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60" r:id="rId2"/>
    <p:sldId id="286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84" r:id="rId16"/>
    <p:sldId id="285" r:id="rId17"/>
    <p:sldId id="282" r:id="rId18"/>
    <p:sldId id="283" r:id="rId19"/>
    <p:sldId id="287" r:id="rId20"/>
    <p:sldId id="275" r:id="rId21"/>
    <p:sldId id="288" r:id="rId22"/>
    <p:sldId id="289" r:id="rId23"/>
    <p:sldId id="295" r:id="rId24"/>
    <p:sldId id="296" r:id="rId25"/>
    <p:sldId id="297" r:id="rId26"/>
    <p:sldId id="298" r:id="rId27"/>
    <p:sldId id="299" r:id="rId28"/>
    <p:sldId id="294" r:id="rId29"/>
    <p:sldId id="300" r:id="rId30"/>
    <p:sldId id="301" r:id="rId31"/>
    <p:sldId id="302" r:id="rId32"/>
    <p:sldId id="303" r:id="rId33"/>
    <p:sldId id="306" r:id="rId34"/>
    <p:sldId id="307" r:id="rId35"/>
    <p:sldId id="304" r:id="rId36"/>
    <p:sldId id="279" r:id="rId37"/>
    <p:sldId id="308" r:id="rId38"/>
    <p:sldId id="310" r:id="rId39"/>
    <p:sldId id="315" r:id="rId40"/>
    <p:sldId id="316" r:id="rId41"/>
    <p:sldId id="259" r:id="rId42"/>
    <p:sldId id="317" r:id="rId43"/>
    <p:sldId id="318" r:id="rId44"/>
    <p:sldId id="319" r:id="rId45"/>
    <p:sldId id="311" r:id="rId46"/>
    <p:sldId id="312" r:id="rId47"/>
    <p:sldId id="313" r:id="rId48"/>
    <p:sldId id="314" r:id="rId49"/>
    <p:sldId id="320" r:id="rId50"/>
    <p:sldId id="321" r:id="rId51"/>
    <p:sldId id="322" r:id="rId52"/>
    <p:sldId id="323" r:id="rId53"/>
    <p:sldId id="324" r:id="rId5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3333FF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708" autoAdjust="0"/>
    <p:restoredTop sz="94684" autoAdjust="0"/>
  </p:normalViewPr>
  <p:slideViewPr>
    <p:cSldViewPr>
      <p:cViewPr varScale="1">
        <p:scale>
          <a:sx n="80" d="100"/>
          <a:sy n="80" d="100"/>
        </p:scale>
        <p:origin x="-91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525"/>
    </p:cViewPr>
  </p:sorterViewPr>
  <p:notesViewPr>
    <p:cSldViewPr>
      <p:cViewPr varScale="1">
        <p:scale>
          <a:sx n="64" d="100"/>
          <a:sy n="64" d="100"/>
        </p:scale>
        <p:origin x="-1512" y="-6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4" Type="http://schemas.openxmlformats.org/officeDocument/2006/relationships/image" Target="../media/image6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F248D9-FAAB-4A02-A5DA-B2E96D0A90B2}" type="datetimeFigureOut">
              <a:rPr lang="en-US" smtClean="0"/>
              <a:pPr/>
              <a:t>12/11/2008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4E986-399D-4736-8328-BDDB971E2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6D499FBA-EDDA-464F-A7A7-31C91B5488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0EDA65-21B7-42B4-9322-7C46A46AACB2}" type="slidenum">
              <a:rPr lang="en-US">
                <a:latin typeface="Arial" pitchFamily="34" charset="0"/>
              </a:rPr>
              <a:pPr/>
              <a:t>7</a:t>
            </a:fld>
            <a:endParaRPr lang="en-US">
              <a:latin typeface="Arial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5175" cy="3430587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6001B1-D230-42E0-BC59-D769926A34B1}" type="slidenum">
              <a:rPr lang="en-US"/>
              <a:pPr/>
              <a:t>44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9D810F-31AB-451B-8B83-486D8821D661}" type="slidenum">
              <a:rPr lang="en-US">
                <a:latin typeface="Arial" pitchFamily="34" charset="0"/>
              </a:rPr>
              <a:pPr/>
              <a:t>24</a:t>
            </a:fld>
            <a:endParaRPr lang="en-US">
              <a:latin typeface="Arial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1625"/>
            <a:ext cx="1588" cy="1588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</p:spPr>
        <p:txBody>
          <a:bodyPr wrap="none" lIns="0" tIns="0" rIns="0" bIns="0" anchor="ctr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859725-713F-4B8B-A229-E799DAD5C296}" type="slidenum">
              <a:rPr lang="en-US">
                <a:latin typeface="Arial" pitchFamily="34" charset="0"/>
              </a:rPr>
              <a:pPr/>
              <a:t>25</a:t>
            </a:fld>
            <a:endParaRPr lang="en-US">
              <a:latin typeface="Arial" pitchFamily="3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1625"/>
            <a:ext cx="1588" cy="1588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</p:spPr>
        <p:txBody>
          <a:bodyPr wrap="none" lIns="0" tIns="0" rIns="0" bIns="0" anchor="ctr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4752C3-262E-4AB7-8EEC-C8E2D34825DB}" type="slidenum">
              <a:rPr lang="en-US">
                <a:latin typeface="Arial" pitchFamily="34" charset="0"/>
              </a:rPr>
              <a:pPr/>
              <a:t>26</a:t>
            </a:fld>
            <a:endParaRPr lang="en-US">
              <a:latin typeface="Arial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1625"/>
            <a:ext cx="1588" cy="1588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</p:spPr>
        <p:txBody>
          <a:bodyPr wrap="none" lIns="0" tIns="0" rIns="0" bIns="0" anchor="ctr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15D7F0-C806-4363-8EFB-8B78F65B572D}" type="slidenum">
              <a:rPr lang="en-US">
                <a:latin typeface="Arial" pitchFamily="34" charset="0"/>
              </a:rPr>
              <a:pPr/>
              <a:t>27</a:t>
            </a:fld>
            <a:endParaRPr lang="en-US">
              <a:latin typeface="Arial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1625"/>
            <a:ext cx="1588" cy="1588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</p:spPr>
        <p:txBody>
          <a:bodyPr wrap="none" lIns="0" tIns="0" rIns="0" bIns="0" anchor="ctr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BD8BDC-2240-487E-83C4-2E2B17024F88}" type="slidenum">
              <a:rPr lang="en-US">
                <a:latin typeface="Arial" pitchFamily="34" charset="0"/>
              </a:rPr>
              <a:pPr/>
              <a:t>32</a:t>
            </a:fld>
            <a:endParaRPr lang="en-US">
              <a:latin typeface="Arial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499FBA-EDDA-464F-A7A7-31C91B5488F9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B54DEE-D412-4E1A-87BE-842A150388C3}" type="slidenum">
              <a:rPr lang="en-US"/>
              <a:pPr/>
              <a:t>42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FA2705-D041-4408-A162-6A2E3B40CB05}" type="slidenum">
              <a:rPr lang="en-US"/>
              <a:pPr/>
              <a:t>43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54ECA-7FF2-4E45-8995-7FA96E8CBD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50B29-9919-4324-8BFC-D230D4460C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E31EB-87BC-4DF7-A3A1-7176099241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47813" y="115888"/>
            <a:ext cx="6176962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256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December 10, 2008 TJR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Particle Refrigerator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D518F6-3939-48EC-AD37-CA090FC23E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D8B35-7F66-4B3A-A0B8-F149EE6218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EB66A-B59C-4A2C-B8C1-A526105984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E075E-1503-4CBF-818B-E9725E161D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EB598-AEE5-4246-AC99-29C5190B2C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38F85-DECD-4EC2-B93A-F354E68C20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1F132-7B6E-44BD-9712-BB16228CD5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B6A66-F273-415A-97EE-E85A8029F2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1CA57-19E1-4B61-BB8C-BFD00A3A88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fld id="{175AABDE-74C7-43BC-9FA1-CC3E2F9A88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wmf"/><Relationship Id="rId4" Type="http://schemas.openxmlformats.org/officeDocument/2006/relationships/image" Target="../media/image5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wmf"/><Relationship Id="rId5" Type="http://schemas.openxmlformats.org/officeDocument/2006/relationships/image" Target="../media/image64.wmf"/><Relationship Id="rId4" Type="http://schemas.openxmlformats.org/officeDocument/2006/relationships/image" Target="../media/image6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2.wmf"/><Relationship Id="rId4" Type="http://schemas.openxmlformats.org/officeDocument/2006/relationships/image" Target="../media/image71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9.wmf"/><Relationship Id="rId5" Type="http://schemas.openxmlformats.org/officeDocument/2006/relationships/image" Target="../media/image78.emf"/><Relationship Id="rId4" Type="http://schemas.openxmlformats.org/officeDocument/2006/relationships/oleObject" Target="../embeddings/oleObject8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5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uonsin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288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685800" y="762000"/>
            <a:ext cx="7772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 dirty="0" err="1">
                <a:solidFill>
                  <a:srgbClr val="FF0000"/>
                </a:solidFill>
              </a:rPr>
              <a:t>Muon</a:t>
            </a:r>
            <a:r>
              <a:rPr lang="en-GB" sz="3200" dirty="0">
                <a:solidFill>
                  <a:srgbClr val="FF0000"/>
                </a:solidFill>
              </a:rPr>
              <a:t> Collider Design Workshop</a:t>
            </a:r>
            <a:br>
              <a:rPr lang="en-GB" sz="3200" dirty="0">
                <a:solidFill>
                  <a:srgbClr val="FF0000"/>
                </a:solidFill>
              </a:rPr>
            </a:br>
            <a:r>
              <a:rPr lang="en-GB" sz="1800" dirty="0">
                <a:solidFill>
                  <a:srgbClr val="FF0000"/>
                </a:solidFill>
              </a:rPr>
              <a:t>December 12, 2008</a:t>
            </a:r>
            <a:r>
              <a:rPr lang="en-GB" sz="3200" dirty="0">
                <a:solidFill>
                  <a:srgbClr val="FF0000"/>
                </a:solidFill>
              </a:rPr>
              <a:t/>
            </a:r>
            <a:br>
              <a:rPr lang="en-GB" sz="3200" dirty="0">
                <a:solidFill>
                  <a:srgbClr val="FF0000"/>
                </a:solidFill>
              </a:rPr>
            </a:br>
            <a:r>
              <a:rPr lang="en-GB" sz="4000" dirty="0">
                <a:solidFill>
                  <a:srgbClr val="FF0000"/>
                </a:solidFill>
              </a:rPr>
              <a:t/>
            </a:r>
            <a:br>
              <a:rPr lang="en-GB" sz="4000" dirty="0">
                <a:solidFill>
                  <a:srgbClr val="FF0000"/>
                </a:solidFill>
              </a:rPr>
            </a:br>
            <a:r>
              <a:rPr lang="en-GB" sz="4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Cooling Simulations and Experiments</a:t>
            </a:r>
            <a:br>
              <a:rPr lang="en-GB" sz="4000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en-GB" sz="4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Summary</a:t>
            </a:r>
            <a:endParaRPr lang="en-US" sz="4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381000" y="4191000"/>
            <a:ext cx="8382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en-US" sz="2800" u="sng"/>
          </a:p>
          <a:p>
            <a:pPr algn="ctr">
              <a:spcBef>
                <a:spcPct val="20000"/>
              </a:spcBef>
            </a:pPr>
            <a:r>
              <a:rPr lang="en-US" sz="2800"/>
              <a:t>Kevin Beard, </a:t>
            </a:r>
            <a:r>
              <a:rPr lang="en-US" sz="2800" i="1"/>
              <a:t>Muons, Inc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elmodify"/>
          <p:cNvPicPr>
            <a:picLocks noChangeAspect="1" noChangeArrowheads="1"/>
          </p:cNvPicPr>
          <p:nvPr/>
        </p:nvPicPr>
        <p:blipFill>
          <a:blip r:embed="rId2"/>
          <a:srcRect l="7144" t="6252" r="7144"/>
          <a:stretch>
            <a:fillRect/>
          </a:stretch>
        </p:blipFill>
        <p:spPr bwMode="auto">
          <a:xfrm>
            <a:off x="4130675" y="788988"/>
            <a:ext cx="5013325" cy="258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Variations - focusing</a:t>
            </a:r>
            <a:r>
              <a:rPr lang="en-US" smtClean="0"/>
              <a:t> 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4686300" cy="4765675"/>
          </a:xfrm>
        </p:spPr>
        <p:txBody>
          <a:bodyPr/>
          <a:lstStyle/>
          <a:p>
            <a:pPr eaLnBrk="1" hangingPunct="1"/>
            <a:r>
              <a:rPr lang="en-US" sz="1800" smtClean="0"/>
              <a:t>Buncher and Rotator have rf within 2T fields</a:t>
            </a:r>
          </a:p>
          <a:p>
            <a:pPr lvl="1" eaLnBrk="1" hangingPunct="1"/>
            <a:r>
              <a:rPr lang="en-US" sz="1800" smtClean="0"/>
              <a:t>Field too strong  for rf field ??</a:t>
            </a:r>
          </a:p>
          <a:p>
            <a:pPr lvl="1" eaLnBrk="1" hangingPunct="1"/>
            <a:r>
              <a:rPr lang="en-US" sz="1800" smtClean="0"/>
              <a:t>Axial field within “pill-box” cavities</a:t>
            </a:r>
          </a:p>
          <a:p>
            <a:pPr eaLnBrk="1" hangingPunct="1"/>
            <a:endParaRPr lang="en-US" sz="1800" smtClean="0"/>
          </a:p>
          <a:p>
            <a:pPr eaLnBrk="1" hangingPunct="1"/>
            <a:r>
              <a:rPr lang="en-US" sz="1800" smtClean="0"/>
              <a:t>Solutions ??</a:t>
            </a:r>
          </a:p>
          <a:p>
            <a:pPr lvl="1" eaLnBrk="1" hangingPunct="1"/>
            <a:r>
              <a:rPr lang="en-US" sz="1800" smtClean="0"/>
              <a:t>Open-cell cavities  ??</a:t>
            </a:r>
          </a:p>
          <a:p>
            <a:pPr lvl="1" eaLnBrk="1" hangingPunct="1"/>
            <a:r>
              <a:rPr lang="en-US" sz="1800" smtClean="0"/>
              <a:t>“magnetically insulated” cavities</a:t>
            </a:r>
          </a:p>
          <a:p>
            <a:pPr lvl="2" eaLnBrk="1" hangingPunct="1"/>
            <a:r>
              <a:rPr lang="en-US" sz="1800" smtClean="0"/>
              <a:t>Alternating Solenoid lattice is approximately magnetically insulated</a:t>
            </a:r>
          </a:p>
          <a:p>
            <a:pPr lvl="2" eaLnBrk="1" hangingPunct="1"/>
            <a:r>
              <a:rPr lang="en-US" sz="1800" b="1" smtClean="0"/>
              <a:t>Use ASOL throughout buncher/rotator/cooler</a:t>
            </a:r>
          </a:p>
          <a:p>
            <a:pPr lvl="1" eaLnBrk="1" hangingPunct="1"/>
            <a:endParaRPr lang="en-US" sz="1800" b="1" smtClean="0"/>
          </a:p>
          <a:p>
            <a:pPr lvl="1" eaLnBrk="1" hangingPunct="1"/>
            <a:r>
              <a:rPr lang="en-US" sz="1800" smtClean="0"/>
              <a:t>Use gas-filled rf cavities</a:t>
            </a:r>
          </a:p>
        </p:txBody>
      </p:sp>
      <p:pic>
        <p:nvPicPr>
          <p:cNvPr id="15365" name="Picture 5" descr="correctedasol"/>
          <p:cNvPicPr>
            <a:picLocks noChangeAspect="1" noChangeArrowheads="1"/>
          </p:cNvPicPr>
          <p:nvPr/>
        </p:nvPicPr>
        <p:blipFill>
          <a:blip r:embed="rId3"/>
          <a:srcRect r="47925" b="59259"/>
          <a:stretch>
            <a:fillRect/>
          </a:stretch>
        </p:blipFill>
        <p:spPr bwMode="auto">
          <a:xfrm>
            <a:off x="5395913" y="3411538"/>
            <a:ext cx="3497262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6457950" y="3417888"/>
            <a:ext cx="1520825" cy="422275"/>
          </a:xfrm>
          <a:prstGeom prst="rect">
            <a:avLst/>
          </a:prstGeom>
          <a:solidFill>
            <a:schemeClr val="bg1"/>
          </a:solidFill>
          <a:ln w="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6165850" y="5868988"/>
            <a:ext cx="1543050" cy="366712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b="1">
                <a:solidFill>
                  <a:srgbClr val="FF0000"/>
                </a:solidFill>
              </a:rPr>
              <a:t>ASOL lattice</a:t>
            </a: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457200" y="0"/>
            <a:ext cx="845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800" b="1"/>
              <a:t>Dave Neuffer’s  </a:t>
            </a:r>
            <a:r>
              <a:rPr lang="en-US" b="1" i="1"/>
              <a:t>Front End Capture/Phase Rotation &amp; Cooling Studies</a:t>
            </a:r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>
            <a:off x="457200" y="457200"/>
            <a:ext cx="830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0" y="6521450"/>
            <a:ext cx="9144000" cy="33655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</a:rPr>
              <a:t>MCTF Scenario Update - Y. Alexahin                  2nd MCD workshop, JLab, December 10, 2008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b="1">
              <a:solidFill>
                <a:srgbClr val="FF3300"/>
              </a:solidFill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533400"/>
            <a:ext cx="9144000" cy="76200"/>
          </a:xfrm>
          <a:prstGeom prst="rect">
            <a:avLst/>
          </a:prstGeom>
          <a:solidFill>
            <a:srgbClr val="0000CC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8686800" y="0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</a:rPr>
              <a:t>3</a:t>
            </a:r>
            <a:endParaRPr lang="en-US" sz="1600"/>
          </a:p>
        </p:txBody>
      </p:sp>
      <p:sp>
        <p:nvSpPr>
          <p:cNvPr id="16390" name="TextBox 3"/>
          <p:cNvSpPr txBox="1">
            <a:spLocks noChangeArrowheads="1"/>
          </p:cNvSpPr>
          <p:nvPr/>
        </p:nvSpPr>
        <p:spPr bwMode="auto">
          <a:xfrm>
            <a:off x="609600" y="685800"/>
            <a:ext cx="8077200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Create rotating B</a:t>
            </a:r>
            <a:r>
              <a:rPr lang="en-US" sz="1400" baseline="-25000">
                <a:sym typeface="Symbol" pitchFamily="18" charset="2"/>
              </a:rPr>
              <a:t></a:t>
            </a:r>
            <a:r>
              <a:rPr lang="en-US" sz="1400"/>
              <a:t> field by tilting (or displacing) solenoids in rotating planes</a:t>
            </a:r>
          </a:p>
          <a:p>
            <a:pPr>
              <a:spcBef>
                <a:spcPct val="25000"/>
              </a:spcBef>
            </a:pPr>
            <a:r>
              <a:rPr lang="en-US" sz="1400"/>
              <a:t>                            x*cos(</a:t>
            </a:r>
            <a:r>
              <a:rPr lang="en-US" sz="1400">
                <a:sym typeface="Symbol" pitchFamily="18" charset="2"/>
              </a:rPr>
              <a:t></a:t>
            </a:r>
            <a:r>
              <a:rPr lang="en-US" sz="1400" baseline="-25000">
                <a:sym typeface="Symbol" pitchFamily="18" charset="2"/>
              </a:rPr>
              <a:t>k</a:t>
            </a:r>
            <a:r>
              <a:rPr lang="en-US" sz="1400">
                <a:sym typeface="Symbol" pitchFamily="18" charset="2"/>
              </a:rPr>
              <a:t>)+y*sin</a:t>
            </a:r>
            <a:r>
              <a:rPr lang="en-US" sz="1400"/>
              <a:t>(</a:t>
            </a:r>
            <a:r>
              <a:rPr lang="en-US" sz="1400">
                <a:sym typeface="Symbol" pitchFamily="18" charset="2"/>
              </a:rPr>
              <a:t></a:t>
            </a:r>
            <a:r>
              <a:rPr lang="en-US" sz="1400" baseline="-25000">
                <a:sym typeface="Symbol" pitchFamily="18" charset="2"/>
              </a:rPr>
              <a:t>k</a:t>
            </a:r>
            <a:r>
              <a:rPr lang="en-US" sz="1400">
                <a:sym typeface="Symbol" pitchFamily="18" charset="2"/>
              </a:rPr>
              <a:t>)=0, k=1,2,…</a:t>
            </a:r>
          </a:p>
          <a:p>
            <a:pPr>
              <a:spcBef>
                <a:spcPts val="600"/>
              </a:spcBef>
            </a:pPr>
            <a:r>
              <a:rPr lang="en-US" sz="1400">
                <a:sym typeface="Symbol" pitchFamily="18" charset="2"/>
              </a:rPr>
              <a:t>Example for 6-cell period:</a:t>
            </a:r>
          </a:p>
          <a:p>
            <a:r>
              <a:rPr lang="en-US" sz="1400">
                <a:sym typeface="Symbol" pitchFamily="18" charset="2"/>
              </a:rPr>
              <a:t>Solenoid #		1	2	3	4	5	6</a:t>
            </a:r>
          </a:p>
          <a:p>
            <a:r>
              <a:rPr lang="en-US" sz="1400">
                <a:sym typeface="Symbol" pitchFamily="18" charset="2"/>
              </a:rPr>
              <a:t>Polarity		+	-	+	-	+	-</a:t>
            </a:r>
          </a:p>
          <a:p>
            <a:r>
              <a:rPr lang="en-US" sz="1400">
                <a:sym typeface="Symbol" pitchFamily="18" charset="2"/>
              </a:rPr>
              <a:t>Roll angle	 </a:t>
            </a:r>
            <a:r>
              <a:rPr lang="en-US" sz="1400" baseline="-25000">
                <a:sym typeface="Symbol" pitchFamily="18" charset="2"/>
              </a:rPr>
              <a:t>k </a:t>
            </a:r>
            <a:r>
              <a:rPr lang="en-US" sz="1400">
                <a:sym typeface="Symbol" pitchFamily="18" charset="2"/>
              </a:rPr>
              <a:t>	0	2/3	4 /3	0	2 /3	4 /3</a:t>
            </a:r>
          </a:p>
        </p:txBody>
      </p:sp>
      <p:grpSp>
        <p:nvGrpSpPr>
          <p:cNvPr id="16391" name="Group 7"/>
          <p:cNvGrpSpPr>
            <a:grpSpLocks/>
          </p:cNvGrpSpPr>
          <p:nvPr/>
        </p:nvGrpSpPr>
        <p:grpSpPr bwMode="auto">
          <a:xfrm>
            <a:off x="609600" y="2438400"/>
            <a:ext cx="2667000" cy="3200400"/>
            <a:chOff x="384" y="1728"/>
            <a:chExt cx="1680" cy="2016"/>
          </a:xfrm>
        </p:grpSpPr>
        <p:grpSp>
          <p:nvGrpSpPr>
            <p:cNvPr id="16395" name="Group 8"/>
            <p:cNvGrpSpPr>
              <a:grpSpLocks/>
            </p:cNvGrpSpPr>
            <p:nvPr/>
          </p:nvGrpSpPr>
          <p:grpSpPr bwMode="auto">
            <a:xfrm>
              <a:off x="384" y="1824"/>
              <a:ext cx="1680" cy="1920"/>
              <a:chOff x="384" y="1824"/>
              <a:chExt cx="1680" cy="1920"/>
            </a:xfrm>
          </p:grpSpPr>
          <p:pic>
            <p:nvPicPr>
              <p:cNvPr id="16397" name="Picture 1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76" y="2064"/>
                <a:ext cx="1296" cy="14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398" name="TextBox 13"/>
              <p:cNvSpPr txBox="1">
                <a:spLocks noChangeArrowheads="1"/>
              </p:cNvSpPr>
              <p:nvPr/>
            </p:nvSpPr>
            <p:spPr bwMode="auto">
              <a:xfrm>
                <a:off x="384" y="2256"/>
                <a:ext cx="14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400"/>
                  <a:t>2</a:t>
                </a:r>
              </a:p>
            </p:txBody>
          </p:sp>
          <p:sp>
            <p:nvSpPr>
              <p:cNvPr id="16399" name="TextBox 14"/>
              <p:cNvSpPr txBox="1">
                <a:spLocks noChangeArrowheads="1"/>
              </p:cNvSpPr>
              <p:nvPr/>
            </p:nvSpPr>
            <p:spPr bwMode="auto">
              <a:xfrm>
                <a:off x="384" y="3072"/>
                <a:ext cx="14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400"/>
                  <a:t>3</a:t>
                </a:r>
              </a:p>
            </p:txBody>
          </p:sp>
          <p:sp>
            <p:nvSpPr>
              <p:cNvPr id="16400" name="TextBox 15"/>
              <p:cNvSpPr txBox="1">
                <a:spLocks noChangeArrowheads="1"/>
              </p:cNvSpPr>
              <p:nvPr/>
            </p:nvSpPr>
            <p:spPr bwMode="auto">
              <a:xfrm>
                <a:off x="1920" y="2304"/>
                <a:ext cx="14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400"/>
                  <a:t>6</a:t>
                </a:r>
              </a:p>
            </p:txBody>
          </p:sp>
          <p:sp>
            <p:nvSpPr>
              <p:cNvPr id="16401" name="TextBox 16"/>
              <p:cNvSpPr txBox="1">
                <a:spLocks noChangeArrowheads="1"/>
              </p:cNvSpPr>
              <p:nvPr/>
            </p:nvSpPr>
            <p:spPr bwMode="auto">
              <a:xfrm>
                <a:off x="1920" y="3072"/>
                <a:ext cx="14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400"/>
                  <a:t>5</a:t>
                </a:r>
              </a:p>
            </p:txBody>
          </p:sp>
          <p:sp>
            <p:nvSpPr>
              <p:cNvPr id="16402" name="TextBox 17"/>
              <p:cNvSpPr txBox="1">
                <a:spLocks noChangeArrowheads="1"/>
              </p:cNvSpPr>
              <p:nvPr/>
            </p:nvSpPr>
            <p:spPr bwMode="auto">
              <a:xfrm>
                <a:off x="1152" y="3552"/>
                <a:ext cx="14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400"/>
                  <a:t>4</a:t>
                </a:r>
              </a:p>
            </p:txBody>
          </p:sp>
          <p:sp>
            <p:nvSpPr>
              <p:cNvPr id="16403" name="TextBox 18"/>
              <p:cNvSpPr txBox="1">
                <a:spLocks noChangeArrowheads="1"/>
              </p:cNvSpPr>
              <p:nvPr/>
            </p:nvSpPr>
            <p:spPr bwMode="auto">
              <a:xfrm>
                <a:off x="1152" y="1824"/>
                <a:ext cx="14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400"/>
                  <a:t>1</a:t>
                </a:r>
                <a:endParaRPr lang="en-US">
                  <a:latin typeface="Times New Roman" pitchFamily="18" charset="0"/>
                </a:endParaRPr>
              </a:p>
            </p:txBody>
          </p:sp>
        </p:grpSp>
        <p:sp>
          <p:nvSpPr>
            <p:cNvPr id="16396" name="Text Box 16"/>
            <p:cNvSpPr txBox="1">
              <a:spLocks noChangeArrowheads="1"/>
            </p:cNvSpPr>
            <p:nvPr/>
          </p:nvSpPr>
          <p:spPr bwMode="auto">
            <a:xfrm>
              <a:off x="480" y="1728"/>
              <a:ext cx="38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400"/>
                <a:t>B</a:t>
              </a:r>
              <a:r>
                <a:rPr lang="en-US" sz="1400" baseline="-25000">
                  <a:sym typeface="Symbol" pitchFamily="18" charset="2"/>
                </a:rPr>
                <a:t></a:t>
              </a:r>
            </a:p>
          </p:txBody>
        </p:sp>
      </p:grpSp>
      <p:pic>
        <p:nvPicPr>
          <p:cNvPr id="16392" name="Picture 17" descr="channel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2514600"/>
            <a:ext cx="4662488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3" name="TextBox 3"/>
          <p:cNvSpPr txBox="1">
            <a:spLocks noChangeArrowheads="1"/>
          </p:cNvSpPr>
          <p:nvPr/>
        </p:nvSpPr>
        <p:spPr bwMode="auto">
          <a:xfrm>
            <a:off x="4343400" y="4572000"/>
            <a:ext cx="37338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Channel parameters:</a:t>
            </a:r>
          </a:p>
          <a:p>
            <a:pPr>
              <a:spcBef>
                <a:spcPts val="600"/>
              </a:spcBef>
            </a:pPr>
            <a:r>
              <a:rPr lang="en-US" sz="1400"/>
              <a:t>200 MHz pillbox RF 2x36cm, Emax=16MV/m</a:t>
            </a:r>
          </a:p>
          <a:p>
            <a:pPr>
              <a:spcBef>
                <a:spcPts val="600"/>
              </a:spcBef>
            </a:pPr>
            <a:r>
              <a:rPr lang="en-US" sz="1400"/>
              <a:t>Solenoids: L=24cm, Rin=60cm, Rout=92cm,</a:t>
            </a:r>
          </a:p>
          <a:p>
            <a:pPr>
              <a:spcBef>
                <a:spcPts val="600"/>
              </a:spcBef>
            </a:pPr>
            <a:r>
              <a:rPr lang="en-US" sz="1400">
                <a:sym typeface="Symbol" pitchFamily="18" charset="2"/>
              </a:rPr>
              <a:t>Absorbers: LH2, total width (on-axis) 6x15cm, </a:t>
            </a:r>
          </a:p>
          <a:p>
            <a:pPr>
              <a:spcBef>
                <a:spcPts val="600"/>
              </a:spcBef>
            </a:pPr>
            <a:r>
              <a:rPr lang="en-US" sz="1400">
                <a:sym typeface="Symbol" pitchFamily="18" charset="2"/>
              </a:rPr>
              <a:t>Total length of 6-cell period 6.12m</a:t>
            </a:r>
          </a:p>
        </p:txBody>
      </p:sp>
      <p:sp>
        <p:nvSpPr>
          <p:cNvPr id="16394" name="Rectangle 19"/>
          <p:cNvSpPr>
            <a:spLocks noChangeArrowheads="1"/>
          </p:cNvSpPr>
          <p:nvPr/>
        </p:nvSpPr>
        <p:spPr bwMode="auto">
          <a:xfrm>
            <a:off x="609600" y="0"/>
            <a:ext cx="716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/>
              <a:t>Yuri Alexahin’s </a:t>
            </a:r>
            <a:r>
              <a:rPr lang="en-US" sz="2400" b="1" i="1"/>
              <a:t>Helical FOFO Snake Simulations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0" y="6521450"/>
            <a:ext cx="9144000" cy="33655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</a:rPr>
              <a:t>MCTF Scenario Update - Y. Alexahin                  2nd MCD workshop, JLab, December 10, 2008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Helical orbits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533400"/>
            <a:ext cx="9144000" cy="76200"/>
          </a:xfrm>
          <a:prstGeom prst="rect">
            <a:avLst/>
          </a:prstGeom>
          <a:solidFill>
            <a:srgbClr val="0000CC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8686800" y="0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</a:rPr>
              <a:t>4</a:t>
            </a:r>
            <a:endParaRPr lang="en-US" sz="1600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914400" y="685800"/>
            <a:ext cx="396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>
                <a:sym typeface="Symbol" pitchFamily="18" charset="2"/>
              </a:rPr>
              <a:t>20mrad pitch angle, BLS=25.2 for p=200MeV/c</a:t>
            </a:r>
          </a:p>
        </p:txBody>
      </p:sp>
      <p:pic>
        <p:nvPicPr>
          <p:cNvPr id="17415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7050" y="1131888"/>
            <a:ext cx="3175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749550"/>
            <a:ext cx="3316288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7" name="TextBox 7"/>
          <p:cNvSpPr txBox="1">
            <a:spLocks noChangeArrowheads="1"/>
          </p:cNvSpPr>
          <p:nvPr/>
        </p:nvSpPr>
        <p:spPr bwMode="auto">
          <a:xfrm>
            <a:off x="1938338" y="990600"/>
            <a:ext cx="1033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Bz/BLS</a:t>
            </a:r>
          </a:p>
        </p:txBody>
      </p:sp>
      <p:sp>
        <p:nvSpPr>
          <p:cNvPr id="17418" name="TextBox 8"/>
          <p:cNvSpPr txBox="1">
            <a:spLocks noChangeArrowheads="1"/>
          </p:cNvSpPr>
          <p:nvPr/>
        </p:nvSpPr>
        <p:spPr bwMode="auto">
          <a:xfrm>
            <a:off x="1303338" y="3735388"/>
            <a:ext cx="7540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By /BLS</a:t>
            </a:r>
          </a:p>
        </p:txBody>
      </p:sp>
      <p:sp>
        <p:nvSpPr>
          <p:cNvPr id="17419" name="TextBox 9"/>
          <p:cNvSpPr txBox="1">
            <a:spLocks noChangeArrowheads="1"/>
          </p:cNvSpPr>
          <p:nvPr/>
        </p:nvSpPr>
        <p:spPr bwMode="auto">
          <a:xfrm>
            <a:off x="1938338" y="2749550"/>
            <a:ext cx="8048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Bx/ BLS</a:t>
            </a:r>
          </a:p>
        </p:txBody>
      </p:sp>
      <p:sp>
        <p:nvSpPr>
          <p:cNvPr id="17420" name="TextBox 10"/>
          <p:cNvSpPr txBox="1">
            <a:spLocks noChangeArrowheads="1"/>
          </p:cNvSpPr>
          <p:nvPr/>
        </p:nvSpPr>
        <p:spPr bwMode="auto">
          <a:xfrm>
            <a:off x="3702050" y="1835150"/>
            <a:ext cx="495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z</a:t>
            </a:r>
          </a:p>
        </p:txBody>
      </p:sp>
      <p:sp>
        <p:nvSpPr>
          <p:cNvPr id="17421" name="TextBox 11"/>
          <p:cNvSpPr txBox="1">
            <a:spLocks noChangeArrowheads="1"/>
          </p:cNvSpPr>
          <p:nvPr/>
        </p:nvSpPr>
        <p:spPr bwMode="auto">
          <a:xfrm>
            <a:off x="3773488" y="3382963"/>
            <a:ext cx="4937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z</a:t>
            </a:r>
            <a:endParaRPr lang="en-US">
              <a:latin typeface="Calibri" pitchFamily="34" charset="0"/>
            </a:endParaRPr>
          </a:p>
        </p:txBody>
      </p:sp>
      <p:pic>
        <p:nvPicPr>
          <p:cNvPr id="17422" name="Picture 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1023938"/>
            <a:ext cx="3249613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3" name="Picture 5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2636838"/>
            <a:ext cx="3249613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4" name="Picture 6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29200" y="4249738"/>
            <a:ext cx="3249613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5" name="TextBox 13"/>
          <p:cNvSpPr txBox="1">
            <a:spLocks noChangeArrowheads="1"/>
          </p:cNvSpPr>
          <p:nvPr/>
        </p:nvSpPr>
        <p:spPr bwMode="auto">
          <a:xfrm>
            <a:off x="6819900" y="838200"/>
            <a:ext cx="288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x</a:t>
            </a:r>
          </a:p>
        </p:txBody>
      </p:sp>
      <p:sp>
        <p:nvSpPr>
          <p:cNvPr id="17426" name="TextBox 14"/>
          <p:cNvSpPr txBox="1">
            <a:spLocks noChangeArrowheads="1"/>
          </p:cNvSpPr>
          <p:nvPr/>
        </p:nvSpPr>
        <p:spPr bwMode="auto">
          <a:xfrm>
            <a:off x="6415088" y="2141538"/>
            <a:ext cx="5778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z-v0*t</a:t>
            </a:r>
            <a:endParaRPr lang="en-US">
              <a:latin typeface="Calibri" pitchFamily="34" charset="0"/>
            </a:endParaRPr>
          </a:p>
        </p:txBody>
      </p:sp>
      <p:sp>
        <p:nvSpPr>
          <p:cNvPr id="17427" name="TextBox 15"/>
          <p:cNvSpPr txBox="1">
            <a:spLocks noChangeArrowheads="1"/>
          </p:cNvSpPr>
          <p:nvPr/>
        </p:nvSpPr>
        <p:spPr bwMode="auto">
          <a:xfrm>
            <a:off x="8321675" y="1706563"/>
            <a:ext cx="288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z</a:t>
            </a:r>
            <a:endParaRPr lang="en-US">
              <a:latin typeface="Calibri" pitchFamily="34" charset="0"/>
            </a:endParaRPr>
          </a:p>
        </p:txBody>
      </p:sp>
      <p:sp>
        <p:nvSpPr>
          <p:cNvPr id="17428" name="TextBox 18"/>
          <p:cNvSpPr txBox="1">
            <a:spLocks noChangeArrowheads="1"/>
          </p:cNvSpPr>
          <p:nvPr/>
        </p:nvSpPr>
        <p:spPr bwMode="auto">
          <a:xfrm>
            <a:off x="5722938" y="2636838"/>
            <a:ext cx="288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x</a:t>
            </a:r>
          </a:p>
        </p:txBody>
      </p:sp>
      <p:sp>
        <p:nvSpPr>
          <p:cNvPr id="17429" name="TextBox 19"/>
          <p:cNvSpPr txBox="1">
            <a:spLocks noChangeArrowheads="1"/>
          </p:cNvSpPr>
          <p:nvPr/>
        </p:nvSpPr>
        <p:spPr bwMode="auto">
          <a:xfrm>
            <a:off x="6702425" y="2636838"/>
            <a:ext cx="2905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y</a:t>
            </a:r>
          </a:p>
        </p:txBody>
      </p:sp>
      <p:sp>
        <p:nvSpPr>
          <p:cNvPr id="17430" name="TextBox 20"/>
          <p:cNvSpPr txBox="1">
            <a:spLocks noChangeArrowheads="1"/>
          </p:cNvSpPr>
          <p:nvPr/>
        </p:nvSpPr>
        <p:spPr bwMode="auto">
          <a:xfrm>
            <a:off x="7627938" y="3754438"/>
            <a:ext cx="6937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z-v0*t</a:t>
            </a:r>
          </a:p>
        </p:txBody>
      </p:sp>
      <p:sp>
        <p:nvSpPr>
          <p:cNvPr id="17431" name="TextBox 21"/>
          <p:cNvSpPr txBox="1">
            <a:spLocks noChangeArrowheads="1"/>
          </p:cNvSpPr>
          <p:nvPr/>
        </p:nvSpPr>
        <p:spPr bwMode="auto">
          <a:xfrm>
            <a:off x="8321675" y="3257550"/>
            <a:ext cx="288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z</a:t>
            </a:r>
            <a:endParaRPr lang="en-US">
              <a:latin typeface="Calibri" pitchFamily="34" charset="0"/>
            </a:endParaRPr>
          </a:p>
        </p:txBody>
      </p:sp>
      <p:sp>
        <p:nvSpPr>
          <p:cNvPr id="17432" name="TextBox 22"/>
          <p:cNvSpPr txBox="1">
            <a:spLocks noChangeArrowheads="1"/>
          </p:cNvSpPr>
          <p:nvPr/>
        </p:nvSpPr>
        <p:spPr bwMode="auto">
          <a:xfrm>
            <a:off x="5722938" y="4249738"/>
            <a:ext cx="449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Dx</a:t>
            </a:r>
            <a:endParaRPr lang="en-US">
              <a:latin typeface="Calibri" pitchFamily="34" charset="0"/>
            </a:endParaRPr>
          </a:p>
        </p:txBody>
      </p:sp>
      <p:sp>
        <p:nvSpPr>
          <p:cNvPr id="17433" name="TextBox 23"/>
          <p:cNvSpPr txBox="1">
            <a:spLocks noChangeArrowheads="1"/>
          </p:cNvSpPr>
          <p:nvPr/>
        </p:nvSpPr>
        <p:spPr bwMode="auto">
          <a:xfrm>
            <a:off x="6702425" y="4249738"/>
            <a:ext cx="4651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Dy</a:t>
            </a:r>
          </a:p>
        </p:txBody>
      </p:sp>
      <p:sp>
        <p:nvSpPr>
          <p:cNvPr id="17434" name="TextBox 24"/>
          <p:cNvSpPr txBox="1">
            <a:spLocks noChangeArrowheads="1"/>
          </p:cNvSpPr>
          <p:nvPr/>
        </p:nvSpPr>
        <p:spPr bwMode="auto">
          <a:xfrm>
            <a:off x="8262938" y="4930775"/>
            <a:ext cx="2905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z</a:t>
            </a:r>
            <a:endParaRPr lang="en-US">
              <a:latin typeface="Calibri" pitchFamily="34" charset="0"/>
            </a:endParaRPr>
          </a:p>
        </p:txBody>
      </p:sp>
      <p:sp>
        <p:nvSpPr>
          <p:cNvPr id="17435" name="TextBox 25"/>
          <p:cNvSpPr txBox="1">
            <a:spLocks noChangeArrowheads="1"/>
          </p:cNvSpPr>
          <p:nvPr/>
        </p:nvSpPr>
        <p:spPr bwMode="auto">
          <a:xfrm>
            <a:off x="5548313" y="838200"/>
            <a:ext cx="288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y</a:t>
            </a:r>
            <a:endParaRPr lang="en-US">
              <a:latin typeface="Calibri" pitchFamily="34" charset="0"/>
            </a:endParaRPr>
          </a:p>
        </p:txBody>
      </p:sp>
      <p:grpSp>
        <p:nvGrpSpPr>
          <p:cNvPr id="17436" name="Group 28"/>
          <p:cNvGrpSpPr>
            <a:grpSpLocks/>
          </p:cNvGrpSpPr>
          <p:nvPr/>
        </p:nvGrpSpPr>
        <p:grpSpPr bwMode="auto">
          <a:xfrm>
            <a:off x="533400" y="4343400"/>
            <a:ext cx="2590800" cy="1981200"/>
            <a:chOff x="3744" y="96"/>
            <a:chExt cx="1776" cy="1356"/>
          </a:xfrm>
        </p:grpSpPr>
        <p:pic>
          <p:nvPicPr>
            <p:cNvPr id="17441" name="Picture 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080" y="288"/>
              <a:ext cx="1161" cy="1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42" name="TextBox 12"/>
            <p:cNvSpPr txBox="1">
              <a:spLocks noChangeArrowheads="1"/>
            </p:cNvSpPr>
            <p:nvPr/>
          </p:nvSpPr>
          <p:spPr bwMode="auto">
            <a:xfrm>
              <a:off x="3744" y="720"/>
              <a:ext cx="288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l-GR" sz="1400">
                  <a:latin typeface="Calibri" pitchFamily="34" charset="0"/>
                </a:rPr>
                <a:t>μ</a:t>
              </a:r>
              <a:r>
                <a:rPr lang="en-US" sz="1400">
                  <a:latin typeface="Calibri" pitchFamily="34" charset="0"/>
                </a:rPr>
                <a:t>+</a:t>
              </a:r>
            </a:p>
          </p:txBody>
        </p:sp>
        <p:sp>
          <p:nvSpPr>
            <p:cNvPr id="17443" name="TextBox 16"/>
            <p:cNvSpPr txBox="1">
              <a:spLocks noChangeArrowheads="1"/>
            </p:cNvSpPr>
            <p:nvPr/>
          </p:nvSpPr>
          <p:spPr bwMode="auto">
            <a:xfrm>
              <a:off x="5280" y="767"/>
              <a:ext cx="240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latin typeface="Calibri" pitchFamily="34" charset="0"/>
                </a:rPr>
                <a:t>x</a:t>
              </a:r>
            </a:p>
          </p:txBody>
        </p:sp>
        <p:sp>
          <p:nvSpPr>
            <p:cNvPr id="17444" name="TextBox 17"/>
            <p:cNvSpPr txBox="1">
              <a:spLocks noChangeArrowheads="1"/>
            </p:cNvSpPr>
            <p:nvPr/>
          </p:nvSpPr>
          <p:spPr bwMode="auto">
            <a:xfrm>
              <a:off x="4512" y="96"/>
              <a:ext cx="240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latin typeface="Calibri" pitchFamily="34" charset="0"/>
                </a:rPr>
                <a:t>y</a:t>
              </a:r>
            </a:p>
          </p:txBody>
        </p:sp>
        <p:cxnSp>
          <p:nvCxnSpPr>
            <p:cNvPr id="17445" name="Straight Arrow Connector 28"/>
            <p:cNvCxnSpPr>
              <a:cxnSpLocks noChangeShapeType="1"/>
            </p:cNvCxnSpPr>
            <p:nvPr/>
          </p:nvCxnSpPr>
          <p:spPr bwMode="auto">
            <a:xfrm rot="16200000" flipV="1">
              <a:off x="3960" y="888"/>
              <a:ext cx="240" cy="96"/>
            </a:xfrm>
            <a:prstGeom prst="straightConnector1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 type="arrow" w="sm" len="lg"/>
            </a:ln>
          </p:spPr>
        </p:cxnSp>
        <p:sp>
          <p:nvSpPr>
            <p:cNvPr id="17446" name="TextBox 30"/>
            <p:cNvSpPr txBox="1">
              <a:spLocks noChangeArrowheads="1"/>
            </p:cNvSpPr>
            <p:nvPr/>
          </p:nvSpPr>
          <p:spPr bwMode="auto">
            <a:xfrm>
              <a:off x="5136" y="384"/>
              <a:ext cx="288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l-GR" sz="1400">
                  <a:latin typeface="Calibri" pitchFamily="34" charset="0"/>
                </a:rPr>
                <a:t>μ</a:t>
              </a:r>
              <a:r>
                <a:rPr lang="en-US" sz="1400">
                  <a:latin typeface="Calibri" pitchFamily="34" charset="0"/>
                </a:rPr>
                <a:t>-</a:t>
              </a:r>
            </a:p>
          </p:txBody>
        </p:sp>
        <p:cxnSp>
          <p:nvCxnSpPr>
            <p:cNvPr id="17447" name="Straight Arrow Connector 32"/>
            <p:cNvCxnSpPr>
              <a:cxnSpLocks noChangeShapeType="1"/>
            </p:cNvCxnSpPr>
            <p:nvPr/>
          </p:nvCxnSpPr>
          <p:spPr bwMode="auto">
            <a:xfrm rot="5400000" flipH="1" flipV="1">
              <a:off x="5112" y="744"/>
              <a:ext cx="240" cy="2"/>
            </a:xfrm>
            <a:prstGeom prst="straightConnector1">
              <a:avLst/>
            </a:prstGeom>
            <a:noFill/>
            <a:ln w="15875">
              <a:solidFill>
                <a:srgbClr val="0070C0"/>
              </a:solidFill>
              <a:round/>
              <a:headEnd/>
              <a:tailEnd type="arrow" w="sm" len="lg"/>
            </a:ln>
          </p:spPr>
        </p:cxnSp>
      </p:grpSp>
      <p:sp>
        <p:nvSpPr>
          <p:cNvPr id="17437" name="Rectangle 36"/>
          <p:cNvSpPr>
            <a:spLocks noChangeArrowheads="1"/>
          </p:cNvSpPr>
          <p:nvPr/>
        </p:nvSpPr>
        <p:spPr bwMode="auto">
          <a:xfrm>
            <a:off x="4191000" y="5943600"/>
            <a:ext cx="4492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Helical FOFO snake – good for cooling both </a:t>
            </a:r>
            <a:r>
              <a:rPr lang="el-GR" sz="1400">
                <a:solidFill>
                  <a:srgbClr val="FF0000"/>
                </a:solidFill>
              </a:rPr>
              <a:t>μ</a:t>
            </a:r>
            <a:r>
              <a:rPr lang="en-US" sz="1400">
                <a:solidFill>
                  <a:srgbClr val="FF0000"/>
                </a:solidFill>
              </a:rPr>
              <a:t>+ and </a:t>
            </a:r>
            <a:r>
              <a:rPr lang="el-GR" sz="1400">
                <a:solidFill>
                  <a:srgbClr val="FF0000"/>
                </a:solidFill>
              </a:rPr>
              <a:t>μ</a:t>
            </a:r>
            <a:r>
              <a:rPr lang="en-US" sz="1400">
                <a:solidFill>
                  <a:srgbClr val="FF0000"/>
                </a:solidFill>
              </a:rPr>
              <a:t>-!</a:t>
            </a:r>
          </a:p>
        </p:txBody>
      </p:sp>
      <p:sp>
        <p:nvSpPr>
          <p:cNvPr id="17438" name="Text Box 37"/>
          <p:cNvSpPr txBox="1">
            <a:spLocks noChangeArrowheads="1"/>
          </p:cNvSpPr>
          <p:nvPr/>
        </p:nvSpPr>
        <p:spPr bwMode="auto">
          <a:xfrm>
            <a:off x="4648200" y="44196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1400">
                <a:latin typeface="Calibri" pitchFamily="34" charset="0"/>
              </a:rPr>
              <a:t>μ</a:t>
            </a:r>
            <a:r>
              <a:rPr lang="en-US" sz="1400">
                <a:latin typeface="Calibri" pitchFamily="34" charset="0"/>
              </a:rPr>
              <a:t>-</a:t>
            </a:r>
          </a:p>
        </p:txBody>
      </p:sp>
      <p:sp>
        <p:nvSpPr>
          <p:cNvPr id="17439" name="Text Box 38"/>
          <p:cNvSpPr txBox="1">
            <a:spLocks noChangeArrowheads="1"/>
          </p:cNvSpPr>
          <p:nvPr/>
        </p:nvSpPr>
        <p:spPr bwMode="auto">
          <a:xfrm>
            <a:off x="4648200" y="1219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1400">
                <a:latin typeface="Calibri" pitchFamily="34" charset="0"/>
              </a:rPr>
              <a:t>μ</a:t>
            </a:r>
            <a:r>
              <a:rPr lang="en-US" sz="1400">
                <a:latin typeface="Calibri" pitchFamily="34" charset="0"/>
              </a:rPr>
              <a:t>+</a:t>
            </a:r>
          </a:p>
        </p:txBody>
      </p:sp>
      <p:sp>
        <p:nvSpPr>
          <p:cNvPr id="17440" name="Text Box 39"/>
          <p:cNvSpPr txBox="1">
            <a:spLocks noChangeArrowheads="1"/>
          </p:cNvSpPr>
          <p:nvPr/>
        </p:nvSpPr>
        <p:spPr bwMode="auto">
          <a:xfrm>
            <a:off x="4648200" y="28194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1400">
                <a:latin typeface="Calibri" pitchFamily="34" charset="0"/>
              </a:rPr>
              <a:t>μ</a:t>
            </a:r>
            <a:r>
              <a:rPr lang="en-US" sz="1400">
                <a:latin typeface="Calibri" pitchFamily="34" charset="0"/>
              </a:rPr>
              <a:t>-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2"/>
          <p:cNvSpPr txBox="1">
            <a:spLocks noChangeArrowheads="1"/>
          </p:cNvSpPr>
          <p:nvPr/>
        </p:nvSpPr>
        <p:spPr bwMode="auto">
          <a:xfrm>
            <a:off x="0" y="6521450"/>
            <a:ext cx="9144000" cy="33655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</a:rPr>
              <a:t>MCTF Scenario Update - Y. Alexahin                  2nd MCD workshop, JLab, December 10, 2008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Phase space distributions</a:t>
            </a:r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0" y="533400"/>
            <a:ext cx="9144000" cy="76200"/>
          </a:xfrm>
          <a:prstGeom prst="rect">
            <a:avLst/>
          </a:prstGeom>
          <a:solidFill>
            <a:srgbClr val="0000CC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030" name="Text Box 5"/>
          <p:cNvSpPr txBox="1">
            <a:spLocks noChangeArrowheads="1"/>
          </p:cNvSpPr>
          <p:nvPr/>
        </p:nvSpPr>
        <p:spPr bwMode="auto">
          <a:xfrm>
            <a:off x="8686800" y="0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</a:rPr>
              <a:t>6</a:t>
            </a:r>
            <a:endParaRPr lang="en-US" sz="1600"/>
          </a:p>
        </p:txBody>
      </p:sp>
      <p:pic>
        <p:nvPicPr>
          <p:cNvPr id="103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6858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6858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38600" y="685800"/>
            <a:ext cx="166211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TextBox 10"/>
          <p:cNvSpPr txBox="1">
            <a:spLocks noChangeArrowheads="1"/>
          </p:cNvSpPr>
          <p:nvPr/>
        </p:nvSpPr>
        <p:spPr bwMode="auto">
          <a:xfrm>
            <a:off x="5410200" y="1981200"/>
            <a:ext cx="609600" cy="2841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z-v0*t</a:t>
            </a:r>
            <a:endParaRPr lang="en-US" sz="1800">
              <a:latin typeface="Calibri" pitchFamily="34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934200" y="3124200"/>
          <a:ext cx="1908175" cy="1295400"/>
        </p:xfrm>
        <a:graphic>
          <a:graphicData uri="http://schemas.openxmlformats.org/presentationml/2006/ole">
            <p:oleObj spid="_x0000_s1026" name="Equation" r:id="rId6" imgW="1346040" imgH="914400" progId="Equation.3">
              <p:embed/>
            </p:oleObj>
          </a:graphicData>
        </a:graphic>
      </p:graphicFrame>
      <p:sp>
        <p:nvSpPr>
          <p:cNvPr id="1035" name="TextBox 14"/>
          <p:cNvSpPr txBox="1">
            <a:spLocks noChangeArrowheads="1"/>
          </p:cNvSpPr>
          <p:nvPr/>
        </p:nvSpPr>
        <p:spPr bwMode="auto">
          <a:xfrm>
            <a:off x="609600" y="2590800"/>
            <a:ext cx="53340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“Emittances” (cm)		initial 		final</a:t>
            </a:r>
          </a:p>
          <a:p>
            <a:r>
              <a:rPr lang="en-US" sz="1400"/>
              <a:t>6D			 10.3		0.07 </a:t>
            </a:r>
          </a:p>
          <a:p>
            <a:r>
              <a:rPr lang="en-US" sz="1400"/>
              <a:t>Trans. average		1.99		0.29</a:t>
            </a:r>
          </a:p>
          <a:p>
            <a:r>
              <a:rPr lang="en-US" sz="1400"/>
              <a:t>Longitudinal		3.75		1.46</a:t>
            </a: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2133600" y="762000"/>
            <a:ext cx="2514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/>
              <a:t>py</a:t>
            </a:r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auto">
          <a:xfrm>
            <a:off x="1447800" y="1905000"/>
            <a:ext cx="38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/>
              <a:t>x</a:t>
            </a:r>
          </a:p>
        </p:txBody>
      </p:sp>
      <p:sp>
        <p:nvSpPr>
          <p:cNvPr id="1038" name="Text Box 14"/>
          <p:cNvSpPr txBox="1">
            <a:spLocks noChangeArrowheads="1"/>
          </p:cNvSpPr>
          <p:nvPr/>
        </p:nvSpPr>
        <p:spPr bwMode="auto">
          <a:xfrm>
            <a:off x="3581400" y="1905000"/>
            <a:ext cx="2209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/>
              <a:t>y</a:t>
            </a:r>
          </a:p>
        </p:txBody>
      </p:sp>
      <p:sp>
        <p:nvSpPr>
          <p:cNvPr id="1039" name="Text Box 16"/>
          <p:cNvSpPr txBox="1">
            <a:spLocks noChangeArrowheads="1"/>
          </p:cNvSpPr>
          <p:nvPr/>
        </p:nvSpPr>
        <p:spPr bwMode="auto">
          <a:xfrm>
            <a:off x="152400" y="762000"/>
            <a:ext cx="1905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/>
              <a:t>px</a:t>
            </a:r>
          </a:p>
        </p:txBody>
      </p:sp>
      <p:sp>
        <p:nvSpPr>
          <p:cNvPr id="1040" name="Text Box 17"/>
          <p:cNvSpPr txBox="1">
            <a:spLocks noChangeArrowheads="1"/>
          </p:cNvSpPr>
          <p:nvPr/>
        </p:nvSpPr>
        <p:spPr bwMode="auto">
          <a:xfrm>
            <a:off x="6400800" y="990600"/>
            <a:ext cx="2362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/>
              <a:t>blue - initial, red - final</a:t>
            </a:r>
          </a:p>
        </p:txBody>
      </p:sp>
      <p:pic>
        <p:nvPicPr>
          <p:cNvPr id="1041" name="Picture 1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" y="4114800"/>
            <a:ext cx="3209925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2" name="Text Box 20"/>
          <p:cNvSpPr txBox="1">
            <a:spLocks noChangeArrowheads="1"/>
          </p:cNvSpPr>
          <p:nvPr/>
        </p:nvSpPr>
        <p:spPr bwMode="auto">
          <a:xfrm>
            <a:off x="5486400" y="762000"/>
            <a:ext cx="457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>
                <a:sym typeface="Symbol" pitchFamily="18" charset="2"/>
              </a:rPr>
              <a:t></a:t>
            </a:r>
            <a:r>
              <a:rPr lang="en-US" sz="1200"/>
              <a:t>p</a:t>
            </a:r>
          </a:p>
        </p:txBody>
      </p:sp>
      <p:sp>
        <p:nvSpPr>
          <p:cNvPr id="1043" name="Text Box 21"/>
          <p:cNvSpPr txBox="1">
            <a:spLocks noChangeArrowheads="1"/>
          </p:cNvSpPr>
          <p:nvPr/>
        </p:nvSpPr>
        <p:spPr bwMode="auto">
          <a:xfrm>
            <a:off x="2667000" y="3886200"/>
            <a:ext cx="4191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>
                <a:solidFill>
                  <a:srgbClr val="FF0000"/>
                </a:solidFill>
              </a:rPr>
              <a:t>Why momentum acceptance is so large (&gt;60%) in the resonance case?</a:t>
            </a:r>
          </a:p>
        </p:txBody>
      </p:sp>
      <p:sp>
        <p:nvSpPr>
          <p:cNvPr id="1044" name="Text Box 22"/>
          <p:cNvSpPr txBox="1">
            <a:spLocks noChangeArrowheads="1"/>
          </p:cNvSpPr>
          <p:nvPr/>
        </p:nvSpPr>
        <p:spPr bwMode="auto">
          <a:xfrm>
            <a:off x="4343400" y="4953000"/>
            <a:ext cx="3276600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>
                <a:solidFill>
                  <a:srgbClr val="FF0000"/>
                </a:solidFill>
              </a:rPr>
              <a:t>Nice surprise:</a:t>
            </a:r>
          </a:p>
          <a:p>
            <a:pPr eaLnBrk="0" hangingPunct="0">
              <a:spcBef>
                <a:spcPct val="50000"/>
              </a:spcBef>
            </a:pPr>
            <a:r>
              <a:rPr lang="en-US" sz="1400"/>
              <a:t>Large 2nd order chromaticity due to nonlinear field components keeps both tunes from crossing the integer !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0" y="6521450"/>
            <a:ext cx="9144000" cy="33655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</a:rPr>
              <a:t>MCTF Scenario Update - Y. Alexahin                  2nd MCD workshop, JLab, December 10, 2008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Helical snake for final 6D cooling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533400"/>
            <a:ext cx="9144000" cy="76200"/>
          </a:xfrm>
          <a:prstGeom prst="rect">
            <a:avLst/>
          </a:prstGeom>
          <a:solidFill>
            <a:srgbClr val="0000CC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8610600" y="0"/>
            <a:ext cx="45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</a:rPr>
              <a:t>10</a:t>
            </a:r>
            <a:endParaRPr lang="en-US" sz="1600"/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457200" y="762000"/>
            <a:ext cx="4724400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/>
              <a:t>By increasing B-field strength it is possible to get phase advance &gt;180</a:t>
            </a:r>
            <a:r>
              <a:rPr lang="en-US" sz="1400">
                <a:sym typeface="Symbol" pitchFamily="18" charset="2"/>
              </a:rPr>
              <a:t>/cell and small -function at the solenoid center  much smaller emittance.</a:t>
            </a:r>
          </a:p>
          <a:p>
            <a:pPr eaLnBrk="0" hangingPunct="0">
              <a:spcBef>
                <a:spcPct val="25000"/>
              </a:spcBef>
            </a:pPr>
            <a:r>
              <a:rPr lang="en-US" sz="1400">
                <a:sym typeface="Symbol" pitchFamily="18" charset="2"/>
              </a:rPr>
              <a:t>Tune/period &gt; odd_integer for resonant orbit excitation</a:t>
            </a:r>
          </a:p>
          <a:p>
            <a:pPr eaLnBrk="0" hangingPunct="0">
              <a:spcBef>
                <a:spcPct val="50000"/>
              </a:spcBef>
            </a:pPr>
            <a:r>
              <a:rPr lang="en-US" sz="1400" b="1">
                <a:solidFill>
                  <a:srgbClr val="FF0000"/>
                </a:solidFill>
                <a:sym typeface="Symbol" pitchFamily="18" charset="2"/>
              </a:rPr>
              <a:t>Puzzle:</a:t>
            </a:r>
            <a:endParaRPr lang="en-US" sz="1400">
              <a:sym typeface="Symbol" pitchFamily="18" charset="2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1400">
                <a:sym typeface="Symbol" pitchFamily="18" charset="2"/>
              </a:rPr>
              <a:t>2-cell period (planar snake), Q&gt;1</a:t>
            </a:r>
          </a:p>
          <a:p>
            <a:pPr eaLnBrk="0" hangingPunct="0">
              <a:spcBef>
                <a:spcPct val="25000"/>
              </a:spcBef>
            </a:pPr>
            <a:r>
              <a:rPr lang="en-US" sz="1400">
                <a:sym typeface="Symbol" pitchFamily="18" charset="2"/>
              </a:rPr>
              <a:t>6-cell period, Q&gt;3</a:t>
            </a:r>
          </a:p>
          <a:p>
            <a:pPr eaLnBrk="0" hangingPunct="0">
              <a:spcBef>
                <a:spcPct val="50000"/>
              </a:spcBef>
            </a:pPr>
            <a:r>
              <a:rPr lang="en-US" sz="1400">
                <a:sym typeface="Symbol" pitchFamily="18" charset="2"/>
              </a:rPr>
              <a:t>4-cell period, Q&gt;3</a:t>
            </a:r>
          </a:p>
          <a:p>
            <a:pPr eaLnBrk="0" hangingPunct="0">
              <a:spcBef>
                <a:spcPct val="25000"/>
              </a:spcBef>
            </a:pPr>
            <a:r>
              <a:rPr lang="en-US" sz="1400">
                <a:sym typeface="Symbol" pitchFamily="18" charset="2"/>
              </a:rPr>
              <a:t>6-cell period, Q&gt;5</a:t>
            </a:r>
          </a:p>
          <a:p>
            <a:pPr eaLnBrk="0" hangingPunct="0">
              <a:spcBef>
                <a:spcPct val="50000"/>
              </a:spcBef>
            </a:pPr>
            <a:endParaRPr lang="en-US" sz="1400">
              <a:sym typeface="Symbol" pitchFamily="18" charset="2"/>
            </a:endParaRPr>
          </a:p>
        </p:txBody>
      </p:sp>
      <p:sp>
        <p:nvSpPr>
          <p:cNvPr id="18439" name="AutoShape 7"/>
          <p:cNvSpPr>
            <a:spLocks/>
          </p:cNvSpPr>
          <p:nvPr/>
        </p:nvSpPr>
        <p:spPr bwMode="auto">
          <a:xfrm>
            <a:off x="3200400" y="2743200"/>
            <a:ext cx="152400" cy="381000"/>
          </a:xfrm>
          <a:prstGeom prst="rightBrace">
            <a:avLst>
              <a:gd name="adj1" fmla="val 20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AutoShape 8"/>
          <p:cNvSpPr>
            <a:spLocks/>
          </p:cNvSpPr>
          <p:nvPr/>
        </p:nvSpPr>
        <p:spPr bwMode="auto">
          <a:xfrm>
            <a:off x="3200400" y="2133600"/>
            <a:ext cx="152400" cy="381000"/>
          </a:xfrm>
          <a:prstGeom prst="rightBrace">
            <a:avLst>
              <a:gd name="adj1" fmla="val 20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3505200" y="2209800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>
                <a:sym typeface="Symbol" pitchFamily="18" charset="2"/>
              </a:rPr>
              <a:t></a:t>
            </a:r>
            <a:r>
              <a:rPr lang="en-US" sz="1400" baseline="-25000">
                <a:sym typeface="Symbol" pitchFamily="18" charset="2"/>
              </a:rPr>
              <a:t>p</a:t>
            </a:r>
            <a:r>
              <a:rPr lang="en-US" sz="1400">
                <a:sym typeface="Symbol" pitchFamily="18" charset="2"/>
              </a:rPr>
              <a:t> &lt; 0</a:t>
            </a:r>
            <a:endParaRPr lang="en-US" sz="1400"/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3505200" y="2743200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>
                <a:sym typeface="Symbol" pitchFamily="18" charset="2"/>
              </a:rPr>
              <a:t></a:t>
            </a:r>
            <a:r>
              <a:rPr lang="en-US" sz="1400" baseline="-25000">
                <a:sym typeface="Symbol" pitchFamily="18" charset="2"/>
              </a:rPr>
              <a:t>p</a:t>
            </a:r>
            <a:r>
              <a:rPr lang="en-US" sz="1400">
                <a:sym typeface="Symbol" pitchFamily="18" charset="2"/>
              </a:rPr>
              <a:t> &gt; 0</a:t>
            </a:r>
            <a:endParaRPr lang="en-US" sz="1400"/>
          </a:p>
        </p:txBody>
      </p:sp>
      <p:pic>
        <p:nvPicPr>
          <p:cNvPr id="18443" name="Picture 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733800"/>
            <a:ext cx="2751138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4" name="Text Box 27"/>
          <p:cNvSpPr txBox="1">
            <a:spLocks noChangeArrowheads="1"/>
          </p:cNvSpPr>
          <p:nvPr/>
        </p:nvSpPr>
        <p:spPr bwMode="auto">
          <a:xfrm>
            <a:off x="1371600" y="4114800"/>
            <a:ext cx="38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>
                <a:sym typeface="Symbol" pitchFamily="18" charset="2"/>
              </a:rPr>
              <a:t>QI</a:t>
            </a:r>
            <a:endParaRPr lang="en-US" sz="1200"/>
          </a:p>
        </p:txBody>
      </p:sp>
      <p:sp>
        <p:nvSpPr>
          <p:cNvPr id="18445" name="Text Box 28"/>
          <p:cNvSpPr txBox="1">
            <a:spLocks noChangeArrowheads="1"/>
          </p:cNvSpPr>
          <p:nvPr/>
        </p:nvSpPr>
        <p:spPr bwMode="auto">
          <a:xfrm>
            <a:off x="1295400" y="4876800"/>
            <a:ext cx="457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>
                <a:sym typeface="Symbol" pitchFamily="18" charset="2"/>
              </a:rPr>
              <a:t>QII</a:t>
            </a:r>
            <a:endParaRPr lang="en-US" sz="1200"/>
          </a:p>
        </p:txBody>
      </p:sp>
      <p:sp>
        <p:nvSpPr>
          <p:cNvPr id="18446" name="Text Box 29"/>
          <p:cNvSpPr txBox="1">
            <a:spLocks noChangeArrowheads="1"/>
          </p:cNvSpPr>
          <p:nvPr/>
        </p:nvSpPr>
        <p:spPr bwMode="auto">
          <a:xfrm>
            <a:off x="3048000" y="5486400"/>
            <a:ext cx="609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>
                <a:sym typeface="Symbol" pitchFamily="18" charset="2"/>
              </a:rPr>
              <a:t>p/100</a:t>
            </a:r>
            <a:endParaRPr lang="en-US" sz="1200"/>
          </a:p>
        </p:txBody>
      </p:sp>
      <p:pic>
        <p:nvPicPr>
          <p:cNvPr id="18447" name="Picture 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2971800"/>
            <a:ext cx="2741613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8" name="Text Box 31"/>
          <p:cNvSpPr txBox="1">
            <a:spLocks noChangeArrowheads="1"/>
          </p:cNvSpPr>
          <p:nvPr/>
        </p:nvSpPr>
        <p:spPr bwMode="auto">
          <a:xfrm>
            <a:off x="4800600" y="5943600"/>
            <a:ext cx="41148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/>
              <a:t>Longitudinal acceptance limited by nonlinearity, not by insufficient RF bucket height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066800" y="228600"/>
            <a:ext cx="716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David Cline’s  </a:t>
            </a:r>
            <a:r>
              <a:rPr lang="en-US" sz="2400">
                <a:solidFill>
                  <a:schemeClr val="tx2"/>
                </a:solidFill>
              </a:rPr>
              <a:t>Study of Ring Coolers for </a:t>
            </a:r>
            <a:r>
              <a:rPr lang="en-US" sz="2400">
                <a:solidFill>
                  <a:schemeClr val="tx2"/>
                </a:solidFill>
                <a:sym typeface="Symbol" pitchFamily="18" charset="2"/>
              </a:rPr>
              <a:t>+ - Colliders</a:t>
            </a:r>
          </a:p>
        </p:txBody>
      </p:sp>
      <p:sp>
        <p:nvSpPr>
          <p:cNvPr id="19459" name="Line 3"/>
          <p:cNvSpPr>
            <a:spLocks noChangeShapeType="1"/>
          </p:cNvSpPr>
          <p:nvPr/>
        </p:nvSpPr>
        <p:spPr bwMode="auto">
          <a:xfrm>
            <a:off x="838200" y="685800"/>
            <a:ext cx="754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838200"/>
            <a:ext cx="4953000" cy="3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352800"/>
            <a:ext cx="4495800" cy="345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Line 7"/>
          <p:cNvSpPr>
            <a:spLocks noChangeShapeType="1"/>
          </p:cNvSpPr>
          <p:nvPr/>
        </p:nvSpPr>
        <p:spPr bwMode="auto">
          <a:xfrm>
            <a:off x="1905000" y="5638800"/>
            <a:ext cx="3810000" cy="228600"/>
          </a:xfrm>
          <a:prstGeom prst="line">
            <a:avLst/>
          </a:prstGeom>
          <a:noFill/>
          <a:ln w="10160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63" name="Text Box 8"/>
          <p:cNvSpPr txBox="1">
            <a:spLocks noChangeArrowheads="1"/>
          </p:cNvSpPr>
          <p:nvPr/>
        </p:nvSpPr>
        <p:spPr bwMode="auto">
          <a:xfrm>
            <a:off x="381000" y="5181600"/>
            <a:ext cx="21336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>
                <a:solidFill>
                  <a:srgbClr val="FF66CC"/>
                </a:solidFill>
              </a:rPr>
              <a:t>Dispersion big,</a:t>
            </a:r>
          </a:p>
          <a:p>
            <a:pPr>
              <a:spcBef>
                <a:spcPct val="50000"/>
              </a:spcBef>
            </a:pPr>
            <a:r>
              <a:rPr lang="en-US" sz="1800" i="1">
                <a:solidFill>
                  <a:srgbClr val="FF66CC"/>
                </a:solidFill>
              </a:rPr>
              <a:t>Beta small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066800" y="228600"/>
            <a:ext cx="716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David Cline’s  </a:t>
            </a:r>
            <a:r>
              <a:rPr lang="en-US" sz="2400">
                <a:solidFill>
                  <a:schemeClr val="tx2"/>
                </a:solidFill>
              </a:rPr>
              <a:t>Study of Ring Coolers for </a:t>
            </a:r>
            <a:r>
              <a:rPr lang="en-US" sz="2400">
                <a:solidFill>
                  <a:schemeClr val="tx2"/>
                </a:solidFill>
                <a:sym typeface="Symbol" pitchFamily="18" charset="2"/>
              </a:rPr>
              <a:t>+ - Colliders</a:t>
            </a:r>
          </a:p>
        </p:txBody>
      </p:sp>
      <p:sp>
        <p:nvSpPr>
          <p:cNvPr id="20483" name="Line 3"/>
          <p:cNvSpPr>
            <a:spLocks noChangeShapeType="1"/>
          </p:cNvSpPr>
          <p:nvPr/>
        </p:nvSpPr>
        <p:spPr bwMode="auto">
          <a:xfrm>
            <a:off x="838200" y="685800"/>
            <a:ext cx="754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3276600"/>
            <a:ext cx="4724400" cy="333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9906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066800" y="228600"/>
            <a:ext cx="716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David Cline’s  </a:t>
            </a:r>
            <a:r>
              <a:rPr lang="en-US" sz="2400">
                <a:solidFill>
                  <a:schemeClr val="tx2"/>
                </a:solidFill>
              </a:rPr>
              <a:t>Study of Ring Coolers for </a:t>
            </a:r>
            <a:r>
              <a:rPr lang="en-US" sz="2400">
                <a:solidFill>
                  <a:schemeClr val="tx2"/>
                </a:solidFill>
                <a:sym typeface="Symbol" pitchFamily="18" charset="2"/>
              </a:rPr>
              <a:t>+ - Colliders</a:t>
            </a:r>
          </a:p>
        </p:txBody>
      </p:sp>
      <p:sp>
        <p:nvSpPr>
          <p:cNvPr id="21507" name="Line 3"/>
          <p:cNvSpPr>
            <a:spLocks noChangeShapeType="1"/>
          </p:cNvSpPr>
          <p:nvPr/>
        </p:nvSpPr>
        <p:spPr bwMode="auto">
          <a:xfrm>
            <a:off x="838200" y="685800"/>
            <a:ext cx="754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336232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1828800"/>
            <a:ext cx="22161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990600"/>
            <a:ext cx="31242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4171950"/>
            <a:ext cx="35814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Line 3"/>
          <p:cNvSpPr>
            <a:spLocks noChangeShapeType="1"/>
          </p:cNvSpPr>
          <p:nvPr/>
        </p:nvSpPr>
        <p:spPr bwMode="auto">
          <a:xfrm>
            <a:off x="838200" y="685800"/>
            <a:ext cx="754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457200" y="0"/>
            <a:ext cx="815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Pavel Snovak’s </a:t>
            </a:r>
            <a:r>
              <a:rPr lang="en-US" sz="2400" i="1"/>
              <a:t>Recent Progress on Guggenheim Simulations</a:t>
            </a:r>
          </a:p>
        </p:txBody>
      </p:sp>
      <p:pic>
        <p:nvPicPr>
          <p:cNvPr id="22532" name="Picture 7" descr="p4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905000"/>
            <a:ext cx="8305800" cy="357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Line 8"/>
          <p:cNvSpPr>
            <a:spLocks noChangeShapeType="1"/>
          </p:cNvSpPr>
          <p:nvPr/>
        </p:nvSpPr>
        <p:spPr bwMode="auto">
          <a:xfrm flipH="1">
            <a:off x="2362200" y="1600200"/>
            <a:ext cx="76200" cy="99060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34" name="Text Box 9"/>
          <p:cNvSpPr txBox="1">
            <a:spLocks noChangeArrowheads="1"/>
          </p:cNvSpPr>
          <p:nvPr/>
        </p:nvSpPr>
        <p:spPr bwMode="auto">
          <a:xfrm>
            <a:off x="2209800" y="11430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>
                <a:solidFill>
                  <a:srgbClr val="FF66CC"/>
                </a:solidFill>
              </a:rPr>
              <a:t>liquid H</a:t>
            </a:r>
            <a:r>
              <a:rPr lang="en-US" sz="1800" i="1" baseline="-25000">
                <a:solidFill>
                  <a:srgbClr val="FF66CC"/>
                </a:solidFill>
              </a:rPr>
              <a:t>2</a:t>
            </a:r>
          </a:p>
        </p:txBody>
      </p:sp>
      <p:sp>
        <p:nvSpPr>
          <p:cNvPr id="22535" name="Line 10"/>
          <p:cNvSpPr>
            <a:spLocks noChangeShapeType="1"/>
          </p:cNvSpPr>
          <p:nvPr/>
        </p:nvSpPr>
        <p:spPr bwMode="auto">
          <a:xfrm flipV="1">
            <a:off x="609600" y="3962400"/>
            <a:ext cx="1295400" cy="1066800"/>
          </a:xfrm>
          <a:prstGeom prst="line">
            <a:avLst/>
          </a:prstGeom>
          <a:noFill/>
          <a:ln w="31750">
            <a:solidFill>
              <a:srgbClr val="FF66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36" name="Line 11"/>
          <p:cNvSpPr>
            <a:spLocks noChangeShapeType="1"/>
          </p:cNvSpPr>
          <p:nvPr/>
        </p:nvSpPr>
        <p:spPr bwMode="auto">
          <a:xfrm>
            <a:off x="6705600" y="1524000"/>
            <a:ext cx="0" cy="685800"/>
          </a:xfrm>
          <a:prstGeom prst="line">
            <a:avLst/>
          </a:prstGeom>
          <a:noFill/>
          <a:ln w="25400">
            <a:solidFill>
              <a:srgbClr val="FF66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37" name="Text Box 12"/>
          <p:cNvSpPr txBox="1">
            <a:spLocks noChangeArrowheads="1"/>
          </p:cNvSpPr>
          <p:nvPr/>
        </p:nvSpPr>
        <p:spPr bwMode="auto">
          <a:xfrm>
            <a:off x="5943600" y="10668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>
                <a:solidFill>
                  <a:srgbClr val="FF66CC"/>
                </a:solidFill>
              </a:rPr>
              <a:t>solenoids</a:t>
            </a:r>
          </a:p>
        </p:txBody>
      </p:sp>
      <p:sp>
        <p:nvSpPr>
          <p:cNvPr id="22538" name="Text Box 13"/>
          <p:cNvSpPr txBox="1">
            <a:spLocks noChangeArrowheads="1"/>
          </p:cNvSpPr>
          <p:nvPr/>
        </p:nvSpPr>
        <p:spPr bwMode="auto">
          <a:xfrm>
            <a:off x="228600" y="51054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>
                <a:solidFill>
                  <a:srgbClr val="FF66CC"/>
                </a:solidFill>
              </a:rPr>
              <a:t>RF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57200" y="0"/>
            <a:ext cx="815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Pavel Snovak’s </a:t>
            </a:r>
            <a:r>
              <a:rPr lang="en-US" sz="2400" i="1"/>
              <a:t>Recent Progress on Guggenheim Simulations</a:t>
            </a:r>
          </a:p>
        </p:txBody>
      </p:sp>
      <p:sp>
        <p:nvSpPr>
          <p:cNvPr id="23555" name="Line 3"/>
          <p:cNvSpPr>
            <a:spLocks noChangeShapeType="1"/>
          </p:cNvSpPr>
          <p:nvPr/>
        </p:nvSpPr>
        <p:spPr bwMode="auto">
          <a:xfrm>
            <a:off x="838200" y="685800"/>
            <a:ext cx="754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3556" name="Picture 5" descr="p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90600"/>
            <a:ext cx="6705600" cy="549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6" descr="p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1371600"/>
            <a:ext cx="4114800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7" descr="p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4038600"/>
            <a:ext cx="3557588" cy="261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66800" y="1143000"/>
            <a:ext cx="6934200" cy="5208588"/>
          </a:xfrm>
          <a:noFill/>
        </p:spPr>
      </p:pic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1066800" y="304800"/>
            <a:ext cx="7010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i="1">
                <a:solidFill>
                  <a:srgbClr val="FF66CC"/>
                </a:solidFill>
              </a:rPr>
              <a:t>Big View of Muon Cooling….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457200" y="0"/>
            <a:ext cx="815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Katsuya Yonehara’s </a:t>
            </a:r>
          </a:p>
          <a:p>
            <a:pPr>
              <a:spcBef>
                <a:spcPct val="50000"/>
              </a:spcBef>
            </a:pPr>
            <a:r>
              <a:rPr lang="en-US" sz="2400" i="1"/>
              <a:t>Recent Progress in Design of Helical Cooling Channel</a:t>
            </a:r>
          </a:p>
        </p:txBody>
      </p:sp>
      <p:sp>
        <p:nvSpPr>
          <p:cNvPr id="24579" name="Line 3"/>
          <p:cNvSpPr>
            <a:spLocks noChangeShapeType="1"/>
          </p:cNvSpPr>
          <p:nvPr/>
        </p:nvSpPr>
        <p:spPr bwMode="auto">
          <a:xfrm>
            <a:off x="381000" y="1066800"/>
            <a:ext cx="754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4580" name="Picture 5" descr="p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143000"/>
            <a:ext cx="4038600" cy="312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6" descr="p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6700" y="3057525"/>
            <a:ext cx="506730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457200" y="0"/>
            <a:ext cx="815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Katsuya Yonehara’s </a:t>
            </a:r>
          </a:p>
          <a:p>
            <a:pPr>
              <a:spcBef>
                <a:spcPct val="50000"/>
              </a:spcBef>
            </a:pPr>
            <a:r>
              <a:rPr lang="en-US" sz="2400" i="1"/>
              <a:t>Recent Progress in Design of Helical Cooling Channel</a:t>
            </a:r>
          </a:p>
        </p:txBody>
      </p:sp>
      <p:sp>
        <p:nvSpPr>
          <p:cNvPr id="25603" name="Line 3"/>
          <p:cNvSpPr>
            <a:spLocks noChangeShapeType="1"/>
          </p:cNvSpPr>
          <p:nvPr/>
        </p:nvSpPr>
        <p:spPr bwMode="auto">
          <a:xfrm>
            <a:off x="381000" y="1066800"/>
            <a:ext cx="754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5604" name="Picture 4" descr="p7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0"/>
            <a:ext cx="363855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p8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2895600"/>
            <a:ext cx="5410200" cy="380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457200" y="0"/>
            <a:ext cx="815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Katsuya Yonehara’s </a:t>
            </a:r>
          </a:p>
          <a:p>
            <a:pPr>
              <a:spcBef>
                <a:spcPct val="50000"/>
              </a:spcBef>
            </a:pPr>
            <a:r>
              <a:rPr lang="en-US" sz="2400" i="1"/>
              <a:t>Recent Progress in Design of Helical Cooling Channel</a:t>
            </a:r>
          </a:p>
        </p:txBody>
      </p:sp>
      <p:sp>
        <p:nvSpPr>
          <p:cNvPr id="26627" name="Line 3"/>
          <p:cNvSpPr>
            <a:spLocks noChangeShapeType="1"/>
          </p:cNvSpPr>
          <p:nvPr/>
        </p:nvSpPr>
        <p:spPr bwMode="auto">
          <a:xfrm>
            <a:off x="381000" y="1066800"/>
            <a:ext cx="754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6628" name="Picture 4" descr="p11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71600"/>
            <a:ext cx="5105400" cy="320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 descr="p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2743200"/>
            <a:ext cx="4800600" cy="393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Valeri Balbekov’s  </a:t>
            </a:r>
            <a:r>
              <a:rPr lang="en-GB" sz="2800" i="1"/>
              <a:t>HCC  simulation with  wedge  absorbers</a:t>
            </a:r>
            <a:endParaRPr lang="en-US" sz="2800" i="1"/>
          </a:p>
        </p:txBody>
      </p:sp>
      <p:sp>
        <p:nvSpPr>
          <p:cNvPr id="27651" name="Line 3"/>
          <p:cNvSpPr>
            <a:spLocks noChangeShapeType="1"/>
          </p:cNvSpPr>
          <p:nvPr/>
        </p:nvSpPr>
        <p:spPr bwMode="auto">
          <a:xfrm>
            <a:off x="457200" y="609600"/>
            <a:ext cx="754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2" name="Title 3"/>
          <p:cNvSpPr>
            <a:spLocks/>
          </p:cNvSpPr>
          <p:nvPr/>
        </p:nvSpPr>
        <p:spPr bwMode="auto">
          <a:xfrm>
            <a:off x="381000" y="1219200"/>
            <a:ext cx="83058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/>
            <a:r>
              <a:rPr lang="en-US" sz="2400" u="sng">
                <a:solidFill>
                  <a:srgbClr val="A50021"/>
                </a:solidFill>
              </a:rPr>
              <a:t>B. Palmer:    Low  </a:t>
            </a:r>
            <a:r>
              <a:rPr lang="el-GR" sz="3600" u="sng">
                <a:solidFill>
                  <a:srgbClr val="A50021"/>
                </a:solidFill>
                <a:latin typeface="Allegro BT" pitchFamily="82" charset="0"/>
              </a:rPr>
              <a:t>κ</a:t>
            </a:r>
            <a:r>
              <a:rPr lang="en-US" sz="2400" u="sng">
                <a:solidFill>
                  <a:srgbClr val="A50021"/>
                </a:solidFill>
              </a:rPr>
              <a:t>  helix cooling   </a:t>
            </a:r>
            <a:r>
              <a:rPr lang="en-US" u="sng">
                <a:solidFill>
                  <a:srgbClr val="A50021"/>
                </a:solidFill>
              </a:rPr>
              <a:t>(08/26/08)</a:t>
            </a:r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981200"/>
            <a:ext cx="4576763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5715000"/>
            <a:ext cx="472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helical solenoid channel (HSC)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0" y="0"/>
            <a:ext cx="2286000" cy="381000"/>
          </a:xfrm>
        </p:spPr>
        <p:txBody>
          <a:bodyPr lIns="90000" tIns="46800" rIns="90000" bIns="46800"/>
          <a:lstStyle/>
          <a:p>
            <a:pPr algn="l" defTabSz="457200" eaLnBrk="1" hangingPunct="1">
              <a:lnSpc>
                <a:spcPct val="93000"/>
              </a:lnSpc>
              <a:buClr>
                <a:srgbClr val="0000FF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smtClean="0">
                <a:solidFill>
                  <a:schemeClr val="folHlink"/>
                </a:solidFill>
                <a:latin typeface="Tahoma" pitchFamily="34" charset="0"/>
              </a:rPr>
              <a:t>V.Balbekov, 12/09/08</a:t>
            </a:r>
          </a:p>
        </p:txBody>
      </p:sp>
      <p:sp>
        <p:nvSpPr>
          <p:cNvPr id="28675" name="Rectangle 2"/>
          <p:cNvSpPr txBox="1">
            <a:spLocks noChangeArrowheads="1"/>
          </p:cNvSpPr>
          <p:nvPr/>
        </p:nvSpPr>
        <p:spPr bwMode="auto">
          <a:xfrm>
            <a:off x="4724400" y="685800"/>
            <a:ext cx="4114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u="sng">
                <a:solidFill>
                  <a:srgbClr val="800000"/>
                </a:solidFill>
              </a:rPr>
              <a:t>Example 2:  HSC</a:t>
            </a:r>
          </a:p>
          <a:p>
            <a:pPr algn="ctr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b="1" u="sng">
              <a:solidFill>
                <a:srgbClr val="800000"/>
              </a:solidFill>
            </a:endParaRPr>
          </a:p>
          <a:p>
            <a: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i="1">
                <a:solidFill>
                  <a:srgbClr val="800000"/>
                </a:solidFill>
              </a:rPr>
              <a:t> R</a:t>
            </a:r>
            <a:r>
              <a:rPr lang="en-GB" b="1" i="1" baseline="-25000">
                <a:solidFill>
                  <a:srgbClr val="800000"/>
                </a:solidFill>
              </a:rPr>
              <a:t>coil</a:t>
            </a:r>
            <a:r>
              <a:rPr lang="en-GB" i="1">
                <a:solidFill>
                  <a:srgbClr val="800000"/>
                </a:solidFill>
              </a:rPr>
              <a:t> /L = 0.2733,  B</a:t>
            </a:r>
            <a:r>
              <a:rPr lang="en-GB" b="1" i="1" baseline="-25000">
                <a:solidFill>
                  <a:srgbClr val="800000"/>
                </a:solidFill>
              </a:rPr>
              <a:t>as</a:t>
            </a:r>
            <a:r>
              <a:rPr lang="en-GB" i="1">
                <a:solidFill>
                  <a:srgbClr val="800000"/>
                </a:solidFill>
              </a:rPr>
              <a:t>/B</a:t>
            </a:r>
            <a:r>
              <a:rPr lang="en-GB" b="1" i="1" baseline="-25000">
                <a:solidFill>
                  <a:srgbClr val="800000"/>
                </a:solidFill>
              </a:rPr>
              <a:t>hs</a:t>
            </a:r>
            <a:r>
              <a:rPr lang="en-GB" i="1">
                <a:solidFill>
                  <a:srgbClr val="800000"/>
                </a:solidFill>
              </a:rPr>
              <a:t>=-0.283</a:t>
            </a:r>
            <a:endParaRPr lang="en-US">
              <a:solidFill>
                <a:srgbClr val="800000"/>
              </a:solidFill>
              <a:latin typeface="Comic Sans MS" pitchFamily="66" charset="0"/>
            </a:endParaRPr>
          </a:p>
        </p:txBody>
      </p:sp>
      <p:sp>
        <p:nvSpPr>
          <p:cNvPr id="28676" name="Rectangle 2"/>
          <p:cNvSpPr txBox="1">
            <a:spLocks noChangeArrowheads="1"/>
          </p:cNvSpPr>
          <p:nvPr/>
        </p:nvSpPr>
        <p:spPr bwMode="auto">
          <a:xfrm>
            <a:off x="0" y="685800"/>
            <a:ext cx="4343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 defTabSz="457200">
              <a:spcBef>
                <a:spcPts val="800"/>
              </a:spcBef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u="sng">
                <a:solidFill>
                  <a:srgbClr val="800000"/>
                </a:solidFill>
              </a:rPr>
              <a:t>Example 1: HCC (Yonehara design)</a:t>
            </a:r>
          </a:p>
          <a:p>
            <a:pPr algn="ctr" defTabSz="457200">
              <a:spcBef>
                <a:spcPts val="800"/>
              </a:spcBef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b="1" u="sng">
              <a:solidFill>
                <a:srgbClr val="800000"/>
              </a:solidFill>
            </a:endParaRPr>
          </a:p>
          <a:p>
            <a: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>
                <a:solidFill>
                  <a:srgbClr val="800000"/>
                </a:solidFill>
              </a:rPr>
              <a:t>     F’ = -0.2545,  F” = 0.0777,  F”’=0,…</a:t>
            </a:r>
            <a:r>
              <a:rPr lang="en-US" sz="1800">
                <a:solidFill>
                  <a:srgbClr val="800000"/>
                </a:solidFill>
                <a:latin typeface="Comic Sans MS" pitchFamily="66" charset="0"/>
              </a:rPr>
              <a:t>  </a:t>
            </a:r>
          </a:p>
        </p:txBody>
      </p:sp>
      <p:sp>
        <p:nvSpPr>
          <p:cNvPr id="28677" name="Rectangle 2"/>
          <p:cNvSpPr txBox="1">
            <a:spLocks noChangeArrowheads="1"/>
          </p:cNvSpPr>
          <p:nvPr/>
        </p:nvSpPr>
        <p:spPr bwMode="auto">
          <a:xfrm>
            <a:off x="1676400" y="5486400"/>
            <a:ext cx="5867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defTabSz="457200">
              <a:spcBef>
                <a:spcPts val="800"/>
              </a:spcBef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>
                <a:solidFill>
                  <a:srgbClr val="000066"/>
                </a:solidFill>
              </a:rPr>
              <a:t>Normalization of the decrements:      D</a:t>
            </a:r>
            <a:r>
              <a:rPr lang="en-GB" sz="1800" b="1" i="1" baseline="-25000">
                <a:solidFill>
                  <a:srgbClr val="000066"/>
                </a:solidFill>
              </a:rPr>
              <a:t>t1</a:t>
            </a:r>
            <a:r>
              <a:rPr lang="en-GB" sz="1800" i="1">
                <a:solidFill>
                  <a:srgbClr val="000066"/>
                </a:solidFill>
              </a:rPr>
              <a:t>+D</a:t>
            </a:r>
            <a:r>
              <a:rPr lang="en-GB" sz="1800" b="1" i="1" baseline="-25000">
                <a:solidFill>
                  <a:srgbClr val="000066"/>
                </a:solidFill>
              </a:rPr>
              <a:t>t2</a:t>
            </a:r>
            <a:r>
              <a:rPr lang="en-GB" sz="1800" i="1">
                <a:solidFill>
                  <a:srgbClr val="000066"/>
                </a:solidFill>
              </a:rPr>
              <a:t>+D</a:t>
            </a:r>
            <a:r>
              <a:rPr lang="en-GB" sz="1800" b="1" i="1" baseline="-25000">
                <a:solidFill>
                  <a:srgbClr val="000066"/>
                </a:solidFill>
              </a:rPr>
              <a:t>l</a:t>
            </a:r>
            <a:r>
              <a:rPr lang="en-GB" sz="1800" i="1">
                <a:solidFill>
                  <a:srgbClr val="000066"/>
                </a:solidFill>
              </a:rPr>
              <a:t> = 2</a:t>
            </a:r>
            <a:r>
              <a:rPr lang="el-GR" sz="1800" i="1">
                <a:solidFill>
                  <a:srgbClr val="000066"/>
                </a:solidFill>
                <a:cs typeface="Arial" pitchFamily="34" charset="0"/>
              </a:rPr>
              <a:t>β</a:t>
            </a:r>
            <a:r>
              <a:rPr lang="en-US" sz="1800" b="1" i="1" baseline="30000">
                <a:solidFill>
                  <a:srgbClr val="000066"/>
                </a:solidFill>
                <a:cs typeface="Arial" pitchFamily="34" charset="0"/>
              </a:rPr>
              <a:t>2</a:t>
            </a:r>
          </a:p>
          <a:p>
            <a:pPr algn="ctr" defTabSz="457200">
              <a:spcBef>
                <a:spcPts val="800"/>
              </a:spcBef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i="1" u="sng">
                <a:solidFill>
                  <a:srgbClr val="800000"/>
                </a:solidFill>
              </a:rPr>
              <a:t>!!!  No stability at   X &lt; ~0.60 -- 0.65  !!!</a:t>
            </a:r>
          </a:p>
        </p:txBody>
      </p:sp>
      <p:sp>
        <p:nvSpPr>
          <p:cNvPr id="28678" name="Text Box 17"/>
          <p:cNvSpPr txBox="1">
            <a:spLocks noChangeArrowheads="1"/>
          </p:cNvSpPr>
          <p:nvPr/>
        </p:nvSpPr>
        <p:spPr bwMode="auto">
          <a:xfrm>
            <a:off x="4495800" y="3505200"/>
            <a:ext cx="518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endParaRPr lang="en-US">
              <a:solidFill>
                <a:schemeClr val="bg1"/>
              </a:solidFill>
              <a:latin typeface="Batang" pitchFamily="18" charset="-127"/>
            </a:endParaRPr>
          </a:p>
        </p:txBody>
      </p:sp>
      <p:sp>
        <p:nvSpPr>
          <p:cNvPr id="28679" name="Rectangle 2"/>
          <p:cNvSpPr txBox="1">
            <a:spLocks noChangeArrowheads="1"/>
          </p:cNvSpPr>
          <p:nvPr/>
        </p:nvSpPr>
        <p:spPr bwMode="auto">
          <a:xfrm>
            <a:off x="8763000" y="64008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 defTabSz="457200">
              <a:spcBef>
                <a:spcPts val="800"/>
              </a:spcBef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>
                <a:latin typeface="Comic Sans MS" pitchFamily="66" charset="0"/>
              </a:rPr>
              <a:t>4</a:t>
            </a:r>
          </a:p>
        </p:txBody>
      </p:sp>
      <p:sp>
        <p:nvSpPr>
          <p:cNvPr id="28680" name="Rectangle 2"/>
          <p:cNvSpPr txBox="1">
            <a:spLocks noChangeArrowheads="1"/>
          </p:cNvSpPr>
          <p:nvPr/>
        </p:nvSpPr>
        <p:spPr bwMode="auto">
          <a:xfrm>
            <a:off x="0" y="17526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 defTabSz="457200">
              <a:spcBef>
                <a:spcPts val="800"/>
              </a:spcBef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>
                <a:solidFill>
                  <a:srgbClr val="000066"/>
                </a:solidFill>
              </a:rPr>
              <a:t>In both cases:  homogeneous H</a:t>
            </a:r>
            <a:r>
              <a:rPr lang="en-GB" sz="1800" b="1" i="1" baseline="-25000">
                <a:solidFill>
                  <a:srgbClr val="000066"/>
                </a:solidFill>
              </a:rPr>
              <a:t>2</a:t>
            </a:r>
            <a:r>
              <a:rPr lang="en-GB" sz="1800" i="1">
                <a:solidFill>
                  <a:srgbClr val="000066"/>
                </a:solidFill>
              </a:rPr>
              <a:t> absorber,  </a:t>
            </a:r>
          </a:p>
          <a:p>
            <a:pPr algn="ctr" defTabSz="457200">
              <a:spcBef>
                <a:spcPts val="800"/>
              </a:spcBef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>
                <a:solidFill>
                  <a:srgbClr val="000066"/>
                </a:solidFill>
              </a:rPr>
              <a:t>LB</a:t>
            </a:r>
            <a:r>
              <a:rPr lang="en-GB" sz="1800" b="1" i="1" baseline="-25000">
                <a:solidFill>
                  <a:srgbClr val="000066"/>
                </a:solidFill>
              </a:rPr>
              <a:t>sol </a:t>
            </a:r>
            <a:r>
              <a:rPr lang="en-GB" sz="1800" i="1">
                <a:solidFill>
                  <a:srgbClr val="000066"/>
                </a:solidFill>
              </a:rPr>
              <a:t>= 6.97 T-m     to get   </a:t>
            </a:r>
            <a:r>
              <a:rPr lang="en-US" sz="1800" i="1">
                <a:solidFill>
                  <a:srgbClr val="000066"/>
                </a:solidFill>
              </a:rPr>
              <a:t>P</a:t>
            </a:r>
            <a:r>
              <a:rPr lang="en-US" sz="1800" b="1" i="1" baseline="-25000">
                <a:solidFill>
                  <a:srgbClr val="000066"/>
                </a:solidFill>
              </a:rPr>
              <a:t>refer </a:t>
            </a:r>
            <a:r>
              <a:rPr lang="en-US" sz="1800" i="1">
                <a:solidFill>
                  <a:srgbClr val="000066"/>
                </a:solidFill>
              </a:rPr>
              <a:t>= 250 MeV/c   at     </a:t>
            </a:r>
            <a:r>
              <a:rPr lang="en-GB" sz="1800" i="1">
                <a:solidFill>
                  <a:srgbClr val="000066"/>
                </a:solidFill>
              </a:rPr>
              <a:t>X</a:t>
            </a:r>
            <a:r>
              <a:rPr lang="en-GB" sz="1800" b="1" i="1" baseline="-25000">
                <a:solidFill>
                  <a:srgbClr val="000066"/>
                </a:solidFill>
              </a:rPr>
              <a:t>refer</a:t>
            </a:r>
            <a:r>
              <a:rPr lang="en-GB" sz="1800" i="1">
                <a:solidFill>
                  <a:srgbClr val="000066"/>
                </a:solidFill>
              </a:rPr>
              <a:t>(=</a:t>
            </a:r>
            <a:r>
              <a:rPr lang="el-GR" sz="1800" i="1">
                <a:solidFill>
                  <a:srgbClr val="000066"/>
                </a:solidFill>
                <a:latin typeface="Comic Sans MS" pitchFamily="66" charset="0"/>
              </a:rPr>
              <a:t>κ</a:t>
            </a:r>
            <a:r>
              <a:rPr lang="en-US" sz="1800" i="1">
                <a:solidFill>
                  <a:srgbClr val="000066"/>
                </a:solidFill>
              </a:rPr>
              <a:t>) = 1</a:t>
            </a:r>
            <a:r>
              <a:rPr lang="en-US" sz="1800">
                <a:solidFill>
                  <a:srgbClr val="000066"/>
                </a:solidFill>
                <a:latin typeface="Batang" pitchFamily="18" charset="-127"/>
              </a:rPr>
              <a:t> </a:t>
            </a:r>
          </a:p>
        </p:txBody>
      </p:sp>
      <p:cxnSp>
        <p:nvCxnSpPr>
          <p:cNvPr id="28681" name="Straight Connector 38"/>
          <p:cNvCxnSpPr>
            <a:cxnSpLocks noChangeShapeType="1"/>
          </p:cNvCxnSpPr>
          <p:nvPr/>
        </p:nvCxnSpPr>
        <p:spPr bwMode="auto">
          <a:xfrm rot="5400000">
            <a:off x="4116388" y="1293812"/>
            <a:ext cx="914400" cy="3175"/>
          </a:xfrm>
          <a:prstGeom prst="line">
            <a:avLst/>
          </a:prstGeom>
          <a:noFill/>
          <a:ln w="28575" algn="ctr">
            <a:solidFill>
              <a:srgbClr val="800000"/>
            </a:solidFill>
            <a:round/>
            <a:headEnd/>
            <a:tailEnd/>
          </a:ln>
        </p:spPr>
      </p:cxnSp>
      <p:sp>
        <p:nvSpPr>
          <p:cNvPr id="28682" name="Line 15"/>
          <p:cNvSpPr>
            <a:spLocks noChangeShapeType="1"/>
          </p:cNvSpPr>
          <p:nvPr/>
        </p:nvSpPr>
        <p:spPr bwMode="auto">
          <a:xfrm>
            <a:off x="4572000" y="2514600"/>
            <a:ext cx="0" cy="6858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3" name="Line 16"/>
          <p:cNvSpPr>
            <a:spLocks noChangeShapeType="1"/>
          </p:cNvSpPr>
          <p:nvPr/>
        </p:nvSpPr>
        <p:spPr bwMode="auto">
          <a:xfrm>
            <a:off x="4572000" y="4572000"/>
            <a:ext cx="0" cy="8382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8684" name="Picture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743200"/>
            <a:ext cx="3276600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5" name="Picture 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2743200"/>
            <a:ext cx="3300413" cy="257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6" name="Picture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1400" y="3276600"/>
            <a:ext cx="1752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7" name="Rectangle 2"/>
          <p:cNvSpPr txBox="1">
            <a:spLocks noChangeArrowheads="1"/>
          </p:cNvSpPr>
          <p:nvPr/>
        </p:nvSpPr>
        <p:spPr bwMode="auto">
          <a:xfrm>
            <a:off x="3810000" y="42672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/>
              <a:t>(unite length</a:t>
            </a:r>
            <a:r>
              <a:rPr lang="en-GB" sz="1200" i="1"/>
              <a:t> </a:t>
            </a:r>
            <a:r>
              <a:rPr lang="en-GB" sz="1200"/>
              <a:t>is</a:t>
            </a:r>
            <a:r>
              <a:rPr lang="en-GB" sz="1200" i="1"/>
              <a:t>  L/2</a:t>
            </a:r>
            <a:r>
              <a:rPr lang="el-GR" sz="1200" i="1"/>
              <a:t>π</a:t>
            </a:r>
            <a:r>
              <a:rPr lang="en-US" sz="1200"/>
              <a:t>)</a:t>
            </a:r>
            <a:endParaRPr lang="en-GB" b="1" u="sng">
              <a:solidFill>
                <a:srgbClr val="800000"/>
              </a:solidFill>
            </a:endParaRPr>
          </a:p>
          <a:p>
            <a: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>
              <a:solidFill>
                <a:srgbClr val="8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 txBox="1">
            <a:spLocks noChangeArrowheads="1"/>
          </p:cNvSpPr>
          <p:nvPr/>
        </p:nvSpPr>
        <p:spPr bwMode="auto">
          <a:xfrm>
            <a:off x="0" y="53340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 defTabSz="457200">
              <a:spcBef>
                <a:spcPts val="800"/>
              </a:spcBef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>
                <a:solidFill>
                  <a:srgbClr val="990033"/>
                </a:solidFill>
              </a:rPr>
              <a:t>Cooling simulation</a:t>
            </a:r>
            <a:endParaRPr lang="en-US" sz="100" b="1">
              <a:solidFill>
                <a:srgbClr val="800000"/>
              </a:solidFill>
            </a:endParaRPr>
          </a:p>
          <a:p>
            <a:pPr algn="ctr" defTabSz="457200">
              <a:spcBef>
                <a:spcPts val="800"/>
              </a:spcBef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i="1">
                <a:solidFill>
                  <a:srgbClr val="800000"/>
                </a:solidFill>
              </a:rPr>
              <a:t>at ionization energy loss  14.7 MeV/m,      RF  200 MHz, 29.4 MV/m</a:t>
            </a:r>
            <a:endParaRPr lang="en-US" i="1">
              <a:solidFill>
                <a:srgbClr val="800000"/>
              </a:solidFill>
              <a:latin typeface="Comic Sans MS" pitchFamily="66" charset="0"/>
            </a:endParaRPr>
          </a:p>
        </p:txBody>
      </p:sp>
      <p:sp>
        <p:nvSpPr>
          <p:cNvPr id="29699" name="Rectangle 2"/>
          <p:cNvSpPr txBox="1">
            <a:spLocks noChangeArrowheads="1"/>
          </p:cNvSpPr>
          <p:nvPr/>
        </p:nvSpPr>
        <p:spPr bwMode="auto">
          <a:xfrm>
            <a:off x="1219200" y="1600200"/>
            <a:ext cx="2819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 defTabSz="457200">
              <a:spcBef>
                <a:spcPts val="800"/>
              </a:spcBef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i="1">
                <a:solidFill>
                  <a:srgbClr val="2D2DB9"/>
                </a:solidFill>
              </a:rPr>
              <a:t>Example 1:   HCC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0" y="0"/>
            <a:ext cx="2286000" cy="381000"/>
          </a:xfrm>
        </p:spPr>
        <p:txBody>
          <a:bodyPr lIns="90000" tIns="46800" rIns="90000" bIns="46800"/>
          <a:lstStyle/>
          <a:p>
            <a:pPr algn="r" defTabSz="457200" eaLnBrk="1" hangingPunct="1">
              <a:lnSpc>
                <a:spcPct val="93000"/>
              </a:lnSpc>
              <a:buClr>
                <a:srgbClr val="0000FF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smtClean="0">
                <a:solidFill>
                  <a:schemeClr val="folHlink"/>
                </a:solidFill>
                <a:latin typeface="Tahoma" pitchFamily="34" charset="0"/>
              </a:rPr>
              <a:t>V.Balbekov, 12/09/08</a:t>
            </a:r>
          </a:p>
        </p:txBody>
      </p:sp>
      <p:pic>
        <p:nvPicPr>
          <p:cNvPr id="2970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1063" y="1981200"/>
            <a:ext cx="3233737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905000"/>
            <a:ext cx="3352800" cy="310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Rectangle 2"/>
          <p:cNvSpPr txBox="1">
            <a:spLocks noChangeArrowheads="1"/>
          </p:cNvSpPr>
          <p:nvPr/>
        </p:nvSpPr>
        <p:spPr bwMode="auto">
          <a:xfrm>
            <a:off x="4648200" y="1600200"/>
            <a:ext cx="3429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 defTabSz="457200">
              <a:spcBef>
                <a:spcPts val="800"/>
              </a:spcBef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i="1">
                <a:solidFill>
                  <a:srgbClr val="2D2DB9"/>
                </a:solidFill>
              </a:rPr>
              <a:t>Example 2:  HSC</a:t>
            </a:r>
          </a:p>
        </p:txBody>
      </p:sp>
      <p:sp>
        <p:nvSpPr>
          <p:cNvPr id="29704" name="Rectangle 2"/>
          <p:cNvSpPr txBox="1">
            <a:spLocks noChangeArrowheads="1"/>
          </p:cNvSpPr>
          <p:nvPr/>
        </p:nvSpPr>
        <p:spPr bwMode="auto">
          <a:xfrm>
            <a:off x="457200" y="4953000"/>
            <a:ext cx="8686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 defTabSz="457200">
              <a:spcBef>
                <a:spcPts val="800"/>
              </a:spcBef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>
                <a:solidFill>
                  <a:srgbClr val="800000"/>
                </a:solidFill>
              </a:rPr>
              <a:t>The results are very similar:</a:t>
            </a:r>
            <a:r>
              <a:rPr lang="en-US" sz="1800">
                <a:solidFill>
                  <a:srgbClr val="800000"/>
                </a:solidFill>
              </a:rPr>
              <a:t>  </a:t>
            </a:r>
          </a:p>
          <a:p>
            <a:pPr defTabSz="457200">
              <a:spcBef>
                <a:spcPts val="800"/>
              </a:spcBef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99"/>
                </a:solidFill>
              </a:rPr>
              <a:t>Transverse emittances are about  </a:t>
            </a:r>
            <a:r>
              <a:rPr lang="en-US" sz="1800" i="1">
                <a:solidFill>
                  <a:srgbClr val="FF0066"/>
                </a:solidFill>
              </a:rPr>
              <a:t>2 mm ≈ L/500</a:t>
            </a:r>
            <a:r>
              <a:rPr lang="en-US" sz="1800">
                <a:solidFill>
                  <a:srgbClr val="000099"/>
                </a:solidFill>
              </a:rPr>
              <a:t>,  longitudinal one </a:t>
            </a:r>
            <a:r>
              <a:rPr lang="en-US" sz="1800">
                <a:solidFill>
                  <a:srgbClr val="FF0066"/>
                </a:solidFill>
              </a:rPr>
              <a:t>~</a:t>
            </a:r>
            <a:r>
              <a:rPr lang="en-US" sz="1800" i="1">
                <a:solidFill>
                  <a:srgbClr val="FF0066"/>
                </a:solidFill>
              </a:rPr>
              <a:t>3 mm ≈ L/300</a:t>
            </a:r>
            <a:r>
              <a:rPr lang="en-US" sz="1800" i="1">
                <a:solidFill>
                  <a:srgbClr val="CC0000"/>
                </a:solidFill>
              </a:rPr>
              <a:t>.</a:t>
            </a:r>
          </a:p>
          <a:p>
            <a:pPr defTabSz="457200">
              <a:spcBef>
                <a:spcPts val="800"/>
              </a:spcBef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8000"/>
                </a:solidFill>
              </a:rPr>
              <a:t>Transmission    </a:t>
            </a:r>
            <a:r>
              <a:rPr lang="en-US" sz="1800" i="1">
                <a:solidFill>
                  <a:srgbClr val="FF0066"/>
                </a:solidFill>
              </a:rPr>
              <a:t>72% - 76 % at 200 MHz</a:t>
            </a:r>
            <a:r>
              <a:rPr lang="en-US" sz="1800">
                <a:solidFill>
                  <a:srgbClr val="008000"/>
                </a:solidFill>
              </a:rPr>
              <a:t>,                                                                             but falls at higher frequency</a:t>
            </a:r>
            <a:r>
              <a:rPr lang="en-US" sz="1800">
                <a:solidFill>
                  <a:srgbClr val="000099"/>
                </a:solidFill>
              </a:rPr>
              <a:t>  </a:t>
            </a:r>
            <a:r>
              <a:rPr lang="en-US" sz="1800">
                <a:solidFill>
                  <a:srgbClr val="008000"/>
                </a:solidFill>
                <a:latin typeface="Comic Sans MS" pitchFamily="66" charset="0"/>
              </a:rPr>
              <a:t>(reasonable requirement   </a:t>
            </a:r>
            <a:r>
              <a:rPr lang="el-GR" i="1">
                <a:solidFill>
                  <a:srgbClr val="008000"/>
                </a:solidFill>
                <a:latin typeface="Comic Sans MS" pitchFamily="66" charset="0"/>
              </a:rPr>
              <a:t>λ</a:t>
            </a:r>
            <a:r>
              <a:rPr lang="en-US" i="1">
                <a:solidFill>
                  <a:srgbClr val="008000"/>
                </a:solidFill>
                <a:latin typeface="Comic Sans MS" pitchFamily="66" charset="0"/>
              </a:rPr>
              <a:t> &gt;~L</a:t>
            </a:r>
            <a:r>
              <a:rPr lang="en-US" sz="1800">
                <a:solidFill>
                  <a:srgbClr val="008000"/>
                </a:solidFill>
                <a:latin typeface="Comic Sans MS" pitchFamily="66" charset="0"/>
              </a:rPr>
              <a:t> ). </a:t>
            </a:r>
          </a:p>
        </p:txBody>
      </p:sp>
      <p:sp>
        <p:nvSpPr>
          <p:cNvPr id="29705" name="Rectangle 2"/>
          <p:cNvSpPr txBox="1">
            <a:spLocks noChangeArrowheads="1"/>
          </p:cNvSpPr>
          <p:nvPr/>
        </p:nvSpPr>
        <p:spPr bwMode="auto">
          <a:xfrm>
            <a:off x="8763000" y="64008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 defTabSz="457200">
              <a:spcBef>
                <a:spcPts val="800"/>
              </a:spcBef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>
                <a:latin typeface="Comic Sans MS" pitchFamily="66" charset="0"/>
              </a:rPr>
              <a:t>5</a:t>
            </a:r>
          </a:p>
        </p:txBody>
      </p:sp>
      <p:cxnSp>
        <p:nvCxnSpPr>
          <p:cNvPr id="6154" name="Straight Connector 10"/>
          <p:cNvCxnSpPr>
            <a:cxnSpLocks noChangeShapeType="1"/>
          </p:cNvCxnSpPr>
          <p:nvPr/>
        </p:nvCxnSpPr>
        <p:spPr bwMode="auto">
          <a:xfrm>
            <a:off x="762000" y="1371600"/>
            <a:ext cx="7620000" cy="1588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 txBox="1">
            <a:spLocks noChangeArrowheads="1"/>
          </p:cNvSpPr>
          <p:nvPr/>
        </p:nvSpPr>
        <p:spPr bwMode="auto">
          <a:xfrm>
            <a:off x="3352800" y="838200"/>
            <a:ext cx="2819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defTabSz="457200">
              <a:spcBef>
                <a:spcPts val="800"/>
              </a:spcBef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>
                <a:solidFill>
                  <a:srgbClr val="CC00CC"/>
                </a:solidFill>
              </a:rPr>
              <a:t>Antisol/Sol  -0.2733</a:t>
            </a:r>
            <a:r>
              <a:rPr lang="en-GB" sz="1600" i="1">
                <a:solidFill>
                  <a:srgbClr val="1B1B6F"/>
                </a:solidFill>
              </a:rPr>
              <a:t>=&gt;-0.283</a:t>
            </a:r>
            <a:r>
              <a:rPr lang="en-GB" sz="1600">
                <a:solidFill>
                  <a:schemeClr val="bg1"/>
                </a:solidFill>
                <a:latin typeface="Batang" pitchFamily="18" charset="-127"/>
              </a:rPr>
              <a:t> </a:t>
            </a:r>
            <a:r>
              <a:rPr lang="en-GB" sz="1600" i="1">
                <a:solidFill>
                  <a:srgbClr val="CC00CC"/>
                </a:solidFill>
              </a:rPr>
              <a:t>Rcoil/L     =  0.2733     </a:t>
            </a:r>
            <a:r>
              <a:rPr lang="en-GB" sz="1600" i="1">
                <a:solidFill>
                  <a:srgbClr val="16165D"/>
                </a:solidFill>
              </a:rPr>
              <a:t>   </a:t>
            </a:r>
            <a:r>
              <a:rPr lang="en-GB" sz="1600" i="1">
                <a:solidFill>
                  <a:srgbClr val="CC00CC"/>
                </a:solidFill>
                <a:sym typeface="Wingdings" pitchFamily="2" charset="2"/>
              </a:rPr>
              <a:t>2</a:t>
            </a:r>
            <a:r>
              <a:rPr lang="el-GR" sz="1600" i="1">
                <a:solidFill>
                  <a:srgbClr val="CC00CC"/>
                </a:solidFill>
                <a:sym typeface="Wingdings" pitchFamily="2" charset="2"/>
              </a:rPr>
              <a:t>π</a:t>
            </a:r>
            <a:r>
              <a:rPr lang="en-US" sz="1600" i="1">
                <a:solidFill>
                  <a:srgbClr val="CC00CC"/>
                </a:solidFill>
                <a:sym typeface="Wingdings" pitchFamily="2" charset="2"/>
              </a:rPr>
              <a:t>R</a:t>
            </a:r>
            <a:r>
              <a:rPr lang="en-US" sz="1600" b="1" i="1" baseline="-25000">
                <a:solidFill>
                  <a:srgbClr val="CC00CC"/>
                </a:solidFill>
                <a:sym typeface="Wingdings" pitchFamily="2" charset="2"/>
              </a:rPr>
              <a:t>helix</a:t>
            </a:r>
            <a:r>
              <a:rPr lang="en-US" sz="1600" i="1">
                <a:solidFill>
                  <a:srgbClr val="CC00CC"/>
                </a:solidFill>
                <a:sym typeface="Wingdings" pitchFamily="2" charset="2"/>
              </a:rPr>
              <a:t>/L =  1     </a:t>
            </a:r>
            <a:r>
              <a:rPr lang="en-GB" sz="1600" i="1">
                <a:solidFill>
                  <a:srgbClr val="16165D"/>
                </a:solidFill>
              </a:rPr>
              <a:t>                </a:t>
            </a:r>
          </a:p>
          <a:p>
            <a:pPr defTabSz="457200">
              <a:spcBef>
                <a:spcPts val="800"/>
              </a:spcBef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>
                <a:solidFill>
                  <a:srgbClr val="CC00CC"/>
                </a:solidFill>
              </a:rPr>
              <a:t>W  =  0          </a:t>
            </a:r>
            <a:r>
              <a:rPr lang="en-GB" sz="1600" i="1">
                <a:solidFill>
                  <a:srgbClr val="1B1B6F"/>
                </a:solidFill>
              </a:rPr>
              <a:t>=&gt;  0.07</a:t>
            </a:r>
            <a:r>
              <a:rPr lang="en-GB" sz="1600" i="1">
                <a:solidFill>
                  <a:srgbClr val="CC00CC"/>
                </a:solidFill>
              </a:rPr>
              <a:t>                 L    = 1 m</a:t>
            </a:r>
            <a:r>
              <a:rPr lang="en-GB" sz="1600" i="1">
                <a:solidFill>
                  <a:srgbClr val="16165D"/>
                </a:solidFill>
              </a:rPr>
              <a:t>                          </a:t>
            </a:r>
            <a:r>
              <a:rPr lang="en-GB" sz="1600" i="1">
                <a:solidFill>
                  <a:srgbClr val="CC00CC"/>
                </a:solidFill>
              </a:rPr>
              <a:t>B</a:t>
            </a:r>
            <a:r>
              <a:rPr lang="en-GB" sz="1600" b="1" i="1" baseline="-25000">
                <a:solidFill>
                  <a:srgbClr val="CC00CC"/>
                </a:solidFill>
              </a:rPr>
              <a:t>sol </a:t>
            </a:r>
            <a:r>
              <a:rPr lang="en-GB" sz="1600" i="1">
                <a:solidFill>
                  <a:srgbClr val="CC00CC"/>
                </a:solidFill>
              </a:rPr>
              <a:t>= 6.98     </a:t>
            </a:r>
            <a:r>
              <a:rPr lang="en-GB" sz="1600" i="1">
                <a:solidFill>
                  <a:srgbClr val="1B1B6F"/>
                </a:solidFill>
              </a:rPr>
              <a:t>=&gt;  5.24 T</a:t>
            </a:r>
            <a:r>
              <a:rPr lang="en-GB" sz="1600" i="1">
                <a:solidFill>
                  <a:srgbClr val="CC00CC"/>
                </a:solidFill>
              </a:rPr>
              <a:t>         X</a:t>
            </a:r>
            <a:r>
              <a:rPr lang="en-GB" sz="1600" b="1" i="1" baseline="-25000">
                <a:solidFill>
                  <a:srgbClr val="CC00CC"/>
                </a:solidFill>
              </a:rPr>
              <a:t>refer</a:t>
            </a:r>
            <a:r>
              <a:rPr lang="en-GB" sz="1600" i="1">
                <a:solidFill>
                  <a:srgbClr val="CC00CC"/>
                </a:solidFill>
              </a:rPr>
              <a:t> (=</a:t>
            </a:r>
            <a:r>
              <a:rPr lang="el-GR" sz="1600" i="1">
                <a:solidFill>
                  <a:srgbClr val="CC00CC"/>
                </a:solidFill>
                <a:cs typeface="Arial" pitchFamily="34" charset="0"/>
              </a:rPr>
              <a:t>κ</a:t>
            </a:r>
            <a:r>
              <a:rPr lang="en-US" sz="1600" i="1">
                <a:solidFill>
                  <a:srgbClr val="CC00CC"/>
                </a:solidFill>
                <a:cs typeface="Arial" pitchFamily="34" charset="0"/>
              </a:rPr>
              <a:t>)  =</a:t>
            </a:r>
            <a:r>
              <a:rPr lang="en-GB" sz="1600" i="1">
                <a:solidFill>
                  <a:srgbClr val="CC00CC"/>
                </a:solidFill>
              </a:rPr>
              <a:t> 1</a:t>
            </a:r>
            <a:r>
              <a:rPr lang="en-GB" sz="1600" i="1">
                <a:solidFill>
                  <a:srgbClr val="16165D"/>
                </a:solidFill>
              </a:rPr>
              <a:t>                    </a:t>
            </a:r>
            <a:r>
              <a:rPr lang="en-GB" sz="1600" i="1">
                <a:solidFill>
                  <a:srgbClr val="CC00CC"/>
                </a:solidFill>
              </a:rPr>
              <a:t>P</a:t>
            </a:r>
            <a:r>
              <a:rPr lang="en-GB" sz="1600" b="1" i="1" baseline="-25000">
                <a:solidFill>
                  <a:srgbClr val="CC00CC"/>
                </a:solidFill>
              </a:rPr>
              <a:t>refer</a:t>
            </a:r>
            <a:r>
              <a:rPr lang="en-GB" sz="1600" i="1">
                <a:solidFill>
                  <a:srgbClr val="CC00CC"/>
                </a:solidFill>
              </a:rPr>
              <a:t> = 250    </a:t>
            </a:r>
            <a:r>
              <a:rPr lang="en-GB" sz="1600" i="1">
                <a:solidFill>
                  <a:srgbClr val="1B1B6F"/>
                </a:solidFill>
              </a:rPr>
              <a:t>=&gt; 189 MeV/c</a:t>
            </a:r>
            <a:r>
              <a:rPr lang="en-GB" sz="1600" i="1">
                <a:solidFill>
                  <a:srgbClr val="CC00CC"/>
                </a:solidFill>
              </a:rPr>
              <a:t>,    E’</a:t>
            </a:r>
            <a:r>
              <a:rPr lang="en-GB" sz="1600" b="1" i="1" baseline="-25000">
                <a:solidFill>
                  <a:srgbClr val="CC00CC"/>
                </a:solidFill>
              </a:rPr>
              <a:t>refer </a:t>
            </a:r>
            <a:r>
              <a:rPr lang="en-GB" sz="1600" i="1">
                <a:solidFill>
                  <a:srgbClr val="CC00CC"/>
                </a:solidFill>
              </a:rPr>
              <a:t>= 14.7 MeV/m</a:t>
            </a:r>
            <a:r>
              <a:rPr lang="en-US" sz="1600" i="1">
                <a:solidFill>
                  <a:srgbClr val="16165D"/>
                </a:solidFill>
              </a:rPr>
              <a:t>         </a:t>
            </a:r>
            <a:r>
              <a:rPr lang="en-US" sz="1600" i="1">
                <a:solidFill>
                  <a:srgbClr val="1B1B6F"/>
                </a:solidFill>
              </a:rPr>
              <a:t>(wedge absorber  – 7%)</a:t>
            </a:r>
            <a:r>
              <a:rPr lang="en-US" sz="1600" i="1">
                <a:solidFill>
                  <a:srgbClr val="7878DE"/>
                </a:solidFill>
              </a:rPr>
              <a:t>         </a:t>
            </a:r>
            <a:r>
              <a:rPr lang="en-GB" sz="1600" i="1">
                <a:solidFill>
                  <a:srgbClr val="7878DE"/>
                </a:solidFill>
              </a:rPr>
              <a:t>       </a:t>
            </a:r>
            <a:r>
              <a:rPr lang="en-GB" sz="1600" i="1">
                <a:solidFill>
                  <a:srgbClr val="CC00CC"/>
                </a:solidFill>
              </a:rPr>
              <a:t>RF  200 MHz,   29.4 MV/m</a:t>
            </a:r>
            <a:endParaRPr lang="en-US" sz="1600" i="1">
              <a:solidFill>
                <a:srgbClr val="CC00CC"/>
              </a:solidFill>
            </a:endParaRPr>
          </a:p>
          <a:p>
            <a:pPr defTabSz="457200">
              <a:spcBef>
                <a:spcPts val="800"/>
              </a:spcBef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i="1" baseline="30000"/>
          </a:p>
          <a:p>
            <a:pPr algn="ctr" defTabSz="457200">
              <a:spcBef>
                <a:spcPts val="800"/>
              </a:spcBef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>
              <a:latin typeface="SimSun" pitchFamily="2" charset="-122"/>
            </a:endParaRPr>
          </a:p>
          <a:p>
            <a:pPr algn="ctr" defTabSz="457200">
              <a:spcBef>
                <a:spcPts val="800"/>
              </a:spcBef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>
              <a:latin typeface="Comic Sans MS" pitchFamily="66" charset="0"/>
            </a:endParaRPr>
          </a:p>
          <a:p>
            <a:pPr algn="ctr" defTabSz="457200">
              <a:spcBef>
                <a:spcPts val="800"/>
              </a:spcBef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>
              <a:latin typeface="Comic Sans MS" pitchFamily="66" charset="0"/>
            </a:endParaRPr>
          </a:p>
          <a:p>
            <a:pPr algn="ctr" defTabSz="457200">
              <a:spcBef>
                <a:spcPts val="800"/>
              </a:spcBef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>
              <a:solidFill>
                <a:srgbClr val="7F7F7F"/>
              </a:solidFill>
              <a:latin typeface="Comic Sans MS" pitchFamily="66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0" y="0"/>
            <a:ext cx="2286000" cy="381000"/>
          </a:xfrm>
        </p:spPr>
        <p:txBody>
          <a:bodyPr lIns="90000" tIns="46800" rIns="90000" bIns="46800"/>
          <a:lstStyle/>
          <a:p>
            <a:pPr algn="r" defTabSz="457200" eaLnBrk="1" hangingPunct="1">
              <a:lnSpc>
                <a:spcPct val="93000"/>
              </a:lnSpc>
              <a:buClr>
                <a:srgbClr val="0000FF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smtClean="0">
                <a:solidFill>
                  <a:schemeClr val="folHlink"/>
                </a:solidFill>
                <a:latin typeface="Tahoma" pitchFamily="34" charset="0"/>
              </a:rPr>
              <a:t>V.Balbekov, 12/09/08</a:t>
            </a:r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970338"/>
            <a:ext cx="3124200" cy="28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3937000"/>
            <a:ext cx="3124200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Rectangle 2"/>
          <p:cNvSpPr txBox="1">
            <a:spLocks noChangeArrowheads="1"/>
          </p:cNvSpPr>
          <p:nvPr/>
        </p:nvSpPr>
        <p:spPr bwMode="auto">
          <a:xfrm>
            <a:off x="8610600" y="64008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 defTabSz="457200">
              <a:spcBef>
                <a:spcPts val="800"/>
              </a:spcBef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>
                <a:latin typeface="Comic Sans MS" pitchFamily="66" charset="0"/>
              </a:rPr>
              <a:t>9</a:t>
            </a:r>
          </a:p>
        </p:txBody>
      </p:sp>
      <p:cxnSp>
        <p:nvCxnSpPr>
          <p:cNvPr id="30727" name="Straight Connector 15"/>
          <p:cNvCxnSpPr>
            <a:cxnSpLocks noChangeShapeType="1"/>
          </p:cNvCxnSpPr>
          <p:nvPr/>
        </p:nvCxnSpPr>
        <p:spPr bwMode="auto">
          <a:xfrm>
            <a:off x="3352800" y="838200"/>
            <a:ext cx="27432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728" name="Straight Connector 17"/>
          <p:cNvCxnSpPr>
            <a:cxnSpLocks noChangeShapeType="1"/>
          </p:cNvCxnSpPr>
          <p:nvPr/>
        </p:nvCxnSpPr>
        <p:spPr bwMode="auto">
          <a:xfrm rot="5400000">
            <a:off x="4649788" y="2284412"/>
            <a:ext cx="2895600" cy="31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729" name="Straight Connector 19"/>
          <p:cNvCxnSpPr>
            <a:cxnSpLocks noChangeShapeType="1"/>
          </p:cNvCxnSpPr>
          <p:nvPr/>
        </p:nvCxnSpPr>
        <p:spPr bwMode="auto">
          <a:xfrm rot="5400000">
            <a:off x="1906588" y="2284412"/>
            <a:ext cx="2895600" cy="31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730" name="Straight Connector 21"/>
          <p:cNvCxnSpPr>
            <a:cxnSpLocks noChangeShapeType="1"/>
          </p:cNvCxnSpPr>
          <p:nvPr/>
        </p:nvCxnSpPr>
        <p:spPr bwMode="auto">
          <a:xfrm>
            <a:off x="3352800" y="3733800"/>
            <a:ext cx="27432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0731" name="Line 18"/>
          <p:cNvSpPr>
            <a:spLocks noChangeShapeType="1"/>
          </p:cNvSpPr>
          <p:nvPr/>
        </p:nvSpPr>
        <p:spPr bwMode="auto">
          <a:xfrm>
            <a:off x="6858000" y="35814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2" name="Line 19"/>
          <p:cNvSpPr>
            <a:spLocks noChangeShapeType="1"/>
          </p:cNvSpPr>
          <p:nvPr/>
        </p:nvSpPr>
        <p:spPr bwMode="auto">
          <a:xfrm>
            <a:off x="6858000" y="31242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3" name="Line 20"/>
          <p:cNvSpPr>
            <a:spLocks noChangeShapeType="1"/>
          </p:cNvSpPr>
          <p:nvPr/>
        </p:nvSpPr>
        <p:spPr bwMode="auto">
          <a:xfrm>
            <a:off x="8763000" y="35814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4" name="Line 22"/>
          <p:cNvSpPr>
            <a:spLocks noChangeShapeType="1"/>
          </p:cNvSpPr>
          <p:nvPr/>
        </p:nvSpPr>
        <p:spPr bwMode="auto">
          <a:xfrm>
            <a:off x="6858000" y="45720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0735" name="Picture 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4200" y="3657600"/>
            <a:ext cx="1752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6" name="Picture 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1143000"/>
            <a:ext cx="2824163" cy="23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7" name="Picture 2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48400" y="1219200"/>
            <a:ext cx="26955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0" y="381000"/>
            <a:ext cx="876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 defTabSz="45720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b="1" dirty="0">
                <a:solidFill>
                  <a:srgbClr val="800000"/>
                </a:solidFill>
                <a:latin typeface="Comic Sans MS" pitchFamily="66" charset="0"/>
              </a:rPr>
              <a:t>     </a:t>
            </a:r>
            <a:r>
              <a:rPr lang="en-US" b="1" u="sng" dirty="0">
                <a:solidFill>
                  <a:srgbClr val="800000"/>
                </a:solidFill>
                <a:latin typeface="+mj-lt"/>
              </a:rPr>
              <a:t>Example 2:  HSC without/with wedge absorber</a:t>
            </a:r>
            <a:endParaRPr lang="en-US" sz="2400" u="sng" dirty="0">
              <a:latin typeface="+mj-lt"/>
            </a:endParaRPr>
          </a:p>
          <a:p>
            <a:pPr algn="ctr" defTabSz="45720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2400" dirty="0">
              <a:latin typeface="Comic Sans MS" pitchFamily="66" charset="0"/>
            </a:endParaRPr>
          </a:p>
          <a:p>
            <a:pPr algn="ctr" defTabSz="45720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1800" dirty="0">
              <a:solidFill>
                <a:srgbClr val="7F7F7F"/>
              </a:solidFill>
              <a:latin typeface="Comic Sans MS" pitchFamily="66" charset="0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1219200" y="838200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 defTabSz="45720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600" b="1" dirty="0">
                <a:solidFill>
                  <a:srgbClr val="DC2CCF"/>
                </a:solidFill>
                <a:latin typeface="+mj-lt"/>
              </a:rPr>
              <a:t>W/o wedge</a:t>
            </a:r>
            <a:endParaRPr lang="en-US" sz="1600" dirty="0">
              <a:solidFill>
                <a:srgbClr val="DC2CCF"/>
              </a:solidFill>
              <a:latin typeface="+mj-lt"/>
            </a:endParaRPr>
          </a:p>
          <a:p>
            <a:pPr algn="ctr" defTabSz="45720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2400" dirty="0">
              <a:latin typeface="Comic Sans MS" pitchFamily="66" charset="0"/>
            </a:endParaRPr>
          </a:p>
          <a:p>
            <a:pPr algn="ctr" defTabSz="45720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1800" dirty="0">
              <a:solidFill>
                <a:srgbClr val="7F7F7F"/>
              </a:solidFill>
              <a:latin typeface="Comic Sans MS" pitchFamily="66" charset="0"/>
            </a:endParaRP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6934200" y="8382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 defTabSz="45720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600" b="1" dirty="0">
                <a:solidFill>
                  <a:srgbClr val="000066"/>
                </a:solidFill>
                <a:latin typeface="+mj-lt"/>
              </a:rPr>
              <a:t>With wedge </a:t>
            </a:r>
            <a:endParaRPr lang="en-US" sz="1600" dirty="0">
              <a:solidFill>
                <a:srgbClr val="000066"/>
              </a:solidFill>
              <a:latin typeface="+mj-lt"/>
            </a:endParaRPr>
          </a:p>
          <a:p>
            <a:pPr algn="ctr" defTabSz="45720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2400" dirty="0">
              <a:latin typeface="Comic Sans MS" pitchFamily="66" charset="0"/>
            </a:endParaRPr>
          </a:p>
          <a:p>
            <a:pPr algn="ctr" defTabSz="45720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1800" dirty="0">
              <a:solidFill>
                <a:srgbClr val="7F7F7F"/>
              </a:solidFill>
              <a:latin typeface="Comic Sans MS" pitchFamily="66" charset="0"/>
            </a:endParaRPr>
          </a:p>
        </p:txBody>
      </p:sp>
      <p:cxnSp>
        <p:nvCxnSpPr>
          <p:cNvPr id="30741" name="Straight Connector 22"/>
          <p:cNvCxnSpPr>
            <a:cxnSpLocks noChangeShapeType="1"/>
            <a:stCxn id="30731" idx="0"/>
            <a:endCxn id="30733" idx="0"/>
          </p:cNvCxnSpPr>
          <p:nvPr/>
        </p:nvCxnSpPr>
        <p:spPr bwMode="auto">
          <a:xfrm rot="16200000" flipH="1">
            <a:off x="7810500" y="2628901"/>
            <a:ext cx="3175" cy="1905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0742" name="Line 23"/>
          <p:cNvSpPr>
            <a:spLocks noChangeShapeType="1"/>
          </p:cNvSpPr>
          <p:nvPr/>
        </p:nvSpPr>
        <p:spPr bwMode="auto">
          <a:xfrm>
            <a:off x="3429000" y="1676400"/>
            <a:ext cx="2590800" cy="0"/>
          </a:xfrm>
          <a:prstGeom prst="line">
            <a:avLst/>
          </a:prstGeom>
          <a:noFill/>
          <a:ln w="57150" cmpd="thickThin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3810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 defTabSz="45720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b="1" u="sng" kern="0" dirty="0">
                <a:solidFill>
                  <a:srgbClr val="A50021"/>
                </a:solidFill>
                <a:latin typeface="+mj-lt"/>
                <a:ea typeface="+mj-ea"/>
                <a:cs typeface="+mj-cs"/>
              </a:rPr>
              <a:t>Lower momentum HCC with wedge absorber</a:t>
            </a:r>
          </a:p>
          <a:p>
            <a:pPr algn="ctr" defTabSz="45720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b="1" u="sng" kern="0" dirty="0">
              <a:solidFill>
                <a:srgbClr val="A50021"/>
              </a:solidFill>
              <a:latin typeface="+mj-lt"/>
              <a:ea typeface="+mj-ea"/>
              <a:cs typeface="+mj-cs"/>
            </a:endParaRPr>
          </a:p>
          <a:p>
            <a:pPr defTabSz="45720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kern="0" dirty="0">
                <a:solidFill>
                  <a:srgbClr val="A50021"/>
                </a:solidFill>
                <a:latin typeface="+mj-lt"/>
                <a:ea typeface="+mj-ea"/>
                <a:cs typeface="+mj-cs"/>
              </a:rPr>
              <a:t>                            </a:t>
            </a:r>
            <a:endParaRPr lang="en-GB" kern="0" dirty="0">
              <a:latin typeface="Comic Sans MS" pitchFamily="66" charset="0"/>
              <a:ea typeface="+mj-ea"/>
              <a:cs typeface="+mj-cs"/>
            </a:endParaRPr>
          </a:p>
          <a:p>
            <a:pPr algn="ctr" defTabSz="45720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b="1" kern="0" dirty="0">
              <a:latin typeface="Comic Sans MS" pitchFamily="66" charset="0"/>
              <a:ea typeface="+mj-ea"/>
              <a:cs typeface="+mj-cs"/>
            </a:endParaRPr>
          </a:p>
          <a:p>
            <a:pPr algn="ctr" defTabSz="45720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2400" b="1" u="sng" kern="0" dirty="0">
              <a:solidFill>
                <a:srgbClr val="A50021"/>
              </a:solidFill>
              <a:latin typeface="SimSun" pitchFamily="2" charset="-122"/>
              <a:ea typeface="+mj-ea"/>
              <a:cs typeface="+mj-cs"/>
            </a:endParaRPr>
          </a:p>
          <a:p>
            <a:pPr algn="ctr" defTabSz="45720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2400" kern="0" dirty="0"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0" y="0"/>
            <a:ext cx="2286000" cy="381000"/>
          </a:xfrm>
        </p:spPr>
        <p:txBody>
          <a:bodyPr lIns="90000" tIns="46800" rIns="90000" bIns="46800"/>
          <a:lstStyle/>
          <a:p>
            <a:pPr algn="r" defTabSz="457200" eaLnBrk="1" hangingPunct="1">
              <a:lnSpc>
                <a:spcPct val="93000"/>
              </a:lnSpc>
              <a:buClr>
                <a:srgbClr val="0000FF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smtClean="0">
                <a:solidFill>
                  <a:schemeClr val="folHlink"/>
                </a:solidFill>
                <a:latin typeface="Tahoma" pitchFamily="34" charset="0"/>
              </a:rPr>
              <a:t>V.Balbekov, 12/09/08</a:t>
            </a:r>
          </a:p>
        </p:txBody>
      </p:sp>
      <p:pic>
        <p:nvPicPr>
          <p:cNvPr id="3174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371600"/>
            <a:ext cx="26670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810000"/>
            <a:ext cx="2286000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Rectangle 2"/>
          <p:cNvSpPr txBox="1">
            <a:spLocks noChangeArrowheads="1"/>
          </p:cNvSpPr>
          <p:nvPr/>
        </p:nvSpPr>
        <p:spPr bwMode="auto">
          <a:xfrm>
            <a:off x="8458200" y="64008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 defTabSz="457200">
              <a:spcBef>
                <a:spcPts val="800"/>
              </a:spcBef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>
                <a:latin typeface="Comic Sans MS" pitchFamily="66" charset="0"/>
              </a:rPr>
              <a:t>12</a:t>
            </a:r>
          </a:p>
        </p:txBody>
      </p:sp>
      <p:sp>
        <p:nvSpPr>
          <p:cNvPr id="31751" name="Rectangle 2"/>
          <p:cNvSpPr txBox="1">
            <a:spLocks noChangeArrowheads="1"/>
          </p:cNvSpPr>
          <p:nvPr/>
        </p:nvSpPr>
        <p:spPr bwMode="auto">
          <a:xfrm>
            <a:off x="609600" y="1447800"/>
            <a:ext cx="152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defTabSz="457200">
              <a:spcBef>
                <a:spcPts val="800"/>
              </a:spcBef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/>
              <a:t>F’     = -0.196             </a:t>
            </a:r>
          </a:p>
          <a:p>
            <a:pPr defTabSz="457200">
              <a:spcBef>
                <a:spcPts val="800"/>
              </a:spcBef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/>
              <a:t>F”    = 0...  </a:t>
            </a:r>
          </a:p>
          <a:p>
            <a:pPr defTabSz="457200">
              <a:spcBef>
                <a:spcPts val="800"/>
              </a:spcBef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/>
              <a:t>W    = 0.57</a:t>
            </a:r>
          </a:p>
          <a:p>
            <a:pPr defTabSz="457200">
              <a:spcBef>
                <a:spcPts val="800"/>
              </a:spcBef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/>
              <a:t>L     = 1 m</a:t>
            </a:r>
          </a:p>
          <a:p>
            <a:pPr defTabSz="457200">
              <a:spcBef>
                <a:spcPts val="800"/>
              </a:spcBef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/>
              <a:t>B</a:t>
            </a:r>
            <a:r>
              <a:rPr lang="en-GB" sz="1600" b="1" i="1" baseline="-25000"/>
              <a:t>sol </a:t>
            </a:r>
            <a:r>
              <a:rPr lang="en-GB" sz="1600" i="1"/>
              <a:t>= 5.23 T</a:t>
            </a:r>
            <a:r>
              <a:rPr lang="en-GB" sz="1600" i="1">
                <a:solidFill>
                  <a:srgbClr val="CC00CC"/>
                </a:solidFill>
              </a:rPr>
              <a:t>        </a:t>
            </a:r>
          </a:p>
          <a:p>
            <a:pPr defTabSz="457200">
              <a:spcBef>
                <a:spcPts val="800"/>
              </a:spcBef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i="1" baseline="30000"/>
          </a:p>
          <a:p>
            <a:pPr algn="ctr" defTabSz="457200">
              <a:spcBef>
                <a:spcPts val="800"/>
              </a:spcBef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>
              <a:latin typeface="SimSun" pitchFamily="2" charset="-122"/>
            </a:endParaRPr>
          </a:p>
          <a:p>
            <a:pPr algn="ctr" defTabSz="457200">
              <a:spcBef>
                <a:spcPts val="800"/>
              </a:spcBef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>
              <a:latin typeface="Comic Sans MS" pitchFamily="66" charset="0"/>
            </a:endParaRPr>
          </a:p>
          <a:p>
            <a:pPr algn="ctr" defTabSz="457200">
              <a:spcBef>
                <a:spcPts val="800"/>
              </a:spcBef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>
              <a:latin typeface="Comic Sans MS" pitchFamily="66" charset="0"/>
            </a:endParaRPr>
          </a:p>
          <a:p>
            <a:pPr algn="ctr" defTabSz="457200">
              <a:spcBef>
                <a:spcPts val="800"/>
              </a:spcBef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>
              <a:solidFill>
                <a:srgbClr val="7F7F7F"/>
              </a:solidFill>
              <a:latin typeface="Comic Sans MS" pitchFamily="66" charset="0"/>
            </a:endParaRPr>
          </a:p>
        </p:txBody>
      </p:sp>
      <p:sp>
        <p:nvSpPr>
          <p:cNvPr id="31752" name="Rectangle 2"/>
          <p:cNvSpPr txBox="1">
            <a:spLocks noChangeArrowheads="1"/>
          </p:cNvSpPr>
          <p:nvPr/>
        </p:nvSpPr>
        <p:spPr bwMode="auto">
          <a:xfrm>
            <a:off x="2362200" y="1447800"/>
            <a:ext cx="2286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defTabSz="457200">
              <a:spcBef>
                <a:spcPts val="800"/>
              </a:spcBef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/>
              <a:t>FX</a:t>
            </a:r>
            <a:r>
              <a:rPr lang="en-GB" sz="1600" b="1" i="1" baseline="-25000"/>
              <a:t>refer </a:t>
            </a:r>
            <a:r>
              <a:rPr lang="en-GB" sz="1600" i="1"/>
              <a:t>(=</a:t>
            </a:r>
            <a:r>
              <a:rPr lang="el-GR" sz="1600" i="1">
                <a:cs typeface="Arial" pitchFamily="34" charset="0"/>
              </a:rPr>
              <a:t>κ</a:t>
            </a:r>
            <a:r>
              <a:rPr lang="en-US" sz="1600" i="1">
                <a:cs typeface="Arial" pitchFamily="34" charset="0"/>
              </a:rPr>
              <a:t>)  =</a:t>
            </a:r>
            <a:r>
              <a:rPr lang="en-GB" sz="1600" i="1"/>
              <a:t> 0.62,   </a:t>
            </a:r>
          </a:p>
          <a:p>
            <a:pPr defTabSz="457200">
              <a:spcBef>
                <a:spcPts val="800"/>
              </a:spcBef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/>
              <a:t>P</a:t>
            </a:r>
            <a:r>
              <a:rPr lang="en-GB" sz="1600" b="1" i="1" baseline="-25000"/>
              <a:t>refer </a:t>
            </a:r>
            <a:r>
              <a:rPr lang="en-GB" sz="1600" i="1"/>
              <a:t>= 159 MeV/c,    </a:t>
            </a:r>
          </a:p>
          <a:p>
            <a:pPr defTabSz="457200">
              <a:spcBef>
                <a:spcPts val="800"/>
              </a:spcBef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/>
              <a:t>F   =  50 MHz</a:t>
            </a:r>
          </a:p>
          <a:p>
            <a:pPr defTabSz="457200">
              <a:spcBef>
                <a:spcPts val="800"/>
              </a:spcBef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/>
              <a:t>V’  = 29.4 MV/m</a:t>
            </a:r>
            <a:endParaRPr lang="en-US" sz="1600" i="1"/>
          </a:p>
          <a:p>
            <a:pPr defTabSz="457200">
              <a:spcBef>
                <a:spcPts val="800"/>
              </a:spcBef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/>
              <a:t>E’</a:t>
            </a:r>
            <a:r>
              <a:rPr lang="en-GB" sz="1800" b="1" i="1" baseline="-25000"/>
              <a:t>refer</a:t>
            </a:r>
            <a:r>
              <a:rPr lang="en-GB" sz="1800" i="1"/>
              <a:t> = 14.7 MeV/m</a:t>
            </a:r>
            <a:r>
              <a:rPr lang="en-US" sz="1800" i="1"/>
              <a:t>  </a:t>
            </a:r>
            <a:r>
              <a:rPr lang="en-US" sz="1800" i="1">
                <a:solidFill>
                  <a:srgbClr val="CC00CC"/>
                </a:solidFill>
              </a:rPr>
              <a:t>              </a:t>
            </a:r>
            <a:r>
              <a:rPr lang="en-GB" sz="1800" i="1">
                <a:solidFill>
                  <a:srgbClr val="CC00CC"/>
                </a:solidFill>
              </a:rPr>
              <a:t>       </a:t>
            </a:r>
          </a:p>
          <a:p>
            <a:pPr defTabSz="457200">
              <a:spcBef>
                <a:spcPts val="800"/>
              </a:spcBef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i="1" baseline="30000"/>
          </a:p>
          <a:p>
            <a:pPr algn="ctr" defTabSz="457200">
              <a:spcBef>
                <a:spcPts val="800"/>
              </a:spcBef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>
              <a:latin typeface="SimSun" pitchFamily="2" charset="-122"/>
            </a:endParaRPr>
          </a:p>
          <a:p>
            <a:pPr algn="ctr" defTabSz="457200">
              <a:spcBef>
                <a:spcPts val="800"/>
              </a:spcBef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>
              <a:latin typeface="Comic Sans MS" pitchFamily="66" charset="0"/>
            </a:endParaRPr>
          </a:p>
          <a:p>
            <a:pPr algn="ctr" defTabSz="457200">
              <a:spcBef>
                <a:spcPts val="800"/>
              </a:spcBef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>
              <a:latin typeface="Comic Sans MS" pitchFamily="66" charset="0"/>
            </a:endParaRPr>
          </a:p>
          <a:p>
            <a:pPr algn="ctr" defTabSz="457200">
              <a:spcBef>
                <a:spcPts val="800"/>
              </a:spcBef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>
              <a:solidFill>
                <a:srgbClr val="7F7F7F"/>
              </a:solidFill>
              <a:latin typeface="Comic Sans MS" pitchFamily="66" charset="0"/>
            </a:endParaRPr>
          </a:p>
        </p:txBody>
      </p:sp>
      <p:cxnSp>
        <p:nvCxnSpPr>
          <p:cNvPr id="31753" name="Straight Connector 16"/>
          <p:cNvCxnSpPr>
            <a:cxnSpLocks noChangeShapeType="1"/>
          </p:cNvCxnSpPr>
          <p:nvPr/>
        </p:nvCxnSpPr>
        <p:spPr bwMode="auto">
          <a:xfrm>
            <a:off x="533400" y="3200400"/>
            <a:ext cx="41148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754" name="Straight Connector 19"/>
          <p:cNvCxnSpPr>
            <a:cxnSpLocks noChangeShapeType="1"/>
          </p:cNvCxnSpPr>
          <p:nvPr/>
        </p:nvCxnSpPr>
        <p:spPr bwMode="auto">
          <a:xfrm>
            <a:off x="533400" y="1447800"/>
            <a:ext cx="41148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755" name="Straight Connector 21"/>
          <p:cNvCxnSpPr>
            <a:cxnSpLocks noChangeShapeType="1"/>
          </p:cNvCxnSpPr>
          <p:nvPr/>
        </p:nvCxnSpPr>
        <p:spPr bwMode="auto">
          <a:xfrm rot="5400000">
            <a:off x="-342106" y="2323306"/>
            <a:ext cx="17526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756" name="Straight Connector 23"/>
          <p:cNvCxnSpPr>
            <a:cxnSpLocks noChangeShapeType="1"/>
          </p:cNvCxnSpPr>
          <p:nvPr/>
        </p:nvCxnSpPr>
        <p:spPr bwMode="auto">
          <a:xfrm rot="5400000">
            <a:off x="3772694" y="2323306"/>
            <a:ext cx="17526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0" y="9906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defTabSz="45720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kern="0" dirty="0">
                <a:solidFill>
                  <a:srgbClr val="A50021"/>
                </a:solidFill>
                <a:latin typeface="+mj-lt"/>
                <a:ea typeface="+mj-ea"/>
                <a:cs typeface="+mj-cs"/>
              </a:rPr>
              <a:t>                           </a:t>
            </a:r>
            <a:r>
              <a:rPr lang="en-GB" sz="1800" kern="0" dirty="0">
                <a:solidFill>
                  <a:srgbClr val="A50021"/>
                </a:solidFill>
                <a:latin typeface="+mj-lt"/>
                <a:ea typeface="+mj-ea"/>
                <a:cs typeface="+mj-cs"/>
              </a:rPr>
              <a:t>Parameters                                           Cooling simulation    </a:t>
            </a:r>
            <a:endParaRPr lang="en-GB" sz="1800" kern="0" dirty="0">
              <a:latin typeface="Comic Sans MS" pitchFamily="66" charset="0"/>
              <a:ea typeface="+mj-ea"/>
              <a:cs typeface="+mj-cs"/>
            </a:endParaRPr>
          </a:p>
          <a:p>
            <a:pPr algn="ctr" defTabSz="45720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b="1" kern="0" dirty="0">
              <a:latin typeface="Comic Sans MS" pitchFamily="66" charset="0"/>
              <a:ea typeface="+mj-ea"/>
              <a:cs typeface="+mj-cs"/>
            </a:endParaRPr>
          </a:p>
          <a:p>
            <a:pPr algn="ctr" defTabSz="45720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2400" b="1" u="sng" kern="0" dirty="0">
              <a:solidFill>
                <a:srgbClr val="A50021"/>
              </a:solidFill>
              <a:latin typeface="SimSun" pitchFamily="2" charset="-122"/>
              <a:ea typeface="+mj-ea"/>
              <a:cs typeface="+mj-cs"/>
            </a:endParaRPr>
          </a:p>
          <a:p>
            <a:pPr algn="ctr" defTabSz="45720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2400" kern="0" dirty="0"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 bwMode="auto">
          <a:xfrm>
            <a:off x="0" y="3429000"/>
            <a:ext cx="5105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defTabSz="45720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kern="0" dirty="0">
                <a:solidFill>
                  <a:srgbClr val="A50021"/>
                </a:solidFill>
                <a:latin typeface="+mj-lt"/>
                <a:ea typeface="+mj-ea"/>
                <a:cs typeface="+mj-cs"/>
              </a:rPr>
              <a:t>       </a:t>
            </a:r>
            <a:r>
              <a:rPr lang="en-GB" sz="1400" kern="0" dirty="0">
                <a:solidFill>
                  <a:srgbClr val="A50021"/>
                </a:solidFill>
                <a:latin typeface="+mj-lt"/>
                <a:ea typeface="+mj-ea"/>
                <a:cs typeface="+mj-cs"/>
              </a:rPr>
              <a:t>Longitudinal ph. space          Parameters </a:t>
            </a:r>
            <a:r>
              <a:rPr lang="en-GB" sz="1400" kern="0" dirty="0" err="1">
                <a:solidFill>
                  <a:srgbClr val="A50021"/>
                </a:solidFill>
                <a:latin typeface="+mj-lt"/>
                <a:ea typeface="+mj-ea"/>
                <a:cs typeface="+mj-cs"/>
              </a:rPr>
              <a:t>vs</a:t>
            </a:r>
            <a:r>
              <a:rPr lang="en-GB" sz="1400" kern="0" dirty="0">
                <a:solidFill>
                  <a:srgbClr val="A50021"/>
                </a:solidFill>
                <a:latin typeface="+mj-lt"/>
                <a:ea typeface="+mj-ea"/>
                <a:cs typeface="+mj-cs"/>
              </a:rPr>
              <a:t> momentum    </a:t>
            </a:r>
            <a:endParaRPr lang="en-GB" sz="1400" kern="0" dirty="0">
              <a:latin typeface="Comic Sans MS" pitchFamily="66" charset="0"/>
              <a:ea typeface="+mj-ea"/>
              <a:cs typeface="+mj-cs"/>
            </a:endParaRPr>
          </a:p>
          <a:p>
            <a:pPr algn="ctr" defTabSz="45720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b="1" kern="0" dirty="0">
              <a:latin typeface="Comic Sans MS" pitchFamily="66" charset="0"/>
              <a:ea typeface="+mj-ea"/>
              <a:cs typeface="+mj-cs"/>
            </a:endParaRPr>
          </a:p>
          <a:p>
            <a:pPr algn="ctr" defTabSz="45720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2400" b="1" u="sng" kern="0" dirty="0">
              <a:solidFill>
                <a:srgbClr val="A50021"/>
              </a:solidFill>
              <a:latin typeface="SimSun" pitchFamily="2" charset="-122"/>
              <a:ea typeface="+mj-ea"/>
              <a:cs typeface="+mj-cs"/>
            </a:endParaRPr>
          </a:p>
          <a:p>
            <a:pPr algn="ctr" defTabSz="45720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2400" kern="0" dirty="0"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31759" name="Rectangle 2"/>
          <p:cNvSpPr txBox="1">
            <a:spLocks noChangeArrowheads="1"/>
          </p:cNvSpPr>
          <p:nvPr/>
        </p:nvSpPr>
        <p:spPr bwMode="auto">
          <a:xfrm>
            <a:off x="5029200" y="3810000"/>
            <a:ext cx="3962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 defTabSz="457200">
              <a:spcBef>
                <a:spcPts val="8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>
                <a:solidFill>
                  <a:srgbClr val="FF3300"/>
                </a:solidFill>
              </a:rPr>
              <a:t>HCC or HSC with small transverse field and small pitch-factor (kappa) are unsuitable for 6D cooling,  both with and without wedge absorbers</a:t>
            </a:r>
            <a:r>
              <a:rPr lang="en-US" sz="2400" b="1">
                <a:solidFill>
                  <a:srgbClr val="FF66CC"/>
                </a:solidFill>
              </a:rPr>
              <a:t>. </a:t>
            </a:r>
          </a:p>
        </p:txBody>
      </p:sp>
      <p:pic>
        <p:nvPicPr>
          <p:cNvPr id="31760" name="Picture 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600" y="3810000"/>
            <a:ext cx="2286000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1" name="Picture 2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3200" y="5638800"/>
            <a:ext cx="1752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533400" y="5715000"/>
            <a:ext cx="1828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defTabSz="45720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400" dirty="0">
                <a:solidFill>
                  <a:schemeClr val="accent6"/>
                </a:solidFill>
                <a:latin typeface="Arial" charset="0"/>
              </a:rPr>
              <a:t>Blue – longitudinal phase trajectory at </a:t>
            </a:r>
            <a:r>
              <a:rPr lang="en-GB" sz="1400" dirty="0" err="1">
                <a:solidFill>
                  <a:schemeClr val="accent6"/>
                </a:solidFill>
                <a:latin typeface="Arial" charset="0"/>
              </a:rPr>
              <a:t>betatron</a:t>
            </a:r>
            <a:r>
              <a:rPr lang="en-GB" sz="1400" dirty="0">
                <a:solidFill>
                  <a:schemeClr val="accent6"/>
                </a:solidFill>
                <a:latin typeface="Arial" charset="0"/>
              </a:rPr>
              <a:t> oscillations  </a:t>
            </a:r>
          </a:p>
          <a:p>
            <a:pPr defTabSz="45720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1600" dirty="0">
              <a:latin typeface="Arial" charset="0"/>
            </a:endParaRPr>
          </a:p>
          <a:p>
            <a:pPr defTabSz="45720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1800" i="1" baseline="30000" dirty="0">
              <a:latin typeface="Arial" charset="0"/>
            </a:endParaRPr>
          </a:p>
          <a:p>
            <a:pPr algn="ctr" defTabSz="45720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2400" dirty="0">
              <a:latin typeface="SimSun" pitchFamily="2" charset="-122"/>
            </a:endParaRPr>
          </a:p>
          <a:p>
            <a:pPr algn="ctr" defTabSz="45720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2400" dirty="0">
              <a:latin typeface="Comic Sans MS" pitchFamily="66" charset="0"/>
            </a:endParaRPr>
          </a:p>
          <a:p>
            <a:pPr algn="ctr" defTabSz="45720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2400" dirty="0">
              <a:latin typeface="Comic Sans MS" pitchFamily="66" charset="0"/>
            </a:endParaRPr>
          </a:p>
          <a:p>
            <a:pPr algn="ctr" defTabSz="45720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1800" dirty="0">
              <a:solidFill>
                <a:srgbClr val="7F7F7F"/>
              </a:solidFill>
              <a:latin typeface="Comic Sans MS" pitchFamily="66" charset="0"/>
            </a:endParaRPr>
          </a:p>
        </p:txBody>
      </p:sp>
      <p:cxnSp>
        <p:nvCxnSpPr>
          <p:cNvPr id="31763" name="Straight Connector 19"/>
          <p:cNvCxnSpPr>
            <a:cxnSpLocks noChangeShapeType="1"/>
          </p:cNvCxnSpPr>
          <p:nvPr/>
        </p:nvCxnSpPr>
        <p:spPr bwMode="auto">
          <a:xfrm rot="5400000">
            <a:off x="1257301" y="2324100"/>
            <a:ext cx="1752600" cy="31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Text Box 2"/>
          <p:cNvSpPr txBox="1">
            <a:spLocks noChangeArrowheads="1"/>
          </p:cNvSpPr>
          <p:nvPr/>
        </p:nvSpPr>
        <p:spPr bwMode="auto">
          <a:xfrm>
            <a:off x="533400" y="0"/>
            <a:ext cx="8610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Andrei Afanasev’s  </a:t>
            </a:r>
          </a:p>
          <a:p>
            <a:pPr>
              <a:spcBef>
                <a:spcPct val="50000"/>
              </a:spcBef>
            </a:pPr>
            <a:r>
              <a:rPr lang="en-GB" i="1"/>
              <a:t>Epicyclic Helical Channels for Parametric-resonance Ionization Cooling</a:t>
            </a:r>
            <a:endParaRPr lang="en-US" i="1"/>
          </a:p>
        </p:txBody>
      </p:sp>
      <p:sp>
        <p:nvSpPr>
          <p:cNvPr id="2056" name="Line 3"/>
          <p:cNvSpPr>
            <a:spLocks noChangeShapeType="1"/>
          </p:cNvSpPr>
          <p:nvPr/>
        </p:nvSpPr>
        <p:spPr bwMode="auto">
          <a:xfrm>
            <a:off x="533400" y="1066800"/>
            <a:ext cx="754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2050" name="Object 64"/>
          <p:cNvGraphicFramePr>
            <a:graphicFrameLocks noChangeAspect="1"/>
          </p:cNvGraphicFramePr>
          <p:nvPr/>
        </p:nvGraphicFramePr>
        <p:xfrm>
          <a:off x="5105400" y="2362200"/>
          <a:ext cx="304800" cy="333375"/>
        </p:xfrm>
        <a:graphic>
          <a:graphicData uri="http://schemas.openxmlformats.org/presentationml/2006/ole">
            <p:oleObj spid="_x0000_s2050" r:id="rId3" imgW="126835" imgH="139518" progId="">
              <p:embed/>
            </p:oleObj>
          </a:graphicData>
        </a:graphic>
      </p:graphicFrame>
      <p:graphicFrame>
        <p:nvGraphicFramePr>
          <p:cNvPr id="2051" name="Object 66"/>
          <p:cNvGraphicFramePr>
            <a:graphicFrameLocks noChangeAspect="1"/>
          </p:cNvGraphicFramePr>
          <p:nvPr/>
        </p:nvGraphicFramePr>
        <p:xfrm>
          <a:off x="2895600" y="2514600"/>
          <a:ext cx="304800" cy="333375"/>
        </p:xfrm>
        <a:graphic>
          <a:graphicData uri="http://schemas.openxmlformats.org/presentationml/2006/ole">
            <p:oleObj spid="_x0000_s2051" r:id="rId4" imgW="126835" imgH="139518" progId="">
              <p:embed/>
            </p:oleObj>
          </a:graphicData>
        </a:graphic>
      </p:graphicFrame>
      <p:graphicFrame>
        <p:nvGraphicFramePr>
          <p:cNvPr id="2052" name="Object 68"/>
          <p:cNvGraphicFramePr>
            <a:graphicFrameLocks noChangeAspect="1"/>
          </p:cNvGraphicFramePr>
          <p:nvPr/>
        </p:nvGraphicFramePr>
        <p:xfrm>
          <a:off x="4419600" y="1600200"/>
          <a:ext cx="990600" cy="257175"/>
        </p:xfrm>
        <a:graphic>
          <a:graphicData uri="http://schemas.openxmlformats.org/presentationml/2006/ole">
            <p:oleObj spid="_x0000_s2052" r:id="rId5" imgW="710891" imgH="177723" progId="">
              <p:embed/>
            </p:oleObj>
          </a:graphicData>
        </a:graphic>
      </p:graphicFrame>
      <p:sp>
        <p:nvSpPr>
          <p:cNvPr id="2057" name="TextBox 71"/>
          <p:cNvSpPr txBox="1">
            <a:spLocks noChangeArrowheads="1"/>
          </p:cNvSpPr>
          <p:nvPr/>
        </p:nvSpPr>
        <p:spPr bwMode="auto">
          <a:xfrm>
            <a:off x="0" y="3505200"/>
            <a:ext cx="5513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Ordinary	 oscilations     vs	Parametric resonance</a:t>
            </a:r>
          </a:p>
        </p:txBody>
      </p:sp>
      <p:grpSp>
        <p:nvGrpSpPr>
          <p:cNvPr id="2058" name="Group 2"/>
          <p:cNvGrpSpPr>
            <a:grpSpLocks/>
          </p:cNvGrpSpPr>
          <p:nvPr/>
        </p:nvGrpSpPr>
        <p:grpSpPr bwMode="auto">
          <a:xfrm>
            <a:off x="609600" y="1447800"/>
            <a:ext cx="4114800" cy="2057400"/>
            <a:chOff x="1245" y="7335"/>
            <a:chExt cx="9830" cy="4858"/>
          </a:xfrm>
        </p:grpSpPr>
        <p:grpSp>
          <p:nvGrpSpPr>
            <p:cNvPr id="2102" name="Group 3"/>
            <p:cNvGrpSpPr>
              <a:grpSpLocks/>
            </p:cNvGrpSpPr>
            <p:nvPr/>
          </p:nvGrpSpPr>
          <p:grpSpPr bwMode="auto">
            <a:xfrm>
              <a:off x="1245" y="7335"/>
              <a:ext cx="4672" cy="4822"/>
              <a:chOff x="2600" y="2025"/>
              <a:chExt cx="4672" cy="4660"/>
            </a:xfrm>
          </p:grpSpPr>
          <p:sp>
            <p:nvSpPr>
              <p:cNvPr id="2150" name="Text Box 4"/>
              <p:cNvSpPr txBox="1">
                <a:spLocks noChangeArrowheads="1"/>
              </p:cNvSpPr>
              <p:nvPr/>
            </p:nvSpPr>
            <p:spPr bwMode="auto">
              <a:xfrm>
                <a:off x="4050" y="2025"/>
                <a:ext cx="1202" cy="104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151" name="Oval 5"/>
              <p:cNvSpPr>
                <a:spLocks noChangeArrowheads="1"/>
              </p:cNvSpPr>
              <p:nvPr/>
            </p:nvSpPr>
            <p:spPr bwMode="auto">
              <a:xfrm>
                <a:off x="2785" y="3193"/>
                <a:ext cx="3480" cy="323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152" name="Oval 6"/>
              <p:cNvSpPr>
                <a:spLocks noChangeArrowheads="1"/>
              </p:cNvSpPr>
              <p:nvPr/>
            </p:nvSpPr>
            <p:spPr bwMode="auto">
              <a:xfrm flipV="1">
                <a:off x="3271" y="3716"/>
                <a:ext cx="2508" cy="217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endParaRPr lang="en-US" sz="1800"/>
              </a:p>
            </p:txBody>
          </p:sp>
          <p:sp>
            <p:nvSpPr>
              <p:cNvPr id="2153" name="Oval 7"/>
              <p:cNvSpPr>
                <a:spLocks noChangeArrowheads="1"/>
              </p:cNvSpPr>
              <p:nvPr/>
            </p:nvSpPr>
            <p:spPr bwMode="auto">
              <a:xfrm>
                <a:off x="3723" y="4260"/>
                <a:ext cx="1604" cy="110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154" name="Line 8"/>
              <p:cNvSpPr>
                <a:spLocks noChangeShapeType="1"/>
              </p:cNvSpPr>
              <p:nvPr/>
            </p:nvSpPr>
            <p:spPr bwMode="auto">
              <a:xfrm>
                <a:off x="2600" y="4812"/>
                <a:ext cx="391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" name="Line 9"/>
              <p:cNvSpPr>
                <a:spLocks noChangeShapeType="1"/>
              </p:cNvSpPr>
              <p:nvPr/>
            </p:nvSpPr>
            <p:spPr bwMode="auto">
              <a:xfrm flipV="1">
                <a:off x="4530" y="2830"/>
                <a:ext cx="0" cy="3855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" name="Line 10"/>
              <p:cNvSpPr>
                <a:spLocks noChangeShapeType="1"/>
              </p:cNvSpPr>
              <p:nvPr/>
            </p:nvSpPr>
            <p:spPr bwMode="auto">
              <a:xfrm flipH="1">
                <a:off x="3543" y="3404"/>
                <a:ext cx="126" cy="7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7" name="Line 11"/>
              <p:cNvSpPr>
                <a:spLocks noChangeShapeType="1"/>
              </p:cNvSpPr>
              <p:nvPr/>
            </p:nvSpPr>
            <p:spPr bwMode="auto">
              <a:xfrm flipH="1">
                <a:off x="3702" y="3919"/>
                <a:ext cx="103" cy="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8" name="Line 12"/>
              <p:cNvSpPr>
                <a:spLocks noChangeShapeType="1"/>
              </p:cNvSpPr>
              <p:nvPr/>
            </p:nvSpPr>
            <p:spPr bwMode="auto">
              <a:xfrm flipH="1">
                <a:off x="3860" y="4427"/>
                <a:ext cx="76" cy="5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9" name="Text Box 13"/>
              <p:cNvSpPr txBox="1">
                <a:spLocks noChangeArrowheads="1"/>
              </p:cNvSpPr>
              <p:nvPr/>
            </p:nvSpPr>
            <p:spPr bwMode="auto">
              <a:xfrm>
                <a:off x="6510" y="4485"/>
                <a:ext cx="762" cy="66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2103" name="Group 14"/>
            <p:cNvGrpSpPr>
              <a:grpSpLocks/>
            </p:cNvGrpSpPr>
            <p:nvPr/>
          </p:nvGrpSpPr>
          <p:grpSpPr bwMode="auto">
            <a:xfrm>
              <a:off x="6356" y="7335"/>
              <a:ext cx="4719" cy="4858"/>
              <a:chOff x="5917" y="5327"/>
              <a:chExt cx="5089" cy="5185"/>
            </a:xfrm>
          </p:grpSpPr>
          <p:grpSp>
            <p:nvGrpSpPr>
              <p:cNvPr id="2104" name="Group 15"/>
              <p:cNvGrpSpPr>
                <a:grpSpLocks/>
              </p:cNvGrpSpPr>
              <p:nvPr/>
            </p:nvGrpSpPr>
            <p:grpSpPr bwMode="auto">
              <a:xfrm>
                <a:off x="5917" y="5327"/>
                <a:ext cx="5025" cy="5185"/>
                <a:chOff x="6525" y="6033"/>
                <a:chExt cx="5025" cy="5185"/>
              </a:xfrm>
            </p:grpSpPr>
            <p:sp>
              <p:nvSpPr>
                <p:cNvPr id="2106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7965" y="7333"/>
                  <a:ext cx="53" cy="26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7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8160" y="7245"/>
                  <a:ext cx="8" cy="23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108" name="Group 18"/>
                <p:cNvGrpSpPr>
                  <a:grpSpLocks/>
                </p:cNvGrpSpPr>
                <p:nvPr/>
              </p:nvGrpSpPr>
              <p:grpSpPr bwMode="auto">
                <a:xfrm>
                  <a:off x="6525" y="6033"/>
                  <a:ext cx="5025" cy="5185"/>
                  <a:chOff x="6525" y="6033"/>
                  <a:chExt cx="5025" cy="5185"/>
                </a:xfrm>
              </p:grpSpPr>
              <p:grpSp>
                <p:nvGrpSpPr>
                  <p:cNvPr id="2109" name="Group 19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8694" y="9269"/>
                    <a:ext cx="1817" cy="1934"/>
                    <a:chOff x="6525" y="6413"/>
                    <a:chExt cx="1817" cy="1934"/>
                  </a:xfrm>
                </p:grpSpPr>
                <p:sp>
                  <p:nvSpPr>
                    <p:cNvPr id="2148" name="Line 20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8342" y="6413"/>
                      <a:ext cx="0" cy="29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49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6525" y="6463"/>
                      <a:ext cx="1817" cy="1884"/>
                    </a:xfrm>
                    <a:custGeom>
                      <a:avLst/>
                      <a:gdLst>
                        <a:gd name="T0" fmla="*/ 0 w 2776"/>
                        <a:gd name="T1" fmla="*/ 1248 h 2843"/>
                        <a:gd name="T2" fmla="*/ 240 w 2776"/>
                        <a:gd name="T3" fmla="*/ 1238 h 2843"/>
                        <a:gd name="T4" fmla="*/ 658 w 2776"/>
                        <a:gd name="T5" fmla="*/ 1201 h 2843"/>
                        <a:gd name="T6" fmla="*/ 899 w 2776"/>
                        <a:gd name="T7" fmla="*/ 1133 h 2843"/>
                        <a:gd name="T8" fmla="*/ 1058 w 2776"/>
                        <a:gd name="T9" fmla="*/ 1001 h 2843"/>
                        <a:gd name="T10" fmla="*/ 1135 w 2776"/>
                        <a:gd name="T11" fmla="*/ 781 h 2843"/>
                        <a:gd name="T12" fmla="*/ 1164 w 2776"/>
                        <a:gd name="T13" fmla="*/ 540 h 2843"/>
                        <a:gd name="T14" fmla="*/ 1185 w 2776"/>
                        <a:gd name="T15" fmla="*/ 247 h 2843"/>
                        <a:gd name="T16" fmla="*/ 1189 w 2776"/>
                        <a:gd name="T17" fmla="*/ 0 h 2843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2776"/>
                        <a:gd name="T28" fmla="*/ 0 h 2843"/>
                        <a:gd name="T29" fmla="*/ 2776 w 2776"/>
                        <a:gd name="T30" fmla="*/ 2843 h 2843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2776" h="2843">
                          <a:moveTo>
                            <a:pt x="0" y="2843"/>
                          </a:moveTo>
                          <a:cubicBezTo>
                            <a:pt x="152" y="2840"/>
                            <a:pt x="304" y="2837"/>
                            <a:pt x="560" y="2819"/>
                          </a:cubicBezTo>
                          <a:cubicBezTo>
                            <a:pt x="816" y="2801"/>
                            <a:pt x="1279" y="2775"/>
                            <a:pt x="1535" y="2735"/>
                          </a:cubicBezTo>
                          <a:cubicBezTo>
                            <a:pt x="1791" y="2695"/>
                            <a:pt x="1943" y="2657"/>
                            <a:pt x="2099" y="2581"/>
                          </a:cubicBezTo>
                          <a:cubicBezTo>
                            <a:pt x="2255" y="2505"/>
                            <a:pt x="2378" y="2412"/>
                            <a:pt x="2470" y="2278"/>
                          </a:cubicBezTo>
                          <a:cubicBezTo>
                            <a:pt x="2562" y="2144"/>
                            <a:pt x="2608" y="1953"/>
                            <a:pt x="2649" y="1778"/>
                          </a:cubicBezTo>
                          <a:cubicBezTo>
                            <a:pt x="2690" y="1603"/>
                            <a:pt x="2698" y="1432"/>
                            <a:pt x="2717" y="1230"/>
                          </a:cubicBezTo>
                          <a:cubicBezTo>
                            <a:pt x="2736" y="1028"/>
                            <a:pt x="2756" y="768"/>
                            <a:pt x="2766" y="563"/>
                          </a:cubicBezTo>
                          <a:cubicBezTo>
                            <a:pt x="2776" y="358"/>
                            <a:pt x="2774" y="94"/>
                            <a:pt x="2775" y="0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10800000"/>
                    <a:lstStyle/>
                    <a:p>
                      <a:endParaRPr lang="en-US" sz="1800"/>
                    </a:p>
                  </p:txBody>
                </p:sp>
              </p:grpSp>
              <p:grpSp>
                <p:nvGrpSpPr>
                  <p:cNvPr id="2110" name="Group 22"/>
                  <p:cNvGrpSpPr>
                    <a:grpSpLocks/>
                  </p:cNvGrpSpPr>
                  <p:nvPr/>
                </p:nvGrpSpPr>
                <p:grpSpPr bwMode="auto">
                  <a:xfrm>
                    <a:off x="6525" y="6033"/>
                    <a:ext cx="5025" cy="5185"/>
                    <a:chOff x="6525" y="6033"/>
                    <a:chExt cx="5025" cy="5185"/>
                  </a:xfrm>
                </p:grpSpPr>
                <p:sp>
                  <p:nvSpPr>
                    <p:cNvPr id="2118" name="Text Box 2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976" y="6033"/>
                      <a:ext cx="1202" cy="104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/>
                    </a:p>
                  </p:txBody>
                </p:sp>
                <p:sp>
                  <p:nvSpPr>
                    <p:cNvPr id="2119" name="Line 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601" y="9149"/>
                      <a:ext cx="4214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20" name="Line 2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8531" y="6812"/>
                      <a:ext cx="0" cy="421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21" name="Text Box 2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815" y="8787"/>
                      <a:ext cx="735" cy="669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/>
                    </a:p>
                  </p:txBody>
                </p:sp>
                <p:grpSp>
                  <p:nvGrpSpPr>
                    <p:cNvPr id="2122" name="Group 2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525" y="7067"/>
                      <a:ext cx="1817" cy="1934"/>
                      <a:chOff x="6525" y="6413"/>
                      <a:chExt cx="1817" cy="1934"/>
                    </a:xfrm>
                  </p:grpSpPr>
                  <p:sp>
                    <p:nvSpPr>
                      <p:cNvPr id="2146" name="Line 28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8342" y="6413"/>
                        <a:ext cx="0" cy="29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 type="triangle" w="med" len="med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47" name="Freeform 2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525" y="6463"/>
                        <a:ext cx="1817" cy="1884"/>
                      </a:xfrm>
                      <a:custGeom>
                        <a:avLst/>
                        <a:gdLst>
                          <a:gd name="T0" fmla="*/ 0 w 2776"/>
                          <a:gd name="T1" fmla="*/ 1248 h 2843"/>
                          <a:gd name="T2" fmla="*/ 240 w 2776"/>
                          <a:gd name="T3" fmla="*/ 1238 h 2843"/>
                          <a:gd name="T4" fmla="*/ 658 w 2776"/>
                          <a:gd name="T5" fmla="*/ 1201 h 2843"/>
                          <a:gd name="T6" fmla="*/ 899 w 2776"/>
                          <a:gd name="T7" fmla="*/ 1133 h 2843"/>
                          <a:gd name="T8" fmla="*/ 1058 w 2776"/>
                          <a:gd name="T9" fmla="*/ 1001 h 2843"/>
                          <a:gd name="T10" fmla="*/ 1135 w 2776"/>
                          <a:gd name="T11" fmla="*/ 781 h 2843"/>
                          <a:gd name="T12" fmla="*/ 1164 w 2776"/>
                          <a:gd name="T13" fmla="*/ 540 h 2843"/>
                          <a:gd name="T14" fmla="*/ 1185 w 2776"/>
                          <a:gd name="T15" fmla="*/ 247 h 2843"/>
                          <a:gd name="T16" fmla="*/ 1189 w 2776"/>
                          <a:gd name="T17" fmla="*/ 0 h 2843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w 2776"/>
                          <a:gd name="T28" fmla="*/ 0 h 2843"/>
                          <a:gd name="T29" fmla="*/ 2776 w 2776"/>
                          <a:gd name="T30" fmla="*/ 2843 h 2843"/>
                        </a:gdLst>
                        <a:ahLst/>
                        <a:cxnLst>
                          <a:cxn ang="T18">
                            <a:pos x="T0" y="T1"/>
                          </a:cxn>
                          <a:cxn ang="T19">
                            <a:pos x="T2" y="T3"/>
                          </a:cxn>
                          <a:cxn ang="T20">
                            <a:pos x="T4" y="T5"/>
                          </a:cxn>
                          <a:cxn ang="T21">
                            <a:pos x="T6" y="T7"/>
                          </a:cxn>
                          <a:cxn ang="T22">
                            <a:pos x="T8" y="T9"/>
                          </a:cxn>
                          <a:cxn ang="T23">
                            <a:pos x="T10" y="T11"/>
                          </a:cxn>
                          <a:cxn ang="T24">
                            <a:pos x="T12" y="T13"/>
                          </a:cxn>
                          <a:cxn ang="T25">
                            <a:pos x="T14" y="T15"/>
                          </a:cxn>
                          <a:cxn ang="T26">
                            <a:pos x="T16" y="T17"/>
                          </a:cxn>
                        </a:cxnLst>
                        <a:rect l="T27" t="T28" r="T29" b="T30"/>
                        <a:pathLst>
                          <a:path w="2776" h="2843">
                            <a:moveTo>
                              <a:pt x="0" y="2843"/>
                            </a:moveTo>
                            <a:cubicBezTo>
                              <a:pt x="152" y="2840"/>
                              <a:pt x="304" y="2837"/>
                              <a:pt x="560" y="2819"/>
                            </a:cubicBezTo>
                            <a:cubicBezTo>
                              <a:pt x="816" y="2801"/>
                              <a:pt x="1279" y="2775"/>
                              <a:pt x="1535" y="2735"/>
                            </a:cubicBezTo>
                            <a:cubicBezTo>
                              <a:pt x="1791" y="2695"/>
                              <a:pt x="1943" y="2657"/>
                              <a:pt x="2099" y="2581"/>
                            </a:cubicBezTo>
                            <a:cubicBezTo>
                              <a:pt x="2255" y="2505"/>
                              <a:pt x="2378" y="2412"/>
                              <a:pt x="2470" y="2278"/>
                            </a:cubicBezTo>
                            <a:cubicBezTo>
                              <a:pt x="2562" y="2144"/>
                              <a:pt x="2608" y="1953"/>
                              <a:pt x="2649" y="1778"/>
                            </a:cubicBezTo>
                            <a:cubicBezTo>
                              <a:pt x="2690" y="1603"/>
                              <a:pt x="2698" y="1432"/>
                              <a:pt x="2717" y="1230"/>
                            </a:cubicBezTo>
                            <a:cubicBezTo>
                              <a:pt x="2736" y="1028"/>
                              <a:pt x="2756" y="768"/>
                              <a:pt x="2766" y="563"/>
                            </a:cubicBezTo>
                            <a:cubicBezTo>
                              <a:pt x="2776" y="358"/>
                              <a:pt x="2774" y="94"/>
                              <a:pt x="2775" y="0"/>
                            </a:cubicBezTo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800"/>
                      </a:p>
                    </p:txBody>
                  </p:sp>
                </p:grpSp>
                <p:grpSp>
                  <p:nvGrpSpPr>
                    <p:cNvPr id="2123" name="Group 30"/>
                    <p:cNvGrpSpPr>
                      <a:grpSpLocks/>
                    </p:cNvGrpSpPr>
                    <p:nvPr/>
                  </p:nvGrpSpPr>
                  <p:grpSpPr bwMode="auto">
                    <a:xfrm flipV="1">
                      <a:off x="6540" y="9284"/>
                      <a:ext cx="1817" cy="1934"/>
                      <a:chOff x="6525" y="6413"/>
                      <a:chExt cx="1817" cy="1934"/>
                    </a:xfrm>
                  </p:grpSpPr>
                  <p:sp>
                    <p:nvSpPr>
                      <p:cNvPr id="2144" name="Line 31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8342" y="6413"/>
                        <a:ext cx="0" cy="29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 type="triangle" w="med" len="med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45" name="Freeform 3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525" y="6463"/>
                        <a:ext cx="1817" cy="1884"/>
                      </a:xfrm>
                      <a:custGeom>
                        <a:avLst/>
                        <a:gdLst>
                          <a:gd name="T0" fmla="*/ 0 w 2776"/>
                          <a:gd name="T1" fmla="*/ 1248 h 2843"/>
                          <a:gd name="T2" fmla="*/ 240 w 2776"/>
                          <a:gd name="T3" fmla="*/ 1238 h 2843"/>
                          <a:gd name="T4" fmla="*/ 658 w 2776"/>
                          <a:gd name="T5" fmla="*/ 1201 h 2843"/>
                          <a:gd name="T6" fmla="*/ 899 w 2776"/>
                          <a:gd name="T7" fmla="*/ 1133 h 2843"/>
                          <a:gd name="T8" fmla="*/ 1058 w 2776"/>
                          <a:gd name="T9" fmla="*/ 1001 h 2843"/>
                          <a:gd name="T10" fmla="*/ 1135 w 2776"/>
                          <a:gd name="T11" fmla="*/ 781 h 2843"/>
                          <a:gd name="T12" fmla="*/ 1164 w 2776"/>
                          <a:gd name="T13" fmla="*/ 540 h 2843"/>
                          <a:gd name="T14" fmla="*/ 1185 w 2776"/>
                          <a:gd name="T15" fmla="*/ 247 h 2843"/>
                          <a:gd name="T16" fmla="*/ 1189 w 2776"/>
                          <a:gd name="T17" fmla="*/ 0 h 2843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w 2776"/>
                          <a:gd name="T28" fmla="*/ 0 h 2843"/>
                          <a:gd name="T29" fmla="*/ 2776 w 2776"/>
                          <a:gd name="T30" fmla="*/ 2843 h 2843"/>
                        </a:gdLst>
                        <a:ahLst/>
                        <a:cxnLst>
                          <a:cxn ang="T18">
                            <a:pos x="T0" y="T1"/>
                          </a:cxn>
                          <a:cxn ang="T19">
                            <a:pos x="T2" y="T3"/>
                          </a:cxn>
                          <a:cxn ang="T20">
                            <a:pos x="T4" y="T5"/>
                          </a:cxn>
                          <a:cxn ang="T21">
                            <a:pos x="T6" y="T7"/>
                          </a:cxn>
                          <a:cxn ang="T22">
                            <a:pos x="T8" y="T9"/>
                          </a:cxn>
                          <a:cxn ang="T23">
                            <a:pos x="T10" y="T11"/>
                          </a:cxn>
                          <a:cxn ang="T24">
                            <a:pos x="T12" y="T13"/>
                          </a:cxn>
                          <a:cxn ang="T25">
                            <a:pos x="T14" y="T15"/>
                          </a:cxn>
                          <a:cxn ang="T26">
                            <a:pos x="T16" y="T17"/>
                          </a:cxn>
                        </a:cxnLst>
                        <a:rect l="T27" t="T28" r="T29" b="T30"/>
                        <a:pathLst>
                          <a:path w="2776" h="2843">
                            <a:moveTo>
                              <a:pt x="0" y="2843"/>
                            </a:moveTo>
                            <a:cubicBezTo>
                              <a:pt x="152" y="2840"/>
                              <a:pt x="304" y="2837"/>
                              <a:pt x="560" y="2819"/>
                            </a:cubicBezTo>
                            <a:cubicBezTo>
                              <a:pt x="816" y="2801"/>
                              <a:pt x="1279" y="2775"/>
                              <a:pt x="1535" y="2735"/>
                            </a:cubicBezTo>
                            <a:cubicBezTo>
                              <a:pt x="1791" y="2695"/>
                              <a:pt x="1943" y="2657"/>
                              <a:pt x="2099" y="2581"/>
                            </a:cubicBezTo>
                            <a:cubicBezTo>
                              <a:pt x="2255" y="2505"/>
                              <a:pt x="2378" y="2412"/>
                              <a:pt x="2470" y="2278"/>
                            </a:cubicBezTo>
                            <a:cubicBezTo>
                              <a:pt x="2562" y="2144"/>
                              <a:pt x="2608" y="1953"/>
                              <a:pt x="2649" y="1778"/>
                            </a:cubicBezTo>
                            <a:cubicBezTo>
                              <a:pt x="2690" y="1603"/>
                              <a:pt x="2698" y="1432"/>
                              <a:pt x="2717" y="1230"/>
                            </a:cubicBezTo>
                            <a:cubicBezTo>
                              <a:pt x="2736" y="1028"/>
                              <a:pt x="2756" y="768"/>
                              <a:pt x="2766" y="563"/>
                            </a:cubicBezTo>
                            <a:cubicBezTo>
                              <a:pt x="2776" y="358"/>
                              <a:pt x="2774" y="94"/>
                              <a:pt x="2775" y="0"/>
                            </a:cubicBezTo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/>
                      <a:lstStyle/>
                      <a:p>
                        <a:endParaRPr lang="en-US" sz="1800"/>
                      </a:p>
                    </p:txBody>
                  </p:sp>
                </p:grpSp>
                <p:grpSp>
                  <p:nvGrpSpPr>
                    <p:cNvPr id="2124" name="Group 33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8694" y="7078"/>
                      <a:ext cx="1817" cy="1934"/>
                      <a:chOff x="6525" y="6413"/>
                      <a:chExt cx="1817" cy="1934"/>
                    </a:xfrm>
                  </p:grpSpPr>
                  <p:sp>
                    <p:nvSpPr>
                      <p:cNvPr id="2142" name="Line 34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8342" y="6413"/>
                        <a:ext cx="0" cy="29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 type="triangle" w="med" len="med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43" name="Freeform 3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525" y="6463"/>
                        <a:ext cx="1817" cy="1884"/>
                      </a:xfrm>
                      <a:custGeom>
                        <a:avLst/>
                        <a:gdLst>
                          <a:gd name="T0" fmla="*/ 0 w 2776"/>
                          <a:gd name="T1" fmla="*/ 1248 h 2843"/>
                          <a:gd name="T2" fmla="*/ 240 w 2776"/>
                          <a:gd name="T3" fmla="*/ 1238 h 2843"/>
                          <a:gd name="T4" fmla="*/ 658 w 2776"/>
                          <a:gd name="T5" fmla="*/ 1201 h 2843"/>
                          <a:gd name="T6" fmla="*/ 899 w 2776"/>
                          <a:gd name="T7" fmla="*/ 1133 h 2843"/>
                          <a:gd name="T8" fmla="*/ 1058 w 2776"/>
                          <a:gd name="T9" fmla="*/ 1001 h 2843"/>
                          <a:gd name="T10" fmla="*/ 1135 w 2776"/>
                          <a:gd name="T11" fmla="*/ 781 h 2843"/>
                          <a:gd name="T12" fmla="*/ 1164 w 2776"/>
                          <a:gd name="T13" fmla="*/ 540 h 2843"/>
                          <a:gd name="T14" fmla="*/ 1185 w 2776"/>
                          <a:gd name="T15" fmla="*/ 247 h 2843"/>
                          <a:gd name="T16" fmla="*/ 1189 w 2776"/>
                          <a:gd name="T17" fmla="*/ 0 h 2843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w 2776"/>
                          <a:gd name="T28" fmla="*/ 0 h 2843"/>
                          <a:gd name="T29" fmla="*/ 2776 w 2776"/>
                          <a:gd name="T30" fmla="*/ 2843 h 2843"/>
                        </a:gdLst>
                        <a:ahLst/>
                        <a:cxnLst>
                          <a:cxn ang="T18">
                            <a:pos x="T0" y="T1"/>
                          </a:cxn>
                          <a:cxn ang="T19">
                            <a:pos x="T2" y="T3"/>
                          </a:cxn>
                          <a:cxn ang="T20">
                            <a:pos x="T4" y="T5"/>
                          </a:cxn>
                          <a:cxn ang="T21">
                            <a:pos x="T6" y="T7"/>
                          </a:cxn>
                          <a:cxn ang="T22">
                            <a:pos x="T8" y="T9"/>
                          </a:cxn>
                          <a:cxn ang="T23">
                            <a:pos x="T10" y="T11"/>
                          </a:cxn>
                          <a:cxn ang="T24">
                            <a:pos x="T12" y="T13"/>
                          </a:cxn>
                          <a:cxn ang="T25">
                            <a:pos x="T14" y="T15"/>
                          </a:cxn>
                          <a:cxn ang="T26">
                            <a:pos x="T16" y="T17"/>
                          </a:cxn>
                        </a:cxnLst>
                        <a:rect l="T27" t="T28" r="T29" b="T30"/>
                        <a:pathLst>
                          <a:path w="2776" h="2843">
                            <a:moveTo>
                              <a:pt x="0" y="2843"/>
                            </a:moveTo>
                            <a:cubicBezTo>
                              <a:pt x="152" y="2840"/>
                              <a:pt x="304" y="2837"/>
                              <a:pt x="560" y="2819"/>
                            </a:cubicBezTo>
                            <a:cubicBezTo>
                              <a:pt x="816" y="2801"/>
                              <a:pt x="1279" y="2775"/>
                              <a:pt x="1535" y="2735"/>
                            </a:cubicBezTo>
                            <a:cubicBezTo>
                              <a:pt x="1791" y="2695"/>
                              <a:pt x="1943" y="2657"/>
                              <a:pt x="2099" y="2581"/>
                            </a:cubicBezTo>
                            <a:cubicBezTo>
                              <a:pt x="2255" y="2505"/>
                              <a:pt x="2378" y="2412"/>
                              <a:pt x="2470" y="2278"/>
                            </a:cubicBezTo>
                            <a:cubicBezTo>
                              <a:pt x="2562" y="2144"/>
                              <a:pt x="2608" y="1953"/>
                              <a:pt x="2649" y="1778"/>
                            </a:cubicBezTo>
                            <a:cubicBezTo>
                              <a:pt x="2690" y="1603"/>
                              <a:pt x="2698" y="1432"/>
                              <a:pt x="2717" y="1230"/>
                            </a:cubicBezTo>
                            <a:cubicBezTo>
                              <a:pt x="2736" y="1028"/>
                              <a:pt x="2756" y="768"/>
                              <a:pt x="2766" y="563"/>
                            </a:cubicBezTo>
                            <a:cubicBezTo>
                              <a:pt x="2776" y="358"/>
                              <a:pt x="2774" y="94"/>
                              <a:pt x="2775" y="0"/>
                            </a:cubicBezTo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800"/>
                      </a:p>
                    </p:txBody>
                  </p:sp>
                </p:grpSp>
                <p:grpSp>
                  <p:nvGrpSpPr>
                    <p:cNvPr id="2125" name="Group 3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408" y="7245"/>
                      <a:ext cx="2002" cy="2024"/>
                      <a:chOff x="8408" y="7245"/>
                      <a:chExt cx="2002" cy="2024"/>
                    </a:xfrm>
                  </p:grpSpPr>
                  <p:sp>
                    <p:nvSpPr>
                      <p:cNvPr id="2136" name="Line 37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9030" y="7333"/>
                        <a:ext cx="53" cy="26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 type="triangle" w="med" len="med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37" name="Line 38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8880" y="7245"/>
                        <a:ext cx="8" cy="233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 type="triangle" w="med" len="med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38" name="Freeform 3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880" y="7391"/>
                        <a:ext cx="1530" cy="1497"/>
                      </a:xfrm>
                      <a:custGeom>
                        <a:avLst/>
                        <a:gdLst>
                          <a:gd name="T0" fmla="*/ 1530 w 1530"/>
                          <a:gd name="T1" fmla="*/ 1497 h 1497"/>
                          <a:gd name="T2" fmla="*/ 1238 w 1530"/>
                          <a:gd name="T3" fmla="*/ 1454 h 1497"/>
                          <a:gd name="T4" fmla="*/ 878 w 1530"/>
                          <a:gd name="T5" fmla="*/ 1370 h 1497"/>
                          <a:gd name="T6" fmla="*/ 533 w 1530"/>
                          <a:gd name="T7" fmla="*/ 1212 h 1497"/>
                          <a:gd name="T8" fmla="*/ 298 w 1530"/>
                          <a:gd name="T9" fmla="*/ 972 h 1497"/>
                          <a:gd name="T10" fmla="*/ 150 w 1530"/>
                          <a:gd name="T11" fmla="*/ 692 h 1497"/>
                          <a:gd name="T12" fmla="*/ 45 w 1530"/>
                          <a:gd name="T13" fmla="*/ 327 h 1497"/>
                          <a:gd name="T14" fmla="*/ 0 w 1530"/>
                          <a:gd name="T15" fmla="*/ 0 h 1497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1530"/>
                          <a:gd name="T25" fmla="*/ 0 h 1497"/>
                          <a:gd name="T26" fmla="*/ 1530 w 1530"/>
                          <a:gd name="T27" fmla="*/ 1497 h 1497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1530" h="1497">
                            <a:moveTo>
                              <a:pt x="1530" y="1497"/>
                            </a:moveTo>
                            <a:cubicBezTo>
                              <a:pt x="1438" y="1486"/>
                              <a:pt x="1347" y="1475"/>
                              <a:pt x="1238" y="1454"/>
                            </a:cubicBezTo>
                            <a:cubicBezTo>
                              <a:pt x="1129" y="1433"/>
                              <a:pt x="995" y="1410"/>
                              <a:pt x="878" y="1370"/>
                            </a:cubicBezTo>
                            <a:cubicBezTo>
                              <a:pt x="761" y="1330"/>
                              <a:pt x="630" y="1278"/>
                              <a:pt x="533" y="1212"/>
                            </a:cubicBezTo>
                            <a:cubicBezTo>
                              <a:pt x="436" y="1146"/>
                              <a:pt x="362" y="1059"/>
                              <a:pt x="298" y="972"/>
                            </a:cubicBezTo>
                            <a:cubicBezTo>
                              <a:pt x="234" y="885"/>
                              <a:pt x="192" y="799"/>
                              <a:pt x="150" y="692"/>
                            </a:cubicBezTo>
                            <a:cubicBezTo>
                              <a:pt x="108" y="585"/>
                              <a:pt x="70" y="442"/>
                              <a:pt x="45" y="327"/>
                            </a:cubicBezTo>
                            <a:cubicBezTo>
                              <a:pt x="20" y="212"/>
                              <a:pt x="7" y="54"/>
                              <a:pt x="0" y="0"/>
                            </a:cubicBezTo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800"/>
                      </a:p>
                    </p:txBody>
                  </p:sp>
                  <p:sp>
                    <p:nvSpPr>
                      <p:cNvPr id="2139" name="Freeform 4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9030" y="7349"/>
                        <a:ext cx="1328" cy="1351"/>
                      </a:xfrm>
                      <a:custGeom>
                        <a:avLst/>
                        <a:gdLst>
                          <a:gd name="T0" fmla="*/ 1328 w 1328"/>
                          <a:gd name="T1" fmla="*/ 1351 h 1351"/>
                          <a:gd name="T2" fmla="*/ 1178 w 1328"/>
                          <a:gd name="T3" fmla="*/ 1321 h 1351"/>
                          <a:gd name="T4" fmla="*/ 923 w 1328"/>
                          <a:gd name="T5" fmla="*/ 1246 h 1351"/>
                          <a:gd name="T6" fmla="*/ 630 w 1328"/>
                          <a:gd name="T7" fmla="*/ 1096 h 1351"/>
                          <a:gd name="T8" fmla="*/ 420 w 1328"/>
                          <a:gd name="T9" fmla="*/ 920 h 1351"/>
                          <a:gd name="T10" fmla="*/ 270 w 1328"/>
                          <a:gd name="T11" fmla="*/ 711 h 1351"/>
                          <a:gd name="T12" fmla="*/ 90 w 1328"/>
                          <a:gd name="T13" fmla="*/ 385 h 1351"/>
                          <a:gd name="T14" fmla="*/ 0 w 1328"/>
                          <a:gd name="T15" fmla="*/ 0 h 1351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1328"/>
                          <a:gd name="T25" fmla="*/ 0 h 1351"/>
                          <a:gd name="T26" fmla="*/ 1328 w 1328"/>
                          <a:gd name="T27" fmla="*/ 1351 h 1351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1328" h="1351">
                            <a:moveTo>
                              <a:pt x="1328" y="1351"/>
                            </a:moveTo>
                            <a:cubicBezTo>
                              <a:pt x="1286" y="1344"/>
                              <a:pt x="1245" y="1338"/>
                              <a:pt x="1178" y="1321"/>
                            </a:cubicBezTo>
                            <a:cubicBezTo>
                              <a:pt x="1111" y="1304"/>
                              <a:pt x="1014" y="1283"/>
                              <a:pt x="923" y="1246"/>
                            </a:cubicBezTo>
                            <a:cubicBezTo>
                              <a:pt x="832" y="1209"/>
                              <a:pt x="714" y="1150"/>
                              <a:pt x="630" y="1096"/>
                            </a:cubicBezTo>
                            <a:cubicBezTo>
                              <a:pt x="546" y="1042"/>
                              <a:pt x="480" y="984"/>
                              <a:pt x="420" y="920"/>
                            </a:cubicBezTo>
                            <a:cubicBezTo>
                              <a:pt x="360" y="856"/>
                              <a:pt x="325" y="800"/>
                              <a:pt x="270" y="711"/>
                            </a:cubicBezTo>
                            <a:cubicBezTo>
                              <a:pt x="215" y="622"/>
                              <a:pt x="135" y="503"/>
                              <a:pt x="90" y="385"/>
                            </a:cubicBezTo>
                            <a:cubicBezTo>
                              <a:pt x="45" y="267"/>
                              <a:pt x="15" y="63"/>
                              <a:pt x="0" y="0"/>
                            </a:cubicBezTo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800"/>
                      </a:p>
                    </p:txBody>
                  </p:sp>
                  <p:sp>
                    <p:nvSpPr>
                      <p:cNvPr id="2140" name="Line 4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408" y="9060"/>
                        <a:ext cx="210" cy="165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41" name="Line 42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8408" y="9060"/>
                        <a:ext cx="210" cy="209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2126" name="Freeform 43"/>
                    <p:cNvSpPr>
                      <a:spLocks/>
                    </p:cNvSpPr>
                    <p:nvPr/>
                  </p:nvSpPr>
                  <p:spPr bwMode="auto">
                    <a:xfrm flipH="1">
                      <a:off x="6646" y="7391"/>
                      <a:ext cx="1530" cy="1497"/>
                    </a:xfrm>
                    <a:custGeom>
                      <a:avLst/>
                      <a:gdLst>
                        <a:gd name="T0" fmla="*/ 1530 w 1530"/>
                        <a:gd name="T1" fmla="*/ 1497 h 1497"/>
                        <a:gd name="T2" fmla="*/ 1238 w 1530"/>
                        <a:gd name="T3" fmla="*/ 1454 h 1497"/>
                        <a:gd name="T4" fmla="*/ 878 w 1530"/>
                        <a:gd name="T5" fmla="*/ 1370 h 1497"/>
                        <a:gd name="T6" fmla="*/ 533 w 1530"/>
                        <a:gd name="T7" fmla="*/ 1212 h 1497"/>
                        <a:gd name="T8" fmla="*/ 298 w 1530"/>
                        <a:gd name="T9" fmla="*/ 972 h 1497"/>
                        <a:gd name="T10" fmla="*/ 150 w 1530"/>
                        <a:gd name="T11" fmla="*/ 692 h 1497"/>
                        <a:gd name="T12" fmla="*/ 45 w 1530"/>
                        <a:gd name="T13" fmla="*/ 327 h 1497"/>
                        <a:gd name="T14" fmla="*/ 0 w 1530"/>
                        <a:gd name="T15" fmla="*/ 0 h 1497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530"/>
                        <a:gd name="T25" fmla="*/ 0 h 1497"/>
                        <a:gd name="T26" fmla="*/ 1530 w 1530"/>
                        <a:gd name="T27" fmla="*/ 1497 h 1497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530" h="1497">
                          <a:moveTo>
                            <a:pt x="1530" y="1497"/>
                          </a:moveTo>
                          <a:cubicBezTo>
                            <a:pt x="1438" y="1486"/>
                            <a:pt x="1347" y="1475"/>
                            <a:pt x="1238" y="1454"/>
                          </a:cubicBezTo>
                          <a:cubicBezTo>
                            <a:pt x="1129" y="1433"/>
                            <a:pt x="995" y="1410"/>
                            <a:pt x="878" y="1370"/>
                          </a:cubicBezTo>
                          <a:cubicBezTo>
                            <a:pt x="761" y="1330"/>
                            <a:pt x="630" y="1278"/>
                            <a:pt x="533" y="1212"/>
                          </a:cubicBezTo>
                          <a:cubicBezTo>
                            <a:pt x="436" y="1146"/>
                            <a:pt x="362" y="1059"/>
                            <a:pt x="298" y="972"/>
                          </a:cubicBezTo>
                          <a:cubicBezTo>
                            <a:pt x="234" y="885"/>
                            <a:pt x="192" y="799"/>
                            <a:pt x="150" y="692"/>
                          </a:cubicBezTo>
                          <a:cubicBezTo>
                            <a:pt x="108" y="585"/>
                            <a:pt x="70" y="442"/>
                            <a:pt x="45" y="327"/>
                          </a:cubicBezTo>
                          <a:cubicBezTo>
                            <a:pt x="20" y="212"/>
                            <a:pt x="7" y="54"/>
                            <a:pt x="0" y="0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/>
                    </a:p>
                  </p:txBody>
                </p:sp>
                <p:sp>
                  <p:nvSpPr>
                    <p:cNvPr id="2127" name="Freeform 44"/>
                    <p:cNvSpPr>
                      <a:spLocks/>
                    </p:cNvSpPr>
                    <p:nvPr/>
                  </p:nvSpPr>
                  <p:spPr bwMode="auto">
                    <a:xfrm flipH="1">
                      <a:off x="6698" y="7349"/>
                      <a:ext cx="1328" cy="1351"/>
                    </a:xfrm>
                    <a:custGeom>
                      <a:avLst/>
                      <a:gdLst>
                        <a:gd name="T0" fmla="*/ 1328 w 1328"/>
                        <a:gd name="T1" fmla="*/ 1351 h 1351"/>
                        <a:gd name="T2" fmla="*/ 1178 w 1328"/>
                        <a:gd name="T3" fmla="*/ 1321 h 1351"/>
                        <a:gd name="T4" fmla="*/ 923 w 1328"/>
                        <a:gd name="T5" fmla="*/ 1246 h 1351"/>
                        <a:gd name="T6" fmla="*/ 630 w 1328"/>
                        <a:gd name="T7" fmla="*/ 1096 h 1351"/>
                        <a:gd name="T8" fmla="*/ 420 w 1328"/>
                        <a:gd name="T9" fmla="*/ 920 h 1351"/>
                        <a:gd name="T10" fmla="*/ 270 w 1328"/>
                        <a:gd name="T11" fmla="*/ 711 h 1351"/>
                        <a:gd name="T12" fmla="*/ 90 w 1328"/>
                        <a:gd name="T13" fmla="*/ 385 h 1351"/>
                        <a:gd name="T14" fmla="*/ 0 w 1328"/>
                        <a:gd name="T15" fmla="*/ 0 h 1351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328"/>
                        <a:gd name="T25" fmla="*/ 0 h 1351"/>
                        <a:gd name="T26" fmla="*/ 1328 w 1328"/>
                        <a:gd name="T27" fmla="*/ 1351 h 1351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328" h="1351">
                          <a:moveTo>
                            <a:pt x="1328" y="1351"/>
                          </a:moveTo>
                          <a:cubicBezTo>
                            <a:pt x="1286" y="1344"/>
                            <a:pt x="1245" y="1338"/>
                            <a:pt x="1178" y="1321"/>
                          </a:cubicBezTo>
                          <a:cubicBezTo>
                            <a:pt x="1111" y="1304"/>
                            <a:pt x="1014" y="1283"/>
                            <a:pt x="923" y="1246"/>
                          </a:cubicBezTo>
                          <a:cubicBezTo>
                            <a:pt x="832" y="1209"/>
                            <a:pt x="714" y="1150"/>
                            <a:pt x="630" y="1096"/>
                          </a:cubicBezTo>
                          <a:cubicBezTo>
                            <a:pt x="546" y="1042"/>
                            <a:pt x="480" y="984"/>
                            <a:pt x="420" y="920"/>
                          </a:cubicBezTo>
                          <a:cubicBezTo>
                            <a:pt x="360" y="856"/>
                            <a:pt x="325" y="800"/>
                            <a:pt x="270" y="711"/>
                          </a:cubicBezTo>
                          <a:cubicBezTo>
                            <a:pt x="215" y="622"/>
                            <a:pt x="135" y="503"/>
                            <a:pt x="90" y="385"/>
                          </a:cubicBezTo>
                          <a:cubicBezTo>
                            <a:pt x="45" y="267"/>
                            <a:pt x="15" y="63"/>
                            <a:pt x="0" y="0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/>
                    </a:p>
                  </p:txBody>
                </p:sp>
                <p:sp>
                  <p:nvSpPr>
                    <p:cNvPr id="2128" name="Line 4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438" y="9060"/>
                      <a:ext cx="210" cy="20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2129" name="Group 46"/>
                    <p:cNvGrpSpPr>
                      <a:grpSpLocks/>
                    </p:cNvGrpSpPr>
                    <p:nvPr/>
                  </p:nvGrpSpPr>
                  <p:grpSpPr bwMode="auto">
                    <a:xfrm flipH="1" flipV="1">
                      <a:off x="6646" y="9044"/>
                      <a:ext cx="2002" cy="2024"/>
                      <a:chOff x="8408" y="7245"/>
                      <a:chExt cx="2002" cy="2024"/>
                    </a:xfrm>
                  </p:grpSpPr>
                  <p:sp>
                    <p:nvSpPr>
                      <p:cNvPr id="2130" name="Line 47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9030" y="7333"/>
                        <a:ext cx="53" cy="26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 type="triangle" w="med" len="med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31" name="Line 48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8880" y="7245"/>
                        <a:ext cx="8" cy="233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 type="triangle" w="med" len="med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32" name="Freeform 4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880" y="7391"/>
                        <a:ext cx="1530" cy="1497"/>
                      </a:xfrm>
                      <a:custGeom>
                        <a:avLst/>
                        <a:gdLst>
                          <a:gd name="T0" fmla="*/ 1530 w 1530"/>
                          <a:gd name="T1" fmla="*/ 1497 h 1497"/>
                          <a:gd name="T2" fmla="*/ 1238 w 1530"/>
                          <a:gd name="T3" fmla="*/ 1454 h 1497"/>
                          <a:gd name="T4" fmla="*/ 878 w 1530"/>
                          <a:gd name="T5" fmla="*/ 1370 h 1497"/>
                          <a:gd name="T6" fmla="*/ 533 w 1530"/>
                          <a:gd name="T7" fmla="*/ 1212 h 1497"/>
                          <a:gd name="T8" fmla="*/ 298 w 1530"/>
                          <a:gd name="T9" fmla="*/ 972 h 1497"/>
                          <a:gd name="T10" fmla="*/ 150 w 1530"/>
                          <a:gd name="T11" fmla="*/ 692 h 1497"/>
                          <a:gd name="T12" fmla="*/ 45 w 1530"/>
                          <a:gd name="T13" fmla="*/ 327 h 1497"/>
                          <a:gd name="T14" fmla="*/ 0 w 1530"/>
                          <a:gd name="T15" fmla="*/ 0 h 1497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1530"/>
                          <a:gd name="T25" fmla="*/ 0 h 1497"/>
                          <a:gd name="T26" fmla="*/ 1530 w 1530"/>
                          <a:gd name="T27" fmla="*/ 1497 h 1497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1530" h="1497">
                            <a:moveTo>
                              <a:pt x="1530" y="1497"/>
                            </a:moveTo>
                            <a:cubicBezTo>
                              <a:pt x="1438" y="1486"/>
                              <a:pt x="1347" y="1475"/>
                              <a:pt x="1238" y="1454"/>
                            </a:cubicBezTo>
                            <a:cubicBezTo>
                              <a:pt x="1129" y="1433"/>
                              <a:pt x="995" y="1410"/>
                              <a:pt x="878" y="1370"/>
                            </a:cubicBezTo>
                            <a:cubicBezTo>
                              <a:pt x="761" y="1330"/>
                              <a:pt x="630" y="1278"/>
                              <a:pt x="533" y="1212"/>
                            </a:cubicBezTo>
                            <a:cubicBezTo>
                              <a:pt x="436" y="1146"/>
                              <a:pt x="362" y="1059"/>
                              <a:pt x="298" y="972"/>
                            </a:cubicBezTo>
                            <a:cubicBezTo>
                              <a:pt x="234" y="885"/>
                              <a:pt x="192" y="799"/>
                              <a:pt x="150" y="692"/>
                            </a:cubicBezTo>
                            <a:cubicBezTo>
                              <a:pt x="108" y="585"/>
                              <a:pt x="70" y="442"/>
                              <a:pt x="45" y="327"/>
                            </a:cubicBezTo>
                            <a:cubicBezTo>
                              <a:pt x="20" y="212"/>
                              <a:pt x="7" y="54"/>
                              <a:pt x="0" y="0"/>
                            </a:cubicBezTo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/>
                      <a:lstStyle/>
                      <a:p>
                        <a:endParaRPr lang="en-US" sz="1800"/>
                      </a:p>
                    </p:txBody>
                  </p:sp>
                  <p:sp>
                    <p:nvSpPr>
                      <p:cNvPr id="2133" name="Freeform 5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9030" y="7349"/>
                        <a:ext cx="1328" cy="1351"/>
                      </a:xfrm>
                      <a:custGeom>
                        <a:avLst/>
                        <a:gdLst>
                          <a:gd name="T0" fmla="*/ 1328 w 1328"/>
                          <a:gd name="T1" fmla="*/ 1351 h 1351"/>
                          <a:gd name="T2" fmla="*/ 1178 w 1328"/>
                          <a:gd name="T3" fmla="*/ 1321 h 1351"/>
                          <a:gd name="T4" fmla="*/ 923 w 1328"/>
                          <a:gd name="T5" fmla="*/ 1246 h 1351"/>
                          <a:gd name="T6" fmla="*/ 630 w 1328"/>
                          <a:gd name="T7" fmla="*/ 1096 h 1351"/>
                          <a:gd name="T8" fmla="*/ 420 w 1328"/>
                          <a:gd name="T9" fmla="*/ 920 h 1351"/>
                          <a:gd name="T10" fmla="*/ 270 w 1328"/>
                          <a:gd name="T11" fmla="*/ 711 h 1351"/>
                          <a:gd name="T12" fmla="*/ 90 w 1328"/>
                          <a:gd name="T13" fmla="*/ 385 h 1351"/>
                          <a:gd name="T14" fmla="*/ 0 w 1328"/>
                          <a:gd name="T15" fmla="*/ 0 h 1351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1328"/>
                          <a:gd name="T25" fmla="*/ 0 h 1351"/>
                          <a:gd name="T26" fmla="*/ 1328 w 1328"/>
                          <a:gd name="T27" fmla="*/ 1351 h 1351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1328" h="1351">
                            <a:moveTo>
                              <a:pt x="1328" y="1351"/>
                            </a:moveTo>
                            <a:cubicBezTo>
                              <a:pt x="1286" y="1344"/>
                              <a:pt x="1245" y="1338"/>
                              <a:pt x="1178" y="1321"/>
                            </a:cubicBezTo>
                            <a:cubicBezTo>
                              <a:pt x="1111" y="1304"/>
                              <a:pt x="1014" y="1283"/>
                              <a:pt x="923" y="1246"/>
                            </a:cubicBezTo>
                            <a:cubicBezTo>
                              <a:pt x="832" y="1209"/>
                              <a:pt x="714" y="1150"/>
                              <a:pt x="630" y="1096"/>
                            </a:cubicBezTo>
                            <a:cubicBezTo>
                              <a:pt x="546" y="1042"/>
                              <a:pt x="480" y="984"/>
                              <a:pt x="420" y="920"/>
                            </a:cubicBezTo>
                            <a:cubicBezTo>
                              <a:pt x="360" y="856"/>
                              <a:pt x="325" y="800"/>
                              <a:pt x="270" y="711"/>
                            </a:cubicBezTo>
                            <a:cubicBezTo>
                              <a:pt x="215" y="622"/>
                              <a:pt x="135" y="503"/>
                              <a:pt x="90" y="385"/>
                            </a:cubicBezTo>
                            <a:cubicBezTo>
                              <a:pt x="45" y="267"/>
                              <a:pt x="15" y="63"/>
                              <a:pt x="0" y="0"/>
                            </a:cubicBezTo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10800000"/>
                      <a:lstStyle/>
                      <a:p>
                        <a:endParaRPr lang="en-US" sz="1800"/>
                      </a:p>
                    </p:txBody>
                  </p:sp>
                  <p:sp>
                    <p:nvSpPr>
                      <p:cNvPr id="2134" name="Line 5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408" y="9060"/>
                        <a:ext cx="210" cy="165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35" name="Line 52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8408" y="9060"/>
                        <a:ext cx="210" cy="209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111" name="Group 53"/>
                  <p:cNvGrpSpPr>
                    <a:grpSpLocks/>
                  </p:cNvGrpSpPr>
                  <p:nvPr/>
                </p:nvGrpSpPr>
                <p:grpSpPr bwMode="auto">
                  <a:xfrm flipV="1">
                    <a:off x="8408" y="9044"/>
                    <a:ext cx="2002" cy="2024"/>
                    <a:chOff x="8408" y="7245"/>
                    <a:chExt cx="2002" cy="2024"/>
                  </a:xfrm>
                </p:grpSpPr>
                <p:sp>
                  <p:nvSpPr>
                    <p:cNvPr id="2112" name="Line 54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9030" y="7333"/>
                      <a:ext cx="53" cy="26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3" name="Line 55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8880" y="7245"/>
                      <a:ext cx="8" cy="233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4" name="Freeform 56"/>
                    <p:cNvSpPr>
                      <a:spLocks/>
                    </p:cNvSpPr>
                    <p:nvPr/>
                  </p:nvSpPr>
                  <p:spPr bwMode="auto">
                    <a:xfrm>
                      <a:off x="8880" y="7391"/>
                      <a:ext cx="1530" cy="1497"/>
                    </a:xfrm>
                    <a:custGeom>
                      <a:avLst/>
                      <a:gdLst>
                        <a:gd name="T0" fmla="*/ 1530 w 1530"/>
                        <a:gd name="T1" fmla="*/ 1497 h 1497"/>
                        <a:gd name="T2" fmla="*/ 1238 w 1530"/>
                        <a:gd name="T3" fmla="*/ 1454 h 1497"/>
                        <a:gd name="T4" fmla="*/ 878 w 1530"/>
                        <a:gd name="T5" fmla="*/ 1370 h 1497"/>
                        <a:gd name="T6" fmla="*/ 533 w 1530"/>
                        <a:gd name="T7" fmla="*/ 1212 h 1497"/>
                        <a:gd name="T8" fmla="*/ 298 w 1530"/>
                        <a:gd name="T9" fmla="*/ 972 h 1497"/>
                        <a:gd name="T10" fmla="*/ 150 w 1530"/>
                        <a:gd name="T11" fmla="*/ 692 h 1497"/>
                        <a:gd name="T12" fmla="*/ 45 w 1530"/>
                        <a:gd name="T13" fmla="*/ 327 h 1497"/>
                        <a:gd name="T14" fmla="*/ 0 w 1530"/>
                        <a:gd name="T15" fmla="*/ 0 h 1497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530"/>
                        <a:gd name="T25" fmla="*/ 0 h 1497"/>
                        <a:gd name="T26" fmla="*/ 1530 w 1530"/>
                        <a:gd name="T27" fmla="*/ 1497 h 1497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530" h="1497">
                          <a:moveTo>
                            <a:pt x="1530" y="1497"/>
                          </a:moveTo>
                          <a:cubicBezTo>
                            <a:pt x="1438" y="1486"/>
                            <a:pt x="1347" y="1475"/>
                            <a:pt x="1238" y="1454"/>
                          </a:cubicBezTo>
                          <a:cubicBezTo>
                            <a:pt x="1129" y="1433"/>
                            <a:pt x="995" y="1410"/>
                            <a:pt x="878" y="1370"/>
                          </a:cubicBezTo>
                          <a:cubicBezTo>
                            <a:pt x="761" y="1330"/>
                            <a:pt x="630" y="1278"/>
                            <a:pt x="533" y="1212"/>
                          </a:cubicBezTo>
                          <a:cubicBezTo>
                            <a:pt x="436" y="1146"/>
                            <a:pt x="362" y="1059"/>
                            <a:pt x="298" y="972"/>
                          </a:cubicBezTo>
                          <a:cubicBezTo>
                            <a:pt x="234" y="885"/>
                            <a:pt x="192" y="799"/>
                            <a:pt x="150" y="692"/>
                          </a:cubicBezTo>
                          <a:cubicBezTo>
                            <a:pt x="108" y="585"/>
                            <a:pt x="70" y="442"/>
                            <a:pt x="45" y="327"/>
                          </a:cubicBezTo>
                          <a:cubicBezTo>
                            <a:pt x="20" y="212"/>
                            <a:pt x="7" y="54"/>
                            <a:pt x="0" y="0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10800000"/>
                    <a:lstStyle/>
                    <a:p>
                      <a:endParaRPr lang="en-US" sz="1800"/>
                    </a:p>
                  </p:txBody>
                </p:sp>
                <p:sp>
                  <p:nvSpPr>
                    <p:cNvPr id="2115" name="Freeform 57"/>
                    <p:cNvSpPr>
                      <a:spLocks/>
                    </p:cNvSpPr>
                    <p:nvPr/>
                  </p:nvSpPr>
                  <p:spPr bwMode="auto">
                    <a:xfrm>
                      <a:off x="9030" y="7349"/>
                      <a:ext cx="1328" cy="1351"/>
                    </a:xfrm>
                    <a:custGeom>
                      <a:avLst/>
                      <a:gdLst>
                        <a:gd name="T0" fmla="*/ 1328 w 1328"/>
                        <a:gd name="T1" fmla="*/ 1351 h 1351"/>
                        <a:gd name="T2" fmla="*/ 1178 w 1328"/>
                        <a:gd name="T3" fmla="*/ 1321 h 1351"/>
                        <a:gd name="T4" fmla="*/ 923 w 1328"/>
                        <a:gd name="T5" fmla="*/ 1246 h 1351"/>
                        <a:gd name="T6" fmla="*/ 630 w 1328"/>
                        <a:gd name="T7" fmla="*/ 1096 h 1351"/>
                        <a:gd name="T8" fmla="*/ 420 w 1328"/>
                        <a:gd name="T9" fmla="*/ 920 h 1351"/>
                        <a:gd name="T10" fmla="*/ 270 w 1328"/>
                        <a:gd name="T11" fmla="*/ 711 h 1351"/>
                        <a:gd name="T12" fmla="*/ 90 w 1328"/>
                        <a:gd name="T13" fmla="*/ 385 h 1351"/>
                        <a:gd name="T14" fmla="*/ 0 w 1328"/>
                        <a:gd name="T15" fmla="*/ 0 h 1351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328"/>
                        <a:gd name="T25" fmla="*/ 0 h 1351"/>
                        <a:gd name="T26" fmla="*/ 1328 w 1328"/>
                        <a:gd name="T27" fmla="*/ 1351 h 1351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328" h="1351">
                          <a:moveTo>
                            <a:pt x="1328" y="1351"/>
                          </a:moveTo>
                          <a:cubicBezTo>
                            <a:pt x="1286" y="1344"/>
                            <a:pt x="1245" y="1338"/>
                            <a:pt x="1178" y="1321"/>
                          </a:cubicBezTo>
                          <a:cubicBezTo>
                            <a:pt x="1111" y="1304"/>
                            <a:pt x="1014" y="1283"/>
                            <a:pt x="923" y="1246"/>
                          </a:cubicBezTo>
                          <a:cubicBezTo>
                            <a:pt x="832" y="1209"/>
                            <a:pt x="714" y="1150"/>
                            <a:pt x="630" y="1096"/>
                          </a:cubicBezTo>
                          <a:cubicBezTo>
                            <a:pt x="546" y="1042"/>
                            <a:pt x="480" y="984"/>
                            <a:pt x="420" y="920"/>
                          </a:cubicBezTo>
                          <a:cubicBezTo>
                            <a:pt x="360" y="856"/>
                            <a:pt x="325" y="800"/>
                            <a:pt x="270" y="711"/>
                          </a:cubicBezTo>
                          <a:cubicBezTo>
                            <a:pt x="215" y="622"/>
                            <a:pt x="135" y="503"/>
                            <a:pt x="90" y="385"/>
                          </a:cubicBezTo>
                          <a:cubicBezTo>
                            <a:pt x="45" y="267"/>
                            <a:pt x="15" y="63"/>
                            <a:pt x="0" y="0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10800000"/>
                    <a:lstStyle/>
                    <a:p>
                      <a:endParaRPr lang="en-US" sz="1800"/>
                    </a:p>
                  </p:txBody>
                </p:sp>
                <p:sp>
                  <p:nvSpPr>
                    <p:cNvPr id="2116" name="Line 5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408" y="9060"/>
                      <a:ext cx="210" cy="165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7" name="Line 5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8408" y="9060"/>
                      <a:ext cx="210" cy="20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  <p:sp>
            <p:nvSpPr>
              <p:cNvPr id="2105" name="Text Box 60"/>
              <p:cNvSpPr txBox="1">
                <a:spLocks noChangeArrowheads="1"/>
              </p:cNvSpPr>
              <p:nvPr/>
            </p:nvSpPr>
            <p:spPr bwMode="auto">
              <a:xfrm>
                <a:off x="8960" y="6685"/>
                <a:ext cx="2046" cy="66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</p:grpSp>
      <p:sp>
        <p:nvSpPr>
          <p:cNvPr id="2059" name="Rectangle 67"/>
          <p:cNvSpPr>
            <a:spLocks noChangeArrowheads="1"/>
          </p:cNvSpPr>
          <p:nvPr/>
        </p:nvSpPr>
        <p:spPr bwMode="auto">
          <a:xfrm>
            <a:off x="381000" y="1143000"/>
            <a:ext cx="182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333399"/>
                </a:solidFill>
              </a:rPr>
              <a:t>PIC Concept</a:t>
            </a:r>
          </a:p>
        </p:txBody>
      </p:sp>
      <p:grpSp>
        <p:nvGrpSpPr>
          <p:cNvPr id="2060" name="Group 70"/>
          <p:cNvGrpSpPr>
            <a:grpSpLocks/>
          </p:cNvGrpSpPr>
          <p:nvPr/>
        </p:nvGrpSpPr>
        <p:grpSpPr bwMode="auto">
          <a:xfrm>
            <a:off x="228600" y="4495800"/>
            <a:ext cx="6934200" cy="1905000"/>
            <a:chOff x="1618" y="1080"/>
            <a:chExt cx="11355" cy="3679"/>
          </a:xfrm>
        </p:grpSpPr>
        <p:sp>
          <p:nvSpPr>
            <p:cNvPr id="2063" name="Text Box 71"/>
            <p:cNvSpPr txBox="1">
              <a:spLocks noChangeArrowheads="1"/>
            </p:cNvSpPr>
            <p:nvPr/>
          </p:nvSpPr>
          <p:spPr bwMode="auto">
            <a:xfrm>
              <a:off x="2752" y="1902"/>
              <a:ext cx="543" cy="37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grpSp>
          <p:nvGrpSpPr>
            <p:cNvPr id="2064" name="Group 72"/>
            <p:cNvGrpSpPr>
              <a:grpSpLocks/>
            </p:cNvGrpSpPr>
            <p:nvPr/>
          </p:nvGrpSpPr>
          <p:grpSpPr bwMode="auto">
            <a:xfrm>
              <a:off x="1618" y="1080"/>
              <a:ext cx="11355" cy="3679"/>
              <a:chOff x="258" y="1530"/>
              <a:chExt cx="11326" cy="3070"/>
            </a:xfrm>
          </p:grpSpPr>
          <p:grpSp>
            <p:nvGrpSpPr>
              <p:cNvPr id="2069" name="Group 73"/>
              <p:cNvGrpSpPr>
                <a:grpSpLocks/>
              </p:cNvGrpSpPr>
              <p:nvPr/>
            </p:nvGrpSpPr>
            <p:grpSpPr bwMode="auto">
              <a:xfrm>
                <a:off x="258" y="1530"/>
                <a:ext cx="11326" cy="3070"/>
                <a:chOff x="128" y="1860"/>
                <a:chExt cx="11326" cy="3070"/>
              </a:xfrm>
            </p:grpSpPr>
            <p:sp>
              <p:nvSpPr>
                <p:cNvPr id="2071" name="Line 74"/>
                <p:cNvSpPr>
                  <a:spLocks noChangeShapeType="1"/>
                </p:cNvSpPr>
                <p:nvPr/>
              </p:nvSpPr>
              <p:spPr bwMode="auto">
                <a:xfrm>
                  <a:off x="1788" y="3360"/>
                  <a:ext cx="195" cy="98"/>
                </a:xfrm>
                <a:prstGeom prst="line">
                  <a:avLst/>
                </a:prstGeom>
                <a:noFill/>
                <a:ln w="19050">
                  <a:solidFill>
                    <a:srgbClr val="00CCFF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072" name="Group 75"/>
                <p:cNvGrpSpPr>
                  <a:grpSpLocks/>
                </p:cNvGrpSpPr>
                <p:nvPr/>
              </p:nvGrpSpPr>
              <p:grpSpPr bwMode="auto">
                <a:xfrm>
                  <a:off x="128" y="1860"/>
                  <a:ext cx="11326" cy="3070"/>
                  <a:chOff x="128" y="1860"/>
                  <a:chExt cx="11326" cy="3070"/>
                </a:xfrm>
              </p:grpSpPr>
              <p:sp>
                <p:nvSpPr>
                  <p:cNvPr id="2073" name="Line 7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75" y="2950"/>
                    <a:ext cx="200" cy="80"/>
                  </a:xfrm>
                  <a:prstGeom prst="line">
                    <a:avLst/>
                  </a:prstGeom>
                  <a:noFill/>
                  <a:ln w="19050">
                    <a:solidFill>
                      <a:srgbClr val="00CCFF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2074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128" y="1860"/>
                    <a:ext cx="11326" cy="3070"/>
                    <a:chOff x="128" y="1860"/>
                    <a:chExt cx="11326" cy="3070"/>
                  </a:xfrm>
                </p:grpSpPr>
                <p:sp>
                  <p:nvSpPr>
                    <p:cNvPr id="2075" name="Text Box 7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540" y="4004"/>
                      <a:ext cx="988" cy="504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/>
                    </a:p>
                  </p:txBody>
                </p:sp>
                <p:sp>
                  <p:nvSpPr>
                    <p:cNvPr id="2076" name="Line 7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79" y="3220"/>
                      <a:ext cx="7591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77" name="Line 8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70" y="4650"/>
                      <a:ext cx="247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78" name="Line 8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570" y="4650"/>
                      <a:ext cx="26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79" name="Text Box 8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250" y="4411"/>
                      <a:ext cx="823" cy="519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/>
                    </a:p>
                  </p:txBody>
                </p:sp>
                <p:grpSp>
                  <p:nvGrpSpPr>
                    <p:cNvPr id="2080" name="Group 8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530" y="2680"/>
                      <a:ext cx="143" cy="1090"/>
                      <a:chOff x="3620" y="2690"/>
                      <a:chExt cx="143" cy="1090"/>
                    </a:xfrm>
                  </p:grpSpPr>
                  <p:sp>
                    <p:nvSpPr>
                      <p:cNvPr id="2100" name="AutoShape 8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620" y="3210"/>
                        <a:ext cx="143" cy="570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800"/>
                      </a:p>
                    </p:txBody>
                  </p:sp>
                  <p:sp>
                    <p:nvSpPr>
                      <p:cNvPr id="2101" name="AutoShape 85"/>
                      <p:cNvSpPr>
                        <a:spLocks noChangeArrowheads="1"/>
                      </p:cNvSpPr>
                      <p:nvPr/>
                    </p:nvSpPr>
                    <p:spPr bwMode="auto">
                      <a:xfrm rot="10800000">
                        <a:off x="3620" y="2690"/>
                        <a:ext cx="143" cy="570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rot="10800000"/>
                      <a:lstStyle/>
                      <a:p>
                        <a:endParaRPr lang="en-US" sz="1800"/>
                      </a:p>
                    </p:txBody>
                  </p:sp>
                </p:grpSp>
                <p:grpSp>
                  <p:nvGrpSpPr>
                    <p:cNvPr id="2081" name="Group 8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40" y="2680"/>
                      <a:ext cx="143" cy="1090"/>
                      <a:chOff x="3620" y="2690"/>
                      <a:chExt cx="143" cy="1090"/>
                    </a:xfrm>
                  </p:grpSpPr>
                  <p:sp>
                    <p:nvSpPr>
                      <p:cNvPr id="2098" name="AutoShape 8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620" y="3210"/>
                        <a:ext cx="143" cy="570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800"/>
                      </a:p>
                    </p:txBody>
                  </p:sp>
                  <p:sp>
                    <p:nvSpPr>
                      <p:cNvPr id="2099" name="AutoShape 88"/>
                      <p:cNvSpPr>
                        <a:spLocks noChangeArrowheads="1"/>
                      </p:cNvSpPr>
                      <p:nvPr/>
                    </p:nvSpPr>
                    <p:spPr bwMode="auto">
                      <a:xfrm rot="10800000">
                        <a:off x="3620" y="2690"/>
                        <a:ext cx="143" cy="570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rot="10800000"/>
                      <a:lstStyle/>
                      <a:p>
                        <a:endParaRPr lang="en-US" sz="1800"/>
                      </a:p>
                    </p:txBody>
                  </p:sp>
                </p:grpSp>
                <p:grpSp>
                  <p:nvGrpSpPr>
                    <p:cNvPr id="2082" name="Group 8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40" y="2650"/>
                      <a:ext cx="143" cy="1090"/>
                      <a:chOff x="3620" y="2690"/>
                      <a:chExt cx="143" cy="1090"/>
                    </a:xfrm>
                  </p:grpSpPr>
                  <p:sp>
                    <p:nvSpPr>
                      <p:cNvPr id="2096" name="AutoShape 9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620" y="3210"/>
                        <a:ext cx="143" cy="570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800"/>
                      </a:p>
                    </p:txBody>
                  </p:sp>
                  <p:sp>
                    <p:nvSpPr>
                      <p:cNvPr id="2097" name="AutoShape 91"/>
                      <p:cNvSpPr>
                        <a:spLocks noChangeArrowheads="1"/>
                      </p:cNvSpPr>
                      <p:nvPr/>
                    </p:nvSpPr>
                    <p:spPr bwMode="auto">
                      <a:xfrm rot="10800000">
                        <a:off x="3620" y="2690"/>
                        <a:ext cx="143" cy="570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rot="10800000"/>
                      <a:lstStyle/>
                      <a:p>
                        <a:endParaRPr lang="en-US" sz="1800"/>
                      </a:p>
                    </p:txBody>
                  </p:sp>
                </p:grpSp>
                <p:sp>
                  <p:nvSpPr>
                    <p:cNvPr id="2083" name="Line 9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20" y="4230"/>
                      <a:ext cx="47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84" name="Line 9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357" y="4230"/>
                      <a:ext cx="563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85" name="Text Box 9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050" y="1860"/>
                      <a:ext cx="1870" cy="42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 pitchFamily="34" charset="0"/>
                        </a:rPr>
                        <a:t>Absorber plates</a:t>
                      </a:r>
                      <a:endParaRPr lang="en-US" sz="1800"/>
                    </a:p>
                  </p:txBody>
                </p:sp>
                <p:sp>
                  <p:nvSpPr>
                    <p:cNvPr id="2086" name="Line 9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580" y="2280"/>
                      <a:ext cx="880" cy="61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87" name="Line 9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90" y="2280"/>
                      <a:ext cx="767" cy="61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88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810" y="1860"/>
                      <a:ext cx="3060" cy="37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 pitchFamily="34" charset="0"/>
                        </a:rPr>
                        <a:t>Parametric resonance lenses</a:t>
                      </a:r>
                      <a:endParaRPr lang="en-US" sz="1800"/>
                    </a:p>
                  </p:txBody>
                </p:sp>
                <p:sp>
                  <p:nvSpPr>
                    <p:cNvPr id="2089" name="Line 9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683" y="2230"/>
                      <a:ext cx="1390" cy="51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90" name="Line 9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800" y="2230"/>
                      <a:ext cx="730" cy="51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91" name="Freeform 100"/>
                    <p:cNvSpPr>
                      <a:spLocks/>
                    </p:cNvSpPr>
                    <p:nvPr/>
                  </p:nvSpPr>
                  <p:spPr bwMode="auto">
                    <a:xfrm rot="10795386">
                      <a:off x="128" y="2740"/>
                      <a:ext cx="11326" cy="980"/>
                    </a:xfrm>
                    <a:custGeom>
                      <a:avLst/>
                      <a:gdLst>
                        <a:gd name="T0" fmla="*/ 0 w 7191375"/>
                        <a:gd name="T1" fmla="*/ 0 h 3529012"/>
                        <a:gd name="T2" fmla="*/ 0 w 7191375"/>
                        <a:gd name="T3" fmla="*/ 0 h 3529012"/>
                        <a:gd name="T4" fmla="*/ 1 w 7191375"/>
                        <a:gd name="T5" fmla="*/ 0 h 3529012"/>
                        <a:gd name="T6" fmla="*/ 1 w 7191375"/>
                        <a:gd name="T7" fmla="*/ 0 h 3529012"/>
                        <a:gd name="T8" fmla="*/ 1 w 7191375"/>
                        <a:gd name="T9" fmla="*/ 0 h 3529012"/>
                        <a:gd name="T10" fmla="*/ 2 w 7191375"/>
                        <a:gd name="T11" fmla="*/ 0 h 3529012"/>
                        <a:gd name="T12" fmla="*/ 2 w 7191375"/>
                        <a:gd name="T13" fmla="*/ 0 h 3529012"/>
                        <a:gd name="T14" fmla="*/ 2 w 7191375"/>
                        <a:gd name="T15" fmla="*/ 0 h 3529012"/>
                        <a:gd name="T16" fmla="*/ 3 w 7191375"/>
                        <a:gd name="T17" fmla="*/ 0 h 3529012"/>
                        <a:gd name="T18" fmla="*/ 3 w 7191375"/>
                        <a:gd name="T19" fmla="*/ 0 h 3529012"/>
                        <a:gd name="T20" fmla="*/ 4 w 7191375"/>
                        <a:gd name="T21" fmla="*/ 0 h 3529012"/>
                        <a:gd name="T22" fmla="*/ 4 w 7191375"/>
                        <a:gd name="T23" fmla="*/ 0 h 3529012"/>
                        <a:gd name="T24" fmla="*/ 5 w 7191375"/>
                        <a:gd name="T25" fmla="*/ 0 h 3529012"/>
                        <a:gd name="T26" fmla="*/ 5 w 7191375"/>
                        <a:gd name="T27" fmla="*/ 0 h 3529012"/>
                        <a:gd name="T28" fmla="*/ 6 w 7191375"/>
                        <a:gd name="T29" fmla="*/ 0 h 3529012"/>
                        <a:gd name="T30" fmla="*/ 6 w 7191375"/>
                        <a:gd name="T31" fmla="*/ 0 h 3529012"/>
                        <a:gd name="T32" fmla="*/ 7 w 7191375"/>
                        <a:gd name="T33" fmla="*/ 0 h 3529012"/>
                        <a:gd name="T34" fmla="*/ 8 w 7191375"/>
                        <a:gd name="T35" fmla="*/ 0 h 3529012"/>
                        <a:gd name="T36" fmla="*/ 8 w 7191375"/>
                        <a:gd name="T37" fmla="*/ 0 h 3529012"/>
                        <a:gd name="T38" fmla="*/ 9 w 7191375"/>
                        <a:gd name="T39" fmla="*/ 0 h 3529012"/>
                        <a:gd name="T40" fmla="*/ 10 w 7191375"/>
                        <a:gd name="T41" fmla="*/ 0 h 3529012"/>
                        <a:gd name="T42" fmla="*/ 10 w 7191375"/>
                        <a:gd name="T43" fmla="*/ 0 h 3529012"/>
                        <a:gd name="T44" fmla="*/ 11 w 7191375"/>
                        <a:gd name="T45" fmla="*/ 0 h 3529012"/>
                        <a:gd name="T46" fmla="*/ 11 w 7191375"/>
                        <a:gd name="T47" fmla="*/ 0 h 3529012"/>
                        <a:gd name="T48" fmla="*/ 12 w 7191375"/>
                        <a:gd name="T49" fmla="*/ 0 h 3529012"/>
                        <a:gd name="T50" fmla="*/ 12 w 7191375"/>
                        <a:gd name="T51" fmla="*/ 0 h 3529012"/>
                        <a:gd name="T52" fmla="*/ 13 w 7191375"/>
                        <a:gd name="T53" fmla="*/ 0 h 3529012"/>
                        <a:gd name="T54" fmla="*/ 14 w 7191375"/>
                        <a:gd name="T55" fmla="*/ 0 h 3529012"/>
                        <a:gd name="T56" fmla="*/ 14 w 7191375"/>
                        <a:gd name="T57" fmla="*/ 0 h 3529012"/>
                        <a:gd name="T58" fmla="*/ 15 w 7191375"/>
                        <a:gd name="T59" fmla="*/ 0 h 3529012"/>
                        <a:gd name="T60" fmla="*/ 15 w 7191375"/>
                        <a:gd name="T61" fmla="*/ 0 h 3529012"/>
                        <a:gd name="T62" fmla="*/ 16 w 7191375"/>
                        <a:gd name="T63" fmla="*/ 0 h 3529012"/>
                        <a:gd name="T64" fmla="*/ 17 w 7191375"/>
                        <a:gd name="T65" fmla="*/ 0 h 3529012"/>
                        <a:gd name="T66" fmla="*/ 17 w 7191375"/>
                        <a:gd name="T67" fmla="*/ 0 h 3529012"/>
                        <a:gd name="T68" fmla="*/ 18 w 7191375"/>
                        <a:gd name="T69" fmla="*/ 0 h 3529012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w 7191375"/>
                        <a:gd name="T106" fmla="*/ 0 h 3529012"/>
                        <a:gd name="T107" fmla="*/ 7191375 w 7191375"/>
                        <a:gd name="T108" fmla="*/ 3529012 h 3529012"/>
                      </a:gdLst>
                      <a:ahLst/>
                      <a:cxnLst>
                        <a:cxn ang="T70">
                          <a:pos x="T0" y="T1"/>
                        </a:cxn>
                        <a:cxn ang="T71">
                          <a:pos x="T2" y="T3"/>
                        </a:cxn>
                        <a:cxn ang="T72">
                          <a:pos x="T4" y="T5"/>
                        </a:cxn>
                        <a:cxn ang="T73">
                          <a:pos x="T6" y="T7"/>
                        </a:cxn>
                        <a:cxn ang="T74">
                          <a:pos x="T8" y="T9"/>
                        </a:cxn>
                        <a:cxn ang="T75">
                          <a:pos x="T10" y="T11"/>
                        </a:cxn>
                        <a:cxn ang="T76">
                          <a:pos x="T12" y="T13"/>
                        </a:cxn>
                        <a:cxn ang="T77">
                          <a:pos x="T14" y="T15"/>
                        </a:cxn>
                        <a:cxn ang="T78">
                          <a:pos x="T16" y="T17"/>
                        </a:cxn>
                        <a:cxn ang="T79">
                          <a:pos x="T18" y="T19"/>
                        </a:cxn>
                        <a:cxn ang="T80">
                          <a:pos x="T20" y="T21"/>
                        </a:cxn>
                        <a:cxn ang="T81">
                          <a:pos x="T22" y="T23"/>
                        </a:cxn>
                        <a:cxn ang="T82">
                          <a:pos x="T24" y="T25"/>
                        </a:cxn>
                        <a:cxn ang="T83">
                          <a:pos x="T26" y="T27"/>
                        </a:cxn>
                        <a:cxn ang="T84">
                          <a:pos x="T28" y="T29"/>
                        </a:cxn>
                        <a:cxn ang="T85">
                          <a:pos x="T30" y="T31"/>
                        </a:cxn>
                        <a:cxn ang="T86">
                          <a:pos x="T32" y="T33"/>
                        </a:cxn>
                        <a:cxn ang="T87">
                          <a:pos x="T34" y="T35"/>
                        </a:cxn>
                        <a:cxn ang="T88">
                          <a:pos x="T36" y="T37"/>
                        </a:cxn>
                        <a:cxn ang="T89">
                          <a:pos x="T38" y="T39"/>
                        </a:cxn>
                        <a:cxn ang="T90">
                          <a:pos x="T40" y="T41"/>
                        </a:cxn>
                        <a:cxn ang="T91">
                          <a:pos x="T42" y="T43"/>
                        </a:cxn>
                        <a:cxn ang="T92">
                          <a:pos x="T44" y="T45"/>
                        </a:cxn>
                        <a:cxn ang="T93">
                          <a:pos x="T46" y="T47"/>
                        </a:cxn>
                        <a:cxn ang="T94">
                          <a:pos x="T48" y="T49"/>
                        </a:cxn>
                        <a:cxn ang="T95">
                          <a:pos x="T50" y="T51"/>
                        </a:cxn>
                        <a:cxn ang="T96">
                          <a:pos x="T52" y="T53"/>
                        </a:cxn>
                        <a:cxn ang="T97">
                          <a:pos x="T54" y="T55"/>
                        </a:cxn>
                        <a:cxn ang="T98">
                          <a:pos x="T56" y="T57"/>
                        </a:cxn>
                        <a:cxn ang="T99">
                          <a:pos x="T58" y="T59"/>
                        </a:cxn>
                        <a:cxn ang="T100">
                          <a:pos x="T60" y="T61"/>
                        </a:cxn>
                        <a:cxn ang="T101">
                          <a:pos x="T62" y="T63"/>
                        </a:cxn>
                        <a:cxn ang="T102">
                          <a:pos x="T64" y="T65"/>
                        </a:cxn>
                        <a:cxn ang="T103">
                          <a:pos x="T66" y="T67"/>
                        </a:cxn>
                        <a:cxn ang="T104">
                          <a:pos x="T68" y="T69"/>
                        </a:cxn>
                      </a:cxnLst>
                      <a:rect l="T105" t="T106" r="T107" b="T108"/>
                      <a:pathLst>
                        <a:path w="7191375" h="3529012">
                          <a:moveTo>
                            <a:pt x="0" y="12700"/>
                          </a:moveTo>
                          <a:cubicBezTo>
                            <a:pt x="30162" y="16669"/>
                            <a:pt x="60325" y="20638"/>
                            <a:pt x="85725" y="31750"/>
                          </a:cubicBezTo>
                          <a:cubicBezTo>
                            <a:pt x="111125" y="42862"/>
                            <a:pt x="133350" y="65088"/>
                            <a:pt x="152400" y="79375"/>
                          </a:cubicBezTo>
                          <a:cubicBezTo>
                            <a:pt x="171450" y="93662"/>
                            <a:pt x="185738" y="101600"/>
                            <a:pt x="200025" y="117475"/>
                          </a:cubicBezTo>
                          <a:cubicBezTo>
                            <a:pt x="214312" y="133350"/>
                            <a:pt x="225425" y="153988"/>
                            <a:pt x="238125" y="174625"/>
                          </a:cubicBezTo>
                          <a:cubicBezTo>
                            <a:pt x="250825" y="195262"/>
                            <a:pt x="260350" y="214312"/>
                            <a:pt x="276225" y="241300"/>
                          </a:cubicBezTo>
                          <a:cubicBezTo>
                            <a:pt x="292100" y="268288"/>
                            <a:pt x="315913" y="306388"/>
                            <a:pt x="333375" y="336550"/>
                          </a:cubicBezTo>
                          <a:cubicBezTo>
                            <a:pt x="350837" y="366712"/>
                            <a:pt x="361950" y="385763"/>
                            <a:pt x="381000" y="422275"/>
                          </a:cubicBezTo>
                          <a:cubicBezTo>
                            <a:pt x="400050" y="458787"/>
                            <a:pt x="425450" y="506413"/>
                            <a:pt x="447675" y="555625"/>
                          </a:cubicBezTo>
                          <a:cubicBezTo>
                            <a:pt x="469900" y="604837"/>
                            <a:pt x="493713" y="668338"/>
                            <a:pt x="514350" y="717550"/>
                          </a:cubicBezTo>
                          <a:cubicBezTo>
                            <a:pt x="534987" y="766762"/>
                            <a:pt x="550863" y="800100"/>
                            <a:pt x="571500" y="850900"/>
                          </a:cubicBezTo>
                          <a:cubicBezTo>
                            <a:pt x="592137" y="901700"/>
                            <a:pt x="617538" y="965200"/>
                            <a:pt x="638175" y="1022350"/>
                          </a:cubicBezTo>
                          <a:cubicBezTo>
                            <a:pt x="658812" y="1079500"/>
                            <a:pt x="671512" y="1125538"/>
                            <a:pt x="695325" y="1193800"/>
                          </a:cubicBezTo>
                          <a:cubicBezTo>
                            <a:pt x="719138" y="1262062"/>
                            <a:pt x="757238" y="1366838"/>
                            <a:pt x="781050" y="1431925"/>
                          </a:cubicBezTo>
                          <a:cubicBezTo>
                            <a:pt x="804862" y="1497012"/>
                            <a:pt x="819150" y="1531938"/>
                            <a:pt x="838200" y="1584325"/>
                          </a:cubicBezTo>
                          <a:cubicBezTo>
                            <a:pt x="857250" y="1636712"/>
                            <a:pt x="876300" y="1677988"/>
                            <a:pt x="895350" y="1746250"/>
                          </a:cubicBezTo>
                          <a:cubicBezTo>
                            <a:pt x="914400" y="1814512"/>
                            <a:pt x="927100" y="1909762"/>
                            <a:pt x="952500" y="1993900"/>
                          </a:cubicBezTo>
                          <a:cubicBezTo>
                            <a:pt x="977900" y="2078038"/>
                            <a:pt x="1016000" y="2160588"/>
                            <a:pt x="1047750" y="2251075"/>
                          </a:cubicBezTo>
                          <a:cubicBezTo>
                            <a:pt x="1079500" y="2341562"/>
                            <a:pt x="1111250" y="2451100"/>
                            <a:pt x="1143000" y="2536825"/>
                          </a:cubicBezTo>
                          <a:cubicBezTo>
                            <a:pt x="1174750" y="2622550"/>
                            <a:pt x="1204913" y="2686050"/>
                            <a:pt x="1238250" y="2765425"/>
                          </a:cubicBezTo>
                          <a:cubicBezTo>
                            <a:pt x="1271587" y="2844800"/>
                            <a:pt x="1309688" y="2941638"/>
                            <a:pt x="1343025" y="3013075"/>
                          </a:cubicBezTo>
                          <a:cubicBezTo>
                            <a:pt x="1376362" y="3084512"/>
                            <a:pt x="1408113" y="3141663"/>
                            <a:pt x="1438275" y="3194050"/>
                          </a:cubicBezTo>
                          <a:cubicBezTo>
                            <a:pt x="1468437" y="3246437"/>
                            <a:pt x="1493838" y="3287712"/>
                            <a:pt x="1524000" y="3327400"/>
                          </a:cubicBezTo>
                          <a:cubicBezTo>
                            <a:pt x="1554162" y="3367088"/>
                            <a:pt x="1585912" y="3403600"/>
                            <a:pt x="1619250" y="3432175"/>
                          </a:cubicBezTo>
                          <a:cubicBezTo>
                            <a:pt x="1652588" y="3460750"/>
                            <a:pt x="1689100" y="3486150"/>
                            <a:pt x="1724025" y="3498850"/>
                          </a:cubicBezTo>
                          <a:cubicBezTo>
                            <a:pt x="1758950" y="3511550"/>
                            <a:pt x="1790700" y="3516312"/>
                            <a:pt x="1828800" y="3508375"/>
                          </a:cubicBezTo>
                          <a:cubicBezTo>
                            <a:pt x="1866900" y="3500438"/>
                            <a:pt x="1919288" y="3473450"/>
                            <a:pt x="1952625" y="3451225"/>
                          </a:cubicBezTo>
                          <a:cubicBezTo>
                            <a:pt x="1985962" y="3429000"/>
                            <a:pt x="1998663" y="3406775"/>
                            <a:pt x="2028825" y="3375025"/>
                          </a:cubicBezTo>
                          <a:cubicBezTo>
                            <a:pt x="2058987" y="3343275"/>
                            <a:pt x="2092325" y="3324225"/>
                            <a:pt x="2133600" y="3260725"/>
                          </a:cubicBezTo>
                          <a:cubicBezTo>
                            <a:pt x="2174875" y="3197225"/>
                            <a:pt x="2230438" y="3095625"/>
                            <a:pt x="2276475" y="2994025"/>
                          </a:cubicBezTo>
                          <a:cubicBezTo>
                            <a:pt x="2322512" y="2892425"/>
                            <a:pt x="2368550" y="2770188"/>
                            <a:pt x="2409825" y="2651125"/>
                          </a:cubicBezTo>
                          <a:cubicBezTo>
                            <a:pt x="2451100" y="2532062"/>
                            <a:pt x="2481262" y="2414588"/>
                            <a:pt x="2524125" y="2279650"/>
                          </a:cubicBezTo>
                          <a:cubicBezTo>
                            <a:pt x="2566988" y="2144712"/>
                            <a:pt x="2620963" y="1978025"/>
                            <a:pt x="2667000" y="1841500"/>
                          </a:cubicBezTo>
                          <a:cubicBezTo>
                            <a:pt x="2713037" y="1704975"/>
                            <a:pt x="2752725" y="1593850"/>
                            <a:pt x="2800350" y="1460500"/>
                          </a:cubicBezTo>
                          <a:cubicBezTo>
                            <a:pt x="2847975" y="1327150"/>
                            <a:pt x="2898775" y="1184275"/>
                            <a:pt x="2952750" y="1041400"/>
                          </a:cubicBezTo>
                          <a:cubicBezTo>
                            <a:pt x="3006725" y="898525"/>
                            <a:pt x="3073400" y="719137"/>
                            <a:pt x="3124200" y="603250"/>
                          </a:cubicBezTo>
                          <a:cubicBezTo>
                            <a:pt x="3175000" y="487363"/>
                            <a:pt x="3217863" y="420687"/>
                            <a:pt x="3257550" y="346075"/>
                          </a:cubicBezTo>
                          <a:cubicBezTo>
                            <a:pt x="3297237" y="271463"/>
                            <a:pt x="3322638" y="206375"/>
                            <a:pt x="3362325" y="155575"/>
                          </a:cubicBezTo>
                          <a:cubicBezTo>
                            <a:pt x="3402012" y="104775"/>
                            <a:pt x="3452813" y="66675"/>
                            <a:pt x="3495675" y="41275"/>
                          </a:cubicBezTo>
                          <a:cubicBezTo>
                            <a:pt x="3538537" y="15875"/>
                            <a:pt x="3571875" y="0"/>
                            <a:pt x="3619500" y="3175"/>
                          </a:cubicBezTo>
                          <a:cubicBezTo>
                            <a:pt x="3667125" y="6350"/>
                            <a:pt x="3735388" y="28575"/>
                            <a:pt x="3781425" y="60325"/>
                          </a:cubicBezTo>
                          <a:cubicBezTo>
                            <a:pt x="3827462" y="92075"/>
                            <a:pt x="3859212" y="138112"/>
                            <a:pt x="3895725" y="193675"/>
                          </a:cubicBezTo>
                          <a:cubicBezTo>
                            <a:pt x="3932238" y="249238"/>
                            <a:pt x="3967162" y="333375"/>
                            <a:pt x="4000500" y="393700"/>
                          </a:cubicBezTo>
                          <a:cubicBezTo>
                            <a:pt x="4033838" y="454025"/>
                            <a:pt x="4059238" y="473075"/>
                            <a:pt x="4095750" y="555625"/>
                          </a:cubicBezTo>
                          <a:cubicBezTo>
                            <a:pt x="4132262" y="638175"/>
                            <a:pt x="4179888" y="787400"/>
                            <a:pt x="4219575" y="889000"/>
                          </a:cubicBezTo>
                          <a:cubicBezTo>
                            <a:pt x="4259262" y="990600"/>
                            <a:pt x="4300537" y="1076325"/>
                            <a:pt x="4333875" y="1165225"/>
                          </a:cubicBezTo>
                          <a:cubicBezTo>
                            <a:pt x="4367213" y="1254125"/>
                            <a:pt x="4391025" y="1335088"/>
                            <a:pt x="4419600" y="1422400"/>
                          </a:cubicBezTo>
                          <a:cubicBezTo>
                            <a:pt x="4448175" y="1509712"/>
                            <a:pt x="4473575" y="1593850"/>
                            <a:pt x="4505325" y="1689100"/>
                          </a:cubicBezTo>
                          <a:cubicBezTo>
                            <a:pt x="4537075" y="1784350"/>
                            <a:pt x="4568825" y="1873250"/>
                            <a:pt x="4610100" y="1993900"/>
                          </a:cubicBezTo>
                          <a:cubicBezTo>
                            <a:pt x="4651375" y="2114550"/>
                            <a:pt x="4708525" y="2286000"/>
                            <a:pt x="4752975" y="2413000"/>
                          </a:cubicBezTo>
                          <a:cubicBezTo>
                            <a:pt x="4797425" y="2540000"/>
                            <a:pt x="4840288" y="2660650"/>
                            <a:pt x="4876800" y="2755900"/>
                          </a:cubicBezTo>
                          <a:cubicBezTo>
                            <a:pt x="4913312" y="2851150"/>
                            <a:pt x="4937125" y="2908300"/>
                            <a:pt x="4972050" y="2984500"/>
                          </a:cubicBezTo>
                          <a:cubicBezTo>
                            <a:pt x="5006975" y="3060700"/>
                            <a:pt x="5045075" y="3144838"/>
                            <a:pt x="5086350" y="3213100"/>
                          </a:cubicBezTo>
                          <a:cubicBezTo>
                            <a:pt x="5127625" y="3281362"/>
                            <a:pt x="5173662" y="3344862"/>
                            <a:pt x="5219700" y="3394075"/>
                          </a:cubicBezTo>
                          <a:cubicBezTo>
                            <a:pt x="5265738" y="3443288"/>
                            <a:pt x="5321300" y="3487738"/>
                            <a:pt x="5362575" y="3508375"/>
                          </a:cubicBezTo>
                          <a:cubicBezTo>
                            <a:pt x="5403850" y="3529012"/>
                            <a:pt x="5430838" y="3525837"/>
                            <a:pt x="5467350" y="3517900"/>
                          </a:cubicBezTo>
                          <a:cubicBezTo>
                            <a:pt x="5503862" y="3509963"/>
                            <a:pt x="5543550" y="3489325"/>
                            <a:pt x="5581650" y="3460750"/>
                          </a:cubicBezTo>
                          <a:cubicBezTo>
                            <a:pt x="5619750" y="3432175"/>
                            <a:pt x="5662612" y="3392488"/>
                            <a:pt x="5695950" y="3346450"/>
                          </a:cubicBezTo>
                          <a:cubicBezTo>
                            <a:pt x="5729288" y="3300412"/>
                            <a:pt x="5748338" y="3251200"/>
                            <a:pt x="5781675" y="3184525"/>
                          </a:cubicBezTo>
                          <a:cubicBezTo>
                            <a:pt x="5815012" y="3117850"/>
                            <a:pt x="5856288" y="3032125"/>
                            <a:pt x="5895975" y="2946400"/>
                          </a:cubicBezTo>
                          <a:cubicBezTo>
                            <a:pt x="5935662" y="2860675"/>
                            <a:pt x="5976937" y="2768600"/>
                            <a:pt x="6019800" y="2670175"/>
                          </a:cubicBezTo>
                          <a:cubicBezTo>
                            <a:pt x="6062663" y="2571750"/>
                            <a:pt x="6113463" y="2460625"/>
                            <a:pt x="6153150" y="2355850"/>
                          </a:cubicBezTo>
                          <a:cubicBezTo>
                            <a:pt x="6192837" y="2251075"/>
                            <a:pt x="6218237" y="2159000"/>
                            <a:pt x="6257925" y="2041525"/>
                          </a:cubicBezTo>
                          <a:cubicBezTo>
                            <a:pt x="6297613" y="1924050"/>
                            <a:pt x="6346825" y="1785937"/>
                            <a:pt x="6391275" y="1651000"/>
                          </a:cubicBezTo>
                          <a:cubicBezTo>
                            <a:pt x="6435725" y="1516063"/>
                            <a:pt x="6480175" y="1366837"/>
                            <a:pt x="6524625" y="1231900"/>
                          </a:cubicBezTo>
                          <a:cubicBezTo>
                            <a:pt x="6569075" y="1096963"/>
                            <a:pt x="6604000" y="973138"/>
                            <a:pt x="6657975" y="841375"/>
                          </a:cubicBezTo>
                          <a:cubicBezTo>
                            <a:pt x="6711950" y="709612"/>
                            <a:pt x="6797675" y="541338"/>
                            <a:pt x="6848475" y="441325"/>
                          </a:cubicBezTo>
                          <a:cubicBezTo>
                            <a:pt x="6899275" y="341312"/>
                            <a:pt x="6919912" y="304800"/>
                            <a:pt x="6962775" y="241300"/>
                          </a:cubicBezTo>
                          <a:cubicBezTo>
                            <a:pt x="7005638" y="177800"/>
                            <a:pt x="7067550" y="98425"/>
                            <a:pt x="7105650" y="60325"/>
                          </a:cubicBezTo>
                          <a:cubicBezTo>
                            <a:pt x="7143750" y="22225"/>
                            <a:pt x="7170738" y="20638"/>
                            <a:pt x="7191375" y="12700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rgbClr val="00CCFF"/>
                      </a:solidFill>
                      <a:round/>
                      <a:headEnd/>
                      <a:tailEnd/>
                    </a:ln>
                  </p:spPr>
                  <p:txBody>
                    <a:bodyPr rot="10800000"/>
                    <a:lstStyle/>
                    <a:p>
                      <a:endParaRPr lang="en-US" sz="1800"/>
                    </a:p>
                  </p:txBody>
                </p:sp>
                <p:sp>
                  <p:nvSpPr>
                    <p:cNvPr id="2092" name="Freeform 101"/>
                    <p:cNvSpPr>
                      <a:spLocks/>
                    </p:cNvSpPr>
                    <p:nvPr/>
                  </p:nvSpPr>
                  <p:spPr bwMode="auto">
                    <a:xfrm rot="-2811">
                      <a:off x="128" y="2740"/>
                      <a:ext cx="11326" cy="980"/>
                    </a:xfrm>
                    <a:custGeom>
                      <a:avLst/>
                      <a:gdLst>
                        <a:gd name="T0" fmla="*/ 0 w 7191375"/>
                        <a:gd name="T1" fmla="*/ 0 h 3529012"/>
                        <a:gd name="T2" fmla="*/ 0 w 7191375"/>
                        <a:gd name="T3" fmla="*/ 0 h 3529012"/>
                        <a:gd name="T4" fmla="*/ 1 w 7191375"/>
                        <a:gd name="T5" fmla="*/ 0 h 3529012"/>
                        <a:gd name="T6" fmla="*/ 1 w 7191375"/>
                        <a:gd name="T7" fmla="*/ 0 h 3529012"/>
                        <a:gd name="T8" fmla="*/ 1 w 7191375"/>
                        <a:gd name="T9" fmla="*/ 0 h 3529012"/>
                        <a:gd name="T10" fmla="*/ 2 w 7191375"/>
                        <a:gd name="T11" fmla="*/ 0 h 3529012"/>
                        <a:gd name="T12" fmla="*/ 2 w 7191375"/>
                        <a:gd name="T13" fmla="*/ 0 h 3529012"/>
                        <a:gd name="T14" fmla="*/ 2 w 7191375"/>
                        <a:gd name="T15" fmla="*/ 0 h 3529012"/>
                        <a:gd name="T16" fmla="*/ 3 w 7191375"/>
                        <a:gd name="T17" fmla="*/ 0 h 3529012"/>
                        <a:gd name="T18" fmla="*/ 3 w 7191375"/>
                        <a:gd name="T19" fmla="*/ 0 h 3529012"/>
                        <a:gd name="T20" fmla="*/ 4 w 7191375"/>
                        <a:gd name="T21" fmla="*/ 0 h 3529012"/>
                        <a:gd name="T22" fmla="*/ 4 w 7191375"/>
                        <a:gd name="T23" fmla="*/ 0 h 3529012"/>
                        <a:gd name="T24" fmla="*/ 5 w 7191375"/>
                        <a:gd name="T25" fmla="*/ 0 h 3529012"/>
                        <a:gd name="T26" fmla="*/ 5 w 7191375"/>
                        <a:gd name="T27" fmla="*/ 0 h 3529012"/>
                        <a:gd name="T28" fmla="*/ 6 w 7191375"/>
                        <a:gd name="T29" fmla="*/ 0 h 3529012"/>
                        <a:gd name="T30" fmla="*/ 6 w 7191375"/>
                        <a:gd name="T31" fmla="*/ 0 h 3529012"/>
                        <a:gd name="T32" fmla="*/ 7 w 7191375"/>
                        <a:gd name="T33" fmla="*/ 0 h 3529012"/>
                        <a:gd name="T34" fmla="*/ 8 w 7191375"/>
                        <a:gd name="T35" fmla="*/ 0 h 3529012"/>
                        <a:gd name="T36" fmla="*/ 8 w 7191375"/>
                        <a:gd name="T37" fmla="*/ 0 h 3529012"/>
                        <a:gd name="T38" fmla="*/ 9 w 7191375"/>
                        <a:gd name="T39" fmla="*/ 0 h 3529012"/>
                        <a:gd name="T40" fmla="*/ 10 w 7191375"/>
                        <a:gd name="T41" fmla="*/ 0 h 3529012"/>
                        <a:gd name="T42" fmla="*/ 10 w 7191375"/>
                        <a:gd name="T43" fmla="*/ 0 h 3529012"/>
                        <a:gd name="T44" fmla="*/ 11 w 7191375"/>
                        <a:gd name="T45" fmla="*/ 0 h 3529012"/>
                        <a:gd name="T46" fmla="*/ 11 w 7191375"/>
                        <a:gd name="T47" fmla="*/ 0 h 3529012"/>
                        <a:gd name="T48" fmla="*/ 12 w 7191375"/>
                        <a:gd name="T49" fmla="*/ 0 h 3529012"/>
                        <a:gd name="T50" fmla="*/ 12 w 7191375"/>
                        <a:gd name="T51" fmla="*/ 0 h 3529012"/>
                        <a:gd name="T52" fmla="*/ 13 w 7191375"/>
                        <a:gd name="T53" fmla="*/ 0 h 3529012"/>
                        <a:gd name="T54" fmla="*/ 14 w 7191375"/>
                        <a:gd name="T55" fmla="*/ 0 h 3529012"/>
                        <a:gd name="T56" fmla="*/ 14 w 7191375"/>
                        <a:gd name="T57" fmla="*/ 0 h 3529012"/>
                        <a:gd name="T58" fmla="*/ 15 w 7191375"/>
                        <a:gd name="T59" fmla="*/ 0 h 3529012"/>
                        <a:gd name="T60" fmla="*/ 15 w 7191375"/>
                        <a:gd name="T61" fmla="*/ 0 h 3529012"/>
                        <a:gd name="T62" fmla="*/ 16 w 7191375"/>
                        <a:gd name="T63" fmla="*/ 0 h 3529012"/>
                        <a:gd name="T64" fmla="*/ 17 w 7191375"/>
                        <a:gd name="T65" fmla="*/ 0 h 3529012"/>
                        <a:gd name="T66" fmla="*/ 17 w 7191375"/>
                        <a:gd name="T67" fmla="*/ 0 h 3529012"/>
                        <a:gd name="T68" fmla="*/ 18 w 7191375"/>
                        <a:gd name="T69" fmla="*/ 0 h 3529012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w 7191375"/>
                        <a:gd name="T106" fmla="*/ 0 h 3529012"/>
                        <a:gd name="T107" fmla="*/ 7191375 w 7191375"/>
                        <a:gd name="T108" fmla="*/ 3529012 h 3529012"/>
                      </a:gdLst>
                      <a:ahLst/>
                      <a:cxnLst>
                        <a:cxn ang="T70">
                          <a:pos x="T0" y="T1"/>
                        </a:cxn>
                        <a:cxn ang="T71">
                          <a:pos x="T2" y="T3"/>
                        </a:cxn>
                        <a:cxn ang="T72">
                          <a:pos x="T4" y="T5"/>
                        </a:cxn>
                        <a:cxn ang="T73">
                          <a:pos x="T6" y="T7"/>
                        </a:cxn>
                        <a:cxn ang="T74">
                          <a:pos x="T8" y="T9"/>
                        </a:cxn>
                        <a:cxn ang="T75">
                          <a:pos x="T10" y="T11"/>
                        </a:cxn>
                        <a:cxn ang="T76">
                          <a:pos x="T12" y="T13"/>
                        </a:cxn>
                        <a:cxn ang="T77">
                          <a:pos x="T14" y="T15"/>
                        </a:cxn>
                        <a:cxn ang="T78">
                          <a:pos x="T16" y="T17"/>
                        </a:cxn>
                        <a:cxn ang="T79">
                          <a:pos x="T18" y="T19"/>
                        </a:cxn>
                        <a:cxn ang="T80">
                          <a:pos x="T20" y="T21"/>
                        </a:cxn>
                        <a:cxn ang="T81">
                          <a:pos x="T22" y="T23"/>
                        </a:cxn>
                        <a:cxn ang="T82">
                          <a:pos x="T24" y="T25"/>
                        </a:cxn>
                        <a:cxn ang="T83">
                          <a:pos x="T26" y="T27"/>
                        </a:cxn>
                        <a:cxn ang="T84">
                          <a:pos x="T28" y="T29"/>
                        </a:cxn>
                        <a:cxn ang="T85">
                          <a:pos x="T30" y="T31"/>
                        </a:cxn>
                        <a:cxn ang="T86">
                          <a:pos x="T32" y="T33"/>
                        </a:cxn>
                        <a:cxn ang="T87">
                          <a:pos x="T34" y="T35"/>
                        </a:cxn>
                        <a:cxn ang="T88">
                          <a:pos x="T36" y="T37"/>
                        </a:cxn>
                        <a:cxn ang="T89">
                          <a:pos x="T38" y="T39"/>
                        </a:cxn>
                        <a:cxn ang="T90">
                          <a:pos x="T40" y="T41"/>
                        </a:cxn>
                        <a:cxn ang="T91">
                          <a:pos x="T42" y="T43"/>
                        </a:cxn>
                        <a:cxn ang="T92">
                          <a:pos x="T44" y="T45"/>
                        </a:cxn>
                        <a:cxn ang="T93">
                          <a:pos x="T46" y="T47"/>
                        </a:cxn>
                        <a:cxn ang="T94">
                          <a:pos x="T48" y="T49"/>
                        </a:cxn>
                        <a:cxn ang="T95">
                          <a:pos x="T50" y="T51"/>
                        </a:cxn>
                        <a:cxn ang="T96">
                          <a:pos x="T52" y="T53"/>
                        </a:cxn>
                        <a:cxn ang="T97">
                          <a:pos x="T54" y="T55"/>
                        </a:cxn>
                        <a:cxn ang="T98">
                          <a:pos x="T56" y="T57"/>
                        </a:cxn>
                        <a:cxn ang="T99">
                          <a:pos x="T58" y="T59"/>
                        </a:cxn>
                        <a:cxn ang="T100">
                          <a:pos x="T60" y="T61"/>
                        </a:cxn>
                        <a:cxn ang="T101">
                          <a:pos x="T62" y="T63"/>
                        </a:cxn>
                        <a:cxn ang="T102">
                          <a:pos x="T64" y="T65"/>
                        </a:cxn>
                        <a:cxn ang="T103">
                          <a:pos x="T66" y="T67"/>
                        </a:cxn>
                        <a:cxn ang="T104">
                          <a:pos x="T68" y="T69"/>
                        </a:cxn>
                      </a:cxnLst>
                      <a:rect l="T105" t="T106" r="T107" b="T108"/>
                      <a:pathLst>
                        <a:path w="7191375" h="3529012">
                          <a:moveTo>
                            <a:pt x="0" y="12700"/>
                          </a:moveTo>
                          <a:cubicBezTo>
                            <a:pt x="30162" y="16669"/>
                            <a:pt x="60325" y="20638"/>
                            <a:pt x="85725" y="31750"/>
                          </a:cubicBezTo>
                          <a:cubicBezTo>
                            <a:pt x="111125" y="42862"/>
                            <a:pt x="133350" y="65088"/>
                            <a:pt x="152400" y="79375"/>
                          </a:cubicBezTo>
                          <a:cubicBezTo>
                            <a:pt x="171450" y="93662"/>
                            <a:pt x="185738" y="101600"/>
                            <a:pt x="200025" y="117475"/>
                          </a:cubicBezTo>
                          <a:cubicBezTo>
                            <a:pt x="214312" y="133350"/>
                            <a:pt x="225425" y="153988"/>
                            <a:pt x="238125" y="174625"/>
                          </a:cubicBezTo>
                          <a:cubicBezTo>
                            <a:pt x="250825" y="195262"/>
                            <a:pt x="260350" y="214312"/>
                            <a:pt x="276225" y="241300"/>
                          </a:cubicBezTo>
                          <a:cubicBezTo>
                            <a:pt x="292100" y="268288"/>
                            <a:pt x="315913" y="306388"/>
                            <a:pt x="333375" y="336550"/>
                          </a:cubicBezTo>
                          <a:cubicBezTo>
                            <a:pt x="350837" y="366712"/>
                            <a:pt x="361950" y="385763"/>
                            <a:pt x="381000" y="422275"/>
                          </a:cubicBezTo>
                          <a:cubicBezTo>
                            <a:pt x="400050" y="458787"/>
                            <a:pt x="425450" y="506413"/>
                            <a:pt x="447675" y="555625"/>
                          </a:cubicBezTo>
                          <a:cubicBezTo>
                            <a:pt x="469900" y="604837"/>
                            <a:pt x="493713" y="668338"/>
                            <a:pt x="514350" y="717550"/>
                          </a:cubicBezTo>
                          <a:cubicBezTo>
                            <a:pt x="534987" y="766762"/>
                            <a:pt x="550863" y="800100"/>
                            <a:pt x="571500" y="850900"/>
                          </a:cubicBezTo>
                          <a:cubicBezTo>
                            <a:pt x="592137" y="901700"/>
                            <a:pt x="617538" y="965200"/>
                            <a:pt x="638175" y="1022350"/>
                          </a:cubicBezTo>
                          <a:cubicBezTo>
                            <a:pt x="658812" y="1079500"/>
                            <a:pt x="671512" y="1125538"/>
                            <a:pt x="695325" y="1193800"/>
                          </a:cubicBezTo>
                          <a:cubicBezTo>
                            <a:pt x="719138" y="1262062"/>
                            <a:pt x="757238" y="1366838"/>
                            <a:pt x="781050" y="1431925"/>
                          </a:cubicBezTo>
                          <a:cubicBezTo>
                            <a:pt x="804862" y="1497012"/>
                            <a:pt x="819150" y="1531938"/>
                            <a:pt x="838200" y="1584325"/>
                          </a:cubicBezTo>
                          <a:cubicBezTo>
                            <a:pt x="857250" y="1636712"/>
                            <a:pt x="876300" y="1677988"/>
                            <a:pt x="895350" y="1746250"/>
                          </a:cubicBezTo>
                          <a:cubicBezTo>
                            <a:pt x="914400" y="1814512"/>
                            <a:pt x="927100" y="1909762"/>
                            <a:pt x="952500" y="1993900"/>
                          </a:cubicBezTo>
                          <a:cubicBezTo>
                            <a:pt x="977900" y="2078038"/>
                            <a:pt x="1016000" y="2160588"/>
                            <a:pt x="1047750" y="2251075"/>
                          </a:cubicBezTo>
                          <a:cubicBezTo>
                            <a:pt x="1079500" y="2341562"/>
                            <a:pt x="1111250" y="2451100"/>
                            <a:pt x="1143000" y="2536825"/>
                          </a:cubicBezTo>
                          <a:cubicBezTo>
                            <a:pt x="1174750" y="2622550"/>
                            <a:pt x="1204913" y="2686050"/>
                            <a:pt x="1238250" y="2765425"/>
                          </a:cubicBezTo>
                          <a:cubicBezTo>
                            <a:pt x="1271587" y="2844800"/>
                            <a:pt x="1309688" y="2941638"/>
                            <a:pt x="1343025" y="3013075"/>
                          </a:cubicBezTo>
                          <a:cubicBezTo>
                            <a:pt x="1376362" y="3084512"/>
                            <a:pt x="1408113" y="3141663"/>
                            <a:pt x="1438275" y="3194050"/>
                          </a:cubicBezTo>
                          <a:cubicBezTo>
                            <a:pt x="1468437" y="3246437"/>
                            <a:pt x="1493838" y="3287712"/>
                            <a:pt x="1524000" y="3327400"/>
                          </a:cubicBezTo>
                          <a:cubicBezTo>
                            <a:pt x="1554162" y="3367088"/>
                            <a:pt x="1585912" y="3403600"/>
                            <a:pt x="1619250" y="3432175"/>
                          </a:cubicBezTo>
                          <a:cubicBezTo>
                            <a:pt x="1652588" y="3460750"/>
                            <a:pt x="1689100" y="3486150"/>
                            <a:pt x="1724025" y="3498850"/>
                          </a:cubicBezTo>
                          <a:cubicBezTo>
                            <a:pt x="1758950" y="3511550"/>
                            <a:pt x="1790700" y="3516312"/>
                            <a:pt x="1828800" y="3508375"/>
                          </a:cubicBezTo>
                          <a:cubicBezTo>
                            <a:pt x="1866900" y="3500438"/>
                            <a:pt x="1919288" y="3473450"/>
                            <a:pt x="1952625" y="3451225"/>
                          </a:cubicBezTo>
                          <a:cubicBezTo>
                            <a:pt x="1985962" y="3429000"/>
                            <a:pt x="1998663" y="3406775"/>
                            <a:pt x="2028825" y="3375025"/>
                          </a:cubicBezTo>
                          <a:cubicBezTo>
                            <a:pt x="2058987" y="3343275"/>
                            <a:pt x="2092325" y="3324225"/>
                            <a:pt x="2133600" y="3260725"/>
                          </a:cubicBezTo>
                          <a:cubicBezTo>
                            <a:pt x="2174875" y="3197225"/>
                            <a:pt x="2230438" y="3095625"/>
                            <a:pt x="2276475" y="2994025"/>
                          </a:cubicBezTo>
                          <a:cubicBezTo>
                            <a:pt x="2322512" y="2892425"/>
                            <a:pt x="2368550" y="2770188"/>
                            <a:pt x="2409825" y="2651125"/>
                          </a:cubicBezTo>
                          <a:cubicBezTo>
                            <a:pt x="2451100" y="2532062"/>
                            <a:pt x="2481262" y="2414588"/>
                            <a:pt x="2524125" y="2279650"/>
                          </a:cubicBezTo>
                          <a:cubicBezTo>
                            <a:pt x="2566988" y="2144712"/>
                            <a:pt x="2620963" y="1978025"/>
                            <a:pt x="2667000" y="1841500"/>
                          </a:cubicBezTo>
                          <a:cubicBezTo>
                            <a:pt x="2713037" y="1704975"/>
                            <a:pt x="2752725" y="1593850"/>
                            <a:pt x="2800350" y="1460500"/>
                          </a:cubicBezTo>
                          <a:cubicBezTo>
                            <a:pt x="2847975" y="1327150"/>
                            <a:pt x="2898775" y="1184275"/>
                            <a:pt x="2952750" y="1041400"/>
                          </a:cubicBezTo>
                          <a:cubicBezTo>
                            <a:pt x="3006725" y="898525"/>
                            <a:pt x="3073400" y="719137"/>
                            <a:pt x="3124200" y="603250"/>
                          </a:cubicBezTo>
                          <a:cubicBezTo>
                            <a:pt x="3175000" y="487363"/>
                            <a:pt x="3217863" y="420687"/>
                            <a:pt x="3257550" y="346075"/>
                          </a:cubicBezTo>
                          <a:cubicBezTo>
                            <a:pt x="3297237" y="271463"/>
                            <a:pt x="3322638" y="206375"/>
                            <a:pt x="3362325" y="155575"/>
                          </a:cubicBezTo>
                          <a:cubicBezTo>
                            <a:pt x="3402012" y="104775"/>
                            <a:pt x="3452813" y="66675"/>
                            <a:pt x="3495675" y="41275"/>
                          </a:cubicBezTo>
                          <a:cubicBezTo>
                            <a:pt x="3538537" y="15875"/>
                            <a:pt x="3571875" y="0"/>
                            <a:pt x="3619500" y="3175"/>
                          </a:cubicBezTo>
                          <a:cubicBezTo>
                            <a:pt x="3667125" y="6350"/>
                            <a:pt x="3735388" y="28575"/>
                            <a:pt x="3781425" y="60325"/>
                          </a:cubicBezTo>
                          <a:cubicBezTo>
                            <a:pt x="3827462" y="92075"/>
                            <a:pt x="3859212" y="138112"/>
                            <a:pt x="3895725" y="193675"/>
                          </a:cubicBezTo>
                          <a:cubicBezTo>
                            <a:pt x="3932238" y="249238"/>
                            <a:pt x="3967162" y="333375"/>
                            <a:pt x="4000500" y="393700"/>
                          </a:cubicBezTo>
                          <a:cubicBezTo>
                            <a:pt x="4033838" y="454025"/>
                            <a:pt x="4059238" y="473075"/>
                            <a:pt x="4095750" y="555625"/>
                          </a:cubicBezTo>
                          <a:cubicBezTo>
                            <a:pt x="4132262" y="638175"/>
                            <a:pt x="4179888" y="787400"/>
                            <a:pt x="4219575" y="889000"/>
                          </a:cubicBezTo>
                          <a:cubicBezTo>
                            <a:pt x="4259262" y="990600"/>
                            <a:pt x="4300537" y="1076325"/>
                            <a:pt x="4333875" y="1165225"/>
                          </a:cubicBezTo>
                          <a:cubicBezTo>
                            <a:pt x="4367213" y="1254125"/>
                            <a:pt x="4391025" y="1335088"/>
                            <a:pt x="4419600" y="1422400"/>
                          </a:cubicBezTo>
                          <a:cubicBezTo>
                            <a:pt x="4448175" y="1509712"/>
                            <a:pt x="4473575" y="1593850"/>
                            <a:pt x="4505325" y="1689100"/>
                          </a:cubicBezTo>
                          <a:cubicBezTo>
                            <a:pt x="4537075" y="1784350"/>
                            <a:pt x="4568825" y="1873250"/>
                            <a:pt x="4610100" y="1993900"/>
                          </a:cubicBezTo>
                          <a:cubicBezTo>
                            <a:pt x="4651375" y="2114550"/>
                            <a:pt x="4708525" y="2286000"/>
                            <a:pt x="4752975" y="2413000"/>
                          </a:cubicBezTo>
                          <a:cubicBezTo>
                            <a:pt x="4797425" y="2540000"/>
                            <a:pt x="4840288" y="2660650"/>
                            <a:pt x="4876800" y="2755900"/>
                          </a:cubicBezTo>
                          <a:cubicBezTo>
                            <a:pt x="4913312" y="2851150"/>
                            <a:pt x="4937125" y="2908300"/>
                            <a:pt x="4972050" y="2984500"/>
                          </a:cubicBezTo>
                          <a:cubicBezTo>
                            <a:pt x="5006975" y="3060700"/>
                            <a:pt x="5045075" y="3144838"/>
                            <a:pt x="5086350" y="3213100"/>
                          </a:cubicBezTo>
                          <a:cubicBezTo>
                            <a:pt x="5127625" y="3281362"/>
                            <a:pt x="5173662" y="3344862"/>
                            <a:pt x="5219700" y="3394075"/>
                          </a:cubicBezTo>
                          <a:cubicBezTo>
                            <a:pt x="5265738" y="3443288"/>
                            <a:pt x="5321300" y="3487738"/>
                            <a:pt x="5362575" y="3508375"/>
                          </a:cubicBezTo>
                          <a:cubicBezTo>
                            <a:pt x="5403850" y="3529012"/>
                            <a:pt x="5430838" y="3525837"/>
                            <a:pt x="5467350" y="3517900"/>
                          </a:cubicBezTo>
                          <a:cubicBezTo>
                            <a:pt x="5503862" y="3509963"/>
                            <a:pt x="5543550" y="3489325"/>
                            <a:pt x="5581650" y="3460750"/>
                          </a:cubicBezTo>
                          <a:cubicBezTo>
                            <a:pt x="5619750" y="3432175"/>
                            <a:pt x="5662612" y="3392488"/>
                            <a:pt x="5695950" y="3346450"/>
                          </a:cubicBezTo>
                          <a:cubicBezTo>
                            <a:pt x="5729288" y="3300412"/>
                            <a:pt x="5748338" y="3251200"/>
                            <a:pt x="5781675" y="3184525"/>
                          </a:cubicBezTo>
                          <a:cubicBezTo>
                            <a:pt x="5815012" y="3117850"/>
                            <a:pt x="5856288" y="3032125"/>
                            <a:pt x="5895975" y="2946400"/>
                          </a:cubicBezTo>
                          <a:cubicBezTo>
                            <a:pt x="5935662" y="2860675"/>
                            <a:pt x="5976937" y="2768600"/>
                            <a:pt x="6019800" y="2670175"/>
                          </a:cubicBezTo>
                          <a:cubicBezTo>
                            <a:pt x="6062663" y="2571750"/>
                            <a:pt x="6113463" y="2460625"/>
                            <a:pt x="6153150" y="2355850"/>
                          </a:cubicBezTo>
                          <a:cubicBezTo>
                            <a:pt x="6192837" y="2251075"/>
                            <a:pt x="6218237" y="2159000"/>
                            <a:pt x="6257925" y="2041525"/>
                          </a:cubicBezTo>
                          <a:cubicBezTo>
                            <a:pt x="6297613" y="1924050"/>
                            <a:pt x="6346825" y="1785937"/>
                            <a:pt x="6391275" y="1651000"/>
                          </a:cubicBezTo>
                          <a:cubicBezTo>
                            <a:pt x="6435725" y="1516063"/>
                            <a:pt x="6480175" y="1366837"/>
                            <a:pt x="6524625" y="1231900"/>
                          </a:cubicBezTo>
                          <a:cubicBezTo>
                            <a:pt x="6569075" y="1096963"/>
                            <a:pt x="6604000" y="973138"/>
                            <a:pt x="6657975" y="841375"/>
                          </a:cubicBezTo>
                          <a:cubicBezTo>
                            <a:pt x="6711950" y="709612"/>
                            <a:pt x="6797675" y="541338"/>
                            <a:pt x="6848475" y="441325"/>
                          </a:cubicBezTo>
                          <a:cubicBezTo>
                            <a:pt x="6899275" y="341312"/>
                            <a:pt x="6919912" y="304800"/>
                            <a:pt x="6962775" y="241300"/>
                          </a:cubicBezTo>
                          <a:cubicBezTo>
                            <a:pt x="7005638" y="177800"/>
                            <a:pt x="7067550" y="98425"/>
                            <a:pt x="7105650" y="60325"/>
                          </a:cubicBezTo>
                          <a:cubicBezTo>
                            <a:pt x="7143750" y="22225"/>
                            <a:pt x="7170738" y="20638"/>
                            <a:pt x="7191375" y="12700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rgbClr val="00CC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/>
                    </a:p>
                  </p:txBody>
                </p:sp>
                <p:sp>
                  <p:nvSpPr>
                    <p:cNvPr id="2093" name="Rectangle 1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87" y="2890"/>
                      <a:ext cx="83" cy="62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/>
                    </a:p>
                  </p:txBody>
                </p:sp>
                <p:sp>
                  <p:nvSpPr>
                    <p:cNvPr id="2094" name="Rectangle 1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19" y="2950"/>
                      <a:ext cx="83" cy="62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/>
                    </a:p>
                  </p:txBody>
                </p:sp>
                <p:sp>
                  <p:nvSpPr>
                    <p:cNvPr id="2095" name="Rectangle 1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202" y="2890"/>
                      <a:ext cx="93" cy="62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/>
                    </a:p>
                  </p:txBody>
                </p:sp>
              </p:grpSp>
            </p:grpSp>
          </p:grpSp>
          <p:sp>
            <p:nvSpPr>
              <p:cNvPr id="2070" name="Rectangle 105"/>
              <p:cNvSpPr>
                <a:spLocks noChangeArrowheads="1"/>
              </p:cNvSpPr>
              <p:nvPr/>
            </p:nvSpPr>
            <p:spPr bwMode="auto">
              <a:xfrm>
                <a:off x="8655" y="2235"/>
                <a:ext cx="2929" cy="133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sp>
          <p:nvSpPr>
            <p:cNvPr id="2065" name="Line 106"/>
            <p:cNvSpPr>
              <a:spLocks noChangeShapeType="1"/>
            </p:cNvSpPr>
            <p:nvPr/>
          </p:nvSpPr>
          <p:spPr bwMode="auto">
            <a:xfrm>
              <a:off x="2993" y="1508"/>
              <a:ext cx="0" cy="4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6" name="Line 107"/>
            <p:cNvSpPr>
              <a:spLocks noChangeShapeType="1"/>
            </p:cNvSpPr>
            <p:nvPr/>
          </p:nvSpPr>
          <p:spPr bwMode="auto">
            <a:xfrm>
              <a:off x="3082" y="1493"/>
              <a:ext cx="0" cy="4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7" name="Line 108"/>
            <p:cNvSpPr>
              <a:spLocks noChangeShapeType="1"/>
            </p:cNvSpPr>
            <p:nvPr/>
          </p:nvSpPr>
          <p:spPr bwMode="auto">
            <a:xfrm>
              <a:off x="2632" y="1902"/>
              <a:ext cx="36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8" name="Line 109"/>
            <p:cNvSpPr>
              <a:spLocks noChangeShapeType="1"/>
            </p:cNvSpPr>
            <p:nvPr/>
          </p:nvSpPr>
          <p:spPr bwMode="auto">
            <a:xfrm flipH="1">
              <a:off x="3077" y="1902"/>
              <a:ext cx="25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2053" name="Object 110"/>
          <p:cNvGraphicFramePr>
            <a:graphicFrameLocks noChangeAspect="1"/>
          </p:cNvGraphicFramePr>
          <p:nvPr/>
        </p:nvGraphicFramePr>
        <p:xfrm>
          <a:off x="2667000" y="5486400"/>
          <a:ext cx="295275" cy="180975"/>
        </p:xfrm>
        <a:graphic>
          <a:graphicData uri="http://schemas.openxmlformats.org/presentationml/2006/ole">
            <p:oleObj spid="_x0000_s2053" r:id="rId6" imgW="291847" imgH="177646" progId="">
              <p:embed/>
            </p:oleObj>
          </a:graphicData>
        </a:graphic>
      </p:graphicFrame>
      <p:graphicFrame>
        <p:nvGraphicFramePr>
          <p:cNvPr id="2054" name="Object 112"/>
          <p:cNvGraphicFramePr>
            <a:graphicFrameLocks noChangeAspect="1"/>
          </p:cNvGraphicFramePr>
          <p:nvPr/>
        </p:nvGraphicFramePr>
        <p:xfrm>
          <a:off x="3124200" y="5715000"/>
          <a:ext cx="142875" cy="180975"/>
        </p:xfrm>
        <a:graphic>
          <a:graphicData uri="http://schemas.openxmlformats.org/presentationml/2006/ole">
            <p:oleObj spid="_x0000_s2054" r:id="rId7" imgW="139579" imgH="177646" progId="">
              <p:embed/>
            </p:oleObj>
          </a:graphicData>
        </a:graphic>
      </p:graphicFrame>
      <p:pic>
        <p:nvPicPr>
          <p:cNvPr id="2061" name="Picture 77" descr="fig1_06050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91200" y="2590800"/>
            <a:ext cx="3124200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2" name="Rectangle 111"/>
          <p:cNvSpPr>
            <a:spLocks noChangeArrowheads="1"/>
          </p:cNvSpPr>
          <p:nvPr/>
        </p:nvSpPr>
        <p:spPr bwMode="auto">
          <a:xfrm>
            <a:off x="6400800" y="5257800"/>
            <a:ext cx="2144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333399"/>
                </a:solidFill>
              </a:rPr>
              <a:t>Helical Solenoid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229600" cy="685800"/>
          </a:xfrm>
        </p:spPr>
        <p:txBody>
          <a:bodyPr/>
          <a:lstStyle/>
          <a:p>
            <a:pPr eaLnBrk="1" hangingPunct="1"/>
            <a:r>
              <a:rPr lang="en-US" smtClean="0"/>
              <a:t>Our Proposal:</a:t>
            </a:r>
            <a:br>
              <a:rPr lang="en-US" smtClean="0"/>
            </a:br>
            <a:r>
              <a:rPr lang="en-US" smtClean="0"/>
              <a:t>Epicyclic Helical Solenoid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2643188"/>
            <a:ext cx="4953000" cy="1395412"/>
          </a:xfrm>
        </p:spPr>
        <p:txBody>
          <a:bodyPr/>
          <a:lstStyle/>
          <a:p>
            <a:pPr marL="228600" indent="-228600" eaLnBrk="1" hangingPunct="1">
              <a:lnSpc>
                <a:spcPct val="80000"/>
              </a:lnSpc>
            </a:pPr>
            <a:r>
              <a:rPr lang="en-US" sz="2400" smtClean="0"/>
              <a:t>Superimposed transverse magnetic fields with two spatial periods </a:t>
            </a:r>
          </a:p>
          <a:p>
            <a:pPr marL="228600" indent="-228600" eaLnBrk="1" hangingPunct="1">
              <a:lnSpc>
                <a:spcPct val="80000"/>
              </a:lnSpc>
            </a:pPr>
            <a:r>
              <a:rPr lang="en-US" sz="2400" smtClean="0"/>
              <a:t>Variable dispersion function</a:t>
            </a: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>
            <p:ph sz="quarter" idx="4294967295"/>
          </p:nvPr>
        </p:nvGraphicFramePr>
        <p:xfrm>
          <a:off x="381000" y="1668463"/>
          <a:ext cx="6781800" cy="900112"/>
        </p:xfrm>
        <a:graphic>
          <a:graphicData uri="http://schemas.openxmlformats.org/presentationml/2006/ole">
            <p:oleObj spid="_x0000_s3074" name="Equation" r:id="rId3" imgW="1473120" imgH="228600" progId="Equation.3">
              <p:embed/>
            </p:oleObj>
          </a:graphicData>
        </a:graphic>
      </p:graphicFrame>
      <p:pic>
        <p:nvPicPr>
          <p:cNvPr id="3077" name="Picture 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1066800" y="4397375"/>
            <a:ext cx="1752600" cy="1752600"/>
          </a:xfrm>
        </p:spPr>
      </p:pic>
      <p:sp>
        <p:nvSpPr>
          <p:cNvPr id="3078" name="Text Box 9"/>
          <p:cNvSpPr txBox="1">
            <a:spLocks noChangeArrowheads="1"/>
          </p:cNvSpPr>
          <p:nvPr/>
        </p:nvSpPr>
        <p:spPr bwMode="auto">
          <a:xfrm>
            <a:off x="2209800" y="43434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XY-plane</a:t>
            </a:r>
          </a:p>
        </p:txBody>
      </p:sp>
      <p:sp>
        <p:nvSpPr>
          <p:cNvPr id="3079" name="Text Box 10"/>
          <p:cNvSpPr txBox="1">
            <a:spLocks noChangeArrowheads="1"/>
          </p:cNvSpPr>
          <p:nvPr/>
        </p:nvSpPr>
        <p:spPr bwMode="auto">
          <a:xfrm>
            <a:off x="2514600" y="5638800"/>
            <a:ext cx="1371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k</a:t>
            </a:r>
            <a:r>
              <a:rPr lang="en-US" sz="1800" baseline="-25000"/>
              <a:t>1</a:t>
            </a:r>
            <a:r>
              <a:rPr lang="en-US" sz="1800"/>
              <a:t>=-2k</a:t>
            </a:r>
            <a:r>
              <a:rPr lang="en-US" sz="1800" baseline="-25000"/>
              <a:t>2</a:t>
            </a:r>
          </a:p>
          <a:p>
            <a:r>
              <a:rPr lang="en-US" sz="1800"/>
              <a:t>B</a:t>
            </a:r>
            <a:r>
              <a:rPr lang="en-US" sz="1800" baseline="-25000"/>
              <a:t>1</a:t>
            </a:r>
            <a:r>
              <a:rPr lang="en-US" sz="1800"/>
              <a:t>=2B</a:t>
            </a:r>
            <a:r>
              <a:rPr lang="en-US" sz="1800" baseline="-25000"/>
              <a:t>2</a:t>
            </a:r>
          </a:p>
          <a:p>
            <a:r>
              <a:rPr lang="en-US" sz="1800" i="1" baseline="-25000"/>
              <a:t>EXAMPLE</a:t>
            </a:r>
          </a:p>
        </p:txBody>
      </p:sp>
      <p:pic>
        <p:nvPicPr>
          <p:cNvPr id="3080" name="Picture 11" descr="z-2k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2057400"/>
            <a:ext cx="4584700" cy="458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914400"/>
            <a:ext cx="6896100" cy="487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524000" y="15240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Chris Rogers’ </a:t>
            </a:r>
            <a:r>
              <a:rPr lang="en-US" sz="2400" i="1"/>
              <a:t>Overview of Cooling Studies in the UK</a:t>
            </a:r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 flipH="1">
            <a:off x="5715000" y="2209800"/>
            <a:ext cx="1905000" cy="0"/>
          </a:xfrm>
          <a:prstGeom prst="line">
            <a:avLst/>
          </a:prstGeom>
          <a:noFill/>
          <a:ln w="187325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197" name="Line 6"/>
          <p:cNvSpPr>
            <a:spLocks noChangeShapeType="1"/>
          </p:cNvSpPr>
          <p:nvPr/>
        </p:nvSpPr>
        <p:spPr bwMode="auto">
          <a:xfrm>
            <a:off x="685800" y="609600"/>
            <a:ext cx="784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 idx="4294967295"/>
          </p:nvPr>
        </p:nvSpPr>
        <p:spPr>
          <a:xfrm>
            <a:off x="1524000" y="0"/>
            <a:ext cx="7620000" cy="639763"/>
          </a:xfrm>
        </p:spPr>
        <p:txBody>
          <a:bodyPr/>
          <a:lstStyle/>
          <a:p>
            <a:pPr eaLnBrk="1" hangingPunct="1"/>
            <a:r>
              <a:rPr lang="en-US" sz="3600" smtClean="0"/>
              <a:t>Transverse-plane Trajectory in EHS</a:t>
            </a:r>
          </a:p>
        </p:txBody>
      </p:sp>
      <p:sp>
        <p:nvSpPr>
          <p:cNvPr id="32771" name="TextBox 9"/>
          <p:cNvSpPr txBox="1">
            <a:spLocks noChangeArrowheads="1"/>
          </p:cNvSpPr>
          <p:nvPr/>
        </p:nvSpPr>
        <p:spPr bwMode="auto">
          <a:xfrm>
            <a:off x="914400" y="1066800"/>
            <a:ext cx="775652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/>
              <a:t>B</a:t>
            </a:r>
            <a:r>
              <a:rPr lang="en-US" sz="2200" b="1" baseline="-25000"/>
              <a:t>1</a:t>
            </a:r>
            <a:r>
              <a:rPr lang="en-US" sz="2200" b="1"/>
              <a:t>≠0, B</a:t>
            </a:r>
            <a:r>
              <a:rPr lang="en-US" sz="2200" b="1" baseline="-25000"/>
              <a:t>2</a:t>
            </a:r>
            <a:r>
              <a:rPr lang="en-US" sz="2200" b="1"/>
              <a:t>=0 (HS)         </a:t>
            </a:r>
            <a:r>
              <a:rPr lang="en-US" sz="2200"/>
              <a:t>→</a:t>
            </a:r>
            <a:r>
              <a:rPr lang="en-US" sz="2200" b="1"/>
              <a:t>      B</a:t>
            </a:r>
            <a:r>
              <a:rPr lang="en-US" sz="2200" b="1" baseline="-25000"/>
              <a:t>1</a:t>
            </a:r>
            <a:r>
              <a:rPr lang="en-US" sz="2200" b="1"/>
              <a:t>≠0, B</a:t>
            </a:r>
            <a:r>
              <a:rPr lang="en-US" sz="2200" b="1" baseline="-25000"/>
              <a:t>2</a:t>
            </a:r>
            <a:r>
              <a:rPr lang="en-US" sz="2200" b="1"/>
              <a:t>≠0 (Epicyclic HS)</a:t>
            </a:r>
          </a:p>
        </p:txBody>
      </p:sp>
      <p:sp>
        <p:nvSpPr>
          <p:cNvPr id="32772" name="TextBox 9"/>
          <p:cNvSpPr txBox="1">
            <a:spLocks noChangeArrowheads="1"/>
          </p:cNvSpPr>
          <p:nvPr/>
        </p:nvSpPr>
        <p:spPr bwMode="auto">
          <a:xfrm>
            <a:off x="990600" y="4953000"/>
            <a:ext cx="73533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Change of momentum from nominal shows regions of zero dispersion </a:t>
            </a:r>
          </a:p>
          <a:p>
            <a:r>
              <a:rPr lang="en-US" sz="1800"/>
              <a:t>and maximum dispersion</a:t>
            </a:r>
          </a:p>
          <a:p>
            <a:pPr>
              <a:buFont typeface="Arial" pitchFamily="34" charset="0"/>
              <a:buChar char="•"/>
            </a:pPr>
            <a:r>
              <a:rPr lang="en-US" sz="1800"/>
              <a:t> Zero dispersion points: Locations of plates for ionization cooling</a:t>
            </a:r>
          </a:p>
          <a:p>
            <a:pPr>
              <a:buFont typeface="Arial" pitchFamily="34" charset="0"/>
              <a:buChar char="•"/>
            </a:pPr>
            <a:r>
              <a:rPr lang="en-US" sz="1800"/>
              <a:t>Maximum dispersion: Correction for aberrations</a:t>
            </a:r>
          </a:p>
        </p:txBody>
      </p:sp>
      <p:sp>
        <p:nvSpPr>
          <p:cNvPr id="32773" name="TextBox 11"/>
          <p:cNvSpPr txBox="1">
            <a:spLocks noChangeArrowheads="1"/>
          </p:cNvSpPr>
          <p:nvPr/>
        </p:nvSpPr>
        <p:spPr bwMode="auto">
          <a:xfrm>
            <a:off x="4800600" y="4495800"/>
            <a:ext cx="35226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k</a:t>
            </a:r>
            <a:r>
              <a:rPr lang="en-US" sz="1800" baseline="-25000"/>
              <a:t>1</a:t>
            </a:r>
            <a:r>
              <a:rPr lang="en-US" sz="1800"/>
              <a:t>=-k</a:t>
            </a:r>
            <a:r>
              <a:rPr lang="en-US" sz="1800" baseline="-25000"/>
              <a:t>2</a:t>
            </a:r>
            <a:r>
              <a:rPr lang="en-US" sz="1800"/>
              <a:t>=k</a:t>
            </a:r>
            <a:r>
              <a:rPr lang="en-US" sz="1800" baseline="-25000"/>
              <a:t>c</a:t>
            </a:r>
            <a:r>
              <a:rPr lang="en-US" sz="1800"/>
              <a:t>/2 	k</a:t>
            </a:r>
            <a:r>
              <a:rPr lang="en-US" sz="1800" baseline="-25000"/>
              <a:t>1</a:t>
            </a:r>
            <a:r>
              <a:rPr lang="en-US" sz="1800"/>
              <a:t>=-k</a:t>
            </a:r>
            <a:r>
              <a:rPr lang="en-US" sz="1800" baseline="-25000"/>
              <a:t>2</a:t>
            </a:r>
            <a:r>
              <a:rPr lang="en-US" sz="1800"/>
              <a:t>/2=k</a:t>
            </a:r>
            <a:r>
              <a:rPr lang="en-US" sz="1800" baseline="-25000"/>
              <a:t>c</a:t>
            </a:r>
            <a:r>
              <a:rPr lang="en-US" sz="1800"/>
              <a:t>/4  </a:t>
            </a:r>
          </a:p>
        </p:txBody>
      </p:sp>
      <p:pic>
        <p:nvPicPr>
          <p:cNvPr id="32774" name="Picture 1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905000"/>
            <a:ext cx="23241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1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1981200"/>
            <a:ext cx="244792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6" name="TextBox 11"/>
          <p:cNvSpPr txBox="1">
            <a:spLocks noChangeArrowheads="1"/>
          </p:cNvSpPr>
          <p:nvPr/>
        </p:nvSpPr>
        <p:spPr bwMode="auto">
          <a:xfrm>
            <a:off x="4648200" y="1905000"/>
            <a:ext cx="1089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p</a:t>
            </a:r>
            <a:r>
              <a:rPr lang="en-US" sz="1800"/>
              <a:t>→</a:t>
            </a:r>
            <a:r>
              <a:rPr lang="en-US" sz="1800">
                <a:solidFill>
                  <a:srgbClr val="0070C0"/>
                </a:solidFill>
              </a:rPr>
              <a:t>p+</a:t>
            </a:r>
            <a:r>
              <a:rPr lang="el-GR" sz="1800">
                <a:solidFill>
                  <a:srgbClr val="0070C0"/>
                </a:solidFill>
              </a:rPr>
              <a:t>Δ</a:t>
            </a:r>
            <a:r>
              <a:rPr lang="en-US" sz="1800">
                <a:solidFill>
                  <a:srgbClr val="0070C0"/>
                </a:solidFill>
              </a:rPr>
              <a:t>p</a:t>
            </a:r>
          </a:p>
        </p:txBody>
      </p:sp>
      <p:pic>
        <p:nvPicPr>
          <p:cNvPr id="32777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1981200"/>
            <a:ext cx="2079625" cy="2076450"/>
          </a:xfrm>
          <a:prstGeom prst="rect">
            <a:avLst/>
          </a:prstGeom>
          <a:noFill/>
          <a:ln w="12699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/>
          <p:cNvSpPr>
            <a:spLocks noGrp="1"/>
          </p:cNvSpPr>
          <p:nvPr>
            <p:ph idx="4294967295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marL="228600" indent="-228600" eaLnBrk="1" hangingPunct="1"/>
            <a:r>
              <a:rPr lang="en-GB" sz="1800" b="1" smtClean="0"/>
              <a:t>Solenoid+direct superposition of transverse helical fields, each having a selected spatial period</a:t>
            </a:r>
          </a:p>
          <a:p>
            <a:pPr marL="228600" indent="-228600" eaLnBrk="1" hangingPunct="1"/>
            <a:r>
              <a:rPr lang="en-GB" sz="2000" b="1" smtClean="0">
                <a:solidFill>
                  <a:srgbClr val="3333FF"/>
                </a:solidFill>
              </a:rPr>
              <a:t>Or modify procedure by V. Kashikhin and collaborators</a:t>
            </a:r>
            <a:r>
              <a:rPr lang="en-GB" sz="1800" b="1" smtClean="0"/>
              <a:t> for single-</a:t>
            </a:r>
            <a:r>
              <a:rPr lang="en-US" sz="1800" b="1" smtClean="0"/>
              <a:t> </a:t>
            </a:r>
            <a:r>
              <a:rPr lang="en-GB" sz="1800" b="1" smtClean="0"/>
              <a:t>periodic HCC [V. Kashikhin et al., </a:t>
            </a:r>
            <a:r>
              <a:rPr lang="en-GB" sz="1800" b="1" i="1" smtClean="0"/>
              <a:t>Design Studies of Magnet Systems for Muon Helical Cooling Channels,</a:t>
            </a:r>
            <a:r>
              <a:rPr lang="en-GB" sz="1800" b="1" smtClean="0"/>
              <a:t> ID: 3138 - WEPD015, EPAC08 Proceedings</a:t>
            </a:r>
          </a:p>
          <a:p>
            <a:pPr marL="576263" lvl="1" indent="-233363" eaLnBrk="1" hangingPunct="1"/>
            <a:endParaRPr lang="en-GB" sz="1800" b="1" smtClean="0"/>
          </a:p>
          <a:p>
            <a:pPr marL="228600" indent="-228600" eaLnBrk="1" hangingPunct="1"/>
            <a:r>
              <a:rPr lang="en-GB" sz="2000" b="1" smtClean="0"/>
              <a:t>Magnetic field provided by a sequence of </a:t>
            </a:r>
          </a:p>
          <a:p>
            <a:pPr marL="576263" lvl="1" indent="-233363" eaLnBrk="1" hangingPunct="1">
              <a:buFontTx/>
              <a:buNone/>
            </a:pPr>
            <a:r>
              <a:rPr lang="en-GB" sz="1800" b="1" smtClean="0"/>
              <a:t>parallel circular current loops with centers</a:t>
            </a:r>
          </a:p>
          <a:p>
            <a:pPr marL="576263" lvl="1" indent="-233363" eaLnBrk="1" hangingPunct="1">
              <a:buFontTx/>
              <a:buNone/>
            </a:pPr>
            <a:r>
              <a:rPr lang="en-GB" sz="1800" b="1" smtClean="0"/>
              <a:t> located on a helix</a:t>
            </a:r>
          </a:p>
          <a:p>
            <a:pPr marL="919163" lvl="2" eaLnBrk="1" hangingPunct="1"/>
            <a:r>
              <a:rPr lang="en-GB" sz="1800" b="1" smtClean="0"/>
              <a:t>(Epicyclic) modification: </a:t>
            </a:r>
          </a:p>
          <a:p>
            <a:pPr marL="919163" lvl="2" eaLnBrk="1" hangingPunct="1">
              <a:buFontTx/>
              <a:buNone/>
            </a:pPr>
            <a:r>
              <a:rPr lang="en-GB" sz="1800" b="1" smtClean="0"/>
              <a:t>    Circular current loops are centered</a:t>
            </a:r>
          </a:p>
          <a:p>
            <a:pPr marL="919163" lvl="2" eaLnBrk="1" hangingPunct="1">
              <a:buFontTx/>
              <a:buNone/>
            </a:pPr>
            <a:r>
              <a:rPr lang="en-GB" sz="1800" b="1" smtClean="0"/>
              <a:t> along the epitrochoids or hypotrochoids. </a:t>
            </a:r>
          </a:p>
          <a:p>
            <a:pPr marL="919163" lvl="2" eaLnBrk="1" hangingPunct="1">
              <a:buFontTx/>
              <a:buNone/>
            </a:pPr>
            <a:r>
              <a:rPr lang="en-GB" sz="1800" b="1" smtClean="0"/>
              <a:t>The simplest case will be an ellipse (in transverse plane)</a:t>
            </a:r>
          </a:p>
          <a:p>
            <a:pPr marL="228600" indent="-228600" eaLnBrk="1" hangingPunct="1"/>
            <a:r>
              <a:rPr lang="en-GB" sz="1800" b="1" smtClean="0"/>
              <a:t>Detailed simulations are needed</a:t>
            </a:r>
            <a:endParaRPr lang="en-US" sz="1800" b="1" smtClean="0"/>
          </a:p>
          <a:p>
            <a:pPr marL="919163" lvl="2" eaLnBrk="1" hangingPunct="1">
              <a:buFontTx/>
              <a:buNone/>
            </a:pPr>
            <a:endParaRPr lang="en-US" sz="1800" smtClean="0"/>
          </a:p>
          <a:p>
            <a:pPr marL="228600" indent="-228600" eaLnBrk="1" hangingPunct="1"/>
            <a:endParaRPr lang="en-US" smtClean="0"/>
          </a:p>
        </p:txBody>
      </p:sp>
      <p:sp>
        <p:nvSpPr>
          <p:cNvPr id="33795" name="Title 3"/>
          <p:cNvSpPr>
            <a:spLocks noGrp="1"/>
          </p:cNvSpPr>
          <p:nvPr>
            <p:ph type="title" idx="4294967295"/>
          </p:nvPr>
        </p:nvSpPr>
        <p:spPr>
          <a:xfrm>
            <a:off x="304800" y="0"/>
            <a:ext cx="8610600" cy="990600"/>
          </a:xfrm>
        </p:spPr>
        <p:txBody>
          <a:bodyPr/>
          <a:lstStyle/>
          <a:p>
            <a:pPr eaLnBrk="1" hangingPunct="1"/>
            <a:r>
              <a:rPr lang="en-US" sz="3600" smtClean="0"/>
              <a:t>Designing Epicyclic Helical Channel</a:t>
            </a:r>
          </a:p>
        </p:txBody>
      </p:sp>
      <p:pic>
        <p:nvPicPr>
          <p:cNvPr id="33796" name="Picture 4" descr="Fig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3048000"/>
            <a:ext cx="236220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34" charset="0"/>
              </a:rPr>
              <a:t>Terry Hart, U. of Mississippi., Muon Collider Design Workshop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934E360-451B-47B6-B6CB-47E183A5D2B8}" type="slidenum">
              <a:rPr lang="en-US">
                <a:latin typeface="Arial" pitchFamily="34" charset="0"/>
              </a:rPr>
              <a:pPr/>
              <a:t>32</a:t>
            </a:fld>
            <a:endParaRPr lang="en-US">
              <a:latin typeface="Arial" pitchFamily="34" charset="0"/>
            </a:endParaRP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2297113" y="1298575"/>
          <a:ext cx="8218487" cy="5483225"/>
        </p:xfrm>
        <a:graphic>
          <a:graphicData uri="http://schemas.openxmlformats.org/presentationml/2006/ole">
            <p:oleObj spid="_x0000_s4098" name="Chart" r:id="rId4" imgW="6095954" imgH="4069175" progId="MSGraph.Chart.8">
              <p:embed followColorScheme="full"/>
            </p:oleObj>
          </a:graphicData>
        </a:graphic>
      </p:graphicFrame>
      <p:sp>
        <p:nvSpPr>
          <p:cNvPr id="4101" name="Oval 14"/>
          <p:cNvSpPr>
            <a:spLocks noChangeArrowheads="1"/>
          </p:cNvSpPr>
          <p:nvPr/>
        </p:nvSpPr>
        <p:spPr bwMode="auto">
          <a:xfrm>
            <a:off x="4506913" y="304800"/>
            <a:ext cx="2741612" cy="274161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2" name="Oval 23"/>
          <p:cNvSpPr>
            <a:spLocks noChangeArrowheads="1"/>
          </p:cNvSpPr>
          <p:nvPr/>
        </p:nvSpPr>
        <p:spPr bwMode="auto">
          <a:xfrm>
            <a:off x="6259513" y="2895600"/>
            <a:ext cx="685800" cy="6858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3" name="Freeform 30"/>
          <p:cNvSpPr>
            <a:spLocks/>
          </p:cNvSpPr>
          <p:nvPr/>
        </p:nvSpPr>
        <p:spPr bwMode="auto">
          <a:xfrm rot="-4020000">
            <a:off x="5035550" y="3689350"/>
            <a:ext cx="609600" cy="88900"/>
          </a:xfrm>
          <a:custGeom>
            <a:avLst/>
            <a:gdLst>
              <a:gd name="T0" fmla="*/ 0 w 384"/>
              <a:gd name="T1" fmla="*/ 48 h 56"/>
              <a:gd name="T2" fmla="*/ 192 w 384"/>
              <a:gd name="T3" fmla="*/ 48 h 56"/>
              <a:gd name="T4" fmla="*/ 384 w 384"/>
              <a:gd name="T5" fmla="*/ 0 h 56"/>
              <a:gd name="T6" fmla="*/ 0 60000 65536"/>
              <a:gd name="T7" fmla="*/ 0 60000 65536"/>
              <a:gd name="T8" fmla="*/ 0 60000 65536"/>
              <a:gd name="T9" fmla="*/ 0 w 384"/>
              <a:gd name="T10" fmla="*/ 0 h 56"/>
              <a:gd name="T11" fmla="*/ 384 w 384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56">
                <a:moveTo>
                  <a:pt x="0" y="48"/>
                </a:moveTo>
                <a:cubicBezTo>
                  <a:pt x="64" y="52"/>
                  <a:pt x="128" y="56"/>
                  <a:pt x="192" y="48"/>
                </a:cubicBezTo>
                <a:cubicBezTo>
                  <a:pt x="256" y="40"/>
                  <a:pt x="352" y="8"/>
                  <a:pt x="38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4" name="Freeform 32"/>
          <p:cNvSpPr>
            <a:spLocks/>
          </p:cNvSpPr>
          <p:nvPr/>
        </p:nvSpPr>
        <p:spPr bwMode="auto">
          <a:xfrm rot="10200000">
            <a:off x="6324600" y="4953000"/>
            <a:ext cx="609600" cy="88900"/>
          </a:xfrm>
          <a:custGeom>
            <a:avLst/>
            <a:gdLst>
              <a:gd name="T0" fmla="*/ 0 w 384"/>
              <a:gd name="T1" fmla="*/ 48 h 56"/>
              <a:gd name="T2" fmla="*/ 192 w 384"/>
              <a:gd name="T3" fmla="*/ 48 h 56"/>
              <a:gd name="T4" fmla="*/ 384 w 384"/>
              <a:gd name="T5" fmla="*/ 0 h 56"/>
              <a:gd name="T6" fmla="*/ 0 60000 65536"/>
              <a:gd name="T7" fmla="*/ 0 60000 65536"/>
              <a:gd name="T8" fmla="*/ 0 60000 65536"/>
              <a:gd name="T9" fmla="*/ 0 w 384"/>
              <a:gd name="T10" fmla="*/ 0 h 56"/>
              <a:gd name="T11" fmla="*/ 384 w 384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56">
                <a:moveTo>
                  <a:pt x="0" y="48"/>
                </a:moveTo>
                <a:cubicBezTo>
                  <a:pt x="64" y="52"/>
                  <a:pt x="128" y="56"/>
                  <a:pt x="192" y="48"/>
                </a:cubicBezTo>
                <a:cubicBezTo>
                  <a:pt x="256" y="40"/>
                  <a:pt x="352" y="8"/>
                  <a:pt x="38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5" name="Line 37"/>
          <p:cNvSpPr>
            <a:spLocks noChangeShapeType="1"/>
          </p:cNvSpPr>
          <p:nvPr/>
        </p:nvSpPr>
        <p:spPr bwMode="auto">
          <a:xfrm rot="21000000" flipV="1">
            <a:off x="6564313" y="3124200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6" name="Line 39"/>
          <p:cNvSpPr>
            <a:spLocks noChangeAspect="1" noChangeShapeType="1"/>
          </p:cNvSpPr>
          <p:nvPr/>
        </p:nvSpPr>
        <p:spPr bwMode="auto">
          <a:xfrm flipH="1" flipV="1">
            <a:off x="5791200" y="1752600"/>
            <a:ext cx="774700" cy="1547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7" name="Line 40"/>
          <p:cNvSpPr>
            <a:spLocks noChangeAspect="1" noChangeShapeType="1"/>
          </p:cNvSpPr>
          <p:nvPr/>
        </p:nvSpPr>
        <p:spPr bwMode="auto">
          <a:xfrm rot="1500000" flipH="1" flipV="1">
            <a:off x="5489575" y="1828800"/>
            <a:ext cx="622300" cy="1209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8" name="Freeform 42"/>
          <p:cNvSpPr>
            <a:spLocks/>
          </p:cNvSpPr>
          <p:nvPr/>
        </p:nvSpPr>
        <p:spPr bwMode="auto">
          <a:xfrm rot="3000000">
            <a:off x="6813550" y="3308350"/>
            <a:ext cx="609600" cy="88900"/>
          </a:xfrm>
          <a:custGeom>
            <a:avLst/>
            <a:gdLst>
              <a:gd name="T0" fmla="*/ 0 w 384"/>
              <a:gd name="T1" fmla="*/ 48 h 56"/>
              <a:gd name="T2" fmla="*/ 192 w 384"/>
              <a:gd name="T3" fmla="*/ 48 h 56"/>
              <a:gd name="T4" fmla="*/ 384 w 384"/>
              <a:gd name="T5" fmla="*/ 0 h 56"/>
              <a:gd name="T6" fmla="*/ 0 60000 65536"/>
              <a:gd name="T7" fmla="*/ 0 60000 65536"/>
              <a:gd name="T8" fmla="*/ 0 60000 65536"/>
              <a:gd name="T9" fmla="*/ 0 w 384"/>
              <a:gd name="T10" fmla="*/ 0 h 56"/>
              <a:gd name="T11" fmla="*/ 384 w 384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56">
                <a:moveTo>
                  <a:pt x="0" y="48"/>
                </a:moveTo>
                <a:cubicBezTo>
                  <a:pt x="64" y="52"/>
                  <a:pt x="128" y="56"/>
                  <a:pt x="192" y="48"/>
                </a:cubicBezTo>
                <a:cubicBezTo>
                  <a:pt x="256" y="40"/>
                  <a:pt x="352" y="8"/>
                  <a:pt x="38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9" name="Freeform 43"/>
          <p:cNvSpPr>
            <a:spLocks noChangeAspect="1"/>
          </p:cNvSpPr>
          <p:nvPr/>
        </p:nvSpPr>
        <p:spPr bwMode="auto">
          <a:xfrm rot="-2400000">
            <a:off x="5300663" y="3167063"/>
            <a:ext cx="566737" cy="109537"/>
          </a:xfrm>
          <a:custGeom>
            <a:avLst/>
            <a:gdLst>
              <a:gd name="T0" fmla="*/ 0 w 288"/>
              <a:gd name="T1" fmla="*/ 56 h 56"/>
              <a:gd name="T2" fmla="*/ 96 w 288"/>
              <a:gd name="T3" fmla="*/ 8 h 56"/>
              <a:gd name="T4" fmla="*/ 192 w 288"/>
              <a:gd name="T5" fmla="*/ 8 h 56"/>
              <a:gd name="T6" fmla="*/ 288 w 288"/>
              <a:gd name="T7" fmla="*/ 56 h 56"/>
              <a:gd name="T8" fmla="*/ 0 60000 65536"/>
              <a:gd name="T9" fmla="*/ 0 60000 65536"/>
              <a:gd name="T10" fmla="*/ 0 60000 65536"/>
              <a:gd name="T11" fmla="*/ 0 60000 65536"/>
              <a:gd name="T12" fmla="*/ 0 w 288"/>
              <a:gd name="T13" fmla="*/ 0 h 56"/>
              <a:gd name="T14" fmla="*/ 288 w 288"/>
              <a:gd name="T15" fmla="*/ 56 h 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" h="56">
                <a:moveTo>
                  <a:pt x="0" y="56"/>
                </a:moveTo>
                <a:cubicBezTo>
                  <a:pt x="32" y="36"/>
                  <a:pt x="64" y="16"/>
                  <a:pt x="96" y="8"/>
                </a:cubicBezTo>
                <a:cubicBezTo>
                  <a:pt x="128" y="0"/>
                  <a:pt x="160" y="0"/>
                  <a:pt x="192" y="8"/>
                </a:cubicBezTo>
                <a:cubicBezTo>
                  <a:pt x="224" y="16"/>
                  <a:pt x="272" y="40"/>
                  <a:pt x="288" y="5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0" name="Freeform 44"/>
          <p:cNvSpPr>
            <a:spLocks noChangeAspect="1"/>
          </p:cNvSpPr>
          <p:nvPr/>
        </p:nvSpPr>
        <p:spPr bwMode="auto">
          <a:xfrm rot="-6000000">
            <a:off x="4941887" y="4232276"/>
            <a:ext cx="657225" cy="127000"/>
          </a:xfrm>
          <a:custGeom>
            <a:avLst/>
            <a:gdLst>
              <a:gd name="T0" fmla="*/ 0 w 288"/>
              <a:gd name="T1" fmla="*/ 56 h 56"/>
              <a:gd name="T2" fmla="*/ 96 w 288"/>
              <a:gd name="T3" fmla="*/ 8 h 56"/>
              <a:gd name="T4" fmla="*/ 192 w 288"/>
              <a:gd name="T5" fmla="*/ 8 h 56"/>
              <a:gd name="T6" fmla="*/ 288 w 288"/>
              <a:gd name="T7" fmla="*/ 56 h 56"/>
              <a:gd name="T8" fmla="*/ 0 60000 65536"/>
              <a:gd name="T9" fmla="*/ 0 60000 65536"/>
              <a:gd name="T10" fmla="*/ 0 60000 65536"/>
              <a:gd name="T11" fmla="*/ 0 60000 65536"/>
              <a:gd name="T12" fmla="*/ 0 w 288"/>
              <a:gd name="T13" fmla="*/ 0 h 56"/>
              <a:gd name="T14" fmla="*/ 288 w 288"/>
              <a:gd name="T15" fmla="*/ 56 h 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" h="56">
                <a:moveTo>
                  <a:pt x="0" y="56"/>
                </a:moveTo>
                <a:cubicBezTo>
                  <a:pt x="32" y="36"/>
                  <a:pt x="64" y="16"/>
                  <a:pt x="96" y="8"/>
                </a:cubicBezTo>
                <a:cubicBezTo>
                  <a:pt x="128" y="0"/>
                  <a:pt x="160" y="0"/>
                  <a:pt x="192" y="8"/>
                </a:cubicBezTo>
                <a:cubicBezTo>
                  <a:pt x="224" y="16"/>
                  <a:pt x="272" y="40"/>
                  <a:pt x="288" y="5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1" name="Freeform 45"/>
          <p:cNvSpPr>
            <a:spLocks noChangeAspect="1"/>
          </p:cNvSpPr>
          <p:nvPr/>
        </p:nvSpPr>
        <p:spPr bwMode="auto">
          <a:xfrm rot="4800000">
            <a:off x="7086600" y="3700463"/>
            <a:ext cx="566737" cy="109538"/>
          </a:xfrm>
          <a:custGeom>
            <a:avLst/>
            <a:gdLst>
              <a:gd name="T0" fmla="*/ 0 w 288"/>
              <a:gd name="T1" fmla="*/ 56 h 56"/>
              <a:gd name="T2" fmla="*/ 96 w 288"/>
              <a:gd name="T3" fmla="*/ 8 h 56"/>
              <a:gd name="T4" fmla="*/ 192 w 288"/>
              <a:gd name="T5" fmla="*/ 8 h 56"/>
              <a:gd name="T6" fmla="*/ 288 w 288"/>
              <a:gd name="T7" fmla="*/ 56 h 56"/>
              <a:gd name="T8" fmla="*/ 0 60000 65536"/>
              <a:gd name="T9" fmla="*/ 0 60000 65536"/>
              <a:gd name="T10" fmla="*/ 0 60000 65536"/>
              <a:gd name="T11" fmla="*/ 0 60000 65536"/>
              <a:gd name="T12" fmla="*/ 0 w 288"/>
              <a:gd name="T13" fmla="*/ 0 h 56"/>
              <a:gd name="T14" fmla="*/ 288 w 288"/>
              <a:gd name="T15" fmla="*/ 56 h 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" h="56">
                <a:moveTo>
                  <a:pt x="0" y="56"/>
                </a:moveTo>
                <a:cubicBezTo>
                  <a:pt x="32" y="36"/>
                  <a:pt x="64" y="16"/>
                  <a:pt x="96" y="8"/>
                </a:cubicBezTo>
                <a:cubicBezTo>
                  <a:pt x="128" y="0"/>
                  <a:pt x="160" y="0"/>
                  <a:pt x="192" y="8"/>
                </a:cubicBezTo>
                <a:cubicBezTo>
                  <a:pt x="224" y="16"/>
                  <a:pt x="272" y="40"/>
                  <a:pt x="288" y="5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2" name="Freeform 46"/>
          <p:cNvSpPr>
            <a:spLocks/>
          </p:cNvSpPr>
          <p:nvPr/>
        </p:nvSpPr>
        <p:spPr bwMode="auto">
          <a:xfrm rot="6600000">
            <a:off x="7042150" y="4222750"/>
            <a:ext cx="609600" cy="88900"/>
          </a:xfrm>
          <a:custGeom>
            <a:avLst/>
            <a:gdLst>
              <a:gd name="T0" fmla="*/ 0 w 384"/>
              <a:gd name="T1" fmla="*/ 48 h 56"/>
              <a:gd name="T2" fmla="*/ 192 w 384"/>
              <a:gd name="T3" fmla="*/ 48 h 56"/>
              <a:gd name="T4" fmla="*/ 384 w 384"/>
              <a:gd name="T5" fmla="*/ 0 h 56"/>
              <a:gd name="T6" fmla="*/ 0 60000 65536"/>
              <a:gd name="T7" fmla="*/ 0 60000 65536"/>
              <a:gd name="T8" fmla="*/ 0 60000 65536"/>
              <a:gd name="T9" fmla="*/ 0 w 384"/>
              <a:gd name="T10" fmla="*/ 0 h 56"/>
              <a:gd name="T11" fmla="*/ 384 w 384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56">
                <a:moveTo>
                  <a:pt x="0" y="48"/>
                </a:moveTo>
                <a:cubicBezTo>
                  <a:pt x="64" y="52"/>
                  <a:pt x="128" y="56"/>
                  <a:pt x="192" y="48"/>
                </a:cubicBezTo>
                <a:cubicBezTo>
                  <a:pt x="256" y="40"/>
                  <a:pt x="352" y="8"/>
                  <a:pt x="38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3" name="Freeform 47"/>
          <p:cNvSpPr>
            <a:spLocks noChangeAspect="1"/>
          </p:cNvSpPr>
          <p:nvPr/>
        </p:nvSpPr>
        <p:spPr bwMode="auto">
          <a:xfrm rot="7800000">
            <a:off x="6858000" y="4691063"/>
            <a:ext cx="566737" cy="109538"/>
          </a:xfrm>
          <a:custGeom>
            <a:avLst/>
            <a:gdLst>
              <a:gd name="T0" fmla="*/ 0 w 288"/>
              <a:gd name="T1" fmla="*/ 56 h 56"/>
              <a:gd name="T2" fmla="*/ 96 w 288"/>
              <a:gd name="T3" fmla="*/ 8 h 56"/>
              <a:gd name="T4" fmla="*/ 192 w 288"/>
              <a:gd name="T5" fmla="*/ 8 h 56"/>
              <a:gd name="T6" fmla="*/ 288 w 288"/>
              <a:gd name="T7" fmla="*/ 56 h 56"/>
              <a:gd name="T8" fmla="*/ 0 60000 65536"/>
              <a:gd name="T9" fmla="*/ 0 60000 65536"/>
              <a:gd name="T10" fmla="*/ 0 60000 65536"/>
              <a:gd name="T11" fmla="*/ 0 60000 65536"/>
              <a:gd name="T12" fmla="*/ 0 w 288"/>
              <a:gd name="T13" fmla="*/ 0 h 56"/>
              <a:gd name="T14" fmla="*/ 288 w 288"/>
              <a:gd name="T15" fmla="*/ 56 h 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" h="56">
                <a:moveTo>
                  <a:pt x="0" y="56"/>
                </a:moveTo>
                <a:cubicBezTo>
                  <a:pt x="32" y="36"/>
                  <a:pt x="64" y="16"/>
                  <a:pt x="96" y="8"/>
                </a:cubicBezTo>
                <a:cubicBezTo>
                  <a:pt x="128" y="0"/>
                  <a:pt x="160" y="0"/>
                  <a:pt x="192" y="8"/>
                </a:cubicBezTo>
                <a:cubicBezTo>
                  <a:pt x="224" y="16"/>
                  <a:pt x="272" y="40"/>
                  <a:pt x="288" y="5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4" name="Freeform 48"/>
          <p:cNvSpPr>
            <a:spLocks/>
          </p:cNvSpPr>
          <p:nvPr/>
        </p:nvSpPr>
        <p:spPr bwMode="auto">
          <a:xfrm rot="-7800000">
            <a:off x="5302250" y="4756150"/>
            <a:ext cx="609600" cy="88900"/>
          </a:xfrm>
          <a:custGeom>
            <a:avLst/>
            <a:gdLst>
              <a:gd name="T0" fmla="*/ 0 w 384"/>
              <a:gd name="T1" fmla="*/ 48 h 56"/>
              <a:gd name="T2" fmla="*/ 192 w 384"/>
              <a:gd name="T3" fmla="*/ 48 h 56"/>
              <a:gd name="T4" fmla="*/ 384 w 384"/>
              <a:gd name="T5" fmla="*/ 0 h 56"/>
              <a:gd name="T6" fmla="*/ 0 60000 65536"/>
              <a:gd name="T7" fmla="*/ 0 60000 65536"/>
              <a:gd name="T8" fmla="*/ 0 60000 65536"/>
              <a:gd name="T9" fmla="*/ 0 w 384"/>
              <a:gd name="T10" fmla="*/ 0 h 56"/>
              <a:gd name="T11" fmla="*/ 384 w 384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56">
                <a:moveTo>
                  <a:pt x="0" y="48"/>
                </a:moveTo>
                <a:cubicBezTo>
                  <a:pt x="64" y="52"/>
                  <a:pt x="128" y="56"/>
                  <a:pt x="192" y="48"/>
                </a:cubicBezTo>
                <a:cubicBezTo>
                  <a:pt x="256" y="40"/>
                  <a:pt x="352" y="8"/>
                  <a:pt x="38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5" name="Freeform 49"/>
          <p:cNvSpPr>
            <a:spLocks noChangeAspect="1"/>
          </p:cNvSpPr>
          <p:nvPr/>
        </p:nvSpPr>
        <p:spPr bwMode="auto">
          <a:xfrm rot="-10200000">
            <a:off x="5791200" y="5029200"/>
            <a:ext cx="566738" cy="109538"/>
          </a:xfrm>
          <a:custGeom>
            <a:avLst/>
            <a:gdLst>
              <a:gd name="T0" fmla="*/ 0 w 288"/>
              <a:gd name="T1" fmla="*/ 56 h 56"/>
              <a:gd name="T2" fmla="*/ 96 w 288"/>
              <a:gd name="T3" fmla="*/ 8 h 56"/>
              <a:gd name="T4" fmla="*/ 192 w 288"/>
              <a:gd name="T5" fmla="*/ 8 h 56"/>
              <a:gd name="T6" fmla="*/ 288 w 288"/>
              <a:gd name="T7" fmla="*/ 56 h 56"/>
              <a:gd name="T8" fmla="*/ 0 60000 65536"/>
              <a:gd name="T9" fmla="*/ 0 60000 65536"/>
              <a:gd name="T10" fmla="*/ 0 60000 65536"/>
              <a:gd name="T11" fmla="*/ 0 60000 65536"/>
              <a:gd name="T12" fmla="*/ 0 w 288"/>
              <a:gd name="T13" fmla="*/ 0 h 56"/>
              <a:gd name="T14" fmla="*/ 288 w 288"/>
              <a:gd name="T15" fmla="*/ 56 h 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" h="56">
                <a:moveTo>
                  <a:pt x="0" y="56"/>
                </a:moveTo>
                <a:cubicBezTo>
                  <a:pt x="32" y="36"/>
                  <a:pt x="64" y="16"/>
                  <a:pt x="96" y="8"/>
                </a:cubicBezTo>
                <a:cubicBezTo>
                  <a:pt x="128" y="0"/>
                  <a:pt x="160" y="0"/>
                  <a:pt x="192" y="8"/>
                </a:cubicBezTo>
                <a:cubicBezTo>
                  <a:pt x="224" y="16"/>
                  <a:pt x="272" y="40"/>
                  <a:pt x="288" y="5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6" name="Text Box 51"/>
          <p:cNvSpPr txBox="1">
            <a:spLocks noChangeArrowheads="1"/>
          </p:cNvSpPr>
          <p:nvPr/>
        </p:nvSpPr>
        <p:spPr bwMode="auto">
          <a:xfrm>
            <a:off x="6454775" y="2971800"/>
            <a:ext cx="327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40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1400" baseline="-25000">
                <a:latin typeface="Times New Roman" pitchFamily="18" charset="0"/>
                <a:cs typeface="Times New Roman" pitchFamily="18" charset="0"/>
              </a:rPr>
              <a:t>1</a:t>
            </a:r>
            <a:endParaRPr lang="el-GR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17" name="Text Box 52"/>
          <p:cNvSpPr txBox="1">
            <a:spLocks noChangeArrowheads="1"/>
          </p:cNvSpPr>
          <p:nvPr/>
        </p:nvSpPr>
        <p:spPr bwMode="auto">
          <a:xfrm>
            <a:off x="5726113" y="2071688"/>
            <a:ext cx="3698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   </a:t>
            </a:r>
            <a:endParaRPr lang="el-GR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18" name="Text Box 53"/>
          <p:cNvSpPr txBox="1">
            <a:spLocks noChangeArrowheads="1"/>
          </p:cNvSpPr>
          <p:nvPr/>
        </p:nvSpPr>
        <p:spPr bwMode="auto">
          <a:xfrm>
            <a:off x="5522913" y="2300288"/>
            <a:ext cx="3444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</a:t>
            </a:r>
            <a:r>
              <a:rPr lang="en-US" baseline="-25000"/>
              <a:t>2</a:t>
            </a:r>
            <a:endParaRPr lang="en-US"/>
          </a:p>
        </p:txBody>
      </p:sp>
      <p:sp>
        <p:nvSpPr>
          <p:cNvPr id="4119" name="Text Box 54"/>
          <p:cNvSpPr txBox="1">
            <a:spLocks noChangeArrowheads="1"/>
          </p:cNvSpPr>
          <p:nvPr/>
        </p:nvSpPr>
        <p:spPr bwMode="auto">
          <a:xfrm>
            <a:off x="6323013" y="3124200"/>
            <a:ext cx="3063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r</a:t>
            </a:r>
            <a:r>
              <a:rPr lang="en-US" sz="1400" baseline="-25000"/>
              <a:t>1</a:t>
            </a:r>
            <a:endParaRPr lang="en-US" sz="1400"/>
          </a:p>
        </p:txBody>
      </p:sp>
      <p:sp>
        <p:nvSpPr>
          <p:cNvPr id="4120" name="Text Box 55"/>
          <p:cNvSpPr txBox="1">
            <a:spLocks noChangeArrowheads="1"/>
          </p:cNvSpPr>
          <p:nvPr/>
        </p:nvSpPr>
        <p:spPr bwMode="auto">
          <a:xfrm>
            <a:off x="5397500" y="5753100"/>
            <a:ext cx="915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B</a:t>
            </a:r>
            <a:r>
              <a:rPr lang="en-US" sz="1600" baseline="-25000"/>
              <a:t>z</a:t>
            </a:r>
            <a:r>
              <a:rPr lang="en-US" sz="1600"/>
              <a:t> = 2 T</a:t>
            </a:r>
          </a:p>
        </p:txBody>
      </p:sp>
      <p:sp>
        <p:nvSpPr>
          <p:cNvPr id="4121" name="Text Box 56"/>
          <p:cNvSpPr txBox="1">
            <a:spLocks noChangeArrowheads="1"/>
          </p:cNvSpPr>
          <p:nvPr/>
        </p:nvSpPr>
        <p:spPr bwMode="auto">
          <a:xfrm>
            <a:off x="6324600" y="5753100"/>
            <a:ext cx="11541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B</a:t>
            </a:r>
            <a:r>
              <a:rPr lang="en-US" sz="1600" baseline="-25000"/>
              <a:t>z</a:t>
            </a:r>
            <a:r>
              <a:rPr lang="en-US" sz="1600"/>
              <a:t> = -0.5 T</a:t>
            </a:r>
          </a:p>
        </p:txBody>
      </p:sp>
      <p:sp>
        <p:nvSpPr>
          <p:cNvPr id="4122" name="Oval 60"/>
          <p:cNvSpPr>
            <a:spLocks noChangeArrowheads="1"/>
          </p:cNvSpPr>
          <p:nvPr/>
        </p:nvSpPr>
        <p:spPr bwMode="auto">
          <a:xfrm>
            <a:off x="5243513" y="2957513"/>
            <a:ext cx="2147887" cy="2147887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3" name="Line 61"/>
          <p:cNvSpPr>
            <a:spLocks noChangeShapeType="1"/>
          </p:cNvSpPr>
          <p:nvPr/>
        </p:nvSpPr>
        <p:spPr bwMode="auto">
          <a:xfrm flipH="1">
            <a:off x="5257800" y="4038600"/>
            <a:ext cx="1143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10" name="Text Box 62"/>
          <p:cNvSpPr txBox="1">
            <a:spLocks noChangeArrowheads="1"/>
          </p:cNvSpPr>
          <p:nvPr/>
        </p:nvSpPr>
        <p:spPr bwMode="auto">
          <a:xfrm>
            <a:off x="4779963" y="4114800"/>
            <a:ext cx="4778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>
                <a:latin typeface="Arial" charset="0"/>
              </a:rPr>
              <a:t>r</a:t>
            </a:r>
            <a:r>
              <a:rPr lang="en-US" sz="1600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ave</a:t>
            </a:r>
            <a:endParaRPr lang="en-US" sz="1600">
              <a:latin typeface="Arial" charset="0"/>
            </a:endParaRPr>
          </a:p>
        </p:txBody>
      </p:sp>
      <p:sp>
        <p:nvSpPr>
          <p:cNvPr id="4125" name="Line 65"/>
          <p:cNvSpPr>
            <a:spLocks noChangeShapeType="1"/>
          </p:cNvSpPr>
          <p:nvPr/>
        </p:nvSpPr>
        <p:spPr bwMode="auto">
          <a:xfrm>
            <a:off x="6400800" y="4038600"/>
            <a:ext cx="228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14" name="Text Box 66"/>
          <p:cNvSpPr txBox="1">
            <a:spLocks noChangeArrowheads="1"/>
          </p:cNvSpPr>
          <p:nvPr/>
        </p:nvSpPr>
        <p:spPr bwMode="auto">
          <a:xfrm>
            <a:off x="6456363" y="4997450"/>
            <a:ext cx="4778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>
                <a:latin typeface="Arial" charset="0"/>
              </a:rPr>
              <a:t>r</a:t>
            </a:r>
            <a:r>
              <a:rPr lang="en-US" sz="1600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min</a:t>
            </a:r>
            <a:endParaRPr lang="en-US" sz="1600">
              <a:latin typeface="Arial" charset="0"/>
            </a:endParaRPr>
          </a:p>
        </p:txBody>
      </p:sp>
      <p:sp>
        <p:nvSpPr>
          <p:cNvPr id="4127" name="Line 68"/>
          <p:cNvSpPr>
            <a:spLocks noChangeShapeType="1"/>
          </p:cNvSpPr>
          <p:nvPr/>
        </p:nvSpPr>
        <p:spPr bwMode="auto">
          <a:xfrm flipV="1">
            <a:off x="6400800" y="3657600"/>
            <a:ext cx="990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17" name="Text Box 69"/>
          <p:cNvSpPr txBox="1">
            <a:spLocks noChangeArrowheads="1"/>
          </p:cNvSpPr>
          <p:nvPr/>
        </p:nvSpPr>
        <p:spPr bwMode="auto">
          <a:xfrm>
            <a:off x="7370763" y="3473450"/>
            <a:ext cx="5159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>
                <a:latin typeface="Arial" charset="0"/>
              </a:rPr>
              <a:t>r</a:t>
            </a:r>
            <a:r>
              <a:rPr lang="en-US" sz="1600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max</a:t>
            </a:r>
            <a:endParaRPr lang="en-US" sz="1600">
              <a:latin typeface="Arial" charset="0"/>
            </a:endParaRPr>
          </a:p>
        </p:txBody>
      </p:sp>
      <p:sp>
        <p:nvSpPr>
          <p:cNvPr id="412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Terry Hart’s   </a:t>
            </a:r>
            <a:r>
              <a:rPr lang="en-US" sz="2400" i="1"/>
              <a:t>Simulations of Muon Cooling With an Inverse Cyclotron</a:t>
            </a:r>
          </a:p>
        </p:txBody>
      </p:sp>
      <p:pic>
        <p:nvPicPr>
          <p:cNvPr id="4130" name="Picture 5" descr="ds5c_p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400000">
            <a:off x="459582" y="-2382"/>
            <a:ext cx="3124200" cy="404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31" name="TextBox 36"/>
          <p:cNvSpPr txBox="1">
            <a:spLocks noChangeArrowheads="1"/>
          </p:cNvSpPr>
          <p:nvPr/>
        </p:nvSpPr>
        <p:spPr bwMode="auto">
          <a:xfrm>
            <a:off x="228600" y="838200"/>
            <a:ext cx="6172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R. Palmer’s ICOOL model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228600" y="533400"/>
            <a:ext cx="80772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133" name="Picture 4" descr="g4ou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3733800"/>
            <a:ext cx="2667000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34" name="TextBox 39"/>
          <p:cNvSpPr txBox="1">
            <a:spLocks noChangeArrowheads="1"/>
          </p:cNvSpPr>
          <p:nvPr/>
        </p:nvSpPr>
        <p:spPr bwMode="auto">
          <a:xfrm>
            <a:off x="228600" y="3276600"/>
            <a:ext cx="2743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1</a:t>
            </a:r>
            <a:r>
              <a:rPr lang="en-US" baseline="30000"/>
              <a:t>st</a:t>
            </a:r>
            <a:r>
              <a:rPr lang="en-US"/>
              <a:t> G4beamline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Kevin Paul’s   </a:t>
            </a:r>
            <a:r>
              <a:rPr lang="en-US" sz="2400" i="1"/>
              <a:t>Inverse Cyclotrons for Intense Muon Beams – Phase I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28600" y="533400"/>
            <a:ext cx="80772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820" name="Rectangle 6"/>
          <p:cNvSpPr>
            <a:spLocks noChangeArrowheads="1"/>
          </p:cNvSpPr>
          <p:nvPr/>
        </p:nvSpPr>
        <p:spPr bwMode="auto">
          <a:xfrm>
            <a:off x="1981200" y="914400"/>
            <a:ext cx="5715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800000"/>
                </a:solidFill>
              </a:rPr>
              <a:t>VORPAL Results – 3D Simulations</a:t>
            </a:r>
            <a:endParaRPr lang="en-US" sz="2800"/>
          </a:p>
        </p:txBody>
      </p:sp>
      <p:pic>
        <p:nvPicPr>
          <p:cNvPr id="34821" name="Picture 5" descr="ds5c_p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381000" y="2209800"/>
            <a:ext cx="2590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8" descr="penning02_3DwPtcls.png"/>
          <p:cNvPicPr>
            <a:picLocks noChangeAspect="1"/>
          </p:cNvPicPr>
          <p:nvPr/>
        </p:nvPicPr>
        <p:blipFill>
          <a:blip r:embed="rId3"/>
          <a:srcRect l="8736" t="6831" r="6239" b="16396"/>
          <a:stretch>
            <a:fillRect/>
          </a:stretch>
        </p:blipFill>
        <p:spPr bwMode="auto">
          <a:xfrm>
            <a:off x="2819400" y="1828800"/>
            <a:ext cx="5867400" cy="458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 flipV="1">
            <a:off x="1981200" y="3886200"/>
            <a:ext cx="1828800" cy="76200"/>
          </a:xfrm>
          <a:prstGeom prst="straightConnector1">
            <a:avLst/>
          </a:prstGeom>
          <a:ln w="57150">
            <a:solidFill>
              <a:srgbClr val="FF66CC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pPr algn="ctr"/>
            <a:fld id="{7B86A257-4A6E-4667-80B4-AC6AA369F2D2}" type="slidenum">
              <a:rPr lang="en-US">
                <a:latin typeface="Arial" pitchFamily="34" charset="0"/>
              </a:rPr>
              <a:pPr algn="ctr"/>
              <a:t>34</a:t>
            </a:fld>
            <a:endParaRPr lang="en-US">
              <a:latin typeface="Arial" pitchFamily="34" charset="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800000"/>
                </a:solidFill>
              </a:rPr>
              <a:t>Ejection from the Trap</a:t>
            </a:r>
          </a:p>
        </p:txBody>
      </p:sp>
      <p:pic>
        <p:nvPicPr>
          <p:cNvPr id="35844" name="Picture 5" descr="penning02_3DwPtcl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12838"/>
            <a:ext cx="5808663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extBox 8"/>
          <p:cNvSpPr txBox="1">
            <a:spLocks noChangeArrowheads="1"/>
          </p:cNvSpPr>
          <p:nvPr/>
        </p:nvSpPr>
        <p:spPr bwMode="auto">
          <a:xfrm>
            <a:off x="5384800" y="1371600"/>
            <a:ext cx="3505200" cy="496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6538" indent="-236538">
              <a:spcAft>
                <a:spcPts val="1200"/>
              </a:spcAft>
              <a:buFont typeface="Lucida Grande"/>
              <a:buChar char="-"/>
            </a:pPr>
            <a:r>
              <a:rPr lang="en-US"/>
              <a:t>Flip the voltage of the upper end-cap to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-V</a:t>
            </a:r>
          </a:p>
          <a:p>
            <a:pPr marL="236538" indent="-236538">
              <a:spcAft>
                <a:spcPts val="1200"/>
              </a:spcAft>
              <a:buFont typeface="Lucida Grande"/>
              <a:buChar char="-"/>
            </a:pPr>
            <a:r>
              <a:rPr lang="en-US"/>
              <a:t>Ramp the voltage of the ring electrode to 0</a:t>
            </a:r>
          </a:p>
          <a:p>
            <a:pPr marL="236538" indent="-236538">
              <a:spcAft>
                <a:spcPts val="1200"/>
              </a:spcAft>
              <a:buFont typeface="Lucida Grande"/>
              <a:buChar char="-"/>
            </a:pPr>
            <a:r>
              <a:rPr lang="en-US"/>
              <a:t>Assume this takes a total time of 100 ns</a:t>
            </a:r>
          </a:p>
          <a:p>
            <a:pPr marL="236538" indent="-236538">
              <a:spcAft>
                <a:spcPts val="1200"/>
              </a:spcAft>
              <a:buFont typeface="Lucida Grande"/>
              <a:buChar char="-"/>
            </a:pPr>
            <a:r>
              <a:rPr lang="en-US"/>
              <a:t>This produces ~0.1 G magnetic fields, which are ignored in the simulation</a:t>
            </a:r>
          </a:p>
          <a:p>
            <a:pPr marL="236538" indent="-236538">
              <a:spcAft>
                <a:spcPts val="1200"/>
              </a:spcAft>
              <a:buFont typeface="Lucida Grande"/>
              <a:buChar char="-"/>
            </a:pPr>
            <a:r>
              <a:rPr lang="en-US"/>
              <a:t>Particles measured at z = ~16 cm</a:t>
            </a:r>
          </a:p>
        </p:txBody>
      </p:sp>
      <p:sp>
        <p:nvSpPr>
          <p:cNvPr id="35846" name="TextBox 11"/>
          <p:cNvSpPr txBox="1">
            <a:spLocks noChangeArrowheads="1"/>
          </p:cNvSpPr>
          <p:nvPr/>
        </p:nvSpPr>
        <p:spPr bwMode="auto">
          <a:xfrm>
            <a:off x="3030538" y="1936750"/>
            <a:ext cx="644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latin typeface="Times New Roman" pitchFamily="18" charset="0"/>
                <a:cs typeface="Times New Roman" pitchFamily="18" charset="0"/>
              </a:rPr>
              <a:t>-V</a:t>
            </a:r>
          </a:p>
        </p:txBody>
      </p:sp>
      <p:sp>
        <p:nvSpPr>
          <p:cNvPr id="35847" name="TextBox 12"/>
          <p:cNvSpPr txBox="1">
            <a:spLocks noChangeArrowheads="1"/>
          </p:cNvSpPr>
          <p:nvPr/>
        </p:nvSpPr>
        <p:spPr bwMode="auto">
          <a:xfrm>
            <a:off x="2946400" y="4679950"/>
            <a:ext cx="725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latin typeface="Times New Roman" pitchFamily="18" charset="0"/>
                <a:cs typeface="Times New Roman" pitchFamily="18" charset="0"/>
              </a:rPr>
              <a:t>+V</a:t>
            </a:r>
          </a:p>
        </p:txBody>
      </p:sp>
      <p:sp>
        <p:nvSpPr>
          <p:cNvPr id="35848" name="TextBox 13"/>
          <p:cNvSpPr txBox="1">
            <a:spLocks noChangeArrowheads="1"/>
          </p:cNvSpPr>
          <p:nvPr/>
        </p:nvSpPr>
        <p:spPr bwMode="auto">
          <a:xfrm>
            <a:off x="1455738" y="3257550"/>
            <a:ext cx="371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cxnSp>
        <p:nvCxnSpPr>
          <p:cNvPr id="35849" name="Straight Arrow Connector 15"/>
          <p:cNvCxnSpPr>
            <a:cxnSpLocks noChangeShapeType="1"/>
          </p:cNvCxnSpPr>
          <p:nvPr/>
        </p:nvCxnSpPr>
        <p:spPr bwMode="auto">
          <a:xfrm rot="5400000" flipH="1" flipV="1">
            <a:off x="727075" y="3505200"/>
            <a:ext cx="4402138" cy="1588"/>
          </a:xfrm>
          <a:prstGeom prst="straightConnector1">
            <a:avLst/>
          </a:prstGeom>
          <a:noFill/>
          <a:ln w="25400" algn="ctr">
            <a:solidFill>
              <a:schemeClr val="tx1">
                <a:alpha val="50195"/>
              </a:schemeClr>
            </a:solidFill>
            <a:round/>
            <a:headEnd/>
            <a:tailEnd type="stealth" w="lg" len="lg"/>
          </a:ln>
        </p:spPr>
      </p:cxnSp>
      <p:sp>
        <p:nvSpPr>
          <p:cNvPr id="35850" name="TextBox 17"/>
          <p:cNvSpPr txBox="1">
            <a:spLocks noChangeArrowheads="1"/>
          </p:cNvSpPr>
          <p:nvPr/>
        </p:nvSpPr>
        <p:spPr bwMode="auto">
          <a:xfrm>
            <a:off x="2776538" y="1157288"/>
            <a:ext cx="7493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latin typeface="Times New Roman" pitchFamily="18" charset="0"/>
                <a:cs typeface="Times New Roman" pitchFamily="18" charset="0"/>
              </a:rPr>
              <a:t>z</a:t>
            </a:r>
          </a:p>
        </p:txBody>
      </p:sp>
      <p:cxnSp>
        <p:nvCxnSpPr>
          <p:cNvPr id="35851" name="Straight Arrow Connector 19"/>
          <p:cNvCxnSpPr>
            <a:cxnSpLocks noChangeShapeType="1"/>
          </p:cNvCxnSpPr>
          <p:nvPr/>
        </p:nvCxnSpPr>
        <p:spPr bwMode="auto">
          <a:xfrm rot="5400000" flipH="1" flipV="1">
            <a:off x="-1856581" y="3528219"/>
            <a:ext cx="4457700" cy="1588"/>
          </a:xfrm>
          <a:prstGeom prst="straightConnector1">
            <a:avLst/>
          </a:prstGeom>
          <a:noFill/>
          <a:ln w="76200" algn="ctr">
            <a:solidFill>
              <a:srgbClr val="800000"/>
            </a:solidFill>
            <a:round/>
            <a:headEnd/>
            <a:tailEnd type="stealth" w="lg" len="lg"/>
          </a:ln>
        </p:spPr>
      </p:cxnSp>
      <p:sp>
        <p:nvSpPr>
          <p:cNvPr id="35852" name="TextBox 20"/>
          <p:cNvSpPr txBox="1">
            <a:spLocks noChangeArrowheads="1"/>
          </p:cNvSpPr>
          <p:nvPr/>
        </p:nvSpPr>
        <p:spPr bwMode="auto">
          <a:xfrm>
            <a:off x="474663" y="1196975"/>
            <a:ext cx="7762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i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b="1" i="1" baseline="-250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cxnSp>
        <p:nvCxnSpPr>
          <p:cNvPr id="35853" name="Straight Arrow Connector 23"/>
          <p:cNvCxnSpPr>
            <a:cxnSpLocks noChangeShapeType="1"/>
          </p:cNvCxnSpPr>
          <p:nvPr/>
        </p:nvCxnSpPr>
        <p:spPr bwMode="auto">
          <a:xfrm flipV="1">
            <a:off x="2928938" y="3522663"/>
            <a:ext cx="1709737" cy="0"/>
          </a:xfrm>
          <a:prstGeom prst="straightConnector1">
            <a:avLst/>
          </a:prstGeom>
          <a:noFill/>
          <a:ln w="25400" algn="ctr">
            <a:solidFill>
              <a:schemeClr val="tx1">
                <a:alpha val="50195"/>
              </a:schemeClr>
            </a:solidFill>
            <a:round/>
            <a:headEnd/>
            <a:tailEnd type="stealth" w="lg" len="lg"/>
          </a:ln>
        </p:spPr>
      </p:cxnSp>
      <p:sp>
        <p:nvSpPr>
          <p:cNvPr id="35854" name="TextBox 26"/>
          <p:cNvSpPr txBox="1">
            <a:spLocks noChangeArrowheads="1"/>
          </p:cNvSpPr>
          <p:nvPr/>
        </p:nvSpPr>
        <p:spPr bwMode="auto">
          <a:xfrm>
            <a:off x="4046538" y="3048000"/>
            <a:ext cx="812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cxnSp>
        <p:nvCxnSpPr>
          <p:cNvPr id="25" name="Straight Arrow Connector 24"/>
          <p:cNvCxnSpPr/>
          <p:nvPr/>
        </p:nvCxnSpPr>
        <p:spPr bwMode="auto">
          <a:xfrm rot="5400000" flipH="1" flipV="1">
            <a:off x="2215357" y="3569494"/>
            <a:ext cx="1428750" cy="1587"/>
          </a:xfrm>
          <a:prstGeom prst="straightConnector1">
            <a:avLst/>
          </a:prstGeom>
          <a:solidFill>
            <a:srgbClr val="00B8FF"/>
          </a:solidFill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2303463" y="3228975"/>
            <a:ext cx="6143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i="1" dirty="0">
                <a:solidFill>
                  <a:schemeClr val="accent6"/>
                </a:solidFill>
                <a:latin typeface="Times New Roman"/>
                <a:cs typeface="Times New Roman"/>
              </a:rPr>
              <a:t>E</a:t>
            </a:r>
            <a:endParaRPr lang="en-US" sz="3200" b="1" i="1" baseline="-25000" dirty="0">
              <a:solidFill>
                <a:schemeClr val="accent6"/>
              </a:solidFill>
              <a:latin typeface="Times New Roman"/>
              <a:cs typeface="Times New Roman"/>
            </a:endParaRPr>
          </a:p>
        </p:txBody>
      </p:sp>
      <p:sp>
        <p:nvSpPr>
          <p:cNvPr id="35857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Kevin Paul’s   </a:t>
            </a:r>
            <a:r>
              <a:rPr lang="en-US" sz="2400" i="1"/>
              <a:t>Inverse Cyclotrons for Intense Muon Beams – Phase I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228600" y="533400"/>
            <a:ext cx="80772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 descr="xInitHis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Kevin Paul’s   </a:t>
            </a:r>
            <a:r>
              <a:rPr lang="en-US" sz="2400" i="1"/>
              <a:t>Inverse Cyclotrons for Intense Muon Beams – Phase I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228600" y="533400"/>
            <a:ext cx="80772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6869" name="Picture 4" descr="xInitHis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03838" y="685800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5" descr="xInitHist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962400"/>
            <a:ext cx="4343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6" descr="xInitHist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3810000"/>
            <a:ext cx="4572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2" name="Rectangle 7"/>
          <p:cNvSpPr>
            <a:spLocks noChangeArrowheads="1"/>
          </p:cNvSpPr>
          <p:nvPr/>
        </p:nvSpPr>
        <p:spPr bwMode="auto">
          <a:xfrm>
            <a:off x="914400" y="2743200"/>
            <a:ext cx="67056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/>
              <a:t>Normalized Emittance after Ejection:</a:t>
            </a:r>
          </a:p>
          <a:p>
            <a:pPr lvl="1">
              <a:spcAft>
                <a:spcPts val="600"/>
              </a:spcAft>
            </a:pPr>
            <a:r>
              <a:rPr lang="en-US">
                <a:solidFill>
                  <a:srgbClr val="000000"/>
                </a:solidFill>
              </a:rPr>
              <a:t>1D Transverse Emittance:	380 mm-mrad</a:t>
            </a:r>
          </a:p>
          <a:p>
            <a:pPr lvl="1">
              <a:spcAft>
                <a:spcPts val="600"/>
              </a:spcAft>
            </a:pPr>
            <a:r>
              <a:rPr lang="en-US">
                <a:solidFill>
                  <a:srgbClr val="000000"/>
                </a:solidFill>
              </a:rPr>
              <a:t>Longitudinal Emittance:        1.6 mm-mrad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/>
          <p:cNvPicPr>
            <a:picLocks noChangeAspect="1" noChangeArrowheads="1"/>
          </p:cNvPicPr>
          <p:nvPr/>
        </p:nvPicPr>
        <p:blipFill>
          <a:blip r:embed="rId2"/>
          <a:srcRect l="18782" t="33333" r="24870" b="39554"/>
          <a:stretch>
            <a:fillRect/>
          </a:stretch>
        </p:blipFill>
        <p:spPr bwMode="auto">
          <a:xfrm>
            <a:off x="0" y="4648200"/>
            <a:ext cx="54387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609600" y="533400"/>
            <a:ext cx="80772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892" name="Text Box 2"/>
          <p:cNvSpPr txBox="1">
            <a:spLocks noChangeArrowheads="1"/>
          </p:cNvSpPr>
          <p:nvPr/>
        </p:nvSpPr>
        <p:spPr bwMode="auto">
          <a:xfrm>
            <a:off x="1066800" y="0"/>
            <a:ext cx="7162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David Cline’s  </a:t>
            </a:r>
            <a:r>
              <a:rPr lang="en-US" sz="2400">
                <a:solidFill>
                  <a:schemeClr val="tx2"/>
                </a:solidFill>
              </a:rPr>
              <a:t>Study of Ring Coolers for </a:t>
            </a:r>
            <a:r>
              <a:rPr lang="en-US" sz="2400">
                <a:solidFill>
                  <a:schemeClr val="tx2"/>
                </a:solidFill>
                <a:sym typeface="Symbol" pitchFamily="18" charset="2"/>
              </a:rPr>
              <a:t>+ - Colliders</a:t>
            </a:r>
          </a:p>
        </p:txBody>
      </p:sp>
      <p:pic>
        <p:nvPicPr>
          <p:cNvPr id="37893" name="Picture 2"/>
          <p:cNvPicPr>
            <a:picLocks noChangeAspect="1" noChangeArrowheads="1"/>
          </p:cNvPicPr>
          <p:nvPr/>
        </p:nvPicPr>
        <p:blipFill>
          <a:blip r:embed="rId3"/>
          <a:srcRect l="20869" t="15581" r="20695" b="11676"/>
          <a:stretch>
            <a:fillRect/>
          </a:stretch>
        </p:blipFill>
        <p:spPr bwMode="auto">
          <a:xfrm>
            <a:off x="4953000" y="2940050"/>
            <a:ext cx="4191000" cy="391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15"/>
          <p:cNvPicPr>
            <a:picLocks noChangeAspect="1" noChangeArrowheads="1"/>
          </p:cNvPicPr>
          <p:nvPr/>
        </p:nvPicPr>
        <p:blipFill>
          <a:blip r:embed="rId4"/>
          <a:srcRect l="20869" t="33295" r="18608" b="18611"/>
          <a:stretch>
            <a:fillRect/>
          </a:stretch>
        </p:blipFill>
        <p:spPr bwMode="auto">
          <a:xfrm>
            <a:off x="-1588" y="609600"/>
            <a:ext cx="4725988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1066800" y="228600"/>
            <a:ext cx="7162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/>
              <a:t>Kevin Lee’s  </a:t>
            </a:r>
            <a:r>
              <a:rPr lang="en-US" sz="2400" i="1" dirty="0" smtClean="0"/>
              <a:t>Lithium Lens for </a:t>
            </a:r>
            <a:r>
              <a:rPr lang="en-US" sz="2400" i="1" dirty="0" err="1" smtClean="0"/>
              <a:t>Muon</a:t>
            </a:r>
            <a:r>
              <a:rPr lang="en-US" sz="2400" i="1" dirty="0" smtClean="0"/>
              <a:t> Final Cooling</a:t>
            </a:r>
            <a:endParaRPr lang="en-US" sz="2400" i="1" dirty="0">
              <a:sym typeface="Symbol" pitchFamily="18" charset="2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863600"/>
            <a:ext cx="6934200" cy="576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Straight Connector 3"/>
          <p:cNvCxnSpPr/>
          <p:nvPr/>
        </p:nvCxnSpPr>
        <p:spPr>
          <a:xfrm>
            <a:off x="609600" y="685800"/>
            <a:ext cx="80772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914400" y="914400"/>
            <a:ext cx="7162800" cy="3352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57200" y="8382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Beam Profiles in 10 T, 2 cm x 15 cm Li Lens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CC6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3" descr="p_distr_5Me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676400"/>
            <a:ext cx="4038600" cy="267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xy_02_x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953000" y="1828800"/>
            <a:ext cx="3081338" cy="2219325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65" charset="-128"/>
              </a:rPr>
              <a:t>Frictional Cooling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125538"/>
            <a:ext cx="8464550" cy="5256212"/>
          </a:xfrm>
        </p:spPr>
        <p:txBody>
          <a:bodyPr/>
          <a:lstStyle/>
          <a:p>
            <a:endParaRPr lang="en-US" sz="2000" dirty="0" smtClean="0">
              <a:ea typeface="ＭＳ Ｐゴシック" pitchFamily="-65" charset="-128"/>
            </a:endParaRPr>
          </a:p>
          <a:p>
            <a:endParaRPr lang="en-US" sz="2000" dirty="0" smtClean="0">
              <a:ea typeface="ＭＳ Ｐゴシック" pitchFamily="-65" charset="-128"/>
            </a:endParaRPr>
          </a:p>
          <a:p>
            <a:endParaRPr lang="en-US" sz="2000" dirty="0" smtClean="0">
              <a:ea typeface="ＭＳ Ｐゴシック" pitchFamily="-65" charset="-128"/>
            </a:endParaRPr>
          </a:p>
          <a:p>
            <a:endParaRPr lang="en-US" sz="2000" dirty="0" smtClean="0">
              <a:ea typeface="ＭＳ Ｐゴシック" pitchFamily="-65" charset="-128"/>
            </a:endParaRPr>
          </a:p>
          <a:p>
            <a:endParaRPr lang="en-US" sz="2000" dirty="0" smtClean="0">
              <a:ea typeface="ＭＳ Ｐゴシック" pitchFamily="-65" charset="-128"/>
            </a:endParaRPr>
          </a:p>
          <a:p>
            <a:endParaRPr lang="en-US" sz="2000" dirty="0" smtClean="0">
              <a:ea typeface="ＭＳ Ｐゴシック" pitchFamily="-65" charset="-128"/>
            </a:endParaRPr>
          </a:p>
          <a:p>
            <a:endParaRPr lang="en-US" sz="2000" dirty="0" smtClean="0">
              <a:ea typeface="ＭＳ Ｐゴシック" pitchFamily="-65" charset="-128"/>
            </a:endParaRPr>
          </a:p>
          <a:p>
            <a:endParaRPr lang="en-US" sz="800" dirty="0" smtClean="0">
              <a:ea typeface="ＭＳ Ｐゴシック" pitchFamily="-65" charset="-128"/>
            </a:endParaRPr>
          </a:p>
          <a:p>
            <a:r>
              <a:rPr lang="en-US" sz="2000" dirty="0" smtClean="0">
                <a:ea typeface="ＭＳ Ｐゴシック" pitchFamily="-65" charset="-128"/>
              </a:rPr>
              <a:t>Operates at β ~ 0.01 in a region where the energy loss increases with β, so the channel has an equilibrium β. </a:t>
            </a:r>
          </a:p>
          <a:p>
            <a:r>
              <a:rPr lang="en-US" sz="2000" dirty="0" smtClean="0">
                <a:ea typeface="ＭＳ Ｐゴシック" pitchFamily="-65" charset="-128"/>
              </a:rPr>
              <a:t>In this regime, gas will break down – use many very thin carbon foils.</a:t>
            </a:r>
          </a:p>
          <a:p>
            <a:r>
              <a:rPr lang="en-US" sz="2000" dirty="0" smtClean="0">
                <a:ea typeface="ＭＳ Ｐゴシック" pitchFamily="-65" charset="-128"/>
              </a:rPr>
              <a:t>Hopefully the solid foils will trap enough of the ionization electrons in the material to prevent a shower and subsequent breakdown.</a:t>
            </a:r>
            <a:endParaRPr lang="en-US" sz="2000" b="1" dirty="0" smtClean="0">
              <a:solidFill>
                <a:srgbClr val="FF0000"/>
              </a:solidFill>
              <a:ea typeface="ＭＳ Ｐゴシック" pitchFamily="-65" charset="-128"/>
            </a:endParaRPr>
          </a:p>
          <a:p>
            <a:pPr>
              <a:buFontTx/>
              <a:buNone/>
            </a:pPr>
            <a:endParaRPr lang="en-US" sz="700" dirty="0" smtClean="0">
              <a:ea typeface="ＭＳ Ｐゴシック" pitchFamily="-65" charset="-128"/>
            </a:endParaRPr>
          </a:p>
          <a:p>
            <a:pPr algn="ctr">
              <a:buFontTx/>
              <a:buNone/>
            </a:pPr>
            <a:r>
              <a:rPr lang="en-US" sz="2000" b="1" dirty="0" smtClean="0">
                <a:solidFill>
                  <a:srgbClr val="0000FF"/>
                </a:solidFill>
                <a:ea typeface="ＭＳ Ｐゴシック" pitchFamily="-65" charset="-128"/>
              </a:rPr>
              <a:t>Experiments on frictional cooling of </a:t>
            </a:r>
            <a:r>
              <a:rPr lang="en-US" sz="2000" b="1" dirty="0" err="1" smtClean="0">
                <a:solidFill>
                  <a:srgbClr val="0000FF"/>
                </a:solidFill>
                <a:ea typeface="ＭＳ Ｐゴシック" pitchFamily="-65" charset="-128"/>
              </a:rPr>
              <a:t>muons</a:t>
            </a:r>
            <a:r>
              <a:rPr lang="en-US" sz="2000" b="1" dirty="0" smtClean="0">
                <a:solidFill>
                  <a:srgbClr val="0000FF"/>
                </a:solidFill>
                <a:ea typeface="ＭＳ Ｐゴシック" pitchFamily="-65" charset="-128"/>
              </a:rPr>
              <a:t> have been</a:t>
            </a:r>
            <a:br>
              <a:rPr lang="en-US" sz="2000" b="1" dirty="0" smtClean="0">
                <a:solidFill>
                  <a:srgbClr val="0000FF"/>
                </a:solidFill>
                <a:ea typeface="ＭＳ Ｐゴシック" pitchFamily="-65" charset="-128"/>
              </a:rPr>
            </a:br>
            <a:r>
              <a:rPr lang="en-US" sz="2000" b="1" dirty="0" smtClean="0">
                <a:solidFill>
                  <a:srgbClr val="0000FF"/>
                </a:solidFill>
                <a:ea typeface="ＭＳ Ｐゴシック" pitchFamily="-65" charset="-128"/>
              </a:rPr>
              <a:t>performed with 10 foils (25 nm each).</a:t>
            </a:r>
          </a:p>
          <a:p>
            <a:pPr algn="ctr">
              <a:buFontTx/>
              <a:buNone/>
            </a:pPr>
            <a:endParaRPr lang="en-US" sz="900" b="1" dirty="0" smtClean="0">
              <a:ea typeface="ＭＳ Ｐゴシック" pitchFamily="-65" charset="-128"/>
            </a:endParaRPr>
          </a:p>
        </p:txBody>
      </p:sp>
      <p:sp>
        <p:nvSpPr>
          <p:cNvPr id="922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December 10, 2008 TJR</a:t>
            </a:r>
          </a:p>
        </p:txBody>
      </p:sp>
      <p:sp>
        <p:nvSpPr>
          <p:cNvPr id="922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Particle Refrigerator</a:t>
            </a:r>
          </a:p>
        </p:txBody>
      </p:sp>
      <p:sp>
        <p:nvSpPr>
          <p:cNvPr id="92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E08F65-43EC-4445-9C16-80DADBD8C801}" type="slidenum">
              <a:rPr lang="en-US"/>
              <a:pPr/>
              <a:t>38</a:t>
            </a:fld>
            <a:endParaRPr lang="en-US"/>
          </a:p>
        </p:txBody>
      </p:sp>
      <p:pic>
        <p:nvPicPr>
          <p:cNvPr id="9223" name="Content Placeholder 6" descr="Untitled1.png"/>
          <p:cNvPicPr>
            <a:picLocks noChangeAspect="1"/>
          </p:cNvPicPr>
          <p:nvPr/>
        </p:nvPicPr>
        <p:blipFill>
          <a:blip r:embed="rId2"/>
          <a:srcRect t="-1894" b="18050"/>
          <a:stretch>
            <a:fillRect/>
          </a:stretch>
        </p:blipFill>
        <p:spPr bwMode="auto">
          <a:xfrm>
            <a:off x="952500" y="1125538"/>
            <a:ext cx="7227888" cy="262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1608138" y="2981325"/>
            <a:ext cx="636587" cy="1588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25" name="TextBox 11"/>
          <p:cNvSpPr txBox="1">
            <a:spLocks noChangeArrowheads="1"/>
          </p:cNvSpPr>
          <p:nvPr/>
        </p:nvSpPr>
        <p:spPr bwMode="auto">
          <a:xfrm>
            <a:off x="1457325" y="2982913"/>
            <a:ext cx="99218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Frictional</a:t>
            </a:r>
            <a:br>
              <a:rPr lang="en-US" sz="1400" b="1" dirty="0">
                <a:solidFill>
                  <a:srgbClr val="FF0000"/>
                </a:solidFill>
              </a:rPr>
            </a:br>
            <a:r>
              <a:rPr lang="en-US" sz="1400" b="1" dirty="0">
                <a:solidFill>
                  <a:srgbClr val="FF0000"/>
                </a:solidFill>
              </a:rPr>
              <a:t>Cooling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2827338" y="2982913"/>
            <a:ext cx="636587" cy="1587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27" name="TextBox 11"/>
          <p:cNvSpPr txBox="1">
            <a:spLocks noChangeArrowheads="1"/>
          </p:cNvSpPr>
          <p:nvPr/>
        </p:nvSpPr>
        <p:spPr bwMode="auto">
          <a:xfrm>
            <a:off x="2674938" y="2984500"/>
            <a:ext cx="10223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FF0000"/>
                </a:solidFill>
              </a:rPr>
              <a:t>Ionization</a:t>
            </a:r>
            <a:br>
              <a:rPr lang="en-US" sz="1400" b="1">
                <a:solidFill>
                  <a:srgbClr val="FF0000"/>
                </a:solidFill>
              </a:rPr>
            </a:br>
            <a:r>
              <a:rPr lang="en-US" sz="1400" b="1">
                <a:solidFill>
                  <a:srgbClr val="FF0000"/>
                </a:solidFill>
              </a:rPr>
              <a:t>Cooling</a:t>
            </a: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066800" y="0"/>
            <a:ext cx="7162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/>
              <a:t>Tom Robert’s  </a:t>
            </a:r>
            <a:r>
              <a:rPr lang="en-US" sz="2400" i="1" dirty="0" smtClean="0"/>
              <a:t>The Particle Refrigerator</a:t>
            </a:r>
            <a:endParaRPr lang="en-US" sz="2400" i="1" dirty="0">
              <a:sym typeface="Symbol" pitchFamily="18" charset="2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57200" y="457200"/>
            <a:ext cx="80772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December 10, 2008 TJR</a:t>
            </a:r>
          </a:p>
        </p:txBody>
      </p:sp>
      <p:sp>
        <p:nvSpPr>
          <p:cNvPr id="1126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Particle Refrigerator</a:t>
            </a:r>
          </a:p>
        </p:txBody>
      </p:sp>
      <p:sp>
        <p:nvSpPr>
          <p:cNvPr id="1126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BB42BE7-538B-4C15-AE3B-D1DCB610B2DC}" type="slidenum">
              <a:rPr lang="en-US"/>
              <a:pPr/>
              <a:t>39</a:t>
            </a:fld>
            <a:endParaRPr lang="en-US"/>
          </a:p>
        </p:txBody>
      </p:sp>
      <p:sp>
        <p:nvSpPr>
          <p:cNvPr id="11305" name="TextBox 41"/>
          <p:cNvSpPr txBox="1">
            <a:spLocks noChangeArrowheads="1"/>
          </p:cNvSpPr>
          <p:nvPr/>
        </p:nvSpPr>
        <p:spPr bwMode="auto">
          <a:xfrm>
            <a:off x="1063625" y="5359400"/>
            <a:ext cx="69421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Remember that 1/e transverse cooling occurs by losing and</a:t>
            </a:r>
            <a:br>
              <a:rPr lang="en-US" sz="2000"/>
            </a:br>
            <a:r>
              <a:rPr lang="en-US" sz="2000"/>
              <a:t>re-gaining the particle energy. That occurs every 2 or 3 foils</a:t>
            </a:r>
            <a:br>
              <a:rPr lang="en-US" sz="2000"/>
            </a:br>
            <a:r>
              <a:rPr lang="en-US" sz="2000"/>
              <a:t>in the frictional channel.</a:t>
            </a:r>
          </a:p>
        </p:txBody>
      </p:sp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835025" y="1277938"/>
            <a:ext cx="7543800" cy="390366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Garamond" pitchFamily="18" charset="0"/>
            </a:endParaRPr>
          </a:p>
        </p:txBody>
      </p:sp>
      <p:sp>
        <p:nvSpPr>
          <p:cNvPr id="43" name="Rectangle 6"/>
          <p:cNvSpPr>
            <a:spLocks noChangeArrowheads="1"/>
          </p:cNvSpPr>
          <p:nvPr/>
        </p:nvSpPr>
        <p:spPr bwMode="auto">
          <a:xfrm>
            <a:off x="2206625" y="1658938"/>
            <a:ext cx="5715000" cy="381000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en-US">
                <a:solidFill>
                  <a:srgbClr val="000514"/>
                </a:solidFill>
                <a:latin typeface="Garamond" pitchFamily="18" charset="0"/>
              </a:rPr>
              <a:t>Solenoid            </a:t>
            </a:r>
          </a:p>
        </p:txBody>
      </p:sp>
      <p:sp>
        <p:nvSpPr>
          <p:cNvPr id="44" name="Rectangle 7"/>
          <p:cNvSpPr>
            <a:spLocks noChangeArrowheads="1"/>
          </p:cNvSpPr>
          <p:nvPr/>
        </p:nvSpPr>
        <p:spPr bwMode="auto">
          <a:xfrm>
            <a:off x="2206625" y="4402138"/>
            <a:ext cx="5715000" cy="381000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Garamond" pitchFamily="18" charset="0"/>
            </a:endParaRPr>
          </a:p>
        </p:txBody>
      </p:sp>
      <p:sp>
        <p:nvSpPr>
          <p:cNvPr id="45" name="TextBox 8"/>
          <p:cNvSpPr txBox="1">
            <a:spLocks noChangeArrowheads="1"/>
          </p:cNvSpPr>
          <p:nvPr/>
        </p:nvSpPr>
        <p:spPr bwMode="auto">
          <a:xfrm>
            <a:off x="835025" y="2760663"/>
            <a:ext cx="1060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latin typeface="Lucida Grande"/>
              </a:rPr>
              <a:t>μ</a:t>
            </a:r>
            <a:r>
              <a:rPr lang="en-US" sz="1400" baseline="30000">
                <a:latin typeface="Lucida Grande"/>
              </a:rPr>
              <a:t>−</a:t>
            </a:r>
            <a:r>
              <a:rPr lang="en-US" sz="1400">
                <a:latin typeface="Lucida Grande"/>
              </a:rPr>
              <a:t> In</a:t>
            </a:r>
            <a:br>
              <a:rPr lang="en-US" sz="1400">
                <a:latin typeface="Lucida Grande"/>
              </a:rPr>
            </a:br>
            <a:r>
              <a:rPr lang="en-US" sz="1400">
                <a:latin typeface="Lucida Grande"/>
              </a:rPr>
              <a:t>(3-7 MeV</a:t>
            </a:r>
            <a:r>
              <a:rPr lang="en-US" sz="1400">
                <a:solidFill>
                  <a:schemeClr val="bg2"/>
                </a:solidFill>
                <a:latin typeface="Lucida Grande"/>
              </a:rPr>
              <a:t>)</a:t>
            </a:r>
            <a:endParaRPr lang="en-US" sz="1400" baseline="30000">
              <a:solidFill>
                <a:schemeClr val="bg2"/>
              </a:solidFill>
              <a:latin typeface="Garamond" pitchFamily="18" charset="0"/>
            </a:endParaRPr>
          </a:p>
        </p:txBody>
      </p:sp>
      <p:sp>
        <p:nvSpPr>
          <p:cNvPr id="46" name="TextBox 9"/>
          <p:cNvSpPr txBox="1">
            <a:spLocks noChangeArrowheads="1"/>
          </p:cNvSpPr>
          <p:nvPr/>
        </p:nvSpPr>
        <p:spPr bwMode="auto">
          <a:xfrm>
            <a:off x="987425" y="3294063"/>
            <a:ext cx="793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Lucida Grande"/>
              </a:rPr>
              <a:t>μ</a:t>
            </a:r>
            <a:r>
              <a:rPr lang="en-US" sz="1400" baseline="30000">
                <a:latin typeface="Lucida Grande"/>
              </a:rPr>
              <a:t>−</a:t>
            </a:r>
            <a:r>
              <a:rPr lang="en-US" sz="1400">
                <a:latin typeface="Lucida Grande"/>
              </a:rPr>
              <a:t> Out</a:t>
            </a:r>
            <a:br>
              <a:rPr lang="en-US" sz="1400">
                <a:latin typeface="Lucida Grande"/>
              </a:rPr>
            </a:br>
            <a:r>
              <a:rPr lang="en-US" sz="1400">
                <a:latin typeface="Lucida Grande"/>
              </a:rPr>
              <a:t>(6 keV)</a:t>
            </a:r>
            <a:endParaRPr lang="en-US" sz="1400" baseline="30000">
              <a:latin typeface="Garamond" pitchFamily="18" charset="0"/>
            </a:endParaRPr>
          </a:p>
        </p:txBody>
      </p:sp>
      <p:cxnSp>
        <p:nvCxnSpPr>
          <p:cNvPr id="47" name="Straight Connector 11"/>
          <p:cNvCxnSpPr>
            <a:cxnSpLocks noChangeShapeType="1"/>
          </p:cNvCxnSpPr>
          <p:nvPr/>
        </p:nvCxnSpPr>
        <p:spPr bwMode="auto">
          <a:xfrm>
            <a:off x="1825625" y="2954338"/>
            <a:ext cx="35052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48" name="Straight Connector 12"/>
          <p:cNvCxnSpPr>
            <a:cxnSpLocks noChangeShapeType="1"/>
            <a:endCxn id="46" idx="3"/>
          </p:cNvCxnSpPr>
          <p:nvPr/>
        </p:nvCxnSpPr>
        <p:spPr bwMode="auto">
          <a:xfrm rot="10800000" flipV="1">
            <a:off x="1781175" y="3259138"/>
            <a:ext cx="3549650" cy="2968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49" name="Straight Connector 18"/>
          <p:cNvCxnSpPr>
            <a:cxnSpLocks noChangeShapeType="1"/>
          </p:cNvCxnSpPr>
          <p:nvPr/>
        </p:nvCxnSpPr>
        <p:spPr bwMode="auto">
          <a:xfrm rot="5400000">
            <a:off x="3006726" y="3221037"/>
            <a:ext cx="990600" cy="3175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</p:spPr>
      </p:cxnSp>
      <p:cxnSp>
        <p:nvCxnSpPr>
          <p:cNvPr id="50" name="Straight Connector 19"/>
          <p:cNvCxnSpPr>
            <a:cxnSpLocks noChangeShapeType="1"/>
          </p:cNvCxnSpPr>
          <p:nvPr/>
        </p:nvCxnSpPr>
        <p:spPr bwMode="auto">
          <a:xfrm rot="5400000">
            <a:off x="3236119" y="3220244"/>
            <a:ext cx="990600" cy="1588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</p:spPr>
      </p:cxnSp>
      <p:cxnSp>
        <p:nvCxnSpPr>
          <p:cNvPr id="51" name="Straight Connector 20"/>
          <p:cNvCxnSpPr>
            <a:cxnSpLocks noChangeShapeType="1"/>
          </p:cNvCxnSpPr>
          <p:nvPr/>
        </p:nvCxnSpPr>
        <p:spPr bwMode="auto">
          <a:xfrm rot="5400000">
            <a:off x="3464719" y="3220244"/>
            <a:ext cx="990600" cy="1588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</p:spPr>
      </p:cxnSp>
      <p:cxnSp>
        <p:nvCxnSpPr>
          <p:cNvPr id="52" name="Straight Connector 21"/>
          <p:cNvCxnSpPr>
            <a:cxnSpLocks noChangeShapeType="1"/>
          </p:cNvCxnSpPr>
          <p:nvPr/>
        </p:nvCxnSpPr>
        <p:spPr bwMode="auto">
          <a:xfrm rot="5400000">
            <a:off x="3693319" y="3220244"/>
            <a:ext cx="990600" cy="1588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</p:spPr>
      </p:cxnSp>
      <p:cxnSp>
        <p:nvCxnSpPr>
          <p:cNvPr id="53" name="Straight Connector 22"/>
          <p:cNvCxnSpPr>
            <a:cxnSpLocks noChangeShapeType="1"/>
          </p:cNvCxnSpPr>
          <p:nvPr/>
        </p:nvCxnSpPr>
        <p:spPr bwMode="auto">
          <a:xfrm rot="5400000">
            <a:off x="3921919" y="3220244"/>
            <a:ext cx="990600" cy="1588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</p:spPr>
      </p:cxnSp>
      <p:cxnSp>
        <p:nvCxnSpPr>
          <p:cNvPr id="54" name="Straight Connector 23"/>
          <p:cNvCxnSpPr>
            <a:cxnSpLocks noChangeShapeType="1"/>
          </p:cNvCxnSpPr>
          <p:nvPr/>
        </p:nvCxnSpPr>
        <p:spPr bwMode="auto">
          <a:xfrm rot="5400000">
            <a:off x="4150519" y="3220244"/>
            <a:ext cx="990600" cy="1588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</p:spPr>
      </p:cxnSp>
      <p:cxnSp>
        <p:nvCxnSpPr>
          <p:cNvPr id="55" name="Straight Connector 24"/>
          <p:cNvCxnSpPr>
            <a:cxnSpLocks noChangeShapeType="1"/>
          </p:cNvCxnSpPr>
          <p:nvPr/>
        </p:nvCxnSpPr>
        <p:spPr bwMode="auto">
          <a:xfrm rot="5400000">
            <a:off x="5979319" y="3220244"/>
            <a:ext cx="990600" cy="1588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</p:spPr>
      </p:cxnSp>
      <p:cxnSp>
        <p:nvCxnSpPr>
          <p:cNvPr id="56" name="Straight Connector 25"/>
          <p:cNvCxnSpPr>
            <a:cxnSpLocks noChangeShapeType="1"/>
          </p:cNvCxnSpPr>
          <p:nvPr/>
        </p:nvCxnSpPr>
        <p:spPr bwMode="auto">
          <a:xfrm rot="5400000">
            <a:off x="6207919" y="3220244"/>
            <a:ext cx="990600" cy="1588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</p:spPr>
      </p:cxnSp>
      <p:cxnSp>
        <p:nvCxnSpPr>
          <p:cNvPr id="57" name="Straight Connector 26"/>
          <p:cNvCxnSpPr>
            <a:cxnSpLocks noChangeShapeType="1"/>
          </p:cNvCxnSpPr>
          <p:nvPr/>
        </p:nvCxnSpPr>
        <p:spPr bwMode="auto">
          <a:xfrm rot="5400000">
            <a:off x="6436519" y="3220244"/>
            <a:ext cx="990600" cy="1588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</p:spPr>
      </p:cxnSp>
      <p:cxnSp>
        <p:nvCxnSpPr>
          <p:cNvPr id="58" name="Straight Connector 27"/>
          <p:cNvCxnSpPr>
            <a:cxnSpLocks noChangeShapeType="1"/>
          </p:cNvCxnSpPr>
          <p:nvPr/>
        </p:nvCxnSpPr>
        <p:spPr bwMode="auto">
          <a:xfrm rot="5400000">
            <a:off x="4379119" y="3220244"/>
            <a:ext cx="990600" cy="1588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</p:spPr>
      </p:cxnSp>
      <p:cxnSp>
        <p:nvCxnSpPr>
          <p:cNvPr id="59" name="Straight Connector 28"/>
          <p:cNvCxnSpPr>
            <a:cxnSpLocks noChangeShapeType="1"/>
          </p:cNvCxnSpPr>
          <p:nvPr/>
        </p:nvCxnSpPr>
        <p:spPr bwMode="auto">
          <a:xfrm rot="5400000">
            <a:off x="4607719" y="3220244"/>
            <a:ext cx="990600" cy="1588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</p:spPr>
      </p:cxnSp>
      <p:sp>
        <p:nvSpPr>
          <p:cNvPr id="60" name="TextBox 29"/>
          <p:cNvSpPr txBox="1">
            <a:spLocks noChangeArrowheads="1"/>
          </p:cNvSpPr>
          <p:nvPr/>
        </p:nvSpPr>
        <p:spPr bwMode="auto">
          <a:xfrm>
            <a:off x="5483225" y="2725738"/>
            <a:ext cx="684213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900">
                <a:latin typeface="Lucida Grande"/>
              </a:rPr>
              <a:t>…</a:t>
            </a:r>
          </a:p>
        </p:txBody>
      </p:sp>
      <p:sp>
        <p:nvSpPr>
          <p:cNvPr id="61" name="Rectangle 30"/>
          <p:cNvSpPr>
            <a:spLocks noChangeArrowheads="1"/>
          </p:cNvSpPr>
          <p:nvPr/>
        </p:nvSpPr>
        <p:spPr bwMode="auto">
          <a:xfrm>
            <a:off x="2206625" y="3716338"/>
            <a:ext cx="5029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1200">
                <a:solidFill>
                  <a:srgbClr val="000514"/>
                </a:solidFill>
                <a:latin typeface="Garamond" pitchFamily="18" charset="0"/>
              </a:rPr>
              <a:t>Resistor Divider</a:t>
            </a:r>
          </a:p>
        </p:txBody>
      </p:sp>
      <p:cxnSp>
        <p:nvCxnSpPr>
          <p:cNvPr id="62" name="Straight Connector 31"/>
          <p:cNvCxnSpPr>
            <a:cxnSpLocks noChangeShapeType="1"/>
          </p:cNvCxnSpPr>
          <p:nvPr/>
        </p:nvCxnSpPr>
        <p:spPr bwMode="auto">
          <a:xfrm rot="5400000">
            <a:off x="6665119" y="3220244"/>
            <a:ext cx="990600" cy="1588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</p:spPr>
      </p:cxnSp>
      <p:sp>
        <p:nvSpPr>
          <p:cNvPr id="63" name="TextBox 49"/>
          <p:cNvSpPr txBox="1">
            <a:spLocks noChangeArrowheads="1"/>
          </p:cNvSpPr>
          <p:nvPr/>
        </p:nvSpPr>
        <p:spPr bwMode="auto">
          <a:xfrm>
            <a:off x="1749425" y="3665538"/>
            <a:ext cx="538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Lucida Grande"/>
              </a:rPr>
              <a:t>Gnd</a:t>
            </a:r>
          </a:p>
        </p:txBody>
      </p:sp>
      <p:sp>
        <p:nvSpPr>
          <p:cNvPr id="64" name="Rectangle 50"/>
          <p:cNvSpPr>
            <a:spLocks noChangeArrowheads="1"/>
          </p:cNvSpPr>
          <p:nvPr/>
        </p:nvSpPr>
        <p:spPr bwMode="auto">
          <a:xfrm>
            <a:off x="2206625" y="3944938"/>
            <a:ext cx="5715000" cy="457200"/>
          </a:xfrm>
          <a:prstGeom prst="rect">
            <a:avLst/>
          </a:prstGeom>
          <a:blipFill dpi="0" rotWithShape="1">
            <a:blip r:embed="rId2">
              <a:alphaModFix amt="66000"/>
            </a:blip>
            <a:srcRect/>
            <a:tile tx="0" ty="0" sx="100000" sy="100000" flip="none" algn="tl"/>
          </a:blipFill>
          <a:ln w="19050">
            <a:noFill/>
            <a:round/>
            <a:headEnd/>
            <a:tailEnd type="arrow" w="med" len="med"/>
          </a:ln>
        </p:spPr>
        <p:txBody>
          <a:bodyPr/>
          <a:lstStyle/>
          <a:p>
            <a:pPr algn="ctr"/>
            <a:r>
              <a:rPr lang="en-US" sz="500">
                <a:solidFill>
                  <a:srgbClr val="000514"/>
                </a:solidFill>
                <a:latin typeface="Lucida Grande"/>
              </a:rPr>
              <a:t/>
            </a:r>
            <a:br>
              <a:rPr lang="en-US" sz="500">
                <a:solidFill>
                  <a:srgbClr val="000514"/>
                </a:solidFill>
                <a:latin typeface="Lucida Grande"/>
              </a:rPr>
            </a:br>
            <a:r>
              <a:rPr lang="en-US" sz="1200">
                <a:solidFill>
                  <a:srgbClr val="000514"/>
                </a:solidFill>
                <a:latin typeface="Lucida Grande"/>
              </a:rPr>
              <a:t>HV Insulation              </a:t>
            </a:r>
          </a:p>
        </p:txBody>
      </p:sp>
      <p:sp>
        <p:nvSpPr>
          <p:cNvPr id="65" name="Rectangle 51"/>
          <p:cNvSpPr>
            <a:spLocks noChangeArrowheads="1"/>
          </p:cNvSpPr>
          <p:nvPr/>
        </p:nvSpPr>
        <p:spPr bwMode="auto">
          <a:xfrm>
            <a:off x="2206625" y="2039938"/>
            <a:ext cx="5715000" cy="457200"/>
          </a:xfrm>
          <a:prstGeom prst="rect">
            <a:avLst/>
          </a:prstGeom>
          <a:blipFill dpi="0" rotWithShape="1">
            <a:blip r:embed="rId2">
              <a:alphaModFix amt="66000"/>
            </a:blip>
            <a:srcRect/>
            <a:tile tx="0" ty="0" sx="100000" sy="100000" flip="none" algn="tl"/>
          </a:blipFill>
          <a:ln w="19050">
            <a:noFill/>
            <a:round/>
            <a:headEnd/>
            <a:tailEnd type="arrow" w="med" len="med"/>
          </a:ln>
        </p:spPr>
        <p:txBody>
          <a:bodyPr/>
          <a:lstStyle/>
          <a:p>
            <a:endParaRPr lang="en-US" sz="1200">
              <a:solidFill>
                <a:srgbClr val="000514"/>
              </a:solidFill>
              <a:latin typeface="Lucida Grande"/>
            </a:endParaRPr>
          </a:p>
        </p:txBody>
      </p:sp>
      <p:sp>
        <p:nvSpPr>
          <p:cNvPr id="66" name="Line Callout 1 65"/>
          <p:cNvSpPr/>
          <p:nvPr/>
        </p:nvSpPr>
        <p:spPr bwMode="auto">
          <a:xfrm>
            <a:off x="1063625" y="4097338"/>
            <a:ext cx="1981200" cy="609600"/>
          </a:xfrm>
          <a:prstGeom prst="borderCallout1">
            <a:avLst>
              <a:gd name="adj1" fmla="val -2916"/>
              <a:gd name="adj2" fmla="val 92650"/>
              <a:gd name="adj3" fmla="val -59167"/>
              <a:gd name="adj4" fmla="val 121625"/>
            </a:avLst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/>
          <a:lstStyle/>
          <a:p>
            <a:r>
              <a:rPr lang="en-US" sz="1200">
                <a:solidFill>
                  <a:srgbClr val="000514"/>
                </a:solidFill>
                <a:latin typeface="Lucida Grande"/>
              </a:rPr>
              <a:t>First foil is at -2 MV, so outgoing μ</a:t>
            </a:r>
            <a:r>
              <a:rPr lang="en-US" sz="1200" baseline="30000">
                <a:solidFill>
                  <a:srgbClr val="000514"/>
                </a:solidFill>
                <a:latin typeface="Lucida Grande"/>
              </a:rPr>
              <a:t>−</a:t>
            </a:r>
            <a:r>
              <a:rPr lang="en-US" sz="1200">
                <a:solidFill>
                  <a:srgbClr val="000514"/>
                </a:solidFill>
                <a:latin typeface="Lucida Grande"/>
              </a:rPr>
              <a:t> exit with </a:t>
            </a:r>
            <a:br>
              <a:rPr lang="en-US" sz="1200">
                <a:solidFill>
                  <a:srgbClr val="000514"/>
                </a:solidFill>
                <a:latin typeface="Lucida Grande"/>
              </a:rPr>
            </a:br>
            <a:r>
              <a:rPr lang="en-US" sz="1200">
                <a:solidFill>
                  <a:srgbClr val="000514"/>
                </a:solidFill>
                <a:latin typeface="Lucida Grande"/>
              </a:rPr>
              <a:t>2 MeV kinetic energy.</a:t>
            </a:r>
          </a:p>
        </p:txBody>
      </p:sp>
      <p:sp>
        <p:nvSpPr>
          <p:cNvPr id="67" name="Line Callout 1 66"/>
          <p:cNvSpPr/>
          <p:nvPr/>
        </p:nvSpPr>
        <p:spPr bwMode="auto">
          <a:xfrm>
            <a:off x="6626225" y="4249738"/>
            <a:ext cx="1676400" cy="457200"/>
          </a:xfrm>
          <a:prstGeom prst="borderCallout1">
            <a:avLst>
              <a:gd name="adj1" fmla="val 75973"/>
              <a:gd name="adj2" fmla="val 708"/>
              <a:gd name="adj3" fmla="val 84166"/>
              <a:gd name="adj4" fmla="val -42738"/>
            </a:avLst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/>
          <a:lstStyle/>
          <a:p>
            <a:r>
              <a:rPr lang="en-US" sz="1200">
                <a:solidFill>
                  <a:srgbClr val="000514"/>
                </a:solidFill>
                <a:latin typeface="Lucida Grande"/>
              </a:rPr>
              <a:t>Solenoid maintains transverse focusing.</a:t>
            </a:r>
          </a:p>
        </p:txBody>
      </p:sp>
      <p:sp>
        <p:nvSpPr>
          <p:cNvPr id="68" name="Line Callout 1 67"/>
          <p:cNvSpPr/>
          <p:nvPr/>
        </p:nvSpPr>
        <p:spPr bwMode="auto">
          <a:xfrm>
            <a:off x="911225" y="2116138"/>
            <a:ext cx="2286000" cy="609600"/>
          </a:xfrm>
          <a:prstGeom prst="borderCallout1">
            <a:avLst>
              <a:gd name="adj1" fmla="val 100417"/>
              <a:gd name="adj2" fmla="val 85556"/>
              <a:gd name="adj3" fmla="val 150833"/>
              <a:gd name="adj4" fmla="val 92414"/>
            </a:avLst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/>
          <a:lstStyle/>
          <a:p>
            <a:r>
              <a:rPr lang="en-US" sz="1200">
                <a:solidFill>
                  <a:srgbClr val="000514"/>
                </a:solidFill>
                <a:latin typeface="Lucida Grande"/>
              </a:rPr>
              <a:t>μ</a:t>
            </a:r>
            <a:r>
              <a:rPr lang="en-US" sz="1200" baseline="30000">
                <a:solidFill>
                  <a:srgbClr val="000514"/>
                </a:solidFill>
                <a:latin typeface="Lucida Grande"/>
              </a:rPr>
              <a:t>−</a:t>
            </a:r>
            <a:r>
              <a:rPr lang="en-US" sz="1200">
                <a:solidFill>
                  <a:srgbClr val="000514"/>
                </a:solidFill>
                <a:latin typeface="Lucida Grande"/>
              </a:rPr>
              <a:t> climb the potential, turn around, and come back out via the frictional channel.</a:t>
            </a:r>
          </a:p>
        </p:txBody>
      </p:sp>
      <p:cxnSp>
        <p:nvCxnSpPr>
          <p:cNvPr id="69" name="Straight Connector 53"/>
          <p:cNvCxnSpPr>
            <a:cxnSpLocks noChangeShapeType="1"/>
          </p:cNvCxnSpPr>
          <p:nvPr/>
        </p:nvCxnSpPr>
        <p:spPr bwMode="auto">
          <a:xfrm>
            <a:off x="2206625" y="1582738"/>
            <a:ext cx="571500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arrow" w="sm" len="sm"/>
            <a:tailEnd type="arrow" w="sm" len="sm"/>
          </a:ln>
        </p:spPr>
      </p:cxnSp>
      <p:sp>
        <p:nvSpPr>
          <p:cNvPr id="70" name="TextBox 54"/>
          <p:cNvSpPr txBox="1">
            <a:spLocks noChangeArrowheads="1"/>
          </p:cNvSpPr>
          <p:nvPr/>
        </p:nvSpPr>
        <p:spPr bwMode="auto">
          <a:xfrm>
            <a:off x="4797425" y="1354138"/>
            <a:ext cx="571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Lucida Grande"/>
              </a:rPr>
              <a:t>10 m</a:t>
            </a:r>
          </a:p>
        </p:txBody>
      </p:sp>
      <p:cxnSp>
        <p:nvCxnSpPr>
          <p:cNvPr id="71" name="Straight Connector 55"/>
          <p:cNvCxnSpPr>
            <a:cxnSpLocks noChangeShapeType="1"/>
          </p:cNvCxnSpPr>
          <p:nvPr/>
        </p:nvCxnSpPr>
        <p:spPr bwMode="auto">
          <a:xfrm rot="5400000" flipH="1" flipV="1">
            <a:off x="7543007" y="3221831"/>
            <a:ext cx="99060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arrow" w="sm" len="sm"/>
            <a:tailEnd type="arrow" w="sm" len="sm"/>
          </a:ln>
        </p:spPr>
      </p:cxnSp>
      <p:sp>
        <p:nvSpPr>
          <p:cNvPr id="72" name="TextBox 58"/>
          <p:cNvSpPr txBox="1">
            <a:spLocks noChangeArrowheads="1"/>
          </p:cNvSpPr>
          <p:nvPr/>
        </p:nvSpPr>
        <p:spPr bwMode="auto">
          <a:xfrm>
            <a:off x="7967663" y="2954338"/>
            <a:ext cx="406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Lucida Grande"/>
              </a:rPr>
              <a:t>20</a:t>
            </a:r>
            <a:br>
              <a:rPr lang="en-US" sz="1200">
                <a:latin typeface="Lucida Grande"/>
              </a:rPr>
            </a:br>
            <a:r>
              <a:rPr lang="en-US" sz="1200">
                <a:latin typeface="Lucida Grande"/>
              </a:rPr>
              <a:t>cm</a:t>
            </a:r>
          </a:p>
        </p:txBody>
      </p:sp>
      <p:sp>
        <p:nvSpPr>
          <p:cNvPr id="73" name="Rectangle 51"/>
          <p:cNvSpPr>
            <a:spLocks noChangeArrowheads="1"/>
          </p:cNvSpPr>
          <p:nvPr/>
        </p:nvSpPr>
        <p:spPr bwMode="auto">
          <a:xfrm>
            <a:off x="7235825" y="2144713"/>
            <a:ext cx="679450" cy="1828800"/>
          </a:xfrm>
          <a:prstGeom prst="rect">
            <a:avLst/>
          </a:prstGeom>
          <a:blipFill dpi="0" rotWithShape="1">
            <a:blip r:embed="rId2">
              <a:alphaModFix amt="66000"/>
            </a:blip>
            <a:srcRect/>
            <a:tile tx="0" ty="0" sx="100000" sy="100000" flip="none" algn="tl"/>
          </a:blipFill>
          <a:ln w="19050">
            <a:noFill/>
            <a:round/>
            <a:headEnd/>
            <a:tailEnd type="arrow" w="med" len="med"/>
          </a:ln>
        </p:spPr>
        <p:txBody>
          <a:bodyPr/>
          <a:lstStyle/>
          <a:p>
            <a:endParaRPr lang="en-US" sz="1200">
              <a:solidFill>
                <a:srgbClr val="000514"/>
              </a:solidFill>
              <a:latin typeface="Lucida Grande"/>
            </a:endParaRPr>
          </a:p>
        </p:txBody>
      </p:sp>
      <p:sp>
        <p:nvSpPr>
          <p:cNvPr id="74" name="Line Callout 1 73"/>
          <p:cNvSpPr/>
          <p:nvPr/>
        </p:nvSpPr>
        <p:spPr bwMode="auto">
          <a:xfrm>
            <a:off x="6397625" y="1887538"/>
            <a:ext cx="1905000" cy="609600"/>
          </a:xfrm>
          <a:prstGeom prst="borderCallout1">
            <a:avLst>
              <a:gd name="adj1" fmla="val 98750"/>
              <a:gd name="adj2" fmla="val 18356"/>
              <a:gd name="adj3" fmla="val 139166"/>
              <a:gd name="adj4" fmla="val 4947"/>
            </a:avLst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/>
          <a:lstStyle/>
          <a:p>
            <a:r>
              <a:rPr lang="en-US" sz="1200">
                <a:solidFill>
                  <a:srgbClr val="000514"/>
                </a:solidFill>
                <a:latin typeface="Lucida Grande"/>
              </a:rPr>
              <a:t>1,400 thin carbon foils (25 nm), separated by 0.5 cm and 2.4 kV.</a:t>
            </a:r>
          </a:p>
        </p:txBody>
      </p:sp>
      <p:sp>
        <p:nvSpPr>
          <p:cNvPr id="75" name="TextBox 32"/>
          <p:cNvSpPr txBox="1">
            <a:spLocks noChangeArrowheads="1"/>
          </p:cNvSpPr>
          <p:nvPr/>
        </p:nvSpPr>
        <p:spPr bwMode="auto">
          <a:xfrm>
            <a:off x="7185025" y="3656013"/>
            <a:ext cx="9032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Lucida Grande"/>
              </a:rPr>
              <a:t>-5.5 MV</a:t>
            </a:r>
          </a:p>
        </p:txBody>
      </p:sp>
      <p:sp>
        <p:nvSpPr>
          <p:cNvPr id="76" name="TextBox 47"/>
          <p:cNvSpPr txBox="1">
            <a:spLocks noChangeArrowheads="1"/>
          </p:cNvSpPr>
          <p:nvPr/>
        </p:nvSpPr>
        <p:spPr bwMode="auto">
          <a:xfrm>
            <a:off x="2816225" y="4905375"/>
            <a:ext cx="58705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Lucida Grande"/>
              </a:rPr>
              <a:t>Device is cylindrically symmetric (except divider); diagram is not to scale.</a:t>
            </a:r>
          </a:p>
        </p:txBody>
      </p:sp>
      <p:sp>
        <p:nvSpPr>
          <p:cNvPr id="78" name="Text Box 2"/>
          <p:cNvSpPr txBox="1">
            <a:spLocks noChangeArrowheads="1"/>
          </p:cNvSpPr>
          <p:nvPr/>
        </p:nvSpPr>
        <p:spPr bwMode="auto">
          <a:xfrm>
            <a:off x="1066800" y="0"/>
            <a:ext cx="7162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/>
              <a:t>Tom Robert’s  </a:t>
            </a:r>
            <a:r>
              <a:rPr lang="en-US" sz="2400" i="1" dirty="0" smtClean="0"/>
              <a:t>The Particle Refrigerator</a:t>
            </a:r>
            <a:endParaRPr lang="en-US" sz="2400" i="1" dirty="0">
              <a:sym typeface="Symbol" pitchFamily="18" charset="2"/>
            </a:endParaRPr>
          </a:p>
        </p:txBody>
      </p:sp>
      <p:cxnSp>
        <p:nvCxnSpPr>
          <p:cNvPr id="79" name="Straight Connector 78"/>
          <p:cNvCxnSpPr/>
          <p:nvPr/>
        </p:nvCxnSpPr>
        <p:spPr>
          <a:xfrm>
            <a:off x="457200" y="457200"/>
            <a:ext cx="80772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143000" y="152400"/>
            <a:ext cx="701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Chris Rogers’ </a:t>
            </a:r>
            <a:r>
              <a:rPr lang="en-US" sz="2400" i="1"/>
              <a:t>Overview of Cooling Studies in the UK</a:t>
            </a:r>
          </a:p>
        </p:txBody>
      </p:sp>
      <p:pic>
        <p:nvPicPr>
          <p:cNvPr id="9219" name="Picture 3" descr="p3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9144000" cy="470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Line 5"/>
          <p:cNvSpPr>
            <a:spLocks noChangeShapeType="1"/>
          </p:cNvSpPr>
          <p:nvPr/>
        </p:nvSpPr>
        <p:spPr bwMode="auto">
          <a:xfrm>
            <a:off x="685800" y="609600"/>
            <a:ext cx="784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ea typeface="ＭＳ Ｐゴシック" pitchFamily="-65" charset="-128"/>
              </a:rPr>
              <a:t>Why a </a:t>
            </a:r>
            <a:r>
              <a:rPr lang="en-US" sz="2800" dirty="0" err="1" smtClean="0">
                <a:ea typeface="ＭＳ Ｐゴシック" pitchFamily="-65" charset="-128"/>
              </a:rPr>
              <a:t>Muon</a:t>
            </a:r>
            <a:r>
              <a:rPr lang="en-US" sz="2800" dirty="0" smtClean="0">
                <a:ea typeface="ＭＳ Ｐゴシック" pitchFamily="-65" charset="-128"/>
              </a:rPr>
              <a:t> Refrigerator is so Interesting!</a:t>
            </a:r>
          </a:p>
        </p:txBody>
      </p:sp>
      <p:pic>
        <p:nvPicPr>
          <p:cNvPr id="16387" name="Content Placeholder 6" descr="Screenshot-205707.png"/>
          <p:cNvPicPr>
            <a:picLocks noGrp="1" noChangeAspect="1"/>
          </p:cNvPicPr>
          <p:nvPr>
            <p:ph idx="1"/>
          </p:nvPr>
        </p:nvPicPr>
        <p:blipFill>
          <a:blip r:embed="rId2"/>
          <a:srcRect l="-6403" r="-6403"/>
          <a:stretch>
            <a:fillRect/>
          </a:stretch>
        </p:blipFill>
        <p:spPr>
          <a:xfrm>
            <a:off x="762000" y="1271588"/>
            <a:ext cx="7700963" cy="4918075"/>
          </a:xfrm>
        </p:spPr>
      </p:pic>
      <p:sp>
        <p:nvSpPr>
          <p:cNvPr id="1638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December 10, 2008 TJR</a:t>
            </a:r>
          </a:p>
        </p:txBody>
      </p:sp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Particle Refrigerator</a:t>
            </a:r>
          </a:p>
        </p:txBody>
      </p:sp>
      <p:sp>
        <p:nvSpPr>
          <p:cNvPr id="163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9C0C3B6-5BF9-436A-8D1A-63BE78432DD4}" type="slidenum">
              <a:rPr lang="en-US"/>
              <a:pPr/>
              <a:t>40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62200" y="2092325"/>
            <a:ext cx="3359150" cy="281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28800" y="5761038"/>
            <a:ext cx="5029200" cy="3286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28800" y="1271588"/>
            <a:ext cx="5715000" cy="4810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65" charset="-128"/>
            </a:endParaRPr>
          </a:p>
        </p:txBody>
      </p: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 rot="10800000" flipV="1">
            <a:off x="3048000" y="3167063"/>
            <a:ext cx="1235075" cy="871537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 type="oval" w="med" len="med"/>
            <a:tailEnd type="oval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6395" name="TextBox 14"/>
          <p:cNvSpPr txBox="1">
            <a:spLocks noChangeArrowheads="1"/>
          </p:cNvSpPr>
          <p:nvPr/>
        </p:nvSpPr>
        <p:spPr bwMode="auto">
          <a:xfrm>
            <a:off x="2362200" y="2905125"/>
            <a:ext cx="17097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Refrigerator</a:t>
            </a:r>
            <a:br>
              <a:rPr lang="en-US" sz="1400" b="1"/>
            </a:br>
            <a:r>
              <a:rPr lang="en-US" sz="1400"/>
              <a:t>Transmission=12%</a:t>
            </a:r>
          </a:p>
        </p:txBody>
      </p:sp>
      <p:sp>
        <p:nvSpPr>
          <p:cNvPr id="16396" name="TextBox 14"/>
          <p:cNvSpPr txBox="1">
            <a:spLocks noChangeArrowheads="1"/>
          </p:cNvSpPr>
          <p:nvPr/>
        </p:nvSpPr>
        <p:spPr bwMode="auto">
          <a:xfrm>
            <a:off x="3986213" y="3514725"/>
            <a:ext cx="16113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Refrigerator</a:t>
            </a:r>
            <a:br>
              <a:rPr lang="en-US" sz="1400" b="1"/>
            </a:br>
            <a:r>
              <a:rPr lang="en-US" sz="1400"/>
              <a:t>Transmission=6%</a:t>
            </a:r>
          </a:p>
        </p:txBody>
      </p:sp>
      <p:cxnSp>
        <p:nvCxnSpPr>
          <p:cNvPr id="24" name="Straight Connector 23"/>
          <p:cNvCxnSpPr>
            <a:cxnSpLocks noChangeShapeType="1"/>
          </p:cNvCxnSpPr>
          <p:nvPr/>
        </p:nvCxnSpPr>
        <p:spPr bwMode="auto">
          <a:xfrm rot="10800000" flipV="1">
            <a:off x="3048000" y="3167063"/>
            <a:ext cx="1600200" cy="871537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 type="oval" w="med" len="med"/>
            <a:tailEnd type="oval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6398" name="TextBox 31"/>
          <p:cNvSpPr txBox="1">
            <a:spLocks noChangeArrowheads="1"/>
          </p:cNvSpPr>
          <p:nvPr/>
        </p:nvSpPr>
        <p:spPr bwMode="auto">
          <a:xfrm>
            <a:off x="6211888" y="5761038"/>
            <a:ext cx="1870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G4beamline simulations,</a:t>
            </a:r>
            <a:br>
              <a:rPr lang="en-US" sz="1200"/>
            </a:br>
            <a:r>
              <a:rPr lang="en-US" sz="1200"/>
              <a:t>ecalc9 emittances.</a:t>
            </a:r>
          </a:p>
        </p:txBody>
      </p:sp>
      <p:sp>
        <p:nvSpPr>
          <p:cNvPr id="16399" name="TextBox 44"/>
          <p:cNvSpPr txBox="1">
            <a:spLocks noChangeArrowheads="1"/>
          </p:cNvSpPr>
          <p:nvPr/>
        </p:nvSpPr>
        <p:spPr bwMode="auto">
          <a:xfrm>
            <a:off x="1228725" y="5913438"/>
            <a:ext cx="11334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(Same scale)</a:t>
            </a:r>
          </a:p>
        </p:txBody>
      </p:sp>
      <p:sp>
        <p:nvSpPr>
          <p:cNvPr id="16" name="Line Callout 1 15"/>
          <p:cNvSpPr/>
          <p:nvPr/>
        </p:nvSpPr>
        <p:spPr>
          <a:xfrm>
            <a:off x="3629025" y="1684338"/>
            <a:ext cx="1765300" cy="815975"/>
          </a:xfrm>
          <a:prstGeom prst="borderCallout1">
            <a:avLst>
              <a:gd name="adj1" fmla="val 98610"/>
              <a:gd name="adj2" fmla="val 48644"/>
              <a:gd name="adj3" fmla="val 145069"/>
              <a:gd name="adj4" fmla="val 48724"/>
            </a:avLst>
          </a:prstGeom>
          <a:solidFill>
            <a:srgbClr val="0000FF">
              <a:alpha val="15000"/>
            </a:srgbClr>
          </a:solidFill>
          <a:ln w="25400">
            <a:solidFill>
              <a:srgbClr val="0000FF"/>
            </a:solidFill>
            <a:prstDash val="solid"/>
            <a:headEnd type="none" w="med" len="med"/>
            <a:tailEnd type="arrow" w="lg" len="lg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600">
                <a:solidFill>
                  <a:srgbClr val="000000"/>
                </a:solidFill>
                <a:ea typeface="ＭＳ Ｐゴシック" pitchFamily="-65" charset="-128"/>
              </a:rPr>
              <a:t>Difference is just input beam emittance</a:t>
            </a:r>
          </a:p>
        </p:txBody>
      </p:sp>
      <p:pic>
        <p:nvPicPr>
          <p:cNvPr id="17" name="Content Placeholder 10" descr="KEin_vs_Tout.gif"/>
          <p:cNvPicPr>
            <a:picLocks noChangeAspect="1"/>
          </p:cNvPicPr>
          <p:nvPr/>
        </p:nvPicPr>
        <p:blipFill>
          <a:blip r:embed="rId3"/>
          <a:srcRect l="-2701" r="-2701"/>
          <a:stretch>
            <a:fillRect/>
          </a:stretch>
        </p:blipFill>
        <p:spPr bwMode="auto">
          <a:xfrm>
            <a:off x="5943600" y="4648200"/>
            <a:ext cx="3200400" cy="1952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Line Callout 1 18"/>
          <p:cNvSpPr/>
          <p:nvPr/>
        </p:nvSpPr>
        <p:spPr>
          <a:xfrm>
            <a:off x="7696200" y="4114800"/>
            <a:ext cx="1066800" cy="914400"/>
          </a:xfrm>
          <a:prstGeom prst="borderCallout1">
            <a:avLst>
              <a:gd name="adj1" fmla="val 96761"/>
              <a:gd name="adj2" fmla="val 14396"/>
              <a:gd name="adj3" fmla="val 202094"/>
              <a:gd name="adj4" fmla="val -22242"/>
            </a:avLst>
          </a:prstGeom>
          <a:solidFill>
            <a:srgbClr val="0000FF">
              <a:alpha val="15000"/>
            </a:srgbClr>
          </a:solidFill>
          <a:ln w="25400">
            <a:solidFill>
              <a:srgbClr val="0000FF"/>
            </a:solidFill>
            <a:prstDash val="solid"/>
            <a:headEnd type="none" w="med" len="med"/>
            <a:tailEnd type="arrow" w="lg" len="lg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  <a:ea typeface="ＭＳ Ｐゴシック" pitchFamily="-65" charset="-128"/>
              </a:rPr>
              <a:t>“Lost” </a:t>
            </a:r>
            <a:r>
              <a:rPr lang="en-US" sz="1400" dirty="0" err="1">
                <a:solidFill>
                  <a:srgbClr val="000000"/>
                </a:solidFill>
                <a:ea typeface="ＭＳ Ｐゴシック" pitchFamily="-65" charset="-128"/>
              </a:rPr>
              <a:t>muons</a:t>
            </a:r>
            <a:r>
              <a:rPr lang="en-US" sz="1400" dirty="0">
                <a:solidFill>
                  <a:srgbClr val="000000"/>
                </a:solidFill>
                <a:ea typeface="ＭＳ Ｐゴシック" pitchFamily="-65" charset="-128"/>
              </a:rPr>
              <a:t/>
            </a:r>
            <a:br>
              <a:rPr lang="en-US" sz="1400" dirty="0">
                <a:solidFill>
                  <a:srgbClr val="000000"/>
                </a:solidFill>
                <a:ea typeface="ＭＳ Ｐゴシック" pitchFamily="-65" charset="-128"/>
              </a:rPr>
            </a:br>
            <a:r>
              <a:rPr lang="en-US" sz="1400" dirty="0">
                <a:solidFill>
                  <a:srgbClr val="000000"/>
                </a:solidFill>
                <a:ea typeface="ＭＳ Ｐゴシック" pitchFamily="-65" charset="-128"/>
              </a:rPr>
              <a:t>at higher energy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Bob Abrams’ </a:t>
            </a:r>
            <a:r>
              <a:rPr lang="en-US" sz="2800" i="1" dirty="0" smtClean="0"/>
              <a:t>The MANX Proposal</a:t>
            </a:r>
            <a:endParaRPr lang="en-US" sz="2800" i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295400" y="457200"/>
            <a:ext cx="5181600" cy="1588"/>
          </a:xfrm>
          <a:prstGeom prst="line">
            <a:avLst/>
          </a:prstGeom>
          <a:ln w="254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52413" y="1012825"/>
            <a:ext cx="7762638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400" b="1" u="sng" dirty="0"/>
              <a:t>DRAFT</a:t>
            </a:r>
            <a:r>
              <a:rPr lang="en-US" sz="2400" b="1" dirty="0"/>
              <a:t>   MANX following MICE at RAL   </a:t>
            </a:r>
            <a:r>
              <a:rPr lang="en-US" sz="2400" b="1" u="sng" dirty="0"/>
              <a:t>DRAFT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/>
              <a:t>Robert Abrams</a:t>
            </a:r>
            <a:r>
              <a:rPr lang="en-US" sz="1600" b="1" baseline="30000" dirty="0">
                <a:solidFill>
                  <a:srgbClr val="FF66CC"/>
                </a:solidFill>
              </a:rPr>
              <a:t>1</a:t>
            </a:r>
            <a:r>
              <a:rPr lang="en-US" sz="1600" dirty="0"/>
              <a:t>, Mohammad Alsharo’a</a:t>
            </a:r>
            <a:r>
              <a:rPr lang="en-US" sz="1600" b="1" baseline="30000" dirty="0">
                <a:solidFill>
                  <a:srgbClr val="FF66CC"/>
                </a:solidFill>
              </a:rPr>
              <a:t>1</a:t>
            </a:r>
            <a:r>
              <a:rPr lang="en-US" sz="1600" dirty="0"/>
              <a:t>, Charles Ankenbrandt</a:t>
            </a:r>
            <a:r>
              <a:rPr lang="en-US" sz="1600" b="1" baseline="30000" dirty="0">
                <a:solidFill>
                  <a:srgbClr val="FF66CC"/>
                </a:solidFill>
              </a:rPr>
              <a:t>1</a:t>
            </a:r>
            <a:r>
              <a:rPr lang="en-US" sz="1600" dirty="0"/>
              <a:t>, </a:t>
            </a:r>
            <a:r>
              <a:rPr lang="en-US" sz="1600" dirty="0" err="1"/>
              <a:t>Emanuela</a:t>
            </a:r>
            <a:r>
              <a:rPr lang="en-US" sz="1600" dirty="0"/>
              <a:t> Barzi</a:t>
            </a:r>
            <a:r>
              <a:rPr lang="en-US" sz="1600" baseline="30000" dirty="0"/>
              <a:t>2</a:t>
            </a:r>
            <a:r>
              <a:rPr lang="en-US" sz="1600" dirty="0"/>
              <a:t>,</a:t>
            </a:r>
          </a:p>
          <a:p>
            <a:pPr algn="ctr"/>
            <a:r>
              <a:rPr lang="en-US" sz="1600" dirty="0"/>
              <a:t>Kevin Beard</a:t>
            </a:r>
            <a:r>
              <a:rPr lang="en-US" sz="1600" b="1" baseline="30000" dirty="0">
                <a:solidFill>
                  <a:srgbClr val="FF66CC"/>
                </a:solidFill>
              </a:rPr>
              <a:t>1</a:t>
            </a:r>
            <a:r>
              <a:rPr lang="en-US" sz="1600" dirty="0"/>
              <a:t>, Alex Bogacz</a:t>
            </a:r>
            <a:r>
              <a:rPr lang="en-US" sz="1600" baseline="30000" dirty="0"/>
              <a:t>3</a:t>
            </a:r>
            <a:r>
              <a:rPr lang="en-US" sz="1600" dirty="0"/>
              <a:t>, Daniel Broemmelsiek</a:t>
            </a:r>
            <a:r>
              <a:rPr lang="en-US" sz="1600" baseline="30000" dirty="0"/>
              <a:t>2</a:t>
            </a:r>
            <a:r>
              <a:rPr lang="en-US" sz="1600" dirty="0"/>
              <a:t>, Yu-Chiu Chao</a:t>
            </a:r>
            <a:r>
              <a:rPr lang="en-US" sz="1600" baseline="30000" dirty="0"/>
              <a:t>3</a:t>
            </a:r>
            <a:r>
              <a:rPr lang="en-US" sz="1600" dirty="0"/>
              <a:t>,</a:t>
            </a:r>
          </a:p>
          <a:p>
            <a:pPr algn="ctr"/>
            <a:r>
              <a:rPr lang="en-US" sz="1600" dirty="0"/>
              <a:t>Mary Anne Cummings</a:t>
            </a:r>
            <a:r>
              <a:rPr lang="en-US" sz="1600" b="1" baseline="30000" dirty="0">
                <a:solidFill>
                  <a:srgbClr val="FF66CC"/>
                </a:solidFill>
              </a:rPr>
              <a:t>1</a:t>
            </a:r>
            <a:r>
              <a:rPr lang="en-US" sz="1600" dirty="0"/>
              <a:t>, </a:t>
            </a:r>
            <a:r>
              <a:rPr lang="en-US" sz="1600" dirty="0" err="1"/>
              <a:t>Yaroslav</a:t>
            </a:r>
            <a:r>
              <a:rPr lang="en-US" sz="1600" dirty="0"/>
              <a:t> Derbenev</a:t>
            </a:r>
            <a:r>
              <a:rPr lang="en-US" sz="1600" baseline="30000" dirty="0"/>
              <a:t>3</a:t>
            </a:r>
            <a:r>
              <a:rPr lang="en-US" sz="1600" dirty="0"/>
              <a:t>, Henry Frisch</a:t>
            </a:r>
            <a:r>
              <a:rPr lang="en-US" sz="1600" baseline="30000" dirty="0"/>
              <a:t>4</a:t>
            </a:r>
            <a:r>
              <a:rPr lang="en-US" sz="1600" dirty="0"/>
              <a:t>, Ivan Gonin</a:t>
            </a:r>
            <a:r>
              <a:rPr lang="en-US" sz="1600" baseline="30000" dirty="0"/>
              <a:t>2</a:t>
            </a:r>
            <a:r>
              <a:rPr lang="en-US" sz="1600" dirty="0"/>
              <a:t>, </a:t>
            </a:r>
          </a:p>
          <a:p>
            <a:pPr algn="ctr"/>
            <a:r>
              <a:rPr lang="en-US" sz="1600" dirty="0"/>
              <a:t>Gail Hanson</a:t>
            </a:r>
            <a:r>
              <a:rPr lang="en-US" sz="1600" baseline="30000" dirty="0"/>
              <a:t>5</a:t>
            </a:r>
            <a:r>
              <a:rPr lang="en-US" sz="1600" dirty="0"/>
              <a:t>, David Hedin</a:t>
            </a:r>
            <a:r>
              <a:rPr lang="en-US" sz="1600" baseline="30000" dirty="0"/>
              <a:t>7</a:t>
            </a:r>
            <a:r>
              <a:rPr lang="en-US" sz="1600" dirty="0"/>
              <a:t>, Martin Hu</a:t>
            </a:r>
            <a:r>
              <a:rPr lang="en-US" sz="1600" baseline="30000" dirty="0"/>
              <a:t>2</a:t>
            </a:r>
            <a:r>
              <a:rPr lang="en-US" sz="1600" dirty="0"/>
              <a:t>, </a:t>
            </a:r>
          </a:p>
          <a:p>
            <a:pPr algn="ctr"/>
            <a:r>
              <a:rPr lang="en-US" sz="1600" dirty="0"/>
              <a:t>Rolland Johnson</a:t>
            </a:r>
            <a:r>
              <a:rPr lang="en-US" sz="1600" b="1" baseline="30000" dirty="0">
                <a:solidFill>
                  <a:srgbClr val="FF66CC"/>
                </a:solidFill>
              </a:rPr>
              <a:t>1</a:t>
            </a:r>
            <a:r>
              <a:rPr lang="en-US" sz="1600" dirty="0"/>
              <a:t>, Stephen Kahn</a:t>
            </a:r>
            <a:r>
              <a:rPr lang="en-US" sz="1600" b="1" baseline="30000" dirty="0">
                <a:solidFill>
                  <a:srgbClr val="FF66CC"/>
                </a:solidFill>
              </a:rPr>
              <a:t>1</a:t>
            </a:r>
            <a:r>
              <a:rPr lang="en-US" sz="1600" dirty="0"/>
              <a:t>, Daniel Kaplan</a:t>
            </a:r>
            <a:r>
              <a:rPr lang="en-US" sz="1600" baseline="30000" dirty="0"/>
              <a:t>6</a:t>
            </a:r>
            <a:r>
              <a:rPr lang="en-US" sz="1600" dirty="0"/>
              <a:t>, </a:t>
            </a:r>
          </a:p>
          <a:p>
            <a:pPr algn="ctr"/>
            <a:r>
              <a:rPr lang="de-DE" sz="1600" dirty="0"/>
              <a:t>Vladimir Kashikhin</a:t>
            </a:r>
            <a:r>
              <a:rPr lang="de-DE" sz="1600" baseline="30000" dirty="0"/>
              <a:t>2</a:t>
            </a:r>
            <a:r>
              <a:rPr lang="de-DE" sz="1600" dirty="0"/>
              <a:t>, Moyses Kuchnir</a:t>
            </a:r>
            <a:r>
              <a:rPr lang="de-DE" sz="1600" b="1" baseline="30000" dirty="0">
                <a:solidFill>
                  <a:srgbClr val="FF66CC"/>
                </a:solidFill>
              </a:rPr>
              <a:t>1</a:t>
            </a:r>
            <a:r>
              <a:rPr lang="de-DE" sz="1600" dirty="0"/>
              <a:t>, Michael Lamm</a:t>
            </a:r>
            <a:r>
              <a:rPr lang="de-DE" sz="1600" baseline="30000" dirty="0"/>
              <a:t>2</a:t>
            </a:r>
            <a:r>
              <a:rPr lang="de-DE" sz="1600" dirty="0"/>
              <a:t>, Valeri Lebedev</a:t>
            </a:r>
            <a:r>
              <a:rPr lang="de-DE" sz="1600" baseline="30000" dirty="0"/>
              <a:t>2</a:t>
            </a:r>
            <a:r>
              <a:rPr lang="de-DE" sz="1600" dirty="0"/>
              <a:t>, </a:t>
            </a:r>
            <a:endParaRPr lang="en-US" sz="1600" dirty="0"/>
          </a:p>
          <a:p>
            <a:pPr algn="ctr"/>
            <a:r>
              <a:rPr lang="en-US" sz="1600" dirty="0"/>
              <a:t>David Neuffer</a:t>
            </a:r>
            <a:r>
              <a:rPr lang="en-US" sz="1600" baseline="30000" dirty="0"/>
              <a:t>2</a:t>
            </a:r>
            <a:r>
              <a:rPr lang="en-US" sz="1600" dirty="0"/>
              <a:t>, Milord Popovic</a:t>
            </a:r>
            <a:r>
              <a:rPr lang="en-US" sz="1600" baseline="30000" dirty="0"/>
              <a:t>2</a:t>
            </a:r>
            <a:r>
              <a:rPr lang="en-US" sz="1600" dirty="0"/>
              <a:t>, Robert Rimmer</a:t>
            </a:r>
            <a:r>
              <a:rPr lang="en-US" sz="1600" baseline="30000" dirty="0"/>
              <a:t>3</a:t>
            </a:r>
            <a:r>
              <a:rPr lang="en-US" sz="1600" dirty="0"/>
              <a:t>, Thomas Roberts</a:t>
            </a:r>
            <a:r>
              <a:rPr lang="en-US" sz="1600" b="1" baseline="30000" dirty="0">
                <a:solidFill>
                  <a:srgbClr val="FF66CC"/>
                </a:solidFill>
              </a:rPr>
              <a:t>1</a:t>
            </a:r>
            <a:r>
              <a:rPr lang="en-US" sz="1600" dirty="0"/>
              <a:t>, Richard Sah</a:t>
            </a:r>
            <a:r>
              <a:rPr lang="en-US" sz="1600" b="1" baseline="30000" dirty="0">
                <a:solidFill>
                  <a:srgbClr val="FF66CC"/>
                </a:solidFill>
              </a:rPr>
              <a:t>1</a:t>
            </a:r>
            <a:r>
              <a:rPr lang="en-US" sz="1600" dirty="0"/>
              <a:t>, </a:t>
            </a:r>
          </a:p>
          <a:p>
            <a:pPr algn="ctr"/>
            <a:r>
              <a:rPr lang="en-US" sz="1600" dirty="0"/>
              <a:t>Linda Spentzouris</a:t>
            </a:r>
            <a:r>
              <a:rPr lang="en-US" sz="1600" baseline="30000" dirty="0"/>
              <a:t>6</a:t>
            </a:r>
            <a:r>
              <a:rPr lang="en-US" sz="1600" dirty="0"/>
              <a:t>, Alvin Tollestrup</a:t>
            </a:r>
            <a:r>
              <a:rPr lang="en-US" sz="1600" baseline="30000" dirty="0"/>
              <a:t>2</a:t>
            </a:r>
            <a:r>
              <a:rPr lang="en-US" sz="1600" dirty="0"/>
              <a:t>, Daniele Turrioni</a:t>
            </a:r>
            <a:r>
              <a:rPr lang="en-US" sz="1600" baseline="30000" dirty="0"/>
              <a:t>2</a:t>
            </a:r>
            <a:r>
              <a:rPr lang="en-US" sz="1600" dirty="0"/>
              <a:t>, Victor Yarba</a:t>
            </a:r>
            <a:r>
              <a:rPr lang="en-US" sz="1600" baseline="30000" dirty="0"/>
              <a:t>2</a:t>
            </a:r>
            <a:r>
              <a:rPr lang="en-US" sz="1600" dirty="0"/>
              <a:t>, </a:t>
            </a:r>
          </a:p>
          <a:p>
            <a:pPr algn="ctr"/>
            <a:r>
              <a:rPr lang="en-US" sz="1600" dirty="0" err="1"/>
              <a:t>Katsuya</a:t>
            </a:r>
            <a:r>
              <a:rPr lang="en-US" sz="1600" dirty="0"/>
              <a:t> Yonehara</a:t>
            </a:r>
            <a:r>
              <a:rPr lang="en-US" sz="1600" baseline="30000" dirty="0"/>
              <a:t>2</a:t>
            </a:r>
            <a:r>
              <a:rPr lang="en-US" sz="1600" dirty="0"/>
              <a:t>, Cary Yoshikawa</a:t>
            </a:r>
            <a:r>
              <a:rPr lang="en-US" sz="1600" baseline="30000" dirty="0"/>
              <a:t>2</a:t>
            </a:r>
            <a:r>
              <a:rPr lang="en-US" sz="1600" dirty="0"/>
              <a:t>, Alexander Zlobin</a:t>
            </a:r>
            <a:r>
              <a:rPr lang="en-US" sz="1600" baseline="30000" dirty="0"/>
              <a:t>2</a:t>
            </a:r>
          </a:p>
          <a:p>
            <a:pPr algn="ctr"/>
            <a:r>
              <a:rPr lang="en-US" sz="1600" b="1" baseline="30000" dirty="0">
                <a:solidFill>
                  <a:srgbClr val="FF0000"/>
                </a:solidFill>
              </a:rPr>
              <a:t>1</a:t>
            </a:r>
            <a:r>
              <a:rPr lang="en-US" sz="1600" b="1" i="1" dirty="0">
                <a:solidFill>
                  <a:srgbClr val="FF0000"/>
                </a:solidFill>
              </a:rPr>
              <a:t>Muons, Inc.</a:t>
            </a:r>
            <a:endParaRPr lang="en-US" sz="1600" b="1" dirty="0">
              <a:solidFill>
                <a:srgbClr val="FF0000"/>
              </a:solidFill>
            </a:endParaRPr>
          </a:p>
          <a:p>
            <a:pPr algn="ctr"/>
            <a:r>
              <a:rPr lang="en-US" sz="1600" baseline="30000" dirty="0"/>
              <a:t>2</a:t>
            </a:r>
            <a:r>
              <a:rPr lang="en-US" sz="1600" i="1" dirty="0"/>
              <a:t>Fermi National Accelerator Laboratory</a:t>
            </a:r>
            <a:endParaRPr lang="en-US" sz="1600" dirty="0"/>
          </a:p>
          <a:p>
            <a:pPr algn="ctr"/>
            <a:r>
              <a:rPr lang="en-US" sz="1600" baseline="30000" dirty="0"/>
              <a:t>3</a:t>
            </a:r>
            <a:r>
              <a:rPr lang="en-US" sz="1600" i="1" dirty="0"/>
              <a:t>Thomas Jefferson National Accelerator Facility</a:t>
            </a:r>
            <a:endParaRPr lang="en-US" sz="1600" dirty="0"/>
          </a:p>
          <a:p>
            <a:pPr algn="ctr"/>
            <a:r>
              <a:rPr lang="en-US" sz="1600" baseline="30000" dirty="0"/>
              <a:t>4</a:t>
            </a:r>
            <a:r>
              <a:rPr lang="en-US" sz="1600" i="1" dirty="0"/>
              <a:t>University of Chicago</a:t>
            </a:r>
            <a:endParaRPr lang="en-US" sz="1600" dirty="0"/>
          </a:p>
          <a:p>
            <a:pPr algn="ctr"/>
            <a:r>
              <a:rPr lang="en-US" sz="1600" baseline="30000" dirty="0"/>
              <a:t>5</a:t>
            </a:r>
            <a:r>
              <a:rPr lang="en-US" sz="1600" i="1" dirty="0"/>
              <a:t>University of California at Riverside</a:t>
            </a:r>
            <a:endParaRPr lang="en-US" sz="1600" dirty="0"/>
          </a:p>
          <a:p>
            <a:pPr algn="ctr"/>
            <a:r>
              <a:rPr lang="en-US" sz="1600" baseline="30000" dirty="0"/>
              <a:t>6</a:t>
            </a:r>
            <a:r>
              <a:rPr lang="en-US" sz="1600" i="1" dirty="0"/>
              <a:t>Illinois Institute of Technology</a:t>
            </a:r>
            <a:endParaRPr lang="en-US" sz="1600" dirty="0"/>
          </a:p>
          <a:p>
            <a:pPr algn="ctr"/>
            <a:r>
              <a:rPr lang="en-US" sz="1600" i="1" baseline="30000" dirty="0"/>
              <a:t>7</a:t>
            </a:r>
            <a:r>
              <a:rPr lang="en-US" sz="1600" i="1" dirty="0"/>
              <a:t>Northern Illinois University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6096000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rgbClr val="7030A0"/>
                </a:solidFill>
              </a:rPr>
              <a:t>Muons</a:t>
            </a:r>
            <a:r>
              <a:rPr lang="en-US" i="1" dirty="0" smtClean="0">
                <a:solidFill>
                  <a:srgbClr val="7030A0"/>
                </a:solidFill>
              </a:rPr>
              <a:t>, Inc. is largely responsible for the current draft.  </a:t>
            </a:r>
          </a:p>
          <a:p>
            <a:r>
              <a:rPr lang="en-US" i="1" dirty="0" smtClean="0">
                <a:solidFill>
                  <a:srgbClr val="7030A0"/>
                </a:solidFill>
              </a:rPr>
              <a:t>We need to build a larger collaboration</a:t>
            </a:r>
            <a:endParaRPr lang="en-US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12/11/2008</a:t>
            </a:r>
          </a:p>
        </p:txBody>
      </p:sp>
      <p:sp>
        <p:nvSpPr>
          <p:cNvPr id="18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Muon Collider Design Workshop at Newport News, VA USA</a:t>
            </a:r>
          </a:p>
        </p:txBody>
      </p:sp>
      <p:sp>
        <p:nvSpPr>
          <p:cNvPr id="18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85913-F833-42BC-9392-31C1D599C7E4}" type="slidenum">
              <a:rPr lang="en-US"/>
              <a:pPr/>
              <a:t>42</a:t>
            </a:fld>
            <a:endParaRPr lang="en-US"/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1425" y="779463"/>
            <a:ext cx="5505450" cy="390048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sp>
        <p:nvSpPr>
          <p:cNvPr id="40157" name="Text Box 221"/>
          <p:cNvSpPr txBox="1">
            <a:spLocks noChangeArrowheads="1"/>
          </p:cNvSpPr>
          <p:nvPr/>
        </p:nvSpPr>
        <p:spPr bwMode="auto">
          <a:xfrm>
            <a:off x="1984375" y="4313238"/>
            <a:ext cx="3219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MANX in MICE (Conceptual)</a:t>
            </a:r>
          </a:p>
        </p:txBody>
      </p:sp>
      <p:grpSp>
        <p:nvGrpSpPr>
          <p:cNvPr id="2" name="Group 406"/>
          <p:cNvGrpSpPr>
            <a:grpSpLocks/>
          </p:cNvGrpSpPr>
          <p:nvPr/>
        </p:nvGrpSpPr>
        <p:grpSpPr bwMode="auto">
          <a:xfrm>
            <a:off x="1654175" y="4849813"/>
            <a:ext cx="6507163" cy="1377950"/>
            <a:chOff x="1042" y="3055"/>
            <a:chExt cx="4099" cy="868"/>
          </a:xfrm>
        </p:grpSpPr>
        <p:sp>
          <p:nvSpPr>
            <p:cNvPr id="39941" name="Line 5"/>
            <p:cNvSpPr>
              <a:spLocks noChangeShapeType="1"/>
            </p:cNvSpPr>
            <p:nvPr/>
          </p:nvSpPr>
          <p:spPr bwMode="auto">
            <a:xfrm>
              <a:off x="1128" y="3109"/>
              <a:ext cx="0" cy="166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942" name="Rectangle 6"/>
            <p:cNvSpPr>
              <a:spLocks noChangeArrowheads="1"/>
            </p:cNvSpPr>
            <p:nvPr/>
          </p:nvSpPr>
          <p:spPr bwMode="auto">
            <a:xfrm>
              <a:off x="1152" y="3128"/>
              <a:ext cx="48" cy="116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37"/>
            <p:cNvGrpSpPr>
              <a:grpSpLocks/>
            </p:cNvGrpSpPr>
            <p:nvPr/>
          </p:nvGrpSpPr>
          <p:grpSpPr bwMode="auto">
            <a:xfrm>
              <a:off x="1116" y="3450"/>
              <a:ext cx="72" cy="166"/>
              <a:chOff x="1152" y="3244"/>
              <a:chExt cx="72" cy="166"/>
            </a:xfrm>
          </p:grpSpPr>
          <p:sp>
            <p:nvSpPr>
              <p:cNvPr id="39974" name="Line 38"/>
              <p:cNvSpPr>
                <a:spLocks noChangeShapeType="1"/>
              </p:cNvSpPr>
              <p:nvPr/>
            </p:nvSpPr>
            <p:spPr bwMode="auto">
              <a:xfrm>
                <a:off x="1152" y="3244"/>
                <a:ext cx="0" cy="166"/>
              </a:xfrm>
              <a:prstGeom prst="line">
                <a:avLst/>
              </a:prstGeom>
              <a:noFill/>
              <a:ln w="38100">
                <a:solidFill>
                  <a:srgbClr val="FF00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75" name="Rectangle 39"/>
              <p:cNvSpPr>
                <a:spLocks noChangeArrowheads="1"/>
              </p:cNvSpPr>
              <p:nvPr/>
            </p:nvSpPr>
            <p:spPr bwMode="auto">
              <a:xfrm>
                <a:off x="1176" y="3263"/>
                <a:ext cx="48" cy="116"/>
              </a:xfrm>
              <a:prstGeom prst="rect">
                <a:avLst/>
              </a:prstGeom>
              <a:solidFill>
                <a:srgbClr val="33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55"/>
            <p:cNvGrpSpPr>
              <a:grpSpLocks/>
            </p:cNvGrpSpPr>
            <p:nvPr/>
          </p:nvGrpSpPr>
          <p:grpSpPr bwMode="auto">
            <a:xfrm>
              <a:off x="3399" y="3055"/>
              <a:ext cx="581" cy="233"/>
              <a:chOff x="3025" y="2516"/>
              <a:chExt cx="581" cy="233"/>
            </a:xfrm>
          </p:grpSpPr>
          <p:sp>
            <p:nvSpPr>
              <p:cNvPr id="39958" name="Line 22"/>
              <p:cNvSpPr>
                <a:spLocks noChangeShapeType="1"/>
              </p:cNvSpPr>
              <p:nvPr/>
            </p:nvSpPr>
            <p:spPr bwMode="auto">
              <a:xfrm>
                <a:off x="3475" y="2516"/>
                <a:ext cx="0" cy="39"/>
              </a:xfrm>
              <a:prstGeom prst="line">
                <a:avLst/>
              </a:prstGeom>
              <a:noFill/>
              <a:ln w="57150">
                <a:solidFill>
                  <a:srgbClr val="FF00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59" name="Rectangle 23"/>
              <p:cNvSpPr>
                <a:spLocks noChangeArrowheads="1"/>
              </p:cNvSpPr>
              <p:nvPr/>
            </p:nvSpPr>
            <p:spPr bwMode="auto">
              <a:xfrm>
                <a:off x="3211" y="2583"/>
                <a:ext cx="212" cy="9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60" name="Line 24"/>
              <p:cNvSpPr>
                <a:spLocks noChangeShapeType="1"/>
              </p:cNvSpPr>
              <p:nvPr/>
            </p:nvSpPr>
            <p:spPr bwMode="auto">
              <a:xfrm>
                <a:off x="3213" y="2536"/>
                <a:ext cx="234" cy="1"/>
              </a:xfrm>
              <a:prstGeom prst="line">
                <a:avLst/>
              </a:prstGeom>
              <a:noFill/>
              <a:ln w="19050">
                <a:solidFill>
                  <a:srgbClr val="FF00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61" name="Line 25"/>
              <p:cNvSpPr>
                <a:spLocks noChangeShapeType="1"/>
              </p:cNvSpPr>
              <p:nvPr/>
            </p:nvSpPr>
            <p:spPr bwMode="auto">
              <a:xfrm>
                <a:off x="3213" y="2730"/>
                <a:ext cx="234" cy="1"/>
              </a:xfrm>
              <a:prstGeom prst="line">
                <a:avLst/>
              </a:prstGeom>
              <a:noFill/>
              <a:ln w="19050">
                <a:solidFill>
                  <a:srgbClr val="FF00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62" name="Line 26"/>
              <p:cNvSpPr>
                <a:spLocks noChangeShapeType="1"/>
              </p:cNvSpPr>
              <p:nvPr/>
            </p:nvSpPr>
            <p:spPr bwMode="auto">
              <a:xfrm>
                <a:off x="3035" y="2536"/>
                <a:ext cx="71" cy="1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63" name="Line 27"/>
              <p:cNvSpPr>
                <a:spLocks noChangeShapeType="1"/>
              </p:cNvSpPr>
              <p:nvPr/>
            </p:nvSpPr>
            <p:spPr bwMode="auto">
              <a:xfrm>
                <a:off x="3035" y="2720"/>
                <a:ext cx="71" cy="4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78" name="Line 42"/>
              <p:cNvSpPr>
                <a:spLocks noChangeShapeType="1"/>
              </p:cNvSpPr>
              <p:nvPr/>
            </p:nvSpPr>
            <p:spPr bwMode="auto">
              <a:xfrm>
                <a:off x="3472" y="2710"/>
                <a:ext cx="0" cy="39"/>
              </a:xfrm>
              <a:prstGeom prst="line">
                <a:avLst/>
              </a:prstGeom>
              <a:noFill/>
              <a:ln w="57150">
                <a:solidFill>
                  <a:srgbClr val="FF00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79" name="Line 43"/>
              <p:cNvSpPr>
                <a:spLocks noChangeShapeType="1"/>
              </p:cNvSpPr>
              <p:nvPr/>
            </p:nvSpPr>
            <p:spPr bwMode="auto">
              <a:xfrm>
                <a:off x="3154" y="2519"/>
                <a:ext cx="0" cy="39"/>
              </a:xfrm>
              <a:prstGeom prst="line">
                <a:avLst/>
              </a:prstGeom>
              <a:noFill/>
              <a:ln w="57150">
                <a:solidFill>
                  <a:srgbClr val="FF00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80" name="Line 44"/>
              <p:cNvSpPr>
                <a:spLocks noChangeShapeType="1"/>
              </p:cNvSpPr>
              <p:nvPr/>
            </p:nvSpPr>
            <p:spPr bwMode="auto">
              <a:xfrm>
                <a:off x="3153" y="2708"/>
                <a:ext cx="0" cy="39"/>
              </a:xfrm>
              <a:prstGeom prst="line">
                <a:avLst/>
              </a:prstGeom>
              <a:noFill/>
              <a:ln w="57150">
                <a:solidFill>
                  <a:srgbClr val="FF00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85" name="Rectangle 49"/>
              <p:cNvSpPr>
                <a:spLocks noChangeArrowheads="1"/>
              </p:cNvSpPr>
              <p:nvPr/>
            </p:nvSpPr>
            <p:spPr bwMode="auto">
              <a:xfrm>
                <a:off x="3025" y="2711"/>
                <a:ext cx="468" cy="3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86" name="Rectangle 50"/>
              <p:cNvSpPr>
                <a:spLocks noChangeArrowheads="1"/>
              </p:cNvSpPr>
              <p:nvPr/>
            </p:nvSpPr>
            <p:spPr bwMode="auto">
              <a:xfrm>
                <a:off x="3025" y="2519"/>
                <a:ext cx="468" cy="3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88" name="Line 52"/>
              <p:cNvSpPr>
                <a:spLocks noChangeShapeType="1"/>
              </p:cNvSpPr>
              <p:nvPr/>
            </p:nvSpPr>
            <p:spPr bwMode="auto">
              <a:xfrm flipV="1">
                <a:off x="3533" y="2555"/>
                <a:ext cx="0" cy="153"/>
              </a:xfrm>
              <a:prstGeom prst="line">
                <a:avLst/>
              </a:prstGeom>
              <a:noFill/>
              <a:ln w="19050">
                <a:solidFill>
                  <a:srgbClr val="FF00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89" name="Line 53"/>
              <p:cNvSpPr>
                <a:spLocks noChangeShapeType="1"/>
              </p:cNvSpPr>
              <p:nvPr/>
            </p:nvSpPr>
            <p:spPr bwMode="auto">
              <a:xfrm flipV="1">
                <a:off x="3557" y="2536"/>
                <a:ext cx="0" cy="195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90" name="Line 54"/>
              <p:cNvSpPr>
                <a:spLocks noChangeShapeType="1"/>
              </p:cNvSpPr>
              <p:nvPr/>
            </p:nvSpPr>
            <p:spPr bwMode="auto">
              <a:xfrm flipV="1">
                <a:off x="3606" y="2516"/>
                <a:ext cx="0" cy="231"/>
              </a:xfrm>
              <a:prstGeom prst="line">
                <a:avLst/>
              </a:prstGeom>
              <a:noFill/>
              <a:ln w="76200">
                <a:solidFill>
                  <a:srgbClr val="FF00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56"/>
            <p:cNvGrpSpPr>
              <a:grpSpLocks/>
            </p:cNvGrpSpPr>
            <p:nvPr/>
          </p:nvGrpSpPr>
          <p:grpSpPr bwMode="auto">
            <a:xfrm>
              <a:off x="2746" y="3690"/>
              <a:ext cx="581" cy="233"/>
              <a:chOff x="3025" y="2516"/>
              <a:chExt cx="581" cy="233"/>
            </a:xfrm>
          </p:grpSpPr>
          <p:sp>
            <p:nvSpPr>
              <p:cNvPr id="39993" name="Line 57"/>
              <p:cNvSpPr>
                <a:spLocks noChangeShapeType="1"/>
              </p:cNvSpPr>
              <p:nvPr/>
            </p:nvSpPr>
            <p:spPr bwMode="auto">
              <a:xfrm>
                <a:off x="3475" y="2516"/>
                <a:ext cx="0" cy="39"/>
              </a:xfrm>
              <a:prstGeom prst="line">
                <a:avLst/>
              </a:prstGeom>
              <a:noFill/>
              <a:ln w="57150">
                <a:solidFill>
                  <a:srgbClr val="FF00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94" name="Rectangle 58"/>
              <p:cNvSpPr>
                <a:spLocks noChangeArrowheads="1"/>
              </p:cNvSpPr>
              <p:nvPr/>
            </p:nvSpPr>
            <p:spPr bwMode="auto">
              <a:xfrm>
                <a:off x="3211" y="2583"/>
                <a:ext cx="212" cy="9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95" name="Line 59"/>
              <p:cNvSpPr>
                <a:spLocks noChangeShapeType="1"/>
              </p:cNvSpPr>
              <p:nvPr/>
            </p:nvSpPr>
            <p:spPr bwMode="auto">
              <a:xfrm>
                <a:off x="3213" y="2536"/>
                <a:ext cx="234" cy="1"/>
              </a:xfrm>
              <a:prstGeom prst="line">
                <a:avLst/>
              </a:prstGeom>
              <a:noFill/>
              <a:ln w="19050">
                <a:solidFill>
                  <a:srgbClr val="FF00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96" name="Line 60"/>
              <p:cNvSpPr>
                <a:spLocks noChangeShapeType="1"/>
              </p:cNvSpPr>
              <p:nvPr/>
            </p:nvSpPr>
            <p:spPr bwMode="auto">
              <a:xfrm>
                <a:off x="3213" y="2730"/>
                <a:ext cx="234" cy="1"/>
              </a:xfrm>
              <a:prstGeom prst="line">
                <a:avLst/>
              </a:prstGeom>
              <a:noFill/>
              <a:ln w="19050">
                <a:solidFill>
                  <a:srgbClr val="FF00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97" name="Line 61"/>
              <p:cNvSpPr>
                <a:spLocks noChangeShapeType="1"/>
              </p:cNvSpPr>
              <p:nvPr/>
            </p:nvSpPr>
            <p:spPr bwMode="auto">
              <a:xfrm>
                <a:off x="3035" y="2536"/>
                <a:ext cx="71" cy="1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98" name="Line 62"/>
              <p:cNvSpPr>
                <a:spLocks noChangeShapeType="1"/>
              </p:cNvSpPr>
              <p:nvPr/>
            </p:nvSpPr>
            <p:spPr bwMode="auto">
              <a:xfrm>
                <a:off x="3035" y="2720"/>
                <a:ext cx="71" cy="4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99" name="Line 63"/>
              <p:cNvSpPr>
                <a:spLocks noChangeShapeType="1"/>
              </p:cNvSpPr>
              <p:nvPr/>
            </p:nvSpPr>
            <p:spPr bwMode="auto">
              <a:xfrm>
                <a:off x="3472" y="2710"/>
                <a:ext cx="0" cy="39"/>
              </a:xfrm>
              <a:prstGeom prst="line">
                <a:avLst/>
              </a:prstGeom>
              <a:noFill/>
              <a:ln w="57150">
                <a:solidFill>
                  <a:srgbClr val="FF00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00" name="Line 64"/>
              <p:cNvSpPr>
                <a:spLocks noChangeShapeType="1"/>
              </p:cNvSpPr>
              <p:nvPr/>
            </p:nvSpPr>
            <p:spPr bwMode="auto">
              <a:xfrm>
                <a:off x="3154" y="2519"/>
                <a:ext cx="0" cy="39"/>
              </a:xfrm>
              <a:prstGeom prst="line">
                <a:avLst/>
              </a:prstGeom>
              <a:noFill/>
              <a:ln w="57150">
                <a:solidFill>
                  <a:srgbClr val="FF00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01" name="Line 65"/>
              <p:cNvSpPr>
                <a:spLocks noChangeShapeType="1"/>
              </p:cNvSpPr>
              <p:nvPr/>
            </p:nvSpPr>
            <p:spPr bwMode="auto">
              <a:xfrm>
                <a:off x="3153" y="2708"/>
                <a:ext cx="0" cy="39"/>
              </a:xfrm>
              <a:prstGeom prst="line">
                <a:avLst/>
              </a:prstGeom>
              <a:noFill/>
              <a:ln w="57150">
                <a:solidFill>
                  <a:srgbClr val="FF00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02" name="Rectangle 66"/>
              <p:cNvSpPr>
                <a:spLocks noChangeArrowheads="1"/>
              </p:cNvSpPr>
              <p:nvPr/>
            </p:nvSpPr>
            <p:spPr bwMode="auto">
              <a:xfrm>
                <a:off x="3025" y="2711"/>
                <a:ext cx="468" cy="3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03" name="Rectangle 67"/>
              <p:cNvSpPr>
                <a:spLocks noChangeArrowheads="1"/>
              </p:cNvSpPr>
              <p:nvPr/>
            </p:nvSpPr>
            <p:spPr bwMode="auto">
              <a:xfrm>
                <a:off x="3025" y="2519"/>
                <a:ext cx="468" cy="3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04" name="Line 68"/>
              <p:cNvSpPr>
                <a:spLocks noChangeShapeType="1"/>
              </p:cNvSpPr>
              <p:nvPr/>
            </p:nvSpPr>
            <p:spPr bwMode="auto">
              <a:xfrm flipV="1">
                <a:off x="3533" y="2555"/>
                <a:ext cx="0" cy="153"/>
              </a:xfrm>
              <a:prstGeom prst="line">
                <a:avLst/>
              </a:prstGeom>
              <a:noFill/>
              <a:ln w="19050">
                <a:solidFill>
                  <a:srgbClr val="FF00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05" name="Line 69"/>
              <p:cNvSpPr>
                <a:spLocks noChangeShapeType="1"/>
              </p:cNvSpPr>
              <p:nvPr/>
            </p:nvSpPr>
            <p:spPr bwMode="auto">
              <a:xfrm flipV="1">
                <a:off x="3557" y="2536"/>
                <a:ext cx="0" cy="195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06" name="Line 70"/>
              <p:cNvSpPr>
                <a:spLocks noChangeShapeType="1"/>
              </p:cNvSpPr>
              <p:nvPr/>
            </p:nvSpPr>
            <p:spPr bwMode="auto">
              <a:xfrm flipV="1">
                <a:off x="3606" y="2516"/>
                <a:ext cx="0" cy="231"/>
              </a:xfrm>
              <a:prstGeom prst="line">
                <a:avLst/>
              </a:prstGeom>
              <a:noFill/>
              <a:ln w="76200">
                <a:solidFill>
                  <a:srgbClr val="FF00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75"/>
            <p:cNvGrpSpPr>
              <a:grpSpLocks/>
            </p:cNvGrpSpPr>
            <p:nvPr/>
          </p:nvGrpSpPr>
          <p:grpSpPr bwMode="auto">
            <a:xfrm>
              <a:off x="1500" y="3060"/>
              <a:ext cx="476" cy="233"/>
              <a:chOff x="1524" y="2536"/>
              <a:chExt cx="476" cy="233"/>
            </a:xfrm>
          </p:grpSpPr>
          <p:sp>
            <p:nvSpPr>
              <p:cNvPr id="39943" name="Line 7"/>
              <p:cNvSpPr>
                <a:spLocks noChangeShapeType="1"/>
              </p:cNvSpPr>
              <p:nvPr/>
            </p:nvSpPr>
            <p:spPr bwMode="auto">
              <a:xfrm>
                <a:off x="1524" y="2565"/>
                <a:ext cx="0" cy="186"/>
              </a:xfrm>
              <a:prstGeom prst="line">
                <a:avLst/>
              </a:prstGeom>
              <a:noFill/>
              <a:ln w="38100">
                <a:solidFill>
                  <a:srgbClr val="FF00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44" name="Rectangle 8"/>
              <p:cNvSpPr>
                <a:spLocks noChangeArrowheads="1"/>
              </p:cNvSpPr>
              <p:nvPr/>
            </p:nvSpPr>
            <p:spPr bwMode="auto">
              <a:xfrm>
                <a:off x="1569" y="2604"/>
                <a:ext cx="242" cy="9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45" name="Line 9"/>
              <p:cNvSpPr>
                <a:spLocks noChangeShapeType="1"/>
              </p:cNvSpPr>
              <p:nvPr/>
            </p:nvSpPr>
            <p:spPr bwMode="auto">
              <a:xfrm>
                <a:off x="1569" y="2561"/>
                <a:ext cx="242" cy="0"/>
              </a:xfrm>
              <a:prstGeom prst="line">
                <a:avLst/>
              </a:prstGeom>
              <a:noFill/>
              <a:ln w="19050">
                <a:solidFill>
                  <a:srgbClr val="FF00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46" name="Line 10"/>
              <p:cNvSpPr>
                <a:spLocks noChangeShapeType="1"/>
              </p:cNvSpPr>
              <p:nvPr/>
            </p:nvSpPr>
            <p:spPr bwMode="auto">
              <a:xfrm flipV="1">
                <a:off x="1569" y="2747"/>
                <a:ext cx="242" cy="0"/>
              </a:xfrm>
              <a:prstGeom prst="line">
                <a:avLst/>
              </a:prstGeom>
              <a:noFill/>
              <a:ln w="19050">
                <a:solidFill>
                  <a:srgbClr val="FF00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47" name="Line 11"/>
              <p:cNvSpPr>
                <a:spLocks noChangeShapeType="1"/>
              </p:cNvSpPr>
              <p:nvPr/>
            </p:nvSpPr>
            <p:spPr bwMode="auto">
              <a:xfrm>
                <a:off x="1831" y="2562"/>
                <a:ext cx="169" cy="0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48" name="Line 12"/>
              <p:cNvSpPr>
                <a:spLocks noChangeShapeType="1"/>
              </p:cNvSpPr>
              <p:nvPr/>
            </p:nvSpPr>
            <p:spPr bwMode="auto">
              <a:xfrm>
                <a:off x="1856" y="2747"/>
                <a:ext cx="144" cy="0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76" name="Line 40"/>
              <p:cNvSpPr>
                <a:spLocks noChangeShapeType="1"/>
              </p:cNvSpPr>
              <p:nvPr/>
            </p:nvSpPr>
            <p:spPr bwMode="auto">
              <a:xfrm>
                <a:off x="1545" y="2604"/>
                <a:ext cx="0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81" name="Line 45"/>
              <p:cNvSpPr>
                <a:spLocks noChangeShapeType="1"/>
              </p:cNvSpPr>
              <p:nvPr/>
            </p:nvSpPr>
            <p:spPr bwMode="auto">
              <a:xfrm>
                <a:off x="1839" y="2729"/>
                <a:ext cx="0" cy="39"/>
              </a:xfrm>
              <a:prstGeom prst="line">
                <a:avLst/>
              </a:prstGeom>
              <a:noFill/>
              <a:ln w="57150">
                <a:solidFill>
                  <a:srgbClr val="FF00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82" name="Line 46"/>
              <p:cNvSpPr>
                <a:spLocks noChangeShapeType="1"/>
              </p:cNvSpPr>
              <p:nvPr/>
            </p:nvSpPr>
            <p:spPr bwMode="auto">
              <a:xfrm>
                <a:off x="1565" y="2544"/>
                <a:ext cx="0" cy="39"/>
              </a:xfrm>
              <a:prstGeom prst="line">
                <a:avLst/>
              </a:prstGeom>
              <a:noFill/>
              <a:ln w="57150">
                <a:solidFill>
                  <a:srgbClr val="FF00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83" name="Line 47"/>
              <p:cNvSpPr>
                <a:spLocks noChangeShapeType="1"/>
              </p:cNvSpPr>
              <p:nvPr/>
            </p:nvSpPr>
            <p:spPr bwMode="auto">
              <a:xfrm>
                <a:off x="1565" y="2727"/>
                <a:ext cx="0" cy="39"/>
              </a:xfrm>
              <a:prstGeom prst="line">
                <a:avLst/>
              </a:prstGeom>
              <a:noFill/>
              <a:ln w="57150">
                <a:solidFill>
                  <a:srgbClr val="FF00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84" name="Line 48"/>
              <p:cNvSpPr>
                <a:spLocks noChangeShapeType="1"/>
              </p:cNvSpPr>
              <p:nvPr/>
            </p:nvSpPr>
            <p:spPr bwMode="auto">
              <a:xfrm>
                <a:off x="1831" y="2541"/>
                <a:ext cx="0" cy="39"/>
              </a:xfrm>
              <a:prstGeom prst="line">
                <a:avLst/>
              </a:prstGeom>
              <a:noFill/>
              <a:ln w="57150">
                <a:solidFill>
                  <a:srgbClr val="FF00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08" name="Rectangle 72"/>
              <p:cNvSpPr>
                <a:spLocks noChangeArrowheads="1"/>
              </p:cNvSpPr>
              <p:nvPr/>
            </p:nvSpPr>
            <p:spPr bwMode="auto">
              <a:xfrm>
                <a:off x="1545" y="2536"/>
                <a:ext cx="455" cy="44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09" name="Rectangle 73"/>
              <p:cNvSpPr>
                <a:spLocks noChangeArrowheads="1"/>
              </p:cNvSpPr>
              <p:nvPr/>
            </p:nvSpPr>
            <p:spPr bwMode="auto">
              <a:xfrm>
                <a:off x="1545" y="2725"/>
                <a:ext cx="455" cy="44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76"/>
            <p:cNvGrpSpPr>
              <a:grpSpLocks/>
            </p:cNvGrpSpPr>
            <p:nvPr/>
          </p:nvGrpSpPr>
          <p:grpSpPr bwMode="auto">
            <a:xfrm>
              <a:off x="1500" y="3390"/>
              <a:ext cx="476" cy="233"/>
              <a:chOff x="1524" y="2536"/>
              <a:chExt cx="476" cy="233"/>
            </a:xfrm>
          </p:grpSpPr>
          <p:sp>
            <p:nvSpPr>
              <p:cNvPr id="40013" name="Line 77"/>
              <p:cNvSpPr>
                <a:spLocks noChangeShapeType="1"/>
              </p:cNvSpPr>
              <p:nvPr/>
            </p:nvSpPr>
            <p:spPr bwMode="auto">
              <a:xfrm>
                <a:off x="1524" y="2565"/>
                <a:ext cx="0" cy="186"/>
              </a:xfrm>
              <a:prstGeom prst="line">
                <a:avLst/>
              </a:prstGeom>
              <a:noFill/>
              <a:ln w="38100">
                <a:solidFill>
                  <a:srgbClr val="FF00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14" name="Rectangle 78"/>
              <p:cNvSpPr>
                <a:spLocks noChangeArrowheads="1"/>
              </p:cNvSpPr>
              <p:nvPr/>
            </p:nvSpPr>
            <p:spPr bwMode="auto">
              <a:xfrm>
                <a:off x="1569" y="2604"/>
                <a:ext cx="242" cy="9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15" name="Line 79"/>
              <p:cNvSpPr>
                <a:spLocks noChangeShapeType="1"/>
              </p:cNvSpPr>
              <p:nvPr/>
            </p:nvSpPr>
            <p:spPr bwMode="auto">
              <a:xfrm>
                <a:off x="1569" y="2561"/>
                <a:ext cx="242" cy="0"/>
              </a:xfrm>
              <a:prstGeom prst="line">
                <a:avLst/>
              </a:prstGeom>
              <a:noFill/>
              <a:ln w="19050">
                <a:solidFill>
                  <a:srgbClr val="FF00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16" name="Line 80"/>
              <p:cNvSpPr>
                <a:spLocks noChangeShapeType="1"/>
              </p:cNvSpPr>
              <p:nvPr/>
            </p:nvSpPr>
            <p:spPr bwMode="auto">
              <a:xfrm flipV="1">
                <a:off x="1569" y="2747"/>
                <a:ext cx="242" cy="0"/>
              </a:xfrm>
              <a:prstGeom prst="line">
                <a:avLst/>
              </a:prstGeom>
              <a:noFill/>
              <a:ln w="19050">
                <a:solidFill>
                  <a:srgbClr val="FF00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17" name="Line 81"/>
              <p:cNvSpPr>
                <a:spLocks noChangeShapeType="1"/>
              </p:cNvSpPr>
              <p:nvPr/>
            </p:nvSpPr>
            <p:spPr bwMode="auto">
              <a:xfrm>
                <a:off x="1831" y="2562"/>
                <a:ext cx="169" cy="0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18" name="Line 82"/>
              <p:cNvSpPr>
                <a:spLocks noChangeShapeType="1"/>
              </p:cNvSpPr>
              <p:nvPr/>
            </p:nvSpPr>
            <p:spPr bwMode="auto">
              <a:xfrm>
                <a:off x="1856" y="2747"/>
                <a:ext cx="144" cy="0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19" name="Line 83"/>
              <p:cNvSpPr>
                <a:spLocks noChangeShapeType="1"/>
              </p:cNvSpPr>
              <p:nvPr/>
            </p:nvSpPr>
            <p:spPr bwMode="auto">
              <a:xfrm>
                <a:off x="1545" y="2604"/>
                <a:ext cx="0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20" name="Line 84"/>
              <p:cNvSpPr>
                <a:spLocks noChangeShapeType="1"/>
              </p:cNvSpPr>
              <p:nvPr/>
            </p:nvSpPr>
            <p:spPr bwMode="auto">
              <a:xfrm>
                <a:off x="1839" y="2729"/>
                <a:ext cx="0" cy="39"/>
              </a:xfrm>
              <a:prstGeom prst="line">
                <a:avLst/>
              </a:prstGeom>
              <a:noFill/>
              <a:ln w="57150">
                <a:solidFill>
                  <a:srgbClr val="FF00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21" name="Line 85"/>
              <p:cNvSpPr>
                <a:spLocks noChangeShapeType="1"/>
              </p:cNvSpPr>
              <p:nvPr/>
            </p:nvSpPr>
            <p:spPr bwMode="auto">
              <a:xfrm>
                <a:off x="1565" y="2544"/>
                <a:ext cx="0" cy="39"/>
              </a:xfrm>
              <a:prstGeom prst="line">
                <a:avLst/>
              </a:prstGeom>
              <a:noFill/>
              <a:ln w="57150">
                <a:solidFill>
                  <a:srgbClr val="FF00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22" name="Line 86"/>
              <p:cNvSpPr>
                <a:spLocks noChangeShapeType="1"/>
              </p:cNvSpPr>
              <p:nvPr/>
            </p:nvSpPr>
            <p:spPr bwMode="auto">
              <a:xfrm>
                <a:off x="1565" y="2727"/>
                <a:ext cx="0" cy="39"/>
              </a:xfrm>
              <a:prstGeom prst="line">
                <a:avLst/>
              </a:prstGeom>
              <a:noFill/>
              <a:ln w="57150">
                <a:solidFill>
                  <a:srgbClr val="FF00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23" name="Line 87"/>
              <p:cNvSpPr>
                <a:spLocks noChangeShapeType="1"/>
              </p:cNvSpPr>
              <p:nvPr/>
            </p:nvSpPr>
            <p:spPr bwMode="auto">
              <a:xfrm>
                <a:off x="1831" y="2541"/>
                <a:ext cx="0" cy="39"/>
              </a:xfrm>
              <a:prstGeom prst="line">
                <a:avLst/>
              </a:prstGeom>
              <a:noFill/>
              <a:ln w="57150">
                <a:solidFill>
                  <a:srgbClr val="FF00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24" name="Rectangle 88"/>
              <p:cNvSpPr>
                <a:spLocks noChangeArrowheads="1"/>
              </p:cNvSpPr>
              <p:nvPr/>
            </p:nvSpPr>
            <p:spPr bwMode="auto">
              <a:xfrm>
                <a:off x="1545" y="2536"/>
                <a:ext cx="455" cy="44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25" name="Rectangle 89"/>
              <p:cNvSpPr>
                <a:spLocks noChangeArrowheads="1"/>
              </p:cNvSpPr>
              <p:nvPr/>
            </p:nvSpPr>
            <p:spPr bwMode="auto">
              <a:xfrm>
                <a:off x="1545" y="2725"/>
                <a:ext cx="455" cy="44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0085" name="Rectangle 149"/>
            <p:cNvSpPr>
              <a:spLocks noChangeArrowheads="1"/>
            </p:cNvSpPr>
            <p:nvPr/>
          </p:nvSpPr>
          <p:spPr bwMode="auto">
            <a:xfrm>
              <a:off x="2009" y="3080"/>
              <a:ext cx="291" cy="21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" name="Group 152"/>
            <p:cNvGrpSpPr>
              <a:grpSpLocks/>
            </p:cNvGrpSpPr>
            <p:nvPr/>
          </p:nvGrpSpPr>
          <p:grpSpPr bwMode="auto">
            <a:xfrm>
              <a:off x="2009" y="3080"/>
              <a:ext cx="291" cy="210"/>
              <a:chOff x="2033" y="2556"/>
              <a:chExt cx="291" cy="210"/>
            </a:xfrm>
          </p:grpSpPr>
          <p:sp>
            <p:nvSpPr>
              <p:cNvPr id="40086" name="Line 150"/>
              <p:cNvSpPr>
                <a:spLocks noChangeShapeType="1"/>
              </p:cNvSpPr>
              <p:nvPr/>
            </p:nvSpPr>
            <p:spPr bwMode="auto">
              <a:xfrm flipV="1">
                <a:off x="2033" y="2556"/>
                <a:ext cx="291" cy="20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87" name="Line 151"/>
              <p:cNvSpPr>
                <a:spLocks noChangeShapeType="1"/>
              </p:cNvSpPr>
              <p:nvPr/>
            </p:nvSpPr>
            <p:spPr bwMode="auto">
              <a:xfrm>
                <a:off x="2033" y="2562"/>
                <a:ext cx="291" cy="2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0092" name="Rectangle 156"/>
            <p:cNvSpPr>
              <a:spLocks noChangeArrowheads="1"/>
            </p:cNvSpPr>
            <p:nvPr/>
          </p:nvSpPr>
          <p:spPr bwMode="auto">
            <a:xfrm>
              <a:off x="3057" y="3059"/>
              <a:ext cx="291" cy="21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" name="Group 157"/>
            <p:cNvGrpSpPr>
              <a:grpSpLocks/>
            </p:cNvGrpSpPr>
            <p:nvPr/>
          </p:nvGrpSpPr>
          <p:grpSpPr bwMode="auto">
            <a:xfrm>
              <a:off x="3057" y="3059"/>
              <a:ext cx="291" cy="210"/>
              <a:chOff x="2033" y="2556"/>
              <a:chExt cx="291" cy="210"/>
            </a:xfrm>
          </p:grpSpPr>
          <p:sp>
            <p:nvSpPr>
              <p:cNvPr id="40094" name="Line 158"/>
              <p:cNvSpPr>
                <a:spLocks noChangeShapeType="1"/>
              </p:cNvSpPr>
              <p:nvPr/>
            </p:nvSpPr>
            <p:spPr bwMode="auto">
              <a:xfrm flipV="1">
                <a:off x="2033" y="2556"/>
                <a:ext cx="291" cy="20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95" name="Line 159"/>
              <p:cNvSpPr>
                <a:spLocks noChangeShapeType="1"/>
              </p:cNvSpPr>
              <p:nvPr/>
            </p:nvSpPr>
            <p:spPr bwMode="auto">
              <a:xfrm>
                <a:off x="2033" y="2562"/>
                <a:ext cx="291" cy="2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0155" name="Text Box 219"/>
            <p:cNvSpPr txBox="1">
              <a:spLocks noChangeArrowheads="1"/>
            </p:cNvSpPr>
            <p:nvPr/>
          </p:nvSpPr>
          <p:spPr bwMode="auto">
            <a:xfrm>
              <a:off x="4192" y="3084"/>
              <a:ext cx="94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/>
                <a:t>MANX w/Matching</a:t>
              </a:r>
            </a:p>
          </p:txBody>
        </p:sp>
        <p:sp>
          <p:nvSpPr>
            <p:cNvPr id="40156" name="Text Box 220"/>
            <p:cNvSpPr txBox="1">
              <a:spLocks noChangeArrowheads="1"/>
            </p:cNvSpPr>
            <p:nvPr/>
          </p:nvSpPr>
          <p:spPr bwMode="auto">
            <a:xfrm>
              <a:off x="3508" y="3718"/>
              <a:ext cx="79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/>
                <a:t>Off-Axis MANX</a:t>
              </a:r>
            </a:p>
          </p:txBody>
        </p:sp>
        <p:sp>
          <p:nvSpPr>
            <p:cNvPr id="40158" name="Line 222"/>
            <p:cNvSpPr>
              <a:spLocks noChangeShapeType="1"/>
            </p:cNvSpPr>
            <p:nvPr/>
          </p:nvSpPr>
          <p:spPr bwMode="auto">
            <a:xfrm flipV="1">
              <a:off x="1200" y="3130"/>
              <a:ext cx="300" cy="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159" name="Line 223"/>
            <p:cNvSpPr>
              <a:spLocks noChangeShapeType="1"/>
            </p:cNvSpPr>
            <p:nvPr/>
          </p:nvSpPr>
          <p:spPr bwMode="auto">
            <a:xfrm>
              <a:off x="1200" y="3202"/>
              <a:ext cx="300" cy="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161" name="Line 225"/>
            <p:cNvSpPr>
              <a:spLocks noChangeShapeType="1"/>
            </p:cNvSpPr>
            <p:nvPr/>
          </p:nvSpPr>
          <p:spPr bwMode="auto">
            <a:xfrm flipV="1">
              <a:off x="1200" y="3442"/>
              <a:ext cx="300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162" name="Line 226"/>
            <p:cNvSpPr>
              <a:spLocks noChangeShapeType="1"/>
            </p:cNvSpPr>
            <p:nvPr/>
          </p:nvSpPr>
          <p:spPr bwMode="auto">
            <a:xfrm>
              <a:off x="1200" y="3525"/>
              <a:ext cx="300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163" name="Line 227"/>
            <p:cNvSpPr>
              <a:spLocks noChangeShapeType="1"/>
            </p:cNvSpPr>
            <p:nvPr/>
          </p:nvSpPr>
          <p:spPr bwMode="auto">
            <a:xfrm>
              <a:off x="1042" y="3191"/>
              <a:ext cx="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164" name="Line 228"/>
            <p:cNvSpPr>
              <a:spLocks noChangeShapeType="1"/>
            </p:cNvSpPr>
            <p:nvPr/>
          </p:nvSpPr>
          <p:spPr bwMode="auto">
            <a:xfrm>
              <a:off x="1042" y="3534"/>
              <a:ext cx="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" name="Group 303"/>
            <p:cNvGrpSpPr>
              <a:grpSpLocks noChangeAspect="1"/>
            </p:cNvGrpSpPr>
            <p:nvPr/>
          </p:nvGrpSpPr>
          <p:grpSpPr bwMode="auto">
            <a:xfrm>
              <a:off x="2320" y="3059"/>
              <a:ext cx="690" cy="201"/>
              <a:chOff x="291" y="1386"/>
              <a:chExt cx="4639" cy="2008"/>
            </a:xfrm>
          </p:grpSpPr>
          <p:sp>
            <p:nvSpPr>
              <p:cNvPr id="40240" name="Freeform 304"/>
              <p:cNvSpPr>
                <a:spLocks noChangeAspect="1"/>
              </p:cNvSpPr>
              <p:nvPr/>
            </p:nvSpPr>
            <p:spPr bwMode="auto">
              <a:xfrm>
                <a:off x="552" y="1572"/>
                <a:ext cx="4046" cy="693"/>
              </a:xfrm>
              <a:custGeom>
                <a:avLst/>
                <a:gdLst/>
                <a:ahLst/>
                <a:cxnLst>
                  <a:cxn ang="0">
                    <a:pos x="44" y="222"/>
                  </a:cxn>
                  <a:cxn ang="0">
                    <a:pos x="128" y="86"/>
                  </a:cxn>
                  <a:cxn ang="0">
                    <a:pos x="232" y="2"/>
                  </a:cxn>
                  <a:cxn ang="0">
                    <a:pos x="356" y="62"/>
                  </a:cxn>
                  <a:cxn ang="0">
                    <a:pos x="440" y="162"/>
                  </a:cxn>
                  <a:cxn ang="0">
                    <a:pos x="504" y="298"/>
                  </a:cxn>
                  <a:cxn ang="0">
                    <a:pos x="576" y="458"/>
                  </a:cxn>
                  <a:cxn ang="0">
                    <a:pos x="652" y="614"/>
                  </a:cxn>
                  <a:cxn ang="0">
                    <a:pos x="728" y="782"/>
                  </a:cxn>
                  <a:cxn ang="0">
                    <a:pos x="772" y="902"/>
                  </a:cxn>
                  <a:cxn ang="0">
                    <a:pos x="848" y="1014"/>
                  </a:cxn>
                  <a:cxn ang="0">
                    <a:pos x="916" y="1114"/>
                  </a:cxn>
                  <a:cxn ang="0">
                    <a:pos x="976" y="1162"/>
                  </a:cxn>
                  <a:cxn ang="0">
                    <a:pos x="1076" y="1158"/>
                  </a:cxn>
                  <a:cxn ang="0">
                    <a:pos x="1184" y="1038"/>
                  </a:cxn>
                  <a:cxn ang="0">
                    <a:pos x="1272" y="878"/>
                  </a:cxn>
                  <a:cxn ang="0">
                    <a:pos x="1348" y="730"/>
                  </a:cxn>
                  <a:cxn ang="0">
                    <a:pos x="1452" y="482"/>
                  </a:cxn>
                  <a:cxn ang="0">
                    <a:pos x="1540" y="298"/>
                  </a:cxn>
                  <a:cxn ang="0">
                    <a:pos x="1636" y="110"/>
                  </a:cxn>
                  <a:cxn ang="0">
                    <a:pos x="1716" y="38"/>
                  </a:cxn>
                  <a:cxn ang="0">
                    <a:pos x="1840" y="10"/>
                  </a:cxn>
                  <a:cxn ang="0">
                    <a:pos x="1932" y="106"/>
                  </a:cxn>
                  <a:cxn ang="0">
                    <a:pos x="2008" y="230"/>
                  </a:cxn>
                  <a:cxn ang="0">
                    <a:pos x="2104" y="426"/>
                  </a:cxn>
                  <a:cxn ang="0">
                    <a:pos x="2184" y="590"/>
                  </a:cxn>
                  <a:cxn ang="0">
                    <a:pos x="2268" y="814"/>
                  </a:cxn>
                  <a:cxn ang="0">
                    <a:pos x="2336" y="942"/>
                  </a:cxn>
                  <a:cxn ang="0">
                    <a:pos x="2396" y="1054"/>
                  </a:cxn>
                  <a:cxn ang="0">
                    <a:pos x="2504" y="1154"/>
                  </a:cxn>
                  <a:cxn ang="0">
                    <a:pos x="2624" y="1138"/>
                  </a:cxn>
                  <a:cxn ang="0">
                    <a:pos x="2752" y="1014"/>
                  </a:cxn>
                  <a:cxn ang="0">
                    <a:pos x="2812" y="882"/>
                  </a:cxn>
                  <a:cxn ang="0">
                    <a:pos x="2948" y="574"/>
                  </a:cxn>
                  <a:cxn ang="0">
                    <a:pos x="3004" y="466"/>
                  </a:cxn>
                  <a:cxn ang="0">
                    <a:pos x="3068" y="302"/>
                  </a:cxn>
                </a:cxnLst>
                <a:rect l="0" t="0" r="r" b="b"/>
                <a:pathLst>
                  <a:path w="3068" h="1173">
                    <a:moveTo>
                      <a:pt x="0" y="294"/>
                    </a:moveTo>
                    <a:cubicBezTo>
                      <a:pt x="16" y="269"/>
                      <a:pt x="32" y="244"/>
                      <a:pt x="44" y="222"/>
                    </a:cubicBezTo>
                    <a:cubicBezTo>
                      <a:pt x="56" y="200"/>
                      <a:pt x="58" y="181"/>
                      <a:pt x="72" y="158"/>
                    </a:cubicBezTo>
                    <a:cubicBezTo>
                      <a:pt x="86" y="135"/>
                      <a:pt x="111" y="107"/>
                      <a:pt x="128" y="86"/>
                    </a:cubicBezTo>
                    <a:cubicBezTo>
                      <a:pt x="145" y="65"/>
                      <a:pt x="159" y="48"/>
                      <a:pt x="176" y="34"/>
                    </a:cubicBezTo>
                    <a:cubicBezTo>
                      <a:pt x="193" y="20"/>
                      <a:pt x="211" y="4"/>
                      <a:pt x="232" y="2"/>
                    </a:cubicBezTo>
                    <a:cubicBezTo>
                      <a:pt x="253" y="0"/>
                      <a:pt x="279" y="12"/>
                      <a:pt x="300" y="22"/>
                    </a:cubicBezTo>
                    <a:cubicBezTo>
                      <a:pt x="321" y="32"/>
                      <a:pt x="337" y="44"/>
                      <a:pt x="356" y="62"/>
                    </a:cubicBezTo>
                    <a:cubicBezTo>
                      <a:pt x="375" y="80"/>
                      <a:pt x="398" y="113"/>
                      <a:pt x="412" y="130"/>
                    </a:cubicBezTo>
                    <a:cubicBezTo>
                      <a:pt x="426" y="147"/>
                      <a:pt x="430" y="146"/>
                      <a:pt x="440" y="162"/>
                    </a:cubicBezTo>
                    <a:cubicBezTo>
                      <a:pt x="450" y="178"/>
                      <a:pt x="461" y="203"/>
                      <a:pt x="472" y="226"/>
                    </a:cubicBezTo>
                    <a:cubicBezTo>
                      <a:pt x="483" y="249"/>
                      <a:pt x="492" y="273"/>
                      <a:pt x="504" y="298"/>
                    </a:cubicBezTo>
                    <a:cubicBezTo>
                      <a:pt x="516" y="323"/>
                      <a:pt x="532" y="347"/>
                      <a:pt x="544" y="374"/>
                    </a:cubicBezTo>
                    <a:cubicBezTo>
                      <a:pt x="556" y="401"/>
                      <a:pt x="564" y="431"/>
                      <a:pt x="576" y="458"/>
                    </a:cubicBezTo>
                    <a:cubicBezTo>
                      <a:pt x="588" y="485"/>
                      <a:pt x="603" y="512"/>
                      <a:pt x="616" y="538"/>
                    </a:cubicBezTo>
                    <a:cubicBezTo>
                      <a:pt x="629" y="564"/>
                      <a:pt x="639" y="586"/>
                      <a:pt x="652" y="614"/>
                    </a:cubicBezTo>
                    <a:cubicBezTo>
                      <a:pt x="665" y="642"/>
                      <a:pt x="683" y="678"/>
                      <a:pt x="696" y="706"/>
                    </a:cubicBezTo>
                    <a:cubicBezTo>
                      <a:pt x="709" y="734"/>
                      <a:pt x="718" y="759"/>
                      <a:pt x="728" y="782"/>
                    </a:cubicBezTo>
                    <a:cubicBezTo>
                      <a:pt x="738" y="805"/>
                      <a:pt x="749" y="822"/>
                      <a:pt x="756" y="842"/>
                    </a:cubicBezTo>
                    <a:cubicBezTo>
                      <a:pt x="763" y="862"/>
                      <a:pt x="763" y="883"/>
                      <a:pt x="772" y="902"/>
                    </a:cubicBezTo>
                    <a:cubicBezTo>
                      <a:pt x="781" y="921"/>
                      <a:pt x="795" y="935"/>
                      <a:pt x="808" y="954"/>
                    </a:cubicBezTo>
                    <a:cubicBezTo>
                      <a:pt x="821" y="973"/>
                      <a:pt x="835" y="993"/>
                      <a:pt x="848" y="1014"/>
                    </a:cubicBezTo>
                    <a:cubicBezTo>
                      <a:pt x="861" y="1035"/>
                      <a:pt x="873" y="1065"/>
                      <a:pt x="884" y="1082"/>
                    </a:cubicBezTo>
                    <a:cubicBezTo>
                      <a:pt x="895" y="1099"/>
                      <a:pt x="906" y="1103"/>
                      <a:pt x="916" y="1114"/>
                    </a:cubicBezTo>
                    <a:cubicBezTo>
                      <a:pt x="926" y="1125"/>
                      <a:pt x="934" y="1138"/>
                      <a:pt x="944" y="1146"/>
                    </a:cubicBezTo>
                    <a:cubicBezTo>
                      <a:pt x="954" y="1154"/>
                      <a:pt x="965" y="1158"/>
                      <a:pt x="976" y="1162"/>
                    </a:cubicBezTo>
                    <a:cubicBezTo>
                      <a:pt x="987" y="1166"/>
                      <a:pt x="991" y="1171"/>
                      <a:pt x="1008" y="1170"/>
                    </a:cubicBezTo>
                    <a:cubicBezTo>
                      <a:pt x="1025" y="1169"/>
                      <a:pt x="1055" y="1170"/>
                      <a:pt x="1076" y="1158"/>
                    </a:cubicBezTo>
                    <a:cubicBezTo>
                      <a:pt x="1097" y="1146"/>
                      <a:pt x="1118" y="1118"/>
                      <a:pt x="1136" y="1098"/>
                    </a:cubicBezTo>
                    <a:cubicBezTo>
                      <a:pt x="1154" y="1078"/>
                      <a:pt x="1169" y="1059"/>
                      <a:pt x="1184" y="1038"/>
                    </a:cubicBezTo>
                    <a:cubicBezTo>
                      <a:pt x="1199" y="1017"/>
                      <a:pt x="1213" y="1001"/>
                      <a:pt x="1228" y="974"/>
                    </a:cubicBezTo>
                    <a:cubicBezTo>
                      <a:pt x="1243" y="947"/>
                      <a:pt x="1258" y="904"/>
                      <a:pt x="1272" y="878"/>
                    </a:cubicBezTo>
                    <a:cubicBezTo>
                      <a:pt x="1286" y="852"/>
                      <a:pt x="1299" y="843"/>
                      <a:pt x="1312" y="818"/>
                    </a:cubicBezTo>
                    <a:cubicBezTo>
                      <a:pt x="1325" y="793"/>
                      <a:pt x="1331" y="769"/>
                      <a:pt x="1348" y="730"/>
                    </a:cubicBezTo>
                    <a:cubicBezTo>
                      <a:pt x="1365" y="691"/>
                      <a:pt x="1395" y="623"/>
                      <a:pt x="1412" y="582"/>
                    </a:cubicBezTo>
                    <a:cubicBezTo>
                      <a:pt x="1429" y="541"/>
                      <a:pt x="1439" y="515"/>
                      <a:pt x="1452" y="482"/>
                    </a:cubicBezTo>
                    <a:cubicBezTo>
                      <a:pt x="1465" y="449"/>
                      <a:pt x="1477" y="413"/>
                      <a:pt x="1492" y="382"/>
                    </a:cubicBezTo>
                    <a:cubicBezTo>
                      <a:pt x="1507" y="351"/>
                      <a:pt x="1523" y="327"/>
                      <a:pt x="1540" y="298"/>
                    </a:cubicBezTo>
                    <a:cubicBezTo>
                      <a:pt x="1557" y="269"/>
                      <a:pt x="1576" y="237"/>
                      <a:pt x="1592" y="206"/>
                    </a:cubicBezTo>
                    <a:cubicBezTo>
                      <a:pt x="1608" y="175"/>
                      <a:pt x="1623" y="131"/>
                      <a:pt x="1636" y="110"/>
                    </a:cubicBezTo>
                    <a:cubicBezTo>
                      <a:pt x="1649" y="89"/>
                      <a:pt x="1655" y="90"/>
                      <a:pt x="1668" y="78"/>
                    </a:cubicBezTo>
                    <a:cubicBezTo>
                      <a:pt x="1681" y="66"/>
                      <a:pt x="1697" y="49"/>
                      <a:pt x="1716" y="38"/>
                    </a:cubicBezTo>
                    <a:cubicBezTo>
                      <a:pt x="1735" y="27"/>
                      <a:pt x="1763" y="19"/>
                      <a:pt x="1784" y="14"/>
                    </a:cubicBezTo>
                    <a:cubicBezTo>
                      <a:pt x="1805" y="9"/>
                      <a:pt x="1822" y="3"/>
                      <a:pt x="1840" y="10"/>
                    </a:cubicBezTo>
                    <a:cubicBezTo>
                      <a:pt x="1858" y="17"/>
                      <a:pt x="1881" y="38"/>
                      <a:pt x="1896" y="54"/>
                    </a:cubicBezTo>
                    <a:cubicBezTo>
                      <a:pt x="1911" y="70"/>
                      <a:pt x="1919" y="87"/>
                      <a:pt x="1932" y="106"/>
                    </a:cubicBezTo>
                    <a:cubicBezTo>
                      <a:pt x="1945" y="125"/>
                      <a:pt x="1959" y="145"/>
                      <a:pt x="1972" y="166"/>
                    </a:cubicBezTo>
                    <a:cubicBezTo>
                      <a:pt x="1985" y="187"/>
                      <a:pt x="1996" y="210"/>
                      <a:pt x="2008" y="230"/>
                    </a:cubicBezTo>
                    <a:cubicBezTo>
                      <a:pt x="2020" y="250"/>
                      <a:pt x="2028" y="253"/>
                      <a:pt x="2044" y="286"/>
                    </a:cubicBezTo>
                    <a:cubicBezTo>
                      <a:pt x="2060" y="319"/>
                      <a:pt x="2088" y="387"/>
                      <a:pt x="2104" y="426"/>
                    </a:cubicBezTo>
                    <a:cubicBezTo>
                      <a:pt x="2120" y="465"/>
                      <a:pt x="2127" y="491"/>
                      <a:pt x="2140" y="518"/>
                    </a:cubicBezTo>
                    <a:cubicBezTo>
                      <a:pt x="2153" y="545"/>
                      <a:pt x="2169" y="557"/>
                      <a:pt x="2184" y="590"/>
                    </a:cubicBezTo>
                    <a:cubicBezTo>
                      <a:pt x="2199" y="623"/>
                      <a:pt x="2218" y="677"/>
                      <a:pt x="2232" y="714"/>
                    </a:cubicBezTo>
                    <a:cubicBezTo>
                      <a:pt x="2246" y="751"/>
                      <a:pt x="2256" y="787"/>
                      <a:pt x="2268" y="814"/>
                    </a:cubicBezTo>
                    <a:cubicBezTo>
                      <a:pt x="2280" y="841"/>
                      <a:pt x="2293" y="857"/>
                      <a:pt x="2304" y="878"/>
                    </a:cubicBezTo>
                    <a:cubicBezTo>
                      <a:pt x="2315" y="899"/>
                      <a:pt x="2327" y="924"/>
                      <a:pt x="2336" y="942"/>
                    </a:cubicBezTo>
                    <a:cubicBezTo>
                      <a:pt x="2345" y="960"/>
                      <a:pt x="2350" y="967"/>
                      <a:pt x="2360" y="986"/>
                    </a:cubicBezTo>
                    <a:cubicBezTo>
                      <a:pt x="2370" y="1005"/>
                      <a:pt x="2379" y="1031"/>
                      <a:pt x="2396" y="1054"/>
                    </a:cubicBezTo>
                    <a:cubicBezTo>
                      <a:pt x="2413" y="1077"/>
                      <a:pt x="2442" y="1105"/>
                      <a:pt x="2460" y="1122"/>
                    </a:cubicBezTo>
                    <a:cubicBezTo>
                      <a:pt x="2478" y="1139"/>
                      <a:pt x="2489" y="1146"/>
                      <a:pt x="2504" y="1154"/>
                    </a:cubicBezTo>
                    <a:cubicBezTo>
                      <a:pt x="2519" y="1162"/>
                      <a:pt x="2528" y="1173"/>
                      <a:pt x="2548" y="1170"/>
                    </a:cubicBezTo>
                    <a:cubicBezTo>
                      <a:pt x="2568" y="1167"/>
                      <a:pt x="2595" y="1155"/>
                      <a:pt x="2624" y="1138"/>
                    </a:cubicBezTo>
                    <a:cubicBezTo>
                      <a:pt x="2653" y="1121"/>
                      <a:pt x="2699" y="1087"/>
                      <a:pt x="2720" y="1066"/>
                    </a:cubicBezTo>
                    <a:cubicBezTo>
                      <a:pt x="2741" y="1045"/>
                      <a:pt x="2742" y="1033"/>
                      <a:pt x="2752" y="1014"/>
                    </a:cubicBezTo>
                    <a:cubicBezTo>
                      <a:pt x="2762" y="995"/>
                      <a:pt x="2770" y="976"/>
                      <a:pt x="2780" y="954"/>
                    </a:cubicBezTo>
                    <a:cubicBezTo>
                      <a:pt x="2790" y="932"/>
                      <a:pt x="2793" y="925"/>
                      <a:pt x="2812" y="882"/>
                    </a:cubicBezTo>
                    <a:cubicBezTo>
                      <a:pt x="2831" y="839"/>
                      <a:pt x="2869" y="749"/>
                      <a:pt x="2892" y="698"/>
                    </a:cubicBezTo>
                    <a:cubicBezTo>
                      <a:pt x="2915" y="647"/>
                      <a:pt x="2936" y="599"/>
                      <a:pt x="2948" y="574"/>
                    </a:cubicBezTo>
                    <a:cubicBezTo>
                      <a:pt x="2960" y="549"/>
                      <a:pt x="2955" y="564"/>
                      <a:pt x="2964" y="546"/>
                    </a:cubicBezTo>
                    <a:cubicBezTo>
                      <a:pt x="2973" y="528"/>
                      <a:pt x="2989" y="489"/>
                      <a:pt x="3004" y="466"/>
                    </a:cubicBezTo>
                    <a:cubicBezTo>
                      <a:pt x="3019" y="443"/>
                      <a:pt x="3041" y="433"/>
                      <a:pt x="3052" y="406"/>
                    </a:cubicBezTo>
                    <a:cubicBezTo>
                      <a:pt x="3063" y="379"/>
                      <a:pt x="3066" y="319"/>
                      <a:pt x="3068" y="302"/>
                    </a:cubicBezTo>
                  </a:path>
                </a:pathLst>
              </a:cu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41" name="Freeform 305"/>
              <p:cNvSpPr>
                <a:spLocks noChangeAspect="1"/>
              </p:cNvSpPr>
              <p:nvPr/>
            </p:nvSpPr>
            <p:spPr bwMode="auto">
              <a:xfrm>
                <a:off x="583" y="2485"/>
                <a:ext cx="4046" cy="693"/>
              </a:xfrm>
              <a:custGeom>
                <a:avLst/>
                <a:gdLst/>
                <a:ahLst/>
                <a:cxnLst>
                  <a:cxn ang="0">
                    <a:pos x="44" y="222"/>
                  </a:cxn>
                  <a:cxn ang="0">
                    <a:pos x="128" y="86"/>
                  </a:cxn>
                  <a:cxn ang="0">
                    <a:pos x="232" y="2"/>
                  </a:cxn>
                  <a:cxn ang="0">
                    <a:pos x="356" y="62"/>
                  </a:cxn>
                  <a:cxn ang="0">
                    <a:pos x="440" y="162"/>
                  </a:cxn>
                  <a:cxn ang="0">
                    <a:pos x="504" y="298"/>
                  </a:cxn>
                  <a:cxn ang="0">
                    <a:pos x="576" y="458"/>
                  </a:cxn>
                  <a:cxn ang="0">
                    <a:pos x="652" y="614"/>
                  </a:cxn>
                  <a:cxn ang="0">
                    <a:pos x="728" y="782"/>
                  </a:cxn>
                  <a:cxn ang="0">
                    <a:pos x="772" y="902"/>
                  </a:cxn>
                  <a:cxn ang="0">
                    <a:pos x="848" y="1014"/>
                  </a:cxn>
                  <a:cxn ang="0">
                    <a:pos x="916" y="1114"/>
                  </a:cxn>
                  <a:cxn ang="0">
                    <a:pos x="976" y="1162"/>
                  </a:cxn>
                  <a:cxn ang="0">
                    <a:pos x="1076" y="1158"/>
                  </a:cxn>
                  <a:cxn ang="0">
                    <a:pos x="1184" y="1038"/>
                  </a:cxn>
                  <a:cxn ang="0">
                    <a:pos x="1272" y="878"/>
                  </a:cxn>
                  <a:cxn ang="0">
                    <a:pos x="1348" y="730"/>
                  </a:cxn>
                  <a:cxn ang="0">
                    <a:pos x="1452" y="482"/>
                  </a:cxn>
                  <a:cxn ang="0">
                    <a:pos x="1540" y="298"/>
                  </a:cxn>
                  <a:cxn ang="0">
                    <a:pos x="1636" y="110"/>
                  </a:cxn>
                  <a:cxn ang="0">
                    <a:pos x="1716" y="38"/>
                  </a:cxn>
                  <a:cxn ang="0">
                    <a:pos x="1840" y="10"/>
                  </a:cxn>
                  <a:cxn ang="0">
                    <a:pos x="1932" y="106"/>
                  </a:cxn>
                  <a:cxn ang="0">
                    <a:pos x="2008" y="230"/>
                  </a:cxn>
                  <a:cxn ang="0">
                    <a:pos x="2104" y="426"/>
                  </a:cxn>
                  <a:cxn ang="0">
                    <a:pos x="2184" y="590"/>
                  </a:cxn>
                  <a:cxn ang="0">
                    <a:pos x="2268" y="814"/>
                  </a:cxn>
                  <a:cxn ang="0">
                    <a:pos x="2336" y="942"/>
                  </a:cxn>
                  <a:cxn ang="0">
                    <a:pos x="2396" y="1054"/>
                  </a:cxn>
                  <a:cxn ang="0">
                    <a:pos x="2504" y="1154"/>
                  </a:cxn>
                  <a:cxn ang="0">
                    <a:pos x="2624" y="1138"/>
                  </a:cxn>
                  <a:cxn ang="0">
                    <a:pos x="2752" y="1014"/>
                  </a:cxn>
                  <a:cxn ang="0">
                    <a:pos x="2812" y="882"/>
                  </a:cxn>
                  <a:cxn ang="0">
                    <a:pos x="2948" y="574"/>
                  </a:cxn>
                  <a:cxn ang="0">
                    <a:pos x="3004" y="466"/>
                  </a:cxn>
                  <a:cxn ang="0">
                    <a:pos x="3068" y="302"/>
                  </a:cxn>
                </a:cxnLst>
                <a:rect l="0" t="0" r="r" b="b"/>
                <a:pathLst>
                  <a:path w="3068" h="1173">
                    <a:moveTo>
                      <a:pt x="0" y="294"/>
                    </a:moveTo>
                    <a:cubicBezTo>
                      <a:pt x="16" y="269"/>
                      <a:pt x="32" y="244"/>
                      <a:pt x="44" y="222"/>
                    </a:cubicBezTo>
                    <a:cubicBezTo>
                      <a:pt x="56" y="200"/>
                      <a:pt x="58" y="181"/>
                      <a:pt x="72" y="158"/>
                    </a:cubicBezTo>
                    <a:cubicBezTo>
                      <a:pt x="86" y="135"/>
                      <a:pt x="111" y="107"/>
                      <a:pt x="128" y="86"/>
                    </a:cubicBezTo>
                    <a:cubicBezTo>
                      <a:pt x="145" y="65"/>
                      <a:pt x="159" y="48"/>
                      <a:pt x="176" y="34"/>
                    </a:cubicBezTo>
                    <a:cubicBezTo>
                      <a:pt x="193" y="20"/>
                      <a:pt x="211" y="4"/>
                      <a:pt x="232" y="2"/>
                    </a:cubicBezTo>
                    <a:cubicBezTo>
                      <a:pt x="253" y="0"/>
                      <a:pt x="279" y="12"/>
                      <a:pt x="300" y="22"/>
                    </a:cubicBezTo>
                    <a:cubicBezTo>
                      <a:pt x="321" y="32"/>
                      <a:pt x="337" y="44"/>
                      <a:pt x="356" y="62"/>
                    </a:cubicBezTo>
                    <a:cubicBezTo>
                      <a:pt x="375" y="80"/>
                      <a:pt x="398" y="113"/>
                      <a:pt x="412" y="130"/>
                    </a:cubicBezTo>
                    <a:cubicBezTo>
                      <a:pt x="426" y="147"/>
                      <a:pt x="430" y="146"/>
                      <a:pt x="440" y="162"/>
                    </a:cubicBezTo>
                    <a:cubicBezTo>
                      <a:pt x="450" y="178"/>
                      <a:pt x="461" y="203"/>
                      <a:pt x="472" y="226"/>
                    </a:cubicBezTo>
                    <a:cubicBezTo>
                      <a:pt x="483" y="249"/>
                      <a:pt x="492" y="273"/>
                      <a:pt x="504" y="298"/>
                    </a:cubicBezTo>
                    <a:cubicBezTo>
                      <a:pt x="516" y="323"/>
                      <a:pt x="532" y="347"/>
                      <a:pt x="544" y="374"/>
                    </a:cubicBezTo>
                    <a:cubicBezTo>
                      <a:pt x="556" y="401"/>
                      <a:pt x="564" y="431"/>
                      <a:pt x="576" y="458"/>
                    </a:cubicBezTo>
                    <a:cubicBezTo>
                      <a:pt x="588" y="485"/>
                      <a:pt x="603" y="512"/>
                      <a:pt x="616" y="538"/>
                    </a:cubicBezTo>
                    <a:cubicBezTo>
                      <a:pt x="629" y="564"/>
                      <a:pt x="639" y="586"/>
                      <a:pt x="652" y="614"/>
                    </a:cubicBezTo>
                    <a:cubicBezTo>
                      <a:pt x="665" y="642"/>
                      <a:pt x="683" y="678"/>
                      <a:pt x="696" y="706"/>
                    </a:cubicBezTo>
                    <a:cubicBezTo>
                      <a:pt x="709" y="734"/>
                      <a:pt x="718" y="759"/>
                      <a:pt x="728" y="782"/>
                    </a:cubicBezTo>
                    <a:cubicBezTo>
                      <a:pt x="738" y="805"/>
                      <a:pt x="749" y="822"/>
                      <a:pt x="756" y="842"/>
                    </a:cubicBezTo>
                    <a:cubicBezTo>
                      <a:pt x="763" y="862"/>
                      <a:pt x="763" y="883"/>
                      <a:pt x="772" y="902"/>
                    </a:cubicBezTo>
                    <a:cubicBezTo>
                      <a:pt x="781" y="921"/>
                      <a:pt x="795" y="935"/>
                      <a:pt x="808" y="954"/>
                    </a:cubicBezTo>
                    <a:cubicBezTo>
                      <a:pt x="821" y="973"/>
                      <a:pt x="835" y="993"/>
                      <a:pt x="848" y="1014"/>
                    </a:cubicBezTo>
                    <a:cubicBezTo>
                      <a:pt x="861" y="1035"/>
                      <a:pt x="873" y="1065"/>
                      <a:pt x="884" y="1082"/>
                    </a:cubicBezTo>
                    <a:cubicBezTo>
                      <a:pt x="895" y="1099"/>
                      <a:pt x="906" y="1103"/>
                      <a:pt x="916" y="1114"/>
                    </a:cubicBezTo>
                    <a:cubicBezTo>
                      <a:pt x="926" y="1125"/>
                      <a:pt x="934" y="1138"/>
                      <a:pt x="944" y="1146"/>
                    </a:cubicBezTo>
                    <a:cubicBezTo>
                      <a:pt x="954" y="1154"/>
                      <a:pt x="965" y="1158"/>
                      <a:pt x="976" y="1162"/>
                    </a:cubicBezTo>
                    <a:cubicBezTo>
                      <a:pt x="987" y="1166"/>
                      <a:pt x="991" y="1171"/>
                      <a:pt x="1008" y="1170"/>
                    </a:cubicBezTo>
                    <a:cubicBezTo>
                      <a:pt x="1025" y="1169"/>
                      <a:pt x="1055" y="1170"/>
                      <a:pt x="1076" y="1158"/>
                    </a:cubicBezTo>
                    <a:cubicBezTo>
                      <a:pt x="1097" y="1146"/>
                      <a:pt x="1118" y="1118"/>
                      <a:pt x="1136" y="1098"/>
                    </a:cubicBezTo>
                    <a:cubicBezTo>
                      <a:pt x="1154" y="1078"/>
                      <a:pt x="1169" y="1059"/>
                      <a:pt x="1184" y="1038"/>
                    </a:cubicBezTo>
                    <a:cubicBezTo>
                      <a:pt x="1199" y="1017"/>
                      <a:pt x="1213" y="1001"/>
                      <a:pt x="1228" y="974"/>
                    </a:cubicBezTo>
                    <a:cubicBezTo>
                      <a:pt x="1243" y="947"/>
                      <a:pt x="1258" y="904"/>
                      <a:pt x="1272" y="878"/>
                    </a:cubicBezTo>
                    <a:cubicBezTo>
                      <a:pt x="1286" y="852"/>
                      <a:pt x="1299" y="843"/>
                      <a:pt x="1312" y="818"/>
                    </a:cubicBezTo>
                    <a:cubicBezTo>
                      <a:pt x="1325" y="793"/>
                      <a:pt x="1331" y="769"/>
                      <a:pt x="1348" y="730"/>
                    </a:cubicBezTo>
                    <a:cubicBezTo>
                      <a:pt x="1365" y="691"/>
                      <a:pt x="1395" y="623"/>
                      <a:pt x="1412" y="582"/>
                    </a:cubicBezTo>
                    <a:cubicBezTo>
                      <a:pt x="1429" y="541"/>
                      <a:pt x="1439" y="515"/>
                      <a:pt x="1452" y="482"/>
                    </a:cubicBezTo>
                    <a:cubicBezTo>
                      <a:pt x="1465" y="449"/>
                      <a:pt x="1477" y="413"/>
                      <a:pt x="1492" y="382"/>
                    </a:cubicBezTo>
                    <a:cubicBezTo>
                      <a:pt x="1507" y="351"/>
                      <a:pt x="1523" y="327"/>
                      <a:pt x="1540" y="298"/>
                    </a:cubicBezTo>
                    <a:cubicBezTo>
                      <a:pt x="1557" y="269"/>
                      <a:pt x="1576" y="237"/>
                      <a:pt x="1592" y="206"/>
                    </a:cubicBezTo>
                    <a:cubicBezTo>
                      <a:pt x="1608" y="175"/>
                      <a:pt x="1623" y="131"/>
                      <a:pt x="1636" y="110"/>
                    </a:cubicBezTo>
                    <a:cubicBezTo>
                      <a:pt x="1649" y="89"/>
                      <a:pt x="1655" y="90"/>
                      <a:pt x="1668" y="78"/>
                    </a:cubicBezTo>
                    <a:cubicBezTo>
                      <a:pt x="1681" y="66"/>
                      <a:pt x="1697" y="49"/>
                      <a:pt x="1716" y="38"/>
                    </a:cubicBezTo>
                    <a:cubicBezTo>
                      <a:pt x="1735" y="27"/>
                      <a:pt x="1763" y="19"/>
                      <a:pt x="1784" y="14"/>
                    </a:cubicBezTo>
                    <a:cubicBezTo>
                      <a:pt x="1805" y="9"/>
                      <a:pt x="1822" y="3"/>
                      <a:pt x="1840" y="10"/>
                    </a:cubicBezTo>
                    <a:cubicBezTo>
                      <a:pt x="1858" y="17"/>
                      <a:pt x="1881" y="38"/>
                      <a:pt x="1896" y="54"/>
                    </a:cubicBezTo>
                    <a:cubicBezTo>
                      <a:pt x="1911" y="70"/>
                      <a:pt x="1919" y="87"/>
                      <a:pt x="1932" y="106"/>
                    </a:cubicBezTo>
                    <a:cubicBezTo>
                      <a:pt x="1945" y="125"/>
                      <a:pt x="1959" y="145"/>
                      <a:pt x="1972" y="166"/>
                    </a:cubicBezTo>
                    <a:cubicBezTo>
                      <a:pt x="1985" y="187"/>
                      <a:pt x="1996" y="210"/>
                      <a:pt x="2008" y="230"/>
                    </a:cubicBezTo>
                    <a:cubicBezTo>
                      <a:pt x="2020" y="250"/>
                      <a:pt x="2028" y="253"/>
                      <a:pt x="2044" y="286"/>
                    </a:cubicBezTo>
                    <a:cubicBezTo>
                      <a:pt x="2060" y="319"/>
                      <a:pt x="2088" y="387"/>
                      <a:pt x="2104" y="426"/>
                    </a:cubicBezTo>
                    <a:cubicBezTo>
                      <a:pt x="2120" y="465"/>
                      <a:pt x="2127" y="491"/>
                      <a:pt x="2140" y="518"/>
                    </a:cubicBezTo>
                    <a:cubicBezTo>
                      <a:pt x="2153" y="545"/>
                      <a:pt x="2169" y="557"/>
                      <a:pt x="2184" y="590"/>
                    </a:cubicBezTo>
                    <a:cubicBezTo>
                      <a:pt x="2199" y="623"/>
                      <a:pt x="2218" y="677"/>
                      <a:pt x="2232" y="714"/>
                    </a:cubicBezTo>
                    <a:cubicBezTo>
                      <a:pt x="2246" y="751"/>
                      <a:pt x="2256" y="787"/>
                      <a:pt x="2268" y="814"/>
                    </a:cubicBezTo>
                    <a:cubicBezTo>
                      <a:pt x="2280" y="841"/>
                      <a:pt x="2293" y="857"/>
                      <a:pt x="2304" y="878"/>
                    </a:cubicBezTo>
                    <a:cubicBezTo>
                      <a:pt x="2315" y="899"/>
                      <a:pt x="2327" y="924"/>
                      <a:pt x="2336" y="942"/>
                    </a:cubicBezTo>
                    <a:cubicBezTo>
                      <a:pt x="2345" y="960"/>
                      <a:pt x="2350" y="967"/>
                      <a:pt x="2360" y="986"/>
                    </a:cubicBezTo>
                    <a:cubicBezTo>
                      <a:pt x="2370" y="1005"/>
                      <a:pt x="2379" y="1031"/>
                      <a:pt x="2396" y="1054"/>
                    </a:cubicBezTo>
                    <a:cubicBezTo>
                      <a:pt x="2413" y="1077"/>
                      <a:pt x="2442" y="1105"/>
                      <a:pt x="2460" y="1122"/>
                    </a:cubicBezTo>
                    <a:cubicBezTo>
                      <a:pt x="2478" y="1139"/>
                      <a:pt x="2489" y="1146"/>
                      <a:pt x="2504" y="1154"/>
                    </a:cubicBezTo>
                    <a:cubicBezTo>
                      <a:pt x="2519" y="1162"/>
                      <a:pt x="2528" y="1173"/>
                      <a:pt x="2548" y="1170"/>
                    </a:cubicBezTo>
                    <a:cubicBezTo>
                      <a:pt x="2568" y="1167"/>
                      <a:pt x="2595" y="1155"/>
                      <a:pt x="2624" y="1138"/>
                    </a:cubicBezTo>
                    <a:cubicBezTo>
                      <a:pt x="2653" y="1121"/>
                      <a:pt x="2699" y="1087"/>
                      <a:pt x="2720" y="1066"/>
                    </a:cubicBezTo>
                    <a:cubicBezTo>
                      <a:pt x="2741" y="1045"/>
                      <a:pt x="2742" y="1033"/>
                      <a:pt x="2752" y="1014"/>
                    </a:cubicBezTo>
                    <a:cubicBezTo>
                      <a:pt x="2762" y="995"/>
                      <a:pt x="2770" y="976"/>
                      <a:pt x="2780" y="954"/>
                    </a:cubicBezTo>
                    <a:cubicBezTo>
                      <a:pt x="2790" y="932"/>
                      <a:pt x="2793" y="925"/>
                      <a:pt x="2812" y="882"/>
                    </a:cubicBezTo>
                    <a:cubicBezTo>
                      <a:pt x="2831" y="839"/>
                      <a:pt x="2869" y="749"/>
                      <a:pt x="2892" y="698"/>
                    </a:cubicBezTo>
                    <a:cubicBezTo>
                      <a:pt x="2915" y="647"/>
                      <a:pt x="2936" y="599"/>
                      <a:pt x="2948" y="574"/>
                    </a:cubicBezTo>
                    <a:cubicBezTo>
                      <a:pt x="2960" y="549"/>
                      <a:pt x="2955" y="564"/>
                      <a:pt x="2964" y="546"/>
                    </a:cubicBezTo>
                    <a:cubicBezTo>
                      <a:pt x="2973" y="528"/>
                      <a:pt x="2989" y="489"/>
                      <a:pt x="3004" y="466"/>
                    </a:cubicBezTo>
                    <a:cubicBezTo>
                      <a:pt x="3019" y="443"/>
                      <a:pt x="3041" y="433"/>
                      <a:pt x="3052" y="406"/>
                    </a:cubicBezTo>
                    <a:cubicBezTo>
                      <a:pt x="3063" y="379"/>
                      <a:pt x="3066" y="319"/>
                      <a:pt x="3068" y="302"/>
                    </a:cubicBezTo>
                  </a:path>
                </a:pathLst>
              </a:cu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42" name="Rectangle 306"/>
              <p:cNvSpPr>
                <a:spLocks noChangeAspect="1" noChangeArrowheads="1"/>
              </p:cNvSpPr>
              <p:nvPr/>
            </p:nvSpPr>
            <p:spPr bwMode="auto">
              <a:xfrm>
                <a:off x="291" y="1572"/>
                <a:ext cx="66" cy="1206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43" name="Rectangle 307"/>
              <p:cNvSpPr>
                <a:spLocks noChangeAspect="1" noChangeArrowheads="1"/>
              </p:cNvSpPr>
              <p:nvPr/>
            </p:nvSpPr>
            <p:spPr bwMode="auto">
              <a:xfrm>
                <a:off x="1855" y="2059"/>
                <a:ext cx="66" cy="1206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44" name="Rectangle 308"/>
              <p:cNvSpPr>
                <a:spLocks noChangeAspect="1" noChangeArrowheads="1"/>
              </p:cNvSpPr>
              <p:nvPr/>
            </p:nvSpPr>
            <p:spPr bwMode="auto">
              <a:xfrm>
                <a:off x="2847" y="1478"/>
                <a:ext cx="66" cy="1206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45" name="Rectangle 309"/>
              <p:cNvSpPr>
                <a:spLocks noChangeAspect="1" noChangeArrowheads="1"/>
              </p:cNvSpPr>
              <p:nvPr/>
            </p:nvSpPr>
            <p:spPr bwMode="auto">
              <a:xfrm>
                <a:off x="3945" y="2079"/>
                <a:ext cx="66" cy="1206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46" name="Line 310"/>
              <p:cNvSpPr>
                <a:spLocks noChangeAspect="1" noChangeShapeType="1"/>
              </p:cNvSpPr>
              <p:nvPr/>
            </p:nvSpPr>
            <p:spPr bwMode="auto">
              <a:xfrm>
                <a:off x="564" y="1740"/>
                <a:ext cx="24" cy="8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47" name="Line 311"/>
              <p:cNvSpPr>
                <a:spLocks noChangeAspect="1" noChangeShapeType="1"/>
              </p:cNvSpPr>
              <p:nvPr/>
            </p:nvSpPr>
            <p:spPr bwMode="auto">
              <a:xfrm>
                <a:off x="4590" y="1776"/>
                <a:ext cx="30" cy="9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48" name="Line 312"/>
              <p:cNvSpPr>
                <a:spLocks noChangeAspect="1" noChangeShapeType="1"/>
              </p:cNvSpPr>
              <p:nvPr/>
            </p:nvSpPr>
            <p:spPr bwMode="auto">
              <a:xfrm>
                <a:off x="661" y="1684"/>
                <a:ext cx="24" cy="8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49" name="Line 313"/>
              <p:cNvSpPr>
                <a:spLocks noChangeAspect="1" noChangeShapeType="1"/>
              </p:cNvSpPr>
              <p:nvPr/>
            </p:nvSpPr>
            <p:spPr bwMode="auto">
              <a:xfrm>
                <a:off x="746" y="1615"/>
                <a:ext cx="24" cy="8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50" name="Line 314"/>
              <p:cNvSpPr>
                <a:spLocks noChangeAspect="1" noChangeShapeType="1"/>
              </p:cNvSpPr>
              <p:nvPr/>
            </p:nvSpPr>
            <p:spPr bwMode="auto">
              <a:xfrm>
                <a:off x="952" y="1597"/>
                <a:ext cx="24" cy="8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51" name="Line 315"/>
              <p:cNvSpPr>
                <a:spLocks noChangeAspect="1" noChangeShapeType="1"/>
              </p:cNvSpPr>
              <p:nvPr/>
            </p:nvSpPr>
            <p:spPr bwMode="auto">
              <a:xfrm>
                <a:off x="1049" y="1597"/>
                <a:ext cx="24" cy="8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52" name="Line 316"/>
              <p:cNvSpPr>
                <a:spLocks noChangeAspect="1" noChangeShapeType="1"/>
              </p:cNvSpPr>
              <p:nvPr/>
            </p:nvSpPr>
            <p:spPr bwMode="auto">
              <a:xfrm>
                <a:off x="1146" y="1716"/>
                <a:ext cx="24" cy="8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53" name="Line 317"/>
              <p:cNvSpPr>
                <a:spLocks noChangeAspect="1" noChangeShapeType="1"/>
              </p:cNvSpPr>
              <p:nvPr/>
            </p:nvSpPr>
            <p:spPr bwMode="auto">
              <a:xfrm>
                <a:off x="1231" y="1740"/>
                <a:ext cx="24" cy="8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54" name="Line 318"/>
              <p:cNvSpPr>
                <a:spLocks noChangeAspect="1" noChangeShapeType="1"/>
              </p:cNvSpPr>
              <p:nvPr/>
            </p:nvSpPr>
            <p:spPr bwMode="auto">
              <a:xfrm>
                <a:off x="1340" y="1919"/>
                <a:ext cx="24" cy="8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55" name="Line 319"/>
              <p:cNvSpPr>
                <a:spLocks noChangeAspect="1" noChangeShapeType="1"/>
              </p:cNvSpPr>
              <p:nvPr/>
            </p:nvSpPr>
            <p:spPr bwMode="auto">
              <a:xfrm>
                <a:off x="1425" y="1919"/>
                <a:ext cx="24" cy="8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56" name="Line 320"/>
              <p:cNvSpPr>
                <a:spLocks noChangeAspect="1" noChangeShapeType="1"/>
              </p:cNvSpPr>
              <p:nvPr/>
            </p:nvSpPr>
            <p:spPr bwMode="auto">
              <a:xfrm>
                <a:off x="1510" y="2059"/>
                <a:ext cx="24" cy="8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57" name="Line 321"/>
              <p:cNvSpPr>
                <a:spLocks noChangeAspect="1" noChangeShapeType="1"/>
              </p:cNvSpPr>
              <p:nvPr/>
            </p:nvSpPr>
            <p:spPr bwMode="auto">
              <a:xfrm>
                <a:off x="1607" y="2160"/>
                <a:ext cx="24" cy="8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58" name="Line 322"/>
              <p:cNvSpPr>
                <a:spLocks noChangeAspect="1" noChangeShapeType="1"/>
              </p:cNvSpPr>
              <p:nvPr/>
            </p:nvSpPr>
            <p:spPr bwMode="auto">
              <a:xfrm>
                <a:off x="1704" y="2240"/>
                <a:ext cx="24" cy="8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59" name="Line 323"/>
              <p:cNvSpPr>
                <a:spLocks noChangeAspect="1" noChangeShapeType="1"/>
              </p:cNvSpPr>
              <p:nvPr/>
            </p:nvSpPr>
            <p:spPr bwMode="auto">
              <a:xfrm>
                <a:off x="1801" y="2290"/>
                <a:ext cx="24" cy="8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60" name="Line 324"/>
              <p:cNvSpPr>
                <a:spLocks noChangeAspect="1" noChangeShapeType="1"/>
              </p:cNvSpPr>
              <p:nvPr/>
            </p:nvSpPr>
            <p:spPr bwMode="auto">
              <a:xfrm>
                <a:off x="1995" y="2265"/>
                <a:ext cx="24" cy="8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61" name="Line 325"/>
              <p:cNvSpPr>
                <a:spLocks noChangeAspect="1" noChangeShapeType="1"/>
              </p:cNvSpPr>
              <p:nvPr/>
            </p:nvSpPr>
            <p:spPr bwMode="auto">
              <a:xfrm>
                <a:off x="2092" y="2184"/>
                <a:ext cx="24" cy="8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62" name="Line 326"/>
              <p:cNvSpPr>
                <a:spLocks noChangeAspect="1" noChangeShapeType="1"/>
              </p:cNvSpPr>
              <p:nvPr/>
            </p:nvSpPr>
            <p:spPr bwMode="auto">
              <a:xfrm>
                <a:off x="2189" y="2160"/>
                <a:ext cx="24" cy="8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63" name="Line 327"/>
              <p:cNvSpPr>
                <a:spLocks noChangeAspect="1" noChangeShapeType="1"/>
              </p:cNvSpPr>
              <p:nvPr/>
            </p:nvSpPr>
            <p:spPr bwMode="auto">
              <a:xfrm>
                <a:off x="2286" y="2059"/>
                <a:ext cx="24" cy="8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64" name="Line 328"/>
              <p:cNvSpPr>
                <a:spLocks noChangeAspect="1" noChangeShapeType="1"/>
              </p:cNvSpPr>
              <p:nvPr/>
            </p:nvSpPr>
            <p:spPr bwMode="auto">
              <a:xfrm>
                <a:off x="2396" y="1919"/>
                <a:ext cx="24" cy="8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65" name="Line 329"/>
              <p:cNvSpPr>
                <a:spLocks noChangeAspect="1" noChangeShapeType="1"/>
              </p:cNvSpPr>
              <p:nvPr/>
            </p:nvSpPr>
            <p:spPr bwMode="auto">
              <a:xfrm>
                <a:off x="2481" y="1807"/>
                <a:ext cx="24" cy="8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66" name="Line 330"/>
              <p:cNvSpPr>
                <a:spLocks noChangeAspect="1" noChangeShapeType="1"/>
              </p:cNvSpPr>
              <p:nvPr/>
            </p:nvSpPr>
            <p:spPr bwMode="auto">
              <a:xfrm>
                <a:off x="2566" y="1770"/>
                <a:ext cx="24" cy="8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67" name="Line 331"/>
              <p:cNvSpPr>
                <a:spLocks noChangeAspect="1" noChangeShapeType="1"/>
              </p:cNvSpPr>
              <p:nvPr/>
            </p:nvSpPr>
            <p:spPr bwMode="auto">
              <a:xfrm>
                <a:off x="2663" y="1740"/>
                <a:ext cx="24" cy="8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68" name="Line 332"/>
              <p:cNvSpPr>
                <a:spLocks noChangeAspect="1" noChangeShapeType="1"/>
              </p:cNvSpPr>
              <p:nvPr/>
            </p:nvSpPr>
            <p:spPr bwMode="auto">
              <a:xfrm>
                <a:off x="2772" y="1635"/>
                <a:ext cx="24" cy="8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69" name="Line 333"/>
              <p:cNvSpPr>
                <a:spLocks noChangeAspect="1" noChangeShapeType="1"/>
              </p:cNvSpPr>
              <p:nvPr/>
            </p:nvSpPr>
            <p:spPr bwMode="auto">
              <a:xfrm>
                <a:off x="2954" y="1597"/>
                <a:ext cx="24" cy="8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70" name="Line 334"/>
              <p:cNvSpPr>
                <a:spLocks noChangeAspect="1" noChangeShapeType="1"/>
              </p:cNvSpPr>
              <p:nvPr/>
            </p:nvSpPr>
            <p:spPr bwMode="auto">
              <a:xfrm>
                <a:off x="3051" y="1597"/>
                <a:ext cx="24" cy="8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71" name="Line 335"/>
              <p:cNvSpPr>
                <a:spLocks noChangeAspect="1" noChangeShapeType="1"/>
              </p:cNvSpPr>
              <p:nvPr/>
            </p:nvSpPr>
            <p:spPr bwMode="auto">
              <a:xfrm>
                <a:off x="3148" y="1684"/>
                <a:ext cx="24" cy="8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72" name="Line 336"/>
              <p:cNvSpPr>
                <a:spLocks noChangeAspect="1" noChangeShapeType="1"/>
              </p:cNvSpPr>
              <p:nvPr/>
            </p:nvSpPr>
            <p:spPr bwMode="auto">
              <a:xfrm>
                <a:off x="3245" y="1740"/>
                <a:ext cx="24" cy="8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73" name="Line 337"/>
              <p:cNvSpPr>
                <a:spLocks noChangeAspect="1" noChangeShapeType="1"/>
              </p:cNvSpPr>
              <p:nvPr/>
            </p:nvSpPr>
            <p:spPr bwMode="auto">
              <a:xfrm>
                <a:off x="3366" y="1846"/>
                <a:ext cx="24" cy="8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74" name="Line 338"/>
              <p:cNvSpPr>
                <a:spLocks noChangeAspect="1" noChangeShapeType="1"/>
              </p:cNvSpPr>
              <p:nvPr/>
            </p:nvSpPr>
            <p:spPr bwMode="auto">
              <a:xfrm>
                <a:off x="3463" y="1960"/>
                <a:ext cx="24" cy="8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75" name="Line 339"/>
              <p:cNvSpPr>
                <a:spLocks noChangeAspect="1" noChangeShapeType="1"/>
              </p:cNvSpPr>
              <p:nvPr/>
            </p:nvSpPr>
            <p:spPr bwMode="auto">
              <a:xfrm>
                <a:off x="3560" y="2079"/>
                <a:ext cx="24" cy="8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76" name="Line 340"/>
              <p:cNvSpPr>
                <a:spLocks noChangeAspect="1" noChangeShapeType="1"/>
              </p:cNvSpPr>
              <p:nvPr/>
            </p:nvSpPr>
            <p:spPr bwMode="auto">
              <a:xfrm>
                <a:off x="3657" y="2128"/>
                <a:ext cx="24" cy="8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77" name="Line 341"/>
              <p:cNvSpPr>
                <a:spLocks noChangeAspect="1" noChangeShapeType="1"/>
              </p:cNvSpPr>
              <p:nvPr/>
            </p:nvSpPr>
            <p:spPr bwMode="auto">
              <a:xfrm>
                <a:off x="3754" y="2240"/>
                <a:ext cx="24" cy="8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78" name="Line 342"/>
              <p:cNvSpPr>
                <a:spLocks noChangeAspect="1" noChangeShapeType="1"/>
              </p:cNvSpPr>
              <p:nvPr/>
            </p:nvSpPr>
            <p:spPr bwMode="auto">
              <a:xfrm>
                <a:off x="3851" y="2265"/>
                <a:ext cx="24" cy="8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79" name="Line 343"/>
              <p:cNvSpPr>
                <a:spLocks noChangeAspect="1" noChangeShapeType="1"/>
              </p:cNvSpPr>
              <p:nvPr/>
            </p:nvSpPr>
            <p:spPr bwMode="auto">
              <a:xfrm>
                <a:off x="4069" y="2251"/>
                <a:ext cx="24" cy="8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80" name="Line 344"/>
              <p:cNvSpPr>
                <a:spLocks noChangeAspect="1" noChangeShapeType="1"/>
              </p:cNvSpPr>
              <p:nvPr/>
            </p:nvSpPr>
            <p:spPr bwMode="auto">
              <a:xfrm>
                <a:off x="4142" y="2184"/>
                <a:ext cx="24" cy="8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81" name="Line 345"/>
              <p:cNvSpPr>
                <a:spLocks noChangeAspect="1" noChangeShapeType="1"/>
              </p:cNvSpPr>
              <p:nvPr/>
            </p:nvSpPr>
            <p:spPr bwMode="auto">
              <a:xfrm>
                <a:off x="4215" y="2128"/>
                <a:ext cx="24" cy="8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82" name="Line 346"/>
              <p:cNvSpPr>
                <a:spLocks noChangeAspect="1" noChangeShapeType="1"/>
              </p:cNvSpPr>
              <p:nvPr/>
            </p:nvSpPr>
            <p:spPr bwMode="auto">
              <a:xfrm>
                <a:off x="4312" y="2031"/>
                <a:ext cx="24" cy="8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83" name="Line 347"/>
              <p:cNvSpPr>
                <a:spLocks noChangeAspect="1" noChangeShapeType="1"/>
              </p:cNvSpPr>
              <p:nvPr/>
            </p:nvSpPr>
            <p:spPr bwMode="auto">
              <a:xfrm>
                <a:off x="4409" y="1959"/>
                <a:ext cx="24" cy="8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84" name="Line 348"/>
              <p:cNvSpPr>
                <a:spLocks noChangeAspect="1" noChangeShapeType="1"/>
              </p:cNvSpPr>
              <p:nvPr/>
            </p:nvSpPr>
            <p:spPr bwMode="auto">
              <a:xfrm>
                <a:off x="4506" y="1846"/>
                <a:ext cx="24" cy="8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85" name="Rectangle 349"/>
              <p:cNvSpPr>
                <a:spLocks noChangeAspect="1" noChangeArrowheads="1"/>
              </p:cNvSpPr>
              <p:nvPr/>
            </p:nvSpPr>
            <p:spPr bwMode="auto">
              <a:xfrm>
                <a:off x="4864" y="1597"/>
                <a:ext cx="66" cy="1206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86" name="Rectangle 350"/>
              <p:cNvSpPr>
                <a:spLocks noChangeAspect="1" noChangeArrowheads="1"/>
              </p:cNvSpPr>
              <p:nvPr/>
            </p:nvSpPr>
            <p:spPr bwMode="auto">
              <a:xfrm>
                <a:off x="461" y="1386"/>
                <a:ext cx="4137" cy="2008"/>
              </a:xfrm>
              <a:prstGeom prst="rect">
                <a:avLst/>
              </a:prstGeom>
              <a:noFill/>
              <a:ln w="57150">
                <a:solidFill>
                  <a:srgbClr val="0066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87" name="Freeform 351"/>
              <p:cNvSpPr>
                <a:spLocks noChangeAspect="1"/>
              </p:cNvSpPr>
              <p:nvPr/>
            </p:nvSpPr>
            <p:spPr bwMode="auto">
              <a:xfrm>
                <a:off x="583" y="2348"/>
                <a:ext cx="4046" cy="693"/>
              </a:xfrm>
              <a:custGeom>
                <a:avLst/>
                <a:gdLst/>
                <a:ahLst/>
                <a:cxnLst>
                  <a:cxn ang="0">
                    <a:pos x="44" y="222"/>
                  </a:cxn>
                  <a:cxn ang="0">
                    <a:pos x="128" y="86"/>
                  </a:cxn>
                  <a:cxn ang="0">
                    <a:pos x="232" y="2"/>
                  </a:cxn>
                  <a:cxn ang="0">
                    <a:pos x="356" y="62"/>
                  </a:cxn>
                  <a:cxn ang="0">
                    <a:pos x="440" y="162"/>
                  </a:cxn>
                  <a:cxn ang="0">
                    <a:pos x="504" y="298"/>
                  </a:cxn>
                  <a:cxn ang="0">
                    <a:pos x="576" y="458"/>
                  </a:cxn>
                  <a:cxn ang="0">
                    <a:pos x="652" y="614"/>
                  </a:cxn>
                  <a:cxn ang="0">
                    <a:pos x="728" y="782"/>
                  </a:cxn>
                  <a:cxn ang="0">
                    <a:pos x="772" y="902"/>
                  </a:cxn>
                  <a:cxn ang="0">
                    <a:pos x="848" y="1014"/>
                  </a:cxn>
                  <a:cxn ang="0">
                    <a:pos x="916" y="1114"/>
                  </a:cxn>
                  <a:cxn ang="0">
                    <a:pos x="976" y="1162"/>
                  </a:cxn>
                  <a:cxn ang="0">
                    <a:pos x="1076" y="1158"/>
                  </a:cxn>
                  <a:cxn ang="0">
                    <a:pos x="1184" y="1038"/>
                  </a:cxn>
                  <a:cxn ang="0">
                    <a:pos x="1272" y="878"/>
                  </a:cxn>
                  <a:cxn ang="0">
                    <a:pos x="1348" y="730"/>
                  </a:cxn>
                  <a:cxn ang="0">
                    <a:pos x="1452" y="482"/>
                  </a:cxn>
                  <a:cxn ang="0">
                    <a:pos x="1540" y="298"/>
                  </a:cxn>
                  <a:cxn ang="0">
                    <a:pos x="1636" y="110"/>
                  </a:cxn>
                  <a:cxn ang="0">
                    <a:pos x="1716" y="38"/>
                  </a:cxn>
                  <a:cxn ang="0">
                    <a:pos x="1840" y="10"/>
                  </a:cxn>
                  <a:cxn ang="0">
                    <a:pos x="1932" y="106"/>
                  </a:cxn>
                  <a:cxn ang="0">
                    <a:pos x="2008" y="230"/>
                  </a:cxn>
                  <a:cxn ang="0">
                    <a:pos x="2104" y="426"/>
                  </a:cxn>
                  <a:cxn ang="0">
                    <a:pos x="2184" y="590"/>
                  </a:cxn>
                  <a:cxn ang="0">
                    <a:pos x="2268" y="814"/>
                  </a:cxn>
                  <a:cxn ang="0">
                    <a:pos x="2336" y="942"/>
                  </a:cxn>
                  <a:cxn ang="0">
                    <a:pos x="2396" y="1054"/>
                  </a:cxn>
                  <a:cxn ang="0">
                    <a:pos x="2504" y="1154"/>
                  </a:cxn>
                  <a:cxn ang="0">
                    <a:pos x="2624" y="1138"/>
                  </a:cxn>
                  <a:cxn ang="0">
                    <a:pos x="2752" y="1014"/>
                  </a:cxn>
                  <a:cxn ang="0">
                    <a:pos x="2812" y="882"/>
                  </a:cxn>
                  <a:cxn ang="0">
                    <a:pos x="2948" y="574"/>
                  </a:cxn>
                  <a:cxn ang="0">
                    <a:pos x="3004" y="466"/>
                  </a:cxn>
                  <a:cxn ang="0">
                    <a:pos x="3068" y="302"/>
                  </a:cxn>
                </a:cxnLst>
                <a:rect l="0" t="0" r="r" b="b"/>
                <a:pathLst>
                  <a:path w="3068" h="1173">
                    <a:moveTo>
                      <a:pt x="0" y="294"/>
                    </a:moveTo>
                    <a:cubicBezTo>
                      <a:pt x="16" y="269"/>
                      <a:pt x="32" y="244"/>
                      <a:pt x="44" y="222"/>
                    </a:cubicBezTo>
                    <a:cubicBezTo>
                      <a:pt x="56" y="200"/>
                      <a:pt x="58" y="181"/>
                      <a:pt x="72" y="158"/>
                    </a:cubicBezTo>
                    <a:cubicBezTo>
                      <a:pt x="86" y="135"/>
                      <a:pt x="111" y="107"/>
                      <a:pt x="128" y="86"/>
                    </a:cubicBezTo>
                    <a:cubicBezTo>
                      <a:pt x="145" y="65"/>
                      <a:pt x="159" y="48"/>
                      <a:pt x="176" y="34"/>
                    </a:cubicBezTo>
                    <a:cubicBezTo>
                      <a:pt x="193" y="20"/>
                      <a:pt x="211" y="4"/>
                      <a:pt x="232" y="2"/>
                    </a:cubicBezTo>
                    <a:cubicBezTo>
                      <a:pt x="253" y="0"/>
                      <a:pt x="279" y="12"/>
                      <a:pt x="300" y="22"/>
                    </a:cubicBezTo>
                    <a:cubicBezTo>
                      <a:pt x="321" y="32"/>
                      <a:pt x="337" y="44"/>
                      <a:pt x="356" y="62"/>
                    </a:cubicBezTo>
                    <a:cubicBezTo>
                      <a:pt x="375" y="80"/>
                      <a:pt x="398" y="113"/>
                      <a:pt x="412" y="130"/>
                    </a:cubicBezTo>
                    <a:cubicBezTo>
                      <a:pt x="426" y="147"/>
                      <a:pt x="430" y="146"/>
                      <a:pt x="440" y="162"/>
                    </a:cubicBezTo>
                    <a:cubicBezTo>
                      <a:pt x="450" y="178"/>
                      <a:pt x="461" y="203"/>
                      <a:pt x="472" y="226"/>
                    </a:cubicBezTo>
                    <a:cubicBezTo>
                      <a:pt x="483" y="249"/>
                      <a:pt x="492" y="273"/>
                      <a:pt x="504" y="298"/>
                    </a:cubicBezTo>
                    <a:cubicBezTo>
                      <a:pt x="516" y="323"/>
                      <a:pt x="532" y="347"/>
                      <a:pt x="544" y="374"/>
                    </a:cubicBezTo>
                    <a:cubicBezTo>
                      <a:pt x="556" y="401"/>
                      <a:pt x="564" y="431"/>
                      <a:pt x="576" y="458"/>
                    </a:cubicBezTo>
                    <a:cubicBezTo>
                      <a:pt x="588" y="485"/>
                      <a:pt x="603" y="512"/>
                      <a:pt x="616" y="538"/>
                    </a:cubicBezTo>
                    <a:cubicBezTo>
                      <a:pt x="629" y="564"/>
                      <a:pt x="639" y="586"/>
                      <a:pt x="652" y="614"/>
                    </a:cubicBezTo>
                    <a:cubicBezTo>
                      <a:pt x="665" y="642"/>
                      <a:pt x="683" y="678"/>
                      <a:pt x="696" y="706"/>
                    </a:cubicBezTo>
                    <a:cubicBezTo>
                      <a:pt x="709" y="734"/>
                      <a:pt x="718" y="759"/>
                      <a:pt x="728" y="782"/>
                    </a:cubicBezTo>
                    <a:cubicBezTo>
                      <a:pt x="738" y="805"/>
                      <a:pt x="749" y="822"/>
                      <a:pt x="756" y="842"/>
                    </a:cubicBezTo>
                    <a:cubicBezTo>
                      <a:pt x="763" y="862"/>
                      <a:pt x="763" y="883"/>
                      <a:pt x="772" y="902"/>
                    </a:cubicBezTo>
                    <a:cubicBezTo>
                      <a:pt x="781" y="921"/>
                      <a:pt x="795" y="935"/>
                      <a:pt x="808" y="954"/>
                    </a:cubicBezTo>
                    <a:cubicBezTo>
                      <a:pt x="821" y="973"/>
                      <a:pt x="835" y="993"/>
                      <a:pt x="848" y="1014"/>
                    </a:cubicBezTo>
                    <a:cubicBezTo>
                      <a:pt x="861" y="1035"/>
                      <a:pt x="873" y="1065"/>
                      <a:pt x="884" y="1082"/>
                    </a:cubicBezTo>
                    <a:cubicBezTo>
                      <a:pt x="895" y="1099"/>
                      <a:pt x="906" y="1103"/>
                      <a:pt x="916" y="1114"/>
                    </a:cubicBezTo>
                    <a:cubicBezTo>
                      <a:pt x="926" y="1125"/>
                      <a:pt x="934" y="1138"/>
                      <a:pt x="944" y="1146"/>
                    </a:cubicBezTo>
                    <a:cubicBezTo>
                      <a:pt x="954" y="1154"/>
                      <a:pt x="965" y="1158"/>
                      <a:pt x="976" y="1162"/>
                    </a:cubicBezTo>
                    <a:cubicBezTo>
                      <a:pt x="987" y="1166"/>
                      <a:pt x="991" y="1171"/>
                      <a:pt x="1008" y="1170"/>
                    </a:cubicBezTo>
                    <a:cubicBezTo>
                      <a:pt x="1025" y="1169"/>
                      <a:pt x="1055" y="1170"/>
                      <a:pt x="1076" y="1158"/>
                    </a:cubicBezTo>
                    <a:cubicBezTo>
                      <a:pt x="1097" y="1146"/>
                      <a:pt x="1118" y="1118"/>
                      <a:pt x="1136" y="1098"/>
                    </a:cubicBezTo>
                    <a:cubicBezTo>
                      <a:pt x="1154" y="1078"/>
                      <a:pt x="1169" y="1059"/>
                      <a:pt x="1184" y="1038"/>
                    </a:cubicBezTo>
                    <a:cubicBezTo>
                      <a:pt x="1199" y="1017"/>
                      <a:pt x="1213" y="1001"/>
                      <a:pt x="1228" y="974"/>
                    </a:cubicBezTo>
                    <a:cubicBezTo>
                      <a:pt x="1243" y="947"/>
                      <a:pt x="1258" y="904"/>
                      <a:pt x="1272" y="878"/>
                    </a:cubicBezTo>
                    <a:cubicBezTo>
                      <a:pt x="1286" y="852"/>
                      <a:pt x="1299" y="843"/>
                      <a:pt x="1312" y="818"/>
                    </a:cubicBezTo>
                    <a:cubicBezTo>
                      <a:pt x="1325" y="793"/>
                      <a:pt x="1331" y="769"/>
                      <a:pt x="1348" y="730"/>
                    </a:cubicBezTo>
                    <a:cubicBezTo>
                      <a:pt x="1365" y="691"/>
                      <a:pt x="1395" y="623"/>
                      <a:pt x="1412" y="582"/>
                    </a:cubicBezTo>
                    <a:cubicBezTo>
                      <a:pt x="1429" y="541"/>
                      <a:pt x="1439" y="515"/>
                      <a:pt x="1452" y="482"/>
                    </a:cubicBezTo>
                    <a:cubicBezTo>
                      <a:pt x="1465" y="449"/>
                      <a:pt x="1477" y="413"/>
                      <a:pt x="1492" y="382"/>
                    </a:cubicBezTo>
                    <a:cubicBezTo>
                      <a:pt x="1507" y="351"/>
                      <a:pt x="1523" y="327"/>
                      <a:pt x="1540" y="298"/>
                    </a:cubicBezTo>
                    <a:cubicBezTo>
                      <a:pt x="1557" y="269"/>
                      <a:pt x="1576" y="237"/>
                      <a:pt x="1592" y="206"/>
                    </a:cubicBezTo>
                    <a:cubicBezTo>
                      <a:pt x="1608" y="175"/>
                      <a:pt x="1623" y="131"/>
                      <a:pt x="1636" y="110"/>
                    </a:cubicBezTo>
                    <a:cubicBezTo>
                      <a:pt x="1649" y="89"/>
                      <a:pt x="1655" y="90"/>
                      <a:pt x="1668" y="78"/>
                    </a:cubicBezTo>
                    <a:cubicBezTo>
                      <a:pt x="1681" y="66"/>
                      <a:pt x="1697" y="49"/>
                      <a:pt x="1716" y="38"/>
                    </a:cubicBezTo>
                    <a:cubicBezTo>
                      <a:pt x="1735" y="27"/>
                      <a:pt x="1763" y="19"/>
                      <a:pt x="1784" y="14"/>
                    </a:cubicBezTo>
                    <a:cubicBezTo>
                      <a:pt x="1805" y="9"/>
                      <a:pt x="1822" y="3"/>
                      <a:pt x="1840" y="10"/>
                    </a:cubicBezTo>
                    <a:cubicBezTo>
                      <a:pt x="1858" y="17"/>
                      <a:pt x="1881" y="38"/>
                      <a:pt x="1896" y="54"/>
                    </a:cubicBezTo>
                    <a:cubicBezTo>
                      <a:pt x="1911" y="70"/>
                      <a:pt x="1919" y="87"/>
                      <a:pt x="1932" y="106"/>
                    </a:cubicBezTo>
                    <a:cubicBezTo>
                      <a:pt x="1945" y="125"/>
                      <a:pt x="1959" y="145"/>
                      <a:pt x="1972" y="166"/>
                    </a:cubicBezTo>
                    <a:cubicBezTo>
                      <a:pt x="1985" y="187"/>
                      <a:pt x="1996" y="210"/>
                      <a:pt x="2008" y="230"/>
                    </a:cubicBezTo>
                    <a:cubicBezTo>
                      <a:pt x="2020" y="250"/>
                      <a:pt x="2028" y="253"/>
                      <a:pt x="2044" y="286"/>
                    </a:cubicBezTo>
                    <a:cubicBezTo>
                      <a:pt x="2060" y="319"/>
                      <a:pt x="2088" y="387"/>
                      <a:pt x="2104" y="426"/>
                    </a:cubicBezTo>
                    <a:cubicBezTo>
                      <a:pt x="2120" y="465"/>
                      <a:pt x="2127" y="491"/>
                      <a:pt x="2140" y="518"/>
                    </a:cubicBezTo>
                    <a:cubicBezTo>
                      <a:pt x="2153" y="545"/>
                      <a:pt x="2169" y="557"/>
                      <a:pt x="2184" y="590"/>
                    </a:cubicBezTo>
                    <a:cubicBezTo>
                      <a:pt x="2199" y="623"/>
                      <a:pt x="2218" y="677"/>
                      <a:pt x="2232" y="714"/>
                    </a:cubicBezTo>
                    <a:cubicBezTo>
                      <a:pt x="2246" y="751"/>
                      <a:pt x="2256" y="787"/>
                      <a:pt x="2268" y="814"/>
                    </a:cubicBezTo>
                    <a:cubicBezTo>
                      <a:pt x="2280" y="841"/>
                      <a:pt x="2293" y="857"/>
                      <a:pt x="2304" y="878"/>
                    </a:cubicBezTo>
                    <a:cubicBezTo>
                      <a:pt x="2315" y="899"/>
                      <a:pt x="2327" y="924"/>
                      <a:pt x="2336" y="942"/>
                    </a:cubicBezTo>
                    <a:cubicBezTo>
                      <a:pt x="2345" y="960"/>
                      <a:pt x="2350" y="967"/>
                      <a:pt x="2360" y="986"/>
                    </a:cubicBezTo>
                    <a:cubicBezTo>
                      <a:pt x="2370" y="1005"/>
                      <a:pt x="2379" y="1031"/>
                      <a:pt x="2396" y="1054"/>
                    </a:cubicBezTo>
                    <a:cubicBezTo>
                      <a:pt x="2413" y="1077"/>
                      <a:pt x="2442" y="1105"/>
                      <a:pt x="2460" y="1122"/>
                    </a:cubicBezTo>
                    <a:cubicBezTo>
                      <a:pt x="2478" y="1139"/>
                      <a:pt x="2489" y="1146"/>
                      <a:pt x="2504" y="1154"/>
                    </a:cubicBezTo>
                    <a:cubicBezTo>
                      <a:pt x="2519" y="1162"/>
                      <a:pt x="2528" y="1173"/>
                      <a:pt x="2548" y="1170"/>
                    </a:cubicBezTo>
                    <a:cubicBezTo>
                      <a:pt x="2568" y="1167"/>
                      <a:pt x="2595" y="1155"/>
                      <a:pt x="2624" y="1138"/>
                    </a:cubicBezTo>
                    <a:cubicBezTo>
                      <a:pt x="2653" y="1121"/>
                      <a:pt x="2699" y="1087"/>
                      <a:pt x="2720" y="1066"/>
                    </a:cubicBezTo>
                    <a:cubicBezTo>
                      <a:pt x="2741" y="1045"/>
                      <a:pt x="2742" y="1033"/>
                      <a:pt x="2752" y="1014"/>
                    </a:cubicBezTo>
                    <a:cubicBezTo>
                      <a:pt x="2762" y="995"/>
                      <a:pt x="2770" y="976"/>
                      <a:pt x="2780" y="954"/>
                    </a:cubicBezTo>
                    <a:cubicBezTo>
                      <a:pt x="2790" y="932"/>
                      <a:pt x="2793" y="925"/>
                      <a:pt x="2812" y="882"/>
                    </a:cubicBezTo>
                    <a:cubicBezTo>
                      <a:pt x="2831" y="839"/>
                      <a:pt x="2869" y="749"/>
                      <a:pt x="2892" y="698"/>
                    </a:cubicBezTo>
                    <a:cubicBezTo>
                      <a:pt x="2915" y="647"/>
                      <a:pt x="2936" y="599"/>
                      <a:pt x="2948" y="574"/>
                    </a:cubicBezTo>
                    <a:cubicBezTo>
                      <a:pt x="2960" y="549"/>
                      <a:pt x="2955" y="564"/>
                      <a:pt x="2964" y="546"/>
                    </a:cubicBezTo>
                    <a:cubicBezTo>
                      <a:pt x="2973" y="528"/>
                      <a:pt x="2989" y="489"/>
                      <a:pt x="3004" y="466"/>
                    </a:cubicBezTo>
                    <a:cubicBezTo>
                      <a:pt x="3019" y="443"/>
                      <a:pt x="3041" y="433"/>
                      <a:pt x="3052" y="406"/>
                    </a:cubicBezTo>
                    <a:cubicBezTo>
                      <a:pt x="3063" y="379"/>
                      <a:pt x="3066" y="319"/>
                      <a:pt x="3068" y="302"/>
                    </a:cubicBezTo>
                  </a:path>
                </a:pathLst>
              </a:custGeom>
              <a:noFill/>
              <a:ln w="28575" cap="flat" cmpd="sng">
                <a:solidFill>
                  <a:srgbClr val="0080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88" name="Freeform 352"/>
              <p:cNvSpPr>
                <a:spLocks noChangeAspect="1"/>
              </p:cNvSpPr>
              <p:nvPr/>
            </p:nvSpPr>
            <p:spPr bwMode="auto">
              <a:xfrm>
                <a:off x="552" y="1684"/>
                <a:ext cx="4046" cy="693"/>
              </a:xfrm>
              <a:custGeom>
                <a:avLst/>
                <a:gdLst/>
                <a:ahLst/>
                <a:cxnLst>
                  <a:cxn ang="0">
                    <a:pos x="44" y="222"/>
                  </a:cxn>
                  <a:cxn ang="0">
                    <a:pos x="128" y="86"/>
                  </a:cxn>
                  <a:cxn ang="0">
                    <a:pos x="232" y="2"/>
                  </a:cxn>
                  <a:cxn ang="0">
                    <a:pos x="356" y="62"/>
                  </a:cxn>
                  <a:cxn ang="0">
                    <a:pos x="440" y="162"/>
                  </a:cxn>
                  <a:cxn ang="0">
                    <a:pos x="504" y="298"/>
                  </a:cxn>
                  <a:cxn ang="0">
                    <a:pos x="576" y="458"/>
                  </a:cxn>
                  <a:cxn ang="0">
                    <a:pos x="652" y="614"/>
                  </a:cxn>
                  <a:cxn ang="0">
                    <a:pos x="728" y="782"/>
                  </a:cxn>
                  <a:cxn ang="0">
                    <a:pos x="772" y="902"/>
                  </a:cxn>
                  <a:cxn ang="0">
                    <a:pos x="848" y="1014"/>
                  </a:cxn>
                  <a:cxn ang="0">
                    <a:pos x="916" y="1114"/>
                  </a:cxn>
                  <a:cxn ang="0">
                    <a:pos x="976" y="1162"/>
                  </a:cxn>
                  <a:cxn ang="0">
                    <a:pos x="1076" y="1158"/>
                  </a:cxn>
                  <a:cxn ang="0">
                    <a:pos x="1184" y="1038"/>
                  </a:cxn>
                  <a:cxn ang="0">
                    <a:pos x="1272" y="878"/>
                  </a:cxn>
                  <a:cxn ang="0">
                    <a:pos x="1348" y="730"/>
                  </a:cxn>
                  <a:cxn ang="0">
                    <a:pos x="1452" y="482"/>
                  </a:cxn>
                  <a:cxn ang="0">
                    <a:pos x="1540" y="298"/>
                  </a:cxn>
                  <a:cxn ang="0">
                    <a:pos x="1636" y="110"/>
                  </a:cxn>
                  <a:cxn ang="0">
                    <a:pos x="1716" y="38"/>
                  </a:cxn>
                  <a:cxn ang="0">
                    <a:pos x="1840" y="10"/>
                  </a:cxn>
                  <a:cxn ang="0">
                    <a:pos x="1932" y="106"/>
                  </a:cxn>
                  <a:cxn ang="0">
                    <a:pos x="2008" y="230"/>
                  </a:cxn>
                  <a:cxn ang="0">
                    <a:pos x="2104" y="426"/>
                  </a:cxn>
                  <a:cxn ang="0">
                    <a:pos x="2184" y="590"/>
                  </a:cxn>
                  <a:cxn ang="0">
                    <a:pos x="2268" y="814"/>
                  </a:cxn>
                  <a:cxn ang="0">
                    <a:pos x="2336" y="942"/>
                  </a:cxn>
                  <a:cxn ang="0">
                    <a:pos x="2396" y="1054"/>
                  </a:cxn>
                  <a:cxn ang="0">
                    <a:pos x="2504" y="1154"/>
                  </a:cxn>
                  <a:cxn ang="0">
                    <a:pos x="2624" y="1138"/>
                  </a:cxn>
                  <a:cxn ang="0">
                    <a:pos x="2752" y="1014"/>
                  </a:cxn>
                  <a:cxn ang="0">
                    <a:pos x="2812" y="882"/>
                  </a:cxn>
                  <a:cxn ang="0">
                    <a:pos x="2948" y="574"/>
                  </a:cxn>
                  <a:cxn ang="0">
                    <a:pos x="3004" y="466"/>
                  </a:cxn>
                  <a:cxn ang="0">
                    <a:pos x="3068" y="302"/>
                  </a:cxn>
                </a:cxnLst>
                <a:rect l="0" t="0" r="r" b="b"/>
                <a:pathLst>
                  <a:path w="3068" h="1173">
                    <a:moveTo>
                      <a:pt x="0" y="294"/>
                    </a:moveTo>
                    <a:cubicBezTo>
                      <a:pt x="16" y="269"/>
                      <a:pt x="32" y="244"/>
                      <a:pt x="44" y="222"/>
                    </a:cubicBezTo>
                    <a:cubicBezTo>
                      <a:pt x="56" y="200"/>
                      <a:pt x="58" y="181"/>
                      <a:pt x="72" y="158"/>
                    </a:cubicBezTo>
                    <a:cubicBezTo>
                      <a:pt x="86" y="135"/>
                      <a:pt x="111" y="107"/>
                      <a:pt x="128" y="86"/>
                    </a:cubicBezTo>
                    <a:cubicBezTo>
                      <a:pt x="145" y="65"/>
                      <a:pt x="159" y="48"/>
                      <a:pt x="176" y="34"/>
                    </a:cubicBezTo>
                    <a:cubicBezTo>
                      <a:pt x="193" y="20"/>
                      <a:pt x="211" y="4"/>
                      <a:pt x="232" y="2"/>
                    </a:cubicBezTo>
                    <a:cubicBezTo>
                      <a:pt x="253" y="0"/>
                      <a:pt x="279" y="12"/>
                      <a:pt x="300" y="22"/>
                    </a:cubicBezTo>
                    <a:cubicBezTo>
                      <a:pt x="321" y="32"/>
                      <a:pt x="337" y="44"/>
                      <a:pt x="356" y="62"/>
                    </a:cubicBezTo>
                    <a:cubicBezTo>
                      <a:pt x="375" y="80"/>
                      <a:pt x="398" y="113"/>
                      <a:pt x="412" y="130"/>
                    </a:cubicBezTo>
                    <a:cubicBezTo>
                      <a:pt x="426" y="147"/>
                      <a:pt x="430" y="146"/>
                      <a:pt x="440" y="162"/>
                    </a:cubicBezTo>
                    <a:cubicBezTo>
                      <a:pt x="450" y="178"/>
                      <a:pt x="461" y="203"/>
                      <a:pt x="472" y="226"/>
                    </a:cubicBezTo>
                    <a:cubicBezTo>
                      <a:pt x="483" y="249"/>
                      <a:pt x="492" y="273"/>
                      <a:pt x="504" y="298"/>
                    </a:cubicBezTo>
                    <a:cubicBezTo>
                      <a:pt x="516" y="323"/>
                      <a:pt x="532" y="347"/>
                      <a:pt x="544" y="374"/>
                    </a:cubicBezTo>
                    <a:cubicBezTo>
                      <a:pt x="556" y="401"/>
                      <a:pt x="564" y="431"/>
                      <a:pt x="576" y="458"/>
                    </a:cubicBezTo>
                    <a:cubicBezTo>
                      <a:pt x="588" y="485"/>
                      <a:pt x="603" y="512"/>
                      <a:pt x="616" y="538"/>
                    </a:cubicBezTo>
                    <a:cubicBezTo>
                      <a:pt x="629" y="564"/>
                      <a:pt x="639" y="586"/>
                      <a:pt x="652" y="614"/>
                    </a:cubicBezTo>
                    <a:cubicBezTo>
                      <a:pt x="665" y="642"/>
                      <a:pt x="683" y="678"/>
                      <a:pt x="696" y="706"/>
                    </a:cubicBezTo>
                    <a:cubicBezTo>
                      <a:pt x="709" y="734"/>
                      <a:pt x="718" y="759"/>
                      <a:pt x="728" y="782"/>
                    </a:cubicBezTo>
                    <a:cubicBezTo>
                      <a:pt x="738" y="805"/>
                      <a:pt x="749" y="822"/>
                      <a:pt x="756" y="842"/>
                    </a:cubicBezTo>
                    <a:cubicBezTo>
                      <a:pt x="763" y="862"/>
                      <a:pt x="763" y="883"/>
                      <a:pt x="772" y="902"/>
                    </a:cubicBezTo>
                    <a:cubicBezTo>
                      <a:pt x="781" y="921"/>
                      <a:pt x="795" y="935"/>
                      <a:pt x="808" y="954"/>
                    </a:cubicBezTo>
                    <a:cubicBezTo>
                      <a:pt x="821" y="973"/>
                      <a:pt x="835" y="993"/>
                      <a:pt x="848" y="1014"/>
                    </a:cubicBezTo>
                    <a:cubicBezTo>
                      <a:pt x="861" y="1035"/>
                      <a:pt x="873" y="1065"/>
                      <a:pt x="884" y="1082"/>
                    </a:cubicBezTo>
                    <a:cubicBezTo>
                      <a:pt x="895" y="1099"/>
                      <a:pt x="906" y="1103"/>
                      <a:pt x="916" y="1114"/>
                    </a:cubicBezTo>
                    <a:cubicBezTo>
                      <a:pt x="926" y="1125"/>
                      <a:pt x="934" y="1138"/>
                      <a:pt x="944" y="1146"/>
                    </a:cubicBezTo>
                    <a:cubicBezTo>
                      <a:pt x="954" y="1154"/>
                      <a:pt x="965" y="1158"/>
                      <a:pt x="976" y="1162"/>
                    </a:cubicBezTo>
                    <a:cubicBezTo>
                      <a:pt x="987" y="1166"/>
                      <a:pt x="991" y="1171"/>
                      <a:pt x="1008" y="1170"/>
                    </a:cubicBezTo>
                    <a:cubicBezTo>
                      <a:pt x="1025" y="1169"/>
                      <a:pt x="1055" y="1170"/>
                      <a:pt x="1076" y="1158"/>
                    </a:cubicBezTo>
                    <a:cubicBezTo>
                      <a:pt x="1097" y="1146"/>
                      <a:pt x="1118" y="1118"/>
                      <a:pt x="1136" y="1098"/>
                    </a:cubicBezTo>
                    <a:cubicBezTo>
                      <a:pt x="1154" y="1078"/>
                      <a:pt x="1169" y="1059"/>
                      <a:pt x="1184" y="1038"/>
                    </a:cubicBezTo>
                    <a:cubicBezTo>
                      <a:pt x="1199" y="1017"/>
                      <a:pt x="1213" y="1001"/>
                      <a:pt x="1228" y="974"/>
                    </a:cubicBezTo>
                    <a:cubicBezTo>
                      <a:pt x="1243" y="947"/>
                      <a:pt x="1258" y="904"/>
                      <a:pt x="1272" y="878"/>
                    </a:cubicBezTo>
                    <a:cubicBezTo>
                      <a:pt x="1286" y="852"/>
                      <a:pt x="1299" y="843"/>
                      <a:pt x="1312" y="818"/>
                    </a:cubicBezTo>
                    <a:cubicBezTo>
                      <a:pt x="1325" y="793"/>
                      <a:pt x="1331" y="769"/>
                      <a:pt x="1348" y="730"/>
                    </a:cubicBezTo>
                    <a:cubicBezTo>
                      <a:pt x="1365" y="691"/>
                      <a:pt x="1395" y="623"/>
                      <a:pt x="1412" y="582"/>
                    </a:cubicBezTo>
                    <a:cubicBezTo>
                      <a:pt x="1429" y="541"/>
                      <a:pt x="1439" y="515"/>
                      <a:pt x="1452" y="482"/>
                    </a:cubicBezTo>
                    <a:cubicBezTo>
                      <a:pt x="1465" y="449"/>
                      <a:pt x="1477" y="413"/>
                      <a:pt x="1492" y="382"/>
                    </a:cubicBezTo>
                    <a:cubicBezTo>
                      <a:pt x="1507" y="351"/>
                      <a:pt x="1523" y="327"/>
                      <a:pt x="1540" y="298"/>
                    </a:cubicBezTo>
                    <a:cubicBezTo>
                      <a:pt x="1557" y="269"/>
                      <a:pt x="1576" y="237"/>
                      <a:pt x="1592" y="206"/>
                    </a:cubicBezTo>
                    <a:cubicBezTo>
                      <a:pt x="1608" y="175"/>
                      <a:pt x="1623" y="131"/>
                      <a:pt x="1636" y="110"/>
                    </a:cubicBezTo>
                    <a:cubicBezTo>
                      <a:pt x="1649" y="89"/>
                      <a:pt x="1655" y="90"/>
                      <a:pt x="1668" y="78"/>
                    </a:cubicBezTo>
                    <a:cubicBezTo>
                      <a:pt x="1681" y="66"/>
                      <a:pt x="1697" y="49"/>
                      <a:pt x="1716" y="38"/>
                    </a:cubicBezTo>
                    <a:cubicBezTo>
                      <a:pt x="1735" y="27"/>
                      <a:pt x="1763" y="19"/>
                      <a:pt x="1784" y="14"/>
                    </a:cubicBezTo>
                    <a:cubicBezTo>
                      <a:pt x="1805" y="9"/>
                      <a:pt x="1822" y="3"/>
                      <a:pt x="1840" y="10"/>
                    </a:cubicBezTo>
                    <a:cubicBezTo>
                      <a:pt x="1858" y="17"/>
                      <a:pt x="1881" y="38"/>
                      <a:pt x="1896" y="54"/>
                    </a:cubicBezTo>
                    <a:cubicBezTo>
                      <a:pt x="1911" y="70"/>
                      <a:pt x="1919" y="87"/>
                      <a:pt x="1932" y="106"/>
                    </a:cubicBezTo>
                    <a:cubicBezTo>
                      <a:pt x="1945" y="125"/>
                      <a:pt x="1959" y="145"/>
                      <a:pt x="1972" y="166"/>
                    </a:cubicBezTo>
                    <a:cubicBezTo>
                      <a:pt x="1985" y="187"/>
                      <a:pt x="1996" y="210"/>
                      <a:pt x="2008" y="230"/>
                    </a:cubicBezTo>
                    <a:cubicBezTo>
                      <a:pt x="2020" y="250"/>
                      <a:pt x="2028" y="253"/>
                      <a:pt x="2044" y="286"/>
                    </a:cubicBezTo>
                    <a:cubicBezTo>
                      <a:pt x="2060" y="319"/>
                      <a:pt x="2088" y="387"/>
                      <a:pt x="2104" y="426"/>
                    </a:cubicBezTo>
                    <a:cubicBezTo>
                      <a:pt x="2120" y="465"/>
                      <a:pt x="2127" y="491"/>
                      <a:pt x="2140" y="518"/>
                    </a:cubicBezTo>
                    <a:cubicBezTo>
                      <a:pt x="2153" y="545"/>
                      <a:pt x="2169" y="557"/>
                      <a:pt x="2184" y="590"/>
                    </a:cubicBezTo>
                    <a:cubicBezTo>
                      <a:pt x="2199" y="623"/>
                      <a:pt x="2218" y="677"/>
                      <a:pt x="2232" y="714"/>
                    </a:cubicBezTo>
                    <a:cubicBezTo>
                      <a:pt x="2246" y="751"/>
                      <a:pt x="2256" y="787"/>
                      <a:pt x="2268" y="814"/>
                    </a:cubicBezTo>
                    <a:cubicBezTo>
                      <a:pt x="2280" y="841"/>
                      <a:pt x="2293" y="857"/>
                      <a:pt x="2304" y="878"/>
                    </a:cubicBezTo>
                    <a:cubicBezTo>
                      <a:pt x="2315" y="899"/>
                      <a:pt x="2327" y="924"/>
                      <a:pt x="2336" y="942"/>
                    </a:cubicBezTo>
                    <a:cubicBezTo>
                      <a:pt x="2345" y="960"/>
                      <a:pt x="2350" y="967"/>
                      <a:pt x="2360" y="986"/>
                    </a:cubicBezTo>
                    <a:cubicBezTo>
                      <a:pt x="2370" y="1005"/>
                      <a:pt x="2379" y="1031"/>
                      <a:pt x="2396" y="1054"/>
                    </a:cubicBezTo>
                    <a:cubicBezTo>
                      <a:pt x="2413" y="1077"/>
                      <a:pt x="2442" y="1105"/>
                      <a:pt x="2460" y="1122"/>
                    </a:cubicBezTo>
                    <a:cubicBezTo>
                      <a:pt x="2478" y="1139"/>
                      <a:pt x="2489" y="1146"/>
                      <a:pt x="2504" y="1154"/>
                    </a:cubicBezTo>
                    <a:cubicBezTo>
                      <a:pt x="2519" y="1162"/>
                      <a:pt x="2528" y="1173"/>
                      <a:pt x="2548" y="1170"/>
                    </a:cubicBezTo>
                    <a:cubicBezTo>
                      <a:pt x="2568" y="1167"/>
                      <a:pt x="2595" y="1155"/>
                      <a:pt x="2624" y="1138"/>
                    </a:cubicBezTo>
                    <a:cubicBezTo>
                      <a:pt x="2653" y="1121"/>
                      <a:pt x="2699" y="1087"/>
                      <a:pt x="2720" y="1066"/>
                    </a:cubicBezTo>
                    <a:cubicBezTo>
                      <a:pt x="2741" y="1045"/>
                      <a:pt x="2742" y="1033"/>
                      <a:pt x="2752" y="1014"/>
                    </a:cubicBezTo>
                    <a:cubicBezTo>
                      <a:pt x="2762" y="995"/>
                      <a:pt x="2770" y="976"/>
                      <a:pt x="2780" y="954"/>
                    </a:cubicBezTo>
                    <a:cubicBezTo>
                      <a:pt x="2790" y="932"/>
                      <a:pt x="2793" y="925"/>
                      <a:pt x="2812" y="882"/>
                    </a:cubicBezTo>
                    <a:cubicBezTo>
                      <a:pt x="2831" y="839"/>
                      <a:pt x="2869" y="749"/>
                      <a:pt x="2892" y="698"/>
                    </a:cubicBezTo>
                    <a:cubicBezTo>
                      <a:pt x="2915" y="647"/>
                      <a:pt x="2936" y="599"/>
                      <a:pt x="2948" y="574"/>
                    </a:cubicBezTo>
                    <a:cubicBezTo>
                      <a:pt x="2960" y="549"/>
                      <a:pt x="2955" y="564"/>
                      <a:pt x="2964" y="546"/>
                    </a:cubicBezTo>
                    <a:cubicBezTo>
                      <a:pt x="2973" y="528"/>
                      <a:pt x="2989" y="489"/>
                      <a:pt x="3004" y="466"/>
                    </a:cubicBezTo>
                    <a:cubicBezTo>
                      <a:pt x="3019" y="443"/>
                      <a:pt x="3041" y="433"/>
                      <a:pt x="3052" y="406"/>
                    </a:cubicBezTo>
                    <a:cubicBezTo>
                      <a:pt x="3063" y="379"/>
                      <a:pt x="3066" y="319"/>
                      <a:pt x="3068" y="302"/>
                    </a:cubicBezTo>
                  </a:path>
                </a:pathLst>
              </a:custGeom>
              <a:noFill/>
              <a:ln w="28575" cap="flat" cmpd="sng">
                <a:solidFill>
                  <a:srgbClr val="0080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89" name="Rectangle 353"/>
              <p:cNvSpPr>
                <a:spLocks noChangeAspect="1" noChangeArrowheads="1"/>
              </p:cNvSpPr>
              <p:nvPr/>
            </p:nvSpPr>
            <p:spPr bwMode="auto">
              <a:xfrm>
                <a:off x="826" y="1454"/>
                <a:ext cx="66" cy="1206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" name="Group 354"/>
            <p:cNvGrpSpPr>
              <a:grpSpLocks noChangeAspect="1"/>
            </p:cNvGrpSpPr>
            <p:nvPr/>
          </p:nvGrpSpPr>
          <p:grpSpPr bwMode="auto">
            <a:xfrm rot="1776267">
              <a:off x="2026" y="3581"/>
              <a:ext cx="690" cy="201"/>
              <a:chOff x="291" y="1386"/>
              <a:chExt cx="4639" cy="2008"/>
            </a:xfrm>
          </p:grpSpPr>
          <p:sp>
            <p:nvSpPr>
              <p:cNvPr id="40291" name="Freeform 355"/>
              <p:cNvSpPr>
                <a:spLocks noChangeAspect="1"/>
              </p:cNvSpPr>
              <p:nvPr/>
            </p:nvSpPr>
            <p:spPr bwMode="auto">
              <a:xfrm>
                <a:off x="552" y="1572"/>
                <a:ext cx="4046" cy="693"/>
              </a:xfrm>
              <a:custGeom>
                <a:avLst/>
                <a:gdLst/>
                <a:ahLst/>
                <a:cxnLst>
                  <a:cxn ang="0">
                    <a:pos x="44" y="222"/>
                  </a:cxn>
                  <a:cxn ang="0">
                    <a:pos x="128" y="86"/>
                  </a:cxn>
                  <a:cxn ang="0">
                    <a:pos x="232" y="2"/>
                  </a:cxn>
                  <a:cxn ang="0">
                    <a:pos x="356" y="62"/>
                  </a:cxn>
                  <a:cxn ang="0">
                    <a:pos x="440" y="162"/>
                  </a:cxn>
                  <a:cxn ang="0">
                    <a:pos x="504" y="298"/>
                  </a:cxn>
                  <a:cxn ang="0">
                    <a:pos x="576" y="458"/>
                  </a:cxn>
                  <a:cxn ang="0">
                    <a:pos x="652" y="614"/>
                  </a:cxn>
                  <a:cxn ang="0">
                    <a:pos x="728" y="782"/>
                  </a:cxn>
                  <a:cxn ang="0">
                    <a:pos x="772" y="902"/>
                  </a:cxn>
                  <a:cxn ang="0">
                    <a:pos x="848" y="1014"/>
                  </a:cxn>
                  <a:cxn ang="0">
                    <a:pos x="916" y="1114"/>
                  </a:cxn>
                  <a:cxn ang="0">
                    <a:pos x="976" y="1162"/>
                  </a:cxn>
                  <a:cxn ang="0">
                    <a:pos x="1076" y="1158"/>
                  </a:cxn>
                  <a:cxn ang="0">
                    <a:pos x="1184" y="1038"/>
                  </a:cxn>
                  <a:cxn ang="0">
                    <a:pos x="1272" y="878"/>
                  </a:cxn>
                  <a:cxn ang="0">
                    <a:pos x="1348" y="730"/>
                  </a:cxn>
                  <a:cxn ang="0">
                    <a:pos x="1452" y="482"/>
                  </a:cxn>
                  <a:cxn ang="0">
                    <a:pos x="1540" y="298"/>
                  </a:cxn>
                  <a:cxn ang="0">
                    <a:pos x="1636" y="110"/>
                  </a:cxn>
                  <a:cxn ang="0">
                    <a:pos x="1716" y="38"/>
                  </a:cxn>
                  <a:cxn ang="0">
                    <a:pos x="1840" y="10"/>
                  </a:cxn>
                  <a:cxn ang="0">
                    <a:pos x="1932" y="106"/>
                  </a:cxn>
                  <a:cxn ang="0">
                    <a:pos x="2008" y="230"/>
                  </a:cxn>
                  <a:cxn ang="0">
                    <a:pos x="2104" y="426"/>
                  </a:cxn>
                  <a:cxn ang="0">
                    <a:pos x="2184" y="590"/>
                  </a:cxn>
                  <a:cxn ang="0">
                    <a:pos x="2268" y="814"/>
                  </a:cxn>
                  <a:cxn ang="0">
                    <a:pos x="2336" y="942"/>
                  </a:cxn>
                  <a:cxn ang="0">
                    <a:pos x="2396" y="1054"/>
                  </a:cxn>
                  <a:cxn ang="0">
                    <a:pos x="2504" y="1154"/>
                  </a:cxn>
                  <a:cxn ang="0">
                    <a:pos x="2624" y="1138"/>
                  </a:cxn>
                  <a:cxn ang="0">
                    <a:pos x="2752" y="1014"/>
                  </a:cxn>
                  <a:cxn ang="0">
                    <a:pos x="2812" y="882"/>
                  </a:cxn>
                  <a:cxn ang="0">
                    <a:pos x="2948" y="574"/>
                  </a:cxn>
                  <a:cxn ang="0">
                    <a:pos x="3004" y="466"/>
                  </a:cxn>
                  <a:cxn ang="0">
                    <a:pos x="3068" y="302"/>
                  </a:cxn>
                </a:cxnLst>
                <a:rect l="0" t="0" r="r" b="b"/>
                <a:pathLst>
                  <a:path w="3068" h="1173">
                    <a:moveTo>
                      <a:pt x="0" y="294"/>
                    </a:moveTo>
                    <a:cubicBezTo>
                      <a:pt x="16" y="269"/>
                      <a:pt x="32" y="244"/>
                      <a:pt x="44" y="222"/>
                    </a:cubicBezTo>
                    <a:cubicBezTo>
                      <a:pt x="56" y="200"/>
                      <a:pt x="58" y="181"/>
                      <a:pt x="72" y="158"/>
                    </a:cubicBezTo>
                    <a:cubicBezTo>
                      <a:pt x="86" y="135"/>
                      <a:pt x="111" y="107"/>
                      <a:pt x="128" y="86"/>
                    </a:cubicBezTo>
                    <a:cubicBezTo>
                      <a:pt x="145" y="65"/>
                      <a:pt x="159" y="48"/>
                      <a:pt x="176" y="34"/>
                    </a:cubicBezTo>
                    <a:cubicBezTo>
                      <a:pt x="193" y="20"/>
                      <a:pt x="211" y="4"/>
                      <a:pt x="232" y="2"/>
                    </a:cubicBezTo>
                    <a:cubicBezTo>
                      <a:pt x="253" y="0"/>
                      <a:pt x="279" y="12"/>
                      <a:pt x="300" y="22"/>
                    </a:cubicBezTo>
                    <a:cubicBezTo>
                      <a:pt x="321" y="32"/>
                      <a:pt x="337" y="44"/>
                      <a:pt x="356" y="62"/>
                    </a:cubicBezTo>
                    <a:cubicBezTo>
                      <a:pt x="375" y="80"/>
                      <a:pt x="398" y="113"/>
                      <a:pt x="412" y="130"/>
                    </a:cubicBezTo>
                    <a:cubicBezTo>
                      <a:pt x="426" y="147"/>
                      <a:pt x="430" y="146"/>
                      <a:pt x="440" y="162"/>
                    </a:cubicBezTo>
                    <a:cubicBezTo>
                      <a:pt x="450" y="178"/>
                      <a:pt x="461" y="203"/>
                      <a:pt x="472" y="226"/>
                    </a:cubicBezTo>
                    <a:cubicBezTo>
                      <a:pt x="483" y="249"/>
                      <a:pt x="492" y="273"/>
                      <a:pt x="504" y="298"/>
                    </a:cubicBezTo>
                    <a:cubicBezTo>
                      <a:pt x="516" y="323"/>
                      <a:pt x="532" y="347"/>
                      <a:pt x="544" y="374"/>
                    </a:cubicBezTo>
                    <a:cubicBezTo>
                      <a:pt x="556" y="401"/>
                      <a:pt x="564" y="431"/>
                      <a:pt x="576" y="458"/>
                    </a:cubicBezTo>
                    <a:cubicBezTo>
                      <a:pt x="588" y="485"/>
                      <a:pt x="603" y="512"/>
                      <a:pt x="616" y="538"/>
                    </a:cubicBezTo>
                    <a:cubicBezTo>
                      <a:pt x="629" y="564"/>
                      <a:pt x="639" y="586"/>
                      <a:pt x="652" y="614"/>
                    </a:cubicBezTo>
                    <a:cubicBezTo>
                      <a:pt x="665" y="642"/>
                      <a:pt x="683" y="678"/>
                      <a:pt x="696" y="706"/>
                    </a:cubicBezTo>
                    <a:cubicBezTo>
                      <a:pt x="709" y="734"/>
                      <a:pt x="718" y="759"/>
                      <a:pt x="728" y="782"/>
                    </a:cubicBezTo>
                    <a:cubicBezTo>
                      <a:pt x="738" y="805"/>
                      <a:pt x="749" y="822"/>
                      <a:pt x="756" y="842"/>
                    </a:cubicBezTo>
                    <a:cubicBezTo>
                      <a:pt x="763" y="862"/>
                      <a:pt x="763" y="883"/>
                      <a:pt x="772" y="902"/>
                    </a:cubicBezTo>
                    <a:cubicBezTo>
                      <a:pt x="781" y="921"/>
                      <a:pt x="795" y="935"/>
                      <a:pt x="808" y="954"/>
                    </a:cubicBezTo>
                    <a:cubicBezTo>
                      <a:pt x="821" y="973"/>
                      <a:pt x="835" y="993"/>
                      <a:pt x="848" y="1014"/>
                    </a:cubicBezTo>
                    <a:cubicBezTo>
                      <a:pt x="861" y="1035"/>
                      <a:pt x="873" y="1065"/>
                      <a:pt x="884" y="1082"/>
                    </a:cubicBezTo>
                    <a:cubicBezTo>
                      <a:pt x="895" y="1099"/>
                      <a:pt x="906" y="1103"/>
                      <a:pt x="916" y="1114"/>
                    </a:cubicBezTo>
                    <a:cubicBezTo>
                      <a:pt x="926" y="1125"/>
                      <a:pt x="934" y="1138"/>
                      <a:pt x="944" y="1146"/>
                    </a:cubicBezTo>
                    <a:cubicBezTo>
                      <a:pt x="954" y="1154"/>
                      <a:pt x="965" y="1158"/>
                      <a:pt x="976" y="1162"/>
                    </a:cubicBezTo>
                    <a:cubicBezTo>
                      <a:pt x="987" y="1166"/>
                      <a:pt x="991" y="1171"/>
                      <a:pt x="1008" y="1170"/>
                    </a:cubicBezTo>
                    <a:cubicBezTo>
                      <a:pt x="1025" y="1169"/>
                      <a:pt x="1055" y="1170"/>
                      <a:pt x="1076" y="1158"/>
                    </a:cubicBezTo>
                    <a:cubicBezTo>
                      <a:pt x="1097" y="1146"/>
                      <a:pt x="1118" y="1118"/>
                      <a:pt x="1136" y="1098"/>
                    </a:cubicBezTo>
                    <a:cubicBezTo>
                      <a:pt x="1154" y="1078"/>
                      <a:pt x="1169" y="1059"/>
                      <a:pt x="1184" y="1038"/>
                    </a:cubicBezTo>
                    <a:cubicBezTo>
                      <a:pt x="1199" y="1017"/>
                      <a:pt x="1213" y="1001"/>
                      <a:pt x="1228" y="974"/>
                    </a:cubicBezTo>
                    <a:cubicBezTo>
                      <a:pt x="1243" y="947"/>
                      <a:pt x="1258" y="904"/>
                      <a:pt x="1272" y="878"/>
                    </a:cubicBezTo>
                    <a:cubicBezTo>
                      <a:pt x="1286" y="852"/>
                      <a:pt x="1299" y="843"/>
                      <a:pt x="1312" y="818"/>
                    </a:cubicBezTo>
                    <a:cubicBezTo>
                      <a:pt x="1325" y="793"/>
                      <a:pt x="1331" y="769"/>
                      <a:pt x="1348" y="730"/>
                    </a:cubicBezTo>
                    <a:cubicBezTo>
                      <a:pt x="1365" y="691"/>
                      <a:pt x="1395" y="623"/>
                      <a:pt x="1412" y="582"/>
                    </a:cubicBezTo>
                    <a:cubicBezTo>
                      <a:pt x="1429" y="541"/>
                      <a:pt x="1439" y="515"/>
                      <a:pt x="1452" y="482"/>
                    </a:cubicBezTo>
                    <a:cubicBezTo>
                      <a:pt x="1465" y="449"/>
                      <a:pt x="1477" y="413"/>
                      <a:pt x="1492" y="382"/>
                    </a:cubicBezTo>
                    <a:cubicBezTo>
                      <a:pt x="1507" y="351"/>
                      <a:pt x="1523" y="327"/>
                      <a:pt x="1540" y="298"/>
                    </a:cubicBezTo>
                    <a:cubicBezTo>
                      <a:pt x="1557" y="269"/>
                      <a:pt x="1576" y="237"/>
                      <a:pt x="1592" y="206"/>
                    </a:cubicBezTo>
                    <a:cubicBezTo>
                      <a:pt x="1608" y="175"/>
                      <a:pt x="1623" y="131"/>
                      <a:pt x="1636" y="110"/>
                    </a:cubicBezTo>
                    <a:cubicBezTo>
                      <a:pt x="1649" y="89"/>
                      <a:pt x="1655" y="90"/>
                      <a:pt x="1668" y="78"/>
                    </a:cubicBezTo>
                    <a:cubicBezTo>
                      <a:pt x="1681" y="66"/>
                      <a:pt x="1697" y="49"/>
                      <a:pt x="1716" y="38"/>
                    </a:cubicBezTo>
                    <a:cubicBezTo>
                      <a:pt x="1735" y="27"/>
                      <a:pt x="1763" y="19"/>
                      <a:pt x="1784" y="14"/>
                    </a:cubicBezTo>
                    <a:cubicBezTo>
                      <a:pt x="1805" y="9"/>
                      <a:pt x="1822" y="3"/>
                      <a:pt x="1840" y="10"/>
                    </a:cubicBezTo>
                    <a:cubicBezTo>
                      <a:pt x="1858" y="17"/>
                      <a:pt x="1881" y="38"/>
                      <a:pt x="1896" y="54"/>
                    </a:cubicBezTo>
                    <a:cubicBezTo>
                      <a:pt x="1911" y="70"/>
                      <a:pt x="1919" y="87"/>
                      <a:pt x="1932" y="106"/>
                    </a:cubicBezTo>
                    <a:cubicBezTo>
                      <a:pt x="1945" y="125"/>
                      <a:pt x="1959" y="145"/>
                      <a:pt x="1972" y="166"/>
                    </a:cubicBezTo>
                    <a:cubicBezTo>
                      <a:pt x="1985" y="187"/>
                      <a:pt x="1996" y="210"/>
                      <a:pt x="2008" y="230"/>
                    </a:cubicBezTo>
                    <a:cubicBezTo>
                      <a:pt x="2020" y="250"/>
                      <a:pt x="2028" y="253"/>
                      <a:pt x="2044" y="286"/>
                    </a:cubicBezTo>
                    <a:cubicBezTo>
                      <a:pt x="2060" y="319"/>
                      <a:pt x="2088" y="387"/>
                      <a:pt x="2104" y="426"/>
                    </a:cubicBezTo>
                    <a:cubicBezTo>
                      <a:pt x="2120" y="465"/>
                      <a:pt x="2127" y="491"/>
                      <a:pt x="2140" y="518"/>
                    </a:cubicBezTo>
                    <a:cubicBezTo>
                      <a:pt x="2153" y="545"/>
                      <a:pt x="2169" y="557"/>
                      <a:pt x="2184" y="590"/>
                    </a:cubicBezTo>
                    <a:cubicBezTo>
                      <a:pt x="2199" y="623"/>
                      <a:pt x="2218" y="677"/>
                      <a:pt x="2232" y="714"/>
                    </a:cubicBezTo>
                    <a:cubicBezTo>
                      <a:pt x="2246" y="751"/>
                      <a:pt x="2256" y="787"/>
                      <a:pt x="2268" y="814"/>
                    </a:cubicBezTo>
                    <a:cubicBezTo>
                      <a:pt x="2280" y="841"/>
                      <a:pt x="2293" y="857"/>
                      <a:pt x="2304" y="878"/>
                    </a:cubicBezTo>
                    <a:cubicBezTo>
                      <a:pt x="2315" y="899"/>
                      <a:pt x="2327" y="924"/>
                      <a:pt x="2336" y="942"/>
                    </a:cubicBezTo>
                    <a:cubicBezTo>
                      <a:pt x="2345" y="960"/>
                      <a:pt x="2350" y="967"/>
                      <a:pt x="2360" y="986"/>
                    </a:cubicBezTo>
                    <a:cubicBezTo>
                      <a:pt x="2370" y="1005"/>
                      <a:pt x="2379" y="1031"/>
                      <a:pt x="2396" y="1054"/>
                    </a:cubicBezTo>
                    <a:cubicBezTo>
                      <a:pt x="2413" y="1077"/>
                      <a:pt x="2442" y="1105"/>
                      <a:pt x="2460" y="1122"/>
                    </a:cubicBezTo>
                    <a:cubicBezTo>
                      <a:pt x="2478" y="1139"/>
                      <a:pt x="2489" y="1146"/>
                      <a:pt x="2504" y="1154"/>
                    </a:cubicBezTo>
                    <a:cubicBezTo>
                      <a:pt x="2519" y="1162"/>
                      <a:pt x="2528" y="1173"/>
                      <a:pt x="2548" y="1170"/>
                    </a:cubicBezTo>
                    <a:cubicBezTo>
                      <a:pt x="2568" y="1167"/>
                      <a:pt x="2595" y="1155"/>
                      <a:pt x="2624" y="1138"/>
                    </a:cubicBezTo>
                    <a:cubicBezTo>
                      <a:pt x="2653" y="1121"/>
                      <a:pt x="2699" y="1087"/>
                      <a:pt x="2720" y="1066"/>
                    </a:cubicBezTo>
                    <a:cubicBezTo>
                      <a:pt x="2741" y="1045"/>
                      <a:pt x="2742" y="1033"/>
                      <a:pt x="2752" y="1014"/>
                    </a:cubicBezTo>
                    <a:cubicBezTo>
                      <a:pt x="2762" y="995"/>
                      <a:pt x="2770" y="976"/>
                      <a:pt x="2780" y="954"/>
                    </a:cubicBezTo>
                    <a:cubicBezTo>
                      <a:pt x="2790" y="932"/>
                      <a:pt x="2793" y="925"/>
                      <a:pt x="2812" y="882"/>
                    </a:cubicBezTo>
                    <a:cubicBezTo>
                      <a:pt x="2831" y="839"/>
                      <a:pt x="2869" y="749"/>
                      <a:pt x="2892" y="698"/>
                    </a:cubicBezTo>
                    <a:cubicBezTo>
                      <a:pt x="2915" y="647"/>
                      <a:pt x="2936" y="599"/>
                      <a:pt x="2948" y="574"/>
                    </a:cubicBezTo>
                    <a:cubicBezTo>
                      <a:pt x="2960" y="549"/>
                      <a:pt x="2955" y="564"/>
                      <a:pt x="2964" y="546"/>
                    </a:cubicBezTo>
                    <a:cubicBezTo>
                      <a:pt x="2973" y="528"/>
                      <a:pt x="2989" y="489"/>
                      <a:pt x="3004" y="466"/>
                    </a:cubicBezTo>
                    <a:cubicBezTo>
                      <a:pt x="3019" y="443"/>
                      <a:pt x="3041" y="433"/>
                      <a:pt x="3052" y="406"/>
                    </a:cubicBezTo>
                    <a:cubicBezTo>
                      <a:pt x="3063" y="379"/>
                      <a:pt x="3066" y="319"/>
                      <a:pt x="3068" y="302"/>
                    </a:cubicBezTo>
                  </a:path>
                </a:pathLst>
              </a:cu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92" name="Freeform 356"/>
              <p:cNvSpPr>
                <a:spLocks noChangeAspect="1"/>
              </p:cNvSpPr>
              <p:nvPr/>
            </p:nvSpPr>
            <p:spPr bwMode="auto">
              <a:xfrm>
                <a:off x="583" y="2485"/>
                <a:ext cx="4046" cy="693"/>
              </a:xfrm>
              <a:custGeom>
                <a:avLst/>
                <a:gdLst/>
                <a:ahLst/>
                <a:cxnLst>
                  <a:cxn ang="0">
                    <a:pos x="44" y="222"/>
                  </a:cxn>
                  <a:cxn ang="0">
                    <a:pos x="128" y="86"/>
                  </a:cxn>
                  <a:cxn ang="0">
                    <a:pos x="232" y="2"/>
                  </a:cxn>
                  <a:cxn ang="0">
                    <a:pos x="356" y="62"/>
                  </a:cxn>
                  <a:cxn ang="0">
                    <a:pos x="440" y="162"/>
                  </a:cxn>
                  <a:cxn ang="0">
                    <a:pos x="504" y="298"/>
                  </a:cxn>
                  <a:cxn ang="0">
                    <a:pos x="576" y="458"/>
                  </a:cxn>
                  <a:cxn ang="0">
                    <a:pos x="652" y="614"/>
                  </a:cxn>
                  <a:cxn ang="0">
                    <a:pos x="728" y="782"/>
                  </a:cxn>
                  <a:cxn ang="0">
                    <a:pos x="772" y="902"/>
                  </a:cxn>
                  <a:cxn ang="0">
                    <a:pos x="848" y="1014"/>
                  </a:cxn>
                  <a:cxn ang="0">
                    <a:pos x="916" y="1114"/>
                  </a:cxn>
                  <a:cxn ang="0">
                    <a:pos x="976" y="1162"/>
                  </a:cxn>
                  <a:cxn ang="0">
                    <a:pos x="1076" y="1158"/>
                  </a:cxn>
                  <a:cxn ang="0">
                    <a:pos x="1184" y="1038"/>
                  </a:cxn>
                  <a:cxn ang="0">
                    <a:pos x="1272" y="878"/>
                  </a:cxn>
                  <a:cxn ang="0">
                    <a:pos x="1348" y="730"/>
                  </a:cxn>
                  <a:cxn ang="0">
                    <a:pos x="1452" y="482"/>
                  </a:cxn>
                  <a:cxn ang="0">
                    <a:pos x="1540" y="298"/>
                  </a:cxn>
                  <a:cxn ang="0">
                    <a:pos x="1636" y="110"/>
                  </a:cxn>
                  <a:cxn ang="0">
                    <a:pos x="1716" y="38"/>
                  </a:cxn>
                  <a:cxn ang="0">
                    <a:pos x="1840" y="10"/>
                  </a:cxn>
                  <a:cxn ang="0">
                    <a:pos x="1932" y="106"/>
                  </a:cxn>
                  <a:cxn ang="0">
                    <a:pos x="2008" y="230"/>
                  </a:cxn>
                  <a:cxn ang="0">
                    <a:pos x="2104" y="426"/>
                  </a:cxn>
                  <a:cxn ang="0">
                    <a:pos x="2184" y="590"/>
                  </a:cxn>
                  <a:cxn ang="0">
                    <a:pos x="2268" y="814"/>
                  </a:cxn>
                  <a:cxn ang="0">
                    <a:pos x="2336" y="942"/>
                  </a:cxn>
                  <a:cxn ang="0">
                    <a:pos x="2396" y="1054"/>
                  </a:cxn>
                  <a:cxn ang="0">
                    <a:pos x="2504" y="1154"/>
                  </a:cxn>
                  <a:cxn ang="0">
                    <a:pos x="2624" y="1138"/>
                  </a:cxn>
                  <a:cxn ang="0">
                    <a:pos x="2752" y="1014"/>
                  </a:cxn>
                  <a:cxn ang="0">
                    <a:pos x="2812" y="882"/>
                  </a:cxn>
                  <a:cxn ang="0">
                    <a:pos x="2948" y="574"/>
                  </a:cxn>
                  <a:cxn ang="0">
                    <a:pos x="3004" y="466"/>
                  </a:cxn>
                  <a:cxn ang="0">
                    <a:pos x="3068" y="302"/>
                  </a:cxn>
                </a:cxnLst>
                <a:rect l="0" t="0" r="r" b="b"/>
                <a:pathLst>
                  <a:path w="3068" h="1173">
                    <a:moveTo>
                      <a:pt x="0" y="294"/>
                    </a:moveTo>
                    <a:cubicBezTo>
                      <a:pt x="16" y="269"/>
                      <a:pt x="32" y="244"/>
                      <a:pt x="44" y="222"/>
                    </a:cubicBezTo>
                    <a:cubicBezTo>
                      <a:pt x="56" y="200"/>
                      <a:pt x="58" y="181"/>
                      <a:pt x="72" y="158"/>
                    </a:cubicBezTo>
                    <a:cubicBezTo>
                      <a:pt x="86" y="135"/>
                      <a:pt x="111" y="107"/>
                      <a:pt x="128" y="86"/>
                    </a:cubicBezTo>
                    <a:cubicBezTo>
                      <a:pt x="145" y="65"/>
                      <a:pt x="159" y="48"/>
                      <a:pt x="176" y="34"/>
                    </a:cubicBezTo>
                    <a:cubicBezTo>
                      <a:pt x="193" y="20"/>
                      <a:pt x="211" y="4"/>
                      <a:pt x="232" y="2"/>
                    </a:cubicBezTo>
                    <a:cubicBezTo>
                      <a:pt x="253" y="0"/>
                      <a:pt x="279" y="12"/>
                      <a:pt x="300" y="22"/>
                    </a:cubicBezTo>
                    <a:cubicBezTo>
                      <a:pt x="321" y="32"/>
                      <a:pt x="337" y="44"/>
                      <a:pt x="356" y="62"/>
                    </a:cubicBezTo>
                    <a:cubicBezTo>
                      <a:pt x="375" y="80"/>
                      <a:pt x="398" y="113"/>
                      <a:pt x="412" y="130"/>
                    </a:cubicBezTo>
                    <a:cubicBezTo>
                      <a:pt x="426" y="147"/>
                      <a:pt x="430" y="146"/>
                      <a:pt x="440" y="162"/>
                    </a:cubicBezTo>
                    <a:cubicBezTo>
                      <a:pt x="450" y="178"/>
                      <a:pt x="461" y="203"/>
                      <a:pt x="472" y="226"/>
                    </a:cubicBezTo>
                    <a:cubicBezTo>
                      <a:pt x="483" y="249"/>
                      <a:pt x="492" y="273"/>
                      <a:pt x="504" y="298"/>
                    </a:cubicBezTo>
                    <a:cubicBezTo>
                      <a:pt x="516" y="323"/>
                      <a:pt x="532" y="347"/>
                      <a:pt x="544" y="374"/>
                    </a:cubicBezTo>
                    <a:cubicBezTo>
                      <a:pt x="556" y="401"/>
                      <a:pt x="564" y="431"/>
                      <a:pt x="576" y="458"/>
                    </a:cubicBezTo>
                    <a:cubicBezTo>
                      <a:pt x="588" y="485"/>
                      <a:pt x="603" y="512"/>
                      <a:pt x="616" y="538"/>
                    </a:cubicBezTo>
                    <a:cubicBezTo>
                      <a:pt x="629" y="564"/>
                      <a:pt x="639" y="586"/>
                      <a:pt x="652" y="614"/>
                    </a:cubicBezTo>
                    <a:cubicBezTo>
                      <a:pt x="665" y="642"/>
                      <a:pt x="683" y="678"/>
                      <a:pt x="696" y="706"/>
                    </a:cubicBezTo>
                    <a:cubicBezTo>
                      <a:pt x="709" y="734"/>
                      <a:pt x="718" y="759"/>
                      <a:pt x="728" y="782"/>
                    </a:cubicBezTo>
                    <a:cubicBezTo>
                      <a:pt x="738" y="805"/>
                      <a:pt x="749" y="822"/>
                      <a:pt x="756" y="842"/>
                    </a:cubicBezTo>
                    <a:cubicBezTo>
                      <a:pt x="763" y="862"/>
                      <a:pt x="763" y="883"/>
                      <a:pt x="772" y="902"/>
                    </a:cubicBezTo>
                    <a:cubicBezTo>
                      <a:pt x="781" y="921"/>
                      <a:pt x="795" y="935"/>
                      <a:pt x="808" y="954"/>
                    </a:cubicBezTo>
                    <a:cubicBezTo>
                      <a:pt x="821" y="973"/>
                      <a:pt x="835" y="993"/>
                      <a:pt x="848" y="1014"/>
                    </a:cubicBezTo>
                    <a:cubicBezTo>
                      <a:pt x="861" y="1035"/>
                      <a:pt x="873" y="1065"/>
                      <a:pt x="884" y="1082"/>
                    </a:cubicBezTo>
                    <a:cubicBezTo>
                      <a:pt x="895" y="1099"/>
                      <a:pt x="906" y="1103"/>
                      <a:pt x="916" y="1114"/>
                    </a:cubicBezTo>
                    <a:cubicBezTo>
                      <a:pt x="926" y="1125"/>
                      <a:pt x="934" y="1138"/>
                      <a:pt x="944" y="1146"/>
                    </a:cubicBezTo>
                    <a:cubicBezTo>
                      <a:pt x="954" y="1154"/>
                      <a:pt x="965" y="1158"/>
                      <a:pt x="976" y="1162"/>
                    </a:cubicBezTo>
                    <a:cubicBezTo>
                      <a:pt x="987" y="1166"/>
                      <a:pt x="991" y="1171"/>
                      <a:pt x="1008" y="1170"/>
                    </a:cubicBezTo>
                    <a:cubicBezTo>
                      <a:pt x="1025" y="1169"/>
                      <a:pt x="1055" y="1170"/>
                      <a:pt x="1076" y="1158"/>
                    </a:cubicBezTo>
                    <a:cubicBezTo>
                      <a:pt x="1097" y="1146"/>
                      <a:pt x="1118" y="1118"/>
                      <a:pt x="1136" y="1098"/>
                    </a:cubicBezTo>
                    <a:cubicBezTo>
                      <a:pt x="1154" y="1078"/>
                      <a:pt x="1169" y="1059"/>
                      <a:pt x="1184" y="1038"/>
                    </a:cubicBezTo>
                    <a:cubicBezTo>
                      <a:pt x="1199" y="1017"/>
                      <a:pt x="1213" y="1001"/>
                      <a:pt x="1228" y="974"/>
                    </a:cubicBezTo>
                    <a:cubicBezTo>
                      <a:pt x="1243" y="947"/>
                      <a:pt x="1258" y="904"/>
                      <a:pt x="1272" y="878"/>
                    </a:cubicBezTo>
                    <a:cubicBezTo>
                      <a:pt x="1286" y="852"/>
                      <a:pt x="1299" y="843"/>
                      <a:pt x="1312" y="818"/>
                    </a:cubicBezTo>
                    <a:cubicBezTo>
                      <a:pt x="1325" y="793"/>
                      <a:pt x="1331" y="769"/>
                      <a:pt x="1348" y="730"/>
                    </a:cubicBezTo>
                    <a:cubicBezTo>
                      <a:pt x="1365" y="691"/>
                      <a:pt x="1395" y="623"/>
                      <a:pt x="1412" y="582"/>
                    </a:cubicBezTo>
                    <a:cubicBezTo>
                      <a:pt x="1429" y="541"/>
                      <a:pt x="1439" y="515"/>
                      <a:pt x="1452" y="482"/>
                    </a:cubicBezTo>
                    <a:cubicBezTo>
                      <a:pt x="1465" y="449"/>
                      <a:pt x="1477" y="413"/>
                      <a:pt x="1492" y="382"/>
                    </a:cubicBezTo>
                    <a:cubicBezTo>
                      <a:pt x="1507" y="351"/>
                      <a:pt x="1523" y="327"/>
                      <a:pt x="1540" y="298"/>
                    </a:cubicBezTo>
                    <a:cubicBezTo>
                      <a:pt x="1557" y="269"/>
                      <a:pt x="1576" y="237"/>
                      <a:pt x="1592" y="206"/>
                    </a:cubicBezTo>
                    <a:cubicBezTo>
                      <a:pt x="1608" y="175"/>
                      <a:pt x="1623" y="131"/>
                      <a:pt x="1636" y="110"/>
                    </a:cubicBezTo>
                    <a:cubicBezTo>
                      <a:pt x="1649" y="89"/>
                      <a:pt x="1655" y="90"/>
                      <a:pt x="1668" y="78"/>
                    </a:cubicBezTo>
                    <a:cubicBezTo>
                      <a:pt x="1681" y="66"/>
                      <a:pt x="1697" y="49"/>
                      <a:pt x="1716" y="38"/>
                    </a:cubicBezTo>
                    <a:cubicBezTo>
                      <a:pt x="1735" y="27"/>
                      <a:pt x="1763" y="19"/>
                      <a:pt x="1784" y="14"/>
                    </a:cubicBezTo>
                    <a:cubicBezTo>
                      <a:pt x="1805" y="9"/>
                      <a:pt x="1822" y="3"/>
                      <a:pt x="1840" y="10"/>
                    </a:cubicBezTo>
                    <a:cubicBezTo>
                      <a:pt x="1858" y="17"/>
                      <a:pt x="1881" y="38"/>
                      <a:pt x="1896" y="54"/>
                    </a:cubicBezTo>
                    <a:cubicBezTo>
                      <a:pt x="1911" y="70"/>
                      <a:pt x="1919" y="87"/>
                      <a:pt x="1932" y="106"/>
                    </a:cubicBezTo>
                    <a:cubicBezTo>
                      <a:pt x="1945" y="125"/>
                      <a:pt x="1959" y="145"/>
                      <a:pt x="1972" y="166"/>
                    </a:cubicBezTo>
                    <a:cubicBezTo>
                      <a:pt x="1985" y="187"/>
                      <a:pt x="1996" y="210"/>
                      <a:pt x="2008" y="230"/>
                    </a:cubicBezTo>
                    <a:cubicBezTo>
                      <a:pt x="2020" y="250"/>
                      <a:pt x="2028" y="253"/>
                      <a:pt x="2044" y="286"/>
                    </a:cubicBezTo>
                    <a:cubicBezTo>
                      <a:pt x="2060" y="319"/>
                      <a:pt x="2088" y="387"/>
                      <a:pt x="2104" y="426"/>
                    </a:cubicBezTo>
                    <a:cubicBezTo>
                      <a:pt x="2120" y="465"/>
                      <a:pt x="2127" y="491"/>
                      <a:pt x="2140" y="518"/>
                    </a:cubicBezTo>
                    <a:cubicBezTo>
                      <a:pt x="2153" y="545"/>
                      <a:pt x="2169" y="557"/>
                      <a:pt x="2184" y="590"/>
                    </a:cubicBezTo>
                    <a:cubicBezTo>
                      <a:pt x="2199" y="623"/>
                      <a:pt x="2218" y="677"/>
                      <a:pt x="2232" y="714"/>
                    </a:cubicBezTo>
                    <a:cubicBezTo>
                      <a:pt x="2246" y="751"/>
                      <a:pt x="2256" y="787"/>
                      <a:pt x="2268" y="814"/>
                    </a:cubicBezTo>
                    <a:cubicBezTo>
                      <a:pt x="2280" y="841"/>
                      <a:pt x="2293" y="857"/>
                      <a:pt x="2304" y="878"/>
                    </a:cubicBezTo>
                    <a:cubicBezTo>
                      <a:pt x="2315" y="899"/>
                      <a:pt x="2327" y="924"/>
                      <a:pt x="2336" y="942"/>
                    </a:cubicBezTo>
                    <a:cubicBezTo>
                      <a:pt x="2345" y="960"/>
                      <a:pt x="2350" y="967"/>
                      <a:pt x="2360" y="986"/>
                    </a:cubicBezTo>
                    <a:cubicBezTo>
                      <a:pt x="2370" y="1005"/>
                      <a:pt x="2379" y="1031"/>
                      <a:pt x="2396" y="1054"/>
                    </a:cubicBezTo>
                    <a:cubicBezTo>
                      <a:pt x="2413" y="1077"/>
                      <a:pt x="2442" y="1105"/>
                      <a:pt x="2460" y="1122"/>
                    </a:cubicBezTo>
                    <a:cubicBezTo>
                      <a:pt x="2478" y="1139"/>
                      <a:pt x="2489" y="1146"/>
                      <a:pt x="2504" y="1154"/>
                    </a:cubicBezTo>
                    <a:cubicBezTo>
                      <a:pt x="2519" y="1162"/>
                      <a:pt x="2528" y="1173"/>
                      <a:pt x="2548" y="1170"/>
                    </a:cubicBezTo>
                    <a:cubicBezTo>
                      <a:pt x="2568" y="1167"/>
                      <a:pt x="2595" y="1155"/>
                      <a:pt x="2624" y="1138"/>
                    </a:cubicBezTo>
                    <a:cubicBezTo>
                      <a:pt x="2653" y="1121"/>
                      <a:pt x="2699" y="1087"/>
                      <a:pt x="2720" y="1066"/>
                    </a:cubicBezTo>
                    <a:cubicBezTo>
                      <a:pt x="2741" y="1045"/>
                      <a:pt x="2742" y="1033"/>
                      <a:pt x="2752" y="1014"/>
                    </a:cubicBezTo>
                    <a:cubicBezTo>
                      <a:pt x="2762" y="995"/>
                      <a:pt x="2770" y="976"/>
                      <a:pt x="2780" y="954"/>
                    </a:cubicBezTo>
                    <a:cubicBezTo>
                      <a:pt x="2790" y="932"/>
                      <a:pt x="2793" y="925"/>
                      <a:pt x="2812" y="882"/>
                    </a:cubicBezTo>
                    <a:cubicBezTo>
                      <a:pt x="2831" y="839"/>
                      <a:pt x="2869" y="749"/>
                      <a:pt x="2892" y="698"/>
                    </a:cubicBezTo>
                    <a:cubicBezTo>
                      <a:pt x="2915" y="647"/>
                      <a:pt x="2936" y="599"/>
                      <a:pt x="2948" y="574"/>
                    </a:cubicBezTo>
                    <a:cubicBezTo>
                      <a:pt x="2960" y="549"/>
                      <a:pt x="2955" y="564"/>
                      <a:pt x="2964" y="546"/>
                    </a:cubicBezTo>
                    <a:cubicBezTo>
                      <a:pt x="2973" y="528"/>
                      <a:pt x="2989" y="489"/>
                      <a:pt x="3004" y="466"/>
                    </a:cubicBezTo>
                    <a:cubicBezTo>
                      <a:pt x="3019" y="443"/>
                      <a:pt x="3041" y="433"/>
                      <a:pt x="3052" y="406"/>
                    </a:cubicBezTo>
                    <a:cubicBezTo>
                      <a:pt x="3063" y="379"/>
                      <a:pt x="3066" y="319"/>
                      <a:pt x="3068" y="302"/>
                    </a:cubicBezTo>
                  </a:path>
                </a:pathLst>
              </a:cu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93" name="Rectangle 357"/>
              <p:cNvSpPr>
                <a:spLocks noChangeAspect="1" noChangeArrowheads="1"/>
              </p:cNvSpPr>
              <p:nvPr/>
            </p:nvSpPr>
            <p:spPr bwMode="auto">
              <a:xfrm>
                <a:off x="291" y="1572"/>
                <a:ext cx="66" cy="1206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94" name="Rectangle 358"/>
              <p:cNvSpPr>
                <a:spLocks noChangeAspect="1" noChangeArrowheads="1"/>
              </p:cNvSpPr>
              <p:nvPr/>
            </p:nvSpPr>
            <p:spPr bwMode="auto">
              <a:xfrm>
                <a:off x="1855" y="2059"/>
                <a:ext cx="66" cy="1206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95" name="Rectangle 359"/>
              <p:cNvSpPr>
                <a:spLocks noChangeAspect="1" noChangeArrowheads="1"/>
              </p:cNvSpPr>
              <p:nvPr/>
            </p:nvSpPr>
            <p:spPr bwMode="auto">
              <a:xfrm>
                <a:off x="2847" y="1478"/>
                <a:ext cx="66" cy="1206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96" name="Rectangle 360"/>
              <p:cNvSpPr>
                <a:spLocks noChangeAspect="1" noChangeArrowheads="1"/>
              </p:cNvSpPr>
              <p:nvPr/>
            </p:nvSpPr>
            <p:spPr bwMode="auto">
              <a:xfrm>
                <a:off x="3945" y="2079"/>
                <a:ext cx="66" cy="1206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97" name="Line 361"/>
              <p:cNvSpPr>
                <a:spLocks noChangeAspect="1" noChangeShapeType="1"/>
              </p:cNvSpPr>
              <p:nvPr/>
            </p:nvSpPr>
            <p:spPr bwMode="auto">
              <a:xfrm>
                <a:off x="564" y="1740"/>
                <a:ext cx="24" cy="8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98" name="Line 362"/>
              <p:cNvSpPr>
                <a:spLocks noChangeAspect="1" noChangeShapeType="1"/>
              </p:cNvSpPr>
              <p:nvPr/>
            </p:nvSpPr>
            <p:spPr bwMode="auto">
              <a:xfrm>
                <a:off x="4590" y="1776"/>
                <a:ext cx="30" cy="9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99" name="Line 363"/>
              <p:cNvSpPr>
                <a:spLocks noChangeAspect="1" noChangeShapeType="1"/>
              </p:cNvSpPr>
              <p:nvPr/>
            </p:nvSpPr>
            <p:spPr bwMode="auto">
              <a:xfrm>
                <a:off x="661" y="1684"/>
                <a:ext cx="24" cy="8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300" name="Line 364"/>
              <p:cNvSpPr>
                <a:spLocks noChangeAspect="1" noChangeShapeType="1"/>
              </p:cNvSpPr>
              <p:nvPr/>
            </p:nvSpPr>
            <p:spPr bwMode="auto">
              <a:xfrm>
                <a:off x="746" y="1615"/>
                <a:ext cx="24" cy="8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301" name="Line 365"/>
              <p:cNvSpPr>
                <a:spLocks noChangeAspect="1" noChangeShapeType="1"/>
              </p:cNvSpPr>
              <p:nvPr/>
            </p:nvSpPr>
            <p:spPr bwMode="auto">
              <a:xfrm>
                <a:off x="952" y="1597"/>
                <a:ext cx="24" cy="8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302" name="Line 366"/>
              <p:cNvSpPr>
                <a:spLocks noChangeAspect="1" noChangeShapeType="1"/>
              </p:cNvSpPr>
              <p:nvPr/>
            </p:nvSpPr>
            <p:spPr bwMode="auto">
              <a:xfrm>
                <a:off x="1049" y="1597"/>
                <a:ext cx="24" cy="8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303" name="Line 367"/>
              <p:cNvSpPr>
                <a:spLocks noChangeAspect="1" noChangeShapeType="1"/>
              </p:cNvSpPr>
              <p:nvPr/>
            </p:nvSpPr>
            <p:spPr bwMode="auto">
              <a:xfrm>
                <a:off x="1146" y="1716"/>
                <a:ext cx="24" cy="8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304" name="Line 368"/>
              <p:cNvSpPr>
                <a:spLocks noChangeAspect="1" noChangeShapeType="1"/>
              </p:cNvSpPr>
              <p:nvPr/>
            </p:nvSpPr>
            <p:spPr bwMode="auto">
              <a:xfrm>
                <a:off x="1231" y="1740"/>
                <a:ext cx="24" cy="8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305" name="Line 369"/>
              <p:cNvSpPr>
                <a:spLocks noChangeAspect="1" noChangeShapeType="1"/>
              </p:cNvSpPr>
              <p:nvPr/>
            </p:nvSpPr>
            <p:spPr bwMode="auto">
              <a:xfrm>
                <a:off x="1340" y="1919"/>
                <a:ext cx="24" cy="8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306" name="Line 370"/>
              <p:cNvSpPr>
                <a:spLocks noChangeAspect="1" noChangeShapeType="1"/>
              </p:cNvSpPr>
              <p:nvPr/>
            </p:nvSpPr>
            <p:spPr bwMode="auto">
              <a:xfrm>
                <a:off x="1425" y="1919"/>
                <a:ext cx="24" cy="8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307" name="Line 371"/>
              <p:cNvSpPr>
                <a:spLocks noChangeAspect="1" noChangeShapeType="1"/>
              </p:cNvSpPr>
              <p:nvPr/>
            </p:nvSpPr>
            <p:spPr bwMode="auto">
              <a:xfrm>
                <a:off x="1510" y="2059"/>
                <a:ext cx="24" cy="8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308" name="Line 372"/>
              <p:cNvSpPr>
                <a:spLocks noChangeAspect="1" noChangeShapeType="1"/>
              </p:cNvSpPr>
              <p:nvPr/>
            </p:nvSpPr>
            <p:spPr bwMode="auto">
              <a:xfrm>
                <a:off x="1607" y="2160"/>
                <a:ext cx="24" cy="8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309" name="Line 373"/>
              <p:cNvSpPr>
                <a:spLocks noChangeAspect="1" noChangeShapeType="1"/>
              </p:cNvSpPr>
              <p:nvPr/>
            </p:nvSpPr>
            <p:spPr bwMode="auto">
              <a:xfrm>
                <a:off x="1704" y="2240"/>
                <a:ext cx="24" cy="8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310" name="Line 374"/>
              <p:cNvSpPr>
                <a:spLocks noChangeAspect="1" noChangeShapeType="1"/>
              </p:cNvSpPr>
              <p:nvPr/>
            </p:nvSpPr>
            <p:spPr bwMode="auto">
              <a:xfrm>
                <a:off x="1801" y="2290"/>
                <a:ext cx="24" cy="8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311" name="Line 375"/>
              <p:cNvSpPr>
                <a:spLocks noChangeAspect="1" noChangeShapeType="1"/>
              </p:cNvSpPr>
              <p:nvPr/>
            </p:nvSpPr>
            <p:spPr bwMode="auto">
              <a:xfrm>
                <a:off x="1995" y="2265"/>
                <a:ext cx="24" cy="8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312" name="Line 376"/>
              <p:cNvSpPr>
                <a:spLocks noChangeAspect="1" noChangeShapeType="1"/>
              </p:cNvSpPr>
              <p:nvPr/>
            </p:nvSpPr>
            <p:spPr bwMode="auto">
              <a:xfrm>
                <a:off x="2092" y="2184"/>
                <a:ext cx="24" cy="8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313" name="Line 377"/>
              <p:cNvSpPr>
                <a:spLocks noChangeAspect="1" noChangeShapeType="1"/>
              </p:cNvSpPr>
              <p:nvPr/>
            </p:nvSpPr>
            <p:spPr bwMode="auto">
              <a:xfrm>
                <a:off x="2189" y="2160"/>
                <a:ext cx="24" cy="8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314" name="Line 378"/>
              <p:cNvSpPr>
                <a:spLocks noChangeAspect="1" noChangeShapeType="1"/>
              </p:cNvSpPr>
              <p:nvPr/>
            </p:nvSpPr>
            <p:spPr bwMode="auto">
              <a:xfrm>
                <a:off x="2286" y="2059"/>
                <a:ext cx="24" cy="8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315" name="Line 379"/>
              <p:cNvSpPr>
                <a:spLocks noChangeAspect="1" noChangeShapeType="1"/>
              </p:cNvSpPr>
              <p:nvPr/>
            </p:nvSpPr>
            <p:spPr bwMode="auto">
              <a:xfrm>
                <a:off x="2396" y="1919"/>
                <a:ext cx="24" cy="8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316" name="Line 380"/>
              <p:cNvSpPr>
                <a:spLocks noChangeAspect="1" noChangeShapeType="1"/>
              </p:cNvSpPr>
              <p:nvPr/>
            </p:nvSpPr>
            <p:spPr bwMode="auto">
              <a:xfrm>
                <a:off x="2481" y="1807"/>
                <a:ext cx="24" cy="8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317" name="Line 381"/>
              <p:cNvSpPr>
                <a:spLocks noChangeAspect="1" noChangeShapeType="1"/>
              </p:cNvSpPr>
              <p:nvPr/>
            </p:nvSpPr>
            <p:spPr bwMode="auto">
              <a:xfrm>
                <a:off x="2566" y="1770"/>
                <a:ext cx="24" cy="8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318" name="Line 382"/>
              <p:cNvSpPr>
                <a:spLocks noChangeAspect="1" noChangeShapeType="1"/>
              </p:cNvSpPr>
              <p:nvPr/>
            </p:nvSpPr>
            <p:spPr bwMode="auto">
              <a:xfrm>
                <a:off x="2663" y="1740"/>
                <a:ext cx="24" cy="8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319" name="Line 383"/>
              <p:cNvSpPr>
                <a:spLocks noChangeAspect="1" noChangeShapeType="1"/>
              </p:cNvSpPr>
              <p:nvPr/>
            </p:nvSpPr>
            <p:spPr bwMode="auto">
              <a:xfrm>
                <a:off x="2772" y="1635"/>
                <a:ext cx="24" cy="8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320" name="Line 384"/>
              <p:cNvSpPr>
                <a:spLocks noChangeAspect="1" noChangeShapeType="1"/>
              </p:cNvSpPr>
              <p:nvPr/>
            </p:nvSpPr>
            <p:spPr bwMode="auto">
              <a:xfrm>
                <a:off x="2954" y="1597"/>
                <a:ext cx="24" cy="8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321" name="Line 385"/>
              <p:cNvSpPr>
                <a:spLocks noChangeAspect="1" noChangeShapeType="1"/>
              </p:cNvSpPr>
              <p:nvPr/>
            </p:nvSpPr>
            <p:spPr bwMode="auto">
              <a:xfrm>
                <a:off x="3051" y="1597"/>
                <a:ext cx="24" cy="8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322" name="Line 386"/>
              <p:cNvSpPr>
                <a:spLocks noChangeAspect="1" noChangeShapeType="1"/>
              </p:cNvSpPr>
              <p:nvPr/>
            </p:nvSpPr>
            <p:spPr bwMode="auto">
              <a:xfrm>
                <a:off x="3148" y="1684"/>
                <a:ext cx="24" cy="8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323" name="Line 387"/>
              <p:cNvSpPr>
                <a:spLocks noChangeAspect="1" noChangeShapeType="1"/>
              </p:cNvSpPr>
              <p:nvPr/>
            </p:nvSpPr>
            <p:spPr bwMode="auto">
              <a:xfrm>
                <a:off x="3245" y="1740"/>
                <a:ext cx="24" cy="8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324" name="Line 388"/>
              <p:cNvSpPr>
                <a:spLocks noChangeAspect="1" noChangeShapeType="1"/>
              </p:cNvSpPr>
              <p:nvPr/>
            </p:nvSpPr>
            <p:spPr bwMode="auto">
              <a:xfrm>
                <a:off x="3366" y="1846"/>
                <a:ext cx="24" cy="8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325" name="Line 389"/>
              <p:cNvSpPr>
                <a:spLocks noChangeAspect="1" noChangeShapeType="1"/>
              </p:cNvSpPr>
              <p:nvPr/>
            </p:nvSpPr>
            <p:spPr bwMode="auto">
              <a:xfrm>
                <a:off x="3463" y="1960"/>
                <a:ext cx="24" cy="8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326" name="Line 390"/>
              <p:cNvSpPr>
                <a:spLocks noChangeAspect="1" noChangeShapeType="1"/>
              </p:cNvSpPr>
              <p:nvPr/>
            </p:nvSpPr>
            <p:spPr bwMode="auto">
              <a:xfrm>
                <a:off x="3560" y="2079"/>
                <a:ext cx="24" cy="8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327" name="Line 391"/>
              <p:cNvSpPr>
                <a:spLocks noChangeAspect="1" noChangeShapeType="1"/>
              </p:cNvSpPr>
              <p:nvPr/>
            </p:nvSpPr>
            <p:spPr bwMode="auto">
              <a:xfrm>
                <a:off x="3657" y="2128"/>
                <a:ext cx="24" cy="8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328" name="Line 392"/>
              <p:cNvSpPr>
                <a:spLocks noChangeAspect="1" noChangeShapeType="1"/>
              </p:cNvSpPr>
              <p:nvPr/>
            </p:nvSpPr>
            <p:spPr bwMode="auto">
              <a:xfrm>
                <a:off x="3754" y="2240"/>
                <a:ext cx="24" cy="8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329" name="Line 393"/>
              <p:cNvSpPr>
                <a:spLocks noChangeAspect="1" noChangeShapeType="1"/>
              </p:cNvSpPr>
              <p:nvPr/>
            </p:nvSpPr>
            <p:spPr bwMode="auto">
              <a:xfrm>
                <a:off x="3851" y="2265"/>
                <a:ext cx="24" cy="8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330" name="Line 394"/>
              <p:cNvSpPr>
                <a:spLocks noChangeAspect="1" noChangeShapeType="1"/>
              </p:cNvSpPr>
              <p:nvPr/>
            </p:nvSpPr>
            <p:spPr bwMode="auto">
              <a:xfrm>
                <a:off x="4069" y="2251"/>
                <a:ext cx="24" cy="8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331" name="Line 395"/>
              <p:cNvSpPr>
                <a:spLocks noChangeAspect="1" noChangeShapeType="1"/>
              </p:cNvSpPr>
              <p:nvPr/>
            </p:nvSpPr>
            <p:spPr bwMode="auto">
              <a:xfrm>
                <a:off x="4142" y="2184"/>
                <a:ext cx="24" cy="8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332" name="Line 396"/>
              <p:cNvSpPr>
                <a:spLocks noChangeAspect="1" noChangeShapeType="1"/>
              </p:cNvSpPr>
              <p:nvPr/>
            </p:nvSpPr>
            <p:spPr bwMode="auto">
              <a:xfrm>
                <a:off x="4215" y="2128"/>
                <a:ext cx="24" cy="8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333" name="Line 397"/>
              <p:cNvSpPr>
                <a:spLocks noChangeAspect="1" noChangeShapeType="1"/>
              </p:cNvSpPr>
              <p:nvPr/>
            </p:nvSpPr>
            <p:spPr bwMode="auto">
              <a:xfrm>
                <a:off x="4312" y="2031"/>
                <a:ext cx="24" cy="8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334" name="Line 398"/>
              <p:cNvSpPr>
                <a:spLocks noChangeAspect="1" noChangeShapeType="1"/>
              </p:cNvSpPr>
              <p:nvPr/>
            </p:nvSpPr>
            <p:spPr bwMode="auto">
              <a:xfrm>
                <a:off x="4409" y="1959"/>
                <a:ext cx="24" cy="8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335" name="Line 399"/>
              <p:cNvSpPr>
                <a:spLocks noChangeAspect="1" noChangeShapeType="1"/>
              </p:cNvSpPr>
              <p:nvPr/>
            </p:nvSpPr>
            <p:spPr bwMode="auto">
              <a:xfrm>
                <a:off x="4506" y="1846"/>
                <a:ext cx="24" cy="8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336" name="Rectangle 400"/>
              <p:cNvSpPr>
                <a:spLocks noChangeAspect="1" noChangeArrowheads="1"/>
              </p:cNvSpPr>
              <p:nvPr/>
            </p:nvSpPr>
            <p:spPr bwMode="auto">
              <a:xfrm>
                <a:off x="4864" y="1597"/>
                <a:ext cx="66" cy="1206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337" name="Rectangle 401"/>
              <p:cNvSpPr>
                <a:spLocks noChangeAspect="1" noChangeArrowheads="1"/>
              </p:cNvSpPr>
              <p:nvPr/>
            </p:nvSpPr>
            <p:spPr bwMode="auto">
              <a:xfrm>
                <a:off x="461" y="1386"/>
                <a:ext cx="4137" cy="2008"/>
              </a:xfrm>
              <a:prstGeom prst="rect">
                <a:avLst/>
              </a:prstGeom>
              <a:noFill/>
              <a:ln w="57150">
                <a:solidFill>
                  <a:srgbClr val="0066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338" name="Freeform 402"/>
              <p:cNvSpPr>
                <a:spLocks noChangeAspect="1"/>
              </p:cNvSpPr>
              <p:nvPr/>
            </p:nvSpPr>
            <p:spPr bwMode="auto">
              <a:xfrm>
                <a:off x="583" y="2348"/>
                <a:ext cx="4046" cy="693"/>
              </a:xfrm>
              <a:custGeom>
                <a:avLst/>
                <a:gdLst/>
                <a:ahLst/>
                <a:cxnLst>
                  <a:cxn ang="0">
                    <a:pos x="44" y="222"/>
                  </a:cxn>
                  <a:cxn ang="0">
                    <a:pos x="128" y="86"/>
                  </a:cxn>
                  <a:cxn ang="0">
                    <a:pos x="232" y="2"/>
                  </a:cxn>
                  <a:cxn ang="0">
                    <a:pos x="356" y="62"/>
                  </a:cxn>
                  <a:cxn ang="0">
                    <a:pos x="440" y="162"/>
                  </a:cxn>
                  <a:cxn ang="0">
                    <a:pos x="504" y="298"/>
                  </a:cxn>
                  <a:cxn ang="0">
                    <a:pos x="576" y="458"/>
                  </a:cxn>
                  <a:cxn ang="0">
                    <a:pos x="652" y="614"/>
                  </a:cxn>
                  <a:cxn ang="0">
                    <a:pos x="728" y="782"/>
                  </a:cxn>
                  <a:cxn ang="0">
                    <a:pos x="772" y="902"/>
                  </a:cxn>
                  <a:cxn ang="0">
                    <a:pos x="848" y="1014"/>
                  </a:cxn>
                  <a:cxn ang="0">
                    <a:pos x="916" y="1114"/>
                  </a:cxn>
                  <a:cxn ang="0">
                    <a:pos x="976" y="1162"/>
                  </a:cxn>
                  <a:cxn ang="0">
                    <a:pos x="1076" y="1158"/>
                  </a:cxn>
                  <a:cxn ang="0">
                    <a:pos x="1184" y="1038"/>
                  </a:cxn>
                  <a:cxn ang="0">
                    <a:pos x="1272" y="878"/>
                  </a:cxn>
                  <a:cxn ang="0">
                    <a:pos x="1348" y="730"/>
                  </a:cxn>
                  <a:cxn ang="0">
                    <a:pos x="1452" y="482"/>
                  </a:cxn>
                  <a:cxn ang="0">
                    <a:pos x="1540" y="298"/>
                  </a:cxn>
                  <a:cxn ang="0">
                    <a:pos x="1636" y="110"/>
                  </a:cxn>
                  <a:cxn ang="0">
                    <a:pos x="1716" y="38"/>
                  </a:cxn>
                  <a:cxn ang="0">
                    <a:pos x="1840" y="10"/>
                  </a:cxn>
                  <a:cxn ang="0">
                    <a:pos x="1932" y="106"/>
                  </a:cxn>
                  <a:cxn ang="0">
                    <a:pos x="2008" y="230"/>
                  </a:cxn>
                  <a:cxn ang="0">
                    <a:pos x="2104" y="426"/>
                  </a:cxn>
                  <a:cxn ang="0">
                    <a:pos x="2184" y="590"/>
                  </a:cxn>
                  <a:cxn ang="0">
                    <a:pos x="2268" y="814"/>
                  </a:cxn>
                  <a:cxn ang="0">
                    <a:pos x="2336" y="942"/>
                  </a:cxn>
                  <a:cxn ang="0">
                    <a:pos x="2396" y="1054"/>
                  </a:cxn>
                  <a:cxn ang="0">
                    <a:pos x="2504" y="1154"/>
                  </a:cxn>
                  <a:cxn ang="0">
                    <a:pos x="2624" y="1138"/>
                  </a:cxn>
                  <a:cxn ang="0">
                    <a:pos x="2752" y="1014"/>
                  </a:cxn>
                  <a:cxn ang="0">
                    <a:pos x="2812" y="882"/>
                  </a:cxn>
                  <a:cxn ang="0">
                    <a:pos x="2948" y="574"/>
                  </a:cxn>
                  <a:cxn ang="0">
                    <a:pos x="3004" y="466"/>
                  </a:cxn>
                  <a:cxn ang="0">
                    <a:pos x="3068" y="302"/>
                  </a:cxn>
                </a:cxnLst>
                <a:rect l="0" t="0" r="r" b="b"/>
                <a:pathLst>
                  <a:path w="3068" h="1173">
                    <a:moveTo>
                      <a:pt x="0" y="294"/>
                    </a:moveTo>
                    <a:cubicBezTo>
                      <a:pt x="16" y="269"/>
                      <a:pt x="32" y="244"/>
                      <a:pt x="44" y="222"/>
                    </a:cubicBezTo>
                    <a:cubicBezTo>
                      <a:pt x="56" y="200"/>
                      <a:pt x="58" y="181"/>
                      <a:pt x="72" y="158"/>
                    </a:cubicBezTo>
                    <a:cubicBezTo>
                      <a:pt x="86" y="135"/>
                      <a:pt x="111" y="107"/>
                      <a:pt x="128" y="86"/>
                    </a:cubicBezTo>
                    <a:cubicBezTo>
                      <a:pt x="145" y="65"/>
                      <a:pt x="159" y="48"/>
                      <a:pt x="176" y="34"/>
                    </a:cubicBezTo>
                    <a:cubicBezTo>
                      <a:pt x="193" y="20"/>
                      <a:pt x="211" y="4"/>
                      <a:pt x="232" y="2"/>
                    </a:cubicBezTo>
                    <a:cubicBezTo>
                      <a:pt x="253" y="0"/>
                      <a:pt x="279" y="12"/>
                      <a:pt x="300" y="22"/>
                    </a:cubicBezTo>
                    <a:cubicBezTo>
                      <a:pt x="321" y="32"/>
                      <a:pt x="337" y="44"/>
                      <a:pt x="356" y="62"/>
                    </a:cubicBezTo>
                    <a:cubicBezTo>
                      <a:pt x="375" y="80"/>
                      <a:pt x="398" y="113"/>
                      <a:pt x="412" y="130"/>
                    </a:cubicBezTo>
                    <a:cubicBezTo>
                      <a:pt x="426" y="147"/>
                      <a:pt x="430" y="146"/>
                      <a:pt x="440" y="162"/>
                    </a:cubicBezTo>
                    <a:cubicBezTo>
                      <a:pt x="450" y="178"/>
                      <a:pt x="461" y="203"/>
                      <a:pt x="472" y="226"/>
                    </a:cubicBezTo>
                    <a:cubicBezTo>
                      <a:pt x="483" y="249"/>
                      <a:pt x="492" y="273"/>
                      <a:pt x="504" y="298"/>
                    </a:cubicBezTo>
                    <a:cubicBezTo>
                      <a:pt x="516" y="323"/>
                      <a:pt x="532" y="347"/>
                      <a:pt x="544" y="374"/>
                    </a:cubicBezTo>
                    <a:cubicBezTo>
                      <a:pt x="556" y="401"/>
                      <a:pt x="564" y="431"/>
                      <a:pt x="576" y="458"/>
                    </a:cubicBezTo>
                    <a:cubicBezTo>
                      <a:pt x="588" y="485"/>
                      <a:pt x="603" y="512"/>
                      <a:pt x="616" y="538"/>
                    </a:cubicBezTo>
                    <a:cubicBezTo>
                      <a:pt x="629" y="564"/>
                      <a:pt x="639" y="586"/>
                      <a:pt x="652" y="614"/>
                    </a:cubicBezTo>
                    <a:cubicBezTo>
                      <a:pt x="665" y="642"/>
                      <a:pt x="683" y="678"/>
                      <a:pt x="696" y="706"/>
                    </a:cubicBezTo>
                    <a:cubicBezTo>
                      <a:pt x="709" y="734"/>
                      <a:pt x="718" y="759"/>
                      <a:pt x="728" y="782"/>
                    </a:cubicBezTo>
                    <a:cubicBezTo>
                      <a:pt x="738" y="805"/>
                      <a:pt x="749" y="822"/>
                      <a:pt x="756" y="842"/>
                    </a:cubicBezTo>
                    <a:cubicBezTo>
                      <a:pt x="763" y="862"/>
                      <a:pt x="763" y="883"/>
                      <a:pt x="772" y="902"/>
                    </a:cubicBezTo>
                    <a:cubicBezTo>
                      <a:pt x="781" y="921"/>
                      <a:pt x="795" y="935"/>
                      <a:pt x="808" y="954"/>
                    </a:cubicBezTo>
                    <a:cubicBezTo>
                      <a:pt x="821" y="973"/>
                      <a:pt x="835" y="993"/>
                      <a:pt x="848" y="1014"/>
                    </a:cubicBezTo>
                    <a:cubicBezTo>
                      <a:pt x="861" y="1035"/>
                      <a:pt x="873" y="1065"/>
                      <a:pt x="884" y="1082"/>
                    </a:cubicBezTo>
                    <a:cubicBezTo>
                      <a:pt x="895" y="1099"/>
                      <a:pt x="906" y="1103"/>
                      <a:pt x="916" y="1114"/>
                    </a:cubicBezTo>
                    <a:cubicBezTo>
                      <a:pt x="926" y="1125"/>
                      <a:pt x="934" y="1138"/>
                      <a:pt x="944" y="1146"/>
                    </a:cubicBezTo>
                    <a:cubicBezTo>
                      <a:pt x="954" y="1154"/>
                      <a:pt x="965" y="1158"/>
                      <a:pt x="976" y="1162"/>
                    </a:cubicBezTo>
                    <a:cubicBezTo>
                      <a:pt x="987" y="1166"/>
                      <a:pt x="991" y="1171"/>
                      <a:pt x="1008" y="1170"/>
                    </a:cubicBezTo>
                    <a:cubicBezTo>
                      <a:pt x="1025" y="1169"/>
                      <a:pt x="1055" y="1170"/>
                      <a:pt x="1076" y="1158"/>
                    </a:cubicBezTo>
                    <a:cubicBezTo>
                      <a:pt x="1097" y="1146"/>
                      <a:pt x="1118" y="1118"/>
                      <a:pt x="1136" y="1098"/>
                    </a:cubicBezTo>
                    <a:cubicBezTo>
                      <a:pt x="1154" y="1078"/>
                      <a:pt x="1169" y="1059"/>
                      <a:pt x="1184" y="1038"/>
                    </a:cubicBezTo>
                    <a:cubicBezTo>
                      <a:pt x="1199" y="1017"/>
                      <a:pt x="1213" y="1001"/>
                      <a:pt x="1228" y="974"/>
                    </a:cubicBezTo>
                    <a:cubicBezTo>
                      <a:pt x="1243" y="947"/>
                      <a:pt x="1258" y="904"/>
                      <a:pt x="1272" y="878"/>
                    </a:cubicBezTo>
                    <a:cubicBezTo>
                      <a:pt x="1286" y="852"/>
                      <a:pt x="1299" y="843"/>
                      <a:pt x="1312" y="818"/>
                    </a:cubicBezTo>
                    <a:cubicBezTo>
                      <a:pt x="1325" y="793"/>
                      <a:pt x="1331" y="769"/>
                      <a:pt x="1348" y="730"/>
                    </a:cubicBezTo>
                    <a:cubicBezTo>
                      <a:pt x="1365" y="691"/>
                      <a:pt x="1395" y="623"/>
                      <a:pt x="1412" y="582"/>
                    </a:cubicBezTo>
                    <a:cubicBezTo>
                      <a:pt x="1429" y="541"/>
                      <a:pt x="1439" y="515"/>
                      <a:pt x="1452" y="482"/>
                    </a:cubicBezTo>
                    <a:cubicBezTo>
                      <a:pt x="1465" y="449"/>
                      <a:pt x="1477" y="413"/>
                      <a:pt x="1492" y="382"/>
                    </a:cubicBezTo>
                    <a:cubicBezTo>
                      <a:pt x="1507" y="351"/>
                      <a:pt x="1523" y="327"/>
                      <a:pt x="1540" y="298"/>
                    </a:cubicBezTo>
                    <a:cubicBezTo>
                      <a:pt x="1557" y="269"/>
                      <a:pt x="1576" y="237"/>
                      <a:pt x="1592" y="206"/>
                    </a:cubicBezTo>
                    <a:cubicBezTo>
                      <a:pt x="1608" y="175"/>
                      <a:pt x="1623" y="131"/>
                      <a:pt x="1636" y="110"/>
                    </a:cubicBezTo>
                    <a:cubicBezTo>
                      <a:pt x="1649" y="89"/>
                      <a:pt x="1655" y="90"/>
                      <a:pt x="1668" y="78"/>
                    </a:cubicBezTo>
                    <a:cubicBezTo>
                      <a:pt x="1681" y="66"/>
                      <a:pt x="1697" y="49"/>
                      <a:pt x="1716" y="38"/>
                    </a:cubicBezTo>
                    <a:cubicBezTo>
                      <a:pt x="1735" y="27"/>
                      <a:pt x="1763" y="19"/>
                      <a:pt x="1784" y="14"/>
                    </a:cubicBezTo>
                    <a:cubicBezTo>
                      <a:pt x="1805" y="9"/>
                      <a:pt x="1822" y="3"/>
                      <a:pt x="1840" y="10"/>
                    </a:cubicBezTo>
                    <a:cubicBezTo>
                      <a:pt x="1858" y="17"/>
                      <a:pt x="1881" y="38"/>
                      <a:pt x="1896" y="54"/>
                    </a:cubicBezTo>
                    <a:cubicBezTo>
                      <a:pt x="1911" y="70"/>
                      <a:pt x="1919" y="87"/>
                      <a:pt x="1932" y="106"/>
                    </a:cubicBezTo>
                    <a:cubicBezTo>
                      <a:pt x="1945" y="125"/>
                      <a:pt x="1959" y="145"/>
                      <a:pt x="1972" y="166"/>
                    </a:cubicBezTo>
                    <a:cubicBezTo>
                      <a:pt x="1985" y="187"/>
                      <a:pt x="1996" y="210"/>
                      <a:pt x="2008" y="230"/>
                    </a:cubicBezTo>
                    <a:cubicBezTo>
                      <a:pt x="2020" y="250"/>
                      <a:pt x="2028" y="253"/>
                      <a:pt x="2044" y="286"/>
                    </a:cubicBezTo>
                    <a:cubicBezTo>
                      <a:pt x="2060" y="319"/>
                      <a:pt x="2088" y="387"/>
                      <a:pt x="2104" y="426"/>
                    </a:cubicBezTo>
                    <a:cubicBezTo>
                      <a:pt x="2120" y="465"/>
                      <a:pt x="2127" y="491"/>
                      <a:pt x="2140" y="518"/>
                    </a:cubicBezTo>
                    <a:cubicBezTo>
                      <a:pt x="2153" y="545"/>
                      <a:pt x="2169" y="557"/>
                      <a:pt x="2184" y="590"/>
                    </a:cubicBezTo>
                    <a:cubicBezTo>
                      <a:pt x="2199" y="623"/>
                      <a:pt x="2218" y="677"/>
                      <a:pt x="2232" y="714"/>
                    </a:cubicBezTo>
                    <a:cubicBezTo>
                      <a:pt x="2246" y="751"/>
                      <a:pt x="2256" y="787"/>
                      <a:pt x="2268" y="814"/>
                    </a:cubicBezTo>
                    <a:cubicBezTo>
                      <a:pt x="2280" y="841"/>
                      <a:pt x="2293" y="857"/>
                      <a:pt x="2304" y="878"/>
                    </a:cubicBezTo>
                    <a:cubicBezTo>
                      <a:pt x="2315" y="899"/>
                      <a:pt x="2327" y="924"/>
                      <a:pt x="2336" y="942"/>
                    </a:cubicBezTo>
                    <a:cubicBezTo>
                      <a:pt x="2345" y="960"/>
                      <a:pt x="2350" y="967"/>
                      <a:pt x="2360" y="986"/>
                    </a:cubicBezTo>
                    <a:cubicBezTo>
                      <a:pt x="2370" y="1005"/>
                      <a:pt x="2379" y="1031"/>
                      <a:pt x="2396" y="1054"/>
                    </a:cubicBezTo>
                    <a:cubicBezTo>
                      <a:pt x="2413" y="1077"/>
                      <a:pt x="2442" y="1105"/>
                      <a:pt x="2460" y="1122"/>
                    </a:cubicBezTo>
                    <a:cubicBezTo>
                      <a:pt x="2478" y="1139"/>
                      <a:pt x="2489" y="1146"/>
                      <a:pt x="2504" y="1154"/>
                    </a:cubicBezTo>
                    <a:cubicBezTo>
                      <a:pt x="2519" y="1162"/>
                      <a:pt x="2528" y="1173"/>
                      <a:pt x="2548" y="1170"/>
                    </a:cubicBezTo>
                    <a:cubicBezTo>
                      <a:pt x="2568" y="1167"/>
                      <a:pt x="2595" y="1155"/>
                      <a:pt x="2624" y="1138"/>
                    </a:cubicBezTo>
                    <a:cubicBezTo>
                      <a:pt x="2653" y="1121"/>
                      <a:pt x="2699" y="1087"/>
                      <a:pt x="2720" y="1066"/>
                    </a:cubicBezTo>
                    <a:cubicBezTo>
                      <a:pt x="2741" y="1045"/>
                      <a:pt x="2742" y="1033"/>
                      <a:pt x="2752" y="1014"/>
                    </a:cubicBezTo>
                    <a:cubicBezTo>
                      <a:pt x="2762" y="995"/>
                      <a:pt x="2770" y="976"/>
                      <a:pt x="2780" y="954"/>
                    </a:cubicBezTo>
                    <a:cubicBezTo>
                      <a:pt x="2790" y="932"/>
                      <a:pt x="2793" y="925"/>
                      <a:pt x="2812" y="882"/>
                    </a:cubicBezTo>
                    <a:cubicBezTo>
                      <a:pt x="2831" y="839"/>
                      <a:pt x="2869" y="749"/>
                      <a:pt x="2892" y="698"/>
                    </a:cubicBezTo>
                    <a:cubicBezTo>
                      <a:pt x="2915" y="647"/>
                      <a:pt x="2936" y="599"/>
                      <a:pt x="2948" y="574"/>
                    </a:cubicBezTo>
                    <a:cubicBezTo>
                      <a:pt x="2960" y="549"/>
                      <a:pt x="2955" y="564"/>
                      <a:pt x="2964" y="546"/>
                    </a:cubicBezTo>
                    <a:cubicBezTo>
                      <a:pt x="2973" y="528"/>
                      <a:pt x="2989" y="489"/>
                      <a:pt x="3004" y="466"/>
                    </a:cubicBezTo>
                    <a:cubicBezTo>
                      <a:pt x="3019" y="443"/>
                      <a:pt x="3041" y="433"/>
                      <a:pt x="3052" y="406"/>
                    </a:cubicBezTo>
                    <a:cubicBezTo>
                      <a:pt x="3063" y="379"/>
                      <a:pt x="3066" y="319"/>
                      <a:pt x="3068" y="302"/>
                    </a:cubicBezTo>
                  </a:path>
                </a:pathLst>
              </a:custGeom>
              <a:noFill/>
              <a:ln w="28575" cap="flat" cmpd="sng">
                <a:solidFill>
                  <a:srgbClr val="0080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339" name="Freeform 403"/>
              <p:cNvSpPr>
                <a:spLocks noChangeAspect="1"/>
              </p:cNvSpPr>
              <p:nvPr/>
            </p:nvSpPr>
            <p:spPr bwMode="auto">
              <a:xfrm>
                <a:off x="552" y="1684"/>
                <a:ext cx="4046" cy="693"/>
              </a:xfrm>
              <a:custGeom>
                <a:avLst/>
                <a:gdLst/>
                <a:ahLst/>
                <a:cxnLst>
                  <a:cxn ang="0">
                    <a:pos x="44" y="222"/>
                  </a:cxn>
                  <a:cxn ang="0">
                    <a:pos x="128" y="86"/>
                  </a:cxn>
                  <a:cxn ang="0">
                    <a:pos x="232" y="2"/>
                  </a:cxn>
                  <a:cxn ang="0">
                    <a:pos x="356" y="62"/>
                  </a:cxn>
                  <a:cxn ang="0">
                    <a:pos x="440" y="162"/>
                  </a:cxn>
                  <a:cxn ang="0">
                    <a:pos x="504" y="298"/>
                  </a:cxn>
                  <a:cxn ang="0">
                    <a:pos x="576" y="458"/>
                  </a:cxn>
                  <a:cxn ang="0">
                    <a:pos x="652" y="614"/>
                  </a:cxn>
                  <a:cxn ang="0">
                    <a:pos x="728" y="782"/>
                  </a:cxn>
                  <a:cxn ang="0">
                    <a:pos x="772" y="902"/>
                  </a:cxn>
                  <a:cxn ang="0">
                    <a:pos x="848" y="1014"/>
                  </a:cxn>
                  <a:cxn ang="0">
                    <a:pos x="916" y="1114"/>
                  </a:cxn>
                  <a:cxn ang="0">
                    <a:pos x="976" y="1162"/>
                  </a:cxn>
                  <a:cxn ang="0">
                    <a:pos x="1076" y="1158"/>
                  </a:cxn>
                  <a:cxn ang="0">
                    <a:pos x="1184" y="1038"/>
                  </a:cxn>
                  <a:cxn ang="0">
                    <a:pos x="1272" y="878"/>
                  </a:cxn>
                  <a:cxn ang="0">
                    <a:pos x="1348" y="730"/>
                  </a:cxn>
                  <a:cxn ang="0">
                    <a:pos x="1452" y="482"/>
                  </a:cxn>
                  <a:cxn ang="0">
                    <a:pos x="1540" y="298"/>
                  </a:cxn>
                  <a:cxn ang="0">
                    <a:pos x="1636" y="110"/>
                  </a:cxn>
                  <a:cxn ang="0">
                    <a:pos x="1716" y="38"/>
                  </a:cxn>
                  <a:cxn ang="0">
                    <a:pos x="1840" y="10"/>
                  </a:cxn>
                  <a:cxn ang="0">
                    <a:pos x="1932" y="106"/>
                  </a:cxn>
                  <a:cxn ang="0">
                    <a:pos x="2008" y="230"/>
                  </a:cxn>
                  <a:cxn ang="0">
                    <a:pos x="2104" y="426"/>
                  </a:cxn>
                  <a:cxn ang="0">
                    <a:pos x="2184" y="590"/>
                  </a:cxn>
                  <a:cxn ang="0">
                    <a:pos x="2268" y="814"/>
                  </a:cxn>
                  <a:cxn ang="0">
                    <a:pos x="2336" y="942"/>
                  </a:cxn>
                  <a:cxn ang="0">
                    <a:pos x="2396" y="1054"/>
                  </a:cxn>
                  <a:cxn ang="0">
                    <a:pos x="2504" y="1154"/>
                  </a:cxn>
                  <a:cxn ang="0">
                    <a:pos x="2624" y="1138"/>
                  </a:cxn>
                  <a:cxn ang="0">
                    <a:pos x="2752" y="1014"/>
                  </a:cxn>
                  <a:cxn ang="0">
                    <a:pos x="2812" y="882"/>
                  </a:cxn>
                  <a:cxn ang="0">
                    <a:pos x="2948" y="574"/>
                  </a:cxn>
                  <a:cxn ang="0">
                    <a:pos x="3004" y="466"/>
                  </a:cxn>
                  <a:cxn ang="0">
                    <a:pos x="3068" y="302"/>
                  </a:cxn>
                </a:cxnLst>
                <a:rect l="0" t="0" r="r" b="b"/>
                <a:pathLst>
                  <a:path w="3068" h="1173">
                    <a:moveTo>
                      <a:pt x="0" y="294"/>
                    </a:moveTo>
                    <a:cubicBezTo>
                      <a:pt x="16" y="269"/>
                      <a:pt x="32" y="244"/>
                      <a:pt x="44" y="222"/>
                    </a:cubicBezTo>
                    <a:cubicBezTo>
                      <a:pt x="56" y="200"/>
                      <a:pt x="58" y="181"/>
                      <a:pt x="72" y="158"/>
                    </a:cubicBezTo>
                    <a:cubicBezTo>
                      <a:pt x="86" y="135"/>
                      <a:pt x="111" y="107"/>
                      <a:pt x="128" y="86"/>
                    </a:cubicBezTo>
                    <a:cubicBezTo>
                      <a:pt x="145" y="65"/>
                      <a:pt x="159" y="48"/>
                      <a:pt x="176" y="34"/>
                    </a:cubicBezTo>
                    <a:cubicBezTo>
                      <a:pt x="193" y="20"/>
                      <a:pt x="211" y="4"/>
                      <a:pt x="232" y="2"/>
                    </a:cubicBezTo>
                    <a:cubicBezTo>
                      <a:pt x="253" y="0"/>
                      <a:pt x="279" y="12"/>
                      <a:pt x="300" y="22"/>
                    </a:cubicBezTo>
                    <a:cubicBezTo>
                      <a:pt x="321" y="32"/>
                      <a:pt x="337" y="44"/>
                      <a:pt x="356" y="62"/>
                    </a:cubicBezTo>
                    <a:cubicBezTo>
                      <a:pt x="375" y="80"/>
                      <a:pt x="398" y="113"/>
                      <a:pt x="412" y="130"/>
                    </a:cubicBezTo>
                    <a:cubicBezTo>
                      <a:pt x="426" y="147"/>
                      <a:pt x="430" y="146"/>
                      <a:pt x="440" y="162"/>
                    </a:cubicBezTo>
                    <a:cubicBezTo>
                      <a:pt x="450" y="178"/>
                      <a:pt x="461" y="203"/>
                      <a:pt x="472" y="226"/>
                    </a:cubicBezTo>
                    <a:cubicBezTo>
                      <a:pt x="483" y="249"/>
                      <a:pt x="492" y="273"/>
                      <a:pt x="504" y="298"/>
                    </a:cubicBezTo>
                    <a:cubicBezTo>
                      <a:pt x="516" y="323"/>
                      <a:pt x="532" y="347"/>
                      <a:pt x="544" y="374"/>
                    </a:cubicBezTo>
                    <a:cubicBezTo>
                      <a:pt x="556" y="401"/>
                      <a:pt x="564" y="431"/>
                      <a:pt x="576" y="458"/>
                    </a:cubicBezTo>
                    <a:cubicBezTo>
                      <a:pt x="588" y="485"/>
                      <a:pt x="603" y="512"/>
                      <a:pt x="616" y="538"/>
                    </a:cubicBezTo>
                    <a:cubicBezTo>
                      <a:pt x="629" y="564"/>
                      <a:pt x="639" y="586"/>
                      <a:pt x="652" y="614"/>
                    </a:cubicBezTo>
                    <a:cubicBezTo>
                      <a:pt x="665" y="642"/>
                      <a:pt x="683" y="678"/>
                      <a:pt x="696" y="706"/>
                    </a:cubicBezTo>
                    <a:cubicBezTo>
                      <a:pt x="709" y="734"/>
                      <a:pt x="718" y="759"/>
                      <a:pt x="728" y="782"/>
                    </a:cubicBezTo>
                    <a:cubicBezTo>
                      <a:pt x="738" y="805"/>
                      <a:pt x="749" y="822"/>
                      <a:pt x="756" y="842"/>
                    </a:cubicBezTo>
                    <a:cubicBezTo>
                      <a:pt x="763" y="862"/>
                      <a:pt x="763" y="883"/>
                      <a:pt x="772" y="902"/>
                    </a:cubicBezTo>
                    <a:cubicBezTo>
                      <a:pt x="781" y="921"/>
                      <a:pt x="795" y="935"/>
                      <a:pt x="808" y="954"/>
                    </a:cubicBezTo>
                    <a:cubicBezTo>
                      <a:pt x="821" y="973"/>
                      <a:pt x="835" y="993"/>
                      <a:pt x="848" y="1014"/>
                    </a:cubicBezTo>
                    <a:cubicBezTo>
                      <a:pt x="861" y="1035"/>
                      <a:pt x="873" y="1065"/>
                      <a:pt x="884" y="1082"/>
                    </a:cubicBezTo>
                    <a:cubicBezTo>
                      <a:pt x="895" y="1099"/>
                      <a:pt x="906" y="1103"/>
                      <a:pt x="916" y="1114"/>
                    </a:cubicBezTo>
                    <a:cubicBezTo>
                      <a:pt x="926" y="1125"/>
                      <a:pt x="934" y="1138"/>
                      <a:pt x="944" y="1146"/>
                    </a:cubicBezTo>
                    <a:cubicBezTo>
                      <a:pt x="954" y="1154"/>
                      <a:pt x="965" y="1158"/>
                      <a:pt x="976" y="1162"/>
                    </a:cubicBezTo>
                    <a:cubicBezTo>
                      <a:pt x="987" y="1166"/>
                      <a:pt x="991" y="1171"/>
                      <a:pt x="1008" y="1170"/>
                    </a:cubicBezTo>
                    <a:cubicBezTo>
                      <a:pt x="1025" y="1169"/>
                      <a:pt x="1055" y="1170"/>
                      <a:pt x="1076" y="1158"/>
                    </a:cubicBezTo>
                    <a:cubicBezTo>
                      <a:pt x="1097" y="1146"/>
                      <a:pt x="1118" y="1118"/>
                      <a:pt x="1136" y="1098"/>
                    </a:cubicBezTo>
                    <a:cubicBezTo>
                      <a:pt x="1154" y="1078"/>
                      <a:pt x="1169" y="1059"/>
                      <a:pt x="1184" y="1038"/>
                    </a:cubicBezTo>
                    <a:cubicBezTo>
                      <a:pt x="1199" y="1017"/>
                      <a:pt x="1213" y="1001"/>
                      <a:pt x="1228" y="974"/>
                    </a:cubicBezTo>
                    <a:cubicBezTo>
                      <a:pt x="1243" y="947"/>
                      <a:pt x="1258" y="904"/>
                      <a:pt x="1272" y="878"/>
                    </a:cubicBezTo>
                    <a:cubicBezTo>
                      <a:pt x="1286" y="852"/>
                      <a:pt x="1299" y="843"/>
                      <a:pt x="1312" y="818"/>
                    </a:cubicBezTo>
                    <a:cubicBezTo>
                      <a:pt x="1325" y="793"/>
                      <a:pt x="1331" y="769"/>
                      <a:pt x="1348" y="730"/>
                    </a:cubicBezTo>
                    <a:cubicBezTo>
                      <a:pt x="1365" y="691"/>
                      <a:pt x="1395" y="623"/>
                      <a:pt x="1412" y="582"/>
                    </a:cubicBezTo>
                    <a:cubicBezTo>
                      <a:pt x="1429" y="541"/>
                      <a:pt x="1439" y="515"/>
                      <a:pt x="1452" y="482"/>
                    </a:cubicBezTo>
                    <a:cubicBezTo>
                      <a:pt x="1465" y="449"/>
                      <a:pt x="1477" y="413"/>
                      <a:pt x="1492" y="382"/>
                    </a:cubicBezTo>
                    <a:cubicBezTo>
                      <a:pt x="1507" y="351"/>
                      <a:pt x="1523" y="327"/>
                      <a:pt x="1540" y="298"/>
                    </a:cubicBezTo>
                    <a:cubicBezTo>
                      <a:pt x="1557" y="269"/>
                      <a:pt x="1576" y="237"/>
                      <a:pt x="1592" y="206"/>
                    </a:cubicBezTo>
                    <a:cubicBezTo>
                      <a:pt x="1608" y="175"/>
                      <a:pt x="1623" y="131"/>
                      <a:pt x="1636" y="110"/>
                    </a:cubicBezTo>
                    <a:cubicBezTo>
                      <a:pt x="1649" y="89"/>
                      <a:pt x="1655" y="90"/>
                      <a:pt x="1668" y="78"/>
                    </a:cubicBezTo>
                    <a:cubicBezTo>
                      <a:pt x="1681" y="66"/>
                      <a:pt x="1697" y="49"/>
                      <a:pt x="1716" y="38"/>
                    </a:cubicBezTo>
                    <a:cubicBezTo>
                      <a:pt x="1735" y="27"/>
                      <a:pt x="1763" y="19"/>
                      <a:pt x="1784" y="14"/>
                    </a:cubicBezTo>
                    <a:cubicBezTo>
                      <a:pt x="1805" y="9"/>
                      <a:pt x="1822" y="3"/>
                      <a:pt x="1840" y="10"/>
                    </a:cubicBezTo>
                    <a:cubicBezTo>
                      <a:pt x="1858" y="17"/>
                      <a:pt x="1881" y="38"/>
                      <a:pt x="1896" y="54"/>
                    </a:cubicBezTo>
                    <a:cubicBezTo>
                      <a:pt x="1911" y="70"/>
                      <a:pt x="1919" y="87"/>
                      <a:pt x="1932" y="106"/>
                    </a:cubicBezTo>
                    <a:cubicBezTo>
                      <a:pt x="1945" y="125"/>
                      <a:pt x="1959" y="145"/>
                      <a:pt x="1972" y="166"/>
                    </a:cubicBezTo>
                    <a:cubicBezTo>
                      <a:pt x="1985" y="187"/>
                      <a:pt x="1996" y="210"/>
                      <a:pt x="2008" y="230"/>
                    </a:cubicBezTo>
                    <a:cubicBezTo>
                      <a:pt x="2020" y="250"/>
                      <a:pt x="2028" y="253"/>
                      <a:pt x="2044" y="286"/>
                    </a:cubicBezTo>
                    <a:cubicBezTo>
                      <a:pt x="2060" y="319"/>
                      <a:pt x="2088" y="387"/>
                      <a:pt x="2104" y="426"/>
                    </a:cubicBezTo>
                    <a:cubicBezTo>
                      <a:pt x="2120" y="465"/>
                      <a:pt x="2127" y="491"/>
                      <a:pt x="2140" y="518"/>
                    </a:cubicBezTo>
                    <a:cubicBezTo>
                      <a:pt x="2153" y="545"/>
                      <a:pt x="2169" y="557"/>
                      <a:pt x="2184" y="590"/>
                    </a:cubicBezTo>
                    <a:cubicBezTo>
                      <a:pt x="2199" y="623"/>
                      <a:pt x="2218" y="677"/>
                      <a:pt x="2232" y="714"/>
                    </a:cubicBezTo>
                    <a:cubicBezTo>
                      <a:pt x="2246" y="751"/>
                      <a:pt x="2256" y="787"/>
                      <a:pt x="2268" y="814"/>
                    </a:cubicBezTo>
                    <a:cubicBezTo>
                      <a:pt x="2280" y="841"/>
                      <a:pt x="2293" y="857"/>
                      <a:pt x="2304" y="878"/>
                    </a:cubicBezTo>
                    <a:cubicBezTo>
                      <a:pt x="2315" y="899"/>
                      <a:pt x="2327" y="924"/>
                      <a:pt x="2336" y="942"/>
                    </a:cubicBezTo>
                    <a:cubicBezTo>
                      <a:pt x="2345" y="960"/>
                      <a:pt x="2350" y="967"/>
                      <a:pt x="2360" y="986"/>
                    </a:cubicBezTo>
                    <a:cubicBezTo>
                      <a:pt x="2370" y="1005"/>
                      <a:pt x="2379" y="1031"/>
                      <a:pt x="2396" y="1054"/>
                    </a:cubicBezTo>
                    <a:cubicBezTo>
                      <a:pt x="2413" y="1077"/>
                      <a:pt x="2442" y="1105"/>
                      <a:pt x="2460" y="1122"/>
                    </a:cubicBezTo>
                    <a:cubicBezTo>
                      <a:pt x="2478" y="1139"/>
                      <a:pt x="2489" y="1146"/>
                      <a:pt x="2504" y="1154"/>
                    </a:cubicBezTo>
                    <a:cubicBezTo>
                      <a:pt x="2519" y="1162"/>
                      <a:pt x="2528" y="1173"/>
                      <a:pt x="2548" y="1170"/>
                    </a:cubicBezTo>
                    <a:cubicBezTo>
                      <a:pt x="2568" y="1167"/>
                      <a:pt x="2595" y="1155"/>
                      <a:pt x="2624" y="1138"/>
                    </a:cubicBezTo>
                    <a:cubicBezTo>
                      <a:pt x="2653" y="1121"/>
                      <a:pt x="2699" y="1087"/>
                      <a:pt x="2720" y="1066"/>
                    </a:cubicBezTo>
                    <a:cubicBezTo>
                      <a:pt x="2741" y="1045"/>
                      <a:pt x="2742" y="1033"/>
                      <a:pt x="2752" y="1014"/>
                    </a:cubicBezTo>
                    <a:cubicBezTo>
                      <a:pt x="2762" y="995"/>
                      <a:pt x="2770" y="976"/>
                      <a:pt x="2780" y="954"/>
                    </a:cubicBezTo>
                    <a:cubicBezTo>
                      <a:pt x="2790" y="932"/>
                      <a:pt x="2793" y="925"/>
                      <a:pt x="2812" y="882"/>
                    </a:cubicBezTo>
                    <a:cubicBezTo>
                      <a:pt x="2831" y="839"/>
                      <a:pt x="2869" y="749"/>
                      <a:pt x="2892" y="698"/>
                    </a:cubicBezTo>
                    <a:cubicBezTo>
                      <a:pt x="2915" y="647"/>
                      <a:pt x="2936" y="599"/>
                      <a:pt x="2948" y="574"/>
                    </a:cubicBezTo>
                    <a:cubicBezTo>
                      <a:pt x="2960" y="549"/>
                      <a:pt x="2955" y="564"/>
                      <a:pt x="2964" y="546"/>
                    </a:cubicBezTo>
                    <a:cubicBezTo>
                      <a:pt x="2973" y="528"/>
                      <a:pt x="2989" y="489"/>
                      <a:pt x="3004" y="466"/>
                    </a:cubicBezTo>
                    <a:cubicBezTo>
                      <a:pt x="3019" y="443"/>
                      <a:pt x="3041" y="433"/>
                      <a:pt x="3052" y="406"/>
                    </a:cubicBezTo>
                    <a:cubicBezTo>
                      <a:pt x="3063" y="379"/>
                      <a:pt x="3066" y="319"/>
                      <a:pt x="3068" y="302"/>
                    </a:cubicBezTo>
                  </a:path>
                </a:pathLst>
              </a:custGeom>
              <a:noFill/>
              <a:ln w="28575" cap="flat" cmpd="sng">
                <a:solidFill>
                  <a:srgbClr val="0080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340" name="Rectangle 404"/>
              <p:cNvSpPr>
                <a:spLocks noChangeAspect="1" noChangeArrowheads="1"/>
              </p:cNvSpPr>
              <p:nvPr/>
            </p:nvSpPr>
            <p:spPr bwMode="auto">
              <a:xfrm>
                <a:off x="826" y="1454"/>
                <a:ext cx="66" cy="1206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0343" name="Rectangle 407"/>
          <p:cNvSpPr>
            <a:spLocks noGrp="1" noChangeArrowheads="1"/>
          </p:cNvSpPr>
          <p:nvPr>
            <p:ph type="title"/>
          </p:nvPr>
        </p:nvSpPr>
        <p:spPr>
          <a:xfrm>
            <a:off x="1525588" y="6350"/>
            <a:ext cx="6261100" cy="773113"/>
          </a:xfrm>
        </p:spPr>
        <p:txBody>
          <a:bodyPr/>
          <a:lstStyle/>
          <a:p>
            <a:r>
              <a:rPr lang="en-US" sz="3200"/>
              <a:t>MICE Phases + MANX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12/11/2008</a:t>
            </a:r>
          </a:p>
        </p:txBody>
      </p:sp>
      <p:sp>
        <p:nvSpPr>
          <p:cNvPr id="15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Muon Collider Design Workshop at Newport News, VA USA</a:t>
            </a:r>
          </a:p>
        </p:txBody>
      </p:sp>
      <p:sp>
        <p:nvSpPr>
          <p:cNvPr id="15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84DDA-DB47-4A23-8C3A-86B9260ABB89}" type="slidenum">
              <a:rPr lang="en-US"/>
              <a:pPr/>
              <a:t>43</a:t>
            </a:fld>
            <a:endParaRPr lang="en-US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Trackers Inside HCC</a:t>
            </a:r>
          </a:p>
        </p:txBody>
      </p:sp>
      <p:grpSp>
        <p:nvGrpSpPr>
          <p:cNvPr id="2" name="Group 86"/>
          <p:cNvGrpSpPr>
            <a:grpSpLocks noChangeAspect="1"/>
          </p:cNvGrpSpPr>
          <p:nvPr/>
        </p:nvGrpSpPr>
        <p:grpSpPr bwMode="auto">
          <a:xfrm>
            <a:off x="430213" y="1400175"/>
            <a:ext cx="3922712" cy="2555875"/>
            <a:chOff x="816" y="384"/>
            <a:chExt cx="3090" cy="2013"/>
          </a:xfrm>
        </p:grpSpPr>
        <p:sp>
          <p:nvSpPr>
            <p:cNvPr id="58455" name="Oval 87"/>
            <p:cNvSpPr>
              <a:spLocks noChangeAspect="1" noChangeArrowheads="1"/>
            </p:cNvSpPr>
            <p:nvPr/>
          </p:nvSpPr>
          <p:spPr bwMode="auto">
            <a:xfrm>
              <a:off x="816" y="384"/>
              <a:ext cx="1942" cy="1800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56" name="Line 88"/>
            <p:cNvSpPr>
              <a:spLocks noChangeAspect="1" noChangeShapeType="1"/>
            </p:cNvSpPr>
            <p:nvPr/>
          </p:nvSpPr>
          <p:spPr bwMode="auto">
            <a:xfrm>
              <a:off x="2700" y="1250"/>
              <a:ext cx="24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57" name="Rectangle 89"/>
            <p:cNvSpPr>
              <a:spLocks noChangeAspect="1" noChangeArrowheads="1"/>
            </p:cNvSpPr>
            <p:nvPr/>
          </p:nvSpPr>
          <p:spPr bwMode="auto">
            <a:xfrm>
              <a:off x="2758" y="1796"/>
              <a:ext cx="58" cy="57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58" name="Rectangle 90"/>
            <p:cNvSpPr>
              <a:spLocks noChangeAspect="1" noChangeArrowheads="1"/>
            </p:cNvSpPr>
            <p:nvPr/>
          </p:nvSpPr>
          <p:spPr bwMode="auto">
            <a:xfrm>
              <a:off x="2758" y="1958"/>
              <a:ext cx="58" cy="57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59" name="Rectangle 91"/>
            <p:cNvSpPr>
              <a:spLocks noChangeAspect="1" noChangeArrowheads="1"/>
            </p:cNvSpPr>
            <p:nvPr/>
          </p:nvSpPr>
          <p:spPr bwMode="auto">
            <a:xfrm>
              <a:off x="2758" y="2126"/>
              <a:ext cx="58" cy="5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60" name="Text Box 92"/>
            <p:cNvSpPr txBox="1">
              <a:spLocks noChangeAspect="1" noChangeArrowheads="1"/>
            </p:cNvSpPr>
            <p:nvPr/>
          </p:nvSpPr>
          <p:spPr bwMode="auto">
            <a:xfrm>
              <a:off x="2896" y="1892"/>
              <a:ext cx="576" cy="14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800"/>
                <a:t>MPPCs</a:t>
              </a:r>
              <a:endParaRPr lang="en-US"/>
            </a:p>
          </p:txBody>
        </p:sp>
        <p:sp>
          <p:nvSpPr>
            <p:cNvPr id="58461" name="Text Box 93"/>
            <p:cNvSpPr txBox="1">
              <a:spLocks noChangeAspect="1" noChangeArrowheads="1"/>
            </p:cNvSpPr>
            <p:nvPr/>
          </p:nvSpPr>
          <p:spPr bwMode="auto">
            <a:xfrm>
              <a:off x="2896" y="2087"/>
              <a:ext cx="576" cy="14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800"/>
                <a:t>Electronics</a:t>
              </a:r>
              <a:endParaRPr lang="en-US"/>
            </a:p>
          </p:txBody>
        </p:sp>
        <p:sp>
          <p:nvSpPr>
            <p:cNvPr id="58462" name="Text Box 94"/>
            <p:cNvSpPr txBox="1">
              <a:spLocks noChangeAspect="1" noChangeArrowheads="1"/>
            </p:cNvSpPr>
            <p:nvPr/>
          </p:nvSpPr>
          <p:spPr bwMode="auto">
            <a:xfrm>
              <a:off x="2946" y="1158"/>
              <a:ext cx="576" cy="14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800"/>
                <a:t>Signals out</a:t>
              </a:r>
              <a:endParaRPr lang="en-US"/>
            </a:p>
          </p:txBody>
        </p:sp>
        <p:sp>
          <p:nvSpPr>
            <p:cNvPr id="58463" name="Line 95"/>
            <p:cNvSpPr>
              <a:spLocks noChangeAspect="1" noChangeShapeType="1"/>
            </p:cNvSpPr>
            <p:nvPr/>
          </p:nvSpPr>
          <p:spPr bwMode="auto">
            <a:xfrm flipH="1">
              <a:off x="2643" y="1564"/>
              <a:ext cx="228" cy="1"/>
            </a:xfrm>
            <a:prstGeom prst="line">
              <a:avLst/>
            </a:prstGeom>
            <a:noFill/>
            <a:ln w="9525">
              <a:solidFill>
                <a:srgbClr val="FF0000">
                  <a:alpha val="97000"/>
                </a:srgb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64" name="Text Box 96"/>
            <p:cNvSpPr txBox="1">
              <a:spLocks noChangeAspect="1" noChangeArrowheads="1"/>
            </p:cNvSpPr>
            <p:nvPr/>
          </p:nvSpPr>
          <p:spPr bwMode="auto">
            <a:xfrm>
              <a:off x="2896" y="1490"/>
              <a:ext cx="576" cy="14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800"/>
                <a:t>Power in</a:t>
              </a:r>
              <a:endParaRPr lang="en-US"/>
            </a:p>
          </p:txBody>
        </p:sp>
        <p:sp>
          <p:nvSpPr>
            <p:cNvPr id="58465" name="Oval 97"/>
            <p:cNvSpPr>
              <a:spLocks noChangeAspect="1" noChangeArrowheads="1"/>
            </p:cNvSpPr>
            <p:nvPr/>
          </p:nvSpPr>
          <p:spPr bwMode="auto">
            <a:xfrm>
              <a:off x="1167" y="743"/>
              <a:ext cx="1153" cy="1152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66" name="Oval 98"/>
            <p:cNvSpPr>
              <a:spLocks noChangeAspect="1" noChangeArrowheads="1"/>
            </p:cNvSpPr>
            <p:nvPr/>
          </p:nvSpPr>
          <p:spPr bwMode="auto">
            <a:xfrm>
              <a:off x="1260" y="832"/>
              <a:ext cx="978" cy="979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67" name="Line 99"/>
            <p:cNvSpPr>
              <a:spLocks noChangeAspect="1" noChangeShapeType="1"/>
            </p:cNvSpPr>
            <p:nvPr/>
          </p:nvSpPr>
          <p:spPr bwMode="auto">
            <a:xfrm>
              <a:off x="1476" y="815"/>
              <a:ext cx="5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68" name="Line 100"/>
            <p:cNvSpPr>
              <a:spLocks noChangeAspect="1" noChangeShapeType="1"/>
            </p:cNvSpPr>
            <p:nvPr/>
          </p:nvSpPr>
          <p:spPr bwMode="auto">
            <a:xfrm>
              <a:off x="1476" y="815"/>
              <a:ext cx="666" cy="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69" name="Line 101"/>
            <p:cNvSpPr>
              <a:spLocks noChangeAspect="1" noChangeShapeType="1"/>
            </p:cNvSpPr>
            <p:nvPr/>
          </p:nvSpPr>
          <p:spPr bwMode="auto">
            <a:xfrm flipV="1">
              <a:off x="1374" y="886"/>
              <a:ext cx="76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70" name="Line 102"/>
            <p:cNvSpPr>
              <a:spLocks noChangeAspect="1" noChangeShapeType="1"/>
            </p:cNvSpPr>
            <p:nvPr/>
          </p:nvSpPr>
          <p:spPr bwMode="auto">
            <a:xfrm>
              <a:off x="1308" y="959"/>
              <a:ext cx="90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71" name="Line 103"/>
            <p:cNvSpPr>
              <a:spLocks noChangeAspect="1" noChangeShapeType="1"/>
            </p:cNvSpPr>
            <p:nvPr/>
          </p:nvSpPr>
          <p:spPr bwMode="auto">
            <a:xfrm flipV="1">
              <a:off x="1260" y="1030"/>
              <a:ext cx="104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72" name="Line 104"/>
            <p:cNvSpPr>
              <a:spLocks noChangeAspect="1" noChangeShapeType="1"/>
            </p:cNvSpPr>
            <p:nvPr/>
          </p:nvSpPr>
          <p:spPr bwMode="auto">
            <a:xfrm>
              <a:off x="1239" y="1103"/>
              <a:ext cx="108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73" name="Line 105"/>
            <p:cNvSpPr>
              <a:spLocks noChangeAspect="1" noChangeShapeType="1"/>
            </p:cNvSpPr>
            <p:nvPr/>
          </p:nvSpPr>
          <p:spPr bwMode="auto">
            <a:xfrm flipV="1">
              <a:off x="1203" y="1166"/>
              <a:ext cx="1137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74" name="Line 106"/>
            <p:cNvSpPr>
              <a:spLocks noChangeAspect="1" noChangeShapeType="1"/>
            </p:cNvSpPr>
            <p:nvPr/>
          </p:nvSpPr>
          <p:spPr bwMode="auto">
            <a:xfrm flipV="1">
              <a:off x="1188" y="1229"/>
              <a:ext cx="1152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75" name="Line 107"/>
            <p:cNvSpPr>
              <a:spLocks noChangeAspect="1" noChangeShapeType="1"/>
            </p:cNvSpPr>
            <p:nvPr/>
          </p:nvSpPr>
          <p:spPr bwMode="auto">
            <a:xfrm flipV="1">
              <a:off x="1188" y="1301"/>
              <a:ext cx="1152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76" name="Line 108"/>
            <p:cNvSpPr>
              <a:spLocks noChangeAspect="1" noChangeShapeType="1"/>
            </p:cNvSpPr>
            <p:nvPr/>
          </p:nvSpPr>
          <p:spPr bwMode="auto">
            <a:xfrm>
              <a:off x="1188" y="1373"/>
              <a:ext cx="115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77" name="Line 109"/>
            <p:cNvSpPr>
              <a:spLocks noChangeAspect="1" noChangeShapeType="1"/>
            </p:cNvSpPr>
            <p:nvPr/>
          </p:nvSpPr>
          <p:spPr bwMode="auto">
            <a:xfrm>
              <a:off x="1203" y="1445"/>
              <a:ext cx="1189" cy="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78" name="Line 110"/>
            <p:cNvSpPr>
              <a:spLocks noChangeAspect="1" noChangeShapeType="1"/>
            </p:cNvSpPr>
            <p:nvPr/>
          </p:nvSpPr>
          <p:spPr bwMode="auto">
            <a:xfrm>
              <a:off x="1221" y="1514"/>
              <a:ext cx="1099" cy="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79" name="Line 111"/>
            <p:cNvSpPr>
              <a:spLocks noChangeAspect="1" noChangeShapeType="1"/>
            </p:cNvSpPr>
            <p:nvPr/>
          </p:nvSpPr>
          <p:spPr bwMode="auto">
            <a:xfrm>
              <a:off x="1260" y="1595"/>
              <a:ext cx="1044" cy="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80" name="Line 112"/>
            <p:cNvSpPr>
              <a:spLocks noChangeAspect="1" noChangeShapeType="1"/>
            </p:cNvSpPr>
            <p:nvPr/>
          </p:nvSpPr>
          <p:spPr bwMode="auto">
            <a:xfrm>
              <a:off x="1308" y="1676"/>
              <a:ext cx="9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81" name="Line 113"/>
            <p:cNvSpPr>
              <a:spLocks noChangeAspect="1" noChangeShapeType="1"/>
            </p:cNvSpPr>
            <p:nvPr/>
          </p:nvSpPr>
          <p:spPr bwMode="auto">
            <a:xfrm>
              <a:off x="1374" y="1739"/>
              <a:ext cx="8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82" name="Line 114"/>
            <p:cNvSpPr>
              <a:spLocks noChangeAspect="1" noChangeShapeType="1"/>
            </p:cNvSpPr>
            <p:nvPr/>
          </p:nvSpPr>
          <p:spPr bwMode="auto">
            <a:xfrm>
              <a:off x="1431" y="1796"/>
              <a:ext cx="73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83" name="Rectangle 115"/>
            <p:cNvSpPr>
              <a:spLocks noChangeAspect="1" noChangeArrowheads="1"/>
            </p:cNvSpPr>
            <p:nvPr/>
          </p:nvSpPr>
          <p:spPr bwMode="auto">
            <a:xfrm>
              <a:off x="2304" y="1030"/>
              <a:ext cx="72" cy="7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84" name="Rectangle 116"/>
            <p:cNvSpPr>
              <a:spLocks noChangeAspect="1" noChangeArrowheads="1"/>
            </p:cNvSpPr>
            <p:nvPr/>
          </p:nvSpPr>
          <p:spPr bwMode="auto">
            <a:xfrm>
              <a:off x="2340" y="1378"/>
              <a:ext cx="72" cy="7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85" name="Rectangle 117"/>
            <p:cNvSpPr>
              <a:spLocks noChangeAspect="1" noChangeArrowheads="1"/>
            </p:cNvSpPr>
            <p:nvPr/>
          </p:nvSpPr>
          <p:spPr bwMode="auto">
            <a:xfrm>
              <a:off x="2142" y="815"/>
              <a:ext cx="72" cy="71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86" name="Rectangle 118"/>
            <p:cNvSpPr>
              <a:spLocks noChangeAspect="1" noChangeArrowheads="1"/>
            </p:cNvSpPr>
            <p:nvPr/>
          </p:nvSpPr>
          <p:spPr bwMode="auto">
            <a:xfrm>
              <a:off x="2214" y="887"/>
              <a:ext cx="72" cy="7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87" name="Rectangle 119"/>
            <p:cNvSpPr>
              <a:spLocks noChangeAspect="1" noChangeArrowheads="1"/>
            </p:cNvSpPr>
            <p:nvPr/>
          </p:nvSpPr>
          <p:spPr bwMode="auto">
            <a:xfrm>
              <a:off x="2286" y="959"/>
              <a:ext cx="72" cy="71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88" name="Rectangle 120"/>
            <p:cNvSpPr>
              <a:spLocks noChangeAspect="1" noChangeArrowheads="1"/>
            </p:cNvSpPr>
            <p:nvPr/>
          </p:nvSpPr>
          <p:spPr bwMode="auto">
            <a:xfrm>
              <a:off x="2340" y="1101"/>
              <a:ext cx="72" cy="71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89" name="Rectangle 121"/>
            <p:cNvSpPr>
              <a:spLocks noChangeAspect="1" noChangeArrowheads="1"/>
            </p:cNvSpPr>
            <p:nvPr/>
          </p:nvSpPr>
          <p:spPr bwMode="auto">
            <a:xfrm>
              <a:off x="2340" y="1163"/>
              <a:ext cx="72" cy="7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90" name="Rectangle 122"/>
            <p:cNvSpPr>
              <a:spLocks noChangeAspect="1" noChangeArrowheads="1"/>
            </p:cNvSpPr>
            <p:nvPr/>
          </p:nvSpPr>
          <p:spPr bwMode="auto">
            <a:xfrm>
              <a:off x="2348" y="1236"/>
              <a:ext cx="72" cy="71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91" name="Rectangle 123"/>
            <p:cNvSpPr>
              <a:spLocks noChangeAspect="1" noChangeArrowheads="1"/>
            </p:cNvSpPr>
            <p:nvPr/>
          </p:nvSpPr>
          <p:spPr bwMode="auto">
            <a:xfrm>
              <a:off x="2340" y="1307"/>
              <a:ext cx="72" cy="71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92" name="Rectangle 124"/>
            <p:cNvSpPr>
              <a:spLocks noChangeAspect="1" noChangeArrowheads="1"/>
            </p:cNvSpPr>
            <p:nvPr/>
          </p:nvSpPr>
          <p:spPr bwMode="auto">
            <a:xfrm>
              <a:off x="2320" y="1457"/>
              <a:ext cx="72" cy="7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93" name="Rectangle 125"/>
            <p:cNvSpPr>
              <a:spLocks noChangeAspect="1" noChangeArrowheads="1"/>
            </p:cNvSpPr>
            <p:nvPr/>
          </p:nvSpPr>
          <p:spPr bwMode="auto">
            <a:xfrm>
              <a:off x="2304" y="1532"/>
              <a:ext cx="72" cy="7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94" name="Rectangle 126"/>
            <p:cNvSpPr>
              <a:spLocks noChangeAspect="1" noChangeArrowheads="1"/>
            </p:cNvSpPr>
            <p:nvPr/>
          </p:nvSpPr>
          <p:spPr bwMode="auto">
            <a:xfrm>
              <a:off x="2268" y="1604"/>
              <a:ext cx="72" cy="7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95" name="Rectangle 127"/>
            <p:cNvSpPr>
              <a:spLocks noChangeAspect="1" noChangeArrowheads="1"/>
            </p:cNvSpPr>
            <p:nvPr/>
          </p:nvSpPr>
          <p:spPr bwMode="auto">
            <a:xfrm>
              <a:off x="2214" y="1676"/>
              <a:ext cx="72" cy="71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96" name="Rectangle 128"/>
            <p:cNvSpPr>
              <a:spLocks noChangeAspect="1" noChangeArrowheads="1"/>
            </p:cNvSpPr>
            <p:nvPr/>
          </p:nvSpPr>
          <p:spPr bwMode="auto">
            <a:xfrm>
              <a:off x="2166" y="1740"/>
              <a:ext cx="72" cy="71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97" name="Line 129"/>
            <p:cNvSpPr>
              <a:spLocks noChangeAspect="1" noChangeShapeType="1"/>
            </p:cNvSpPr>
            <p:nvPr/>
          </p:nvSpPr>
          <p:spPr bwMode="auto">
            <a:xfrm flipV="1">
              <a:off x="2214" y="848"/>
              <a:ext cx="178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98" name="Line 130"/>
            <p:cNvSpPr>
              <a:spLocks noChangeAspect="1" noChangeShapeType="1"/>
            </p:cNvSpPr>
            <p:nvPr/>
          </p:nvSpPr>
          <p:spPr bwMode="auto">
            <a:xfrm flipV="1">
              <a:off x="2286" y="923"/>
              <a:ext cx="158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99" name="Line 131"/>
            <p:cNvSpPr>
              <a:spLocks noChangeAspect="1" noChangeShapeType="1"/>
            </p:cNvSpPr>
            <p:nvPr/>
          </p:nvSpPr>
          <p:spPr bwMode="auto">
            <a:xfrm>
              <a:off x="2358" y="992"/>
              <a:ext cx="12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00" name="Line 132"/>
            <p:cNvSpPr>
              <a:spLocks noChangeAspect="1" noChangeShapeType="1"/>
            </p:cNvSpPr>
            <p:nvPr/>
          </p:nvSpPr>
          <p:spPr bwMode="auto">
            <a:xfrm>
              <a:off x="2376" y="1064"/>
              <a:ext cx="12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01" name="Line 133"/>
            <p:cNvSpPr>
              <a:spLocks noChangeAspect="1" noChangeShapeType="1"/>
            </p:cNvSpPr>
            <p:nvPr/>
          </p:nvSpPr>
          <p:spPr bwMode="auto">
            <a:xfrm flipV="1">
              <a:off x="2412" y="1130"/>
              <a:ext cx="12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02" name="Line 134"/>
            <p:cNvSpPr>
              <a:spLocks noChangeAspect="1" noChangeShapeType="1"/>
            </p:cNvSpPr>
            <p:nvPr/>
          </p:nvSpPr>
          <p:spPr bwMode="auto">
            <a:xfrm>
              <a:off x="2412" y="1193"/>
              <a:ext cx="1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03" name="Line 135"/>
            <p:cNvSpPr>
              <a:spLocks noChangeAspect="1" noChangeShapeType="1"/>
            </p:cNvSpPr>
            <p:nvPr/>
          </p:nvSpPr>
          <p:spPr bwMode="auto">
            <a:xfrm>
              <a:off x="2412" y="1268"/>
              <a:ext cx="14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04" name="Line 136"/>
            <p:cNvSpPr>
              <a:spLocks noChangeAspect="1" noChangeShapeType="1"/>
            </p:cNvSpPr>
            <p:nvPr/>
          </p:nvSpPr>
          <p:spPr bwMode="auto">
            <a:xfrm>
              <a:off x="2412" y="1343"/>
              <a:ext cx="12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05" name="Line 137"/>
            <p:cNvSpPr>
              <a:spLocks noChangeAspect="1" noChangeShapeType="1"/>
            </p:cNvSpPr>
            <p:nvPr/>
          </p:nvSpPr>
          <p:spPr bwMode="auto">
            <a:xfrm flipV="1">
              <a:off x="2412" y="1412"/>
              <a:ext cx="10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06" name="Line 138"/>
            <p:cNvSpPr>
              <a:spLocks noChangeAspect="1" noChangeShapeType="1"/>
            </p:cNvSpPr>
            <p:nvPr/>
          </p:nvSpPr>
          <p:spPr bwMode="auto">
            <a:xfrm>
              <a:off x="2392" y="1490"/>
              <a:ext cx="13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07" name="Line 139"/>
            <p:cNvSpPr>
              <a:spLocks noChangeAspect="1" noChangeShapeType="1"/>
            </p:cNvSpPr>
            <p:nvPr/>
          </p:nvSpPr>
          <p:spPr bwMode="auto">
            <a:xfrm>
              <a:off x="2376" y="1565"/>
              <a:ext cx="12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08" name="Line 140"/>
            <p:cNvSpPr>
              <a:spLocks noChangeAspect="1" noChangeShapeType="1"/>
            </p:cNvSpPr>
            <p:nvPr/>
          </p:nvSpPr>
          <p:spPr bwMode="auto">
            <a:xfrm>
              <a:off x="2340" y="1640"/>
              <a:ext cx="12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09" name="Line 141"/>
            <p:cNvSpPr>
              <a:spLocks noChangeAspect="1" noChangeShapeType="1"/>
            </p:cNvSpPr>
            <p:nvPr/>
          </p:nvSpPr>
          <p:spPr bwMode="auto">
            <a:xfrm>
              <a:off x="2286" y="1715"/>
              <a:ext cx="12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10" name="Line 142"/>
            <p:cNvSpPr>
              <a:spLocks noChangeAspect="1" noChangeShapeType="1"/>
            </p:cNvSpPr>
            <p:nvPr/>
          </p:nvSpPr>
          <p:spPr bwMode="auto">
            <a:xfrm>
              <a:off x="2238" y="1778"/>
              <a:ext cx="1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11" name="Rectangle 143"/>
            <p:cNvSpPr>
              <a:spLocks noChangeAspect="1" noChangeArrowheads="1"/>
            </p:cNvSpPr>
            <p:nvPr/>
          </p:nvSpPr>
          <p:spPr bwMode="auto">
            <a:xfrm>
              <a:off x="2392" y="816"/>
              <a:ext cx="180" cy="70"/>
            </a:xfrm>
            <a:prstGeom prst="rect">
              <a:avLst/>
            </a:prstGeom>
            <a:solidFill>
              <a:srgbClr val="FAF64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12" name="Rectangle 144"/>
            <p:cNvSpPr>
              <a:spLocks noChangeAspect="1" noChangeArrowheads="1"/>
            </p:cNvSpPr>
            <p:nvPr/>
          </p:nvSpPr>
          <p:spPr bwMode="auto">
            <a:xfrm>
              <a:off x="2444" y="887"/>
              <a:ext cx="164" cy="71"/>
            </a:xfrm>
            <a:prstGeom prst="rect">
              <a:avLst/>
            </a:prstGeom>
            <a:solidFill>
              <a:srgbClr val="FAF64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13" name="Rectangle 145"/>
            <p:cNvSpPr>
              <a:spLocks noChangeAspect="1" noChangeArrowheads="1"/>
            </p:cNvSpPr>
            <p:nvPr/>
          </p:nvSpPr>
          <p:spPr bwMode="auto">
            <a:xfrm>
              <a:off x="2484" y="965"/>
              <a:ext cx="164" cy="71"/>
            </a:xfrm>
            <a:prstGeom prst="rect">
              <a:avLst/>
            </a:prstGeom>
            <a:solidFill>
              <a:srgbClr val="FAF64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14" name="Rectangle 146"/>
            <p:cNvSpPr>
              <a:spLocks noChangeAspect="1" noChangeArrowheads="1"/>
            </p:cNvSpPr>
            <p:nvPr/>
          </p:nvSpPr>
          <p:spPr bwMode="auto">
            <a:xfrm>
              <a:off x="2502" y="1037"/>
              <a:ext cx="164" cy="71"/>
            </a:xfrm>
            <a:prstGeom prst="rect">
              <a:avLst/>
            </a:prstGeom>
            <a:solidFill>
              <a:srgbClr val="FAF64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15" name="Rectangle 147"/>
            <p:cNvSpPr>
              <a:spLocks noChangeAspect="1" noChangeArrowheads="1"/>
            </p:cNvSpPr>
            <p:nvPr/>
          </p:nvSpPr>
          <p:spPr bwMode="auto">
            <a:xfrm>
              <a:off x="2536" y="1108"/>
              <a:ext cx="164" cy="71"/>
            </a:xfrm>
            <a:prstGeom prst="rect">
              <a:avLst/>
            </a:prstGeom>
            <a:solidFill>
              <a:srgbClr val="FAF64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16" name="Rectangle 148"/>
            <p:cNvSpPr>
              <a:spLocks noChangeAspect="1" noChangeArrowheads="1"/>
            </p:cNvSpPr>
            <p:nvPr/>
          </p:nvSpPr>
          <p:spPr bwMode="auto">
            <a:xfrm>
              <a:off x="2552" y="1179"/>
              <a:ext cx="164" cy="71"/>
            </a:xfrm>
            <a:prstGeom prst="rect">
              <a:avLst/>
            </a:prstGeom>
            <a:solidFill>
              <a:srgbClr val="FAF64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17" name="Rectangle 149"/>
            <p:cNvSpPr>
              <a:spLocks noChangeAspect="1" noChangeArrowheads="1"/>
            </p:cNvSpPr>
            <p:nvPr/>
          </p:nvSpPr>
          <p:spPr bwMode="auto">
            <a:xfrm>
              <a:off x="2554" y="1253"/>
              <a:ext cx="164" cy="71"/>
            </a:xfrm>
            <a:prstGeom prst="rect">
              <a:avLst/>
            </a:prstGeom>
            <a:solidFill>
              <a:srgbClr val="FAF64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18" name="Rectangle 150"/>
            <p:cNvSpPr>
              <a:spLocks noChangeAspect="1" noChangeArrowheads="1"/>
            </p:cNvSpPr>
            <p:nvPr/>
          </p:nvSpPr>
          <p:spPr bwMode="auto">
            <a:xfrm>
              <a:off x="2536" y="1316"/>
              <a:ext cx="164" cy="71"/>
            </a:xfrm>
            <a:prstGeom prst="rect">
              <a:avLst/>
            </a:prstGeom>
            <a:solidFill>
              <a:srgbClr val="FAF64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19" name="Rectangle 151"/>
            <p:cNvSpPr>
              <a:spLocks noChangeAspect="1" noChangeArrowheads="1"/>
            </p:cNvSpPr>
            <p:nvPr/>
          </p:nvSpPr>
          <p:spPr bwMode="auto">
            <a:xfrm>
              <a:off x="2516" y="1379"/>
              <a:ext cx="164" cy="71"/>
            </a:xfrm>
            <a:prstGeom prst="rect">
              <a:avLst/>
            </a:prstGeom>
            <a:solidFill>
              <a:srgbClr val="FAF64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20" name="Rectangle 152"/>
            <p:cNvSpPr>
              <a:spLocks noChangeAspect="1" noChangeArrowheads="1"/>
            </p:cNvSpPr>
            <p:nvPr/>
          </p:nvSpPr>
          <p:spPr bwMode="auto">
            <a:xfrm>
              <a:off x="2500" y="1458"/>
              <a:ext cx="164" cy="71"/>
            </a:xfrm>
            <a:prstGeom prst="rect">
              <a:avLst/>
            </a:prstGeom>
            <a:solidFill>
              <a:srgbClr val="FAF64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21" name="Rectangle 153"/>
            <p:cNvSpPr>
              <a:spLocks noChangeAspect="1" noChangeArrowheads="1"/>
            </p:cNvSpPr>
            <p:nvPr/>
          </p:nvSpPr>
          <p:spPr bwMode="auto">
            <a:xfrm>
              <a:off x="2490" y="1533"/>
              <a:ext cx="164" cy="71"/>
            </a:xfrm>
            <a:prstGeom prst="rect">
              <a:avLst/>
            </a:prstGeom>
            <a:solidFill>
              <a:srgbClr val="FAF64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22" name="Rectangle 154"/>
            <p:cNvSpPr>
              <a:spLocks noChangeAspect="1" noChangeArrowheads="1"/>
            </p:cNvSpPr>
            <p:nvPr/>
          </p:nvSpPr>
          <p:spPr bwMode="auto">
            <a:xfrm>
              <a:off x="2454" y="1604"/>
              <a:ext cx="164" cy="71"/>
            </a:xfrm>
            <a:prstGeom prst="rect">
              <a:avLst/>
            </a:prstGeom>
            <a:solidFill>
              <a:srgbClr val="FAF64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23" name="Rectangle 155"/>
            <p:cNvSpPr>
              <a:spLocks noChangeAspect="1" noChangeArrowheads="1"/>
            </p:cNvSpPr>
            <p:nvPr/>
          </p:nvSpPr>
          <p:spPr bwMode="auto">
            <a:xfrm>
              <a:off x="2420" y="1676"/>
              <a:ext cx="164" cy="71"/>
            </a:xfrm>
            <a:prstGeom prst="rect">
              <a:avLst/>
            </a:prstGeom>
            <a:solidFill>
              <a:srgbClr val="FAF64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24" name="Rectangle 156"/>
            <p:cNvSpPr>
              <a:spLocks noChangeAspect="1" noChangeArrowheads="1"/>
            </p:cNvSpPr>
            <p:nvPr/>
          </p:nvSpPr>
          <p:spPr bwMode="auto">
            <a:xfrm>
              <a:off x="2359" y="1740"/>
              <a:ext cx="164" cy="71"/>
            </a:xfrm>
            <a:prstGeom prst="rect">
              <a:avLst/>
            </a:prstGeom>
            <a:solidFill>
              <a:srgbClr val="FAF64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25" name="Text Box 157"/>
            <p:cNvSpPr txBox="1">
              <a:spLocks noChangeAspect="1" noChangeArrowheads="1"/>
            </p:cNvSpPr>
            <p:nvPr/>
          </p:nvSpPr>
          <p:spPr bwMode="auto">
            <a:xfrm>
              <a:off x="2896" y="1743"/>
              <a:ext cx="789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800"/>
                <a:t>Active area, fibers</a:t>
              </a:r>
            </a:p>
          </p:txBody>
        </p:sp>
        <p:sp>
          <p:nvSpPr>
            <p:cNvPr id="58526" name="Rectangle 158"/>
            <p:cNvSpPr>
              <a:spLocks noChangeAspect="1" noChangeArrowheads="1"/>
            </p:cNvSpPr>
            <p:nvPr/>
          </p:nvSpPr>
          <p:spPr bwMode="auto">
            <a:xfrm>
              <a:off x="2758" y="2279"/>
              <a:ext cx="58" cy="57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27" name="Rectangle 159"/>
            <p:cNvSpPr>
              <a:spLocks noChangeAspect="1" noChangeArrowheads="1"/>
            </p:cNvSpPr>
            <p:nvPr/>
          </p:nvSpPr>
          <p:spPr bwMode="auto">
            <a:xfrm>
              <a:off x="2897" y="2228"/>
              <a:ext cx="1009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800"/>
                <a:t>Support/mounting frame</a:t>
              </a:r>
            </a:p>
          </p:txBody>
        </p:sp>
      </p:grpSp>
      <p:sp>
        <p:nvSpPr>
          <p:cNvPr id="58528" name="Text Box 160"/>
          <p:cNvSpPr txBox="1">
            <a:spLocks noChangeArrowheads="1"/>
          </p:cNvSpPr>
          <p:nvPr/>
        </p:nvSpPr>
        <p:spPr bwMode="auto">
          <a:xfrm>
            <a:off x="639763" y="3760788"/>
            <a:ext cx="400367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Scintillating fiber planes</a:t>
            </a:r>
          </a:p>
          <a:p>
            <a:r>
              <a:rPr lang="en-US" sz="1200" b="1"/>
              <a:t>Similar to MICE spectrometer.</a:t>
            </a:r>
          </a:p>
          <a:p>
            <a:r>
              <a:rPr lang="en-US" sz="1200" b="1"/>
              <a:t>Use MPPCs(SiPMs) and onboard readout electronics</a:t>
            </a:r>
          </a:p>
        </p:txBody>
      </p:sp>
      <p:sp>
        <p:nvSpPr>
          <p:cNvPr id="58529" name="Text Box 161"/>
          <p:cNvSpPr txBox="1">
            <a:spLocks noChangeArrowheads="1"/>
          </p:cNvSpPr>
          <p:nvPr/>
        </p:nvSpPr>
        <p:spPr bwMode="auto">
          <a:xfrm>
            <a:off x="4943475" y="3956050"/>
            <a:ext cx="2909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Consider 4 trackers (x, u, v(?) per set </a:t>
            </a:r>
          </a:p>
          <a:p>
            <a:r>
              <a:rPr lang="en-US" sz="1200" b="1"/>
              <a:t>and possibly 2 more outside.</a:t>
            </a:r>
          </a:p>
        </p:txBody>
      </p:sp>
      <p:sp>
        <p:nvSpPr>
          <p:cNvPr id="58530" name="Text Box 162"/>
          <p:cNvSpPr txBox="1">
            <a:spLocks noChangeArrowheads="1"/>
          </p:cNvSpPr>
          <p:nvPr/>
        </p:nvSpPr>
        <p:spPr bwMode="auto">
          <a:xfrm>
            <a:off x="733425" y="5772150"/>
            <a:ext cx="7829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Bob Abrams and Vishnu Zutshhi (NIU) have an SBIR proposal on this topic.</a:t>
            </a:r>
          </a:p>
        </p:txBody>
      </p:sp>
      <p:grpSp>
        <p:nvGrpSpPr>
          <p:cNvPr id="3" name="Group 164"/>
          <p:cNvGrpSpPr>
            <a:grpSpLocks/>
          </p:cNvGrpSpPr>
          <p:nvPr/>
        </p:nvGrpSpPr>
        <p:grpSpPr bwMode="auto">
          <a:xfrm>
            <a:off x="4392613" y="1285875"/>
            <a:ext cx="4354512" cy="2555875"/>
            <a:chOff x="1508" y="2236"/>
            <a:chExt cx="2743" cy="1610"/>
          </a:xfrm>
        </p:grpSpPr>
        <p:sp>
          <p:nvSpPr>
            <p:cNvPr id="58533" name="Line 165"/>
            <p:cNvSpPr>
              <a:spLocks noChangeShapeType="1"/>
            </p:cNvSpPr>
            <p:nvPr/>
          </p:nvSpPr>
          <p:spPr bwMode="auto">
            <a:xfrm>
              <a:off x="1821" y="3131"/>
              <a:ext cx="0" cy="4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534" name="Freeform 166"/>
            <p:cNvSpPr>
              <a:spLocks noChangeAspect="1"/>
            </p:cNvSpPr>
            <p:nvPr/>
          </p:nvSpPr>
          <p:spPr bwMode="auto">
            <a:xfrm>
              <a:off x="1662" y="2577"/>
              <a:ext cx="2393" cy="345"/>
            </a:xfrm>
            <a:custGeom>
              <a:avLst/>
              <a:gdLst/>
              <a:ahLst/>
              <a:cxnLst>
                <a:cxn ang="0">
                  <a:pos x="44" y="222"/>
                </a:cxn>
                <a:cxn ang="0">
                  <a:pos x="128" y="86"/>
                </a:cxn>
                <a:cxn ang="0">
                  <a:pos x="232" y="2"/>
                </a:cxn>
                <a:cxn ang="0">
                  <a:pos x="356" y="62"/>
                </a:cxn>
                <a:cxn ang="0">
                  <a:pos x="440" y="162"/>
                </a:cxn>
                <a:cxn ang="0">
                  <a:pos x="504" y="298"/>
                </a:cxn>
                <a:cxn ang="0">
                  <a:pos x="576" y="458"/>
                </a:cxn>
                <a:cxn ang="0">
                  <a:pos x="652" y="614"/>
                </a:cxn>
                <a:cxn ang="0">
                  <a:pos x="728" y="782"/>
                </a:cxn>
                <a:cxn ang="0">
                  <a:pos x="772" y="902"/>
                </a:cxn>
                <a:cxn ang="0">
                  <a:pos x="848" y="1014"/>
                </a:cxn>
                <a:cxn ang="0">
                  <a:pos x="916" y="1114"/>
                </a:cxn>
                <a:cxn ang="0">
                  <a:pos x="976" y="1162"/>
                </a:cxn>
                <a:cxn ang="0">
                  <a:pos x="1076" y="1158"/>
                </a:cxn>
                <a:cxn ang="0">
                  <a:pos x="1184" y="1038"/>
                </a:cxn>
                <a:cxn ang="0">
                  <a:pos x="1272" y="878"/>
                </a:cxn>
                <a:cxn ang="0">
                  <a:pos x="1348" y="730"/>
                </a:cxn>
                <a:cxn ang="0">
                  <a:pos x="1452" y="482"/>
                </a:cxn>
                <a:cxn ang="0">
                  <a:pos x="1540" y="298"/>
                </a:cxn>
                <a:cxn ang="0">
                  <a:pos x="1636" y="110"/>
                </a:cxn>
                <a:cxn ang="0">
                  <a:pos x="1716" y="38"/>
                </a:cxn>
                <a:cxn ang="0">
                  <a:pos x="1840" y="10"/>
                </a:cxn>
                <a:cxn ang="0">
                  <a:pos x="1932" y="106"/>
                </a:cxn>
                <a:cxn ang="0">
                  <a:pos x="2008" y="230"/>
                </a:cxn>
                <a:cxn ang="0">
                  <a:pos x="2104" y="426"/>
                </a:cxn>
                <a:cxn ang="0">
                  <a:pos x="2184" y="590"/>
                </a:cxn>
                <a:cxn ang="0">
                  <a:pos x="2268" y="814"/>
                </a:cxn>
                <a:cxn ang="0">
                  <a:pos x="2336" y="942"/>
                </a:cxn>
                <a:cxn ang="0">
                  <a:pos x="2396" y="1054"/>
                </a:cxn>
                <a:cxn ang="0">
                  <a:pos x="2504" y="1154"/>
                </a:cxn>
                <a:cxn ang="0">
                  <a:pos x="2624" y="1138"/>
                </a:cxn>
                <a:cxn ang="0">
                  <a:pos x="2752" y="1014"/>
                </a:cxn>
                <a:cxn ang="0">
                  <a:pos x="2812" y="882"/>
                </a:cxn>
                <a:cxn ang="0">
                  <a:pos x="2948" y="574"/>
                </a:cxn>
                <a:cxn ang="0">
                  <a:pos x="3004" y="466"/>
                </a:cxn>
                <a:cxn ang="0">
                  <a:pos x="3068" y="302"/>
                </a:cxn>
              </a:cxnLst>
              <a:rect l="0" t="0" r="r" b="b"/>
              <a:pathLst>
                <a:path w="3068" h="1173">
                  <a:moveTo>
                    <a:pt x="0" y="294"/>
                  </a:moveTo>
                  <a:cubicBezTo>
                    <a:pt x="16" y="269"/>
                    <a:pt x="32" y="244"/>
                    <a:pt x="44" y="222"/>
                  </a:cubicBezTo>
                  <a:cubicBezTo>
                    <a:pt x="56" y="200"/>
                    <a:pt x="58" y="181"/>
                    <a:pt x="72" y="158"/>
                  </a:cubicBezTo>
                  <a:cubicBezTo>
                    <a:pt x="86" y="135"/>
                    <a:pt x="111" y="107"/>
                    <a:pt x="128" y="86"/>
                  </a:cubicBezTo>
                  <a:cubicBezTo>
                    <a:pt x="145" y="65"/>
                    <a:pt x="159" y="48"/>
                    <a:pt x="176" y="34"/>
                  </a:cubicBezTo>
                  <a:cubicBezTo>
                    <a:pt x="193" y="20"/>
                    <a:pt x="211" y="4"/>
                    <a:pt x="232" y="2"/>
                  </a:cubicBezTo>
                  <a:cubicBezTo>
                    <a:pt x="253" y="0"/>
                    <a:pt x="279" y="12"/>
                    <a:pt x="300" y="22"/>
                  </a:cubicBezTo>
                  <a:cubicBezTo>
                    <a:pt x="321" y="32"/>
                    <a:pt x="337" y="44"/>
                    <a:pt x="356" y="62"/>
                  </a:cubicBezTo>
                  <a:cubicBezTo>
                    <a:pt x="375" y="80"/>
                    <a:pt x="398" y="113"/>
                    <a:pt x="412" y="130"/>
                  </a:cubicBezTo>
                  <a:cubicBezTo>
                    <a:pt x="426" y="147"/>
                    <a:pt x="430" y="146"/>
                    <a:pt x="440" y="162"/>
                  </a:cubicBezTo>
                  <a:cubicBezTo>
                    <a:pt x="450" y="178"/>
                    <a:pt x="461" y="203"/>
                    <a:pt x="472" y="226"/>
                  </a:cubicBezTo>
                  <a:cubicBezTo>
                    <a:pt x="483" y="249"/>
                    <a:pt x="492" y="273"/>
                    <a:pt x="504" y="298"/>
                  </a:cubicBezTo>
                  <a:cubicBezTo>
                    <a:pt x="516" y="323"/>
                    <a:pt x="532" y="347"/>
                    <a:pt x="544" y="374"/>
                  </a:cubicBezTo>
                  <a:cubicBezTo>
                    <a:pt x="556" y="401"/>
                    <a:pt x="564" y="431"/>
                    <a:pt x="576" y="458"/>
                  </a:cubicBezTo>
                  <a:cubicBezTo>
                    <a:pt x="588" y="485"/>
                    <a:pt x="603" y="512"/>
                    <a:pt x="616" y="538"/>
                  </a:cubicBezTo>
                  <a:cubicBezTo>
                    <a:pt x="629" y="564"/>
                    <a:pt x="639" y="586"/>
                    <a:pt x="652" y="614"/>
                  </a:cubicBezTo>
                  <a:cubicBezTo>
                    <a:pt x="665" y="642"/>
                    <a:pt x="683" y="678"/>
                    <a:pt x="696" y="706"/>
                  </a:cubicBezTo>
                  <a:cubicBezTo>
                    <a:pt x="709" y="734"/>
                    <a:pt x="718" y="759"/>
                    <a:pt x="728" y="782"/>
                  </a:cubicBezTo>
                  <a:cubicBezTo>
                    <a:pt x="738" y="805"/>
                    <a:pt x="749" y="822"/>
                    <a:pt x="756" y="842"/>
                  </a:cubicBezTo>
                  <a:cubicBezTo>
                    <a:pt x="763" y="862"/>
                    <a:pt x="763" y="883"/>
                    <a:pt x="772" y="902"/>
                  </a:cubicBezTo>
                  <a:cubicBezTo>
                    <a:pt x="781" y="921"/>
                    <a:pt x="795" y="935"/>
                    <a:pt x="808" y="954"/>
                  </a:cubicBezTo>
                  <a:cubicBezTo>
                    <a:pt x="821" y="973"/>
                    <a:pt x="835" y="993"/>
                    <a:pt x="848" y="1014"/>
                  </a:cubicBezTo>
                  <a:cubicBezTo>
                    <a:pt x="861" y="1035"/>
                    <a:pt x="873" y="1065"/>
                    <a:pt x="884" y="1082"/>
                  </a:cubicBezTo>
                  <a:cubicBezTo>
                    <a:pt x="895" y="1099"/>
                    <a:pt x="906" y="1103"/>
                    <a:pt x="916" y="1114"/>
                  </a:cubicBezTo>
                  <a:cubicBezTo>
                    <a:pt x="926" y="1125"/>
                    <a:pt x="934" y="1138"/>
                    <a:pt x="944" y="1146"/>
                  </a:cubicBezTo>
                  <a:cubicBezTo>
                    <a:pt x="954" y="1154"/>
                    <a:pt x="965" y="1158"/>
                    <a:pt x="976" y="1162"/>
                  </a:cubicBezTo>
                  <a:cubicBezTo>
                    <a:pt x="987" y="1166"/>
                    <a:pt x="991" y="1171"/>
                    <a:pt x="1008" y="1170"/>
                  </a:cubicBezTo>
                  <a:cubicBezTo>
                    <a:pt x="1025" y="1169"/>
                    <a:pt x="1055" y="1170"/>
                    <a:pt x="1076" y="1158"/>
                  </a:cubicBezTo>
                  <a:cubicBezTo>
                    <a:pt x="1097" y="1146"/>
                    <a:pt x="1118" y="1118"/>
                    <a:pt x="1136" y="1098"/>
                  </a:cubicBezTo>
                  <a:cubicBezTo>
                    <a:pt x="1154" y="1078"/>
                    <a:pt x="1169" y="1059"/>
                    <a:pt x="1184" y="1038"/>
                  </a:cubicBezTo>
                  <a:cubicBezTo>
                    <a:pt x="1199" y="1017"/>
                    <a:pt x="1213" y="1001"/>
                    <a:pt x="1228" y="974"/>
                  </a:cubicBezTo>
                  <a:cubicBezTo>
                    <a:pt x="1243" y="947"/>
                    <a:pt x="1258" y="904"/>
                    <a:pt x="1272" y="878"/>
                  </a:cubicBezTo>
                  <a:cubicBezTo>
                    <a:pt x="1286" y="852"/>
                    <a:pt x="1299" y="843"/>
                    <a:pt x="1312" y="818"/>
                  </a:cubicBezTo>
                  <a:cubicBezTo>
                    <a:pt x="1325" y="793"/>
                    <a:pt x="1331" y="769"/>
                    <a:pt x="1348" y="730"/>
                  </a:cubicBezTo>
                  <a:cubicBezTo>
                    <a:pt x="1365" y="691"/>
                    <a:pt x="1395" y="623"/>
                    <a:pt x="1412" y="582"/>
                  </a:cubicBezTo>
                  <a:cubicBezTo>
                    <a:pt x="1429" y="541"/>
                    <a:pt x="1439" y="515"/>
                    <a:pt x="1452" y="482"/>
                  </a:cubicBezTo>
                  <a:cubicBezTo>
                    <a:pt x="1465" y="449"/>
                    <a:pt x="1477" y="413"/>
                    <a:pt x="1492" y="382"/>
                  </a:cubicBezTo>
                  <a:cubicBezTo>
                    <a:pt x="1507" y="351"/>
                    <a:pt x="1523" y="327"/>
                    <a:pt x="1540" y="298"/>
                  </a:cubicBezTo>
                  <a:cubicBezTo>
                    <a:pt x="1557" y="269"/>
                    <a:pt x="1576" y="237"/>
                    <a:pt x="1592" y="206"/>
                  </a:cubicBezTo>
                  <a:cubicBezTo>
                    <a:pt x="1608" y="175"/>
                    <a:pt x="1623" y="131"/>
                    <a:pt x="1636" y="110"/>
                  </a:cubicBezTo>
                  <a:cubicBezTo>
                    <a:pt x="1649" y="89"/>
                    <a:pt x="1655" y="90"/>
                    <a:pt x="1668" y="78"/>
                  </a:cubicBezTo>
                  <a:cubicBezTo>
                    <a:pt x="1681" y="66"/>
                    <a:pt x="1697" y="49"/>
                    <a:pt x="1716" y="38"/>
                  </a:cubicBezTo>
                  <a:cubicBezTo>
                    <a:pt x="1735" y="27"/>
                    <a:pt x="1763" y="19"/>
                    <a:pt x="1784" y="14"/>
                  </a:cubicBezTo>
                  <a:cubicBezTo>
                    <a:pt x="1805" y="9"/>
                    <a:pt x="1822" y="3"/>
                    <a:pt x="1840" y="10"/>
                  </a:cubicBezTo>
                  <a:cubicBezTo>
                    <a:pt x="1858" y="17"/>
                    <a:pt x="1881" y="38"/>
                    <a:pt x="1896" y="54"/>
                  </a:cubicBezTo>
                  <a:cubicBezTo>
                    <a:pt x="1911" y="70"/>
                    <a:pt x="1919" y="87"/>
                    <a:pt x="1932" y="106"/>
                  </a:cubicBezTo>
                  <a:cubicBezTo>
                    <a:pt x="1945" y="125"/>
                    <a:pt x="1959" y="145"/>
                    <a:pt x="1972" y="166"/>
                  </a:cubicBezTo>
                  <a:cubicBezTo>
                    <a:pt x="1985" y="187"/>
                    <a:pt x="1996" y="210"/>
                    <a:pt x="2008" y="230"/>
                  </a:cubicBezTo>
                  <a:cubicBezTo>
                    <a:pt x="2020" y="250"/>
                    <a:pt x="2028" y="253"/>
                    <a:pt x="2044" y="286"/>
                  </a:cubicBezTo>
                  <a:cubicBezTo>
                    <a:pt x="2060" y="319"/>
                    <a:pt x="2088" y="387"/>
                    <a:pt x="2104" y="426"/>
                  </a:cubicBezTo>
                  <a:cubicBezTo>
                    <a:pt x="2120" y="465"/>
                    <a:pt x="2127" y="491"/>
                    <a:pt x="2140" y="518"/>
                  </a:cubicBezTo>
                  <a:cubicBezTo>
                    <a:pt x="2153" y="545"/>
                    <a:pt x="2169" y="557"/>
                    <a:pt x="2184" y="590"/>
                  </a:cubicBezTo>
                  <a:cubicBezTo>
                    <a:pt x="2199" y="623"/>
                    <a:pt x="2218" y="677"/>
                    <a:pt x="2232" y="714"/>
                  </a:cubicBezTo>
                  <a:cubicBezTo>
                    <a:pt x="2246" y="751"/>
                    <a:pt x="2256" y="787"/>
                    <a:pt x="2268" y="814"/>
                  </a:cubicBezTo>
                  <a:cubicBezTo>
                    <a:pt x="2280" y="841"/>
                    <a:pt x="2293" y="857"/>
                    <a:pt x="2304" y="878"/>
                  </a:cubicBezTo>
                  <a:cubicBezTo>
                    <a:pt x="2315" y="899"/>
                    <a:pt x="2327" y="924"/>
                    <a:pt x="2336" y="942"/>
                  </a:cubicBezTo>
                  <a:cubicBezTo>
                    <a:pt x="2345" y="960"/>
                    <a:pt x="2350" y="967"/>
                    <a:pt x="2360" y="986"/>
                  </a:cubicBezTo>
                  <a:cubicBezTo>
                    <a:pt x="2370" y="1005"/>
                    <a:pt x="2379" y="1031"/>
                    <a:pt x="2396" y="1054"/>
                  </a:cubicBezTo>
                  <a:cubicBezTo>
                    <a:pt x="2413" y="1077"/>
                    <a:pt x="2442" y="1105"/>
                    <a:pt x="2460" y="1122"/>
                  </a:cubicBezTo>
                  <a:cubicBezTo>
                    <a:pt x="2478" y="1139"/>
                    <a:pt x="2489" y="1146"/>
                    <a:pt x="2504" y="1154"/>
                  </a:cubicBezTo>
                  <a:cubicBezTo>
                    <a:pt x="2519" y="1162"/>
                    <a:pt x="2528" y="1173"/>
                    <a:pt x="2548" y="1170"/>
                  </a:cubicBezTo>
                  <a:cubicBezTo>
                    <a:pt x="2568" y="1167"/>
                    <a:pt x="2595" y="1155"/>
                    <a:pt x="2624" y="1138"/>
                  </a:cubicBezTo>
                  <a:cubicBezTo>
                    <a:pt x="2653" y="1121"/>
                    <a:pt x="2699" y="1087"/>
                    <a:pt x="2720" y="1066"/>
                  </a:cubicBezTo>
                  <a:cubicBezTo>
                    <a:pt x="2741" y="1045"/>
                    <a:pt x="2742" y="1033"/>
                    <a:pt x="2752" y="1014"/>
                  </a:cubicBezTo>
                  <a:cubicBezTo>
                    <a:pt x="2762" y="995"/>
                    <a:pt x="2770" y="976"/>
                    <a:pt x="2780" y="954"/>
                  </a:cubicBezTo>
                  <a:cubicBezTo>
                    <a:pt x="2790" y="932"/>
                    <a:pt x="2793" y="925"/>
                    <a:pt x="2812" y="882"/>
                  </a:cubicBezTo>
                  <a:cubicBezTo>
                    <a:pt x="2831" y="839"/>
                    <a:pt x="2869" y="749"/>
                    <a:pt x="2892" y="698"/>
                  </a:cubicBezTo>
                  <a:cubicBezTo>
                    <a:pt x="2915" y="647"/>
                    <a:pt x="2936" y="599"/>
                    <a:pt x="2948" y="574"/>
                  </a:cubicBezTo>
                  <a:cubicBezTo>
                    <a:pt x="2960" y="549"/>
                    <a:pt x="2955" y="564"/>
                    <a:pt x="2964" y="546"/>
                  </a:cubicBezTo>
                  <a:cubicBezTo>
                    <a:pt x="2973" y="528"/>
                    <a:pt x="2989" y="489"/>
                    <a:pt x="3004" y="466"/>
                  </a:cubicBezTo>
                  <a:cubicBezTo>
                    <a:pt x="3019" y="443"/>
                    <a:pt x="3041" y="433"/>
                    <a:pt x="3052" y="406"/>
                  </a:cubicBezTo>
                  <a:cubicBezTo>
                    <a:pt x="3063" y="379"/>
                    <a:pt x="3066" y="319"/>
                    <a:pt x="3068" y="302"/>
                  </a:cubicBezTo>
                </a:path>
              </a:pathLst>
            </a:custGeom>
            <a:noFill/>
            <a:ln w="571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535" name="Freeform 167"/>
            <p:cNvSpPr>
              <a:spLocks noChangeAspect="1"/>
            </p:cNvSpPr>
            <p:nvPr/>
          </p:nvSpPr>
          <p:spPr bwMode="auto">
            <a:xfrm>
              <a:off x="1681" y="3031"/>
              <a:ext cx="2392" cy="345"/>
            </a:xfrm>
            <a:custGeom>
              <a:avLst/>
              <a:gdLst/>
              <a:ahLst/>
              <a:cxnLst>
                <a:cxn ang="0">
                  <a:pos x="44" y="222"/>
                </a:cxn>
                <a:cxn ang="0">
                  <a:pos x="128" y="86"/>
                </a:cxn>
                <a:cxn ang="0">
                  <a:pos x="232" y="2"/>
                </a:cxn>
                <a:cxn ang="0">
                  <a:pos x="356" y="62"/>
                </a:cxn>
                <a:cxn ang="0">
                  <a:pos x="440" y="162"/>
                </a:cxn>
                <a:cxn ang="0">
                  <a:pos x="504" y="298"/>
                </a:cxn>
                <a:cxn ang="0">
                  <a:pos x="576" y="458"/>
                </a:cxn>
                <a:cxn ang="0">
                  <a:pos x="652" y="614"/>
                </a:cxn>
                <a:cxn ang="0">
                  <a:pos x="728" y="782"/>
                </a:cxn>
                <a:cxn ang="0">
                  <a:pos x="772" y="902"/>
                </a:cxn>
                <a:cxn ang="0">
                  <a:pos x="848" y="1014"/>
                </a:cxn>
                <a:cxn ang="0">
                  <a:pos x="916" y="1114"/>
                </a:cxn>
                <a:cxn ang="0">
                  <a:pos x="976" y="1162"/>
                </a:cxn>
                <a:cxn ang="0">
                  <a:pos x="1076" y="1158"/>
                </a:cxn>
                <a:cxn ang="0">
                  <a:pos x="1184" y="1038"/>
                </a:cxn>
                <a:cxn ang="0">
                  <a:pos x="1272" y="878"/>
                </a:cxn>
                <a:cxn ang="0">
                  <a:pos x="1348" y="730"/>
                </a:cxn>
                <a:cxn ang="0">
                  <a:pos x="1452" y="482"/>
                </a:cxn>
                <a:cxn ang="0">
                  <a:pos x="1540" y="298"/>
                </a:cxn>
                <a:cxn ang="0">
                  <a:pos x="1636" y="110"/>
                </a:cxn>
                <a:cxn ang="0">
                  <a:pos x="1716" y="38"/>
                </a:cxn>
                <a:cxn ang="0">
                  <a:pos x="1840" y="10"/>
                </a:cxn>
                <a:cxn ang="0">
                  <a:pos x="1932" y="106"/>
                </a:cxn>
                <a:cxn ang="0">
                  <a:pos x="2008" y="230"/>
                </a:cxn>
                <a:cxn ang="0">
                  <a:pos x="2104" y="426"/>
                </a:cxn>
                <a:cxn ang="0">
                  <a:pos x="2184" y="590"/>
                </a:cxn>
                <a:cxn ang="0">
                  <a:pos x="2268" y="814"/>
                </a:cxn>
                <a:cxn ang="0">
                  <a:pos x="2336" y="942"/>
                </a:cxn>
                <a:cxn ang="0">
                  <a:pos x="2396" y="1054"/>
                </a:cxn>
                <a:cxn ang="0">
                  <a:pos x="2504" y="1154"/>
                </a:cxn>
                <a:cxn ang="0">
                  <a:pos x="2624" y="1138"/>
                </a:cxn>
                <a:cxn ang="0">
                  <a:pos x="2752" y="1014"/>
                </a:cxn>
                <a:cxn ang="0">
                  <a:pos x="2812" y="882"/>
                </a:cxn>
                <a:cxn ang="0">
                  <a:pos x="2948" y="574"/>
                </a:cxn>
                <a:cxn ang="0">
                  <a:pos x="3004" y="466"/>
                </a:cxn>
                <a:cxn ang="0">
                  <a:pos x="3068" y="302"/>
                </a:cxn>
              </a:cxnLst>
              <a:rect l="0" t="0" r="r" b="b"/>
              <a:pathLst>
                <a:path w="3068" h="1173">
                  <a:moveTo>
                    <a:pt x="0" y="294"/>
                  </a:moveTo>
                  <a:cubicBezTo>
                    <a:pt x="16" y="269"/>
                    <a:pt x="32" y="244"/>
                    <a:pt x="44" y="222"/>
                  </a:cubicBezTo>
                  <a:cubicBezTo>
                    <a:pt x="56" y="200"/>
                    <a:pt x="58" y="181"/>
                    <a:pt x="72" y="158"/>
                  </a:cubicBezTo>
                  <a:cubicBezTo>
                    <a:pt x="86" y="135"/>
                    <a:pt x="111" y="107"/>
                    <a:pt x="128" y="86"/>
                  </a:cubicBezTo>
                  <a:cubicBezTo>
                    <a:pt x="145" y="65"/>
                    <a:pt x="159" y="48"/>
                    <a:pt x="176" y="34"/>
                  </a:cubicBezTo>
                  <a:cubicBezTo>
                    <a:pt x="193" y="20"/>
                    <a:pt x="211" y="4"/>
                    <a:pt x="232" y="2"/>
                  </a:cubicBezTo>
                  <a:cubicBezTo>
                    <a:pt x="253" y="0"/>
                    <a:pt x="279" y="12"/>
                    <a:pt x="300" y="22"/>
                  </a:cubicBezTo>
                  <a:cubicBezTo>
                    <a:pt x="321" y="32"/>
                    <a:pt x="337" y="44"/>
                    <a:pt x="356" y="62"/>
                  </a:cubicBezTo>
                  <a:cubicBezTo>
                    <a:pt x="375" y="80"/>
                    <a:pt x="398" y="113"/>
                    <a:pt x="412" y="130"/>
                  </a:cubicBezTo>
                  <a:cubicBezTo>
                    <a:pt x="426" y="147"/>
                    <a:pt x="430" y="146"/>
                    <a:pt x="440" y="162"/>
                  </a:cubicBezTo>
                  <a:cubicBezTo>
                    <a:pt x="450" y="178"/>
                    <a:pt x="461" y="203"/>
                    <a:pt x="472" y="226"/>
                  </a:cubicBezTo>
                  <a:cubicBezTo>
                    <a:pt x="483" y="249"/>
                    <a:pt x="492" y="273"/>
                    <a:pt x="504" y="298"/>
                  </a:cubicBezTo>
                  <a:cubicBezTo>
                    <a:pt x="516" y="323"/>
                    <a:pt x="532" y="347"/>
                    <a:pt x="544" y="374"/>
                  </a:cubicBezTo>
                  <a:cubicBezTo>
                    <a:pt x="556" y="401"/>
                    <a:pt x="564" y="431"/>
                    <a:pt x="576" y="458"/>
                  </a:cubicBezTo>
                  <a:cubicBezTo>
                    <a:pt x="588" y="485"/>
                    <a:pt x="603" y="512"/>
                    <a:pt x="616" y="538"/>
                  </a:cubicBezTo>
                  <a:cubicBezTo>
                    <a:pt x="629" y="564"/>
                    <a:pt x="639" y="586"/>
                    <a:pt x="652" y="614"/>
                  </a:cubicBezTo>
                  <a:cubicBezTo>
                    <a:pt x="665" y="642"/>
                    <a:pt x="683" y="678"/>
                    <a:pt x="696" y="706"/>
                  </a:cubicBezTo>
                  <a:cubicBezTo>
                    <a:pt x="709" y="734"/>
                    <a:pt x="718" y="759"/>
                    <a:pt x="728" y="782"/>
                  </a:cubicBezTo>
                  <a:cubicBezTo>
                    <a:pt x="738" y="805"/>
                    <a:pt x="749" y="822"/>
                    <a:pt x="756" y="842"/>
                  </a:cubicBezTo>
                  <a:cubicBezTo>
                    <a:pt x="763" y="862"/>
                    <a:pt x="763" y="883"/>
                    <a:pt x="772" y="902"/>
                  </a:cubicBezTo>
                  <a:cubicBezTo>
                    <a:pt x="781" y="921"/>
                    <a:pt x="795" y="935"/>
                    <a:pt x="808" y="954"/>
                  </a:cubicBezTo>
                  <a:cubicBezTo>
                    <a:pt x="821" y="973"/>
                    <a:pt x="835" y="993"/>
                    <a:pt x="848" y="1014"/>
                  </a:cubicBezTo>
                  <a:cubicBezTo>
                    <a:pt x="861" y="1035"/>
                    <a:pt x="873" y="1065"/>
                    <a:pt x="884" y="1082"/>
                  </a:cubicBezTo>
                  <a:cubicBezTo>
                    <a:pt x="895" y="1099"/>
                    <a:pt x="906" y="1103"/>
                    <a:pt x="916" y="1114"/>
                  </a:cubicBezTo>
                  <a:cubicBezTo>
                    <a:pt x="926" y="1125"/>
                    <a:pt x="934" y="1138"/>
                    <a:pt x="944" y="1146"/>
                  </a:cubicBezTo>
                  <a:cubicBezTo>
                    <a:pt x="954" y="1154"/>
                    <a:pt x="965" y="1158"/>
                    <a:pt x="976" y="1162"/>
                  </a:cubicBezTo>
                  <a:cubicBezTo>
                    <a:pt x="987" y="1166"/>
                    <a:pt x="991" y="1171"/>
                    <a:pt x="1008" y="1170"/>
                  </a:cubicBezTo>
                  <a:cubicBezTo>
                    <a:pt x="1025" y="1169"/>
                    <a:pt x="1055" y="1170"/>
                    <a:pt x="1076" y="1158"/>
                  </a:cubicBezTo>
                  <a:cubicBezTo>
                    <a:pt x="1097" y="1146"/>
                    <a:pt x="1118" y="1118"/>
                    <a:pt x="1136" y="1098"/>
                  </a:cubicBezTo>
                  <a:cubicBezTo>
                    <a:pt x="1154" y="1078"/>
                    <a:pt x="1169" y="1059"/>
                    <a:pt x="1184" y="1038"/>
                  </a:cubicBezTo>
                  <a:cubicBezTo>
                    <a:pt x="1199" y="1017"/>
                    <a:pt x="1213" y="1001"/>
                    <a:pt x="1228" y="974"/>
                  </a:cubicBezTo>
                  <a:cubicBezTo>
                    <a:pt x="1243" y="947"/>
                    <a:pt x="1258" y="904"/>
                    <a:pt x="1272" y="878"/>
                  </a:cubicBezTo>
                  <a:cubicBezTo>
                    <a:pt x="1286" y="852"/>
                    <a:pt x="1299" y="843"/>
                    <a:pt x="1312" y="818"/>
                  </a:cubicBezTo>
                  <a:cubicBezTo>
                    <a:pt x="1325" y="793"/>
                    <a:pt x="1331" y="769"/>
                    <a:pt x="1348" y="730"/>
                  </a:cubicBezTo>
                  <a:cubicBezTo>
                    <a:pt x="1365" y="691"/>
                    <a:pt x="1395" y="623"/>
                    <a:pt x="1412" y="582"/>
                  </a:cubicBezTo>
                  <a:cubicBezTo>
                    <a:pt x="1429" y="541"/>
                    <a:pt x="1439" y="515"/>
                    <a:pt x="1452" y="482"/>
                  </a:cubicBezTo>
                  <a:cubicBezTo>
                    <a:pt x="1465" y="449"/>
                    <a:pt x="1477" y="413"/>
                    <a:pt x="1492" y="382"/>
                  </a:cubicBezTo>
                  <a:cubicBezTo>
                    <a:pt x="1507" y="351"/>
                    <a:pt x="1523" y="327"/>
                    <a:pt x="1540" y="298"/>
                  </a:cubicBezTo>
                  <a:cubicBezTo>
                    <a:pt x="1557" y="269"/>
                    <a:pt x="1576" y="237"/>
                    <a:pt x="1592" y="206"/>
                  </a:cubicBezTo>
                  <a:cubicBezTo>
                    <a:pt x="1608" y="175"/>
                    <a:pt x="1623" y="131"/>
                    <a:pt x="1636" y="110"/>
                  </a:cubicBezTo>
                  <a:cubicBezTo>
                    <a:pt x="1649" y="89"/>
                    <a:pt x="1655" y="90"/>
                    <a:pt x="1668" y="78"/>
                  </a:cubicBezTo>
                  <a:cubicBezTo>
                    <a:pt x="1681" y="66"/>
                    <a:pt x="1697" y="49"/>
                    <a:pt x="1716" y="38"/>
                  </a:cubicBezTo>
                  <a:cubicBezTo>
                    <a:pt x="1735" y="27"/>
                    <a:pt x="1763" y="19"/>
                    <a:pt x="1784" y="14"/>
                  </a:cubicBezTo>
                  <a:cubicBezTo>
                    <a:pt x="1805" y="9"/>
                    <a:pt x="1822" y="3"/>
                    <a:pt x="1840" y="10"/>
                  </a:cubicBezTo>
                  <a:cubicBezTo>
                    <a:pt x="1858" y="17"/>
                    <a:pt x="1881" y="38"/>
                    <a:pt x="1896" y="54"/>
                  </a:cubicBezTo>
                  <a:cubicBezTo>
                    <a:pt x="1911" y="70"/>
                    <a:pt x="1919" y="87"/>
                    <a:pt x="1932" y="106"/>
                  </a:cubicBezTo>
                  <a:cubicBezTo>
                    <a:pt x="1945" y="125"/>
                    <a:pt x="1959" y="145"/>
                    <a:pt x="1972" y="166"/>
                  </a:cubicBezTo>
                  <a:cubicBezTo>
                    <a:pt x="1985" y="187"/>
                    <a:pt x="1996" y="210"/>
                    <a:pt x="2008" y="230"/>
                  </a:cubicBezTo>
                  <a:cubicBezTo>
                    <a:pt x="2020" y="250"/>
                    <a:pt x="2028" y="253"/>
                    <a:pt x="2044" y="286"/>
                  </a:cubicBezTo>
                  <a:cubicBezTo>
                    <a:pt x="2060" y="319"/>
                    <a:pt x="2088" y="387"/>
                    <a:pt x="2104" y="426"/>
                  </a:cubicBezTo>
                  <a:cubicBezTo>
                    <a:pt x="2120" y="465"/>
                    <a:pt x="2127" y="491"/>
                    <a:pt x="2140" y="518"/>
                  </a:cubicBezTo>
                  <a:cubicBezTo>
                    <a:pt x="2153" y="545"/>
                    <a:pt x="2169" y="557"/>
                    <a:pt x="2184" y="590"/>
                  </a:cubicBezTo>
                  <a:cubicBezTo>
                    <a:pt x="2199" y="623"/>
                    <a:pt x="2218" y="677"/>
                    <a:pt x="2232" y="714"/>
                  </a:cubicBezTo>
                  <a:cubicBezTo>
                    <a:pt x="2246" y="751"/>
                    <a:pt x="2256" y="787"/>
                    <a:pt x="2268" y="814"/>
                  </a:cubicBezTo>
                  <a:cubicBezTo>
                    <a:pt x="2280" y="841"/>
                    <a:pt x="2293" y="857"/>
                    <a:pt x="2304" y="878"/>
                  </a:cubicBezTo>
                  <a:cubicBezTo>
                    <a:pt x="2315" y="899"/>
                    <a:pt x="2327" y="924"/>
                    <a:pt x="2336" y="942"/>
                  </a:cubicBezTo>
                  <a:cubicBezTo>
                    <a:pt x="2345" y="960"/>
                    <a:pt x="2350" y="967"/>
                    <a:pt x="2360" y="986"/>
                  </a:cubicBezTo>
                  <a:cubicBezTo>
                    <a:pt x="2370" y="1005"/>
                    <a:pt x="2379" y="1031"/>
                    <a:pt x="2396" y="1054"/>
                  </a:cubicBezTo>
                  <a:cubicBezTo>
                    <a:pt x="2413" y="1077"/>
                    <a:pt x="2442" y="1105"/>
                    <a:pt x="2460" y="1122"/>
                  </a:cubicBezTo>
                  <a:cubicBezTo>
                    <a:pt x="2478" y="1139"/>
                    <a:pt x="2489" y="1146"/>
                    <a:pt x="2504" y="1154"/>
                  </a:cubicBezTo>
                  <a:cubicBezTo>
                    <a:pt x="2519" y="1162"/>
                    <a:pt x="2528" y="1173"/>
                    <a:pt x="2548" y="1170"/>
                  </a:cubicBezTo>
                  <a:cubicBezTo>
                    <a:pt x="2568" y="1167"/>
                    <a:pt x="2595" y="1155"/>
                    <a:pt x="2624" y="1138"/>
                  </a:cubicBezTo>
                  <a:cubicBezTo>
                    <a:pt x="2653" y="1121"/>
                    <a:pt x="2699" y="1087"/>
                    <a:pt x="2720" y="1066"/>
                  </a:cubicBezTo>
                  <a:cubicBezTo>
                    <a:pt x="2741" y="1045"/>
                    <a:pt x="2742" y="1033"/>
                    <a:pt x="2752" y="1014"/>
                  </a:cubicBezTo>
                  <a:cubicBezTo>
                    <a:pt x="2762" y="995"/>
                    <a:pt x="2770" y="976"/>
                    <a:pt x="2780" y="954"/>
                  </a:cubicBezTo>
                  <a:cubicBezTo>
                    <a:pt x="2790" y="932"/>
                    <a:pt x="2793" y="925"/>
                    <a:pt x="2812" y="882"/>
                  </a:cubicBezTo>
                  <a:cubicBezTo>
                    <a:pt x="2831" y="839"/>
                    <a:pt x="2869" y="749"/>
                    <a:pt x="2892" y="698"/>
                  </a:cubicBezTo>
                  <a:cubicBezTo>
                    <a:pt x="2915" y="647"/>
                    <a:pt x="2936" y="599"/>
                    <a:pt x="2948" y="574"/>
                  </a:cubicBezTo>
                  <a:cubicBezTo>
                    <a:pt x="2960" y="549"/>
                    <a:pt x="2955" y="564"/>
                    <a:pt x="2964" y="546"/>
                  </a:cubicBezTo>
                  <a:cubicBezTo>
                    <a:pt x="2973" y="528"/>
                    <a:pt x="2989" y="489"/>
                    <a:pt x="3004" y="466"/>
                  </a:cubicBezTo>
                  <a:cubicBezTo>
                    <a:pt x="3019" y="443"/>
                    <a:pt x="3041" y="433"/>
                    <a:pt x="3052" y="406"/>
                  </a:cubicBezTo>
                  <a:cubicBezTo>
                    <a:pt x="3063" y="379"/>
                    <a:pt x="3066" y="319"/>
                    <a:pt x="3068" y="302"/>
                  </a:cubicBezTo>
                </a:path>
              </a:pathLst>
            </a:custGeom>
            <a:noFill/>
            <a:ln w="571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536" name="Rectangle 168"/>
            <p:cNvSpPr>
              <a:spLocks noChangeArrowheads="1"/>
            </p:cNvSpPr>
            <p:nvPr/>
          </p:nvSpPr>
          <p:spPr bwMode="auto">
            <a:xfrm>
              <a:off x="1508" y="2577"/>
              <a:ext cx="39" cy="6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37" name="Rectangle 169"/>
            <p:cNvSpPr>
              <a:spLocks noChangeArrowheads="1"/>
            </p:cNvSpPr>
            <p:nvPr/>
          </p:nvSpPr>
          <p:spPr bwMode="auto">
            <a:xfrm>
              <a:off x="2433" y="2819"/>
              <a:ext cx="39" cy="60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38" name="Rectangle 170"/>
            <p:cNvSpPr>
              <a:spLocks noChangeArrowheads="1"/>
            </p:cNvSpPr>
            <p:nvPr/>
          </p:nvSpPr>
          <p:spPr bwMode="auto">
            <a:xfrm>
              <a:off x="3019" y="2530"/>
              <a:ext cx="39" cy="6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39" name="Rectangle 171"/>
            <p:cNvSpPr>
              <a:spLocks noChangeArrowheads="1"/>
            </p:cNvSpPr>
            <p:nvPr/>
          </p:nvSpPr>
          <p:spPr bwMode="auto">
            <a:xfrm>
              <a:off x="3669" y="2829"/>
              <a:ext cx="39" cy="60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40" name="Line 172"/>
            <p:cNvSpPr>
              <a:spLocks noChangeShapeType="1"/>
            </p:cNvSpPr>
            <p:nvPr/>
          </p:nvSpPr>
          <p:spPr bwMode="auto">
            <a:xfrm>
              <a:off x="1669" y="2660"/>
              <a:ext cx="15" cy="4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541" name="Line 173"/>
            <p:cNvSpPr>
              <a:spLocks noChangeShapeType="1"/>
            </p:cNvSpPr>
            <p:nvPr/>
          </p:nvSpPr>
          <p:spPr bwMode="auto">
            <a:xfrm>
              <a:off x="4050" y="2678"/>
              <a:ext cx="18" cy="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542" name="Line 174"/>
            <p:cNvSpPr>
              <a:spLocks noChangeShapeType="1"/>
            </p:cNvSpPr>
            <p:nvPr/>
          </p:nvSpPr>
          <p:spPr bwMode="auto">
            <a:xfrm>
              <a:off x="1727" y="2632"/>
              <a:ext cx="14" cy="4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543" name="Line 175"/>
            <p:cNvSpPr>
              <a:spLocks noChangeShapeType="1"/>
            </p:cNvSpPr>
            <p:nvPr/>
          </p:nvSpPr>
          <p:spPr bwMode="auto">
            <a:xfrm>
              <a:off x="1777" y="2598"/>
              <a:ext cx="14" cy="4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544" name="Line 176"/>
            <p:cNvSpPr>
              <a:spLocks noChangeShapeType="1"/>
            </p:cNvSpPr>
            <p:nvPr/>
          </p:nvSpPr>
          <p:spPr bwMode="auto">
            <a:xfrm>
              <a:off x="1899" y="2589"/>
              <a:ext cx="14" cy="4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545" name="Line 177"/>
            <p:cNvSpPr>
              <a:spLocks noChangeShapeType="1"/>
            </p:cNvSpPr>
            <p:nvPr/>
          </p:nvSpPr>
          <p:spPr bwMode="auto">
            <a:xfrm>
              <a:off x="1956" y="2589"/>
              <a:ext cx="14" cy="4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546" name="Line 178"/>
            <p:cNvSpPr>
              <a:spLocks noChangeShapeType="1"/>
            </p:cNvSpPr>
            <p:nvPr/>
          </p:nvSpPr>
          <p:spPr bwMode="auto">
            <a:xfrm>
              <a:off x="2014" y="2648"/>
              <a:ext cx="14" cy="4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547" name="Line 179"/>
            <p:cNvSpPr>
              <a:spLocks noChangeShapeType="1"/>
            </p:cNvSpPr>
            <p:nvPr/>
          </p:nvSpPr>
          <p:spPr bwMode="auto">
            <a:xfrm>
              <a:off x="2064" y="2660"/>
              <a:ext cx="14" cy="4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548" name="Line 180"/>
            <p:cNvSpPr>
              <a:spLocks noChangeShapeType="1"/>
            </p:cNvSpPr>
            <p:nvPr/>
          </p:nvSpPr>
          <p:spPr bwMode="auto">
            <a:xfrm>
              <a:off x="2128" y="2749"/>
              <a:ext cx="14" cy="4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549" name="Line 181"/>
            <p:cNvSpPr>
              <a:spLocks noChangeShapeType="1"/>
            </p:cNvSpPr>
            <p:nvPr/>
          </p:nvSpPr>
          <p:spPr bwMode="auto">
            <a:xfrm>
              <a:off x="2179" y="2749"/>
              <a:ext cx="14" cy="4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550" name="Line 182"/>
            <p:cNvSpPr>
              <a:spLocks noChangeShapeType="1"/>
            </p:cNvSpPr>
            <p:nvPr/>
          </p:nvSpPr>
          <p:spPr bwMode="auto">
            <a:xfrm>
              <a:off x="2229" y="2819"/>
              <a:ext cx="14" cy="4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551" name="Line 183"/>
            <p:cNvSpPr>
              <a:spLocks noChangeShapeType="1"/>
            </p:cNvSpPr>
            <p:nvPr/>
          </p:nvSpPr>
          <p:spPr bwMode="auto">
            <a:xfrm>
              <a:off x="2286" y="2869"/>
              <a:ext cx="14" cy="4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552" name="Line 184"/>
            <p:cNvSpPr>
              <a:spLocks noChangeShapeType="1"/>
            </p:cNvSpPr>
            <p:nvPr/>
          </p:nvSpPr>
          <p:spPr bwMode="auto">
            <a:xfrm>
              <a:off x="2343" y="2909"/>
              <a:ext cx="15" cy="4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553" name="Line 185"/>
            <p:cNvSpPr>
              <a:spLocks noChangeShapeType="1"/>
            </p:cNvSpPr>
            <p:nvPr/>
          </p:nvSpPr>
          <p:spPr bwMode="auto">
            <a:xfrm>
              <a:off x="2401" y="2934"/>
              <a:ext cx="14" cy="4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554" name="Line 186"/>
            <p:cNvSpPr>
              <a:spLocks noChangeShapeType="1"/>
            </p:cNvSpPr>
            <p:nvPr/>
          </p:nvSpPr>
          <p:spPr bwMode="auto">
            <a:xfrm>
              <a:off x="2516" y="2922"/>
              <a:ext cx="14" cy="4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555" name="Line 187"/>
            <p:cNvSpPr>
              <a:spLocks noChangeShapeType="1"/>
            </p:cNvSpPr>
            <p:nvPr/>
          </p:nvSpPr>
          <p:spPr bwMode="auto">
            <a:xfrm>
              <a:off x="2573" y="2881"/>
              <a:ext cx="14" cy="4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556" name="Line 188"/>
            <p:cNvSpPr>
              <a:spLocks noChangeShapeType="1"/>
            </p:cNvSpPr>
            <p:nvPr/>
          </p:nvSpPr>
          <p:spPr bwMode="auto">
            <a:xfrm>
              <a:off x="2630" y="2869"/>
              <a:ext cx="14" cy="4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557" name="Line 189"/>
            <p:cNvSpPr>
              <a:spLocks noChangeShapeType="1"/>
            </p:cNvSpPr>
            <p:nvPr/>
          </p:nvSpPr>
          <p:spPr bwMode="auto">
            <a:xfrm>
              <a:off x="2688" y="2819"/>
              <a:ext cx="14" cy="4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558" name="Line 190"/>
            <p:cNvSpPr>
              <a:spLocks noChangeShapeType="1"/>
            </p:cNvSpPr>
            <p:nvPr/>
          </p:nvSpPr>
          <p:spPr bwMode="auto">
            <a:xfrm>
              <a:off x="2753" y="2749"/>
              <a:ext cx="14" cy="4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559" name="Line 191"/>
            <p:cNvSpPr>
              <a:spLocks noChangeShapeType="1"/>
            </p:cNvSpPr>
            <p:nvPr/>
          </p:nvSpPr>
          <p:spPr bwMode="auto">
            <a:xfrm>
              <a:off x="2803" y="2694"/>
              <a:ext cx="14" cy="4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560" name="Line 192"/>
            <p:cNvSpPr>
              <a:spLocks noChangeShapeType="1"/>
            </p:cNvSpPr>
            <p:nvPr/>
          </p:nvSpPr>
          <p:spPr bwMode="auto">
            <a:xfrm>
              <a:off x="2853" y="2675"/>
              <a:ext cx="14" cy="4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561" name="Line 193"/>
            <p:cNvSpPr>
              <a:spLocks noChangeShapeType="1"/>
            </p:cNvSpPr>
            <p:nvPr/>
          </p:nvSpPr>
          <p:spPr bwMode="auto">
            <a:xfrm>
              <a:off x="2911" y="2660"/>
              <a:ext cx="14" cy="4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562" name="Line 194"/>
            <p:cNvSpPr>
              <a:spLocks noChangeShapeType="1"/>
            </p:cNvSpPr>
            <p:nvPr/>
          </p:nvSpPr>
          <p:spPr bwMode="auto">
            <a:xfrm>
              <a:off x="2975" y="2608"/>
              <a:ext cx="14" cy="4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563" name="Line 195"/>
            <p:cNvSpPr>
              <a:spLocks noChangeShapeType="1"/>
            </p:cNvSpPr>
            <p:nvPr/>
          </p:nvSpPr>
          <p:spPr bwMode="auto">
            <a:xfrm>
              <a:off x="3083" y="2589"/>
              <a:ext cx="14" cy="4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564" name="Line 196"/>
            <p:cNvSpPr>
              <a:spLocks noChangeShapeType="1"/>
            </p:cNvSpPr>
            <p:nvPr/>
          </p:nvSpPr>
          <p:spPr bwMode="auto">
            <a:xfrm>
              <a:off x="3140" y="2589"/>
              <a:ext cx="14" cy="4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565" name="Line 197"/>
            <p:cNvSpPr>
              <a:spLocks noChangeShapeType="1"/>
            </p:cNvSpPr>
            <p:nvPr/>
          </p:nvSpPr>
          <p:spPr bwMode="auto">
            <a:xfrm>
              <a:off x="3197" y="2632"/>
              <a:ext cx="15" cy="4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566" name="Line 198"/>
            <p:cNvSpPr>
              <a:spLocks noChangeShapeType="1"/>
            </p:cNvSpPr>
            <p:nvPr/>
          </p:nvSpPr>
          <p:spPr bwMode="auto">
            <a:xfrm>
              <a:off x="3255" y="2660"/>
              <a:ext cx="14" cy="4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567" name="Line 199"/>
            <p:cNvSpPr>
              <a:spLocks noChangeShapeType="1"/>
            </p:cNvSpPr>
            <p:nvPr/>
          </p:nvSpPr>
          <p:spPr bwMode="auto">
            <a:xfrm>
              <a:off x="3326" y="2713"/>
              <a:ext cx="14" cy="4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568" name="Line 200"/>
            <p:cNvSpPr>
              <a:spLocks noChangeShapeType="1"/>
            </p:cNvSpPr>
            <p:nvPr/>
          </p:nvSpPr>
          <p:spPr bwMode="auto">
            <a:xfrm>
              <a:off x="3384" y="2770"/>
              <a:ext cx="14" cy="4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569" name="Line 201"/>
            <p:cNvSpPr>
              <a:spLocks noChangeShapeType="1"/>
            </p:cNvSpPr>
            <p:nvPr/>
          </p:nvSpPr>
          <p:spPr bwMode="auto">
            <a:xfrm>
              <a:off x="3441" y="2829"/>
              <a:ext cx="14" cy="4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570" name="Line 202"/>
            <p:cNvSpPr>
              <a:spLocks noChangeShapeType="1"/>
            </p:cNvSpPr>
            <p:nvPr/>
          </p:nvSpPr>
          <p:spPr bwMode="auto">
            <a:xfrm>
              <a:off x="3498" y="2854"/>
              <a:ext cx="14" cy="4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571" name="Line 203"/>
            <p:cNvSpPr>
              <a:spLocks noChangeShapeType="1"/>
            </p:cNvSpPr>
            <p:nvPr/>
          </p:nvSpPr>
          <p:spPr bwMode="auto">
            <a:xfrm>
              <a:off x="3556" y="2909"/>
              <a:ext cx="14" cy="4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572" name="Line 204"/>
            <p:cNvSpPr>
              <a:spLocks noChangeShapeType="1"/>
            </p:cNvSpPr>
            <p:nvPr/>
          </p:nvSpPr>
          <p:spPr bwMode="auto">
            <a:xfrm>
              <a:off x="3613" y="2922"/>
              <a:ext cx="14" cy="4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573" name="Line 205"/>
            <p:cNvSpPr>
              <a:spLocks noChangeShapeType="1"/>
            </p:cNvSpPr>
            <p:nvPr/>
          </p:nvSpPr>
          <p:spPr bwMode="auto">
            <a:xfrm>
              <a:off x="3742" y="2915"/>
              <a:ext cx="14" cy="4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574" name="Line 206"/>
            <p:cNvSpPr>
              <a:spLocks noChangeShapeType="1"/>
            </p:cNvSpPr>
            <p:nvPr/>
          </p:nvSpPr>
          <p:spPr bwMode="auto">
            <a:xfrm>
              <a:off x="3785" y="2881"/>
              <a:ext cx="14" cy="4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575" name="Line 207"/>
            <p:cNvSpPr>
              <a:spLocks noChangeShapeType="1"/>
            </p:cNvSpPr>
            <p:nvPr/>
          </p:nvSpPr>
          <p:spPr bwMode="auto">
            <a:xfrm>
              <a:off x="3828" y="2854"/>
              <a:ext cx="14" cy="4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576" name="Line 208"/>
            <p:cNvSpPr>
              <a:spLocks noChangeShapeType="1"/>
            </p:cNvSpPr>
            <p:nvPr/>
          </p:nvSpPr>
          <p:spPr bwMode="auto">
            <a:xfrm>
              <a:off x="3886" y="2805"/>
              <a:ext cx="14" cy="4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577" name="Line 209"/>
            <p:cNvSpPr>
              <a:spLocks noChangeShapeType="1"/>
            </p:cNvSpPr>
            <p:nvPr/>
          </p:nvSpPr>
          <p:spPr bwMode="auto">
            <a:xfrm>
              <a:off x="3943" y="2769"/>
              <a:ext cx="14" cy="4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578" name="Line 210"/>
            <p:cNvSpPr>
              <a:spLocks noChangeShapeType="1"/>
            </p:cNvSpPr>
            <p:nvPr/>
          </p:nvSpPr>
          <p:spPr bwMode="auto">
            <a:xfrm>
              <a:off x="4000" y="2713"/>
              <a:ext cx="14" cy="4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579" name="Rectangle 211"/>
            <p:cNvSpPr>
              <a:spLocks noChangeArrowheads="1"/>
            </p:cNvSpPr>
            <p:nvPr/>
          </p:nvSpPr>
          <p:spPr bwMode="auto">
            <a:xfrm>
              <a:off x="4212" y="2589"/>
              <a:ext cx="39" cy="60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80" name="Rectangle 212"/>
            <p:cNvSpPr>
              <a:spLocks noChangeArrowheads="1"/>
            </p:cNvSpPr>
            <p:nvPr/>
          </p:nvSpPr>
          <p:spPr bwMode="auto">
            <a:xfrm>
              <a:off x="1609" y="2484"/>
              <a:ext cx="2446" cy="10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81" name="Freeform 213"/>
            <p:cNvSpPr>
              <a:spLocks noChangeAspect="1"/>
            </p:cNvSpPr>
            <p:nvPr/>
          </p:nvSpPr>
          <p:spPr bwMode="auto">
            <a:xfrm>
              <a:off x="1681" y="2963"/>
              <a:ext cx="2392" cy="345"/>
            </a:xfrm>
            <a:custGeom>
              <a:avLst/>
              <a:gdLst/>
              <a:ahLst/>
              <a:cxnLst>
                <a:cxn ang="0">
                  <a:pos x="44" y="222"/>
                </a:cxn>
                <a:cxn ang="0">
                  <a:pos x="128" y="86"/>
                </a:cxn>
                <a:cxn ang="0">
                  <a:pos x="232" y="2"/>
                </a:cxn>
                <a:cxn ang="0">
                  <a:pos x="356" y="62"/>
                </a:cxn>
                <a:cxn ang="0">
                  <a:pos x="440" y="162"/>
                </a:cxn>
                <a:cxn ang="0">
                  <a:pos x="504" y="298"/>
                </a:cxn>
                <a:cxn ang="0">
                  <a:pos x="576" y="458"/>
                </a:cxn>
                <a:cxn ang="0">
                  <a:pos x="652" y="614"/>
                </a:cxn>
                <a:cxn ang="0">
                  <a:pos x="728" y="782"/>
                </a:cxn>
                <a:cxn ang="0">
                  <a:pos x="772" y="902"/>
                </a:cxn>
                <a:cxn ang="0">
                  <a:pos x="848" y="1014"/>
                </a:cxn>
                <a:cxn ang="0">
                  <a:pos x="916" y="1114"/>
                </a:cxn>
                <a:cxn ang="0">
                  <a:pos x="976" y="1162"/>
                </a:cxn>
                <a:cxn ang="0">
                  <a:pos x="1076" y="1158"/>
                </a:cxn>
                <a:cxn ang="0">
                  <a:pos x="1184" y="1038"/>
                </a:cxn>
                <a:cxn ang="0">
                  <a:pos x="1272" y="878"/>
                </a:cxn>
                <a:cxn ang="0">
                  <a:pos x="1348" y="730"/>
                </a:cxn>
                <a:cxn ang="0">
                  <a:pos x="1452" y="482"/>
                </a:cxn>
                <a:cxn ang="0">
                  <a:pos x="1540" y="298"/>
                </a:cxn>
                <a:cxn ang="0">
                  <a:pos x="1636" y="110"/>
                </a:cxn>
                <a:cxn ang="0">
                  <a:pos x="1716" y="38"/>
                </a:cxn>
                <a:cxn ang="0">
                  <a:pos x="1840" y="10"/>
                </a:cxn>
                <a:cxn ang="0">
                  <a:pos x="1932" y="106"/>
                </a:cxn>
                <a:cxn ang="0">
                  <a:pos x="2008" y="230"/>
                </a:cxn>
                <a:cxn ang="0">
                  <a:pos x="2104" y="426"/>
                </a:cxn>
                <a:cxn ang="0">
                  <a:pos x="2184" y="590"/>
                </a:cxn>
                <a:cxn ang="0">
                  <a:pos x="2268" y="814"/>
                </a:cxn>
                <a:cxn ang="0">
                  <a:pos x="2336" y="942"/>
                </a:cxn>
                <a:cxn ang="0">
                  <a:pos x="2396" y="1054"/>
                </a:cxn>
                <a:cxn ang="0">
                  <a:pos x="2504" y="1154"/>
                </a:cxn>
                <a:cxn ang="0">
                  <a:pos x="2624" y="1138"/>
                </a:cxn>
                <a:cxn ang="0">
                  <a:pos x="2752" y="1014"/>
                </a:cxn>
                <a:cxn ang="0">
                  <a:pos x="2812" y="882"/>
                </a:cxn>
                <a:cxn ang="0">
                  <a:pos x="2948" y="574"/>
                </a:cxn>
                <a:cxn ang="0">
                  <a:pos x="3004" y="466"/>
                </a:cxn>
                <a:cxn ang="0">
                  <a:pos x="3068" y="302"/>
                </a:cxn>
              </a:cxnLst>
              <a:rect l="0" t="0" r="r" b="b"/>
              <a:pathLst>
                <a:path w="3068" h="1173">
                  <a:moveTo>
                    <a:pt x="0" y="294"/>
                  </a:moveTo>
                  <a:cubicBezTo>
                    <a:pt x="16" y="269"/>
                    <a:pt x="32" y="244"/>
                    <a:pt x="44" y="222"/>
                  </a:cubicBezTo>
                  <a:cubicBezTo>
                    <a:pt x="56" y="200"/>
                    <a:pt x="58" y="181"/>
                    <a:pt x="72" y="158"/>
                  </a:cubicBezTo>
                  <a:cubicBezTo>
                    <a:pt x="86" y="135"/>
                    <a:pt x="111" y="107"/>
                    <a:pt x="128" y="86"/>
                  </a:cubicBezTo>
                  <a:cubicBezTo>
                    <a:pt x="145" y="65"/>
                    <a:pt x="159" y="48"/>
                    <a:pt x="176" y="34"/>
                  </a:cubicBezTo>
                  <a:cubicBezTo>
                    <a:pt x="193" y="20"/>
                    <a:pt x="211" y="4"/>
                    <a:pt x="232" y="2"/>
                  </a:cubicBezTo>
                  <a:cubicBezTo>
                    <a:pt x="253" y="0"/>
                    <a:pt x="279" y="12"/>
                    <a:pt x="300" y="22"/>
                  </a:cubicBezTo>
                  <a:cubicBezTo>
                    <a:pt x="321" y="32"/>
                    <a:pt x="337" y="44"/>
                    <a:pt x="356" y="62"/>
                  </a:cubicBezTo>
                  <a:cubicBezTo>
                    <a:pt x="375" y="80"/>
                    <a:pt x="398" y="113"/>
                    <a:pt x="412" y="130"/>
                  </a:cubicBezTo>
                  <a:cubicBezTo>
                    <a:pt x="426" y="147"/>
                    <a:pt x="430" y="146"/>
                    <a:pt x="440" y="162"/>
                  </a:cubicBezTo>
                  <a:cubicBezTo>
                    <a:pt x="450" y="178"/>
                    <a:pt x="461" y="203"/>
                    <a:pt x="472" y="226"/>
                  </a:cubicBezTo>
                  <a:cubicBezTo>
                    <a:pt x="483" y="249"/>
                    <a:pt x="492" y="273"/>
                    <a:pt x="504" y="298"/>
                  </a:cubicBezTo>
                  <a:cubicBezTo>
                    <a:pt x="516" y="323"/>
                    <a:pt x="532" y="347"/>
                    <a:pt x="544" y="374"/>
                  </a:cubicBezTo>
                  <a:cubicBezTo>
                    <a:pt x="556" y="401"/>
                    <a:pt x="564" y="431"/>
                    <a:pt x="576" y="458"/>
                  </a:cubicBezTo>
                  <a:cubicBezTo>
                    <a:pt x="588" y="485"/>
                    <a:pt x="603" y="512"/>
                    <a:pt x="616" y="538"/>
                  </a:cubicBezTo>
                  <a:cubicBezTo>
                    <a:pt x="629" y="564"/>
                    <a:pt x="639" y="586"/>
                    <a:pt x="652" y="614"/>
                  </a:cubicBezTo>
                  <a:cubicBezTo>
                    <a:pt x="665" y="642"/>
                    <a:pt x="683" y="678"/>
                    <a:pt x="696" y="706"/>
                  </a:cubicBezTo>
                  <a:cubicBezTo>
                    <a:pt x="709" y="734"/>
                    <a:pt x="718" y="759"/>
                    <a:pt x="728" y="782"/>
                  </a:cubicBezTo>
                  <a:cubicBezTo>
                    <a:pt x="738" y="805"/>
                    <a:pt x="749" y="822"/>
                    <a:pt x="756" y="842"/>
                  </a:cubicBezTo>
                  <a:cubicBezTo>
                    <a:pt x="763" y="862"/>
                    <a:pt x="763" y="883"/>
                    <a:pt x="772" y="902"/>
                  </a:cubicBezTo>
                  <a:cubicBezTo>
                    <a:pt x="781" y="921"/>
                    <a:pt x="795" y="935"/>
                    <a:pt x="808" y="954"/>
                  </a:cubicBezTo>
                  <a:cubicBezTo>
                    <a:pt x="821" y="973"/>
                    <a:pt x="835" y="993"/>
                    <a:pt x="848" y="1014"/>
                  </a:cubicBezTo>
                  <a:cubicBezTo>
                    <a:pt x="861" y="1035"/>
                    <a:pt x="873" y="1065"/>
                    <a:pt x="884" y="1082"/>
                  </a:cubicBezTo>
                  <a:cubicBezTo>
                    <a:pt x="895" y="1099"/>
                    <a:pt x="906" y="1103"/>
                    <a:pt x="916" y="1114"/>
                  </a:cubicBezTo>
                  <a:cubicBezTo>
                    <a:pt x="926" y="1125"/>
                    <a:pt x="934" y="1138"/>
                    <a:pt x="944" y="1146"/>
                  </a:cubicBezTo>
                  <a:cubicBezTo>
                    <a:pt x="954" y="1154"/>
                    <a:pt x="965" y="1158"/>
                    <a:pt x="976" y="1162"/>
                  </a:cubicBezTo>
                  <a:cubicBezTo>
                    <a:pt x="987" y="1166"/>
                    <a:pt x="991" y="1171"/>
                    <a:pt x="1008" y="1170"/>
                  </a:cubicBezTo>
                  <a:cubicBezTo>
                    <a:pt x="1025" y="1169"/>
                    <a:pt x="1055" y="1170"/>
                    <a:pt x="1076" y="1158"/>
                  </a:cubicBezTo>
                  <a:cubicBezTo>
                    <a:pt x="1097" y="1146"/>
                    <a:pt x="1118" y="1118"/>
                    <a:pt x="1136" y="1098"/>
                  </a:cubicBezTo>
                  <a:cubicBezTo>
                    <a:pt x="1154" y="1078"/>
                    <a:pt x="1169" y="1059"/>
                    <a:pt x="1184" y="1038"/>
                  </a:cubicBezTo>
                  <a:cubicBezTo>
                    <a:pt x="1199" y="1017"/>
                    <a:pt x="1213" y="1001"/>
                    <a:pt x="1228" y="974"/>
                  </a:cubicBezTo>
                  <a:cubicBezTo>
                    <a:pt x="1243" y="947"/>
                    <a:pt x="1258" y="904"/>
                    <a:pt x="1272" y="878"/>
                  </a:cubicBezTo>
                  <a:cubicBezTo>
                    <a:pt x="1286" y="852"/>
                    <a:pt x="1299" y="843"/>
                    <a:pt x="1312" y="818"/>
                  </a:cubicBezTo>
                  <a:cubicBezTo>
                    <a:pt x="1325" y="793"/>
                    <a:pt x="1331" y="769"/>
                    <a:pt x="1348" y="730"/>
                  </a:cubicBezTo>
                  <a:cubicBezTo>
                    <a:pt x="1365" y="691"/>
                    <a:pt x="1395" y="623"/>
                    <a:pt x="1412" y="582"/>
                  </a:cubicBezTo>
                  <a:cubicBezTo>
                    <a:pt x="1429" y="541"/>
                    <a:pt x="1439" y="515"/>
                    <a:pt x="1452" y="482"/>
                  </a:cubicBezTo>
                  <a:cubicBezTo>
                    <a:pt x="1465" y="449"/>
                    <a:pt x="1477" y="413"/>
                    <a:pt x="1492" y="382"/>
                  </a:cubicBezTo>
                  <a:cubicBezTo>
                    <a:pt x="1507" y="351"/>
                    <a:pt x="1523" y="327"/>
                    <a:pt x="1540" y="298"/>
                  </a:cubicBezTo>
                  <a:cubicBezTo>
                    <a:pt x="1557" y="269"/>
                    <a:pt x="1576" y="237"/>
                    <a:pt x="1592" y="206"/>
                  </a:cubicBezTo>
                  <a:cubicBezTo>
                    <a:pt x="1608" y="175"/>
                    <a:pt x="1623" y="131"/>
                    <a:pt x="1636" y="110"/>
                  </a:cubicBezTo>
                  <a:cubicBezTo>
                    <a:pt x="1649" y="89"/>
                    <a:pt x="1655" y="90"/>
                    <a:pt x="1668" y="78"/>
                  </a:cubicBezTo>
                  <a:cubicBezTo>
                    <a:pt x="1681" y="66"/>
                    <a:pt x="1697" y="49"/>
                    <a:pt x="1716" y="38"/>
                  </a:cubicBezTo>
                  <a:cubicBezTo>
                    <a:pt x="1735" y="27"/>
                    <a:pt x="1763" y="19"/>
                    <a:pt x="1784" y="14"/>
                  </a:cubicBezTo>
                  <a:cubicBezTo>
                    <a:pt x="1805" y="9"/>
                    <a:pt x="1822" y="3"/>
                    <a:pt x="1840" y="10"/>
                  </a:cubicBezTo>
                  <a:cubicBezTo>
                    <a:pt x="1858" y="17"/>
                    <a:pt x="1881" y="38"/>
                    <a:pt x="1896" y="54"/>
                  </a:cubicBezTo>
                  <a:cubicBezTo>
                    <a:pt x="1911" y="70"/>
                    <a:pt x="1919" y="87"/>
                    <a:pt x="1932" y="106"/>
                  </a:cubicBezTo>
                  <a:cubicBezTo>
                    <a:pt x="1945" y="125"/>
                    <a:pt x="1959" y="145"/>
                    <a:pt x="1972" y="166"/>
                  </a:cubicBezTo>
                  <a:cubicBezTo>
                    <a:pt x="1985" y="187"/>
                    <a:pt x="1996" y="210"/>
                    <a:pt x="2008" y="230"/>
                  </a:cubicBezTo>
                  <a:cubicBezTo>
                    <a:pt x="2020" y="250"/>
                    <a:pt x="2028" y="253"/>
                    <a:pt x="2044" y="286"/>
                  </a:cubicBezTo>
                  <a:cubicBezTo>
                    <a:pt x="2060" y="319"/>
                    <a:pt x="2088" y="387"/>
                    <a:pt x="2104" y="426"/>
                  </a:cubicBezTo>
                  <a:cubicBezTo>
                    <a:pt x="2120" y="465"/>
                    <a:pt x="2127" y="491"/>
                    <a:pt x="2140" y="518"/>
                  </a:cubicBezTo>
                  <a:cubicBezTo>
                    <a:pt x="2153" y="545"/>
                    <a:pt x="2169" y="557"/>
                    <a:pt x="2184" y="590"/>
                  </a:cubicBezTo>
                  <a:cubicBezTo>
                    <a:pt x="2199" y="623"/>
                    <a:pt x="2218" y="677"/>
                    <a:pt x="2232" y="714"/>
                  </a:cubicBezTo>
                  <a:cubicBezTo>
                    <a:pt x="2246" y="751"/>
                    <a:pt x="2256" y="787"/>
                    <a:pt x="2268" y="814"/>
                  </a:cubicBezTo>
                  <a:cubicBezTo>
                    <a:pt x="2280" y="841"/>
                    <a:pt x="2293" y="857"/>
                    <a:pt x="2304" y="878"/>
                  </a:cubicBezTo>
                  <a:cubicBezTo>
                    <a:pt x="2315" y="899"/>
                    <a:pt x="2327" y="924"/>
                    <a:pt x="2336" y="942"/>
                  </a:cubicBezTo>
                  <a:cubicBezTo>
                    <a:pt x="2345" y="960"/>
                    <a:pt x="2350" y="967"/>
                    <a:pt x="2360" y="986"/>
                  </a:cubicBezTo>
                  <a:cubicBezTo>
                    <a:pt x="2370" y="1005"/>
                    <a:pt x="2379" y="1031"/>
                    <a:pt x="2396" y="1054"/>
                  </a:cubicBezTo>
                  <a:cubicBezTo>
                    <a:pt x="2413" y="1077"/>
                    <a:pt x="2442" y="1105"/>
                    <a:pt x="2460" y="1122"/>
                  </a:cubicBezTo>
                  <a:cubicBezTo>
                    <a:pt x="2478" y="1139"/>
                    <a:pt x="2489" y="1146"/>
                    <a:pt x="2504" y="1154"/>
                  </a:cubicBezTo>
                  <a:cubicBezTo>
                    <a:pt x="2519" y="1162"/>
                    <a:pt x="2528" y="1173"/>
                    <a:pt x="2548" y="1170"/>
                  </a:cubicBezTo>
                  <a:cubicBezTo>
                    <a:pt x="2568" y="1167"/>
                    <a:pt x="2595" y="1155"/>
                    <a:pt x="2624" y="1138"/>
                  </a:cubicBezTo>
                  <a:cubicBezTo>
                    <a:pt x="2653" y="1121"/>
                    <a:pt x="2699" y="1087"/>
                    <a:pt x="2720" y="1066"/>
                  </a:cubicBezTo>
                  <a:cubicBezTo>
                    <a:pt x="2741" y="1045"/>
                    <a:pt x="2742" y="1033"/>
                    <a:pt x="2752" y="1014"/>
                  </a:cubicBezTo>
                  <a:cubicBezTo>
                    <a:pt x="2762" y="995"/>
                    <a:pt x="2770" y="976"/>
                    <a:pt x="2780" y="954"/>
                  </a:cubicBezTo>
                  <a:cubicBezTo>
                    <a:pt x="2790" y="932"/>
                    <a:pt x="2793" y="925"/>
                    <a:pt x="2812" y="882"/>
                  </a:cubicBezTo>
                  <a:cubicBezTo>
                    <a:pt x="2831" y="839"/>
                    <a:pt x="2869" y="749"/>
                    <a:pt x="2892" y="698"/>
                  </a:cubicBezTo>
                  <a:cubicBezTo>
                    <a:pt x="2915" y="647"/>
                    <a:pt x="2936" y="599"/>
                    <a:pt x="2948" y="574"/>
                  </a:cubicBezTo>
                  <a:cubicBezTo>
                    <a:pt x="2960" y="549"/>
                    <a:pt x="2955" y="564"/>
                    <a:pt x="2964" y="546"/>
                  </a:cubicBezTo>
                  <a:cubicBezTo>
                    <a:pt x="2973" y="528"/>
                    <a:pt x="2989" y="489"/>
                    <a:pt x="3004" y="466"/>
                  </a:cubicBezTo>
                  <a:cubicBezTo>
                    <a:pt x="3019" y="443"/>
                    <a:pt x="3041" y="433"/>
                    <a:pt x="3052" y="406"/>
                  </a:cubicBezTo>
                  <a:cubicBezTo>
                    <a:pt x="3063" y="379"/>
                    <a:pt x="3066" y="319"/>
                    <a:pt x="3068" y="302"/>
                  </a:cubicBezTo>
                </a:path>
              </a:pathLst>
            </a:custGeom>
            <a:noFill/>
            <a:ln w="28575" cap="flat" cmpd="sng">
              <a:solidFill>
                <a:srgbClr val="008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582" name="Freeform 214"/>
            <p:cNvSpPr>
              <a:spLocks noChangeAspect="1"/>
            </p:cNvSpPr>
            <p:nvPr/>
          </p:nvSpPr>
          <p:spPr bwMode="auto">
            <a:xfrm>
              <a:off x="1662" y="2632"/>
              <a:ext cx="2393" cy="346"/>
            </a:xfrm>
            <a:custGeom>
              <a:avLst/>
              <a:gdLst/>
              <a:ahLst/>
              <a:cxnLst>
                <a:cxn ang="0">
                  <a:pos x="44" y="222"/>
                </a:cxn>
                <a:cxn ang="0">
                  <a:pos x="128" y="86"/>
                </a:cxn>
                <a:cxn ang="0">
                  <a:pos x="232" y="2"/>
                </a:cxn>
                <a:cxn ang="0">
                  <a:pos x="356" y="62"/>
                </a:cxn>
                <a:cxn ang="0">
                  <a:pos x="440" y="162"/>
                </a:cxn>
                <a:cxn ang="0">
                  <a:pos x="504" y="298"/>
                </a:cxn>
                <a:cxn ang="0">
                  <a:pos x="576" y="458"/>
                </a:cxn>
                <a:cxn ang="0">
                  <a:pos x="652" y="614"/>
                </a:cxn>
                <a:cxn ang="0">
                  <a:pos x="728" y="782"/>
                </a:cxn>
                <a:cxn ang="0">
                  <a:pos x="772" y="902"/>
                </a:cxn>
                <a:cxn ang="0">
                  <a:pos x="848" y="1014"/>
                </a:cxn>
                <a:cxn ang="0">
                  <a:pos x="916" y="1114"/>
                </a:cxn>
                <a:cxn ang="0">
                  <a:pos x="976" y="1162"/>
                </a:cxn>
                <a:cxn ang="0">
                  <a:pos x="1076" y="1158"/>
                </a:cxn>
                <a:cxn ang="0">
                  <a:pos x="1184" y="1038"/>
                </a:cxn>
                <a:cxn ang="0">
                  <a:pos x="1272" y="878"/>
                </a:cxn>
                <a:cxn ang="0">
                  <a:pos x="1348" y="730"/>
                </a:cxn>
                <a:cxn ang="0">
                  <a:pos x="1452" y="482"/>
                </a:cxn>
                <a:cxn ang="0">
                  <a:pos x="1540" y="298"/>
                </a:cxn>
                <a:cxn ang="0">
                  <a:pos x="1636" y="110"/>
                </a:cxn>
                <a:cxn ang="0">
                  <a:pos x="1716" y="38"/>
                </a:cxn>
                <a:cxn ang="0">
                  <a:pos x="1840" y="10"/>
                </a:cxn>
                <a:cxn ang="0">
                  <a:pos x="1932" y="106"/>
                </a:cxn>
                <a:cxn ang="0">
                  <a:pos x="2008" y="230"/>
                </a:cxn>
                <a:cxn ang="0">
                  <a:pos x="2104" y="426"/>
                </a:cxn>
                <a:cxn ang="0">
                  <a:pos x="2184" y="590"/>
                </a:cxn>
                <a:cxn ang="0">
                  <a:pos x="2268" y="814"/>
                </a:cxn>
                <a:cxn ang="0">
                  <a:pos x="2336" y="942"/>
                </a:cxn>
                <a:cxn ang="0">
                  <a:pos x="2396" y="1054"/>
                </a:cxn>
                <a:cxn ang="0">
                  <a:pos x="2504" y="1154"/>
                </a:cxn>
                <a:cxn ang="0">
                  <a:pos x="2624" y="1138"/>
                </a:cxn>
                <a:cxn ang="0">
                  <a:pos x="2752" y="1014"/>
                </a:cxn>
                <a:cxn ang="0">
                  <a:pos x="2812" y="882"/>
                </a:cxn>
                <a:cxn ang="0">
                  <a:pos x="2948" y="574"/>
                </a:cxn>
                <a:cxn ang="0">
                  <a:pos x="3004" y="466"/>
                </a:cxn>
                <a:cxn ang="0">
                  <a:pos x="3068" y="302"/>
                </a:cxn>
              </a:cxnLst>
              <a:rect l="0" t="0" r="r" b="b"/>
              <a:pathLst>
                <a:path w="3068" h="1173">
                  <a:moveTo>
                    <a:pt x="0" y="294"/>
                  </a:moveTo>
                  <a:cubicBezTo>
                    <a:pt x="16" y="269"/>
                    <a:pt x="32" y="244"/>
                    <a:pt x="44" y="222"/>
                  </a:cubicBezTo>
                  <a:cubicBezTo>
                    <a:pt x="56" y="200"/>
                    <a:pt x="58" y="181"/>
                    <a:pt x="72" y="158"/>
                  </a:cubicBezTo>
                  <a:cubicBezTo>
                    <a:pt x="86" y="135"/>
                    <a:pt x="111" y="107"/>
                    <a:pt x="128" y="86"/>
                  </a:cubicBezTo>
                  <a:cubicBezTo>
                    <a:pt x="145" y="65"/>
                    <a:pt x="159" y="48"/>
                    <a:pt x="176" y="34"/>
                  </a:cubicBezTo>
                  <a:cubicBezTo>
                    <a:pt x="193" y="20"/>
                    <a:pt x="211" y="4"/>
                    <a:pt x="232" y="2"/>
                  </a:cubicBezTo>
                  <a:cubicBezTo>
                    <a:pt x="253" y="0"/>
                    <a:pt x="279" y="12"/>
                    <a:pt x="300" y="22"/>
                  </a:cubicBezTo>
                  <a:cubicBezTo>
                    <a:pt x="321" y="32"/>
                    <a:pt x="337" y="44"/>
                    <a:pt x="356" y="62"/>
                  </a:cubicBezTo>
                  <a:cubicBezTo>
                    <a:pt x="375" y="80"/>
                    <a:pt x="398" y="113"/>
                    <a:pt x="412" y="130"/>
                  </a:cubicBezTo>
                  <a:cubicBezTo>
                    <a:pt x="426" y="147"/>
                    <a:pt x="430" y="146"/>
                    <a:pt x="440" y="162"/>
                  </a:cubicBezTo>
                  <a:cubicBezTo>
                    <a:pt x="450" y="178"/>
                    <a:pt x="461" y="203"/>
                    <a:pt x="472" y="226"/>
                  </a:cubicBezTo>
                  <a:cubicBezTo>
                    <a:pt x="483" y="249"/>
                    <a:pt x="492" y="273"/>
                    <a:pt x="504" y="298"/>
                  </a:cubicBezTo>
                  <a:cubicBezTo>
                    <a:pt x="516" y="323"/>
                    <a:pt x="532" y="347"/>
                    <a:pt x="544" y="374"/>
                  </a:cubicBezTo>
                  <a:cubicBezTo>
                    <a:pt x="556" y="401"/>
                    <a:pt x="564" y="431"/>
                    <a:pt x="576" y="458"/>
                  </a:cubicBezTo>
                  <a:cubicBezTo>
                    <a:pt x="588" y="485"/>
                    <a:pt x="603" y="512"/>
                    <a:pt x="616" y="538"/>
                  </a:cubicBezTo>
                  <a:cubicBezTo>
                    <a:pt x="629" y="564"/>
                    <a:pt x="639" y="586"/>
                    <a:pt x="652" y="614"/>
                  </a:cubicBezTo>
                  <a:cubicBezTo>
                    <a:pt x="665" y="642"/>
                    <a:pt x="683" y="678"/>
                    <a:pt x="696" y="706"/>
                  </a:cubicBezTo>
                  <a:cubicBezTo>
                    <a:pt x="709" y="734"/>
                    <a:pt x="718" y="759"/>
                    <a:pt x="728" y="782"/>
                  </a:cubicBezTo>
                  <a:cubicBezTo>
                    <a:pt x="738" y="805"/>
                    <a:pt x="749" y="822"/>
                    <a:pt x="756" y="842"/>
                  </a:cubicBezTo>
                  <a:cubicBezTo>
                    <a:pt x="763" y="862"/>
                    <a:pt x="763" y="883"/>
                    <a:pt x="772" y="902"/>
                  </a:cubicBezTo>
                  <a:cubicBezTo>
                    <a:pt x="781" y="921"/>
                    <a:pt x="795" y="935"/>
                    <a:pt x="808" y="954"/>
                  </a:cubicBezTo>
                  <a:cubicBezTo>
                    <a:pt x="821" y="973"/>
                    <a:pt x="835" y="993"/>
                    <a:pt x="848" y="1014"/>
                  </a:cubicBezTo>
                  <a:cubicBezTo>
                    <a:pt x="861" y="1035"/>
                    <a:pt x="873" y="1065"/>
                    <a:pt x="884" y="1082"/>
                  </a:cubicBezTo>
                  <a:cubicBezTo>
                    <a:pt x="895" y="1099"/>
                    <a:pt x="906" y="1103"/>
                    <a:pt x="916" y="1114"/>
                  </a:cubicBezTo>
                  <a:cubicBezTo>
                    <a:pt x="926" y="1125"/>
                    <a:pt x="934" y="1138"/>
                    <a:pt x="944" y="1146"/>
                  </a:cubicBezTo>
                  <a:cubicBezTo>
                    <a:pt x="954" y="1154"/>
                    <a:pt x="965" y="1158"/>
                    <a:pt x="976" y="1162"/>
                  </a:cubicBezTo>
                  <a:cubicBezTo>
                    <a:pt x="987" y="1166"/>
                    <a:pt x="991" y="1171"/>
                    <a:pt x="1008" y="1170"/>
                  </a:cubicBezTo>
                  <a:cubicBezTo>
                    <a:pt x="1025" y="1169"/>
                    <a:pt x="1055" y="1170"/>
                    <a:pt x="1076" y="1158"/>
                  </a:cubicBezTo>
                  <a:cubicBezTo>
                    <a:pt x="1097" y="1146"/>
                    <a:pt x="1118" y="1118"/>
                    <a:pt x="1136" y="1098"/>
                  </a:cubicBezTo>
                  <a:cubicBezTo>
                    <a:pt x="1154" y="1078"/>
                    <a:pt x="1169" y="1059"/>
                    <a:pt x="1184" y="1038"/>
                  </a:cubicBezTo>
                  <a:cubicBezTo>
                    <a:pt x="1199" y="1017"/>
                    <a:pt x="1213" y="1001"/>
                    <a:pt x="1228" y="974"/>
                  </a:cubicBezTo>
                  <a:cubicBezTo>
                    <a:pt x="1243" y="947"/>
                    <a:pt x="1258" y="904"/>
                    <a:pt x="1272" y="878"/>
                  </a:cubicBezTo>
                  <a:cubicBezTo>
                    <a:pt x="1286" y="852"/>
                    <a:pt x="1299" y="843"/>
                    <a:pt x="1312" y="818"/>
                  </a:cubicBezTo>
                  <a:cubicBezTo>
                    <a:pt x="1325" y="793"/>
                    <a:pt x="1331" y="769"/>
                    <a:pt x="1348" y="730"/>
                  </a:cubicBezTo>
                  <a:cubicBezTo>
                    <a:pt x="1365" y="691"/>
                    <a:pt x="1395" y="623"/>
                    <a:pt x="1412" y="582"/>
                  </a:cubicBezTo>
                  <a:cubicBezTo>
                    <a:pt x="1429" y="541"/>
                    <a:pt x="1439" y="515"/>
                    <a:pt x="1452" y="482"/>
                  </a:cubicBezTo>
                  <a:cubicBezTo>
                    <a:pt x="1465" y="449"/>
                    <a:pt x="1477" y="413"/>
                    <a:pt x="1492" y="382"/>
                  </a:cubicBezTo>
                  <a:cubicBezTo>
                    <a:pt x="1507" y="351"/>
                    <a:pt x="1523" y="327"/>
                    <a:pt x="1540" y="298"/>
                  </a:cubicBezTo>
                  <a:cubicBezTo>
                    <a:pt x="1557" y="269"/>
                    <a:pt x="1576" y="237"/>
                    <a:pt x="1592" y="206"/>
                  </a:cubicBezTo>
                  <a:cubicBezTo>
                    <a:pt x="1608" y="175"/>
                    <a:pt x="1623" y="131"/>
                    <a:pt x="1636" y="110"/>
                  </a:cubicBezTo>
                  <a:cubicBezTo>
                    <a:pt x="1649" y="89"/>
                    <a:pt x="1655" y="90"/>
                    <a:pt x="1668" y="78"/>
                  </a:cubicBezTo>
                  <a:cubicBezTo>
                    <a:pt x="1681" y="66"/>
                    <a:pt x="1697" y="49"/>
                    <a:pt x="1716" y="38"/>
                  </a:cubicBezTo>
                  <a:cubicBezTo>
                    <a:pt x="1735" y="27"/>
                    <a:pt x="1763" y="19"/>
                    <a:pt x="1784" y="14"/>
                  </a:cubicBezTo>
                  <a:cubicBezTo>
                    <a:pt x="1805" y="9"/>
                    <a:pt x="1822" y="3"/>
                    <a:pt x="1840" y="10"/>
                  </a:cubicBezTo>
                  <a:cubicBezTo>
                    <a:pt x="1858" y="17"/>
                    <a:pt x="1881" y="38"/>
                    <a:pt x="1896" y="54"/>
                  </a:cubicBezTo>
                  <a:cubicBezTo>
                    <a:pt x="1911" y="70"/>
                    <a:pt x="1919" y="87"/>
                    <a:pt x="1932" y="106"/>
                  </a:cubicBezTo>
                  <a:cubicBezTo>
                    <a:pt x="1945" y="125"/>
                    <a:pt x="1959" y="145"/>
                    <a:pt x="1972" y="166"/>
                  </a:cubicBezTo>
                  <a:cubicBezTo>
                    <a:pt x="1985" y="187"/>
                    <a:pt x="1996" y="210"/>
                    <a:pt x="2008" y="230"/>
                  </a:cubicBezTo>
                  <a:cubicBezTo>
                    <a:pt x="2020" y="250"/>
                    <a:pt x="2028" y="253"/>
                    <a:pt x="2044" y="286"/>
                  </a:cubicBezTo>
                  <a:cubicBezTo>
                    <a:pt x="2060" y="319"/>
                    <a:pt x="2088" y="387"/>
                    <a:pt x="2104" y="426"/>
                  </a:cubicBezTo>
                  <a:cubicBezTo>
                    <a:pt x="2120" y="465"/>
                    <a:pt x="2127" y="491"/>
                    <a:pt x="2140" y="518"/>
                  </a:cubicBezTo>
                  <a:cubicBezTo>
                    <a:pt x="2153" y="545"/>
                    <a:pt x="2169" y="557"/>
                    <a:pt x="2184" y="590"/>
                  </a:cubicBezTo>
                  <a:cubicBezTo>
                    <a:pt x="2199" y="623"/>
                    <a:pt x="2218" y="677"/>
                    <a:pt x="2232" y="714"/>
                  </a:cubicBezTo>
                  <a:cubicBezTo>
                    <a:pt x="2246" y="751"/>
                    <a:pt x="2256" y="787"/>
                    <a:pt x="2268" y="814"/>
                  </a:cubicBezTo>
                  <a:cubicBezTo>
                    <a:pt x="2280" y="841"/>
                    <a:pt x="2293" y="857"/>
                    <a:pt x="2304" y="878"/>
                  </a:cubicBezTo>
                  <a:cubicBezTo>
                    <a:pt x="2315" y="899"/>
                    <a:pt x="2327" y="924"/>
                    <a:pt x="2336" y="942"/>
                  </a:cubicBezTo>
                  <a:cubicBezTo>
                    <a:pt x="2345" y="960"/>
                    <a:pt x="2350" y="967"/>
                    <a:pt x="2360" y="986"/>
                  </a:cubicBezTo>
                  <a:cubicBezTo>
                    <a:pt x="2370" y="1005"/>
                    <a:pt x="2379" y="1031"/>
                    <a:pt x="2396" y="1054"/>
                  </a:cubicBezTo>
                  <a:cubicBezTo>
                    <a:pt x="2413" y="1077"/>
                    <a:pt x="2442" y="1105"/>
                    <a:pt x="2460" y="1122"/>
                  </a:cubicBezTo>
                  <a:cubicBezTo>
                    <a:pt x="2478" y="1139"/>
                    <a:pt x="2489" y="1146"/>
                    <a:pt x="2504" y="1154"/>
                  </a:cubicBezTo>
                  <a:cubicBezTo>
                    <a:pt x="2519" y="1162"/>
                    <a:pt x="2528" y="1173"/>
                    <a:pt x="2548" y="1170"/>
                  </a:cubicBezTo>
                  <a:cubicBezTo>
                    <a:pt x="2568" y="1167"/>
                    <a:pt x="2595" y="1155"/>
                    <a:pt x="2624" y="1138"/>
                  </a:cubicBezTo>
                  <a:cubicBezTo>
                    <a:pt x="2653" y="1121"/>
                    <a:pt x="2699" y="1087"/>
                    <a:pt x="2720" y="1066"/>
                  </a:cubicBezTo>
                  <a:cubicBezTo>
                    <a:pt x="2741" y="1045"/>
                    <a:pt x="2742" y="1033"/>
                    <a:pt x="2752" y="1014"/>
                  </a:cubicBezTo>
                  <a:cubicBezTo>
                    <a:pt x="2762" y="995"/>
                    <a:pt x="2770" y="976"/>
                    <a:pt x="2780" y="954"/>
                  </a:cubicBezTo>
                  <a:cubicBezTo>
                    <a:pt x="2790" y="932"/>
                    <a:pt x="2793" y="925"/>
                    <a:pt x="2812" y="882"/>
                  </a:cubicBezTo>
                  <a:cubicBezTo>
                    <a:pt x="2831" y="839"/>
                    <a:pt x="2869" y="749"/>
                    <a:pt x="2892" y="698"/>
                  </a:cubicBezTo>
                  <a:cubicBezTo>
                    <a:pt x="2915" y="647"/>
                    <a:pt x="2936" y="599"/>
                    <a:pt x="2948" y="574"/>
                  </a:cubicBezTo>
                  <a:cubicBezTo>
                    <a:pt x="2960" y="549"/>
                    <a:pt x="2955" y="564"/>
                    <a:pt x="2964" y="546"/>
                  </a:cubicBezTo>
                  <a:cubicBezTo>
                    <a:pt x="2973" y="528"/>
                    <a:pt x="2989" y="489"/>
                    <a:pt x="3004" y="466"/>
                  </a:cubicBezTo>
                  <a:cubicBezTo>
                    <a:pt x="3019" y="443"/>
                    <a:pt x="3041" y="433"/>
                    <a:pt x="3052" y="406"/>
                  </a:cubicBezTo>
                  <a:cubicBezTo>
                    <a:pt x="3063" y="379"/>
                    <a:pt x="3066" y="319"/>
                    <a:pt x="3068" y="302"/>
                  </a:cubicBezTo>
                </a:path>
              </a:pathLst>
            </a:custGeom>
            <a:noFill/>
            <a:ln w="28575" cap="flat" cmpd="sng">
              <a:solidFill>
                <a:srgbClr val="008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583" name="Rectangle 215"/>
            <p:cNvSpPr>
              <a:spLocks noChangeArrowheads="1"/>
            </p:cNvSpPr>
            <p:nvPr/>
          </p:nvSpPr>
          <p:spPr bwMode="auto">
            <a:xfrm>
              <a:off x="1824" y="2518"/>
              <a:ext cx="39" cy="6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84" name="Line 216"/>
            <p:cNvSpPr>
              <a:spLocks noChangeShapeType="1"/>
            </p:cNvSpPr>
            <p:nvPr/>
          </p:nvSpPr>
          <p:spPr bwMode="auto">
            <a:xfrm flipV="1">
              <a:off x="1849" y="3095"/>
              <a:ext cx="0" cy="50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585" name="Line 217"/>
            <p:cNvSpPr>
              <a:spLocks noChangeShapeType="1"/>
            </p:cNvSpPr>
            <p:nvPr/>
          </p:nvSpPr>
          <p:spPr bwMode="auto">
            <a:xfrm>
              <a:off x="2437" y="33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586" name="Line 218"/>
            <p:cNvSpPr>
              <a:spLocks noChangeShapeType="1"/>
            </p:cNvSpPr>
            <p:nvPr/>
          </p:nvSpPr>
          <p:spPr bwMode="auto">
            <a:xfrm flipV="1">
              <a:off x="2473" y="3402"/>
              <a:ext cx="0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587" name="Line 219"/>
            <p:cNvSpPr>
              <a:spLocks noChangeShapeType="1"/>
            </p:cNvSpPr>
            <p:nvPr/>
          </p:nvSpPr>
          <p:spPr bwMode="auto">
            <a:xfrm>
              <a:off x="3673" y="3374"/>
              <a:ext cx="0" cy="2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588" name="Line 220"/>
            <p:cNvSpPr>
              <a:spLocks noChangeShapeType="1"/>
            </p:cNvSpPr>
            <p:nvPr/>
          </p:nvSpPr>
          <p:spPr bwMode="auto">
            <a:xfrm flipV="1">
              <a:off x="3709" y="3384"/>
              <a:ext cx="0" cy="2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589" name="Line 221"/>
            <p:cNvSpPr>
              <a:spLocks noChangeShapeType="1"/>
            </p:cNvSpPr>
            <p:nvPr/>
          </p:nvSpPr>
          <p:spPr bwMode="auto">
            <a:xfrm>
              <a:off x="3025" y="3138"/>
              <a:ext cx="0" cy="4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590" name="Line 222"/>
            <p:cNvSpPr>
              <a:spLocks noChangeShapeType="1"/>
            </p:cNvSpPr>
            <p:nvPr/>
          </p:nvSpPr>
          <p:spPr bwMode="auto">
            <a:xfrm flipV="1">
              <a:off x="3055" y="3132"/>
              <a:ext cx="0" cy="45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591" name="Rectangle 223"/>
            <p:cNvSpPr>
              <a:spLocks noChangeArrowheads="1"/>
            </p:cNvSpPr>
            <p:nvPr/>
          </p:nvSpPr>
          <p:spPr bwMode="auto">
            <a:xfrm>
              <a:off x="2778" y="3596"/>
              <a:ext cx="69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000"/>
                <a:t>Power in</a:t>
              </a:r>
            </a:p>
            <a:p>
              <a:r>
                <a:rPr lang="en-US" sz="1000"/>
                <a:t>Signals out</a:t>
              </a:r>
            </a:p>
          </p:txBody>
        </p:sp>
        <p:sp>
          <p:nvSpPr>
            <p:cNvPr id="58592" name="Rectangle 224"/>
            <p:cNvSpPr>
              <a:spLocks noChangeArrowheads="1"/>
            </p:cNvSpPr>
            <p:nvPr/>
          </p:nvSpPr>
          <p:spPr bwMode="auto">
            <a:xfrm>
              <a:off x="1520" y="3649"/>
              <a:ext cx="60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/>
                <a:t>Feedthroughs</a:t>
              </a:r>
            </a:p>
          </p:txBody>
        </p:sp>
        <p:sp>
          <p:nvSpPr>
            <p:cNvPr id="58593" name="Rectangle 225"/>
            <p:cNvSpPr>
              <a:spLocks noChangeArrowheads="1"/>
            </p:cNvSpPr>
            <p:nvPr/>
          </p:nvSpPr>
          <p:spPr bwMode="auto">
            <a:xfrm>
              <a:off x="1550" y="2262"/>
              <a:ext cx="67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/>
                <a:t>Cryostat Vessel</a:t>
              </a:r>
            </a:p>
          </p:txBody>
        </p:sp>
        <p:sp>
          <p:nvSpPr>
            <p:cNvPr id="58594" name="Rectangle 226"/>
            <p:cNvSpPr>
              <a:spLocks noChangeArrowheads="1"/>
            </p:cNvSpPr>
            <p:nvPr/>
          </p:nvSpPr>
          <p:spPr bwMode="auto">
            <a:xfrm>
              <a:off x="2423" y="2236"/>
              <a:ext cx="45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000"/>
                <a:t>Detectors</a:t>
              </a:r>
              <a:endParaRPr lang="en-US"/>
            </a:p>
          </p:txBody>
        </p:sp>
        <p:sp>
          <p:nvSpPr>
            <p:cNvPr id="58595" name="Rectangle 227"/>
            <p:cNvSpPr>
              <a:spLocks noChangeArrowheads="1"/>
            </p:cNvSpPr>
            <p:nvPr/>
          </p:nvSpPr>
          <p:spPr bwMode="auto">
            <a:xfrm>
              <a:off x="3430" y="2244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/>
                <a:t>Coils</a:t>
              </a:r>
            </a:p>
          </p:txBody>
        </p:sp>
        <p:sp>
          <p:nvSpPr>
            <p:cNvPr id="58596" name="Line 228"/>
            <p:cNvSpPr>
              <a:spLocks noChangeShapeType="1"/>
            </p:cNvSpPr>
            <p:nvPr/>
          </p:nvSpPr>
          <p:spPr bwMode="auto">
            <a:xfrm flipH="1">
              <a:off x="2472" y="2382"/>
              <a:ext cx="120" cy="4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597" name="Line 229"/>
            <p:cNvSpPr>
              <a:spLocks noChangeShapeType="1"/>
            </p:cNvSpPr>
            <p:nvPr/>
          </p:nvSpPr>
          <p:spPr bwMode="auto">
            <a:xfrm>
              <a:off x="2172" y="2352"/>
              <a:ext cx="162" cy="1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598" name="Line 230"/>
            <p:cNvSpPr>
              <a:spLocks noChangeShapeType="1"/>
            </p:cNvSpPr>
            <p:nvPr/>
          </p:nvSpPr>
          <p:spPr bwMode="auto">
            <a:xfrm flipH="1">
              <a:off x="3342" y="2388"/>
              <a:ext cx="252" cy="5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599" name="Rectangle 231"/>
            <p:cNvSpPr>
              <a:spLocks noChangeArrowheads="1"/>
            </p:cNvSpPr>
            <p:nvPr/>
          </p:nvSpPr>
          <p:spPr bwMode="auto">
            <a:xfrm>
              <a:off x="1765" y="3456"/>
              <a:ext cx="144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00" name="Rectangle 232"/>
            <p:cNvSpPr>
              <a:spLocks noChangeArrowheads="1"/>
            </p:cNvSpPr>
            <p:nvPr/>
          </p:nvSpPr>
          <p:spPr bwMode="auto">
            <a:xfrm>
              <a:off x="2389" y="3468"/>
              <a:ext cx="144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01" name="Rectangle 233"/>
            <p:cNvSpPr>
              <a:spLocks noChangeArrowheads="1"/>
            </p:cNvSpPr>
            <p:nvPr/>
          </p:nvSpPr>
          <p:spPr bwMode="auto">
            <a:xfrm>
              <a:off x="2971" y="3462"/>
              <a:ext cx="144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02" name="Rectangle 234"/>
            <p:cNvSpPr>
              <a:spLocks noChangeArrowheads="1"/>
            </p:cNvSpPr>
            <p:nvPr/>
          </p:nvSpPr>
          <p:spPr bwMode="auto">
            <a:xfrm>
              <a:off x="3607" y="3456"/>
              <a:ext cx="144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03" name="Line 235"/>
            <p:cNvSpPr>
              <a:spLocks noChangeShapeType="1"/>
            </p:cNvSpPr>
            <p:nvPr/>
          </p:nvSpPr>
          <p:spPr bwMode="auto">
            <a:xfrm flipV="1">
              <a:off x="2058" y="3516"/>
              <a:ext cx="312" cy="1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604" name="Text Box 236"/>
          <p:cNvSpPr txBox="1">
            <a:spLocks noChangeArrowheads="1"/>
          </p:cNvSpPr>
          <p:nvPr/>
        </p:nvSpPr>
        <p:spPr bwMode="auto">
          <a:xfrm>
            <a:off x="723900" y="4659313"/>
            <a:ext cx="58102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Purpose: Verify trajectories inside HCC</a:t>
            </a:r>
          </a:p>
          <a:p>
            <a:r>
              <a:rPr lang="en-US"/>
              <a:t> - Helps in commissioning</a:t>
            </a:r>
          </a:p>
          <a:p>
            <a:r>
              <a:rPr lang="en-US"/>
              <a:t> - Provides measure of track quality, losses within HCC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12/11/2008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Muon Collider Design Workshop at Newport News, VA USA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AE6D-E7AA-484C-BF04-AA5B4F189C73}" type="slidenum">
              <a:rPr lang="en-US"/>
              <a:pPr/>
              <a:t>44</a:t>
            </a:fld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MANX Objectives</a:t>
            </a:r>
          </a:p>
        </p:txBody>
      </p:sp>
      <p:sp>
        <p:nvSpPr>
          <p:cNvPr id="8" name="Rectangle 7"/>
          <p:cNvSpPr/>
          <p:nvPr/>
        </p:nvSpPr>
        <p:spPr>
          <a:xfrm rot="19806428">
            <a:off x="490380" y="2559876"/>
            <a:ext cx="888481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Much </a:t>
            </a:r>
            <a:r>
              <a:rPr lang="en-US" sz="8000" b="1" i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discussion</a:t>
            </a:r>
            <a:r>
              <a:rPr lang="en-US" sz="80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endParaRPr lang="en-US" sz="80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04800" y="1600200"/>
            <a:ext cx="85344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Measure 6D cooling in a channel long enough for significant reduction of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emittance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Study the evolution of the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emittance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along the channel by making measurements inside the channel as well as before and after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 the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Derbenev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-Johnson theory of the HCC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Advance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muon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cooling technology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Chris Roger’s  </a:t>
            </a:r>
            <a:r>
              <a:rPr lang="en-US" sz="2800" i="1" dirty="0" smtClean="0"/>
              <a:t>Further Cooling Experiments</a:t>
            </a:r>
            <a:endParaRPr lang="en-US" sz="2800" i="1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57200" y="457200"/>
            <a:ext cx="6553200" cy="1588"/>
          </a:xfrm>
          <a:prstGeom prst="line">
            <a:avLst/>
          </a:prstGeom>
          <a:ln w="254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609600"/>
            <a:ext cx="79629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057400"/>
            <a:ext cx="75533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3352801"/>
            <a:ext cx="63944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4876800"/>
            <a:ext cx="64484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762000"/>
            <a:ext cx="6055887" cy="3106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15240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/>
              <a:t>Katsuya</a:t>
            </a:r>
            <a:r>
              <a:rPr lang="en-US" sz="1800" dirty="0" smtClean="0"/>
              <a:t> </a:t>
            </a:r>
            <a:r>
              <a:rPr lang="en-US" sz="1800" dirty="0" err="1" smtClean="0"/>
              <a:t>Yonehara’s</a:t>
            </a:r>
            <a:r>
              <a:rPr lang="en-US" sz="1800" dirty="0" smtClean="0"/>
              <a:t> </a:t>
            </a:r>
            <a:r>
              <a:rPr lang="en-US" sz="2400" i="1" dirty="0" smtClean="0"/>
              <a:t>Study </a:t>
            </a:r>
            <a:r>
              <a:rPr lang="en-US" sz="2400" i="1" dirty="0" smtClean="0"/>
              <a:t>h</a:t>
            </a:r>
            <a:r>
              <a:rPr lang="en-US" sz="2400" i="1" dirty="0" smtClean="0"/>
              <a:t>igh </a:t>
            </a:r>
            <a:r>
              <a:rPr lang="en-US" sz="2400" i="1" dirty="0" smtClean="0"/>
              <a:t>p</a:t>
            </a:r>
            <a:r>
              <a:rPr lang="en-US" sz="2400" i="1" dirty="0" smtClean="0"/>
              <a:t>ressure hydrogen gas filled RF cell</a:t>
            </a:r>
            <a:endParaRPr lang="en-US" sz="2400" i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685800"/>
            <a:ext cx="83058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3733800"/>
            <a:ext cx="4648200" cy="280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762460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15240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/>
              <a:t>Katsuya</a:t>
            </a:r>
            <a:r>
              <a:rPr lang="en-US" sz="1800" dirty="0" smtClean="0"/>
              <a:t> </a:t>
            </a:r>
            <a:r>
              <a:rPr lang="en-US" sz="1800" dirty="0" err="1" smtClean="0"/>
              <a:t>Yonehara’s</a:t>
            </a:r>
            <a:r>
              <a:rPr lang="en-US" sz="1800" dirty="0" smtClean="0"/>
              <a:t> </a:t>
            </a:r>
            <a:r>
              <a:rPr lang="en-US" sz="2400" i="1" dirty="0" smtClean="0"/>
              <a:t>Study </a:t>
            </a:r>
            <a:r>
              <a:rPr lang="en-US" sz="2400" i="1" dirty="0" smtClean="0"/>
              <a:t>h</a:t>
            </a:r>
            <a:r>
              <a:rPr lang="en-US" sz="2400" i="1" dirty="0" smtClean="0"/>
              <a:t>igh </a:t>
            </a:r>
            <a:r>
              <a:rPr lang="en-US" sz="2400" i="1" dirty="0" smtClean="0"/>
              <a:t>p</a:t>
            </a:r>
            <a:r>
              <a:rPr lang="en-US" sz="2400" i="1" dirty="0" smtClean="0"/>
              <a:t>ressure hydrogen gas filled RF cell</a:t>
            </a:r>
            <a:endParaRPr lang="en-US" sz="2400" i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685800"/>
            <a:ext cx="83058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729089"/>
            <a:ext cx="4343400" cy="2978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4402192"/>
            <a:ext cx="3276599" cy="2455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13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838200"/>
            <a:ext cx="5867400" cy="262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371600" y="152400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Chris Rogers’ </a:t>
            </a:r>
            <a:r>
              <a:rPr lang="en-US" sz="2400" i="1"/>
              <a:t>Overview of Cooling Studies in the UK</a:t>
            </a:r>
          </a:p>
        </p:txBody>
      </p:sp>
      <p:pic>
        <p:nvPicPr>
          <p:cNvPr id="10244" name="Picture 4" descr="p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352800"/>
            <a:ext cx="4024313" cy="294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p7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4343400"/>
            <a:ext cx="47244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Line 7"/>
          <p:cNvSpPr>
            <a:spLocks noChangeShapeType="1"/>
          </p:cNvSpPr>
          <p:nvPr/>
        </p:nvSpPr>
        <p:spPr bwMode="auto">
          <a:xfrm>
            <a:off x="685800" y="609600"/>
            <a:ext cx="784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153400" cy="762000"/>
          </a:xfrm>
        </p:spPr>
        <p:txBody>
          <a:bodyPr/>
          <a:lstStyle/>
          <a:p>
            <a:pPr algn="l" eaLnBrk="1" hangingPunct="1"/>
            <a:r>
              <a:rPr lang="en-US" sz="1800" b="1" smtClean="0">
                <a:solidFill>
                  <a:schemeClr val="tx1"/>
                </a:solidFill>
              </a:rPr>
              <a:t>Dave Neuffer’s </a:t>
            </a:r>
            <a:br>
              <a:rPr lang="en-US" sz="1800" b="1" smtClean="0">
                <a:solidFill>
                  <a:schemeClr val="tx1"/>
                </a:solidFill>
              </a:rPr>
            </a:br>
            <a:r>
              <a:rPr lang="en-US" sz="2400" b="1" i="1" smtClean="0">
                <a:solidFill>
                  <a:schemeClr val="tx1"/>
                </a:solidFill>
              </a:rPr>
              <a:t>Front End Capture/Phase Rotation &amp; Cooling Studies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488" y="1219200"/>
            <a:ext cx="5070475" cy="5121275"/>
          </a:xfrm>
          <a:noFill/>
        </p:spPr>
        <p:txBody>
          <a:bodyPr/>
          <a:lstStyle/>
          <a:p>
            <a:pPr eaLnBrk="1" hangingPunct="1"/>
            <a:r>
              <a:rPr lang="en-US" b="1" smtClean="0"/>
              <a:t> </a:t>
            </a:r>
            <a:r>
              <a:rPr lang="el-GR" sz="2400" b="1" smtClean="0"/>
              <a:t>ν</a:t>
            </a:r>
            <a:r>
              <a:rPr lang="en-US" sz="2400" b="1" smtClean="0"/>
              <a:t>-Factory Front end</a:t>
            </a:r>
          </a:p>
          <a:p>
            <a:pPr eaLnBrk="1" hangingPunct="1">
              <a:buFontTx/>
              <a:buNone/>
            </a:pPr>
            <a:endParaRPr lang="en-US" sz="2400" b="1" smtClean="0"/>
          </a:p>
          <a:p>
            <a:pPr eaLnBrk="1" hangingPunct="1"/>
            <a:r>
              <a:rPr lang="en-US" sz="2400" b="1" smtClean="0"/>
              <a:t>Capture and </a:t>
            </a:r>
            <a:r>
              <a:rPr lang="el-GR" sz="2400" b="1" smtClean="0"/>
              <a:t>Φ</a:t>
            </a:r>
            <a:r>
              <a:rPr lang="en-US" sz="2400" b="1" smtClean="0"/>
              <a:t>-E rotation </a:t>
            </a:r>
          </a:p>
          <a:p>
            <a:pPr lvl="1" eaLnBrk="1" hangingPunct="1"/>
            <a:r>
              <a:rPr lang="en-US" sz="2400" b="1" smtClean="0"/>
              <a:t>High Frequency buncher/rotation </a:t>
            </a:r>
          </a:p>
          <a:p>
            <a:pPr lvl="2" eaLnBrk="1" hangingPunct="1"/>
            <a:r>
              <a:rPr lang="en-US" b="1" smtClean="0"/>
              <a:t>Study 2B </a:t>
            </a:r>
            <a:r>
              <a:rPr lang="el-GR" b="1" smtClean="0"/>
              <a:t>ν</a:t>
            </a:r>
            <a:r>
              <a:rPr lang="en-US" b="1" smtClean="0"/>
              <a:t>-Factory</a:t>
            </a:r>
          </a:p>
          <a:p>
            <a:pPr lvl="2" eaLnBrk="1" hangingPunct="1">
              <a:buFontTx/>
              <a:buNone/>
            </a:pPr>
            <a:endParaRPr lang="en-US" b="1" smtClean="0"/>
          </a:p>
          <a:p>
            <a:pPr eaLnBrk="1" hangingPunct="1"/>
            <a:r>
              <a:rPr lang="en-US" sz="2400" b="1" smtClean="0"/>
              <a:t>Shorter version </a:t>
            </a:r>
          </a:p>
          <a:p>
            <a:pPr lvl="1" eaLnBrk="1" hangingPunct="1"/>
            <a:r>
              <a:rPr lang="el-GR" sz="2400" b="1" smtClean="0"/>
              <a:t>ν</a:t>
            </a:r>
            <a:r>
              <a:rPr lang="en-US" sz="2400" b="1" smtClean="0"/>
              <a:t>-Factory→</a:t>
            </a:r>
            <a:r>
              <a:rPr lang="el-GR" sz="2400" b="1" smtClean="0"/>
              <a:t>μ</a:t>
            </a:r>
            <a:r>
              <a:rPr lang="en-US" sz="2400" b="1" smtClean="0"/>
              <a:t>+-</a:t>
            </a:r>
            <a:r>
              <a:rPr lang="el-GR" sz="2400" b="1" smtClean="0"/>
              <a:t>μ</a:t>
            </a:r>
            <a:r>
              <a:rPr lang="en-US" sz="2400" b="1" smtClean="0"/>
              <a:t>- Collider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828800"/>
            <a:ext cx="3810000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Oval 5"/>
          <p:cNvSpPr>
            <a:spLocks noChangeArrowheads="1"/>
          </p:cNvSpPr>
          <p:nvPr/>
        </p:nvSpPr>
        <p:spPr bwMode="auto">
          <a:xfrm>
            <a:off x="6275388" y="1355725"/>
            <a:ext cx="481012" cy="1084263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 flipH="1">
            <a:off x="5761038" y="1905000"/>
            <a:ext cx="511175" cy="32702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1" name="Line 8"/>
          <p:cNvSpPr>
            <a:spLocks noChangeShapeType="1"/>
          </p:cNvSpPr>
          <p:nvPr/>
        </p:nvSpPr>
        <p:spPr bwMode="auto">
          <a:xfrm flipV="1">
            <a:off x="685800" y="762000"/>
            <a:ext cx="792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81000" y="1524000"/>
            <a:ext cx="914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/>
              <a:t>12.9 m</a:t>
            </a:r>
          </a:p>
        </p:txBody>
      </p:sp>
      <p:sp>
        <p:nvSpPr>
          <p:cNvPr id="12291" name="Line 3"/>
          <p:cNvSpPr>
            <a:spLocks noChangeShapeType="1"/>
          </p:cNvSpPr>
          <p:nvPr/>
        </p:nvSpPr>
        <p:spPr bwMode="auto">
          <a:xfrm flipH="1">
            <a:off x="381000" y="1600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 flipH="1">
            <a:off x="1295400" y="1600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 flipH="1">
            <a:off x="4267200" y="1600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 flipH="1">
            <a:off x="6324600" y="1600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 flipH="1">
            <a:off x="8763000" y="1600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381000" y="18288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>
            <a:off x="1295400" y="1828800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>
            <a:off x="4267200" y="18288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>
            <a:off x="6324600" y="1828800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2209800" y="1524000"/>
            <a:ext cx="1066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/>
              <a:t>43.5 m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4800600" y="1524000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/>
              <a:t>31.5 m</a:t>
            </a: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7086600" y="1524000"/>
            <a:ext cx="1066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/>
              <a:t>36 m</a:t>
            </a: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1752600" y="1828800"/>
            <a:ext cx="190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/>
              <a:t>drift</a:t>
            </a: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4343400" y="1828800"/>
            <a:ext cx="190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/>
              <a:t>buncher</a:t>
            </a:r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6629400" y="1752600"/>
            <a:ext cx="190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/>
              <a:t>rotator</a:t>
            </a: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304800" y="1828800"/>
            <a:ext cx="1066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/>
              <a:t>capture</a:t>
            </a:r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533400" y="228600"/>
            <a:ext cx="71485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MC Front End Layout in G4beamline </a:t>
            </a:r>
            <a:endParaRPr lang="en-US" b="1">
              <a:cs typeface="Arial" pitchFamily="34" charset="0"/>
            </a:endParaRPr>
          </a:p>
        </p:txBody>
      </p:sp>
      <p:pic>
        <p:nvPicPr>
          <p:cNvPr id="12308" name="Picture 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838200"/>
            <a:ext cx="86868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9" name="Picture 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3581400"/>
            <a:ext cx="7924800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310" name="Group 22"/>
          <p:cNvGrpSpPr>
            <a:grpSpLocks/>
          </p:cNvGrpSpPr>
          <p:nvPr/>
        </p:nvGrpSpPr>
        <p:grpSpPr bwMode="auto">
          <a:xfrm>
            <a:off x="609600" y="2286000"/>
            <a:ext cx="8001000" cy="4572000"/>
            <a:chOff x="432" y="240"/>
            <a:chExt cx="5040" cy="2880"/>
          </a:xfrm>
        </p:grpSpPr>
        <p:sp>
          <p:nvSpPr>
            <p:cNvPr id="12312" name="Line 23"/>
            <p:cNvSpPr>
              <a:spLocks noChangeShapeType="1"/>
            </p:cNvSpPr>
            <p:nvPr/>
          </p:nvSpPr>
          <p:spPr bwMode="auto">
            <a:xfrm>
              <a:off x="1728" y="2544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3" name="Line 24"/>
            <p:cNvSpPr>
              <a:spLocks noChangeShapeType="1"/>
            </p:cNvSpPr>
            <p:nvPr/>
          </p:nvSpPr>
          <p:spPr bwMode="auto">
            <a:xfrm>
              <a:off x="4320" y="2544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4" name="Line 25"/>
            <p:cNvSpPr>
              <a:spLocks noChangeShapeType="1"/>
            </p:cNvSpPr>
            <p:nvPr/>
          </p:nvSpPr>
          <p:spPr bwMode="auto">
            <a:xfrm>
              <a:off x="1728" y="2832"/>
              <a:ext cx="25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5" name="Text Box 26"/>
            <p:cNvSpPr txBox="1">
              <a:spLocks noChangeArrowheads="1"/>
            </p:cNvSpPr>
            <p:nvPr/>
          </p:nvSpPr>
          <p:spPr bwMode="auto">
            <a:xfrm>
              <a:off x="1920" y="2640"/>
              <a:ext cx="225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“Cool and Match” 3 m (4x75 cm cells)</a:t>
              </a:r>
            </a:p>
          </p:txBody>
        </p:sp>
        <p:sp>
          <p:nvSpPr>
            <p:cNvPr id="12316" name="Text Box 27"/>
            <p:cNvSpPr txBox="1">
              <a:spLocks noChangeArrowheads="1"/>
            </p:cNvSpPr>
            <p:nvPr/>
          </p:nvSpPr>
          <p:spPr bwMode="auto">
            <a:xfrm>
              <a:off x="4368" y="2640"/>
              <a:ext cx="1104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“Cool” 90 m of 75 cm cells</a:t>
              </a:r>
            </a:p>
          </p:txBody>
        </p:sp>
        <p:sp>
          <p:nvSpPr>
            <p:cNvPr id="12317" name="Line 28"/>
            <p:cNvSpPr>
              <a:spLocks noChangeShapeType="1"/>
            </p:cNvSpPr>
            <p:nvPr/>
          </p:nvSpPr>
          <p:spPr bwMode="auto">
            <a:xfrm flipV="1">
              <a:off x="432" y="2832"/>
              <a:ext cx="1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8" name="Line 29"/>
            <p:cNvSpPr>
              <a:spLocks noChangeShapeType="1"/>
            </p:cNvSpPr>
            <p:nvPr/>
          </p:nvSpPr>
          <p:spPr bwMode="auto">
            <a:xfrm flipH="1">
              <a:off x="4320" y="2832"/>
              <a:ext cx="11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9" name="Text Box 30"/>
            <p:cNvSpPr txBox="1">
              <a:spLocks noChangeArrowheads="1"/>
            </p:cNvSpPr>
            <p:nvPr/>
          </p:nvSpPr>
          <p:spPr bwMode="auto">
            <a:xfrm>
              <a:off x="432" y="2592"/>
              <a:ext cx="120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Rotator 36 m long</a:t>
              </a:r>
            </a:p>
          </p:txBody>
        </p:sp>
        <p:sp>
          <p:nvSpPr>
            <p:cNvPr id="12320" name="Line 31"/>
            <p:cNvSpPr>
              <a:spLocks noChangeShapeType="1"/>
            </p:cNvSpPr>
            <p:nvPr/>
          </p:nvSpPr>
          <p:spPr bwMode="auto">
            <a:xfrm flipV="1">
              <a:off x="1728" y="528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1" name="Line 32"/>
            <p:cNvSpPr>
              <a:spLocks noChangeShapeType="1"/>
            </p:cNvSpPr>
            <p:nvPr/>
          </p:nvSpPr>
          <p:spPr bwMode="auto">
            <a:xfrm flipV="1">
              <a:off x="2352" y="528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2" name="Line 33"/>
            <p:cNvSpPr>
              <a:spLocks noChangeShapeType="1"/>
            </p:cNvSpPr>
            <p:nvPr/>
          </p:nvSpPr>
          <p:spPr bwMode="auto">
            <a:xfrm>
              <a:off x="1728" y="816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3" name="Text Box 34"/>
            <p:cNvSpPr txBox="1">
              <a:spLocks noChangeArrowheads="1"/>
            </p:cNvSpPr>
            <p:nvPr/>
          </p:nvSpPr>
          <p:spPr bwMode="auto">
            <a:xfrm>
              <a:off x="1632" y="624"/>
              <a:ext cx="76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/>
                <a:t>75 cm cell</a:t>
              </a:r>
            </a:p>
          </p:txBody>
        </p:sp>
        <p:sp>
          <p:nvSpPr>
            <p:cNvPr id="12324" name="Line 35"/>
            <p:cNvSpPr>
              <a:spLocks noChangeShapeType="1"/>
            </p:cNvSpPr>
            <p:nvPr/>
          </p:nvSpPr>
          <p:spPr bwMode="auto">
            <a:xfrm flipH="1">
              <a:off x="1920" y="768"/>
              <a:ext cx="768" cy="960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5" name="Line 36"/>
            <p:cNvSpPr>
              <a:spLocks noChangeShapeType="1"/>
            </p:cNvSpPr>
            <p:nvPr/>
          </p:nvSpPr>
          <p:spPr bwMode="auto">
            <a:xfrm flipH="1">
              <a:off x="2160" y="768"/>
              <a:ext cx="624" cy="960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6" name="Text Box 37"/>
            <p:cNvSpPr txBox="1">
              <a:spLocks noChangeArrowheads="1"/>
            </p:cNvSpPr>
            <p:nvPr/>
          </p:nvSpPr>
          <p:spPr bwMode="auto">
            <a:xfrm>
              <a:off x="2400" y="576"/>
              <a:ext cx="67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1 cm LiH</a:t>
              </a:r>
            </a:p>
          </p:txBody>
        </p:sp>
        <p:sp>
          <p:nvSpPr>
            <p:cNvPr id="12327" name="Line 38"/>
            <p:cNvSpPr>
              <a:spLocks noChangeShapeType="1"/>
            </p:cNvSpPr>
            <p:nvPr/>
          </p:nvSpPr>
          <p:spPr bwMode="auto">
            <a:xfrm>
              <a:off x="1488" y="1056"/>
              <a:ext cx="528" cy="432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8" name="Text Box 39"/>
            <p:cNvSpPr txBox="1">
              <a:spLocks noChangeArrowheads="1"/>
            </p:cNvSpPr>
            <p:nvPr/>
          </p:nvSpPr>
          <p:spPr bwMode="auto">
            <a:xfrm>
              <a:off x="720" y="816"/>
              <a:ext cx="10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/>
                <a:t>23 cm vacuum</a:t>
              </a:r>
            </a:p>
          </p:txBody>
        </p:sp>
        <p:sp>
          <p:nvSpPr>
            <p:cNvPr id="12329" name="Line 40"/>
            <p:cNvSpPr>
              <a:spLocks noChangeShapeType="1"/>
            </p:cNvSpPr>
            <p:nvPr/>
          </p:nvSpPr>
          <p:spPr bwMode="auto">
            <a:xfrm flipV="1">
              <a:off x="3408" y="76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0" name="Line 41"/>
            <p:cNvSpPr>
              <a:spLocks noChangeShapeType="1"/>
            </p:cNvSpPr>
            <p:nvPr/>
          </p:nvSpPr>
          <p:spPr bwMode="auto">
            <a:xfrm flipV="1">
              <a:off x="3888" y="76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1" name="Text Box 42"/>
            <p:cNvSpPr txBox="1">
              <a:spLocks noChangeArrowheads="1"/>
            </p:cNvSpPr>
            <p:nvPr/>
          </p:nvSpPr>
          <p:spPr bwMode="auto">
            <a:xfrm>
              <a:off x="3264" y="240"/>
              <a:ext cx="864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/>
                <a:t>50 cm 201.25 MHz RF cavity</a:t>
              </a:r>
            </a:p>
          </p:txBody>
        </p:sp>
        <p:sp>
          <p:nvSpPr>
            <p:cNvPr id="12332" name="Line 43"/>
            <p:cNvSpPr>
              <a:spLocks noChangeShapeType="1"/>
            </p:cNvSpPr>
            <p:nvPr/>
          </p:nvSpPr>
          <p:spPr bwMode="auto">
            <a:xfrm>
              <a:off x="3408" y="864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11" name="Line 44"/>
          <p:cNvSpPr>
            <a:spLocks noChangeShapeType="1"/>
          </p:cNvSpPr>
          <p:nvPr/>
        </p:nvSpPr>
        <p:spPr bwMode="auto">
          <a:xfrm>
            <a:off x="685800" y="609600"/>
            <a:ext cx="784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381000"/>
          </a:xfrm>
        </p:spPr>
        <p:txBody>
          <a:bodyPr/>
          <a:lstStyle/>
          <a:p>
            <a:pPr eaLnBrk="1" hangingPunct="1"/>
            <a:r>
              <a:rPr lang="en-US" sz="2000" smtClean="0"/>
              <a:t>Simulations (N</a:t>
            </a:r>
            <a:r>
              <a:rPr lang="en-US" sz="2000" baseline="-25000" smtClean="0"/>
              <a:t>B</a:t>
            </a:r>
            <a:r>
              <a:rPr lang="en-US" sz="2000" smtClean="0"/>
              <a:t>=10)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3316" name="Picture 4" descr="start1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838200"/>
            <a:ext cx="4033838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aftcool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6325" y="3762375"/>
            <a:ext cx="3987800" cy="260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5632450" y="4630738"/>
            <a:ext cx="1304925" cy="928687"/>
          </a:xfrm>
          <a:prstGeom prst="rect">
            <a:avLst/>
          </a:prstGeom>
          <a:noFill/>
          <a:ln w="0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3319" name="Picture 7" descr="bunxer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00613" y="785813"/>
            <a:ext cx="3989387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8" descr="b4coo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8175" y="3765550"/>
            <a:ext cx="4033838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4619625" y="6357938"/>
            <a:ext cx="598488" cy="30480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/>
              <a:t>-30m</a:t>
            </a: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8616950" y="6345238"/>
            <a:ext cx="539750" cy="30480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/>
              <a:t>30m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0" y="3608388"/>
            <a:ext cx="1041400" cy="30480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/>
              <a:t>500 MeV/c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376238" y="6186488"/>
            <a:ext cx="282575" cy="30480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/>
              <a:t>0</a:t>
            </a: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4184650" y="1781175"/>
            <a:ext cx="1123950" cy="64135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b="1"/>
              <a:t>Drift and</a:t>
            </a:r>
          </a:p>
          <a:p>
            <a:pPr algn="ctr"/>
            <a:r>
              <a:rPr lang="en-US" sz="1800" b="1"/>
              <a:t>Bunch</a:t>
            </a:r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>
            <a:off x="3759200" y="1762125"/>
            <a:ext cx="208915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7196138" y="1320800"/>
            <a:ext cx="1182687" cy="342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 b="1">
                <a:solidFill>
                  <a:srgbClr val="3333FF"/>
                </a:solidFill>
              </a:rPr>
              <a:t>s = 89</a:t>
            </a:r>
            <a:r>
              <a:rPr lang="en-US" sz="1400" b="1">
                <a:solidFill>
                  <a:srgbClr val="3333FF"/>
                </a:solidFill>
              </a:rPr>
              <a:t>m</a:t>
            </a:r>
            <a:endParaRPr lang="en-US" sz="1400">
              <a:solidFill>
                <a:srgbClr val="3333FF"/>
              </a:solidFill>
            </a:endParaRPr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3132138" y="1281113"/>
            <a:ext cx="1058862" cy="342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 b="1">
                <a:solidFill>
                  <a:srgbClr val="3333FF"/>
                </a:solidFill>
              </a:rPr>
              <a:t>s = 1m</a:t>
            </a:r>
            <a:endParaRPr lang="en-US" sz="1600">
              <a:solidFill>
                <a:srgbClr val="3333FF"/>
              </a:solidFill>
            </a:endParaRPr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4202113" y="3370263"/>
            <a:ext cx="895350" cy="366712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b="1">
                <a:solidFill>
                  <a:srgbClr val="CC0000"/>
                </a:solidFill>
              </a:rPr>
              <a:t>Rotate</a:t>
            </a: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3303588" y="4105275"/>
            <a:ext cx="1182687" cy="342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 b="1">
                <a:solidFill>
                  <a:srgbClr val="3333FF"/>
                </a:solidFill>
              </a:rPr>
              <a:t>s = 125</a:t>
            </a:r>
            <a:r>
              <a:rPr lang="en-US" sz="1400" b="1">
                <a:solidFill>
                  <a:srgbClr val="3333FF"/>
                </a:solidFill>
              </a:rPr>
              <a:t>m</a:t>
            </a:r>
            <a:endParaRPr lang="en-US" sz="1400">
              <a:solidFill>
                <a:srgbClr val="3333FF"/>
              </a:solidFill>
            </a:endParaRPr>
          </a:p>
        </p:txBody>
      </p:sp>
      <p:sp>
        <p:nvSpPr>
          <p:cNvPr id="13331" name="Line 19"/>
          <p:cNvSpPr>
            <a:spLocks noChangeShapeType="1"/>
          </p:cNvSpPr>
          <p:nvPr/>
        </p:nvSpPr>
        <p:spPr bwMode="auto">
          <a:xfrm flipH="1">
            <a:off x="2579688" y="2298700"/>
            <a:ext cx="3781425" cy="23225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32" name="Line 20"/>
          <p:cNvSpPr>
            <a:spLocks noChangeShapeType="1"/>
          </p:cNvSpPr>
          <p:nvPr/>
        </p:nvSpPr>
        <p:spPr bwMode="auto">
          <a:xfrm>
            <a:off x="2768600" y="5110163"/>
            <a:ext cx="2868613" cy="61912"/>
          </a:xfrm>
          <a:prstGeom prst="line">
            <a:avLst/>
          </a:prstGeom>
          <a:noFill/>
          <a:ln w="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7373938" y="4054475"/>
            <a:ext cx="1182687" cy="342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 b="1">
                <a:solidFill>
                  <a:srgbClr val="3333FF"/>
                </a:solidFill>
              </a:rPr>
              <a:t>s = 219</a:t>
            </a:r>
            <a:r>
              <a:rPr lang="en-US" sz="1400" b="1">
                <a:solidFill>
                  <a:srgbClr val="3333FF"/>
                </a:solidFill>
              </a:rPr>
              <a:t>m</a:t>
            </a:r>
            <a:endParaRPr lang="en-US" sz="1400">
              <a:solidFill>
                <a:srgbClr val="3333FF"/>
              </a:solidFill>
            </a:endParaRPr>
          </a:p>
        </p:txBody>
      </p:sp>
      <p:sp>
        <p:nvSpPr>
          <p:cNvPr id="13334" name="Text Box 22"/>
          <p:cNvSpPr txBox="1">
            <a:spLocks noChangeArrowheads="1"/>
          </p:cNvSpPr>
          <p:nvPr/>
        </p:nvSpPr>
        <p:spPr bwMode="auto">
          <a:xfrm>
            <a:off x="5732463" y="6094413"/>
            <a:ext cx="184150" cy="366712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sz="1800"/>
          </a:p>
        </p:txBody>
      </p:sp>
      <p:sp>
        <p:nvSpPr>
          <p:cNvPr id="13335" name="Text Box 23"/>
          <p:cNvSpPr txBox="1">
            <a:spLocks noChangeArrowheads="1"/>
          </p:cNvSpPr>
          <p:nvPr/>
        </p:nvSpPr>
        <p:spPr bwMode="auto">
          <a:xfrm>
            <a:off x="4156075" y="4668838"/>
            <a:ext cx="11826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800" b="1">
                <a:solidFill>
                  <a:srgbClr val="008000"/>
                </a:solidFill>
              </a:rPr>
              <a:t>Cool</a:t>
            </a:r>
          </a:p>
        </p:txBody>
      </p:sp>
      <p:sp>
        <p:nvSpPr>
          <p:cNvPr id="13336" name="Rectangle 24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800" b="1"/>
              <a:t>Dave Neuffer’s  </a:t>
            </a:r>
            <a:r>
              <a:rPr lang="en-US" b="1" i="1"/>
              <a:t>Front End Capture/Phase Rotation &amp; Cooling Studies</a:t>
            </a:r>
          </a:p>
        </p:txBody>
      </p:sp>
      <p:sp>
        <p:nvSpPr>
          <p:cNvPr id="13337" name="Line 25"/>
          <p:cNvSpPr>
            <a:spLocks noChangeShapeType="1"/>
          </p:cNvSpPr>
          <p:nvPr/>
        </p:nvSpPr>
        <p:spPr bwMode="auto">
          <a:xfrm>
            <a:off x="457200" y="457200"/>
            <a:ext cx="830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Front end simulations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Initial beam is 8GeV protons, 1ns bunch length </a:t>
            </a:r>
          </a:p>
        </p:txBody>
      </p:sp>
      <p:pic>
        <p:nvPicPr>
          <p:cNvPr id="14340" name="Picture 4" descr="longgrap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6200" y="1549400"/>
            <a:ext cx="6989763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coollinebase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1938" y="5053013"/>
            <a:ext cx="6107112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457200" y="0"/>
            <a:ext cx="845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800" b="1"/>
              <a:t>Dave Neuffer’s  </a:t>
            </a:r>
            <a:r>
              <a:rPr lang="en-US" b="1" i="1"/>
              <a:t>Front End Capture/Phase Rotation &amp; Cooling Studies</a:t>
            </a:r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457200" y="457200"/>
            <a:ext cx="830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2086</Words>
  <Application>Microsoft Office PowerPoint</Application>
  <PresentationFormat>On-screen Show (4:3)</PresentationFormat>
  <Paragraphs>425</Paragraphs>
  <Slides>53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56" baseType="lpstr">
      <vt:lpstr>Default Design</vt:lpstr>
      <vt:lpstr>Equation</vt:lpstr>
      <vt:lpstr>Chart</vt:lpstr>
      <vt:lpstr>Slide 1</vt:lpstr>
      <vt:lpstr>Slide 2</vt:lpstr>
      <vt:lpstr>Slide 3</vt:lpstr>
      <vt:lpstr>Slide 4</vt:lpstr>
      <vt:lpstr>Slide 5</vt:lpstr>
      <vt:lpstr>Dave Neuffer’s  Front End Capture/Phase Rotation &amp; Cooling Studies</vt:lpstr>
      <vt:lpstr>Slide 7</vt:lpstr>
      <vt:lpstr>Simulations (NB=10)</vt:lpstr>
      <vt:lpstr>Front end simulations</vt:lpstr>
      <vt:lpstr>Variations - focusing 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V.Balbekov, 12/09/08</vt:lpstr>
      <vt:lpstr>V.Balbekov, 12/09/08</vt:lpstr>
      <vt:lpstr>V.Balbekov, 12/09/08</vt:lpstr>
      <vt:lpstr>V.Balbekov, 12/09/08</vt:lpstr>
      <vt:lpstr>Slide 28</vt:lpstr>
      <vt:lpstr>Our Proposal: Epicyclic Helical Solenoid</vt:lpstr>
      <vt:lpstr>Transverse-plane Trajectory in EHS</vt:lpstr>
      <vt:lpstr>Designing Epicyclic Helical Channel</vt:lpstr>
      <vt:lpstr>Slide 32</vt:lpstr>
      <vt:lpstr>Slide 33</vt:lpstr>
      <vt:lpstr>Ejection from the Trap</vt:lpstr>
      <vt:lpstr>Slide 35</vt:lpstr>
      <vt:lpstr>Slide 36</vt:lpstr>
      <vt:lpstr>Slide 37</vt:lpstr>
      <vt:lpstr>Frictional Cooling</vt:lpstr>
      <vt:lpstr>Slide 39</vt:lpstr>
      <vt:lpstr>Why a Muon Refrigerator is so Interesting!</vt:lpstr>
      <vt:lpstr>Slide 41</vt:lpstr>
      <vt:lpstr>MICE Phases + MANX</vt:lpstr>
      <vt:lpstr>Trackers Inside HCC</vt:lpstr>
      <vt:lpstr>MANX Objectives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</vt:vector>
  </TitlesOfParts>
  <Company>Jefferson 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beard</dc:creator>
  <cp:lastModifiedBy>beard</cp:lastModifiedBy>
  <cp:revision>42</cp:revision>
  <dcterms:created xsi:type="dcterms:W3CDTF">2008-12-11T03:07:31Z</dcterms:created>
  <dcterms:modified xsi:type="dcterms:W3CDTF">2008-12-12T06:30:58Z</dcterms:modified>
</cp:coreProperties>
</file>