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6" r:id="rId4"/>
    <p:sldId id="287" r:id="rId5"/>
    <p:sldId id="260" r:id="rId6"/>
    <p:sldId id="262" r:id="rId7"/>
    <p:sldId id="278" r:id="rId8"/>
    <p:sldId id="284" r:id="rId9"/>
    <p:sldId id="289" r:id="rId10"/>
    <p:sldId id="272" r:id="rId11"/>
    <p:sldId id="286" r:id="rId12"/>
    <p:sldId id="266" r:id="rId13"/>
    <p:sldId id="274" r:id="rId14"/>
    <p:sldId id="264" r:id="rId15"/>
    <p:sldId id="259" r:id="rId16"/>
    <p:sldId id="279" r:id="rId17"/>
    <p:sldId id="281" r:id="rId18"/>
    <p:sldId id="282" r:id="rId19"/>
    <p:sldId id="263" r:id="rId20"/>
    <p:sldId id="268" r:id="rId21"/>
    <p:sldId id="280" r:id="rId22"/>
    <p:sldId id="288" r:id="rId23"/>
    <p:sldId id="277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7F07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511AD-BD1D-40C9-B4B9-611B40B6115E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45F33-4646-4648-91AC-F684DC535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Yaroslav</a:t>
            </a:r>
            <a:r>
              <a:rPr lang="en-US" dirty="0" smtClean="0"/>
              <a:t> Derbenev, Jefferson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dipole field (only technical gaps)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Red: </a:t>
            </a:r>
            <a:r>
              <a:rPr lang="en-US" dirty="0" err="1" smtClean="0"/>
              <a:t>quadrupoles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Dispersion (blue) and beta-functions are plotted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Courtesy of A. </a:t>
            </a:r>
            <a:r>
              <a:rPr lang="en-US" dirty="0" err="1" smtClean="0"/>
              <a:t>Bogacz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parallel beam enters a thick lens and gets focused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These</a:t>
            </a:r>
            <a:r>
              <a:rPr lang="en-US" baseline="0" dirty="0" smtClean="0"/>
              <a:t> equations are integrated along the growing mode of particle </a:t>
            </a:r>
            <a:r>
              <a:rPr lang="en-US" baseline="0" dirty="0" err="1" smtClean="0"/>
              <a:t>betatron</a:t>
            </a:r>
            <a:r>
              <a:rPr lang="en-US" baseline="0" dirty="0" smtClean="0"/>
              <a:t> 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Next iteration (including </a:t>
            </a:r>
            <a:r>
              <a:rPr lang="en-US" dirty="0" err="1" smtClean="0"/>
              <a:t>octupoles</a:t>
            </a:r>
            <a:r>
              <a:rPr lang="en-US" dirty="0" smtClean="0"/>
              <a:t>) can be calculated if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Courtesy of P. </a:t>
            </a:r>
            <a:r>
              <a:rPr lang="en-US" sz="1400" b="1" dirty="0" err="1" smtClean="0"/>
              <a:t>Chevstov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Blue: dispersion</a:t>
            </a:r>
          </a:p>
          <a:p>
            <a:r>
              <a:rPr lang="en-US" dirty="0" smtClean="0"/>
              <a:t>Red:</a:t>
            </a:r>
            <a:r>
              <a:rPr lang="en-US" baseline="0" dirty="0" smtClean="0"/>
              <a:t> x-beta</a:t>
            </a:r>
          </a:p>
          <a:p>
            <a:r>
              <a:rPr lang="en-US" baseline="0" dirty="0" smtClean="0"/>
              <a:t>Green: y beta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in strait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5F33-4646-4648-91AC-F684DC53520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1799-9D60-4A6C-A1B5-4FF5F5BB4F38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6C8E-AC4A-4E85-8052-5E0D9D0E8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0772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Considerations on Interaction Region design for </a:t>
            </a:r>
            <a:r>
              <a:rPr lang="en-US" sz="4000" dirty="0" err="1" smtClean="0">
                <a:solidFill>
                  <a:srgbClr val="C00000"/>
                </a:solidFill>
                <a:latin typeface="Comic Sans MS" pitchFamily="66" charset="0"/>
              </a:rPr>
              <a:t>Muon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 Collider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400800" cy="1295400"/>
          </a:xfrm>
        </p:spPr>
        <p:txBody>
          <a:bodyPr/>
          <a:lstStyle/>
          <a:p>
            <a:r>
              <a:rPr lang="en-US" sz="2400" dirty="0" smtClean="0"/>
              <a:t> </a:t>
            </a:r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5257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err="1" smtClean="0"/>
              <a:t>Muon</a:t>
            </a:r>
            <a:r>
              <a:rPr lang="en-US" sz="2400" dirty="0" smtClean="0"/>
              <a:t> Collider Design Workshop</a:t>
            </a:r>
          </a:p>
          <a:p>
            <a:r>
              <a:rPr lang="en-US" sz="2400" dirty="0" smtClean="0"/>
              <a:t>         </a:t>
            </a:r>
            <a:r>
              <a:rPr lang="en-US" sz="2400" dirty="0" err="1" smtClean="0"/>
              <a:t>JLab</a:t>
            </a:r>
            <a:r>
              <a:rPr lang="en-US" sz="2400" dirty="0" smtClean="0"/>
              <a:t>, December 8-12, 2008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752600" y="38100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 err="1" smtClean="0"/>
              <a:t>Guimei</a:t>
            </a:r>
            <a:r>
              <a:rPr lang="en-US" sz="2400" dirty="0" smtClean="0"/>
              <a:t> Wang,  </a:t>
            </a:r>
            <a:r>
              <a:rPr lang="en-US" sz="2400" i="1" dirty="0" err="1" smtClean="0"/>
              <a:t>Muons,Inc</a:t>
            </a:r>
            <a:r>
              <a:rPr lang="en-US" sz="2400" i="1" dirty="0" smtClean="0"/>
              <a:t>., /ODU/</a:t>
            </a:r>
            <a:r>
              <a:rPr lang="en-US" sz="2400" i="1" dirty="0" err="1" smtClean="0"/>
              <a:t>JLab</a:t>
            </a:r>
            <a:endParaRPr lang="en-US" sz="2400" i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1828800" y="3352800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      </a:t>
            </a:r>
            <a:r>
              <a:rPr lang="en-US" sz="2400" dirty="0" err="1" smtClean="0"/>
              <a:t>Yaroslav</a:t>
            </a:r>
            <a:r>
              <a:rPr lang="en-US" sz="2400" dirty="0" smtClean="0"/>
              <a:t> Derbenev, </a:t>
            </a:r>
            <a:r>
              <a:rPr lang="en-US" sz="2400" i="1" dirty="0" smtClean="0"/>
              <a:t>Jefferson Lab</a:t>
            </a:r>
          </a:p>
          <a:p>
            <a:r>
              <a:rPr lang="en-US" sz="2400" i="1" dirty="0" smtClean="0"/>
              <a:t>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Chromatic Compensation theory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59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Iterations:</a:t>
            </a:r>
            <a:endParaRPr lang="en-US" sz="2400" dirty="0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7" name="Object 35"/>
          <p:cNvGraphicFramePr>
            <a:graphicFrameLocks noChangeAspect="1"/>
          </p:cNvGraphicFramePr>
          <p:nvPr/>
        </p:nvGraphicFramePr>
        <p:xfrm>
          <a:off x="6934200" y="1524000"/>
          <a:ext cx="1134208" cy="685800"/>
        </p:xfrm>
        <a:graphic>
          <a:graphicData uri="http://schemas.openxmlformats.org/presentationml/2006/ole">
            <p:oleObj spid="_x0000_s28707" r:id="rId4" imgW="736600" imgH="457200" progId="">
              <p:embed/>
            </p:oleObj>
          </a:graphicData>
        </a:graphic>
      </p:graphicFrame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09" name="Object 37"/>
          <p:cNvGraphicFramePr>
            <a:graphicFrameLocks noChangeAspect="1"/>
          </p:cNvGraphicFramePr>
          <p:nvPr/>
        </p:nvGraphicFramePr>
        <p:xfrm>
          <a:off x="457200" y="3581400"/>
          <a:ext cx="5777593" cy="838200"/>
        </p:xfrm>
        <a:graphic>
          <a:graphicData uri="http://schemas.openxmlformats.org/presentationml/2006/ole">
            <p:oleObj spid="_x0000_s28709" r:id="rId5" imgW="3340100" imgH="482600" progId="">
              <p:embed/>
            </p:oleObj>
          </a:graphicData>
        </a:graphic>
      </p:graphicFrame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457200" y="4724400"/>
          <a:ext cx="4556125" cy="762000"/>
        </p:xfrm>
        <a:graphic>
          <a:graphicData uri="http://schemas.openxmlformats.org/presentationml/2006/ole">
            <p:oleObj spid="_x0000_s28711" r:id="rId6" imgW="2730500" imgH="457200" progId="">
              <p:embed/>
            </p:oleObj>
          </a:graphicData>
        </a:graphic>
      </p:graphicFrame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457200" y="1219200"/>
          <a:ext cx="3506694" cy="872397"/>
        </p:xfrm>
        <a:graphic>
          <a:graphicData uri="http://schemas.openxmlformats.org/presentationml/2006/ole">
            <p:oleObj spid="_x0000_s28713" r:id="rId7" imgW="1955800" imgH="482600" progId="">
              <p:embed/>
            </p:oleObj>
          </a:graphicData>
        </a:graphic>
      </p:graphicFrame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5181600" y="1219200"/>
          <a:ext cx="1219200" cy="385011"/>
        </p:xfrm>
        <a:graphic>
          <a:graphicData uri="http://schemas.openxmlformats.org/presentationml/2006/ole">
            <p:oleObj spid="_x0000_s28715" r:id="rId8" imgW="723586" imgH="228501" progId="">
              <p:embed/>
            </p:oleObj>
          </a:graphicData>
        </a:graphic>
      </p:graphicFrame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718" name="Object 46"/>
          <p:cNvGraphicFramePr>
            <a:graphicFrameLocks noChangeAspect="1"/>
          </p:cNvGraphicFramePr>
          <p:nvPr/>
        </p:nvGraphicFramePr>
        <p:xfrm>
          <a:off x="5105400" y="1524000"/>
          <a:ext cx="1371600" cy="699247"/>
        </p:xfrm>
        <a:graphic>
          <a:graphicData uri="http://schemas.openxmlformats.org/presentationml/2006/ole">
            <p:oleObj spid="_x0000_s28718" r:id="rId9" imgW="1143000" imgH="584200" progId="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0" y="6488668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4800" y="914400"/>
            <a:ext cx="472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General equations including </a:t>
            </a:r>
            <a:r>
              <a:rPr lang="en-US" sz="2000" b="1" dirty="0" err="1" smtClean="0"/>
              <a:t>sextupoles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5943600" y="914400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Expansion:</a:t>
            </a:r>
            <a:endParaRPr lang="en-US" b="1" dirty="0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723" name="Picture 5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590800"/>
            <a:ext cx="4587240" cy="30480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381000" y="2133600"/>
            <a:ext cx="2558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Unperturbed trajectory: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5029200" y="4953000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+ </a:t>
            </a:r>
            <a:r>
              <a:rPr lang="en-US" dirty="0" err="1" smtClean="0"/>
              <a:t>octupoles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9812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These equations are integrated along the growing mode of particle </a:t>
            </a:r>
            <a:r>
              <a:rPr lang="en-US" b="1" dirty="0" err="1" smtClean="0"/>
              <a:t>betatron</a:t>
            </a:r>
            <a:r>
              <a:rPr lang="en-US" b="1" dirty="0" smtClean="0"/>
              <a:t> motion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Chromatic compensation conditions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57200" y="2209800"/>
          <a:ext cx="3694113" cy="914400"/>
        </p:xfrm>
        <a:graphic>
          <a:graphicData uri="http://schemas.openxmlformats.org/presentationml/2006/ole">
            <p:oleObj spid="_x0000_s52226" r:id="rId4" imgW="2019300" imgH="482600" progId="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57200" y="1524000"/>
          <a:ext cx="3319463" cy="838200"/>
        </p:xfrm>
        <a:graphic>
          <a:graphicData uri="http://schemas.openxmlformats.org/presentationml/2006/ole">
            <p:oleObj spid="_x0000_s52227" r:id="rId5" imgW="1943100" imgH="482600" progId="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609600" y="4038600"/>
          <a:ext cx="1868488" cy="476250"/>
        </p:xfrm>
        <a:graphic>
          <a:graphicData uri="http://schemas.openxmlformats.org/presentationml/2006/ole">
            <p:oleObj spid="_x0000_s52228" r:id="rId6" imgW="1155700" imgH="304800" progId="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09600" y="4572000"/>
          <a:ext cx="1447800" cy="471488"/>
        </p:xfrm>
        <a:graphic>
          <a:graphicData uri="http://schemas.openxmlformats.org/presentationml/2006/ole">
            <p:oleObj spid="_x0000_s52229" r:id="rId7" imgW="965200" imgH="304800" progId="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609600" y="5181600"/>
          <a:ext cx="2514600" cy="398463"/>
        </p:xfrm>
        <a:graphic>
          <a:graphicData uri="http://schemas.openxmlformats.org/presentationml/2006/ole">
            <p:oleObj spid="_x0000_s52230" r:id="rId8" imgW="1688367" imgH="279279" progId="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352800" y="4267200"/>
            <a:ext cx="525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These three conditions are satisfied “automatically” due to symmetry features of the compensating block 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381000" y="1143000"/>
            <a:ext cx="274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“</a:t>
            </a:r>
            <a:r>
              <a:rPr lang="en-US" sz="2000" b="1" dirty="0" err="1" smtClean="0"/>
              <a:t>Standart</a:t>
            </a:r>
            <a:r>
              <a:rPr lang="en-US" sz="2000" b="1" dirty="0" smtClean="0"/>
              <a:t>” conditions: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32766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Conditions connected to the </a:t>
            </a:r>
            <a:r>
              <a:rPr lang="en-US" sz="2000" b="1" dirty="0" err="1" smtClean="0"/>
              <a:t>betatron</a:t>
            </a:r>
            <a:r>
              <a:rPr lang="en-US" sz="2000" b="1" dirty="0" smtClean="0"/>
              <a:t> and </a:t>
            </a:r>
          </a:p>
          <a:p>
            <a:r>
              <a:rPr lang="en-US" sz="2000" b="1" dirty="0" smtClean="0"/>
              <a:t>  dispersion beam sizes: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33400" y="57150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Next iteration (including </a:t>
            </a:r>
            <a:r>
              <a:rPr lang="en-US" sz="2000" b="1" dirty="0" err="1" smtClean="0"/>
              <a:t>octupoles</a:t>
            </a:r>
            <a:r>
              <a:rPr lang="en-US" sz="2000" b="1" dirty="0" smtClean="0"/>
              <a:t>) can be calculated if needed 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6550223"/>
            <a:ext cx="77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Y. Derbenev, </a:t>
            </a:r>
            <a:r>
              <a:rPr lang="en-US" sz="1400" dirty="0" err="1" smtClean="0"/>
              <a:t>Muon</a:t>
            </a:r>
            <a:r>
              <a:rPr lang="en-US" sz="1400" dirty="0" smtClean="0"/>
              <a:t> Collider Design Workshop, </a:t>
            </a:r>
            <a:r>
              <a:rPr lang="en-US" sz="1400" dirty="0" err="1" smtClean="0"/>
              <a:t>Jlab</a:t>
            </a:r>
            <a:r>
              <a:rPr lang="en-US" sz="1400" dirty="0" smtClean="0"/>
              <a:t>, December 8-12, 2008</a:t>
            </a: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Zigzag CCB linear optics</a:t>
            </a:r>
            <a:endParaRPr lang="en-US" sz="3200" i="1" dirty="0"/>
          </a:p>
        </p:txBody>
      </p:sp>
      <p:pic>
        <p:nvPicPr>
          <p:cNvPr id="2049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90599"/>
            <a:ext cx="5715000" cy="241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886200"/>
            <a:ext cx="65532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81200" y="3810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6488668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58126" y="6019800"/>
            <a:ext cx="1785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Courtesy of A. </a:t>
            </a:r>
            <a:r>
              <a:rPr lang="en-US" sz="1400" b="1" dirty="0" err="1" smtClean="0"/>
              <a:t>Bogacz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7231169" y="3048000"/>
            <a:ext cx="1912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Courtesy of P. </a:t>
            </a:r>
            <a:r>
              <a:rPr lang="en-US" sz="1400" b="1" dirty="0" err="1" smtClean="0"/>
              <a:t>Chevstov</a:t>
            </a:r>
            <a:endParaRPr lang="en-US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Chicane CCB linear optics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657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Object 1"/>
          <p:cNvPicPr>
            <a:picLocks noChangeArrowheads="1"/>
          </p:cNvPicPr>
          <p:nvPr/>
        </p:nvPicPr>
        <p:blipFill>
          <a:blip r:embed="rId3"/>
          <a:srcRect b="-1299"/>
          <a:stretch>
            <a:fillRect/>
          </a:stretch>
        </p:blipFill>
        <p:spPr bwMode="auto">
          <a:xfrm>
            <a:off x="1447800" y="1676400"/>
            <a:ext cx="632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886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8126" y="4114800"/>
            <a:ext cx="1785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Courtesy of A. </a:t>
            </a:r>
            <a:r>
              <a:rPr lang="en-US" sz="1400" b="1" dirty="0" err="1" smtClean="0"/>
              <a:t>Bogacz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524000" y="4876800"/>
            <a:ext cx="167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Blue: dispersion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5105400"/>
            <a:ext cx="381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Red: x-beta (anti-symmetric trajectory)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5334000"/>
            <a:ext cx="1524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Green: y- beta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No-bend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beam extension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7" name="Picture 1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656824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8126" y="4191000"/>
            <a:ext cx="1785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Courtesy of A. </a:t>
            </a:r>
            <a:r>
              <a:rPr lang="en-US" sz="1400" b="1" dirty="0" err="1" smtClean="0"/>
              <a:t>Bogacz</a:t>
            </a:r>
            <a:endParaRPr lang="en-US" sz="1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Bend everything  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600" dirty="0" smtClean="0">
                <a:solidFill>
                  <a:srgbClr val="FF0000"/>
                </a:solidFill>
              </a:rPr>
              <a:t>     </a:t>
            </a:r>
            <a:r>
              <a:rPr lang="en-US" sz="9600" u="sng" dirty="0" smtClean="0">
                <a:solidFill>
                  <a:srgbClr val="FF0000"/>
                </a:solidFill>
              </a:rPr>
              <a:t>Bend</a:t>
            </a:r>
            <a:r>
              <a:rPr lang="en-US" sz="9600" dirty="0" smtClean="0">
                <a:solidFill>
                  <a:srgbClr val="FF0000"/>
                </a:solidFill>
              </a:rPr>
              <a:t> : </a:t>
            </a: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Beam extension section (BES)</a:t>
            </a: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Chromatic compensation block (CCB)</a:t>
            </a: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Final focusing block (FFB</a:t>
            </a: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                  -Continuous dipole field (only technical gaps)-</a:t>
            </a:r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r>
              <a:rPr lang="en-US" sz="9600" dirty="0" smtClean="0">
                <a:solidFill>
                  <a:srgbClr val="FF0000"/>
                </a:solidFill>
                <a:latin typeface="Comic Sans MS" pitchFamily="66" charset="0"/>
              </a:rPr>
              <a:t>-Use combined magnets for focusing-</a:t>
            </a:r>
            <a:endParaRPr lang="en-US" sz="96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9600" u="sng" dirty="0" smtClean="0">
                <a:solidFill>
                  <a:srgbClr val="FF0000"/>
                </a:solidFill>
              </a:rPr>
              <a:t>Why bent IR?</a:t>
            </a: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Space and cost economy</a:t>
            </a: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Spread neutrino  radiation (NR) from IR </a:t>
            </a:r>
          </a:p>
          <a:p>
            <a:pPr>
              <a:buNone/>
            </a:pP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      (note: beam divergence in detector area frequently exceeds the inverse gamma)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14" descr="Acromat L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838200"/>
            <a:ext cx="42481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488668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Bent beam extension theory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Continuous bend, alternating quads (combined magnets) </a:t>
            </a:r>
          </a:p>
          <a:p>
            <a:r>
              <a:rPr lang="en-US" sz="2400" dirty="0" smtClean="0"/>
              <a:t>Periodic solution for orbit dispersion ever exists despite of beam “</a:t>
            </a:r>
            <a:r>
              <a:rPr lang="en-US" sz="2400" dirty="0" err="1" smtClean="0"/>
              <a:t>betatron</a:t>
            </a:r>
            <a:r>
              <a:rPr lang="en-US" sz="2400" dirty="0" smtClean="0"/>
              <a:t>” expansion</a:t>
            </a:r>
          </a:p>
          <a:p>
            <a:r>
              <a:rPr lang="en-US" sz="2400" dirty="0" smtClean="0"/>
              <a:t>However, one should not allow the dispersion  beating too much in a single cell</a:t>
            </a:r>
          </a:p>
          <a:p>
            <a:r>
              <a:rPr lang="en-US" sz="2400" dirty="0" smtClean="0"/>
              <a:t>So, the extension rate is limited but not small</a:t>
            </a:r>
          </a:p>
          <a:p>
            <a:r>
              <a:rPr lang="en-US" sz="2400" dirty="0" smtClean="0"/>
              <a:t>Extension process is type of parametric resonance through a number of cells</a:t>
            </a:r>
          </a:p>
          <a:p>
            <a:r>
              <a:rPr lang="en-US" sz="2400" dirty="0" smtClean="0"/>
              <a:t>Match the periodic dispersion with arcs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Bent beam extension optics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Blue: combined magnets</a:t>
            </a:r>
          </a:p>
          <a:p>
            <a:endParaRPr lang="en-US" dirty="0"/>
          </a:p>
        </p:txBody>
      </p:sp>
      <p:pic>
        <p:nvPicPr>
          <p:cNvPr id="4" name="Picture 1" descr="fig_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85800"/>
            <a:ext cx="80962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89"/>
          <p:cNvGraphicFramePr>
            <a:graphicFrameLocks noGrp="1"/>
          </p:cNvGraphicFramePr>
          <p:nvPr/>
        </p:nvGraphicFramePr>
        <p:xfrm>
          <a:off x="2133600" y="5105400"/>
          <a:ext cx="4506913" cy="1005840"/>
        </p:xfrm>
        <a:graphic>
          <a:graphicData uri="http://schemas.openxmlformats.org/drawingml/2006/table">
            <a:tbl>
              <a:tblPr/>
              <a:tblGrid>
                <a:gridCol w="2286000"/>
                <a:gridCol w="22209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max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104241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max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80897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max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488668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495800"/>
            <a:ext cx="260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 magnets</a:t>
            </a:r>
            <a:r>
              <a:rPr lang="en-US" b="1" dirty="0" smtClean="0"/>
              <a:t>: combined;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4495800"/>
            <a:ext cx="279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Red magnets</a:t>
            </a:r>
            <a:r>
              <a:rPr lang="en-US" b="1" dirty="0" smtClean="0"/>
              <a:t>: </a:t>
            </a:r>
            <a:r>
              <a:rPr lang="en-US" b="1" dirty="0" err="1" smtClean="0"/>
              <a:t>quadrupoles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Periodic dispersion in bent BES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disp_exten_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1666875"/>
            <a:ext cx="68199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550770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43000" y="3733800"/>
            <a:ext cx="7086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7450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CCB schematic with an even symmetry dispersion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74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Bent CCB test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1169" y="3200400"/>
            <a:ext cx="1912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Courtesy of P. </a:t>
            </a:r>
            <a:r>
              <a:rPr lang="en-US" sz="1400" b="1" dirty="0" err="1" smtClean="0"/>
              <a:t>Chevstov</a:t>
            </a:r>
            <a:endParaRPr lang="en-U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OUTLINE</a:t>
            </a:r>
            <a:endParaRPr lang="en-US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issues of IR design</a:t>
            </a:r>
          </a:p>
          <a:p>
            <a:r>
              <a:rPr lang="en-US" dirty="0" smtClean="0"/>
              <a:t>Final focus optimization</a:t>
            </a:r>
          </a:p>
          <a:p>
            <a:r>
              <a:rPr lang="en-US" dirty="0" smtClean="0"/>
              <a:t>Bent  chromatic compensator  </a:t>
            </a:r>
          </a:p>
          <a:p>
            <a:r>
              <a:rPr lang="en-US" dirty="0" smtClean="0"/>
              <a:t>Bent beam extension</a:t>
            </a:r>
          </a:p>
          <a:p>
            <a:r>
              <a:rPr lang="en-US" dirty="0" smtClean="0"/>
              <a:t>Optics control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  Bent CCB test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Betatron</a:t>
            </a:r>
            <a:r>
              <a:rPr lang="en-US" dirty="0" smtClean="0"/>
              <a:t> trajectories are plotted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pic>
        <p:nvPicPr>
          <p:cNvPr id="5" name="Picture 4" descr="MC IR fig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6705600" cy="338224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Bent CCB test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09800"/>
            <a:ext cx="73914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571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Dispersion (blue) and beta-functions are plotted</a:t>
            </a:r>
            <a:endParaRPr lang="en-US" sz="2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Bent FFB test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1295400"/>
            <a:ext cx="7391400" cy="2667000"/>
          </a:xfrm>
          <a:prstGeom prst="rect">
            <a:avLst/>
          </a:prstGeom>
          <a:noFill/>
          <a:ln/>
        </p:spPr>
      </p:pic>
      <p:sp>
        <p:nvSpPr>
          <p:cNvPr id="5" name="Rectangle 4"/>
          <p:cNvSpPr/>
          <p:nvPr/>
        </p:nvSpPr>
        <p:spPr>
          <a:xfrm>
            <a:off x="457200" y="4038600"/>
            <a:ext cx="76200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Total Length: 26m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G[</a:t>
            </a:r>
            <a:r>
              <a:rPr lang="en-US" b="1" dirty="0" err="1" smtClean="0"/>
              <a:t>kG</a:t>
            </a:r>
            <a:r>
              <a:rPr lang="en-US" b="1" dirty="0" smtClean="0"/>
              <a:t>/cm]=19.72098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B[</a:t>
            </a:r>
            <a:r>
              <a:rPr lang="en-US" b="1" dirty="0" err="1" smtClean="0"/>
              <a:t>kG</a:t>
            </a:r>
            <a:r>
              <a:rPr lang="en-US" b="1" dirty="0" smtClean="0"/>
              <a:t>]=20        G[</a:t>
            </a:r>
            <a:r>
              <a:rPr lang="en-US" b="1" dirty="0" err="1" smtClean="0"/>
              <a:t>kG</a:t>
            </a:r>
            <a:r>
              <a:rPr lang="en-US" b="1" dirty="0" smtClean="0"/>
              <a:t>/cm]=-19.29932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G[</a:t>
            </a:r>
            <a:r>
              <a:rPr lang="en-US" b="1" dirty="0" err="1" smtClean="0"/>
              <a:t>kG</a:t>
            </a:r>
            <a:r>
              <a:rPr lang="en-US" b="1" dirty="0" smtClean="0"/>
              <a:t>/cm]=26.25493  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400" i="1" u="sng" dirty="0" smtClean="0"/>
              <a:t>Note</a:t>
            </a:r>
            <a:r>
              <a:rPr lang="en-US" sz="2400" dirty="0" smtClean="0"/>
              <a:t>: Neutrino beam spread in detector area (straight)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          frequently exceeds the inverse gamma!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Precision IR control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star point transverse position should be controlled with accuracy about 1 </a:t>
            </a:r>
            <a:r>
              <a:rPr lang="en-US" sz="2400" i="1" dirty="0" smtClean="0"/>
              <a:t>micrometer.</a:t>
            </a:r>
            <a:r>
              <a:rPr lang="en-US" sz="2400" dirty="0" smtClean="0"/>
              <a:t> To be only achieved by </a:t>
            </a:r>
            <a:r>
              <a:rPr lang="en-US" sz="2400" dirty="0" err="1" smtClean="0"/>
              <a:t>lumi</a:t>
            </a:r>
            <a:r>
              <a:rPr lang="en-US" sz="2400" dirty="0" smtClean="0"/>
              <a:t>-feedback ?</a:t>
            </a:r>
          </a:p>
          <a:p>
            <a:r>
              <a:rPr lang="en-US" sz="2400" dirty="0" smtClean="0"/>
              <a:t>Precision required to control the focal parameter: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Precision required to control chromatic compensation</a:t>
            </a:r>
          </a:p>
          <a:p>
            <a:pPr>
              <a:buNone/>
            </a:pPr>
            <a:r>
              <a:rPr lang="en-US" sz="2400" dirty="0" smtClean="0"/>
              <a:t>      seems to be ease: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Betatron</a:t>
            </a:r>
            <a:r>
              <a:rPr lang="en-US" sz="2400" dirty="0" smtClean="0"/>
              <a:t> phase control between arcs: Same as control the  </a:t>
            </a:r>
          </a:p>
          <a:p>
            <a:pPr>
              <a:buNone/>
            </a:pPr>
            <a:r>
              <a:rPr lang="en-US" sz="2400" dirty="0" smtClean="0"/>
              <a:t>      collisions? Seems so…</a:t>
            </a:r>
            <a:endParaRPr lang="en-US" sz="2400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114800"/>
            <a:ext cx="2018581" cy="914400"/>
          </a:xfrm>
          <a:prstGeom prst="rect">
            <a:avLst/>
          </a:prstGeom>
          <a:noFill/>
        </p:spPr>
      </p:pic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&lt;&lt;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895600"/>
            <a:ext cx="205105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Conclusions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achieved knowing an exact  algorithm how to design  the achromatic star focus for best of the MC luminosity </a:t>
            </a:r>
          </a:p>
          <a:p>
            <a:r>
              <a:rPr lang="en-US" sz="2800" dirty="0" smtClean="0"/>
              <a:t> The interaction region can become part of arc, to benefit one with two improvements:</a:t>
            </a:r>
          </a:p>
          <a:p>
            <a:pPr>
              <a:buNone/>
            </a:pPr>
            <a:r>
              <a:rPr lang="en-US" sz="2800" dirty="0" smtClean="0"/>
              <a:t>   - space economy (better luminosity) </a:t>
            </a:r>
          </a:p>
          <a:p>
            <a:pPr>
              <a:buNone/>
            </a:pPr>
            <a:r>
              <a:rPr lang="en-US" sz="2800" dirty="0" smtClean="0"/>
              <a:t>   - large reduction of neutrino flux concentration along the IR</a:t>
            </a:r>
          </a:p>
          <a:p>
            <a:pPr>
              <a:buNone/>
            </a:pPr>
            <a:r>
              <a:rPr lang="en-US" sz="2800" dirty="0" smtClean="0"/>
              <a:t>               </a:t>
            </a:r>
            <a:r>
              <a:rPr lang="en-US" dirty="0" smtClean="0">
                <a:solidFill>
                  <a:srgbClr val="00B050"/>
                </a:solidFill>
              </a:rPr>
              <a:t>Full scale simulation on the way…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Almost continuous bend IR to be shown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Thank you!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Interaction region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209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0179" name="Picture 1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746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pic>
        <p:nvPicPr>
          <p:cNvPr id="6" name="Picture 14" descr="Acromat Le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066800"/>
            <a:ext cx="42481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358126" y="5638800"/>
            <a:ext cx="1785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Courtesy of A. </a:t>
            </a:r>
            <a:r>
              <a:rPr lang="en-US" sz="1400" b="1" dirty="0" err="1" smtClean="0">
                <a:solidFill>
                  <a:prstClr val="black"/>
                </a:solidFill>
              </a:rPr>
              <a:t>Bogacz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Major issues of the IR design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the tightest star focusing</a:t>
            </a:r>
          </a:p>
          <a:p>
            <a:r>
              <a:rPr lang="en-US" dirty="0" smtClean="0"/>
              <a:t>Design preventive chromatic compensation</a:t>
            </a:r>
          </a:p>
          <a:p>
            <a:r>
              <a:rPr lang="en-US" dirty="0" smtClean="0"/>
              <a:t>Design compensation for higher order aberrations, if needed</a:t>
            </a:r>
          </a:p>
          <a:p>
            <a:r>
              <a:rPr lang="en-US" dirty="0" smtClean="0"/>
              <a:t>Eliminate or minimize no-bend sections, to spread neutrino radiation</a:t>
            </a:r>
          </a:p>
          <a:p>
            <a:r>
              <a:rPr lang="en-US" dirty="0" smtClean="0"/>
              <a:t>Develop optics control and star point feedback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Design the tightest star focusing </a:t>
            </a:r>
            <a:b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Achievable low beta is  determined by admissible aperture of </a:t>
            </a:r>
            <a:r>
              <a:rPr lang="en-US" sz="2600" dirty="0" err="1" smtClean="0"/>
              <a:t>quadrupoles</a:t>
            </a:r>
            <a:r>
              <a:rPr lang="en-US" sz="2600" dirty="0" smtClean="0"/>
              <a:t> and beam transverse </a:t>
            </a:r>
            <a:r>
              <a:rPr lang="en-US" sz="2600" dirty="0" err="1" smtClean="0"/>
              <a:t>emittance</a:t>
            </a:r>
            <a:endParaRPr lang="en-US" sz="2600" dirty="0" smtClean="0"/>
          </a:p>
          <a:p>
            <a:r>
              <a:rPr lang="en-US" sz="2600" dirty="0" smtClean="0"/>
              <a:t>6D ionization cooling (including PIC) delivers a minimum 6D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.  </a:t>
            </a:r>
          </a:p>
          <a:p>
            <a:r>
              <a:rPr lang="en-US" sz="2600" dirty="0" smtClean="0"/>
              <a:t>REMEX reduces the 4D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 for  expense of the longitudinal one. One may admit some further increase of longitudinal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 due to beam recombining if needed.</a:t>
            </a:r>
          </a:p>
          <a:p>
            <a:r>
              <a:rPr lang="en-US" sz="2600" dirty="0" smtClean="0"/>
              <a:t>However, bunch length should be shorter than the low beta, while energy spread should not be too large (1% or less)</a:t>
            </a:r>
          </a:p>
          <a:p>
            <a:r>
              <a:rPr lang="en-US" sz="2600" dirty="0" smtClean="0"/>
              <a:t>In result, luminosity is  determined by aperture and achievable the 6D beam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 (after cooling and recombining)</a:t>
            </a:r>
          </a:p>
          <a:p>
            <a:pPr lvl="3">
              <a:buNone/>
            </a:pPr>
            <a:r>
              <a:rPr lang="en-US" sz="2600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Optimum FFB design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        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                               </a:t>
            </a:r>
            <a:r>
              <a:rPr lang="en-US" sz="4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lang="en-US" sz="4000" dirty="0" smtClean="0">
              <a:latin typeface="Arial" pitchFamily="34" charset="0"/>
            </a:endParaRPr>
          </a:p>
          <a:p>
            <a:pPr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1905000"/>
            <a:ext cx="1913165" cy="704850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295400"/>
            <a:ext cx="1138809" cy="466725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400050"/>
            <a:ext cx="4651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590800"/>
            <a:ext cx="2971800" cy="776075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819400"/>
            <a:ext cx="3652157" cy="419100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267200"/>
            <a:ext cx="3585633" cy="83820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181600"/>
            <a:ext cx="1843617" cy="990600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1219200"/>
            <a:ext cx="1371600" cy="722671"/>
          </a:xfrm>
          <a:prstGeom prst="rect">
            <a:avLst/>
          </a:prstGeom>
          <a:noFill/>
        </p:spPr>
      </p:pic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1905000"/>
            <a:ext cx="1155700" cy="533400"/>
          </a:xfrm>
          <a:prstGeom prst="rect">
            <a:avLst/>
          </a:prstGeom>
          <a:noFill/>
        </p:spPr>
      </p:pic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34290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" name="Picture 14" descr="Acromat Len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1143000"/>
            <a:ext cx="42481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0" y="6488668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38200" y="3429000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/This </a:t>
            </a:r>
            <a:r>
              <a:rPr lang="en-US" sz="2000" b="1" dirty="0" err="1" smtClean="0"/>
              <a:t>emittance</a:t>
            </a:r>
            <a:r>
              <a:rPr lang="en-US" sz="2000" b="1" dirty="0" smtClean="0"/>
              <a:t> should be compared with a minimum one available with use of REMEX/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Design the tightest star focusing </a:t>
            </a:r>
            <a:r>
              <a:rPr lang="en-US" sz="3100" dirty="0" smtClean="0">
                <a:solidFill>
                  <a:srgbClr val="C00000"/>
                </a:solidFill>
                <a:latin typeface="Comic Sans MS" pitchFamily="66" charset="0"/>
              </a:rPr>
              <a:t>/recommendations-in-principle/</a:t>
            </a:r>
            <a:endParaRPr lang="en-US" sz="31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 FFB aperture, as possible </a:t>
            </a:r>
          </a:p>
          <a:p>
            <a:r>
              <a:rPr lang="en-US" dirty="0" smtClean="0"/>
              <a:t>Design the shortest bunches in collider ring</a:t>
            </a:r>
          </a:p>
          <a:p>
            <a:r>
              <a:rPr lang="en-US" dirty="0" smtClean="0"/>
              <a:t>Reach minimum 6D </a:t>
            </a:r>
            <a:r>
              <a:rPr lang="en-US" dirty="0" err="1" smtClean="0"/>
              <a:t>emittance</a:t>
            </a:r>
            <a:r>
              <a:rPr lang="en-US" dirty="0" smtClean="0"/>
              <a:t> by cooling</a:t>
            </a:r>
          </a:p>
          <a:p>
            <a:r>
              <a:rPr lang="en-US" dirty="0" smtClean="0"/>
              <a:t>Imply REMEX to reach the optimum or minimum transverse </a:t>
            </a:r>
            <a:r>
              <a:rPr lang="en-US" dirty="0" err="1" smtClean="0"/>
              <a:t>emittance</a:t>
            </a:r>
            <a:endParaRPr lang="en-US" dirty="0" smtClean="0"/>
          </a:p>
          <a:p>
            <a:r>
              <a:rPr lang="en-US" dirty="0" smtClean="0"/>
              <a:t>Imply beam recombination, if needed</a:t>
            </a:r>
          </a:p>
          <a:p>
            <a:r>
              <a:rPr lang="en-US" dirty="0" smtClean="0"/>
              <a:t>Develop IR optics and collisions control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Design FFB</a:t>
            </a:r>
            <a:endParaRPr lang="en-US" sz="4000" dirty="0"/>
          </a:p>
        </p:txBody>
      </p:sp>
      <p:pic>
        <p:nvPicPr>
          <p:cNvPr id="5" name="Picture 1" descr="fig_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7372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488668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1"/>
            <a:ext cx="82296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 principle: </a:t>
            </a:r>
            <a:r>
              <a:rPr lang="en-US" sz="2800" i="1" dirty="0" smtClean="0"/>
              <a:t>high school optic bench lesson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914400" y="50292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 parallel beam enters a thick lens, becomes 100% focused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However, there is a huge chromatic spread of the star point</a:t>
            </a:r>
          </a:p>
          <a:p>
            <a:r>
              <a:rPr lang="en-US" sz="2400" dirty="0" smtClean="0"/>
              <a:t>  (frequently exceeds both, low beta and bunch length)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Chromatic compensation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There is a long, difficult history…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with many good names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It continues to go on…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To be exhausted some day?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                  May be never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Y. Derbenev, </a:t>
            </a:r>
            <a:r>
              <a:rPr lang="en-US" dirty="0" err="1" smtClean="0"/>
              <a:t>Muon</a:t>
            </a:r>
            <a:r>
              <a:rPr lang="en-US" dirty="0" smtClean="0"/>
              <a:t> Collider Design Workshop, </a:t>
            </a:r>
            <a:r>
              <a:rPr lang="en-US" dirty="0" err="1" smtClean="0"/>
              <a:t>Jlab</a:t>
            </a:r>
            <a:r>
              <a:rPr lang="en-US" dirty="0" smtClean="0"/>
              <a:t>, December 8-12, 2008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1322</Words>
  <Application>Microsoft Office PowerPoint</Application>
  <PresentationFormat>On-screen Show (4:3)</PresentationFormat>
  <Paragraphs>205</Paragraphs>
  <Slides>24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Considerations on Interaction Region design for Muon Collider</vt:lpstr>
      <vt:lpstr>OUTLINE</vt:lpstr>
      <vt:lpstr>  Interaction region</vt:lpstr>
      <vt:lpstr>Major issues of the IR design</vt:lpstr>
      <vt:lpstr>Design the tightest star focusing   </vt:lpstr>
      <vt:lpstr>Optimum FFB design</vt:lpstr>
      <vt:lpstr>Design the tightest star focusing /recommendations-in-principle/</vt:lpstr>
      <vt:lpstr>Design FFB</vt:lpstr>
      <vt:lpstr>Chromatic compensation</vt:lpstr>
      <vt:lpstr>Chromatic Compensation theory</vt:lpstr>
      <vt:lpstr>Chromatic compensation conditions</vt:lpstr>
      <vt:lpstr>Zigzag CCB linear optics</vt:lpstr>
      <vt:lpstr>Chicane CCB linear optics</vt:lpstr>
      <vt:lpstr> No-bend beam extension   </vt:lpstr>
      <vt:lpstr>Bend everything  </vt:lpstr>
      <vt:lpstr>Bent beam extension theory</vt:lpstr>
      <vt:lpstr>Bent beam extension optics test</vt:lpstr>
      <vt:lpstr>Periodic dispersion in bent BES</vt:lpstr>
      <vt:lpstr> Bent CCB test</vt:lpstr>
      <vt:lpstr>  Bent CCB test</vt:lpstr>
      <vt:lpstr> Bent CCB test</vt:lpstr>
      <vt:lpstr>Bent FFB test </vt:lpstr>
      <vt:lpstr>Precision IR control</vt:lpstr>
      <vt:lpstr>Conclusions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IR design for MC</dc:title>
  <dc:creator>derbenev</dc:creator>
  <cp:lastModifiedBy>derbenev</cp:lastModifiedBy>
  <cp:revision>222</cp:revision>
  <dcterms:created xsi:type="dcterms:W3CDTF">2008-12-01T18:56:12Z</dcterms:created>
  <dcterms:modified xsi:type="dcterms:W3CDTF">2008-12-11T16:35:31Z</dcterms:modified>
</cp:coreProperties>
</file>