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57" r:id="rId4"/>
    <p:sldId id="258" r:id="rId5"/>
    <p:sldId id="259" r:id="rId6"/>
    <p:sldId id="262" r:id="rId7"/>
    <p:sldId id="260" r:id="rId8"/>
    <p:sldId id="261" r:id="rId9"/>
    <p:sldId id="263" r:id="rId10"/>
  </p:sldIdLst>
  <p:sldSz cx="9144000" cy="6858000" type="screen4x3"/>
  <p:notesSz cx="7315200" cy="9601200"/>
  <p:defaultTextStyle>
    <a:defPPr>
      <a:defRPr lang="en-US"/>
    </a:defPPr>
    <a:lvl1pPr algn="l" rtl="0" fontAlgn="base">
      <a:spcBef>
        <a:spcPct val="0"/>
      </a:spcBef>
      <a:spcAft>
        <a:spcPct val="0"/>
      </a:spcAft>
      <a:defRPr sz="2000" b="1" kern="1200">
        <a:solidFill>
          <a:schemeClr val="accent2"/>
        </a:solidFill>
        <a:latin typeface="Times New Roman" pitchFamily="18" charset="0"/>
        <a:ea typeface="+mn-ea"/>
        <a:cs typeface="+mn-cs"/>
      </a:defRPr>
    </a:lvl1pPr>
    <a:lvl2pPr marL="457200" algn="l" rtl="0" fontAlgn="base">
      <a:spcBef>
        <a:spcPct val="0"/>
      </a:spcBef>
      <a:spcAft>
        <a:spcPct val="0"/>
      </a:spcAft>
      <a:defRPr sz="2000" b="1" kern="1200">
        <a:solidFill>
          <a:schemeClr val="accent2"/>
        </a:solidFill>
        <a:latin typeface="Times New Roman" pitchFamily="18" charset="0"/>
        <a:ea typeface="+mn-ea"/>
        <a:cs typeface="+mn-cs"/>
      </a:defRPr>
    </a:lvl2pPr>
    <a:lvl3pPr marL="914400" algn="l" rtl="0" fontAlgn="base">
      <a:spcBef>
        <a:spcPct val="0"/>
      </a:spcBef>
      <a:spcAft>
        <a:spcPct val="0"/>
      </a:spcAft>
      <a:defRPr sz="2000" b="1" kern="1200">
        <a:solidFill>
          <a:schemeClr val="accent2"/>
        </a:solidFill>
        <a:latin typeface="Times New Roman" pitchFamily="18" charset="0"/>
        <a:ea typeface="+mn-ea"/>
        <a:cs typeface="+mn-cs"/>
      </a:defRPr>
    </a:lvl3pPr>
    <a:lvl4pPr marL="1371600" algn="l" rtl="0" fontAlgn="base">
      <a:spcBef>
        <a:spcPct val="0"/>
      </a:spcBef>
      <a:spcAft>
        <a:spcPct val="0"/>
      </a:spcAft>
      <a:defRPr sz="2000" b="1" kern="1200">
        <a:solidFill>
          <a:schemeClr val="accent2"/>
        </a:solidFill>
        <a:latin typeface="Times New Roman" pitchFamily="18" charset="0"/>
        <a:ea typeface="+mn-ea"/>
        <a:cs typeface="+mn-cs"/>
      </a:defRPr>
    </a:lvl4pPr>
    <a:lvl5pPr marL="1828800" algn="l" rtl="0" fontAlgn="base">
      <a:spcBef>
        <a:spcPct val="0"/>
      </a:spcBef>
      <a:spcAft>
        <a:spcPct val="0"/>
      </a:spcAft>
      <a:defRPr sz="2000" b="1" kern="1200">
        <a:solidFill>
          <a:schemeClr val="accent2"/>
        </a:solidFill>
        <a:latin typeface="Times New Roman" pitchFamily="18" charset="0"/>
        <a:ea typeface="+mn-ea"/>
        <a:cs typeface="+mn-cs"/>
      </a:defRPr>
    </a:lvl5pPr>
    <a:lvl6pPr marL="2286000" algn="l" defTabSz="914400" rtl="0" eaLnBrk="1" latinLnBrk="0" hangingPunct="1">
      <a:defRPr sz="2000" b="1" kern="1200">
        <a:solidFill>
          <a:schemeClr val="accent2"/>
        </a:solidFill>
        <a:latin typeface="Times New Roman" pitchFamily="18" charset="0"/>
        <a:ea typeface="+mn-ea"/>
        <a:cs typeface="+mn-cs"/>
      </a:defRPr>
    </a:lvl6pPr>
    <a:lvl7pPr marL="2743200" algn="l" defTabSz="914400" rtl="0" eaLnBrk="1" latinLnBrk="0" hangingPunct="1">
      <a:defRPr sz="2000" b="1" kern="1200">
        <a:solidFill>
          <a:schemeClr val="accent2"/>
        </a:solidFill>
        <a:latin typeface="Times New Roman" pitchFamily="18" charset="0"/>
        <a:ea typeface="+mn-ea"/>
        <a:cs typeface="+mn-cs"/>
      </a:defRPr>
    </a:lvl7pPr>
    <a:lvl8pPr marL="3200400" algn="l" defTabSz="914400" rtl="0" eaLnBrk="1" latinLnBrk="0" hangingPunct="1">
      <a:defRPr sz="2000" b="1" kern="1200">
        <a:solidFill>
          <a:schemeClr val="accent2"/>
        </a:solidFill>
        <a:latin typeface="Times New Roman" pitchFamily="18" charset="0"/>
        <a:ea typeface="+mn-ea"/>
        <a:cs typeface="+mn-cs"/>
      </a:defRPr>
    </a:lvl8pPr>
    <a:lvl9pPr marL="3657600" algn="l" defTabSz="914400" rtl="0" eaLnBrk="1" latinLnBrk="0" hangingPunct="1">
      <a:defRPr sz="2000" b="1" kern="1200">
        <a:solidFill>
          <a:schemeClr val="accent2"/>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3399"/>
    <a:srgbClr val="00CC99"/>
    <a:srgbClr val="000099"/>
    <a:srgbClr val="FFFF00"/>
    <a:srgbClr val="FF9900"/>
    <a:srgbClr val="00CCFF"/>
    <a:srgbClr val="00CC00"/>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124" autoAdjust="0"/>
    <p:restoredTop sz="98113" autoAdjust="0"/>
  </p:normalViewPr>
  <p:slideViewPr>
    <p:cSldViewPr>
      <p:cViewPr varScale="1">
        <p:scale>
          <a:sx n="93" d="100"/>
          <a:sy n="93" d="100"/>
        </p:scale>
        <p:origin x="-1320" y="-6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43250" cy="444500"/>
          </a:xfrm>
          <a:prstGeom prst="rect">
            <a:avLst/>
          </a:prstGeom>
          <a:noFill/>
          <a:ln w="9525">
            <a:noFill/>
            <a:miter lim="800000"/>
            <a:headEnd/>
            <a:tailEnd/>
          </a:ln>
          <a:effectLst/>
        </p:spPr>
        <p:txBody>
          <a:bodyPr vert="horz" wrap="square" lIns="91621" tIns="45812" rIns="91621" bIns="45812" numCol="1" anchor="t" anchorCtr="0" compatLnSpc="1">
            <a:prstTxWarp prst="textNoShape">
              <a:avLst/>
            </a:prstTxWarp>
          </a:bodyPr>
          <a:lstStyle>
            <a:lvl1pPr defTabSz="917575" eaLnBrk="0" hangingPunct="0">
              <a:lnSpc>
                <a:spcPct val="100000"/>
              </a:lnSpc>
              <a:spcBef>
                <a:spcPct val="0"/>
              </a:spcBef>
              <a:defRPr sz="1200" b="0">
                <a:solidFill>
                  <a:schemeClr val="tx1"/>
                </a:solidFill>
              </a:defRPr>
            </a:lvl1pPr>
          </a:lstStyle>
          <a:p>
            <a:pPr>
              <a:defRPr/>
            </a:pPr>
            <a:endParaRPr lang="en-US"/>
          </a:p>
        </p:txBody>
      </p:sp>
      <p:sp>
        <p:nvSpPr>
          <p:cNvPr id="27651" name="Rectangle 3"/>
          <p:cNvSpPr>
            <a:spLocks noGrp="1" noChangeArrowheads="1"/>
          </p:cNvSpPr>
          <p:nvPr>
            <p:ph type="dt" sz="quarter" idx="1"/>
          </p:nvPr>
        </p:nvSpPr>
        <p:spPr bwMode="auto">
          <a:xfrm>
            <a:off x="4132263" y="0"/>
            <a:ext cx="3141662" cy="444500"/>
          </a:xfrm>
          <a:prstGeom prst="rect">
            <a:avLst/>
          </a:prstGeom>
          <a:noFill/>
          <a:ln w="9525">
            <a:noFill/>
            <a:miter lim="800000"/>
            <a:headEnd/>
            <a:tailEnd/>
          </a:ln>
          <a:effectLst/>
        </p:spPr>
        <p:txBody>
          <a:bodyPr vert="horz" wrap="square" lIns="91621" tIns="45812" rIns="91621" bIns="45812" numCol="1" anchor="t" anchorCtr="0" compatLnSpc="1">
            <a:prstTxWarp prst="textNoShape">
              <a:avLst/>
            </a:prstTxWarp>
          </a:bodyPr>
          <a:lstStyle>
            <a:lvl1pPr algn="r" defTabSz="917575" eaLnBrk="0" hangingPunct="0">
              <a:lnSpc>
                <a:spcPct val="100000"/>
              </a:lnSpc>
              <a:spcBef>
                <a:spcPct val="0"/>
              </a:spcBef>
              <a:defRPr sz="1200" b="0">
                <a:solidFill>
                  <a:schemeClr val="tx1"/>
                </a:solidFill>
              </a:defRPr>
            </a:lvl1pPr>
          </a:lstStyle>
          <a:p>
            <a:pPr>
              <a:defRPr/>
            </a:pPr>
            <a:endParaRPr lang="en-US"/>
          </a:p>
        </p:txBody>
      </p:sp>
      <p:sp>
        <p:nvSpPr>
          <p:cNvPr id="27652" name="Rectangle 4"/>
          <p:cNvSpPr>
            <a:spLocks noGrp="1" noChangeArrowheads="1"/>
          </p:cNvSpPr>
          <p:nvPr>
            <p:ph type="ftr" sz="quarter" idx="2"/>
          </p:nvPr>
        </p:nvSpPr>
        <p:spPr bwMode="auto">
          <a:xfrm>
            <a:off x="0" y="9118600"/>
            <a:ext cx="3143250" cy="446088"/>
          </a:xfrm>
          <a:prstGeom prst="rect">
            <a:avLst/>
          </a:prstGeom>
          <a:noFill/>
          <a:ln w="9525">
            <a:noFill/>
            <a:miter lim="800000"/>
            <a:headEnd/>
            <a:tailEnd/>
          </a:ln>
          <a:effectLst/>
        </p:spPr>
        <p:txBody>
          <a:bodyPr vert="horz" wrap="square" lIns="91621" tIns="45812" rIns="91621" bIns="45812" numCol="1" anchor="b" anchorCtr="0" compatLnSpc="1">
            <a:prstTxWarp prst="textNoShape">
              <a:avLst/>
            </a:prstTxWarp>
          </a:bodyPr>
          <a:lstStyle>
            <a:lvl1pPr defTabSz="917575" eaLnBrk="0" hangingPunct="0">
              <a:lnSpc>
                <a:spcPct val="100000"/>
              </a:lnSpc>
              <a:spcBef>
                <a:spcPct val="0"/>
              </a:spcBef>
              <a:defRPr sz="1200" b="0">
                <a:solidFill>
                  <a:schemeClr val="tx1"/>
                </a:solidFill>
              </a:defRPr>
            </a:lvl1pPr>
          </a:lstStyle>
          <a:p>
            <a:pPr>
              <a:defRPr/>
            </a:pPr>
            <a:endParaRPr lang="en-US"/>
          </a:p>
        </p:txBody>
      </p:sp>
      <p:sp>
        <p:nvSpPr>
          <p:cNvPr id="27653" name="Rectangle 5"/>
          <p:cNvSpPr>
            <a:spLocks noGrp="1" noChangeArrowheads="1"/>
          </p:cNvSpPr>
          <p:nvPr>
            <p:ph type="sldNum" sz="quarter" idx="3"/>
          </p:nvPr>
        </p:nvSpPr>
        <p:spPr bwMode="auto">
          <a:xfrm>
            <a:off x="4132263" y="9118600"/>
            <a:ext cx="3141662" cy="446088"/>
          </a:xfrm>
          <a:prstGeom prst="rect">
            <a:avLst/>
          </a:prstGeom>
          <a:noFill/>
          <a:ln w="9525">
            <a:noFill/>
            <a:miter lim="800000"/>
            <a:headEnd/>
            <a:tailEnd/>
          </a:ln>
          <a:effectLst/>
        </p:spPr>
        <p:txBody>
          <a:bodyPr vert="horz" wrap="square" lIns="91621" tIns="45812" rIns="91621" bIns="45812" numCol="1" anchor="b" anchorCtr="0" compatLnSpc="1">
            <a:prstTxWarp prst="textNoShape">
              <a:avLst/>
            </a:prstTxWarp>
          </a:bodyPr>
          <a:lstStyle>
            <a:lvl1pPr algn="r" defTabSz="917575" eaLnBrk="0" hangingPunct="0">
              <a:lnSpc>
                <a:spcPct val="100000"/>
              </a:lnSpc>
              <a:spcBef>
                <a:spcPct val="0"/>
              </a:spcBef>
              <a:defRPr sz="1200" b="0">
                <a:solidFill>
                  <a:schemeClr val="tx1"/>
                </a:solidFill>
              </a:defRPr>
            </a:lvl1pPr>
          </a:lstStyle>
          <a:p>
            <a:pPr>
              <a:defRPr/>
            </a:pPr>
            <a:fld id="{772F7A70-E1F3-4C0A-8E6A-83C3A8B5E46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defRPr sz="1200" b="0">
                <a:solidFill>
                  <a:schemeClr val="tx1"/>
                </a:solidFill>
              </a:defRPr>
            </a:lvl1pPr>
          </a:lstStyle>
          <a:p>
            <a:pPr>
              <a:defRPr/>
            </a:pPr>
            <a:endParaRPr lang="en-GB"/>
          </a:p>
        </p:txBody>
      </p:sp>
      <p:sp>
        <p:nvSpPr>
          <p:cNvPr id="125955"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defRPr sz="1200" b="0">
                <a:solidFill>
                  <a:schemeClr val="tx1"/>
                </a:solidFill>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731838" y="4559300"/>
            <a:ext cx="5851525" cy="4322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25958"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0"/>
              </a:spcBef>
              <a:defRPr sz="1200" b="0">
                <a:solidFill>
                  <a:schemeClr val="tx1"/>
                </a:solidFill>
              </a:defRPr>
            </a:lvl1pPr>
          </a:lstStyle>
          <a:p>
            <a:pPr>
              <a:defRPr/>
            </a:pPr>
            <a:endParaRPr lang="en-GB"/>
          </a:p>
        </p:txBody>
      </p:sp>
      <p:sp>
        <p:nvSpPr>
          <p:cNvPr id="125959"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0"/>
              </a:spcBef>
              <a:defRPr sz="1200" b="0">
                <a:solidFill>
                  <a:schemeClr val="tx1"/>
                </a:solidFill>
              </a:defRPr>
            </a:lvl1pPr>
          </a:lstStyle>
          <a:p>
            <a:pPr>
              <a:defRPr/>
            </a:pPr>
            <a:fld id="{7831760C-2E4C-49A7-B02C-EDCB40EE6F7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p:spPr>
        <p:txBody>
          <a:bodyPr/>
          <a:lstStyle>
            <a:lvl1pPr>
              <a:defRPr baseline="0">
                <a:solidFill>
                  <a:srgbClr val="00206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8EF0B1F-965C-4BD1-A375-95018D6EC1F9}" type="datetime1">
              <a:rPr lang="en-US" smtClean="0"/>
              <a:t>12/10/2008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A. Jansson           </a:t>
            </a:r>
            <a:fld id="{16916BCB-4EA9-4430-815F-335C9045E7C8}" type="slidenum">
              <a:rPr lang="en-US">
                <a:latin typeface="+mn-lt"/>
              </a:rPr>
              <a:pPr>
                <a:defRPr/>
              </a:pPr>
              <a:t>‹#›</a:t>
            </a:fld>
            <a:endParaRPr lang="en-US">
              <a:latin typeface="+mn-lt"/>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284FAA-4858-4039-B5B0-492CFFD009E7}" type="datetime1">
              <a:rPr lang="en-US" smtClean="0"/>
              <a:t>12/10/2008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A. Jansson           </a:t>
            </a:r>
            <a:fld id="{AB25C658-12B9-4B8C-8312-4CE5E5434357}" type="slidenum">
              <a:rPr lang="en-US">
                <a:latin typeface="+mn-lt"/>
              </a:rPr>
              <a:pPr>
                <a:defRPr/>
              </a:pPr>
              <a:t>‹#›</a:t>
            </a:fld>
            <a:endParaRPr lang="en-US">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90500"/>
            <a:ext cx="2019300" cy="5905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90500"/>
            <a:ext cx="5905500" cy="590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80DB0B9-CDF8-4302-9FE5-059FE508BDB7}" type="datetime1">
              <a:rPr lang="en-US" smtClean="0"/>
              <a:t>12/10/2008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A. Jansson           </a:t>
            </a:r>
            <a:fld id="{E4CE7989-6D80-43FB-A9B8-66EA6BF512A3}" type="slidenum">
              <a:rPr lang="en-US">
                <a:latin typeface="+mn-lt"/>
              </a:rPr>
              <a:pPr>
                <a:defRPr/>
              </a:pPr>
              <a:t>‹#›</a:t>
            </a:fld>
            <a:endParaRPr lang="en-US">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FCAB560-D77B-4020-B2C8-E63B1459F47D}" type="datetime1">
              <a:rPr lang="en-US" smtClean="0"/>
              <a:t>12/10/2008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A. Jansson           </a:t>
            </a:r>
            <a:fld id="{9A37705E-F09B-4A35-90F6-060E919EDB36}" type="slidenum">
              <a:rPr lang="en-US">
                <a:latin typeface="+mn-lt"/>
              </a:rPr>
              <a:pPr>
                <a:defRPr/>
              </a:pPr>
              <a:t>‹#›</a:t>
            </a:fld>
            <a:endParaRPr lang="en-US">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DC3D8FF-E7C1-4395-A9F2-025AA4AD5F2D}" type="datetime1">
              <a:rPr lang="en-US" smtClean="0"/>
              <a:t>12/10/2008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A. Jansson           </a:t>
            </a:r>
            <a:fld id="{B6B8A854-53D7-43CF-B973-842BDEF3ABB0}" type="slidenum">
              <a:rPr lang="en-US">
                <a:latin typeface="+mn-lt"/>
              </a:rPr>
              <a:pPr>
                <a:defRPr/>
              </a:pPr>
              <a:t>‹#›</a:t>
            </a:fld>
            <a:endParaRPr lang="en-US">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1BB27C4-87E3-4457-825A-EF3AB4E5344B}" type="datetime1">
              <a:rPr lang="en-US" smtClean="0"/>
              <a:t>12/10/2008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A. Jansson           </a:t>
            </a:r>
            <a:fld id="{428772D3-1F24-4EDE-AD33-5A2F5EAAA704}" type="slidenum">
              <a:rPr lang="en-US">
                <a:latin typeface="+mn-lt"/>
              </a:rPr>
              <a:pPr>
                <a:defRPr/>
              </a:pPr>
              <a:t>‹#›</a:t>
            </a:fld>
            <a:endParaRPr lang="en-US">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2108141-F186-4929-9AB8-B4AFB7776B77}" type="datetime1">
              <a:rPr lang="en-US" smtClean="0"/>
              <a:t>12/10/2008</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A. Jansson           </a:t>
            </a:r>
            <a:fld id="{67F9A7E8-E960-4234-AC5E-BC739A47B9A8}" type="slidenum">
              <a:rPr lang="en-US">
                <a:latin typeface="+mn-lt"/>
              </a:rPr>
              <a:pPr>
                <a:defRPr/>
              </a:pPr>
              <a:t>‹#›</a:t>
            </a:fld>
            <a:endParaRPr lang="en-US">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AC375E2-33E5-4487-A7B6-A408C1A5083C}" type="datetime1">
              <a:rPr lang="en-US" smtClean="0"/>
              <a:t>12/10/2008</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A. Jansson           </a:t>
            </a:r>
            <a:fld id="{8CCE23AC-3D4F-425C-A386-1D0425CD8822}" type="slidenum">
              <a:rPr lang="en-US">
                <a:latin typeface="+mn-lt"/>
              </a:rPr>
              <a:pPr>
                <a:defRPr/>
              </a:pPr>
              <a:t>‹#›</a:t>
            </a:fld>
            <a:endParaRPr lang="en-US">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1D95EC8-46DC-434A-8900-2ED26278F6C7}" type="datetime1">
              <a:rPr lang="en-US" smtClean="0"/>
              <a:t>12/10/2008</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A. Jansson           </a:t>
            </a:r>
            <a:fld id="{5013B5E5-B82F-48D5-98DF-B5D1B21408FC}" type="slidenum">
              <a:rPr lang="en-US">
                <a:latin typeface="+mn-lt"/>
              </a:rPr>
              <a:pPr>
                <a:defRPr/>
              </a:pPr>
              <a:t>‹#›</a:t>
            </a:fld>
            <a:endParaRPr lang="en-US">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DAB5998-90FF-4A41-9AD2-DC390E2C7ABF}" type="datetime1">
              <a:rPr lang="en-US" smtClean="0"/>
              <a:t>12/10/2008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A. Jansson           </a:t>
            </a:r>
            <a:fld id="{62796CAB-58E6-4FB4-AC63-32D8A05643F9}" type="slidenum">
              <a:rPr lang="en-US">
                <a:latin typeface="+mn-lt"/>
              </a:rPr>
              <a:pPr>
                <a:defRPr/>
              </a:pPr>
              <a:t>‹#›</a:t>
            </a:fld>
            <a:endParaRPr lang="en-US">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94E9407-0691-4CDC-B0EB-A35CD7337804}" type="datetime1">
              <a:rPr lang="en-US" smtClean="0"/>
              <a:t>12/10/2008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Muon Collider Workshop, Jefferson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A. Jansson           </a:t>
            </a:r>
            <a:fld id="{9ABF1771-F3CC-46E5-84C3-12EA607AFF98}" type="slidenum">
              <a:rPr lang="en-US">
                <a:latin typeface="+mn-lt"/>
              </a:rPr>
              <a:pPr>
                <a:defRPr/>
              </a:pPr>
              <a:t>‹#›</a:t>
            </a:fld>
            <a:endParaRPr lang="en-US">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5" name="Rectangle 31"/>
          <p:cNvSpPr>
            <a:spLocks noChangeArrowheads="1"/>
          </p:cNvSpPr>
          <p:nvPr/>
        </p:nvSpPr>
        <p:spPr bwMode="auto">
          <a:xfrm>
            <a:off x="0" y="6400800"/>
            <a:ext cx="9144000" cy="457200"/>
          </a:xfrm>
          <a:prstGeom prst="rect">
            <a:avLst/>
          </a:prstGeom>
          <a:solidFill>
            <a:srgbClr val="000080"/>
          </a:solidFill>
          <a:ln w="9525">
            <a:solidFill>
              <a:schemeClr val="tx1"/>
            </a:solidFill>
            <a:miter lim="800000"/>
            <a:headEnd/>
            <a:tailEnd/>
          </a:ln>
          <a:effectLst/>
        </p:spPr>
        <p:txBody>
          <a:bodyPr wrap="none" anchor="ctr"/>
          <a:lstStyle/>
          <a:p>
            <a:pPr eaLnBrk="0" hangingPunct="0">
              <a:lnSpc>
                <a:spcPct val="90000"/>
              </a:lnSpc>
              <a:spcBef>
                <a:spcPct val="20000"/>
              </a:spcBef>
              <a:defRPr/>
            </a:pPr>
            <a:endParaRPr lang="en-US"/>
          </a:p>
        </p:txBody>
      </p:sp>
      <p:sp>
        <p:nvSpPr>
          <p:cNvPr id="1054" name="Rectangle 30"/>
          <p:cNvSpPr>
            <a:spLocks noChangeArrowheads="1"/>
          </p:cNvSpPr>
          <p:nvPr/>
        </p:nvSpPr>
        <p:spPr bwMode="auto">
          <a:xfrm>
            <a:off x="0" y="-12700"/>
            <a:ext cx="9144000" cy="1079500"/>
          </a:xfrm>
          <a:prstGeom prst="rect">
            <a:avLst/>
          </a:prstGeom>
          <a:solidFill>
            <a:srgbClr val="000080"/>
          </a:solidFill>
          <a:ln w="9525">
            <a:solidFill>
              <a:schemeClr val="tx1"/>
            </a:solidFill>
            <a:miter lim="800000"/>
            <a:headEnd/>
            <a:tailEnd/>
          </a:ln>
          <a:effectLst/>
        </p:spPr>
        <p:txBody>
          <a:bodyPr wrap="none" anchor="ctr"/>
          <a:lstStyle/>
          <a:p>
            <a:pPr eaLnBrk="0" hangingPunct="0">
              <a:lnSpc>
                <a:spcPct val="90000"/>
              </a:lnSpc>
              <a:spcBef>
                <a:spcPct val="20000"/>
              </a:spcBef>
              <a:defRPr/>
            </a:pPr>
            <a:endParaRPr lang="en-US"/>
          </a:p>
        </p:txBody>
      </p:sp>
      <p:sp>
        <p:nvSpPr>
          <p:cNvPr id="1028" name="Rectangle 2"/>
          <p:cNvSpPr>
            <a:spLocks noGrp="1" noChangeArrowheads="1"/>
          </p:cNvSpPr>
          <p:nvPr>
            <p:ph type="title"/>
          </p:nvPr>
        </p:nvSpPr>
        <p:spPr bwMode="auto">
          <a:xfrm>
            <a:off x="1143000" y="190500"/>
            <a:ext cx="6858000" cy="762000"/>
          </a:xfrm>
          <a:prstGeom prst="rect">
            <a:avLst/>
          </a:prstGeom>
          <a:solidFill>
            <a:srgbClr val="000080"/>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9" name="Rectangle 3"/>
          <p:cNvSpPr>
            <a:spLocks noGrp="1" noChangeArrowheads="1"/>
          </p:cNvSpPr>
          <p:nvPr>
            <p:ph type="body" idx="1"/>
          </p:nvPr>
        </p:nvSpPr>
        <p:spPr bwMode="auto">
          <a:xfrm>
            <a:off x="533400" y="1600200"/>
            <a:ext cx="8077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 name="Rectangle 4"/>
          <p:cNvSpPr>
            <a:spLocks noGrp="1" noChangeArrowheads="1"/>
          </p:cNvSpPr>
          <p:nvPr>
            <p:ph type="dt" sz="half" idx="2"/>
          </p:nvPr>
        </p:nvSpPr>
        <p:spPr bwMode="auto">
          <a:xfrm>
            <a:off x="838200" y="64770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0"/>
              </a:spcBef>
              <a:defRPr sz="1400" b="0">
                <a:solidFill>
                  <a:schemeClr val="bg1"/>
                </a:solidFill>
                <a:latin typeface="Arial" charset="0"/>
              </a:defRPr>
            </a:lvl1pPr>
          </a:lstStyle>
          <a:p>
            <a:pPr>
              <a:defRPr/>
            </a:pPr>
            <a:fld id="{F8C441C0-C949-4FB6-9740-77E45F094B6A}" type="datetime1">
              <a:rPr lang="en-US" smtClean="0"/>
              <a:t>12/10/2008</a:t>
            </a:fld>
            <a:endParaRPr lang="en-US" dirty="0"/>
          </a:p>
        </p:txBody>
      </p:sp>
      <p:sp>
        <p:nvSpPr>
          <p:cNvPr id="3" name="Rectangle 5"/>
          <p:cNvSpPr>
            <a:spLocks noGrp="1" noChangeArrowheads="1"/>
          </p:cNvSpPr>
          <p:nvPr>
            <p:ph type="ftr" sz="quarter" idx="3"/>
          </p:nvPr>
        </p:nvSpPr>
        <p:spPr bwMode="auto">
          <a:xfrm>
            <a:off x="2590800" y="6477000"/>
            <a:ext cx="4191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defRPr sz="1400">
                <a:solidFill>
                  <a:schemeClr val="bg1"/>
                </a:solidFill>
                <a:latin typeface="Arial" charset="0"/>
              </a:defRPr>
            </a:lvl1pPr>
          </a:lstStyle>
          <a:p>
            <a:pPr>
              <a:defRPr/>
            </a:pPr>
            <a:r>
              <a:rPr lang="en-US" smtClean="0"/>
              <a:t>Muon Collider Workshop, Jefferson Lab</a:t>
            </a:r>
            <a:endParaRPr lang="en-US"/>
          </a:p>
        </p:txBody>
      </p:sp>
      <p:sp>
        <p:nvSpPr>
          <p:cNvPr id="1030" name="Rectangle 6"/>
          <p:cNvSpPr>
            <a:spLocks noGrp="1" noChangeArrowheads="1"/>
          </p:cNvSpPr>
          <p:nvPr>
            <p:ph type="sldNum" sz="quarter" idx="4"/>
          </p:nvPr>
        </p:nvSpPr>
        <p:spPr bwMode="auto">
          <a:xfrm>
            <a:off x="68580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defRPr sz="1400" b="0">
                <a:solidFill>
                  <a:schemeClr val="bg1"/>
                </a:solidFill>
                <a:latin typeface="Arial" charset="0"/>
              </a:defRPr>
            </a:lvl1pPr>
          </a:lstStyle>
          <a:p>
            <a:pPr>
              <a:defRPr/>
            </a:pPr>
            <a:r>
              <a:rPr lang="en-US"/>
              <a:t>A. Jansson           </a:t>
            </a:r>
            <a:fld id="{53DB9EC3-515A-4B68-BDE6-BFF6982E8E5C}" type="slidenum">
              <a:rPr lang="en-US">
                <a:latin typeface="+mn-lt"/>
              </a:rPr>
              <a:pPr>
                <a:defRPr/>
              </a:pPr>
              <a:t>‹#›</a:t>
            </a:fld>
            <a:endParaRPr lang="en-US">
              <a:latin typeface="+mn-lt"/>
            </a:endParaRPr>
          </a:p>
        </p:txBody>
      </p:sp>
      <p:pic>
        <p:nvPicPr>
          <p:cNvPr id="1033" name="Picture 35" descr="fermilogo"/>
          <p:cNvPicPr>
            <a:picLocks noChangeAspect="1" noChangeArrowheads="1"/>
          </p:cNvPicPr>
          <p:nvPr/>
        </p:nvPicPr>
        <p:blipFill>
          <a:blip r:embed="rId13"/>
          <a:srcRect/>
          <a:stretch>
            <a:fillRect/>
          </a:stretch>
        </p:blipFill>
        <p:spPr bwMode="auto">
          <a:xfrm>
            <a:off x="85725" y="6096000"/>
            <a:ext cx="676275" cy="688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a:solidFill>
            <a:schemeClr val="bg1"/>
          </a:solidFill>
          <a:latin typeface="+mj-lt"/>
          <a:ea typeface="+mj-ea"/>
          <a:cs typeface="+mj-cs"/>
        </a:defRPr>
      </a:lvl1pPr>
      <a:lvl2pPr algn="ctr" rtl="0" eaLnBrk="1" fontAlgn="base" hangingPunct="1">
        <a:spcBef>
          <a:spcPct val="0"/>
        </a:spcBef>
        <a:spcAft>
          <a:spcPct val="0"/>
        </a:spcAft>
        <a:defRPr sz="3200">
          <a:solidFill>
            <a:schemeClr val="bg1"/>
          </a:solidFill>
          <a:latin typeface="Arial Unicode MS" pitchFamily="34" charset="-128"/>
        </a:defRPr>
      </a:lvl2pPr>
      <a:lvl3pPr algn="ctr" rtl="0" eaLnBrk="1" fontAlgn="base" hangingPunct="1">
        <a:spcBef>
          <a:spcPct val="0"/>
        </a:spcBef>
        <a:spcAft>
          <a:spcPct val="0"/>
        </a:spcAft>
        <a:defRPr sz="3200">
          <a:solidFill>
            <a:schemeClr val="bg1"/>
          </a:solidFill>
          <a:latin typeface="Arial Unicode MS" pitchFamily="34" charset="-128"/>
        </a:defRPr>
      </a:lvl3pPr>
      <a:lvl4pPr algn="ctr" rtl="0" eaLnBrk="1" fontAlgn="base" hangingPunct="1">
        <a:spcBef>
          <a:spcPct val="0"/>
        </a:spcBef>
        <a:spcAft>
          <a:spcPct val="0"/>
        </a:spcAft>
        <a:defRPr sz="3200">
          <a:solidFill>
            <a:schemeClr val="bg1"/>
          </a:solidFill>
          <a:latin typeface="Arial Unicode MS" pitchFamily="34" charset="-128"/>
        </a:defRPr>
      </a:lvl4pPr>
      <a:lvl5pPr algn="ctr" rtl="0" eaLnBrk="1" fontAlgn="base" hangingPunct="1">
        <a:spcBef>
          <a:spcPct val="0"/>
        </a:spcBef>
        <a:spcAft>
          <a:spcPct val="0"/>
        </a:spcAft>
        <a:defRPr sz="3200">
          <a:solidFill>
            <a:schemeClr val="bg1"/>
          </a:solidFill>
          <a:latin typeface="Arial Unicode MS" pitchFamily="34" charset="-128"/>
        </a:defRPr>
      </a:lvl5pPr>
      <a:lvl6pPr marL="457200" algn="ctr" rtl="0" eaLnBrk="1" fontAlgn="base" hangingPunct="1">
        <a:spcBef>
          <a:spcPct val="0"/>
        </a:spcBef>
        <a:spcAft>
          <a:spcPct val="0"/>
        </a:spcAft>
        <a:defRPr sz="3200">
          <a:solidFill>
            <a:schemeClr val="bg1"/>
          </a:solidFill>
          <a:latin typeface="Arial Unicode MS" pitchFamily="34" charset="-128"/>
        </a:defRPr>
      </a:lvl6pPr>
      <a:lvl7pPr marL="914400" algn="ctr" rtl="0" eaLnBrk="1" fontAlgn="base" hangingPunct="1">
        <a:spcBef>
          <a:spcPct val="0"/>
        </a:spcBef>
        <a:spcAft>
          <a:spcPct val="0"/>
        </a:spcAft>
        <a:defRPr sz="3200">
          <a:solidFill>
            <a:schemeClr val="bg1"/>
          </a:solidFill>
          <a:latin typeface="Arial Unicode MS" pitchFamily="34" charset="-128"/>
        </a:defRPr>
      </a:lvl7pPr>
      <a:lvl8pPr marL="1371600" algn="ctr" rtl="0" eaLnBrk="1" fontAlgn="base" hangingPunct="1">
        <a:spcBef>
          <a:spcPct val="0"/>
        </a:spcBef>
        <a:spcAft>
          <a:spcPct val="0"/>
        </a:spcAft>
        <a:defRPr sz="3200">
          <a:solidFill>
            <a:schemeClr val="bg1"/>
          </a:solidFill>
          <a:latin typeface="Arial Unicode MS" pitchFamily="34" charset="-128"/>
        </a:defRPr>
      </a:lvl8pPr>
      <a:lvl9pPr marL="1828800" algn="ctr" rtl="0" eaLnBrk="1" fontAlgn="base" hangingPunct="1">
        <a:spcBef>
          <a:spcPct val="0"/>
        </a:spcBef>
        <a:spcAft>
          <a:spcPct val="0"/>
        </a:spcAft>
        <a:defRPr sz="3200">
          <a:solidFill>
            <a:schemeClr val="bg1"/>
          </a:solidFill>
          <a:latin typeface="Arial Unicode MS" pitchFamily="34" charset="-128"/>
        </a:defRPr>
      </a:lvl9pPr>
    </p:titleStyle>
    <p:bodyStyle>
      <a:lvl1pPr marL="342900" indent="-342900" algn="l" rtl="0" eaLnBrk="1" fontAlgn="base" hangingPunct="1">
        <a:spcBef>
          <a:spcPct val="20000"/>
        </a:spcBef>
        <a:spcAft>
          <a:spcPct val="0"/>
        </a:spcAft>
        <a:buChar char="•"/>
        <a:defRPr sz="3200">
          <a:solidFill>
            <a:schemeClr val="accent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Summary of </a:t>
            </a:r>
            <a:r>
              <a:rPr lang="en-US" dirty="0" err="1" smtClean="0"/>
              <a:t>MuCool</a:t>
            </a:r>
            <a:r>
              <a:rPr lang="en-US" dirty="0" smtClean="0"/>
              <a:t>/MTA RF workshop</a:t>
            </a:r>
            <a:endParaRPr lang="en-US" dirty="0"/>
          </a:p>
        </p:txBody>
      </p:sp>
      <p:sp>
        <p:nvSpPr>
          <p:cNvPr id="3" name="Subtitle 2"/>
          <p:cNvSpPr>
            <a:spLocks noGrp="1"/>
          </p:cNvSpPr>
          <p:nvPr>
            <p:ph type="subTitle" idx="1"/>
          </p:nvPr>
        </p:nvSpPr>
        <p:spPr/>
        <p:txBody>
          <a:bodyPr/>
          <a:lstStyle/>
          <a:p>
            <a:pPr marL="514350" indent="-514350">
              <a:buAutoNum type="alphaUcPeriod"/>
            </a:pPr>
            <a:r>
              <a:rPr lang="en-US" dirty="0" smtClean="0"/>
              <a:t>Jansson</a:t>
            </a:r>
          </a:p>
          <a:p>
            <a:pPr marL="514350" indent="-514350"/>
            <a:endParaRPr lang="en-US" sz="1400" dirty="0" smtClean="0"/>
          </a:p>
          <a:p>
            <a:pPr marL="514350" indent="-514350"/>
            <a:r>
              <a:rPr lang="en-US" sz="1400" dirty="0" smtClean="0"/>
              <a:t>The workshop was organized by A. </a:t>
            </a:r>
            <a:r>
              <a:rPr lang="en-US" sz="1400" dirty="0" err="1" smtClean="0"/>
              <a:t>Bross</a:t>
            </a:r>
            <a:r>
              <a:rPr lang="en-US" sz="1400" dirty="0" smtClean="0"/>
              <a:t> and Y. Torun, both of whom are in currently China, and thus unable to give a report. </a:t>
            </a:r>
            <a:endParaRPr lang="en-US" sz="1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533400" y="1371600"/>
            <a:ext cx="8077200" cy="4495800"/>
          </a:xfrm>
        </p:spPr>
        <p:txBody>
          <a:bodyPr/>
          <a:lstStyle/>
          <a:p>
            <a:r>
              <a:rPr lang="en-US" dirty="0" smtClean="0"/>
              <a:t>Brief Review of Status</a:t>
            </a:r>
          </a:p>
          <a:p>
            <a:r>
              <a:rPr lang="en-US" dirty="0" smtClean="0"/>
              <a:t>Examination of RF Breakdown Theory</a:t>
            </a:r>
          </a:p>
          <a:p>
            <a:r>
              <a:rPr lang="en-US" dirty="0" smtClean="0"/>
              <a:t>Exploration of possible new RF R&amp;D that we should pursue in the next 1-2 years</a:t>
            </a:r>
          </a:p>
          <a:p>
            <a:r>
              <a:rPr lang="en-US" dirty="0" smtClean="0"/>
              <a:t>P</a:t>
            </a:r>
            <a:r>
              <a:rPr lang="en-US" dirty="0" smtClean="0"/>
              <a:t>roduce a document outlining our desired R&amp;D program and identifying our priorities for the next year</a:t>
            </a:r>
          </a:p>
          <a:p>
            <a:endParaRPr lang="en-US" dirty="0"/>
          </a:p>
        </p:txBody>
      </p:sp>
      <p:sp>
        <p:nvSpPr>
          <p:cNvPr id="4" name="Date Placeholder 3"/>
          <p:cNvSpPr>
            <a:spLocks noGrp="1"/>
          </p:cNvSpPr>
          <p:nvPr>
            <p:ph type="dt" sz="half" idx="10"/>
          </p:nvPr>
        </p:nvSpPr>
        <p:spPr/>
        <p:txBody>
          <a:bodyPr/>
          <a:lstStyle/>
          <a:p>
            <a:pPr>
              <a:defRPr/>
            </a:pPr>
            <a:fld id="{3FCAB560-D77B-4020-B2C8-E63B1459F47D}" type="datetime1">
              <a:rPr lang="en-US" smtClean="0"/>
              <a:t>12/10/2008</a:t>
            </a:fld>
            <a:endParaRPr lang="en-US" dirty="0"/>
          </a:p>
        </p:txBody>
      </p:sp>
      <p:sp>
        <p:nvSpPr>
          <p:cNvPr id="5" name="Footer Placeholder 4"/>
          <p:cNvSpPr>
            <a:spLocks noGrp="1"/>
          </p:cNvSpPr>
          <p:nvPr>
            <p:ph type="ftr" sz="quarter" idx="11"/>
          </p:nvPr>
        </p:nvSpPr>
        <p:spPr/>
        <p:txBody>
          <a:bodyPr/>
          <a:lstStyle/>
          <a:p>
            <a:pPr>
              <a:defRPr/>
            </a:pPr>
            <a:r>
              <a:rPr lang="en-US" smtClean="0"/>
              <a:t>Muon Collider Workshop, Jefferson Lab</a:t>
            </a:r>
            <a:endParaRPr lang="en-US"/>
          </a:p>
        </p:txBody>
      </p:sp>
      <p:sp>
        <p:nvSpPr>
          <p:cNvPr id="6" name="Slide Number Placeholder 5"/>
          <p:cNvSpPr>
            <a:spLocks noGrp="1"/>
          </p:cNvSpPr>
          <p:nvPr>
            <p:ph type="sldNum" sz="quarter" idx="12"/>
          </p:nvPr>
        </p:nvSpPr>
        <p:spPr/>
        <p:txBody>
          <a:bodyPr/>
          <a:lstStyle/>
          <a:p>
            <a:pPr>
              <a:defRPr/>
            </a:pPr>
            <a:r>
              <a:rPr lang="en-US" smtClean="0"/>
              <a:t>A. Jansson           </a:t>
            </a:r>
            <a:fld id="{9A37705E-F09B-4A35-90F6-060E919EDB36}" type="slidenum">
              <a:rPr lang="en-US" smtClean="0">
                <a:latin typeface="+mn-lt"/>
              </a:rPr>
              <a:pPr>
                <a:defRPr/>
              </a:pPr>
              <a:t>2</a:t>
            </a:fld>
            <a:endParaRPr lang="en-US">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Agenda</a:t>
            </a:r>
            <a:endParaRPr lang="en-US" dirty="0"/>
          </a:p>
        </p:txBody>
      </p:sp>
      <p:sp>
        <p:nvSpPr>
          <p:cNvPr id="4" name="Date Placeholder 3"/>
          <p:cNvSpPr>
            <a:spLocks noGrp="1"/>
          </p:cNvSpPr>
          <p:nvPr>
            <p:ph type="dt" sz="half" idx="10"/>
          </p:nvPr>
        </p:nvSpPr>
        <p:spPr/>
        <p:txBody>
          <a:bodyPr/>
          <a:lstStyle/>
          <a:p>
            <a:pPr>
              <a:defRPr/>
            </a:pPr>
            <a:fld id="{385A4489-E654-43AD-AE3F-22A1844CC9C1}" type="datetime1">
              <a:rPr lang="en-US" smtClean="0"/>
              <a:t>12/10/2008</a:t>
            </a:fld>
            <a:endParaRPr lang="en-US" dirty="0"/>
          </a:p>
        </p:txBody>
      </p:sp>
      <p:sp>
        <p:nvSpPr>
          <p:cNvPr id="5" name="Footer Placeholder 4"/>
          <p:cNvSpPr>
            <a:spLocks noGrp="1"/>
          </p:cNvSpPr>
          <p:nvPr>
            <p:ph type="ftr" sz="quarter" idx="11"/>
          </p:nvPr>
        </p:nvSpPr>
        <p:spPr/>
        <p:txBody>
          <a:bodyPr/>
          <a:lstStyle/>
          <a:p>
            <a:pPr>
              <a:defRPr/>
            </a:pPr>
            <a:r>
              <a:rPr lang="en-US" smtClean="0"/>
              <a:t>Muon Collider Workshop, Jefferson Lab</a:t>
            </a:r>
            <a:endParaRPr lang="en-US" dirty="0"/>
          </a:p>
        </p:txBody>
      </p:sp>
      <p:sp>
        <p:nvSpPr>
          <p:cNvPr id="6" name="Slide Number Placeholder 5"/>
          <p:cNvSpPr>
            <a:spLocks noGrp="1"/>
          </p:cNvSpPr>
          <p:nvPr>
            <p:ph type="sldNum" sz="quarter" idx="12"/>
          </p:nvPr>
        </p:nvSpPr>
        <p:spPr/>
        <p:txBody>
          <a:bodyPr/>
          <a:lstStyle/>
          <a:p>
            <a:pPr>
              <a:defRPr/>
            </a:pPr>
            <a:r>
              <a:rPr lang="en-US" smtClean="0"/>
              <a:t>A. Jansson           </a:t>
            </a:r>
            <a:fld id="{9A37705E-F09B-4A35-90F6-060E919EDB36}" type="slidenum">
              <a:rPr lang="en-US" smtClean="0">
                <a:latin typeface="+mn-lt"/>
              </a:rPr>
              <a:pPr>
                <a:defRPr/>
              </a:pPr>
              <a:t>3</a:t>
            </a:fld>
            <a:endParaRPr lang="en-US">
              <a:latin typeface="+mn-lt"/>
            </a:endParaRPr>
          </a:p>
        </p:txBody>
      </p:sp>
      <p:graphicFrame>
        <p:nvGraphicFramePr>
          <p:cNvPr id="8" name="Table 7"/>
          <p:cNvGraphicFramePr>
            <a:graphicFrameLocks noGrp="1"/>
          </p:cNvGraphicFramePr>
          <p:nvPr/>
        </p:nvGraphicFramePr>
        <p:xfrm>
          <a:off x="914400" y="1295400"/>
          <a:ext cx="7239000" cy="5007311"/>
        </p:xfrm>
        <a:graphic>
          <a:graphicData uri="http://schemas.openxmlformats.org/drawingml/2006/table">
            <a:tbl>
              <a:tblPr/>
              <a:tblGrid>
                <a:gridCol w="1219199"/>
                <a:gridCol w="3606801"/>
                <a:gridCol w="2413000"/>
              </a:tblGrid>
              <a:tr h="112397">
                <a:tc gridSpan="3">
                  <a:txBody>
                    <a:bodyPr/>
                    <a:lstStyle/>
                    <a:p>
                      <a:pPr algn="ctr"/>
                      <a:r>
                        <a:rPr lang="en-US" sz="900" b="1" dirty="0"/>
                        <a:t>Room: </a:t>
                      </a:r>
                      <a:r>
                        <a:rPr lang="en-US" sz="900" b="1" dirty="0" err="1"/>
                        <a:t>Comitium</a:t>
                      </a:r>
                      <a:r>
                        <a:rPr lang="en-US" sz="900" b="1" dirty="0"/>
                        <a:t> (Wilson Hall 2SE)</a:t>
                      </a:r>
                      <a:endParaRPr lang="en-US" sz="900" dirty="0"/>
                    </a:p>
                  </a:txBody>
                  <a:tcPr marL="63107" marR="63107" marT="31552" marB="31552" anchor="ctr">
                    <a:lnL>
                      <a:noFill/>
                    </a:lnL>
                    <a:lnR>
                      <a:noFill/>
                    </a:lnR>
                    <a:lnT>
                      <a:noFill/>
                    </a:lnT>
                    <a:lnB>
                      <a:noFill/>
                    </a:lnB>
                    <a:solidFill>
                      <a:srgbClr val="FFCC66"/>
                    </a:solidFill>
                  </a:tcPr>
                </a:tc>
                <a:tc hMerge="1">
                  <a:txBody>
                    <a:bodyPr/>
                    <a:lstStyle/>
                    <a:p>
                      <a:endParaRPr lang="en-US"/>
                    </a:p>
                  </a:txBody>
                  <a:tcPr/>
                </a:tc>
                <a:tc hMerge="1">
                  <a:txBody>
                    <a:bodyPr/>
                    <a:lstStyle/>
                    <a:p>
                      <a:endParaRPr lang="en-US"/>
                    </a:p>
                  </a:txBody>
                  <a:tcPr/>
                </a:tc>
              </a:tr>
              <a:tr h="112397">
                <a:tc>
                  <a:txBody>
                    <a:bodyPr/>
                    <a:lstStyle/>
                    <a:p>
                      <a:r>
                        <a:rPr lang="en-US" sz="900" dirty="0">
                          <a:solidFill>
                            <a:schemeClr val="tx1"/>
                          </a:solidFill>
                        </a:rPr>
                        <a:t>08:30-08:40</a:t>
                      </a:r>
                    </a:p>
                  </a:txBody>
                  <a:tcPr marL="63107" marR="63107" marT="31552" marB="31552" anchor="ctr">
                    <a:lnL>
                      <a:noFill/>
                    </a:lnL>
                    <a:lnR>
                      <a:noFill/>
                    </a:lnR>
                    <a:lnT>
                      <a:noFill/>
                    </a:lnT>
                    <a:lnB>
                      <a:noFill/>
                    </a:lnB>
                  </a:tcPr>
                </a:tc>
                <a:tc>
                  <a:txBody>
                    <a:bodyPr/>
                    <a:lstStyle/>
                    <a:p>
                      <a:r>
                        <a:rPr lang="en-US" sz="900" dirty="0">
                          <a:solidFill>
                            <a:schemeClr val="tx1"/>
                          </a:solidFill>
                        </a:rPr>
                        <a:t>Intro</a:t>
                      </a:r>
                    </a:p>
                  </a:txBody>
                  <a:tcPr marL="63107" marR="63107" marT="31552" marB="31552" anchor="ctr">
                    <a:lnL>
                      <a:noFill/>
                    </a:lnL>
                    <a:lnR>
                      <a:noFill/>
                    </a:lnR>
                    <a:lnT>
                      <a:noFill/>
                    </a:lnT>
                    <a:lnB>
                      <a:noFill/>
                    </a:lnB>
                  </a:tcPr>
                </a:tc>
                <a:tc>
                  <a:txBody>
                    <a:bodyPr/>
                    <a:lstStyle/>
                    <a:p>
                      <a:r>
                        <a:rPr lang="en-US" sz="900">
                          <a:solidFill>
                            <a:schemeClr val="tx1"/>
                          </a:solidFill>
                        </a:rPr>
                        <a:t>Alan Bross</a:t>
                      </a:r>
                    </a:p>
                  </a:txBody>
                  <a:tcPr marL="63107" marR="63107" marT="31552" marB="31552" anchor="ctr">
                    <a:lnL>
                      <a:noFill/>
                    </a:lnL>
                    <a:lnR>
                      <a:noFill/>
                    </a:lnR>
                    <a:lnT>
                      <a:noFill/>
                    </a:lnT>
                    <a:lnB>
                      <a:noFill/>
                    </a:lnB>
                  </a:tcPr>
                </a:tc>
              </a:tr>
              <a:tr h="112397">
                <a:tc>
                  <a:txBody>
                    <a:bodyPr/>
                    <a:lstStyle/>
                    <a:p>
                      <a:r>
                        <a:rPr lang="en-US" sz="900" dirty="0">
                          <a:solidFill>
                            <a:schemeClr val="tx1"/>
                          </a:solidFill>
                        </a:rPr>
                        <a:t>08:40-09:00</a:t>
                      </a:r>
                    </a:p>
                  </a:txBody>
                  <a:tcPr marL="63107" marR="63107" marT="31552" marB="31552" anchor="ctr">
                    <a:lnL>
                      <a:noFill/>
                    </a:lnL>
                    <a:lnR>
                      <a:noFill/>
                    </a:lnR>
                    <a:lnT>
                      <a:noFill/>
                    </a:lnT>
                    <a:lnB>
                      <a:noFill/>
                    </a:lnB>
                  </a:tcPr>
                </a:tc>
                <a:tc>
                  <a:txBody>
                    <a:bodyPr/>
                    <a:lstStyle/>
                    <a:p>
                      <a:r>
                        <a:rPr lang="en-US" sz="900" dirty="0">
                          <a:solidFill>
                            <a:schemeClr val="tx1"/>
                          </a:solidFill>
                        </a:rPr>
                        <a:t>201 Data Review</a:t>
                      </a:r>
                    </a:p>
                  </a:txBody>
                  <a:tcPr marL="63107" marR="63107" marT="31552" marB="31552" anchor="ctr">
                    <a:lnL>
                      <a:noFill/>
                    </a:lnL>
                    <a:lnR>
                      <a:noFill/>
                    </a:lnR>
                    <a:lnT>
                      <a:noFill/>
                    </a:lnT>
                    <a:lnB>
                      <a:noFill/>
                    </a:lnB>
                  </a:tcPr>
                </a:tc>
                <a:tc>
                  <a:txBody>
                    <a:bodyPr/>
                    <a:lstStyle/>
                    <a:p>
                      <a:r>
                        <a:rPr lang="en-US" sz="900">
                          <a:solidFill>
                            <a:schemeClr val="tx1"/>
                          </a:solidFill>
                        </a:rPr>
                        <a:t>Al Moretti</a:t>
                      </a:r>
                    </a:p>
                  </a:txBody>
                  <a:tcPr marL="63107" marR="63107" marT="31552" marB="31552" anchor="ctr">
                    <a:lnL>
                      <a:noFill/>
                    </a:lnL>
                    <a:lnR>
                      <a:noFill/>
                    </a:lnR>
                    <a:lnT>
                      <a:noFill/>
                    </a:lnT>
                    <a:lnB>
                      <a:noFill/>
                    </a:lnB>
                  </a:tcPr>
                </a:tc>
              </a:tr>
              <a:tr h="196695">
                <a:tc>
                  <a:txBody>
                    <a:bodyPr/>
                    <a:lstStyle/>
                    <a:p>
                      <a:r>
                        <a:rPr lang="en-US" sz="900" dirty="0">
                          <a:solidFill>
                            <a:schemeClr val="tx1"/>
                          </a:solidFill>
                        </a:rPr>
                        <a:t>09:00-09:20</a:t>
                      </a:r>
                    </a:p>
                  </a:txBody>
                  <a:tcPr marL="63107" marR="63107" marT="31552" marB="31552" anchor="ctr">
                    <a:lnL>
                      <a:noFill/>
                    </a:lnL>
                    <a:lnR>
                      <a:noFill/>
                    </a:lnR>
                    <a:lnT>
                      <a:noFill/>
                    </a:lnT>
                    <a:lnB>
                      <a:noFill/>
                    </a:lnB>
                  </a:tcPr>
                </a:tc>
                <a:tc>
                  <a:txBody>
                    <a:bodyPr/>
                    <a:lstStyle/>
                    <a:p>
                      <a:r>
                        <a:rPr lang="en-US" sz="900" dirty="0">
                          <a:solidFill>
                            <a:schemeClr val="tx1"/>
                          </a:solidFill>
                        </a:rPr>
                        <a:t>HP Test Cell Results</a:t>
                      </a:r>
                    </a:p>
                  </a:txBody>
                  <a:tcPr marL="63107" marR="63107" marT="31552" marB="31552" anchor="ctr">
                    <a:lnL>
                      <a:noFill/>
                    </a:lnL>
                    <a:lnR>
                      <a:noFill/>
                    </a:lnR>
                    <a:lnT>
                      <a:noFill/>
                    </a:lnT>
                    <a:lnB>
                      <a:noFill/>
                    </a:lnB>
                  </a:tcPr>
                </a:tc>
                <a:tc>
                  <a:txBody>
                    <a:bodyPr/>
                    <a:lstStyle/>
                    <a:p>
                      <a:r>
                        <a:rPr lang="en-US" sz="900">
                          <a:solidFill>
                            <a:schemeClr val="tx1"/>
                          </a:solidFill>
                        </a:rPr>
                        <a:t>Katsuya Yonehara</a:t>
                      </a:r>
                    </a:p>
                  </a:txBody>
                  <a:tcPr marL="63107" marR="63107" marT="31552" marB="31552" anchor="ctr">
                    <a:lnL>
                      <a:noFill/>
                    </a:lnL>
                    <a:lnR>
                      <a:noFill/>
                    </a:lnR>
                    <a:lnT>
                      <a:noFill/>
                    </a:lnT>
                    <a:lnB>
                      <a:noFill/>
                    </a:lnB>
                  </a:tcPr>
                </a:tc>
              </a:tr>
              <a:tr h="112397">
                <a:tc>
                  <a:txBody>
                    <a:bodyPr/>
                    <a:lstStyle/>
                    <a:p>
                      <a:r>
                        <a:rPr lang="en-US" sz="900" dirty="0">
                          <a:solidFill>
                            <a:schemeClr val="tx1"/>
                          </a:solidFill>
                        </a:rPr>
                        <a:t>09:20-09:40</a:t>
                      </a:r>
                    </a:p>
                  </a:txBody>
                  <a:tcPr marL="63107" marR="63107" marT="31552" marB="31552" anchor="ctr">
                    <a:lnL>
                      <a:noFill/>
                    </a:lnL>
                    <a:lnR>
                      <a:noFill/>
                    </a:lnR>
                    <a:lnT>
                      <a:noFill/>
                    </a:lnT>
                    <a:lnB>
                      <a:noFill/>
                    </a:lnB>
                  </a:tcPr>
                </a:tc>
                <a:tc>
                  <a:txBody>
                    <a:bodyPr/>
                    <a:lstStyle/>
                    <a:p>
                      <a:r>
                        <a:rPr lang="en-US" sz="900" dirty="0">
                          <a:solidFill>
                            <a:schemeClr val="tx1"/>
                          </a:solidFill>
                        </a:rPr>
                        <a:t>MTA Status</a:t>
                      </a:r>
                    </a:p>
                  </a:txBody>
                  <a:tcPr marL="63107" marR="63107" marT="31552" marB="31552" anchor="ctr">
                    <a:lnL>
                      <a:noFill/>
                    </a:lnL>
                    <a:lnR>
                      <a:noFill/>
                    </a:lnR>
                    <a:lnT>
                      <a:noFill/>
                    </a:lnT>
                    <a:lnB>
                      <a:noFill/>
                    </a:lnB>
                  </a:tcPr>
                </a:tc>
                <a:tc>
                  <a:txBody>
                    <a:bodyPr/>
                    <a:lstStyle/>
                    <a:p>
                      <a:r>
                        <a:rPr lang="en-US" sz="900">
                          <a:solidFill>
                            <a:schemeClr val="tx1"/>
                          </a:solidFill>
                        </a:rPr>
                        <a:t>Yagmur Torun</a:t>
                      </a:r>
                    </a:p>
                  </a:txBody>
                  <a:tcPr marL="63107" marR="63107" marT="31552" marB="31552" anchor="ctr">
                    <a:lnL>
                      <a:noFill/>
                    </a:lnL>
                    <a:lnR>
                      <a:noFill/>
                    </a:lnR>
                    <a:lnT>
                      <a:noFill/>
                    </a:lnT>
                    <a:lnB>
                      <a:noFill/>
                    </a:lnB>
                  </a:tcPr>
                </a:tc>
              </a:tr>
              <a:tr h="196695">
                <a:tc>
                  <a:txBody>
                    <a:bodyPr/>
                    <a:lstStyle/>
                    <a:p>
                      <a:r>
                        <a:rPr lang="en-US" sz="900" dirty="0">
                          <a:solidFill>
                            <a:schemeClr val="tx1"/>
                          </a:solidFill>
                        </a:rPr>
                        <a:t>09:40-10:00</a:t>
                      </a:r>
                    </a:p>
                  </a:txBody>
                  <a:tcPr marL="63107" marR="63107" marT="31552" marB="31552" anchor="ctr">
                    <a:lnL>
                      <a:noFill/>
                    </a:lnL>
                    <a:lnR>
                      <a:noFill/>
                    </a:lnR>
                    <a:lnT>
                      <a:noFill/>
                    </a:lnT>
                    <a:lnB>
                      <a:noFill/>
                    </a:lnB>
                  </a:tcPr>
                </a:tc>
                <a:tc>
                  <a:txBody>
                    <a:bodyPr/>
                    <a:lstStyle/>
                    <a:p>
                      <a:r>
                        <a:rPr lang="en-US" sz="900" dirty="0">
                          <a:solidFill>
                            <a:schemeClr val="tx1"/>
                          </a:solidFill>
                        </a:rPr>
                        <a:t>RF Breakdown Theory I</a:t>
                      </a:r>
                    </a:p>
                  </a:txBody>
                  <a:tcPr marL="63107" marR="63107" marT="31552" marB="31552" anchor="ctr">
                    <a:lnL>
                      <a:noFill/>
                    </a:lnL>
                    <a:lnR>
                      <a:noFill/>
                    </a:lnR>
                    <a:lnT>
                      <a:noFill/>
                    </a:lnT>
                    <a:lnB>
                      <a:noFill/>
                    </a:lnB>
                  </a:tcPr>
                </a:tc>
                <a:tc>
                  <a:txBody>
                    <a:bodyPr/>
                    <a:lstStyle/>
                    <a:p>
                      <a:r>
                        <a:rPr lang="en-US" sz="900">
                          <a:solidFill>
                            <a:schemeClr val="tx1"/>
                          </a:solidFill>
                        </a:rPr>
                        <a:t>Jim Norem</a:t>
                      </a:r>
                    </a:p>
                  </a:txBody>
                  <a:tcPr marL="63107" marR="63107" marT="31552" marB="31552" anchor="ctr">
                    <a:lnL>
                      <a:noFill/>
                    </a:lnL>
                    <a:lnR>
                      <a:noFill/>
                    </a:lnR>
                    <a:lnT>
                      <a:noFill/>
                    </a:lnT>
                    <a:lnB>
                      <a:noFill/>
                    </a:lnB>
                  </a:tcPr>
                </a:tc>
              </a:tr>
              <a:tr h="112397">
                <a:tc>
                  <a:txBody>
                    <a:bodyPr/>
                    <a:lstStyle/>
                    <a:p>
                      <a:r>
                        <a:rPr lang="en-US" sz="900">
                          <a:solidFill>
                            <a:schemeClr val="tx1"/>
                          </a:solidFill>
                        </a:rPr>
                        <a:t>10:00-10:30</a:t>
                      </a:r>
                    </a:p>
                  </a:txBody>
                  <a:tcPr marL="63107" marR="63107" marT="31552" marB="31552" anchor="ctr">
                    <a:lnL>
                      <a:noFill/>
                    </a:lnL>
                    <a:lnR>
                      <a:noFill/>
                    </a:lnR>
                    <a:lnT>
                      <a:noFill/>
                    </a:lnT>
                    <a:lnB>
                      <a:noFill/>
                    </a:lnB>
                    <a:solidFill>
                      <a:srgbClr val="FF9966"/>
                    </a:solidFill>
                  </a:tcPr>
                </a:tc>
                <a:tc gridSpan="2">
                  <a:txBody>
                    <a:bodyPr/>
                    <a:lstStyle/>
                    <a:p>
                      <a:pPr algn="ctr"/>
                      <a:r>
                        <a:rPr lang="en-US" sz="900" dirty="0">
                          <a:solidFill>
                            <a:schemeClr val="tx1"/>
                          </a:solidFill>
                        </a:rPr>
                        <a:t>Break</a:t>
                      </a:r>
                    </a:p>
                  </a:txBody>
                  <a:tcPr marL="63107" marR="63107" marT="31552" marB="31552" anchor="ctr">
                    <a:lnL>
                      <a:noFill/>
                    </a:lnL>
                    <a:lnR>
                      <a:noFill/>
                    </a:lnR>
                    <a:lnT>
                      <a:noFill/>
                    </a:lnT>
                    <a:lnB>
                      <a:noFill/>
                    </a:lnB>
                    <a:solidFill>
                      <a:srgbClr val="FF9966"/>
                    </a:solidFill>
                  </a:tcPr>
                </a:tc>
                <a:tc hMerge="1">
                  <a:txBody>
                    <a:bodyPr/>
                    <a:lstStyle/>
                    <a:p>
                      <a:endParaRPr lang="en-US"/>
                    </a:p>
                  </a:txBody>
                  <a:tcPr/>
                </a:tc>
              </a:tr>
              <a:tr h="196695">
                <a:tc>
                  <a:txBody>
                    <a:bodyPr/>
                    <a:lstStyle/>
                    <a:p>
                      <a:r>
                        <a:rPr lang="en-US" sz="900">
                          <a:solidFill>
                            <a:schemeClr val="tx1"/>
                          </a:solidFill>
                        </a:rPr>
                        <a:t>10:30-11:00</a:t>
                      </a:r>
                    </a:p>
                  </a:txBody>
                  <a:tcPr marL="63107" marR="63107" marT="31552" marB="31552" anchor="ctr">
                    <a:lnL>
                      <a:noFill/>
                    </a:lnL>
                    <a:lnR>
                      <a:noFill/>
                    </a:lnR>
                    <a:lnT>
                      <a:noFill/>
                    </a:lnT>
                    <a:lnB>
                      <a:noFill/>
                    </a:lnB>
                  </a:tcPr>
                </a:tc>
                <a:tc>
                  <a:txBody>
                    <a:bodyPr/>
                    <a:lstStyle/>
                    <a:p>
                      <a:r>
                        <a:rPr lang="en-US" sz="900" dirty="0">
                          <a:solidFill>
                            <a:schemeClr val="tx1"/>
                          </a:solidFill>
                        </a:rPr>
                        <a:t>RF Breakdown Theory II</a:t>
                      </a:r>
                    </a:p>
                  </a:txBody>
                  <a:tcPr marL="63107" marR="63107" marT="31552" marB="31552" anchor="ctr">
                    <a:lnL>
                      <a:noFill/>
                    </a:lnL>
                    <a:lnR>
                      <a:noFill/>
                    </a:lnR>
                    <a:lnT>
                      <a:noFill/>
                    </a:lnT>
                    <a:lnB>
                      <a:noFill/>
                    </a:lnB>
                  </a:tcPr>
                </a:tc>
                <a:tc>
                  <a:txBody>
                    <a:bodyPr/>
                    <a:lstStyle/>
                    <a:p>
                      <a:r>
                        <a:rPr lang="en-US" sz="900">
                          <a:solidFill>
                            <a:schemeClr val="tx1"/>
                          </a:solidFill>
                        </a:rPr>
                        <a:t>Bob Palmer</a:t>
                      </a:r>
                    </a:p>
                  </a:txBody>
                  <a:tcPr marL="63107" marR="63107" marT="31552" marB="31552" anchor="ctr">
                    <a:lnL>
                      <a:noFill/>
                    </a:lnL>
                    <a:lnR>
                      <a:noFill/>
                    </a:lnR>
                    <a:lnT>
                      <a:noFill/>
                    </a:lnT>
                    <a:lnB>
                      <a:noFill/>
                    </a:lnB>
                  </a:tcPr>
                </a:tc>
              </a:tr>
              <a:tr h="196695">
                <a:tc>
                  <a:txBody>
                    <a:bodyPr/>
                    <a:lstStyle/>
                    <a:p>
                      <a:r>
                        <a:rPr lang="en-US" sz="900">
                          <a:solidFill>
                            <a:schemeClr val="tx1"/>
                          </a:solidFill>
                        </a:rPr>
                        <a:t>11:00-11:20</a:t>
                      </a:r>
                    </a:p>
                  </a:txBody>
                  <a:tcPr marL="63107" marR="63107" marT="31552" marB="31552" anchor="ctr">
                    <a:lnL>
                      <a:noFill/>
                    </a:lnL>
                    <a:lnR>
                      <a:noFill/>
                    </a:lnR>
                    <a:lnT>
                      <a:noFill/>
                    </a:lnT>
                    <a:lnB>
                      <a:noFill/>
                    </a:lnB>
                  </a:tcPr>
                </a:tc>
                <a:tc>
                  <a:txBody>
                    <a:bodyPr/>
                    <a:lstStyle/>
                    <a:p>
                      <a:r>
                        <a:rPr lang="en-US" sz="900" dirty="0">
                          <a:solidFill>
                            <a:schemeClr val="tx1"/>
                          </a:solidFill>
                        </a:rPr>
                        <a:t>RF Breakdown Theory III</a:t>
                      </a:r>
                    </a:p>
                  </a:txBody>
                  <a:tcPr marL="63107" marR="63107" marT="31552" marB="31552" anchor="ctr">
                    <a:lnL>
                      <a:noFill/>
                    </a:lnL>
                    <a:lnR>
                      <a:noFill/>
                    </a:lnR>
                    <a:lnT>
                      <a:noFill/>
                    </a:lnT>
                    <a:lnB>
                      <a:noFill/>
                    </a:lnB>
                  </a:tcPr>
                </a:tc>
                <a:tc>
                  <a:txBody>
                    <a:bodyPr/>
                    <a:lstStyle/>
                    <a:p>
                      <a:r>
                        <a:rPr lang="en-US" sz="900">
                          <a:solidFill>
                            <a:schemeClr val="tx1"/>
                          </a:solidFill>
                        </a:rPr>
                        <a:t>Alvin Tollestrup</a:t>
                      </a:r>
                    </a:p>
                  </a:txBody>
                  <a:tcPr marL="63107" marR="63107" marT="31552" marB="31552" anchor="ctr">
                    <a:lnL>
                      <a:noFill/>
                    </a:lnL>
                    <a:lnR>
                      <a:noFill/>
                    </a:lnR>
                    <a:lnT>
                      <a:noFill/>
                    </a:lnT>
                    <a:lnB>
                      <a:noFill/>
                    </a:lnB>
                  </a:tcPr>
                </a:tc>
              </a:tr>
              <a:tr h="112397">
                <a:tc>
                  <a:txBody>
                    <a:bodyPr/>
                    <a:lstStyle/>
                    <a:p>
                      <a:r>
                        <a:rPr lang="en-US" sz="900">
                          <a:solidFill>
                            <a:schemeClr val="tx1"/>
                          </a:solidFill>
                        </a:rPr>
                        <a:t>11:20-11:50</a:t>
                      </a:r>
                    </a:p>
                  </a:txBody>
                  <a:tcPr marL="63107" marR="63107" marT="31552" marB="31552" anchor="ctr">
                    <a:lnL>
                      <a:noFill/>
                    </a:lnL>
                    <a:lnR>
                      <a:noFill/>
                    </a:lnR>
                    <a:lnT>
                      <a:noFill/>
                    </a:lnT>
                    <a:lnB>
                      <a:noFill/>
                    </a:lnB>
                  </a:tcPr>
                </a:tc>
                <a:tc>
                  <a:txBody>
                    <a:bodyPr/>
                    <a:lstStyle/>
                    <a:p>
                      <a:r>
                        <a:rPr lang="en-US" sz="900" dirty="0">
                          <a:solidFill>
                            <a:schemeClr val="tx1"/>
                          </a:solidFill>
                        </a:rPr>
                        <a:t>Discussion</a:t>
                      </a:r>
                    </a:p>
                  </a:txBody>
                  <a:tcPr marL="63107" marR="63107" marT="31552" marB="31552" anchor="ctr">
                    <a:lnL>
                      <a:noFill/>
                    </a:lnL>
                    <a:lnR>
                      <a:noFill/>
                    </a:lnR>
                    <a:lnT>
                      <a:noFill/>
                    </a:lnT>
                    <a:lnB>
                      <a:noFill/>
                    </a:lnB>
                  </a:tcPr>
                </a:tc>
                <a:tc>
                  <a:txBody>
                    <a:bodyPr/>
                    <a:lstStyle/>
                    <a:p>
                      <a:r>
                        <a:rPr lang="en-US" sz="900">
                          <a:solidFill>
                            <a:schemeClr val="tx1"/>
                          </a:solidFill>
                        </a:rPr>
                        <a:t>All</a:t>
                      </a:r>
                    </a:p>
                  </a:txBody>
                  <a:tcPr marL="63107" marR="63107" marT="31552" marB="31552" anchor="ctr">
                    <a:lnL>
                      <a:noFill/>
                    </a:lnL>
                    <a:lnR>
                      <a:noFill/>
                    </a:lnR>
                    <a:lnT>
                      <a:noFill/>
                    </a:lnT>
                    <a:lnB>
                      <a:noFill/>
                    </a:lnB>
                  </a:tcPr>
                </a:tc>
              </a:tr>
              <a:tr h="276469">
                <a:tc>
                  <a:txBody>
                    <a:bodyPr/>
                    <a:lstStyle/>
                    <a:p>
                      <a:r>
                        <a:rPr lang="en-US" sz="900">
                          <a:solidFill>
                            <a:schemeClr val="tx1"/>
                          </a:solidFill>
                        </a:rPr>
                        <a:t>11:50-12:30</a:t>
                      </a:r>
                    </a:p>
                  </a:txBody>
                  <a:tcPr marL="63107" marR="63107" marT="31552" marB="31552" anchor="ctr">
                    <a:lnL>
                      <a:noFill/>
                    </a:lnL>
                    <a:lnR>
                      <a:noFill/>
                    </a:lnR>
                    <a:lnT>
                      <a:noFill/>
                    </a:lnT>
                    <a:lnB>
                      <a:noFill/>
                    </a:lnB>
                  </a:tcPr>
                </a:tc>
                <a:tc>
                  <a:txBody>
                    <a:bodyPr/>
                    <a:lstStyle/>
                    <a:p>
                      <a:r>
                        <a:rPr lang="en-US" sz="900" dirty="0">
                          <a:solidFill>
                            <a:schemeClr val="tx1"/>
                          </a:solidFill>
                        </a:rPr>
                        <a:t>Multipacting Simulation of the 805 button </a:t>
                      </a:r>
                      <a:r>
                        <a:rPr lang="en-US" sz="900" dirty="0" smtClean="0">
                          <a:solidFill>
                            <a:schemeClr val="tx1"/>
                          </a:solidFill>
                        </a:rPr>
                        <a:t>cavity</a:t>
                      </a:r>
                      <a:endParaRPr lang="en-US" sz="900" dirty="0">
                        <a:solidFill>
                          <a:schemeClr val="tx1"/>
                        </a:solidFill>
                      </a:endParaRPr>
                    </a:p>
                  </a:txBody>
                  <a:tcPr marL="63107" marR="63107" marT="31552" marB="31552" anchor="ctr">
                    <a:lnL>
                      <a:noFill/>
                    </a:lnL>
                    <a:lnR>
                      <a:noFill/>
                    </a:lnR>
                    <a:lnT>
                      <a:noFill/>
                    </a:lnT>
                    <a:lnB>
                      <a:noFill/>
                    </a:lnB>
                  </a:tcPr>
                </a:tc>
                <a:tc>
                  <a:txBody>
                    <a:bodyPr/>
                    <a:lstStyle/>
                    <a:p>
                      <a:r>
                        <a:rPr lang="en-US" sz="900">
                          <a:solidFill>
                            <a:schemeClr val="tx1"/>
                          </a:solidFill>
                        </a:rPr>
                        <a:t>Chet Nieter</a:t>
                      </a:r>
                    </a:p>
                  </a:txBody>
                  <a:tcPr marL="63107" marR="63107" marT="31552" marB="31552" anchor="ctr">
                    <a:lnL>
                      <a:noFill/>
                    </a:lnL>
                    <a:lnR>
                      <a:noFill/>
                    </a:lnR>
                    <a:lnT>
                      <a:noFill/>
                    </a:lnT>
                    <a:lnB>
                      <a:noFill/>
                    </a:lnB>
                  </a:tcPr>
                </a:tc>
              </a:tr>
              <a:tr h="228600">
                <a:tc>
                  <a:txBody>
                    <a:bodyPr/>
                    <a:lstStyle/>
                    <a:p>
                      <a:r>
                        <a:rPr lang="en-US" sz="900">
                          <a:solidFill>
                            <a:schemeClr val="tx1"/>
                          </a:solidFill>
                        </a:rPr>
                        <a:t>12:30-12:50</a:t>
                      </a:r>
                    </a:p>
                  </a:txBody>
                  <a:tcPr marL="63107" marR="63107" marT="31552" marB="31552" anchor="ctr">
                    <a:lnL>
                      <a:noFill/>
                    </a:lnL>
                    <a:lnR>
                      <a:noFill/>
                    </a:lnR>
                    <a:lnT>
                      <a:noFill/>
                    </a:lnT>
                    <a:lnB>
                      <a:noFill/>
                    </a:lnB>
                  </a:tcPr>
                </a:tc>
                <a:tc>
                  <a:txBody>
                    <a:bodyPr/>
                    <a:lstStyle/>
                    <a:p>
                      <a:r>
                        <a:rPr lang="en-US" sz="900" dirty="0">
                          <a:solidFill>
                            <a:schemeClr val="tx1"/>
                          </a:solidFill>
                        </a:rPr>
                        <a:t>Electron Motion in a RF Cavity with external Magnetic Fields</a:t>
                      </a:r>
                    </a:p>
                  </a:txBody>
                  <a:tcPr marL="63107" marR="63107" marT="31552" marB="31552" anchor="ctr">
                    <a:lnL>
                      <a:noFill/>
                    </a:lnL>
                    <a:lnR>
                      <a:noFill/>
                    </a:lnR>
                    <a:lnT>
                      <a:noFill/>
                    </a:lnT>
                    <a:lnB>
                      <a:noFill/>
                    </a:lnB>
                  </a:tcPr>
                </a:tc>
                <a:tc>
                  <a:txBody>
                    <a:bodyPr/>
                    <a:lstStyle/>
                    <a:p>
                      <a:r>
                        <a:rPr lang="en-US" sz="900">
                          <a:solidFill>
                            <a:schemeClr val="tx1"/>
                          </a:solidFill>
                        </a:rPr>
                        <a:t>Ditkys Stratakis</a:t>
                      </a:r>
                    </a:p>
                  </a:txBody>
                  <a:tcPr marL="63107" marR="63107" marT="31552" marB="31552" anchor="ctr">
                    <a:lnL>
                      <a:noFill/>
                    </a:lnL>
                    <a:lnR>
                      <a:noFill/>
                    </a:lnR>
                    <a:lnT>
                      <a:noFill/>
                    </a:lnT>
                    <a:lnB>
                      <a:noFill/>
                    </a:lnB>
                  </a:tcPr>
                </a:tc>
              </a:tr>
              <a:tr h="112397">
                <a:tc>
                  <a:txBody>
                    <a:bodyPr/>
                    <a:lstStyle/>
                    <a:p>
                      <a:r>
                        <a:rPr lang="en-US" sz="900">
                          <a:solidFill>
                            <a:schemeClr val="tx1"/>
                          </a:solidFill>
                        </a:rPr>
                        <a:t>12:50-13:40</a:t>
                      </a:r>
                    </a:p>
                  </a:txBody>
                  <a:tcPr marL="63107" marR="63107" marT="31552" marB="31552" anchor="ctr">
                    <a:lnL>
                      <a:noFill/>
                    </a:lnL>
                    <a:lnR>
                      <a:noFill/>
                    </a:lnR>
                    <a:lnT>
                      <a:noFill/>
                    </a:lnT>
                    <a:lnB>
                      <a:noFill/>
                    </a:lnB>
                    <a:solidFill>
                      <a:srgbClr val="FF9966"/>
                    </a:solidFill>
                  </a:tcPr>
                </a:tc>
                <a:tc gridSpan="2">
                  <a:txBody>
                    <a:bodyPr/>
                    <a:lstStyle/>
                    <a:p>
                      <a:pPr algn="ctr"/>
                      <a:r>
                        <a:rPr lang="en-US" sz="900" dirty="0">
                          <a:solidFill>
                            <a:schemeClr val="tx1"/>
                          </a:solidFill>
                        </a:rPr>
                        <a:t>Lunch</a:t>
                      </a:r>
                    </a:p>
                  </a:txBody>
                  <a:tcPr marL="63107" marR="63107" marT="31552" marB="31552" anchor="ctr">
                    <a:lnL>
                      <a:noFill/>
                    </a:lnL>
                    <a:lnR>
                      <a:noFill/>
                    </a:lnR>
                    <a:lnT>
                      <a:noFill/>
                    </a:lnT>
                    <a:lnB>
                      <a:noFill/>
                    </a:lnB>
                    <a:solidFill>
                      <a:srgbClr val="FF9966"/>
                    </a:solidFill>
                  </a:tcPr>
                </a:tc>
                <a:tc hMerge="1">
                  <a:txBody>
                    <a:bodyPr/>
                    <a:lstStyle/>
                    <a:p>
                      <a:endParaRPr lang="en-US"/>
                    </a:p>
                  </a:txBody>
                  <a:tcPr/>
                </a:tc>
              </a:tr>
              <a:tr h="196695">
                <a:tc>
                  <a:txBody>
                    <a:bodyPr/>
                    <a:lstStyle/>
                    <a:p>
                      <a:r>
                        <a:rPr lang="en-US" sz="900" dirty="0">
                          <a:solidFill>
                            <a:schemeClr val="tx1"/>
                          </a:solidFill>
                        </a:rPr>
                        <a:t>13:40-14:00</a:t>
                      </a:r>
                    </a:p>
                  </a:txBody>
                  <a:tcPr marL="63107" marR="63107" marT="31552" marB="31552" anchor="ctr">
                    <a:lnL>
                      <a:noFill/>
                    </a:lnL>
                    <a:lnR>
                      <a:noFill/>
                    </a:lnR>
                    <a:lnT>
                      <a:noFill/>
                    </a:lnT>
                    <a:lnB>
                      <a:noFill/>
                    </a:lnB>
                  </a:tcPr>
                </a:tc>
                <a:tc>
                  <a:txBody>
                    <a:bodyPr/>
                    <a:lstStyle/>
                    <a:p>
                      <a:r>
                        <a:rPr lang="en-US" sz="900" dirty="0">
                          <a:solidFill>
                            <a:schemeClr val="tx1"/>
                          </a:solidFill>
                        </a:rPr>
                        <a:t>Refurb on 805 Button Cavity</a:t>
                      </a:r>
                    </a:p>
                  </a:txBody>
                  <a:tcPr marL="63107" marR="63107" marT="31552" marB="31552" anchor="ctr">
                    <a:lnL>
                      <a:noFill/>
                    </a:lnL>
                    <a:lnR>
                      <a:noFill/>
                    </a:lnR>
                    <a:lnT>
                      <a:noFill/>
                    </a:lnT>
                    <a:lnB>
                      <a:noFill/>
                    </a:lnB>
                  </a:tcPr>
                </a:tc>
                <a:tc>
                  <a:txBody>
                    <a:bodyPr/>
                    <a:lstStyle/>
                    <a:p>
                      <a:r>
                        <a:rPr lang="en-US" sz="900">
                          <a:solidFill>
                            <a:schemeClr val="tx1"/>
                          </a:solidFill>
                        </a:rPr>
                        <a:t>Bob Rimmer</a:t>
                      </a:r>
                    </a:p>
                  </a:txBody>
                  <a:tcPr marL="63107" marR="63107" marT="31552" marB="31552" anchor="ctr">
                    <a:lnL>
                      <a:noFill/>
                    </a:lnL>
                    <a:lnR>
                      <a:noFill/>
                    </a:lnR>
                    <a:lnT>
                      <a:noFill/>
                    </a:lnT>
                    <a:lnB>
                      <a:noFill/>
                    </a:lnB>
                  </a:tcPr>
                </a:tc>
              </a:tr>
              <a:tr h="196695">
                <a:tc>
                  <a:txBody>
                    <a:bodyPr/>
                    <a:lstStyle/>
                    <a:p>
                      <a:r>
                        <a:rPr lang="en-US" sz="900">
                          <a:solidFill>
                            <a:schemeClr val="tx1"/>
                          </a:solidFill>
                        </a:rPr>
                        <a:t>14:00-14:20</a:t>
                      </a:r>
                    </a:p>
                  </a:txBody>
                  <a:tcPr marL="63107" marR="63107" marT="31552" marB="31552" anchor="ctr">
                    <a:lnL>
                      <a:noFill/>
                    </a:lnL>
                    <a:lnR>
                      <a:noFill/>
                    </a:lnR>
                    <a:lnT>
                      <a:noFill/>
                    </a:lnT>
                    <a:lnB>
                      <a:noFill/>
                    </a:lnB>
                  </a:tcPr>
                </a:tc>
                <a:tc>
                  <a:txBody>
                    <a:bodyPr/>
                    <a:lstStyle/>
                    <a:p>
                      <a:r>
                        <a:rPr lang="en-US" sz="900" dirty="0">
                          <a:solidFill>
                            <a:schemeClr val="tx1"/>
                          </a:solidFill>
                        </a:rPr>
                        <a:t>Test Plan with Button Cavity</a:t>
                      </a:r>
                    </a:p>
                  </a:txBody>
                  <a:tcPr marL="63107" marR="63107" marT="31552" marB="31552" anchor="ctr">
                    <a:lnL>
                      <a:noFill/>
                    </a:lnL>
                    <a:lnR>
                      <a:noFill/>
                    </a:lnR>
                    <a:lnT>
                      <a:noFill/>
                    </a:lnT>
                    <a:lnB>
                      <a:noFill/>
                    </a:lnB>
                  </a:tcPr>
                </a:tc>
                <a:tc>
                  <a:txBody>
                    <a:bodyPr/>
                    <a:lstStyle/>
                    <a:p>
                      <a:r>
                        <a:rPr lang="en-US" sz="900" dirty="0" err="1">
                          <a:solidFill>
                            <a:schemeClr val="tx1"/>
                          </a:solidFill>
                        </a:rPr>
                        <a:t>Arash</a:t>
                      </a:r>
                      <a:r>
                        <a:rPr lang="en-US" sz="900" dirty="0">
                          <a:solidFill>
                            <a:schemeClr val="tx1"/>
                          </a:solidFill>
                        </a:rPr>
                        <a:t> </a:t>
                      </a:r>
                      <a:r>
                        <a:rPr lang="en-US" sz="900" dirty="0" err="1">
                          <a:solidFill>
                            <a:schemeClr val="tx1"/>
                          </a:solidFill>
                        </a:rPr>
                        <a:t>Zarrebini-esfahani</a:t>
                      </a:r>
                      <a:endParaRPr lang="en-US" sz="900" dirty="0">
                        <a:solidFill>
                          <a:schemeClr val="tx1"/>
                        </a:solidFill>
                      </a:endParaRPr>
                    </a:p>
                  </a:txBody>
                  <a:tcPr marL="63107" marR="63107" marT="31552" marB="31552" anchor="ctr">
                    <a:lnL>
                      <a:noFill/>
                    </a:lnL>
                    <a:lnR>
                      <a:noFill/>
                    </a:lnR>
                    <a:lnT>
                      <a:noFill/>
                    </a:lnT>
                    <a:lnB>
                      <a:noFill/>
                    </a:lnB>
                  </a:tcPr>
                </a:tc>
              </a:tr>
              <a:tr h="280993">
                <a:tc>
                  <a:txBody>
                    <a:bodyPr/>
                    <a:lstStyle/>
                    <a:p>
                      <a:r>
                        <a:rPr lang="en-US" sz="900">
                          <a:solidFill>
                            <a:schemeClr val="tx1"/>
                          </a:solidFill>
                        </a:rPr>
                        <a:t>14:20-14:50</a:t>
                      </a:r>
                    </a:p>
                  </a:txBody>
                  <a:tcPr marL="63107" marR="63107" marT="31552" marB="31552" anchor="ctr">
                    <a:lnL>
                      <a:noFill/>
                    </a:lnL>
                    <a:lnR>
                      <a:noFill/>
                    </a:lnR>
                    <a:lnT>
                      <a:noFill/>
                    </a:lnT>
                    <a:lnB>
                      <a:noFill/>
                    </a:lnB>
                  </a:tcPr>
                </a:tc>
                <a:tc>
                  <a:txBody>
                    <a:bodyPr/>
                    <a:lstStyle/>
                    <a:p>
                      <a:r>
                        <a:rPr lang="en-US" sz="900">
                          <a:solidFill>
                            <a:schemeClr val="tx1"/>
                          </a:solidFill>
                        </a:rPr>
                        <a:t>New 805 MHz Cavity Design Concept</a:t>
                      </a:r>
                    </a:p>
                  </a:txBody>
                  <a:tcPr marL="63107" marR="63107" marT="31552" marB="31552" anchor="ctr">
                    <a:lnL>
                      <a:noFill/>
                    </a:lnL>
                    <a:lnR>
                      <a:noFill/>
                    </a:lnR>
                    <a:lnT>
                      <a:noFill/>
                    </a:lnT>
                    <a:lnB>
                      <a:noFill/>
                    </a:lnB>
                  </a:tcPr>
                </a:tc>
                <a:tc>
                  <a:txBody>
                    <a:bodyPr/>
                    <a:lstStyle/>
                    <a:p>
                      <a:r>
                        <a:rPr lang="en-US" sz="900" dirty="0" err="1">
                          <a:solidFill>
                            <a:schemeClr val="tx1"/>
                          </a:solidFill>
                        </a:rPr>
                        <a:t>Derun</a:t>
                      </a:r>
                      <a:r>
                        <a:rPr lang="en-US" sz="900" dirty="0">
                          <a:solidFill>
                            <a:schemeClr val="tx1"/>
                          </a:solidFill>
                        </a:rPr>
                        <a:t> Li/Bob </a:t>
                      </a:r>
                      <a:r>
                        <a:rPr lang="en-US" sz="900" dirty="0" err="1">
                          <a:solidFill>
                            <a:schemeClr val="tx1"/>
                          </a:solidFill>
                        </a:rPr>
                        <a:t>Rimmer</a:t>
                      </a:r>
                      <a:endParaRPr lang="en-US" sz="900" dirty="0">
                        <a:solidFill>
                          <a:schemeClr val="tx1"/>
                        </a:solidFill>
                      </a:endParaRPr>
                    </a:p>
                  </a:txBody>
                  <a:tcPr marL="63107" marR="63107" marT="31552" marB="31552" anchor="ctr">
                    <a:lnL>
                      <a:noFill/>
                    </a:lnL>
                    <a:lnR>
                      <a:noFill/>
                    </a:lnR>
                    <a:lnT>
                      <a:noFill/>
                    </a:lnT>
                    <a:lnB>
                      <a:noFill/>
                    </a:lnB>
                  </a:tcPr>
                </a:tc>
              </a:tr>
              <a:tr h="215969">
                <a:tc>
                  <a:txBody>
                    <a:bodyPr/>
                    <a:lstStyle/>
                    <a:p>
                      <a:r>
                        <a:rPr lang="en-US" sz="900" dirty="0">
                          <a:solidFill>
                            <a:schemeClr val="tx1"/>
                          </a:solidFill>
                        </a:rPr>
                        <a:t>14:50-15:10</a:t>
                      </a:r>
                    </a:p>
                  </a:txBody>
                  <a:tcPr marL="63107" marR="63107" marT="31552" marB="31552" anchor="ctr">
                    <a:lnL>
                      <a:noFill/>
                    </a:lnL>
                    <a:lnR>
                      <a:noFill/>
                    </a:lnR>
                    <a:lnT>
                      <a:noFill/>
                    </a:lnT>
                    <a:lnB>
                      <a:noFill/>
                    </a:lnB>
                  </a:tcPr>
                </a:tc>
                <a:tc>
                  <a:txBody>
                    <a:bodyPr/>
                    <a:lstStyle/>
                    <a:p>
                      <a:r>
                        <a:rPr lang="en-US" sz="900" dirty="0">
                          <a:solidFill>
                            <a:schemeClr val="tx1"/>
                          </a:solidFill>
                        </a:rPr>
                        <a:t>Tests of Magnetic Insulation Concept</a:t>
                      </a:r>
                    </a:p>
                  </a:txBody>
                  <a:tcPr marL="63107" marR="63107" marT="31552" marB="31552" anchor="ctr">
                    <a:lnL>
                      <a:noFill/>
                    </a:lnL>
                    <a:lnR>
                      <a:noFill/>
                    </a:lnR>
                    <a:lnT>
                      <a:noFill/>
                    </a:lnT>
                    <a:lnB>
                      <a:noFill/>
                    </a:lnB>
                  </a:tcPr>
                </a:tc>
                <a:tc>
                  <a:txBody>
                    <a:bodyPr/>
                    <a:lstStyle/>
                    <a:p>
                      <a:r>
                        <a:rPr lang="en-US" sz="900" dirty="0">
                          <a:solidFill>
                            <a:schemeClr val="tx1"/>
                          </a:solidFill>
                        </a:rPr>
                        <a:t>Bob Palmer</a:t>
                      </a:r>
                    </a:p>
                  </a:txBody>
                  <a:tcPr marL="63107" marR="63107" marT="31552" marB="31552" anchor="ctr">
                    <a:lnL>
                      <a:noFill/>
                    </a:lnL>
                    <a:lnR>
                      <a:noFill/>
                    </a:lnR>
                    <a:lnT>
                      <a:noFill/>
                    </a:lnT>
                    <a:lnB>
                      <a:noFill/>
                    </a:lnB>
                  </a:tcPr>
                </a:tc>
              </a:tr>
              <a:tr h="112397">
                <a:tc>
                  <a:txBody>
                    <a:bodyPr/>
                    <a:lstStyle/>
                    <a:p>
                      <a:r>
                        <a:rPr lang="en-US" sz="900">
                          <a:solidFill>
                            <a:schemeClr val="tx1"/>
                          </a:solidFill>
                        </a:rPr>
                        <a:t>15:10-15:40</a:t>
                      </a:r>
                    </a:p>
                  </a:txBody>
                  <a:tcPr marL="63107" marR="63107" marT="31552" marB="31552" anchor="ctr">
                    <a:lnL>
                      <a:noFill/>
                    </a:lnL>
                    <a:lnR>
                      <a:noFill/>
                    </a:lnR>
                    <a:lnT>
                      <a:noFill/>
                    </a:lnT>
                    <a:lnB>
                      <a:noFill/>
                    </a:lnB>
                  </a:tcPr>
                </a:tc>
                <a:tc>
                  <a:txBody>
                    <a:bodyPr/>
                    <a:lstStyle/>
                    <a:p>
                      <a:r>
                        <a:rPr lang="en-US" sz="900" dirty="0">
                          <a:solidFill>
                            <a:schemeClr val="tx1"/>
                          </a:solidFill>
                        </a:rPr>
                        <a:t>ALD Test Plans</a:t>
                      </a:r>
                    </a:p>
                  </a:txBody>
                  <a:tcPr marL="63107" marR="63107" marT="31552" marB="31552" anchor="ctr">
                    <a:lnL>
                      <a:noFill/>
                    </a:lnL>
                    <a:lnR>
                      <a:noFill/>
                    </a:lnR>
                    <a:lnT>
                      <a:noFill/>
                    </a:lnT>
                    <a:lnB>
                      <a:noFill/>
                    </a:lnB>
                  </a:tcPr>
                </a:tc>
                <a:tc>
                  <a:txBody>
                    <a:bodyPr/>
                    <a:lstStyle/>
                    <a:p>
                      <a:r>
                        <a:rPr lang="en-US" sz="900" dirty="0">
                          <a:solidFill>
                            <a:schemeClr val="tx1"/>
                          </a:solidFill>
                        </a:rPr>
                        <a:t>Jim </a:t>
                      </a:r>
                      <a:r>
                        <a:rPr lang="en-US" sz="900" dirty="0" err="1">
                          <a:solidFill>
                            <a:schemeClr val="tx1"/>
                          </a:solidFill>
                        </a:rPr>
                        <a:t>Norem</a:t>
                      </a:r>
                      <a:endParaRPr lang="en-US" sz="900" dirty="0">
                        <a:solidFill>
                          <a:schemeClr val="tx1"/>
                        </a:solidFill>
                      </a:endParaRPr>
                    </a:p>
                  </a:txBody>
                  <a:tcPr marL="63107" marR="63107" marT="31552" marB="31552" anchor="ctr">
                    <a:lnL>
                      <a:noFill/>
                    </a:lnL>
                    <a:lnR>
                      <a:noFill/>
                    </a:lnR>
                    <a:lnT>
                      <a:noFill/>
                    </a:lnT>
                    <a:lnB>
                      <a:noFill/>
                    </a:lnB>
                  </a:tcPr>
                </a:tc>
              </a:tr>
              <a:tr h="112397">
                <a:tc>
                  <a:txBody>
                    <a:bodyPr/>
                    <a:lstStyle/>
                    <a:p>
                      <a:r>
                        <a:rPr lang="en-US" sz="900">
                          <a:solidFill>
                            <a:schemeClr val="tx1"/>
                          </a:solidFill>
                        </a:rPr>
                        <a:t>15:40-16:10</a:t>
                      </a:r>
                    </a:p>
                  </a:txBody>
                  <a:tcPr marL="63107" marR="63107" marT="31552" marB="31552" anchor="ctr">
                    <a:lnL>
                      <a:noFill/>
                    </a:lnL>
                    <a:lnR>
                      <a:noFill/>
                    </a:lnR>
                    <a:lnT>
                      <a:noFill/>
                    </a:lnT>
                    <a:lnB>
                      <a:noFill/>
                    </a:lnB>
                    <a:solidFill>
                      <a:srgbClr val="FF9966"/>
                    </a:solidFill>
                  </a:tcPr>
                </a:tc>
                <a:tc gridSpan="2">
                  <a:txBody>
                    <a:bodyPr/>
                    <a:lstStyle/>
                    <a:p>
                      <a:pPr algn="ctr"/>
                      <a:r>
                        <a:rPr lang="en-US" sz="900" dirty="0">
                          <a:solidFill>
                            <a:schemeClr val="tx1"/>
                          </a:solidFill>
                        </a:rPr>
                        <a:t>Break</a:t>
                      </a:r>
                    </a:p>
                  </a:txBody>
                  <a:tcPr marL="63107" marR="63107" marT="31552" marB="31552" anchor="ctr">
                    <a:lnL>
                      <a:noFill/>
                    </a:lnL>
                    <a:lnR>
                      <a:noFill/>
                    </a:lnR>
                    <a:lnT>
                      <a:noFill/>
                    </a:lnT>
                    <a:lnB>
                      <a:noFill/>
                    </a:lnB>
                    <a:solidFill>
                      <a:srgbClr val="FF9966"/>
                    </a:solidFill>
                  </a:tcPr>
                </a:tc>
                <a:tc hMerge="1">
                  <a:txBody>
                    <a:bodyPr/>
                    <a:lstStyle/>
                    <a:p>
                      <a:endParaRPr lang="en-US"/>
                    </a:p>
                  </a:txBody>
                  <a:tcPr/>
                </a:tc>
              </a:tr>
              <a:tr h="196695">
                <a:tc>
                  <a:txBody>
                    <a:bodyPr/>
                    <a:lstStyle/>
                    <a:p>
                      <a:r>
                        <a:rPr lang="en-US" sz="900">
                          <a:solidFill>
                            <a:schemeClr val="tx1"/>
                          </a:solidFill>
                        </a:rPr>
                        <a:t>16:10-16:40</a:t>
                      </a:r>
                    </a:p>
                  </a:txBody>
                  <a:tcPr marL="63107" marR="63107" marT="31552" marB="31552" anchor="ctr">
                    <a:lnL>
                      <a:noFill/>
                    </a:lnL>
                    <a:lnR>
                      <a:noFill/>
                    </a:lnR>
                    <a:lnT>
                      <a:noFill/>
                    </a:lnT>
                    <a:lnB>
                      <a:noFill/>
                    </a:lnB>
                  </a:tcPr>
                </a:tc>
                <a:tc>
                  <a:txBody>
                    <a:bodyPr/>
                    <a:lstStyle/>
                    <a:p>
                      <a:r>
                        <a:rPr lang="en-US" sz="900" dirty="0">
                          <a:solidFill>
                            <a:schemeClr val="tx1"/>
                          </a:solidFill>
                        </a:rPr>
                        <a:t>MICE RFCC Status</a:t>
                      </a:r>
                    </a:p>
                  </a:txBody>
                  <a:tcPr marL="63107" marR="63107" marT="31552" marB="31552" anchor="ctr">
                    <a:lnL>
                      <a:noFill/>
                    </a:lnL>
                    <a:lnR>
                      <a:noFill/>
                    </a:lnR>
                    <a:lnT>
                      <a:noFill/>
                    </a:lnT>
                    <a:lnB>
                      <a:noFill/>
                    </a:lnB>
                  </a:tcPr>
                </a:tc>
                <a:tc>
                  <a:txBody>
                    <a:bodyPr/>
                    <a:lstStyle/>
                    <a:p>
                      <a:r>
                        <a:rPr lang="en-US" sz="900" dirty="0">
                          <a:solidFill>
                            <a:schemeClr val="tx1"/>
                          </a:solidFill>
                        </a:rPr>
                        <a:t>Mike </a:t>
                      </a:r>
                      <a:r>
                        <a:rPr lang="en-US" sz="900" dirty="0" err="1">
                          <a:solidFill>
                            <a:schemeClr val="tx1"/>
                          </a:solidFill>
                        </a:rPr>
                        <a:t>Zisman</a:t>
                      </a:r>
                      <a:endParaRPr lang="en-US" sz="900" dirty="0">
                        <a:solidFill>
                          <a:schemeClr val="tx1"/>
                        </a:solidFill>
                      </a:endParaRPr>
                    </a:p>
                  </a:txBody>
                  <a:tcPr marL="63107" marR="63107" marT="31552" marB="31552" anchor="ctr">
                    <a:lnL>
                      <a:noFill/>
                    </a:lnL>
                    <a:lnR>
                      <a:noFill/>
                    </a:lnR>
                    <a:lnT>
                      <a:noFill/>
                    </a:lnT>
                    <a:lnB>
                      <a:noFill/>
                    </a:lnB>
                  </a:tcPr>
                </a:tc>
              </a:tr>
              <a:tr h="196695">
                <a:tc>
                  <a:txBody>
                    <a:bodyPr/>
                    <a:lstStyle/>
                    <a:p>
                      <a:r>
                        <a:rPr lang="en-US" sz="900">
                          <a:solidFill>
                            <a:schemeClr val="tx1"/>
                          </a:solidFill>
                        </a:rPr>
                        <a:t>16:40-17:10</a:t>
                      </a:r>
                    </a:p>
                  </a:txBody>
                  <a:tcPr marL="63107" marR="63107" marT="31552" marB="31552" anchor="ctr">
                    <a:lnL>
                      <a:noFill/>
                    </a:lnL>
                    <a:lnR>
                      <a:noFill/>
                    </a:lnR>
                    <a:lnT>
                      <a:noFill/>
                    </a:lnT>
                    <a:lnB>
                      <a:noFill/>
                    </a:lnB>
                  </a:tcPr>
                </a:tc>
                <a:tc>
                  <a:txBody>
                    <a:bodyPr/>
                    <a:lstStyle/>
                    <a:p>
                      <a:r>
                        <a:rPr lang="en-US" sz="900">
                          <a:solidFill>
                            <a:schemeClr val="tx1"/>
                          </a:solidFill>
                        </a:rPr>
                        <a:t>201 Test Program in MTA</a:t>
                      </a:r>
                    </a:p>
                  </a:txBody>
                  <a:tcPr marL="63107" marR="63107" marT="31552" marB="31552" anchor="ctr">
                    <a:lnL>
                      <a:noFill/>
                    </a:lnL>
                    <a:lnR>
                      <a:noFill/>
                    </a:lnR>
                    <a:lnT>
                      <a:noFill/>
                    </a:lnT>
                    <a:lnB>
                      <a:noFill/>
                    </a:lnB>
                  </a:tcPr>
                </a:tc>
                <a:tc>
                  <a:txBody>
                    <a:bodyPr/>
                    <a:lstStyle/>
                    <a:p>
                      <a:r>
                        <a:rPr lang="en-US" sz="900" dirty="0" err="1">
                          <a:solidFill>
                            <a:schemeClr val="tx1"/>
                          </a:solidFill>
                        </a:rPr>
                        <a:t>Moretti</a:t>
                      </a:r>
                      <a:r>
                        <a:rPr lang="en-US" sz="900" dirty="0">
                          <a:solidFill>
                            <a:schemeClr val="tx1"/>
                          </a:solidFill>
                        </a:rPr>
                        <a:t>/Li</a:t>
                      </a:r>
                    </a:p>
                  </a:txBody>
                  <a:tcPr marL="63107" marR="63107" marT="31552" marB="31552" anchor="ctr">
                    <a:lnL>
                      <a:noFill/>
                    </a:lnL>
                    <a:lnR>
                      <a:noFill/>
                    </a:lnR>
                    <a:lnT>
                      <a:noFill/>
                    </a:lnT>
                    <a:lnB>
                      <a:noFill/>
                    </a:lnB>
                  </a:tcPr>
                </a:tc>
              </a:tr>
              <a:tr h="196695">
                <a:tc>
                  <a:txBody>
                    <a:bodyPr/>
                    <a:lstStyle/>
                    <a:p>
                      <a:r>
                        <a:rPr lang="en-US" sz="900">
                          <a:solidFill>
                            <a:schemeClr val="tx1"/>
                          </a:solidFill>
                        </a:rPr>
                        <a:t>17:10-17:30</a:t>
                      </a:r>
                    </a:p>
                  </a:txBody>
                  <a:tcPr marL="63107" marR="63107" marT="31552" marB="31552" anchor="ctr">
                    <a:lnL>
                      <a:noFill/>
                    </a:lnL>
                    <a:lnR>
                      <a:noFill/>
                    </a:lnR>
                    <a:lnT>
                      <a:noFill/>
                    </a:lnT>
                    <a:lnB>
                      <a:noFill/>
                    </a:lnB>
                  </a:tcPr>
                </a:tc>
                <a:tc>
                  <a:txBody>
                    <a:bodyPr/>
                    <a:lstStyle/>
                    <a:p>
                      <a:r>
                        <a:rPr lang="en-US" sz="900">
                          <a:solidFill>
                            <a:schemeClr val="tx1"/>
                          </a:solidFill>
                        </a:rPr>
                        <a:t>Summary and Outlook</a:t>
                      </a:r>
                    </a:p>
                  </a:txBody>
                  <a:tcPr marL="63107" marR="63107" marT="31552" marB="31552" anchor="ctr">
                    <a:lnL>
                      <a:noFill/>
                    </a:lnL>
                    <a:lnR>
                      <a:noFill/>
                    </a:lnR>
                    <a:lnT>
                      <a:noFill/>
                    </a:lnT>
                    <a:lnB>
                      <a:noFill/>
                    </a:lnB>
                  </a:tcPr>
                </a:tc>
                <a:tc>
                  <a:txBody>
                    <a:bodyPr/>
                    <a:lstStyle/>
                    <a:p>
                      <a:r>
                        <a:rPr lang="en-US" sz="900" dirty="0">
                          <a:solidFill>
                            <a:schemeClr val="tx1"/>
                          </a:solidFill>
                        </a:rPr>
                        <a:t>Ralph </a:t>
                      </a:r>
                      <a:r>
                        <a:rPr lang="en-US" sz="900" dirty="0" err="1">
                          <a:solidFill>
                            <a:schemeClr val="tx1"/>
                          </a:solidFill>
                        </a:rPr>
                        <a:t>Pasquinelli</a:t>
                      </a:r>
                      <a:endParaRPr lang="en-US" sz="900" dirty="0">
                        <a:solidFill>
                          <a:schemeClr val="tx1"/>
                        </a:solidFill>
                      </a:endParaRPr>
                    </a:p>
                  </a:txBody>
                  <a:tcPr marL="63107" marR="63107" marT="31552" marB="31552" anchor="ctr">
                    <a:lnL>
                      <a:noFill/>
                    </a:lnL>
                    <a:lnR>
                      <a:noFill/>
                    </a:lnR>
                    <a:lnT>
                      <a:noFill/>
                    </a:lnT>
                    <a:lnB>
                      <a:noFill/>
                    </a:lnB>
                  </a:tcPr>
                </a:tc>
              </a:tr>
              <a:tr h="196695">
                <a:tc>
                  <a:txBody>
                    <a:bodyPr/>
                    <a:lstStyle/>
                    <a:p>
                      <a:r>
                        <a:rPr lang="en-US" sz="900">
                          <a:solidFill>
                            <a:schemeClr val="tx1"/>
                          </a:solidFill>
                        </a:rPr>
                        <a:t>17:30-18:20</a:t>
                      </a:r>
                    </a:p>
                  </a:txBody>
                  <a:tcPr marL="63107" marR="63107" marT="31552" marB="31552" anchor="ctr">
                    <a:lnL>
                      <a:noFill/>
                    </a:lnL>
                    <a:lnR>
                      <a:noFill/>
                    </a:lnR>
                    <a:lnT>
                      <a:noFill/>
                    </a:lnT>
                    <a:lnB>
                      <a:noFill/>
                    </a:lnB>
                  </a:tcPr>
                </a:tc>
                <a:tc>
                  <a:txBody>
                    <a:bodyPr/>
                    <a:lstStyle/>
                    <a:p>
                      <a:r>
                        <a:rPr lang="en-US" sz="900">
                          <a:solidFill>
                            <a:schemeClr val="tx1"/>
                          </a:solidFill>
                        </a:rPr>
                        <a:t>Discussion and Action Items</a:t>
                      </a:r>
                    </a:p>
                  </a:txBody>
                  <a:tcPr marL="63107" marR="63107" marT="31552" marB="31552" anchor="ctr">
                    <a:lnL>
                      <a:noFill/>
                    </a:lnL>
                    <a:lnR>
                      <a:noFill/>
                    </a:lnR>
                    <a:lnT>
                      <a:noFill/>
                    </a:lnT>
                    <a:lnB>
                      <a:noFill/>
                    </a:lnB>
                  </a:tcPr>
                </a:tc>
                <a:tc>
                  <a:txBody>
                    <a:bodyPr/>
                    <a:lstStyle/>
                    <a:p>
                      <a:r>
                        <a:rPr lang="en-US" sz="900" dirty="0">
                          <a:solidFill>
                            <a:schemeClr val="tx1"/>
                          </a:solidFill>
                        </a:rPr>
                        <a:t>All</a:t>
                      </a:r>
                    </a:p>
                  </a:txBody>
                  <a:tcPr marL="63107" marR="63107" marT="31552" marB="31552" anchor="ctr">
                    <a:lnL>
                      <a:noFill/>
                    </a:lnL>
                    <a:lnR>
                      <a:noFill/>
                    </a:lnR>
                    <a:lnT>
                      <a:noFill/>
                    </a:lnT>
                    <a:lnB>
                      <a:noFill/>
                    </a:lnB>
                  </a:tcPr>
                </a:tc>
              </a:tr>
              <a:tr h="112397">
                <a:tc>
                  <a:txBody>
                    <a:bodyPr/>
                    <a:lstStyle/>
                    <a:p>
                      <a:r>
                        <a:rPr lang="en-US" sz="900">
                          <a:solidFill>
                            <a:schemeClr val="tx1"/>
                          </a:solidFill>
                        </a:rPr>
                        <a:t>19:30</a:t>
                      </a:r>
                    </a:p>
                  </a:txBody>
                  <a:tcPr marL="63107" marR="63107" marT="31552" marB="31552" anchor="ctr">
                    <a:lnL>
                      <a:noFill/>
                    </a:lnL>
                    <a:lnR>
                      <a:noFill/>
                    </a:lnR>
                    <a:lnT>
                      <a:noFill/>
                    </a:lnT>
                    <a:lnB>
                      <a:noFill/>
                    </a:lnB>
                    <a:solidFill>
                      <a:srgbClr val="FF9966"/>
                    </a:solidFill>
                  </a:tcPr>
                </a:tc>
                <a:tc gridSpan="2">
                  <a:txBody>
                    <a:bodyPr/>
                    <a:lstStyle/>
                    <a:p>
                      <a:pPr algn="ctr"/>
                      <a:r>
                        <a:rPr lang="en-US" sz="900" dirty="0">
                          <a:solidFill>
                            <a:schemeClr val="tx1"/>
                          </a:solidFill>
                        </a:rPr>
                        <a:t>Dinner at </a:t>
                      </a:r>
                      <a:r>
                        <a:rPr lang="en-US" sz="900" dirty="0" err="1">
                          <a:solidFill>
                            <a:schemeClr val="tx1"/>
                          </a:solidFill>
                        </a:rPr>
                        <a:t>Mapo</a:t>
                      </a:r>
                      <a:r>
                        <a:rPr lang="en-US" sz="900" dirty="0">
                          <a:solidFill>
                            <a:schemeClr val="tx1"/>
                          </a:solidFill>
                        </a:rPr>
                        <a:t> (cash bar)</a:t>
                      </a:r>
                    </a:p>
                  </a:txBody>
                  <a:tcPr marL="63107" marR="63107" marT="31552" marB="31552" anchor="ctr">
                    <a:lnL>
                      <a:noFill/>
                    </a:lnL>
                    <a:lnR>
                      <a:noFill/>
                    </a:lnR>
                    <a:lnT>
                      <a:noFill/>
                    </a:lnT>
                    <a:lnB>
                      <a:noFill/>
                    </a:lnB>
                    <a:solidFill>
                      <a:srgbClr val="FF9966"/>
                    </a:solidFill>
                  </a:tcPr>
                </a:tc>
                <a:tc hMerge="1">
                  <a:txBody>
                    <a:bodyPr/>
                    <a:lstStyle/>
                    <a:p>
                      <a:endParaRPr lang="en-US"/>
                    </a:p>
                  </a:txBody>
                  <a:tcPr/>
                </a:tc>
              </a:tr>
            </a:tbl>
          </a:graphicData>
        </a:graphic>
      </p:graphicFrame>
      <p:sp>
        <p:nvSpPr>
          <p:cNvPr id="9" name="Rectangle 8"/>
          <p:cNvSpPr/>
          <p:nvPr/>
        </p:nvSpPr>
        <p:spPr>
          <a:xfrm>
            <a:off x="5621882" y="990600"/>
            <a:ext cx="3522118" cy="400110"/>
          </a:xfrm>
          <a:prstGeom prst="rect">
            <a:avLst/>
          </a:prstGeom>
        </p:spPr>
        <p:txBody>
          <a:bodyPr wrap="none">
            <a:spAutoFit/>
          </a:bodyPr>
          <a:lstStyle/>
          <a:p>
            <a:r>
              <a:rPr lang="en-US" dirty="0" smtClean="0"/>
              <a:t>http://mice.iit.edu/mta/mtarf3/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Official conclusions</a:t>
            </a:r>
            <a:endParaRPr lang="en-US" dirty="0"/>
          </a:p>
        </p:txBody>
      </p:sp>
      <p:sp>
        <p:nvSpPr>
          <p:cNvPr id="3" name="Date Placeholder 2"/>
          <p:cNvSpPr>
            <a:spLocks noGrp="1"/>
          </p:cNvSpPr>
          <p:nvPr>
            <p:ph type="dt" sz="half" idx="10"/>
          </p:nvPr>
        </p:nvSpPr>
        <p:spPr/>
        <p:txBody>
          <a:bodyPr/>
          <a:lstStyle/>
          <a:p>
            <a:pPr>
              <a:defRPr/>
            </a:pPr>
            <a:fld id="{3DDEA7BC-E748-4CAF-9D26-4E3AF2B55B22}" type="datetime1">
              <a:rPr lang="en-US" smtClean="0"/>
              <a:t>12/10/2008</a:t>
            </a:fld>
            <a:endParaRPr lang="en-US" dirty="0"/>
          </a:p>
        </p:txBody>
      </p:sp>
      <p:sp>
        <p:nvSpPr>
          <p:cNvPr id="4" name="Footer Placeholder 3"/>
          <p:cNvSpPr>
            <a:spLocks noGrp="1"/>
          </p:cNvSpPr>
          <p:nvPr>
            <p:ph type="ftr" sz="quarter" idx="11"/>
          </p:nvPr>
        </p:nvSpPr>
        <p:spPr/>
        <p:txBody>
          <a:bodyPr/>
          <a:lstStyle/>
          <a:p>
            <a:pPr>
              <a:defRPr/>
            </a:pPr>
            <a:r>
              <a:rPr lang="en-US" smtClean="0"/>
              <a:t>Muon Collider Workshop, Jefferson Lab</a:t>
            </a:r>
            <a:endParaRPr lang="en-US"/>
          </a:p>
        </p:txBody>
      </p:sp>
      <p:sp>
        <p:nvSpPr>
          <p:cNvPr id="5" name="Slide Number Placeholder 4"/>
          <p:cNvSpPr>
            <a:spLocks noGrp="1"/>
          </p:cNvSpPr>
          <p:nvPr>
            <p:ph type="sldNum" sz="quarter" idx="12"/>
          </p:nvPr>
        </p:nvSpPr>
        <p:spPr/>
        <p:txBody>
          <a:bodyPr/>
          <a:lstStyle/>
          <a:p>
            <a:pPr>
              <a:defRPr/>
            </a:pPr>
            <a:r>
              <a:rPr lang="en-US" smtClean="0"/>
              <a:t>A. Jansson           </a:t>
            </a:r>
            <a:fld id="{8CCE23AC-3D4F-425C-A386-1D0425CD8822}" type="slidenum">
              <a:rPr lang="en-US" smtClean="0">
                <a:latin typeface="+mn-lt"/>
              </a:rPr>
              <a:pPr>
                <a:defRPr/>
              </a:pPr>
              <a:t>4</a:t>
            </a:fld>
            <a:endParaRPr lang="en-US">
              <a:latin typeface="+mn-lt"/>
            </a:endParaRPr>
          </a:p>
        </p:txBody>
      </p:sp>
      <p:sp>
        <p:nvSpPr>
          <p:cNvPr id="9" name="TextBox 8"/>
          <p:cNvSpPr txBox="1"/>
          <p:nvPr/>
        </p:nvSpPr>
        <p:spPr>
          <a:xfrm>
            <a:off x="609600" y="1143000"/>
            <a:ext cx="8077200" cy="5262979"/>
          </a:xfrm>
          <a:prstGeom prst="rect">
            <a:avLst/>
          </a:prstGeom>
          <a:noFill/>
        </p:spPr>
        <p:txBody>
          <a:bodyPr wrap="square" rtlCol="0">
            <a:spAutoFit/>
          </a:bodyPr>
          <a:lstStyle/>
          <a:p>
            <a:r>
              <a:rPr lang="en-US" sz="1200" dirty="0">
                <a:latin typeface="+mn-lt"/>
              </a:rPr>
              <a:t>The list below contains the consensus reached at the recent workshop for the proposed new R&amp;D priorities for FY09.  We feel that all these tasks are of high priority but the ordering shown here comes from weighting their priorities by cost in order to indicate the tasks we have a reasonable chance of accomplishing in </a:t>
            </a:r>
            <a:r>
              <a:rPr lang="en-US" sz="1200" dirty="0" smtClean="0">
                <a:latin typeface="+mn-lt"/>
              </a:rPr>
              <a:t>FY09:</a:t>
            </a:r>
            <a:endParaRPr lang="en-US" sz="1200" dirty="0">
              <a:latin typeface="+mn-lt"/>
            </a:endParaRPr>
          </a:p>
          <a:p>
            <a:r>
              <a:rPr lang="en-US" sz="1200" dirty="0">
                <a:latin typeface="+mn-lt"/>
              </a:rPr>
              <a:t> </a:t>
            </a:r>
          </a:p>
          <a:p>
            <a:pPr lvl="0">
              <a:buFont typeface="Arial" pitchFamily="34" charset="0"/>
              <a:buChar char="•"/>
            </a:pPr>
            <a:r>
              <a:rPr lang="en-US" sz="1200" dirty="0">
                <a:latin typeface="+mn-lt"/>
              </a:rPr>
              <a:t>Fabricate a true pill-box cavity that can be tested in the Lab G magnet with E parallel and E perpendicular to B.  Depending on the cost, multiple bodies will be fabricated.   A basic design exists.  The design will be reviewed by an external reviewer and then fabrication drawings will be produced.  Questions regarding what processing should be done on this cavity still need to be resolved</a:t>
            </a:r>
            <a:r>
              <a:rPr lang="en-US" sz="1200" dirty="0" smtClean="0">
                <a:latin typeface="+mn-lt"/>
              </a:rPr>
              <a:t>.</a:t>
            </a:r>
          </a:p>
          <a:p>
            <a:pPr lvl="0">
              <a:buFont typeface="Arial" pitchFamily="34" charset="0"/>
              <a:buChar char="•"/>
            </a:pPr>
            <a:endParaRPr lang="en-US" sz="1200" dirty="0">
              <a:latin typeface="+mn-lt"/>
            </a:endParaRPr>
          </a:p>
          <a:p>
            <a:pPr lvl="0">
              <a:buFont typeface="Arial" pitchFamily="34" charset="0"/>
              <a:buChar char="•"/>
            </a:pPr>
            <a:r>
              <a:rPr lang="en-US" sz="1200" dirty="0">
                <a:latin typeface="+mn-lt"/>
              </a:rPr>
              <a:t>Begin a detailed design of an 805 MHz model of the 201 MHz prototype.  The initial test cavities will be windowless, however.  Again, depending on cost, multiple bodies will be fabricated.  The cavity design must allow for operation in the Lab G magnet with E parallel and E perpendicular to B</a:t>
            </a:r>
            <a:r>
              <a:rPr lang="en-US" sz="1200" dirty="0" smtClean="0">
                <a:latin typeface="+mn-lt"/>
              </a:rPr>
              <a:t>.</a:t>
            </a:r>
          </a:p>
          <a:p>
            <a:pPr lvl="0">
              <a:buFont typeface="Arial" pitchFamily="34" charset="0"/>
              <a:buChar char="•"/>
            </a:pPr>
            <a:endParaRPr lang="en-US" sz="1200" dirty="0">
              <a:latin typeface="+mn-lt"/>
            </a:endParaRPr>
          </a:p>
          <a:p>
            <a:pPr lvl="0">
              <a:buFont typeface="Arial" pitchFamily="34" charset="0"/>
              <a:buChar char="•"/>
            </a:pPr>
            <a:r>
              <a:rPr lang="en-US" sz="1200" dirty="0">
                <a:latin typeface="+mn-lt"/>
              </a:rPr>
              <a:t>Continue refurbishment of the 805 button (pillbox) cavity.  A decision on whether or not to EP the cavity had not yet been made.  This will have to be made in the coming few weeks.  A decision on the optimum configuration for button tests (one button, two button, etc) still needs to be made.  The cavity must be first tested, however, in the pillbox configuration with Be windows.  It must operate at sufficiently high gradient without sparking to allow for meaningful button tests.  </a:t>
            </a:r>
            <a:endParaRPr lang="en-US" sz="1200" dirty="0" smtClean="0">
              <a:latin typeface="+mn-lt"/>
            </a:endParaRPr>
          </a:p>
          <a:p>
            <a:pPr lvl="0">
              <a:buFont typeface="Arial" pitchFamily="34" charset="0"/>
              <a:buChar char="•"/>
            </a:pPr>
            <a:endParaRPr lang="en-US" sz="1200" dirty="0">
              <a:latin typeface="+mn-lt"/>
            </a:endParaRPr>
          </a:p>
          <a:p>
            <a:pPr lvl="0">
              <a:buFont typeface="Arial" pitchFamily="34" charset="0"/>
              <a:buChar char="•"/>
            </a:pPr>
            <a:r>
              <a:rPr lang="en-US" sz="1200" dirty="0">
                <a:latin typeface="+mn-lt"/>
              </a:rPr>
              <a:t>HP Test Cell II.  A detailed design effort on a more realistic (and thinner) HP 805 MHz cavity should begin</a:t>
            </a:r>
            <a:r>
              <a:rPr lang="en-US" sz="1200" dirty="0" smtClean="0">
                <a:latin typeface="+mn-lt"/>
              </a:rPr>
              <a:t>.</a:t>
            </a:r>
          </a:p>
          <a:p>
            <a:pPr lvl="0">
              <a:buFont typeface="Arial" pitchFamily="34" charset="0"/>
              <a:buChar char="•"/>
            </a:pPr>
            <a:endParaRPr lang="en-US" sz="1200" dirty="0">
              <a:latin typeface="+mn-lt"/>
            </a:endParaRPr>
          </a:p>
          <a:p>
            <a:pPr lvl="0">
              <a:buFont typeface="Arial" pitchFamily="34" charset="0"/>
              <a:buChar char="•"/>
            </a:pPr>
            <a:r>
              <a:rPr lang="en-US" sz="1200" dirty="0">
                <a:latin typeface="+mn-lt"/>
              </a:rPr>
              <a:t>ALD processing of 805 MHz model of 201 MHz </a:t>
            </a:r>
            <a:r>
              <a:rPr lang="en-US" sz="1200" dirty="0" smtClean="0">
                <a:latin typeface="+mn-lt"/>
              </a:rPr>
              <a:t>cavity</a:t>
            </a:r>
          </a:p>
          <a:p>
            <a:pPr lvl="0">
              <a:buFont typeface="Arial" pitchFamily="34" charset="0"/>
              <a:buChar char="•"/>
            </a:pPr>
            <a:endParaRPr lang="en-US" sz="1200" dirty="0">
              <a:latin typeface="+mn-lt"/>
            </a:endParaRPr>
          </a:p>
          <a:p>
            <a:pPr lvl="0">
              <a:buFont typeface="Arial" pitchFamily="34" charset="0"/>
              <a:buChar char="•"/>
            </a:pPr>
            <a:r>
              <a:rPr lang="en-US" sz="1200" dirty="0">
                <a:latin typeface="+mn-lt"/>
              </a:rPr>
              <a:t>For all of the above: Improve instrumentation (add and use Faraday cups where appropriate, thermal imaging, etc.).</a:t>
            </a:r>
          </a:p>
          <a:p>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program</a:t>
            </a:r>
            <a:endParaRPr lang="en-US" dirty="0"/>
          </a:p>
        </p:txBody>
      </p:sp>
      <p:sp>
        <p:nvSpPr>
          <p:cNvPr id="3" name="Date Placeholder 2"/>
          <p:cNvSpPr>
            <a:spLocks noGrp="1"/>
          </p:cNvSpPr>
          <p:nvPr>
            <p:ph type="dt" sz="half" idx="10"/>
          </p:nvPr>
        </p:nvSpPr>
        <p:spPr/>
        <p:txBody>
          <a:bodyPr/>
          <a:lstStyle/>
          <a:p>
            <a:pPr>
              <a:defRPr/>
            </a:pPr>
            <a:fld id="{EA85DB2E-F22F-49CF-BFC9-8C1A314BE089}" type="datetime1">
              <a:rPr lang="en-US" smtClean="0"/>
              <a:t>12/10/2008</a:t>
            </a:fld>
            <a:endParaRPr lang="en-US" dirty="0"/>
          </a:p>
        </p:txBody>
      </p:sp>
      <p:sp>
        <p:nvSpPr>
          <p:cNvPr id="4" name="Footer Placeholder 3"/>
          <p:cNvSpPr>
            <a:spLocks noGrp="1"/>
          </p:cNvSpPr>
          <p:nvPr>
            <p:ph type="ftr" sz="quarter" idx="11"/>
          </p:nvPr>
        </p:nvSpPr>
        <p:spPr/>
        <p:txBody>
          <a:bodyPr/>
          <a:lstStyle/>
          <a:p>
            <a:pPr>
              <a:defRPr/>
            </a:pPr>
            <a:r>
              <a:rPr lang="en-US" smtClean="0"/>
              <a:t>Muon Collider Workshop, Jefferson Lab</a:t>
            </a:r>
            <a:endParaRPr lang="en-US"/>
          </a:p>
        </p:txBody>
      </p:sp>
      <p:sp>
        <p:nvSpPr>
          <p:cNvPr id="5" name="Slide Number Placeholder 4"/>
          <p:cNvSpPr>
            <a:spLocks noGrp="1"/>
          </p:cNvSpPr>
          <p:nvPr>
            <p:ph type="sldNum" sz="quarter" idx="12"/>
          </p:nvPr>
        </p:nvSpPr>
        <p:spPr/>
        <p:txBody>
          <a:bodyPr/>
          <a:lstStyle/>
          <a:p>
            <a:pPr>
              <a:defRPr/>
            </a:pPr>
            <a:r>
              <a:rPr lang="en-US" smtClean="0"/>
              <a:t>A. Jansson           </a:t>
            </a:r>
            <a:fld id="{8CCE23AC-3D4F-425C-A386-1D0425CD8822}" type="slidenum">
              <a:rPr lang="en-US" smtClean="0">
                <a:latin typeface="+mn-lt"/>
              </a:rPr>
              <a:pPr>
                <a:defRPr/>
              </a:pPr>
              <a:t>5</a:t>
            </a:fld>
            <a:endParaRPr lang="en-US">
              <a:latin typeface="+mn-lt"/>
            </a:endParaRPr>
          </a:p>
        </p:txBody>
      </p:sp>
      <p:sp>
        <p:nvSpPr>
          <p:cNvPr id="6" name="TextBox 5"/>
          <p:cNvSpPr txBox="1"/>
          <p:nvPr/>
        </p:nvSpPr>
        <p:spPr>
          <a:xfrm>
            <a:off x="1371600" y="2017455"/>
            <a:ext cx="6705600" cy="3847207"/>
          </a:xfrm>
          <a:prstGeom prst="rect">
            <a:avLst/>
          </a:prstGeom>
          <a:noFill/>
        </p:spPr>
        <p:txBody>
          <a:bodyPr wrap="square" rtlCol="0">
            <a:spAutoFit/>
          </a:bodyPr>
          <a:lstStyle/>
          <a:p>
            <a:r>
              <a:rPr lang="en-US" sz="1400" dirty="0" smtClean="0">
                <a:latin typeface="+mn-lt"/>
              </a:rPr>
              <a:t>These </a:t>
            </a:r>
            <a:r>
              <a:rPr lang="en-US" sz="1400" dirty="0">
                <a:latin typeface="+mn-lt"/>
              </a:rPr>
              <a:t>tasks are a continuation of what we have already been doing and the consensus was that we should attempt to do them in </a:t>
            </a:r>
            <a:r>
              <a:rPr lang="en-US" sz="1400" dirty="0" smtClean="0">
                <a:latin typeface="+mn-lt"/>
              </a:rPr>
              <a:t>FY09:</a:t>
            </a:r>
            <a:endParaRPr lang="en-US" sz="1400" dirty="0">
              <a:latin typeface="+mn-lt"/>
            </a:endParaRPr>
          </a:p>
          <a:p>
            <a:r>
              <a:rPr lang="en-US" sz="1400" dirty="0">
                <a:latin typeface="+mn-lt"/>
              </a:rPr>
              <a:t> </a:t>
            </a:r>
          </a:p>
          <a:p>
            <a:pPr lvl="0">
              <a:buFont typeface="Arial" pitchFamily="34" charset="0"/>
              <a:buChar char="•"/>
            </a:pPr>
            <a:r>
              <a:rPr lang="en-US" sz="1400" dirty="0">
                <a:latin typeface="+mn-lt"/>
              </a:rPr>
              <a:t>Test the refurbished 805 cavity in the Lab G magnet (with Be windows) with coil 1 @ full current and coil 2 @ -1/2 full current</a:t>
            </a:r>
            <a:r>
              <a:rPr lang="en-US" sz="1400" dirty="0" smtClean="0">
                <a:latin typeface="+mn-lt"/>
              </a:rPr>
              <a:t>.</a:t>
            </a:r>
          </a:p>
          <a:p>
            <a:pPr lvl="0">
              <a:buFont typeface="Arial" pitchFamily="34" charset="0"/>
              <a:buChar char="•"/>
            </a:pPr>
            <a:endParaRPr lang="en-US" sz="1400" dirty="0">
              <a:latin typeface="+mn-lt"/>
            </a:endParaRPr>
          </a:p>
          <a:p>
            <a:pPr lvl="0">
              <a:buFont typeface="Arial" pitchFamily="34" charset="0"/>
              <a:buChar char="•"/>
            </a:pPr>
            <a:r>
              <a:rPr lang="en-US" sz="1400" dirty="0">
                <a:latin typeface="+mn-lt"/>
              </a:rPr>
              <a:t>Offset the 201 MHz cavity relative to the Lab G magnet so that higher B field can be applied to the coupler and repeat gradient v. B tests</a:t>
            </a:r>
            <a:r>
              <a:rPr lang="en-US" sz="1400" dirty="0" smtClean="0">
                <a:latin typeface="+mn-lt"/>
              </a:rPr>
              <a:t>.</a:t>
            </a:r>
          </a:p>
          <a:p>
            <a:pPr lvl="0">
              <a:buFont typeface="Arial" pitchFamily="34" charset="0"/>
              <a:buChar char="•"/>
            </a:pPr>
            <a:endParaRPr lang="en-US" sz="1400" dirty="0">
              <a:latin typeface="+mn-lt"/>
            </a:endParaRPr>
          </a:p>
          <a:p>
            <a:pPr lvl="0">
              <a:buFont typeface="Arial" pitchFamily="34" charset="0"/>
              <a:buChar char="•"/>
            </a:pPr>
            <a:r>
              <a:rPr lang="en-US" sz="1400" dirty="0">
                <a:latin typeface="+mn-lt"/>
              </a:rPr>
              <a:t>Operate the 201 in the field of the coupling coil (not likely to occur in FY09</a:t>
            </a:r>
            <a:r>
              <a:rPr lang="en-US" sz="1400" dirty="0" smtClean="0">
                <a:latin typeface="+mn-lt"/>
              </a:rPr>
              <a:t>).</a:t>
            </a:r>
          </a:p>
          <a:p>
            <a:pPr lvl="0">
              <a:buFont typeface="Arial" pitchFamily="34" charset="0"/>
              <a:buChar char="•"/>
            </a:pPr>
            <a:endParaRPr lang="en-US" sz="1400" dirty="0" smtClean="0">
              <a:latin typeface="+mn-lt"/>
            </a:endParaRPr>
          </a:p>
          <a:p>
            <a:pPr lvl="0">
              <a:buFont typeface="Arial" pitchFamily="34" charset="0"/>
              <a:buChar char="•"/>
            </a:pPr>
            <a:endParaRPr lang="en-US" sz="1400" dirty="0">
              <a:latin typeface="+mn-lt"/>
            </a:endParaRPr>
          </a:p>
          <a:p>
            <a:pPr lvl="0"/>
            <a:r>
              <a:rPr lang="en-US" sz="1400" dirty="0" smtClean="0">
                <a:latin typeface="+mn-lt"/>
              </a:rPr>
              <a:t>Not explicitly mentioned in the summary document, but implicitly assumed:</a:t>
            </a:r>
          </a:p>
          <a:p>
            <a:pPr lvl="0"/>
            <a:endParaRPr lang="en-US" sz="1400" dirty="0">
              <a:latin typeface="+mn-lt"/>
            </a:endParaRPr>
          </a:p>
          <a:p>
            <a:pPr lvl="0">
              <a:buFont typeface="Arial" pitchFamily="34" charset="0"/>
              <a:buChar char="•"/>
            </a:pPr>
            <a:r>
              <a:rPr lang="en-US" sz="1400" dirty="0" smtClean="0">
                <a:latin typeface="+mn-lt"/>
              </a:rPr>
              <a:t>Do first beam tests with existing HPRF test a.s.a.p.</a:t>
            </a:r>
            <a:endParaRPr lang="en-US" sz="1400" dirty="0">
              <a:latin typeface="+mn-lt"/>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simple “true” pillbox</a:t>
            </a:r>
            <a:endParaRPr lang="en-US" dirty="0"/>
          </a:p>
        </p:txBody>
      </p:sp>
      <p:sp>
        <p:nvSpPr>
          <p:cNvPr id="6" name="Content Placeholder 5"/>
          <p:cNvSpPr>
            <a:spLocks noGrp="1"/>
          </p:cNvSpPr>
          <p:nvPr>
            <p:ph sz="half" idx="1"/>
          </p:nvPr>
        </p:nvSpPr>
        <p:spPr/>
        <p:txBody>
          <a:bodyPr/>
          <a:lstStyle/>
          <a:p>
            <a:r>
              <a:rPr lang="en-US" dirty="0" smtClean="0"/>
              <a:t>Al </a:t>
            </a:r>
            <a:r>
              <a:rPr lang="en-US" dirty="0" err="1" smtClean="0"/>
              <a:t>Moretti</a:t>
            </a:r>
            <a:r>
              <a:rPr lang="en-US" dirty="0" smtClean="0"/>
              <a:t> proposed a square pillbox design, which has been internally reviewed.</a:t>
            </a:r>
          </a:p>
          <a:p>
            <a:r>
              <a:rPr lang="en-US" dirty="0" smtClean="0"/>
              <a:t>Discussing with AD </a:t>
            </a:r>
            <a:r>
              <a:rPr lang="en-US" dirty="0" err="1" smtClean="0"/>
              <a:t>Mech</a:t>
            </a:r>
            <a:r>
              <a:rPr lang="en-US" dirty="0" smtClean="0"/>
              <a:t> Dept to get designer/drafter. </a:t>
            </a:r>
            <a:endParaRPr lang="en-US" dirty="0"/>
          </a:p>
        </p:txBody>
      </p:sp>
      <p:sp>
        <p:nvSpPr>
          <p:cNvPr id="3" name="Date Placeholder 2"/>
          <p:cNvSpPr>
            <a:spLocks noGrp="1"/>
          </p:cNvSpPr>
          <p:nvPr>
            <p:ph type="dt" sz="half" idx="10"/>
          </p:nvPr>
        </p:nvSpPr>
        <p:spPr/>
        <p:txBody>
          <a:bodyPr/>
          <a:lstStyle/>
          <a:p>
            <a:pPr>
              <a:defRPr/>
            </a:pPr>
            <a:fld id="{DB310BF2-7204-4366-93AD-0045FE8F1306}" type="datetime1">
              <a:rPr lang="en-US" smtClean="0"/>
              <a:t>12/10/2008</a:t>
            </a:fld>
            <a:endParaRPr lang="en-US" dirty="0"/>
          </a:p>
        </p:txBody>
      </p:sp>
      <p:sp>
        <p:nvSpPr>
          <p:cNvPr id="4" name="Footer Placeholder 3"/>
          <p:cNvSpPr>
            <a:spLocks noGrp="1"/>
          </p:cNvSpPr>
          <p:nvPr>
            <p:ph type="ftr" sz="quarter" idx="11"/>
          </p:nvPr>
        </p:nvSpPr>
        <p:spPr/>
        <p:txBody>
          <a:bodyPr/>
          <a:lstStyle/>
          <a:p>
            <a:pPr>
              <a:defRPr/>
            </a:pPr>
            <a:r>
              <a:rPr lang="en-US" smtClean="0"/>
              <a:t>Muon Collider Workshop, Jefferson Lab</a:t>
            </a:r>
            <a:endParaRPr lang="en-US"/>
          </a:p>
        </p:txBody>
      </p:sp>
      <p:sp>
        <p:nvSpPr>
          <p:cNvPr id="5" name="Slide Number Placeholder 4"/>
          <p:cNvSpPr>
            <a:spLocks noGrp="1"/>
          </p:cNvSpPr>
          <p:nvPr>
            <p:ph type="sldNum" sz="quarter" idx="12"/>
          </p:nvPr>
        </p:nvSpPr>
        <p:spPr/>
        <p:txBody>
          <a:bodyPr/>
          <a:lstStyle/>
          <a:p>
            <a:pPr>
              <a:defRPr/>
            </a:pPr>
            <a:r>
              <a:rPr lang="en-US" smtClean="0"/>
              <a:t>A. Jansson           </a:t>
            </a:r>
            <a:fld id="{8CCE23AC-3D4F-425C-A386-1D0425CD8822}" type="slidenum">
              <a:rPr lang="en-US" smtClean="0">
                <a:latin typeface="+mn-lt"/>
              </a:rPr>
              <a:pPr>
                <a:defRPr/>
              </a:pPr>
              <a:t>6</a:t>
            </a:fld>
            <a:endParaRPr lang="en-US">
              <a:latin typeface="+mn-lt"/>
            </a:endParaRPr>
          </a:p>
        </p:txBody>
      </p:sp>
      <p:pic>
        <p:nvPicPr>
          <p:cNvPr id="8" name="Picture 5"/>
          <p:cNvPicPr>
            <a:picLocks noChangeAspect="1" noChangeArrowheads="1"/>
          </p:cNvPicPr>
          <p:nvPr/>
        </p:nvPicPr>
        <p:blipFill>
          <a:blip r:embed="rId2"/>
          <a:srcRect/>
          <a:stretch>
            <a:fillRect/>
          </a:stretch>
        </p:blipFill>
        <p:spPr bwMode="auto">
          <a:xfrm>
            <a:off x="4800600" y="2479675"/>
            <a:ext cx="3733800" cy="3006725"/>
          </a:xfrm>
          <a:prstGeom prst="rect">
            <a:avLst/>
          </a:prstGeom>
          <a:noFill/>
          <a:ln w="9525">
            <a:noFill/>
            <a:miter lim="800000"/>
            <a:headEnd/>
            <a:tailEnd/>
          </a:ln>
          <a:effectLst/>
        </p:spPr>
      </p:pic>
      <p:sp>
        <p:nvSpPr>
          <p:cNvPr id="9" name="Line 6"/>
          <p:cNvSpPr>
            <a:spLocks noChangeShapeType="1"/>
          </p:cNvSpPr>
          <p:nvPr/>
        </p:nvSpPr>
        <p:spPr bwMode="auto">
          <a:xfrm>
            <a:off x="4419600" y="4613275"/>
            <a:ext cx="914400" cy="228600"/>
          </a:xfrm>
          <a:prstGeom prst="line">
            <a:avLst/>
          </a:prstGeom>
          <a:noFill/>
          <a:ln w="9525">
            <a:solidFill>
              <a:schemeClr val="tx1"/>
            </a:solidFill>
            <a:round/>
            <a:headEnd/>
            <a:tailEnd/>
          </a:ln>
          <a:effectLst/>
        </p:spPr>
        <p:txBody>
          <a:bodyPr/>
          <a:lstStyle/>
          <a:p>
            <a:endParaRPr lang="en-US"/>
          </a:p>
        </p:txBody>
      </p:sp>
      <p:sp>
        <p:nvSpPr>
          <p:cNvPr id="10" name="Line 7"/>
          <p:cNvSpPr>
            <a:spLocks noChangeShapeType="1"/>
          </p:cNvSpPr>
          <p:nvPr/>
        </p:nvSpPr>
        <p:spPr bwMode="auto">
          <a:xfrm>
            <a:off x="4953000" y="3470275"/>
            <a:ext cx="990600" cy="152400"/>
          </a:xfrm>
          <a:prstGeom prst="line">
            <a:avLst/>
          </a:prstGeom>
          <a:noFill/>
          <a:ln w="9525">
            <a:solidFill>
              <a:schemeClr val="tx1"/>
            </a:solidFill>
            <a:round/>
            <a:headEnd/>
            <a:tailEnd/>
          </a:ln>
          <a:effectLst/>
        </p:spPr>
        <p:txBody>
          <a:bodyPr/>
          <a:lstStyle/>
          <a:p>
            <a:endParaRPr lang="en-US"/>
          </a:p>
        </p:txBody>
      </p:sp>
      <p:sp>
        <p:nvSpPr>
          <p:cNvPr id="11" name="Text Box 8"/>
          <p:cNvSpPr txBox="1">
            <a:spLocks noChangeArrowheads="1"/>
          </p:cNvSpPr>
          <p:nvPr/>
        </p:nvSpPr>
        <p:spPr bwMode="auto">
          <a:xfrm>
            <a:off x="4343400" y="3851275"/>
            <a:ext cx="762000" cy="274638"/>
          </a:xfrm>
          <a:prstGeom prst="rect">
            <a:avLst/>
          </a:prstGeom>
          <a:noFill/>
          <a:ln w="9525">
            <a:noFill/>
            <a:miter lim="800000"/>
            <a:headEnd/>
            <a:tailEnd/>
          </a:ln>
          <a:effectLst/>
        </p:spPr>
        <p:txBody>
          <a:bodyPr>
            <a:spAutoFit/>
          </a:bodyPr>
          <a:lstStyle/>
          <a:p>
            <a:pPr>
              <a:spcBef>
                <a:spcPct val="50000"/>
              </a:spcBef>
            </a:pPr>
            <a:r>
              <a:rPr lang="en-US"/>
              <a:t>250 mm</a:t>
            </a:r>
          </a:p>
        </p:txBody>
      </p:sp>
      <p:sp>
        <p:nvSpPr>
          <p:cNvPr id="12" name="Line 9"/>
          <p:cNvSpPr>
            <a:spLocks noChangeShapeType="1"/>
          </p:cNvSpPr>
          <p:nvPr/>
        </p:nvSpPr>
        <p:spPr bwMode="auto">
          <a:xfrm flipV="1">
            <a:off x="5867400" y="1793875"/>
            <a:ext cx="533400" cy="838200"/>
          </a:xfrm>
          <a:prstGeom prst="line">
            <a:avLst/>
          </a:prstGeom>
          <a:noFill/>
          <a:ln w="9525">
            <a:solidFill>
              <a:schemeClr val="tx1"/>
            </a:solidFill>
            <a:round/>
            <a:headEnd/>
            <a:tailEnd/>
          </a:ln>
          <a:effectLst/>
        </p:spPr>
        <p:txBody>
          <a:bodyPr/>
          <a:lstStyle/>
          <a:p>
            <a:endParaRPr lang="en-US"/>
          </a:p>
        </p:txBody>
      </p:sp>
      <p:sp>
        <p:nvSpPr>
          <p:cNvPr id="13" name="Line 10"/>
          <p:cNvSpPr>
            <a:spLocks noChangeShapeType="1"/>
          </p:cNvSpPr>
          <p:nvPr/>
        </p:nvSpPr>
        <p:spPr bwMode="auto">
          <a:xfrm flipV="1">
            <a:off x="8305800" y="2098675"/>
            <a:ext cx="457200" cy="990600"/>
          </a:xfrm>
          <a:prstGeom prst="line">
            <a:avLst/>
          </a:prstGeom>
          <a:noFill/>
          <a:ln w="9525">
            <a:solidFill>
              <a:schemeClr val="tx1"/>
            </a:solidFill>
            <a:round/>
            <a:headEnd/>
            <a:tailEnd/>
          </a:ln>
          <a:effectLst/>
        </p:spPr>
        <p:txBody>
          <a:bodyPr/>
          <a:lstStyle/>
          <a:p>
            <a:endParaRPr lang="en-US"/>
          </a:p>
        </p:txBody>
      </p:sp>
      <p:sp>
        <p:nvSpPr>
          <p:cNvPr id="14" name="Text Box 11"/>
          <p:cNvSpPr txBox="1">
            <a:spLocks noChangeArrowheads="1"/>
          </p:cNvSpPr>
          <p:nvPr/>
        </p:nvSpPr>
        <p:spPr bwMode="auto">
          <a:xfrm>
            <a:off x="6705600" y="2098675"/>
            <a:ext cx="990600" cy="274638"/>
          </a:xfrm>
          <a:prstGeom prst="rect">
            <a:avLst/>
          </a:prstGeom>
          <a:noFill/>
          <a:ln w="9525">
            <a:noFill/>
            <a:miter lim="800000"/>
            <a:headEnd/>
            <a:tailEnd/>
          </a:ln>
          <a:effectLst/>
        </p:spPr>
        <p:txBody>
          <a:bodyPr>
            <a:spAutoFit/>
          </a:bodyPr>
          <a:lstStyle/>
          <a:p>
            <a:pPr>
              <a:spcBef>
                <a:spcPct val="50000"/>
              </a:spcBef>
            </a:pPr>
            <a:r>
              <a:rPr lang="en-US"/>
              <a:t>276.50 mm</a:t>
            </a:r>
          </a:p>
        </p:txBody>
      </p:sp>
      <p:sp>
        <p:nvSpPr>
          <p:cNvPr id="15" name="Line 12"/>
          <p:cNvSpPr>
            <a:spLocks noChangeShapeType="1"/>
          </p:cNvSpPr>
          <p:nvPr/>
        </p:nvSpPr>
        <p:spPr bwMode="auto">
          <a:xfrm>
            <a:off x="7467600" y="4232275"/>
            <a:ext cx="1066800" cy="228600"/>
          </a:xfrm>
          <a:prstGeom prst="line">
            <a:avLst/>
          </a:prstGeom>
          <a:noFill/>
          <a:ln w="9525">
            <a:solidFill>
              <a:schemeClr val="tx1"/>
            </a:solidFill>
            <a:round/>
            <a:headEnd/>
            <a:tailEnd/>
          </a:ln>
          <a:effectLst/>
        </p:spPr>
        <p:txBody>
          <a:bodyPr/>
          <a:lstStyle/>
          <a:p>
            <a:endParaRPr lang="en-US"/>
          </a:p>
        </p:txBody>
      </p:sp>
      <p:sp>
        <p:nvSpPr>
          <p:cNvPr id="16" name="Line 13"/>
          <p:cNvSpPr>
            <a:spLocks noChangeShapeType="1"/>
          </p:cNvSpPr>
          <p:nvPr/>
        </p:nvSpPr>
        <p:spPr bwMode="auto">
          <a:xfrm>
            <a:off x="7543800" y="5222875"/>
            <a:ext cx="1219200" cy="228600"/>
          </a:xfrm>
          <a:prstGeom prst="line">
            <a:avLst/>
          </a:prstGeom>
          <a:noFill/>
          <a:ln w="9525">
            <a:solidFill>
              <a:schemeClr val="tx1"/>
            </a:solidFill>
            <a:round/>
            <a:headEnd/>
            <a:tailEnd/>
          </a:ln>
          <a:effectLst/>
        </p:spPr>
        <p:txBody>
          <a:bodyPr/>
          <a:lstStyle/>
          <a:p>
            <a:endParaRPr lang="en-US"/>
          </a:p>
        </p:txBody>
      </p:sp>
      <p:sp>
        <p:nvSpPr>
          <p:cNvPr id="17" name="Text Box 14"/>
          <p:cNvSpPr txBox="1">
            <a:spLocks noChangeArrowheads="1"/>
          </p:cNvSpPr>
          <p:nvPr/>
        </p:nvSpPr>
        <p:spPr bwMode="auto">
          <a:xfrm>
            <a:off x="7772400" y="4765675"/>
            <a:ext cx="990600" cy="274638"/>
          </a:xfrm>
          <a:prstGeom prst="rect">
            <a:avLst/>
          </a:prstGeom>
          <a:noFill/>
          <a:ln w="9525">
            <a:noFill/>
            <a:miter lim="800000"/>
            <a:headEnd/>
            <a:tailEnd/>
          </a:ln>
          <a:effectLst/>
        </p:spPr>
        <p:txBody>
          <a:bodyPr>
            <a:spAutoFit/>
          </a:bodyPr>
          <a:lstStyle/>
          <a:p>
            <a:pPr>
              <a:spcBef>
                <a:spcPct val="50000"/>
              </a:spcBef>
            </a:pPr>
            <a:r>
              <a:rPr lang="en-US"/>
              <a:t>123.82 mm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MTA status</a:t>
            </a:r>
            <a:endParaRPr lang="en-US" dirty="0"/>
          </a:p>
        </p:txBody>
      </p:sp>
      <p:sp>
        <p:nvSpPr>
          <p:cNvPr id="7" name="Content Placeholder 6"/>
          <p:cNvSpPr>
            <a:spLocks noGrp="1"/>
          </p:cNvSpPr>
          <p:nvPr>
            <p:ph sz="half" idx="1"/>
          </p:nvPr>
        </p:nvSpPr>
        <p:spPr>
          <a:xfrm>
            <a:off x="533400" y="1295400"/>
            <a:ext cx="4038600" cy="4800600"/>
          </a:xfrm>
        </p:spPr>
        <p:txBody>
          <a:bodyPr/>
          <a:lstStyle/>
          <a:p>
            <a:r>
              <a:rPr lang="en-US" dirty="0" smtClean="0"/>
              <a:t>Hall reconfiguration, </a:t>
            </a:r>
            <a:r>
              <a:rPr lang="en-US" dirty="0" err="1" smtClean="0"/>
              <a:t>c</a:t>
            </a:r>
            <a:r>
              <a:rPr lang="en-US" dirty="0" err="1" smtClean="0"/>
              <a:t>ryo</a:t>
            </a:r>
            <a:r>
              <a:rPr lang="en-US" dirty="0" smtClean="0"/>
              <a:t> plant hookup and RF re-routing work in progress</a:t>
            </a:r>
          </a:p>
          <a:p>
            <a:r>
              <a:rPr lang="en-US" dirty="0" smtClean="0"/>
              <a:t>Shielding in the pit and hatch may be put back end December</a:t>
            </a:r>
          </a:p>
          <a:p>
            <a:r>
              <a:rPr lang="en-US" dirty="0" smtClean="0"/>
              <a:t>Some hall work will continue afterwards.</a:t>
            </a:r>
          </a:p>
        </p:txBody>
      </p:sp>
      <p:sp>
        <p:nvSpPr>
          <p:cNvPr id="3" name="Date Placeholder 2"/>
          <p:cNvSpPr>
            <a:spLocks noGrp="1"/>
          </p:cNvSpPr>
          <p:nvPr>
            <p:ph type="dt" sz="half" idx="10"/>
          </p:nvPr>
        </p:nvSpPr>
        <p:spPr/>
        <p:txBody>
          <a:bodyPr/>
          <a:lstStyle/>
          <a:p>
            <a:pPr>
              <a:defRPr/>
            </a:pPr>
            <a:fld id="{398E4613-B948-4E7A-9C93-2ADBD2C8C775}" type="datetime1">
              <a:rPr lang="en-US" smtClean="0"/>
              <a:t>12/10/2008</a:t>
            </a:fld>
            <a:endParaRPr lang="en-US" dirty="0"/>
          </a:p>
        </p:txBody>
      </p:sp>
      <p:sp>
        <p:nvSpPr>
          <p:cNvPr id="4" name="Footer Placeholder 3"/>
          <p:cNvSpPr>
            <a:spLocks noGrp="1"/>
          </p:cNvSpPr>
          <p:nvPr>
            <p:ph type="ftr" sz="quarter" idx="11"/>
          </p:nvPr>
        </p:nvSpPr>
        <p:spPr/>
        <p:txBody>
          <a:bodyPr/>
          <a:lstStyle/>
          <a:p>
            <a:pPr>
              <a:defRPr/>
            </a:pPr>
            <a:r>
              <a:rPr lang="en-US" smtClean="0"/>
              <a:t>Muon Collider Workshop, Jefferson Lab</a:t>
            </a:r>
            <a:endParaRPr lang="en-US"/>
          </a:p>
        </p:txBody>
      </p:sp>
      <p:sp>
        <p:nvSpPr>
          <p:cNvPr id="5" name="Slide Number Placeholder 4"/>
          <p:cNvSpPr>
            <a:spLocks noGrp="1"/>
          </p:cNvSpPr>
          <p:nvPr>
            <p:ph type="sldNum" sz="quarter" idx="12"/>
          </p:nvPr>
        </p:nvSpPr>
        <p:spPr/>
        <p:txBody>
          <a:bodyPr/>
          <a:lstStyle/>
          <a:p>
            <a:pPr>
              <a:defRPr/>
            </a:pPr>
            <a:r>
              <a:rPr lang="en-US" smtClean="0"/>
              <a:t>A. Jansson           </a:t>
            </a:r>
            <a:fld id="{8CCE23AC-3D4F-425C-A386-1D0425CD8822}" type="slidenum">
              <a:rPr lang="en-US" smtClean="0">
                <a:latin typeface="+mn-lt"/>
              </a:rPr>
              <a:pPr>
                <a:defRPr/>
              </a:pPr>
              <a:t>7</a:t>
            </a:fld>
            <a:endParaRPr lang="en-US">
              <a:latin typeface="+mn-lt"/>
            </a:endParaRPr>
          </a:p>
        </p:txBody>
      </p:sp>
      <p:pic>
        <p:nvPicPr>
          <p:cNvPr id="30722" name="Picture 2"/>
          <p:cNvPicPr>
            <a:picLocks noChangeAspect="1" noChangeArrowheads="1"/>
          </p:cNvPicPr>
          <p:nvPr/>
        </p:nvPicPr>
        <p:blipFill>
          <a:blip r:embed="rId2"/>
          <a:srcRect/>
          <a:stretch>
            <a:fillRect/>
          </a:stretch>
        </p:blipFill>
        <p:spPr bwMode="auto">
          <a:xfrm>
            <a:off x="4800600" y="1295400"/>
            <a:ext cx="1600200" cy="2400300"/>
          </a:xfrm>
          <a:prstGeom prst="rect">
            <a:avLst/>
          </a:prstGeom>
          <a:noFill/>
          <a:ln w="9525">
            <a:noFill/>
            <a:miter lim="800000"/>
            <a:headEnd/>
            <a:tailEnd/>
          </a:ln>
          <a:effectLst/>
        </p:spPr>
      </p:pic>
      <p:pic>
        <p:nvPicPr>
          <p:cNvPr id="30723" name="Picture 3"/>
          <p:cNvPicPr>
            <a:picLocks noChangeAspect="1" noChangeArrowheads="1"/>
          </p:cNvPicPr>
          <p:nvPr/>
        </p:nvPicPr>
        <p:blipFill>
          <a:blip r:embed="rId3"/>
          <a:srcRect/>
          <a:stretch>
            <a:fillRect/>
          </a:stretch>
        </p:blipFill>
        <p:spPr bwMode="auto">
          <a:xfrm>
            <a:off x="6477000" y="1295400"/>
            <a:ext cx="1600200" cy="2400300"/>
          </a:xfrm>
          <a:prstGeom prst="rect">
            <a:avLst/>
          </a:prstGeom>
          <a:noFill/>
          <a:ln w="9525">
            <a:noFill/>
            <a:miter lim="800000"/>
            <a:headEnd/>
            <a:tailEnd/>
          </a:ln>
          <a:effectLst/>
        </p:spPr>
      </p:pic>
      <p:pic>
        <p:nvPicPr>
          <p:cNvPr id="30724" name="Picture 4"/>
          <p:cNvPicPr>
            <a:picLocks noChangeAspect="1" noChangeArrowheads="1"/>
          </p:cNvPicPr>
          <p:nvPr/>
        </p:nvPicPr>
        <p:blipFill>
          <a:blip r:embed="rId4"/>
          <a:srcRect/>
          <a:stretch>
            <a:fillRect/>
          </a:stretch>
        </p:blipFill>
        <p:spPr bwMode="auto">
          <a:xfrm>
            <a:off x="4800600" y="3771900"/>
            <a:ext cx="1600200" cy="2400300"/>
          </a:xfrm>
          <a:prstGeom prst="rect">
            <a:avLst/>
          </a:prstGeom>
          <a:noFill/>
          <a:ln w="9525">
            <a:noFill/>
            <a:miter lim="800000"/>
            <a:headEnd/>
            <a:tailEnd/>
          </a:ln>
          <a:effectLst/>
        </p:spPr>
      </p:pic>
      <p:pic>
        <p:nvPicPr>
          <p:cNvPr id="30725" name="Picture 5"/>
          <p:cNvPicPr>
            <a:picLocks noChangeAspect="1" noChangeArrowheads="1"/>
          </p:cNvPicPr>
          <p:nvPr/>
        </p:nvPicPr>
        <p:blipFill>
          <a:blip r:embed="rId5"/>
          <a:srcRect/>
          <a:stretch>
            <a:fillRect/>
          </a:stretch>
        </p:blipFill>
        <p:spPr bwMode="auto">
          <a:xfrm>
            <a:off x="6477000" y="3771900"/>
            <a:ext cx="1600200" cy="24003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MTA beam status</a:t>
            </a:r>
            <a:endParaRPr lang="en-US" dirty="0"/>
          </a:p>
        </p:txBody>
      </p:sp>
      <p:sp>
        <p:nvSpPr>
          <p:cNvPr id="3" name="Content Placeholder 2"/>
          <p:cNvSpPr>
            <a:spLocks noGrp="1"/>
          </p:cNvSpPr>
          <p:nvPr>
            <p:ph sz="half" idx="1"/>
          </p:nvPr>
        </p:nvSpPr>
        <p:spPr>
          <a:xfrm>
            <a:off x="533400" y="1447800"/>
            <a:ext cx="3962400" cy="4495800"/>
          </a:xfrm>
        </p:spPr>
        <p:txBody>
          <a:bodyPr/>
          <a:lstStyle/>
          <a:p>
            <a:r>
              <a:rPr lang="en-US" dirty="0" smtClean="0"/>
              <a:t>Beam to first </a:t>
            </a:r>
            <a:r>
              <a:rPr lang="en-US" dirty="0" err="1" smtClean="0"/>
              <a:t>beamstop</a:t>
            </a:r>
            <a:r>
              <a:rPr lang="en-US" dirty="0" smtClean="0"/>
              <a:t> (11/21).</a:t>
            </a:r>
          </a:p>
          <a:p>
            <a:pPr lvl="1"/>
            <a:r>
              <a:rPr lang="en-US" dirty="0" smtClean="0"/>
              <a:t>Some issues with instrumentation.</a:t>
            </a:r>
          </a:p>
          <a:p>
            <a:r>
              <a:rPr lang="en-US" dirty="0" smtClean="0"/>
              <a:t>Still working on shielding analysis.</a:t>
            </a:r>
          </a:p>
          <a:p>
            <a:pPr lvl="1"/>
            <a:r>
              <a:rPr lang="en-US" dirty="0" smtClean="0"/>
              <a:t>Required for beam into hall.</a:t>
            </a:r>
          </a:p>
          <a:p>
            <a:pPr lvl="1"/>
            <a:r>
              <a:rPr lang="en-US" dirty="0" smtClean="0"/>
              <a:t>Expect ~3 months for approval once submitted</a:t>
            </a:r>
          </a:p>
          <a:p>
            <a:endParaRPr lang="en-US" dirty="0" smtClean="0"/>
          </a:p>
          <a:p>
            <a:endParaRPr lang="en-US" dirty="0" smtClean="0"/>
          </a:p>
          <a:p>
            <a:pPr lvl="1"/>
            <a:endParaRPr lang="en-US" dirty="0" smtClean="0"/>
          </a:p>
          <a:p>
            <a:pPr lvl="1"/>
            <a:endParaRPr lang="en-US" dirty="0" smtClean="0"/>
          </a:p>
          <a:p>
            <a:pPr lvl="2"/>
            <a:endParaRPr lang="en-US" dirty="0"/>
          </a:p>
        </p:txBody>
      </p:sp>
      <p:sp>
        <p:nvSpPr>
          <p:cNvPr id="5" name="Date Placeholder 4"/>
          <p:cNvSpPr>
            <a:spLocks noGrp="1"/>
          </p:cNvSpPr>
          <p:nvPr>
            <p:ph type="dt" sz="half" idx="10"/>
          </p:nvPr>
        </p:nvSpPr>
        <p:spPr/>
        <p:txBody>
          <a:bodyPr/>
          <a:lstStyle/>
          <a:p>
            <a:pPr>
              <a:defRPr/>
            </a:pPr>
            <a:fld id="{23DD7D33-356C-4AA0-B9E7-DB9A91661CA5}" type="datetime1">
              <a:rPr lang="en-US" smtClean="0"/>
              <a:t>12/10/2008</a:t>
            </a:fld>
            <a:endParaRPr lang="en-US" dirty="0"/>
          </a:p>
        </p:txBody>
      </p:sp>
      <p:sp>
        <p:nvSpPr>
          <p:cNvPr id="6" name="Footer Placeholder 5"/>
          <p:cNvSpPr>
            <a:spLocks noGrp="1"/>
          </p:cNvSpPr>
          <p:nvPr>
            <p:ph type="ftr" sz="quarter" idx="11"/>
          </p:nvPr>
        </p:nvSpPr>
        <p:spPr/>
        <p:txBody>
          <a:bodyPr/>
          <a:lstStyle/>
          <a:p>
            <a:pPr>
              <a:defRPr/>
            </a:pPr>
            <a:r>
              <a:rPr lang="en-US" smtClean="0"/>
              <a:t>Muon Collider Workshop, Jefferson Lab</a:t>
            </a:r>
            <a:endParaRPr lang="en-US" dirty="0"/>
          </a:p>
        </p:txBody>
      </p:sp>
      <p:sp>
        <p:nvSpPr>
          <p:cNvPr id="7" name="Slide Number Placeholder 6"/>
          <p:cNvSpPr>
            <a:spLocks noGrp="1"/>
          </p:cNvSpPr>
          <p:nvPr>
            <p:ph type="sldNum" sz="quarter" idx="12"/>
          </p:nvPr>
        </p:nvSpPr>
        <p:spPr/>
        <p:txBody>
          <a:bodyPr/>
          <a:lstStyle/>
          <a:p>
            <a:pPr>
              <a:defRPr/>
            </a:pPr>
            <a:r>
              <a:rPr lang="en-US" smtClean="0"/>
              <a:t>A. Jansson           </a:t>
            </a:r>
            <a:fld id="{428772D3-1F24-4EDE-AD33-5A2F5EAAA704}" type="slidenum">
              <a:rPr lang="en-US" smtClean="0">
                <a:latin typeface="+mn-lt"/>
              </a:rPr>
              <a:pPr>
                <a:defRPr/>
              </a:pPr>
              <a:t>8</a:t>
            </a:fld>
            <a:endParaRPr lang="en-US">
              <a:latin typeface="+mn-lt"/>
            </a:endParaRPr>
          </a:p>
        </p:txBody>
      </p:sp>
      <p:pic>
        <p:nvPicPr>
          <p:cNvPr id="29698" name="Picture 2"/>
          <p:cNvPicPr>
            <a:picLocks noGrp="1" noChangeAspect="1" noChangeArrowheads="1"/>
          </p:cNvPicPr>
          <p:nvPr>
            <p:ph sz="half" idx="2"/>
          </p:nvPr>
        </p:nvPicPr>
        <p:blipFill>
          <a:blip r:embed="rId2"/>
          <a:srcRect/>
          <a:stretch>
            <a:fillRect/>
          </a:stretch>
        </p:blipFill>
        <p:spPr bwMode="auto">
          <a:xfrm>
            <a:off x="4857750" y="2314575"/>
            <a:ext cx="3543300" cy="306705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Summary</a:t>
            </a:r>
            <a:endParaRPr lang="en-US" dirty="0"/>
          </a:p>
        </p:txBody>
      </p:sp>
      <p:sp>
        <p:nvSpPr>
          <p:cNvPr id="9" name="Content Placeholder 8"/>
          <p:cNvSpPr>
            <a:spLocks noGrp="1"/>
          </p:cNvSpPr>
          <p:nvPr>
            <p:ph idx="1"/>
          </p:nvPr>
        </p:nvSpPr>
        <p:spPr>
          <a:xfrm>
            <a:off x="533400" y="1143000"/>
            <a:ext cx="8077200" cy="4495800"/>
          </a:xfrm>
        </p:spPr>
        <p:txBody>
          <a:bodyPr/>
          <a:lstStyle/>
          <a:p>
            <a:r>
              <a:rPr lang="en-US" smtClean="0"/>
              <a:t>A number </a:t>
            </a:r>
            <a:r>
              <a:rPr lang="en-US" dirty="0" smtClean="0"/>
              <a:t>of crucial RF tests to be done in the next couple of years (ideally the next year).</a:t>
            </a:r>
            <a:endParaRPr lang="en-US" dirty="0" smtClean="0"/>
          </a:p>
          <a:p>
            <a:r>
              <a:rPr lang="en-US" dirty="0" smtClean="0"/>
              <a:t>At the 1-day RF workshop, some detail about these tests were hashed out, and a plan generated.</a:t>
            </a:r>
            <a:endParaRPr lang="en-US" dirty="0" smtClean="0"/>
          </a:p>
          <a:p>
            <a:r>
              <a:rPr lang="en-US" dirty="0" smtClean="0"/>
              <a:t>All high priority. Cost may determine order (at least while in CR)</a:t>
            </a:r>
            <a:endParaRPr lang="en-US" sz="1000" dirty="0" smtClean="0"/>
          </a:p>
          <a:p>
            <a:pPr>
              <a:buNone/>
            </a:pPr>
            <a:r>
              <a:rPr lang="en-US" sz="2000" dirty="0" smtClean="0"/>
              <a:t>NB. The RF tests discussed at this workshop are also the highest short term priorities on the 5-year R&amp;D plan, which was recently presented to the DOE </a:t>
            </a:r>
            <a:endParaRPr lang="en-US" sz="2000" dirty="0"/>
          </a:p>
        </p:txBody>
      </p:sp>
      <p:sp>
        <p:nvSpPr>
          <p:cNvPr id="5" name="Date Placeholder 4"/>
          <p:cNvSpPr>
            <a:spLocks noGrp="1"/>
          </p:cNvSpPr>
          <p:nvPr>
            <p:ph type="dt" sz="half" idx="10"/>
          </p:nvPr>
        </p:nvSpPr>
        <p:spPr/>
        <p:txBody>
          <a:bodyPr/>
          <a:lstStyle/>
          <a:p>
            <a:pPr>
              <a:defRPr/>
            </a:pPr>
            <a:fld id="{862065E8-A84F-4E5E-9F0A-BEFF648335F5}" type="datetime1">
              <a:rPr lang="en-US" smtClean="0"/>
              <a:t>12/10/2008</a:t>
            </a:fld>
            <a:endParaRPr lang="en-US" dirty="0"/>
          </a:p>
        </p:txBody>
      </p:sp>
      <p:sp>
        <p:nvSpPr>
          <p:cNvPr id="6" name="Footer Placeholder 5"/>
          <p:cNvSpPr>
            <a:spLocks noGrp="1"/>
          </p:cNvSpPr>
          <p:nvPr>
            <p:ph type="ftr" sz="quarter" idx="11"/>
          </p:nvPr>
        </p:nvSpPr>
        <p:spPr/>
        <p:txBody>
          <a:bodyPr/>
          <a:lstStyle/>
          <a:p>
            <a:pPr>
              <a:defRPr/>
            </a:pPr>
            <a:r>
              <a:rPr lang="en-US" smtClean="0"/>
              <a:t>Muon Collider Workshop, Jefferson Lab</a:t>
            </a:r>
            <a:endParaRPr lang="en-US"/>
          </a:p>
        </p:txBody>
      </p:sp>
      <p:sp>
        <p:nvSpPr>
          <p:cNvPr id="7" name="Slide Number Placeholder 6"/>
          <p:cNvSpPr>
            <a:spLocks noGrp="1"/>
          </p:cNvSpPr>
          <p:nvPr>
            <p:ph type="sldNum" sz="quarter" idx="12"/>
          </p:nvPr>
        </p:nvSpPr>
        <p:spPr/>
        <p:txBody>
          <a:bodyPr/>
          <a:lstStyle/>
          <a:p>
            <a:pPr>
              <a:defRPr/>
            </a:pPr>
            <a:r>
              <a:rPr lang="en-US" smtClean="0"/>
              <a:t>A. Jansson           </a:t>
            </a:r>
            <a:fld id="{428772D3-1F24-4EDE-AD33-5A2F5EAAA704}" type="slidenum">
              <a:rPr lang="en-US" smtClean="0">
                <a:latin typeface="+mn-lt"/>
              </a:rPr>
              <a:pPr>
                <a:defRPr/>
              </a:pPr>
              <a:t>9</a:t>
            </a:fld>
            <a:endParaRPr lang="en-US">
              <a:latin typeface="+mn-lt"/>
            </a:endParaRPr>
          </a:p>
        </p:txBody>
      </p:sp>
      <p:sp>
        <p:nvSpPr>
          <p:cNvPr id="10" name="Rectangle 9"/>
          <p:cNvSpPr/>
          <p:nvPr/>
        </p:nvSpPr>
        <p:spPr>
          <a:xfrm>
            <a:off x="5063844" y="5943600"/>
            <a:ext cx="4080156" cy="400110"/>
          </a:xfrm>
          <a:prstGeom prst="rect">
            <a:avLst/>
          </a:prstGeom>
        </p:spPr>
        <p:txBody>
          <a:bodyPr wrap="none">
            <a:spAutoFit/>
          </a:bodyPr>
          <a:lstStyle/>
          <a:p>
            <a:r>
              <a:rPr lang="en-US" dirty="0" smtClean="0"/>
              <a:t>http://apc.fnal.gov/groups2/MCCC/</a:t>
            </a:r>
            <a:endParaRPr lang="en-US" dirty="0"/>
          </a:p>
        </p:txBody>
      </p:sp>
    </p:spTree>
  </p:cSld>
  <p:clrMapOvr>
    <a:masterClrMapping/>
  </p:clrMapOvr>
</p:sld>
</file>

<file path=ppt/theme/theme1.xml><?xml version="1.0" encoding="utf-8"?>
<a:theme xmlns:a="http://schemas.openxmlformats.org/drawingml/2006/main" name="my template">
  <a:themeElements>
    <a:clrScheme name="betabea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etabeam">
      <a:majorFont>
        <a:latin typeface="Arial Unicode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20000"/>
          </a:spcBef>
          <a:spcAft>
            <a:spcPct val="0"/>
          </a:spcAft>
          <a:buClrTx/>
          <a:buSzTx/>
          <a:buFontTx/>
          <a:buNone/>
          <a:tabLst/>
          <a:defRPr kumimoji="0" lang="en-US" sz="2000" b="1" i="0" u="none" strike="noStrike" cap="none" normalizeH="0" baseline="0" smtClean="0">
            <a:ln>
              <a:noFill/>
            </a:ln>
            <a:solidFill>
              <a:schemeClr val="accent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20000"/>
          </a:spcBef>
          <a:spcAft>
            <a:spcPct val="0"/>
          </a:spcAft>
          <a:buClrTx/>
          <a:buSzTx/>
          <a:buFontTx/>
          <a:buNone/>
          <a:tabLst/>
          <a:defRPr kumimoji="0" lang="en-US" sz="2000" b="1" i="0" u="none" strike="noStrike" cap="none" normalizeH="0" baseline="0" smtClean="0">
            <a:ln>
              <a:noFill/>
            </a:ln>
            <a:solidFill>
              <a:schemeClr val="accent2"/>
            </a:solidFill>
            <a:effectLst/>
            <a:latin typeface="Times New Roman" pitchFamily="18" charset="0"/>
          </a:defRPr>
        </a:defPPr>
      </a:lstStyle>
    </a:lnDef>
  </a:objectDefaults>
  <a:extraClrSchemeLst>
    <a:extraClrScheme>
      <a:clrScheme name="betabea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etabea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etabea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etabea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etabea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etabea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etabea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 template</Template>
  <TotalTime>1352</TotalTime>
  <Words>609</Words>
  <Application>Microsoft PowerPoint</Application>
  <PresentationFormat>On-screen Show (4:3)</PresentationFormat>
  <Paragraphs>153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Times New Roman</vt:lpstr>
      <vt:lpstr>Arial</vt:lpstr>
      <vt:lpstr>Arial Unicode MS</vt:lpstr>
      <vt:lpstr>Comic Sans MS</vt:lpstr>
      <vt:lpstr>my template</vt:lpstr>
      <vt:lpstr>Summary of MuCool/MTA RF workshop</vt:lpstr>
      <vt:lpstr>Goals</vt:lpstr>
      <vt:lpstr>Agenda</vt:lpstr>
      <vt:lpstr>Official conclusions</vt:lpstr>
      <vt:lpstr>On-going program</vt:lpstr>
      <vt:lpstr>Status of simple “true” pillbox</vt:lpstr>
      <vt:lpstr>Current MTA status</vt:lpstr>
      <vt:lpstr>Current MTA beam status</vt:lpstr>
      <vt:lpstr>Summary</vt:lpstr>
    </vt:vector>
  </TitlesOfParts>
  <Company>Fermilab | Accelerator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MuCool/MTA RF workshop</dc:title>
  <dc:creator>jansson</dc:creator>
  <cp:lastModifiedBy>jansson</cp:lastModifiedBy>
  <cp:revision>4</cp:revision>
  <cp:lastPrinted>2001-02-22T08:59:03Z</cp:lastPrinted>
  <dcterms:created xsi:type="dcterms:W3CDTF">2008-12-10T16:12:07Z</dcterms:created>
  <dcterms:modified xsi:type="dcterms:W3CDTF">2008-12-11T14:44:35Z</dcterms:modified>
</cp:coreProperties>
</file>