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30270450" cy="388159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6F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cy\Desktop\Hgun%20bleedin%20combine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marcy\Desktop\Ion%20pump%20vs.%20kV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Ion Pump Current vs. Extractor Gauge Pressure</a:t>
            </a:r>
          </a:p>
        </c:rich>
      </c:tx>
      <c:layout>
        <c:manualLayout>
          <c:xMode val="edge"/>
          <c:yMode val="edge"/>
          <c:x val="0.16134884275829173"/>
          <c:y val="2.5641034269141362E-2"/>
        </c:manualLayout>
      </c:layout>
    </c:title>
    <c:plotArea>
      <c:layout>
        <c:manualLayout>
          <c:layoutTarget val="inner"/>
          <c:xMode val="edge"/>
          <c:yMode val="edge"/>
          <c:x val="0.18744574611100459"/>
          <c:y val="0.12784646606314898"/>
          <c:w val="0.7197830785857654"/>
          <c:h val="0.70258823022687633"/>
        </c:manualLayout>
      </c:layout>
      <c:scatterChart>
        <c:scatterStyle val="lineMarker"/>
        <c:ser>
          <c:idx val="0"/>
          <c:order val="0"/>
          <c:tx>
            <c:v>H2 bleed in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  <a:prstDash val="solid"/>
              </a:ln>
            </c:spPr>
          </c:marker>
          <c:xVal>
            <c:numRef>
              <c:f>'[Hgun bleedin combined.xlsx]Sheet1'!$D$1:$D$12</c:f>
              <c:numCache>
                <c:formatCode>General</c:formatCode>
                <c:ptCount val="12"/>
                <c:pt idx="0">
                  <c:v>7.7000000000000128E-12</c:v>
                </c:pt>
                <c:pt idx="1">
                  <c:v>2.3000000000000034E-11</c:v>
                </c:pt>
                <c:pt idx="2">
                  <c:v>4.1000000000000046E-11</c:v>
                </c:pt>
                <c:pt idx="3">
                  <c:v>5.9000000000000119E-11</c:v>
                </c:pt>
                <c:pt idx="4">
                  <c:v>9.4000000000000218E-11</c:v>
                </c:pt>
                <c:pt idx="5">
                  <c:v>2.1000000000000039E-10</c:v>
                </c:pt>
                <c:pt idx="6">
                  <c:v>3.1000000000000058E-10</c:v>
                </c:pt>
                <c:pt idx="7">
                  <c:v>5.6000000000000075E-10</c:v>
                </c:pt>
                <c:pt idx="8">
                  <c:v>1.2000000000000019E-9</c:v>
                </c:pt>
                <c:pt idx="9">
                  <c:v>1.900000000000003E-9</c:v>
                </c:pt>
                <c:pt idx="10">
                  <c:v>4.9000000000000083E-9</c:v>
                </c:pt>
                <c:pt idx="11">
                  <c:v>7.3000000000000099E-9</c:v>
                </c:pt>
              </c:numCache>
            </c:numRef>
          </c:xVal>
          <c:yVal>
            <c:numRef>
              <c:f>'[Hgun bleedin combined.xlsx]Sheet1'!$A$1:$A$12</c:f>
              <c:numCache>
                <c:formatCode>General</c:formatCode>
                <c:ptCount val="12"/>
                <c:pt idx="0">
                  <c:v>0.24000000000000007</c:v>
                </c:pt>
                <c:pt idx="1">
                  <c:v>1.1000000000000001</c:v>
                </c:pt>
                <c:pt idx="2">
                  <c:v>2.4</c:v>
                </c:pt>
                <c:pt idx="3">
                  <c:v>4.0999999999999996</c:v>
                </c:pt>
                <c:pt idx="4">
                  <c:v>8.1</c:v>
                </c:pt>
                <c:pt idx="5">
                  <c:v>29.5</c:v>
                </c:pt>
                <c:pt idx="6">
                  <c:v>47.7</c:v>
                </c:pt>
                <c:pt idx="7">
                  <c:v>75</c:v>
                </c:pt>
                <c:pt idx="8">
                  <c:v>120</c:v>
                </c:pt>
                <c:pt idx="9">
                  <c:v>350</c:v>
                </c:pt>
                <c:pt idx="10">
                  <c:v>1300</c:v>
                </c:pt>
                <c:pt idx="11">
                  <c:v>2170</c:v>
                </c:pt>
              </c:numCache>
            </c:numRef>
          </c:yVal>
        </c:ser>
        <c:ser>
          <c:idx val="1"/>
          <c:order val="1"/>
          <c:tx>
            <c:v>Nitrogen</c:v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'[Hgun bleedin combined.xlsx]Sheet1'!$B$32:$B$63</c:f>
              <c:numCache>
                <c:formatCode>0.00E+00</c:formatCode>
                <c:ptCount val="32"/>
                <c:pt idx="0">
                  <c:v>6.1000000000000108E-12</c:v>
                </c:pt>
                <c:pt idx="1">
                  <c:v>6.9000000000000138E-12</c:v>
                </c:pt>
                <c:pt idx="2">
                  <c:v>7.8000000000000144E-12</c:v>
                </c:pt>
                <c:pt idx="3">
                  <c:v>8.0000000000000144E-12</c:v>
                </c:pt>
                <c:pt idx="4">
                  <c:v>9.000000000000019E-12</c:v>
                </c:pt>
                <c:pt idx="5">
                  <c:v>1.590000000000003E-11</c:v>
                </c:pt>
                <c:pt idx="6">
                  <c:v>1.8800000000000035E-11</c:v>
                </c:pt>
                <c:pt idx="7">
                  <c:v>1.9000000000000031E-11</c:v>
                </c:pt>
                <c:pt idx="8">
                  <c:v>1.9400000000000028E-11</c:v>
                </c:pt>
                <c:pt idx="9">
                  <c:v>2.0000000000000034E-11</c:v>
                </c:pt>
                <c:pt idx="10">
                  <c:v>2.4800000000000046E-11</c:v>
                </c:pt>
                <c:pt idx="11">
                  <c:v>3.0600000000000061E-11</c:v>
                </c:pt>
                <c:pt idx="12">
                  <c:v>4.880000000000008E-11</c:v>
                </c:pt>
                <c:pt idx="13">
                  <c:v>5.70000000000001E-11</c:v>
                </c:pt>
                <c:pt idx="14">
                  <c:v>8.0000000000000137E-11</c:v>
                </c:pt>
                <c:pt idx="15">
                  <c:v>1.1000000000000018E-10</c:v>
                </c:pt>
                <c:pt idx="16">
                  <c:v>1.2400000000000022E-10</c:v>
                </c:pt>
                <c:pt idx="17">
                  <c:v>1.7800000000000037E-10</c:v>
                </c:pt>
                <c:pt idx="18">
                  <c:v>2.4200000000000035E-10</c:v>
                </c:pt>
                <c:pt idx="19">
                  <c:v>5.180000000000008E-10</c:v>
                </c:pt>
                <c:pt idx="20">
                  <c:v>6.4800000000000138E-10</c:v>
                </c:pt>
                <c:pt idx="21">
                  <c:v>8.7000000000000165E-10</c:v>
                </c:pt>
                <c:pt idx="22">
                  <c:v>9.0000000000000196E-10</c:v>
                </c:pt>
                <c:pt idx="23">
                  <c:v>1.220000000000001E-9</c:v>
                </c:pt>
                <c:pt idx="24">
                  <c:v>1.9800000000000031E-9</c:v>
                </c:pt>
                <c:pt idx="25">
                  <c:v>2.6000000000000043E-9</c:v>
                </c:pt>
                <c:pt idx="26">
                  <c:v>4.4800000000000077E-9</c:v>
                </c:pt>
                <c:pt idx="27">
                  <c:v>4.6000000000000064E-9</c:v>
                </c:pt>
                <c:pt idx="28">
                  <c:v>7.8000000000000103E-9</c:v>
                </c:pt>
                <c:pt idx="29">
                  <c:v>1.3600000000000021E-8</c:v>
                </c:pt>
                <c:pt idx="30">
                  <c:v>1.440000000000002E-8</c:v>
                </c:pt>
                <c:pt idx="31">
                  <c:v>1.480000000000002E-8</c:v>
                </c:pt>
              </c:numCache>
            </c:numRef>
          </c:xVal>
          <c:yVal>
            <c:numRef>
              <c:f>'[Hgun bleedin combined.xlsx]Sheet1'!$A$32:$A$63</c:f>
              <c:numCache>
                <c:formatCode>General</c:formatCode>
                <c:ptCount val="32"/>
                <c:pt idx="0">
                  <c:v>0.17</c:v>
                </c:pt>
                <c:pt idx="1">
                  <c:v>0.26</c:v>
                </c:pt>
                <c:pt idx="2">
                  <c:v>0.4</c:v>
                </c:pt>
                <c:pt idx="3">
                  <c:v>0.5</c:v>
                </c:pt>
                <c:pt idx="4">
                  <c:v>0.70000000000000029</c:v>
                </c:pt>
                <c:pt idx="5">
                  <c:v>1</c:v>
                </c:pt>
                <c:pt idx="6">
                  <c:v>1.45</c:v>
                </c:pt>
                <c:pt idx="7">
                  <c:v>1.5</c:v>
                </c:pt>
                <c:pt idx="8">
                  <c:v>1.6</c:v>
                </c:pt>
                <c:pt idx="9">
                  <c:v>1.8</c:v>
                </c:pt>
                <c:pt idx="10">
                  <c:v>2.1</c:v>
                </c:pt>
                <c:pt idx="11">
                  <c:v>3</c:v>
                </c:pt>
                <c:pt idx="12">
                  <c:v>6</c:v>
                </c:pt>
                <c:pt idx="13">
                  <c:v>7.5</c:v>
                </c:pt>
                <c:pt idx="14">
                  <c:v>12.1</c:v>
                </c:pt>
                <c:pt idx="15">
                  <c:v>19</c:v>
                </c:pt>
                <c:pt idx="16">
                  <c:v>22.8</c:v>
                </c:pt>
                <c:pt idx="17">
                  <c:v>35.200000000000003</c:v>
                </c:pt>
                <c:pt idx="18">
                  <c:v>52</c:v>
                </c:pt>
                <c:pt idx="19">
                  <c:v>91</c:v>
                </c:pt>
                <c:pt idx="20">
                  <c:v>110</c:v>
                </c:pt>
                <c:pt idx="21">
                  <c:v>145</c:v>
                </c:pt>
                <c:pt idx="22">
                  <c:v>155</c:v>
                </c:pt>
                <c:pt idx="23">
                  <c:v>310</c:v>
                </c:pt>
                <c:pt idx="24">
                  <c:v>530</c:v>
                </c:pt>
                <c:pt idx="25">
                  <c:v>750</c:v>
                </c:pt>
                <c:pt idx="26">
                  <c:v>1240</c:v>
                </c:pt>
                <c:pt idx="27">
                  <c:v>1300</c:v>
                </c:pt>
                <c:pt idx="28">
                  <c:v>2250</c:v>
                </c:pt>
                <c:pt idx="29">
                  <c:v>4100</c:v>
                </c:pt>
                <c:pt idx="30">
                  <c:v>4300</c:v>
                </c:pt>
                <c:pt idx="31">
                  <c:v>4600</c:v>
                </c:pt>
              </c:numCache>
            </c:numRef>
          </c:yVal>
        </c:ser>
        <c:ser>
          <c:idx val="2"/>
          <c:order val="2"/>
          <c:tx>
            <c:v>Hydrogen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'[Hgun bleedin combined.xlsx]Sheet1'!$T$4:$T$27</c:f>
              <c:numCache>
                <c:formatCode>General</c:formatCode>
                <c:ptCount val="24"/>
                <c:pt idx="0">
                  <c:v>6.4000000000000123E-12</c:v>
                </c:pt>
                <c:pt idx="1">
                  <c:v>6.7000000000000122E-12</c:v>
                </c:pt>
                <c:pt idx="2">
                  <c:v>1.400000000000002E-11</c:v>
                </c:pt>
                <c:pt idx="3">
                  <c:v>1.7600000000000032E-11</c:v>
                </c:pt>
                <c:pt idx="4">
                  <c:v>1.8400000000000031E-11</c:v>
                </c:pt>
                <c:pt idx="5">
                  <c:v>2.0000000000000034E-11</c:v>
                </c:pt>
                <c:pt idx="6">
                  <c:v>2.0800000000000034E-11</c:v>
                </c:pt>
                <c:pt idx="7">
                  <c:v>2.460000000000004E-11</c:v>
                </c:pt>
                <c:pt idx="8">
                  <c:v>2.6200000000000052E-11</c:v>
                </c:pt>
                <c:pt idx="9">
                  <c:v>2.7800000000000055E-11</c:v>
                </c:pt>
                <c:pt idx="10">
                  <c:v>3.1200000000000058E-11</c:v>
                </c:pt>
                <c:pt idx="11">
                  <c:v>3.6800000000000069E-11</c:v>
                </c:pt>
                <c:pt idx="12">
                  <c:v>3.9000000000000059E-11</c:v>
                </c:pt>
                <c:pt idx="13">
                  <c:v>4.2400000000000088E-11</c:v>
                </c:pt>
                <c:pt idx="14">
                  <c:v>4.3600000000000055E-11</c:v>
                </c:pt>
                <c:pt idx="15">
                  <c:v>5.2400000000000098E-11</c:v>
                </c:pt>
                <c:pt idx="16">
                  <c:v>5.4000000000000098E-11</c:v>
                </c:pt>
                <c:pt idx="17">
                  <c:v>5.5400000000000094E-11</c:v>
                </c:pt>
                <c:pt idx="18">
                  <c:v>6.5400000000000118E-11</c:v>
                </c:pt>
                <c:pt idx="19">
                  <c:v>7.000000000000012E-11</c:v>
                </c:pt>
                <c:pt idx="20">
                  <c:v>7.2800000000000139E-11</c:v>
                </c:pt>
                <c:pt idx="21">
                  <c:v>7.6000000000000112E-11</c:v>
                </c:pt>
                <c:pt idx="22">
                  <c:v>8.1600000000000176E-11</c:v>
                </c:pt>
                <c:pt idx="23">
                  <c:v>8.5000000000000159E-11</c:v>
                </c:pt>
              </c:numCache>
            </c:numRef>
          </c:xVal>
          <c:yVal>
            <c:numRef>
              <c:f>'[Hgun bleedin combined.xlsx]Sheet1'!$Q$4:$Q$27</c:f>
              <c:numCache>
                <c:formatCode>General</c:formatCode>
                <c:ptCount val="24"/>
                <c:pt idx="0">
                  <c:v>0.25</c:v>
                </c:pt>
                <c:pt idx="1">
                  <c:v>0.28000000000000008</c:v>
                </c:pt>
                <c:pt idx="2">
                  <c:v>0.65000000000000036</c:v>
                </c:pt>
                <c:pt idx="3">
                  <c:v>0.94000000000000028</c:v>
                </c:pt>
                <c:pt idx="4">
                  <c:v>1</c:v>
                </c:pt>
                <c:pt idx="5">
                  <c:v>1.1100000000000001</c:v>
                </c:pt>
                <c:pt idx="6">
                  <c:v>1.1599999999999993</c:v>
                </c:pt>
                <c:pt idx="7">
                  <c:v>1.47</c:v>
                </c:pt>
                <c:pt idx="8">
                  <c:v>1.53</c:v>
                </c:pt>
                <c:pt idx="9">
                  <c:v>1.6400000000000001</c:v>
                </c:pt>
                <c:pt idx="10">
                  <c:v>1.9600000000000002</c:v>
                </c:pt>
                <c:pt idx="11">
                  <c:v>2.27</c:v>
                </c:pt>
                <c:pt idx="12">
                  <c:v>2.74</c:v>
                </c:pt>
                <c:pt idx="13">
                  <c:v>3.1</c:v>
                </c:pt>
                <c:pt idx="14">
                  <c:v>3.15</c:v>
                </c:pt>
                <c:pt idx="15">
                  <c:v>4.04</c:v>
                </c:pt>
                <c:pt idx="16">
                  <c:v>4.26</c:v>
                </c:pt>
                <c:pt idx="17">
                  <c:v>4.5</c:v>
                </c:pt>
                <c:pt idx="18">
                  <c:v>5.44</c:v>
                </c:pt>
                <c:pt idx="19">
                  <c:v>6.5</c:v>
                </c:pt>
                <c:pt idx="20">
                  <c:v>7.07</c:v>
                </c:pt>
                <c:pt idx="21">
                  <c:v>7.56</c:v>
                </c:pt>
                <c:pt idx="22">
                  <c:v>8.52</c:v>
                </c:pt>
                <c:pt idx="23">
                  <c:v>9.07</c:v>
                </c:pt>
              </c:numCache>
            </c:numRef>
          </c:yVal>
        </c:ser>
        <c:ser>
          <c:idx val="3"/>
          <c:order val="3"/>
          <c:tx>
            <c:v>H2 again day 2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'[Hgun bleedin combined.xlsx]Sheet1'!$T$28:$T$49</c:f>
              <c:numCache>
                <c:formatCode>General</c:formatCode>
                <c:ptCount val="22"/>
                <c:pt idx="0">
                  <c:v>6.5000000000000115E-12</c:v>
                </c:pt>
                <c:pt idx="1">
                  <c:v>3.6800000000000069E-11</c:v>
                </c:pt>
                <c:pt idx="2">
                  <c:v>4.1400000000000046E-11</c:v>
                </c:pt>
                <c:pt idx="3">
                  <c:v>5.2200000000000076E-11</c:v>
                </c:pt>
                <c:pt idx="4">
                  <c:v>6.4800000000000128E-11</c:v>
                </c:pt>
                <c:pt idx="5">
                  <c:v>7.7000000000000122E-11</c:v>
                </c:pt>
                <c:pt idx="6">
                  <c:v>8.0400000000000182E-11</c:v>
                </c:pt>
                <c:pt idx="7">
                  <c:v>9.5000000000000176E-11</c:v>
                </c:pt>
                <c:pt idx="8">
                  <c:v>1.080000000000002E-10</c:v>
                </c:pt>
                <c:pt idx="9">
                  <c:v>1.3000000000000025E-10</c:v>
                </c:pt>
                <c:pt idx="10">
                  <c:v>1.5000000000000028E-10</c:v>
                </c:pt>
                <c:pt idx="11">
                  <c:v>2.4600000000000044E-10</c:v>
                </c:pt>
                <c:pt idx="12">
                  <c:v>3.660000000000007E-10</c:v>
                </c:pt>
                <c:pt idx="13">
                  <c:v>6.0000000000000093E-10</c:v>
                </c:pt>
                <c:pt idx="14">
                  <c:v>7.5200000000000113E-10</c:v>
                </c:pt>
                <c:pt idx="15">
                  <c:v>1.7400000000000033E-9</c:v>
                </c:pt>
                <c:pt idx="16">
                  <c:v>2.9200000000000044E-9</c:v>
                </c:pt>
                <c:pt idx="17">
                  <c:v>4.2800000000000076E-9</c:v>
                </c:pt>
                <c:pt idx="18">
                  <c:v>5.0200000000000054E-9</c:v>
                </c:pt>
                <c:pt idx="19">
                  <c:v>7.8200000000000115E-9</c:v>
                </c:pt>
                <c:pt idx="20">
                  <c:v>9.250000000000015E-9</c:v>
                </c:pt>
                <c:pt idx="21">
                  <c:v>1.0200000000000015E-8</c:v>
                </c:pt>
              </c:numCache>
            </c:numRef>
          </c:xVal>
          <c:yVal>
            <c:numRef>
              <c:f>'[Hgun bleedin combined.xlsx]Sheet1'!$Q$28:$Q$49</c:f>
              <c:numCache>
                <c:formatCode>General</c:formatCode>
                <c:ptCount val="22"/>
                <c:pt idx="0">
                  <c:v>0.26</c:v>
                </c:pt>
                <c:pt idx="1">
                  <c:v>3</c:v>
                </c:pt>
                <c:pt idx="2">
                  <c:v>3.82</c:v>
                </c:pt>
                <c:pt idx="3">
                  <c:v>4.5999999999999996</c:v>
                </c:pt>
                <c:pt idx="4">
                  <c:v>6.1599999999999975</c:v>
                </c:pt>
                <c:pt idx="5">
                  <c:v>8</c:v>
                </c:pt>
                <c:pt idx="6">
                  <c:v>8.4</c:v>
                </c:pt>
                <c:pt idx="7">
                  <c:v>10.7</c:v>
                </c:pt>
                <c:pt idx="8">
                  <c:v>12.2</c:v>
                </c:pt>
                <c:pt idx="9">
                  <c:v>17.399999999999999</c:v>
                </c:pt>
                <c:pt idx="10">
                  <c:v>21.1</c:v>
                </c:pt>
                <c:pt idx="11">
                  <c:v>42.2</c:v>
                </c:pt>
                <c:pt idx="12">
                  <c:v>64</c:v>
                </c:pt>
                <c:pt idx="13">
                  <c:v>80</c:v>
                </c:pt>
                <c:pt idx="14">
                  <c:v>107</c:v>
                </c:pt>
                <c:pt idx="15">
                  <c:v>350</c:v>
                </c:pt>
                <c:pt idx="16">
                  <c:v>880</c:v>
                </c:pt>
                <c:pt idx="17">
                  <c:v>1250</c:v>
                </c:pt>
                <c:pt idx="18">
                  <c:v>1500</c:v>
                </c:pt>
                <c:pt idx="19">
                  <c:v>2620</c:v>
                </c:pt>
                <c:pt idx="20">
                  <c:v>3150</c:v>
                </c:pt>
                <c:pt idx="21">
                  <c:v>3580</c:v>
                </c:pt>
              </c:numCache>
            </c:numRef>
          </c:yVal>
        </c:ser>
        <c:ser>
          <c:idx val="4"/>
          <c:order val="4"/>
          <c:tx>
            <c:strRef>
              <c:f>'[Hgun bleedin combined.xlsx]Sheet1'!$V$1</c:f>
              <c:strCache>
                <c:ptCount val="1"/>
                <c:pt idx="0">
                  <c:v>marcy nitrogen 7/28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'[Hgun bleedin combined.xlsx]Sheet1'!$Y$4:$Y$36</c:f>
              <c:numCache>
                <c:formatCode>General</c:formatCode>
                <c:ptCount val="33"/>
                <c:pt idx="0">
                  <c:v>6.1000000000000108E-12</c:v>
                </c:pt>
                <c:pt idx="1">
                  <c:v>4.3000000000000052E-11</c:v>
                </c:pt>
                <c:pt idx="2">
                  <c:v>4.840000000000008E-11</c:v>
                </c:pt>
                <c:pt idx="3">
                  <c:v>3.2800000000000064E-11</c:v>
                </c:pt>
                <c:pt idx="4">
                  <c:v>2.3800000000000037E-11</c:v>
                </c:pt>
                <c:pt idx="5">
                  <c:v>1.0000000000000019E-11</c:v>
                </c:pt>
                <c:pt idx="6">
                  <c:v>8.4000000000000191E-12</c:v>
                </c:pt>
                <c:pt idx="7">
                  <c:v>1.4400000000000019E-11</c:v>
                </c:pt>
                <c:pt idx="8">
                  <c:v>1.7800000000000035E-11</c:v>
                </c:pt>
                <c:pt idx="9">
                  <c:v>2.1800000000000047E-11</c:v>
                </c:pt>
                <c:pt idx="10">
                  <c:v>2.3200000000000034E-11</c:v>
                </c:pt>
                <c:pt idx="11">
                  <c:v>2.8000000000000045E-11</c:v>
                </c:pt>
                <c:pt idx="12">
                  <c:v>3.9000000000000059E-11</c:v>
                </c:pt>
                <c:pt idx="13">
                  <c:v>4.1200000000000055E-11</c:v>
                </c:pt>
                <c:pt idx="14">
                  <c:v>4.920000000000008E-11</c:v>
                </c:pt>
                <c:pt idx="15">
                  <c:v>5.1800000000000076E-11</c:v>
                </c:pt>
                <c:pt idx="16">
                  <c:v>8.3400000000000172E-11</c:v>
                </c:pt>
                <c:pt idx="17">
                  <c:v>9.1400000000000132E-11</c:v>
                </c:pt>
                <c:pt idx="18">
                  <c:v>1.060000000000002E-10</c:v>
                </c:pt>
                <c:pt idx="19">
                  <c:v>1.1400000000000019E-10</c:v>
                </c:pt>
                <c:pt idx="20">
                  <c:v>1.2000000000000018E-10</c:v>
                </c:pt>
                <c:pt idx="21">
                  <c:v>1.9400000000000031E-10</c:v>
                </c:pt>
                <c:pt idx="22">
                  <c:v>2.880000000000004E-10</c:v>
                </c:pt>
                <c:pt idx="23">
                  <c:v>4.2200000000000066E-10</c:v>
                </c:pt>
                <c:pt idx="24">
                  <c:v>5.0400000000000084E-10</c:v>
                </c:pt>
                <c:pt idx="25">
                  <c:v>7.0200000000000109E-10</c:v>
                </c:pt>
                <c:pt idx="26">
                  <c:v>7.7000000000000137E-10</c:v>
                </c:pt>
                <c:pt idx="27">
                  <c:v>9.2600000000000156E-10</c:v>
                </c:pt>
                <c:pt idx="28">
                  <c:v>9.6000000000000185E-10</c:v>
                </c:pt>
                <c:pt idx="29">
                  <c:v>1.4200000000000019E-9</c:v>
                </c:pt>
                <c:pt idx="30">
                  <c:v>2.5200000000000033E-9</c:v>
                </c:pt>
                <c:pt idx="31">
                  <c:v>4.0000000000000052E-9</c:v>
                </c:pt>
                <c:pt idx="32">
                  <c:v>5.6800000000000077E-9</c:v>
                </c:pt>
              </c:numCache>
            </c:numRef>
          </c:xVal>
          <c:yVal>
            <c:numRef>
              <c:f>'[Hgun bleedin combined.xlsx]Sheet1'!$V$4:$V$36</c:f>
              <c:numCache>
                <c:formatCode>General</c:formatCode>
                <c:ptCount val="33"/>
                <c:pt idx="0">
                  <c:v>0.23</c:v>
                </c:pt>
                <c:pt idx="1">
                  <c:v>4</c:v>
                </c:pt>
                <c:pt idx="2">
                  <c:v>5.95</c:v>
                </c:pt>
                <c:pt idx="3">
                  <c:v>3.5</c:v>
                </c:pt>
                <c:pt idx="4">
                  <c:v>2.2000000000000002</c:v>
                </c:pt>
                <c:pt idx="5">
                  <c:v>0.76000000000000034</c:v>
                </c:pt>
                <c:pt idx="6">
                  <c:v>0.47000000000000008</c:v>
                </c:pt>
                <c:pt idx="7">
                  <c:v>0.99</c:v>
                </c:pt>
                <c:pt idx="8">
                  <c:v>1.33</c:v>
                </c:pt>
                <c:pt idx="9">
                  <c:v>1.8800000000000001</c:v>
                </c:pt>
                <c:pt idx="10">
                  <c:v>2.0299999999999998</c:v>
                </c:pt>
                <c:pt idx="11">
                  <c:v>2.61</c:v>
                </c:pt>
                <c:pt idx="12">
                  <c:v>4.42</c:v>
                </c:pt>
                <c:pt idx="13">
                  <c:v>4.91</c:v>
                </c:pt>
                <c:pt idx="14">
                  <c:v>6.21</c:v>
                </c:pt>
                <c:pt idx="15">
                  <c:v>6.72</c:v>
                </c:pt>
                <c:pt idx="16">
                  <c:v>12.9</c:v>
                </c:pt>
                <c:pt idx="17">
                  <c:v>14.5</c:v>
                </c:pt>
                <c:pt idx="18">
                  <c:v>17.7</c:v>
                </c:pt>
                <c:pt idx="19">
                  <c:v>20</c:v>
                </c:pt>
                <c:pt idx="20">
                  <c:v>21.7</c:v>
                </c:pt>
                <c:pt idx="21">
                  <c:v>29.1</c:v>
                </c:pt>
                <c:pt idx="22">
                  <c:v>61.1</c:v>
                </c:pt>
                <c:pt idx="23">
                  <c:v>75.400000000000006</c:v>
                </c:pt>
                <c:pt idx="24">
                  <c:v>84.4</c:v>
                </c:pt>
                <c:pt idx="25">
                  <c:v>124</c:v>
                </c:pt>
                <c:pt idx="26">
                  <c:v>150</c:v>
                </c:pt>
                <c:pt idx="27">
                  <c:v>172</c:v>
                </c:pt>
                <c:pt idx="28">
                  <c:v>191</c:v>
                </c:pt>
                <c:pt idx="29">
                  <c:v>300</c:v>
                </c:pt>
                <c:pt idx="30">
                  <c:v>667</c:v>
                </c:pt>
                <c:pt idx="31">
                  <c:v>1020</c:v>
                </c:pt>
                <c:pt idx="32">
                  <c:v>1600</c:v>
                </c:pt>
              </c:numCache>
            </c:numRef>
          </c:yVal>
        </c:ser>
        <c:ser>
          <c:idx val="6"/>
          <c:order val="5"/>
          <c:tx>
            <c:v>2003 Hydrogen data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'[Hgun bleedin combined.xlsx]Sheet2'!$E$2:$E$8</c:f>
              <c:numCache>
                <c:formatCode>0.00E+00</c:formatCode>
                <c:ptCount val="7"/>
                <c:pt idx="0">
                  <c:v>1.1400000000000023E-11</c:v>
                </c:pt>
                <c:pt idx="1">
                  <c:v>1.5000000000000028E-10</c:v>
                </c:pt>
                <c:pt idx="2">
                  <c:v>1.2400000000000022E-10</c:v>
                </c:pt>
                <c:pt idx="3">
                  <c:v>1.4000000000000021E-10</c:v>
                </c:pt>
                <c:pt idx="4">
                  <c:v>1.5000000000000028E-10</c:v>
                </c:pt>
                <c:pt idx="5">
                  <c:v>1.8000000000000031E-10</c:v>
                </c:pt>
                <c:pt idx="6">
                  <c:v>1.2400000000000022E-10</c:v>
                </c:pt>
              </c:numCache>
            </c:numRef>
          </c:xVal>
          <c:yVal>
            <c:numRef>
              <c:f>'[Hgun bleedin combined.xlsx]Sheet2'!$G$2:$G$8</c:f>
              <c:numCache>
                <c:formatCode>0.00E+00</c:formatCode>
                <c:ptCount val="7"/>
                <c:pt idx="0">
                  <c:v>10</c:v>
                </c:pt>
                <c:pt idx="1">
                  <c:v>20</c:v>
                </c:pt>
                <c:pt idx="2">
                  <c:v>100</c:v>
                </c:pt>
                <c:pt idx="3">
                  <c:v>150</c:v>
                </c:pt>
                <c:pt idx="4">
                  <c:v>300</c:v>
                </c:pt>
                <c:pt idx="5">
                  <c:v>400</c:v>
                </c:pt>
                <c:pt idx="6">
                  <c:v>300</c:v>
                </c:pt>
              </c:numCache>
            </c:numRef>
          </c:yVal>
        </c:ser>
        <c:ser>
          <c:idx val="7"/>
          <c:order val="6"/>
          <c:tx>
            <c:strRef>
              <c:f>'[Hgun bleedin combined.xlsx]Sheet2'!$I$1</c:f>
              <c:strCache>
                <c:ptCount val="1"/>
                <c:pt idx="0">
                  <c:v>1-28-04 ext2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'[Hgun bleedin combined.xlsx]Sheet2'!$I$2:$I$7</c:f>
              <c:numCache>
                <c:formatCode>0.00E+00</c:formatCode>
                <c:ptCount val="6"/>
                <c:pt idx="0">
                  <c:v>9.8000000000000221E-12</c:v>
                </c:pt>
                <c:pt idx="1">
                  <c:v>2.0000000000000034E-11</c:v>
                </c:pt>
                <c:pt idx="2">
                  <c:v>1.3400000000000029E-10</c:v>
                </c:pt>
                <c:pt idx="3">
                  <c:v>1.5800000000000031E-10</c:v>
                </c:pt>
                <c:pt idx="4">
                  <c:v>1.6200000000000032E-10</c:v>
                </c:pt>
                <c:pt idx="5">
                  <c:v>1.8400000000000032E-10</c:v>
                </c:pt>
              </c:numCache>
            </c:numRef>
          </c:xVal>
          <c:yVal>
            <c:numRef>
              <c:f>'[Hgun bleedin combined.xlsx]Sheet2'!$K$2:$K$7</c:f>
              <c:numCache>
                <c:formatCode>0.00E+00</c:formatCode>
                <c:ptCount val="6"/>
                <c:pt idx="0">
                  <c:v>15.000000000000002</c:v>
                </c:pt>
                <c:pt idx="1">
                  <c:v>29.999999999999989</c:v>
                </c:pt>
                <c:pt idx="2">
                  <c:v>200</c:v>
                </c:pt>
                <c:pt idx="3">
                  <c:v>350</c:v>
                </c:pt>
                <c:pt idx="4">
                  <c:v>400</c:v>
                </c:pt>
                <c:pt idx="5">
                  <c:v>450</c:v>
                </c:pt>
              </c:numCache>
            </c:numRef>
          </c:yVal>
        </c:ser>
        <c:ser>
          <c:idx val="8"/>
          <c:order val="7"/>
          <c:tx>
            <c:strRef>
              <c:f>'[Hgun bleedin combined.xlsx]Sheet2'!$M$1</c:f>
              <c:strCache>
                <c:ptCount val="1"/>
                <c:pt idx="0">
                  <c:v>ext2 2-5-04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'[Hgun bleedin combined.xlsx]Sheet2'!$M$2:$M$9</c:f>
              <c:numCache>
                <c:formatCode>0.00E+00</c:formatCode>
                <c:ptCount val="8"/>
                <c:pt idx="0">
                  <c:v>9.8000000000000221E-12</c:v>
                </c:pt>
                <c:pt idx="1">
                  <c:v>1.1800000000000026E-11</c:v>
                </c:pt>
                <c:pt idx="2">
                  <c:v>1.7400000000000032E-11</c:v>
                </c:pt>
                <c:pt idx="3">
                  <c:v>3.1000000000000058E-10</c:v>
                </c:pt>
                <c:pt idx="4">
                  <c:v>8.0800000000000135E-10</c:v>
                </c:pt>
                <c:pt idx="5">
                  <c:v>9.8400000000000177E-10</c:v>
                </c:pt>
                <c:pt idx="6">
                  <c:v>1.040000000000001E-9</c:v>
                </c:pt>
                <c:pt idx="7">
                  <c:v>1.1000000000000012E-9</c:v>
                </c:pt>
              </c:numCache>
            </c:numRef>
          </c:xVal>
          <c:yVal>
            <c:numRef>
              <c:f>'[Hgun bleedin combined.xlsx]Sheet2'!$O$2:$O$9</c:f>
              <c:numCache>
                <c:formatCode>0.00E+00</c:formatCode>
                <c:ptCount val="8"/>
                <c:pt idx="0">
                  <c:v>15.000000000000002</c:v>
                </c:pt>
                <c:pt idx="1">
                  <c:v>20</c:v>
                </c:pt>
                <c:pt idx="2">
                  <c:v>29.999999999999989</c:v>
                </c:pt>
                <c:pt idx="3">
                  <c:v>1000</c:v>
                </c:pt>
                <c:pt idx="4">
                  <c:v>3000</c:v>
                </c:pt>
                <c:pt idx="5">
                  <c:v>4000</c:v>
                </c:pt>
                <c:pt idx="6">
                  <c:v>5000</c:v>
                </c:pt>
                <c:pt idx="7">
                  <c:v>5000</c:v>
                </c:pt>
              </c:numCache>
            </c:numRef>
          </c:yVal>
        </c:ser>
        <c:ser>
          <c:idx val="9"/>
          <c:order val="8"/>
          <c:tx>
            <c:strRef>
              <c:f>'[Hgun bleedin combined.xlsx]Sheet2'!$Q$1</c:f>
              <c:strCache>
                <c:ptCount val="1"/>
                <c:pt idx="0">
                  <c:v>ext 11-20-03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'[Hgun bleedin combined.xlsx]Sheet2'!$Q$2:$Q$4</c:f>
              <c:numCache>
                <c:formatCode>0.00E+00</c:formatCode>
                <c:ptCount val="3"/>
                <c:pt idx="0">
                  <c:v>9.0000000000000155E-7</c:v>
                </c:pt>
                <c:pt idx="1">
                  <c:v>3.3000000000000046E-10</c:v>
                </c:pt>
                <c:pt idx="2">
                  <c:v>7.8000000000000131E-11</c:v>
                </c:pt>
              </c:numCache>
            </c:numRef>
          </c:xVal>
          <c:yVal>
            <c:numRef>
              <c:f>'[Hgun bleedin combined.xlsx]Sheet2'!$S$2:$S$4</c:f>
              <c:numCache>
                <c:formatCode>0.00E+00</c:formatCode>
                <c:ptCount val="3"/>
                <c:pt idx="0">
                  <c:v>100000</c:v>
                </c:pt>
                <c:pt idx="1">
                  <c:v>1000</c:v>
                </c:pt>
                <c:pt idx="2">
                  <c:v>100</c:v>
                </c:pt>
              </c:numCache>
            </c:numRef>
          </c:yVal>
        </c:ser>
        <c:ser>
          <c:idx val="11"/>
          <c:order val="9"/>
          <c:tx>
            <c:v>hydrogen, BeCu, 4 kV</c:v>
          </c:tx>
          <c:spPr>
            <a:ln w="25400">
              <a:noFill/>
              <a:prstDash val="solid"/>
            </a:ln>
          </c:spPr>
          <c:marker>
            <c:symbol val="circle"/>
            <c:size val="5"/>
            <c:spPr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Sheet1!$AF$4:$AF$18</c:f>
              <c:numCache>
                <c:formatCode>0.00E+00</c:formatCode>
                <c:ptCount val="15"/>
                <c:pt idx="0">
                  <c:v>9.0000000000000193E-11</c:v>
                </c:pt>
                <c:pt idx="1">
                  <c:v>9.0000000000000196E-10</c:v>
                </c:pt>
                <c:pt idx="2">
                  <c:v>1.1400000000000021E-9</c:v>
                </c:pt>
                <c:pt idx="3">
                  <c:v>1.6000000000000027E-9</c:v>
                </c:pt>
                <c:pt idx="4">
                  <c:v>2.2000000000000032E-9</c:v>
                </c:pt>
                <c:pt idx="5">
                  <c:v>3.4000000000000044E-9</c:v>
                </c:pt>
                <c:pt idx="6">
                  <c:v>3.8000000000000051E-9</c:v>
                </c:pt>
                <c:pt idx="7">
                  <c:v>1.0000000000000015E-8</c:v>
                </c:pt>
                <c:pt idx="8">
                  <c:v>2.000000000000003E-8</c:v>
                </c:pt>
                <c:pt idx="9">
                  <c:v>2.660000000000005E-8</c:v>
                </c:pt>
                <c:pt idx="10">
                  <c:v>4.5800000000000073E-8</c:v>
                </c:pt>
                <c:pt idx="11">
                  <c:v>5.6000000000000071E-8</c:v>
                </c:pt>
                <c:pt idx="12">
                  <c:v>7.2000000000000115E-8</c:v>
                </c:pt>
                <c:pt idx="13">
                  <c:v>1.1200000000000018E-7</c:v>
                </c:pt>
                <c:pt idx="14">
                  <c:v>3.2200000000000047E-7</c:v>
                </c:pt>
              </c:numCache>
            </c:numRef>
          </c:xVal>
          <c:yVal>
            <c:numRef>
              <c:f>Sheet1!$AG$4:$AG$18</c:f>
              <c:numCache>
                <c:formatCode>General</c:formatCode>
                <c:ptCount val="15"/>
                <c:pt idx="0">
                  <c:v>19.8</c:v>
                </c:pt>
                <c:pt idx="1">
                  <c:v>425</c:v>
                </c:pt>
                <c:pt idx="2">
                  <c:v>486</c:v>
                </c:pt>
                <c:pt idx="3">
                  <c:v>446</c:v>
                </c:pt>
                <c:pt idx="4">
                  <c:v>696</c:v>
                </c:pt>
                <c:pt idx="5">
                  <c:v>910</c:v>
                </c:pt>
                <c:pt idx="6">
                  <c:v>1280</c:v>
                </c:pt>
                <c:pt idx="7">
                  <c:v>3000</c:v>
                </c:pt>
                <c:pt idx="8">
                  <c:v>6980</c:v>
                </c:pt>
                <c:pt idx="9">
                  <c:v>8740</c:v>
                </c:pt>
                <c:pt idx="10">
                  <c:v>16100</c:v>
                </c:pt>
                <c:pt idx="11">
                  <c:v>18700</c:v>
                </c:pt>
                <c:pt idx="12">
                  <c:v>24400</c:v>
                </c:pt>
                <c:pt idx="13">
                  <c:v>39600</c:v>
                </c:pt>
                <c:pt idx="14">
                  <c:v>97000</c:v>
                </c:pt>
              </c:numCache>
            </c:numRef>
          </c:yVal>
        </c:ser>
        <c:ser>
          <c:idx val="5"/>
          <c:order val="10"/>
          <c:tx>
            <c:v>Manufacturer Data</c:v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'[Hgun bleedin combined.xlsx]Sheet2'!$U$2:$U$6</c:f>
              <c:numCache>
                <c:formatCode>0.00E+00</c:formatCode>
                <c:ptCount val="5"/>
                <c:pt idx="0">
                  <c:v>1.0000000000000013E-9</c:v>
                </c:pt>
                <c:pt idx="1">
                  <c:v>1.0000000000000015E-8</c:v>
                </c:pt>
                <c:pt idx="2">
                  <c:v>1.0000000000000015E-7</c:v>
                </c:pt>
                <c:pt idx="3">
                  <c:v>1.0000000000000014E-6</c:v>
                </c:pt>
                <c:pt idx="4">
                  <c:v>1.0000000000000011E-5</c:v>
                </c:pt>
              </c:numCache>
            </c:numRef>
          </c:xVal>
          <c:yVal>
            <c:numRef>
              <c:f>'[Hgun bleedin combined.xlsx]Sheet2'!$W$2:$W$6</c:f>
              <c:numCache>
                <c:formatCode>0.00E+00</c:formatCode>
                <c:ptCount val="5"/>
                <c:pt idx="0">
                  <c:v>1200</c:v>
                </c:pt>
                <c:pt idx="1">
                  <c:v>6000</c:v>
                </c:pt>
                <c:pt idx="2">
                  <c:v>50000</c:v>
                </c:pt>
                <c:pt idx="3">
                  <c:v>600000</c:v>
                </c:pt>
                <c:pt idx="4">
                  <c:v>5000000</c:v>
                </c:pt>
              </c:numCache>
            </c:numRef>
          </c:yVal>
        </c:ser>
        <c:axId val="62108416"/>
        <c:axId val="62121472"/>
      </c:scatterChart>
      <c:valAx>
        <c:axId val="62108416"/>
        <c:scaling>
          <c:logBase val="10"/>
          <c:orientation val="minMax"/>
          <c:max val="1.0000000000000026E-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Pressure (Torr)</a:t>
                </a:r>
              </a:p>
            </c:rich>
          </c:tx>
          <c:layout/>
        </c:title>
        <c:numFmt formatCode="0.E+00" sourceLinked="0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121472"/>
        <c:crossesAt val="0.1"/>
        <c:crossBetween val="midCat"/>
      </c:valAx>
      <c:valAx>
        <c:axId val="62121472"/>
        <c:scaling>
          <c:logBase val="10"/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Ion Pump current (nA)</a:t>
                </a:r>
              </a:p>
            </c:rich>
          </c:tx>
          <c:layout/>
        </c:title>
        <c:numFmt formatCode="0.E+00" sourceLinked="0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108416"/>
        <c:crossesAt val="1.0000000000000085E-12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18833261751371988"/>
          <c:y val="0.15423856054867779"/>
          <c:w val="0.27292770221904111"/>
          <c:h val="0.20745380155252774"/>
        </c:manualLayout>
      </c:layout>
      <c:spPr>
        <a:solidFill>
          <a:schemeClr val="accent2">
            <a:lumMod val="20000"/>
            <a:lumOff val="80000"/>
          </a:schemeClr>
        </a:solidFill>
      </c:spPr>
      <c:txPr>
        <a:bodyPr/>
        <a:lstStyle/>
        <a:p>
          <a:pPr>
            <a:defRPr sz="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chemeClr val="accent2">
        <a:lumMod val="20000"/>
        <a:lumOff val="80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Pressure and</a:t>
            </a:r>
            <a:r>
              <a:rPr lang="en-US" sz="1200" baseline="0" dirty="0"/>
              <a:t> Current vs. Voltage</a:t>
            </a:r>
            <a:endParaRPr lang="en-US" sz="1200" dirty="0"/>
          </a:p>
        </c:rich>
      </c:tx>
      <c:layout>
        <c:manualLayout>
          <c:xMode val="edge"/>
          <c:yMode val="edge"/>
          <c:x val="0.1986790218295883"/>
          <c:y val="4.4612860892388494E-2"/>
        </c:manualLayout>
      </c:layout>
      <c:spPr>
        <a:ln>
          <a:noFill/>
        </a:ln>
      </c:spPr>
    </c:title>
    <c:plotArea>
      <c:layout>
        <c:manualLayout>
          <c:layoutTarget val="inner"/>
          <c:xMode val="edge"/>
          <c:yMode val="edge"/>
          <c:x val="0.20597462817147871"/>
          <c:y val="0.19480351414406533"/>
          <c:w val="0.63383261751372055"/>
          <c:h val="0.61837902206668671"/>
        </c:manualLayout>
      </c:layout>
      <c:scatterChart>
        <c:scatterStyle val="lineMarker"/>
        <c:ser>
          <c:idx val="0"/>
          <c:order val="0"/>
          <c:tx>
            <c:strRef>
              <c:f>Sheet1!$F$1</c:f>
              <c:strCache>
                <c:ptCount val="1"/>
                <c:pt idx="0">
                  <c:v>Pressure (Torr)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Sheet1!$E$2:$E$12</c:f>
              <c:numCache>
                <c:formatCode>General</c:formatCode>
                <c:ptCount val="11"/>
                <c:pt idx="0">
                  <c:v>7000</c:v>
                </c:pt>
                <c:pt idx="1">
                  <c:v>6355</c:v>
                </c:pt>
                <c:pt idx="2">
                  <c:v>5710</c:v>
                </c:pt>
                <c:pt idx="3">
                  <c:v>5065</c:v>
                </c:pt>
                <c:pt idx="4">
                  <c:v>4420</c:v>
                </c:pt>
                <c:pt idx="5">
                  <c:v>3775</c:v>
                </c:pt>
                <c:pt idx="6">
                  <c:v>3130</c:v>
                </c:pt>
                <c:pt idx="7">
                  <c:v>2485</c:v>
                </c:pt>
                <c:pt idx="8">
                  <c:v>1840</c:v>
                </c:pt>
                <c:pt idx="9">
                  <c:v>1195</c:v>
                </c:pt>
                <c:pt idx="10">
                  <c:v>550</c:v>
                </c:pt>
              </c:numCache>
            </c:numRef>
          </c:xVal>
          <c:yVal>
            <c:numRef>
              <c:f>Sheet1!$F$2:$F$12</c:f>
              <c:numCache>
                <c:formatCode>0.00E+00</c:formatCode>
                <c:ptCount val="11"/>
                <c:pt idx="0">
                  <c:v>1.7800000000000029E-10</c:v>
                </c:pt>
                <c:pt idx="1">
                  <c:v>1.6600000000000033E-10</c:v>
                </c:pt>
                <c:pt idx="2">
                  <c:v>1.5400000000000027E-10</c:v>
                </c:pt>
                <c:pt idx="3">
                  <c:v>1.3600000000000023E-10</c:v>
                </c:pt>
                <c:pt idx="4">
                  <c:v>1.2000000000000018E-10</c:v>
                </c:pt>
                <c:pt idx="5">
                  <c:v>1.1000000000000018E-10</c:v>
                </c:pt>
                <c:pt idx="6">
                  <c:v>1.0200000000000019E-10</c:v>
                </c:pt>
                <c:pt idx="7">
                  <c:v>9.4000000000000218E-11</c:v>
                </c:pt>
                <c:pt idx="8">
                  <c:v>9.4000000000000218E-11</c:v>
                </c:pt>
                <c:pt idx="9">
                  <c:v>1.1000000000000018E-10</c:v>
                </c:pt>
                <c:pt idx="10">
                  <c:v>2.5600000000000041E-10</c:v>
                </c:pt>
              </c:numCache>
            </c:numRef>
          </c:yVal>
        </c:ser>
        <c:axId val="70132864"/>
        <c:axId val="70135168"/>
      </c:scatterChart>
      <c:scatterChart>
        <c:scatterStyle val="lineMarker"/>
        <c:ser>
          <c:idx val="1"/>
          <c:order val="1"/>
          <c:tx>
            <c:v>Ion pump current</c:v>
          </c:tx>
          <c:spPr>
            <a:ln w="28575">
              <a:noFill/>
            </a:ln>
          </c:spPr>
          <c:marker>
            <c:symbol val="square"/>
            <c:size val="5"/>
          </c:marker>
          <c:xVal>
            <c:numRef>
              <c:f>Sheet1!$E$2:$E$12</c:f>
              <c:numCache>
                <c:formatCode>General</c:formatCode>
                <c:ptCount val="11"/>
                <c:pt idx="0">
                  <c:v>7000</c:v>
                </c:pt>
                <c:pt idx="1">
                  <c:v>6355</c:v>
                </c:pt>
                <c:pt idx="2">
                  <c:v>5710</c:v>
                </c:pt>
                <c:pt idx="3">
                  <c:v>5065</c:v>
                </c:pt>
                <c:pt idx="4">
                  <c:v>4420</c:v>
                </c:pt>
                <c:pt idx="5">
                  <c:v>3775</c:v>
                </c:pt>
                <c:pt idx="6">
                  <c:v>3130</c:v>
                </c:pt>
                <c:pt idx="7">
                  <c:v>2485</c:v>
                </c:pt>
                <c:pt idx="8">
                  <c:v>1840</c:v>
                </c:pt>
                <c:pt idx="9">
                  <c:v>1195</c:v>
                </c:pt>
                <c:pt idx="10">
                  <c:v>550</c:v>
                </c:pt>
              </c:numCache>
            </c:numRef>
          </c:xVal>
          <c:yVal>
            <c:numRef>
              <c:f>Sheet1!$B$2:$B$12</c:f>
              <c:numCache>
                <c:formatCode>0.00E+00</c:formatCode>
                <c:ptCount val="11"/>
                <c:pt idx="0">
                  <c:v>76.7</c:v>
                </c:pt>
                <c:pt idx="1">
                  <c:v>67.099999999999994</c:v>
                </c:pt>
                <c:pt idx="2">
                  <c:v>53.4</c:v>
                </c:pt>
                <c:pt idx="3">
                  <c:v>45.5</c:v>
                </c:pt>
                <c:pt idx="4">
                  <c:v>36.700000000000003</c:v>
                </c:pt>
                <c:pt idx="5">
                  <c:v>29.5</c:v>
                </c:pt>
                <c:pt idx="6">
                  <c:v>23.9</c:v>
                </c:pt>
                <c:pt idx="7">
                  <c:v>18.2</c:v>
                </c:pt>
                <c:pt idx="8">
                  <c:v>14.3</c:v>
                </c:pt>
                <c:pt idx="9">
                  <c:v>11</c:v>
                </c:pt>
                <c:pt idx="10">
                  <c:v>8.69</c:v>
                </c:pt>
              </c:numCache>
            </c:numRef>
          </c:yVal>
        </c:ser>
        <c:axId val="75963776"/>
        <c:axId val="75961856"/>
      </c:scatterChart>
      <c:valAx>
        <c:axId val="70132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Pump Voltage</a:t>
                </a:r>
                <a:r>
                  <a:rPr lang="en-US" baseline="0"/>
                  <a:t> (V)</a:t>
                </a:r>
                <a:endParaRPr lang="en-US"/>
              </a:p>
            </c:rich>
          </c:tx>
          <c:layout/>
        </c:title>
        <c:numFmt formatCode="General" sourceLinked="1"/>
        <c:majorTickMark val="in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70135168"/>
        <c:crosses val="autoZero"/>
        <c:crossBetween val="midCat"/>
      </c:valAx>
      <c:valAx>
        <c:axId val="701351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Pressure</a:t>
                </a:r>
                <a:r>
                  <a:rPr lang="en-US" baseline="0"/>
                  <a:t> (Torr)</a:t>
                </a:r>
                <a:endParaRPr lang="en-US"/>
              </a:p>
            </c:rich>
          </c:tx>
          <c:layout/>
        </c:title>
        <c:numFmt formatCode="0.0E+00" sourceLinked="0"/>
        <c:maj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70132864"/>
        <c:crosses val="autoZero"/>
        <c:crossBetween val="midCat"/>
        <c:majorUnit val="5.0000000000000118E-11"/>
      </c:valAx>
      <c:valAx>
        <c:axId val="75961856"/>
        <c:scaling>
          <c:orientation val="minMax"/>
        </c:scaling>
        <c:axPos val="r"/>
        <c:numFmt formatCode="#,##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5963776"/>
        <c:crosses val="max"/>
        <c:crossBetween val="midCat"/>
        <c:majorUnit val="15"/>
      </c:valAx>
      <c:valAx>
        <c:axId val="75963776"/>
        <c:scaling>
          <c:orientation val="minMax"/>
        </c:scaling>
        <c:delete val="1"/>
        <c:axPos val="b"/>
        <c:numFmt formatCode="General" sourceLinked="1"/>
        <c:tickLblPos val="nextTo"/>
        <c:crossAx val="75961856"/>
        <c:crosses val="autoZero"/>
        <c:crossBetween val="midCat"/>
      </c:valAx>
    </c:plotArea>
    <c:plotVisOnly val="1"/>
  </c:chart>
  <c:spPr>
    <a:solidFill>
      <a:sysClr val="window" lastClr="FFFFFF">
        <a:lumMod val="85000"/>
      </a:sysClr>
    </a:solidFill>
    <a:ln>
      <a:solidFill>
        <a:sysClr val="windowText" lastClr="000000">
          <a:lumMod val="95000"/>
          <a:lumOff val="5000"/>
        </a:sysClr>
      </a:solidFill>
    </a:ln>
  </c:sp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0.90909</cdr:x>
      <cdr:y>0.28</cdr:y>
    </cdr:from>
    <cdr:to>
      <cdr:x>0.99039</cdr:x>
      <cdr:y>0.57246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2905731" y="675669"/>
          <a:ext cx="557127" cy="272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b="1" dirty="0"/>
            <a:t>Ion pump (</a:t>
          </a:r>
          <a:r>
            <a:rPr lang="en-US" sz="1100" b="1" dirty="0" err="1"/>
            <a:t>nA</a:t>
          </a:r>
          <a:r>
            <a:rPr lang="en-US" sz="1100" b="1" dirty="0"/>
            <a:t>)</a:t>
          </a:r>
        </a:p>
      </cdr:txBody>
    </cdr:sp>
  </cdr:relSizeAnchor>
  <cdr:relSizeAnchor xmlns:cdr="http://schemas.openxmlformats.org/drawingml/2006/chartDrawing">
    <cdr:from>
      <cdr:x>0.20455</cdr:x>
      <cdr:y>0.58642</cdr:y>
    </cdr:from>
    <cdr:to>
      <cdr:x>0.29545</cdr:x>
      <cdr:y>0.58725</cdr:y>
    </cdr:to>
    <cdr:sp macro="" textlink="">
      <cdr:nvSpPr>
        <cdr:cNvPr id="6" name="Straight Arrow Connector 5"/>
        <cdr:cNvSpPr/>
      </cdr:nvSpPr>
      <cdr:spPr>
        <a:xfrm xmlns:a="http://schemas.openxmlformats.org/drawingml/2006/main" rot="10800000">
          <a:off x="685800" y="1117121"/>
          <a:ext cx="304800" cy="15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0.45455</cdr:x>
      <cdr:y>0.64</cdr:y>
    </cdr:from>
    <cdr:to>
      <cdr:x>0.84091</cdr:x>
      <cdr:y>0.64083</cdr:y>
    </cdr:to>
    <cdr:sp macro="" textlink="">
      <cdr:nvSpPr>
        <cdr:cNvPr id="7" name="Straight Arrow Connector 6"/>
        <cdr:cNvSpPr/>
      </cdr:nvSpPr>
      <cdr:spPr>
        <a:xfrm xmlns:a="http://schemas.openxmlformats.org/drawingml/2006/main">
          <a:off x="1524000" y="1219200"/>
          <a:ext cx="1295400" cy="158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CCBA-62D8-47BA-9D44-77B82EA572B6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147-3896-45E3-AD73-B1E51032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CCBA-62D8-47BA-9D44-77B82EA572B6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147-3896-45E3-AD73-B1E51032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CCBA-62D8-47BA-9D44-77B82EA572B6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147-3896-45E3-AD73-B1E51032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CCBA-62D8-47BA-9D44-77B82EA572B6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147-3896-45E3-AD73-B1E51032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CCBA-62D8-47BA-9D44-77B82EA572B6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147-3896-45E3-AD73-B1E51032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CCBA-62D8-47BA-9D44-77B82EA572B6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147-3896-45E3-AD73-B1E51032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CCBA-62D8-47BA-9D44-77B82EA572B6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147-3896-45E3-AD73-B1E51032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CCBA-62D8-47BA-9D44-77B82EA572B6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147-3896-45E3-AD73-B1E51032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CCBA-62D8-47BA-9D44-77B82EA572B6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147-3896-45E3-AD73-B1E51032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CCBA-62D8-47BA-9D44-77B82EA572B6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147-3896-45E3-AD73-B1E510321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CCBA-62D8-47BA-9D44-77B82EA572B6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A29147-3896-45E3-AD73-B1E510321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2FCCBA-62D8-47BA-9D44-77B82EA572B6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A29147-3896-45E3-AD73-B1E5103217A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openxmlformats.org/officeDocument/2006/relationships/chart" Target="../charts/chart1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5" y="85725"/>
            <a:ext cx="1676400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1371601"/>
            <a:ext cx="2895600" cy="30479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ABSTRACT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UHV supplies monitor ion pump current to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0.1nA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, corresponding to ~10</a:t>
            </a:r>
            <a:r>
              <a:rPr lang="en-US" sz="900" baseline="30000" dirty="0" smtClean="0">
                <a:latin typeface="Arial" pitchFamily="34" charset="0"/>
                <a:cs typeface="Arial" pitchFamily="34" charset="0"/>
              </a:rPr>
              <a:t>-11 </a:t>
            </a:r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Torr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Supplies used on CEBAF injector baked </a:t>
            </a:r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beamline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monitor vacuum activity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associated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with</a:t>
            </a:r>
          </a:p>
          <a:p>
            <a:pPr lvl="1"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Onset of field emission during gun high voltage processing</a:t>
            </a:r>
          </a:p>
          <a:p>
            <a:pPr lvl="1"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Viewer discharge events when running from </a:t>
            </a:r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unanodized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photocathode with beam halo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Provide additional laboratory diagnostic for pressure in UHV systems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oe-for-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650" y="161925"/>
            <a:ext cx="692605" cy="68580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5943600" cy="774192"/>
          </a:xfrm>
        </p:spPr>
        <p:txBody>
          <a:bodyPr/>
          <a:lstStyle/>
          <a:p>
            <a:r>
              <a:rPr sz="2000" smtClean="0">
                <a:latin typeface="Arial" pitchFamily="34" charset="0"/>
                <a:cs typeface="Arial" pitchFamily="34" charset="0"/>
              </a:rPr>
              <a:t>Sensitive Ion Pump Current Monitoring using an In-House Built Ion Pump Power Supply </a:t>
            </a: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4803648" cy="267136"/>
          </a:xfrm>
        </p:spPr>
        <p:txBody>
          <a:bodyPr>
            <a:normAutofit fontScale="92500" lnSpcReduction="20000"/>
          </a:bodyPr>
          <a:lstStyle/>
          <a:p>
            <a:r>
              <a:rPr lang="en-US" sz="1500" dirty="0" smtClean="0">
                <a:solidFill>
                  <a:srgbClr val="AD6F85"/>
                </a:solidFill>
                <a:latin typeface="Arial" pitchFamily="34" charset="0"/>
                <a:cs typeface="Arial" pitchFamily="34" charset="0"/>
              </a:rPr>
              <a:t> J. </a:t>
            </a:r>
            <a:r>
              <a:rPr lang="en-US" sz="1500" dirty="0" err="1" smtClean="0">
                <a:solidFill>
                  <a:srgbClr val="AD6F85"/>
                </a:solidFill>
                <a:latin typeface="Arial" pitchFamily="34" charset="0"/>
                <a:cs typeface="Arial" pitchFamily="34" charset="0"/>
              </a:rPr>
              <a:t>Hansknecht</a:t>
            </a:r>
            <a:r>
              <a:rPr lang="en-US" sz="1500" dirty="0" smtClean="0">
                <a:solidFill>
                  <a:srgbClr val="AD6F85"/>
                </a:solidFill>
                <a:latin typeface="Arial" pitchFamily="34" charset="0"/>
                <a:cs typeface="Arial" pitchFamily="34" charset="0"/>
              </a:rPr>
              <a:t>, P. </a:t>
            </a:r>
            <a:r>
              <a:rPr lang="en-US" sz="1500" dirty="0" err="1" smtClean="0">
                <a:solidFill>
                  <a:srgbClr val="AD6F85"/>
                </a:solidFill>
                <a:latin typeface="Arial" pitchFamily="34" charset="0"/>
                <a:cs typeface="Arial" pitchFamily="34" charset="0"/>
              </a:rPr>
              <a:t>Adderley</a:t>
            </a:r>
            <a:r>
              <a:rPr lang="en-US" sz="1500" dirty="0" smtClean="0">
                <a:solidFill>
                  <a:srgbClr val="AD6F85"/>
                </a:solidFill>
                <a:latin typeface="Arial" pitchFamily="34" charset="0"/>
                <a:cs typeface="Arial" pitchFamily="34" charset="0"/>
              </a:rPr>
              <a:t>, A. Comer, M. L. Stutzman</a:t>
            </a:r>
            <a:endParaRPr lang="en-US" sz="1500" dirty="0">
              <a:solidFill>
                <a:srgbClr val="AD6F85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3124200" y="1905000"/>
          <a:ext cx="4114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81000" y="3200400"/>
            <a:ext cx="2155111" cy="1828799"/>
            <a:chOff x="207089" y="3200400"/>
            <a:chExt cx="2618661" cy="2327275"/>
          </a:xfrm>
        </p:grpSpPr>
        <p:pic>
          <p:nvPicPr>
            <p:cNvPr id="18" name="Picture 23" descr="ion pump records bur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3200400"/>
              <a:ext cx="2497138" cy="2327275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lumOff val="5000"/>
                </a:schemeClr>
              </a:solidFill>
            </a:ln>
          </p:spPr>
        </p:pic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1752600" y="3733800"/>
              <a:ext cx="1073150" cy="1175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~10</a:t>
              </a:r>
              <a:r>
                <a:rPr kumimoji="0" lang="en-US" sz="9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-10 </a:t>
              </a: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Torr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Full Scale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Discharge event in </a:t>
              </a: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beamline</a:t>
              </a:r>
              <a:endPara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 rot="16200000">
              <a:off x="-211776" y="4044077"/>
              <a:ext cx="108395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Current (10</a:t>
              </a:r>
              <a:r>
                <a:rPr kumimoji="0" lang="en-US" sz="10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-10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A)</a:t>
              </a:r>
            </a:p>
          </p:txBody>
        </p:sp>
      </p:grpSp>
      <p:pic>
        <p:nvPicPr>
          <p:cNvPr id="20" name="Picture 4" descr="C:\Documents and Settings\hansknec\My Documents\My Pictures\EOS902.jpg"/>
          <p:cNvPicPr>
            <a:picLocks noChangeAspect="1" noChangeArrowheads="1"/>
          </p:cNvPicPr>
          <p:nvPr/>
        </p:nvPicPr>
        <p:blipFill>
          <a:blip r:embed="rId6" cstate="print"/>
          <a:srcRect l="572" t="2704" r="759" b="3556"/>
          <a:stretch>
            <a:fillRect/>
          </a:stretch>
        </p:blipFill>
        <p:spPr bwMode="auto">
          <a:xfrm>
            <a:off x="3233738" y="1233488"/>
            <a:ext cx="5748337" cy="4953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7391400" y="3200400"/>
            <a:ext cx="1559943" cy="9906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UHV supply current during RGA scan. 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Sawtooth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period corresponds to RGA scan frequency.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858000" y="4038600"/>
            <a:ext cx="2209800" cy="1752600"/>
            <a:chOff x="6134100" y="4744162"/>
            <a:chExt cx="2743200" cy="1161674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34100" y="4744162"/>
              <a:ext cx="2743200" cy="11616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6477000" y="5097715"/>
              <a:ext cx="1066800" cy="228600"/>
            </a:xfrm>
            <a:prstGeom prst="rect">
              <a:avLst/>
            </a:prstGeom>
            <a:ln>
              <a:noFill/>
            </a:ln>
          </p:spPr>
          <p:txBody>
            <a:bodyPr wrap="square">
              <a:normAutofit fontScale="55000" lnSpcReduction="20000"/>
            </a:bodyPr>
            <a:lstStyle/>
            <a:p>
              <a:r>
                <a:rPr lang="en-US" dirty="0" smtClean="0">
                  <a:solidFill>
                    <a:schemeClr val="tx2">
                      <a:lumMod val="25000"/>
                    </a:schemeClr>
                  </a:solidFill>
                </a:rPr>
                <a:t>RGA on and scanning</a:t>
              </a:r>
              <a:endParaRPr lang="en-US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36776" y="5249238"/>
              <a:ext cx="850023" cy="152400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r>
                <a:rPr lang="en-US" sz="1000" dirty="0" smtClean="0">
                  <a:solidFill>
                    <a:schemeClr val="tx2">
                      <a:lumMod val="25000"/>
                    </a:schemeClr>
                  </a:solidFill>
                </a:rPr>
                <a:t>RGA off</a:t>
              </a:r>
              <a:endParaRPr lang="en-US" sz="10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26" name="Text Box 394"/>
          <p:cNvSpPr txBox="1">
            <a:spLocks noChangeArrowheads="1"/>
          </p:cNvSpPr>
          <p:nvPr/>
        </p:nvSpPr>
        <p:spPr bwMode="auto">
          <a:xfrm>
            <a:off x="6596332" y="879894"/>
            <a:ext cx="2514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Notice: Authored by </a:t>
            </a:r>
            <a:r>
              <a:rPr lang="en-US" sz="7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Jefferson Science Associates, LLC under </a:t>
            </a:r>
            <a:r>
              <a:rPr lang="en-US" sz="7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U.S. DOE Contract No. </a:t>
            </a:r>
            <a:r>
              <a:rPr lang="en-US" sz="7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DE-AC05-06OR23177. </a:t>
            </a:r>
            <a:endParaRPr lang="en-US" sz="700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Chart 28"/>
          <p:cNvGraphicFramePr/>
          <p:nvPr/>
        </p:nvGraphicFramePr>
        <p:xfrm>
          <a:off x="3124200" y="4800600"/>
          <a:ext cx="3352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553200" y="5943600"/>
            <a:ext cx="1981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Voltage dependence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Lowering voltage past threshold results in reduction in pumping, evidenced by higher extractor gauge pressure</a:t>
            </a:r>
          </a:p>
        </p:txBody>
      </p:sp>
      <p:pic>
        <p:nvPicPr>
          <p:cNvPr id="2" name="Picture 2" descr="M:\inj_group\Archive\Pics\Photos  - vacuum mostly\NEG test chamber setup 9-13-05\DSCF0152.JPG"/>
          <p:cNvPicPr>
            <a:picLocks noChangeAspect="1" noChangeArrowheads="1"/>
          </p:cNvPicPr>
          <p:nvPr/>
        </p:nvPicPr>
        <p:blipFill>
          <a:blip r:embed="rId9"/>
          <a:srcRect l="38500" t="52667" r="42000" b="29333"/>
          <a:stretch>
            <a:fillRect/>
          </a:stretch>
        </p:blipFill>
        <p:spPr bwMode="auto">
          <a:xfrm>
            <a:off x="7391400" y="1981200"/>
            <a:ext cx="1464733" cy="1014046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3" name="Picture 2" descr="M:\inj_group\suleiman\feplot.gif"/>
          <p:cNvPicPr>
            <a:picLocks noChangeAspect="1" noChangeArrowheads="1"/>
          </p:cNvPicPr>
          <p:nvPr/>
        </p:nvPicPr>
        <p:blipFill>
          <a:blip r:embed="rId10"/>
          <a:srcRect b="45946"/>
          <a:stretch>
            <a:fillRect/>
          </a:stretch>
        </p:blipFill>
        <p:spPr bwMode="auto">
          <a:xfrm>
            <a:off x="381000" y="5105400"/>
            <a:ext cx="2057400" cy="152400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838200" y="5257800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Onset of field emission </a:t>
            </a:r>
          </a:p>
          <a:p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during HV processing</a:t>
            </a:r>
            <a:endParaRPr lang="en-US" sz="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202</Words>
  <Application>Microsoft Office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Flow</vt:lpstr>
      <vt:lpstr>Sensitive Ion Pump Current Monitoring using an In-House Built Ion Pump Power Supply 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Sensitive Ion Pump Current Monitoring using an In-House Built Ion Pump Power Supply </dc:title>
  <dc:creator>Marcy Stutzman</dc:creator>
  <cp:lastModifiedBy>Marcy Stutzman</cp:lastModifiedBy>
  <cp:revision>17</cp:revision>
  <dcterms:created xsi:type="dcterms:W3CDTF">2008-09-29T17:53:05Z</dcterms:created>
  <dcterms:modified xsi:type="dcterms:W3CDTF">2008-09-30T13:36:24Z</dcterms:modified>
</cp:coreProperties>
</file>