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8" r:id="rId2"/>
  </p:sldIdLst>
  <p:sldSz cx="9144000" cy="6858000" type="screen4x3"/>
  <p:notesSz cx="30270450" cy="388159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5D00"/>
    <a:srgbClr val="B88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695" autoAdjust="0"/>
    <p:restoredTop sz="94660"/>
  </p:normalViewPr>
  <p:slideViewPr>
    <p:cSldViewPr>
      <p:cViewPr varScale="1">
        <p:scale>
          <a:sx n="90" d="100"/>
          <a:sy n="90" d="100"/>
        </p:scale>
        <p:origin x="-6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536022-C7A9-412F-BBA7-D27D31EB98BC}" type="datetimeFigureOut">
              <a:rPr lang="en-US" smtClean="0"/>
              <a:pPr/>
              <a:t>10/2/2008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5F2C15-F778-4229-86BF-8C271DD03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5867400" y="1524000"/>
            <a:ext cx="2667000" cy="1600200"/>
            <a:chOff x="3962400" y="3124200"/>
            <a:chExt cx="2895600" cy="1728967"/>
          </a:xfrm>
        </p:grpSpPr>
        <p:pic>
          <p:nvPicPr>
            <p:cNvPr id="1026" name="Picture 2" descr="C:\Documents and Settings\law\My Documents\Source Group\HVTS\FE Plots\Xray Electropolished electrode (Efield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62400" y="3124200"/>
              <a:ext cx="2895600" cy="172896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4045131" y="3124200"/>
              <a:ext cx="2723823" cy="2308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Electropolished stainless steel electrode (1)</a:t>
              </a:r>
              <a:endParaRPr lang="en-US" sz="900" dirty="0"/>
            </a:p>
          </p:txBody>
        </p:sp>
      </p:grpSp>
      <p:pic>
        <p:nvPicPr>
          <p:cNvPr id="5" name="Picture 4" descr="DSCF03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219200"/>
            <a:ext cx="1771650" cy="23622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81000" y="1066800"/>
            <a:ext cx="2971800" cy="3352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Experimental Program</a:t>
            </a:r>
            <a:endParaRPr lang="en-US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Raising gun voltage from 100 to 200 keV decreases emittance and increases transmission of an electron beam, which is essential for high average current applications in a compact, high polarization gun.  </a:t>
            </a: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Field emission from diamond-paste polished electrodes does not allow scaling of gun designs to 200 keV – field emission starts at 7 MV/m and we need field-emission free operation at 10 MV/m for a 200 keV gun. </a:t>
            </a: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Field emission data and SEM surface analysis for various surface preparation techniques</a:t>
            </a:r>
          </a:p>
          <a:p>
            <a:pPr lvl="0">
              <a:buFont typeface="Arial" pitchFamily="34" charset="0"/>
              <a:buChar char="•"/>
            </a:pP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Diamond paste polishing</a:t>
            </a:r>
          </a:p>
          <a:p>
            <a:pPr lvl="0">
              <a:buFont typeface="Arial" pitchFamily="34" charset="0"/>
              <a:buChar char="•"/>
            </a:pP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Electropolishing stainless steel and niobium</a:t>
            </a:r>
          </a:p>
          <a:p>
            <a:pPr lvl="0">
              <a:buFont typeface="Arial" pitchFamily="34" charset="0"/>
              <a:buChar char="•"/>
            </a:pP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BCP niobium</a:t>
            </a:r>
          </a:p>
          <a:p>
            <a:pPr lvl="0">
              <a:buFont typeface="Arial" pitchFamily="34" charset="0"/>
              <a:buChar char="•"/>
            </a:pP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High pressure water rinsing </a:t>
            </a: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Electrode geometry effects</a:t>
            </a:r>
          </a:p>
          <a:p>
            <a:pPr lvl="0">
              <a:buFont typeface="Arial" pitchFamily="34" charset="0"/>
              <a:buChar char="•"/>
            </a:pP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Flat electrode</a:t>
            </a:r>
          </a:p>
          <a:p>
            <a:pPr lvl="0">
              <a:buFont typeface="Arial" pitchFamily="34" charset="0"/>
              <a:buChar char="•"/>
            </a:pP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25⁰ Pierce electrode</a:t>
            </a:r>
          </a:p>
          <a:p>
            <a:endParaRPr lang="en-US" sz="7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 descr="C:\Documents and Settings\law\My Documents\My Pictures\SEM Profiles\Red 500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733800"/>
            <a:ext cx="990600" cy="1219200"/>
          </a:xfrm>
          <a:prstGeom prst="rect">
            <a:avLst/>
          </a:prstGeom>
          <a:noFill/>
        </p:spPr>
      </p:pic>
      <p:pic>
        <p:nvPicPr>
          <p:cNvPr id="1028" name="Picture 4" descr="C:\Documents and Settings\law\My Documents\My Pictures\SEM Profiles\Xray 500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5029200"/>
            <a:ext cx="990600" cy="1188589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57200" y="4572000"/>
            <a:ext cx="3124200" cy="175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accent3">
                    <a:lumMod val="75000"/>
                  </a:schemeClr>
                </a:solidFill>
              </a:rPr>
              <a:t>Results</a:t>
            </a:r>
          </a:p>
          <a:p>
            <a:endParaRPr lang="en-US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FE depends on gap as well as gradient – can’t extrapolate 4 mm data to 50 mm gun geometry</a:t>
            </a:r>
          </a:p>
          <a:p>
            <a:endParaRPr lang="en-US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Smoother / cleaner surface results in less field emission</a:t>
            </a:r>
          </a:p>
          <a:p>
            <a:endParaRPr lang="en-US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Need Quality Assurance /Quality Control for electropolished /chemical etched surfaces </a:t>
            </a:r>
          </a:p>
          <a:p>
            <a:endParaRPr lang="en-US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Awaiting results of 25 degree Pierce type, </a:t>
            </a:r>
            <a:r>
              <a:rPr lang="en-US" sz="800" dirty="0" err="1" smtClean="0">
                <a:solidFill>
                  <a:schemeClr val="accent3">
                    <a:lumMod val="75000"/>
                  </a:schemeClr>
                </a:solidFill>
              </a:rPr>
              <a:t>bcp</a:t>
            </a:r>
            <a:r>
              <a:rPr lang="en-US" sz="800" dirty="0" smtClean="0">
                <a:solidFill>
                  <a:schemeClr val="accent3">
                    <a:lumMod val="75000"/>
                  </a:schemeClr>
                </a:solidFill>
              </a:rPr>
              <a:t> single crystal niobium electrodes</a:t>
            </a:r>
          </a:p>
          <a:p>
            <a:endParaRPr lang="en-US" sz="800" dirty="0" smtClean="0"/>
          </a:p>
          <a:p>
            <a:endParaRPr lang="en-US" sz="800" dirty="0" smtClean="0"/>
          </a:p>
        </p:txBody>
      </p:sp>
      <p:pic>
        <p:nvPicPr>
          <p:cNvPr id="15" name="Picture 4" descr="doe-for-i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85800"/>
            <a:ext cx="692605" cy="685800"/>
          </a:xfrm>
          <a:prstGeom prst="rect">
            <a:avLst/>
          </a:prstGeom>
          <a:noFill/>
        </p:spPr>
      </p:pic>
      <p:sp>
        <p:nvSpPr>
          <p:cNvPr id="16" name="Text Box 394"/>
          <p:cNvSpPr txBox="1">
            <a:spLocks noChangeArrowheads="1"/>
          </p:cNvSpPr>
          <p:nvPr/>
        </p:nvSpPr>
        <p:spPr bwMode="auto">
          <a:xfrm>
            <a:off x="5334000" y="762000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Authored </a:t>
            </a:r>
            <a:r>
              <a:rPr lang="en-US" sz="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Jefferson Science Associates, LLC under </a:t>
            </a:r>
            <a:r>
              <a:rPr lang="en-US" sz="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U.S. DOE Contract No. </a:t>
            </a:r>
            <a:r>
              <a:rPr lang="en-US" sz="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DE-AC05-06OR23177. </a:t>
            </a:r>
            <a:endParaRPr lang="en-US" sz="6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762000"/>
            <a:ext cx="1066800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-152400" y="152400"/>
            <a:ext cx="9296400" cy="609600"/>
          </a:xfrm>
        </p:spPr>
        <p:txBody>
          <a:bodyPr>
            <a:noAutofit/>
          </a:bodyPr>
          <a:lstStyle/>
          <a:p>
            <a:pPr algn="ctr"/>
            <a:r>
              <a:rPr lang="en-US" sz="1900" dirty="0" smtClean="0"/>
              <a:t>Field Emission Measurements from Cathode Electrodes Prepared Using Diamond Paste Polishing and Electro/Chemical Polishing</a:t>
            </a:r>
            <a:endParaRPr lang="en-US" sz="19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685800"/>
            <a:ext cx="3806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K.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Surles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-Law, M.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Poelker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, J. Clark, P.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Adderley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3200400"/>
            <a:ext cx="1436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FF00"/>
                </a:solidFill>
              </a:rPr>
              <a:t>Variable Gap</a:t>
            </a:r>
          </a:p>
          <a:p>
            <a:r>
              <a:rPr lang="en-US" sz="800" dirty="0" smtClean="0">
                <a:solidFill>
                  <a:srgbClr val="FFFF00"/>
                </a:solidFill>
              </a:rPr>
              <a:t>High Voltage Test Stand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943600" y="4800600"/>
            <a:ext cx="2590800" cy="1447800"/>
            <a:chOff x="3860772" y="4876800"/>
            <a:chExt cx="3023082" cy="16002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38600" y="4876800"/>
              <a:ext cx="2845254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TextBox 23"/>
            <p:cNvSpPr txBox="1"/>
            <p:nvPr/>
          </p:nvSpPr>
          <p:spPr>
            <a:xfrm>
              <a:off x="3860772" y="4876800"/>
              <a:ext cx="2661305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Diamond polished stainless steel electrode</a:t>
              </a:r>
              <a:endParaRPr lang="en-US" sz="9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657600" y="5867400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</a:rPr>
              <a:t>EP(1) 500X</a:t>
            </a:r>
            <a:endParaRPr lang="en-US" sz="10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4648200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</a:rPr>
              <a:t>DP 500X</a:t>
            </a:r>
            <a:endParaRPr lang="en-US" sz="1000" dirty="0">
              <a:solidFill>
                <a:srgbClr val="FFFF00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3600" y="3200400"/>
            <a:ext cx="2623838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Documents and Settings\law\My Documents\My Pictures\SEM Profiles\Mauve 1300X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24400" y="5029200"/>
            <a:ext cx="990600" cy="1219200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4648200" y="5867400"/>
            <a:ext cx="1142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EP (2) 1300X</a:t>
            </a:r>
            <a:endParaRPr lang="en-US" sz="1100" dirty="0">
              <a:solidFill>
                <a:srgbClr val="FFFF00"/>
              </a:solidFill>
            </a:endParaRPr>
          </a:p>
        </p:txBody>
      </p:sp>
      <p:pic>
        <p:nvPicPr>
          <p:cNvPr id="3" name="Picture 3" descr="C:\Documents and Settings\law\My Documents\My Pictures\SEM Profiles\Red 1200X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57600" y="3733800"/>
            <a:ext cx="990600" cy="123507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3733800" y="4648200"/>
            <a:ext cx="8210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</a:rPr>
              <a:t>DP 1200X</a:t>
            </a:r>
            <a:endParaRPr lang="en-US" sz="1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6124</TotalTime>
  <Words>131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Field Emission Measurements from Cathode Electrodes Prepared Using Diamond Paste Polishing and Electro/Chemical Polishing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Surles-Law</dc:creator>
  <cp:lastModifiedBy>Ken Surles-Law</cp:lastModifiedBy>
  <cp:revision>15</cp:revision>
  <dcterms:created xsi:type="dcterms:W3CDTF">2008-09-26T19:10:03Z</dcterms:created>
  <dcterms:modified xsi:type="dcterms:W3CDTF">2008-10-02T20:24:58Z</dcterms:modified>
</cp:coreProperties>
</file>