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4" r:id="rId4"/>
    <p:sldId id="266" r:id="rId5"/>
    <p:sldId id="257" r:id="rId6"/>
    <p:sldId id="259" r:id="rId7"/>
    <p:sldId id="260" r:id="rId8"/>
    <p:sldId id="258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8C890-661B-8A49-BD07-D5A66B7A9793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497B-E595-D041-ABE6-FBBDA5D5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7B089-134B-5448-BB35-4ACB614B1A66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6A88-C0E4-A341-A742-09A7CDC80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05118" y="3948546"/>
            <a:ext cx="4840941" cy="3740727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2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: Measure </a:t>
            </a:r>
            <a:r>
              <a:rPr lang="en-US" dirty="0" err="1" smtClean="0"/>
              <a:t>Drell</a:t>
            </a:r>
            <a:r>
              <a:rPr lang="en-US" dirty="0" smtClean="0"/>
              <a:t> Yan yield dependence say</a:t>
            </a:r>
          </a:p>
          <a:p>
            <a:r>
              <a:rPr lang="en-US" dirty="0" smtClean="0"/>
              <a:t>Measure </a:t>
            </a:r>
            <a:r>
              <a:rPr lang="en-US" dirty="0" err="1" smtClean="0"/>
              <a:t>Drell</a:t>
            </a:r>
            <a:r>
              <a:rPr lang="en-US" dirty="0" smtClean="0"/>
              <a:t> Yan single spin asymmetry on the sea quarks and then explain with words what that means</a:t>
            </a:r>
          </a:p>
          <a:p>
            <a:endParaRPr lang="en-US" dirty="0"/>
          </a:p>
          <a:p>
            <a:r>
              <a:rPr lang="en-US" dirty="0" smtClean="0"/>
              <a:t>Also, could we not include on first slide:</a:t>
            </a:r>
          </a:p>
          <a:p>
            <a:r>
              <a:rPr lang="en-US" dirty="0" smtClean="0"/>
              <a:t>Measure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Asymetry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045C-704B-D948-95A8-260B1AA90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6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6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6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4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9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12/25/13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734" y="6356350"/>
            <a:ext cx="679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5FBF-D354-B048-ABE9-8D4C392E3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7.png"/><Relationship Id="rId13" Type="http://schemas.openxmlformats.org/officeDocument/2006/relationships/oleObject" Target="../embeddings/Microsoft_Equation1.bin"/><Relationship Id="rId14" Type="http://schemas.openxmlformats.org/officeDocument/2006/relationships/image" Target="../media/image4.emf"/><Relationship Id="rId1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image" Target="../media/image6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2.emf"/><Relationship Id="rId10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9.emf"/><Relationship Id="rId8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39" y="-400695"/>
            <a:ext cx="8611235" cy="174011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Part of EIC’s </a:t>
            </a:r>
            <a:r>
              <a:rPr lang="en-US" sz="2700" dirty="0"/>
              <a:t>M</a:t>
            </a:r>
            <a:r>
              <a:rPr lang="en-US" sz="2700" dirty="0" smtClean="0"/>
              <a:t>ost </a:t>
            </a:r>
            <a:r>
              <a:rPr lang="en-US" sz="2700" dirty="0"/>
              <a:t>I</a:t>
            </a:r>
            <a:r>
              <a:rPr lang="en-US" sz="2700" dirty="0" smtClean="0"/>
              <a:t>mportant Scientific Questions: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Sea Quarks Contribution to Nucleon Spin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287" y="1329129"/>
            <a:ext cx="5430405" cy="6713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Xiaodong Jiang (LANL)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897" y="1944141"/>
            <a:ext cx="8143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EIC is a precision machine for new discoveries 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85" y="5530373"/>
            <a:ext cx="8076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Spin surprises:  </a:t>
            </a:r>
            <a:r>
              <a:rPr lang="en-US" sz="2400" dirty="0" smtClean="0"/>
              <a:t>SSA in SIDIS </a:t>
            </a:r>
            <a:r>
              <a:rPr lang="en-US" sz="2400" dirty="0" err="1" smtClean="0"/>
              <a:t>e+N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-&gt;e’+</a:t>
            </a:r>
            <a:r>
              <a:rPr lang="en-US" sz="2400" dirty="0" err="1" smtClean="0"/>
              <a:t>h+X</a:t>
            </a:r>
            <a:r>
              <a:rPr lang="en-US" sz="2400" dirty="0" smtClean="0"/>
              <a:t>, SSA in p</a:t>
            </a:r>
            <a:r>
              <a:rPr lang="en-US" sz="2400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+p-&gt;</a:t>
            </a:r>
            <a:r>
              <a:rPr lang="en-US" sz="2400" dirty="0" err="1" smtClean="0"/>
              <a:t>h+X</a:t>
            </a:r>
            <a:r>
              <a:rPr lang="en-US" sz="2400" dirty="0"/>
              <a:t>,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e+N</a:t>
            </a:r>
            <a:r>
              <a:rPr lang="en-US" sz="3600" baseline="30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600" b="1" dirty="0" smtClean="0">
                <a:solidFill>
                  <a:srgbClr val="FF0000"/>
                </a:solidFill>
              </a:rPr>
              <a:t>-&gt;</a:t>
            </a:r>
            <a:r>
              <a:rPr lang="en-US" sz="3600" b="1" dirty="0" err="1" smtClean="0">
                <a:solidFill>
                  <a:srgbClr val="FF0000"/>
                </a:solidFill>
              </a:rPr>
              <a:t>h+X</a:t>
            </a:r>
            <a:endParaRPr 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2544" y="2495494"/>
            <a:ext cx="64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/>
              <a:t>p</a:t>
            </a:r>
            <a:r>
              <a:rPr lang="en-US" sz="2400" dirty="0" smtClean="0"/>
              <a:t>henomena.  New Dynamics.  New Structure.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5034" y="4053046"/>
            <a:ext cx="6942926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Sea quark helicity, polarized sea flavor asymmetry.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Sea quark’s transverse spin (transversity).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Sea quark’s angular motion (Sivers distribution).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356" y="3098963"/>
            <a:ext cx="805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EIC will allow us to unambiguously discover the  non-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properties of nucleon sea, for example: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671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4596" y="-90657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3366FF"/>
                </a:solidFill>
              </a:rPr>
              <a:t>My </a:t>
            </a:r>
            <a:r>
              <a:rPr lang="en-US" sz="4800" b="1" dirty="0" smtClean="0">
                <a:solidFill>
                  <a:srgbClr val="3366FF"/>
                </a:solidFill>
              </a:rPr>
              <a:t>A</a:t>
            </a:r>
            <a:r>
              <a:rPr lang="en-US" sz="4800" b="1" dirty="0" smtClean="0">
                <a:solidFill>
                  <a:srgbClr val="3366FF"/>
                </a:solidFill>
              </a:rPr>
              <a:t>nswers to:  “So What”</a:t>
            </a:r>
            <a:endParaRPr lang="en-US" sz="4800" b="1" dirty="0">
              <a:solidFill>
                <a:srgbClr val="3366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9932" y="1451650"/>
            <a:ext cx="748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4596" y="4305854"/>
            <a:ext cx="7494359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Sea quark helicity, and polarized sea flavor asymmetry.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Sea quark’s transverse spin (transversity).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Sea quark’s angular motion (Sivers distribution).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4596" y="3322454"/>
            <a:ext cx="721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Without EIC, we will not have clear answers to: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0632" y="1442115"/>
            <a:ext cx="858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EIC, over the next ten years, we will have many new results, many new surprises,</a:t>
            </a:r>
          </a:p>
          <a:p>
            <a:endParaRPr lang="en-US" dirty="0"/>
          </a:p>
          <a:p>
            <a:r>
              <a:rPr lang="en-US" dirty="0" smtClean="0"/>
              <a:t>JLab12 GeV, RHIC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</a:t>
            </a:r>
            <a:r>
              <a:rPr lang="en-US" dirty="0" smtClean="0"/>
              <a:t>, COMPASS, </a:t>
            </a:r>
            <a:r>
              <a:rPr lang="en-US" dirty="0" err="1" smtClean="0"/>
              <a:t>FNAl</a:t>
            </a:r>
            <a:r>
              <a:rPr lang="en-US" dirty="0" smtClean="0"/>
              <a:t> Drell-Yan with pol. target and/or pol. beam…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5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609600"/>
            <a:ext cx="2696357" cy="5029200"/>
          </a:xfrm>
          <a:prstGeom prst="rect">
            <a:avLst/>
          </a:prstGeom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095360" y="3012796"/>
          <a:ext cx="103680" cy="19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" r:id="rId5" imgW="114548" imgH="216016" progId="Equation.3">
                  <p:embed/>
                </p:oleObj>
              </mc:Choice>
              <mc:Fallback>
                <p:oleObj r:id="rId5" imgW="114548" imgH="2160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360" y="3012796"/>
                        <a:ext cx="103680" cy="195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-165963" y="5562600"/>
            <a:ext cx="86162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400" b="1" dirty="0" smtClean="0">
                <a:solidFill>
                  <a:srgbClr val="B80047"/>
                </a:solidFill>
                <a:latin typeface="+mj-lt"/>
              </a:rPr>
              <a:t>up-quarks </a:t>
            </a:r>
            <a:r>
              <a:rPr lang="en-GB" sz="2400" b="1" dirty="0" err="1" smtClean="0">
                <a:solidFill>
                  <a:srgbClr val="B80047"/>
                </a:solidFill>
                <a:latin typeface="+mj-lt"/>
              </a:rPr>
              <a:t>favor</a:t>
            </a:r>
            <a:r>
              <a:rPr lang="en-GB" sz="2400" b="1" dirty="0" smtClean="0">
                <a:solidFill>
                  <a:srgbClr val="B80047"/>
                </a:solidFill>
                <a:latin typeface="+mj-lt"/>
              </a:rPr>
              <a:t> left (L</a:t>
            </a:r>
            <a:r>
              <a:rPr lang="en-GB" sz="2400" b="1" baseline="-25000" dirty="0" smtClean="0">
                <a:solidFill>
                  <a:srgbClr val="B80047"/>
                </a:solidFill>
                <a:latin typeface="+mj-lt"/>
              </a:rPr>
              <a:t>u</a:t>
            </a:r>
            <a:r>
              <a:rPr lang="en-GB" sz="2400" b="1" dirty="0" smtClean="0">
                <a:solidFill>
                  <a:srgbClr val="B80047"/>
                </a:solidFill>
                <a:latin typeface="+mj-lt"/>
              </a:rPr>
              <a:t>&gt;0), down-quarks </a:t>
            </a:r>
            <a:r>
              <a:rPr lang="en-GB" sz="2400" b="1" dirty="0" err="1" smtClean="0">
                <a:solidFill>
                  <a:srgbClr val="B80047"/>
                </a:solidFill>
                <a:latin typeface="+mj-lt"/>
              </a:rPr>
              <a:t>favor</a:t>
            </a:r>
            <a:r>
              <a:rPr lang="en-GB" sz="2400" b="1" dirty="0" smtClean="0">
                <a:solidFill>
                  <a:srgbClr val="B80047"/>
                </a:solidFill>
                <a:latin typeface="+mj-lt"/>
              </a:rPr>
              <a:t> right (L</a:t>
            </a:r>
            <a:r>
              <a:rPr lang="en-GB" sz="2400" b="1" baseline="-25000" dirty="0" smtClean="0">
                <a:solidFill>
                  <a:srgbClr val="B80047"/>
                </a:solidFill>
                <a:latin typeface="+mj-lt"/>
              </a:rPr>
              <a:t>d</a:t>
            </a:r>
            <a:r>
              <a:rPr lang="en-GB" sz="2400" b="1" dirty="0" smtClean="0">
                <a:solidFill>
                  <a:srgbClr val="B80047"/>
                </a:solidFill>
                <a:latin typeface="+mj-lt"/>
              </a:rPr>
              <a:t>&lt;0).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348898" y="4419600"/>
            <a:ext cx="312810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1600" dirty="0" smtClean="0">
                <a:latin typeface="+mj-lt"/>
              </a:rPr>
              <a:t>One explanation (Sivers effect):  quark’s transverse motion generates a left-right bias.</a:t>
            </a:r>
            <a:endParaRPr lang="en-GB" sz="1600" dirty="0" smtClean="0">
              <a:latin typeface="+mj-lt"/>
            </a:endParaRPr>
          </a:p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GB" sz="2400" dirty="0" smtClean="0">
              <a:latin typeface="+mj-lt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741" y="838200"/>
            <a:ext cx="2964059" cy="4572000"/>
            <a:chOff x="0" y="1005840"/>
            <a:chExt cx="3052980" cy="4709160"/>
          </a:xfrm>
        </p:grpSpPr>
        <p:pic>
          <p:nvPicPr>
            <p:cNvPr id="4813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371600"/>
              <a:ext cx="3052980" cy="411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8139" name="Text Box 9"/>
            <p:cNvSpPr txBox="1">
              <a:spLocks noChangeArrowheads="1"/>
            </p:cNvSpPr>
            <p:nvPr/>
          </p:nvSpPr>
          <p:spPr bwMode="auto">
            <a:xfrm>
              <a:off x="671514" y="5431290"/>
              <a:ext cx="2256471" cy="2837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16000"/>
                </a:lnSpc>
                <a:tabLst>
                  <a:tab pos="656650" algn="l"/>
                  <a:tab pos="1313299" algn="l"/>
                  <a:tab pos="1969949" algn="l"/>
                  <a:tab pos="2626599" algn="l"/>
                  <a:tab pos="3283248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  <a:latin typeface="+mj-lt"/>
                </a:rPr>
                <a:t>FNAL-E704:  </a:t>
              </a:r>
              <a:r>
                <a:rPr lang="en-GB" sz="1000" dirty="0">
                  <a:solidFill>
                    <a:srgbClr val="000000"/>
                  </a:solidFill>
                  <a:latin typeface="+mj-lt"/>
                </a:rPr>
                <a:t>PLB 264 (1991) 462.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1066800" y="1005840"/>
            <a:ext cx="178308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4" name="Equation" r:id="rId8" imgW="990600" imgH="203200" progId="Equation.3">
                    <p:embed/>
                  </p:oleObj>
                </mc:Choice>
                <mc:Fallback>
                  <p:oleObj name="Equation" r:id="rId8" imgW="990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1005840"/>
                          <a:ext cx="178308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735273" y="2209800"/>
          <a:ext cx="205592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10" imgW="1257300" imgH="1117600" progId="Equation.3">
                  <p:embed/>
                </p:oleObj>
              </mc:Choice>
              <mc:Fallback>
                <p:oleObj name="Equation" r:id="rId10" imgW="12573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273" y="2209800"/>
                        <a:ext cx="2055927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378377">
            <a:off x="2959687" y="256225"/>
            <a:ext cx="342896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00200" y="39556"/>
            <a:ext cx="428940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800" b="1" dirty="0">
                <a:solidFill>
                  <a:srgbClr val="0000FF"/>
                </a:solidFill>
                <a:latin typeface="+mj-lt"/>
              </a:rPr>
              <a:t>Quarks can tell left-right in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0532"/>
              </p:ext>
            </p:extLst>
          </p:nvPr>
        </p:nvGraphicFramePr>
        <p:xfrm>
          <a:off x="240437" y="6007408"/>
          <a:ext cx="8264526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Equation" r:id="rId13" imgW="5054600" imgH="457200" progId="Equation.3">
                  <p:embed/>
                </p:oleObj>
              </mc:Choice>
              <mc:Fallback>
                <p:oleObj name="Equation" r:id="rId13" imgW="505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37" y="6007408"/>
                        <a:ext cx="8264526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40640" y="76200"/>
            <a:ext cx="2073600" cy="456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16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73" y="546100"/>
            <a:ext cx="5569526" cy="274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3009900"/>
            <a:ext cx="6134099" cy="3056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45231"/>
            <a:ext cx="5060950" cy="686231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30356"/>
              </p:ext>
            </p:extLst>
          </p:nvPr>
        </p:nvGraphicFramePr>
        <p:xfrm>
          <a:off x="642938" y="829655"/>
          <a:ext cx="2678112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6" imgW="825500" imgH="482600" progId="Equation.3">
                  <p:embed/>
                </p:oleObj>
              </mc:Choice>
              <mc:Fallback>
                <p:oleObj name="Equation" r:id="rId6" imgW="825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829655"/>
                        <a:ext cx="2678112" cy="1565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3792319"/>
            <a:ext cx="356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Polarized </a:t>
            </a:r>
            <a:r>
              <a:rPr lang="en-US" baseline="30000" dirty="0" smtClean="0"/>
              <a:t>3</a:t>
            </a:r>
            <a:r>
              <a:rPr lang="en-US" dirty="0" smtClean="0"/>
              <a:t>He as an effective polarized neutron target.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5642" y="4528066"/>
            <a:ext cx="2508504" cy="1431667"/>
            <a:chOff x="6324600" y="990600"/>
            <a:chExt cx="2508504" cy="1431667"/>
          </a:xfrm>
        </p:grpSpPr>
        <p:pic>
          <p:nvPicPr>
            <p:cNvPr id="12" name="Picture 11" descr="states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0696" y="990600"/>
              <a:ext cx="2432304" cy="1143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24600" y="2145268"/>
              <a:ext cx="2508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~90%                ~1.5%                ~8.4%   </a:t>
              </a:r>
              <a:endParaRPr lang="en-US" sz="1200" dirty="0"/>
            </a:p>
          </p:txBody>
        </p:sp>
      </p:grp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623742"/>
              </p:ext>
            </p:extLst>
          </p:nvPr>
        </p:nvGraphicFramePr>
        <p:xfrm>
          <a:off x="3071347" y="5912804"/>
          <a:ext cx="3603625" cy="87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9" imgW="1041400" imgH="254000" progId="Equation.3">
                  <p:embed/>
                </p:oleObj>
              </mc:Choice>
              <mc:Fallback>
                <p:oleObj name="Equation" r:id="rId9" imgW="1041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347" y="5912804"/>
                        <a:ext cx="3603625" cy="877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9851" y="29483"/>
            <a:ext cx="696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 Recent Surprise in </a:t>
            </a:r>
            <a:r>
              <a:rPr lang="en-US" sz="4000" b="1" dirty="0" err="1" smtClean="0">
                <a:solidFill>
                  <a:srgbClr val="FF0000"/>
                </a:solidFill>
              </a:rPr>
              <a:t>e+N</a:t>
            </a:r>
            <a:r>
              <a:rPr lang="en-US" sz="4000" baseline="30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4000" b="1" dirty="0" smtClean="0">
                <a:solidFill>
                  <a:srgbClr val="FF0000"/>
                </a:solidFill>
              </a:rPr>
              <a:t>-&gt;</a:t>
            </a:r>
            <a:r>
              <a:rPr lang="en-US" sz="4000" b="1" dirty="0" err="1" smtClean="0">
                <a:solidFill>
                  <a:srgbClr val="FF0000"/>
                </a:solidFill>
              </a:rPr>
              <a:t>h+X</a:t>
            </a:r>
            <a:r>
              <a:rPr lang="en-US" sz="4000" b="1" dirty="0" smtClean="0">
                <a:solidFill>
                  <a:srgbClr val="0000FF"/>
                </a:solidFill>
              </a:rPr>
              <a:t> 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1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utron_vert_pion_pt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" y="0"/>
            <a:ext cx="4903889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40300" y="2054673"/>
            <a:ext cx="4178300" cy="3772320"/>
            <a:chOff x="4965700" y="492573"/>
            <a:chExt cx="4178300" cy="37723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6544" y="1032510"/>
              <a:ext cx="3454400" cy="939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2229" y="492573"/>
              <a:ext cx="2349500" cy="342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5700" y="2056032"/>
              <a:ext cx="4178300" cy="355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82976" y="2560779"/>
              <a:ext cx="40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neutron: </a:t>
              </a:r>
            </a:p>
            <a:p>
              <a:r>
                <a:rPr lang="en-US" dirty="0" smtClean="0"/>
                <a:t> </a:t>
              </a:r>
              <a:r>
                <a:rPr lang="en-US" dirty="0" smtClean="0"/>
                <a:t>“u</a:t>
              </a:r>
              <a:r>
                <a:rPr lang="en-US" dirty="0" smtClean="0"/>
                <a:t>-quark-</a:t>
              </a:r>
              <a:r>
                <a:rPr lang="en-US" dirty="0" smtClean="0"/>
                <a:t>term”/”d</a:t>
              </a:r>
              <a:r>
                <a:rPr lang="en-US" dirty="0" smtClean="0"/>
                <a:t>-quark-</a:t>
              </a:r>
              <a:r>
                <a:rPr lang="en-US" dirty="0" smtClean="0"/>
                <a:t>term”= -2.43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0272" y="3341563"/>
              <a:ext cx="24732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 observed SSA in size:</a:t>
              </a:r>
            </a:p>
            <a:p>
              <a:endParaRPr lang="en-US" dirty="0"/>
            </a:p>
            <a:p>
              <a:r>
                <a:rPr lang="en-US" dirty="0" smtClean="0"/>
                <a:t>π+/</a:t>
              </a:r>
              <a:r>
                <a:rPr lang="en-US" dirty="0"/>
                <a:t>π</a:t>
              </a:r>
              <a:r>
                <a:rPr lang="en-US" dirty="0" smtClean="0"/>
                <a:t>- </a:t>
              </a:r>
              <a:r>
                <a:rPr lang="en-US" dirty="0" smtClean="0"/>
                <a:t>~ -2.5 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185807" y="12516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Z. Lu and I. Schmidt, Phys. Rev. D </a:t>
            </a:r>
            <a:r>
              <a:rPr lang="en-US" sz="1400" dirty="0"/>
              <a:t>75</a:t>
            </a:r>
            <a:r>
              <a:rPr lang="en-US" sz="1400" b="1" dirty="0"/>
              <a:t>, 073008 (2007).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169451" y="257114"/>
            <a:ext cx="3666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valence quarks’ contribution to nucleon’s anomalous magnetic moments: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0356" y="6198253"/>
            <a:ext cx="364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K. </a:t>
            </a:r>
            <a:r>
              <a:rPr lang="en-US" sz="1400" dirty="0" err="1" smtClean="0"/>
              <a:t>Allada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, Phys. Rev. C 89, 042201(R),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498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HMS_pbarKnegativeSS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40540"/>
            <a:ext cx="6019800" cy="60198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" y="603825"/>
            <a:ext cx="9144000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ekton Pro Bold"/>
                <a:cs typeface="Tekton Pro Bold"/>
              </a:rPr>
              <a:t>Hints of Non-Vanishing Sea Quark </a:t>
            </a:r>
            <a:r>
              <a:rPr lang="en-US" sz="2000" b="1" dirty="0" err="1" smtClean="0">
                <a:latin typeface="Tekton Pro Bold"/>
                <a:cs typeface="Tekton Pro Bold"/>
              </a:rPr>
              <a:t>Sivers</a:t>
            </a:r>
            <a:r>
              <a:rPr lang="en-US" sz="2000" b="1" dirty="0" smtClean="0">
                <a:latin typeface="Tekton Pro Bold"/>
                <a:cs typeface="Tekton Pro Bold"/>
              </a:rPr>
              <a:t> Distribution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1800" y="1840850"/>
            <a:ext cx="355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quark generates left-right bias ?</a:t>
            </a:r>
          </a:p>
          <a:p>
            <a:endParaRPr lang="en-US" dirty="0"/>
          </a:p>
          <a:p>
            <a:r>
              <a:rPr lang="en-US" dirty="0" smtClean="0"/>
              <a:t>Secondary string-breaking ?</a:t>
            </a:r>
          </a:p>
          <a:p>
            <a:endParaRPr lang="en-US" dirty="0"/>
          </a:p>
          <a:p>
            <a:r>
              <a:rPr lang="en-US" dirty="0" smtClean="0"/>
              <a:t>Left-right bias generated through fragmentation process ?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5" y="1770244"/>
            <a:ext cx="927782" cy="36576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2215599"/>
            <a:ext cx="941090" cy="29260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472649"/>
            <a:ext cx="1765300" cy="2815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5404" y="-34790"/>
            <a:ext cx="412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An Earlier Surprise 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2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264367"/>
            <a:ext cx="2113230" cy="1092883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545564" y="-68262"/>
            <a:ext cx="8624932" cy="72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3366FF"/>
                </a:solidFill>
                <a:latin typeface="Tekton Pro Bold"/>
                <a:cs typeface="Tekton Pro Bold"/>
              </a:rPr>
              <a:t>Drell</a:t>
            </a:r>
            <a:r>
              <a:rPr lang="en-US" sz="2400" dirty="0" smtClean="0">
                <a:solidFill>
                  <a:srgbClr val="3366FF"/>
                </a:solidFill>
                <a:latin typeface="Tekton Pro Bold"/>
                <a:cs typeface="Tekton Pro Bold"/>
              </a:rPr>
              <a:t>-Yan at </a:t>
            </a:r>
            <a:r>
              <a:rPr lang="en-US" sz="2400" dirty="0" err="1" smtClean="0">
                <a:solidFill>
                  <a:srgbClr val="3366FF"/>
                </a:solidFill>
                <a:latin typeface="Tekton Pro Bold"/>
                <a:cs typeface="Tekton Pro Bold"/>
              </a:rPr>
              <a:t>SeaQuest</a:t>
            </a:r>
            <a:r>
              <a:rPr lang="en-US" sz="2400" dirty="0" smtClean="0">
                <a:solidFill>
                  <a:srgbClr val="3366FF"/>
                </a:solidFill>
                <a:latin typeface="Tekton Pro Bold"/>
                <a:cs typeface="Tekton Pro Bold"/>
              </a:rPr>
              <a:t> (E906):  a Clean Access to Sea Quark</a:t>
            </a:r>
            <a:endParaRPr lang="en-US" sz="2400" dirty="0">
              <a:solidFill>
                <a:srgbClr val="3366FF"/>
              </a:solidFill>
              <a:latin typeface="Tekton Pro Bold"/>
              <a:cs typeface="Tekton Pro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2296280"/>
            <a:ext cx="4000499" cy="3507620"/>
            <a:chOff x="503841" y="1684025"/>
            <a:chExt cx="4109605" cy="41237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841" y="1701800"/>
              <a:ext cx="4096560" cy="41059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617925" y="1684025"/>
              <a:ext cx="995521" cy="36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projected</a:t>
              </a:r>
              <a:endParaRPr lang="en-US" sz="1400" dirty="0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14300" y="628152"/>
            <a:ext cx="5804950" cy="729472"/>
            <a:chOff x="297663" y="684049"/>
            <a:chExt cx="4516957" cy="567618"/>
          </a:xfrm>
        </p:grpSpPr>
        <p:grpSp>
          <p:nvGrpSpPr>
            <p:cNvPr id="8" name="Group 7"/>
            <p:cNvGrpSpPr/>
            <p:nvPr/>
          </p:nvGrpSpPr>
          <p:grpSpPr>
            <a:xfrm>
              <a:off x="297663" y="684049"/>
              <a:ext cx="4516957" cy="567618"/>
              <a:chOff x="284963" y="3381060"/>
              <a:chExt cx="4516957" cy="56761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963" y="3381060"/>
                <a:ext cx="4516957" cy="567618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3767774" y="3490504"/>
                <a:ext cx="1034146" cy="2523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760384" y="3525150"/>
                <a:ext cx="1034146" cy="2523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2310" y="962386"/>
              <a:ext cx="525902" cy="287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small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470150"/>
            <a:ext cx="212607" cy="7175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89201" y="1265398"/>
            <a:ext cx="115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  sea quark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0130" y="1297892"/>
            <a:ext cx="17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eam valence quark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832100" y="1093080"/>
            <a:ext cx="292100" cy="264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835400" y="1093080"/>
            <a:ext cx="266043" cy="2645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292" y="5787463"/>
            <a:ext cx="359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Strong flavor asymmetry in the sea.</a:t>
            </a:r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49450"/>
            <a:ext cx="1778000" cy="3074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57156" y="1905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dominates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78200" y="5427521"/>
            <a:ext cx="82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target</a:t>
            </a:r>
            <a:endParaRPr lang="en-US" sz="24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76200" y="6128087"/>
            <a:ext cx="902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Could sea quarks </a:t>
            </a:r>
            <a:r>
              <a:rPr lang="en-US" sz="2400" b="1" dirty="0" smtClean="0">
                <a:solidFill>
                  <a:srgbClr val="FF0000"/>
                </a:solidFill>
              </a:rPr>
              <a:t>carry </a:t>
            </a:r>
            <a:r>
              <a:rPr lang="en-US" sz="2400" b="1" dirty="0">
                <a:solidFill>
                  <a:srgbClr val="FF0000"/>
                </a:solidFill>
              </a:rPr>
              <a:t>a significant amount of angular momentum 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35632" y="1944223"/>
            <a:ext cx="207862" cy="367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5400000">
            <a:off x="7465269" y="3746315"/>
            <a:ext cx="207862" cy="367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e866_dmu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7" y="2256861"/>
            <a:ext cx="4106225" cy="41062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43581" y="3300085"/>
            <a:ext cx="118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FNAL E866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4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163468" y="62468"/>
            <a:ext cx="8929732" cy="890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3366FF"/>
                </a:solidFill>
                <a:latin typeface="Tekton Pro Bold"/>
                <a:cs typeface="Tekton Pro Bold"/>
              </a:rPr>
              <a:t>The meson cloud model explains the flavor asymmetry in the sea, and requires quarks to carry angular momentum.    </a:t>
            </a:r>
            <a:endParaRPr lang="en-US" sz="2400" dirty="0">
              <a:solidFill>
                <a:srgbClr val="3366FF"/>
              </a:solidFill>
              <a:latin typeface="Tekton Pro Bold"/>
              <a:cs typeface="Tekton Pro 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489501"/>
            <a:ext cx="4762500" cy="4441399"/>
            <a:chOff x="42705" y="1748181"/>
            <a:chExt cx="5366753" cy="5098414"/>
          </a:xfrm>
        </p:grpSpPr>
        <p:pic>
          <p:nvPicPr>
            <p:cNvPr id="7" name="Picture 6" descr="00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5" y="1748181"/>
              <a:ext cx="5366753" cy="50984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52800" y="3124200"/>
              <a:ext cx="53519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</a:rPr>
                <a:t>π</a:t>
              </a:r>
              <a:r>
                <a:rPr lang="en-US" sz="3000" b="1" baseline="30000" dirty="0" smtClean="0">
                  <a:solidFill>
                    <a:schemeClr val="bg1"/>
                  </a:solidFill>
                </a:rPr>
                <a:t>+</a:t>
              </a:r>
              <a:endParaRPr lang="en-US" sz="30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8068" y="940915"/>
            <a:ext cx="310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|p&gt;=p + Nπ + </a:t>
            </a:r>
            <a:r>
              <a:rPr lang="en-US" sz="2800" dirty="0" err="1" smtClean="0"/>
              <a:t>Δ</a:t>
            </a:r>
            <a:r>
              <a:rPr lang="en-US" sz="2800" dirty="0" smtClean="0"/>
              <a:t>π +…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15336" y="913536"/>
            <a:ext cx="3771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</a:t>
            </a:r>
            <a:r>
              <a:rPr lang="en-US" sz="2200" dirty="0" err="1" smtClean="0"/>
              <a:t>ions</a:t>
            </a:r>
            <a:r>
              <a:rPr lang="en-US" sz="2200" dirty="0" smtClean="0"/>
              <a:t> </a:t>
            </a:r>
            <a:r>
              <a:rPr lang="en-US" sz="2200" dirty="0" err="1" smtClean="0"/>
              <a:t>J</a:t>
            </a:r>
            <a:r>
              <a:rPr lang="en-US" sz="2200" baseline="30000" dirty="0" err="1" smtClean="0"/>
              <a:t>p</a:t>
            </a:r>
            <a:r>
              <a:rPr lang="en-US" sz="2200" dirty="0" smtClean="0"/>
              <a:t>=0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Negative Parity</a:t>
            </a:r>
          </a:p>
          <a:p>
            <a:r>
              <a:rPr lang="en-US" sz="2200" dirty="0" smtClean="0"/>
              <a:t>Need </a:t>
            </a:r>
            <a:r>
              <a:rPr lang="en-US" sz="2200" b="1" dirty="0" smtClean="0">
                <a:solidFill>
                  <a:srgbClr val="FF0000"/>
                </a:solidFill>
              </a:rPr>
              <a:t>L=1</a:t>
            </a:r>
            <a:r>
              <a:rPr lang="en-US" sz="2200" dirty="0" smtClean="0"/>
              <a:t> to get proton’s </a:t>
            </a:r>
            <a:r>
              <a:rPr lang="en-US" sz="2200" dirty="0" err="1" smtClean="0"/>
              <a:t>J</a:t>
            </a:r>
            <a:r>
              <a:rPr lang="en-US" sz="2200" baseline="30000" dirty="0" err="1" smtClean="0"/>
              <a:t>p</a:t>
            </a:r>
            <a:r>
              <a:rPr lang="en-US" sz="2200" dirty="0" smtClean="0"/>
              <a:t>=½</a:t>
            </a:r>
            <a:r>
              <a:rPr lang="en-US" sz="2200" baseline="30000" dirty="0" smtClean="0"/>
              <a:t>+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1727654"/>
            <a:ext cx="1936454" cy="992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654" y="1710757"/>
            <a:ext cx="1796961" cy="1079307"/>
          </a:xfrm>
          <a:prstGeom prst="rect">
            <a:avLst/>
          </a:prstGeom>
        </p:spPr>
      </p:pic>
      <p:pic>
        <p:nvPicPr>
          <p:cNvPr id="15" name="Picture 14" descr="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54" y="2827897"/>
            <a:ext cx="3967263" cy="30776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04084" y="6078034"/>
            <a:ext cx="7393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ea </a:t>
            </a:r>
            <a:r>
              <a:rPr lang="en-US" sz="2400" b="1" dirty="0">
                <a:solidFill>
                  <a:srgbClr val="FF0000"/>
                </a:solidFill>
              </a:rPr>
              <a:t>quarks </a:t>
            </a:r>
            <a:r>
              <a:rPr lang="en-US" sz="2400" b="1" dirty="0" smtClean="0">
                <a:solidFill>
                  <a:srgbClr val="FF0000"/>
                </a:solidFill>
              </a:rPr>
              <a:t>should carry orbital angular momentum.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3274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π  </a:t>
            </a:r>
            <a:r>
              <a:rPr lang="en-US" sz="3200" b="1" dirty="0" smtClean="0">
                <a:solidFill>
                  <a:schemeClr val="bg1"/>
                </a:solidFill>
              </a:rPr>
              <a:t>= 1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3005515"/>
            <a:ext cx="7962900" cy="34508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68027" y="147306"/>
            <a:ext cx="3652173" cy="2367294"/>
            <a:chOff x="5656927" y="248906"/>
            <a:chExt cx="3652173" cy="23672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6927" y="248906"/>
              <a:ext cx="3652173" cy="2367294"/>
            </a:xfrm>
            <a:prstGeom prst="rect">
              <a:avLst/>
            </a:prstGeom>
          </p:spPr>
        </p:pic>
        <p:sp>
          <p:nvSpPr>
            <p:cNvPr id="11" name="Up Arrow 10"/>
            <p:cNvSpPr>
              <a:spLocks noChangeAspect="1"/>
            </p:cNvSpPr>
            <p:nvPr/>
          </p:nvSpPr>
          <p:spPr>
            <a:xfrm>
              <a:off x="5730501" y="695483"/>
              <a:ext cx="162869" cy="27432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402453"/>
            <a:ext cx="6286500" cy="147714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 smtClean="0"/>
              <a:t>Fermilab</a:t>
            </a:r>
            <a:r>
              <a:rPr lang="en-US" sz="2400" b="1" dirty="0" smtClean="0"/>
              <a:t> E-1039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rgbClr val="3366FF"/>
                </a:solidFill>
              </a:rPr>
              <a:t>Polarized Target </a:t>
            </a:r>
            <a:r>
              <a:rPr lang="en-US" sz="2400" b="1" dirty="0" err="1" smtClean="0">
                <a:solidFill>
                  <a:srgbClr val="3366FF"/>
                </a:solidFill>
              </a:rPr>
              <a:t>Drell</a:t>
            </a:r>
            <a:r>
              <a:rPr lang="en-US" sz="2400" b="1" dirty="0" smtClean="0">
                <a:solidFill>
                  <a:srgbClr val="3366FF"/>
                </a:solidFill>
              </a:rPr>
              <a:t>-Yan Single-Spin Asymmetry Measurement to Access Sea Quarks’ </a:t>
            </a:r>
            <a:r>
              <a:rPr lang="en-US" sz="2400" b="1" dirty="0">
                <a:solidFill>
                  <a:srgbClr val="3366FF"/>
                </a:solidFill>
              </a:rPr>
              <a:t>A</a:t>
            </a:r>
            <a:r>
              <a:rPr lang="en-US" sz="2400" b="1" dirty="0" smtClean="0">
                <a:solidFill>
                  <a:srgbClr val="3366FF"/>
                </a:solidFill>
              </a:rPr>
              <a:t>ngular Momentum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2294235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Measure </a:t>
            </a:r>
            <a:r>
              <a:rPr lang="en-US" dirty="0" err="1" smtClean="0"/>
              <a:t>Drell</a:t>
            </a:r>
            <a:r>
              <a:rPr lang="en-US" dirty="0" smtClean="0"/>
              <a:t>-Yan yield dependence on the target’s spin direction.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Strong constraints on sea quarks’ angular momentum.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 </a:t>
            </a:r>
            <a:r>
              <a:rPr lang="en-US" dirty="0"/>
              <a:t>a polarized proton (NH</a:t>
            </a:r>
            <a:r>
              <a:rPr lang="en-US" baseline="-25000" dirty="0"/>
              <a:t>3</a:t>
            </a:r>
            <a:r>
              <a:rPr lang="en-US" dirty="0"/>
              <a:t>) target to </a:t>
            </a:r>
            <a:r>
              <a:rPr lang="en-US" dirty="0" err="1"/>
              <a:t>SeaQuest</a:t>
            </a:r>
            <a:r>
              <a:rPr lang="en-US" dirty="0"/>
              <a:t> (E906) setup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259479"/>
            <a:ext cx="3009900" cy="800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00" y="481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10811"/>
              </p:ext>
            </p:extLst>
          </p:nvPr>
        </p:nvGraphicFramePr>
        <p:xfrm>
          <a:off x="406399" y="4202664"/>
          <a:ext cx="2495550" cy="4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1333500" imgH="254000" progId="Equation.3">
                  <p:embed/>
                </p:oleObj>
              </mc:Choice>
              <mc:Fallback>
                <p:oleObj name="Equation" r:id="rId7" imgW="1333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399" y="4202664"/>
                        <a:ext cx="2495550" cy="4753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5FBF-D354-B048-ABE9-8D4C392E3A2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6710" y="56057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Approved for two calendar years of beam time,  will </a:t>
            </a:r>
            <a:r>
              <a:rPr lang="en-US" b="1" dirty="0" smtClean="0">
                <a:solidFill>
                  <a:srgbClr val="FF0000"/>
                </a:solidFill>
              </a:rPr>
              <a:t>be </a:t>
            </a:r>
            <a:r>
              <a:rPr lang="en-US" b="1" dirty="0" smtClean="0">
                <a:solidFill>
                  <a:srgbClr val="FF0000"/>
                </a:solidFill>
              </a:rPr>
              <a:t>running in FY2016~FY2017 following the completion of E906.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0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2701"/>
            <a:ext cx="8668135" cy="7111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ekton Pro Bold"/>
                <a:cs typeface="Tekton Pro Bold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Tekton Pro Bold"/>
                <a:cs typeface="Tekton Pro Bold"/>
              </a:rPr>
              <a:t>rojected Precision with a Polarized Target at </a:t>
            </a:r>
            <a:r>
              <a:rPr lang="en-US" sz="2400" dirty="0" err="1" smtClean="0">
                <a:solidFill>
                  <a:srgbClr val="0000FF"/>
                </a:solidFill>
                <a:latin typeface="Tekton Pro Bold"/>
                <a:cs typeface="Tekton Pro Bold"/>
              </a:rPr>
              <a:t>SeaQuest</a:t>
            </a:r>
            <a:endParaRPr lang="en-US" sz="2400" dirty="0">
              <a:solidFill>
                <a:srgbClr val="0000FF"/>
              </a:solidFill>
              <a:latin typeface="Tekton Pro Bold"/>
              <a:cs typeface="Tekton Pro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5924" y="1565289"/>
            <a:ext cx="4260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data do not  put enough  constraints on the sea quark </a:t>
            </a:r>
            <a:r>
              <a:rPr lang="en-US" dirty="0" err="1" smtClean="0"/>
              <a:t>Sivers</a:t>
            </a:r>
            <a:r>
              <a:rPr lang="en-US" dirty="0"/>
              <a:t> </a:t>
            </a:r>
            <a:r>
              <a:rPr lang="en-US" dirty="0" smtClean="0"/>
              <a:t>distribution, neither in sign nor value.</a:t>
            </a:r>
            <a:endParaRPr lang="en-US" dirty="0"/>
          </a:p>
        </p:txBody>
      </p:sp>
      <p:pic>
        <p:nvPicPr>
          <p:cNvPr id="6" name="Picture 5" descr="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934"/>
            <a:ext cx="5188180" cy="570974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0" y="749300"/>
            <a:ext cx="3203190" cy="815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589" y="2614469"/>
            <a:ext cx="4095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</a:t>
            </a:r>
            <a:r>
              <a:rPr lang="en-US" baseline="-25000" dirty="0" smtClean="0"/>
              <a:t>N</a:t>
            </a:r>
            <a:r>
              <a:rPr lang="en-US" dirty="0" smtClean="0"/>
              <a:t>≠0, </a:t>
            </a:r>
            <a:r>
              <a:rPr lang="en-US" dirty="0"/>
              <a:t>m</a:t>
            </a:r>
            <a:r>
              <a:rPr lang="en-US" dirty="0" smtClean="0"/>
              <a:t>ajor discovery: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“Smoking Gun” evidence for L</a:t>
            </a:r>
            <a:r>
              <a:rPr lang="en-US" baseline="-25000" dirty="0" smtClean="0"/>
              <a:t>ubar</a:t>
            </a:r>
            <a:r>
              <a:rPr lang="en-US" dirty="0"/>
              <a:t>≠</a:t>
            </a:r>
            <a:r>
              <a:rPr lang="en-US" dirty="0" smtClean="0"/>
              <a:t>0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Determine sign and value of </a:t>
            </a:r>
            <a:r>
              <a:rPr lang="en-US" dirty="0" err="1" smtClean="0"/>
              <a:t>ubar</a:t>
            </a:r>
            <a:r>
              <a:rPr lang="en-US" dirty="0" smtClean="0"/>
              <a:t> </a:t>
            </a:r>
            <a:r>
              <a:rPr lang="en-US" dirty="0" err="1" smtClean="0"/>
              <a:t>Sivers</a:t>
            </a:r>
            <a:r>
              <a:rPr lang="en-US" dirty="0" smtClean="0"/>
              <a:t>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Confirm Lattice QCD and Meson </a:t>
            </a:r>
            <a:r>
              <a:rPr lang="en-US" dirty="0"/>
              <a:t>C</a:t>
            </a:r>
            <a:r>
              <a:rPr lang="en-US" dirty="0" smtClean="0"/>
              <a:t>loud Model expectations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Help  shape physics direction at EIC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1289" y="4967148"/>
            <a:ext cx="40827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</a:t>
            </a:r>
            <a:r>
              <a:rPr lang="en-US" baseline="-25000" dirty="0" smtClean="0"/>
              <a:t>N</a:t>
            </a:r>
            <a:r>
              <a:rPr lang="en-US" dirty="0" smtClean="0"/>
              <a:t>=0: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</a:t>
            </a:r>
            <a:r>
              <a:rPr lang="en-US" baseline="-25000" dirty="0" err="1" smtClean="0"/>
              <a:t>ubar</a:t>
            </a:r>
            <a:r>
              <a:rPr lang="en-US" dirty="0" smtClean="0"/>
              <a:t>=0,  </a:t>
            </a:r>
            <a:r>
              <a:rPr lang="en-US" dirty="0"/>
              <a:t>spin </a:t>
            </a:r>
            <a:r>
              <a:rPr lang="en-US" dirty="0" smtClean="0"/>
              <a:t>puzzle more dramatic </a:t>
            </a:r>
            <a:r>
              <a:rPr lang="en-US" dirty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 flavor asymmetry hard to explain.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contradiction to Lattice </a:t>
            </a:r>
            <a:r>
              <a:rPr lang="en-US" dirty="0"/>
              <a:t>QCD and Meson Cloud </a:t>
            </a:r>
            <a:r>
              <a:rPr lang="en-US" dirty="0" smtClean="0"/>
              <a:t>Model.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783633"/>
            <a:ext cx="51881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 shown for one calendar year of running : 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Apple Chancery"/>
                <a:cs typeface="Apple Chancery"/>
              </a:rPr>
              <a:t>L</a:t>
            </a:r>
            <a:r>
              <a:rPr lang="en-US" baseline="-25000" dirty="0" smtClean="0">
                <a:latin typeface="Apple Chancery"/>
                <a:cs typeface="Apple Chancery"/>
              </a:rPr>
              <a:t>int </a:t>
            </a:r>
            <a:r>
              <a:rPr lang="en-US" dirty="0">
                <a:cs typeface="Apple Chancery"/>
              </a:rPr>
              <a:t>= 1.4 *10</a:t>
            </a:r>
            <a:r>
              <a:rPr lang="en-US" baseline="30000" dirty="0">
                <a:cs typeface="Apple Chancery"/>
              </a:rPr>
              <a:t>43 </a:t>
            </a:r>
            <a:r>
              <a:rPr lang="en-US" dirty="0">
                <a:cs typeface="Apple Chancery"/>
              </a:rPr>
              <a:t>/</a:t>
            </a:r>
            <a:r>
              <a:rPr lang="en-US" dirty="0" smtClean="0">
                <a:cs typeface="Apple Chancery"/>
              </a:rPr>
              <a:t>cm</a:t>
            </a:r>
            <a:r>
              <a:rPr lang="en-US" baseline="30000" dirty="0" smtClean="0">
                <a:cs typeface="Apple Chancery"/>
              </a:rPr>
              <a:t>2</a:t>
            </a:r>
            <a:r>
              <a:rPr lang="en-US" dirty="0" smtClean="0">
                <a:cs typeface="Apple Chancery"/>
              </a:rPr>
              <a:t>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US" dirty="0" smtClean="0">
                <a:cs typeface="Apple Chancery"/>
              </a:rPr>
              <a:t> POT = 2.1*10</a:t>
            </a:r>
            <a:r>
              <a:rPr lang="en-US" baseline="30000" dirty="0" smtClean="0">
                <a:cs typeface="Apple Chancery"/>
              </a:rPr>
              <a:t> 18          </a:t>
            </a:r>
            <a:endParaRPr lang="en-US" baseline="30000" dirty="0">
              <a:cs typeface="Apple Chancery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Approved </a:t>
            </a:r>
            <a:r>
              <a:rPr lang="en-US" b="1" dirty="0">
                <a:solidFill>
                  <a:srgbClr val="FF0000"/>
                </a:solidFill>
              </a:rPr>
              <a:t>for two calendar years of beam time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766</Words>
  <Application>Microsoft Macintosh PowerPoint</Application>
  <PresentationFormat>On-screen Show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Microsoft Equation</vt:lpstr>
      <vt:lpstr>Equation.3</vt:lpstr>
      <vt:lpstr>Equation</vt:lpstr>
      <vt:lpstr> Part of EIC’s Most Important Scientific Questions:  Sea Quarks Contribution to Nucleon Spin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Fermilab E-1039 Polarized Target Drell-Yan Single-Spin Asymmetry Measurement to Access Sea Quarks’ Angular Momentum</vt:lpstr>
      <vt:lpstr>Projected Precision with a Polarized Target at SeaQuest</vt:lpstr>
      <vt:lpstr>My Answers to:  “So What”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Part of EIC’s Most Important Scientific Questions:  Sea Quark’s Contribution to Nucleon Spin</dc:title>
  <dc:creator>Xiaodong Jiang</dc:creator>
  <cp:lastModifiedBy>Xiaodong Jiang</cp:lastModifiedBy>
  <cp:revision>45</cp:revision>
  <dcterms:created xsi:type="dcterms:W3CDTF">2014-08-14T14:47:33Z</dcterms:created>
  <dcterms:modified xsi:type="dcterms:W3CDTF">2014-08-14T17:55:03Z</dcterms:modified>
</cp:coreProperties>
</file>