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Microsoft_Equation1.bin" ContentType="application/vnd.openxmlformats-officedocument.oleObject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58" r:id="rId5"/>
    <p:sldId id="257" r:id="rId6"/>
    <p:sldId id="263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adtisak\Desktop\Kiad's%20Work\PREX\Pointing%20Ang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Analysis Values</c:v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FF0000"/>
              </a:solidFill>
            </c:spPr>
          </c:marker>
          <c:errBars>
            <c:errDir val="y"/>
            <c:errBarType val="both"/>
            <c:errValType val="fixedVal"/>
            <c:noEndCap val="0"/>
            <c:val val="0.0004"/>
            <c:spPr>
              <a:ln>
                <a:solidFill>
                  <a:srgbClr val="FF0000"/>
                </a:solidFill>
              </a:ln>
            </c:spPr>
          </c:errBars>
          <c:xVal>
            <c:numRef>
              <c:f>Sheet1!$A$2:$A$3</c:f>
              <c:numCache>
                <c:formatCode>General</c:formatCode>
                <c:ptCount val="2"/>
                <c:pt idx="0">
                  <c:v>1.0</c:v>
                </c:pt>
                <c:pt idx="1">
                  <c:v>2.0</c:v>
                </c:pt>
              </c:numCache>
            </c:numRef>
          </c:xVal>
          <c:yVal>
            <c:numRef>
              <c:f>Sheet1!$C$2:$C$3</c:f>
              <c:numCache>
                <c:formatCode>0.0000</c:formatCode>
                <c:ptCount val="2"/>
                <c:pt idx="0">
                  <c:v>0.0884</c:v>
                </c:pt>
                <c:pt idx="1">
                  <c:v>0.0861</c:v>
                </c:pt>
              </c:numCache>
            </c:numRef>
          </c:yVal>
          <c:smooth val="0"/>
        </c:ser>
        <c:ser>
          <c:idx val="1"/>
          <c:order val="1"/>
          <c:tx>
            <c:v>Survey Values</c:v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2060"/>
              </a:solidFill>
            </c:spPr>
          </c:marker>
          <c:errBars>
            <c:errDir val="y"/>
            <c:errBarType val="both"/>
            <c:errValType val="fixedVal"/>
            <c:noEndCap val="0"/>
            <c:val val="0.0008"/>
            <c:spPr>
              <a:ln>
                <a:solidFill>
                  <a:srgbClr val="002060"/>
                </a:solidFill>
              </a:ln>
            </c:spPr>
          </c:errBars>
          <c:xVal>
            <c:numRef>
              <c:f>Sheet1!$A$2:$A$3</c:f>
              <c:numCache>
                <c:formatCode>General</c:formatCode>
                <c:ptCount val="2"/>
                <c:pt idx="0">
                  <c:v>1.0</c:v>
                </c:pt>
                <c:pt idx="1">
                  <c:v>2.0</c:v>
                </c:pt>
              </c:numCache>
            </c:numRef>
          </c:xVal>
          <c:yVal>
            <c:numRef>
              <c:f>Sheet1!$D$2:$D$3</c:f>
              <c:numCache>
                <c:formatCode>General</c:formatCode>
                <c:ptCount val="2"/>
                <c:pt idx="0">
                  <c:v>0.0874</c:v>
                </c:pt>
                <c:pt idx="1">
                  <c:v>0.0857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93342920"/>
        <c:axId val="-2093185208"/>
      </c:scatterChart>
      <c:valAx>
        <c:axId val="-20933429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Spectrometer</a:t>
                </a:r>
                <a:endParaRPr lang="en-US" sz="2400" dirty="0">
                  <a:solidFill>
                    <a:schemeClr val="tx1"/>
                  </a:solidFill>
                </a:endParaRPr>
              </a:p>
            </c:rich>
          </c:tx>
          <c:layout>
            <c:manualLayout>
              <c:xMode val="edge"/>
              <c:yMode val="edge"/>
              <c:x val="0.336621285242571"/>
              <c:y val="0.87491062836674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-2093185208"/>
        <c:crosses val="autoZero"/>
        <c:crossBetween val="midCat"/>
      </c:valAx>
      <c:valAx>
        <c:axId val="-209318520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r>
                  <a:rPr lang="en-US" sz="2400" dirty="0">
                    <a:solidFill>
                      <a:schemeClr val="tx1"/>
                    </a:solidFill>
                  </a:rPr>
                  <a:t>Angle</a:t>
                </a:r>
                <a:r>
                  <a:rPr lang="en-US" sz="2400" baseline="0" dirty="0">
                    <a:solidFill>
                      <a:schemeClr val="tx1"/>
                    </a:solidFill>
                  </a:rPr>
                  <a:t> (rad)</a:t>
                </a:r>
                <a:endParaRPr lang="en-US" sz="2400" dirty="0">
                  <a:solidFill>
                    <a:schemeClr val="tx1"/>
                  </a:solidFill>
                </a:endParaRPr>
              </a:p>
            </c:rich>
          </c:tx>
          <c:layout/>
          <c:overlay val="0"/>
        </c:title>
        <c:numFmt formatCode="0.0000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-2093342920"/>
        <c:crosses val="autoZero"/>
        <c:crossBetween val="midCat"/>
      </c:valAx>
    </c:plotArea>
    <c:legend>
      <c:legendPos val="r"/>
      <c:layout/>
      <c:overlay val="0"/>
      <c:txPr>
        <a:bodyPr/>
        <a:lstStyle/>
        <a:p>
          <a:pPr>
            <a:defRPr sz="1800">
              <a:solidFill>
                <a:schemeClr val="tx1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42F35-25D2-6A4B-BDF8-2EBFE48A7B2E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F8CFF-B370-1741-9363-54F7591524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35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64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9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4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41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40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7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784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9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3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5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44EF-23D9-A24C-BD7B-33BBBD404B6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E522D-11EA-C44F-99EE-BE3DB548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2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thoughts on the pointing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Nilanga Liyanage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9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apezoid 16"/>
          <p:cNvSpPr/>
          <p:nvPr/>
        </p:nvSpPr>
        <p:spPr>
          <a:xfrm rot="12936710">
            <a:off x="4288981" y="1825370"/>
            <a:ext cx="1739413" cy="1408185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rtlCol="0" anchor="ctr"/>
          <a:lstStyle/>
          <a:p>
            <a:pPr algn="ctr"/>
            <a:endParaRPr lang="en-US" dirty="0"/>
          </a:p>
        </p:txBody>
      </p:sp>
      <p:sp>
        <p:nvSpPr>
          <p:cNvPr id="16" name="Trapezoid 15"/>
          <p:cNvSpPr/>
          <p:nvPr/>
        </p:nvSpPr>
        <p:spPr>
          <a:xfrm rot="8734564">
            <a:off x="1590317" y="1831762"/>
            <a:ext cx="1739413" cy="1408185"/>
          </a:xfrm>
          <a:prstGeom prst="trapezoi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6760" y="361016"/>
            <a:ext cx="6508377" cy="773466"/>
          </a:xfrm>
        </p:spPr>
        <p:txBody>
          <a:bodyPr/>
          <a:lstStyle/>
          <a:p>
            <a:r>
              <a:rPr lang="en-US" i="1" dirty="0" smtClean="0"/>
              <a:t>Q</a:t>
            </a:r>
            <a:r>
              <a:rPr lang="en-US" i="1" baseline="30000" dirty="0" smtClean="0"/>
              <a:t>2</a:t>
            </a:r>
            <a:r>
              <a:rPr lang="en-US" i="1" dirty="0" smtClean="0"/>
              <a:t> Measurements</a:t>
            </a:r>
            <a:endParaRPr lang="en-US" i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768729" y="4804397"/>
            <a:ext cx="0" cy="1725718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16534" y="4693951"/>
            <a:ext cx="1131999" cy="110446"/>
          </a:xfrm>
          <a:prstGeom prst="rect">
            <a:avLst/>
          </a:prstGeom>
          <a:solidFill>
            <a:srgbClr val="CCFFCC"/>
          </a:solidFill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768729" y="1463408"/>
            <a:ext cx="1974096" cy="3230543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794633" y="1463409"/>
            <a:ext cx="1974096" cy="3230543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9" idx="2"/>
          </p:cNvCxnSpPr>
          <p:nvPr/>
        </p:nvCxnSpPr>
        <p:spPr>
          <a:xfrm>
            <a:off x="3768729" y="1587660"/>
            <a:ext cx="13805" cy="3216737"/>
          </a:xfrm>
          <a:prstGeom prst="line">
            <a:avLst/>
          </a:prstGeom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127291">
            <a:off x="4748874" y="2283801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RHRS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19478022">
            <a:off x="2107238" y="2290602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HRS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986827" y="1278743"/>
            <a:ext cx="1591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Dump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710133" y="5010597"/>
            <a:ext cx="4315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Point of reference for spectrometer angle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Center of the spectrometer or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Central sieve slit hole</a:t>
            </a:r>
            <a:endParaRPr lang="en-US" sz="1600" dirty="0"/>
          </a:p>
        </p:txBody>
      </p:sp>
      <p:cxnSp>
        <p:nvCxnSpPr>
          <p:cNvPr id="28" name="Curved Connector 27"/>
          <p:cNvCxnSpPr>
            <a:stCxn id="29" idx="0"/>
          </p:cNvCxnSpPr>
          <p:nvPr/>
        </p:nvCxnSpPr>
        <p:spPr>
          <a:xfrm rot="5400000" flipH="1" flipV="1">
            <a:off x="1618634" y="3282314"/>
            <a:ext cx="1212877" cy="1523512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3351" y="4650508"/>
            <a:ext cx="1999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Central sieve slit hole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 rot="19540201">
            <a:off x="2794597" y="3437630"/>
            <a:ext cx="42193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 rot="1999980">
            <a:off x="4310342" y="3380181"/>
            <a:ext cx="421937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768729" y="3268013"/>
            <a:ext cx="1311463" cy="1425940"/>
          </a:xfrm>
          <a:prstGeom prst="straightConnector1">
            <a:avLst/>
          </a:prstGeom>
          <a:ln w="1270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794633" y="5166741"/>
            <a:ext cx="726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Target</a:t>
            </a:r>
            <a:endParaRPr lang="en-US" sz="1400" dirty="0"/>
          </a:p>
        </p:txBody>
      </p:sp>
      <p:cxnSp>
        <p:nvCxnSpPr>
          <p:cNvPr id="36" name="Curved Connector 35"/>
          <p:cNvCxnSpPr>
            <a:endCxn id="9" idx="1"/>
          </p:cNvCxnSpPr>
          <p:nvPr/>
        </p:nvCxnSpPr>
        <p:spPr>
          <a:xfrm flipV="1">
            <a:off x="2609120" y="4749174"/>
            <a:ext cx="607414" cy="5714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382567" y="6000824"/>
            <a:ext cx="38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4517243" y="3696845"/>
            <a:ext cx="38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endParaRPr lang="en-US" dirty="0"/>
          </a:p>
        </p:txBody>
      </p:sp>
      <p:sp>
        <p:nvSpPr>
          <p:cNvPr id="44" name="Arc 43"/>
          <p:cNvSpPr/>
          <p:nvPr/>
        </p:nvSpPr>
        <p:spPr>
          <a:xfrm>
            <a:off x="3382567" y="3824189"/>
            <a:ext cx="810932" cy="400765"/>
          </a:xfrm>
          <a:prstGeom prst="arc">
            <a:avLst>
              <a:gd name="adj1" fmla="val 16118414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3724134" y="3834342"/>
            <a:ext cx="430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θ</a:t>
            </a:r>
            <a:r>
              <a:rPr lang="en-US" sz="1400" baseline="-25000" dirty="0" smtClean="0"/>
              <a:t>0</a:t>
            </a:r>
            <a:endParaRPr lang="en-US" sz="1400" dirty="0"/>
          </a:p>
        </p:txBody>
      </p:sp>
      <p:sp>
        <p:nvSpPr>
          <p:cNvPr id="27" name="Arc 26"/>
          <p:cNvSpPr/>
          <p:nvPr/>
        </p:nvSpPr>
        <p:spPr>
          <a:xfrm>
            <a:off x="4154669" y="3675439"/>
            <a:ext cx="423572" cy="457877"/>
          </a:xfrm>
          <a:prstGeom prst="arc">
            <a:avLst>
              <a:gd name="adj1" fmla="val 16118414"/>
              <a:gd name="adj2" fmla="val 2072477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332486" y="4214261"/>
            <a:ext cx="485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θ</a:t>
            </a:r>
            <a:r>
              <a:rPr lang="en-US" sz="1400" baseline="-25000" dirty="0" smtClean="0"/>
              <a:t>tg</a:t>
            </a:r>
            <a:endParaRPr lang="en-US" sz="1400" dirty="0"/>
          </a:p>
        </p:txBody>
      </p:sp>
      <p:cxnSp>
        <p:nvCxnSpPr>
          <p:cNvPr id="3" name="Curved Connector 2"/>
          <p:cNvCxnSpPr>
            <a:stCxn id="30" idx="0"/>
          </p:cNvCxnSpPr>
          <p:nvPr/>
        </p:nvCxnSpPr>
        <p:spPr>
          <a:xfrm rot="16200000" flipV="1">
            <a:off x="4271875" y="3911001"/>
            <a:ext cx="379919" cy="226601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8" t="5836" r="23051" b="491"/>
          <a:stretch/>
        </p:blipFill>
        <p:spPr>
          <a:xfrm>
            <a:off x="6442158" y="361016"/>
            <a:ext cx="2583680" cy="2636326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284422" y="1589882"/>
            <a:ext cx="380572" cy="36933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05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8" t="5836" r="23051" b="491"/>
          <a:stretch/>
        </p:blipFill>
        <p:spPr>
          <a:xfrm>
            <a:off x="6184414" y="1898199"/>
            <a:ext cx="2583680" cy="263632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8296"/>
            <a:ext cx="7402690" cy="548362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Spectrometer Angle </a:t>
            </a:r>
            <a:r>
              <a:rPr lang="en-US" sz="2800" dirty="0"/>
              <a:t>Measurement</a:t>
            </a:r>
          </a:p>
          <a:p>
            <a:pPr lvl="1"/>
            <a:r>
              <a:rPr lang="en-US" sz="2400" i="1" dirty="0" smtClean="0"/>
              <a:t>Survey</a:t>
            </a:r>
            <a:r>
              <a:rPr lang="en-US" sz="2400" dirty="0" smtClean="0"/>
              <a:t>: accuracy ~ 0.8 mrad (1% for PREX)</a:t>
            </a:r>
            <a:endParaRPr lang="en-US" sz="2400" i="1" dirty="0"/>
          </a:p>
          <a:p>
            <a:pPr lvl="1"/>
            <a:r>
              <a:rPr lang="en-US" sz="2400" i="1" dirty="0" smtClean="0"/>
              <a:t>Pointing Measurement</a:t>
            </a:r>
            <a:r>
              <a:rPr lang="en-US" sz="2400" dirty="0" smtClean="0"/>
              <a:t>:</a:t>
            </a:r>
            <a:endParaRPr lang="en-US" sz="2400" i="1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 indent="0">
              <a:buNone/>
            </a:pPr>
            <a:endParaRPr lang="en-US" sz="2400" dirty="0"/>
          </a:p>
          <a:p>
            <a:pPr lvl="1"/>
            <a:r>
              <a:rPr lang="en-US" sz="2400" dirty="0"/>
              <a:t>Use watercell target (with several central momentum settings), find the separation in elastic scattered energies of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</a:t>
            </a:r>
            <a:r>
              <a:rPr lang="en-US" sz="2400" dirty="0"/>
              <a:t>H.</a:t>
            </a:r>
          </a:p>
          <a:p>
            <a:pPr lvl="1"/>
            <a:r>
              <a:rPr lang="en-US" sz="2400" dirty="0"/>
              <a:t>Find the spectrometer angle using the least  </a:t>
            </a:r>
            <a:r>
              <a:rPr lang="en-US" sz="2400" dirty="0" smtClean="0"/>
              <a:t>squared method</a:t>
            </a:r>
            <a:endParaRPr lang="en-US" sz="2400" dirty="0">
              <a:latin typeface="Didot"/>
              <a:cs typeface="Didot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3/28/13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6760" y="361016"/>
            <a:ext cx="6508377" cy="773466"/>
          </a:xfrm>
        </p:spPr>
        <p:txBody>
          <a:bodyPr/>
          <a:lstStyle/>
          <a:p>
            <a:r>
              <a:rPr lang="en-US" i="1" dirty="0" smtClean="0"/>
              <a:t>Q</a:t>
            </a:r>
            <a:r>
              <a:rPr lang="en-US" i="1" baseline="30000" dirty="0" smtClean="0"/>
              <a:t>2</a:t>
            </a:r>
            <a:r>
              <a:rPr lang="en-US" i="1" dirty="0" smtClean="0"/>
              <a:t> Measurements</a:t>
            </a:r>
            <a:endParaRPr lang="en-US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057413"/>
              </p:ext>
            </p:extLst>
          </p:nvPr>
        </p:nvGraphicFramePr>
        <p:xfrm>
          <a:off x="3301415" y="2445641"/>
          <a:ext cx="2857118" cy="1762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358900" imgH="838200" progId="Equation.3">
                  <p:embed/>
                </p:oleObj>
              </mc:Choice>
              <mc:Fallback>
                <p:oleObj name="Equation" r:id="rId4" imgW="1358900" imgH="83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1415" y="2445641"/>
                        <a:ext cx="2857118" cy="1762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38264" y="2683525"/>
            <a:ext cx="1069524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Nuclear </a:t>
            </a:r>
          </a:p>
          <a:p>
            <a:pPr algn="ctr"/>
            <a:r>
              <a:rPr lang="en-US" dirty="0" smtClean="0"/>
              <a:t>Recoil </a:t>
            </a:r>
          </a:p>
          <a:p>
            <a:pPr algn="ctr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079151" y="3145190"/>
            <a:ext cx="380572" cy="369332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1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2938"/>
            <a:ext cx="8851900" cy="1447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9700" y="419279"/>
            <a:ext cx="8875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90"/>
                </a:solidFill>
              </a:rPr>
              <a:t>Pointing measurement with H and a heavy nucleus in the same target</a:t>
            </a:r>
            <a:endParaRPr lang="en-US" sz="24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0127" y="2960898"/>
            <a:ext cx="576311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Most systematics cancel in the difference: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Energy loss in target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Bean energy shifts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>
                <a:solidFill>
                  <a:srgbClr val="000090"/>
                </a:solidFill>
              </a:rPr>
              <a:t>Beam position shifts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321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0207" y="689930"/>
            <a:ext cx="6315117" cy="31956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830" y="192579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527" y="4191375"/>
            <a:ext cx="82485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For the kinematics of PREX the separation between the two elastic peaks is only about 4 MeV; a 1% measurement of angle requires measuring this separation to &lt; 40 </a:t>
            </a:r>
            <a:r>
              <a:rPr lang="en-US" dirty="0" err="1" smtClean="0">
                <a:solidFill>
                  <a:srgbClr val="000090"/>
                </a:solidFill>
              </a:rPr>
              <a:t>keV</a:t>
            </a:r>
            <a:r>
              <a:rPr lang="en-US" dirty="0" smtClean="0">
                <a:solidFill>
                  <a:srgbClr val="000090"/>
                </a:solidFill>
              </a:rPr>
              <a:t> accuracy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Small H peak sitting on the sloping </a:t>
            </a:r>
            <a:r>
              <a:rPr lang="en-US" dirty="0" err="1" smtClean="0">
                <a:solidFill>
                  <a:srgbClr val="000090"/>
                </a:solidFill>
              </a:rPr>
              <a:t>radiative</a:t>
            </a:r>
            <a:r>
              <a:rPr lang="en-US" dirty="0" smtClean="0">
                <a:solidFill>
                  <a:srgbClr val="000090"/>
                </a:solidFill>
              </a:rPr>
              <a:t> tail of  Oxygen; need a simulation and a careful peak fit to get the separation right.</a:t>
            </a:r>
            <a:endParaRPr lang="en-US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47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34482"/>
            <a:ext cx="6754907" cy="49916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Pointing Measurement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46760" y="361016"/>
            <a:ext cx="6508377" cy="773466"/>
          </a:xfrm>
        </p:spPr>
        <p:txBody>
          <a:bodyPr/>
          <a:lstStyle/>
          <a:p>
            <a:r>
              <a:rPr lang="en-US" i="1" dirty="0" smtClean="0"/>
              <a:t>Q</a:t>
            </a:r>
            <a:r>
              <a:rPr lang="en-US" i="1" baseline="30000" dirty="0" smtClean="0"/>
              <a:t>2</a:t>
            </a:r>
            <a:r>
              <a:rPr lang="en-US" i="1" dirty="0" smtClean="0"/>
              <a:t> Measurements</a:t>
            </a:r>
            <a:endParaRPr lang="en-US" i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809339"/>
              </p:ext>
            </p:extLst>
          </p:nvPr>
        </p:nvGraphicFramePr>
        <p:xfrm>
          <a:off x="2216094" y="1688036"/>
          <a:ext cx="4189366" cy="921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4683"/>
                <a:gridCol w="2094683"/>
              </a:tblGrid>
              <a:tr h="46062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LHRS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88.4±0.35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mrad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0624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RHRS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86.1±0.35 </a:t>
                      </a:r>
                      <a:r>
                        <a:rPr lang="en-US" sz="2000" b="0" i="0" dirty="0" smtClean="0">
                          <a:solidFill>
                            <a:schemeClr val="tx1"/>
                          </a:solidFill>
                          <a:latin typeface="+mn-lt"/>
                          <a:cs typeface="Times New Roman" pitchFamily="18" charset="0"/>
                        </a:rPr>
                        <a:t>mrad</a:t>
                      </a:r>
                      <a:endParaRPr lang="en-US" sz="2000" b="0" i="0" dirty="0">
                        <a:solidFill>
                          <a:schemeClr val="tx1"/>
                        </a:solidFill>
                        <a:latin typeface="+mn-lt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7475434"/>
              </p:ext>
            </p:extLst>
          </p:nvPr>
        </p:nvGraphicFramePr>
        <p:xfrm>
          <a:off x="990600" y="2692118"/>
          <a:ext cx="6933395" cy="3765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99363" y="5494683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LHRS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38982" y="5495219"/>
            <a:ext cx="737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HRS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455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701" y="419278"/>
            <a:ext cx="90043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In general the absolute momentum accuracy of the HRS ~ 10</a:t>
            </a:r>
            <a:r>
              <a:rPr lang="en-US" sz="2000" baseline="30000" dirty="0" smtClean="0">
                <a:solidFill>
                  <a:srgbClr val="000090"/>
                </a:solidFill>
              </a:rPr>
              <a:t>-4</a:t>
            </a:r>
            <a:r>
              <a:rPr lang="en-US" sz="2000" dirty="0" smtClean="0">
                <a:solidFill>
                  <a:srgbClr val="000090"/>
                </a:solidFill>
              </a:rPr>
              <a:t> : 100 </a:t>
            </a:r>
            <a:r>
              <a:rPr lang="en-US" sz="2000" dirty="0" err="1" smtClean="0">
                <a:solidFill>
                  <a:srgbClr val="000090"/>
                </a:solidFill>
              </a:rPr>
              <a:t>keV</a:t>
            </a:r>
            <a:endParaRPr lang="en-US" sz="2000" dirty="0" smtClean="0">
              <a:solidFill>
                <a:srgbClr val="00009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But we can measure momentum differences with better accuracy over small momentum ranges.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Luckily we can verify this in the 4-10 MeV range using the elastic states of </a:t>
            </a:r>
            <a:r>
              <a:rPr lang="en-US" sz="2000" baseline="30000" dirty="0" smtClean="0">
                <a:solidFill>
                  <a:srgbClr val="000090"/>
                </a:solidFill>
              </a:rPr>
              <a:t>12</a:t>
            </a:r>
            <a:r>
              <a:rPr lang="en-US" sz="2000" dirty="0" smtClean="0">
                <a:solidFill>
                  <a:srgbClr val="000090"/>
                </a:solidFill>
              </a:rPr>
              <a:t>C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Achieved the required &lt; 40 </a:t>
            </a:r>
            <a:r>
              <a:rPr lang="en-US" sz="2000" dirty="0" err="1" smtClean="0">
                <a:solidFill>
                  <a:srgbClr val="000090"/>
                </a:solidFill>
              </a:rPr>
              <a:t>keV</a:t>
            </a:r>
            <a:r>
              <a:rPr lang="en-US" sz="2000" dirty="0" smtClean="0">
                <a:solidFill>
                  <a:srgbClr val="000090"/>
                </a:solidFill>
              </a:rPr>
              <a:t> accuracy for PREX-I</a:t>
            </a:r>
          </a:p>
          <a:p>
            <a:endParaRPr lang="en-US" sz="2400" dirty="0">
              <a:solidFill>
                <a:srgbClr val="00009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580" y="2785071"/>
            <a:ext cx="6424427" cy="407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722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282"/>
            <a:ext cx="8229600" cy="1143000"/>
          </a:xfrm>
        </p:spPr>
        <p:txBody>
          <a:bodyPr/>
          <a:lstStyle/>
          <a:p>
            <a:r>
              <a:rPr lang="en-US" dirty="0" smtClean="0"/>
              <a:t>Issues with different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6887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Water-foil:</a:t>
            </a:r>
          </a:p>
          <a:p>
            <a:pPr lvl="1"/>
            <a:r>
              <a:rPr lang="en-US" dirty="0" smtClean="0"/>
              <a:t>Small H peak</a:t>
            </a:r>
          </a:p>
          <a:p>
            <a:pPr lvl="1"/>
            <a:r>
              <a:rPr lang="en-US" dirty="0" smtClean="0"/>
              <a:t>Fe elastic peak next to oxygen, need to separate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err="1" smtClean="0"/>
              <a:t>LiH</a:t>
            </a:r>
            <a:r>
              <a:rPr lang="en-US" dirty="0" smtClean="0"/>
              <a:t> powder sandwiched between steel foils 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 H, Li and Fe peaks well separated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3 foils for calculation instead of 2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optimize the amount of power to window thickness</a:t>
            </a:r>
          </a:p>
          <a:p>
            <a:pPr lvl="1"/>
            <a:endParaRPr lang="en-US" dirty="0"/>
          </a:p>
          <a:p>
            <a:r>
              <a:rPr lang="en-US" dirty="0" smtClean="0"/>
              <a:t>Mixed </a:t>
            </a:r>
            <a:r>
              <a:rPr lang="en-US" dirty="0" smtClean="0"/>
              <a:t>gas target: H and </a:t>
            </a:r>
            <a:r>
              <a:rPr lang="en-US" dirty="0" err="1" smtClean="0"/>
              <a:t>Ar</a:t>
            </a:r>
            <a:r>
              <a:rPr lang="en-US" dirty="0" smtClean="0"/>
              <a:t> (?) or </a:t>
            </a:r>
            <a:r>
              <a:rPr lang="en-US" dirty="0" err="1" smtClean="0"/>
              <a:t>Xe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Can mix gas so that the two peaks are about the same.</a:t>
            </a:r>
          </a:p>
          <a:p>
            <a:pPr lvl="1"/>
            <a:r>
              <a:rPr lang="en-US" dirty="0" smtClean="0"/>
              <a:t>But effects due to extended target (range of angles): different angular variations for the two nuclei – average angle is different for the two, need to simulate carefully.</a:t>
            </a:r>
          </a:p>
          <a:p>
            <a:pPr lvl="1"/>
            <a:r>
              <a:rPr lang="en-US" dirty="0" smtClean="0"/>
              <a:t>Can use a software cut to make a “thin” target: 1 cm (?)</a:t>
            </a:r>
          </a:p>
          <a:p>
            <a:pPr lvl="1"/>
            <a:r>
              <a:rPr lang="en-US" dirty="0" smtClean="0"/>
              <a:t>But how long we need to run to get enough stats. </a:t>
            </a:r>
            <a:r>
              <a:rPr lang="en-US" dirty="0"/>
              <a:t>w</a:t>
            </a:r>
            <a:r>
              <a:rPr lang="en-US" dirty="0" smtClean="0"/>
              <a:t>ith this cut ?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30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420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Microsoft Equation</vt:lpstr>
      <vt:lpstr>Some thoughts on the pointing measurement</vt:lpstr>
      <vt:lpstr>Q2 Measurements</vt:lpstr>
      <vt:lpstr>Q2 Measurements</vt:lpstr>
      <vt:lpstr>PowerPoint Presentation</vt:lpstr>
      <vt:lpstr>PowerPoint Presentation</vt:lpstr>
      <vt:lpstr>Q2 Measurements</vt:lpstr>
      <vt:lpstr>PowerPoint Presentation</vt:lpstr>
      <vt:lpstr>Issues with different targets</vt:lpstr>
    </vt:vector>
  </TitlesOfParts>
  <Company>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thoughts on the pointing measurement</dc:title>
  <dc:creator>Nilanga Liyanage</dc:creator>
  <cp:lastModifiedBy>Nilanga Liyanage</cp:lastModifiedBy>
  <cp:revision>7</cp:revision>
  <dcterms:created xsi:type="dcterms:W3CDTF">2014-04-11T17:19:53Z</dcterms:created>
  <dcterms:modified xsi:type="dcterms:W3CDTF">2014-12-15T19:54:54Z</dcterms:modified>
</cp:coreProperties>
</file>