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476" r:id="rId2"/>
    <p:sldId id="752" r:id="rId3"/>
    <p:sldId id="741" r:id="rId4"/>
    <p:sldId id="753" r:id="rId5"/>
    <p:sldId id="754" r:id="rId6"/>
    <p:sldId id="749" r:id="rId7"/>
    <p:sldId id="755" r:id="rId8"/>
    <p:sldId id="747" r:id="rId9"/>
    <p:sldId id="756" r:id="rId10"/>
    <p:sldId id="75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9900CC"/>
    <a:srgbClr val="FFFFFF"/>
    <a:srgbClr val="F4C672"/>
    <a:srgbClr val="FDDD9D"/>
    <a:srgbClr val="000000"/>
    <a:srgbClr val="A23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955" autoAdjust="0"/>
  </p:normalViewPr>
  <p:slideViewPr>
    <p:cSldViewPr>
      <p:cViewPr varScale="1">
        <p:scale>
          <a:sx n="90" d="100"/>
          <a:sy n="90" d="100"/>
        </p:scale>
        <p:origin x="-7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AF380B-B435-44C0-9BD7-099ECA1C5D5A}" type="datetimeFigureOut">
              <a:rPr lang="en-US"/>
              <a:pPr>
                <a:defRPr/>
              </a:pPr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D6902B-54FE-4BAC-9D4B-9AF8B73A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2C157-DC3C-4636-A0DD-D8BC8EF4104C}" type="slidenum">
              <a:rPr lang="en-US">
                <a:solidFill>
                  <a:srgbClr val="000000"/>
                </a:solidFill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691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2"/>
          <a:stretch>
            <a:fillRect/>
          </a:stretch>
        </p:blipFill>
        <p:spPr bwMode="auto">
          <a:xfrm>
            <a:off x="0" y="650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5536" y="952272"/>
            <a:ext cx="77768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Readiness Review and Beam </a:t>
            </a:r>
            <a:r>
              <a:rPr lang="en-US" sz="2800" dirty="0" smtClean="0"/>
              <a:t>Scheduling</a:t>
            </a:r>
          </a:p>
          <a:p>
            <a:pPr>
              <a:spcBef>
                <a:spcPts val="0"/>
              </a:spcBef>
            </a:pPr>
            <a:r>
              <a:rPr lang="en-US" i="1" dirty="0" err="1" smtClean="0">
                <a:latin typeface="Verdana" pitchFamily="84" charset="0"/>
              </a:rPr>
              <a:t>Thia</a:t>
            </a:r>
            <a:r>
              <a:rPr lang="en-US" i="1" dirty="0" smtClean="0">
                <a:latin typeface="Verdana" pitchFamily="84" charset="0"/>
              </a:rPr>
              <a:t> Keppel</a:t>
            </a:r>
            <a:endParaRPr lang="en-US" i="1" dirty="0">
              <a:latin typeface="Verdana" pitchFamily="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053" y="644357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PREX/CREX Collaboration </a:t>
            </a:r>
            <a:r>
              <a:rPr lang="en-US" sz="2000" dirty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Meeting</a:t>
            </a:r>
          </a:p>
          <a:p>
            <a:pPr defTabSz="457200"/>
            <a:r>
              <a:rPr lang="en-US" sz="2000" i="1" dirty="0" smtClean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February 2016</a:t>
            </a:r>
            <a:endParaRPr lang="en-US" sz="2000" b="1" i="1" dirty="0">
              <a:solidFill>
                <a:schemeClr val="accent3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1916832"/>
            <a:ext cx="5040560" cy="384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36512" y="692696"/>
            <a:ext cx="7128792" cy="5213772"/>
          </a:xfrm>
        </p:spPr>
        <p:txBody>
          <a:bodyPr/>
          <a:lstStyle/>
          <a:p>
            <a:pPr marL="1828800" lvl="4" indent="0" eaLnBrk="1" hangingPunct="1">
              <a:buNone/>
            </a:pPr>
            <a:endParaRPr lang="en-US" sz="2000" dirty="0" smtClean="0"/>
          </a:p>
          <a:p>
            <a:pPr marL="914400" lvl="2" indent="0" eaLnBrk="1" hangingPunct="1">
              <a:buNone/>
            </a:pPr>
            <a:r>
              <a:rPr lang="en-US" sz="3200" dirty="0" smtClean="0">
                <a:solidFill>
                  <a:srgbClr val="000000"/>
                </a:solidFill>
                <a:latin typeface="Apple Chancery"/>
                <a:cs typeface="Apple Chancery"/>
              </a:rPr>
              <a:t>Thanks!</a:t>
            </a:r>
            <a:endParaRPr lang="en-US" dirty="0">
              <a:solidFill>
                <a:srgbClr val="000000"/>
              </a:solidFill>
              <a:latin typeface="Apple Chancery"/>
              <a:cs typeface="Apple Chancery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68500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-242144" y="-90263"/>
            <a:ext cx="9648056" cy="1143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2400" b="0" dirty="0"/>
              <a:t>Hall A Projected Experiment Schedule, updated </a:t>
            </a:r>
            <a:r>
              <a:rPr lang="en-US" sz="2400" b="0" dirty="0" smtClean="0"/>
              <a:t>1/2016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Experiments in red represent PAC42 “high impact” </a:t>
            </a:r>
            <a:r>
              <a:rPr lang="en-US" sz="1800" b="0" dirty="0" smtClean="0">
                <a:solidFill>
                  <a:srgbClr val="FF0000"/>
                </a:solidFill>
                <a:latin typeface="Arial"/>
                <a:cs typeface="Arial"/>
              </a:rPr>
              <a:t>experiments</a:t>
            </a:r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732" y="1557348"/>
            <a:ext cx="8172450" cy="4775199"/>
          </a:xfrm>
        </p:spPr>
        <p:txBody>
          <a:bodyPr>
            <a:normAutofit/>
          </a:bodyPr>
          <a:lstStyle/>
          <a:p>
            <a:pPr marL="347280" indent="-34728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700" dirty="0">
              <a:ea typeface="+mn-ea"/>
              <a:cs typeface="+mn-cs"/>
            </a:endParaRPr>
          </a:p>
          <a:p>
            <a:pPr lvl="2" indent="-312559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lvl="2" indent="-312559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805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635"/>
              </p:ext>
            </p:extLst>
          </p:nvPr>
        </p:nvGraphicFramePr>
        <p:xfrm>
          <a:off x="827584" y="1041559"/>
          <a:ext cx="8255002" cy="4931454"/>
        </p:xfrm>
        <a:graphic>
          <a:graphicData uri="http://schemas.openxmlformats.org/drawingml/2006/table">
            <a:tbl>
              <a:tblPr>
                <a:effectLst>
                  <a:outerShdw blurRad="758825" dist="1409700" dir="5400000" sx="63000" sy="63000" algn="tl" rotWithShape="0">
                    <a:schemeClr val="accent1">
                      <a:alpha val="21000"/>
                    </a:schemeClr>
                  </a:outerShdw>
                </a:effectLst>
              </a:tblPr>
              <a:tblGrid>
                <a:gridCol w="1031875"/>
                <a:gridCol w="1018977"/>
                <a:gridCol w="1006078"/>
                <a:gridCol w="1109271"/>
                <a:gridCol w="1109261"/>
                <a:gridCol w="989234"/>
                <a:gridCol w="1113212"/>
                <a:gridCol w="877094"/>
              </a:tblGrid>
              <a:tr h="560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</a:tr>
              <a:tr h="72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94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Ar(</a:t>
                      </a:r>
                      <a:r>
                        <a:rPr lang="tr-TR" sz="1800" i="1" kern="1200" dirty="0" err="1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e,e’p</a:t>
                      </a: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*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1768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TBD: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APEX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PREX12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9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DVCSII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85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SBS Start?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496" y="1557128"/>
            <a:ext cx="1008112" cy="747834"/>
          </a:xfrm>
          <a:prstGeom prst="rect">
            <a:avLst/>
          </a:prstGeom>
          <a:noFill/>
        </p:spPr>
        <p:txBody>
          <a:bodyPr wrap="square" lIns="115756" tIns="57881" rIns="115756" bIns="57881">
            <a:spAutoFit/>
          </a:bodyPr>
          <a:lstStyle/>
          <a:p>
            <a:pPr defTabSz="1157624">
              <a:defRPr/>
            </a:pPr>
            <a:r>
              <a:rPr lang="en-US" sz="2000" dirty="0" smtClean="0">
                <a:solidFill>
                  <a:srgbClr val="000000">
                    <a:lumMod val="75000"/>
                  </a:srgbClr>
                </a:solidFill>
                <a:latin typeface="Constantia"/>
                <a:ea typeface="ＭＳ Ｐゴシック" pitchFamily="84" charset="-128"/>
                <a:cs typeface="ＭＳ Ｐゴシック" pitchFamily="84" charset="-128"/>
              </a:rPr>
              <a:t> CY</a:t>
            </a:r>
          </a:p>
          <a:p>
            <a:pPr defTabSz="1157624">
              <a:defRPr/>
            </a:pPr>
            <a:r>
              <a:rPr lang="en-US" sz="2000" dirty="0" smtClean="0">
                <a:solidFill>
                  <a:srgbClr val="000000">
                    <a:lumMod val="75000"/>
                  </a:srgbClr>
                </a:solidFill>
                <a:latin typeface="Constantia"/>
                <a:ea typeface="ＭＳ Ｐゴシック" pitchFamily="84" charset="-128"/>
                <a:cs typeface="ＭＳ Ｐゴシック" pitchFamily="84" charset="-128"/>
              </a:rPr>
              <a:t>2015</a:t>
            </a:r>
            <a:endParaRPr lang="en-US" sz="2000" dirty="0">
              <a:solidFill>
                <a:srgbClr val="000000">
                  <a:lumMod val="75000"/>
                </a:srgbClr>
              </a:solidFill>
              <a:latin typeface="Constantia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7932" name="TextBox 18"/>
          <p:cNvSpPr txBox="1">
            <a:spLocks noChangeArrowheads="1"/>
          </p:cNvSpPr>
          <p:nvPr/>
        </p:nvSpPr>
        <p:spPr bwMode="auto">
          <a:xfrm>
            <a:off x="107504" y="3528010"/>
            <a:ext cx="1080120" cy="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756" tIns="57881" rIns="115756" bIns="57881">
            <a:prstTxWarp prst="textNoShape">
              <a:avLst/>
            </a:prstTxWarp>
            <a:spAutoFit/>
          </a:bodyPr>
          <a:lstStyle/>
          <a:p>
            <a:pPr defTabSz="115762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nstantia" pitchFamily="84" charset="0"/>
                <a:ea typeface="ＭＳ Ｐゴシック" pitchFamily="84" charset="-128"/>
                <a:cs typeface="ＭＳ Ｐゴシック" pitchFamily="84" charset="-128"/>
              </a:rPr>
              <a:t>CY </a:t>
            </a:r>
          </a:p>
          <a:p>
            <a:pPr defTabSz="115762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nstantia" pitchFamily="84" charset="0"/>
                <a:ea typeface="ＭＳ Ｐゴシック" pitchFamily="84" charset="-128"/>
                <a:cs typeface="ＭＳ Ｐゴシック" pitchFamily="84" charset="-128"/>
              </a:rPr>
              <a:t>2017</a:t>
            </a:r>
            <a:endParaRPr lang="en-US" sz="2000" dirty="0">
              <a:solidFill>
                <a:srgbClr val="000000"/>
              </a:solidFill>
              <a:latin typeface="Constantia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7933" name="TextBox 19"/>
          <p:cNvSpPr txBox="1">
            <a:spLocks noChangeArrowheads="1"/>
          </p:cNvSpPr>
          <p:nvPr/>
        </p:nvSpPr>
        <p:spPr bwMode="auto">
          <a:xfrm>
            <a:off x="107504" y="2467381"/>
            <a:ext cx="1080120" cy="7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756" tIns="57881" rIns="115756" bIns="57881">
            <a:prstTxWarp prst="textNoShape">
              <a:avLst/>
            </a:prstTxWarp>
            <a:spAutoFit/>
          </a:bodyPr>
          <a:lstStyle/>
          <a:p>
            <a:pPr defTabSz="115762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nstantia" pitchFamily="84" charset="0"/>
                <a:ea typeface="ＭＳ Ｐゴシック" pitchFamily="84" charset="-128"/>
                <a:cs typeface="ＭＳ Ｐゴシック" pitchFamily="84" charset="-128"/>
              </a:rPr>
              <a:t>CY 2016</a:t>
            </a:r>
            <a:endParaRPr lang="en-US" sz="2000" dirty="0">
              <a:solidFill>
                <a:srgbClr val="000000"/>
              </a:solidFill>
              <a:latin typeface="Constantia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07504" y="5085454"/>
            <a:ext cx="2088232" cy="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756" tIns="57881" rIns="115756" bIns="57881">
            <a:prstTxWarp prst="textNoShape">
              <a:avLst/>
            </a:prstTxWarp>
            <a:spAutoFit/>
          </a:bodyPr>
          <a:lstStyle/>
          <a:p>
            <a:pPr defTabSz="115762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nstantia" pitchFamily="84" charset="0"/>
                <a:ea typeface="ＭＳ Ｐゴシック" pitchFamily="84" charset="-128"/>
                <a:cs typeface="ＭＳ Ｐゴシック" pitchFamily="84" charset="-128"/>
              </a:rPr>
              <a:t>CY </a:t>
            </a:r>
          </a:p>
          <a:p>
            <a:pPr defTabSz="115762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nstantia" pitchFamily="84" charset="0"/>
                <a:ea typeface="ＭＳ Ｐゴシック" pitchFamily="84" charset="-128"/>
                <a:cs typeface="ＭＳ Ｐゴシック" pitchFamily="84" charset="-128"/>
              </a:rPr>
              <a:t>2018 </a:t>
            </a:r>
            <a:endParaRPr lang="en-US" sz="2000" dirty="0">
              <a:solidFill>
                <a:srgbClr val="FF0000"/>
              </a:solidFill>
              <a:latin typeface="Constantia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100" y="151784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602128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660066"/>
                </a:solidFill>
              </a:rPr>
              <a:t>*possible best effort</a:t>
            </a:r>
            <a:endParaRPr lang="en-US" sz="2000" i="1" dirty="0">
              <a:solidFill>
                <a:srgbClr val="66006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524328" y="5157192"/>
            <a:ext cx="21602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96136" y="6021288"/>
            <a:ext cx="2664296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Why we’re here today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540568" y="836712"/>
            <a:ext cx="9735828" cy="5472608"/>
          </a:xfrm>
        </p:spPr>
        <p:txBody>
          <a:bodyPr/>
          <a:lstStyle/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Not a lot of time for a major installation during winter down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We have looked into possibility of installing PREX/CREX in this short time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Would at minimum require overtime, increased manpower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And would still need summer as well….</a:t>
            </a:r>
            <a:endParaRPr lang="en-US" sz="1800" dirty="0"/>
          </a:p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Unclear what result of tritium ERR will be (March 16)</a:t>
            </a:r>
          </a:p>
          <a:p>
            <a:pPr marL="1371600" lvl="3" indent="0" eaLnBrk="1" hangingPunct="1">
              <a:buNone/>
            </a:pPr>
            <a:r>
              <a:rPr lang="en-US" sz="1800" dirty="0" smtClean="0"/>
              <a:t>– Under what conditions will we be able to work in Hall next Summer (Controlled Access only?)?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SBS absolutely needs a summer installation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Expect pressure will come from DOE to run SBS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Modularity in design will assist in de-installation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/>
              <a:t>Single pass </a:t>
            </a:r>
            <a:r>
              <a:rPr lang="en-US" sz="1800" dirty="0" smtClean="0"/>
              <a:t>may require </a:t>
            </a:r>
            <a:r>
              <a:rPr lang="en-US" sz="1800" dirty="0"/>
              <a:t>change of box supply resistive load to dogleg (?) </a:t>
            </a:r>
            <a:r>
              <a:rPr lang="en-US" sz="1800" dirty="0" smtClean="0"/>
              <a:t>magnets, few </a:t>
            </a:r>
            <a:r>
              <a:rPr lang="en-US" sz="1800" dirty="0"/>
              <a:t>days to a week to change over (and then back again)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/>
              <a:t>Can’t run anything but single pass for this time??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/>
              <a:t>Caveat: not sure I have this completely correct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Scheduling conflicts with other Halls possible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Hall </a:t>
            </a:r>
            <a:r>
              <a:rPr lang="en-US" sz="1800" dirty="0"/>
              <a:t>D can’t run with single pass tune at </a:t>
            </a:r>
            <a:r>
              <a:rPr lang="en-US" sz="1800" dirty="0" smtClean="0"/>
              <a:t>all</a:t>
            </a:r>
          </a:p>
          <a:p>
            <a:pPr lvl="3" eaLnBrk="1" hangingPunct="1">
              <a:buFont typeface="Lucida Grande"/>
              <a:buChar char="-"/>
            </a:pPr>
            <a:endParaRPr lang="en-US" sz="1800" dirty="0" smtClean="0"/>
          </a:p>
          <a:p>
            <a:pPr lvl="2" eaLnBrk="1" hangingPunct="1">
              <a:buFont typeface="Lucida Grande"/>
              <a:buChar char="-"/>
            </a:pPr>
            <a:endParaRPr lang="en-US" sz="1800" dirty="0" smtClean="0"/>
          </a:p>
          <a:p>
            <a:pPr lvl="2" eaLnBrk="1" hangingPunct="1">
              <a:buFont typeface="Arial"/>
              <a:buChar char="•"/>
            </a:pPr>
            <a:endParaRPr lang="en-US" sz="1800" dirty="0" smtClean="0"/>
          </a:p>
          <a:p>
            <a:pPr marL="914400" lvl="2" indent="0" eaLnBrk="1" hangingPunct="1"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818927" y="-99392"/>
            <a:ext cx="4985321" cy="1080120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Comments on Schedule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653135"/>
            <a:ext cx="2520280" cy="17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899592" y="-171400"/>
            <a:ext cx="7488832" cy="1080120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Hall Activities (in support of PREX/CREX)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0152" y="2492896"/>
            <a:ext cx="3168352" cy="2376264"/>
          </a:xfrm>
          <a:prstGeom prst="rect">
            <a:avLst/>
          </a:prstGeom>
        </p:spPr>
      </p:pic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756592" y="836712"/>
            <a:ext cx="6624736" cy="6480720"/>
          </a:xfrm>
        </p:spPr>
        <p:txBody>
          <a:bodyPr/>
          <a:lstStyle/>
          <a:p>
            <a:pPr lvl="2" eaLnBrk="1" hangingPunct="1">
              <a:buFont typeface="Arial"/>
              <a:buChar char="•"/>
            </a:pPr>
            <a:r>
              <a:rPr lang="en-US" sz="1800" dirty="0" err="1" smtClean="0"/>
              <a:t>Beamline</a:t>
            </a:r>
            <a:r>
              <a:rPr lang="en-US" sz="1800" dirty="0" smtClean="0"/>
              <a:t> instrumentation installed</a:t>
            </a:r>
            <a:endParaRPr lang="en-US" sz="1800" dirty="0"/>
          </a:p>
          <a:p>
            <a:pPr lvl="3">
              <a:buFont typeface="Lucida Grande"/>
              <a:buChar char="-"/>
            </a:pPr>
            <a:r>
              <a:rPr lang="en-US" sz="1800" dirty="0"/>
              <a:t>Second </a:t>
            </a:r>
            <a:r>
              <a:rPr lang="en-US" sz="1800" dirty="0" err="1"/>
              <a:t>x,y,Q</a:t>
            </a:r>
            <a:r>
              <a:rPr lang="en-US" sz="1800" dirty="0"/>
              <a:t> girder (from Hall C), new “</a:t>
            </a:r>
            <a:r>
              <a:rPr lang="en-US" sz="1800" dirty="0" err="1"/>
              <a:t>Musson</a:t>
            </a:r>
            <a:r>
              <a:rPr lang="en-US" sz="1800" dirty="0"/>
              <a:t>” cavity electronics, Hall C halo </a:t>
            </a:r>
            <a:r>
              <a:rPr lang="en-US" sz="1800" dirty="0" smtClean="0"/>
              <a:t>monitor</a:t>
            </a:r>
          </a:p>
          <a:p>
            <a:pPr lvl="3">
              <a:buFont typeface="Lucida Grande"/>
              <a:buChar char="-"/>
            </a:pPr>
            <a:r>
              <a:rPr lang="en-US" sz="1800" dirty="0" smtClean="0"/>
              <a:t>Also </a:t>
            </a:r>
            <a:r>
              <a:rPr lang="en-US" sz="1800" dirty="0" err="1" smtClean="0"/>
              <a:t>lumi</a:t>
            </a:r>
            <a:r>
              <a:rPr lang="en-US" sz="1800" dirty="0" smtClean="0"/>
              <a:t> </a:t>
            </a:r>
            <a:r>
              <a:rPr lang="en-US" sz="1800" dirty="0"/>
              <a:t>monitors </a:t>
            </a:r>
            <a:r>
              <a:rPr lang="en-US" sz="1800" dirty="0" smtClean="0"/>
              <a:t> (more recent)</a:t>
            </a:r>
            <a:endParaRPr lang="en-US" sz="1800" dirty="0"/>
          </a:p>
          <a:p>
            <a:pPr lvl="2" eaLnBrk="1" hangingPunct="1">
              <a:buFont typeface="Arial"/>
              <a:buChar char="•"/>
            </a:pPr>
            <a:r>
              <a:rPr lang="en-US" sz="1800" dirty="0" err="1"/>
              <a:t>Polarimetry</a:t>
            </a:r>
            <a:r>
              <a:rPr lang="en-US" sz="1800" dirty="0"/>
              <a:t> </a:t>
            </a:r>
          </a:p>
          <a:p>
            <a:pPr lvl="3">
              <a:buFont typeface="Lucida Grande"/>
              <a:buChar char="-"/>
            </a:pPr>
            <a:r>
              <a:rPr lang="en-US" sz="1800" dirty="0" smtClean="0"/>
              <a:t>New </a:t>
            </a:r>
            <a:r>
              <a:rPr lang="en-US" sz="1800" dirty="0"/>
              <a:t>high field Moller </a:t>
            </a:r>
            <a:r>
              <a:rPr lang="en-US" sz="1800" dirty="0" smtClean="0"/>
              <a:t>commissioned for DVCS </a:t>
            </a:r>
            <a:r>
              <a:rPr lang="en-US" sz="1800" dirty="0" err="1" smtClean="0"/>
              <a:t>polarimetry</a:t>
            </a:r>
            <a:r>
              <a:rPr lang="en-US" sz="1800" dirty="0"/>
              <a:t> </a:t>
            </a:r>
            <a:r>
              <a:rPr lang="en-US" sz="1800" dirty="0" smtClean="0"/>
              <a:t>and taking production data</a:t>
            </a:r>
          </a:p>
          <a:p>
            <a:pPr lvl="3">
              <a:buFont typeface="Lucida Grande"/>
              <a:buChar char="-"/>
            </a:pPr>
            <a:r>
              <a:rPr lang="en-US" sz="1800" dirty="0"/>
              <a:t>First Compton measurements </a:t>
            </a:r>
            <a:r>
              <a:rPr lang="en-US" sz="1800" dirty="0" smtClean="0"/>
              <a:t>underway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Established </a:t>
            </a:r>
            <a:r>
              <a:rPr lang="en-US" sz="1800" i="1" dirty="0" smtClean="0">
                <a:solidFill>
                  <a:srgbClr val="660066"/>
                </a:solidFill>
              </a:rPr>
              <a:t>combined </a:t>
            </a:r>
            <a:r>
              <a:rPr lang="en-US" sz="1800" dirty="0" smtClean="0"/>
              <a:t>target chamber (CREX upstream) approach</a:t>
            </a:r>
          </a:p>
          <a:p>
            <a:pPr lvl="3">
              <a:buFont typeface="Lucida Grande"/>
              <a:buChar char="-"/>
            </a:pPr>
            <a:r>
              <a:rPr lang="en-US" sz="1800" dirty="0" smtClean="0"/>
              <a:t>Hall A E&amp;D assisting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Computation fluid dynamics for target design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Design effort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800" dirty="0" smtClean="0"/>
              <a:t>Possible heating tests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 err="1"/>
              <a:t>Pb</a:t>
            </a:r>
            <a:r>
              <a:rPr lang="en-US" sz="1800" dirty="0"/>
              <a:t> and diamond </a:t>
            </a:r>
            <a:r>
              <a:rPr lang="en-US" sz="1800" dirty="0" smtClean="0"/>
              <a:t>targets, new septum coils </a:t>
            </a:r>
            <a:r>
              <a:rPr lang="en-US" sz="1800" dirty="0"/>
              <a:t>purchased (and here at lab</a:t>
            </a:r>
            <a:r>
              <a:rPr lang="en-US" sz="1800" dirty="0" smtClean="0"/>
              <a:t>)</a:t>
            </a:r>
          </a:p>
          <a:p>
            <a:pPr lvl="2" eaLnBrk="1" hangingPunct="1">
              <a:buFont typeface="Arial"/>
              <a:buChar char="•"/>
            </a:pPr>
            <a:r>
              <a:rPr lang="en-US" sz="1800" dirty="0" smtClean="0"/>
              <a:t>Parity quality beam working group</a:t>
            </a:r>
          </a:p>
          <a:p>
            <a:pPr lvl="3" eaLnBrk="1" hangingPunct="1">
              <a:buFont typeface="Arial"/>
              <a:buChar char="•"/>
            </a:pPr>
            <a:endParaRPr lang="en-US" sz="1800" dirty="0" smtClean="0"/>
          </a:p>
          <a:p>
            <a:pPr lvl="2" eaLnBrk="1" hangingPunct="1">
              <a:buFont typeface="Lucida Grande"/>
              <a:buChar char="-"/>
            </a:pP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 descr="C:\Users\folts\Desktop\IMG_19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1" b="44661"/>
          <a:stretch/>
        </p:blipFill>
        <p:spPr bwMode="auto">
          <a:xfrm>
            <a:off x="5004048" y="4869160"/>
            <a:ext cx="4121497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folts\Desktop\IMG_19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880320" cy="208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612576" y="908720"/>
            <a:ext cx="9505056" cy="6070600"/>
          </a:xfrm>
        </p:spPr>
        <p:txBody>
          <a:bodyPr/>
          <a:lstStyle/>
          <a:p>
            <a:pPr lvl="2" eaLnBrk="1" hangingPunct="1">
              <a:buFont typeface="Arial"/>
              <a:buChar char="•"/>
            </a:pPr>
            <a:r>
              <a:rPr lang="en-US" sz="2000" dirty="0" smtClean="0"/>
              <a:t>SOS quad functioning on HRS-R</a:t>
            </a:r>
          </a:p>
          <a:p>
            <a:pPr lvl="3" eaLnBrk="1" hangingPunct="1">
              <a:buFont typeface="Lucida Grande"/>
              <a:buChar char="-"/>
            </a:pPr>
            <a:r>
              <a:rPr lang="en-US" sz="2000" dirty="0" smtClean="0"/>
              <a:t>Multiple optics studies, data obtained by </a:t>
            </a:r>
            <a:r>
              <a:rPr lang="en-US" sz="2000" dirty="0" err="1" smtClean="0"/>
              <a:t>GMp</a:t>
            </a:r>
            <a:r>
              <a:rPr lang="en-US" sz="2000" dirty="0" smtClean="0"/>
              <a:t>/DVCS</a:t>
            </a:r>
          </a:p>
          <a:p>
            <a:pPr lvl="2" eaLnBrk="1" hangingPunct="1">
              <a:buFont typeface="Arial"/>
              <a:buChar char="•"/>
            </a:pPr>
            <a:r>
              <a:rPr lang="en-US" sz="2000" dirty="0" smtClean="0"/>
              <a:t>HRS-L twin due at lab this June 2016</a:t>
            </a:r>
          </a:p>
          <a:p>
            <a:pPr lvl="3" eaLnBrk="1" hangingPunct="1">
              <a:buFont typeface="Lucida Grande"/>
              <a:buChar char="-"/>
            </a:pPr>
            <a:r>
              <a:rPr lang="en-US" sz="2000" dirty="0" smtClean="0"/>
              <a:t>Will permanently replace superconducting quads</a:t>
            </a:r>
          </a:p>
          <a:p>
            <a:pPr lvl="2" eaLnBrk="1" hangingPunct="1">
              <a:buFont typeface="Arial"/>
              <a:buChar char="•"/>
            </a:pPr>
            <a:r>
              <a:rPr lang="en-US" sz="2000" dirty="0" smtClean="0"/>
              <a:t>Mounts to allow forward/backward movement</a:t>
            </a:r>
          </a:p>
          <a:p>
            <a:pPr marL="1371600" lvl="3" indent="0" eaLnBrk="1" hangingPunct="1">
              <a:buNone/>
            </a:pPr>
            <a:r>
              <a:rPr lang="en-US" sz="2000" dirty="0" smtClean="0"/>
              <a:t>– Forward 30 cm for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</a:t>
            </a:r>
          </a:p>
          <a:p>
            <a:pPr lvl="3" eaLnBrk="1" hangingPunct="1">
              <a:buFont typeface="Lucida Grande"/>
              <a:buChar char="-"/>
            </a:pPr>
            <a:r>
              <a:rPr lang="en-US" sz="2000" dirty="0" smtClean="0"/>
              <a:t>Backward for septum experiments</a:t>
            </a:r>
          </a:p>
          <a:p>
            <a:pPr lvl="3" eaLnBrk="1" hangingPunct="1">
              <a:buFont typeface="Lucida Grande"/>
              <a:buChar char="-"/>
            </a:pPr>
            <a:r>
              <a:rPr lang="en-US" sz="2000" dirty="0" smtClean="0"/>
              <a:t>Optics for the latter should be studied!</a:t>
            </a:r>
          </a:p>
          <a:p>
            <a:pPr lvl="3" eaLnBrk="1" hangingPunct="1">
              <a:buFont typeface="Lucida Grande"/>
              <a:buChar char="-"/>
            </a:pPr>
            <a:endParaRPr lang="en-US" sz="2000" dirty="0" smtClean="0"/>
          </a:p>
          <a:p>
            <a:pPr lvl="2" eaLnBrk="1" hangingPunct="1">
              <a:buFont typeface="Lucida Grande"/>
              <a:buChar char="-"/>
            </a:pPr>
            <a:endParaRPr lang="en-US" sz="2000" dirty="0" smtClean="0"/>
          </a:p>
          <a:p>
            <a:pPr lvl="2" eaLnBrk="1" hangingPunct="1">
              <a:buFont typeface="Arial"/>
              <a:buChar char="•"/>
            </a:pPr>
            <a:endParaRPr lang="en-US" sz="2000" dirty="0" smtClean="0"/>
          </a:p>
          <a:p>
            <a:pPr marL="914400" lvl="2" indent="0" eaLnBrk="1" hangingPunct="1">
              <a:buNone/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4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818927" y="-99392"/>
            <a:ext cx="4985321" cy="1080120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“New” Q1 Magnets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3717032"/>
            <a:ext cx="3481569" cy="260781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6660232" y="2276872"/>
            <a:ext cx="1728192" cy="2304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345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Snapshot 2013-12-07 14-52-4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5416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979D6F-22AB-5F40-8FE4-703C6CB74932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0484" name="TextBox 14"/>
          <p:cNvSpPr txBox="1">
            <a:spLocks noChangeArrowheads="1"/>
          </p:cNvSpPr>
          <p:nvPr/>
        </p:nvSpPr>
        <p:spPr bwMode="auto">
          <a:xfrm>
            <a:off x="4044280" y="234888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</a:rPr>
              <a:t>You are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755576" y="6165304"/>
            <a:ext cx="883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http://</a:t>
            </a:r>
            <a:r>
              <a:rPr lang="en-US" sz="1800" dirty="0" err="1"/>
              <a:t>www.jlab.org</a:t>
            </a:r>
            <a:r>
              <a:rPr lang="en-US" sz="1800" dirty="0"/>
              <a:t>/</a:t>
            </a:r>
            <a:r>
              <a:rPr lang="en-US" sz="1800" dirty="0" err="1"/>
              <a:t>div_dept</a:t>
            </a:r>
            <a:r>
              <a:rPr lang="en-US" sz="1800" dirty="0"/>
              <a:t>/</a:t>
            </a:r>
            <a:r>
              <a:rPr lang="en-US" sz="1800" dirty="0" err="1"/>
              <a:t>physics_division</a:t>
            </a:r>
            <a:r>
              <a:rPr lang="en-US" sz="1800" dirty="0"/>
              <a:t>/experiments/</a:t>
            </a:r>
            <a:r>
              <a:rPr lang="en-US" sz="1800" dirty="0" err="1"/>
              <a:t>scheduling.html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563888" y="2636912"/>
            <a:ext cx="504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847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979D6F-22AB-5F40-8FE4-703C6CB74932}" type="slidenum">
              <a:rPr lang="en-US" sz="1400"/>
              <a:pPr/>
              <a:t>7</a:t>
            </a:fld>
            <a:endParaRPr lang="en-US" sz="1400"/>
          </a:p>
        </p:txBody>
      </p:sp>
      <p:pic>
        <p:nvPicPr>
          <p:cNvPr id="2" name="Picture 1" descr="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44624"/>
            <a:ext cx="9144000" cy="63364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979712" y="4869160"/>
            <a:ext cx="1224136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979712" y="4365104"/>
            <a:ext cx="1296144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979712" y="5229200"/>
            <a:ext cx="122413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452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756592" y="915988"/>
            <a:ext cx="9505056" cy="6070600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1219200"/>
          </a:effectLst>
        </p:spPr>
        <p:txBody>
          <a:bodyPr/>
          <a:lstStyle/>
          <a:p>
            <a:pPr lvl="3" eaLnBrk="1" hangingPunct="1">
              <a:buFont typeface="Arial"/>
              <a:buChar char="•"/>
            </a:pPr>
            <a:r>
              <a:rPr lang="en-US" dirty="0" smtClean="0"/>
              <a:t>This review is largely about safety and operation, not science</a:t>
            </a:r>
          </a:p>
          <a:p>
            <a:pPr marL="1371600" lvl="3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i="1" dirty="0" smtClean="0"/>
              <a:t>think differently </a:t>
            </a:r>
            <a:endParaRPr lang="en-US" i="1" dirty="0" smtClean="0"/>
          </a:p>
          <a:p>
            <a:pPr lvl="3" eaLnBrk="1" hangingPunct="1">
              <a:buFont typeface="Arial"/>
              <a:buChar char="•"/>
            </a:pPr>
            <a:r>
              <a:rPr lang="en-US" dirty="0"/>
              <a:t>Design must be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frozen</a:t>
            </a:r>
            <a:r>
              <a:rPr lang="en-US" dirty="0"/>
              <a:t> after this </a:t>
            </a:r>
            <a:r>
              <a:rPr lang="en-US" dirty="0" smtClean="0"/>
              <a:t>review</a:t>
            </a:r>
            <a:endParaRPr lang="en-US" i="1" dirty="0" smtClean="0"/>
          </a:p>
          <a:p>
            <a:pPr lvl="3" eaLnBrk="1" hangingPunct="1">
              <a:buFont typeface="Arial"/>
              <a:buChar char="•"/>
            </a:pPr>
            <a:r>
              <a:rPr lang="en-US" dirty="0" smtClean="0"/>
              <a:t>No charge yet</a:t>
            </a:r>
            <a:endParaRPr lang="en-US" dirty="0" smtClean="0"/>
          </a:p>
          <a:p>
            <a:pPr lvl="3" eaLnBrk="1" hangingPunct="1">
              <a:buFont typeface="Arial"/>
              <a:buChar char="•"/>
            </a:pPr>
            <a:r>
              <a:rPr lang="en-US" dirty="0" smtClean="0"/>
              <a:t>Radiation shielding will be a critical element</a:t>
            </a:r>
          </a:p>
          <a:p>
            <a:pPr lvl="3" eaLnBrk="1" hangingPunct="1">
              <a:buFont typeface="Arial"/>
              <a:buChar char="•"/>
            </a:pPr>
            <a:r>
              <a:rPr lang="en-US" dirty="0" smtClean="0"/>
              <a:t>De-installation must be considered</a:t>
            </a:r>
          </a:p>
          <a:p>
            <a:pPr lvl="3" eaLnBrk="1" hangingPunct="1">
              <a:buFont typeface="Arial"/>
              <a:buChar char="•"/>
            </a:pPr>
            <a:r>
              <a:rPr lang="en-US" dirty="0" smtClean="0"/>
              <a:t>Will </a:t>
            </a:r>
            <a:r>
              <a:rPr lang="en-US" dirty="0" smtClean="0"/>
              <a:t>need documentation (PESAD) for any new or substantially redesigned equipment</a:t>
            </a:r>
          </a:p>
          <a:p>
            <a:pPr lvl="4" eaLnBrk="1" hangingPunct="1">
              <a:buFont typeface="Lucida Grande"/>
              <a:buChar char="-"/>
            </a:pPr>
            <a:r>
              <a:rPr lang="en-US" dirty="0" smtClean="0"/>
              <a:t>Target(s), Septum, Collimator(s), Shielding,…</a:t>
            </a:r>
          </a:p>
          <a:p>
            <a:pPr lvl="4" eaLnBrk="1" hangingPunct="1">
              <a:buFont typeface="Lucida Grande"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For each, present conceptual design and PESAD draft</a:t>
            </a:r>
          </a:p>
          <a:p>
            <a:pPr lvl="3" eaLnBrk="1" hangingPunct="1">
              <a:buFont typeface="Arial"/>
              <a:buChar char="•"/>
            </a:pPr>
            <a:r>
              <a:rPr lang="en-US" dirty="0" smtClean="0"/>
              <a:t>Hall A has 3 </a:t>
            </a:r>
            <a:r>
              <a:rPr lang="en-US" dirty="0"/>
              <a:t>ERR reviews this </a:t>
            </a:r>
            <a:r>
              <a:rPr lang="en-US" dirty="0" smtClean="0"/>
              <a:t>Spring – </a:t>
            </a:r>
            <a:r>
              <a:rPr lang="en-US" i="1" dirty="0" smtClean="0"/>
              <a:t>very busy!</a:t>
            </a:r>
            <a:endParaRPr lang="en-US" i="1" dirty="0"/>
          </a:p>
          <a:p>
            <a:pPr marL="1371600" lvl="3" indent="0" eaLnBrk="1" hangingPunct="1">
              <a:buNone/>
            </a:pPr>
            <a:endParaRPr lang="en-US" dirty="0" smtClean="0"/>
          </a:p>
          <a:p>
            <a:pPr lvl="2" eaLnBrk="1" hangingPunct="1">
              <a:buFont typeface="Lucida Grande"/>
              <a:buChar char="-"/>
            </a:pPr>
            <a:endParaRPr lang="en-US" dirty="0" smtClean="0"/>
          </a:p>
          <a:p>
            <a:pPr lvl="2" eaLnBrk="1" hangingPunct="1">
              <a:buFont typeface="Arial"/>
              <a:buChar char="•"/>
            </a:pPr>
            <a:endParaRPr lang="en-US" dirty="0" smtClean="0"/>
          </a:p>
          <a:p>
            <a:pPr marL="914400" lvl="2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67544" y="-171400"/>
            <a:ext cx="8208912" cy="1080120"/>
          </a:xfrm>
        </p:spPr>
        <p:txBody>
          <a:bodyPr/>
          <a:lstStyle/>
          <a:p>
            <a:pPr lvl="2" eaLnBrk="1" hangingPunct="1"/>
            <a:r>
              <a:rPr lang="en-US" dirty="0"/>
              <a:t>Physics Division Readiness Process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492896"/>
            <a:ext cx="1524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756592" y="915988"/>
            <a:ext cx="9505056" cy="6070600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1219200"/>
          </a:effectLst>
        </p:spPr>
        <p:txBody>
          <a:bodyPr/>
          <a:lstStyle/>
          <a:p>
            <a:pPr lvl="3" eaLnBrk="1" hangingPunct="1">
              <a:buFont typeface="Arial"/>
              <a:buChar char="•"/>
            </a:pPr>
            <a:r>
              <a:rPr lang="en-US" i="1" dirty="0" smtClean="0"/>
              <a:t>Thinking science now…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Has the requisite polarization measurement uncertainty been demonstrated?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How will “parity quality beam” be demonstrated, </a:t>
            </a:r>
            <a:r>
              <a:rPr lang="en-US" dirty="0" smtClean="0"/>
              <a:t>what are key parameters</a:t>
            </a:r>
            <a:r>
              <a:rPr lang="en-US" dirty="0" smtClean="0"/>
              <a:t>? Do we have </a:t>
            </a:r>
            <a:r>
              <a:rPr lang="en-US" dirty="0" smtClean="0"/>
              <a:t>adequate equipment to </a:t>
            </a:r>
            <a:r>
              <a:rPr lang="en-US" dirty="0" smtClean="0"/>
              <a:t>addr</a:t>
            </a:r>
            <a:r>
              <a:rPr lang="en-US" dirty="0" smtClean="0"/>
              <a:t>ess </a:t>
            </a:r>
            <a:r>
              <a:rPr lang="en-US" dirty="0" smtClean="0"/>
              <a:t>this?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Solution for </a:t>
            </a:r>
            <a:r>
              <a:rPr lang="en-US" dirty="0" smtClean="0"/>
              <a:t>the </a:t>
            </a:r>
            <a:r>
              <a:rPr lang="en-US" dirty="0" smtClean="0"/>
              <a:t>compromised </a:t>
            </a:r>
            <a:r>
              <a:rPr lang="en-US" dirty="0" err="1" smtClean="0"/>
              <a:t>Ca</a:t>
            </a:r>
            <a:r>
              <a:rPr lang="en-US" dirty="0" smtClean="0"/>
              <a:t> target? 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Quad </a:t>
            </a:r>
            <a:r>
              <a:rPr lang="en-US" dirty="0" smtClean="0"/>
              <a:t>optics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The usual… DAQ</a:t>
            </a:r>
            <a:r>
              <a:rPr lang="en-US" smtClean="0"/>
              <a:t>, detectors,…</a:t>
            </a:r>
            <a:endParaRPr lang="en-US" dirty="0" smtClean="0"/>
          </a:p>
          <a:p>
            <a:pPr lvl="3" eaLnBrk="1" hangingPunct="1">
              <a:buFont typeface="Arial"/>
              <a:buChar char="•"/>
            </a:pPr>
            <a:endParaRPr lang="en-US" dirty="0" smtClean="0"/>
          </a:p>
          <a:p>
            <a:pPr marL="914400" lvl="2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67544" y="-171400"/>
            <a:ext cx="8208912" cy="1080120"/>
          </a:xfrm>
        </p:spPr>
        <p:txBody>
          <a:bodyPr/>
          <a:lstStyle/>
          <a:p>
            <a:pPr lvl="2" eaLnBrk="1" hangingPunct="1"/>
            <a:r>
              <a:rPr lang="en-US" b="0" dirty="0" smtClean="0"/>
              <a:t>Other Scheduling Topics for Consideration</a:t>
            </a:r>
            <a:endParaRPr lang="en-US" b="0" dirty="0"/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80041</TotalTime>
  <Words>529</Words>
  <Application>Microsoft Macintosh PowerPoint</Application>
  <PresentationFormat>On-screen Show (4:3)</PresentationFormat>
  <Paragraphs>124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3_JLab_PowerPoint1</vt:lpstr>
      <vt:lpstr>PowerPoint Presentation</vt:lpstr>
      <vt:lpstr>Hall A Projected Experiment Schedule, updated 1/2016  Experiments in red represent PAC42 “high impact” experiments </vt:lpstr>
      <vt:lpstr>Comments on Schedule</vt:lpstr>
      <vt:lpstr>Hall Activities (in support of PREX/CREX)</vt:lpstr>
      <vt:lpstr>“New” Q1 Magnets</vt:lpstr>
      <vt:lpstr>PowerPoint Presentation</vt:lpstr>
      <vt:lpstr>PowerPoint Presentation</vt:lpstr>
      <vt:lpstr>Physics Division Readiness Process</vt:lpstr>
      <vt:lpstr>Other Scheduling Topics for Consideration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Governmental Relations</cp:lastModifiedBy>
  <cp:revision>497</cp:revision>
  <cp:lastPrinted>2014-07-07T11:08:11Z</cp:lastPrinted>
  <dcterms:created xsi:type="dcterms:W3CDTF">2010-06-22T16:39:58Z</dcterms:created>
  <dcterms:modified xsi:type="dcterms:W3CDTF">2016-02-26T13:41:58Z</dcterms:modified>
</cp:coreProperties>
</file>