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73" r:id="rId4"/>
    <p:sldId id="274" r:id="rId5"/>
    <p:sldId id="275" r:id="rId6"/>
    <p:sldId id="261" r:id="rId7"/>
    <p:sldId id="277" r:id="rId8"/>
    <p:sldId id="267" r:id="rId9"/>
    <p:sldId id="278" r:id="rId10"/>
    <p:sldId id="280" r:id="rId11"/>
    <p:sldId id="281" r:id="rId12"/>
    <p:sldId id="279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362" autoAdjust="0"/>
    <p:restoredTop sz="99875" autoAdjust="0"/>
  </p:normalViewPr>
  <p:slideViewPr>
    <p:cSldViewPr snapToGrid="0" snapToObjects="1" showGuides="1">
      <p:cViewPr>
        <p:scale>
          <a:sx n="90" d="100"/>
          <a:sy n="90" d="100"/>
        </p:scale>
        <p:origin x="-1848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37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2A1-1432-4E4F-B47F-93DC10B271D5}" type="datetimeFigureOut">
              <a:rPr lang="en-US" smtClean="0"/>
              <a:t>2/26/16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AD5CD-F834-3449-B38F-B37392F9F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AAC Review, Feb. 17-18,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AAC Review, Feb. 17-18,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6015"/>
            <a:ext cx="4038600" cy="5415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6015"/>
            <a:ext cx="4038600" cy="5415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AAC Review, Feb. 17-18,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255" y="921729"/>
            <a:ext cx="4040188" cy="7630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255" y="1684769"/>
            <a:ext cx="4040188" cy="4598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3080" y="921729"/>
            <a:ext cx="4041775" cy="7630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3080" y="1684769"/>
            <a:ext cx="4041775" cy="4598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AAC Review, Feb. 17-18,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AAC Review, Feb. 17-18,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AAC Review, Feb. 17-18,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679"/>
            <a:ext cx="3008313" cy="11087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5878"/>
            <a:ext cx="5111750" cy="5584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64664"/>
            <a:ext cx="3008313" cy="4476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AAC Review, Feb. 17-18,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030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810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97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AAC Review, Feb. 17-18,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51206"/>
            <a:ext cx="8705088" cy="60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877824"/>
            <a:ext cx="8705088" cy="524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222248" y="6456300"/>
            <a:ext cx="4101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PREx</a:t>
            </a:r>
            <a:r>
              <a:rPr lang="en-US" dirty="0" smtClean="0"/>
              <a:t>-II Collaboration Meeting, February 26, 2016, Jefferson Lab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9A48C-97D7-4B40-96F2-F0841CEA16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343C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60066"/>
        </a:buClr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813" indent="-227013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51869"/>
            <a:ext cx="7086600" cy="1470025"/>
          </a:xfrm>
        </p:spPr>
        <p:txBody>
          <a:bodyPr/>
          <a:lstStyle/>
          <a:p>
            <a:r>
              <a:rPr lang="en-US" dirty="0" smtClean="0"/>
              <a:t>CEBAF Source and Injector Status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PREx</a:t>
            </a:r>
            <a:r>
              <a:rPr lang="en-US" sz="2800" dirty="0" smtClean="0"/>
              <a:t>-II Collaboration </a:t>
            </a:r>
            <a:r>
              <a:rPr lang="en-US" sz="2800" dirty="0" err="1" smtClean="0"/>
              <a:t>Mtg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Feb. 26, 2016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 </a:t>
            </a:r>
            <a:r>
              <a:rPr lang="en-US" dirty="0" err="1" smtClean="0"/>
              <a:t>Poelker</a:t>
            </a:r>
            <a:r>
              <a:rPr lang="en-US" smtClean="0"/>
              <a:t> and Joe </a:t>
            </a:r>
            <a:r>
              <a:rPr lang="en-US" dirty="0" smtClean="0"/>
              <a:t>Grames</a:t>
            </a:r>
          </a:p>
          <a:p>
            <a:r>
              <a:rPr lang="en-US" dirty="0" smtClean="0"/>
              <a:t>Center for Injectors and Sources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5011" y="0"/>
            <a:ext cx="8787321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CEBAF – ILC 200 kV Inverted Gun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011" y="989506"/>
            <a:ext cx="878732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Developed and ready for installation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Commissioned at Test Cave to 225 kV w/o field emission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Large grain </a:t>
            </a:r>
            <a:r>
              <a:rPr lang="en-US" sz="2400" dirty="0" err="1" smtClean="0">
                <a:latin typeface="Arial"/>
                <a:cs typeface="Arial"/>
              </a:rPr>
              <a:t>Niboium</a:t>
            </a:r>
            <a:r>
              <a:rPr lang="en-US" sz="2400" dirty="0" smtClean="0">
                <a:latin typeface="Arial"/>
                <a:cs typeface="Arial"/>
              </a:rPr>
              <a:t> electrode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80213" y="2929864"/>
            <a:ext cx="4263787" cy="3269448"/>
            <a:chOff x="3652974" y="3449669"/>
            <a:chExt cx="4263787" cy="3124200"/>
          </a:xfrm>
        </p:grpSpPr>
        <p:grpSp>
          <p:nvGrpSpPr>
            <p:cNvPr id="7" name="Group 10"/>
            <p:cNvGrpSpPr/>
            <p:nvPr/>
          </p:nvGrpSpPr>
          <p:grpSpPr>
            <a:xfrm>
              <a:off x="3652974" y="3449669"/>
              <a:ext cx="3505200" cy="3124200"/>
              <a:chOff x="3352800" y="1371600"/>
              <a:chExt cx="3505200" cy="3124200"/>
            </a:xfrm>
          </p:grpSpPr>
          <p:grpSp>
            <p:nvGrpSpPr>
              <p:cNvPr id="11" name="Group 11"/>
              <p:cNvGrpSpPr/>
              <p:nvPr/>
            </p:nvGrpSpPr>
            <p:grpSpPr>
              <a:xfrm>
                <a:off x="3352800" y="1371600"/>
                <a:ext cx="3505200" cy="3124200"/>
                <a:chOff x="3352800" y="1371600"/>
                <a:chExt cx="3505200" cy="3124200"/>
              </a:xfrm>
            </p:grpSpPr>
            <p:grpSp>
              <p:nvGrpSpPr>
                <p:cNvPr id="13" name="Group 20"/>
                <p:cNvGrpSpPr/>
                <p:nvPr/>
              </p:nvGrpSpPr>
              <p:grpSpPr>
                <a:xfrm>
                  <a:off x="3352800" y="1371600"/>
                  <a:ext cx="3505200" cy="3124200"/>
                  <a:chOff x="5257800" y="3505200"/>
                  <a:chExt cx="3505200" cy="3124200"/>
                </a:xfrm>
              </p:grpSpPr>
              <p:pic>
                <p:nvPicPr>
                  <p:cNvPr id="1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7800" y="3505200"/>
                    <a:ext cx="3505200" cy="30787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6" name="Rectangle 15"/>
                  <p:cNvSpPr/>
                  <p:nvPr/>
                </p:nvSpPr>
                <p:spPr>
                  <a:xfrm>
                    <a:off x="8153400" y="6248400"/>
                    <a:ext cx="533400" cy="381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180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4391968" y="2384809"/>
                  <a:ext cx="6976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 smtClean="0">
                      <a:solidFill>
                        <a:srgbClr val="0070C0"/>
                      </a:solidFill>
                      <a:latin typeface="Calibri" pitchFamily="34" charset="0"/>
                    </a:rPr>
                    <a:t>-200kV</a:t>
                  </a:r>
                  <a:endParaRPr lang="en-US" sz="1400" dirty="0">
                    <a:solidFill>
                      <a:srgbClr val="0070C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2" name="Right Arrow 11"/>
              <p:cNvSpPr/>
              <p:nvPr/>
            </p:nvSpPr>
            <p:spPr bwMode="auto">
              <a:xfrm>
                <a:off x="5638800" y="2895600"/>
                <a:ext cx="1066800" cy="152400"/>
              </a:xfrm>
              <a:prstGeom prst="right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2400" smtClean="0">
                  <a:solidFill>
                    <a:prstClr val="black"/>
                  </a:solidFill>
                  <a:latin typeface="Times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219134" y="4743023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FF0000"/>
                  </a:solidFill>
                  <a:latin typeface="Calibri" pitchFamily="34" charset="0"/>
                </a:rPr>
                <a:t>light in</a:t>
              </a:r>
              <a:endParaRPr lang="en-US" sz="1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21237" y="4896534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9BBB59">
                      <a:lumMod val="50000"/>
                    </a:srgbClr>
                  </a:solidFill>
                  <a:latin typeface="Calibri" pitchFamily="34" charset="0"/>
                </a:rPr>
                <a:t>e</a:t>
              </a:r>
              <a:r>
                <a:rPr lang="en-US" sz="1400" b="1" dirty="0" smtClean="0">
                  <a:solidFill>
                    <a:srgbClr val="9BBB59">
                      <a:lumMod val="50000"/>
                    </a:srgbClr>
                  </a:solidFill>
                  <a:latin typeface="Calibri" pitchFamily="34" charset="0"/>
                </a:rPr>
                <a:t>- out</a:t>
              </a:r>
              <a:endParaRPr lang="en-US" sz="1400" b="1" dirty="0">
                <a:solidFill>
                  <a:srgbClr val="9BBB59">
                    <a:lumMod val="50000"/>
                  </a:srgbClr>
                </a:solidFill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97610" y="6188255"/>
              <a:ext cx="12318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srgbClr val="7030A0"/>
                  </a:solidFill>
                  <a:latin typeface="Calibri" pitchFamily="34" charset="0"/>
                </a:rPr>
                <a:t>photocathode</a:t>
              </a:r>
              <a:endParaRPr lang="en-US" sz="1400" b="1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>
            <a:off x="6826857" y="4569557"/>
            <a:ext cx="1033347" cy="161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6752380" y="4576564"/>
            <a:ext cx="0" cy="16244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endCxn id="12" idx="1"/>
          </p:cNvCxnSpPr>
          <p:nvPr/>
        </p:nvCxnSpPr>
        <p:spPr>
          <a:xfrm rot="16200000" flipV="1">
            <a:off x="7063597" y="4707076"/>
            <a:ext cx="1171560" cy="966328"/>
          </a:xfrm>
          <a:prstGeom prst="curvedConnector4">
            <a:avLst>
              <a:gd name="adj1" fmla="val 46597"/>
              <a:gd name="adj2" fmla="val 123657"/>
            </a:avLst>
          </a:prstGeom>
          <a:ln w="9525">
            <a:solidFill>
              <a:srgbClr val="7030A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2" descr="C:\Documents and Settings\poelker\My Documents\My Pictures\inverted gun\DSCF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11" y="2857078"/>
            <a:ext cx="4347705" cy="3260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53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77" y="1580444"/>
            <a:ext cx="6314455" cy="473584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45011" y="0"/>
            <a:ext cx="8787321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Testing &gt; 300 kV Inverted Guns at GTS / UITF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0" y="854725"/>
            <a:ext cx="2818323" cy="30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3257" y="3532302"/>
            <a:ext cx="95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8 MV/m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257" y="1306318"/>
            <a:ext cx="107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11 MV/m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3399" y="3127873"/>
            <a:ext cx="578555" cy="404429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3399" y="1675650"/>
            <a:ext cx="477541" cy="249957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G:\my_pix\10201513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7826" r="7482"/>
          <a:stretch/>
        </p:blipFill>
        <p:spPr bwMode="auto">
          <a:xfrm rot="10800000" flipH="1">
            <a:off x="753400" y="3956875"/>
            <a:ext cx="1550396" cy="24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24246" y="1925607"/>
            <a:ext cx="32880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Commissioned to 325 kV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747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5011" y="0"/>
            <a:ext cx="8787321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Status of New ¼ CM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/>
          <a:stretch/>
        </p:blipFill>
        <p:spPr>
          <a:xfrm>
            <a:off x="4718604" y="914316"/>
            <a:ext cx="4043657" cy="2770416"/>
          </a:xfrm>
          <a:prstGeom prst="rect">
            <a:avLst/>
          </a:prstGeom>
        </p:spPr>
      </p:pic>
      <p:pic>
        <p:nvPicPr>
          <p:cNvPr id="6" name="Picture 2" descr="M:\asd\asddata\CryomoduleAssembly\pictures\QCM\DSC_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3" y="914316"/>
            <a:ext cx="4182785" cy="27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9444" y="3882283"/>
            <a:ext cx="86978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2016 Commissioning plan at Test Lab</a:t>
            </a:r>
            <a:endParaRPr lang="en-US" sz="2400" dirty="0">
              <a:latin typeface="Arial"/>
              <a:cs typeface="Arial"/>
            </a:endParaRP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Spring, ¼ assembly + </a:t>
            </a:r>
            <a:r>
              <a:rPr lang="en-US" sz="2400" dirty="0" err="1" smtClean="0">
                <a:latin typeface="Arial"/>
                <a:cs typeface="Arial"/>
              </a:rPr>
              <a:t>cryo</a:t>
            </a:r>
            <a:r>
              <a:rPr lang="en-US" sz="2400" dirty="0" smtClean="0">
                <a:latin typeface="Arial"/>
                <a:cs typeface="Arial"/>
              </a:rPr>
              <a:t>/RF @ UITF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Summer, SRF commissioning @ CMTF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Fall, install ¼ beam planned up to ~8 MeV (klystrons)</a:t>
            </a:r>
          </a:p>
          <a:p>
            <a:pPr marL="800100" lvl="1" indent="-342900">
              <a:buFontTx/>
              <a:buChar char="-"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444" y="5722497"/>
            <a:ext cx="8225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Installation timeline at CEBAF in advance of Moller TBD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459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25328" y="0"/>
            <a:ext cx="8332321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Summary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347" y="1001480"/>
            <a:ext cx="87150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CEBAF Injector</a:t>
            </a:r>
            <a:endParaRPr lang="en-US" sz="2000" b="1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Reliable high polarization (~85%) polarized electron source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6 </a:t>
            </a:r>
            <a:r>
              <a:rPr lang="en-US" sz="2000" dirty="0" err="1"/>
              <a:t>GeV</a:t>
            </a:r>
            <a:r>
              <a:rPr lang="en-US" sz="2000" dirty="0"/>
              <a:t> era source basis for initial parity </a:t>
            </a:r>
            <a:r>
              <a:rPr lang="en-US" sz="2000" dirty="0" smtClean="0"/>
              <a:t>program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4-Laser Upgrade / Laser Table configuration planned summer 2016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We will allocate time for setup and characterization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753" y="4287942"/>
            <a:ext cx="881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CEBAF Injector Upgrade and UITF Operations</a:t>
            </a:r>
            <a:endParaRPr lang="en-US" sz="2000" b="1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200 kV “tee” inverted gun is ready, likely consider “ball” inverted gun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New ¼ assembly/testing/beam ops planned for 2016</a:t>
            </a:r>
            <a:endParaRPr lang="en-US" sz="20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Extend Wien filter capability from 130kV to 200kV planned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PQB tests at UITF e.g. low-noise receiver can be considered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21753" y="2671757"/>
            <a:ext cx="8724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Polarized beam R&amp;D</a:t>
            </a:r>
            <a:endParaRPr lang="en-US" sz="2000" b="1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Stewart platform development highest PQB R&amp;D priority for FY16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Brock cavity and 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magnets are available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Submit Mott results for publication late-Spring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882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333065"/>
              </p:ext>
            </p:extLst>
          </p:nvPr>
        </p:nvGraphicFramePr>
        <p:xfrm>
          <a:off x="620889" y="982601"/>
          <a:ext cx="7845779" cy="515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465"/>
                <a:gridCol w="704504"/>
                <a:gridCol w="500721"/>
                <a:gridCol w="496608"/>
                <a:gridCol w="786266"/>
                <a:gridCol w="1068891"/>
                <a:gridCol w="776261"/>
                <a:gridCol w="791839"/>
                <a:gridCol w="951954"/>
                <a:gridCol w="7692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spc="-100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200" b="1" spc="-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Beam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1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Pol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1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1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(Length)</a:t>
                      </a:r>
                      <a:endParaRPr lang="en-US" sz="11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100" b="1" spc="-100" baseline="-25000" dirty="0" err="1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100" b="1" spc="-100" baseline="-25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100" b="1" spc="-10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114300"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err="1" smtClean="0">
                          <a:solidFill>
                            <a:schemeClr val="tx1"/>
                          </a:solidFill>
                        </a:rPr>
                        <a:t>Charg</a:t>
                      </a:r>
                      <a:endParaRPr lang="en-US" sz="1100" b="1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 Asym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Position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Diff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1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Angle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Diff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1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Diff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100" b="1" spc="-100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100" b="1" spc="-1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1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200" b="1" spc="-100" dirty="0">
                          <a:latin typeface="+mn-lt"/>
                          <a:ea typeface="Times New Roman"/>
                          <a:cs typeface="Times New Roman"/>
                        </a:rPr>
                        <a:t>HAPPEx-I </a:t>
                      </a:r>
                      <a:endParaRPr lang="en-US" sz="1200" b="1" spc="-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2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(Achieved</a:t>
                      </a:r>
                      <a:r>
                        <a:rPr lang="en-US" sz="1200" b="1" spc="-100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68.8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(15 </a:t>
                      </a: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15,050</a:t>
                      </a:r>
                    </a:p>
                  </a:txBody>
                  <a:tcPr anchor="ctr">
                    <a:cell3D prstMaterial="dkEdge">
                      <a:bevel w="114300" prst="artDeco"/>
                      <a:lightRig rig="flood" dir="t"/>
                    </a:cell3D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</a:tr>
              <a:tr h="5155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200" b="1" spc="-100" dirty="0">
                          <a:latin typeface="+mn-lt"/>
                          <a:ea typeface="Times New Roman"/>
                          <a:cs typeface="Times New Roman"/>
                        </a:rPr>
                        <a:t>G0-</a:t>
                      </a:r>
                      <a:r>
                        <a:rPr lang="en-US" sz="12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Forward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2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 spc="-100" dirty="0">
                          <a:latin typeface="+mn-lt"/>
                          <a:ea typeface="Times New Roman"/>
                          <a:cs typeface="Times New Roman"/>
                        </a:rPr>
                        <a:t>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73.7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H </a:t>
                      </a:r>
                      <a:endParaRPr lang="en-US" sz="1100" b="1" spc="-1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20 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>
                          <a:latin typeface="+mn-lt"/>
                          <a:ea typeface="Times New Roman"/>
                          <a:cs typeface="Times New Roman"/>
                        </a:rPr>
                        <a:t>3,000-40,000</a:t>
                      </a:r>
                    </a:p>
                  </a:txBody>
                  <a:tcPr anchor="ctr">
                    <a:cell3D prstMaterial="dkEdge">
                      <a:bevel w="114300" prst="artDeco"/>
                      <a:lightRig rig="flood" dir="t"/>
                    </a:cell3D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>
                          <a:latin typeface="+mn-lt"/>
                          <a:ea typeface="Times New Roman"/>
                          <a:cs typeface="Times New Roman"/>
                        </a:rPr>
                        <a:t>300±300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>
                          <a:latin typeface="+mn-lt"/>
                          <a:ea typeface="Times New Roman"/>
                          <a:cs typeface="Times New Roman"/>
                        </a:rPr>
                        <a:t>7±4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>
                          <a:latin typeface="+mn-lt"/>
                          <a:ea typeface="Times New Roman"/>
                          <a:cs typeface="Times New Roman"/>
                        </a:rPr>
                        <a:t>3±1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</a:tr>
              <a:tr h="51554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b="1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spc="-100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spc="-100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3.0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87.1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55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baseline="30000" dirty="0" smtClean="0"/>
                        <a:t>1</a:t>
                      </a:r>
                      <a:r>
                        <a:rPr lang="en-US" sz="1100" b="1" spc="-100" dirty="0" smtClean="0"/>
                        <a:t>H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spc="-1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100" dirty="0" smtClean="0"/>
                        <a:t>1,580</a:t>
                      </a:r>
                    </a:p>
                  </a:txBody>
                  <a:tcPr>
                    <a:cell3D prstMaterial="dkEdge">
                      <a:bevel w="114300" prst="artDeco"/>
                      <a:lightRig rig="flood" dir="t"/>
                    </a:cell3D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>
                        <a:sym typeface="Wingdings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2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spc="-1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1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spc="-100" baseline="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51554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b="1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spc="-100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spc="-100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3.484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89.4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100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baseline="30000" dirty="0" smtClean="0"/>
                        <a:t>1</a:t>
                      </a:r>
                      <a:r>
                        <a:rPr lang="en-US" sz="1100" b="1" spc="-100" dirty="0" smtClean="0"/>
                        <a:t>H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23,800</a:t>
                      </a:r>
                    </a:p>
                  </a:txBody>
                  <a:tcPr>
                    <a:cell3D prstMaterial="dkEdge">
                      <a:bevel w="114300" prst="artDeco"/>
                      <a:lightRig rig="flood" dir="t"/>
                    </a:cell3D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>
                        <a:sym typeface="Wingdings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ym typeface="Wingdings"/>
                        </a:rPr>
                        <a:t>200±10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100" dirty="0" smtClean="0">
                          <a:sym typeface="Wingdings"/>
                        </a:rPr>
                        <a:t>3</a:t>
                      </a: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100" dirty="0" smtClean="0">
                          <a:sym typeface="Wingdings"/>
                        </a:rPr>
                        <a:t>0.5±0.1</a:t>
                      </a:r>
                      <a:endParaRPr lang="en-US" sz="1100" b="1" spc="-1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100" dirty="0" smtClean="0"/>
                        <a:t>&lt;10</a:t>
                      </a:r>
                      <a:r>
                        <a:rPr lang="en-US" sz="1100" b="1" spc="-1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501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200" b="1" spc="-100" dirty="0">
                          <a:latin typeface="+mn-lt"/>
                          <a:ea typeface="Times New Roman"/>
                          <a:cs typeface="Times New Roman"/>
                        </a:rPr>
                        <a:t>PREx-</a:t>
                      </a:r>
                      <a:r>
                        <a:rPr lang="en-US" sz="12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2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b="1" spc="-100" dirty="0">
                          <a:latin typeface="+mn-lt"/>
                          <a:ea typeface="Times New Roman"/>
                          <a:cs typeface="Times New Roman"/>
                        </a:rPr>
                        <a:t>Achieved)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1.056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(0.5 </a:t>
                      </a: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mm)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657±60</a:t>
                      </a:r>
                    </a:p>
                  </a:txBody>
                  <a:tcPr marL="75259" marR="75259" marT="37630" marB="37630" anchor="ctr">
                    <a:cell3D prstMaterial="dkEdge">
                      <a:bevel w="114300" prst="artDeco"/>
                      <a:lightRig rig="flood" dir="t"/>
                    </a:cell3D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85±1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&lt;10</a:t>
                      </a:r>
                      <a:r>
                        <a:rPr lang="en-US" sz="1100" b="1" spc="-100" baseline="30000" dirty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</a:tr>
              <a:tr h="51554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b="1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spc="-100" dirty="0" smtClean="0">
                          <a:solidFill>
                            <a:schemeClr val="tx1"/>
                          </a:solidFill>
                        </a:rPr>
                        <a:t>QWeak-I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spc="-100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1.155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89.0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180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baseline="30000" dirty="0" smtClean="0"/>
                        <a:t>1</a:t>
                      </a:r>
                      <a:r>
                        <a:rPr lang="en-US" sz="1100" b="1" spc="-100" dirty="0" smtClean="0"/>
                        <a:t>H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(35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100" dirty="0" smtClean="0"/>
                        <a:t>281±46</a:t>
                      </a:r>
                    </a:p>
                  </a:txBody>
                  <a:tcPr>
                    <a:cell3D prstMaterial="dkEdge">
                      <a:bevel w="114300" prst="artDeco"/>
                      <a:lightRig rig="flood" dir="t"/>
                    </a:cell3D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8±15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sym typeface="Wingdings"/>
                        </a:rPr>
                        <a:t>5±1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0.1±0.02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&lt;10</a:t>
                      </a:r>
                      <a:r>
                        <a:rPr lang="en-US" sz="1100" b="1" spc="-100" baseline="30000" dirty="0" smtClean="0"/>
                        <a:t>-4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</a:tr>
              <a:tr h="51554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b="1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spc="-100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2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1.162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90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180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baseline="30000" dirty="0" smtClean="0"/>
                        <a:t>1</a:t>
                      </a:r>
                      <a:r>
                        <a:rPr lang="en-US" sz="1100" b="1" spc="-100" dirty="0" smtClean="0"/>
                        <a:t>H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(35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100" dirty="0" smtClean="0"/>
                        <a:t>234±5</a:t>
                      </a:r>
                    </a:p>
                  </a:txBody>
                  <a:tcPr>
                    <a:cell3D prstMaterial="dkEdge">
                      <a:bevel w="114300" prst="artDeco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&lt;100±10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&lt;2</a:t>
                      </a:r>
                      <a:r>
                        <a:rPr lang="en-US" sz="1100" b="1" spc="-100" dirty="0" smtClean="0">
                          <a:sym typeface="Wingdings"/>
                        </a:rPr>
                        <a:t>±1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&lt;30±3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&lt;10</a:t>
                      </a:r>
                      <a:r>
                        <a:rPr lang="en-US" sz="1100" b="1" spc="-100" baseline="30000" dirty="0" smtClean="0"/>
                        <a:t>-4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456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200" b="1" spc="-100" dirty="0">
                          <a:latin typeface="+mn-lt"/>
                          <a:ea typeface="Times New Roman"/>
                          <a:cs typeface="Times New Roman"/>
                        </a:rPr>
                        <a:t>PREx-II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0.5mm)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>
                          <a:latin typeface="+mn-lt"/>
                          <a:ea typeface="Times New Roman"/>
                          <a:cs typeface="Times New Roman"/>
                        </a:rPr>
                        <a:t>500±15</a:t>
                      </a:r>
                    </a:p>
                  </a:txBody>
                  <a:tcPr marL="75259" marR="75259" marT="37630" marB="37630" anchor="ctr">
                    <a:cell3D prstMaterial="dkEdge">
                      <a:bevel w="114300" prst="artDeco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</a:t>
                      </a: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100±10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</a:t>
                      </a: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1±1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</a:t>
                      </a: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0.3±0.1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</a:t>
                      </a:r>
                      <a:r>
                        <a:rPr lang="en-US" sz="1100" b="1" spc="-1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100" b="1" spc="-1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100" b="1" spc="-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</a:tr>
              <a:tr h="24282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b="1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spc="-100" dirty="0" smtClean="0">
                          <a:solidFill>
                            <a:schemeClr val="tx1"/>
                          </a:solidFill>
                        </a:rPr>
                        <a:t>MOLLER</a:t>
                      </a:r>
                      <a:endParaRPr lang="en-US" sz="1200" b="1" spc="-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11.0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90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85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baseline="30000" dirty="0" smtClean="0"/>
                        <a:t>1</a:t>
                      </a:r>
                      <a:r>
                        <a:rPr lang="en-US" sz="1100" b="1" spc="-100" dirty="0" smtClean="0"/>
                        <a:t>H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100" dirty="0" smtClean="0"/>
                        <a:t>35.6±0.74</a:t>
                      </a:r>
                    </a:p>
                  </a:txBody>
                  <a:tcPr>
                    <a:cell3D prstMaterial="dkEdge">
                      <a:bevel w="114300" prst="artDeco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</a:t>
                      </a:r>
                      <a:r>
                        <a:rPr lang="en-US" sz="1100" b="1" spc="-100" dirty="0" smtClean="0">
                          <a:sym typeface="Wingdings"/>
                        </a:rPr>
                        <a:t>0.5±0.5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</a:t>
                      </a:r>
                      <a:r>
                        <a:rPr lang="en-US" sz="1100" b="1" spc="-100" dirty="0" smtClean="0">
                          <a:sym typeface="Wingdings"/>
                        </a:rPr>
                        <a:t>0.05±0.05</a:t>
                      </a:r>
                      <a:endParaRPr lang="en-US" sz="1100" b="1" spc="-1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100" b="1" spc="-100" dirty="0" smtClean="0"/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spc="-100" dirty="0" smtClean="0"/>
                        <a:t>&lt;</a:t>
                      </a:r>
                      <a:r>
                        <a:rPr lang="en-US" sz="1100" b="1" spc="-100" dirty="0" smtClean="0">
                          <a:sym typeface="Wingdings"/>
                        </a:rPr>
                        <a:t>10</a:t>
                      </a:r>
                      <a:r>
                        <a:rPr lang="en-US" sz="1100" b="1" spc="-100" baseline="30000" dirty="0" smtClean="0">
                          <a:sym typeface="Wingdings"/>
                        </a:rPr>
                        <a:t>-4</a:t>
                      </a:r>
                      <a:endParaRPr lang="en-US" sz="1100" b="1" spc="-1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145012" y="0"/>
            <a:ext cx="7135762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CEBAF Polarized Electron Injector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572" y="5277556"/>
            <a:ext cx="7876463" cy="45155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7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5011" y="0"/>
            <a:ext cx="8448655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Spring 2016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1557"/>
            <a:ext cx="861004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Laser System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Still operating with 3-lasers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Each now has capability for 249.5 or 499 MHz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High-Polarization Photocathode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Retired 5247-1 work horse of 6 </a:t>
            </a:r>
            <a:r>
              <a:rPr lang="en-US" sz="2400" dirty="0" err="1" smtClean="0">
                <a:latin typeface="Arial"/>
                <a:cs typeface="Arial"/>
              </a:rPr>
              <a:t>GeV</a:t>
            </a:r>
            <a:r>
              <a:rPr lang="en-US" sz="2400" dirty="0" smtClean="0">
                <a:latin typeface="Arial"/>
                <a:cs typeface="Arial"/>
              </a:rPr>
              <a:t> era 2009-2012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Installed 5756-4 for 12 </a:t>
            </a:r>
            <a:r>
              <a:rPr lang="en-US" sz="2400" dirty="0" err="1" smtClean="0">
                <a:latin typeface="Arial"/>
                <a:cs typeface="Arial"/>
              </a:rPr>
              <a:t>GeV</a:t>
            </a:r>
            <a:r>
              <a:rPr lang="en-US" sz="2400" dirty="0" smtClean="0">
                <a:latin typeface="Arial"/>
                <a:cs typeface="Arial"/>
              </a:rPr>
              <a:t> (QE &gt; 1%, P ~87%)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Gun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Still operating at -130 kV (more on upgrade later</a:t>
            </a:r>
            <a:r>
              <a:rPr lang="is-IS" sz="2400" dirty="0" smtClean="0">
                <a:latin typeface="Arial"/>
                <a:cs typeface="Arial"/>
              </a:rPr>
              <a:t>…)</a:t>
            </a:r>
          </a:p>
          <a:p>
            <a:pPr marL="800100" lvl="1" indent="-342900">
              <a:buFontTx/>
              <a:buChar char="-"/>
            </a:pPr>
            <a:r>
              <a:rPr lang="is-IS" sz="2400" dirty="0" smtClean="0">
                <a:latin typeface="Arial"/>
                <a:cs typeface="Arial"/>
              </a:rPr>
              <a:t>Baked gun/activated NEG’s =&gt; </a:t>
            </a:r>
            <a:r>
              <a:rPr lang="is-IS" sz="2400" dirty="0">
                <a:latin typeface="Arial"/>
                <a:cs typeface="Arial"/>
              </a:rPr>
              <a:t>Charge lifetime </a:t>
            </a:r>
            <a:r>
              <a:rPr lang="is-IS" sz="2400" dirty="0" smtClean="0">
                <a:latin typeface="Arial"/>
                <a:cs typeface="Arial"/>
              </a:rPr>
              <a:t>&gt;150C</a:t>
            </a:r>
          </a:p>
          <a:p>
            <a:pPr marL="342900" indent="-342900">
              <a:buFontTx/>
              <a:buChar char="-"/>
            </a:pPr>
            <a:endParaRPr lang="is-IS" sz="2400" dirty="0">
              <a:latin typeface="Arial"/>
              <a:cs typeface="Arial"/>
            </a:endParaRPr>
          </a:p>
          <a:p>
            <a:r>
              <a:rPr lang="is-IS" sz="2400" dirty="0" smtClean="0">
                <a:latin typeface="Arial"/>
                <a:cs typeface="Arial"/>
              </a:rPr>
              <a:t>Parity Controls</a:t>
            </a:r>
          </a:p>
          <a:p>
            <a:pPr marL="800100" lvl="1" indent="-342900">
              <a:buFontTx/>
              <a:buChar char="-"/>
            </a:pPr>
            <a:r>
              <a:rPr lang="is-IS" sz="2400" dirty="0" smtClean="0">
                <a:latin typeface="Arial"/>
                <a:cs typeface="Arial"/>
              </a:rPr>
              <a:t>Intact from 6 GeV program</a:t>
            </a:r>
          </a:p>
        </p:txBody>
      </p:sp>
    </p:spTree>
    <p:extLst>
      <p:ext uri="{BB962C8B-B14F-4D97-AF65-F5344CB8AC3E}">
        <p14:creationId xmlns:p14="http://schemas.microsoft.com/office/powerpoint/2010/main" val="248292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5011" y="0"/>
            <a:ext cx="8448655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Summer 2016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68" y="963890"/>
            <a:ext cx="9238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Must add support for an additional 4</a:t>
            </a:r>
            <a:r>
              <a:rPr lang="en-US" sz="2400" baseline="30000" dirty="0" smtClean="0">
                <a:latin typeface="Arial"/>
                <a:cs typeface="Arial"/>
              </a:rPr>
              <a:t>th</a:t>
            </a:r>
            <a:r>
              <a:rPr lang="en-US" sz="2400" dirty="0" smtClean="0">
                <a:latin typeface="Arial"/>
                <a:cs typeface="Arial"/>
              </a:rPr>
              <a:t> laser – big job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New laser table layout, RF sources and SCAM (beam mode)</a:t>
            </a:r>
          </a:p>
        </p:txBody>
      </p:sp>
      <p:pic>
        <p:nvPicPr>
          <p:cNvPr id="9" name="Picture 8" descr="Table_no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t="8646" r="2437" b="8680"/>
          <a:stretch/>
        </p:blipFill>
        <p:spPr>
          <a:xfrm rot="16200000">
            <a:off x="2969360" y="1047476"/>
            <a:ext cx="4495869" cy="6321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011" y="2133557"/>
            <a:ext cx="1858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3-laser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configuration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1306" y="5536355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IHWP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1306" y="5167023"/>
            <a:ext cx="128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Pockels</a:t>
            </a:r>
            <a:r>
              <a:rPr lang="en-US" dirty="0" smtClean="0">
                <a:solidFill>
                  <a:srgbClr val="FF0000"/>
                </a:solidFill>
              </a:rPr>
              <a:t> Cell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5947" y="4876626"/>
            <a:ext cx="63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RWP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6650" y="46384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5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5011" y="0"/>
            <a:ext cx="8448655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Summer 2016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Table_201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12884" r="7389" b="9465"/>
          <a:stretch/>
        </p:blipFill>
        <p:spPr>
          <a:xfrm rot="16200000">
            <a:off x="2854802" y="440235"/>
            <a:ext cx="4938888" cy="6852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4520" y="525884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IHWP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4520" y="4889516"/>
            <a:ext cx="128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Pockels</a:t>
            </a:r>
            <a:r>
              <a:rPr lang="en-US" dirty="0" smtClean="0">
                <a:solidFill>
                  <a:srgbClr val="FF0000"/>
                </a:solidFill>
              </a:rPr>
              <a:t> Cell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9161" y="4599119"/>
            <a:ext cx="63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RWP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683" y="48359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36" y="2108114"/>
            <a:ext cx="185850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4-laser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configuration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35333"/>
            <a:ext cx="844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Retain geometry downstream of polarization </a:t>
            </a:r>
            <a:r>
              <a:rPr lang="en-US" sz="2400" u="sng" dirty="0" smtClean="0">
                <a:latin typeface="Arial"/>
                <a:cs typeface="Arial"/>
              </a:rPr>
              <a:t>combining cube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954889" y="1396998"/>
            <a:ext cx="1270000" cy="2342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13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94173" y="2184430"/>
            <a:ext cx="8951495" cy="232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788" y="2482198"/>
            <a:ext cx="210348" cy="32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1193" y="2384198"/>
            <a:ext cx="250415" cy="27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7"/>
          <p:cNvSpPr>
            <a:spLocks/>
          </p:cNvSpPr>
          <p:nvPr/>
        </p:nvSpPr>
        <p:spPr bwMode="auto">
          <a:xfrm>
            <a:off x="7917887" y="2403044"/>
            <a:ext cx="220365" cy="233692"/>
          </a:xfrm>
          <a:custGeom>
            <a:avLst/>
            <a:gdLst>
              <a:gd name="T0" fmla="*/ 92 w 132"/>
              <a:gd name="T1" fmla="*/ 124 h 124"/>
              <a:gd name="T2" fmla="*/ 0 w 132"/>
              <a:gd name="T3" fmla="*/ 72 h 124"/>
              <a:gd name="T4" fmla="*/ 42 w 132"/>
              <a:gd name="T5" fmla="*/ 0 h 124"/>
              <a:gd name="T6" fmla="*/ 132 w 132"/>
              <a:gd name="T7" fmla="*/ 50 h 124"/>
              <a:gd name="T8" fmla="*/ 92 w 132"/>
              <a:gd name="T9" fmla="*/ 124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124"/>
              <a:gd name="T17" fmla="*/ 132 w 132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124">
                <a:moveTo>
                  <a:pt x="92" y="124"/>
                </a:moveTo>
                <a:lnTo>
                  <a:pt x="0" y="72"/>
                </a:lnTo>
                <a:lnTo>
                  <a:pt x="42" y="0"/>
                </a:lnTo>
                <a:lnTo>
                  <a:pt x="132" y="50"/>
                </a:lnTo>
                <a:lnTo>
                  <a:pt x="92" y="124"/>
                </a:lnTo>
                <a:close/>
              </a:path>
            </a:pathLst>
          </a:custGeom>
          <a:noFill/>
          <a:ln w="2">
            <a:solidFill>
              <a:srgbClr val="33A02C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155008" y="2542506"/>
            <a:ext cx="627706" cy="2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Chopper</a:t>
            </a:r>
            <a:endParaRPr lang="en-US" dirty="0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38666" y="2764890"/>
            <a:ext cx="641062" cy="557845"/>
          </a:xfrm>
          <a:custGeom>
            <a:avLst/>
            <a:gdLst>
              <a:gd name="T0" fmla="*/ 384 w 384"/>
              <a:gd name="T1" fmla="*/ 296 h 296"/>
              <a:gd name="T2" fmla="*/ 0 w 384"/>
              <a:gd name="T3" fmla="*/ 0 h 296"/>
              <a:gd name="T4" fmla="*/ 384 w 384"/>
              <a:gd name="T5" fmla="*/ 296 h 296"/>
              <a:gd name="T6" fmla="*/ 0 60000 65536"/>
              <a:gd name="T7" fmla="*/ 0 60000 65536"/>
              <a:gd name="T8" fmla="*/ 0 60000 65536"/>
              <a:gd name="T9" fmla="*/ 0 w 384"/>
              <a:gd name="T10" fmla="*/ 0 h 296"/>
              <a:gd name="T11" fmla="*/ 384 w 38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296">
                <a:moveTo>
                  <a:pt x="384" y="296"/>
                </a:moveTo>
                <a:lnTo>
                  <a:pt x="0" y="0"/>
                </a:lnTo>
                <a:lnTo>
                  <a:pt x="384" y="29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 flipV="1">
            <a:off x="338666" y="2764890"/>
            <a:ext cx="641062" cy="55784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>
            <a:off x="2448828" y="2783736"/>
            <a:ext cx="6597596" cy="546537"/>
          </a:xfrm>
          <a:custGeom>
            <a:avLst/>
            <a:gdLst>
              <a:gd name="T0" fmla="*/ 3952 w 3952"/>
              <a:gd name="T1" fmla="*/ 290 h 290"/>
              <a:gd name="T2" fmla="*/ 3792 w 3952"/>
              <a:gd name="T3" fmla="*/ 290 h 290"/>
              <a:gd name="T4" fmla="*/ 3646 w 3952"/>
              <a:gd name="T5" fmla="*/ 0 h 290"/>
              <a:gd name="T6" fmla="*/ 3264 w 3952"/>
              <a:gd name="T7" fmla="*/ 0 h 290"/>
              <a:gd name="T8" fmla="*/ 3108 w 3952"/>
              <a:gd name="T9" fmla="*/ 286 h 290"/>
              <a:gd name="T10" fmla="*/ 0 w 3952"/>
              <a:gd name="T11" fmla="*/ 286 h 290"/>
              <a:gd name="T12" fmla="*/ 3952 w 3952"/>
              <a:gd name="T13" fmla="*/ 290 h 2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52"/>
              <a:gd name="T22" fmla="*/ 0 h 290"/>
              <a:gd name="T23" fmla="*/ 3952 w 3952"/>
              <a:gd name="T24" fmla="*/ 290 h 2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52" h="290">
                <a:moveTo>
                  <a:pt x="3952" y="290"/>
                </a:moveTo>
                <a:lnTo>
                  <a:pt x="3792" y="290"/>
                </a:lnTo>
                <a:lnTo>
                  <a:pt x="3646" y="0"/>
                </a:lnTo>
                <a:lnTo>
                  <a:pt x="3264" y="0"/>
                </a:lnTo>
                <a:lnTo>
                  <a:pt x="3108" y="286"/>
                </a:lnTo>
                <a:lnTo>
                  <a:pt x="0" y="286"/>
                </a:lnTo>
                <a:lnTo>
                  <a:pt x="3952" y="29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2448828" y="2783736"/>
            <a:ext cx="6597596" cy="546537"/>
          </a:xfrm>
          <a:custGeom>
            <a:avLst/>
            <a:gdLst>
              <a:gd name="T0" fmla="*/ 3952 w 3952"/>
              <a:gd name="T1" fmla="*/ 290 h 290"/>
              <a:gd name="T2" fmla="*/ 3792 w 3952"/>
              <a:gd name="T3" fmla="*/ 290 h 290"/>
              <a:gd name="T4" fmla="*/ 3646 w 3952"/>
              <a:gd name="T5" fmla="*/ 0 h 290"/>
              <a:gd name="T6" fmla="*/ 3264 w 3952"/>
              <a:gd name="T7" fmla="*/ 0 h 290"/>
              <a:gd name="T8" fmla="*/ 3108 w 3952"/>
              <a:gd name="T9" fmla="*/ 286 h 290"/>
              <a:gd name="T10" fmla="*/ 0 w 3952"/>
              <a:gd name="T11" fmla="*/ 286 h 2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52"/>
              <a:gd name="T19" fmla="*/ 0 h 290"/>
              <a:gd name="T20" fmla="*/ 3952 w 3952"/>
              <a:gd name="T21" fmla="*/ 290 h 2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52" h="290">
                <a:moveTo>
                  <a:pt x="3952" y="290"/>
                </a:moveTo>
                <a:lnTo>
                  <a:pt x="3792" y="290"/>
                </a:lnTo>
                <a:lnTo>
                  <a:pt x="3646" y="0"/>
                </a:lnTo>
                <a:lnTo>
                  <a:pt x="3264" y="0"/>
                </a:lnTo>
                <a:lnTo>
                  <a:pt x="3108" y="286"/>
                </a:lnTo>
                <a:lnTo>
                  <a:pt x="0" y="286"/>
                </a:lnTo>
              </a:path>
            </a:pathLst>
          </a:cu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228483" y="3322734"/>
            <a:ext cx="1669" cy="188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228483" y="3322734"/>
            <a:ext cx="1669" cy="188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338666" y="3322734"/>
            <a:ext cx="641062" cy="557845"/>
          </a:xfrm>
          <a:custGeom>
            <a:avLst/>
            <a:gdLst>
              <a:gd name="T0" fmla="*/ 384 w 384"/>
              <a:gd name="T1" fmla="*/ 0 h 296"/>
              <a:gd name="T2" fmla="*/ 0 w 384"/>
              <a:gd name="T3" fmla="*/ 296 h 296"/>
              <a:gd name="T4" fmla="*/ 384 w 384"/>
              <a:gd name="T5" fmla="*/ 0 h 296"/>
              <a:gd name="T6" fmla="*/ 0 60000 65536"/>
              <a:gd name="T7" fmla="*/ 0 60000 65536"/>
              <a:gd name="T8" fmla="*/ 0 60000 65536"/>
              <a:gd name="T9" fmla="*/ 0 w 384"/>
              <a:gd name="T10" fmla="*/ 0 h 296"/>
              <a:gd name="T11" fmla="*/ 384 w 38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296">
                <a:moveTo>
                  <a:pt x="384" y="0"/>
                </a:moveTo>
                <a:lnTo>
                  <a:pt x="0" y="296"/>
                </a:lnTo>
                <a:lnTo>
                  <a:pt x="38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>
            <a:off x="338666" y="3322734"/>
            <a:ext cx="641062" cy="55784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114962" y="2523660"/>
            <a:ext cx="430713" cy="471153"/>
          </a:xfrm>
          <a:custGeom>
            <a:avLst/>
            <a:gdLst>
              <a:gd name="T0" fmla="*/ 158 w 258"/>
              <a:gd name="T1" fmla="*/ 250 h 250"/>
              <a:gd name="T2" fmla="*/ 0 w 258"/>
              <a:gd name="T3" fmla="*/ 132 h 250"/>
              <a:gd name="T4" fmla="*/ 100 w 258"/>
              <a:gd name="T5" fmla="*/ 0 h 250"/>
              <a:gd name="T6" fmla="*/ 258 w 258"/>
              <a:gd name="T7" fmla="*/ 118 h 250"/>
              <a:gd name="T8" fmla="*/ 158 w 258"/>
              <a:gd name="T9" fmla="*/ 250 h 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"/>
              <a:gd name="T16" fmla="*/ 0 h 250"/>
              <a:gd name="T17" fmla="*/ 258 w 258"/>
              <a:gd name="T18" fmla="*/ 250 h 2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" h="250">
                <a:moveTo>
                  <a:pt x="158" y="250"/>
                </a:moveTo>
                <a:lnTo>
                  <a:pt x="0" y="132"/>
                </a:lnTo>
                <a:lnTo>
                  <a:pt x="100" y="0"/>
                </a:lnTo>
                <a:lnTo>
                  <a:pt x="258" y="118"/>
                </a:lnTo>
                <a:lnTo>
                  <a:pt x="158" y="250"/>
                </a:lnTo>
                <a:close/>
              </a:path>
            </a:pathLst>
          </a:custGeom>
          <a:solidFill>
            <a:srgbClr val="33A0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>
            <a:off x="114962" y="3650656"/>
            <a:ext cx="430713" cy="474922"/>
          </a:xfrm>
          <a:custGeom>
            <a:avLst/>
            <a:gdLst>
              <a:gd name="T0" fmla="*/ 158 w 258"/>
              <a:gd name="T1" fmla="*/ 0 h 252"/>
              <a:gd name="T2" fmla="*/ 0 w 258"/>
              <a:gd name="T3" fmla="*/ 118 h 252"/>
              <a:gd name="T4" fmla="*/ 100 w 258"/>
              <a:gd name="T5" fmla="*/ 252 h 252"/>
              <a:gd name="T6" fmla="*/ 258 w 258"/>
              <a:gd name="T7" fmla="*/ 134 h 252"/>
              <a:gd name="T8" fmla="*/ 158 w 258"/>
              <a:gd name="T9" fmla="*/ 0 h 2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"/>
              <a:gd name="T16" fmla="*/ 0 h 252"/>
              <a:gd name="T17" fmla="*/ 258 w 258"/>
              <a:gd name="T18" fmla="*/ 252 h 2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" h="252">
                <a:moveTo>
                  <a:pt x="158" y="0"/>
                </a:moveTo>
                <a:lnTo>
                  <a:pt x="0" y="118"/>
                </a:lnTo>
                <a:lnTo>
                  <a:pt x="100" y="252"/>
                </a:lnTo>
                <a:lnTo>
                  <a:pt x="258" y="134"/>
                </a:lnTo>
                <a:lnTo>
                  <a:pt x="158" y="0"/>
                </a:lnTo>
                <a:close/>
              </a:path>
            </a:pathLst>
          </a:custGeom>
          <a:solidFill>
            <a:srgbClr val="33A0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Freeform 19"/>
          <p:cNvSpPr>
            <a:spLocks/>
          </p:cNvSpPr>
          <p:nvPr/>
        </p:nvSpPr>
        <p:spPr bwMode="auto">
          <a:xfrm>
            <a:off x="2365356" y="2930735"/>
            <a:ext cx="166943" cy="787767"/>
          </a:xfrm>
          <a:custGeom>
            <a:avLst/>
            <a:gdLst>
              <a:gd name="T0" fmla="*/ 100 w 100"/>
              <a:gd name="T1" fmla="*/ 208 h 418"/>
              <a:gd name="T2" fmla="*/ 100 w 100"/>
              <a:gd name="T3" fmla="*/ 208 h 418"/>
              <a:gd name="T4" fmla="*/ 98 w 100"/>
              <a:gd name="T5" fmla="*/ 250 h 418"/>
              <a:gd name="T6" fmla="*/ 96 w 100"/>
              <a:gd name="T7" fmla="*/ 290 h 418"/>
              <a:gd name="T8" fmla="*/ 90 w 100"/>
              <a:gd name="T9" fmla="*/ 326 h 418"/>
              <a:gd name="T10" fmla="*/ 84 w 100"/>
              <a:gd name="T11" fmla="*/ 356 h 418"/>
              <a:gd name="T12" fmla="*/ 78 w 100"/>
              <a:gd name="T13" fmla="*/ 382 h 418"/>
              <a:gd name="T14" fmla="*/ 70 w 100"/>
              <a:gd name="T15" fmla="*/ 400 h 418"/>
              <a:gd name="T16" fmla="*/ 64 w 100"/>
              <a:gd name="T17" fmla="*/ 408 h 418"/>
              <a:gd name="T18" fmla="*/ 60 w 100"/>
              <a:gd name="T19" fmla="*/ 412 h 418"/>
              <a:gd name="T20" fmla="*/ 56 w 100"/>
              <a:gd name="T21" fmla="*/ 416 h 418"/>
              <a:gd name="T22" fmla="*/ 50 w 100"/>
              <a:gd name="T23" fmla="*/ 418 h 418"/>
              <a:gd name="T24" fmla="*/ 50 w 100"/>
              <a:gd name="T25" fmla="*/ 418 h 418"/>
              <a:gd name="T26" fmla="*/ 44 w 100"/>
              <a:gd name="T27" fmla="*/ 416 h 418"/>
              <a:gd name="T28" fmla="*/ 40 w 100"/>
              <a:gd name="T29" fmla="*/ 412 h 418"/>
              <a:gd name="T30" fmla="*/ 36 w 100"/>
              <a:gd name="T31" fmla="*/ 408 h 418"/>
              <a:gd name="T32" fmla="*/ 30 w 100"/>
              <a:gd name="T33" fmla="*/ 400 h 418"/>
              <a:gd name="T34" fmla="*/ 22 w 100"/>
              <a:gd name="T35" fmla="*/ 382 h 418"/>
              <a:gd name="T36" fmla="*/ 16 w 100"/>
              <a:gd name="T37" fmla="*/ 356 h 418"/>
              <a:gd name="T38" fmla="*/ 10 w 100"/>
              <a:gd name="T39" fmla="*/ 326 h 418"/>
              <a:gd name="T40" fmla="*/ 4 w 100"/>
              <a:gd name="T41" fmla="*/ 290 h 418"/>
              <a:gd name="T42" fmla="*/ 2 w 100"/>
              <a:gd name="T43" fmla="*/ 250 h 418"/>
              <a:gd name="T44" fmla="*/ 0 w 100"/>
              <a:gd name="T45" fmla="*/ 208 h 418"/>
              <a:gd name="T46" fmla="*/ 0 w 100"/>
              <a:gd name="T47" fmla="*/ 208 h 418"/>
              <a:gd name="T48" fmla="*/ 2 w 100"/>
              <a:gd name="T49" fmla="*/ 166 h 418"/>
              <a:gd name="T50" fmla="*/ 4 w 100"/>
              <a:gd name="T51" fmla="*/ 128 h 418"/>
              <a:gd name="T52" fmla="*/ 10 w 100"/>
              <a:gd name="T53" fmla="*/ 92 h 418"/>
              <a:gd name="T54" fmla="*/ 16 w 100"/>
              <a:gd name="T55" fmla="*/ 60 h 418"/>
              <a:gd name="T56" fmla="*/ 22 w 100"/>
              <a:gd name="T57" fmla="*/ 36 h 418"/>
              <a:gd name="T58" fmla="*/ 30 w 100"/>
              <a:gd name="T59" fmla="*/ 16 h 418"/>
              <a:gd name="T60" fmla="*/ 36 w 100"/>
              <a:gd name="T61" fmla="*/ 10 h 418"/>
              <a:gd name="T62" fmla="*/ 40 w 100"/>
              <a:gd name="T63" fmla="*/ 4 h 418"/>
              <a:gd name="T64" fmla="*/ 44 w 100"/>
              <a:gd name="T65" fmla="*/ 0 h 418"/>
              <a:gd name="T66" fmla="*/ 50 w 100"/>
              <a:gd name="T67" fmla="*/ 0 h 418"/>
              <a:gd name="T68" fmla="*/ 50 w 100"/>
              <a:gd name="T69" fmla="*/ 0 h 418"/>
              <a:gd name="T70" fmla="*/ 56 w 100"/>
              <a:gd name="T71" fmla="*/ 0 h 418"/>
              <a:gd name="T72" fmla="*/ 60 w 100"/>
              <a:gd name="T73" fmla="*/ 4 h 418"/>
              <a:gd name="T74" fmla="*/ 64 w 100"/>
              <a:gd name="T75" fmla="*/ 10 h 418"/>
              <a:gd name="T76" fmla="*/ 70 w 100"/>
              <a:gd name="T77" fmla="*/ 16 h 418"/>
              <a:gd name="T78" fmla="*/ 78 w 100"/>
              <a:gd name="T79" fmla="*/ 36 h 418"/>
              <a:gd name="T80" fmla="*/ 84 w 100"/>
              <a:gd name="T81" fmla="*/ 60 h 418"/>
              <a:gd name="T82" fmla="*/ 90 w 100"/>
              <a:gd name="T83" fmla="*/ 92 h 418"/>
              <a:gd name="T84" fmla="*/ 96 w 100"/>
              <a:gd name="T85" fmla="*/ 128 h 418"/>
              <a:gd name="T86" fmla="*/ 98 w 100"/>
              <a:gd name="T87" fmla="*/ 166 h 418"/>
              <a:gd name="T88" fmla="*/ 100 w 100"/>
              <a:gd name="T89" fmla="*/ 208 h 418"/>
              <a:gd name="T90" fmla="*/ 100 w 100"/>
              <a:gd name="T91" fmla="*/ 208 h 4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0"/>
              <a:gd name="T139" fmla="*/ 0 h 418"/>
              <a:gd name="T140" fmla="*/ 100 w 100"/>
              <a:gd name="T141" fmla="*/ 418 h 4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0" h="418">
                <a:moveTo>
                  <a:pt x="100" y="208"/>
                </a:moveTo>
                <a:lnTo>
                  <a:pt x="100" y="208"/>
                </a:lnTo>
                <a:lnTo>
                  <a:pt x="98" y="250"/>
                </a:lnTo>
                <a:lnTo>
                  <a:pt x="96" y="290"/>
                </a:lnTo>
                <a:lnTo>
                  <a:pt x="90" y="326"/>
                </a:lnTo>
                <a:lnTo>
                  <a:pt x="84" y="356"/>
                </a:lnTo>
                <a:lnTo>
                  <a:pt x="78" y="382"/>
                </a:lnTo>
                <a:lnTo>
                  <a:pt x="70" y="400"/>
                </a:lnTo>
                <a:lnTo>
                  <a:pt x="64" y="408"/>
                </a:lnTo>
                <a:lnTo>
                  <a:pt x="60" y="412"/>
                </a:lnTo>
                <a:lnTo>
                  <a:pt x="56" y="416"/>
                </a:lnTo>
                <a:lnTo>
                  <a:pt x="50" y="418"/>
                </a:lnTo>
                <a:lnTo>
                  <a:pt x="44" y="416"/>
                </a:lnTo>
                <a:lnTo>
                  <a:pt x="40" y="412"/>
                </a:lnTo>
                <a:lnTo>
                  <a:pt x="36" y="408"/>
                </a:lnTo>
                <a:lnTo>
                  <a:pt x="30" y="400"/>
                </a:lnTo>
                <a:lnTo>
                  <a:pt x="22" y="382"/>
                </a:lnTo>
                <a:lnTo>
                  <a:pt x="16" y="356"/>
                </a:lnTo>
                <a:lnTo>
                  <a:pt x="10" y="326"/>
                </a:lnTo>
                <a:lnTo>
                  <a:pt x="4" y="290"/>
                </a:lnTo>
                <a:lnTo>
                  <a:pt x="2" y="250"/>
                </a:lnTo>
                <a:lnTo>
                  <a:pt x="0" y="208"/>
                </a:lnTo>
                <a:lnTo>
                  <a:pt x="2" y="166"/>
                </a:lnTo>
                <a:lnTo>
                  <a:pt x="4" y="128"/>
                </a:lnTo>
                <a:lnTo>
                  <a:pt x="10" y="92"/>
                </a:lnTo>
                <a:lnTo>
                  <a:pt x="16" y="60"/>
                </a:lnTo>
                <a:lnTo>
                  <a:pt x="22" y="36"/>
                </a:lnTo>
                <a:lnTo>
                  <a:pt x="30" y="16"/>
                </a:lnTo>
                <a:lnTo>
                  <a:pt x="36" y="10"/>
                </a:lnTo>
                <a:lnTo>
                  <a:pt x="40" y="4"/>
                </a:lnTo>
                <a:lnTo>
                  <a:pt x="44" y="0"/>
                </a:lnTo>
                <a:lnTo>
                  <a:pt x="50" y="0"/>
                </a:lnTo>
                <a:lnTo>
                  <a:pt x="56" y="0"/>
                </a:lnTo>
                <a:lnTo>
                  <a:pt x="60" y="4"/>
                </a:lnTo>
                <a:lnTo>
                  <a:pt x="64" y="10"/>
                </a:lnTo>
                <a:lnTo>
                  <a:pt x="70" y="16"/>
                </a:lnTo>
                <a:lnTo>
                  <a:pt x="78" y="36"/>
                </a:lnTo>
                <a:lnTo>
                  <a:pt x="84" y="60"/>
                </a:lnTo>
                <a:lnTo>
                  <a:pt x="90" y="92"/>
                </a:lnTo>
                <a:lnTo>
                  <a:pt x="96" y="128"/>
                </a:lnTo>
                <a:lnTo>
                  <a:pt x="98" y="166"/>
                </a:lnTo>
                <a:lnTo>
                  <a:pt x="100" y="208"/>
                </a:lnTo>
                <a:close/>
              </a:path>
            </a:pathLst>
          </a:custGeom>
          <a:solidFill>
            <a:srgbClr val="33A0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2435472" y="2975966"/>
            <a:ext cx="30050" cy="98000"/>
          </a:xfrm>
          <a:custGeom>
            <a:avLst/>
            <a:gdLst>
              <a:gd name="T0" fmla="*/ 18 w 18"/>
              <a:gd name="T1" fmla="*/ 26 h 52"/>
              <a:gd name="T2" fmla="*/ 18 w 18"/>
              <a:gd name="T3" fmla="*/ 26 h 52"/>
              <a:gd name="T4" fmla="*/ 16 w 18"/>
              <a:gd name="T5" fmla="*/ 36 h 52"/>
              <a:gd name="T6" fmla="*/ 14 w 18"/>
              <a:gd name="T7" fmla="*/ 44 h 52"/>
              <a:gd name="T8" fmla="*/ 12 w 18"/>
              <a:gd name="T9" fmla="*/ 50 h 52"/>
              <a:gd name="T10" fmla="*/ 8 w 18"/>
              <a:gd name="T11" fmla="*/ 52 h 52"/>
              <a:gd name="T12" fmla="*/ 8 w 18"/>
              <a:gd name="T13" fmla="*/ 52 h 52"/>
              <a:gd name="T14" fmla="*/ 4 w 18"/>
              <a:gd name="T15" fmla="*/ 50 h 52"/>
              <a:gd name="T16" fmla="*/ 2 w 18"/>
              <a:gd name="T17" fmla="*/ 44 h 52"/>
              <a:gd name="T18" fmla="*/ 0 w 18"/>
              <a:gd name="T19" fmla="*/ 36 h 52"/>
              <a:gd name="T20" fmla="*/ 0 w 18"/>
              <a:gd name="T21" fmla="*/ 26 h 52"/>
              <a:gd name="T22" fmla="*/ 0 w 18"/>
              <a:gd name="T23" fmla="*/ 26 h 52"/>
              <a:gd name="T24" fmla="*/ 0 w 18"/>
              <a:gd name="T25" fmla="*/ 16 h 52"/>
              <a:gd name="T26" fmla="*/ 2 w 18"/>
              <a:gd name="T27" fmla="*/ 8 h 52"/>
              <a:gd name="T28" fmla="*/ 4 w 18"/>
              <a:gd name="T29" fmla="*/ 2 h 52"/>
              <a:gd name="T30" fmla="*/ 8 w 18"/>
              <a:gd name="T31" fmla="*/ 0 h 52"/>
              <a:gd name="T32" fmla="*/ 8 w 18"/>
              <a:gd name="T33" fmla="*/ 0 h 52"/>
              <a:gd name="T34" fmla="*/ 12 w 18"/>
              <a:gd name="T35" fmla="*/ 2 h 52"/>
              <a:gd name="T36" fmla="*/ 14 w 18"/>
              <a:gd name="T37" fmla="*/ 8 h 52"/>
              <a:gd name="T38" fmla="*/ 16 w 18"/>
              <a:gd name="T39" fmla="*/ 16 h 52"/>
              <a:gd name="T40" fmla="*/ 18 w 18"/>
              <a:gd name="T41" fmla="*/ 26 h 52"/>
              <a:gd name="T42" fmla="*/ 18 w 18"/>
              <a:gd name="T43" fmla="*/ 26 h 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52"/>
              <a:gd name="T68" fmla="*/ 18 w 18"/>
              <a:gd name="T69" fmla="*/ 52 h 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52">
                <a:moveTo>
                  <a:pt x="18" y="26"/>
                </a:moveTo>
                <a:lnTo>
                  <a:pt x="18" y="26"/>
                </a:lnTo>
                <a:lnTo>
                  <a:pt x="16" y="36"/>
                </a:lnTo>
                <a:lnTo>
                  <a:pt x="14" y="44"/>
                </a:lnTo>
                <a:lnTo>
                  <a:pt x="12" y="50"/>
                </a:lnTo>
                <a:lnTo>
                  <a:pt x="8" y="52"/>
                </a:lnTo>
                <a:lnTo>
                  <a:pt x="4" y="50"/>
                </a:lnTo>
                <a:lnTo>
                  <a:pt x="2" y="44"/>
                </a:lnTo>
                <a:lnTo>
                  <a:pt x="0" y="36"/>
                </a:lnTo>
                <a:lnTo>
                  <a:pt x="0" y="26"/>
                </a:lnTo>
                <a:lnTo>
                  <a:pt x="0" y="16"/>
                </a:lnTo>
                <a:lnTo>
                  <a:pt x="2" y="8"/>
                </a:lnTo>
                <a:lnTo>
                  <a:pt x="4" y="2"/>
                </a:lnTo>
                <a:lnTo>
                  <a:pt x="8" y="0"/>
                </a:lnTo>
                <a:lnTo>
                  <a:pt x="12" y="2"/>
                </a:lnTo>
                <a:lnTo>
                  <a:pt x="14" y="8"/>
                </a:lnTo>
                <a:lnTo>
                  <a:pt x="16" y="16"/>
                </a:lnTo>
                <a:lnTo>
                  <a:pt x="18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 21"/>
          <p:cNvSpPr>
            <a:spLocks/>
          </p:cNvSpPr>
          <p:nvPr/>
        </p:nvSpPr>
        <p:spPr bwMode="auto">
          <a:xfrm>
            <a:off x="2388728" y="3416965"/>
            <a:ext cx="30050" cy="98000"/>
          </a:xfrm>
          <a:custGeom>
            <a:avLst/>
            <a:gdLst>
              <a:gd name="T0" fmla="*/ 18 w 18"/>
              <a:gd name="T1" fmla="*/ 26 h 52"/>
              <a:gd name="T2" fmla="*/ 18 w 18"/>
              <a:gd name="T3" fmla="*/ 26 h 52"/>
              <a:gd name="T4" fmla="*/ 18 w 18"/>
              <a:gd name="T5" fmla="*/ 36 h 52"/>
              <a:gd name="T6" fmla="*/ 16 w 18"/>
              <a:gd name="T7" fmla="*/ 44 h 52"/>
              <a:gd name="T8" fmla="*/ 12 w 18"/>
              <a:gd name="T9" fmla="*/ 50 h 52"/>
              <a:gd name="T10" fmla="*/ 10 w 18"/>
              <a:gd name="T11" fmla="*/ 52 h 52"/>
              <a:gd name="T12" fmla="*/ 10 w 18"/>
              <a:gd name="T13" fmla="*/ 52 h 52"/>
              <a:gd name="T14" fmla="*/ 6 w 18"/>
              <a:gd name="T15" fmla="*/ 50 h 52"/>
              <a:gd name="T16" fmla="*/ 2 w 18"/>
              <a:gd name="T17" fmla="*/ 44 h 52"/>
              <a:gd name="T18" fmla="*/ 0 w 18"/>
              <a:gd name="T19" fmla="*/ 36 h 52"/>
              <a:gd name="T20" fmla="*/ 0 w 18"/>
              <a:gd name="T21" fmla="*/ 26 h 52"/>
              <a:gd name="T22" fmla="*/ 0 w 18"/>
              <a:gd name="T23" fmla="*/ 26 h 52"/>
              <a:gd name="T24" fmla="*/ 0 w 18"/>
              <a:gd name="T25" fmla="*/ 16 h 52"/>
              <a:gd name="T26" fmla="*/ 2 w 18"/>
              <a:gd name="T27" fmla="*/ 8 h 52"/>
              <a:gd name="T28" fmla="*/ 6 w 18"/>
              <a:gd name="T29" fmla="*/ 2 h 52"/>
              <a:gd name="T30" fmla="*/ 10 w 18"/>
              <a:gd name="T31" fmla="*/ 0 h 52"/>
              <a:gd name="T32" fmla="*/ 10 w 18"/>
              <a:gd name="T33" fmla="*/ 0 h 52"/>
              <a:gd name="T34" fmla="*/ 12 w 18"/>
              <a:gd name="T35" fmla="*/ 2 h 52"/>
              <a:gd name="T36" fmla="*/ 16 w 18"/>
              <a:gd name="T37" fmla="*/ 8 h 52"/>
              <a:gd name="T38" fmla="*/ 18 w 18"/>
              <a:gd name="T39" fmla="*/ 16 h 52"/>
              <a:gd name="T40" fmla="*/ 18 w 18"/>
              <a:gd name="T41" fmla="*/ 26 h 52"/>
              <a:gd name="T42" fmla="*/ 18 w 18"/>
              <a:gd name="T43" fmla="*/ 26 h 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52"/>
              <a:gd name="T68" fmla="*/ 18 w 18"/>
              <a:gd name="T69" fmla="*/ 52 h 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52">
                <a:moveTo>
                  <a:pt x="18" y="26"/>
                </a:moveTo>
                <a:lnTo>
                  <a:pt x="18" y="26"/>
                </a:lnTo>
                <a:lnTo>
                  <a:pt x="18" y="36"/>
                </a:lnTo>
                <a:lnTo>
                  <a:pt x="16" y="44"/>
                </a:lnTo>
                <a:lnTo>
                  <a:pt x="12" y="50"/>
                </a:lnTo>
                <a:lnTo>
                  <a:pt x="10" y="52"/>
                </a:lnTo>
                <a:lnTo>
                  <a:pt x="6" y="50"/>
                </a:lnTo>
                <a:lnTo>
                  <a:pt x="2" y="44"/>
                </a:lnTo>
                <a:lnTo>
                  <a:pt x="0" y="36"/>
                </a:lnTo>
                <a:lnTo>
                  <a:pt x="0" y="26"/>
                </a:lnTo>
                <a:lnTo>
                  <a:pt x="0" y="16"/>
                </a:lnTo>
                <a:lnTo>
                  <a:pt x="2" y="8"/>
                </a:lnTo>
                <a:lnTo>
                  <a:pt x="6" y="2"/>
                </a:lnTo>
                <a:lnTo>
                  <a:pt x="10" y="0"/>
                </a:lnTo>
                <a:lnTo>
                  <a:pt x="12" y="2"/>
                </a:lnTo>
                <a:lnTo>
                  <a:pt x="16" y="8"/>
                </a:lnTo>
                <a:lnTo>
                  <a:pt x="18" y="16"/>
                </a:lnTo>
                <a:lnTo>
                  <a:pt x="18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Freeform 22"/>
          <p:cNvSpPr>
            <a:spLocks/>
          </p:cNvSpPr>
          <p:nvPr/>
        </p:nvSpPr>
        <p:spPr bwMode="auto">
          <a:xfrm>
            <a:off x="2478878" y="3416965"/>
            <a:ext cx="30050" cy="98000"/>
          </a:xfrm>
          <a:custGeom>
            <a:avLst/>
            <a:gdLst>
              <a:gd name="T0" fmla="*/ 18 w 18"/>
              <a:gd name="T1" fmla="*/ 26 h 52"/>
              <a:gd name="T2" fmla="*/ 18 w 18"/>
              <a:gd name="T3" fmla="*/ 26 h 52"/>
              <a:gd name="T4" fmla="*/ 18 w 18"/>
              <a:gd name="T5" fmla="*/ 36 h 52"/>
              <a:gd name="T6" fmla="*/ 16 w 18"/>
              <a:gd name="T7" fmla="*/ 44 h 52"/>
              <a:gd name="T8" fmla="*/ 12 w 18"/>
              <a:gd name="T9" fmla="*/ 50 h 52"/>
              <a:gd name="T10" fmla="*/ 8 w 18"/>
              <a:gd name="T11" fmla="*/ 52 h 52"/>
              <a:gd name="T12" fmla="*/ 8 w 18"/>
              <a:gd name="T13" fmla="*/ 52 h 52"/>
              <a:gd name="T14" fmla="*/ 6 w 18"/>
              <a:gd name="T15" fmla="*/ 50 h 52"/>
              <a:gd name="T16" fmla="*/ 2 w 18"/>
              <a:gd name="T17" fmla="*/ 44 h 52"/>
              <a:gd name="T18" fmla="*/ 0 w 18"/>
              <a:gd name="T19" fmla="*/ 36 h 52"/>
              <a:gd name="T20" fmla="*/ 0 w 18"/>
              <a:gd name="T21" fmla="*/ 26 h 52"/>
              <a:gd name="T22" fmla="*/ 0 w 18"/>
              <a:gd name="T23" fmla="*/ 26 h 52"/>
              <a:gd name="T24" fmla="*/ 0 w 18"/>
              <a:gd name="T25" fmla="*/ 16 h 52"/>
              <a:gd name="T26" fmla="*/ 2 w 18"/>
              <a:gd name="T27" fmla="*/ 8 h 52"/>
              <a:gd name="T28" fmla="*/ 6 w 18"/>
              <a:gd name="T29" fmla="*/ 2 h 52"/>
              <a:gd name="T30" fmla="*/ 8 w 18"/>
              <a:gd name="T31" fmla="*/ 0 h 52"/>
              <a:gd name="T32" fmla="*/ 8 w 18"/>
              <a:gd name="T33" fmla="*/ 0 h 52"/>
              <a:gd name="T34" fmla="*/ 12 w 18"/>
              <a:gd name="T35" fmla="*/ 2 h 52"/>
              <a:gd name="T36" fmla="*/ 16 w 18"/>
              <a:gd name="T37" fmla="*/ 8 h 52"/>
              <a:gd name="T38" fmla="*/ 18 w 18"/>
              <a:gd name="T39" fmla="*/ 16 h 52"/>
              <a:gd name="T40" fmla="*/ 18 w 18"/>
              <a:gd name="T41" fmla="*/ 26 h 52"/>
              <a:gd name="T42" fmla="*/ 18 w 18"/>
              <a:gd name="T43" fmla="*/ 26 h 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52"/>
              <a:gd name="T68" fmla="*/ 18 w 18"/>
              <a:gd name="T69" fmla="*/ 52 h 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52">
                <a:moveTo>
                  <a:pt x="18" y="26"/>
                </a:moveTo>
                <a:lnTo>
                  <a:pt x="18" y="26"/>
                </a:lnTo>
                <a:lnTo>
                  <a:pt x="18" y="36"/>
                </a:lnTo>
                <a:lnTo>
                  <a:pt x="16" y="44"/>
                </a:lnTo>
                <a:lnTo>
                  <a:pt x="12" y="50"/>
                </a:lnTo>
                <a:lnTo>
                  <a:pt x="8" y="52"/>
                </a:lnTo>
                <a:lnTo>
                  <a:pt x="6" y="50"/>
                </a:lnTo>
                <a:lnTo>
                  <a:pt x="2" y="44"/>
                </a:lnTo>
                <a:lnTo>
                  <a:pt x="0" y="36"/>
                </a:lnTo>
                <a:lnTo>
                  <a:pt x="0" y="26"/>
                </a:lnTo>
                <a:lnTo>
                  <a:pt x="0" y="16"/>
                </a:lnTo>
                <a:lnTo>
                  <a:pt x="2" y="8"/>
                </a:lnTo>
                <a:lnTo>
                  <a:pt x="6" y="2"/>
                </a:lnTo>
                <a:lnTo>
                  <a:pt x="8" y="0"/>
                </a:lnTo>
                <a:lnTo>
                  <a:pt x="12" y="2"/>
                </a:lnTo>
                <a:lnTo>
                  <a:pt x="16" y="8"/>
                </a:lnTo>
                <a:lnTo>
                  <a:pt x="18" y="16"/>
                </a:lnTo>
                <a:lnTo>
                  <a:pt x="18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3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350" y="2857236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4539" y="2866659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773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5996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9219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9882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3105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76328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2441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09550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61645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4868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28090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8754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61977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95199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61313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28422" y="2874197"/>
            <a:ext cx="90149" cy="9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41"/>
          <p:cNvSpPr>
            <a:spLocks noChangeArrowheads="1"/>
          </p:cNvSpPr>
          <p:nvPr/>
        </p:nvSpPr>
        <p:spPr bwMode="auto">
          <a:xfrm>
            <a:off x="2559010" y="2791274"/>
            <a:ext cx="60100" cy="1055382"/>
          </a:xfrm>
          <a:prstGeom prst="rect">
            <a:avLst/>
          </a:prstGeom>
          <a:solidFill>
            <a:srgbClr val="FE9F3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Freeform 42"/>
          <p:cNvSpPr>
            <a:spLocks/>
          </p:cNvSpPr>
          <p:nvPr/>
        </p:nvSpPr>
        <p:spPr bwMode="auto">
          <a:xfrm>
            <a:off x="969711" y="3322734"/>
            <a:ext cx="1479117" cy="1885"/>
          </a:xfrm>
          <a:custGeom>
            <a:avLst/>
            <a:gdLst>
              <a:gd name="T0" fmla="*/ 886 w 886"/>
              <a:gd name="T1" fmla="*/ 0 h 1"/>
              <a:gd name="T2" fmla="*/ 0 w 886"/>
              <a:gd name="T3" fmla="*/ 0 h 1"/>
              <a:gd name="T4" fmla="*/ 886 w 886"/>
              <a:gd name="T5" fmla="*/ 0 h 1"/>
              <a:gd name="T6" fmla="*/ 0 60000 65536"/>
              <a:gd name="T7" fmla="*/ 0 60000 65536"/>
              <a:gd name="T8" fmla="*/ 0 60000 65536"/>
              <a:gd name="T9" fmla="*/ 0 w 886"/>
              <a:gd name="T10" fmla="*/ 0 h 1"/>
              <a:gd name="T11" fmla="*/ 886 w 88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6" h="1">
                <a:moveTo>
                  <a:pt x="886" y="0"/>
                </a:moveTo>
                <a:lnTo>
                  <a:pt x="0" y="0"/>
                </a:lnTo>
                <a:lnTo>
                  <a:pt x="88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" name="Line 43"/>
          <p:cNvSpPr>
            <a:spLocks noChangeShapeType="1"/>
          </p:cNvSpPr>
          <p:nvPr/>
        </p:nvSpPr>
        <p:spPr bwMode="auto">
          <a:xfrm flipH="1">
            <a:off x="969711" y="3322734"/>
            <a:ext cx="1479117" cy="1885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4" name="Rectangle 44"/>
          <p:cNvSpPr>
            <a:spLocks noChangeArrowheads="1"/>
          </p:cNvSpPr>
          <p:nvPr/>
        </p:nvSpPr>
        <p:spPr bwMode="auto">
          <a:xfrm>
            <a:off x="2281885" y="2791274"/>
            <a:ext cx="56761" cy="1055382"/>
          </a:xfrm>
          <a:prstGeom prst="rect">
            <a:avLst/>
          </a:prstGeom>
          <a:solidFill>
            <a:srgbClr val="FE9F3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5" name="Freeform 45"/>
          <p:cNvSpPr>
            <a:spLocks/>
          </p:cNvSpPr>
          <p:nvPr/>
        </p:nvSpPr>
        <p:spPr bwMode="auto">
          <a:xfrm>
            <a:off x="1674707" y="3322734"/>
            <a:ext cx="103505" cy="173384"/>
          </a:xfrm>
          <a:custGeom>
            <a:avLst/>
            <a:gdLst>
              <a:gd name="T0" fmla="*/ 0 w 62"/>
              <a:gd name="T1" fmla="*/ 92 h 92"/>
              <a:gd name="T2" fmla="*/ 32 w 62"/>
              <a:gd name="T3" fmla="*/ 0 h 92"/>
              <a:gd name="T4" fmla="*/ 62 w 62"/>
              <a:gd name="T5" fmla="*/ 92 h 92"/>
              <a:gd name="T6" fmla="*/ 0 w 62"/>
              <a:gd name="T7" fmla="*/ 92 h 92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92"/>
              <a:gd name="T14" fmla="*/ 62 w 62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92">
                <a:moveTo>
                  <a:pt x="0" y="92"/>
                </a:moveTo>
                <a:lnTo>
                  <a:pt x="32" y="0"/>
                </a:lnTo>
                <a:lnTo>
                  <a:pt x="62" y="92"/>
                </a:lnTo>
                <a:lnTo>
                  <a:pt x="0" y="92"/>
                </a:lnTo>
                <a:close/>
              </a:path>
            </a:pathLst>
          </a:custGeom>
          <a:solidFill>
            <a:srgbClr val="3CB6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6" name="Freeform 46"/>
          <p:cNvSpPr>
            <a:spLocks/>
          </p:cNvSpPr>
          <p:nvPr/>
        </p:nvSpPr>
        <p:spPr bwMode="auto">
          <a:xfrm>
            <a:off x="1674707" y="3141812"/>
            <a:ext cx="103505" cy="173384"/>
          </a:xfrm>
          <a:custGeom>
            <a:avLst/>
            <a:gdLst>
              <a:gd name="T0" fmla="*/ 0 w 62"/>
              <a:gd name="T1" fmla="*/ 0 h 92"/>
              <a:gd name="T2" fmla="*/ 32 w 62"/>
              <a:gd name="T3" fmla="*/ 92 h 92"/>
              <a:gd name="T4" fmla="*/ 62 w 62"/>
              <a:gd name="T5" fmla="*/ 0 h 92"/>
              <a:gd name="T6" fmla="*/ 0 w 62"/>
              <a:gd name="T7" fmla="*/ 0 h 92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92"/>
              <a:gd name="T14" fmla="*/ 62 w 62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92">
                <a:moveTo>
                  <a:pt x="0" y="0"/>
                </a:moveTo>
                <a:lnTo>
                  <a:pt x="32" y="92"/>
                </a:lnTo>
                <a:lnTo>
                  <a:pt x="62" y="0"/>
                </a:lnTo>
                <a:lnTo>
                  <a:pt x="0" y="0"/>
                </a:lnTo>
                <a:close/>
              </a:path>
            </a:pathLst>
          </a:custGeom>
          <a:solidFill>
            <a:srgbClr val="3CB6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" name="Freeform 47"/>
          <p:cNvSpPr>
            <a:spLocks/>
          </p:cNvSpPr>
          <p:nvPr/>
        </p:nvSpPr>
        <p:spPr bwMode="auto">
          <a:xfrm>
            <a:off x="2118400" y="3322734"/>
            <a:ext cx="100166" cy="173384"/>
          </a:xfrm>
          <a:custGeom>
            <a:avLst/>
            <a:gdLst>
              <a:gd name="T0" fmla="*/ 0 w 60"/>
              <a:gd name="T1" fmla="*/ 92 h 92"/>
              <a:gd name="T2" fmla="*/ 30 w 60"/>
              <a:gd name="T3" fmla="*/ 0 h 92"/>
              <a:gd name="T4" fmla="*/ 60 w 60"/>
              <a:gd name="T5" fmla="*/ 92 h 92"/>
              <a:gd name="T6" fmla="*/ 0 w 60"/>
              <a:gd name="T7" fmla="*/ 92 h 92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92"/>
              <a:gd name="T14" fmla="*/ 60 w 60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92">
                <a:moveTo>
                  <a:pt x="0" y="92"/>
                </a:moveTo>
                <a:lnTo>
                  <a:pt x="30" y="0"/>
                </a:lnTo>
                <a:lnTo>
                  <a:pt x="60" y="92"/>
                </a:lnTo>
                <a:lnTo>
                  <a:pt x="0" y="92"/>
                </a:lnTo>
                <a:close/>
              </a:path>
            </a:pathLst>
          </a:custGeom>
          <a:solidFill>
            <a:srgbClr val="3CB6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" name="Freeform 48"/>
          <p:cNvSpPr>
            <a:spLocks/>
          </p:cNvSpPr>
          <p:nvPr/>
        </p:nvSpPr>
        <p:spPr bwMode="auto">
          <a:xfrm>
            <a:off x="2118400" y="3141812"/>
            <a:ext cx="100166" cy="173384"/>
          </a:xfrm>
          <a:custGeom>
            <a:avLst/>
            <a:gdLst>
              <a:gd name="T0" fmla="*/ 0 w 60"/>
              <a:gd name="T1" fmla="*/ 0 h 92"/>
              <a:gd name="T2" fmla="*/ 30 w 60"/>
              <a:gd name="T3" fmla="*/ 92 h 92"/>
              <a:gd name="T4" fmla="*/ 60 w 60"/>
              <a:gd name="T5" fmla="*/ 0 h 92"/>
              <a:gd name="T6" fmla="*/ 0 w 60"/>
              <a:gd name="T7" fmla="*/ 0 h 92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92"/>
              <a:gd name="T14" fmla="*/ 60 w 60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92">
                <a:moveTo>
                  <a:pt x="0" y="0"/>
                </a:moveTo>
                <a:lnTo>
                  <a:pt x="30" y="92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CB6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" name="Freeform 50"/>
          <p:cNvSpPr>
            <a:spLocks/>
          </p:cNvSpPr>
          <p:nvPr/>
        </p:nvSpPr>
        <p:spPr bwMode="auto">
          <a:xfrm>
            <a:off x="3193395" y="3194581"/>
            <a:ext cx="100166" cy="248769"/>
          </a:xfrm>
          <a:custGeom>
            <a:avLst/>
            <a:gdLst>
              <a:gd name="T0" fmla="*/ 0 w 60"/>
              <a:gd name="T1" fmla="*/ 132 h 132"/>
              <a:gd name="T2" fmla="*/ 60 w 60"/>
              <a:gd name="T3" fmla="*/ 66 h 132"/>
              <a:gd name="T4" fmla="*/ 0 w 60"/>
              <a:gd name="T5" fmla="*/ 0 h 132"/>
              <a:gd name="T6" fmla="*/ 0 60000 65536"/>
              <a:gd name="T7" fmla="*/ 0 60000 65536"/>
              <a:gd name="T8" fmla="*/ 0 60000 65536"/>
              <a:gd name="T9" fmla="*/ 0 w 60"/>
              <a:gd name="T10" fmla="*/ 0 h 132"/>
              <a:gd name="T11" fmla="*/ 60 w 6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32">
                <a:moveTo>
                  <a:pt x="0" y="132"/>
                </a:moveTo>
                <a:lnTo>
                  <a:pt x="60" y="66"/>
                </a:lnTo>
                <a:lnTo>
                  <a:pt x="0" y="0"/>
                </a:lnTo>
              </a:path>
            </a:pathLst>
          </a:custGeom>
          <a:noFill/>
          <a:ln w="1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1501333" y="3160658"/>
            <a:ext cx="86810" cy="339230"/>
          </a:xfrm>
          <a:prstGeom prst="rect">
            <a:avLst/>
          </a:prstGeom>
          <a:solidFill>
            <a:srgbClr val="F2D000"/>
          </a:solidFill>
          <a:ln w="2">
            <a:solidFill>
              <a:srgbClr val="AD94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2882880" y="3119196"/>
            <a:ext cx="120199" cy="399537"/>
          </a:xfrm>
          <a:prstGeom prst="rect">
            <a:avLst/>
          </a:prstGeom>
          <a:solidFill>
            <a:srgbClr val="F2D000"/>
          </a:solidFill>
          <a:ln w="2">
            <a:solidFill>
              <a:srgbClr val="AD94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3443809" y="3119196"/>
            <a:ext cx="377292" cy="399537"/>
          </a:xfrm>
          <a:prstGeom prst="rect">
            <a:avLst/>
          </a:prstGeom>
          <a:solidFill>
            <a:srgbClr val="F2D000"/>
          </a:solidFill>
          <a:ln w="2">
            <a:solidFill>
              <a:srgbClr val="AD94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" name="Rectangle 55"/>
          <p:cNvSpPr>
            <a:spLocks noChangeArrowheads="1"/>
          </p:cNvSpPr>
          <p:nvPr/>
        </p:nvSpPr>
        <p:spPr bwMode="auto">
          <a:xfrm>
            <a:off x="3033624" y="3030439"/>
            <a:ext cx="420697" cy="2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FC#1</a:t>
            </a:r>
            <a:endParaRPr lang="en-US" dirty="0"/>
          </a:p>
        </p:txBody>
      </p:sp>
      <p:sp>
        <p:nvSpPr>
          <p:cNvPr id="64" name="Freeform 56"/>
          <p:cNvSpPr>
            <a:spLocks/>
          </p:cNvSpPr>
          <p:nvPr/>
        </p:nvSpPr>
        <p:spPr bwMode="auto">
          <a:xfrm>
            <a:off x="5791646" y="3194581"/>
            <a:ext cx="100166" cy="248769"/>
          </a:xfrm>
          <a:custGeom>
            <a:avLst/>
            <a:gdLst>
              <a:gd name="T0" fmla="*/ 0 w 60"/>
              <a:gd name="T1" fmla="*/ 132 h 132"/>
              <a:gd name="T2" fmla="*/ 60 w 60"/>
              <a:gd name="T3" fmla="*/ 66 h 132"/>
              <a:gd name="T4" fmla="*/ 0 w 60"/>
              <a:gd name="T5" fmla="*/ 0 h 132"/>
              <a:gd name="T6" fmla="*/ 0 60000 65536"/>
              <a:gd name="T7" fmla="*/ 0 60000 65536"/>
              <a:gd name="T8" fmla="*/ 0 60000 65536"/>
              <a:gd name="T9" fmla="*/ 0 w 60"/>
              <a:gd name="T10" fmla="*/ 0 h 132"/>
              <a:gd name="T11" fmla="*/ 60 w 6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32">
                <a:moveTo>
                  <a:pt x="0" y="132"/>
                </a:moveTo>
                <a:lnTo>
                  <a:pt x="60" y="66"/>
                </a:lnTo>
                <a:lnTo>
                  <a:pt x="0" y="0"/>
                </a:lnTo>
              </a:path>
            </a:pathLst>
          </a:custGeom>
          <a:noFill/>
          <a:ln w="1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5582783" y="3020670"/>
            <a:ext cx="420697" cy="2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FC#2</a:t>
            </a:r>
            <a:endParaRPr lang="en-US" dirty="0"/>
          </a:p>
        </p:txBody>
      </p:sp>
      <p:sp>
        <p:nvSpPr>
          <p:cNvPr id="66" name="Rectangle 60"/>
          <p:cNvSpPr>
            <a:spLocks noChangeArrowheads="1"/>
          </p:cNvSpPr>
          <p:nvPr/>
        </p:nvSpPr>
        <p:spPr bwMode="auto">
          <a:xfrm>
            <a:off x="2685887" y="2832736"/>
            <a:ext cx="604334" cy="2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Buncher</a:t>
            </a:r>
            <a:endParaRPr lang="en-US" dirty="0"/>
          </a:p>
        </p:txBody>
      </p:sp>
      <p:sp>
        <p:nvSpPr>
          <p:cNvPr id="67" name="Rectangle 61"/>
          <p:cNvSpPr>
            <a:spLocks noChangeArrowheads="1"/>
          </p:cNvSpPr>
          <p:nvPr/>
        </p:nvSpPr>
        <p:spPr bwMode="auto">
          <a:xfrm>
            <a:off x="3367015" y="2832736"/>
            <a:ext cx="584301" cy="2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Capture</a:t>
            </a:r>
            <a:endParaRPr lang="en-US" dirty="0"/>
          </a:p>
        </p:txBody>
      </p:sp>
      <p:sp>
        <p:nvSpPr>
          <p:cNvPr id="68" name="Rectangle 62"/>
          <p:cNvSpPr>
            <a:spLocks noChangeArrowheads="1"/>
          </p:cNvSpPr>
          <p:nvPr/>
        </p:nvSpPr>
        <p:spPr bwMode="auto">
          <a:xfrm>
            <a:off x="4053958" y="2857236"/>
            <a:ext cx="871444" cy="2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Bunchlength</a:t>
            </a:r>
            <a:endParaRPr lang="en-US" dirty="0"/>
          </a:p>
        </p:txBody>
      </p:sp>
      <p:sp>
        <p:nvSpPr>
          <p:cNvPr id="69" name="Rectangle 63"/>
          <p:cNvSpPr>
            <a:spLocks noChangeArrowheads="1"/>
          </p:cNvSpPr>
          <p:nvPr/>
        </p:nvSpPr>
        <p:spPr bwMode="auto">
          <a:xfrm>
            <a:off x="4214175" y="2992123"/>
            <a:ext cx="470780" cy="2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Cavity</a:t>
            </a:r>
            <a:endParaRPr lang="en-US" dirty="0"/>
          </a:p>
        </p:txBody>
      </p:sp>
      <p:sp>
        <p:nvSpPr>
          <p:cNvPr id="70" name="Rectangle 64"/>
          <p:cNvSpPr>
            <a:spLocks noChangeArrowheads="1"/>
          </p:cNvSpPr>
          <p:nvPr/>
        </p:nvSpPr>
        <p:spPr bwMode="auto">
          <a:xfrm>
            <a:off x="4769098" y="2675120"/>
            <a:ext cx="552582" cy="20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Helvetica" pitchFamily="34" charset="0"/>
              </a:rPr>
              <a:t>Cryounit</a:t>
            </a:r>
            <a:endParaRPr lang="en-US" dirty="0"/>
          </a:p>
        </p:txBody>
      </p:sp>
      <p:sp>
        <p:nvSpPr>
          <p:cNvPr id="71" name="Rectangle 65"/>
          <p:cNvSpPr>
            <a:spLocks noChangeArrowheads="1"/>
          </p:cNvSpPr>
          <p:nvPr/>
        </p:nvSpPr>
        <p:spPr bwMode="auto">
          <a:xfrm>
            <a:off x="6144951" y="2655582"/>
            <a:ext cx="924865" cy="2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Cryomodules</a:t>
            </a:r>
            <a:endParaRPr lang="en-US" dirty="0"/>
          </a:p>
        </p:txBody>
      </p:sp>
      <p:sp>
        <p:nvSpPr>
          <p:cNvPr id="72" name="Rectangle 66"/>
          <p:cNvSpPr>
            <a:spLocks noChangeArrowheads="1"/>
          </p:cNvSpPr>
          <p:nvPr/>
        </p:nvSpPr>
        <p:spPr bwMode="auto">
          <a:xfrm>
            <a:off x="7558960" y="2018584"/>
            <a:ext cx="814683" cy="33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Synchrotron </a:t>
            </a:r>
            <a:endParaRPr lang="en-US" sz="1100" b="0" dirty="0" smtClean="0">
              <a:solidFill>
                <a:srgbClr val="000000"/>
              </a:solidFill>
              <a:latin typeface="Helvetica" pitchFamily="34" charset="0"/>
            </a:endParaRPr>
          </a:p>
          <a:p>
            <a:r>
              <a:rPr lang="en-US" sz="1100" b="0" dirty="0" smtClean="0">
                <a:solidFill>
                  <a:srgbClr val="000000"/>
                </a:solidFill>
                <a:latin typeface="Helvetica" pitchFamily="34" charset="0"/>
              </a:rPr>
              <a:t>Light </a:t>
            </a:r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Monitor</a:t>
            </a:r>
            <a:endParaRPr lang="en-US" dirty="0"/>
          </a:p>
        </p:txBody>
      </p:sp>
      <p:sp>
        <p:nvSpPr>
          <p:cNvPr id="73" name="Rectangle 67"/>
          <p:cNvSpPr>
            <a:spLocks noChangeArrowheads="1"/>
          </p:cNvSpPr>
          <p:nvPr/>
        </p:nvSpPr>
        <p:spPr bwMode="auto">
          <a:xfrm>
            <a:off x="3644840" y="3886932"/>
            <a:ext cx="1317686" cy="33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100" b="0" dirty="0" smtClean="0">
                <a:solidFill>
                  <a:srgbClr val="000000"/>
                </a:solidFill>
                <a:latin typeface="Helvetica" pitchFamily="34" charset="0"/>
              </a:rPr>
              <a:t>500 </a:t>
            </a:r>
            <a:r>
              <a:rPr lang="en-US" sz="1100" b="0" dirty="0" err="1">
                <a:solidFill>
                  <a:srgbClr val="000000"/>
                </a:solidFill>
                <a:latin typeface="Helvetica" pitchFamily="34" charset="0"/>
              </a:rPr>
              <a:t>keV</a:t>
            </a:r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Helvetica" pitchFamily="34" charset="0"/>
              </a:rPr>
              <a:t>Spectrometer</a:t>
            </a:r>
            <a:endParaRPr lang="en-US" dirty="0"/>
          </a:p>
        </p:txBody>
      </p:sp>
      <p:sp>
        <p:nvSpPr>
          <p:cNvPr id="74" name="Rectangle 68"/>
          <p:cNvSpPr>
            <a:spLocks noChangeArrowheads="1"/>
          </p:cNvSpPr>
          <p:nvPr/>
        </p:nvSpPr>
        <p:spPr bwMode="auto">
          <a:xfrm>
            <a:off x="6200939" y="2028381"/>
            <a:ext cx="776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Helvetica" pitchFamily="34" charset="0"/>
              </a:rPr>
              <a:t>5</a:t>
            </a:r>
            <a:r>
              <a:rPr lang="en-US" sz="11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Helvetica" pitchFamily="34" charset="0"/>
              </a:rPr>
              <a:t>MeV </a:t>
            </a:r>
            <a:r>
              <a:rPr lang="en-US" sz="1100" b="1" dirty="0" smtClean="0">
                <a:solidFill>
                  <a:srgbClr val="FF0000"/>
                </a:solidFill>
                <a:latin typeface="Helvetica" pitchFamily="34" charset="0"/>
              </a:rPr>
              <a:t>Mott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Helvetica" pitchFamily="34" charset="0"/>
              </a:rPr>
              <a:t>Polarimeter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5" name="Rectangle 69"/>
          <p:cNvSpPr>
            <a:spLocks noChangeArrowheads="1"/>
          </p:cNvSpPr>
          <p:nvPr/>
        </p:nvSpPr>
        <p:spPr bwMode="auto">
          <a:xfrm>
            <a:off x="7660795" y="3386811"/>
            <a:ext cx="1178619" cy="2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Injection Chicane</a:t>
            </a:r>
            <a:endParaRPr lang="en-US" dirty="0"/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7026411" y="4295193"/>
            <a:ext cx="846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100" b="0" dirty="0" smtClean="0">
                <a:solidFill>
                  <a:srgbClr val="000000"/>
                </a:solidFill>
                <a:latin typeface="Helvetica" pitchFamily="34" charset="0"/>
              </a:rPr>
              <a:t>123 MeV</a:t>
            </a:r>
          </a:p>
          <a:p>
            <a:pPr algn="ctr"/>
            <a:r>
              <a:rPr lang="en-US" sz="1100" b="0" dirty="0" smtClean="0">
                <a:solidFill>
                  <a:srgbClr val="000000"/>
                </a:solidFill>
                <a:latin typeface="Helvetica" pitchFamily="34" charset="0"/>
              </a:rPr>
              <a:t>Spectrometer</a:t>
            </a:r>
            <a:endParaRPr lang="en-US" dirty="0"/>
          </a:p>
        </p:txBody>
      </p:sp>
      <p:sp>
        <p:nvSpPr>
          <p:cNvPr id="77" name="Rectangle 71"/>
          <p:cNvSpPr>
            <a:spLocks noChangeArrowheads="1"/>
          </p:cNvSpPr>
          <p:nvPr/>
        </p:nvSpPr>
        <p:spPr bwMode="auto">
          <a:xfrm rot="16200000">
            <a:off x="1159157" y="3981907"/>
            <a:ext cx="746306" cy="1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 smtClean="0">
                <a:solidFill>
                  <a:srgbClr val="000000"/>
                </a:solidFill>
                <a:latin typeface="Helvetica" pitchFamily="34" charset="0"/>
              </a:rPr>
              <a:t>PreBuncher</a:t>
            </a:r>
            <a:endParaRPr lang="en-US" dirty="0"/>
          </a:p>
        </p:txBody>
      </p:sp>
      <p:sp>
        <p:nvSpPr>
          <p:cNvPr id="78" name="Rectangle 72"/>
          <p:cNvSpPr>
            <a:spLocks noChangeArrowheads="1"/>
          </p:cNvSpPr>
          <p:nvPr/>
        </p:nvSpPr>
        <p:spPr bwMode="auto">
          <a:xfrm>
            <a:off x="114962" y="2998581"/>
            <a:ext cx="497491" cy="2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Gun#2</a:t>
            </a:r>
            <a:endParaRPr lang="en-US" dirty="0"/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145012" y="4159501"/>
            <a:ext cx="497491" cy="22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Gun#3</a:t>
            </a:r>
            <a:endParaRPr lang="en-US" dirty="0"/>
          </a:p>
        </p:txBody>
      </p:sp>
      <p:sp>
        <p:nvSpPr>
          <p:cNvPr id="80" name="Line 74"/>
          <p:cNvSpPr>
            <a:spLocks noChangeShapeType="1"/>
          </p:cNvSpPr>
          <p:nvPr/>
        </p:nvSpPr>
        <p:spPr bwMode="auto">
          <a:xfrm>
            <a:off x="3998061" y="3330273"/>
            <a:ext cx="363936" cy="442884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" name="Freeform 75"/>
          <p:cNvSpPr>
            <a:spLocks/>
          </p:cNvSpPr>
          <p:nvPr/>
        </p:nvSpPr>
        <p:spPr bwMode="auto">
          <a:xfrm>
            <a:off x="4262563" y="3669503"/>
            <a:ext cx="186976" cy="207307"/>
          </a:xfrm>
          <a:custGeom>
            <a:avLst/>
            <a:gdLst>
              <a:gd name="T0" fmla="*/ 112 w 112"/>
              <a:gd name="T1" fmla="*/ 60 h 110"/>
              <a:gd name="T2" fmla="*/ 68 w 112"/>
              <a:gd name="T3" fmla="*/ 110 h 110"/>
              <a:gd name="T4" fmla="*/ 0 w 112"/>
              <a:gd name="T5" fmla="*/ 48 h 110"/>
              <a:gd name="T6" fmla="*/ 44 w 112"/>
              <a:gd name="T7" fmla="*/ 0 h 110"/>
              <a:gd name="T8" fmla="*/ 112 w 112"/>
              <a:gd name="T9" fmla="*/ 60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10"/>
              <a:gd name="T17" fmla="*/ 112 w 112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10">
                <a:moveTo>
                  <a:pt x="112" y="60"/>
                </a:moveTo>
                <a:lnTo>
                  <a:pt x="68" y="110"/>
                </a:lnTo>
                <a:lnTo>
                  <a:pt x="0" y="48"/>
                </a:lnTo>
                <a:lnTo>
                  <a:pt x="44" y="0"/>
                </a:lnTo>
                <a:lnTo>
                  <a:pt x="112" y="60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" name="Line 76"/>
          <p:cNvSpPr>
            <a:spLocks noChangeShapeType="1"/>
          </p:cNvSpPr>
          <p:nvPr/>
        </p:nvSpPr>
        <p:spPr bwMode="auto">
          <a:xfrm flipV="1">
            <a:off x="5202655" y="2655582"/>
            <a:ext cx="751980" cy="663384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3" name="Freeform 77"/>
          <p:cNvSpPr>
            <a:spLocks/>
          </p:cNvSpPr>
          <p:nvPr/>
        </p:nvSpPr>
        <p:spPr bwMode="auto">
          <a:xfrm>
            <a:off x="5814403" y="2504814"/>
            <a:ext cx="293820" cy="327922"/>
          </a:xfrm>
          <a:custGeom>
            <a:avLst/>
            <a:gdLst>
              <a:gd name="T0" fmla="*/ 176 w 176"/>
              <a:gd name="T1" fmla="*/ 78 h 174"/>
              <a:gd name="T2" fmla="*/ 106 w 176"/>
              <a:gd name="T3" fmla="*/ 0 h 174"/>
              <a:gd name="T4" fmla="*/ 0 w 176"/>
              <a:gd name="T5" fmla="*/ 98 h 174"/>
              <a:gd name="T6" fmla="*/ 70 w 176"/>
              <a:gd name="T7" fmla="*/ 174 h 174"/>
              <a:gd name="T8" fmla="*/ 176 w 176"/>
              <a:gd name="T9" fmla="*/ 78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74"/>
              <a:gd name="T17" fmla="*/ 176 w 176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74">
                <a:moveTo>
                  <a:pt x="176" y="78"/>
                </a:moveTo>
                <a:lnTo>
                  <a:pt x="106" y="0"/>
                </a:lnTo>
                <a:lnTo>
                  <a:pt x="0" y="98"/>
                </a:lnTo>
                <a:lnTo>
                  <a:pt x="70" y="174"/>
                </a:lnTo>
                <a:lnTo>
                  <a:pt x="176" y="78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4" name="Line 78"/>
          <p:cNvSpPr>
            <a:spLocks noChangeShapeType="1"/>
          </p:cNvSpPr>
          <p:nvPr/>
        </p:nvSpPr>
        <p:spPr bwMode="auto">
          <a:xfrm>
            <a:off x="7353619" y="3330273"/>
            <a:ext cx="704500" cy="795306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5" name="Freeform 79"/>
          <p:cNvSpPr>
            <a:spLocks/>
          </p:cNvSpPr>
          <p:nvPr/>
        </p:nvSpPr>
        <p:spPr bwMode="auto">
          <a:xfrm>
            <a:off x="7827738" y="3839117"/>
            <a:ext cx="383969" cy="429691"/>
          </a:xfrm>
          <a:custGeom>
            <a:avLst/>
            <a:gdLst>
              <a:gd name="T0" fmla="*/ 230 w 230"/>
              <a:gd name="T1" fmla="*/ 128 h 228"/>
              <a:gd name="T2" fmla="*/ 140 w 230"/>
              <a:gd name="T3" fmla="*/ 228 h 228"/>
              <a:gd name="T4" fmla="*/ 0 w 230"/>
              <a:gd name="T5" fmla="*/ 100 h 228"/>
              <a:gd name="T6" fmla="*/ 90 w 230"/>
              <a:gd name="T7" fmla="*/ 0 h 228"/>
              <a:gd name="T8" fmla="*/ 230 w 230"/>
              <a:gd name="T9" fmla="*/ 128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228"/>
              <a:gd name="T17" fmla="*/ 230 w 230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228">
                <a:moveTo>
                  <a:pt x="230" y="128"/>
                </a:moveTo>
                <a:lnTo>
                  <a:pt x="140" y="228"/>
                </a:lnTo>
                <a:lnTo>
                  <a:pt x="0" y="100"/>
                </a:lnTo>
                <a:lnTo>
                  <a:pt x="90" y="0"/>
                </a:lnTo>
                <a:lnTo>
                  <a:pt x="230" y="128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4361997" y="3194581"/>
            <a:ext cx="133555" cy="214846"/>
          </a:xfrm>
          <a:prstGeom prst="rect">
            <a:avLst/>
          </a:prstGeom>
          <a:solidFill>
            <a:srgbClr val="81178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Rectangle 80"/>
          <p:cNvSpPr>
            <a:spLocks noChangeArrowheads="1"/>
          </p:cNvSpPr>
          <p:nvPr/>
        </p:nvSpPr>
        <p:spPr bwMode="auto">
          <a:xfrm>
            <a:off x="1038462" y="3211543"/>
            <a:ext cx="133555" cy="21484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auto">
          <a:xfrm rot="16200000">
            <a:off x="510591" y="3722453"/>
            <a:ext cx="1233758" cy="17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Helvetica" pitchFamily="34" charset="0"/>
              </a:rPr>
              <a:t>V-W</a:t>
            </a:r>
            <a:r>
              <a:rPr lang="en-US" sz="1100" b="0" dirty="0" smtClean="0">
                <a:solidFill>
                  <a:srgbClr val="000000"/>
                </a:solidFill>
                <a:latin typeface="Helvetica" pitchFamily="34" charset="0"/>
              </a:rPr>
              <a:t>ien </a:t>
            </a:r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Filter</a:t>
            </a:r>
          </a:p>
        </p:txBody>
      </p:sp>
      <p:sp>
        <p:nvSpPr>
          <p:cNvPr id="8" name="Rectangle 80"/>
          <p:cNvSpPr>
            <a:spLocks noChangeArrowheads="1"/>
          </p:cNvSpPr>
          <p:nvPr/>
        </p:nvSpPr>
        <p:spPr bwMode="auto">
          <a:xfrm>
            <a:off x="1939771" y="3222850"/>
            <a:ext cx="133555" cy="21484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Rectangle 58"/>
          <p:cNvSpPr>
            <a:spLocks noChangeArrowheads="1"/>
          </p:cNvSpPr>
          <p:nvPr/>
        </p:nvSpPr>
        <p:spPr bwMode="auto">
          <a:xfrm rot="16200000">
            <a:off x="1396872" y="3734401"/>
            <a:ext cx="1233762" cy="17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Helvetica" pitchFamily="34" charset="0"/>
              </a:rPr>
              <a:t>H</a:t>
            </a:r>
            <a:r>
              <a:rPr lang="en-US" sz="1100" dirty="0" smtClean="0">
                <a:solidFill>
                  <a:srgbClr val="000000"/>
                </a:solidFill>
                <a:latin typeface="Helvetica" pitchFamily="34" charset="0"/>
              </a:rPr>
              <a:t>-W</a:t>
            </a:r>
            <a:r>
              <a:rPr lang="en-US" sz="1100" b="0" dirty="0" smtClean="0">
                <a:solidFill>
                  <a:srgbClr val="000000"/>
                </a:solidFill>
                <a:latin typeface="Helvetica" pitchFamily="34" charset="0"/>
              </a:rPr>
              <a:t>ien </a:t>
            </a:r>
            <a:r>
              <a:rPr lang="en-US" sz="1100" b="0" dirty="0">
                <a:solidFill>
                  <a:srgbClr val="000000"/>
                </a:solidFill>
                <a:latin typeface="Helvetica" pitchFamily="34" charset="0"/>
              </a:rPr>
              <a:t>Filter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33986" y="2898886"/>
            <a:ext cx="61157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Helvetica" pitchFamily="34" charset="0"/>
              </a:rPr>
              <a:t>Apertures</a:t>
            </a:r>
            <a:endParaRPr lang="en-US" dirty="0"/>
          </a:p>
        </p:txBody>
      </p:sp>
      <p:sp>
        <p:nvSpPr>
          <p:cNvPr id="87" name="Title 1"/>
          <p:cNvSpPr txBox="1">
            <a:spLocks/>
          </p:cNvSpPr>
          <p:nvPr/>
        </p:nvSpPr>
        <p:spPr bwMode="auto">
          <a:xfrm>
            <a:off x="145011" y="0"/>
            <a:ext cx="8448655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12 </a:t>
            </a:r>
            <a:r>
              <a:rPr lang="en-US" sz="3600" b="1" kern="0" dirty="0" err="1" smtClean="0">
                <a:latin typeface="+mj-lt"/>
                <a:ea typeface="+mj-ea"/>
                <a:cs typeface="+mj-cs"/>
              </a:rPr>
              <a:t>GeV</a:t>
            </a:r>
            <a:r>
              <a:rPr lang="en-US" sz="3600" b="1" kern="0" dirty="0" smtClean="0">
                <a:latin typeface="+mj-lt"/>
                <a:ea typeface="+mj-ea"/>
                <a:cs typeface="+mj-cs"/>
              </a:rPr>
              <a:t> CEBAF Polarized Electron Injector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8" name="Rounded Rectangular Callout 87"/>
          <p:cNvSpPr/>
          <p:nvPr/>
        </p:nvSpPr>
        <p:spPr bwMode="auto">
          <a:xfrm>
            <a:off x="62362" y="908015"/>
            <a:ext cx="2219524" cy="896051"/>
          </a:xfrm>
          <a:prstGeom prst="wedgeRoundRectCallout">
            <a:avLst>
              <a:gd name="adj1" fmla="val -34273"/>
              <a:gd name="adj2" fmla="val 13361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DC HV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Load Lock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Polarized e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Source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baseline="0" dirty="0" smtClean="0">
                <a:solidFill>
                  <a:schemeClr val="bg1"/>
                </a:solidFill>
              </a:rPr>
              <a:t>(130 </a:t>
            </a:r>
            <a:r>
              <a:rPr lang="en-US" sz="1600" b="1" baseline="0" dirty="0" err="1" smtClean="0">
                <a:solidFill>
                  <a:schemeClr val="bg1"/>
                </a:solidFill>
              </a:rPr>
              <a:t>keV</a:t>
            </a:r>
            <a:r>
              <a:rPr lang="en-US" sz="1600" b="1" baseline="0" dirty="0" smtClean="0">
                <a:solidFill>
                  <a:schemeClr val="bg1"/>
                </a:solidFill>
              </a:rPr>
              <a:t>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9" name="Rounded Rectangular Callout 88"/>
          <p:cNvSpPr/>
          <p:nvPr/>
        </p:nvSpPr>
        <p:spPr bwMode="auto">
          <a:xfrm>
            <a:off x="51166" y="5162389"/>
            <a:ext cx="2415429" cy="679612"/>
          </a:xfrm>
          <a:prstGeom prst="wedgeRoundRectCallout">
            <a:avLst>
              <a:gd name="adj1" fmla="val 11850"/>
              <a:gd name="adj2" fmla="val -10805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Spin Control,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Bunching, </a:t>
            </a:r>
            <a:r>
              <a:rPr lang="en-US" sz="1600" b="1" dirty="0" smtClean="0">
                <a:solidFill>
                  <a:srgbClr val="FFFFFF"/>
                </a:solidFill>
              </a:rPr>
              <a:t>Transverse Acceptance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90" name="Rounded Rectangular Callout 89"/>
          <p:cNvSpPr/>
          <p:nvPr/>
        </p:nvSpPr>
        <p:spPr bwMode="auto">
          <a:xfrm>
            <a:off x="2542827" y="4385655"/>
            <a:ext cx="3223038" cy="2010622"/>
          </a:xfrm>
          <a:prstGeom prst="wedgeRoundRectCallout">
            <a:avLst>
              <a:gd name="adj1" fmla="val -46265"/>
              <a:gd name="adj2" fmla="val -7655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Synchronous RF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Photoinjection</a:t>
            </a:r>
            <a:r>
              <a:rPr lang="en-US" sz="1600" b="1" dirty="0" smtClean="0">
                <a:solidFill>
                  <a:srgbClr val="FFFFFF"/>
                </a:solidFill>
              </a:rPr>
              <a:t>,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Longitudinal Acceptance</a:t>
            </a:r>
          </a:p>
        </p:txBody>
      </p:sp>
      <p:sp>
        <p:nvSpPr>
          <p:cNvPr id="91" name="Rounded Rectangular Callout 90"/>
          <p:cNvSpPr/>
          <p:nvPr/>
        </p:nvSpPr>
        <p:spPr bwMode="auto">
          <a:xfrm>
            <a:off x="2452483" y="915888"/>
            <a:ext cx="1909514" cy="888177"/>
          </a:xfrm>
          <a:prstGeom prst="wedgeRoundRectCallout">
            <a:avLst>
              <a:gd name="adj1" fmla="val -4517"/>
              <a:gd name="adj2" fmla="val 15601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Bunching &amp; Warm Acceleration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(500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</a:rPr>
              <a:t>keV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)</a:t>
            </a:r>
          </a:p>
        </p:txBody>
      </p:sp>
      <p:sp>
        <p:nvSpPr>
          <p:cNvPr id="92" name="Rounded Rectangular Callout 91"/>
          <p:cNvSpPr/>
          <p:nvPr/>
        </p:nvSpPr>
        <p:spPr bwMode="auto">
          <a:xfrm>
            <a:off x="4526321" y="922125"/>
            <a:ext cx="1804656" cy="881939"/>
          </a:xfrm>
          <a:prstGeom prst="wedgeRoundRectCallout">
            <a:avLst>
              <a:gd name="adj1" fmla="val -24570"/>
              <a:gd name="adj2" fmla="val 13285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SRF Acceleration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baseline="0" dirty="0" smtClean="0">
                <a:solidFill>
                  <a:srgbClr val="FFFFFF"/>
                </a:solidFill>
              </a:rPr>
              <a:t>(6.3 </a:t>
            </a:r>
            <a:r>
              <a:rPr lang="en-US" sz="1600" b="1" dirty="0" smtClean="0">
                <a:solidFill>
                  <a:srgbClr val="FFFFFF"/>
                </a:solidFill>
              </a:rPr>
              <a:t>MeV)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93" name="Rounded Rectangular Callout 92"/>
          <p:cNvSpPr/>
          <p:nvPr/>
        </p:nvSpPr>
        <p:spPr bwMode="auto">
          <a:xfrm>
            <a:off x="6577325" y="928077"/>
            <a:ext cx="2390627" cy="875988"/>
          </a:xfrm>
          <a:prstGeom prst="wedgeRoundRectCallout">
            <a:avLst>
              <a:gd name="adj1" fmla="val -32596"/>
              <a:gd name="adj2" fmla="val 14643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SRF Acceleration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baseline="0" dirty="0" smtClean="0">
                <a:solidFill>
                  <a:srgbClr val="FFFFFF"/>
                </a:solidFill>
              </a:rPr>
              <a:t>(123 </a:t>
            </a:r>
            <a:r>
              <a:rPr lang="en-US" sz="1600" b="1" dirty="0" smtClean="0">
                <a:solidFill>
                  <a:srgbClr val="FFFFFF"/>
                </a:solidFill>
              </a:rPr>
              <a:t>MeV)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94" name="Rectangle 80"/>
          <p:cNvSpPr>
            <a:spLocks noChangeArrowheads="1"/>
          </p:cNvSpPr>
          <p:nvPr/>
        </p:nvSpPr>
        <p:spPr bwMode="auto">
          <a:xfrm>
            <a:off x="1281351" y="3215313"/>
            <a:ext cx="45719" cy="2148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5" name="Rectangle 80"/>
          <p:cNvSpPr>
            <a:spLocks noChangeArrowheads="1"/>
          </p:cNvSpPr>
          <p:nvPr/>
        </p:nvSpPr>
        <p:spPr bwMode="auto">
          <a:xfrm>
            <a:off x="1388032" y="3222851"/>
            <a:ext cx="45719" cy="2148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6" name="Rectangle 71"/>
          <p:cNvSpPr>
            <a:spLocks noChangeArrowheads="1"/>
          </p:cNvSpPr>
          <p:nvPr/>
        </p:nvSpPr>
        <p:spPr bwMode="auto">
          <a:xfrm rot="16200000">
            <a:off x="854985" y="3883566"/>
            <a:ext cx="94416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Helvetica" pitchFamily="34" charset="0"/>
              </a:rPr>
              <a:t>Spin Solenoids</a:t>
            </a:r>
            <a:endParaRPr lang="en-US" dirty="0"/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04" y="5063611"/>
            <a:ext cx="1208851" cy="12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Rectangle 80"/>
          <p:cNvSpPr>
            <a:spLocks noChangeArrowheads="1"/>
          </p:cNvSpPr>
          <p:nvPr/>
        </p:nvSpPr>
        <p:spPr bwMode="auto">
          <a:xfrm>
            <a:off x="1778212" y="3219893"/>
            <a:ext cx="133555" cy="214846"/>
          </a:xfrm>
          <a:prstGeom prst="rect">
            <a:avLst/>
          </a:prstGeom>
          <a:solidFill>
            <a:srgbClr val="81178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9" name="Rectangle 58"/>
          <p:cNvSpPr>
            <a:spLocks noChangeArrowheads="1"/>
          </p:cNvSpPr>
          <p:nvPr/>
        </p:nvSpPr>
        <p:spPr bwMode="auto">
          <a:xfrm>
            <a:off x="1637495" y="2160733"/>
            <a:ext cx="5932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Helvetica" pitchFamily="34" charset="0"/>
              </a:rPr>
              <a:t>Brock</a:t>
            </a:r>
            <a:endParaRPr lang="en-US" sz="1100" b="1" dirty="0">
              <a:solidFill>
                <a:srgbClr val="FF0000"/>
              </a:solidFill>
              <a:latin typeface="Helvetica" pitchFamily="34" charset="0"/>
            </a:endParaRPr>
          </a:p>
          <a:p>
            <a:r>
              <a:rPr lang="en-US" sz="1100" b="1" dirty="0" smtClean="0">
                <a:solidFill>
                  <a:srgbClr val="FF0000"/>
                </a:solidFill>
                <a:latin typeface="Helvetica" pitchFamily="34" charset="0"/>
              </a:rPr>
              <a:t>Cavity</a:t>
            </a:r>
            <a:endParaRPr lang="en-US" sz="1100" b="1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00" name="Line 76"/>
          <p:cNvSpPr>
            <a:spLocks noChangeShapeType="1"/>
          </p:cNvSpPr>
          <p:nvPr/>
        </p:nvSpPr>
        <p:spPr bwMode="auto">
          <a:xfrm>
            <a:off x="5207898" y="3324618"/>
            <a:ext cx="727199" cy="657729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1" name="Line 76"/>
          <p:cNvSpPr>
            <a:spLocks noChangeShapeType="1"/>
          </p:cNvSpPr>
          <p:nvPr/>
        </p:nvSpPr>
        <p:spPr bwMode="auto">
          <a:xfrm flipV="1">
            <a:off x="5198129" y="2330010"/>
            <a:ext cx="416254" cy="985186"/>
          </a:xfrm>
          <a:prstGeom prst="line">
            <a:avLst/>
          </a:prstGeom>
          <a:noFill/>
          <a:ln w="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" name="Rectangle 70"/>
          <p:cNvSpPr>
            <a:spLocks noChangeArrowheads="1"/>
          </p:cNvSpPr>
          <p:nvPr/>
        </p:nvSpPr>
        <p:spPr bwMode="auto">
          <a:xfrm>
            <a:off x="5289164" y="1818177"/>
            <a:ext cx="846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100" b="0" dirty="0" smtClean="0">
                <a:solidFill>
                  <a:srgbClr val="000000"/>
                </a:solidFill>
                <a:latin typeface="Helvetica" pitchFamily="34" charset="0"/>
              </a:rPr>
              <a:t>10 MeV</a:t>
            </a:r>
          </a:p>
          <a:p>
            <a:pPr algn="ctr"/>
            <a:r>
              <a:rPr lang="en-US" sz="1100" b="0" dirty="0" smtClean="0">
                <a:solidFill>
                  <a:srgbClr val="000000"/>
                </a:solidFill>
                <a:latin typeface="Helvetica" pitchFamily="34" charset="0"/>
              </a:rPr>
              <a:t>Spectrometer</a:t>
            </a:r>
            <a:endParaRPr lang="en-US" dirty="0"/>
          </a:p>
        </p:txBody>
      </p:sp>
      <p:sp>
        <p:nvSpPr>
          <p:cNvPr id="103" name="Rectangle 70"/>
          <p:cNvSpPr>
            <a:spLocks noChangeArrowheads="1"/>
          </p:cNvSpPr>
          <p:nvPr/>
        </p:nvSpPr>
        <p:spPr bwMode="auto">
          <a:xfrm>
            <a:off x="5765865" y="4226162"/>
            <a:ext cx="8231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100" b="0" dirty="0" smtClean="0">
                <a:solidFill>
                  <a:srgbClr val="000000"/>
                </a:solidFill>
                <a:latin typeface="Helvetica" pitchFamily="34" charset="0"/>
              </a:rPr>
              <a:t>10 MeV R&amp;D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Helvetica" pitchFamily="34" charset="0"/>
              </a:rPr>
              <a:t>Beam line</a:t>
            </a:r>
            <a:endParaRPr lang="en-US" sz="1100" b="0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04" name="Freeform 79"/>
          <p:cNvSpPr>
            <a:spLocks/>
          </p:cNvSpPr>
          <p:nvPr/>
        </p:nvSpPr>
        <p:spPr bwMode="auto">
          <a:xfrm>
            <a:off x="5777676" y="3796471"/>
            <a:ext cx="383969" cy="429691"/>
          </a:xfrm>
          <a:custGeom>
            <a:avLst/>
            <a:gdLst>
              <a:gd name="T0" fmla="*/ 230 w 230"/>
              <a:gd name="T1" fmla="*/ 128 h 228"/>
              <a:gd name="T2" fmla="*/ 140 w 230"/>
              <a:gd name="T3" fmla="*/ 228 h 228"/>
              <a:gd name="T4" fmla="*/ 0 w 230"/>
              <a:gd name="T5" fmla="*/ 100 h 228"/>
              <a:gd name="T6" fmla="*/ 90 w 230"/>
              <a:gd name="T7" fmla="*/ 0 h 228"/>
              <a:gd name="T8" fmla="*/ 230 w 230"/>
              <a:gd name="T9" fmla="*/ 128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"/>
              <a:gd name="T16" fmla="*/ 0 h 228"/>
              <a:gd name="T17" fmla="*/ 230 w 230"/>
              <a:gd name="T18" fmla="*/ 228 h 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" h="228">
                <a:moveTo>
                  <a:pt x="230" y="128"/>
                </a:moveTo>
                <a:lnTo>
                  <a:pt x="140" y="228"/>
                </a:lnTo>
                <a:lnTo>
                  <a:pt x="0" y="100"/>
                </a:lnTo>
                <a:lnTo>
                  <a:pt x="90" y="0"/>
                </a:lnTo>
                <a:lnTo>
                  <a:pt x="230" y="128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5" name="Freeform 77"/>
          <p:cNvSpPr>
            <a:spLocks/>
          </p:cNvSpPr>
          <p:nvPr/>
        </p:nvSpPr>
        <p:spPr bwMode="auto">
          <a:xfrm rot="20599761">
            <a:off x="5478288" y="2158612"/>
            <a:ext cx="293820" cy="327922"/>
          </a:xfrm>
          <a:custGeom>
            <a:avLst/>
            <a:gdLst>
              <a:gd name="T0" fmla="*/ 176 w 176"/>
              <a:gd name="T1" fmla="*/ 78 h 174"/>
              <a:gd name="T2" fmla="*/ 106 w 176"/>
              <a:gd name="T3" fmla="*/ 0 h 174"/>
              <a:gd name="T4" fmla="*/ 0 w 176"/>
              <a:gd name="T5" fmla="*/ 98 h 174"/>
              <a:gd name="T6" fmla="*/ 70 w 176"/>
              <a:gd name="T7" fmla="*/ 174 h 174"/>
              <a:gd name="T8" fmla="*/ 176 w 176"/>
              <a:gd name="T9" fmla="*/ 78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6"/>
              <a:gd name="T16" fmla="*/ 0 h 174"/>
              <a:gd name="T17" fmla="*/ 176 w 176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6" h="174">
                <a:moveTo>
                  <a:pt x="176" y="78"/>
                </a:moveTo>
                <a:lnTo>
                  <a:pt x="106" y="0"/>
                </a:lnTo>
                <a:lnTo>
                  <a:pt x="0" y="98"/>
                </a:lnTo>
                <a:lnTo>
                  <a:pt x="70" y="174"/>
                </a:lnTo>
                <a:lnTo>
                  <a:pt x="176" y="78"/>
                </a:lnTo>
                <a:close/>
              </a:path>
            </a:pathLst>
          </a:custGeom>
          <a:solidFill>
            <a:srgbClr val="99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68746" y="3106078"/>
            <a:ext cx="54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C20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6582238" y="3117832"/>
            <a:ext cx="66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R100</a:t>
            </a:r>
            <a:endParaRPr lang="en-US" dirty="0"/>
          </a:p>
        </p:txBody>
      </p:sp>
      <p:sp>
        <p:nvSpPr>
          <p:cNvPr id="107" name="Rectangle 80"/>
          <p:cNvSpPr>
            <a:spLocks noChangeArrowheads="1"/>
          </p:cNvSpPr>
          <p:nvPr/>
        </p:nvSpPr>
        <p:spPr bwMode="auto">
          <a:xfrm>
            <a:off x="5365081" y="3211543"/>
            <a:ext cx="45719" cy="2148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8" name="Rectangle 80"/>
          <p:cNvSpPr>
            <a:spLocks noChangeArrowheads="1"/>
          </p:cNvSpPr>
          <p:nvPr/>
        </p:nvSpPr>
        <p:spPr bwMode="auto">
          <a:xfrm>
            <a:off x="5489259" y="3208722"/>
            <a:ext cx="45719" cy="2148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9" name="Rectangle 80"/>
          <p:cNvSpPr>
            <a:spLocks noChangeArrowheads="1"/>
          </p:cNvSpPr>
          <p:nvPr/>
        </p:nvSpPr>
        <p:spPr bwMode="auto">
          <a:xfrm>
            <a:off x="5614383" y="3206086"/>
            <a:ext cx="45719" cy="2148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0" name="Rectangle 80"/>
          <p:cNvSpPr>
            <a:spLocks noChangeArrowheads="1"/>
          </p:cNvSpPr>
          <p:nvPr/>
        </p:nvSpPr>
        <p:spPr bwMode="auto">
          <a:xfrm>
            <a:off x="5740436" y="3205901"/>
            <a:ext cx="45719" cy="2148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" name="Rectangle 68"/>
          <p:cNvSpPr>
            <a:spLocks noChangeArrowheads="1"/>
          </p:cNvSpPr>
          <p:nvPr/>
        </p:nvSpPr>
        <p:spPr bwMode="auto">
          <a:xfrm>
            <a:off x="6296149" y="3796471"/>
            <a:ext cx="5721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 err="1" smtClean="0">
                <a:solidFill>
                  <a:srgbClr val="FF0000"/>
                </a:solidFill>
                <a:latin typeface="Helvetica" pitchFamily="34" charset="0"/>
              </a:rPr>
              <a:t>Helicity</a:t>
            </a:r>
            <a:endParaRPr lang="en-US" sz="1100" b="1" dirty="0" smtClean="0">
              <a:solidFill>
                <a:srgbClr val="FF0000"/>
              </a:solidFill>
              <a:latin typeface="Helvetica" pitchFamily="34" charset="0"/>
            </a:endParaRPr>
          </a:p>
          <a:p>
            <a:r>
              <a:rPr lang="en-US" sz="1100" b="1" dirty="0" smtClean="0">
                <a:solidFill>
                  <a:srgbClr val="FF0000"/>
                </a:solidFill>
                <a:latin typeface="Helvetica" pitchFamily="34" charset="0"/>
              </a:rPr>
              <a:t>Magnets</a:t>
            </a:r>
          </a:p>
        </p:txBody>
      </p:sp>
      <p:sp>
        <p:nvSpPr>
          <p:cNvPr id="112" name="Rectangle 68"/>
          <p:cNvSpPr>
            <a:spLocks noChangeArrowheads="1"/>
          </p:cNvSpPr>
          <p:nvPr/>
        </p:nvSpPr>
        <p:spPr bwMode="auto">
          <a:xfrm>
            <a:off x="936159" y="2201160"/>
            <a:ext cx="5721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Helvetica" pitchFamily="34" charset="0"/>
              </a:rPr>
              <a:t>Stewart</a:t>
            </a:r>
          </a:p>
          <a:p>
            <a:r>
              <a:rPr lang="en-US" sz="1100" b="1" dirty="0" smtClean="0">
                <a:solidFill>
                  <a:srgbClr val="FF0000"/>
                </a:solidFill>
                <a:latin typeface="Helvetica" pitchFamily="34" charset="0"/>
              </a:rPr>
              <a:t>Platform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2453" y="2611624"/>
            <a:ext cx="357258" cy="206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1707755" y="2586761"/>
            <a:ext cx="70457" cy="2798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6094868" y="2403044"/>
            <a:ext cx="349641" cy="1837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5640291" y="3521126"/>
            <a:ext cx="544726" cy="3658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7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5011" y="0"/>
            <a:ext cx="8448655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New Points to Know About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111" y="808669"/>
            <a:ext cx="9212778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Stewart Platform – remote positioning of </a:t>
            </a:r>
            <a:r>
              <a:rPr lang="en-US" sz="2400" dirty="0" err="1" smtClean="0">
                <a:latin typeface="Arial"/>
                <a:cs typeface="Arial"/>
              </a:rPr>
              <a:t>Pockels</a:t>
            </a:r>
            <a:r>
              <a:rPr lang="en-US" sz="2400" dirty="0" smtClean="0">
                <a:latin typeface="Arial"/>
                <a:cs typeface="Arial"/>
              </a:rPr>
              <a:t> cell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Wes Moore wrote EPICS driver for embedded machine </a:t>
            </a:r>
            <a:r>
              <a:rPr lang="en-US" sz="2400" dirty="0" err="1" smtClean="0">
                <a:latin typeface="Arial"/>
                <a:cs typeface="Arial"/>
              </a:rPr>
              <a:t>linux</a:t>
            </a:r>
            <a:endParaRPr lang="en-US" sz="2400" dirty="0" smtClean="0">
              <a:latin typeface="Arial"/>
              <a:cs typeface="Arial"/>
            </a:endParaRP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John </a:t>
            </a:r>
            <a:r>
              <a:rPr lang="en-US" sz="2400" dirty="0" err="1" smtClean="0">
                <a:latin typeface="Arial"/>
                <a:cs typeface="Arial"/>
              </a:rPr>
              <a:t>Hansknecht</a:t>
            </a:r>
            <a:r>
              <a:rPr lang="en-US" sz="2400" dirty="0" smtClean="0">
                <a:latin typeface="Arial"/>
                <a:cs typeface="Arial"/>
              </a:rPr>
              <a:t> planning for 3D printing of components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Summer intern for calibration and testing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Brock Cavity – non-invasive charge asymmetry monitor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Installed after A1 for bunch length profile measurement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Brock &amp; BCM0L02 span (A2+Chopper+A3+A4)</a:t>
            </a:r>
          </a:p>
          <a:p>
            <a:pPr marL="800100" lvl="1" indent="-342900">
              <a:buFontTx/>
              <a:buChar char="-"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 err="1" smtClean="0">
                <a:latin typeface="Arial"/>
                <a:cs typeface="Arial"/>
              </a:rPr>
              <a:t>Helicity</a:t>
            </a:r>
            <a:r>
              <a:rPr lang="en-US" sz="2400" dirty="0" smtClean="0">
                <a:latin typeface="Arial"/>
                <a:cs typeface="Arial"/>
              </a:rPr>
              <a:t> Magnets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Arial"/>
                <a:cs typeface="Arial"/>
              </a:rPr>
              <a:t>Retained if needed for sensitivity or feedback, but</a:t>
            </a:r>
            <a:r>
              <a:rPr lang="is-IS" sz="2400" dirty="0" smtClean="0">
                <a:latin typeface="Arial"/>
                <a:cs typeface="Arial"/>
              </a:rPr>
              <a:t>…</a:t>
            </a:r>
          </a:p>
          <a:p>
            <a:pPr marL="800100" lvl="1" indent="-342900">
              <a:buFontTx/>
              <a:buChar char="-"/>
            </a:pPr>
            <a:r>
              <a:rPr lang="is-IS" sz="2400" dirty="0" smtClean="0">
                <a:latin typeface="Arial"/>
                <a:cs typeface="Arial"/>
              </a:rPr>
              <a:t>...if desired requires ioc/hardware upgrade + new? locations.</a:t>
            </a:r>
          </a:p>
          <a:p>
            <a:pPr marL="342900" indent="-342900">
              <a:buFontTx/>
              <a:buChar char="-"/>
            </a:pPr>
            <a:endParaRPr lang="is-IS" sz="2400" dirty="0">
              <a:latin typeface="Arial"/>
              <a:cs typeface="Arial"/>
            </a:endParaRPr>
          </a:p>
          <a:p>
            <a:r>
              <a:rPr lang="is-IS" sz="2400" dirty="0" smtClean="0">
                <a:latin typeface="Arial"/>
                <a:cs typeface="Arial"/>
              </a:rPr>
              <a:t>Mott Polarimeter</a:t>
            </a:r>
          </a:p>
          <a:p>
            <a:pPr marL="800100" lvl="1" indent="-342900">
              <a:buFontTx/>
              <a:buChar char="-"/>
            </a:pPr>
            <a:r>
              <a:rPr lang="is-IS" sz="2400" dirty="0" smtClean="0">
                <a:latin typeface="Arial"/>
                <a:cs typeface="Arial"/>
              </a:rPr>
              <a:t>3 year upgrade + study effort wrapping up</a:t>
            </a:r>
          </a:p>
        </p:txBody>
      </p:sp>
    </p:spTree>
    <p:extLst>
      <p:ext uri="{BB962C8B-B14F-4D97-AF65-F5344CB8AC3E}">
        <p14:creationId xmlns:p14="http://schemas.microsoft.com/office/powerpoint/2010/main" val="11686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3644" y="1407647"/>
            <a:ext cx="339067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Run I – January 2015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 smtClean="0"/>
              <a:t>Instrument systematics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 smtClean="0"/>
              <a:t>Extrapolation I (SLSP-5247)</a:t>
            </a: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Run II – October 2015 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 smtClean="0"/>
              <a:t>Beam systematics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 smtClean="0"/>
              <a:t>Extrapolation II </a:t>
            </a:r>
            <a:r>
              <a:rPr lang="en-US" sz="2000" dirty="0"/>
              <a:t>(SLSP</a:t>
            </a:r>
            <a:r>
              <a:rPr lang="en-US" sz="2000" dirty="0" smtClean="0"/>
              <a:t>-5756)</a:t>
            </a:r>
            <a:endParaRPr lang="en-US" sz="2000" dirty="0"/>
          </a:p>
          <a:p>
            <a:pPr marL="342900" indent="-342900">
              <a:buFont typeface="Courier New"/>
              <a:buChar char="o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16640" y="4474975"/>
            <a:ext cx="4458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/>
              <a:buChar char="o"/>
            </a:pPr>
            <a:r>
              <a:rPr lang="en-US" sz="2000" dirty="0" smtClean="0"/>
              <a:t>We are planning publication this Spring, but Users benefit immediately from this work</a:t>
            </a:r>
          </a:p>
          <a:p>
            <a:pPr marL="285750" indent="-285750" algn="just">
              <a:buFont typeface="Courier New"/>
              <a:buChar char="o"/>
            </a:pPr>
            <a:endParaRPr lang="en-US" sz="2000" dirty="0" smtClean="0"/>
          </a:p>
          <a:p>
            <a:pPr marL="285750" indent="-285750" algn="just">
              <a:buFont typeface="Courier New"/>
              <a:buChar char="o"/>
            </a:pPr>
            <a:r>
              <a:rPr lang="en-US" sz="2000" dirty="0" smtClean="0"/>
              <a:t>Future Run 3 may test largest systematic (theory) with low-Z target</a:t>
            </a:r>
            <a:endParaRPr lang="en-US" sz="2000" dirty="0"/>
          </a:p>
        </p:txBody>
      </p:sp>
      <p:pic>
        <p:nvPicPr>
          <p:cNvPr id="10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866444" y="832555"/>
            <a:ext cx="5267802" cy="36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45012" y="0"/>
            <a:ext cx="7135762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CEBAF 5 MeV Mott Polarimeter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6567"/>
              </p:ext>
            </p:extLst>
          </p:nvPr>
        </p:nvGraphicFramePr>
        <p:xfrm>
          <a:off x="145012" y="4139182"/>
          <a:ext cx="4028154" cy="218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442"/>
                <a:gridCol w="1435380"/>
                <a:gridCol w="1411332"/>
              </a:tblGrid>
              <a:tr h="16864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Expected Range of Uncertainty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Source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Expectation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Preliminary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Theory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0.5</a:t>
                      </a:r>
                      <a:r>
                        <a:rPr lang="en-US" sz="1400" b="1" baseline="0" dirty="0" smtClean="0">
                          <a:solidFill>
                            <a:srgbClr val="008000"/>
                          </a:solidFill>
                        </a:rPr>
                        <a:t> – 1</a:t>
                      </a:r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.0%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0.5</a:t>
                      </a:r>
                      <a:r>
                        <a:rPr lang="en-US" sz="1400" b="1" baseline="0" dirty="0" smtClean="0">
                          <a:solidFill>
                            <a:srgbClr val="008000"/>
                          </a:solidFill>
                        </a:rPr>
                        <a:t> – 0.6%</a:t>
                      </a:r>
                      <a:endParaRPr lang="en-US" sz="14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Extrapolation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– 0.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5%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– 0.3%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Instrument</a:t>
                      </a:r>
                      <a:r>
                        <a:rPr lang="en-US" sz="14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al</a:t>
                      </a:r>
                      <a:endParaRPr lang="en-US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0.2 – 0.4%</a:t>
                      </a:r>
                      <a:endParaRPr lang="en-US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0.2 – 0.3%</a:t>
                      </a:r>
                    </a:p>
                  </a:txBody>
                  <a:tcPr/>
                </a:tc>
              </a:tr>
              <a:tr h="27300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BUDGET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0.6</a:t>
                      </a:r>
                      <a:r>
                        <a:rPr lang="en-US" sz="1400" b="1" baseline="0" dirty="0" smtClean="0"/>
                        <a:t> – 1</a:t>
                      </a:r>
                      <a:r>
                        <a:rPr lang="en-US" sz="1400" b="1" dirty="0" smtClean="0"/>
                        <a:t>.2%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0.6 – 0.7%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25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A48C-97D7-4B40-96F2-F0841CEA16C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12192" r="721" b="13184"/>
          <a:stretch/>
        </p:blipFill>
        <p:spPr bwMode="auto">
          <a:xfrm>
            <a:off x="-11784" y="854189"/>
            <a:ext cx="9146030" cy="296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1508" r="38677" b="11660"/>
          <a:stretch/>
        </p:blipFill>
        <p:spPr bwMode="auto">
          <a:xfrm>
            <a:off x="420939" y="3873965"/>
            <a:ext cx="8285615" cy="255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45011" y="0"/>
            <a:ext cx="8787321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Commissioning of CEBAF Upgrade at UITF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145011" y="3458466"/>
            <a:ext cx="2959433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</a:rPr>
              <a:t>TESTING MORE ROBUST (&gt;300KV</a:t>
            </a:r>
            <a:r>
              <a:rPr lang="en-US" b="1" dirty="0">
                <a:solidFill>
                  <a:srgbClr val="FF0000"/>
                </a:solidFill>
                <a:latin typeface="Helvetica" pitchFamily="34" charset="0"/>
              </a:rPr>
              <a:t>) </a:t>
            </a: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</a:rPr>
              <a:t>INVERTED GUN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57778" y="4078111"/>
            <a:ext cx="522111" cy="9595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6665"/>
          <a:stretch/>
        </p:blipFill>
        <p:spPr>
          <a:xfrm>
            <a:off x="6060729" y="4459111"/>
            <a:ext cx="2547050" cy="1871559"/>
          </a:xfrm>
          <a:prstGeom prst="rect">
            <a:avLst/>
          </a:prstGeom>
        </p:spPr>
      </p:pic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6060729" y="3799746"/>
            <a:ext cx="2959433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</a:rPr>
              <a:t>COMMISSIONING NEW 2/7 CELL CRYOUNIT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23667" y="4355110"/>
            <a:ext cx="134179" cy="8939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68"/>
          <p:cNvSpPr>
            <a:spLocks noChangeArrowheads="1"/>
          </p:cNvSpPr>
          <p:nvPr/>
        </p:nvSpPr>
        <p:spPr bwMode="auto">
          <a:xfrm>
            <a:off x="3683001" y="3735465"/>
            <a:ext cx="1923467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</a:rPr>
              <a:t>TEST 200KV WIEN FILTER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979333" y="4355110"/>
            <a:ext cx="364067" cy="8939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8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715</TotalTime>
  <Words>1037</Words>
  <Application>Microsoft Macintosh PowerPoint</Application>
  <PresentationFormat>On-screen Show (4:3)</PresentationFormat>
  <Paragraphs>357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JLabPowerPointMain-3</vt:lpstr>
      <vt:lpstr>CEBAF Source and Injector Status  PREx-II Collaboration Mtg Feb. 26,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Erin Clifton</dc:creator>
  <cp:lastModifiedBy>Joe Grames</cp:lastModifiedBy>
  <cp:revision>98</cp:revision>
  <dcterms:created xsi:type="dcterms:W3CDTF">2016-01-11T21:08:07Z</dcterms:created>
  <dcterms:modified xsi:type="dcterms:W3CDTF">2016-02-26T17:31:38Z</dcterms:modified>
</cp:coreProperties>
</file>