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3" r:id="rId4"/>
    <p:sldId id="259" r:id="rId5"/>
    <p:sldId id="261" r:id="rId6"/>
    <p:sldId id="256" r:id="rId7"/>
    <p:sldId id="260" r:id="rId8"/>
    <p:sldId id="257" r:id="rId9"/>
    <p:sldId id="258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132" d="100"/>
          <a:sy n="132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FEEC-B0D0-4FAF-A2D1-216488137782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98B-5CFA-477A-AF46-917A194A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5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FEEC-B0D0-4FAF-A2D1-216488137782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98B-5CFA-477A-AF46-917A194A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6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FEEC-B0D0-4FAF-A2D1-216488137782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98B-5CFA-477A-AF46-917A194A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3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FEEC-B0D0-4FAF-A2D1-216488137782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98B-5CFA-477A-AF46-917A194A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FEEC-B0D0-4FAF-A2D1-216488137782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98B-5CFA-477A-AF46-917A194A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FEEC-B0D0-4FAF-A2D1-216488137782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98B-5CFA-477A-AF46-917A194A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FEEC-B0D0-4FAF-A2D1-216488137782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98B-5CFA-477A-AF46-917A194A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FEEC-B0D0-4FAF-A2D1-216488137782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98B-5CFA-477A-AF46-917A194A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5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FEEC-B0D0-4FAF-A2D1-216488137782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98B-5CFA-477A-AF46-917A194A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2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FEEC-B0D0-4FAF-A2D1-216488137782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98B-5CFA-477A-AF46-917A194A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3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FEEC-B0D0-4FAF-A2D1-216488137782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B98B-5CFA-477A-AF46-917A194A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6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9FEEC-B0D0-4FAF-A2D1-216488137782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B98B-5CFA-477A-AF46-917A194A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1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PREX II Vacuum Box, Shielding and Septu</a:t>
            </a:r>
            <a:r>
              <a:rPr lang="en-US" dirty="0"/>
              <a:t>m</a:t>
            </a:r>
            <a:r>
              <a:rPr lang="en-US" dirty="0" smtClean="0"/>
              <a:t> Design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Alan Gavalya</a:t>
            </a:r>
          </a:p>
          <a:p>
            <a:r>
              <a:rPr lang="en-US" dirty="0" smtClean="0"/>
              <a:t>11 APR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23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Slow and Steady 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5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Septum Mount w/ Absorber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55" y="1600200"/>
            <a:ext cx="6245489" cy="4525963"/>
          </a:xfrm>
        </p:spPr>
      </p:pic>
    </p:spTree>
    <p:extLst>
      <p:ext uri="{BB962C8B-B14F-4D97-AF65-F5344CB8AC3E}">
        <p14:creationId xmlns:p14="http://schemas.microsoft.com/office/powerpoint/2010/main" val="370932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Section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04" y="1600200"/>
            <a:ext cx="6463392" cy="4525963"/>
          </a:xfrm>
        </p:spPr>
      </p:pic>
    </p:spTree>
    <p:extLst>
      <p:ext uri="{BB962C8B-B14F-4D97-AF65-F5344CB8AC3E}">
        <p14:creationId xmlns:p14="http://schemas.microsoft.com/office/powerpoint/2010/main" val="193253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Horizontal Section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4" y="1600200"/>
            <a:ext cx="7782051" cy="4525963"/>
          </a:xfrm>
        </p:spPr>
      </p:pic>
    </p:spTree>
    <p:extLst>
      <p:ext uri="{BB962C8B-B14F-4D97-AF65-F5344CB8AC3E}">
        <p14:creationId xmlns:p14="http://schemas.microsoft.com/office/powerpoint/2010/main" val="161276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Septum Magnet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94" y="1600200"/>
            <a:ext cx="5661011" cy="4525963"/>
          </a:xfrm>
        </p:spPr>
      </p:pic>
    </p:spTree>
    <p:extLst>
      <p:ext uri="{BB962C8B-B14F-4D97-AF65-F5344CB8AC3E}">
        <p14:creationId xmlns:p14="http://schemas.microsoft.com/office/powerpoint/2010/main" val="426046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Septum Status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828800"/>
            <a:ext cx="7391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</a:rPr>
              <a:t>PREX-II utilizes the eight large coils in the existing Septum Magnet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</a:rPr>
              <a:t>Existing Magnet has one large coil damaged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</a:rPr>
              <a:t>Need to replace damaged coil, estimated at $10k, drawings exist, 7 to 9 months from procurement to delivery of coil.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518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Vacuum Box w/ Collimator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52" y="1600200"/>
            <a:ext cx="6538495" cy="4525963"/>
          </a:xfrm>
        </p:spPr>
      </p:pic>
    </p:spTree>
    <p:extLst>
      <p:ext uri="{BB962C8B-B14F-4D97-AF65-F5344CB8AC3E}">
        <p14:creationId xmlns:p14="http://schemas.microsoft.com/office/powerpoint/2010/main" val="403299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Tungsten Collimator</a:t>
            </a:r>
            <a:endParaRPr lang="en-US" dirty="0"/>
          </a:p>
        </p:txBody>
      </p:sp>
      <p:sp>
        <p:nvSpPr>
          <p:cNvPr id="3" name="AutoShape 2" descr="https://zimbra.jlab.org/service/home/~/Proto_3_eng_update_view1.JPG?auth=co&amp;loc=en_US&amp;id=59398&amp;part=3"/>
          <p:cNvSpPr>
            <a:spLocks noChangeAspect="1" noChangeArrowheads="1"/>
          </p:cNvSpPr>
          <p:nvPr/>
        </p:nvSpPr>
        <p:spPr bwMode="auto">
          <a:xfrm>
            <a:off x="155575" y="-2613025"/>
            <a:ext cx="5686425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191000" cy="51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295400"/>
            <a:ext cx="3886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omic Sans MS" panose="030F0702030302020204" pitchFamily="66" charset="0"/>
              </a:rPr>
              <a:t>Inner cylinder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   30% Cu-70% 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omic Sans MS" panose="030F0702030302020204" pitchFamily="66" charset="0"/>
              </a:rPr>
              <a:t>Water-cooled slug with Cu sleeve brazed, similar to </a:t>
            </a:r>
            <a:r>
              <a:rPr lang="en-US" sz="2000" dirty="0" err="1" smtClean="0">
                <a:latin typeface="Comic Sans MS" panose="030F0702030302020204" pitchFamily="66" charset="0"/>
              </a:rPr>
              <a:t>Qweak</a:t>
            </a:r>
            <a:r>
              <a:rPr lang="en-US" sz="2000" dirty="0" smtClean="0">
                <a:latin typeface="Comic Sans MS" panose="030F0702030302020204" pitchFamily="66" charset="0"/>
              </a:rPr>
              <a:t> collimator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omic Sans MS" panose="030F0702030302020204" pitchFamily="66" charset="0"/>
              </a:rPr>
              <a:t>Outer box  Tungsten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omic Sans MS" panose="030F0702030302020204" pitchFamily="66" charset="0"/>
              </a:rPr>
              <a:t>Power deposited: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Inner cylinder 25.7 W/</a:t>
            </a:r>
            <a:r>
              <a:rPr lang="en-US" sz="2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>
                <a:latin typeface="Comic Sans MS" panose="030F0702030302020204" pitchFamily="66" charset="0"/>
              </a:rPr>
              <a:t>A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   70</a:t>
            </a:r>
            <a:r>
              <a:rPr lang="en-US" sz="2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>
                <a:latin typeface="Comic Sans MS" panose="030F0702030302020204" pitchFamily="66" charset="0"/>
              </a:rPr>
              <a:t>A results in 1800W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    Outer box 3.1 W/</a:t>
            </a:r>
            <a:r>
              <a:rPr lang="en-US" sz="2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>
                <a:latin typeface="Comic Sans MS" panose="030F0702030302020204" pitchFamily="66" charset="0"/>
              </a:rPr>
              <a:t>A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4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Tungsten Collimator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93064"/>
            <a:ext cx="4348466" cy="45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393064"/>
            <a:ext cx="358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omic Sans MS" panose="030F0702030302020204" pitchFamily="66" charset="0"/>
              </a:rPr>
              <a:t>“Rough” calculation on initial design gives max temperature of Cu-W cylinder at 57.8 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omic Sans MS" panose="030F0702030302020204" pitchFamily="66" charset="0"/>
              </a:rPr>
              <a:t>With use of </a:t>
            </a:r>
            <a:r>
              <a:rPr lang="en-US" sz="2000" dirty="0" err="1" smtClean="0">
                <a:latin typeface="Comic Sans MS" panose="030F0702030302020204" pitchFamily="66" charset="0"/>
              </a:rPr>
              <a:t>Dynaflux</a:t>
            </a:r>
            <a:r>
              <a:rPr lang="en-US" sz="2000" dirty="0" smtClean="0">
                <a:latin typeface="Comic Sans MS" panose="030F0702030302020204" pitchFamily="66" charset="0"/>
              </a:rPr>
              <a:t> pump-cooler system at max flow of 4 GPM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omic Sans MS" panose="030F0702030302020204" pitchFamily="66" charset="0"/>
              </a:rPr>
              <a:t>Recommend FEA simulation be done for more accuracy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omic Sans MS" panose="030F0702030302020204" pitchFamily="66" charset="0"/>
              </a:rPr>
              <a:t>Need request of 3-4 weeks to analyze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4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167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PREX II Vacuum Box, Shielding and Septum Design Status</vt:lpstr>
      <vt:lpstr>Septum Mount w/ Absorber</vt:lpstr>
      <vt:lpstr>Vertical Section</vt:lpstr>
      <vt:lpstr>Horizontal Section</vt:lpstr>
      <vt:lpstr>Septum Magnet</vt:lpstr>
      <vt:lpstr> Septum Status</vt:lpstr>
      <vt:lpstr>Vacuum Box w/ Collimator</vt:lpstr>
      <vt:lpstr>Tungsten Collimator</vt:lpstr>
      <vt:lpstr>Tungsten Collimator</vt:lpstr>
      <vt:lpstr>Slow and Steady Pace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Septum Status</dc:title>
  <dc:creator>wines</dc:creator>
  <cp:lastModifiedBy>gavalya</cp:lastModifiedBy>
  <cp:revision>14</cp:revision>
  <dcterms:created xsi:type="dcterms:W3CDTF">2014-04-09T02:37:47Z</dcterms:created>
  <dcterms:modified xsi:type="dcterms:W3CDTF">2014-04-09T17:03:27Z</dcterms:modified>
</cp:coreProperties>
</file>