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4"/>
  </p:notesMasterIdLst>
  <p:sldIdLst>
    <p:sldId id="266" r:id="rId2"/>
    <p:sldId id="281" r:id="rId3"/>
    <p:sldId id="279" r:id="rId4"/>
    <p:sldId id="283" r:id="rId5"/>
    <p:sldId id="273" r:id="rId6"/>
    <p:sldId id="274" r:id="rId7"/>
    <p:sldId id="277" r:id="rId8"/>
    <p:sldId id="276" r:id="rId9"/>
    <p:sldId id="286" r:id="rId10"/>
    <p:sldId id="288" r:id="rId11"/>
    <p:sldId id="289" r:id="rId12"/>
    <p:sldId id="290" r:id="rId13"/>
    <p:sldId id="287" r:id="rId14"/>
    <p:sldId id="275" r:id="rId15"/>
    <p:sldId id="269" r:id="rId16"/>
    <p:sldId id="272" r:id="rId17"/>
    <p:sldId id="271" r:id="rId18"/>
    <p:sldId id="270" r:id="rId19"/>
    <p:sldId id="278" r:id="rId20"/>
    <p:sldId id="280" r:id="rId21"/>
    <p:sldId id="268" r:id="rId22"/>
    <p:sldId id="282" r:id="rId23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AF018A"/>
    <a:srgbClr val="A80891"/>
    <a:srgbClr val="8E227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5" autoAdjust="0"/>
    <p:restoredTop sz="86461" autoAdjust="0"/>
  </p:normalViewPr>
  <p:slideViewPr>
    <p:cSldViewPr>
      <p:cViewPr varScale="1">
        <p:scale>
          <a:sx n="118" d="100"/>
          <a:sy n="118" d="100"/>
        </p:scale>
        <p:origin x="-109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0" dirty="0" err="1">
                <a:latin typeface="+mn-lt"/>
                <a:cs typeface="Arial" pitchFamily="34" charset="0"/>
              </a:rPr>
              <a:t>Bunchlength</a:t>
            </a:r>
            <a:r>
              <a:rPr lang="en-US" sz="1800" b="0" dirty="0">
                <a:latin typeface="+mn-lt"/>
                <a:cs typeface="Arial" pitchFamily="34" charset="0"/>
              </a:rPr>
              <a:t> </a:t>
            </a:r>
            <a:r>
              <a:rPr lang="en-US" sz="1800" b="0" dirty="0" err="1" smtClean="0">
                <a:latin typeface="+mn-lt"/>
                <a:cs typeface="Arial" pitchFamily="34" charset="0"/>
              </a:rPr>
              <a:t>vs</a:t>
            </a:r>
            <a:r>
              <a:rPr lang="en-US" sz="1800" b="0" dirty="0" smtClean="0">
                <a:latin typeface="+mn-lt"/>
                <a:cs typeface="Arial" pitchFamily="34" charset="0"/>
              </a:rPr>
              <a:t> Gun Voltage </a:t>
            </a:r>
            <a:endParaRPr lang="en-US" sz="1800" b="0" dirty="0">
              <a:latin typeface="+mn-lt"/>
              <a:cs typeface="Arial" pitchFamily="34" charset="0"/>
            </a:endParaRPr>
          </a:p>
        </c:rich>
      </c:tx>
      <c:layout>
        <c:manualLayout>
          <c:xMode val="edge"/>
          <c:yMode val="edge"/>
          <c:x val="0.17329554710833694"/>
          <c:y val="2.51570943337963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19113469135321"/>
          <c:y val="0.17685077968195087"/>
          <c:w val="0.69543095025570345"/>
          <c:h val="0.58721360197620998"/>
        </c:manualLayout>
      </c:layout>
      <c:scatterChart>
        <c:scatterStyle val="smoothMarker"/>
        <c:varyColors val="0"/>
        <c:ser>
          <c:idx val="0"/>
          <c:order val="0"/>
          <c:tx>
            <c:v>200KeV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Sheet1!$B$17:$B$20</c:f>
              <c:numCache>
                <c:formatCode>General</c:formatCode>
                <c:ptCount val="4"/>
                <c:pt idx="0">
                  <c:v>51.5</c:v>
                </c:pt>
                <c:pt idx="1">
                  <c:v>56.2</c:v>
                </c:pt>
                <c:pt idx="2">
                  <c:v>60.20000000000001</c:v>
                </c:pt>
                <c:pt idx="3">
                  <c:v>64.099999999999994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Sheet1!$C$17:$C$20</c:f>
              <c:numCache>
                <c:formatCode>General</c:formatCode>
                <c:ptCount val="4"/>
                <c:pt idx="0">
                  <c:v>55.7</c:v>
                </c:pt>
                <c:pt idx="1">
                  <c:v>68.400000000000006</c:v>
                </c:pt>
                <c:pt idx="2">
                  <c:v>78.7</c:v>
                </c:pt>
                <c:pt idx="3">
                  <c:v>87.5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Sheet1!$D$17:$D$20</c:f>
              <c:numCache>
                <c:formatCode>General</c:formatCode>
                <c:ptCount val="4"/>
                <c:pt idx="0">
                  <c:v>58.4</c:v>
                </c:pt>
                <c:pt idx="1">
                  <c:v>73.7</c:v>
                </c:pt>
                <c:pt idx="2">
                  <c:v>85.7</c:v>
                </c:pt>
                <c:pt idx="3">
                  <c:v>95.7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Sheet1!$E$17:$E$20</c:f>
              <c:numCache>
                <c:formatCode>General</c:formatCode>
                <c:ptCount val="4"/>
                <c:pt idx="0">
                  <c:v>62.70000000000001</c:v>
                </c:pt>
                <c:pt idx="1">
                  <c:v>81.099999999999994</c:v>
                </c:pt>
                <c:pt idx="2">
                  <c:v>95.2</c:v>
                </c:pt>
                <c:pt idx="3">
                  <c:v>99.800000000000011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Sheet1!$F$17:$F$20</c:f>
              <c:numCache>
                <c:formatCode>General</c:formatCode>
                <c:ptCount val="4"/>
                <c:pt idx="0">
                  <c:v>68.2</c:v>
                </c:pt>
                <c:pt idx="1">
                  <c:v>91.7</c:v>
                </c:pt>
                <c:pt idx="2">
                  <c:v>103.4</c:v>
                </c:pt>
                <c:pt idx="3">
                  <c:v>105.5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707200"/>
        <c:axId val="82709120"/>
      </c:scatterChart>
      <c:valAx>
        <c:axId val="82707200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</a:t>
                </a:r>
                <a:r>
                  <a:rPr lang="en-US" sz="1200" b="0"/>
                  <a:t>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82709120"/>
        <c:crosses val="autoZero"/>
        <c:crossBetween val="midCat"/>
      </c:valAx>
      <c:valAx>
        <c:axId val="82709120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 dirty="0" smtClean="0">
                    <a:latin typeface="Arial" pitchFamily="34" charset="0"/>
                    <a:cs typeface="Arial" pitchFamily="34" charset="0"/>
                  </a:rPr>
                  <a:t>Electron </a:t>
                </a:r>
                <a:r>
                  <a:rPr lang="en-US" sz="1200" b="0" dirty="0" err="1" smtClean="0">
                    <a:latin typeface="Arial" pitchFamily="34" charset="0"/>
                    <a:cs typeface="Arial" pitchFamily="34" charset="0"/>
                  </a:rPr>
                  <a:t>Bunchlength</a:t>
                </a:r>
                <a:r>
                  <a:rPr lang="en-US" sz="1200" b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0" i="0" u="none" strike="noStrike" baseline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sz="1200" b="0" dirty="0" err="1">
                    <a:latin typeface="Arial" pitchFamily="34" charset="0"/>
                    <a:cs typeface="Arial" pitchFamily="34" charset="0"/>
                  </a:rPr>
                  <a:t>ps</a:t>
                </a: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9.5800503980645734E-5"/>
              <c:y val="0.120956075343523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2707200"/>
        <c:crosses val="autoZero"/>
        <c:crossBetween val="midCat"/>
        <c:majorUnit val="50"/>
      </c:valAx>
    </c:plotArea>
    <c:legend>
      <c:legendPos val="r"/>
      <c:layout>
        <c:manualLayout>
          <c:xMode val="edge"/>
          <c:yMode val="edge"/>
          <c:x val="0.81364505388342834"/>
          <c:y val="0.14777134475837644"/>
          <c:w val="0.1748608541424248"/>
          <c:h val="0.3790967166839990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Arial" pitchFamily="34" charset="0"/>
                <a:cs typeface="Arial" pitchFamily="34" charset="0"/>
              </a:defRPr>
            </a:pPr>
            <a:r>
              <a:rPr lang="en-US" sz="1800" b="0" dirty="0" err="1" smtClean="0">
                <a:latin typeface="+mn-lt"/>
                <a:cs typeface="Arial" pitchFamily="34" charset="0"/>
              </a:rPr>
              <a:t>Bunchlength</a:t>
            </a:r>
            <a:r>
              <a:rPr lang="en-US" sz="1800" b="0" dirty="0" smtClean="0">
                <a:latin typeface="+mn-lt"/>
                <a:cs typeface="Arial" pitchFamily="34" charset="0"/>
              </a:rPr>
              <a:t> </a:t>
            </a:r>
            <a:r>
              <a:rPr lang="en-US" sz="1800" b="0" dirty="0" err="1">
                <a:latin typeface="+mn-lt"/>
                <a:cs typeface="Arial" pitchFamily="34" charset="0"/>
              </a:rPr>
              <a:t>vs</a:t>
            </a:r>
            <a:r>
              <a:rPr lang="en-US" sz="1800" b="0" dirty="0">
                <a:latin typeface="+mn-lt"/>
                <a:cs typeface="Arial" pitchFamily="34" charset="0"/>
              </a:rPr>
              <a:t> Gun Voltage</a:t>
            </a:r>
          </a:p>
        </c:rich>
      </c:tx>
      <c:layout>
        <c:manualLayout>
          <c:xMode val="edge"/>
          <c:yMode val="edge"/>
          <c:x val="0.19046869141357331"/>
          <c:y val="2.94117647058823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054579115110867"/>
          <c:y val="0.19068627450980397"/>
          <c:w val="0.64984837832772113"/>
          <c:h val="0.57508144202563005"/>
        </c:manualLayout>
      </c:layout>
      <c:scatterChart>
        <c:scatterStyle val="smoothMarker"/>
        <c:varyColors val="0"/>
        <c:ser>
          <c:idx val="3"/>
          <c:order val="0"/>
          <c:tx>
            <c:v>115kV</c:v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voltage.xlsx]Sheet1'!$J$4:$J$9</c:f>
              <c:numCache>
                <c:formatCode>General</c:formatCode>
                <c:ptCount val="6"/>
                <c:pt idx="0">
                  <c:v>0.8</c:v>
                </c:pt>
                <c:pt idx="1">
                  <c:v>12</c:v>
                </c:pt>
                <c:pt idx="2">
                  <c:v>51</c:v>
                </c:pt>
                <c:pt idx="3">
                  <c:v>98</c:v>
                </c:pt>
                <c:pt idx="4">
                  <c:v>148</c:v>
                </c:pt>
                <c:pt idx="5">
                  <c:v>198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voltage.xlsx]Sheet1'!$L$4:$L$9</c:f>
              <c:numCache>
                <c:formatCode>General</c:formatCode>
                <c:ptCount val="6"/>
                <c:pt idx="0">
                  <c:v>43.771043771042834</c:v>
                </c:pt>
                <c:pt idx="1">
                  <c:v>60.606060606060574</c:v>
                </c:pt>
                <c:pt idx="2">
                  <c:v>104.37710437710425</c:v>
                </c:pt>
                <c:pt idx="3">
                  <c:v>138.04713804713867</c:v>
                </c:pt>
                <c:pt idx="4">
                  <c:v>161.61616161615814</c:v>
                </c:pt>
                <c:pt idx="5">
                  <c:v>188.55218855219218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'C:\Documents and Settings\poelker\My Documents\injector\Gun Voltage Study\[e-bunchlength vs gun voltage.xlsx]Sheet1'!$G$4:$G$13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25</c:v>
                </c:pt>
                <c:pt idx="3">
                  <c:v>51</c:v>
                </c:pt>
                <c:pt idx="4">
                  <c:v>75</c:v>
                </c:pt>
                <c:pt idx="5">
                  <c:v>100</c:v>
                </c:pt>
                <c:pt idx="6">
                  <c:v>125</c:v>
                </c:pt>
                <c:pt idx="7">
                  <c:v>153</c:v>
                </c:pt>
                <c:pt idx="8">
                  <c:v>175</c:v>
                </c:pt>
                <c:pt idx="9">
                  <c:v>202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voltage.xlsx]Sheet1'!$I$4:$I$13</c:f>
              <c:numCache>
                <c:formatCode>General</c:formatCode>
                <c:ptCount val="10"/>
                <c:pt idx="0">
                  <c:v>43.859649122806744</c:v>
                </c:pt>
                <c:pt idx="1">
                  <c:v>70.175438596486742</c:v>
                </c:pt>
                <c:pt idx="2">
                  <c:v>96.4912280701772</c:v>
                </c:pt>
                <c:pt idx="3">
                  <c:v>125.73099415204678</c:v>
                </c:pt>
                <c:pt idx="4">
                  <c:v>149.12280701754653</c:v>
                </c:pt>
                <c:pt idx="5">
                  <c:v>152.04678362572992</c:v>
                </c:pt>
                <c:pt idx="6">
                  <c:v>181.2865497076024</c:v>
                </c:pt>
                <c:pt idx="7">
                  <c:v>198.83040935672929</c:v>
                </c:pt>
                <c:pt idx="8">
                  <c:v>213.45029239766362</c:v>
                </c:pt>
                <c:pt idx="9">
                  <c:v>233.91812865497081</c:v>
                </c:pt>
              </c:numCache>
            </c:numRef>
          </c:yVal>
          <c:smooth val="1"/>
        </c:ser>
        <c:ser>
          <c:idx val="1"/>
          <c:order val="2"/>
          <c:tx>
            <c:v>85kV</c:v>
          </c:tx>
          <c:spPr>
            <a:ln>
              <a:solidFill>
                <a:schemeClr val="accent4"/>
              </a:solidFill>
            </a:ln>
          </c:spPr>
          <c:marker>
            <c:symbol val="x"/>
            <c:size val="7"/>
            <c:spPr>
              <a:noFill/>
              <a:ln>
                <a:solidFill>
                  <a:srgbClr val="8064A2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voltage.xlsx]Sheet1'!$D$4:$D$13</c:f>
              <c:numCache>
                <c:formatCode>General</c:formatCode>
                <c:ptCount val="10"/>
                <c:pt idx="0">
                  <c:v>1</c:v>
                </c:pt>
                <c:pt idx="1">
                  <c:v>13.1</c:v>
                </c:pt>
                <c:pt idx="2">
                  <c:v>28</c:v>
                </c:pt>
                <c:pt idx="3">
                  <c:v>54</c:v>
                </c:pt>
                <c:pt idx="4">
                  <c:v>79</c:v>
                </c:pt>
                <c:pt idx="5">
                  <c:v>104</c:v>
                </c:pt>
                <c:pt idx="6">
                  <c:v>128</c:v>
                </c:pt>
                <c:pt idx="7">
                  <c:v>155</c:v>
                </c:pt>
                <c:pt idx="8">
                  <c:v>178</c:v>
                </c:pt>
                <c:pt idx="9">
                  <c:v>204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voltage.xlsx]Sheet1'!$F$4:$F$13</c:f>
              <c:numCache>
                <c:formatCode>General</c:formatCode>
                <c:ptCount val="10"/>
                <c:pt idx="0">
                  <c:v>53.872053872053883</c:v>
                </c:pt>
                <c:pt idx="1">
                  <c:v>77.441077441079159</c:v>
                </c:pt>
                <c:pt idx="2">
                  <c:v>107.74410774410936</c:v>
                </c:pt>
                <c:pt idx="3">
                  <c:v>144.78114478114458</c:v>
                </c:pt>
                <c:pt idx="4">
                  <c:v>158.24915824915263</c:v>
                </c:pt>
                <c:pt idx="5">
                  <c:v>181.81818181818181</c:v>
                </c:pt>
                <c:pt idx="6">
                  <c:v>208.75420875420858</c:v>
                </c:pt>
                <c:pt idx="7">
                  <c:v>232.32323232323267</c:v>
                </c:pt>
                <c:pt idx="8">
                  <c:v>255.892255892256</c:v>
                </c:pt>
                <c:pt idx="9">
                  <c:v>269.3602693602694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  <a:ln>
                <a:solidFill>
                  <a:srgbClr val="4BACC6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voltage.xlsx]Sheet1'!$A$4:$A$13</c:f>
              <c:numCache>
                <c:formatCode>General</c:formatCode>
                <c:ptCount val="10"/>
                <c:pt idx="0">
                  <c:v>0.8</c:v>
                </c:pt>
                <c:pt idx="1">
                  <c:v>11</c:v>
                </c:pt>
                <c:pt idx="2">
                  <c:v>24.5</c:v>
                </c:pt>
                <c:pt idx="3">
                  <c:v>48.4</c:v>
                </c:pt>
                <c:pt idx="4">
                  <c:v>69.5</c:v>
                </c:pt>
                <c:pt idx="5">
                  <c:v>90.5</c:v>
                </c:pt>
                <c:pt idx="6">
                  <c:v>111.3</c:v>
                </c:pt>
                <c:pt idx="7">
                  <c:v>131.80000000000001</c:v>
                </c:pt>
                <c:pt idx="8">
                  <c:v>148</c:v>
                </c:pt>
                <c:pt idx="9">
                  <c:v>168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voltage.xlsx]Sheet1'!$C$4:$C$13</c:f>
              <c:numCache>
                <c:formatCode>General</c:formatCode>
                <c:ptCount val="10"/>
                <c:pt idx="0">
                  <c:v>50.854700854700795</c:v>
                </c:pt>
                <c:pt idx="1">
                  <c:v>77.777777777777558</c:v>
                </c:pt>
                <c:pt idx="2">
                  <c:v>113.67521367521402</c:v>
                </c:pt>
                <c:pt idx="3">
                  <c:v>152.56410256409995</c:v>
                </c:pt>
                <c:pt idx="4">
                  <c:v>173.5042735042735</c:v>
                </c:pt>
                <c:pt idx="5">
                  <c:v>203.41880341880341</c:v>
                </c:pt>
                <c:pt idx="6">
                  <c:v>227.35042735043547</c:v>
                </c:pt>
                <c:pt idx="7">
                  <c:v>245.29914529913955</c:v>
                </c:pt>
                <c:pt idx="8">
                  <c:v>260.25641025640863</c:v>
                </c:pt>
                <c:pt idx="9">
                  <c:v>278.20512820512693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760832"/>
        <c:axId val="82763136"/>
      </c:scatterChart>
      <c:valAx>
        <c:axId val="82760832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Ave. Gun Current (uA)</a:t>
                </a:r>
              </a:p>
            </c:rich>
          </c:tx>
          <c:layout>
            <c:manualLayout>
              <c:xMode val="edge"/>
              <c:yMode val="edge"/>
              <c:x val="0.356273434570679"/>
              <c:y val="0.884068627450981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82763136"/>
        <c:crosses val="autoZero"/>
        <c:crossBetween val="midCat"/>
        <c:majorUnit val="50"/>
        <c:minorUnit val="10"/>
      </c:valAx>
      <c:valAx>
        <c:axId val="827631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>
                    <a:latin typeface="Arial" pitchFamily="34" charset="0"/>
                    <a:cs typeface="Arial" pitchFamily="34" charset="0"/>
                  </a:defRPr>
                </a:pP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Electron </a:t>
                </a:r>
                <a:r>
                  <a:rPr lang="en-US" b="0" dirty="0" err="1">
                    <a:latin typeface="Arial" pitchFamily="34" charset="0"/>
                    <a:cs typeface="Arial" pitchFamily="34" charset="0"/>
                  </a:rPr>
                  <a:t>Bunchlength</a:t>
                </a: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en-US" b="0" dirty="0" err="1">
                    <a:latin typeface="Arial" pitchFamily="34" charset="0"/>
                    <a:cs typeface="Arial" pitchFamily="34" charset="0"/>
                  </a:rPr>
                  <a:t>ps</a:t>
                </a: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4188695163104613E-2"/>
              <c:y val="0.1546267562142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27608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502976190476197"/>
          <c:y val="0.43687085070249393"/>
          <c:w val="0.16497023809524047"/>
          <c:h val="0.35456692913386911"/>
        </c:manualLayout>
      </c:layout>
      <c:overlay val="0"/>
      <c:txPr>
        <a:bodyPr/>
        <a:lstStyle/>
        <a:p>
          <a:pPr>
            <a:defRPr sz="10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>
                <a:latin typeface="Calibri" pitchFamily="34" charset="0"/>
              </a:defRPr>
            </a:pPr>
            <a:r>
              <a:rPr lang="en-US" sz="1800" b="0" dirty="0">
                <a:latin typeface="Calibri" pitchFamily="34" charset="0"/>
              </a:rPr>
              <a:t>Transmission </a:t>
            </a:r>
            <a:r>
              <a:rPr lang="en-US" sz="1800" b="0" dirty="0" err="1" smtClean="0">
                <a:latin typeface="Calibri" pitchFamily="34" charset="0"/>
              </a:rPr>
              <a:t>vs</a:t>
            </a:r>
            <a:r>
              <a:rPr lang="en-US" sz="1800" b="0" dirty="0" smtClean="0">
                <a:latin typeface="Calibri" pitchFamily="34" charset="0"/>
              </a:rPr>
              <a:t> Gun Voltage</a:t>
            </a:r>
            <a:endParaRPr lang="en-US" sz="1800" b="0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0.22252435346767024"/>
          <c:y val="2.5157232704402611E-2"/>
        </c:manualLayout>
      </c:layout>
      <c:overlay val="0"/>
      <c:spPr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344181977253047"/>
          <c:y val="0.14578392774432641"/>
          <c:w val="0.67684164479441955"/>
          <c:h val="0.61886096958468562"/>
        </c:manualLayout>
      </c:layout>
      <c:scatterChart>
        <c:scatterStyle val="smoothMarker"/>
        <c:varyColors val="0"/>
        <c:ser>
          <c:idx val="0"/>
          <c:order val="0"/>
          <c:tx>
            <c:v>200KeV</c:v>
          </c:tx>
          <c:spPr>
            <a:ln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Sheet1!$B$10:$B$13</c:f>
              <c:numCache>
                <c:formatCode>General</c:formatCode>
                <c:ptCount val="4"/>
                <c:pt idx="0">
                  <c:v>97.9</c:v>
                </c:pt>
                <c:pt idx="1">
                  <c:v>97.7</c:v>
                </c:pt>
                <c:pt idx="2">
                  <c:v>97</c:v>
                </c:pt>
                <c:pt idx="3">
                  <c:v>96.6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Sheet1!$C$10:$C$13</c:f>
              <c:numCache>
                <c:formatCode>General</c:formatCode>
                <c:ptCount val="4"/>
                <c:pt idx="0">
                  <c:v>93.7</c:v>
                </c:pt>
                <c:pt idx="1">
                  <c:v>86.6</c:v>
                </c:pt>
                <c:pt idx="2">
                  <c:v>77.8</c:v>
                </c:pt>
                <c:pt idx="3">
                  <c:v>69.900000000000006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Sheet1!$D$10:$D$13</c:f>
              <c:numCache>
                <c:formatCode>General</c:formatCode>
                <c:ptCount val="4"/>
                <c:pt idx="0">
                  <c:v>92.600000000000009</c:v>
                </c:pt>
                <c:pt idx="1">
                  <c:v>78.400000000000006</c:v>
                </c:pt>
                <c:pt idx="2">
                  <c:v>67.400000000000006</c:v>
                </c:pt>
                <c:pt idx="3">
                  <c:v>60.3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Sheet1!$E$10:$E$13</c:f>
              <c:numCache>
                <c:formatCode>General</c:formatCode>
                <c:ptCount val="4"/>
                <c:pt idx="0">
                  <c:v>85.6</c:v>
                </c:pt>
                <c:pt idx="1">
                  <c:v>66.7</c:v>
                </c:pt>
                <c:pt idx="2">
                  <c:v>57.3</c:v>
                </c:pt>
                <c:pt idx="3">
                  <c:v>50.9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Sheet1!$F$10:$F$13</c:f>
              <c:numCache>
                <c:formatCode>General</c:formatCode>
                <c:ptCount val="4"/>
                <c:pt idx="0">
                  <c:v>72.5</c:v>
                </c:pt>
                <c:pt idx="1">
                  <c:v>54.500000000000007</c:v>
                </c:pt>
                <c:pt idx="2">
                  <c:v>46.2</c:v>
                </c:pt>
                <c:pt idx="3">
                  <c:v>39.6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161152"/>
        <c:axId val="74163328"/>
      </c:scatterChart>
      <c:valAx>
        <c:axId val="74161152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µA)</a:t>
                </a:r>
                <a:endParaRPr lang="en-US" sz="1200" b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74163328"/>
        <c:crosses val="autoZero"/>
        <c:crossBetween val="midCat"/>
      </c:valAx>
      <c:valAx>
        <c:axId val="74163328"/>
        <c:scaling>
          <c:orientation val="minMax"/>
          <c:max val="10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0" dirty="0">
                    <a:latin typeface="+mj-lt"/>
                    <a:cs typeface="Times New Roman" pitchFamily="18" charset="0"/>
                  </a:rPr>
                  <a:t>Transmission (%)</a:t>
                </a:r>
              </a:p>
            </c:rich>
          </c:tx>
          <c:layout>
            <c:manualLayout>
              <c:xMode val="edge"/>
              <c:yMode val="edge"/>
              <c:x val="0"/>
              <c:y val="0.216170294889609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4161152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80733324282740349"/>
          <c:y val="0.41041145592095657"/>
          <c:w val="0.19091795637614559"/>
          <c:h val="0.3790967166839990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Transmission </a:t>
            </a:r>
            <a:r>
              <a:rPr lang="en-US" b="0" dirty="0" err="1"/>
              <a:t>vs</a:t>
            </a:r>
            <a:r>
              <a:rPr lang="en-US" b="0" dirty="0"/>
              <a:t> Gun Voltage</a:t>
            </a:r>
          </a:p>
        </c:rich>
      </c:tx>
      <c:layout>
        <c:manualLayout>
          <c:xMode val="edge"/>
          <c:yMode val="edge"/>
          <c:x val="0.164504175614412"/>
          <c:y val="2.99170140497144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235099021713201"/>
          <c:y val="0.18826648346809663"/>
          <c:w val="0.65573228346458534"/>
          <c:h val="0.57529450362822465"/>
        </c:manualLayout>
      </c:layout>
      <c:scatterChart>
        <c:scatterStyle val="smoothMarker"/>
        <c:varyColors val="0"/>
        <c:ser>
          <c:idx val="1"/>
          <c:order val="0"/>
          <c:tx>
            <c:v>115kV</c:v>
          </c:tx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</c:v>
                </c:pt>
                <c:pt idx="7">
                  <c:v>170.5</c:v>
                </c:pt>
                <c:pt idx="8">
                  <c:v>198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96.581196581196622</c:v>
                </c:pt>
                <c:pt idx="1">
                  <c:v>92.692307692307679</c:v>
                </c:pt>
                <c:pt idx="2">
                  <c:v>82.490272373540748</c:v>
                </c:pt>
                <c:pt idx="3">
                  <c:v>73.262032085561358</c:v>
                </c:pt>
                <c:pt idx="4">
                  <c:v>67.006109979633422</c:v>
                </c:pt>
                <c:pt idx="5">
                  <c:v>61.783960720130963</c:v>
                </c:pt>
                <c:pt idx="6">
                  <c:v>57.63513513513626</c:v>
                </c:pt>
                <c:pt idx="7">
                  <c:v>54.897360703811991</c:v>
                </c:pt>
                <c:pt idx="8">
                  <c:v>51.313131313131308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</c:v>
                </c:pt>
                <c:pt idx="3">
                  <c:v>75.2</c:v>
                </c:pt>
                <c:pt idx="4">
                  <c:v>100</c:v>
                </c:pt>
                <c:pt idx="5">
                  <c:v>125.4</c:v>
                </c:pt>
                <c:pt idx="6">
                  <c:v>153</c:v>
                </c:pt>
                <c:pt idx="7">
                  <c:v>174.6</c:v>
                </c:pt>
                <c:pt idx="8">
                  <c:v>202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99.009900990099013</c:v>
                </c:pt>
                <c:pt idx="1">
                  <c:v>92.741935483871927</c:v>
                </c:pt>
                <c:pt idx="2">
                  <c:v>77.843137254901848</c:v>
                </c:pt>
                <c:pt idx="3">
                  <c:v>66.755319148936181</c:v>
                </c:pt>
                <c:pt idx="4">
                  <c:v>59.20000000000001</c:v>
                </c:pt>
                <c:pt idx="5">
                  <c:v>52.791068580542195</c:v>
                </c:pt>
                <c:pt idx="6">
                  <c:v>47.450980392156858</c:v>
                </c:pt>
                <c:pt idx="7">
                  <c:v>44.215349369988552</c:v>
                </c:pt>
                <c:pt idx="8">
                  <c:v>40.594059405940094</c:v>
                </c:pt>
              </c:numCache>
            </c:numRef>
          </c:yVal>
          <c:smooth val="1"/>
        </c:ser>
        <c:ser>
          <c:idx val="3"/>
          <c:order val="2"/>
          <c:tx>
            <c:v>85kV</c:v>
          </c:tx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128.80000000000001</c:v>
                </c:pt>
                <c:pt idx="6">
                  <c:v>155.80000000000001</c:v>
                </c:pt>
                <c:pt idx="7">
                  <c:v>178.5</c:v>
                </c:pt>
                <c:pt idx="8">
                  <c:v>204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93.893129770993127</c:v>
                </c:pt>
                <c:pt idx="1">
                  <c:v>83.274021352313156</c:v>
                </c:pt>
                <c:pt idx="2">
                  <c:v>67.276051188299718</c:v>
                </c:pt>
                <c:pt idx="3">
                  <c:v>56.242118537200511</c:v>
                </c:pt>
                <c:pt idx="4">
                  <c:v>47.646493756003842</c:v>
                </c:pt>
                <c:pt idx="5">
                  <c:v>40.916149068322895</c:v>
                </c:pt>
                <c:pt idx="6">
                  <c:v>35.044929396661999</c:v>
                </c:pt>
                <c:pt idx="7">
                  <c:v>30.92436974789916</c:v>
                </c:pt>
                <c:pt idx="8">
                  <c:v>27.205882352941082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131.80000000000001</c:v>
                </c:pt>
                <c:pt idx="7">
                  <c:v>148</c:v>
                </c:pt>
                <c:pt idx="8">
                  <c:v>168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77.272727272724978</c:v>
                </c:pt>
                <c:pt idx="1">
                  <c:v>61.632653061224445</c:v>
                </c:pt>
                <c:pt idx="2">
                  <c:v>45.247933884297495</c:v>
                </c:pt>
                <c:pt idx="3">
                  <c:v>35.971223021581999</c:v>
                </c:pt>
                <c:pt idx="4">
                  <c:v>29.060773480662789</c:v>
                </c:pt>
                <c:pt idx="5">
                  <c:v>23.719676549864989</c:v>
                </c:pt>
                <c:pt idx="6">
                  <c:v>19.802731411229122</c:v>
                </c:pt>
                <c:pt idx="7">
                  <c:v>17.297297297297288</c:v>
                </c:pt>
                <c:pt idx="8">
                  <c:v>14.52380952380952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249984"/>
        <c:axId val="84252544"/>
      </c:scatterChart>
      <c:valAx>
        <c:axId val="84249984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b="0" dirty="0" smtClean="0"/>
                  <a:t>Ave. Gun Current </a:t>
                </a:r>
                <a:r>
                  <a:rPr lang="en-US" sz="1200" b="0" dirty="0"/>
                  <a:t>(</a:t>
                </a:r>
                <a:r>
                  <a:rPr lang="en-US" sz="1200" b="0" dirty="0" err="1"/>
                  <a:t>uA</a:t>
                </a:r>
                <a:r>
                  <a:rPr lang="en-US" sz="12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039131472202"/>
              <c:y val="0.87814806237457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4252544"/>
        <c:crosses val="autoZero"/>
        <c:crossBetween val="midCat"/>
        <c:majorUnit val="50"/>
        <c:minorUnit val="10"/>
      </c:valAx>
      <c:valAx>
        <c:axId val="84252544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3.0303030303030311E-2"/>
              <c:y val="0.242830785857650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42499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785349558578877"/>
          <c:y val="0.16174778488259881"/>
          <c:w val="0.20127606776425697"/>
          <c:h val="0.29224910522548331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C46D-D4AE-4966-8B03-CD737D2C976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DF2CD-7FFB-4872-B1B1-0AC59B86425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gm:t>
    </dgm:pt>
    <dgm:pt modelId="{F414C2E7-AF81-4EA4-A3E5-5C1382DE3442}" type="parTrans" cxnId="{BF26EF3C-1474-42EA-9FC3-13052DC0EDE1}">
      <dgm:prSet/>
      <dgm:spPr/>
      <dgm:t>
        <a:bodyPr/>
        <a:lstStyle/>
        <a:p>
          <a:endParaRPr lang="en-US"/>
        </a:p>
      </dgm:t>
    </dgm:pt>
    <dgm:pt modelId="{AA22994D-109F-421E-97A9-A20A2228F7FC}" type="sibTrans" cxnId="{BF26EF3C-1474-42EA-9FC3-13052DC0EDE1}">
      <dgm:prSet/>
      <dgm:spPr/>
      <dgm:t>
        <a:bodyPr/>
        <a:lstStyle/>
        <a:p>
          <a:endParaRPr lang="en-US"/>
        </a:p>
      </dgm:t>
    </dgm:pt>
    <dgm:pt modelId="{DAE0D0CC-DA1C-4021-A3A3-1345495715C0}" type="pres">
      <dgm:prSet presAssocID="{C16EC46D-D4AE-4966-8B03-CD737D2C97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8757F1-1E43-4CC6-AE02-46796F8AB611}" type="pres">
      <dgm:prSet presAssocID="{DDBDF2CD-7FFB-4872-B1B1-0AC59B864257}" presName="node" presStyleLbl="node1" presStyleIdx="0" presStyleCnt="1" custLinFactNeighborX="3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EDB9A-CFE7-4B02-A484-C4CDD4D5C026}" type="presOf" srcId="{DDBDF2CD-7FFB-4872-B1B1-0AC59B864257}" destId="{CC8757F1-1E43-4CC6-AE02-46796F8AB611}" srcOrd="0" destOrd="0" presId="urn:microsoft.com/office/officeart/2005/8/layout/default#1"/>
    <dgm:cxn modelId="{BF26EF3C-1474-42EA-9FC3-13052DC0EDE1}" srcId="{C16EC46D-D4AE-4966-8B03-CD737D2C976F}" destId="{DDBDF2CD-7FFB-4872-B1B1-0AC59B864257}" srcOrd="0" destOrd="0" parTransId="{F414C2E7-AF81-4EA4-A3E5-5C1382DE3442}" sibTransId="{AA22994D-109F-421E-97A9-A20A2228F7FC}"/>
    <dgm:cxn modelId="{DB325C5D-9BEC-4B4B-ACCB-48E66479A0CC}" type="presOf" srcId="{C16EC46D-D4AE-4966-8B03-CD737D2C976F}" destId="{DAE0D0CC-DA1C-4021-A3A3-1345495715C0}" srcOrd="0" destOrd="0" presId="urn:microsoft.com/office/officeart/2005/8/layout/default#1"/>
    <dgm:cxn modelId="{2D1FD2E3-7795-4A28-A5FE-46506D5510FF}" type="presParOf" srcId="{DAE0D0CC-DA1C-4021-A3A3-1345495715C0}" destId="{CC8757F1-1E43-4CC6-AE02-46796F8AB611}" srcOrd="0" destOrd="0" presId="urn:microsoft.com/office/officeart/2005/8/layout/default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757F1-1E43-4CC6-AE02-46796F8AB611}">
      <dsp:nvSpPr>
        <dsp:cNvPr id="0" name=""/>
        <dsp:cNvSpPr/>
      </dsp:nvSpPr>
      <dsp:spPr>
        <a:xfrm>
          <a:off x="115415" y="71"/>
          <a:ext cx="1523745" cy="914247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sp:txBody>
      <dsp:txXfrm>
        <a:off x="115415" y="71"/>
        <a:ext cx="1523745" cy="914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8018" y="0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/>
          <a:lstStyle>
            <a:lvl1pPr algn="r">
              <a:defRPr sz="1200"/>
            </a:lvl1pPr>
          </a:lstStyle>
          <a:p>
            <a:fld id="{738905A3-B2B2-4BFE-831F-F6DEF575DAFA}" type="datetimeFigureOut">
              <a:rPr lang="en-US" smtClean="0"/>
              <a:pPr/>
              <a:t>4/10/2014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9" tIns="45395" rIns="90789" bIns="4539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5" y="4385944"/>
            <a:ext cx="5546731" cy="4153859"/>
          </a:xfrm>
          <a:prstGeom prst="rect">
            <a:avLst/>
          </a:prstGeom>
        </p:spPr>
        <p:txBody>
          <a:bodyPr vert="horz" lIns="90789" tIns="45395" rIns="90789" bIns="453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0309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8018" y="8770309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 anchor="b"/>
          <a:lstStyle>
            <a:lvl1pPr algn="r">
              <a:defRPr sz="1200"/>
            </a:lvl1pPr>
          </a:lstStyle>
          <a:p>
            <a:fld id="{77956DCB-2E64-4D82-A038-6C24758C9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4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59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0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355E9-F950-4FAD-B091-26841D161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688E1-A31F-4EE4-B836-53E750FD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4AEB7-3E4B-43E8-B24A-E536C6054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5F0A8-7477-47BE-9F52-3C63B0E87E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32D1-45B0-4BBA-A58D-8DC8B7D0A4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0C3E-48AC-4D82-A768-991C694962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5844-78D9-4A6E-AED9-FB292D08A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9AF75-2E98-4B2B-973E-C7319B5201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9614F-0BB8-4FC8-8875-EA7B5E61CE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51490-95C6-46D7-A58D-4137D93652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3267-CC39-411A-B863-9DCF6A91A6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4B8CF-D484-4C3E-B5B9-09BE265700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</p:nvPr>
        </p:nvGraphicFramePr>
        <p:xfrm>
          <a:off x="182927" y="137196"/>
          <a:ext cx="8778147" cy="65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723"/>
                <a:gridCol w="820494"/>
                <a:gridCol w="528262"/>
                <a:gridCol w="528262"/>
                <a:gridCol w="887930"/>
                <a:gridCol w="955369"/>
                <a:gridCol w="977848"/>
                <a:gridCol w="1000327"/>
                <a:gridCol w="977847"/>
                <a:gridCol w="989085"/>
              </a:tblGrid>
              <a:tr h="8423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Pol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2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HAPPEx-I (Achieved)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38.8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(15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15,050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G0-Forward (Achieved)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73.7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H </a:t>
                      </a:r>
                      <a:endParaRPr lang="en-US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 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3,000-40,000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300±300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7±4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3±1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87.1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3.484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89.4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16900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3±3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0.5±0.1</a:t>
                      </a:r>
                      <a:endParaRPr lang="en-US" sz="12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 (Achieved)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1.056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89.2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(0.5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mm)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657±60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100±130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2±3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QWeak-I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281±46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8±15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5±1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0.1±0.02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-4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1.162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234±5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</a:t>
                      </a:r>
                      <a:r>
                        <a:rPr lang="en-US" sz="1200" dirty="0" smtClean="0">
                          <a:sym typeface="Wingdings"/>
                        </a:rPr>
                        <a:t>±1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30±3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PREx-II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Pb (0.5mm)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500±15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1±1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0.3±0.1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11.0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35.6±0.74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0.5±0.5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0.05±0.05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10</a:t>
                      </a:r>
                      <a:r>
                        <a:rPr lang="en-US" sz="1200" baseline="30000" dirty="0" smtClean="0">
                          <a:sym typeface="Wingdings"/>
                        </a:rPr>
                        <a:t>-4</a:t>
                      </a:r>
                      <a:endParaRPr lang="en-US" sz="12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56Spec_Termin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685800"/>
            <a:ext cx="5486400" cy="3285067"/>
          </a:xfrm>
          <a:prstGeom prst="rect">
            <a:avLst/>
          </a:prstGeom>
        </p:spPr>
      </p:pic>
      <p:pic>
        <p:nvPicPr>
          <p:cNvPr id="2" name="Picture 1" descr="IMG_1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00400"/>
            <a:ext cx="4673600" cy="3505200"/>
          </a:xfrm>
          <a:prstGeom prst="rect">
            <a:avLst/>
          </a:prstGeom>
        </p:spPr>
      </p:pic>
      <p:pic>
        <p:nvPicPr>
          <p:cNvPr id="4" name="Picture 3" descr="IMG_1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191000"/>
            <a:ext cx="3200400" cy="240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909" y="323165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“antenna/radiator” placed where the e-beam would travel.  The antenna was driven with a 20 dBm,1556 MHz signal through a step recovery diode.  Yes, cavity resonates at many harmonic modes.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0"/>
            <a:ext cx="271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On the bench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526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2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0"/>
            <a:ext cx="6096000" cy="3619500"/>
          </a:xfrm>
          <a:prstGeom prst="rect">
            <a:avLst/>
          </a:prstGeom>
        </p:spPr>
      </p:pic>
      <p:pic>
        <p:nvPicPr>
          <p:cNvPr id="2" name="Picture 1" descr="IMG_1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352800"/>
            <a:ext cx="4445000" cy="3333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692" y="179456"/>
            <a:ext cx="2895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Installed at ITS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844334" y="5209222"/>
            <a:ext cx="4297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beam delivered to dump, spectrum analysis shows harmonics visible to 18.396GHz, the 12th harmonic of 1533MHz (measurement made at 150kV, 25uA, </a:t>
            </a:r>
            <a:r>
              <a:rPr lang="en-US" dirty="0" err="1" smtClean="0"/>
              <a:t>superlattice</a:t>
            </a:r>
            <a:r>
              <a:rPr lang="en-US" dirty="0" smtClean="0"/>
              <a:t> cathode)</a:t>
            </a:r>
          </a:p>
        </p:txBody>
      </p:sp>
      <p:pic>
        <p:nvPicPr>
          <p:cNvPr id="8" name="Picture 7" descr="spectrum analyzer with beam"/>
          <p:cNvPicPr>
            <a:picLocks noChangeAspect="1"/>
          </p:cNvPicPr>
          <p:nvPr/>
        </p:nvPicPr>
        <p:blipFill>
          <a:blip r:embed="rId4" cstate="print"/>
          <a:srcRect l="23334" r="3833" b="6491"/>
          <a:stretch>
            <a:fillRect/>
          </a:stretch>
        </p:blipFill>
        <p:spPr>
          <a:xfrm>
            <a:off x="181613" y="868707"/>
            <a:ext cx="2895600" cy="220731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11" y="3197915"/>
            <a:ext cx="3859195" cy="204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42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4" y="26292"/>
            <a:ext cx="8229600" cy="914400"/>
          </a:xfrm>
        </p:spPr>
        <p:txBody>
          <a:bodyPr/>
          <a:lstStyle/>
          <a:p>
            <a:r>
              <a:rPr lang="en-US" sz="4000" dirty="0" smtClean="0"/>
              <a:t>Bandwidth determines Resolution</a:t>
            </a:r>
            <a:endParaRPr 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2" y="1325902"/>
            <a:ext cx="79613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3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867385" y="57664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500 kV spectrometer 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5071" y="4473738"/>
            <a:ext cx="3970660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Brock will use RF model of cavity to see if it is sensitive to transverse beam motion and beam size variation…. </a:t>
            </a:r>
            <a:r>
              <a:rPr lang="en-US" dirty="0" err="1" smtClean="0"/>
              <a:t>helicity</a:t>
            </a:r>
            <a:r>
              <a:rPr lang="en-US" dirty="0" smtClean="0"/>
              <a:t> correlated beam size monitor? 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336832" y="629120"/>
            <a:ext cx="4267200" cy="3619700"/>
            <a:chOff x="4336832" y="318286"/>
            <a:chExt cx="4267200" cy="3619700"/>
          </a:xfrm>
        </p:grpSpPr>
        <p:pic>
          <p:nvPicPr>
            <p:cNvPr id="15" name="Picture 5" descr="F:\my_pix\10231312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832" y="737586"/>
              <a:ext cx="42672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584233" y="318286"/>
              <a:ext cx="385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At CEBAF 500 kV spectrometer line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6727" y="444454"/>
            <a:ext cx="3733800" cy="5855732"/>
            <a:chOff x="326727" y="444454"/>
            <a:chExt cx="3733800" cy="5855732"/>
          </a:xfrm>
        </p:grpSpPr>
        <p:grpSp>
          <p:nvGrpSpPr>
            <p:cNvPr id="14" name="Group 13"/>
            <p:cNvGrpSpPr/>
            <p:nvPr/>
          </p:nvGrpSpPr>
          <p:grpSpPr>
            <a:xfrm>
              <a:off x="326727" y="737586"/>
              <a:ext cx="3733800" cy="5562600"/>
              <a:chOff x="914400" y="457200"/>
              <a:chExt cx="3733800" cy="55626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914400" y="457200"/>
                <a:ext cx="3733800" cy="5562600"/>
                <a:chOff x="914400" y="457200"/>
                <a:chExt cx="3733800" cy="5562600"/>
              </a:xfrm>
            </p:grpSpPr>
            <p:pic>
              <p:nvPicPr>
                <p:cNvPr id="5" name="Picture 4" descr="Figure4a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914400" y="457200"/>
                  <a:ext cx="3657600" cy="1828800"/>
                </a:xfrm>
                <a:prstGeom prst="rect">
                  <a:avLst/>
                </a:prstGeom>
              </p:spPr>
            </p:pic>
            <p:pic>
              <p:nvPicPr>
                <p:cNvPr id="6" name="Picture 5" descr="Figure4c.jp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990600" y="4191000"/>
                  <a:ext cx="3657600" cy="1828800"/>
                </a:xfrm>
                <a:prstGeom prst="rect">
                  <a:avLst/>
                </a:prstGeom>
              </p:spPr>
            </p:pic>
            <p:pic>
              <p:nvPicPr>
                <p:cNvPr id="7" name="Picture 6" descr="Figure4b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990600" y="2324100"/>
                  <a:ext cx="3657600" cy="1828800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4038600" y="533400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(a)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38600" y="2209800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(b)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38600" y="4114800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(c)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46843" y="444454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Laser optical pulse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06005" y="2604486"/>
              <a:ext cx="2364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O-scope Brock cavity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39202" y="4579852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Electron bunch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07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834" y="137196"/>
            <a:ext cx="8795216" cy="6583608"/>
            <a:chOff x="146834" y="137196"/>
            <a:chExt cx="8795216" cy="658360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341370" y="960147"/>
              <a:ext cx="40233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5400000">
              <a:off x="3763264" y="3561569"/>
              <a:ext cx="52028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 flipH="1" flipV="1">
              <a:off x="4353026" y="2688312"/>
              <a:ext cx="5486343" cy="1463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186058909"/>
                </p:ext>
              </p:extLst>
            </p:nvPr>
          </p:nvGraphicFramePr>
          <p:xfrm>
            <a:off x="695468" y="502952"/>
            <a:ext cx="1645902" cy="914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3804394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64321" y="228635"/>
              <a:ext cx="893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Attenuator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50296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1589" y="1234464"/>
              <a:ext cx="1523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    PC          WP  LP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 flipH="1" flipV="1">
              <a:off x="6181808" y="777269"/>
              <a:ext cx="365756" cy="365756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16200000">
              <a:off x="6227528" y="1463061"/>
              <a:ext cx="274317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39003" y="1600220"/>
              <a:ext cx="679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Shutter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5400000" flipH="1" flipV="1">
              <a:off x="6776162" y="1371622"/>
              <a:ext cx="1828781" cy="4571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019032" y="137196"/>
              <a:ext cx="126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Rotatable GaAs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Photocathode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399987" y="4567399"/>
              <a:ext cx="412393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 rot="16200000">
              <a:off x="7398362" y="3932300"/>
              <a:ext cx="9602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20694" y="4067187"/>
              <a:ext cx="1064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V-Wien Filter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56125" y="2697488"/>
              <a:ext cx="735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Vacuum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Window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44832" y="2231115"/>
              <a:ext cx="891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15° Dipole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090369" y="6071553"/>
              <a:ext cx="548634" cy="182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900000">
              <a:off x="6905531" y="3213848"/>
              <a:ext cx="457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53393" y="594391"/>
              <a:ext cx="640073" cy="182878"/>
            </a:xfrm>
            <a:prstGeom prst="line">
              <a:avLst/>
            </a:prstGeom>
            <a:ln w="762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633174" y="5989292"/>
              <a:ext cx="5854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PZT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Mirror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900000">
              <a:off x="6539775" y="5764963"/>
              <a:ext cx="45719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675138" y="5888675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IHWP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900000">
              <a:off x="6722653" y="3936183"/>
              <a:ext cx="45719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64686" y="3602700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RHWP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 rot="900000">
              <a:off x="6602056" y="4544801"/>
              <a:ext cx="274317" cy="45719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33460" y="4974285"/>
              <a:ext cx="958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Pockels 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Cell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900000">
              <a:off x="6541538" y="5661664"/>
              <a:ext cx="36575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975614" y="6629365"/>
              <a:ext cx="54863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718784" y="2148854"/>
              <a:ext cx="182878" cy="27431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58857" y="4800585"/>
              <a:ext cx="182878" cy="2743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53122" y="2788927"/>
              <a:ext cx="1071126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Delayed 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 Fiber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3101" y="5074902"/>
              <a:ext cx="909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HV Supply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(0 – 4 kV)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01662" y="2240293"/>
              <a:ext cx="909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HV Supply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(0 – 90 V)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 flipH="1" flipV="1">
              <a:off x="6051187" y="4382572"/>
              <a:ext cx="0" cy="1018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>
            <a:xfrm>
              <a:off x="1518418" y="5623536"/>
              <a:ext cx="1097270" cy="100582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c 40"/>
            <p:cNvSpPr/>
            <p:nvPr/>
          </p:nvSpPr>
          <p:spPr>
            <a:xfrm>
              <a:off x="1792736" y="5166341"/>
              <a:ext cx="365756" cy="822952"/>
            </a:xfrm>
            <a:prstGeom prst="arc">
              <a:avLst>
                <a:gd name="adj1" fmla="val 16739944"/>
                <a:gd name="adj2" fmla="val 8449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21151" y="3611878"/>
              <a:ext cx="1828779" cy="18287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70141" y="598929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CEBAF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834" y="3429000"/>
              <a:ext cx="7168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Hall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2615686" y="2606049"/>
              <a:ext cx="4" cy="59212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432015" y="3250594"/>
              <a:ext cx="1" cy="109359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524248" y="3198167"/>
              <a:ext cx="714811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T-Settle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890004" y="2331732"/>
              <a:ext cx="1828780" cy="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endCxn id="35" idx="0"/>
            </p:cNvCxnSpPr>
            <p:nvPr/>
          </p:nvCxnSpPr>
          <p:spPr>
            <a:xfrm rot="16200000" flipH="1">
              <a:off x="3667238" y="3017526"/>
              <a:ext cx="2468851" cy="10972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255760" y="4617707"/>
              <a:ext cx="188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Charge Feedback (PITA)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61954" y="6080731"/>
              <a:ext cx="74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Electron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Beam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64321" y="2010354"/>
              <a:ext cx="1071127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 Fiber</a:t>
              </a:r>
            </a:p>
          </p:txBody>
        </p:sp>
        <p:cxnSp>
          <p:nvCxnSpPr>
            <p:cNvPr id="53" name="Elbow Connector 52"/>
            <p:cNvCxnSpPr>
              <a:stCxn id="79" idx="0"/>
              <a:endCxn id="35" idx="1"/>
            </p:cNvCxnSpPr>
            <p:nvPr/>
          </p:nvCxnSpPr>
          <p:spPr>
            <a:xfrm>
              <a:off x="2798565" y="4571993"/>
              <a:ext cx="2560292" cy="365751"/>
            </a:xfrm>
            <a:prstGeom prst="bentConnector3">
              <a:avLst>
                <a:gd name="adj1" fmla="val 17033"/>
              </a:avLst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>
              <a:endCxn id="34" idx="2"/>
            </p:cNvCxnSpPr>
            <p:nvPr/>
          </p:nvCxnSpPr>
          <p:spPr>
            <a:xfrm rot="5400000" flipH="1" flipV="1">
              <a:off x="2981443" y="2697489"/>
              <a:ext cx="2103097" cy="1554463"/>
            </a:xfrm>
            <a:prstGeom prst="bentConnector3">
              <a:avLst>
                <a:gd name="adj1" fmla="val 30490"/>
              </a:avLst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255760" y="3977634"/>
              <a:ext cx="16946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Charge Feedback (IA)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255760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72882" y="1234464"/>
              <a:ext cx="10864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LP  HWP  LP</a:t>
              </a: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4535906" y="822960"/>
              <a:ext cx="548634" cy="27431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5400000">
              <a:off x="5267418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21516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072882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8" idx="2"/>
            </p:cNvCxnSpPr>
            <p:nvPr/>
          </p:nvCxnSpPr>
          <p:spPr>
            <a:xfrm rot="16200000" flipH="1">
              <a:off x="4295868" y="1611631"/>
              <a:ext cx="102871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901662" y="228635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IA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16200000" flipH="1">
              <a:off x="3353840" y="953506"/>
              <a:ext cx="545952" cy="10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4993101" y="960148"/>
              <a:ext cx="548636" cy="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6" name="Left Brace 65"/>
            <p:cNvSpPr/>
            <p:nvPr/>
          </p:nvSpPr>
          <p:spPr>
            <a:xfrm rot="5400000">
              <a:off x="3543797" y="123476"/>
              <a:ext cx="155448" cy="9144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Left Brace 66"/>
            <p:cNvSpPr>
              <a:spLocks noChangeAspect="1"/>
            </p:cNvSpPr>
            <p:nvPr/>
          </p:nvSpPr>
          <p:spPr>
            <a:xfrm rot="5400000">
              <a:off x="5029224" y="9633"/>
              <a:ext cx="202083" cy="118872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7279076" y="2057415"/>
              <a:ext cx="365756" cy="73151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/>
            <p:cNvCxnSpPr>
              <a:stCxn id="41" idx="0"/>
              <a:endCxn id="42" idx="1"/>
            </p:cNvCxnSpPr>
            <p:nvPr/>
          </p:nvCxnSpPr>
          <p:spPr>
            <a:xfrm rot="10800000">
              <a:off x="688970" y="3879697"/>
              <a:ext cx="1348028" cy="1310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1518419" y="4709146"/>
              <a:ext cx="274317" cy="2743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21151" y="4343390"/>
              <a:ext cx="611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Target</a:t>
              </a:r>
            </a:p>
          </p:txBody>
        </p:sp>
        <p:sp>
          <p:nvSpPr>
            <p:cNvPr id="72" name="Can 71"/>
            <p:cNvSpPr/>
            <p:nvPr/>
          </p:nvSpPr>
          <p:spPr>
            <a:xfrm rot="18900000">
              <a:off x="872360" y="4049365"/>
              <a:ext cx="365756" cy="393201"/>
            </a:xfrm>
            <a:prstGeom prst="can">
              <a:avLst>
                <a:gd name="adj" fmla="val 2811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6907" y="4617707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BCM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1224" y="4892024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BPMs</a:t>
              </a:r>
            </a:p>
          </p:txBody>
        </p:sp>
        <p:sp>
          <p:nvSpPr>
            <p:cNvPr id="75" name="Isosceles Triangle 74"/>
            <p:cNvSpPr/>
            <p:nvPr/>
          </p:nvSpPr>
          <p:spPr>
            <a:xfrm>
              <a:off x="3072882" y="6355048"/>
              <a:ext cx="365756" cy="36575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Isosceles Triangle 75"/>
            <p:cNvSpPr/>
            <p:nvPr/>
          </p:nvSpPr>
          <p:spPr>
            <a:xfrm flipV="1">
              <a:off x="2890004" y="6355048"/>
              <a:ext cx="365756" cy="36575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347199" y="5989292"/>
              <a:ext cx="1309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5 MeV 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Helicity Magnets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1244102" y="4434829"/>
              <a:ext cx="274317" cy="2743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Hexagon 78"/>
            <p:cNvSpPr/>
            <p:nvPr/>
          </p:nvSpPr>
          <p:spPr>
            <a:xfrm>
              <a:off x="2249931" y="4343390"/>
              <a:ext cx="548634" cy="457205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54740" y="4341149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Parity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DAQ</a:t>
              </a:r>
            </a:p>
          </p:txBody>
        </p:sp>
        <p:cxnSp>
          <p:nvCxnSpPr>
            <p:cNvPr id="81" name="Elbow Connector 80"/>
            <p:cNvCxnSpPr/>
            <p:nvPr/>
          </p:nvCxnSpPr>
          <p:spPr>
            <a:xfrm rot="5400000">
              <a:off x="1244896" y="4434035"/>
              <a:ext cx="3840438" cy="158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3164321" y="2606049"/>
              <a:ext cx="806631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nHelicity 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  <p:cxnSp>
          <p:nvCxnSpPr>
            <p:cNvPr id="83" name="Straight Connector 82"/>
            <p:cNvCxnSpPr>
              <a:endCxn id="79" idx="3"/>
            </p:cNvCxnSpPr>
            <p:nvPr/>
          </p:nvCxnSpPr>
          <p:spPr>
            <a:xfrm flipV="1">
              <a:off x="1792736" y="4571993"/>
              <a:ext cx="457195" cy="2285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endCxn id="79" idx="3"/>
            </p:cNvCxnSpPr>
            <p:nvPr/>
          </p:nvCxnSpPr>
          <p:spPr>
            <a:xfrm>
              <a:off x="1518419" y="4571982"/>
              <a:ext cx="731512" cy="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890004" y="2514610"/>
              <a:ext cx="274317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lbow Connector 180"/>
            <p:cNvCxnSpPr/>
            <p:nvPr/>
          </p:nvCxnSpPr>
          <p:spPr>
            <a:xfrm>
              <a:off x="2981443" y="4572000"/>
              <a:ext cx="18943" cy="1781711"/>
            </a:xfrm>
            <a:prstGeom prst="straightConnector1">
              <a:avLst/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180132" y="4892024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Position</a:t>
              </a:r>
            </a:p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Feedback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975614" y="2148854"/>
              <a:ext cx="916243" cy="461665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</a:rPr>
                <a:t>Helicity Generator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rot="16200000">
              <a:off x="7413939" y="4485525"/>
              <a:ext cx="9602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736271" y="4615024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H-Wien Filter</a:t>
              </a:r>
            </a:p>
          </p:txBody>
        </p:sp>
        <p:sp>
          <p:nvSpPr>
            <p:cNvPr id="92" name="Rectangle 91"/>
            <p:cNvSpPr/>
            <p:nvPr/>
          </p:nvSpPr>
          <p:spPr>
            <a:xfrm rot="16200000">
              <a:off x="7423517" y="4169603"/>
              <a:ext cx="4571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/>
            <p:cNvSpPr/>
            <p:nvPr/>
          </p:nvSpPr>
          <p:spPr>
            <a:xfrm rot="16200000">
              <a:off x="7423517" y="4274805"/>
              <a:ext cx="4571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736271" y="4328280"/>
              <a:ext cx="1205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Spin Solenoids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>
              <a:off x="2432014" y="2612357"/>
              <a:ext cx="0" cy="17657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2615690" y="3659832"/>
              <a:ext cx="4" cy="668448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17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842963"/>
            <a:ext cx="7894637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765" y="158776"/>
            <a:ext cx="884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Stewart Platform: complete RC of PC alignment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506867" y="1234464"/>
            <a:ext cx="2011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LINUX-based software/freeware from hobbyists who build flight simulators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0373" y="6078943"/>
            <a:ext cx="256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X, Y, pitch, roll and yaw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1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97053" y="5736656"/>
            <a:ext cx="2467342" cy="92333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Load-locked </a:t>
            </a:r>
            <a:r>
              <a:rPr lang="en-US" dirty="0" err="1" smtClean="0"/>
              <a:t>photogun</a:t>
            </a:r>
            <a:endParaRPr lang="en-US" dirty="0" smtClean="0"/>
          </a:p>
          <a:p>
            <a:pPr algn="ctr"/>
            <a:r>
              <a:rPr lang="en-US" dirty="0"/>
              <a:t>a</a:t>
            </a:r>
            <a:r>
              <a:rPr lang="en-US" dirty="0" smtClean="0"/>
              <a:t>nd baked </a:t>
            </a:r>
            <a:r>
              <a:rPr lang="en-US" dirty="0" err="1" smtClean="0"/>
              <a:t>beamline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Pressure ~ 4 e-12Torr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0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447800"/>
            <a:ext cx="874499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261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12192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17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027" y="89849"/>
            <a:ext cx="4634345" cy="990600"/>
          </a:xfrm>
        </p:spPr>
        <p:txBody>
          <a:bodyPr/>
          <a:lstStyle/>
          <a:p>
            <a:r>
              <a:rPr lang="en-US" sz="3600" dirty="0" smtClean="0"/>
              <a:t>350kV Inverted Gun</a:t>
            </a:r>
            <a:endParaRPr lang="en-US" sz="36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5167" y="5309755"/>
            <a:ext cx="3795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Longer insulator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Spherical electrode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Thin NEG sheet to move ground plane further away</a:t>
            </a:r>
            <a:endParaRPr lang="en-US" dirty="0"/>
          </a:p>
        </p:txBody>
      </p: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4298"/>
          <a:stretch>
            <a:fillRect/>
          </a:stretch>
        </p:blipFill>
        <p:spPr bwMode="auto">
          <a:xfrm>
            <a:off x="4357256" y="936708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051590" y="4410797"/>
            <a:ext cx="330566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200kV Inverted Gun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92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</p:nvPr>
        </p:nvGraphicFramePr>
        <p:xfrm>
          <a:off x="182927" y="137196"/>
          <a:ext cx="8778147" cy="65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723"/>
                <a:gridCol w="820494"/>
                <a:gridCol w="528262"/>
                <a:gridCol w="528262"/>
                <a:gridCol w="887930"/>
                <a:gridCol w="955369"/>
                <a:gridCol w="977848"/>
                <a:gridCol w="1000327"/>
                <a:gridCol w="977847"/>
                <a:gridCol w="989085"/>
              </a:tblGrid>
              <a:tr h="8423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Pol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2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HAPPEx-I (Achieved)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38.8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(15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15,050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G0-Forward (Achieved)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73.7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H </a:t>
                      </a:r>
                      <a:endParaRPr lang="en-US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 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3,000-40,000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300±300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7±4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3±1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87.1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3.484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89.4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16900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3±3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0.5±0.1</a:t>
                      </a:r>
                      <a:endParaRPr lang="en-US" sz="12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 (Achieved)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1.056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89.2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(0.5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mm)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657±60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100±130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2±3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QWeak-I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281±46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8±15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5±1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0.1±0.02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-4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1.162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234±5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</a:t>
                      </a:r>
                      <a:r>
                        <a:rPr lang="en-US" sz="1200" dirty="0" smtClean="0">
                          <a:sym typeface="Wingdings"/>
                        </a:rPr>
                        <a:t>±1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30±3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PREx-II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Pb (0.5mm)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500±15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1±1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0.3±0.1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11.0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35.6±0.74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0.5±0.5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0.05±0.05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10</a:t>
                      </a:r>
                      <a:r>
                        <a:rPr lang="en-US" sz="1200" baseline="30000" dirty="0" smtClean="0">
                          <a:sym typeface="Wingdings"/>
                        </a:rPr>
                        <a:t>-4</a:t>
                      </a:r>
                      <a:endParaRPr lang="en-US" sz="12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5943585" y="5440658"/>
            <a:ext cx="1097268" cy="64007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280195" y="5440657"/>
            <a:ext cx="822951" cy="64007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819072" y="5311213"/>
            <a:ext cx="182878" cy="3657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9820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242317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12GeV CEBAF </a:t>
            </a:r>
            <a:r>
              <a:rPr lang="en-US" dirty="0" smtClean="0"/>
              <a:t>Commissioning Report</a:t>
            </a:r>
            <a:endParaRPr lang="en-US" dirty="0"/>
          </a:p>
          <a:p>
            <a:pPr algn="ctr"/>
            <a:r>
              <a:rPr lang="en-US" dirty="0"/>
              <a:t>Arne </a:t>
            </a:r>
            <a:r>
              <a:rPr lang="en-US" dirty="0" err="1"/>
              <a:t>Freyberger</a:t>
            </a:r>
            <a:endParaRPr lang="en-US" dirty="0"/>
          </a:p>
          <a:p>
            <a:pPr algn="ctr"/>
            <a:r>
              <a:rPr lang="en-US" dirty="0"/>
              <a:t>Operations Dept.</a:t>
            </a:r>
          </a:p>
          <a:p>
            <a:pPr algn="ctr"/>
            <a:r>
              <a:rPr lang="en-US" dirty="0"/>
              <a:t>Accelerator </a:t>
            </a:r>
            <a:r>
              <a:rPr lang="en-US" dirty="0" smtClean="0"/>
              <a:t>Division, JLAB</a:t>
            </a:r>
            <a:endParaRPr lang="en-US" dirty="0"/>
          </a:p>
          <a:p>
            <a:pPr algn="ctr"/>
            <a:r>
              <a:rPr lang="en-US" dirty="0"/>
              <a:t>2014-04-08/09/10</a:t>
            </a:r>
          </a:p>
        </p:txBody>
      </p:sp>
    </p:spTree>
    <p:extLst>
      <p:ext uri="{BB962C8B-B14F-4D97-AF65-F5344CB8AC3E}">
        <p14:creationId xmlns:p14="http://schemas.microsoft.com/office/powerpoint/2010/main" val="135482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5799138" y="3892550"/>
            <a:ext cx="1635125" cy="762000"/>
            <a:chOff x="6021221" y="3956050"/>
            <a:chExt cx="1635458" cy="762000"/>
          </a:xfrm>
        </p:grpSpPr>
        <p:sp>
          <p:nvSpPr>
            <p:cNvPr id="3" name="Pentagon 2"/>
            <p:cNvSpPr/>
            <p:nvPr/>
          </p:nvSpPr>
          <p:spPr>
            <a:xfrm flipH="1">
              <a:off x="6045038" y="3956050"/>
              <a:ext cx="1397285" cy="762000"/>
            </a:xfrm>
            <a:prstGeom prst="homePlate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6021221" y="3965730"/>
              <a:ext cx="1635458" cy="684803"/>
              <a:chOff x="-690729" y="2162330"/>
              <a:chExt cx="1635458" cy="684803"/>
            </a:xfrm>
          </p:grpSpPr>
          <p:sp>
            <p:nvSpPr>
              <p:cNvPr id="5" name="D+1 Cost"/>
              <p:cNvSpPr txBox="1"/>
              <p:nvPr/>
            </p:nvSpPr>
            <p:spPr>
              <a:xfrm>
                <a:off x="-690729" y="2162175"/>
                <a:ext cx="1635458" cy="68421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300"/>
                  </a:spcAft>
                  <a:tabLst>
                    <a:tab pos="2173288" algn="ctr"/>
                  </a:tabLst>
                  <a:defRPr/>
                </a:pPr>
                <a:r>
                  <a:rPr lang="en-US" sz="2000" b="1" dirty="0">
                    <a:solidFill>
                      <a:srgbClr val="7030A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D+3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300"/>
                  </a:spcAft>
                  <a:tabLst>
                    <a:tab pos="2173288" algn="ctr"/>
                  </a:tabLst>
                  <a:defRPr/>
                </a:pPr>
                <a:r>
                  <a:rPr lang="en-US" sz="1600" b="1" dirty="0">
                    <a:solidFill>
                      <a:srgbClr val="7030A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$</a:t>
                </a:r>
                <a:r>
                  <a:rPr lang="en-US" sz="1600" b="1" dirty="0" smtClean="0">
                    <a:solidFill>
                      <a:srgbClr val="7030A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2,581K</a:t>
                </a:r>
                <a:endParaRPr lang="en-US" sz="2000" b="1" dirty="0">
                  <a:solidFill>
                    <a:srgbClr val="7030A0"/>
                  </a:solidFill>
                  <a:latin typeface="Arial" pitchFamily="34" charset="0"/>
                  <a:ea typeface="Tahoma" pitchFamily="34" charset="0"/>
                  <a:cs typeface="Arial" pitchFamily="34" charset="0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 bwMode="auto">
              <a:xfrm>
                <a:off x="-362050" y="2533650"/>
                <a:ext cx="97809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" name="Pentagon 6"/>
          <p:cNvSpPr/>
          <p:nvPr/>
        </p:nvSpPr>
        <p:spPr>
          <a:xfrm>
            <a:off x="1562100" y="5346700"/>
            <a:ext cx="1841500" cy="774700"/>
          </a:xfrm>
          <a:prstGeom prst="homePlate">
            <a:avLst/>
          </a:prstGeom>
          <a:solidFill>
            <a:schemeClr val="bg1"/>
          </a:solidFill>
          <a:ln w="63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1550988" y="5400675"/>
            <a:ext cx="1635125" cy="684213"/>
            <a:chOff x="-817729" y="2162330"/>
            <a:chExt cx="1635458" cy="684803"/>
          </a:xfrm>
        </p:grpSpPr>
        <p:sp>
          <p:nvSpPr>
            <p:cNvPr id="9" name="D+1 Cost"/>
            <p:cNvSpPr txBox="1"/>
            <p:nvPr/>
          </p:nvSpPr>
          <p:spPr>
            <a:xfrm>
              <a:off x="-817729" y="2162330"/>
              <a:ext cx="1635458" cy="68480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300"/>
                </a:spcAft>
                <a:tabLst>
                  <a:tab pos="2173288" algn="ctr"/>
                </a:tabLst>
                <a:defRPr/>
              </a:pPr>
              <a:r>
                <a:rPr lang="en-US" sz="2000" b="1" dirty="0">
                  <a:solidFill>
                    <a:srgbClr val="7030A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D+2 &amp; D+3</a:t>
              </a:r>
            </a:p>
            <a:p>
              <a:pPr algn="ctr" fontAlgn="auto">
                <a:spcBef>
                  <a:spcPts val="0"/>
                </a:spcBef>
                <a:spcAft>
                  <a:spcPts val="300"/>
                </a:spcAft>
                <a:tabLst>
                  <a:tab pos="2173288" algn="ctr"/>
                </a:tabLst>
                <a:defRPr/>
              </a:pPr>
              <a:r>
                <a:rPr lang="en-US" sz="1600" b="1" dirty="0" smtClean="0">
                  <a:solidFill>
                    <a:srgbClr val="7030A0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$2,821K</a:t>
              </a:r>
              <a:endParaRPr lang="en-US" sz="2000" b="1" dirty="0">
                <a:solidFill>
                  <a:srgbClr val="7030A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-692291" y="2534125"/>
              <a:ext cx="14036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1" name="Picture 7" descr="d+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38" y="93663"/>
            <a:ext cx="56324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d+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5825" y="1831975"/>
            <a:ext cx="563245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d+2_d+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4713" y="4903788"/>
            <a:ext cx="5641975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d+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50" y="3146425"/>
            <a:ext cx="56578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key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3" y="5902325"/>
            <a:ext cx="76358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65"/>
          <p:cNvGrpSpPr>
            <a:grpSpLocks/>
          </p:cNvGrpSpPr>
          <p:nvPr/>
        </p:nvGrpSpPr>
        <p:grpSpPr bwMode="auto">
          <a:xfrm>
            <a:off x="5811838" y="463550"/>
            <a:ext cx="1635125" cy="762000"/>
            <a:chOff x="6033921" y="565150"/>
            <a:chExt cx="1635458" cy="762000"/>
          </a:xfrm>
        </p:grpSpPr>
        <p:sp>
          <p:nvSpPr>
            <p:cNvPr id="17" name="Pentagon 16"/>
            <p:cNvSpPr/>
            <p:nvPr/>
          </p:nvSpPr>
          <p:spPr>
            <a:xfrm flipH="1">
              <a:off x="6045035" y="565150"/>
              <a:ext cx="1397285" cy="762000"/>
            </a:xfrm>
            <a:prstGeom prst="homePlate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8" name="Group 34"/>
            <p:cNvGrpSpPr>
              <a:grpSpLocks/>
            </p:cNvGrpSpPr>
            <p:nvPr/>
          </p:nvGrpSpPr>
          <p:grpSpPr bwMode="auto">
            <a:xfrm>
              <a:off x="6033921" y="574830"/>
              <a:ext cx="1635458" cy="684803"/>
              <a:chOff x="-817729" y="2162330"/>
              <a:chExt cx="1635458" cy="684803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>
                <a:off x="-489050" y="2533650"/>
                <a:ext cx="97809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D+1 Cost"/>
              <p:cNvSpPr txBox="1"/>
              <p:nvPr/>
            </p:nvSpPr>
            <p:spPr>
              <a:xfrm>
                <a:off x="-817729" y="2162175"/>
                <a:ext cx="1635458" cy="68421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300"/>
                  </a:spcAft>
                  <a:tabLst>
                    <a:tab pos="2173288" algn="ctr"/>
                  </a:tabLst>
                  <a:defRPr/>
                </a:pPr>
                <a:r>
                  <a:rPr lang="en-US" sz="2000" b="1" dirty="0">
                    <a:solidFill>
                      <a:srgbClr val="7030A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D+1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300"/>
                  </a:spcAft>
                  <a:tabLst>
                    <a:tab pos="2173288" algn="ctr"/>
                  </a:tabLst>
                  <a:defRPr/>
                </a:pPr>
                <a:r>
                  <a:rPr lang="en-US" sz="1600" b="1" dirty="0">
                    <a:solidFill>
                      <a:srgbClr val="7030A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$</a:t>
                </a:r>
                <a:r>
                  <a:rPr lang="en-US" sz="1600" b="1" dirty="0" smtClean="0">
                    <a:solidFill>
                      <a:srgbClr val="7030A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507K</a:t>
                </a:r>
                <a:endParaRPr lang="en-US" sz="2000" b="1" dirty="0">
                  <a:solidFill>
                    <a:srgbClr val="7030A0"/>
                  </a:solidFill>
                  <a:latin typeface="Arial" pitchFamily="34" charset="0"/>
                  <a:ea typeface="Tahoma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" name="Group 60"/>
          <p:cNvGrpSpPr>
            <a:grpSpLocks/>
          </p:cNvGrpSpPr>
          <p:nvPr/>
        </p:nvGrpSpPr>
        <p:grpSpPr bwMode="auto">
          <a:xfrm>
            <a:off x="1785938" y="2260600"/>
            <a:ext cx="1635125" cy="762000"/>
            <a:chOff x="1785771" y="2260600"/>
            <a:chExt cx="1635458" cy="762000"/>
          </a:xfrm>
        </p:grpSpPr>
        <p:sp>
          <p:nvSpPr>
            <p:cNvPr id="22" name="Pentagon 21"/>
            <p:cNvSpPr/>
            <p:nvPr/>
          </p:nvSpPr>
          <p:spPr>
            <a:xfrm>
              <a:off x="1993775" y="2260600"/>
              <a:ext cx="1397285" cy="762000"/>
            </a:xfrm>
            <a:prstGeom prst="homePlate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23" name="Group 41"/>
            <p:cNvGrpSpPr>
              <a:grpSpLocks/>
            </p:cNvGrpSpPr>
            <p:nvPr/>
          </p:nvGrpSpPr>
          <p:grpSpPr bwMode="auto">
            <a:xfrm>
              <a:off x="1785771" y="2276630"/>
              <a:ext cx="1635458" cy="684803"/>
              <a:chOff x="-817729" y="2162330"/>
              <a:chExt cx="1635458" cy="684803"/>
            </a:xfrm>
          </p:grpSpPr>
          <p:cxnSp>
            <p:nvCxnSpPr>
              <p:cNvPr id="24" name="Straight Connector 23"/>
              <p:cNvCxnSpPr/>
              <p:nvPr/>
            </p:nvCxnSpPr>
            <p:spPr bwMode="auto">
              <a:xfrm>
                <a:off x="-489050" y="2533650"/>
                <a:ext cx="97809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" name="D+1 Cost"/>
              <p:cNvSpPr txBox="1"/>
              <p:nvPr/>
            </p:nvSpPr>
            <p:spPr>
              <a:xfrm>
                <a:off x="-817729" y="2162175"/>
                <a:ext cx="1635458" cy="68421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300"/>
                  </a:spcAft>
                  <a:tabLst>
                    <a:tab pos="2173288" algn="ctr"/>
                  </a:tabLst>
                  <a:defRPr/>
                </a:pPr>
                <a:r>
                  <a:rPr lang="en-US" sz="2000" b="1" dirty="0">
                    <a:solidFill>
                      <a:srgbClr val="7030A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D+2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300"/>
                  </a:spcAft>
                  <a:tabLst>
                    <a:tab pos="2173288" algn="ctr"/>
                  </a:tabLst>
                  <a:defRPr/>
                </a:pPr>
                <a:r>
                  <a:rPr lang="en-US" sz="1600" b="1" dirty="0" smtClean="0">
                    <a:solidFill>
                      <a:srgbClr val="7030A0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$1,946K</a:t>
                </a:r>
                <a:endParaRPr lang="en-US" sz="2000" b="1" dirty="0">
                  <a:solidFill>
                    <a:srgbClr val="7030A0"/>
                  </a:solidFill>
                  <a:latin typeface="Arial" pitchFamily="34" charset="0"/>
                  <a:ea typeface="Tahoma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437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538491330"/>
              </p:ext>
            </p:extLst>
          </p:nvPr>
        </p:nvGraphicFramePr>
        <p:xfrm>
          <a:off x="4419600" y="1066800"/>
          <a:ext cx="4572001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727246531"/>
              </p:ext>
            </p:extLst>
          </p:nvPr>
        </p:nvGraphicFramePr>
        <p:xfrm>
          <a:off x="152400" y="10668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424538" y="685800"/>
            <a:ext cx="37338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 pitchFamily="34" charset="0"/>
              </a:rPr>
              <a:t>Measurements at CEBAF/JLab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4996538" y="685244"/>
            <a:ext cx="33528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cs typeface="Arial" pitchFamily="34" charset="0"/>
              </a:rPr>
              <a:t>PARMELA Simulation Results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424538" y="0"/>
            <a:ext cx="792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Benchmarking PARMELA Simulation Results Against Beam-Based Measurements at CEBAF/Jefferson Lab – work of </a:t>
            </a:r>
            <a:r>
              <a:rPr lang="en-US" sz="1600" dirty="0" err="1">
                <a:solidFill>
                  <a:srgbClr val="0070C0"/>
                </a:solidFill>
                <a:cs typeface="Arial" pitchFamily="34" charset="0"/>
              </a:rPr>
              <a:t>Ashwini</a:t>
            </a:r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cs typeface="Arial" pitchFamily="34" charset="0"/>
              </a:rPr>
              <a:t>Jayaprakash</a:t>
            </a:r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, JLab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324600"/>
            <a:ext cx="86868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Message: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Beam 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quality, including transmission, improves at higher gun voltage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160389336"/>
              </p:ext>
            </p:extLst>
          </p:nvPr>
        </p:nvGraphicFramePr>
        <p:xfrm>
          <a:off x="4419600" y="3657600"/>
          <a:ext cx="4572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52400" y="36576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370" name="TextBox 11"/>
          <p:cNvSpPr txBox="1">
            <a:spLocks noChangeArrowheads="1"/>
          </p:cNvSpPr>
          <p:nvPr/>
        </p:nvSpPr>
        <p:spPr bwMode="auto">
          <a:xfrm>
            <a:off x="3886200" y="3352800"/>
            <a:ext cx="1066800" cy="669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Similar Trends</a:t>
            </a:r>
          </a:p>
        </p:txBody>
      </p:sp>
    </p:spTree>
    <p:extLst>
      <p:ext uri="{BB962C8B-B14F-4D97-AF65-F5344CB8AC3E}">
        <p14:creationId xmlns:p14="http://schemas.microsoft.com/office/powerpoint/2010/main" val="60573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Always Tweaking the Design</a:t>
            </a:r>
            <a:endParaRPr lang="en-US" dirty="0"/>
          </a:p>
        </p:txBody>
      </p:sp>
      <p:pic>
        <p:nvPicPr>
          <p:cNvPr id="4" name="Picture 7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0146" y="1029566"/>
            <a:ext cx="3756891" cy="281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2876993" y="2364509"/>
            <a:ext cx="2221345" cy="1369291"/>
            <a:chOff x="2889827" y="2438400"/>
            <a:chExt cx="2221345" cy="1369291"/>
          </a:xfrm>
        </p:grpSpPr>
        <p:sp>
          <p:nvSpPr>
            <p:cNvPr id="12" name="Curved Up Arrow 11"/>
            <p:cNvSpPr/>
            <p:nvPr/>
          </p:nvSpPr>
          <p:spPr>
            <a:xfrm>
              <a:off x="288982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Endless (?) quest for perfection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054" y="905412"/>
            <a:ext cx="2514600" cy="3209140"/>
            <a:chOff x="90054" y="928255"/>
            <a:chExt cx="2514600" cy="3209140"/>
          </a:xfrm>
        </p:grpSpPr>
        <p:pic>
          <p:nvPicPr>
            <p:cNvPr id="5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607137" y="1124528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48"/>
          <p:cNvPicPr>
            <a:picLocks noChangeAspect="1" noChangeArrowheads="1"/>
          </p:cNvPicPr>
          <p:nvPr/>
        </p:nvPicPr>
        <p:blipFill>
          <a:blip r:embed="rId6" cstate="print"/>
          <a:srcRect t="21854" b="2511"/>
          <a:stretch>
            <a:fillRect/>
          </a:stretch>
        </p:blipFill>
        <p:spPr bwMode="auto">
          <a:xfrm>
            <a:off x="2139281" y="761999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040853" y="3715434"/>
            <a:ext cx="2036184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photogun</a:t>
            </a:r>
            <a:r>
              <a:rPr lang="en-US" dirty="0" smtClean="0"/>
              <a:t> works well,</a:t>
            </a:r>
          </a:p>
          <a:p>
            <a:pPr algn="ctr"/>
            <a:r>
              <a:rPr lang="en-US" dirty="0" smtClean="0"/>
              <a:t>No anticipated changes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 bwMode="auto">
          <a:xfrm flipH="1" flipV="1">
            <a:off x="7772365" y="3287839"/>
            <a:ext cx="286580" cy="4275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429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6179"/>
          <a:stretch/>
        </p:blipFill>
        <p:spPr bwMode="auto">
          <a:xfrm>
            <a:off x="1828830" y="2005875"/>
            <a:ext cx="5489136" cy="37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148" y="960147"/>
            <a:ext cx="838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Higher Voltage = Better Transmission = Better Beam Quality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(and maybe longer lifetime)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5648" y="137196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130 kV Inverted Gun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77651" y="5989292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Prebuncher</a:t>
            </a:r>
            <a:r>
              <a:rPr lang="en-US" dirty="0" smtClean="0"/>
              <a:t> operating at modest power takes care of the 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2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9144000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Improve Lifetime with </a:t>
            </a:r>
            <a:r>
              <a:rPr lang="en-US" sz="3200" dirty="0" smtClean="0">
                <a:solidFill>
                  <a:schemeClr val="tx1"/>
                </a:solidFill>
              </a:rPr>
              <a:t>Large </a:t>
            </a:r>
            <a:r>
              <a:rPr lang="en-US" sz="3200" dirty="0">
                <a:solidFill>
                  <a:schemeClr val="tx1"/>
                </a:solidFill>
              </a:rPr>
              <a:t>Laser Spot?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133600" y="838200"/>
            <a:ext cx="537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solidFill>
                  <a:srgbClr val="FF5050"/>
                </a:solidFill>
              </a:rPr>
              <a:t>(Best Solution – Improve Vacuum, but not easy)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1371600"/>
            <a:ext cx="7086600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</a:rPr>
              <a:t>Bigger laser spot, same # electrons, </a:t>
            </a:r>
            <a:r>
              <a:rPr lang="en-US" sz="2400" dirty="0" smtClean="0">
                <a:solidFill>
                  <a:srgbClr val="000000"/>
                </a:solidFill>
              </a:rPr>
              <a:t>same </a:t>
            </a:r>
            <a:r>
              <a:rPr lang="en-US" sz="2400" dirty="0">
                <a:solidFill>
                  <a:srgbClr val="000000"/>
                </a:solidFill>
              </a:rPr>
              <a:t># ions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flipV="1">
            <a:off x="2209800" y="3276600"/>
            <a:ext cx="2286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219200" y="5619606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Ionized residual gas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strikes photocathode</a:t>
            </a: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19050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24384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22098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23622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0" y="3200400"/>
            <a:ext cx="609600" cy="304800"/>
            <a:chOff x="576" y="1872"/>
            <a:chExt cx="384" cy="192"/>
          </a:xfrm>
        </p:grpSpPr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17428" name="Arc 20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9" name="Arc 21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0" name="Line 22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1" name="Line 23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32" name="AutoShape 24"/>
          <p:cNvSpPr>
            <a:spLocks noChangeArrowheads="1"/>
          </p:cNvSpPr>
          <p:nvPr/>
        </p:nvSpPr>
        <p:spPr bwMode="auto">
          <a:xfrm>
            <a:off x="9144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25"/>
          <p:cNvSpPr>
            <a:spLocks noChangeArrowheads="1"/>
          </p:cNvSpPr>
          <p:nvPr/>
        </p:nvSpPr>
        <p:spPr bwMode="auto">
          <a:xfrm flipH="1">
            <a:off x="26670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18288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124200" y="3200400"/>
            <a:ext cx="609600" cy="304800"/>
            <a:chOff x="576" y="1632"/>
            <a:chExt cx="384" cy="192"/>
          </a:xfrm>
        </p:grpSpPr>
        <p:sp>
          <p:nvSpPr>
            <p:cNvPr id="17436" name="Rectangle 28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17438" name="Line 30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9" name="Line 31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17441" name="Arc 33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2" name="Arc 34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1905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 flipH="1">
            <a:off x="2667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2209800" y="1981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048000" y="3810000"/>
            <a:ext cx="152400" cy="152400"/>
            <a:chOff x="2064" y="2304"/>
            <a:chExt cx="96" cy="96"/>
          </a:xfrm>
        </p:grpSpPr>
        <p:sp>
          <p:nvSpPr>
            <p:cNvPr id="17449" name="Oval 41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0" name="Oval 42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Oval 43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52" name="Oval 44"/>
          <p:cNvSpPr>
            <a:spLocks noChangeArrowheads="1"/>
          </p:cNvSpPr>
          <p:nvPr/>
        </p:nvSpPr>
        <p:spPr bwMode="auto">
          <a:xfrm>
            <a:off x="1676400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3" name="Oval 45"/>
          <p:cNvSpPr>
            <a:spLocks noChangeArrowheads="1"/>
          </p:cNvSpPr>
          <p:nvPr/>
        </p:nvSpPr>
        <p:spPr bwMode="auto">
          <a:xfrm>
            <a:off x="1676400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4" name="Oval 46"/>
          <p:cNvSpPr>
            <a:spLocks noChangeArrowheads="1"/>
          </p:cNvSpPr>
          <p:nvPr/>
        </p:nvSpPr>
        <p:spPr bwMode="auto">
          <a:xfrm>
            <a:off x="16764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5" name="Oval 47"/>
          <p:cNvSpPr>
            <a:spLocks noChangeArrowheads="1"/>
          </p:cNvSpPr>
          <p:nvPr/>
        </p:nvSpPr>
        <p:spPr bwMode="auto">
          <a:xfrm>
            <a:off x="1828800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Oval 48"/>
          <p:cNvSpPr>
            <a:spLocks noChangeArrowheads="1"/>
          </p:cNvSpPr>
          <p:nvPr/>
        </p:nvSpPr>
        <p:spPr bwMode="auto">
          <a:xfrm>
            <a:off x="1828800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Oval 49"/>
          <p:cNvSpPr>
            <a:spLocks noChangeArrowheads="1"/>
          </p:cNvSpPr>
          <p:nvPr/>
        </p:nvSpPr>
        <p:spPr bwMode="auto">
          <a:xfrm>
            <a:off x="34290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34290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Oval 51"/>
          <p:cNvSpPr>
            <a:spLocks noChangeArrowheads="1"/>
          </p:cNvSpPr>
          <p:nvPr/>
        </p:nvSpPr>
        <p:spPr bwMode="auto">
          <a:xfrm>
            <a:off x="29718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0" name="Oval 52"/>
          <p:cNvSpPr>
            <a:spLocks noChangeArrowheads="1"/>
          </p:cNvSpPr>
          <p:nvPr/>
        </p:nvSpPr>
        <p:spPr bwMode="auto">
          <a:xfrm>
            <a:off x="2743200" y="4953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Oval 53"/>
          <p:cNvSpPr>
            <a:spLocks noChangeArrowheads="1"/>
          </p:cNvSpPr>
          <p:nvPr/>
        </p:nvSpPr>
        <p:spPr bwMode="auto">
          <a:xfrm>
            <a:off x="1828800" y="4800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2819400" y="3200400"/>
            <a:ext cx="152400" cy="228600"/>
            <a:chOff x="2208" y="2448"/>
            <a:chExt cx="96" cy="144"/>
          </a:xfrm>
        </p:grpSpPr>
        <p:sp>
          <p:nvSpPr>
            <p:cNvPr id="17463" name="Oval 55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4" name="Oval 56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5" name="Oval 57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66" name="Oval 58"/>
          <p:cNvSpPr>
            <a:spLocks noChangeArrowheads="1"/>
          </p:cNvSpPr>
          <p:nvPr/>
        </p:nvSpPr>
        <p:spPr bwMode="auto">
          <a:xfrm>
            <a:off x="914400" y="4038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7" name="Oval 59"/>
          <p:cNvSpPr>
            <a:spLocks noChangeArrowheads="1"/>
          </p:cNvSpPr>
          <p:nvPr/>
        </p:nvSpPr>
        <p:spPr bwMode="auto">
          <a:xfrm>
            <a:off x="22860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2286000" y="5029200"/>
            <a:ext cx="152400" cy="152400"/>
            <a:chOff x="2064" y="2304"/>
            <a:chExt cx="96" cy="96"/>
          </a:xfrm>
        </p:grpSpPr>
        <p:sp>
          <p:nvSpPr>
            <p:cNvPr id="17469" name="Oval 61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0" name="Oval 62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1" name="Oval 63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72" name="Oval 64"/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3" name="Oval 65"/>
          <p:cNvSpPr>
            <a:spLocks noChangeArrowheads="1"/>
          </p:cNvSpPr>
          <p:nvPr/>
        </p:nvSpPr>
        <p:spPr bwMode="auto">
          <a:xfrm>
            <a:off x="2286000" y="3276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4" name="Line 66"/>
          <p:cNvSpPr>
            <a:spLocks noChangeShapeType="1"/>
          </p:cNvSpPr>
          <p:nvPr/>
        </p:nvSpPr>
        <p:spPr bwMode="auto">
          <a:xfrm>
            <a:off x="2324100" y="3429000"/>
            <a:ext cx="0" cy="1981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5" name="Rectangle 67"/>
          <p:cNvSpPr>
            <a:spLocks noChangeArrowheads="1"/>
          </p:cNvSpPr>
          <p:nvPr/>
        </p:nvSpPr>
        <p:spPr bwMode="auto">
          <a:xfrm>
            <a:off x="61722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6" name="Line 68"/>
          <p:cNvSpPr>
            <a:spLocks noChangeShapeType="1"/>
          </p:cNvSpPr>
          <p:nvPr/>
        </p:nvSpPr>
        <p:spPr bwMode="auto">
          <a:xfrm>
            <a:off x="60960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7" name="Line 69"/>
          <p:cNvSpPr>
            <a:spLocks noChangeShapeType="1"/>
          </p:cNvSpPr>
          <p:nvPr/>
        </p:nvSpPr>
        <p:spPr bwMode="auto">
          <a:xfrm flipH="1">
            <a:off x="69342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8" name="Line 70"/>
          <p:cNvSpPr>
            <a:spLocks noChangeShapeType="1"/>
          </p:cNvSpPr>
          <p:nvPr/>
        </p:nvSpPr>
        <p:spPr bwMode="auto">
          <a:xfrm flipH="1">
            <a:off x="64008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9" name="Line 71"/>
          <p:cNvSpPr>
            <a:spLocks noChangeShapeType="1"/>
          </p:cNvSpPr>
          <p:nvPr/>
        </p:nvSpPr>
        <p:spPr bwMode="auto">
          <a:xfrm>
            <a:off x="68580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0" name="AutoShape 72"/>
          <p:cNvSpPr>
            <a:spLocks noChangeArrowheads="1"/>
          </p:cNvSpPr>
          <p:nvPr/>
        </p:nvSpPr>
        <p:spPr bwMode="auto">
          <a:xfrm flipV="1">
            <a:off x="6400800" y="3276600"/>
            <a:ext cx="5334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2" name="Rectangle 74"/>
          <p:cNvSpPr>
            <a:spLocks noChangeArrowheads="1"/>
          </p:cNvSpPr>
          <p:nvPr/>
        </p:nvSpPr>
        <p:spPr bwMode="auto">
          <a:xfrm>
            <a:off x="5257800" y="3200400"/>
            <a:ext cx="381000" cy="304800"/>
          </a:xfrm>
          <a:prstGeom prst="rect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4" name="Arc 76"/>
          <p:cNvSpPr>
            <a:spLocks/>
          </p:cNvSpPr>
          <p:nvPr/>
        </p:nvSpPr>
        <p:spPr bwMode="auto">
          <a:xfrm>
            <a:off x="5638800" y="3200400"/>
            <a:ext cx="228600" cy="152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5" name="Arc 77"/>
          <p:cNvSpPr>
            <a:spLocks/>
          </p:cNvSpPr>
          <p:nvPr/>
        </p:nvSpPr>
        <p:spPr bwMode="auto">
          <a:xfrm flipV="1">
            <a:off x="5629275" y="3352800"/>
            <a:ext cx="238125" cy="152400"/>
          </a:xfrm>
          <a:custGeom>
            <a:avLst/>
            <a:gdLst>
              <a:gd name="G0" fmla="+- 1008 0 0"/>
              <a:gd name="G1" fmla="+- 21600 0 0"/>
              <a:gd name="G2" fmla="+- 21600 0 0"/>
              <a:gd name="T0" fmla="*/ 0 w 22608"/>
              <a:gd name="T1" fmla="*/ 24 h 21600"/>
              <a:gd name="T2" fmla="*/ 22608 w 22608"/>
              <a:gd name="T3" fmla="*/ 21600 h 21600"/>
              <a:gd name="T4" fmla="*/ 1008 w 2260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08" h="21600" fill="none" extrusionOk="0">
                <a:moveTo>
                  <a:pt x="-1" y="23"/>
                </a:moveTo>
                <a:cubicBezTo>
                  <a:pt x="335" y="7"/>
                  <a:pt x="671" y="-1"/>
                  <a:pt x="1008" y="0"/>
                </a:cubicBezTo>
                <a:cubicBezTo>
                  <a:pt x="12937" y="0"/>
                  <a:pt x="22608" y="9670"/>
                  <a:pt x="22608" y="21600"/>
                </a:cubicBezTo>
              </a:path>
              <a:path w="22608" h="21600" stroke="0" extrusionOk="0">
                <a:moveTo>
                  <a:pt x="-1" y="23"/>
                </a:moveTo>
                <a:cubicBezTo>
                  <a:pt x="335" y="7"/>
                  <a:pt x="671" y="-1"/>
                  <a:pt x="1008" y="0"/>
                </a:cubicBezTo>
                <a:cubicBezTo>
                  <a:pt x="12937" y="0"/>
                  <a:pt x="22608" y="9670"/>
                  <a:pt x="22608" y="21600"/>
                </a:cubicBezTo>
                <a:lnTo>
                  <a:pt x="1008" y="2160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6" name="Line 78"/>
          <p:cNvSpPr>
            <a:spLocks noChangeShapeType="1"/>
          </p:cNvSpPr>
          <p:nvPr/>
        </p:nvSpPr>
        <p:spPr bwMode="auto">
          <a:xfrm flipH="1">
            <a:off x="5257800" y="3200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7" name="Line 79"/>
          <p:cNvSpPr>
            <a:spLocks noChangeShapeType="1"/>
          </p:cNvSpPr>
          <p:nvPr/>
        </p:nvSpPr>
        <p:spPr bwMode="auto">
          <a:xfrm flipH="1">
            <a:off x="5257800" y="35052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8" name="AutoShape 80"/>
          <p:cNvSpPr>
            <a:spLocks noChangeArrowheads="1"/>
          </p:cNvSpPr>
          <p:nvPr/>
        </p:nvSpPr>
        <p:spPr bwMode="auto">
          <a:xfrm>
            <a:off x="52578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9" name="AutoShape 81"/>
          <p:cNvSpPr>
            <a:spLocks noChangeArrowheads="1"/>
          </p:cNvSpPr>
          <p:nvPr/>
        </p:nvSpPr>
        <p:spPr bwMode="auto">
          <a:xfrm flipH="1">
            <a:off x="70104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90" name="Rectangle 82"/>
          <p:cNvSpPr>
            <a:spLocks noChangeArrowheads="1"/>
          </p:cNvSpPr>
          <p:nvPr/>
        </p:nvSpPr>
        <p:spPr bwMode="auto">
          <a:xfrm>
            <a:off x="61722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83"/>
          <p:cNvGrpSpPr>
            <a:grpSpLocks/>
          </p:cNvGrpSpPr>
          <p:nvPr/>
        </p:nvGrpSpPr>
        <p:grpSpPr bwMode="auto">
          <a:xfrm>
            <a:off x="7467600" y="3200400"/>
            <a:ext cx="609600" cy="304800"/>
            <a:chOff x="576" y="1632"/>
            <a:chExt cx="384" cy="192"/>
          </a:xfrm>
        </p:grpSpPr>
        <p:sp>
          <p:nvSpPr>
            <p:cNvPr id="17492" name="Rectangle 8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8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17494" name="Line 8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5" name="Line 8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8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17497" name="Arc 8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98" name="Arc 9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99" name="AutoShape 91"/>
          <p:cNvSpPr>
            <a:spLocks noChangeArrowheads="1"/>
          </p:cNvSpPr>
          <p:nvPr/>
        </p:nvSpPr>
        <p:spPr bwMode="auto">
          <a:xfrm>
            <a:off x="6553200" y="1981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92"/>
          <p:cNvGrpSpPr>
            <a:grpSpLocks/>
          </p:cNvGrpSpPr>
          <p:nvPr/>
        </p:nvGrpSpPr>
        <p:grpSpPr bwMode="auto">
          <a:xfrm>
            <a:off x="7391400" y="3810000"/>
            <a:ext cx="152400" cy="152400"/>
            <a:chOff x="2064" y="2304"/>
            <a:chExt cx="96" cy="96"/>
          </a:xfrm>
        </p:grpSpPr>
        <p:sp>
          <p:nvSpPr>
            <p:cNvPr id="17501" name="Oval 9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2" name="Oval 9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3" name="Oval 9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04" name="Oval 96"/>
          <p:cNvSpPr>
            <a:spLocks noChangeArrowheads="1"/>
          </p:cNvSpPr>
          <p:nvPr/>
        </p:nvSpPr>
        <p:spPr bwMode="auto">
          <a:xfrm>
            <a:off x="6019800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5" name="Oval 97"/>
          <p:cNvSpPr>
            <a:spLocks noChangeArrowheads="1"/>
          </p:cNvSpPr>
          <p:nvPr/>
        </p:nvSpPr>
        <p:spPr bwMode="auto">
          <a:xfrm>
            <a:off x="6019800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6" name="Oval 98"/>
          <p:cNvSpPr>
            <a:spLocks noChangeArrowheads="1"/>
          </p:cNvSpPr>
          <p:nvPr/>
        </p:nvSpPr>
        <p:spPr bwMode="auto">
          <a:xfrm>
            <a:off x="60198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7" name="Oval 99"/>
          <p:cNvSpPr>
            <a:spLocks noChangeArrowheads="1"/>
          </p:cNvSpPr>
          <p:nvPr/>
        </p:nvSpPr>
        <p:spPr bwMode="auto">
          <a:xfrm>
            <a:off x="6172200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8" name="Oval 100"/>
          <p:cNvSpPr>
            <a:spLocks noChangeArrowheads="1"/>
          </p:cNvSpPr>
          <p:nvPr/>
        </p:nvSpPr>
        <p:spPr bwMode="auto">
          <a:xfrm>
            <a:off x="6172200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9" name="Oval 101"/>
          <p:cNvSpPr>
            <a:spLocks noChangeArrowheads="1"/>
          </p:cNvSpPr>
          <p:nvPr/>
        </p:nvSpPr>
        <p:spPr bwMode="auto">
          <a:xfrm>
            <a:off x="77724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0" name="Oval 102"/>
          <p:cNvSpPr>
            <a:spLocks noChangeArrowheads="1"/>
          </p:cNvSpPr>
          <p:nvPr/>
        </p:nvSpPr>
        <p:spPr bwMode="auto">
          <a:xfrm>
            <a:off x="77724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1" name="Oval 103"/>
          <p:cNvSpPr>
            <a:spLocks noChangeArrowheads="1"/>
          </p:cNvSpPr>
          <p:nvPr/>
        </p:nvSpPr>
        <p:spPr bwMode="auto">
          <a:xfrm>
            <a:off x="73152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2" name="Oval 104"/>
          <p:cNvSpPr>
            <a:spLocks noChangeArrowheads="1"/>
          </p:cNvSpPr>
          <p:nvPr/>
        </p:nvSpPr>
        <p:spPr bwMode="auto">
          <a:xfrm>
            <a:off x="7086600" y="4953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3" name="Oval 105"/>
          <p:cNvSpPr>
            <a:spLocks noChangeArrowheads="1"/>
          </p:cNvSpPr>
          <p:nvPr/>
        </p:nvSpPr>
        <p:spPr bwMode="auto">
          <a:xfrm>
            <a:off x="6172200" y="4800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06"/>
          <p:cNvGrpSpPr>
            <a:grpSpLocks/>
          </p:cNvGrpSpPr>
          <p:nvPr/>
        </p:nvGrpSpPr>
        <p:grpSpPr bwMode="auto">
          <a:xfrm>
            <a:off x="7162800" y="3200400"/>
            <a:ext cx="152400" cy="228600"/>
            <a:chOff x="2208" y="2448"/>
            <a:chExt cx="96" cy="144"/>
          </a:xfrm>
        </p:grpSpPr>
        <p:sp>
          <p:nvSpPr>
            <p:cNvPr id="17515" name="Oval 10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6" name="Oval 10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7" name="Oval 10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18" name="Oval 110"/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9" name="Oval 111"/>
          <p:cNvSpPr>
            <a:spLocks noChangeArrowheads="1"/>
          </p:cNvSpPr>
          <p:nvPr/>
        </p:nvSpPr>
        <p:spPr bwMode="auto">
          <a:xfrm>
            <a:off x="6553200" y="3429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20" name="Oval 112"/>
          <p:cNvSpPr>
            <a:spLocks noChangeArrowheads="1"/>
          </p:cNvSpPr>
          <p:nvPr/>
        </p:nvSpPr>
        <p:spPr bwMode="auto">
          <a:xfrm>
            <a:off x="6629400" y="3352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113"/>
          <p:cNvGrpSpPr>
            <a:grpSpLocks/>
          </p:cNvGrpSpPr>
          <p:nvPr/>
        </p:nvGrpSpPr>
        <p:grpSpPr bwMode="auto">
          <a:xfrm>
            <a:off x="6705600" y="4724400"/>
            <a:ext cx="152400" cy="152400"/>
            <a:chOff x="2064" y="2304"/>
            <a:chExt cx="96" cy="96"/>
          </a:xfrm>
        </p:grpSpPr>
        <p:sp>
          <p:nvSpPr>
            <p:cNvPr id="17522" name="Oval 11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3" name="Oval 11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4" name="Oval 11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25" name="Oval 117"/>
          <p:cNvSpPr>
            <a:spLocks noChangeArrowheads="1"/>
          </p:cNvSpPr>
          <p:nvPr/>
        </p:nvSpPr>
        <p:spPr bwMode="auto">
          <a:xfrm>
            <a:off x="65532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26" name="Line 118"/>
          <p:cNvSpPr>
            <a:spLocks noChangeShapeType="1"/>
          </p:cNvSpPr>
          <p:nvPr/>
        </p:nvSpPr>
        <p:spPr bwMode="auto">
          <a:xfrm>
            <a:off x="6667500" y="3352800"/>
            <a:ext cx="0" cy="2057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7" name="Line 119"/>
          <p:cNvSpPr>
            <a:spLocks noChangeShapeType="1"/>
          </p:cNvSpPr>
          <p:nvPr/>
        </p:nvSpPr>
        <p:spPr bwMode="auto">
          <a:xfrm>
            <a:off x="6096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8" name="Line 120"/>
          <p:cNvSpPr>
            <a:spLocks noChangeShapeType="1"/>
          </p:cNvSpPr>
          <p:nvPr/>
        </p:nvSpPr>
        <p:spPr bwMode="auto">
          <a:xfrm flipH="1">
            <a:off x="7162800" y="24384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9" name="Text Box 121"/>
          <p:cNvSpPr txBox="1">
            <a:spLocks noChangeArrowheads="1"/>
          </p:cNvSpPr>
          <p:nvPr/>
        </p:nvSpPr>
        <p:spPr bwMode="auto">
          <a:xfrm>
            <a:off x="5451475" y="5619606"/>
            <a:ext cx="250825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Ion damage distributed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over larger area</a:t>
            </a:r>
            <a:endParaRPr lang="en-US" sz="18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6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Enhanced lifetime for </a:t>
            </a:r>
            <a:r>
              <a:rPr lang="en-US" dirty="0" err="1" smtClean="0"/>
              <a:t>Qweak</a:t>
            </a:r>
            <a:endParaRPr lang="en-US" dirty="0"/>
          </a:p>
        </p:txBody>
      </p:sp>
      <p:pic>
        <p:nvPicPr>
          <p:cNvPr id="19" name="Picture 18" descr="qe_fi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58" y="996832"/>
            <a:ext cx="7581900" cy="4495800"/>
          </a:xfrm>
          <a:prstGeom prst="rect">
            <a:avLst/>
          </a:prstGeom>
        </p:spPr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2095501" y="6292820"/>
            <a:ext cx="58293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dirty="0" smtClean="0"/>
              <a:t>“Charge and </a:t>
            </a:r>
            <a:r>
              <a:rPr lang="en-US" sz="1000" dirty="0" err="1" smtClean="0"/>
              <a:t>fluence</a:t>
            </a:r>
            <a:r>
              <a:rPr lang="en-US" sz="1000" dirty="0" smtClean="0"/>
              <a:t> lifetime measurements of a DC high voltage </a:t>
            </a:r>
            <a:r>
              <a:rPr lang="en-US" sz="1000" dirty="0" err="1" smtClean="0"/>
              <a:t>GaAs</a:t>
            </a:r>
            <a:r>
              <a:rPr lang="en-US" sz="1000" dirty="0" smtClean="0"/>
              <a:t> </a:t>
            </a:r>
            <a:r>
              <a:rPr lang="en-US" sz="1000" dirty="0" err="1" smtClean="0"/>
              <a:t>photogun</a:t>
            </a:r>
            <a:r>
              <a:rPr lang="en-US" sz="1000" dirty="0" smtClean="0"/>
              <a:t> at high average current.,” J. </a:t>
            </a:r>
            <a:r>
              <a:rPr lang="en-US" sz="1000" dirty="0" err="1" smtClean="0"/>
              <a:t>Grames</a:t>
            </a:r>
            <a:r>
              <a:rPr lang="en-US" sz="1000" dirty="0" smtClean="0"/>
              <a:t>, R. Suleiman, et al., Phys. Rev. ST </a:t>
            </a:r>
            <a:r>
              <a:rPr lang="en-US" sz="1000" dirty="0" err="1" smtClean="0"/>
              <a:t>Accel</a:t>
            </a:r>
            <a:r>
              <a:rPr lang="en-US" sz="1000" dirty="0" smtClean="0"/>
              <a:t>. Beams 14, 043501 (2011)</a:t>
            </a:r>
            <a:endParaRPr lang="en-US" sz="1000" dirty="0">
              <a:latin typeface="Times" pitchFamily="-1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426" y="5380011"/>
            <a:ext cx="7342716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Can we use ~ cm size laser beams?  Not in today’s CEBAF </a:t>
            </a:r>
            <a:r>
              <a:rPr lang="en-US" dirty="0" err="1" smtClean="0"/>
              <a:t>photogun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How far can we extrapolate?  Need a better cathode/anode optic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9782" y="902655"/>
            <a:ext cx="709521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Increase size of laser beam from ~ 0.35 mm to </a:t>
            </a:r>
            <a:r>
              <a:rPr lang="en-US" sz="2000" dirty="0"/>
              <a:t>~ </a:t>
            </a:r>
            <a:r>
              <a:rPr lang="en-US" sz="2000" dirty="0" smtClean="0"/>
              <a:t>0.7 </a:t>
            </a:r>
            <a:r>
              <a:rPr lang="en-US" sz="2000" dirty="0"/>
              <a:t>m</a:t>
            </a:r>
            <a:r>
              <a:rPr lang="en-US" sz="2000" dirty="0" smtClean="0"/>
              <a:t>m </a:t>
            </a:r>
            <a:r>
              <a:rPr lang="en-US" sz="2000" dirty="0"/>
              <a:t>dia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46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17" idx="2"/>
          </p:cNvCxnSpPr>
          <p:nvPr/>
        </p:nvCxnSpPr>
        <p:spPr bwMode="auto">
          <a:xfrm flipH="1">
            <a:off x="2536345" y="1610524"/>
            <a:ext cx="1251622" cy="1049548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655" y="13159"/>
            <a:ext cx="7286867" cy="808806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Electron Spin </a:t>
            </a:r>
            <a:r>
              <a:rPr lang="en-US" sz="3600" dirty="0" smtClean="0">
                <a:solidFill>
                  <a:schemeClr val="bg1"/>
                </a:solidFill>
              </a:rPr>
              <a:t>Manipulation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 bwMode="auto">
          <a:xfrm flipH="1">
            <a:off x="4572002" y="2296411"/>
            <a:ext cx="966042" cy="1132589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</p:cNvCxnSpPr>
          <p:nvPr/>
        </p:nvCxnSpPr>
        <p:spPr bwMode="auto">
          <a:xfrm flipH="1">
            <a:off x="5694745" y="3036060"/>
            <a:ext cx="1292018" cy="887761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4664896" y="1746016"/>
            <a:ext cx="1746296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Two Solenoids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536343" y="1060129"/>
            <a:ext cx="2503248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Horizontal Wien Filter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879008" y="2485665"/>
            <a:ext cx="2215510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Vertical Wien Filter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928" y="4343390"/>
            <a:ext cx="3605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arder to flip spin than we imagined, more “things” change than just spin direction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Beam orbit downstream of </a:t>
            </a:r>
            <a:r>
              <a:rPr lang="en-US" dirty="0" err="1" smtClean="0">
                <a:solidFill>
                  <a:schemeClr val="bg1"/>
                </a:solidFill>
              </a:rPr>
              <a:t>HWien</a:t>
            </a:r>
            <a:r>
              <a:rPr lang="en-US" dirty="0" smtClean="0">
                <a:solidFill>
                  <a:schemeClr val="bg1"/>
                </a:solidFill>
              </a:rPr>
              <a:t> sensitive to laser/</a:t>
            </a:r>
            <a:r>
              <a:rPr lang="en-US" dirty="0" err="1" smtClean="0">
                <a:solidFill>
                  <a:schemeClr val="bg1"/>
                </a:solidFill>
              </a:rPr>
              <a:t>prebuncher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mis</a:t>
            </a:r>
            <a:r>
              <a:rPr lang="en-US" dirty="0" smtClean="0">
                <a:solidFill>
                  <a:schemeClr val="bg1"/>
                </a:solidFill>
              </a:rPr>
              <a:t>-)phasing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Don’t know what to do about this….</a:t>
            </a:r>
          </a:p>
        </p:txBody>
      </p:sp>
    </p:spTree>
    <p:extLst>
      <p:ext uri="{BB962C8B-B14F-4D97-AF65-F5344CB8AC3E}">
        <p14:creationId xmlns:p14="http://schemas.microsoft.com/office/powerpoint/2010/main" val="35124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80460"/>
            <a:ext cx="8991599" cy="30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209799" y="3168657"/>
            <a:ext cx="533400" cy="15240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7924799" y="3066235"/>
            <a:ext cx="3810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409405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05799" y="4209235"/>
            <a:ext cx="3810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409405" y="42846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858793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6860381" y="43608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16200000">
            <a:off x="7422375" y="1681895"/>
            <a:ext cx="228600" cy="533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16200000">
            <a:off x="4743675" y="1593282"/>
            <a:ext cx="228600" cy="1295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70160" y="1212282"/>
            <a:ext cx="2623809" cy="830997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“Spin Reversal”</a:t>
            </a:r>
          </a:p>
          <a:p>
            <a:pPr algn="ctr"/>
            <a:r>
              <a:rPr lang="en-US" sz="1600" dirty="0" smtClean="0"/>
              <a:t>Vertical Wien = 90 deg</a:t>
            </a:r>
          </a:p>
          <a:p>
            <a:pPr algn="ctr"/>
            <a:r>
              <a:rPr lang="en-US" sz="1600" dirty="0" smtClean="0"/>
              <a:t>Two Solenoids = ±90 deg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082300" y="1212282"/>
            <a:ext cx="2985498" cy="58477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“Longitudinal Polarization”</a:t>
            </a:r>
          </a:p>
          <a:p>
            <a:pPr algn="ctr"/>
            <a:r>
              <a:rPr lang="en-US" sz="1600" dirty="0" smtClean="0"/>
              <a:t>Horizontal Wien = {-90…+90}</a:t>
            </a:r>
          </a:p>
        </p:txBody>
      </p:sp>
      <p:grpSp>
        <p:nvGrpSpPr>
          <p:cNvPr id="16" name="Group 32"/>
          <p:cNvGrpSpPr/>
          <p:nvPr/>
        </p:nvGrpSpPr>
        <p:grpSpPr>
          <a:xfrm>
            <a:off x="4876799" y="3321057"/>
            <a:ext cx="228600" cy="228600"/>
            <a:chOff x="4495800" y="914400"/>
            <a:chExt cx="228600" cy="228600"/>
          </a:xfrm>
          <a:solidFill>
            <a:schemeClr val="bg2"/>
          </a:solidFill>
        </p:grpSpPr>
        <p:sp>
          <p:nvSpPr>
            <p:cNvPr id="17" name="Oval 16"/>
            <p:cNvSpPr/>
            <p:nvPr/>
          </p:nvSpPr>
          <p:spPr>
            <a:xfrm>
              <a:off x="4495800" y="914400"/>
              <a:ext cx="228600" cy="2286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990600"/>
              <a:ext cx="76200" cy="762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101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815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957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4675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57599" y="3473457"/>
            <a:ext cx="6096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55"/>
          <p:cNvGrpSpPr/>
          <p:nvPr/>
        </p:nvGrpSpPr>
        <p:grpSpPr>
          <a:xfrm>
            <a:off x="169223" y="1212282"/>
            <a:ext cx="2743200" cy="990600"/>
            <a:chOff x="990600" y="5334000"/>
            <a:chExt cx="2743200" cy="99060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219200" y="5791200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19200" y="617061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904999" y="5650468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LEFT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90600" y="5334000"/>
              <a:ext cx="2743200" cy="990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5000" y="59552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RIGHT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9200" y="547473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904999" y="5334000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From Gun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029" y="137196"/>
            <a:ext cx="7204270" cy="808806"/>
          </a:xfrm>
        </p:spPr>
        <p:txBody>
          <a:bodyPr/>
          <a:lstStyle/>
          <a:p>
            <a:r>
              <a:rPr lang="en-US" sz="4000" dirty="0" smtClean="0"/>
              <a:t>Electron Spin Reversal for PV</a:t>
            </a:r>
            <a:endParaRPr lang="en-US" sz="4000" dirty="0"/>
          </a:p>
        </p:txBody>
      </p:sp>
      <p:sp>
        <p:nvSpPr>
          <p:cNvPr id="32" name="Rectangle 93"/>
          <p:cNvSpPr>
            <a:spLocks noChangeArrowheads="1"/>
          </p:cNvSpPr>
          <p:nvPr/>
        </p:nvSpPr>
        <p:spPr bwMode="auto">
          <a:xfrm>
            <a:off x="555896" y="5389376"/>
            <a:ext cx="8098476" cy="121262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 smtClean="0">
                <a:latin typeface="Arial" charset="0"/>
              </a:rPr>
              <a:t>Pondering a new </a:t>
            </a:r>
            <a:r>
              <a:rPr lang="en-US" sz="2400" dirty="0" err="1" smtClean="0">
                <a:latin typeface="Arial" charset="0"/>
              </a:rPr>
              <a:t>beamline</a:t>
            </a:r>
            <a:r>
              <a:rPr lang="en-US" sz="2400" dirty="0" smtClean="0">
                <a:latin typeface="Arial" charset="0"/>
              </a:rPr>
              <a:t>, but will it behave differently?  Reluctance to move </a:t>
            </a:r>
            <a:r>
              <a:rPr lang="en-US" sz="2400" dirty="0" err="1" smtClean="0">
                <a:latin typeface="Arial" charset="0"/>
              </a:rPr>
              <a:t>prebuncher</a:t>
            </a:r>
            <a:r>
              <a:rPr lang="en-US" sz="2400" dirty="0" smtClean="0">
                <a:latin typeface="Arial" charset="0"/>
              </a:rPr>
              <a:t>. Modification would provide an opportunity to improve </a:t>
            </a:r>
            <a:r>
              <a:rPr lang="en-US" sz="2400" dirty="0" err="1" smtClean="0">
                <a:latin typeface="Arial" charset="0"/>
              </a:rPr>
              <a:t>beamline</a:t>
            </a:r>
            <a:r>
              <a:rPr lang="en-US" sz="2400" dirty="0" smtClean="0">
                <a:latin typeface="Arial" charset="0"/>
              </a:rPr>
              <a:t> vacuum….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5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50" y="137196"/>
            <a:ext cx="8229600" cy="959826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TM</a:t>
            </a:r>
            <a:r>
              <a:rPr lang="en-US" sz="1800" dirty="0" smtClean="0">
                <a:latin typeface="Arial" charset="0"/>
              </a:rPr>
              <a:t>ONO</a:t>
            </a:r>
            <a:r>
              <a:rPr lang="en-US" sz="4000" dirty="0" smtClean="0">
                <a:latin typeface="Arial" charset="0"/>
              </a:rPr>
              <a:t> Harmonic Resonant Cavity</a:t>
            </a:r>
          </a:p>
        </p:txBody>
      </p:sp>
      <p:graphicFrame>
        <p:nvGraphicFramePr>
          <p:cNvPr id="9219" name="Object 4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725705740"/>
              </p:ext>
            </p:extLst>
          </p:nvPr>
        </p:nvGraphicFramePr>
        <p:xfrm>
          <a:off x="1828830" y="1051586"/>
          <a:ext cx="54848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3" imgW="5480304" imgH="4111752" progId="Word.Picture.8">
                  <p:embed/>
                </p:oleObj>
              </mc:Choice>
              <mc:Fallback>
                <p:oleObj r:id="rId3" imgW="5480304" imgH="411175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30" y="1051586"/>
                        <a:ext cx="548481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4125" y="6277367"/>
            <a:ext cx="612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…..a </a:t>
            </a:r>
            <a:r>
              <a:rPr lang="en-US" sz="2400" dirty="0" err="1" smtClean="0"/>
              <a:t>bunchlength</a:t>
            </a:r>
            <a:r>
              <a:rPr lang="en-US" sz="2400" dirty="0" smtClean="0"/>
              <a:t> monitor   (Brock Roberts)</a:t>
            </a:r>
            <a:endParaRPr lang="en-US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4185" y="5743294"/>
            <a:ext cx="8503827" cy="54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 b="1" i="1" kern="0" dirty="0" smtClean="0">
                <a:cs typeface="Times New Roman" pitchFamily="18" charset="0"/>
              </a:rPr>
              <a:t>I(t) = a</a:t>
            </a:r>
            <a:r>
              <a:rPr lang="en-US" sz="2000" b="1" i="1" kern="0" baseline="-30000" dirty="0" smtClean="0">
                <a:cs typeface="Times New Roman" pitchFamily="18" charset="0"/>
              </a:rPr>
              <a:t>0 </a:t>
            </a:r>
            <a:r>
              <a:rPr lang="en-US" sz="2000" b="1" i="1" kern="0" dirty="0">
                <a:cs typeface="Times New Roman" pitchFamily="18" charset="0"/>
              </a:rPr>
              <a:t> </a:t>
            </a:r>
            <a:r>
              <a:rPr lang="en-US" sz="2000" b="1" i="1" kern="0" dirty="0" smtClean="0">
                <a:cs typeface="Times New Roman" pitchFamily="18" charset="0"/>
              </a:rPr>
              <a:t>+  a</a:t>
            </a:r>
            <a:r>
              <a:rPr lang="en-US" sz="2000" b="1" i="1" kern="0" baseline="-30000" dirty="0" smtClean="0">
                <a:cs typeface="Times New Roman" pitchFamily="18" charset="0"/>
              </a:rPr>
              <a:t>1</a:t>
            </a:r>
            <a:r>
              <a:rPr lang="en-US" sz="2000" b="1" i="1" kern="0" dirty="0" smtClean="0">
                <a:cs typeface="Times New Roman" pitchFamily="18" charset="0"/>
              </a:rPr>
              <a:t> </a:t>
            </a:r>
            <a:r>
              <a:rPr lang="en-US" sz="2000" b="1" kern="0" dirty="0" smtClean="0">
                <a:cs typeface="Times New Roman" pitchFamily="18" charset="0"/>
              </a:rPr>
              <a:t>cos </a:t>
            </a:r>
            <a:r>
              <a:rPr lang="en-US" sz="2000" b="1" i="1" kern="0" dirty="0" smtClean="0">
                <a:cs typeface="Times New Roman" pitchFamily="18" charset="0"/>
              </a:rPr>
              <a:t>(</a:t>
            </a:r>
            <a:r>
              <a:rPr lang="en-US" sz="2000" b="1" i="1" kern="0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2000" b="1" i="1" kern="0" baseline="-30000" dirty="0" err="1" smtClean="0">
                <a:cs typeface="Times New Roman" pitchFamily="18" charset="0"/>
              </a:rPr>
              <a:t>o</a:t>
            </a:r>
            <a:r>
              <a:rPr lang="en-US" sz="2000" b="1" i="1" kern="0" dirty="0" err="1" smtClean="0">
                <a:cs typeface="Times New Roman" pitchFamily="18" charset="0"/>
              </a:rPr>
              <a:t>t</a:t>
            </a:r>
            <a:r>
              <a:rPr lang="en-US" sz="2000" b="1" i="1" kern="0" dirty="0" smtClean="0">
                <a:cs typeface="Times New Roman" pitchFamily="18" charset="0"/>
              </a:rPr>
              <a:t> + 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sz="2000" b="1" i="1" kern="0" baseline="-30000" dirty="0" smtClean="0">
                <a:cs typeface="Times New Roman" pitchFamily="18" charset="0"/>
              </a:rPr>
              <a:t>1</a:t>
            </a:r>
            <a:r>
              <a:rPr lang="en-US" sz="2000" b="1" i="1" kern="0" dirty="0" smtClean="0">
                <a:cs typeface="Times New Roman" pitchFamily="18" charset="0"/>
              </a:rPr>
              <a:t>) + a</a:t>
            </a:r>
            <a:r>
              <a:rPr lang="en-US" sz="2000" b="1" i="1" kern="0" baseline="-30000" dirty="0" smtClean="0">
                <a:cs typeface="Times New Roman" pitchFamily="18" charset="0"/>
              </a:rPr>
              <a:t>2</a:t>
            </a:r>
            <a:r>
              <a:rPr lang="en-US" sz="2000" b="1" i="1" kern="0" dirty="0" smtClean="0">
                <a:cs typeface="Times New Roman" pitchFamily="18" charset="0"/>
              </a:rPr>
              <a:t> </a:t>
            </a:r>
            <a:r>
              <a:rPr lang="en-US" sz="2000" b="1" kern="0" dirty="0" smtClean="0">
                <a:cs typeface="Times New Roman" pitchFamily="18" charset="0"/>
              </a:rPr>
              <a:t>cos </a:t>
            </a:r>
            <a:r>
              <a:rPr lang="en-US" sz="2000" b="1" i="1" kern="0" dirty="0" smtClean="0">
                <a:cs typeface="Times New Roman" pitchFamily="18" charset="0"/>
              </a:rPr>
              <a:t>(2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2000" b="1" i="1" kern="0" baseline="-30000" dirty="0" smtClean="0">
                <a:cs typeface="Times New Roman" pitchFamily="18" charset="0"/>
              </a:rPr>
              <a:t>o</a:t>
            </a:r>
            <a:r>
              <a:rPr lang="en-US" sz="2000" b="1" i="1" kern="0" dirty="0" smtClean="0">
                <a:cs typeface="Times New Roman" pitchFamily="18" charset="0"/>
              </a:rPr>
              <a:t>t + 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sz="2000" b="1" i="1" kern="0" baseline="-30000" dirty="0" smtClean="0">
                <a:cs typeface="Times New Roman" pitchFamily="18" charset="0"/>
              </a:rPr>
              <a:t>2</a:t>
            </a:r>
            <a:r>
              <a:rPr lang="en-US" sz="2000" b="1" i="1" kern="0" dirty="0" smtClean="0">
                <a:cs typeface="Times New Roman" pitchFamily="18" charset="0"/>
              </a:rPr>
              <a:t>) + a</a:t>
            </a:r>
            <a:r>
              <a:rPr lang="en-US" sz="2000" b="1" i="1" kern="0" baseline="-30000" dirty="0" smtClean="0">
                <a:cs typeface="Times New Roman" pitchFamily="18" charset="0"/>
              </a:rPr>
              <a:t>3</a:t>
            </a:r>
            <a:r>
              <a:rPr lang="en-US" sz="2000" b="1" kern="0" dirty="0" smtClean="0">
                <a:cs typeface="Times New Roman" pitchFamily="18" charset="0"/>
              </a:rPr>
              <a:t> cos</a:t>
            </a:r>
            <a:r>
              <a:rPr lang="en-US" sz="2000" b="1" i="1" kern="0" dirty="0" smtClean="0">
                <a:cs typeface="Times New Roman" pitchFamily="18" charset="0"/>
              </a:rPr>
              <a:t>(3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2000" b="1" i="1" kern="0" baseline="-30000" dirty="0" smtClean="0">
                <a:cs typeface="Times New Roman" pitchFamily="18" charset="0"/>
              </a:rPr>
              <a:t>o</a:t>
            </a:r>
            <a:r>
              <a:rPr lang="en-US" sz="2000" b="1" i="1" kern="0" dirty="0" smtClean="0">
                <a:cs typeface="Times New Roman" pitchFamily="18" charset="0"/>
              </a:rPr>
              <a:t>t + 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sz="2000" b="1" i="1" kern="0" baseline="-30000" dirty="0" smtClean="0">
                <a:cs typeface="Times New Roman" pitchFamily="18" charset="0"/>
              </a:rPr>
              <a:t>3</a:t>
            </a:r>
            <a:r>
              <a:rPr lang="en-US" sz="2000" b="1" i="1" kern="0" dirty="0" smtClean="0">
                <a:cs typeface="Times New Roman" pitchFamily="18" charset="0"/>
              </a:rPr>
              <a:t>)  + …</a:t>
            </a:r>
            <a:endParaRPr lang="en-US" sz="2000" kern="0" dirty="0" smtClean="0"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000" b="1" i="1" kern="0" dirty="0" smtClean="0">
                <a:cs typeface="Times New Roman" pitchFamily="18" charset="0"/>
              </a:rPr>
              <a:t> </a:t>
            </a:r>
            <a:r>
              <a:rPr lang="en-US" sz="2000" i="1" kern="0" dirty="0" smtClean="0">
                <a:latin typeface="Arial" charset="0"/>
                <a:cs typeface="Arial" charset="0"/>
              </a:rPr>
              <a:t>     				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928" y="5262938"/>
            <a:ext cx="651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Bunched electron beam can be described as Fourier series….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564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5795</TotalTime>
  <Words>1102</Words>
  <Application>Microsoft Office PowerPoint</Application>
  <PresentationFormat>On-screen Show (4:3)</PresentationFormat>
  <Paragraphs>486</Paragraphs>
  <Slides>22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Design</vt:lpstr>
      <vt:lpstr>Microsoft Word Picture</vt:lpstr>
      <vt:lpstr>PowerPoint Presentation</vt:lpstr>
      <vt:lpstr>PowerPoint Presentation</vt:lpstr>
      <vt:lpstr>Always Tweaking the Design</vt:lpstr>
      <vt:lpstr>PowerPoint Presentation</vt:lpstr>
      <vt:lpstr>Improve Lifetime with Large Laser Spot?</vt:lpstr>
      <vt:lpstr>Enhanced lifetime for Qweak</vt:lpstr>
      <vt:lpstr>4p Electron Spin Manipulation</vt:lpstr>
      <vt:lpstr>Electron Spin Reversal for PV</vt:lpstr>
      <vt:lpstr>TMONO Harmonic Resonant Cavity</vt:lpstr>
      <vt:lpstr>PowerPoint Presentation</vt:lpstr>
      <vt:lpstr>PowerPoint Presentation</vt:lpstr>
      <vt:lpstr>Bandwidth determines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350kV Inverted Gun</vt:lpstr>
      <vt:lpstr>PowerPoint Presentation</vt:lpstr>
      <vt:lpstr>PowerPoint Presentation</vt:lpstr>
      <vt:lpstr>PowerPoint Presentation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Jefferson Lab</dc:creator>
  <cp:lastModifiedBy>Stephanie Schatzel</cp:lastModifiedBy>
  <cp:revision>226</cp:revision>
  <dcterms:created xsi:type="dcterms:W3CDTF">2010-11-15T19:55:20Z</dcterms:created>
  <dcterms:modified xsi:type="dcterms:W3CDTF">2014-04-10T20:39:20Z</dcterms:modified>
</cp:coreProperties>
</file>