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1"/>
  </p:sldMasterIdLst>
  <p:notesMasterIdLst>
    <p:notesMasterId r:id="rId27"/>
  </p:notesMasterIdLst>
  <p:handoutMasterIdLst>
    <p:handoutMasterId r:id="rId28"/>
  </p:handoutMasterIdLst>
  <p:sldIdLst>
    <p:sldId id="262" r:id="rId2"/>
    <p:sldId id="263" r:id="rId3"/>
    <p:sldId id="307" r:id="rId4"/>
    <p:sldId id="266" r:id="rId5"/>
    <p:sldId id="387" r:id="rId6"/>
    <p:sldId id="388" r:id="rId7"/>
    <p:sldId id="390" r:id="rId8"/>
    <p:sldId id="327" r:id="rId9"/>
    <p:sldId id="355" r:id="rId10"/>
    <p:sldId id="348" r:id="rId11"/>
    <p:sldId id="336" r:id="rId12"/>
    <p:sldId id="356" r:id="rId13"/>
    <p:sldId id="371" r:id="rId14"/>
    <p:sldId id="357" r:id="rId15"/>
    <p:sldId id="337" r:id="rId16"/>
    <p:sldId id="312" r:id="rId17"/>
    <p:sldId id="303" r:id="rId18"/>
    <p:sldId id="305" r:id="rId19"/>
    <p:sldId id="392" r:id="rId20"/>
    <p:sldId id="393" r:id="rId21"/>
    <p:sldId id="394" r:id="rId22"/>
    <p:sldId id="395" r:id="rId23"/>
    <p:sldId id="396" r:id="rId24"/>
    <p:sldId id="261" r:id="rId25"/>
    <p:sldId id="288"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xie Zhang" initials="雨林木风"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0BFB"/>
    <a:srgbClr val="F20ED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101" autoAdjust="0"/>
    <p:restoredTop sz="94675" autoAdjust="0"/>
  </p:normalViewPr>
  <p:slideViewPr>
    <p:cSldViewPr>
      <p:cViewPr>
        <p:scale>
          <a:sx n="90" d="100"/>
          <a:sy n="90" d="100"/>
        </p:scale>
        <p:origin x="-264" y="-66"/>
      </p:cViewPr>
      <p:guideLst>
        <p:guide orient="horz" pos="2160"/>
        <p:guide pos="2880"/>
      </p:guideLst>
    </p:cSldViewPr>
  </p:slideViewPr>
  <p:outlineViewPr>
    <p:cViewPr>
      <p:scale>
        <a:sx n="33" d="100"/>
        <a:sy n="33" d="100"/>
      </p:scale>
      <p:origin x="15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3DD0D3-5F5A-413F-BE35-30F075E964D0}" type="datetimeFigureOut">
              <a:rPr lang="zh-CN" altLang="en-US" smtClean="0"/>
              <a:pPr/>
              <a:t>2014-4-12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E492B-CEAC-4BD7-A15E-ADAE4DBDB03C}" type="slidenum">
              <a:rPr lang="zh-CN" altLang="en-US" smtClean="0"/>
              <a:pPr/>
              <a:t>‹#›</a:t>
            </a:fld>
            <a:endParaRPr lang="zh-CN" altLang="en-US"/>
          </a:p>
        </p:txBody>
      </p:sp>
    </p:spTree>
    <p:extLst>
      <p:ext uri="{BB962C8B-B14F-4D97-AF65-F5344CB8AC3E}">
        <p14:creationId xmlns:p14="http://schemas.microsoft.com/office/powerpoint/2010/main" xmlns="" val="20863217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98951-69CC-4767-B2FC-FAC85631D6AB}" type="datetimeFigureOut">
              <a:rPr lang="zh-CN" altLang="en-US" smtClean="0"/>
              <a:pPr/>
              <a:t>2014-4-12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D80A7-134A-412F-A0E5-012EC09C3F43}" type="slidenum">
              <a:rPr lang="zh-CN" altLang="en-US" smtClean="0"/>
              <a:pPr/>
              <a:t>‹#›</a:t>
            </a:fld>
            <a:endParaRPr lang="zh-CN" altLang="en-US"/>
          </a:p>
        </p:txBody>
      </p:sp>
    </p:spTree>
    <p:extLst>
      <p:ext uri="{BB962C8B-B14F-4D97-AF65-F5344CB8AC3E}">
        <p14:creationId xmlns:p14="http://schemas.microsoft.com/office/powerpoint/2010/main" xmlns="" val="40289181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2000" y="72000"/>
            <a:ext cx="9000000" cy="582594"/>
          </a:xfrm>
          <a:prstGeom prst="rect">
            <a:avLst/>
          </a:prstGeom>
        </p:spPr>
        <p:txBody>
          <a:bodyPr/>
          <a:lstStyle>
            <a:lvl1pPr>
              <a:defRPr b="1">
                <a:solidFill>
                  <a:srgbClr val="0000FF"/>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600200"/>
            <a:ext cx="8229600" cy="4525963"/>
          </a:xfrm>
          <a:prstGeom prst="rect">
            <a:avLst/>
          </a:prstGeom>
        </p:spPr>
        <p:txBody>
          <a:bodyPr/>
          <a:lstStyle>
            <a:lvl1pPr>
              <a:defRPr b="1"/>
            </a:lvl1pPr>
            <a:lvl2pPr>
              <a:defRPr b="1"/>
            </a:lvl2pPr>
            <a:lvl3pPr>
              <a:defRPr b="1"/>
            </a:lvl3pPr>
            <a:lvl4pPr>
              <a:defRPr b="1"/>
            </a:lvl4pPr>
            <a:lvl5pPr>
              <a:defRPr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457200" y="6588000"/>
            <a:ext cx="2133600" cy="216000"/>
          </a:xfrm>
        </p:spPr>
        <p:txBody>
          <a:bodyPr/>
          <a:lstStyle/>
          <a:p>
            <a:r>
              <a:rPr lang="en-US" altLang="zh-CN" smtClean="0"/>
              <a:t>Jixie Zhang</a:t>
            </a:r>
            <a:endParaRPr lang="zh-CN" altLang="en-US" dirty="0"/>
          </a:p>
        </p:txBody>
      </p:sp>
      <p:sp>
        <p:nvSpPr>
          <p:cNvPr id="5" name="页脚占位符 4"/>
          <p:cNvSpPr>
            <a:spLocks noGrp="1"/>
          </p:cNvSpPr>
          <p:nvPr>
            <p:ph type="ftr" sz="quarter" idx="11"/>
          </p:nvPr>
        </p:nvSpPr>
        <p:spPr>
          <a:xfrm>
            <a:off x="3124200" y="6588000"/>
            <a:ext cx="2895600" cy="216000"/>
          </a:xfrm>
        </p:spPr>
        <p:txBody>
          <a:bodyPr/>
          <a:lstStyle/>
          <a:p>
            <a:r>
              <a:rPr lang="en-US" altLang="zh-CN" smtClean="0"/>
              <a:t>April 2014</a:t>
            </a:r>
            <a:endParaRPr lang="zh-CN" altLang="en-US" dirty="0"/>
          </a:p>
        </p:txBody>
      </p:sp>
      <p:sp>
        <p:nvSpPr>
          <p:cNvPr id="6" name="灯片编号占位符 5"/>
          <p:cNvSpPr>
            <a:spLocks noGrp="1"/>
          </p:cNvSpPr>
          <p:nvPr>
            <p:ph type="sldNum" sz="quarter" idx="12"/>
          </p:nvPr>
        </p:nvSpPr>
        <p:spPr>
          <a:xfrm>
            <a:off x="6553200" y="6588000"/>
            <a:ext cx="2133600" cy="216000"/>
          </a:xfrm>
        </p:spPr>
        <p:txBody>
          <a:bodyPr/>
          <a:lstStyle>
            <a:lvl1pPr>
              <a:defRPr b="1">
                <a:solidFill>
                  <a:schemeClr val="tx1"/>
                </a:solidFill>
              </a:defRPr>
            </a:lvl1pPr>
          </a:lstStyle>
          <a:p>
            <a:fld id="{4181D220-1EDA-4EA1-8BD6-E2EC0826CBB3}" type="slidenum">
              <a:rPr lang="zh-CN" altLang="en-US" smtClean="0"/>
              <a:pPr/>
              <a:t>‹#›</a:t>
            </a:fld>
            <a:endParaRPr lang="zh-CN" altLang="en-US" dirty="0"/>
          </a:p>
        </p:txBody>
      </p:sp>
      <p:cxnSp>
        <p:nvCxnSpPr>
          <p:cNvPr id="8" name="直接连接符 7"/>
          <p:cNvCxnSpPr/>
          <p:nvPr userDrawn="1"/>
        </p:nvCxnSpPr>
        <p:spPr>
          <a:xfrm>
            <a:off x="0" y="720000"/>
            <a:ext cx="9144000" cy="1588"/>
          </a:xfrm>
          <a:prstGeom prst="line">
            <a:avLst/>
          </a:prstGeom>
          <a:ln w="38100" cmpd="sng">
            <a:solidFill>
              <a:schemeClr val="accent4">
                <a:lumMod val="50000"/>
              </a:schemeClr>
            </a:solidFill>
          </a:ln>
          <a:effectLst>
            <a:outerShdw blurRad="50800" dist="50800" dir="5400000" algn="ctr" rotWithShape="0">
              <a:srgbClr val="92D050"/>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Jixie Zhang</a:t>
            </a:r>
            <a:endParaRPr lang="zh-CN" altLang="en-US"/>
          </a:p>
        </p:txBody>
      </p:sp>
      <p:sp>
        <p:nvSpPr>
          <p:cNvPr id="6" name="页脚占位符 5"/>
          <p:cNvSpPr>
            <a:spLocks noGrp="1"/>
          </p:cNvSpPr>
          <p:nvPr>
            <p:ph type="ftr" sz="quarter" idx="11"/>
          </p:nvPr>
        </p:nvSpPr>
        <p:spPr/>
        <p:txBody>
          <a:bodyPr/>
          <a:lstStyle/>
          <a:p>
            <a:r>
              <a:rPr lang="en-US" altLang="zh-CN" smtClean="0"/>
              <a:t>April 2014</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Jixie Zhang</a:t>
            </a:r>
            <a:endParaRPr lang="zh-CN" altLang="en-US"/>
          </a:p>
        </p:txBody>
      </p:sp>
      <p:sp>
        <p:nvSpPr>
          <p:cNvPr id="5" name="页脚占位符 4"/>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Jixie Zhang</a:t>
            </a:r>
            <a:endParaRPr lang="zh-CN" altLang="en-US"/>
          </a:p>
        </p:txBody>
      </p:sp>
      <p:sp>
        <p:nvSpPr>
          <p:cNvPr id="5" name="页脚占位符 4"/>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Jixie Zhang</a:t>
            </a:r>
            <a:endParaRPr lang="zh-CN" altLang="en-US"/>
          </a:p>
        </p:txBody>
      </p:sp>
      <p:sp>
        <p:nvSpPr>
          <p:cNvPr id="5" name="页脚占位符 4"/>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Jixie Zhang</a:t>
            </a:r>
            <a:endParaRPr lang="zh-CN" altLang="en-US"/>
          </a:p>
        </p:txBody>
      </p:sp>
      <p:sp>
        <p:nvSpPr>
          <p:cNvPr id="5" name="页脚占位符 4"/>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0C913308-F349-4B6D-A68A-DD1791B4A57B}"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Jixie Zhang</a:t>
            </a:r>
            <a:endParaRPr lang="zh-CN" altLang="en-US"/>
          </a:p>
        </p:txBody>
      </p:sp>
      <p:sp>
        <p:nvSpPr>
          <p:cNvPr id="5" name="页脚占位符 4"/>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Jixie Zhang</a:t>
            </a:r>
            <a:endParaRPr lang="zh-CN" altLang="en-US"/>
          </a:p>
        </p:txBody>
      </p:sp>
      <p:sp>
        <p:nvSpPr>
          <p:cNvPr id="6" name="页脚占位符 5"/>
          <p:cNvSpPr>
            <a:spLocks noGrp="1"/>
          </p:cNvSpPr>
          <p:nvPr>
            <p:ph type="ftr" sz="quarter" idx="11"/>
          </p:nvPr>
        </p:nvSpPr>
        <p:spPr/>
        <p:txBody>
          <a:bodyPr/>
          <a:lstStyle/>
          <a:p>
            <a:r>
              <a:rPr lang="en-US" altLang="zh-CN" smtClean="0"/>
              <a:t>April 2014</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Jixie Zhang</a:t>
            </a:r>
            <a:endParaRPr lang="zh-CN" altLang="en-US"/>
          </a:p>
        </p:txBody>
      </p:sp>
      <p:sp>
        <p:nvSpPr>
          <p:cNvPr id="8" name="页脚占位符 7"/>
          <p:cNvSpPr>
            <a:spLocks noGrp="1"/>
          </p:cNvSpPr>
          <p:nvPr>
            <p:ph type="ftr" sz="quarter" idx="11"/>
          </p:nvPr>
        </p:nvSpPr>
        <p:spPr/>
        <p:txBody>
          <a:bodyPr/>
          <a:lstStyle/>
          <a:p>
            <a:r>
              <a:rPr lang="en-US" altLang="zh-CN" smtClean="0"/>
              <a:t>April 2014</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Jixie Zhang</a:t>
            </a:r>
            <a:endParaRPr lang="zh-CN" altLang="en-US"/>
          </a:p>
        </p:txBody>
      </p:sp>
      <p:sp>
        <p:nvSpPr>
          <p:cNvPr id="4" name="页脚占位符 3"/>
          <p:cNvSpPr>
            <a:spLocks noGrp="1"/>
          </p:cNvSpPr>
          <p:nvPr>
            <p:ph type="ftr" sz="quarter" idx="11"/>
          </p:nvPr>
        </p:nvSpPr>
        <p:spPr/>
        <p:txBody>
          <a:bodyPr/>
          <a:lstStyle/>
          <a:p>
            <a:r>
              <a:rPr lang="en-US" altLang="zh-CN" smtClean="0"/>
              <a:t>April 2014</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Jixie Zhang</a:t>
            </a:r>
            <a:endParaRPr lang="zh-CN" altLang="en-US"/>
          </a:p>
        </p:txBody>
      </p:sp>
      <p:sp>
        <p:nvSpPr>
          <p:cNvPr id="3" name="页脚占位符 2"/>
          <p:cNvSpPr>
            <a:spLocks noGrp="1"/>
          </p:cNvSpPr>
          <p:nvPr>
            <p:ph type="ftr" sz="quarter" idx="11"/>
          </p:nvPr>
        </p:nvSpPr>
        <p:spPr/>
        <p:txBody>
          <a:bodyPr/>
          <a:lstStyle/>
          <a:p>
            <a:r>
              <a:rPr lang="en-US" altLang="zh-CN" smtClean="0"/>
              <a:t>April 2014</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Jixie Zhang</a:t>
            </a:r>
            <a:endParaRPr lang="zh-CN" altLang="en-US"/>
          </a:p>
        </p:txBody>
      </p:sp>
      <p:sp>
        <p:nvSpPr>
          <p:cNvPr id="6" name="页脚占位符 5"/>
          <p:cNvSpPr>
            <a:spLocks noGrp="1"/>
          </p:cNvSpPr>
          <p:nvPr>
            <p:ph type="ftr" sz="quarter" idx="11"/>
          </p:nvPr>
        </p:nvSpPr>
        <p:spPr/>
        <p:txBody>
          <a:bodyPr/>
          <a:lstStyle/>
          <a:p>
            <a:r>
              <a:rPr lang="en-US" altLang="zh-CN" smtClean="0"/>
              <a:t>April 2014</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180000" y="6480000"/>
            <a:ext cx="2133600" cy="2921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Jixie Zhang</a:t>
            </a:r>
            <a:endParaRPr lang="zh-CN" altLang="en-US"/>
          </a:p>
        </p:txBody>
      </p:sp>
      <p:sp>
        <p:nvSpPr>
          <p:cNvPr id="5" name="页脚占位符 4"/>
          <p:cNvSpPr>
            <a:spLocks noGrp="1"/>
          </p:cNvSpPr>
          <p:nvPr>
            <p:ph type="ftr" sz="quarter" idx="3"/>
          </p:nvPr>
        </p:nvSpPr>
        <p:spPr>
          <a:xfrm>
            <a:off x="3124200" y="6480000"/>
            <a:ext cx="2895600" cy="2921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April 2014</a:t>
            </a:r>
            <a:endParaRPr lang="zh-CN" altLang="en-US" dirty="0"/>
          </a:p>
        </p:txBody>
      </p:sp>
      <p:sp>
        <p:nvSpPr>
          <p:cNvPr id="6" name="灯片编号占位符 5"/>
          <p:cNvSpPr>
            <a:spLocks noGrp="1"/>
          </p:cNvSpPr>
          <p:nvPr>
            <p:ph type="sldNum" sz="quarter" idx="4"/>
          </p:nvPr>
        </p:nvSpPr>
        <p:spPr>
          <a:xfrm>
            <a:off x="6840000" y="6480000"/>
            <a:ext cx="2133600" cy="292100"/>
          </a:xfrm>
          <a:prstGeom prst="rect">
            <a:avLst/>
          </a:prstGeom>
        </p:spPr>
        <p:txBody>
          <a:bodyPr vert="horz" lIns="91440" tIns="45720" rIns="91440" bIns="45720" rtlCol="0" anchor="ctr"/>
          <a:lstStyle>
            <a:lvl1pPr algn="r">
              <a:defRPr sz="1200">
                <a:solidFill>
                  <a:schemeClr val="tx1"/>
                </a:solidFill>
                <a:latin typeface="Arial Black" pitchFamily="34" charset="0"/>
              </a:defRPr>
            </a:lvl1pPr>
          </a:lstStyle>
          <a:p>
            <a:fld id="{0C913308-F349-4B6D-A68A-DD1791B4A57B}" type="slidenum">
              <a:rPr lang="zh-CN" altLang="en-US" smtClean="0"/>
              <a:pPr/>
              <a:t>‹#›</a:t>
            </a:fld>
            <a:endParaRPr lang="zh-CN" altLang="en-US" dirty="0"/>
          </a:p>
        </p:txBody>
      </p:sp>
      <p:cxnSp>
        <p:nvCxnSpPr>
          <p:cNvPr id="14" name="直接连接符 13"/>
          <p:cNvCxnSpPr/>
          <p:nvPr userDrawn="1"/>
        </p:nvCxnSpPr>
        <p:spPr>
          <a:xfrm>
            <a:off x="0" y="720000"/>
            <a:ext cx="9144000" cy="1588"/>
          </a:xfrm>
          <a:prstGeom prst="line">
            <a:avLst/>
          </a:prstGeom>
          <a:ln w="38100" cmpd="sng">
            <a:solidFill>
              <a:schemeClr val="accent4">
                <a:lumMod val="50000"/>
              </a:schemeClr>
            </a:solidFill>
          </a:ln>
          <a:effectLst>
            <a:outerShdw blurRad="50800" dist="50800" dir="5400000" algn="ctr" rotWithShape="0">
              <a:srgbClr val="92D050"/>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5"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jlabsvn.jlab.org/svnroot/halla/groups/g2p/HRSMC/Menu/" TargetMode="External"/><Relationship Id="rId2" Type="http://schemas.openxmlformats.org/officeDocument/2006/relationships/hyperlink" Target="https://jlabsvn.jlab.org/svnroot/halla/groups/g2p/HRSMC/" TargetMode="External"/><Relationship Id="rId1" Type="http://schemas.openxmlformats.org/officeDocument/2006/relationships/slideLayout" Target="../slideLayouts/slideLayout3.xml"/><Relationship Id="rId4" Type="http://schemas.openxmlformats.org/officeDocument/2006/relationships/hyperlink" Target="https://jlabsvn.jlab.org/svnroot/halla/groups/g2p/HRSMC/macro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500174"/>
            <a:ext cx="8072494" cy="1470025"/>
          </a:xfrm>
        </p:spPr>
        <p:txBody>
          <a:bodyPr>
            <a:noAutofit/>
          </a:bodyPr>
          <a:lstStyle/>
          <a:p>
            <a:r>
              <a:rPr lang="en-US" b="1" dirty="0" smtClean="0">
                <a:solidFill>
                  <a:srgbClr val="1C0BFB"/>
                </a:solidFill>
              </a:rPr>
              <a:t>HRSMC, A Geant4 Simulation for HRS</a:t>
            </a:r>
            <a:endParaRPr lang="en-US" b="1" dirty="0">
              <a:solidFill>
                <a:srgbClr val="1C0BFB"/>
              </a:solidFill>
            </a:endParaRPr>
          </a:p>
        </p:txBody>
      </p:sp>
      <p:sp>
        <p:nvSpPr>
          <p:cNvPr id="3" name="Subtitle 2"/>
          <p:cNvSpPr>
            <a:spLocks noGrp="1"/>
          </p:cNvSpPr>
          <p:nvPr>
            <p:ph type="subTitle" idx="1"/>
          </p:nvPr>
        </p:nvSpPr>
        <p:spPr>
          <a:xfrm>
            <a:off x="1285852" y="3500438"/>
            <a:ext cx="6400800" cy="1752600"/>
          </a:xfrm>
        </p:spPr>
        <p:txBody>
          <a:bodyPr>
            <a:normAutofit/>
          </a:bodyPr>
          <a:lstStyle/>
          <a:p>
            <a:r>
              <a:rPr lang="en-US" dirty="0" smtClean="0">
                <a:solidFill>
                  <a:schemeClr val="tx1"/>
                </a:solidFill>
              </a:rPr>
              <a:t>Jixie Zhang</a:t>
            </a:r>
          </a:p>
          <a:p>
            <a:r>
              <a:rPr lang="en-US" dirty="0" smtClean="0">
                <a:solidFill>
                  <a:schemeClr val="tx1"/>
                </a:solidFill>
              </a:rPr>
              <a:t>CREX Collaboration Meeting</a:t>
            </a:r>
          </a:p>
          <a:p>
            <a:r>
              <a:rPr lang="en-US" dirty="0" smtClean="0">
                <a:solidFill>
                  <a:schemeClr val="tx1"/>
                </a:solidFill>
              </a:rPr>
              <a:t>April 2014</a:t>
            </a:r>
          </a:p>
        </p:txBody>
      </p:sp>
      <p:sp>
        <p:nvSpPr>
          <p:cNvPr id="4" name="日期占位符 3"/>
          <p:cNvSpPr>
            <a:spLocks noGrp="1"/>
          </p:cNvSpPr>
          <p:nvPr>
            <p:ph type="dt" sz="half" idx="10"/>
          </p:nvPr>
        </p:nvSpPr>
        <p:spPr/>
        <p:txBody>
          <a:bodyPr/>
          <a:lstStyle/>
          <a:p>
            <a:r>
              <a:rPr lang="en-US" altLang="zh-CN" smtClean="0"/>
              <a:t>Jixie Zhang</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a:t>
            </a:fld>
            <a:endParaRPr lang="zh-CN" altLang="en-US"/>
          </a:p>
        </p:txBody>
      </p:sp>
      <p:sp>
        <p:nvSpPr>
          <p:cNvPr id="6" name="页脚占位符 5"/>
          <p:cNvSpPr>
            <a:spLocks noGrp="1"/>
          </p:cNvSpPr>
          <p:nvPr>
            <p:ph type="ftr" sz="quarter" idx="11"/>
          </p:nvPr>
        </p:nvSpPr>
        <p:spPr/>
        <p:txBody>
          <a:bodyPr/>
          <a:lstStyle/>
          <a:p>
            <a:r>
              <a:rPr lang="en-US" altLang="zh-CN" smtClean="0"/>
              <a:t>April 2014</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4"/>
            <a:ext cx="9144000" cy="654032"/>
          </a:xfrm>
        </p:spPr>
        <p:txBody>
          <a:bodyPr>
            <a:noAutofit/>
          </a:bodyPr>
          <a:lstStyle/>
          <a:p>
            <a:r>
              <a:rPr lang="en-US" altLang="zh-CN" sz="4000" b="1" dirty="0" smtClean="0">
                <a:solidFill>
                  <a:srgbClr val="1C0BFB"/>
                </a:solidFill>
              </a:rPr>
              <a:t>Strategy for without Target Field</a:t>
            </a:r>
            <a:endParaRPr lang="zh-CN" altLang="en-US" sz="4000" b="1" dirty="0">
              <a:solidFill>
                <a:srgbClr val="1C0BFB"/>
              </a:solidFill>
            </a:endParaRPr>
          </a:p>
        </p:txBody>
      </p:sp>
      <p:sp>
        <p:nvSpPr>
          <p:cNvPr id="10" name="内容占位符 9"/>
          <p:cNvSpPr>
            <a:spLocks noGrp="1"/>
          </p:cNvSpPr>
          <p:nvPr>
            <p:ph idx="1"/>
          </p:nvPr>
        </p:nvSpPr>
        <p:spPr>
          <a:xfrm>
            <a:off x="214282" y="4286256"/>
            <a:ext cx="8643998" cy="2071702"/>
          </a:xfrm>
        </p:spPr>
        <p:txBody>
          <a:bodyPr>
            <a:noAutofit/>
          </a:bodyPr>
          <a:lstStyle/>
          <a:p>
            <a:pPr marL="180975" indent="-180975"/>
            <a:r>
              <a:rPr lang="en-US" altLang="zh-CN" sz="1600" b="1" dirty="0" smtClean="0"/>
              <a:t>Vertex to Sieve: propagated by Geant4 with a physics model (i.e. MSC, Decay, Ionization, EM physics...)</a:t>
            </a:r>
          </a:p>
          <a:p>
            <a:pPr marL="180975" indent="-180975"/>
            <a:r>
              <a:rPr lang="en-US" altLang="zh-CN" sz="1600" b="1" dirty="0" smtClean="0">
                <a:solidFill>
                  <a:srgbClr val="C00000"/>
                </a:solidFill>
              </a:rPr>
              <a:t>Sieve to Focal</a:t>
            </a:r>
            <a:r>
              <a:rPr lang="en-US" altLang="zh-CN" sz="1600" b="1" dirty="0" smtClean="0"/>
              <a:t>: linear project the particle from sieve to target then using SNAKE forward model, 8-10 software collimator cuts are applied along the trajectory to make sure that particle can really hit the focal plane. </a:t>
            </a:r>
          </a:p>
          <a:p>
            <a:pPr marL="180975" indent="-180975"/>
            <a:r>
              <a:rPr lang="en-US" altLang="zh-CN" sz="1600" b="1" dirty="0" smtClean="0">
                <a:solidFill>
                  <a:srgbClr val="C00000"/>
                </a:solidFill>
              </a:rPr>
              <a:t>Focal to target</a:t>
            </a:r>
            <a:r>
              <a:rPr lang="en-US" altLang="zh-CN" sz="1600" b="1" dirty="0" smtClean="0"/>
              <a:t>: using SNAKE backward model or real optics matrix.</a:t>
            </a:r>
          </a:p>
          <a:p>
            <a:pPr marL="180975" indent="-180975"/>
            <a:r>
              <a:rPr lang="en-US" altLang="zh-CN" sz="1600" b="1" dirty="0" smtClean="0">
                <a:solidFill>
                  <a:srgbClr val="1C0BFB"/>
                </a:solidFill>
              </a:rPr>
              <a:t>Target to Vertex</a:t>
            </a:r>
            <a:r>
              <a:rPr lang="en-US" altLang="zh-CN" sz="1600" b="1" dirty="0" smtClean="0"/>
              <a:t>: linear projection. </a:t>
            </a:r>
            <a:endParaRPr lang="zh-CN" altLang="en-US" sz="1600" b="1" dirty="0"/>
          </a:p>
        </p:txBody>
      </p:sp>
      <p:sp>
        <p:nvSpPr>
          <p:cNvPr id="43" name="日期占位符 42"/>
          <p:cNvSpPr>
            <a:spLocks noGrp="1"/>
          </p:cNvSpPr>
          <p:nvPr>
            <p:ph type="dt" sz="half" idx="10"/>
          </p:nvPr>
        </p:nvSpPr>
        <p:spPr/>
        <p:txBody>
          <a:bodyPr/>
          <a:lstStyle/>
          <a:p>
            <a:r>
              <a:rPr lang="en-US" altLang="zh-CN" smtClean="0"/>
              <a:t>Jixie Zhang</a:t>
            </a:r>
            <a:endParaRPr lang="zh-CN" altLang="en-US"/>
          </a:p>
        </p:txBody>
      </p:sp>
      <p:sp>
        <p:nvSpPr>
          <p:cNvPr id="41" name="页脚占位符 40"/>
          <p:cNvSpPr>
            <a:spLocks noGrp="1"/>
          </p:cNvSpPr>
          <p:nvPr>
            <p:ph type="ftr" sz="quarter" idx="11"/>
          </p:nvPr>
        </p:nvSpPr>
        <p:spPr/>
        <p:txBody>
          <a:bodyPr/>
          <a:lstStyle/>
          <a:p>
            <a:r>
              <a:rPr lang="en-US" altLang="zh-CN" smtClean="0"/>
              <a:t>April 2014</a:t>
            </a:r>
            <a:endParaRPr lang="zh-CN" altLang="en-US"/>
          </a:p>
        </p:txBody>
      </p:sp>
      <p:sp>
        <p:nvSpPr>
          <p:cNvPr id="34" name="灯片编号占位符 33"/>
          <p:cNvSpPr>
            <a:spLocks noGrp="1"/>
          </p:cNvSpPr>
          <p:nvPr>
            <p:ph type="sldNum" sz="quarter" idx="12"/>
          </p:nvPr>
        </p:nvSpPr>
        <p:spPr/>
        <p:txBody>
          <a:bodyPr>
            <a:normAutofit/>
          </a:bodyPr>
          <a:lstStyle/>
          <a:p>
            <a:fld id="{0C913308-F349-4B6D-A68A-DD1791B4A57B}" type="slidenum">
              <a:rPr lang="zh-CN" altLang="en-US" smtClean="0"/>
              <a:pPr/>
              <a:t>10</a:t>
            </a:fld>
            <a:endParaRPr lang="zh-CN" altLang="en-US"/>
          </a:p>
        </p:txBody>
      </p:sp>
      <p:cxnSp>
        <p:nvCxnSpPr>
          <p:cNvPr id="36" name="直接箭头连接符 35"/>
          <p:cNvCxnSpPr/>
          <p:nvPr/>
        </p:nvCxnSpPr>
        <p:spPr>
          <a:xfrm flipV="1">
            <a:off x="785787" y="3717032"/>
            <a:ext cx="571506" cy="2283736"/>
          </a:xfrm>
          <a:prstGeom prst="straightConnector1">
            <a:avLst/>
          </a:prstGeom>
          <a:ln>
            <a:solidFill>
              <a:srgbClr val="1C0BFB"/>
            </a:solidFill>
            <a:tailEnd type="arrow"/>
          </a:ln>
        </p:spPr>
        <p:style>
          <a:lnRef idx="1">
            <a:schemeClr val="accent1"/>
          </a:lnRef>
          <a:fillRef idx="0">
            <a:schemeClr val="accent1"/>
          </a:fillRef>
          <a:effectRef idx="0">
            <a:schemeClr val="accent1"/>
          </a:effectRef>
          <a:fontRef idx="minor">
            <a:schemeClr val="tx1"/>
          </a:fontRef>
        </p:style>
      </p:cxnSp>
      <p:grpSp>
        <p:nvGrpSpPr>
          <p:cNvPr id="3" name="组合 62"/>
          <p:cNvGrpSpPr/>
          <p:nvPr/>
        </p:nvGrpSpPr>
        <p:grpSpPr>
          <a:xfrm>
            <a:off x="785787" y="950867"/>
            <a:ext cx="7624509" cy="3357586"/>
            <a:chOff x="876581" y="857232"/>
            <a:chExt cx="7624509" cy="3357586"/>
          </a:xfrm>
        </p:grpSpPr>
        <p:sp>
          <p:nvSpPr>
            <p:cNvPr id="4" name="矩形 3"/>
            <p:cNvSpPr/>
            <p:nvPr/>
          </p:nvSpPr>
          <p:spPr>
            <a:xfrm>
              <a:off x="876581" y="3286124"/>
              <a:ext cx="1143008" cy="571504"/>
            </a:xfrm>
            <a:prstGeom prst="rect">
              <a:avLst/>
            </a:prstGeom>
            <a:solidFill>
              <a:srgbClr val="7030A0">
                <a:alpha val="42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805935" y="1418008"/>
              <a:ext cx="1695155" cy="117157"/>
            </a:xfrm>
            <a:prstGeom prst="rect">
              <a:avLst/>
            </a:prstGeom>
            <a:solidFill>
              <a:srgbClr val="FF0000">
                <a:alpha val="4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48085" y="1285860"/>
              <a:ext cx="1714512" cy="369332"/>
            </a:xfrm>
            <a:prstGeom prst="rect">
              <a:avLst/>
            </a:prstGeom>
            <a:noFill/>
          </p:spPr>
          <p:txBody>
            <a:bodyPr wrap="square" rtlCol="0">
              <a:spAutoFit/>
            </a:bodyPr>
            <a:lstStyle/>
            <a:p>
              <a:r>
                <a:rPr lang="en-US" altLang="zh-CN" dirty="0" smtClean="0"/>
                <a:t>Target plane</a:t>
              </a:r>
              <a:endParaRPr lang="zh-CN" altLang="en-US" dirty="0"/>
            </a:p>
          </p:txBody>
        </p:sp>
        <p:cxnSp>
          <p:nvCxnSpPr>
            <p:cNvPr id="13" name="直接连接符 12"/>
            <p:cNvCxnSpPr/>
            <p:nvPr/>
          </p:nvCxnSpPr>
          <p:spPr>
            <a:xfrm rot="16200000" flipH="1">
              <a:off x="626548" y="3250405"/>
              <a:ext cx="1785950" cy="142876"/>
            </a:xfrm>
            <a:prstGeom prst="line">
              <a:avLst/>
            </a:prstGeom>
            <a:ln w="25400" cmpd="sng">
              <a:solidFill>
                <a:srgbClr val="1C0BF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200000" flipH="1">
              <a:off x="340796" y="3250405"/>
              <a:ext cx="1785950" cy="1428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8019" y="857232"/>
              <a:ext cx="1714512" cy="369332"/>
            </a:xfrm>
            <a:prstGeom prst="rect">
              <a:avLst/>
            </a:prstGeom>
            <a:noFill/>
          </p:spPr>
          <p:txBody>
            <a:bodyPr wrap="square" rtlCol="0">
              <a:spAutoFit/>
            </a:bodyPr>
            <a:lstStyle/>
            <a:p>
              <a:r>
                <a:rPr lang="en-US" altLang="zh-CN" dirty="0" smtClean="0"/>
                <a:t>Vertex plane</a:t>
              </a:r>
              <a:endParaRPr lang="zh-CN" altLang="en-US" dirty="0"/>
            </a:p>
          </p:txBody>
        </p:sp>
        <p:sp>
          <p:nvSpPr>
            <p:cNvPr id="16" name="TextBox 15"/>
            <p:cNvSpPr txBox="1"/>
            <p:nvPr/>
          </p:nvSpPr>
          <p:spPr>
            <a:xfrm>
              <a:off x="3428992" y="1142984"/>
              <a:ext cx="2214578" cy="646331"/>
            </a:xfrm>
            <a:prstGeom prst="rect">
              <a:avLst/>
            </a:prstGeom>
            <a:noFill/>
          </p:spPr>
          <p:txBody>
            <a:bodyPr wrap="square" rtlCol="0">
              <a:spAutoFit/>
            </a:bodyPr>
            <a:lstStyle/>
            <a:p>
              <a:r>
                <a:rPr lang="en-US" altLang="zh-CN" dirty="0" smtClean="0"/>
                <a:t>Sieve plane</a:t>
              </a:r>
            </a:p>
            <a:p>
              <a:r>
                <a:rPr lang="en-US" altLang="zh-CN" dirty="0" smtClean="0"/>
                <a:t>Virtual boundary</a:t>
              </a:r>
              <a:endParaRPr lang="zh-CN" altLang="en-US" dirty="0"/>
            </a:p>
          </p:txBody>
        </p:sp>
        <p:cxnSp>
          <p:nvCxnSpPr>
            <p:cNvPr id="17" name="直接连接符 16"/>
            <p:cNvCxnSpPr/>
            <p:nvPr/>
          </p:nvCxnSpPr>
          <p:spPr>
            <a:xfrm rot="16200000" flipH="1">
              <a:off x="3662663" y="2857496"/>
              <a:ext cx="1571636" cy="142876"/>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77373" y="928670"/>
              <a:ext cx="1480841" cy="369332"/>
            </a:xfrm>
            <a:prstGeom prst="rect">
              <a:avLst/>
            </a:prstGeom>
            <a:noFill/>
          </p:spPr>
          <p:txBody>
            <a:bodyPr wrap="square" rtlCol="0">
              <a:spAutoFit/>
            </a:bodyPr>
            <a:lstStyle/>
            <a:p>
              <a:r>
                <a:rPr lang="en-US" altLang="zh-CN" dirty="0" smtClean="0"/>
                <a:t>Focal plane</a:t>
              </a:r>
              <a:endParaRPr lang="zh-CN" altLang="en-US" dirty="0"/>
            </a:p>
          </p:txBody>
        </p:sp>
        <p:sp>
          <p:nvSpPr>
            <p:cNvPr id="23" name="弧形 22"/>
            <p:cNvSpPr/>
            <p:nvPr/>
          </p:nvSpPr>
          <p:spPr>
            <a:xfrm rot="20510485" flipV="1">
              <a:off x="1287009" y="2117300"/>
              <a:ext cx="6394845" cy="787029"/>
            </a:xfrm>
            <a:prstGeom prst="arc">
              <a:avLst>
                <a:gd name="adj1" fmla="val 10908841"/>
                <a:gd name="adj2" fmla="val 1072"/>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3" name="直接箭头连接符 32"/>
            <p:cNvCxnSpPr/>
            <p:nvPr/>
          </p:nvCxnSpPr>
          <p:spPr>
            <a:xfrm rot="5400000">
              <a:off x="697986" y="1678769"/>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弧形 37"/>
            <p:cNvSpPr/>
            <p:nvPr/>
          </p:nvSpPr>
          <p:spPr>
            <a:xfrm rot="9698520" flipV="1">
              <a:off x="4263897" y="1837545"/>
              <a:ext cx="3589733" cy="735205"/>
            </a:xfrm>
            <a:prstGeom prst="arc">
              <a:avLst>
                <a:gd name="adj1" fmla="val 11362945"/>
                <a:gd name="adj2" fmla="val 21356765"/>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TextBox 38"/>
            <p:cNvSpPr txBox="1"/>
            <p:nvPr/>
          </p:nvSpPr>
          <p:spPr>
            <a:xfrm rot="20091842">
              <a:off x="4369307" y="1761377"/>
              <a:ext cx="1930155" cy="369332"/>
            </a:xfrm>
            <a:prstGeom prst="rect">
              <a:avLst/>
            </a:prstGeom>
            <a:noFill/>
          </p:spPr>
          <p:txBody>
            <a:bodyPr wrap="square" rtlCol="0">
              <a:spAutoFit/>
            </a:bodyPr>
            <a:lstStyle/>
            <a:p>
              <a:r>
                <a:rPr lang="en-US" altLang="zh-CN" b="1" dirty="0" smtClean="0">
                  <a:solidFill>
                    <a:srgbClr val="FF0000"/>
                  </a:solidFill>
                </a:rPr>
                <a:t>Snake forward</a:t>
              </a:r>
              <a:endParaRPr lang="zh-CN" altLang="en-US" b="1" dirty="0">
                <a:solidFill>
                  <a:srgbClr val="FF0000"/>
                </a:solidFill>
              </a:endParaRPr>
            </a:p>
          </p:txBody>
        </p:sp>
        <p:sp>
          <p:nvSpPr>
            <p:cNvPr id="40" name="TextBox 39"/>
            <p:cNvSpPr txBox="1"/>
            <p:nvPr/>
          </p:nvSpPr>
          <p:spPr>
            <a:xfrm rot="20091842">
              <a:off x="5149911" y="2524345"/>
              <a:ext cx="1930155" cy="369332"/>
            </a:xfrm>
            <a:prstGeom prst="rect">
              <a:avLst/>
            </a:prstGeom>
            <a:noFill/>
          </p:spPr>
          <p:txBody>
            <a:bodyPr wrap="square" rtlCol="0">
              <a:spAutoFit/>
            </a:bodyPr>
            <a:lstStyle/>
            <a:p>
              <a:r>
                <a:rPr lang="en-US" altLang="zh-CN" b="1" dirty="0" smtClean="0">
                  <a:solidFill>
                    <a:srgbClr val="FF0000"/>
                  </a:solidFill>
                </a:rPr>
                <a:t>Snake backward</a:t>
              </a:r>
              <a:endParaRPr lang="zh-CN" altLang="en-US" b="1" dirty="0">
                <a:solidFill>
                  <a:srgbClr val="FF0000"/>
                </a:solidFill>
              </a:endParaRPr>
            </a:p>
          </p:txBody>
        </p:sp>
        <p:cxnSp>
          <p:nvCxnSpPr>
            <p:cNvPr id="42" name="直接连接符 41"/>
            <p:cNvCxnSpPr/>
            <p:nvPr/>
          </p:nvCxnSpPr>
          <p:spPr>
            <a:xfrm>
              <a:off x="5929321" y="1708216"/>
              <a:ext cx="158600" cy="690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flipH="1" flipV="1">
              <a:off x="5945045" y="1794369"/>
              <a:ext cx="214313" cy="1428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400000" flipH="1" flipV="1">
              <a:off x="5750728" y="2290964"/>
              <a:ext cx="214313" cy="1428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86446" y="2470062"/>
              <a:ext cx="285754"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33837" y="2428868"/>
              <a:ext cx="2357454" cy="338554"/>
            </a:xfrm>
            <a:prstGeom prst="rect">
              <a:avLst/>
            </a:prstGeom>
            <a:noFill/>
          </p:spPr>
          <p:txBody>
            <a:bodyPr wrap="square" rtlCol="0">
              <a:spAutoFit/>
            </a:bodyPr>
            <a:lstStyle/>
            <a:p>
              <a:r>
                <a:rPr lang="en-US" altLang="zh-CN" sz="1600" b="1" dirty="0" smtClean="0"/>
                <a:t>Propagated by Geant4</a:t>
              </a:r>
              <a:endParaRPr lang="zh-CN" altLang="en-US" sz="1600" b="1" dirty="0"/>
            </a:p>
          </p:txBody>
        </p:sp>
        <p:cxnSp>
          <p:nvCxnSpPr>
            <p:cNvPr id="61" name="直接箭头连接符 60"/>
            <p:cNvCxnSpPr/>
            <p:nvPr/>
          </p:nvCxnSpPr>
          <p:spPr>
            <a:xfrm rot="5400000">
              <a:off x="1269490" y="1893083"/>
              <a:ext cx="7143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0" name="直接箭头连接符 59"/>
          <p:cNvCxnSpPr/>
          <p:nvPr/>
        </p:nvCxnSpPr>
        <p:spPr>
          <a:xfrm flipV="1">
            <a:off x="1176728" y="2763286"/>
            <a:ext cx="3143272" cy="642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rot="10800000" flipV="1">
            <a:off x="1176728" y="3645594"/>
            <a:ext cx="252000" cy="71438"/>
          </a:xfrm>
          <a:prstGeom prst="straightConnector1">
            <a:avLst/>
          </a:prstGeom>
          <a:ln w="15875">
            <a:solidFill>
              <a:srgbClr val="1C0BFB"/>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 y="-24"/>
            <a:ext cx="9144032" cy="654032"/>
          </a:xfrm>
        </p:spPr>
        <p:txBody>
          <a:bodyPr>
            <a:noAutofit/>
          </a:bodyPr>
          <a:lstStyle/>
          <a:p>
            <a:r>
              <a:rPr lang="en-US" altLang="zh-CN" sz="4000" b="1" dirty="0" smtClean="0">
                <a:solidFill>
                  <a:srgbClr val="1C0BFB"/>
                </a:solidFill>
              </a:rPr>
              <a:t>Strategy for with Target Field</a:t>
            </a:r>
            <a:endParaRPr lang="zh-CN" altLang="en-US" sz="4000" b="1" dirty="0">
              <a:solidFill>
                <a:srgbClr val="1C0BFB"/>
              </a:solidFill>
            </a:endParaRPr>
          </a:p>
        </p:txBody>
      </p:sp>
      <p:sp>
        <p:nvSpPr>
          <p:cNvPr id="10" name="内容占位符 9"/>
          <p:cNvSpPr>
            <a:spLocks noGrp="1"/>
          </p:cNvSpPr>
          <p:nvPr>
            <p:ph idx="1"/>
          </p:nvPr>
        </p:nvSpPr>
        <p:spPr>
          <a:xfrm>
            <a:off x="214282" y="4286256"/>
            <a:ext cx="8643998" cy="2116625"/>
          </a:xfrm>
        </p:spPr>
        <p:txBody>
          <a:bodyPr>
            <a:noAutofit/>
          </a:bodyPr>
          <a:lstStyle/>
          <a:p>
            <a:pPr marL="180975" indent="-180975"/>
            <a:r>
              <a:rPr lang="en-US" altLang="zh-CN" sz="1600" b="1" dirty="0" smtClean="0"/>
              <a:t>Vertex to Sieve: propagated by Geant4 with a physics model</a:t>
            </a:r>
          </a:p>
          <a:p>
            <a:pPr marL="180975" indent="-180975"/>
            <a:r>
              <a:rPr lang="en-US" altLang="zh-CN" sz="1600" b="1" dirty="0" smtClean="0">
                <a:solidFill>
                  <a:srgbClr val="C00000"/>
                </a:solidFill>
              </a:rPr>
              <a:t>Sieve to Focal</a:t>
            </a:r>
            <a:r>
              <a:rPr lang="en-US" altLang="zh-CN" sz="1600" b="1" dirty="0" smtClean="0"/>
              <a:t>: project sieve to target then using SNAKE forward model, 8-10 software collimator cuts are applied along the trajectory to make sure particle is really hitting the focal plane. </a:t>
            </a:r>
          </a:p>
          <a:p>
            <a:pPr marL="180975" indent="-180975"/>
            <a:r>
              <a:rPr lang="en-US" altLang="zh-CN" sz="1600" b="1" dirty="0" smtClean="0">
                <a:solidFill>
                  <a:srgbClr val="C00000"/>
                </a:solidFill>
              </a:rPr>
              <a:t>Focal to Sieve</a:t>
            </a:r>
            <a:r>
              <a:rPr lang="en-US" altLang="zh-CN" sz="1600" b="1" dirty="0" smtClean="0"/>
              <a:t>: using SNAKE backward model or real optics matrix from focal to target, then project from target to sieve.</a:t>
            </a:r>
          </a:p>
          <a:p>
            <a:pPr marL="180975" indent="-180975"/>
            <a:r>
              <a:rPr lang="en-US" altLang="zh-CN" sz="1600" b="1" dirty="0" smtClean="0">
                <a:solidFill>
                  <a:srgbClr val="1C0BFB"/>
                </a:solidFill>
              </a:rPr>
              <a:t>Sieve to Target</a:t>
            </a:r>
            <a:r>
              <a:rPr lang="en-US" altLang="zh-CN" sz="1600" b="1" dirty="0" smtClean="0"/>
              <a:t>: using Drift-In-Field model.</a:t>
            </a:r>
          </a:p>
          <a:p>
            <a:pPr marL="180975" indent="-180975"/>
            <a:r>
              <a:rPr lang="en-US" altLang="zh-CN" sz="1600" b="1" dirty="0" smtClean="0">
                <a:solidFill>
                  <a:srgbClr val="1C0BFB"/>
                </a:solidFill>
              </a:rPr>
              <a:t>Target to Vertex</a:t>
            </a:r>
            <a:r>
              <a:rPr lang="en-US" altLang="zh-CN" sz="1600" b="1" dirty="0" smtClean="0"/>
              <a:t>: using Drift-In-Field model.</a:t>
            </a:r>
            <a:endParaRPr lang="zh-CN" altLang="en-US" sz="1600" b="1" dirty="0"/>
          </a:p>
        </p:txBody>
      </p:sp>
      <p:sp>
        <p:nvSpPr>
          <p:cNvPr id="43" name="日期占位符 42"/>
          <p:cNvSpPr>
            <a:spLocks noGrp="1"/>
          </p:cNvSpPr>
          <p:nvPr>
            <p:ph type="dt" sz="half" idx="10"/>
          </p:nvPr>
        </p:nvSpPr>
        <p:spPr/>
        <p:txBody>
          <a:bodyPr/>
          <a:lstStyle/>
          <a:p>
            <a:r>
              <a:rPr lang="en-US" altLang="zh-CN" smtClean="0"/>
              <a:t>Jixie Zhang</a:t>
            </a:r>
            <a:endParaRPr lang="zh-CN" altLang="en-US"/>
          </a:p>
        </p:txBody>
      </p:sp>
      <p:sp>
        <p:nvSpPr>
          <p:cNvPr id="41" name="页脚占位符 40"/>
          <p:cNvSpPr>
            <a:spLocks noGrp="1"/>
          </p:cNvSpPr>
          <p:nvPr>
            <p:ph type="ftr" sz="quarter" idx="11"/>
          </p:nvPr>
        </p:nvSpPr>
        <p:spPr/>
        <p:txBody>
          <a:bodyPr/>
          <a:lstStyle/>
          <a:p>
            <a:r>
              <a:rPr lang="en-US" altLang="zh-CN" smtClean="0"/>
              <a:t>April 2014</a:t>
            </a:r>
            <a:endParaRPr lang="zh-CN" altLang="en-US" dirty="0"/>
          </a:p>
        </p:txBody>
      </p:sp>
      <p:sp>
        <p:nvSpPr>
          <p:cNvPr id="34" name="灯片编号占位符 33"/>
          <p:cNvSpPr>
            <a:spLocks noGrp="1"/>
          </p:cNvSpPr>
          <p:nvPr>
            <p:ph type="sldNum" sz="quarter" idx="12"/>
          </p:nvPr>
        </p:nvSpPr>
        <p:spPr/>
        <p:txBody>
          <a:bodyPr>
            <a:normAutofit/>
          </a:bodyPr>
          <a:lstStyle/>
          <a:p>
            <a:fld id="{0C913308-F349-4B6D-A68A-DD1791B4A57B}" type="slidenum">
              <a:rPr lang="zh-CN" altLang="en-US" smtClean="0"/>
              <a:pPr/>
              <a:t>11</a:t>
            </a:fld>
            <a:endParaRPr lang="zh-CN" altLang="en-US"/>
          </a:p>
        </p:txBody>
      </p:sp>
      <p:cxnSp>
        <p:nvCxnSpPr>
          <p:cNvPr id="36" name="直接箭头连接符 35"/>
          <p:cNvCxnSpPr>
            <a:endCxn id="4" idx="2"/>
          </p:cNvCxnSpPr>
          <p:nvPr/>
        </p:nvCxnSpPr>
        <p:spPr>
          <a:xfrm flipV="1">
            <a:off x="805145" y="3643314"/>
            <a:ext cx="571502" cy="2377974"/>
          </a:xfrm>
          <a:prstGeom prst="straightConnector1">
            <a:avLst/>
          </a:prstGeom>
          <a:ln>
            <a:solidFill>
              <a:srgbClr val="1C0BFB"/>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1519524" y="3714752"/>
            <a:ext cx="409270" cy="2018504"/>
          </a:xfrm>
          <a:prstGeom prst="straightConnector1">
            <a:avLst/>
          </a:prstGeom>
          <a:ln>
            <a:solidFill>
              <a:srgbClr val="1C0BFB"/>
            </a:solidFill>
            <a:tailEnd type="arrow"/>
          </a:ln>
        </p:spPr>
        <p:style>
          <a:lnRef idx="1">
            <a:schemeClr val="accent1"/>
          </a:lnRef>
          <a:fillRef idx="0">
            <a:schemeClr val="accent1"/>
          </a:fillRef>
          <a:effectRef idx="0">
            <a:schemeClr val="accent1"/>
          </a:effectRef>
          <a:fontRef idx="minor">
            <a:schemeClr val="tx1"/>
          </a:fontRef>
        </p:style>
      </p:cxnSp>
      <p:grpSp>
        <p:nvGrpSpPr>
          <p:cNvPr id="3" name="组合 62"/>
          <p:cNvGrpSpPr/>
          <p:nvPr/>
        </p:nvGrpSpPr>
        <p:grpSpPr>
          <a:xfrm>
            <a:off x="805143" y="857232"/>
            <a:ext cx="7624509" cy="3357586"/>
            <a:chOff x="876581" y="857232"/>
            <a:chExt cx="7624509" cy="3357586"/>
          </a:xfrm>
        </p:grpSpPr>
        <p:sp>
          <p:nvSpPr>
            <p:cNvPr id="4" name="矩形 3"/>
            <p:cNvSpPr/>
            <p:nvPr/>
          </p:nvSpPr>
          <p:spPr>
            <a:xfrm>
              <a:off x="876581" y="3071810"/>
              <a:ext cx="1143008" cy="571504"/>
            </a:xfrm>
            <a:prstGeom prst="rect">
              <a:avLst/>
            </a:prstGeom>
            <a:solidFill>
              <a:srgbClr val="7030A0">
                <a:alpha val="42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805935" y="1340768"/>
              <a:ext cx="1695155" cy="117157"/>
            </a:xfrm>
            <a:prstGeom prst="rect">
              <a:avLst/>
            </a:prstGeom>
            <a:solidFill>
              <a:srgbClr val="FF0000">
                <a:alpha val="4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48085" y="1285860"/>
              <a:ext cx="1714512" cy="369332"/>
            </a:xfrm>
            <a:prstGeom prst="rect">
              <a:avLst/>
            </a:prstGeom>
            <a:noFill/>
          </p:spPr>
          <p:txBody>
            <a:bodyPr wrap="square" rtlCol="0">
              <a:spAutoFit/>
            </a:bodyPr>
            <a:lstStyle/>
            <a:p>
              <a:r>
                <a:rPr lang="en-US" altLang="zh-CN" dirty="0" smtClean="0"/>
                <a:t>Target plane</a:t>
              </a:r>
              <a:endParaRPr lang="zh-CN" altLang="en-US" dirty="0"/>
            </a:p>
          </p:txBody>
        </p:sp>
        <p:cxnSp>
          <p:nvCxnSpPr>
            <p:cNvPr id="13" name="直接连接符 12"/>
            <p:cNvCxnSpPr/>
            <p:nvPr/>
          </p:nvCxnSpPr>
          <p:spPr>
            <a:xfrm rot="16200000" flipH="1">
              <a:off x="626548" y="3250405"/>
              <a:ext cx="1785950" cy="142876"/>
            </a:xfrm>
            <a:prstGeom prst="line">
              <a:avLst/>
            </a:prstGeom>
            <a:ln w="25400" cmpd="sng">
              <a:solidFill>
                <a:srgbClr val="1C0BF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200000" flipH="1">
              <a:off x="340796" y="3250405"/>
              <a:ext cx="1785950" cy="1428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8019" y="857232"/>
              <a:ext cx="1714512" cy="369332"/>
            </a:xfrm>
            <a:prstGeom prst="rect">
              <a:avLst/>
            </a:prstGeom>
            <a:noFill/>
          </p:spPr>
          <p:txBody>
            <a:bodyPr wrap="square" rtlCol="0">
              <a:spAutoFit/>
            </a:bodyPr>
            <a:lstStyle/>
            <a:p>
              <a:r>
                <a:rPr lang="en-US" altLang="zh-CN" dirty="0" smtClean="0"/>
                <a:t>Vertex plane</a:t>
              </a:r>
              <a:endParaRPr lang="zh-CN" altLang="en-US" dirty="0"/>
            </a:p>
          </p:txBody>
        </p:sp>
        <p:sp>
          <p:nvSpPr>
            <p:cNvPr id="16" name="TextBox 15"/>
            <p:cNvSpPr txBox="1"/>
            <p:nvPr/>
          </p:nvSpPr>
          <p:spPr>
            <a:xfrm>
              <a:off x="3428992" y="1142984"/>
              <a:ext cx="2214578" cy="646331"/>
            </a:xfrm>
            <a:prstGeom prst="rect">
              <a:avLst/>
            </a:prstGeom>
            <a:noFill/>
          </p:spPr>
          <p:txBody>
            <a:bodyPr wrap="square" rtlCol="0">
              <a:spAutoFit/>
            </a:bodyPr>
            <a:lstStyle/>
            <a:p>
              <a:r>
                <a:rPr lang="en-US" altLang="zh-CN" dirty="0" smtClean="0"/>
                <a:t>Sieve plane</a:t>
              </a:r>
            </a:p>
            <a:p>
              <a:r>
                <a:rPr lang="en-US" altLang="zh-CN" dirty="0" smtClean="0"/>
                <a:t>Virtual boundary</a:t>
              </a:r>
              <a:endParaRPr lang="zh-CN" altLang="en-US" dirty="0"/>
            </a:p>
          </p:txBody>
        </p:sp>
        <p:cxnSp>
          <p:nvCxnSpPr>
            <p:cNvPr id="17" name="直接连接符 16"/>
            <p:cNvCxnSpPr/>
            <p:nvPr/>
          </p:nvCxnSpPr>
          <p:spPr>
            <a:xfrm rot="16200000" flipH="1">
              <a:off x="3662663" y="2857496"/>
              <a:ext cx="1571636" cy="142876"/>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77373" y="928670"/>
              <a:ext cx="1480841" cy="369332"/>
            </a:xfrm>
            <a:prstGeom prst="rect">
              <a:avLst/>
            </a:prstGeom>
            <a:noFill/>
          </p:spPr>
          <p:txBody>
            <a:bodyPr wrap="square" rtlCol="0">
              <a:spAutoFit/>
            </a:bodyPr>
            <a:lstStyle/>
            <a:p>
              <a:r>
                <a:rPr lang="en-US" altLang="zh-CN" dirty="0" smtClean="0"/>
                <a:t>Focal plane</a:t>
              </a:r>
              <a:endParaRPr lang="zh-CN" altLang="en-US" dirty="0"/>
            </a:p>
          </p:txBody>
        </p:sp>
        <p:sp>
          <p:nvSpPr>
            <p:cNvPr id="23" name="弧形 22"/>
            <p:cNvSpPr/>
            <p:nvPr/>
          </p:nvSpPr>
          <p:spPr>
            <a:xfrm rot="20417662" flipV="1">
              <a:off x="2447785" y="1871137"/>
              <a:ext cx="5379629" cy="931776"/>
            </a:xfrm>
            <a:prstGeom prst="arc">
              <a:avLst>
                <a:gd name="adj1" fmla="val 12410835"/>
                <a:gd name="adj2" fmla="val 21493881"/>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3" name="直接箭头连接符 32"/>
            <p:cNvCxnSpPr/>
            <p:nvPr/>
          </p:nvCxnSpPr>
          <p:spPr>
            <a:xfrm rot="5400000">
              <a:off x="697986" y="1678769"/>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弧形 36"/>
            <p:cNvSpPr/>
            <p:nvPr/>
          </p:nvSpPr>
          <p:spPr>
            <a:xfrm rot="21109202" flipV="1">
              <a:off x="1426765" y="2494098"/>
              <a:ext cx="3012152" cy="1214889"/>
            </a:xfrm>
            <a:prstGeom prst="arc">
              <a:avLst>
                <a:gd name="adj1" fmla="val 11245444"/>
                <a:gd name="adj2" fmla="val 21370096"/>
              </a:avLst>
            </a:prstGeom>
            <a:ln w="15875">
              <a:solidFill>
                <a:srgbClr val="1C0B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TextBox 38"/>
            <p:cNvSpPr txBox="1"/>
            <p:nvPr/>
          </p:nvSpPr>
          <p:spPr>
            <a:xfrm rot="20091842">
              <a:off x="4578405" y="1658147"/>
              <a:ext cx="1930155" cy="369332"/>
            </a:xfrm>
            <a:prstGeom prst="rect">
              <a:avLst/>
            </a:prstGeom>
            <a:noFill/>
          </p:spPr>
          <p:txBody>
            <a:bodyPr wrap="square" rtlCol="0">
              <a:spAutoFit/>
            </a:bodyPr>
            <a:lstStyle/>
            <a:p>
              <a:r>
                <a:rPr lang="en-US" altLang="zh-CN" b="1" dirty="0" smtClean="0">
                  <a:solidFill>
                    <a:srgbClr val="FF0000"/>
                  </a:solidFill>
                </a:rPr>
                <a:t>Snake forward</a:t>
              </a:r>
              <a:endParaRPr lang="zh-CN" altLang="en-US" b="1" dirty="0">
                <a:solidFill>
                  <a:srgbClr val="FF0000"/>
                </a:solidFill>
              </a:endParaRPr>
            </a:p>
          </p:txBody>
        </p:sp>
        <p:sp>
          <p:nvSpPr>
            <p:cNvPr id="40" name="TextBox 39"/>
            <p:cNvSpPr txBox="1"/>
            <p:nvPr/>
          </p:nvSpPr>
          <p:spPr>
            <a:xfrm rot="20091842">
              <a:off x="5149911" y="2524345"/>
              <a:ext cx="1930155" cy="369332"/>
            </a:xfrm>
            <a:prstGeom prst="rect">
              <a:avLst/>
            </a:prstGeom>
            <a:noFill/>
          </p:spPr>
          <p:txBody>
            <a:bodyPr wrap="square" rtlCol="0">
              <a:spAutoFit/>
            </a:bodyPr>
            <a:lstStyle/>
            <a:p>
              <a:r>
                <a:rPr lang="en-US" altLang="zh-CN" b="1" dirty="0" smtClean="0">
                  <a:solidFill>
                    <a:srgbClr val="FF0000"/>
                  </a:solidFill>
                </a:rPr>
                <a:t>Snake backward</a:t>
              </a:r>
              <a:endParaRPr lang="zh-CN" altLang="en-US" b="1" dirty="0">
                <a:solidFill>
                  <a:srgbClr val="FF0000"/>
                </a:solidFill>
              </a:endParaRPr>
            </a:p>
          </p:txBody>
        </p:sp>
        <p:cxnSp>
          <p:nvCxnSpPr>
            <p:cNvPr id="42" name="直接连接符 41"/>
            <p:cNvCxnSpPr/>
            <p:nvPr/>
          </p:nvCxnSpPr>
          <p:spPr>
            <a:xfrm>
              <a:off x="5651550" y="1988839"/>
              <a:ext cx="285754"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flipH="1" flipV="1">
              <a:off x="5759848" y="2026269"/>
              <a:ext cx="214313" cy="1428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400000" flipH="1" flipV="1">
              <a:off x="5770085" y="2393148"/>
              <a:ext cx="214313" cy="1428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805803" y="2571744"/>
              <a:ext cx="285754"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弧形 54"/>
            <p:cNvSpPr/>
            <p:nvPr/>
          </p:nvSpPr>
          <p:spPr>
            <a:xfrm rot="10068886" flipV="1">
              <a:off x="881301" y="2906780"/>
              <a:ext cx="3817223" cy="921836"/>
            </a:xfrm>
            <a:prstGeom prst="arc">
              <a:avLst>
                <a:gd name="adj1" fmla="val 11242821"/>
                <a:gd name="adj2" fmla="val 20949337"/>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TextBox 55"/>
            <p:cNvSpPr txBox="1"/>
            <p:nvPr/>
          </p:nvSpPr>
          <p:spPr>
            <a:xfrm>
              <a:off x="1733837" y="2428868"/>
              <a:ext cx="2357454" cy="338554"/>
            </a:xfrm>
            <a:prstGeom prst="rect">
              <a:avLst/>
            </a:prstGeom>
            <a:noFill/>
          </p:spPr>
          <p:txBody>
            <a:bodyPr wrap="square" rtlCol="0">
              <a:spAutoFit/>
            </a:bodyPr>
            <a:lstStyle/>
            <a:p>
              <a:r>
                <a:rPr lang="en-US" altLang="zh-CN" sz="1600" b="1" dirty="0" smtClean="0"/>
                <a:t>Propagated by Geant4</a:t>
              </a:r>
              <a:endParaRPr lang="zh-CN" altLang="en-US" sz="1600" b="1" dirty="0"/>
            </a:p>
          </p:txBody>
        </p:sp>
        <p:sp>
          <p:nvSpPr>
            <p:cNvPr id="57" name="TextBox 56"/>
            <p:cNvSpPr txBox="1"/>
            <p:nvPr/>
          </p:nvSpPr>
          <p:spPr>
            <a:xfrm>
              <a:off x="1948151" y="3714752"/>
              <a:ext cx="2071702" cy="338554"/>
            </a:xfrm>
            <a:prstGeom prst="rect">
              <a:avLst/>
            </a:prstGeom>
            <a:noFill/>
          </p:spPr>
          <p:txBody>
            <a:bodyPr wrap="square" rtlCol="0">
              <a:spAutoFit/>
            </a:bodyPr>
            <a:lstStyle/>
            <a:p>
              <a:r>
                <a:rPr lang="en-US" altLang="zh-CN" sz="1600" b="1" dirty="0" smtClean="0">
                  <a:solidFill>
                    <a:srgbClr val="1C0BFB"/>
                  </a:solidFill>
                </a:rPr>
                <a:t>Drift-In-Field</a:t>
              </a:r>
              <a:endParaRPr lang="zh-CN" altLang="en-US" sz="1600" b="1" dirty="0">
                <a:solidFill>
                  <a:srgbClr val="1C0BFB"/>
                </a:solidFill>
              </a:endParaRPr>
            </a:p>
          </p:txBody>
        </p:sp>
        <p:sp>
          <p:nvSpPr>
            <p:cNvPr id="59" name="弧形 58"/>
            <p:cNvSpPr/>
            <p:nvPr/>
          </p:nvSpPr>
          <p:spPr>
            <a:xfrm rot="21109202" flipV="1">
              <a:off x="1244686" y="3377293"/>
              <a:ext cx="289796" cy="174161"/>
            </a:xfrm>
            <a:prstGeom prst="arc">
              <a:avLst>
                <a:gd name="adj1" fmla="val 11117563"/>
                <a:gd name="adj2" fmla="val 21370096"/>
              </a:avLst>
            </a:prstGeom>
            <a:ln w="15875">
              <a:solidFill>
                <a:srgbClr val="1C0B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1" name="直接箭头连接符 60"/>
            <p:cNvCxnSpPr/>
            <p:nvPr/>
          </p:nvCxnSpPr>
          <p:spPr>
            <a:xfrm rot="5400000">
              <a:off x="1269490" y="1893083"/>
              <a:ext cx="7143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2714612" y="2808000"/>
              <a:ext cx="214314" cy="714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286116" y="3643314"/>
              <a:ext cx="214314" cy="71438"/>
            </a:xfrm>
            <a:prstGeom prst="line">
              <a:avLst/>
            </a:prstGeom>
            <a:ln w="15875">
              <a:solidFill>
                <a:srgbClr val="1C0BFB"/>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2772000" y="2880000"/>
              <a:ext cx="152400" cy="14287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3286116" y="3500438"/>
              <a:ext cx="152400" cy="142876"/>
            </a:xfrm>
            <a:prstGeom prst="line">
              <a:avLst/>
            </a:prstGeom>
            <a:ln w="15875">
              <a:solidFill>
                <a:srgbClr val="1C0BF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5400000" flipH="1" flipV="1">
              <a:off x="1368000" y="3481200"/>
              <a:ext cx="72000" cy="72000"/>
            </a:xfrm>
            <a:prstGeom prst="line">
              <a:avLst/>
            </a:prstGeom>
            <a:ln w="15875">
              <a:solidFill>
                <a:srgbClr val="1C0BFB"/>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1440000">
              <a:off x="1368000" y="3582000"/>
              <a:ext cx="108000" cy="1588"/>
            </a:xfrm>
            <a:prstGeom prst="line">
              <a:avLst/>
            </a:prstGeom>
            <a:ln w="15875">
              <a:solidFill>
                <a:srgbClr val="1C0BFB"/>
              </a:solidFill>
            </a:ln>
          </p:spPr>
          <p:style>
            <a:lnRef idx="1">
              <a:schemeClr val="accent1"/>
            </a:lnRef>
            <a:fillRef idx="0">
              <a:schemeClr val="accent1"/>
            </a:fillRef>
            <a:effectRef idx="0">
              <a:schemeClr val="accent1"/>
            </a:effectRef>
            <a:fontRef idx="minor">
              <a:schemeClr val="tx1"/>
            </a:fontRef>
          </p:style>
        </p:cxnSp>
      </p:grpSp>
      <p:sp>
        <p:nvSpPr>
          <p:cNvPr id="46" name="弧形 37"/>
          <p:cNvSpPr/>
          <p:nvPr/>
        </p:nvSpPr>
        <p:spPr>
          <a:xfrm rot="9326410" flipV="1">
            <a:off x="4182272" y="1945795"/>
            <a:ext cx="3794697" cy="726891"/>
          </a:xfrm>
          <a:prstGeom prst="arc">
            <a:avLst>
              <a:gd name="adj1" fmla="val 11070847"/>
              <a:gd name="adj2" fmla="val 21356765"/>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7" name="直接箭头连接符 59"/>
          <p:cNvCxnSpPr/>
          <p:nvPr/>
        </p:nvCxnSpPr>
        <p:spPr>
          <a:xfrm flipH="1">
            <a:off x="1448085" y="2847446"/>
            <a:ext cx="2871915" cy="653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72000"/>
            <a:ext cx="8229600" cy="654032"/>
          </a:xfrm>
        </p:spPr>
        <p:txBody>
          <a:bodyPr>
            <a:noAutofit/>
          </a:bodyPr>
          <a:lstStyle/>
          <a:p>
            <a:r>
              <a:rPr lang="en-US" altLang="zh-CN" sz="4000" b="1" dirty="0" smtClean="0">
                <a:solidFill>
                  <a:srgbClr val="1C0BFB"/>
                </a:solidFill>
              </a:rPr>
              <a:t>Sieve to Focal</a:t>
            </a:r>
            <a:endParaRPr lang="zh-CN" altLang="en-US" sz="4000" b="1" dirty="0">
              <a:solidFill>
                <a:srgbClr val="1C0BFB"/>
              </a:solidFill>
            </a:endParaRPr>
          </a:p>
        </p:txBody>
      </p:sp>
      <p:sp>
        <p:nvSpPr>
          <p:cNvPr id="10" name="内容占位符 9"/>
          <p:cNvSpPr>
            <a:spLocks noGrp="1"/>
          </p:cNvSpPr>
          <p:nvPr>
            <p:ph idx="1"/>
          </p:nvPr>
        </p:nvSpPr>
        <p:spPr>
          <a:xfrm>
            <a:off x="214282" y="4571091"/>
            <a:ext cx="8643998" cy="1738229"/>
          </a:xfrm>
        </p:spPr>
        <p:txBody>
          <a:bodyPr>
            <a:noAutofit/>
          </a:bodyPr>
          <a:lstStyle/>
          <a:p>
            <a:pPr marL="180975" indent="-180975"/>
            <a:r>
              <a:rPr lang="en-US" altLang="zh-CN" sz="2000" b="1" dirty="0"/>
              <a:t>Sieve</a:t>
            </a:r>
            <a:r>
              <a:rPr lang="en-US" altLang="zh-CN" sz="2000" b="1" dirty="0">
                <a:sym typeface="Wingdings" pitchFamily="2" charset="2"/>
              </a:rPr>
              <a:t>2</a:t>
            </a:r>
            <a:r>
              <a:rPr lang="en-US" altLang="zh-CN" sz="2000" b="1" dirty="0"/>
              <a:t>Focal = Sieve2Target </a:t>
            </a:r>
            <a:r>
              <a:rPr lang="en-US" altLang="zh-CN" sz="2000" b="1" dirty="0" smtClean="0"/>
              <a:t> </a:t>
            </a:r>
            <a:r>
              <a:rPr lang="en-US" altLang="zh-CN" sz="2000" b="1" dirty="0"/>
              <a:t>+ Target2Focal </a:t>
            </a:r>
            <a:endParaRPr lang="en-US" altLang="zh-CN" sz="2000" b="1" dirty="0" smtClean="0"/>
          </a:p>
          <a:p>
            <a:pPr marL="180975" indent="-180975"/>
            <a:r>
              <a:rPr lang="en-US" altLang="zh-CN" sz="2000" b="1" dirty="0" smtClean="0"/>
              <a:t>Sieve to Target: linear projection to get the effective vertex</a:t>
            </a:r>
            <a:endParaRPr lang="en-US" altLang="zh-CN" sz="2000" b="1" dirty="0"/>
          </a:p>
          <a:p>
            <a:pPr marL="180975" indent="-180975"/>
            <a:r>
              <a:rPr lang="en-US" altLang="zh-CN" sz="2000" b="1" dirty="0" smtClean="0">
                <a:solidFill>
                  <a:srgbClr val="C00000"/>
                </a:solidFill>
              </a:rPr>
              <a:t>Target to Focal</a:t>
            </a:r>
            <a:r>
              <a:rPr lang="en-US" altLang="zh-CN" sz="2000" b="1" dirty="0" smtClean="0"/>
              <a:t>: using SNAKE forward model to propagate effective vertex to focal plane, 8-10 software collimator cuts are applied along the trajectory to make sure particle is really hitting the focal plane. </a:t>
            </a:r>
          </a:p>
        </p:txBody>
      </p:sp>
      <p:sp>
        <p:nvSpPr>
          <p:cNvPr id="43" name="日期占位符 42"/>
          <p:cNvSpPr>
            <a:spLocks noGrp="1"/>
          </p:cNvSpPr>
          <p:nvPr>
            <p:ph type="dt" sz="half" idx="10"/>
          </p:nvPr>
        </p:nvSpPr>
        <p:spPr/>
        <p:txBody>
          <a:bodyPr/>
          <a:lstStyle/>
          <a:p>
            <a:r>
              <a:rPr lang="en-US" altLang="zh-CN" smtClean="0"/>
              <a:t>Jixie Zhang</a:t>
            </a:r>
            <a:endParaRPr lang="zh-CN" altLang="en-US"/>
          </a:p>
        </p:txBody>
      </p:sp>
      <p:sp>
        <p:nvSpPr>
          <p:cNvPr id="41" name="页脚占位符 40"/>
          <p:cNvSpPr>
            <a:spLocks noGrp="1"/>
          </p:cNvSpPr>
          <p:nvPr>
            <p:ph type="ftr" sz="quarter" idx="11"/>
          </p:nvPr>
        </p:nvSpPr>
        <p:spPr/>
        <p:txBody>
          <a:bodyPr/>
          <a:lstStyle/>
          <a:p>
            <a:r>
              <a:rPr lang="en-US" altLang="zh-CN" smtClean="0"/>
              <a:t>April 2014</a:t>
            </a:r>
            <a:endParaRPr lang="zh-CN" altLang="en-US"/>
          </a:p>
        </p:txBody>
      </p:sp>
      <p:sp>
        <p:nvSpPr>
          <p:cNvPr id="34" name="灯片编号占位符 33"/>
          <p:cNvSpPr>
            <a:spLocks noGrp="1"/>
          </p:cNvSpPr>
          <p:nvPr>
            <p:ph type="sldNum" sz="quarter" idx="12"/>
          </p:nvPr>
        </p:nvSpPr>
        <p:spPr/>
        <p:txBody>
          <a:bodyPr>
            <a:normAutofit/>
          </a:bodyPr>
          <a:lstStyle/>
          <a:p>
            <a:fld id="{0C913308-F349-4B6D-A68A-DD1791B4A57B}" type="slidenum">
              <a:rPr lang="zh-CN" altLang="en-US" smtClean="0"/>
              <a:pPr/>
              <a:t>12</a:t>
            </a:fld>
            <a:endParaRPr lang="zh-CN" altLang="en-US"/>
          </a:p>
        </p:txBody>
      </p:sp>
      <p:grpSp>
        <p:nvGrpSpPr>
          <p:cNvPr id="3" name="组合 62"/>
          <p:cNvGrpSpPr/>
          <p:nvPr/>
        </p:nvGrpSpPr>
        <p:grpSpPr>
          <a:xfrm>
            <a:off x="805143" y="857232"/>
            <a:ext cx="7871313" cy="3357586"/>
            <a:chOff x="876581" y="857232"/>
            <a:chExt cx="7871313" cy="3357586"/>
          </a:xfrm>
        </p:grpSpPr>
        <p:sp>
          <p:nvSpPr>
            <p:cNvPr id="4" name="矩形 3"/>
            <p:cNvSpPr/>
            <p:nvPr/>
          </p:nvSpPr>
          <p:spPr>
            <a:xfrm>
              <a:off x="876581" y="3071810"/>
              <a:ext cx="1143008" cy="571504"/>
            </a:xfrm>
            <a:prstGeom prst="rect">
              <a:avLst/>
            </a:prstGeom>
            <a:solidFill>
              <a:srgbClr val="7030A0">
                <a:alpha val="42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80731" y="1367627"/>
              <a:ext cx="1695155" cy="117157"/>
            </a:xfrm>
            <a:prstGeom prst="rect">
              <a:avLst/>
            </a:prstGeom>
            <a:solidFill>
              <a:srgbClr val="FF0000">
                <a:alpha val="4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48085" y="1285860"/>
              <a:ext cx="1714512" cy="369332"/>
            </a:xfrm>
            <a:prstGeom prst="rect">
              <a:avLst/>
            </a:prstGeom>
            <a:noFill/>
          </p:spPr>
          <p:txBody>
            <a:bodyPr wrap="square" rtlCol="0">
              <a:spAutoFit/>
            </a:bodyPr>
            <a:lstStyle/>
            <a:p>
              <a:r>
                <a:rPr lang="en-US" altLang="zh-CN" dirty="0" smtClean="0"/>
                <a:t>Target plane</a:t>
              </a:r>
              <a:endParaRPr lang="zh-CN" altLang="en-US" dirty="0"/>
            </a:p>
          </p:txBody>
        </p:sp>
        <p:cxnSp>
          <p:nvCxnSpPr>
            <p:cNvPr id="13" name="直接连接符 12"/>
            <p:cNvCxnSpPr/>
            <p:nvPr/>
          </p:nvCxnSpPr>
          <p:spPr>
            <a:xfrm rot="16200000" flipH="1">
              <a:off x="626548" y="3250405"/>
              <a:ext cx="1785950" cy="142876"/>
            </a:xfrm>
            <a:prstGeom prst="line">
              <a:avLst/>
            </a:prstGeom>
            <a:ln w="25400" cmpd="sng">
              <a:solidFill>
                <a:srgbClr val="1C0BF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200000" flipH="1">
              <a:off x="340796" y="3250405"/>
              <a:ext cx="1785950" cy="1428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8019" y="857232"/>
              <a:ext cx="1714512" cy="369332"/>
            </a:xfrm>
            <a:prstGeom prst="rect">
              <a:avLst/>
            </a:prstGeom>
            <a:noFill/>
          </p:spPr>
          <p:txBody>
            <a:bodyPr wrap="square" rtlCol="0">
              <a:spAutoFit/>
            </a:bodyPr>
            <a:lstStyle/>
            <a:p>
              <a:r>
                <a:rPr lang="en-US" altLang="zh-CN" dirty="0" smtClean="0"/>
                <a:t>Vertex plane</a:t>
              </a:r>
              <a:endParaRPr lang="zh-CN" altLang="en-US" dirty="0"/>
            </a:p>
          </p:txBody>
        </p:sp>
        <p:sp>
          <p:nvSpPr>
            <p:cNvPr id="16" name="TextBox 15"/>
            <p:cNvSpPr txBox="1"/>
            <p:nvPr/>
          </p:nvSpPr>
          <p:spPr>
            <a:xfrm>
              <a:off x="3428992" y="1142984"/>
              <a:ext cx="2214578" cy="646331"/>
            </a:xfrm>
            <a:prstGeom prst="rect">
              <a:avLst/>
            </a:prstGeom>
            <a:noFill/>
          </p:spPr>
          <p:txBody>
            <a:bodyPr wrap="square" rtlCol="0">
              <a:spAutoFit/>
            </a:bodyPr>
            <a:lstStyle/>
            <a:p>
              <a:r>
                <a:rPr lang="en-US" altLang="zh-CN" dirty="0" smtClean="0"/>
                <a:t>Sieve plane</a:t>
              </a:r>
            </a:p>
            <a:p>
              <a:r>
                <a:rPr lang="en-US" altLang="zh-CN" dirty="0" smtClean="0"/>
                <a:t>Virtual boundary</a:t>
              </a:r>
              <a:endParaRPr lang="zh-CN" altLang="en-US" dirty="0"/>
            </a:p>
          </p:txBody>
        </p:sp>
        <p:cxnSp>
          <p:nvCxnSpPr>
            <p:cNvPr id="17" name="直接连接符 16"/>
            <p:cNvCxnSpPr/>
            <p:nvPr/>
          </p:nvCxnSpPr>
          <p:spPr>
            <a:xfrm rot="16200000" flipH="1">
              <a:off x="3662663" y="2857496"/>
              <a:ext cx="1571636" cy="142876"/>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67053" y="928670"/>
              <a:ext cx="1480841" cy="369332"/>
            </a:xfrm>
            <a:prstGeom prst="rect">
              <a:avLst/>
            </a:prstGeom>
            <a:noFill/>
          </p:spPr>
          <p:txBody>
            <a:bodyPr wrap="square" rtlCol="0">
              <a:spAutoFit/>
            </a:bodyPr>
            <a:lstStyle/>
            <a:p>
              <a:r>
                <a:rPr lang="en-US" altLang="zh-CN" dirty="0" smtClean="0"/>
                <a:t>Focal plane</a:t>
              </a:r>
              <a:endParaRPr lang="zh-CN" altLang="en-US" dirty="0"/>
            </a:p>
          </p:txBody>
        </p:sp>
        <p:cxnSp>
          <p:nvCxnSpPr>
            <p:cNvPr id="33" name="直接箭头连接符 32"/>
            <p:cNvCxnSpPr/>
            <p:nvPr/>
          </p:nvCxnSpPr>
          <p:spPr>
            <a:xfrm rot="5400000">
              <a:off x="697986" y="1678769"/>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20091842">
              <a:off x="4578405" y="1658147"/>
              <a:ext cx="1930155" cy="369332"/>
            </a:xfrm>
            <a:prstGeom prst="rect">
              <a:avLst/>
            </a:prstGeom>
            <a:noFill/>
          </p:spPr>
          <p:txBody>
            <a:bodyPr wrap="square" rtlCol="0">
              <a:spAutoFit/>
            </a:bodyPr>
            <a:lstStyle/>
            <a:p>
              <a:r>
                <a:rPr lang="en-US" altLang="zh-CN" b="1" dirty="0" smtClean="0">
                  <a:solidFill>
                    <a:srgbClr val="FF0000"/>
                  </a:solidFill>
                </a:rPr>
                <a:t>Snake forward</a:t>
              </a:r>
              <a:endParaRPr lang="zh-CN" altLang="en-US" b="1" dirty="0">
                <a:solidFill>
                  <a:srgbClr val="FF0000"/>
                </a:solidFill>
              </a:endParaRPr>
            </a:p>
          </p:txBody>
        </p:sp>
        <p:cxnSp>
          <p:nvCxnSpPr>
            <p:cNvPr id="42" name="直接连接符 41"/>
            <p:cNvCxnSpPr/>
            <p:nvPr/>
          </p:nvCxnSpPr>
          <p:spPr>
            <a:xfrm>
              <a:off x="5651550" y="1988839"/>
              <a:ext cx="285754"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flipH="1" flipV="1">
              <a:off x="5759848" y="2026269"/>
              <a:ext cx="214313" cy="1428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rot="5400000">
              <a:off x="1269490" y="1893083"/>
              <a:ext cx="7143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286116" y="3068960"/>
              <a:ext cx="214314" cy="71438"/>
            </a:xfrm>
            <a:prstGeom prst="line">
              <a:avLst/>
            </a:prstGeom>
            <a:ln w="15875">
              <a:solidFill>
                <a:srgbClr val="1C0BFB"/>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3286116" y="2924944"/>
              <a:ext cx="152400" cy="142876"/>
            </a:xfrm>
            <a:prstGeom prst="line">
              <a:avLst/>
            </a:prstGeom>
            <a:ln w="15875">
              <a:solidFill>
                <a:srgbClr val="1C0BFB"/>
              </a:solidFill>
            </a:ln>
          </p:spPr>
          <p:style>
            <a:lnRef idx="1">
              <a:schemeClr val="accent1"/>
            </a:lnRef>
            <a:fillRef idx="0">
              <a:schemeClr val="accent1"/>
            </a:fillRef>
            <a:effectRef idx="0">
              <a:schemeClr val="accent1"/>
            </a:effectRef>
            <a:fontRef idx="minor">
              <a:schemeClr val="tx1"/>
            </a:fontRef>
          </p:style>
        </p:cxnSp>
      </p:grpSp>
      <p:sp>
        <p:nvSpPr>
          <p:cNvPr id="46" name="弧形 37"/>
          <p:cNvSpPr/>
          <p:nvPr/>
        </p:nvSpPr>
        <p:spPr>
          <a:xfrm rot="9755920" flipV="1">
            <a:off x="1096916" y="2257483"/>
            <a:ext cx="6754736" cy="532274"/>
          </a:xfrm>
          <a:prstGeom prst="arc">
            <a:avLst>
              <a:gd name="adj1" fmla="val 10824952"/>
              <a:gd name="adj2" fmla="val 21483786"/>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7" name="直接箭头连接符 59"/>
          <p:cNvCxnSpPr/>
          <p:nvPr/>
        </p:nvCxnSpPr>
        <p:spPr>
          <a:xfrm flipH="1">
            <a:off x="1489101" y="2852936"/>
            <a:ext cx="2819547" cy="53187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519524" y="3452258"/>
            <a:ext cx="1604676" cy="548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4429124" y="2857496"/>
            <a:ext cx="1653410" cy="307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72198" y="2714620"/>
            <a:ext cx="2248318" cy="646331"/>
          </a:xfrm>
          <a:prstGeom prst="rect">
            <a:avLst/>
          </a:prstGeom>
          <a:noFill/>
        </p:spPr>
        <p:txBody>
          <a:bodyPr wrap="square" rtlCol="0">
            <a:spAutoFit/>
          </a:bodyPr>
          <a:lstStyle/>
          <a:p>
            <a:r>
              <a:rPr lang="en-US" dirty="0" smtClean="0"/>
              <a:t>Hit at sieve, propagated in Geant4</a:t>
            </a:r>
            <a:endParaRPr lang="en-US" dirty="0"/>
          </a:p>
        </p:txBody>
      </p:sp>
      <p:sp>
        <p:nvSpPr>
          <p:cNvPr id="52" name="TextBox 51"/>
          <p:cNvSpPr txBox="1"/>
          <p:nvPr/>
        </p:nvSpPr>
        <p:spPr>
          <a:xfrm>
            <a:off x="3214678" y="3643314"/>
            <a:ext cx="4572032" cy="923330"/>
          </a:xfrm>
          <a:prstGeom prst="rect">
            <a:avLst/>
          </a:prstGeom>
          <a:noFill/>
        </p:spPr>
        <p:txBody>
          <a:bodyPr wrap="square" rtlCol="0">
            <a:spAutoFit/>
          </a:bodyPr>
          <a:lstStyle/>
          <a:p>
            <a:r>
              <a:rPr lang="en-US" b="1" dirty="0" smtClean="0">
                <a:solidFill>
                  <a:srgbClr val="FF0000"/>
                </a:solidFill>
              </a:rPr>
              <a:t>Image the hit at sieve plane to target plane, this is the effective vertex ... Very important</a:t>
            </a:r>
            <a:endParaRPr lang="en-US" b="1" dirty="0">
              <a:solidFill>
                <a:srgbClr val="FF0000"/>
              </a:solidFill>
            </a:endParaRPr>
          </a:p>
        </p:txBody>
      </p:sp>
    </p:spTree>
    <p:extLst>
      <p:ext uri="{BB962C8B-B14F-4D97-AF65-F5344CB8AC3E}">
        <p14:creationId xmlns:p14="http://schemas.microsoft.com/office/powerpoint/2010/main" xmlns="" val="1644025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1414"/>
            <a:ext cx="9000000" cy="582594"/>
          </a:xfrm>
        </p:spPr>
        <p:txBody>
          <a:bodyPr>
            <a:noAutofit/>
          </a:bodyPr>
          <a:lstStyle/>
          <a:p>
            <a:r>
              <a:rPr lang="en-US" altLang="zh-CN" sz="3600" b="1" dirty="0" smtClean="0">
                <a:solidFill>
                  <a:srgbClr val="1C0BFB"/>
                </a:solidFill>
              </a:rPr>
              <a:t>Effective BPM X0_tr and Theta_tr</a:t>
            </a:r>
            <a:endParaRPr lang="en-US" altLang="zh-CN" sz="3600" b="1" baseline="-25000" dirty="0" smtClean="0">
              <a:solidFill>
                <a:srgbClr val="1C0BFB"/>
              </a:solidFill>
            </a:endParaRPr>
          </a:p>
        </p:txBody>
      </p:sp>
      <p:sp>
        <p:nvSpPr>
          <p:cNvPr id="17" name="日期占位符 16"/>
          <p:cNvSpPr>
            <a:spLocks noGrp="1"/>
          </p:cNvSpPr>
          <p:nvPr>
            <p:ph type="dt" sz="half" idx="10"/>
          </p:nvPr>
        </p:nvSpPr>
        <p:spPr/>
        <p:txBody>
          <a:bodyPr/>
          <a:lstStyle/>
          <a:p>
            <a:r>
              <a:rPr lang="en-US" altLang="zh-CN" smtClean="0"/>
              <a:t>Jixie Zhang</a:t>
            </a:r>
            <a:endParaRPr lang="zh-CN" altLang="en-US"/>
          </a:p>
        </p:txBody>
      </p:sp>
      <p:sp>
        <p:nvSpPr>
          <p:cNvPr id="15" name="页脚占位符 14"/>
          <p:cNvSpPr>
            <a:spLocks noGrp="1"/>
          </p:cNvSpPr>
          <p:nvPr>
            <p:ph type="ftr" sz="quarter" idx="11"/>
          </p:nvPr>
        </p:nvSpPr>
        <p:spPr/>
        <p:txBody>
          <a:bodyPr/>
          <a:lstStyle/>
          <a:p>
            <a:r>
              <a:rPr lang="en-US" altLang="zh-CN" smtClean="0"/>
              <a:t>April 2014</a:t>
            </a:r>
            <a:endParaRPr lang="zh-CN" altLang="en-US"/>
          </a:p>
        </p:txBody>
      </p:sp>
      <p:sp>
        <p:nvSpPr>
          <p:cNvPr id="5" name="灯片编号占位符 4"/>
          <p:cNvSpPr>
            <a:spLocks noGrp="1"/>
          </p:cNvSpPr>
          <p:nvPr>
            <p:ph type="sldNum" sz="quarter" idx="12"/>
          </p:nvPr>
        </p:nvSpPr>
        <p:spPr/>
        <p:txBody>
          <a:bodyPr>
            <a:normAutofit/>
          </a:bodyPr>
          <a:lstStyle/>
          <a:p>
            <a:fld id="{0C913308-F349-4B6D-A68A-DD1791B4A57B}" type="slidenum">
              <a:rPr lang="zh-CN" altLang="en-US" smtClean="0"/>
              <a:pPr/>
              <a:t>13</a:t>
            </a:fld>
            <a:endParaRPr lang="zh-CN" altLang="en-US"/>
          </a:p>
        </p:txBody>
      </p:sp>
      <p:sp>
        <p:nvSpPr>
          <p:cNvPr id="8" name="TextBox 7"/>
          <p:cNvSpPr txBox="1"/>
          <p:nvPr/>
        </p:nvSpPr>
        <p:spPr>
          <a:xfrm>
            <a:off x="4214810" y="5214950"/>
            <a:ext cx="3857652" cy="646331"/>
          </a:xfrm>
          <a:prstGeom prst="rect">
            <a:avLst/>
          </a:prstGeom>
          <a:noFill/>
        </p:spPr>
        <p:txBody>
          <a:bodyPr wrap="square" rtlCol="0">
            <a:spAutoFit/>
          </a:bodyPr>
          <a:lstStyle/>
          <a:p>
            <a:r>
              <a:rPr lang="en-US" altLang="zh-CN" b="1" dirty="0" smtClean="0"/>
              <a:t>Variable in target plane imaged by NO target field SNAKE model</a:t>
            </a:r>
            <a:endParaRPr lang="zh-CN" altLang="en-US" b="1" dirty="0"/>
          </a:p>
        </p:txBody>
      </p:sp>
      <p:sp>
        <p:nvSpPr>
          <p:cNvPr id="9" name="TextBox 8"/>
          <p:cNvSpPr txBox="1"/>
          <p:nvPr/>
        </p:nvSpPr>
        <p:spPr>
          <a:xfrm>
            <a:off x="785786" y="5143512"/>
            <a:ext cx="2357454" cy="646331"/>
          </a:xfrm>
          <a:prstGeom prst="rect">
            <a:avLst/>
          </a:prstGeom>
          <a:noFill/>
        </p:spPr>
        <p:txBody>
          <a:bodyPr wrap="square" rtlCol="0">
            <a:spAutoFit/>
          </a:bodyPr>
          <a:lstStyle/>
          <a:p>
            <a:r>
              <a:rPr lang="en-US" altLang="zh-CN" b="1" dirty="0" smtClean="0"/>
              <a:t>Thrown variable in target plane</a:t>
            </a:r>
            <a:endParaRPr lang="zh-CN" altLang="en-US" b="1" dirty="0"/>
          </a:p>
        </p:txBody>
      </p:sp>
      <p:pic>
        <p:nvPicPr>
          <p:cNvPr id="16" name="图片 15" descr="XBPM_Eff_E2.3R1.0.png"/>
          <p:cNvPicPr>
            <a:picLocks noChangeAspect="1"/>
          </p:cNvPicPr>
          <p:nvPr/>
        </p:nvPicPr>
        <p:blipFill>
          <a:blip r:embed="rId2"/>
          <a:srcRect l="24785" r="25646" b="75293"/>
          <a:stretch>
            <a:fillRect/>
          </a:stretch>
        </p:blipFill>
        <p:spPr>
          <a:xfrm>
            <a:off x="142844" y="2116588"/>
            <a:ext cx="8897095" cy="2741172"/>
          </a:xfrm>
          <a:prstGeom prst="rect">
            <a:avLst/>
          </a:prstGeom>
        </p:spPr>
      </p:pic>
      <p:cxnSp>
        <p:nvCxnSpPr>
          <p:cNvPr id="20" name="直接箭头连接符 19"/>
          <p:cNvCxnSpPr/>
          <p:nvPr/>
        </p:nvCxnSpPr>
        <p:spPr>
          <a:xfrm rot="5400000" flipH="1" flipV="1">
            <a:off x="1000100" y="3429000"/>
            <a:ext cx="2714644" cy="7143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9" idx="0"/>
          </p:cNvCxnSpPr>
          <p:nvPr/>
        </p:nvCxnSpPr>
        <p:spPr>
          <a:xfrm rot="5400000" flipH="1" flipV="1">
            <a:off x="3196818" y="1267999"/>
            <a:ext cx="2643208" cy="51078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rot="5400000" flipH="1" flipV="1">
            <a:off x="4643438" y="3643314"/>
            <a:ext cx="264320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rot="10800000">
            <a:off x="2000232" y="2500306"/>
            <a:ext cx="3786214" cy="2643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2844" y="857232"/>
            <a:ext cx="8858280" cy="1200329"/>
          </a:xfrm>
          <a:prstGeom prst="rect">
            <a:avLst/>
          </a:prstGeom>
          <a:noFill/>
        </p:spPr>
        <p:txBody>
          <a:bodyPr wrap="square" rtlCol="0">
            <a:spAutoFit/>
          </a:bodyPr>
          <a:lstStyle/>
          <a:p>
            <a:r>
              <a:rPr lang="en-US" altLang="zh-CN" b="1" dirty="0" smtClean="0">
                <a:solidFill>
                  <a:srgbClr val="1C0BFB"/>
                </a:solidFill>
              </a:rPr>
              <a:t>X0_tr is the BPM vertical measurement, it will be used to reconstruct the focal plane to the target plane. When the target field is on, the BPM measurement is no longer the one we should use in the NO target field SNAKE model.</a:t>
            </a:r>
            <a:endParaRPr lang="zh-CN" altLang="en-US" b="1" dirty="0"/>
          </a:p>
        </p:txBody>
      </p:sp>
      <p:sp>
        <p:nvSpPr>
          <p:cNvPr id="14" name="TextBox 13"/>
          <p:cNvSpPr txBox="1"/>
          <p:nvPr/>
        </p:nvSpPr>
        <p:spPr>
          <a:xfrm>
            <a:off x="2643174" y="5929330"/>
            <a:ext cx="2291012" cy="369332"/>
          </a:xfrm>
          <a:prstGeom prst="rect">
            <a:avLst/>
          </a:prstGeom>
          <a:noFill/>
        </p:spPr>
        <p:txBody>
          <a:bodyPr wrap="none" rtlCol="0">
            <a:spAutoFit/>
          </a:bodyPr>
          <a:lstStyle/>
          <a:p>
            <a:r>
              <a:rPr lang="en-US" altLang="zh-CN" b="1" dirty="0" smtClean="0">
                <a:solidFill>
                  <a:srgbClr val="FF0000"/>
                </a:solidFill>
              </a:rPr>
              <a:t>5.0 T target field</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4"/>
            <a:ext cx="9144000" cy="654032"/>
          </a:xfrm>
        </p:spPr>
        <p:txBody>
          <a:bodyPr>
            <a:noAutofit/>
          </a:bodyPr>
          <a:lstStyle/>
          <a:p>
            <a:r>
              <a:rPr lang="en-US" altLang="zh-CN" sz="4000" b="1" dirty="0" smtClean="0">
                <a:solidFill>
                  <a:srgbClr val="1C0BFB"/>
                </a:solidFill>
              </a:rPr>
              <a:t>With Target Field: Focal to Sieve</a:t>
            </a:r>
            <a:endParaRPr lang="zh-CN" altLang="en-US" sz="4000" b="1" dirty="0">
              <a:solidFill>
                <a:srgbClr val="1C0BFB"/>
              </a:solidFill>
            </a:endParaRPr>
          </a:p>
        </p:txBody>
      </p:sp>
      <p:sp>
        <p:nvSpPr>
          <p:cNvPr id="10" name="内容占位符 9"/>
          <p:cNvSpPr>
            <a:spLocks noGrp="1"/>
          </p:cNvSpPr>
          <p:nvPr>
            <p:ph idx="1"/>
          </p:nvPr>
        </p:nvSpPr>
        <p:spPr>
          <a:xfrm>
            <a:off x="142844" y="4572008"/>
            <a:ext cx="8929718" cy="1447000"/>
          </a:xfrm>
        </p:spPr>
        <p:txBody>
          <a:bodyPr>
            <a:noAutofit/>
          </a:bodyPr>
          <a:lstStyle/>
          <a:p>
            <a:pPr marL="180975" indent="-180975"/>
            <a:r>
              <a:rPr lang="en-US" altLang="zh-CN" sz="2000" b="1" dirty="0"/>
              <a:t>Focal2Sieve</a:t>
            </a:r>
            <a:r>
              <a:rPr lang="en-US" altLang="zh-CN" sz="2000" b="1" dirty="0">
                <a:sym typeface="Wingdings" pitchFamily="2" charset="2"/>
              </a:rPr>
              <a:t> =</a:t>
            </a:r>
            <a:r>
              <a:rPr lang="en-US" altLang="zh-CN" sz="2000" b="1" dirty="0"/>
              <a:t> </a:t>
            </a:r>
            <a:r>
              <a:rPr lang="en-US" altLang="zh-CN" sz="2000" b="1" dirty="0" smtClean="0"/>
              <a:t>Focal2Target </a:t>
            </a:r>
            <a:r>
              <a:rPr lang="en-US" altLang="zh-CN" sz="2000" b="1" dirty="0"/>
              <a:t>+ </a:t>
            </a:r>
            <a:r>
              <a:rPr lang="en-US" altLang="zh-CN" sz="2000" b="1" dirty="0" smtClean="0"/>
              <a:t>Target2Sieve</a:t>
            </a:r>
            <a:endParaRPr lang="en-US" altLang="zh-CN" sz="2000" b="1" dirty="0" smtClean="0">
              <a:solidFill>
                <a:srgbClr val="C00000"/>
              </a:solidFill>
            </a:endParaRPr>
          </a:p>
          <a:p>
            <a:pPr marL="180975" indent="-180975"/>
            <a:r>
              <a:rPr lang="en-US" altLang="zh-CN" sz="2000" b="1" dirty="0" smtClean="0">
                <a:solidFill>
                  <a:srgbClr val="C00000"/>
                </a:solidFill>
              </a:rPr>
              <a:t>Focal to Target</a:t>
            </a:r>
            <a:r>
              <a:rPr lang="en-US" altLang="zh-CN" sz="2000" b="1" dirty="0" smtClean="0"/>
              <a:t>: using SNAKE backward model or real optics matrix</a:t>
            </a:r>
          </a:p>
          <a:p>
            <a:pPr marL="180975" indent="-180975"/>
            <a:r>
              <a:rPr lang="en-US" altLang="zh-CN" sz="2000" b="1" dirty="0" smtClean="0"/>
              <a:t>Target2Sieve: linear projection</a:t>
            </a:r>
          </a:p>
          <a:p>
            <a:pPr marL="180975" indent="-180975"/>
            <a:r>
              <a:rPr lang="en-US" altLang="zh-CN" sz="2000" b="1" dirty="0" smtClean="0">
                <a:solidFill>
                  <a:srgbClr val="1C0BFB"/>
                </a:solidFill>
              </a:rPr>
              <a:t>Sieve to Target</a:t>
            </a:r>
            <a:r>
              <a:rPr lang="en-US" altLang="zh-CN" sz="2000" b="1" dirty="0" smtClean="0"/>
              <a:t>: using Drift-In-Field model to swing the particle in a field.</a:t>
            </a:r>
            <a:endParaRPr lang="zh-CN" altLang="en-US" sz="2000" b="1" dirty="0"/>
          </a:p>
        </p:txBody>
      </p:sp>
      <p:sp>
        <p:nvSpPr>
          <p:cNvPr id="43" name="日期占位符 42"/>
          <p:cNvSpPr>
            <a:spLocks noGrp="1"/>
          </p:cNvSpPr>
          <p:nvPr>
            <p:ph type="dt" sz="half" idx="10"/>
          </p:nvPr>
        </p:nvSpPr>
        <p:spPr/>
        <p:txBody>
          <a:bodyPr/>
          <a:lstStyle/>
          <a:p>
            <a:r>
              <a:rPr lang="en-US" altLang="zh-CN" smtClean="0"/>
              <a:t>Jixie Zhang</a:t>
            </a:r>
            <a:endParaRPr lang="zh-CN" altLang="en-US"/>
          </a:p>
        </p:txBody>
      </p:sp>
      <p:sp>
        <p:nvSpPr>
          <p:cNvPr id="41" name="页脚占位符 40"/>
          <p:cNvSpPr>
            <a:spLocks noGrp="1"/>
          </p:cNvSpPr>
          <p:nvPr>
            <p:ph type="ftr" sz="quarter" idx="11"/>
          </p:nvPr>
        </p:nvSpPr>
        <p:spPr/>
        <p:txBody>
          <a:bodyPr/>
          <a:lstStyle/>
          <a:p>
            <a:r>
              <a:rPr lang="en-US" altLang="zh-CN" smtClean="0"/>
              <a:t>April 2014</a:t>
            </a:r>
            <a:endParaRPr lang="zh-CN" altLang="en-US"/>
          </a:p>
        </p:txBody>
      </p:sp>
      <p:sp>
        <p:nvSpPr>
          <p:cNvPr id="34" name="灯片编号占位符 33"/>
          <p:cNvSpPr>
            <a:spLocks noGrp="1"/>
          </p:cNvSpPr>
          <p:nvPr>
            <p:ph type="sldNum" sz="quarter" idx="12"/>
          </p:nvPr>
        </p:nvSpPr>
        <p:spPr/>
        <p:txBody>
          <a:bodyPr>
            <a:normAutofit/>
          </a:bodyPr>
          <a:lstStyle/>
          <a:p>
            <a:fld id="{0C913308-F349-4B6D-A68A-DD1791B4A57B}" type="slidenum">
              <a:rPr lang="zh-CN" altLang="en-US" smtClean="0"/>
              <a:pPr/>
              <a:t>14</a:t>
            </a:fld>
            <a:endParaRPr lang="zh-CN" altLang="en-US"/>
          </a:p>
        </p:txBody>
      </p:sp>
      <p:cxnSp>
        <p:nvCxnSpPr>
          <p:cNvPr id="44" name="直接箭头连接符 43"/>
          <p:cNvCxnSpPr>
            <a:endCxn id="57" idx="1"/>
          </p:cNvCxnSpPr>
          <p:nvPr/>
        </p:nvCxnSpPr>
        <p:spPr>
          <a:xfrm rot="5400000" flipH="1" flipV="1">
            <a:off x="737227" y="4646969"/>
            <a:ext cx="1902425" cy="376547"/>
          </a:xfrm>
          <a:prstGeom prst="straightConnector1">
            <a:avLst/>
          </a:prstGeom>
          <a:ln>
            <a:solidFill>
              <a:srgbClr val="1C0BFB"/>
            </a:solidFill>
            <a:tailEnd type="arrow"/>
          </a:ln>
        </p:spPr>
        <p:style>
          <a:lnRef idx="1">
            <a:schemeClr val="accent1"/>
          </a:lnRef>
          <a:fillRef idx="0">
            <a:schemeClr val="accent1"/>
          </a:fillRef>
          <a:effectRef idx="0">
            <a:schemeClr val="accent1"/>
          </a:effectRef>
          <a:fontRef idx="minor">
            <a:schemeClr val="tx1"/>
          </a:fontRef>
        </p:style>
      </p:cxnSp>
      <p:grpSp>
        <p:nvGrpSpPr>
          <p:cNvPr id="3" name="组合 62"/>
          <p:cNvGrpSpPr/>
          <p:nvPr/>
        </p:nvGrpSpPr>
        <p:grpSpPr>
          <a:xfrm>
            <a:off x="805143" y="857232"/>
            <a:ext cx="7871313" cy="3357586"/>
            <a:chOff x="876581" y="857232"/>
            <a:chExt cx="7871313" cy="3357586"/>
          </a:xfrm>
        </p:grpSpPr>
        <p:sp>
          <p:nvSpPr>
            <p:cNvPr id="4" name="矩形 3"/>
            <p:cNvSpPr/>
            <p:nvPr/>
          </p:nvSpPr>
          <p:spPr>
            <a:xfrm>
              <a:off x="876581" y="3071810"/>
              <a:ext cx="1143008" cy="571504"/>
            </a:xfrm>
            <a:prstGeom prst="rect">
              <a:avLst/>
            </a:prstGeom>
            <a:solidFill>
              <a:srgbClr val="7030A0">
                <a:alpha val="42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80731" y="1367627"/>
              <a:ext cx="1695155" cy="117157"/>
            </a:xfrm>
            <a:prstGeom prst="rect">
              <a:avLst/>
            </a:prstGeom>
            <a:solidFill>
              <a:srgbClr val="FF0000">
                <a:alpha val="4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48085" y="1285860"/>
              <a:ext cx="1714512" cy="369332"/>
            </a:xfrm>
            <a:prstGeom prst="rect">
              <a:avLst/>
            </a:prstGeom>
            <a:noFill/>
          </p:spPr>
          <p:txBody>
            <a:bodyPr wrap="square" rtlCol="0">
              <a:spAutoFit/>
            </a:bodyPr>
            <a:lstStyle/>
            <a:p>
              <a:r>
                <a:rPr lang="en-US" altLang="zh-CN" dirty="0" smtClean="0"/>
                <a:t>Target plane</a:t>
              </a:r>
              <a:endParaRPr lang="zh-CN" altLang="en-US" dirty="0"/>
            </a:p>
          </p:txBody>
        </p:sp>
        <p:cxnSp>
          <p:nvCxnSpPr>
            <p:cNvPr id="13" name="直接连接符 12"/>
            <p:cNvCxnSpPr/>
            <p:nvPr/>
          </p:nvCxnSpPr>
          <p:spPr>
            <a:xfrm rot="16200000" flipH="1">
              <a:off x="626548" y="3250405"/>
              <a:ext cx="1785950" cy="142876"/>
            </a:xfrm>
            <a:prstGeom prst="line">
              <a:avLst/>
            </a:prstGeom>
            <a:ln w="25400" cmpd="sng">
              <a:solidFill>
                <a:srgbClr val="1C0BF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200000" flipH="1">
              <a:off x="340796" y="3250405"/>
              <a:ext cx="1785950" cy="1428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8019" y="857232"/>
              <a:ext cx="1714512" cy="369332"/>
            </a:xfrm>
            <a:prstGeom prst="rect">
              <a:avLst/>
            </a:prstGeom>
            <a:noFill/>
          </p:spPr>
          <p:txBody>
            <a:bodyPr wrap="square" rtlCol="0">
              <a:spAutoFit/>
            </a:bodyPr>
            <a:lstStyle/>
            <a:p>
              <a:r>
                <a:rPr lang="en-US" altLang="zh-CN" dirty="0" smtClean="0"/>
                <a:t>Vertex plane</a:t>
              </a:r>
              <a:endParaRPr lang="zh-CN" altLang="en-US" dirty="0"/>
            </a:p>
          </p:txBody>
        </p:sp>
        <p:sp>
          <p:nvSpPr>
            <p:cNvPr id="16" name="TextBox 15"/>
            <p:cNvSpPr txBox="1"/>
            <p:nvPr/>
          </p:nvSpPr>
          <p:spPr>
            <a:xfrm>
              <a:off x="3428992" y="1142984"/>
              <a:ext cx="2214578" cy="646331"/>
            </a:xfrm>
            <a:prstGeom prst="rect">
              <a:avLst/>
            </a:prstGeom>
            <a:noFill/>
          </p:spPr>
          <p:txBody>
            <a:bodyPr wrap="square" rtlCol="0">
              <a:spAutoFit/>
            </a:bodyPr>
            <a:lstStyle/>
            <a:p>
              <a:r>
                <a:rPr lang="en-US" altLang="zh-CN" dirty="0" smtClean="0"/>
                <a:t>Sieve plane</a:t>
              </a:r>
            </a:p>
            <a:p>
              <a:r>
                <a:rPr lang="en-US" altLang="zh-CN" dirty="0" smtClean="0"/>
                <a:t>Virtual boundary</a:t>
              </a:r>
              <a:endParaRPr lang="zh-CN" altLang="en-US" dirty="0"/>
            </a:p>
          </p:txBody>
        </p:sp>
        <p:cxnSp>
          <p:nvCxnSpPr>
            <p:cNvPr id="17" name="直接连接符 16"/>
            <p:cNvCxnSpPr/>
            <p:nvPr/>
          </p:nvCxnSpPr>
          <p:spPr>
            <a:xfrm rot="16200000" flipH="1">
              <a:off x="3662663" y="2857496"/>
              <a:ext cx="1571636" cy="142876"/>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67053" y="928670"/>
              <a:ext cx="1480841" cy="369332"/>
            </a:xfrm>
            <a:prstGeom prst="rect">
              <a:avLst/>
            </a:prstGeom>
            <a:noFill/>
          </p:spPr>
          <p:txBody>
            <a:bodyPr wrap="square" rtlCol="0">
              <a:spAutoFit/>
            </a:bodyPr>
            <a:lstStyle/>
            <a:p>
              <a:r>
                <a:rPr lang="en-US" altLang="zh-CN" dirty="0" smtClean="0"/>
                <a:t>Focal plane</a:t>
              </a:r>
              <a:endParaRPr lang="zh-CN" altLang="en-US" dirty="0"/>
            </a:p>
          </p:txBody>
        </p:sp>
        <p:cxnSp>
          <p:nvCxnSpPr>
            <p:cNvPr id="33" name="直接箭头连接符 32"/>
            <p:cNvCxnSpPr/>
            <p:nvPr/>
          </p:nvCxnSpPr>
          <p:spPr>
            <a:xfrm rot="5400000">
              <a:off x="697986" y="1678769"/>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弧形 36"/>
            <p:cNvSpPr/>
            <p:nvPr/>
          </p:nvSpPr>
          <p:spPr>
            <a:xfrm rot="21109202" flipV="1">
              <a:off x="1473733" y="3150946"/>
              <a:ext cx="3012152" cy="554681"/>
            </a:xfrm>
            <a:prstGeom prst="arc">
              <a:avLst>
                <a:gd name="adj1" fmla="val 10933715"/>
                <a:gd name="adj2" fmla="val 21518155"/>
              </a:avLst>
            </a:prstGeom>
            <a:ln w="15875">
              <a:solidFill>
                <a:srgbClr val="1C0B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TextBox 38"/>
            <p:cNvSpPr txBox="1"/>
            <p:nvPr/>
          </p:nvSpPr>
          <p:spPr>
            <a:xfrm rot="20091842">
              <a:off x="4578405" y="1658147"/>
              <a:ext cx="1930155" cy="369332"/>
            </a:xfrm>
            <a:prstGeom prst="rect">
              <a:avLst/>
            </a:prstGeom>
            <a:noFill/>
          </p:spPr>
          <p:txBody>
            <a:bodyPr wrap="square" rtlCol="0">
              <a:spAutoFit/>
            </a:bodyPr>
            <a:lstStyle/>
            <a:p>
              <a:r>
                <a:rPr lang="en-US" altLang="zh-CN" b="1" dirty="0" smtClean="0">
                  <a:solidFill>
                    <a:srgbClr val="FF0000"/>
                  </a:solidFill>
                </a:rPr>
                <a:t>Snake backward</a:t>
              </a:r>
              <a:endParaRPr lang="zh-CN" altLang="en-US" b="1" dirty="0">
                <a:solidFill>
                  <a:srgbClr val="FF0000"/>
                </a:solidFill>
              </a:endParaRPr>
            </a:p>
          </p:txBody>
        </p:sp>
        <p:cxnSp>
          <p:nvCxnSpPr>
            <p:cNvPr id="42" name="直接连接符 41"/>
            <p:cNvCxnSpPr/>
            <p:nvPr/>
          </p:nvCxnSpPr>
          <p:spPr>
            <a:xfrm>
              <a:off x="5653828" y="2060848"/>
              <a:ext cx="285754"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flipH="1" flipV="1">
              <a:off x="5616971" y="1880543"/>
              <a:ext cx="214313" cy="1428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48151" y="3714752"/>
              <a:ext cx="2071702" cy="338554"/>
            </a:xfrm>
            <a:prstGeom prst="rect">
              <a:avLst/>
            </a:prstGeom>
            <a:noFill/>
          </p:spPr>
          <p:txBody>
            <a:bodyPr wrap="square" rtlCol="0">
              <a:spAutoFit/>
            </a:bodyPr>
            <a:lstStyle/>
            <a:p>
              <a:r>
                <a:rPr lang="en-US" altLang="zh-CN" sz="1600" b="1" dirty="0" smtClean="0">
                  <a:solidFill>
                    <a:srgbClr val="1C0BFB"/>
                  </a:solidFill>
                </a:rPr>
                <a:t>Drift-In-Field</a:t>
              </a:r>
              <a:endParaRPr lang="zh-CN" altLang="en-US" sz="1600" b="1" dirty="0">
                <a:solidFill>
                  <a:srgbClr val="1C0BFB"/>
                </a:solidFill>
              </a:endParaRPr>
            </a:p>
          </p:txBody>
        </p:sp>
        <p:cxnSp>
          <p:nvCxnSpPr>
            <p:cNvPr id="61" name="直接箭头连接符 60"/>
            <p:cNvCxnSpPr/>
            <p:nvPr/>
          </p:nvCxnSpPr>
          <p:spPr>
            <a:xfrm rot="5400000">
              <a:off x="1269490" y="1893083"/>
              <a:ext cx="7143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286116" y="3643314"/>
              <a:ext cx="214314" cy="71438"/>
            </a:xfrm>
            <a:prstGeom prst="line">
              <a:avLst/>
            </a:prstGeom>
            <a:ln w="15875">
              <a:solidFill>
                <a:srgbClr val="1C0BFB"/>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3286116" y="3500438"/>
              <a:ext cx="152400" cy="142876"/>
            </a:xfrm>
            <a:prstGeom prst="line">
              <a:avLst/>
            </a:prstGeom>
            <a:ln w="15875">
              <a:solidFill>
                <a:srgbClr val="1C0BFB"/>
              </a:solidFill>
            </a:ln>
          </p:spPr>
          <p:style>
            <a:lnRef idx="1">
              <a:schemeClr val="accent1"/>
            </a:lnRef>
            <a:fillRef idx="0">
              <a:schemeClr val="accent1"/>
            </a:fillRef>
            <a:effectRef idx="0">
              <a:schemeClr val="accent1"/>
            </a:effectRef>
            <a:fontRef idx="minor">
              <a:schemeClr val="tx1"/>
            </a:fontRef>
          </p:style>
        </p:cxnSp>
      </p:grpSp>
      <p:sp>
        <p:nvSpPr>
          <p:cNvPr id="46" name="弧形 37"/>
          <p:cNvSpPr/>
          <p:nvPr/>
        </p:nvSpPr>
        <p:spPr>
          <a:xfrm rot="9656561" flipV="1">
            <a:off x="84091" y="2564656"/>
            <a:ext cx="8053770" cy="532274"/>
          </a:xfrm>
          <a:prstGeom prst="arc">
            <a:avLst>
              <a:gd name="adj1" fmla="val 10869572"/>
              <a:gd name="adj2" fmla="val 21356765"/>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7" name="直接箭头连接符 59"/>
          <p:cNvCxnSpPr/>
          <p:nvPr/>
        </p:nvCxnSpPr>
        <p:spPr>
          <a:xfrm flipV="1">
            <a:off x="1448085" y="3176035"/>
            <a:ext cx="2928958" cy="39657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65941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4"/>
            <a:ext cx="8229600" cy="642942"/>
          </a:xfrm>
        </p:spPr>
        <p:txBody>
          <a:bodyPr>
            <a:noAutofit/>
          </a:bodyPr>
          <a:lstStyle/>
          <a:p>
            <a:r>
              <a:rPr lang="en-US" altLang="zh-CN" sz="4000" b="1" dirty="0" smtClean="0">
                <a:solidFill>
                  <a:srgbClr val="1C0BFB"/>
                </a:solidFill>
              </a:rPr>
              <a:t>HRS Transportation</a:t>
            </a:r>
            <a:endParaRPr lang="zh-CN" altLang="en-US" sz="4000" b="1" dirty="0">
              <a:solidFill>
                <a:srgbClr val="1C0BFB"/>
              </a:solidFill>
            </a:endParaRPr>
          </a:p>
        </p:txBody>
      </p:sp>
      <p:sp>
        <p:nvSpPr>
          <p:cNvPr id="3" name="内容占位符 2"/>
          <p:cNvSpPr>
            <a:spLocks noGrp="1"/>
          </p:cNvSpPr>
          <p:nvPr>
            <p:ph idx="1"/>
          </p:nvPr>
        </p:nvSpPr>
        <p:spPr>
          <a:xfrm>
            <a:off x="285720" y="785794"/>
            <a:ext cx="8572560" cy="5715040"/>
          </a:xfrm>
        </p:spPr>
        <p:txBody>
          <a:bodyPr>
            <a:noAutofit/>
          </a:bodyPr>
          <a:lstStyle/>
          <a:p>
            <a:r>
              <a:rPr lang="en-US" altLang="zh-CN" sz="2000" dirty="0" smtClean="0"/>
              <a:t>HRS transportation function usually come from SNAKE and MUDIFI.</a:t>
            </a:r>
          </a:p>
          <a:p>
            <a:r>
              <a:rPr lang="en-US" altLang="zh-CN" sz="2000" dirty="0" smtClean="0"/>
              <a:t>Always fitting from target plane to focal plane. </a:t>
            </a:r>
          </a:p>
          <a:p>
            <a:r>
              <a:rPr lang="en-US" altLang="zh-CN" sz="2000" dirty="0" smtClean="0"/>
              <a:t>There will be 8 -10 end planes along the trajectory to make sure that the particle do not hot the magnet blocks.</a:t>
            </a:r>
          </a:p>
          <a:p>
            <a:r>
              <a:rPr lang="en-US" altLang="zh-CN" sz="2000" dirty="0" smtClean="0"/>
              <a:t>Currently the following SNAKE models are ready to use:</a:t>
            </a:r>
          </a:p>
          <a:p>
            <a:pPr lvl="1"/>
            <a:r>
              <a:rPr lang="en-US" altLang="zh-CN" sz="1600" dirty="0" smtClean="0"/>
              <a:t>Standard HRS, 12.5 degrees, NO septum</a:t>
            </a:r>
          </a:p>
          <a:p>
            <a:pPr lvl="1"/>
            <a:r>
              <a:rPr lang="en-US" altLang="zh-CN" sz="1600" dirty="0" smtClean="0"/>
              <a:t>Two models of 6 degrees HRS with septum for E97-110. One is for larger X0 and the other is for normal X0 </a:t>
            </a:r>
          </a:p>
          <a:p>
            <a:pPr lvl="1"/>
            <a:r>
              <a:rPr lang="en-US" altLang="zh-CN" sz="1600" dirty="0" smtClean="0"/>
              <a:t>Several models of 5.65 degrees HRS with septum and 3 cm circular raster for G2P|GEP, varying in the active septum coils in the right septum:  48-48-16 No Shims, 48-48-16, 40-32-16 and 40-00-16</a:t>
            </a:r>
          </a:p>
          <a:p>
            <a:pPr lvl="1"/>
            <a:r>
              <a:rPr lang="en-US" altLang="zh-CN" sz="1600" dirty="0" smtClean="0"/>
              <a:t>Can add more SANKE models (</a:t>
            </a:r>
            <a:r>
              <a:rPr lang="en-US" altLang="zh-CN" sz="1600" b="1" dirty="0" smtClean="0"/>
              <a:t>Min Huang and John </a:t>
            </a:r>
            <a:r>
              <a:rPr lang="en-US" altLang="zh-CN" sz="1600" b="1" dirty="0" err="1" smtClean="0"/>
              <a:t>LeRose</a:t>
            </a:r>
            <a:r>
              <a:rPr lang="en-US" altLang="zh-CN" sz="1600" b="1" dirty="0" smtClean="0"/>
              <a:t> are the experts)</a:t>
            </a:r>
            <a:r>
              <a:rPr lang="en-US" altLang="zh-CN" sz="1600" dirty="0" smtClean="0"/>
              <a:t> </a:t>
            </a:r>
          </a:p>
          <a:p>
            <a:r>
              <a:rPr lang="en-US" altLang="zh-CN" sz="2000" b="1" dirty="0" smtClean="0"/>
              <a:t>Usually need to make correction in focal plane in order to match real data</a:t>
            </a:r>
          </a:p>
          <a:p>
            <a:r>
              <a:rPr lang="en-US" altLang="zh-CN" sz="2000" b="1" dirty="0" smtClean="0"/>
              <a:t>Alternate method: use optics calibration result,  generate data from focal plane to target, then run MUDIFI to fit a forward transportation function. this will guarantee to match the real data!</a:t>
            </a:r>
            <a:endParaRPr lang="en-US" altLang="zh-CN" sz="2000" b="1" dirty="0" smtClean="0">
              <a:solidFill>
                <a:srgbClr val="FF0000"/>
              </a:solidFill>
            </a:endParaRPr>
          </a:p>
        </p:txBody>
      </p:sp>
      <p:sp>
        <p:nvSpPr>
          <p:cNvPr id="6" name="日期占位符 5"/>
          <p:cNvSpPr>
            <a:spLocks noGrp="1"/>
          </p:cNvSpPr>
          <p:nvPr>
            <p:ph type="dt" sz="half" idx="10"/>
          </p:nvPr>
        </p:nvSpPr>
        <p:spPr/>
        <p:txBody>
          <a:bodyPr/>
          <a:lstStyle/>
          <a:p>
            <a:r>
              <a:rPr lang="en-US" altLang="zh-CN" smtClean="0"/>
              <a:t>Jixie Zhang</a:t>
            </a:r>
            <a:endParaRPr lang="zh-CN" altLang="en-US" dirty="0"/>
          </a:p>
        </p:txBody>
      </p:sp>
      <p:sp>
        <p:nvSpPr>
          <p:cNvPr id="5" name="页脚占位符 4"/>
          <p:cNvSpPr>
            <a:spLocks noGrp="1"/>
          </p:cNvSpPr>
          <p:nvPr>
            <p:ph type="ftr" sz="quarter" idx="11"/>
          </p:nvPr>
        </p:nvSpPr>
        <p:spPr/>
        <p:txBody>
          <a:bodyPr/>
          <a:lstStyle/>
          <a:p>
            <a:r>
              <a:rPr lang="en-US" altLang="zh-CN" smtClean="0"/>
              <a:t>April 2014</a:t>
            </a:r>
            <a:endParaRPr lang="zh-CN" altLang="en-US" dirty="0"/>
          </a:p>
        </p:txBody>
      </p:sp>
      <p:sp>
        <p:nvSpPr>
          <p:cNvPr id="4" name="灯片编号占位符 3"/>
          <p:cNvSpPr>
            <a:spLocks noGrp="1"/>
          </p:cNvSpPr>
          <p:nvPr>
            <p:ph type="sldNum" sz="quarter" idx="12"/>
          </p:nvPr>
        </p:nvSpPr>
        <p:spPr/>
        <p:txBody>
          <a:bodyPr>
            <a:normAutofit/>
          </a:bodyPr>
          <a:lstStyle/>
          <a:p>
            <a:fld id="{0C913308-F349-4B6D-A68A-DD1791B4A57B}" type="slidenum">
              <a:rPr lang="zh-CN" altLang="en-US" smtClean="0"/>
              <a:pPr/>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36000"/>
            <a:ext cx="8229600" cy="642942"/>
          </a:xfrm>
        </p:spPr>
        <p:txBody>
          <a:bodyPr>
            <a:noAutofit/>
          </a:bodyPr>
          <a:lstStyle/>
          <a:p>
            <a:r>
              <a:rPr lang="en-US" altLang="zh-CN" sz="4000" b="1" dirty="0" smtClean="0">
                <a:solidFill>
                  <a:srgbClr val="1C0BFB"/>
                </a:solidFill>
              </a:rPr>
              <a:t>Documentation</a:t>
            </a:r>
            <a:endParaRPr lang="zh-CN" altLang="en-US" sz="4000" b="1" dirty="0">
              <a:solidFill>
                <a:srgbClr val="1C0BFB"/>
              </a:solidFill>
            </a:endParaRPr>
          </a:p>
        </p:txBody>
      </p:sp>
      <p:sp>
        <p:nvSpPr>
          <p:cNvPr id="3" name="内容占位符 2"/>
          <p:cNvSpPr>
            <a:spLocks noGrp="1"/>
          </p:cNvSpPr>
          <p:nvPr>
            <p:ph idx="1"/>
          </p:nvPr>
        </p:nvSpPr>
        <p:spPr>
          <a:xfrm>
            <a:off x="285720" y="928670"/>
            <a:ext cx="8572560" cy="5500726"/>
          </a:xfrm>
        </p:spPr>
        <p:txBody>
          <a:bodyPr>
            <a:noAutofit/>
          </a:bodyPr>
          <a:lstStyle/>
          <a:p>
            <a:r>
              <a:rPr lang="en-US" altLang="zh-CN" sz="1800" dirty="0" smtClean="0"/>
              <a:t>Source code is available in SVN: </a:t>
            </a:r>
            <a:r>
              <a:rPr lang="en-US" altLang="zh-CN" sz="1800" dirty="0" smtClean="0">
                <a:hlinkClick r:id="rId2"/>
              </a:rPr>
              <a:t>https://jlabsvn.jlab.org/svnroot/halla/groups/g2p/HRSMC/</a:t>
            </a:r>
            <a:endParaRPr lang="en-US" altLang="zh-CN" sz="1800" dirty="0" smtClean="0"/>
          </a:p>
          <a:p>
            <a:r>
              <a:rPr lang="en-US" altLang="zh-CN" sz="1800" dirty="0" smtClean="0"/>
              <a:t>Instruction for Geant4 installation, environment setup and update history are available.</a:t>
            </a:r>
          </a:p>
          <a:p>
            <a:r>
              <a:rPr lang="en-US" altLang="zh-CN" sz="1800" dirty="0" smtClean="0"/>
              <a:t>Usage manual will be printed by typing these commands: </a:t>
            </a:r>
          </a:p>
          <a:p>
            <a:pPr lvl="1">
              <a:buNone/>
            </a:pPr>
            <a:r>
              <a:rPr lang="en-US" altLang="zh-CN" sz="1800" dirty="0" smtClean="0"/>
              <a:t>		</a:t>
            </a:r>
            <a:r>
              <a:rPr lang="en-US" altLang="zh-CN" sz="1800" b="1" dirty="0" smtClean="0"/>
              <a:t>HRSMC -h, HRSMC --h, HRSMC -help, HRSMC --help</a:t>
            </a:r>
          </a:p>
          <a:p>
            <a:pPr>
              <a:buNone/>
            </a:pPr>
            <a:r>
              <a:rPr lang="en-US" altLang="zh-CN" sz="1800" dirty="0" smtClean="0"/>
              <a:t>   Usage</a:t>
            </a:r>
            <a:r>
              <a:rPr lang="en-US" altLang="zh-CN" sz="1800" b="1" dirty="0" smtClean="0"/>
              <a:t>: HRSMC [option1 argument_list] [...] [optionN argument_list] </a:t>
            </a:r>
          </a:p>
          <a:p>
            <a:pPr>
              <a:buNone/>
            </a:pPr>
            <a:r>
              <a:rPr lang="en-US" altLang="zh-CN" sz="1800" dirty="0" smtClean="0"/>
              <a:t>	To get the detail usage of an option, just type 'help' after it. For example: </a:t>
            </a:r>
            <a:r>
              <a:rPr lang="en-US" altLang="zh-CN" sz="1800" b="1" dirty="0" smtClean="0"/>
              <a:t>HRSMC -physicsmodel help</a:t>
            </a:r>
          </a:p>
          <a:p>
            <a:r>
              <a:rPr lang="en-US" altLang="zh-CN" sz="1800" dirty="0" smtClean="0"/>
              <a:t>Description for internal commands (html format) are already: </a:t>
            </a:r>
            <a:r>
              <a:rPr lang="en-US" altLang="zh-CN" sz="1800" dirty="0" smtClean="0">
                <a:hlinkClick r:id="rId3"/>
              </a:rPr>
              <a:t>https://jlabsvn.jlab.org/svnroot/halla/groups/g2p/HRSMC/Menu/</a:t>
            </a:r>
            <a:endParaRPr lang="en-US" altLang="zh-CN" sz="1800" dirty="0" smtClean="0"/>
          </a:p>
          <a:p>
            <a:r>
              <a:rPr lang="en-US" altLang="zh-CN" sz="1800" dirty="0" smtClean="0"/>
              <a:t>Output root ntuple structure description is ready here: </a:t>
            </a:r>
            <a:r>
              <a:rPr lang="en-US" altLang="zh-CN" sz="1800" dirty="0" smtClean="0">
                <a:hlinkClick r:id="rId3"/>
              </a:rPr>
              <a:t>https://jlabsvn.jlab.org/svnroot/halla/groups/g2p/HRSMC/HRS_nt_structure.txt</a:t>
            </a:r>
          </a:p>
          <a:p>
            <a:r>
              <a:rPr lang="en-US" altLang="zh-CN" sz="1800" dirty="0" smtClean="0"/>
              <a:t>A lot of macro files and root scripts are available: </a:t>
            </a:r>
            <a:r>
              <a:rPr lang="en-US" altLang="zh-CN" sz="1800" dirty="0" smtClean="0">
                <a:hlinkClick r:id="rId4"/>
              </a:rPr>
              <a:t>https://jlabsvn.jlab.org/svnroot/halla/groups/g2p/HRSMC/macros</a:t>
            </a:r>
            <a:r>
              <a:rPr lang="en-US" altLang="zh-CN" sz="1800" dirty="0" smtClean="0"/>
              <a:t> </a:t>
            </a:r>
          </a:p>
        </p:txBody>
      </p:sp>
      <p:sp>
        <p:nvSpPr>
          <p:cNvPr id="6" name="日期占位符 5"/>
          <p:cNvSpPr>
            <a:spLocks noGrp="1"/>
          </p:cNvSpPr>
          <p:nvPr>
            <p:ph type="dt" sz="half" idx="10"/>
          </p:nvPr>
        </p:nvSpPr>
        <p:spPr/>
        <p:txBody>
          <a:bodyPr/>
          <a:lstStyle/>
          <a:p>
            <a:r>
              <a:rPr lang="en-US" altLang="zh-CN" smtClean="0"/>
              <a:t>Jixie Zhang</a:t>
            </a:r>
            <a:endParaRPr lang="zh-CN" altLang="en-US" dirty="0"/>
          </a:p>
        </p:txBody>
      </p:sp>
      <p:sp>
        <p:nvSpPr>
          <p:cNvPr id="5" name="页脚占位符 4"/>
          <p:cNvSpPr>
            <a:spLocks noGrp="1"/>
          </p:cNvSpPr>
          <p:nvPr>
            <p:ph type="ftr" sz="quarter" idx="11"/>
          </p:nvPr>
        </p:nvSpPr>
        <p:spPr/>
        <p:txBody>
          <a:bodyPr/>
          <a:lstStyle/>
          <a:p>
            <a:r>
              <a:rPr lang="en-US" altLang="zh-CN" smtClean="0"/>
              <a:t>April 2014</a:t>
            </a:r>
            <a:endParaRPr lang="zh-CN" altLang="en-US"/>
          </a:p>
        </p:txBody>
      </p:sp>
      <p:sp>
        <p:nvSpPr>
          <p:cNvPr id="4" name="灯片编号占位符 3"/>
          <p:cNvSpPr>
            <a:spLocks noGrp="1"/>
          </p:cNvSpPr>
          <p:nvPr>
            <p:ph type="sldNum" sz="quarter" idx="12"/>
          </p:nvPr>
        </p:nvSpPr>
        <p:spPr/>
        <p:txBody>
          <a:bodyPr>
            <a:normAutofit/>
          </a:bodyPr>
          <a:lstStyle/>
          <a:p>
            <a:fld id="{0C913308-F349-4B6D-A68A-DD1791B4A57B}" type="slidenum">
              <a:rPr lang="zh-CN" altLang="en-US" smtClean="0"/>
              <a:pPr/>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000" y="36000"/>
            <a:ext cx="9000000" cy="792000"/>
          </a:xfrm>
        </p:spPr>
        <p:txBody>
          <a:bodyPr>
            <a:noAutofit/>
          </a:bodyPr>
          <a:lstStyle/>
          <a:p>
            <a:r>
              <a:rPr lang="en-US" altLang="zh-CN" sz="3200" b="1" dirty="0" smtClean="0">
                <a:solidFill>
                  <a:srgbClr val="1C0BFB"/>
                </a:solidFill>
              </a:rPr>
              <a:t>Resolution of HRSMC Using SNAKE Model 484816+shim, No Target Field</a:t>
            </a:r>
            <a:endParaRPr lang="zh-CN" altLang="en-US" sz="3200" b="1" dirty="0">
              <a:solidFill>
                <a:srgbClr val="1C0BFB"/>
              </a:solidFill>
            </a:endParaRPr>
          </a:p>
        </p:txBody>
      </p:sp>
      <p:sp>
        <p:nvSpPr>
          <p:cNvPr id="9" name="日期占位符 8"/>
          <p:cNvSpPr>
            <a:spLocks noGrp="1"/>
          </p:cNvSpPr>
          <p:nvPr>
            <p:ph type="dt" sz="half" idx="10"/>
          </p:nvPr>
        </p:nvSpPr>
        <p:spPr/>
        <p:txBody>
          <a:bodyPr/>
          <a:lstStyle/>
          <a:p>
            <a:r>
              <a:rPr lang="en-US" altLang="zh-CN" smtClean="0"/>
              <a:t>Jixie Zhang</a:t>
            </a:r>
            <a:endParaRPr lang="zh-CN" altLang="en-US"/>
          </a:p>
        </p:txBody>
      </p:sp>
      <p:sp>
        <p:nvSpPr>
          <p:cNvPr id="8" name="页脚占位符 7"/>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normAutofit/>
          </a:bodyPr>
          <a:lstStyle/>
          <a:p>
            <a:fld id="{0C913308-F349-4B6D-A68A-DD1791B4A57B}" type="slidenum">
              <a:rPr lang="zh-CN" altLang="en-US" smtClean="0"/>
              <a:pPr/>
              <a:t>17</a:t>
            </a:fld>
            <a:endParaRPr lang="zh-CN" altLang="en-US"/>
          </a:p>
        </p:txBody>
      </p:sp>
      <p:sp>
        <p:nvSpPr>
          <p:cNvPr id="7" name="TextBox 6"/>
          <p:cNvSpPr txBox="1"/>
          <p:nvPr/>
        </p:nvSpPr>
        <p:spPr>
          <a:xfrm>
            <a:off x="428596" y="5652000"/>
            <a:ext cx="7572428" cy="369332"/>
          </a:xfrm>
          <a:prstGeom prst="rect">
            <a:avLst/>
          </a:prstGeom>
          <a:noFill/>
        </p:spPr>
        <p:txBody>
          <a:bodyPr wrap="square" rtlCol="0">
            <a:spAutoFit/>
          </a:bodyPr>
          <a:lstStyle/>
          <a:p>
            <a:r>
              <a:rPr lang="en-US" altLang="zh-CN" dirty="0" smtClean="0"/>
              <a:t>Raster=2.4cm, BPM resolution: 1 mm in vertical, No target field</a:t>
            </a:r>
            <a:endParaRPr lang="zh-CN" altLang="en-US" dirty="0"/>
          </a:p>
        </p:txBody>
      </p:sp>
      <p:grpSp>
        <p:nvGrpSpPr>
          <p:cNvPr id="14" name="组合 13"/>
          <p:cNvGrpSpPr/>
          <p:nvPr/>
        </p:nvGrpSpPr>
        <p:grpSpPr>
          <a:xfrm>
            <a:off x="108000" y="1679562"/>
            <a:ext cx="8866818" cy="3669826"/>
            <a:chOff x="108000" y="1283562"/>
            <a:chExt cx="8866818" cy="3669826"/>
          </a:xfrm>
        </p:grpSpPr>
        <p:pic>
          <p:nvPicPr>
            <p:cNvPr id="3074" name="Picture 2" descr="Z:\work\G2P\TestSNAKE\graph\Delta_Exp11_X2_Distr0.png"/>
            <p:cNvPicPr>
              <a:picLocks noChangeAspect="1" noChangeArrowheads="1"/>
            </p:cNvPicPr>
            <p:nvPr/>
          </p:nvPicPr>
          <p:blipFill>
            <a:blip r:embed="rId2"/>
            <a:srcRect t="79952" r="39873"/>
            <a:stretch>
              <a:fillRect/>
            </a:stretch>
          </p:blipFill>
          <p:spPr bwMode="auto">
            <a:xfrm>
              <a:off x="108000" y="1283562"/>
              <a:ext cx="8864839" cy="1827120"/>
            </a:xfrm>
            <a:prstGeom prst="rect">
              <a:avLst/>
            </a:prstGeom>
            <a:noFill/>
          </p:spPr>
        </p:pic>
        <p:pic>
          <p:nvPicPr>
            <p:cNvPr id="10" name="Picture 2" descr="Z:\work\G2P\TestSNAKE\graph\Delta_Exp11_X2_Distr0.png"/>
            <p:cNvPicPr>
              <a:picLocks noChangeAspect="1" noChangeArrowheads="1"/>
            </p:cNvPicPr>
            <p:nvPr/>
          </p:nvPicPr>
          <p:blipFill>
            <a:blip r:embed="rId2"/>
            <a:srcRect l="60371" t="79952"/>
            <a:stretch>
              <a:fillRect/>
            </a:stretch>
          </p:blipFill>
          <p:spPr bwMode="auto">
            <a:xfrm>
              <a:off x="3132000" y="3060000"/>
              <a:ext cx="5842818" cy="1827120"/>
            </a:xfrm>
            <a:prstGeom prst="rect">
              <a:avLst/>
            </a:prstGeom>
            <a:noFill/>
          </p:spPr>
        </p:pic>
        <p:pic>
          <p:nvPicPr>
            <p:cNvPr id="13" name="Picture 2" descr="Z:\work\G2P\TestSNAKE\graph\Delta_Exp11_X2_Distr0.png"/>
            <p:cNvPicPr>
              <a:picLocks noChangeAspect="1" noChangeArrowheads="1"/>
            </p:cNvPicPr>
            <p:nvPr/>
          </p:nvPicPr>
          <p:blipFill>
            <a:blip r:embed="rId2"/>
            <a:srcRect t="59964" r="79466" b="19523"/>
            <a:stretch>
              <a:fillRect/>
            </a:stretch>
          </p:blipFill>
          <p:spPr bwMode="auto">
            <a:xfrm>
              <a:off x="108000" y="3083848"/>
              <a:ext cx="3027504" cy="1869540"/>
            </a:xfrm>
            <a:prstGeom prst="rect">
              <a:avLst/>
            </a:prstGeom>
            <a:noFill/>
          </p:spPr>
        </p:pic>
        <p:sp>
          <p:nvSpPr>
            <p:cNvPr id="11" name="矩形 10"/>
            <p:cNvSpPr/>
            <p:nvPr/>
          </p:nvSpPr>
          <p:spPr>
            <a:xfrm>
              <a:off x="3643306" y="3571876"/>
              <a:ext cx="1857388" cy="100013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572264" y="3643314"/>
              <a:ext cx="1785950" cy="100013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000" y="36000"/>
            <a:ext cx="9000000" cy="749794"/>
          </a:xfrm>
        </p:spPr>
        <p:txBody>
          <a:bodyPr>
            <a:noAutofit/>
          </a:bodyPr>
          <a:lstStyle/>
          <a:p>
            <a:r>
              <a:rPr lang="en-US" altLang="zh-CN" sz="3200" b="1" dirty="0" smtClean="0">
                <a:solidFill>
                  <a:srgbClr val="1C0BFB"/>
                </a:solidFill>
              </a:rPr>
              <a:t>Resolution of HRSMC Using SNAKE Model 484816+shim, Stop at Target Plane,5T</a:t>
            </a:r>
            <a:endParaRPr lang="zh-CN" altLang="en-US" sz="3200" b="1" dirty="0">
              <a:solidFill>
                <a:srgbClr val="1C0BFB"/>
              </a:solidFill>
            </a:endParaRPr>
          </a:p>
        </p:txBody>
      </p:sp>
      <p:sp>
        <p:nvSpPr>
          <p:cNvPr id="10" name="日期占位符 9"/>
          <p:cNvSpPr>
            <a:spLocks noGrp="1"/>
          </p:cNvSpPr>
          <p:nvPr>
            <p:ph type="dt" sz="half" idx="10"/>
          </p:nvPr>
        </p:nvSpPr>
        <p:spPr/>
        <p:txBody>
          <a:bodyPr/>
          <a:lstStyle/>
          <a:p>
            <a:r>
              <a:rPr lang="en-US" altLang="zh-CN" smtClean="0"/>
              <a:t>Jixie Zhang</a:t>
            </a:r>
            <a:endParaRPr lang="zh-CN" altLang="en-US"/>
          </a:p>
        </p:txBody>
      </p:sp>
      <p:sp>
        <p:nvSpPr>
          <p:cNvPr id="9" name="页脚占位符 8"/>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18</a:t>
            </a:fld>
            <a:endParaRPr lang="zh-CN" altLang="en-US"/>
          </a:p>
        </p:txBody>
      </p:sp>
      <p:sp>
        <p:nvSpPr>
          <p:cNvPr id="8" name="TextBox 7"/>
          <p:cNvSpPr txBox="1"/>
          <p:nvPr/>
        </p:nvSpPr>
        <p:spPr>
          <a:xfrm>
            <a:off x="214282" y="5572140"/>
            <a:ext cx="8358246" cy="646331"/>
          </a:xfrm>
          <a:prstGeom prst="rect">
            <a:avLst/>
          </a:prstGeom>
          <a:noFill/>
        </p:spPr>
        <p:txBody>
          <a:bodyPr wrap="square" rtlCol="0">
            <a:spAutoFit/>
          </a:bodyPr>
          <a:lstStyle/>
          <a:p>
            <a:r>
              <a:rPr lang="en-US" altLang="zh-CN" dirty="0" smtClean="0"/>
              <a:t>Raster=2.4cm, BPM resolution: 1 mm in vertical, 5.0 T target field</a:t>
            </a:r>
          </a:p>
          <a:p>
            <a:r>
              <a:rPr lang="en-US" altLang="zh-CN" dirty="0" smtClean="0"/>
              <a:t>Reconstructed to the target center</a:t>
            </a:r>
            <a:endParaRPr lang="zh-CN" altLang="en-US" dirty="0"/>
          </a:p>
        </p:txBody>
      </p:sp>
      <p:pic>
        <p:nvPicPr>
          <p:cNvPr id="12" name="Picture 2" descr="Z:\work\G2P\TestSNAKE\graph\Delta_Exp11_X2_Distr0.png"/>
          <p:cNvPicPr>
            <a:picLocks noChangeAspect="1" noChangeArrowheads="1"/>
          </p:cNvPicPr>
          <p:nvPr/>
        </p:nvPicPr>
        <p:blipFill>
          <a:blip r:embed="rId2"/>
          <a:srcRect t="79952" r="39873"/>
          <a:stretch>
            <a:fillRect/>
          </a:stretch>
        </p:blipFill>
        <p:spPr bwMode="auto">
          <a:xfrm>
            <a:off x="108000" y="1656000"/>
            <a:ext cx="8864973" cy="1827079"/>
          </a:xfrm>
          <a:prstGeom prst="rect">
            <a:avLst/>
          </a:prstGeom>
          <a:noFill/>
        </p:spPr>
      </p:pic>
      <p:pic>
        <p:nvPicPr>
          <p:cNvPr id="13" name="Picture 2" descr="Z:\work\G2P\TestSNAKE\graph\Delta_Exp11_X2_Distr0.png"/>
          <p:cNvPicPr>
            <a:picLocks noChangeAspect="1" noChangeArrowheads="1"/>
          </p:cNvPicPr>
          <p:nvPr/>
        </p:nvPicPr>
        <p:blipFill>
          <a:blip r:embed="rId2"/>
          <a:srcRect t="59964" r="79466" b="19534"/>
          <a:stretch>
            <a:fillRect/>
          </a:stretch>
        </p:blipFill>
        <p:spPr bwMode="auto">
          <a:xfrm>
            <a:off x="108000" y="3456000"/>
            <a:ext cx="3027548" cy="1868468"/>
          </a:xfrm>
          <a:prstGeom prst="rect">
            <a:avLst/>
          </a:prstGeom>
          <a:noFill/>
        </p:spPr>
      </p:pic>
      <p:pic>
        <p:nvPicPr>
          <p:cNvPr id="14" name="Picture 2" descr="Z:\work\G2P\TestSNAKE\graph\Delta_Exp11_X2_Distr0.png"/>
          <p:cNvPicPr>
            <a:picLocks noChangeAspect="1" noChangeArrowheads="1"/>
          </p:cNvPicPr>
          <p:nvPr/>
        </p:nvPicPr>
        <p:blipFill>
          <a:blip r:embed="rId2"/>
          <a:srcRect l="60371" t="79952"/>
          <a:stretch>
            <a:fillRect/>
          </a:stretch>
        </p:blipFill>
        <p:spPr bwMode="auto">
          <a:xfrm>
            <a:off x="3132000" y="3456000"/>
            <a:ext cx="5836366" cy="1827079"/>
          </a:xfrm>
          <a:prstGeom prst="rect">
            <a:avLst/>
          </a:prstGeom>
          <a:noFill/>
        </p:spPr>
      </p:pic>
      <p:sp>
        <p:nvSpPr>
          <p:cNvPr id="4" name="矩形 3"/>
          <p:cNvSpPr/>
          <p:nvPr/>
        </p:nvSpPr>
        <p:spPr>
          <a:xfrm>
            <a:off x="3571868" y="3857628"/>
            <a:ext cx="2000264" cy="107157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500826" y="3857628"/>
            <a:ext cx="2000264" cy="107157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p:txBody>
          <a:bodyPr/>
          <a:lstStyle/>
          <a:p>
            <a:r>
              <a:rPr lang="en-US" altLang="zh-CN" dirty="0" smtClean="0"/>
              <a:t>April 2014</a:t>
            </a:r>
            <a:endParaRPr lang="zh-CN" altLang="en-US" dirty="0"/>
          </a:p>
        </p:txBody>
      </p:sp>
      <p:pic>
        <p:nvPicPr>
          <p:cNvPr id="98307" name="Picture 3" descr="C:\DOCUME~1\ADMINI~1\LOCALS~1\Temp\VMwareDnD\b07cddd2\xvsy_fp_carbon.png"/>
          <p:cNvPicPr>
            <a:picLocks noChangeAspect="1" noChangeArrowheads="1"/>
          </p:cNvPicPr>
          <p:nvPr/>
        </p:nvPicPr>
        <p:blipFill>
          <a:blip r:embed="rId2"/>
          <a:srcRect/>
          <a:stretch>
            <a:fillRect/>
          </a:stretch>
        </p:blipFill>
        <p:spPr bwMode="auto">
          <a:xfrm>
            <a:off x="71406" y="785794"/>
            <a:ext cx="4320540" cy="2926080"/>
          </a:xfrm>
          <a:prstGeom prst="rect">
            <a:avLst/>
          </a:prstGeom>
          <a:noFill/>
        </p:spPr>
      </p:pic>
      <p:pic>
        <p:nvPicPr>
          <p:cNvPr id="98306" name="Picture 2" descr="C:\DOCUME~1\ADMINI~1\LOCALS~1\Temp\VMwareDnD\b27cdbdb\xvsy_fp_all.png"/>
          <p:cNvPicPr>
            <a:picLocks noChangeAspect="1" noChangeArrowheads="1"/>
          </p:cNvPicPr>
          <p:nvPr/>
        </p:nvPicPr>
        <p:blipFill>
          <a:blip r:embed="rId3"/>
          <a:srcRect/>
          <a:stretch>
            <a:fillRect/>
          </a:stretch>
        </p:blipFill>
        <p:spPr bwMode="auto">
          <a:xfrm>
            <a:off x="1894534" y="3860506"/>
            <a:ext cx="4320540" cy="2926080"/>
          </a:xfrm>
          <a:prstGeom prst="rect">
            <a:avLst/>
          </a:prstGeom>
          <a:noFill/>
        </p:spPr>
      </p:pic>
      <p:pic>
        <p:nvPicPr>
          <p:cNvPr id="98308" name="Picture 4" descr="C:\DOCUME~1\ADMINI~1\LOCALS~1\Temp\VMwareDnD\b2ffda7f\xvsy_fp_helium.png"/>
          <p:cNvPicPr>
            <a:picLocks noChangeAspect="1" noChangeArrowheads="1"/>
          </p:cNvPicPr>
          <p:nvPr/>
        </p:nvPicPr>
        <p:blipFill>
          <a:blip r:embed="rId4"/>
          <a:srcRect/>
          <a:stretch>
            <a:fillRect/>
          </a:stretch>
        </p:blipFill>
        <p:spPr bwMode="auto">
          <a:xfrm>
            <a:off x="4752054" y="785794"/>
            <a:ext cx="4320540" cy="2926080"/>
          </a:xfrm>
          <a:prstGeom prst="rect">
            <a:avLst/>
          </a:prstGeom>
          <a:noFill/>
        </p:spPr>
      </p:pic>
      <p:sp>
        <p:nvSpPr>
          <p:cNvPr id="2" name="标题 1"/>
          <p:cNvSpPr>
            <a:spLocks noGrp="1"/>
          </p:cNvSpPr>
          <p:nvPr>
            <p:ph type="title"/>
          </p:nvPr>
        </p:nvSpPr>
        <p:spPr>
          <a:xfrm>
            <a:off x="72000" y="36000"/>
            <a:ext cx="9000000" cy="606918"/>
          </a:xfrm>
        </p:spPr>
        <p:txBody>
          <a:bodyPr>
            <a:noAutofit/>
          </a:bodyPr>
          <a:lstStyle/>
          <a:p>
            <a:r>
              <a:rPr lang="en-US" altLang="zh-CN" sz="3200" b="1" dirty="0" smtClean="0">
                <a:solidFill>
                  <a:srgbClr val="1C0BFB"/>
                </a:solidFill>
              </a:rPr>
              <a:t>G2P Optics Data, All Sieve Holes</a:t>
            </a:r>
            <a:endParaRPr lang="zh-CN" altLang="en-US" sz="3200" b="1" dirty="0">
              <a:solidFill>
                <a:srgbClr val="1C0BFB"/>
              </a:solidFill>
            </a:endParaRPr>
          </a:p>
        </p:txBody>
      </p:sp>
      <p:sp>
        <p:nvSpPr>
          <p:cNvPr id="10" name="日期占位符 9"/>
          <p:cNvSpPr>
            <a:spLocks noGrp="1"/>
          </p:cNvSpPr>
          <p:nvPr>
            <p:ph type="dt" sz="half" idx="10"/>
          </p:nvPr>
        </p:nvSpPr>
        <p:spPr/>
        <p:txBody>
          <a:bodyPr/>
          <a:lstStyle/>
          <a:p>
            <a:r>
              <a:rPr lang="en-US" altLang="zh-CN" smtClean="0"/>
              <a:t>Jixie Zhang</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19</a:t>
            </a:fld>
            <a:endParaRPr lang="zh-CN" altLang="en-US"/>
          </a:p>
        </p:txBody>
      </p:sp>
      <p:sp>
        <p:nvSpPr>
          <p:cNvPr id="8" name="TextBox 7"/>
          <p:cNvSpPr txBox="1"/>
          <p:nvPr/>
        </p:nvSpPr>
        <p:spPr>
          <a:xfrm>
            <a:off x="6500826" y="4000504"/>
            <a:ext cx="2500330" cy="1477328"/>
          </a:xfrm>
          <a:prstGeom prst="rect">
            <a:avLst/>
          </a:prstGeom>
          <a:noFill/>
        </p:spPr>
        <p:txBody>
          <a:bodyPr wrap="square" rtlCol="0">
            <a:spAutoFit/>
          </a:bodyPr>
          <a:lstStyle/>
          <a:p>
            <a:r>
              <a:rPr lang="en-US" altLang="zh-CN" dirty="0" smtClean="0"/>
              <a:t>G2P Optics data:</a:t>
            </a:r>
          </a:p>
          <a:p>
            <a:r>
              <a:rPr lang="en-US" altLang="zh-CN" dirty="0" smtClean="0"/>
              <a:t>HRS Angle = 5.7 deg</a:t>
            </a:r>
          </a:p>
          <a:p>
            <a:r>
              <a:rPr lang="en-US" altLang="zh-CN" dirty="0" smtClean="0"/>
              <a:t>HRS P0 = 2.251 GeV/c</a:t>
            </a:r>
          </a:p>
          <a:p>
            <a:r>
              <a:rPr lang="en-US" altLang="zh-CN" dirty="0" smtClean="0"/>
              <a:t>No target field</a:t>
            </a:r>
          </a:p>
          <a:p>
            <a:r>
              <a:rPr lang="en-US" altLang="zh-CN" dirty="0" smtClean="0"/>
              <a:t>Delta_P = 4.4 MeV/C</a:t>
            </a:r>
          </a:p>
        </p:txBody>
      </p:sp>
      <p:sp>
        <p:nvSpPr>
          <p:cNvPr id="4" name="矩形 3"/>
          <p:cNvSpPr/>
          <p:nvPr/>
        </p:nvSpPr>
        <p:spPr>
          <a:xfrm>
            <a:off x="1800000" y="1571612"/>
            <a:ext cx="946800" cy="207170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48000" y="1571612"/>
            <a:ext cx="952892" cy="2071702"/>
          </a:xfrm>
          <a:prstGeom prst="rect">
            <a:avLst/>
          </a:prstGeom>
          <a:noFill/>
          <a:ln w="25400">
            <a:solidFill>
              <a:srgbClr val="F20ED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625200" y="4643446"/>
            <a:ext cx="946800" cy="207170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714348" y="1142984"/>
            <a:ext cx="453970" cy="369332"/>
          </a:xfrm>
          <a:prstGeom prst="rect">
            <a:avLst/>
          </a:prstGeom>
          <a:noFill/>
        </p:spPr>
        <p:txBody>
          <a:bodyPr wrap="none" rtlCol="0">
            <a:spAutoFit/>
          </a:bodyPr>
          <a:lstStyle/>
          <a:p>
            <a:r>
              <a:rPr lang="en-US" altLang="zh-CN" baseline="30000" dirty="0" smtClean="0"/>
              <a:t>12</a:t>
            </a:r>
            <a:r>
              <a:rPr lang="en-US" altLang="zh-CN" dirty="0" smtClean="0"/>
              <a:t>C</a:t>
            </a:r>
            <a:endParaRPr lang="zh-CN" altLang="en-US" dirty="0"/>
          </a:p>
        </p:txBody>
      </p:sp>
      <p:sp>
        <p:nvSpPr>
          <p:cNvPr id="17" name="TextBox 16"/>
          <p:cNvSpPr txBox="1"/>
          <p:nvPr/>
        </p:nvSpPr>
        <p:spPr>
          <a:xfrm>
            <a:off x="5429256" y="1142984"/>
            <a:ext cx="492443" cy="369332"/>
          </a:xfrm>
          <a:prstGeom prst="rect">
            <a:avLst/>
          </a:prstGeom>
          <a:noFill/>
        </p:spPr>
        <p:txBody>
          <a:bodyPr wrap="none" rtlCol="0">
            <a:spAutoFit/>
          </a:bodyPr>
          <a:lstStyle/>
          <a:p>
            <a:r>
              <a:rPr lang="en-US" altLang="zh-CN" baseline="30000" dirty="0" smtClean="0"/>
              <a:t>4</a:t>
            </a:r>
            <a:r>
              <a:rPr lang="en-US" altLang="zh-CN" dirty="0" smtClean="0"/>
              <a:t>He</a:t>
            </a:r>
            <a:endParaRPr lang="zh-CN" altLang="en-US" dirty="0"/>
          </a:p>
        </p:txBody>
      </p:sp>
      <p:sp>
        <p:nvSpPr>
          <p:cNvPr id="18" name="TextBox 17"/>
          <p:cNvSpPr txBox="1"/>
          <p:nvPr/>
        </p:nvSpPr>
        <p:spPr>
          <a:xfrm>
            <a:off x="2428860" y="4202676"/>
            <a:ext cx="1377300" cy="369332"/>
          </a:xfrm>
          <a:prstGeom prst="rect">
            <a:avLst/>
          </a:prstGeom>
          <a:noFill/>
        </p:spPr>
        <p:txBody>
          <a:bodyPr wrap="none" rtlCol="0">
            <a:spAutoFit/>
          </a:bodyPr>
          <a:lstStyle/>
          <a:p>
            <a:r>
              <a:rPr lang="en-US" altLang="zh-CN" baseline="30000" dirty="0" smtClean="0"/>
              <a:t>12</a:t>
            </a:r>
            <a:r>
              <a:rPr lang="en-US" altLang="zh-CN" dirty="0" smtClean="0"/>
              <a:t>C and </a:t>
            </a:r>
            <a:r>
              <a:rPr lang="en-US" altLang="zh-CN" baseline="30000" dirty="0" smtClean="0"/>
              <a:t>4</a:t>
            </a:r>
            <a:r>
              <a:rPr lang="en-US" altLang="zh-CN" dirty="0" smtClean="0"/>
              <a:t>He</a:t>
            </a:r>
            <a:endParaRPr lang="zh-CN" altLang="en-US" dirty="0"/>
          </a:p>
        </p:txBody>
      </p:sp>
      <p:sp>
        <p:nvSpPr>
          <p:cNvPr id="19" name="TextBox 18"/>
          <p:cNvSpPr txBox="1"/>
          <p:nvPr/>
        </p:nvSpPr>
        <p:spPr>
          <a:xfrm>
            <a:off x="1643042" y="4214818"/>
            <a:ext cx="453970" cy="369332"/>
          </a:xfrm>
          <a:prstGeom prst="rect">
            <a:avLst/>
          </a:prstGeom>
          <a:noFill/>
        </p:spPr>
        <p:txBody>
          <a:bodyPr wrap="none" rtlCol="0">
            <a:spAutoFit/>
          </a:bodyPr>
          <a:lstStyle/>
          <a:p>
            <a:r>
              <a:rPr lang="en-US" altLang="zh-CN" dirty="0" smtClean="0"/>
              <a:t>Y</a:t>
            </a:r>
            <a:r>
              <a:rPr lang="en-US" altLang="zh-CN" baseline="-25000" dirty="0" smtClean="0"/>
              <a:t>fp</a:t>
            </a:r>
            <a:endParaRPr lang="zh-CN" altLang="en-US" baseline="-25000" dirty="0"/>
          </a:p>
        </p:txBody>
      </p:sp>
      <p:sp>
        <p:nvSpPr>
          <p:cNvPr id="20" name="TextBox 19"/>
          <p:cNvSpPr txBox="1"/>
          <p:nvPr/>
        </p:nvSpPr>
        <p:spPr>
          <a:xfrm>
            <a:off x="5357818" y="6488668"/>
            <a:ext cx="453970" cy="369332"/>
          </a:xfrm>
          <a:prstGeom prst="rect">
            <a:avLst/>
          </a:prstGeom>
          <a:noFill/>
        </p:spPr>
        <p:txBody>
          <a:bodyPr wrap="none" rtlCol="0">
            <a:spAutoFit/>
          </a:bodyPr>
          <a:lstStyle/>
          <a:p>
            <a:r>
              <a:rPr lang="en-US" altLang="zh-CN" dirty="0" smtClean="0"/>
              <a:t>X</a:t>
            </a:r>
            <a:r>
              <a:rPr lang="en-US" altLang="zh-CN" baseline="-25000" dirty="0" smtClean="0"/>
              <a:t>fp</a:t>
            </a:r>
            <a:endParaRPr lang="zh-CN" altLang="en-US" baseline="-25000" dirty="0"/>
          </a:p>
        </p:txBody>
      </p:sp>
      <p:sp>
        <p:nvSpPr>
          <p:cNvPr id="21" name="TextBox 20"/>
          <p:cNvSpPr txBox="1"/>
          <p:nvPr/>
        </p:nvSpPr>
        <p:spPr>
          <a:xfrm>
            <a:off x="6572264" y="5572140"/>
            <a:ext cx="2357454" cy="646331"/>
          </a:xfrm>
          <a:prstGeom prst="rect">
            <a:avLst/>
          </a:prstGeom>
          <a:noFill/>
        </p:spPr>
        <p:txBody>
          <a:bodyPr wrap="square" rtlCol="0">
            <a:spAutoFit/>
          </a:bodyPr>
          <a:lstStyle/>
          <a:p>
            <a:r>
              <a:rPr lang="en-US" altLang="zh-CN" dirty="0" smtClean="0">
                <a:solidFill>
                  <a:srgbClr val="1C0BFB"/>
                </a:solidFill>
              </a:rPr>
              <a:t>Can not separate in focal plane!</a:t>
            </a:r>
            <a:endParaRPr lang="zh-CN" altLang="en-US" dirty="0">
              <a:solidFill>
                <a:srgbClr val="1C0BFB"/>
              </a:solidFill>
            </a:endParaRPr>
          </a:p>
        </p:txBody>
      </p:sp>
      <p:sp>
        <p:nvSpPr>
          <p:cNvPr id="22" name="TextBox 21"/>
          <p:cNvSpPr txBox="1"/>
          <p:nvPr/>
        </p:nvSpPr>
        <p:spPr>
          <a:xfrm>
            <a:off x="285720" y="3845486"/>
            <a:ext cx="1569660" cy="369332"/>
          </a:xfrm>
          <a:prstGeom prst="rect">
            <a:avLst/>
          </a:prstGeom>
          <a:noFill/>
        </p:spPr>
        <p:txBody>
          <a:bodyPr wrap="none" rtlCol="0">
            <a:spAutoFit/>
          </a:bodyPr>
          <a:lstStyle/>
          <a:p>
            <a:r>
              <a:rPr lang="en-US" altLang="zh-CN" dirty="0" smtClean="0">
                <a:solidFill>
                  <a:srgbClr val="FF0000"/>
                </a:solidFill>
              </a:rPr>
              <a:t>5.5 cm width</a:t>
            </a:r>
            <a:endParaRPr lang="zh-CN" altLang="en-US" dirty="0">
              <a:solidFill>
                <a:srgbClr val="FF0000"/>
              </a:solidFill>
            </a:endParaRPr>
          </a:p>
        </p:txBody>
      </p:sp>
      <p:cxnSp>
        <p:nvCxnSpPr>
          <p:cNvPr id="24" name="直接箭头连接符 23"/>
          <p:cNvCxnSpPr/>
          <p:nvPr/>
        </p:nvCxnSpPr>
        <p:spPr>
          <a:xfrm rot="10800000">
            <a:off x="6572264" y="3643314"/>
            <a:ext cx="85725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22" idx="0"/>
          </p:cNvCxnSpPr>
          <p:nvPr/>
        </p:nvCxnSpPr>
        <p:spPr>
          <a:xfrm rot="5400000" flipH="1" flipV="1">
            <a:off x="1259163" y="3309207"/>
            <a:ext cx="347666" cy="724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29520" y="3702610"/>
            <a:ext cx="1569660" cy="369332"/>
          </a:xfrm>
          <a:prstGeom prst="rect">
            <a:avLst/>
          </a:prstGeom>
          <a:noFill/>
        </p:spPr>
        <p:txBody>
          <a:bodyPr wrap="none" rtlCol="0">
            <a:spAutoFit/>
          </a:bodyPr>
          <a:lstStyle/>
          <a:p>
            <a:r>
              <a:rPr lang="en-US" altLang="zh-CN" dirty="0" smtClean="0">
                <a:solidFill>
                  <a:srgbClr val="FF0000"/>
                </a:solidFill>
              </a:rPr>
              <a:t>5.5 cm width</a:t>
            </a:r>
            <a:endParaRPr lang="zh-CN" altLang="en-US" dirty="0">
              <a:solidFill>
                <a:srgbClr val="FF0000"/>
              </a:solidFill>
            </a:endParaRPr>
          </a:p>
        </p:txBody>
      </p:sp>
      <p:sp>
        <p:nvSpPr>
          <p:cNvPr id="23" name="TextBox 22"/>
          <p:cNvSpPr txBox="1"/>
          <p:nvPr/>
        </p:nvSpPr>
        <p:spPr>
          <a:xfrm>
            <a:off x="6500826" y="6215082"/>
            <a:ext cx="2262158" cy="369332"/>
          </a:xfrm>
          <a:prstGeom prst="rect">
            <a:avLst/>
          </a:prstGeom>
          <a:noFill/>
        </p:spPr>
        <p:txBody>
          <a:bodyPr wrap="none" rtlCol="0">
            <a:spAutoFit/>
          </a:bodyPr>
          <a:lstStyle/>
          <a:p>
            <a:r>
              <a:rPr lang="en-US" altLang="zh-CN" i="1" dirty="0" smtClean="0"/>
              <a:t>Thanks to M. Huang</a:t>
            </a:r>
            <a:endParaRPr lang="zh-CN" alt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000" y="-24"/>
            <a:ext cx="8229600" cy="612000"/>
          </a:xfrm>
        </p:spPr>
        <p:txBody>
          <a:bodyPr>
            <a:normAutofit fontScale="90000"/>
          </a:bodyPr>
          <a:lstStyle/>
          <a:p>
            <a:r>
              <a:rPr lang="en-US" altLang="zh-CN" b="1" dirty="0" smtClean="0">
                <a:solidFill>
                  <a:srgbClr val="1C0BFB"/>
                </a:solidFill>
              </a:rPr>
              <a:t>Introduction</a:t>
            </a:r>
            <a:endParaRPr lang="zh-CN" altLang="en-US" b="1" dirty="0">
              <a:solidFill>
                <a:srgbClr val="1C0BFB"/>
              </a:solidFill>
            </a:endParaRPr>
          </a:p>
        </p:txBody>
      </p:sp>
      <p:sp>
        <p:nvSpPr>
          <p:cNvPr id="3" name="内容占位符 2"/>
          <p:cNvSpPr>
            <a:spLocks noGrp="1"/>
          </p:cNvSpPr>
          <p:nvPr>
            <p:ph idx="1"/>
          </p:nvPr>
        </p:nvSpPr>
        <p:spPr>
          <a:xfrm>
            <a:off x="285720" y="928670"/>
            <a:ext cx="8643998" cy="5286412"/>
          </a:xfrm>
        </p:spPr>
        <p:txBody>
          <a:bodyPr>
            <a:noAutofit/>
          </a:bodyPr>
          <a:lstStyle/>
          <a:p>
            <a:r>
              <a:rPr lang="en-US" altLang="zh-CN" sz="2000" dirty="0" smtClean="0"/>
              <a:t>HRSMC is a Geant4 program developed to simulate the physics for HRS, especially for the G2P and GEP experiments. It was also designed to support other HRS experiments.</a:t>
            </a:r>
          </a:p>
          <a:p>
            <a:r>
              <a:rPr lang="en-US" altLang="zh-CN" sz="2000" dirty="0" smtClean="0"/>
              <a:t>Geometry: </a:t>
            </a:r>
          </a:p>
          <a:p>
            <a:pPr lvl="1"/>
            <a:r>
              <a:rPr lang="en-US" altLang="zh-CN" sz="1600" dirty="0" smtClean="0"/>
              <a:t>Full G2P|GEP geometry: g2p target, target field coil, g2p scattering chamber, local dump, septum, platform itself, 3</a:t>
            </a:r>
            <a:r>
              <a:rPr lang="en-US" altLang="zh-CN" sz="1600" baseline="30000" dirty="0" smtClean="0"/>
              <a:t>rd</a:t>
            </a:r>
            <a:r>
              <a:rPr lang="en-US" altLang="zh-CN" sz="1600" dirty="0" smtClean="0"/>
              <a:t> arm</a:t>
            </a:r>
          </a:p>
          <a:p>
            <a:pPr lvl="1"/>
            <a:r>
              <a:rPr lang="en-US" altLang="zh-CN" sz="1600" dirty="0" smtClean="0">
                <a:solidFill>
                  <a:srgbClr val="1C0BFB"/>
                </a:solidFill>
              </a:rPr>
              <a:t>HRS QQDQ magnet geometry  </a:t>
            </a:r>
            <a:r>
              <a:rPr lang="en-US" altLang="zh-CN" sz="1600" dirty="0" smtClean="0"/>
              <a:t>(</a:t>
            </a:r>
            <a:r>
              <a:rPr lang="en-US" altLang="zh-CN" sz="1600" dirty="0" smtClean="0">
                <a:solidFill>
                  <a:srgbClr val="FF0000"/>
                </a:solidFill>
              </a:rPr>
              <a:t>no field</a:t>
            </a:r>
            <a:r>
              <a:rPr lang="en-US" altLang="zh-CN" sz="1600" dirty="0" smtClean="0"/>
              <a:t>, </a:t>
            </a:r>
            <a:r>
              <a:rPr lang="en-US" altLang="zh-CN" sz="1600" dirty="0" smtClean="0">
                <a:solidFill>
                  <a:srgbClr val="FF0000"/>
                </a:solidFill>
              </a:rPr>
              <a:t>using</a:t>
            </a:r>
            <a:r>
              <a:rPr lang="en-US" altLang="zh-CN" sz="1600" dirty="0" smtClean="0"/>
              <a:t> </a:t>
            </a:r>
            <a:r>
              <a:rPr lang="en-US" altLang="zh-CN" sz="1600" dirty="0" smtClean="0">
                <a:solidFill>
                  <a:srgbClr val="FF0000"/>
                </a:solidFill>
              </a:rPr>
              <a:t>SNAKE transportation </a:t>
            </a:r>
            <a:r>
              <a:rPr lang="en-US" altLang="zh-CN" sz="1600" dirty="0" smtClean="0"/>
              <a:t>) </a:t>
            </a:r>
          </a:p>
          <a:p>
            <a:pPr lvl="1"/>
            <a:r>
              <a:rPr lang="en-US" altLang="zh-CN" sz="1600" dirty="0" smtClean="0"/>
              <a:t>BigBite</a:t>
            </a:r>
          </a:p>
          <a:p>
            <a:pPr lvl="1"/>
            <a:r>
              <a:rPr lang="en-US" altLang="zh-CN" sz="1600" dirty="0" smtClean="0"/>
              <a:t>Hall A Neutron Detectors (HAND)</a:t>
            </a:r>
          </a:p>
          <a:p>
            <a:pPr lvl="1"/>
            <a:r>
              <a:rPr lang="en-US" altLang="zh-CN" sz="1600" dirty="0" smtClean="0"/>
              <a:t>BoNuS RTPC</a:t>
            </a:r>
          </a:p>
          <a:p>
            <a:pPr lvl="1"/>
            <a:r>
              <a:rPr lang="en-US" altLang="zh-CN" sz="1600" dirty="0" smtClean="0"/>
              <a:t>SuperBigBite</a:t>
            </a:r>
          </a:p>
          <a:p>
            <a:pPr lvl="1"/>
            <a:r>
              <a:rPr lang="en-US" altLang="zh-CN" sz="1600" dirty="0" smtClean="0"/>
              <a:t>HMS</a:t>
            </a:r>
          </a:p>
          <a:p>
            <a:pPr lvl="1"/>
            <a:r>
              <a:rPr lang="en-US" altLang="zh-CN" sz="1600" b="1" dirty="0" smtClean="0">
                <a:solidFill>
                  <a:srgbClr val="1C0BFB"/>
                </a:solidFill>
              </a:rPr>
              <a:t>CREX:  HallA scattering chamber, CREX target, Septum</a:t>
            </a:r>
            <a:r>
              <a:rPr lang="en-US" altLang="zh-CN" sz="2000" b="1" dirty="0" smtClean="0">
                <a:solidFill>
                  <a:srgbClr val="1C0BFB"/>
                </a:solidFill>
              </a:rPr>
              <a:t>.</a:t>
            </a:r>
          </a:p>
          <a:p>
            <a:r>
              <a:rPr lang="en-US" altLang="zh-CN" sz="2000" dirty="0" smtClean="0"/>
              <a:t>Fields: g2p chicane fields, target field, septum fields, BigBite field. HRS QQDQ fields are not included yet. </a:t>
            </a:r>
          </a:p>
          <a:p>
            <a:r>
              <a:rPr lang="en-US" altLang="zh-CN" sz="2000" dirty="0" smtClean="0"/>
              <a:t>The HRS transportation came from the program </a:t>
            </a:r>
            <a:r>
              <a:rPr lang="en-US" altLang="zh-CN" sz="2000" b="1" dirty="0" smtClean="0"/>
              <a:t>SNAKE</a:t>
            </a:r>
            <a:r>
              <a:rPr lang="en-US" altLang="zh-CN" sz="2000" dirty="0" smtClean="0"/>
              <a:t> and </a:t>
            </a:r>
            <a:r>
              <a:rPr lang="en-US" altLang="zh-CN" sz="2000" b="1" dirty="0" smtClean="0"/>
              <a:t>MUDIFI</a:t>
            </a:r>
            <a:r>
              <a:rPr lang="en-US" altLang="zh-CN" sz="2000" dirty="0" smtClean="0"/>
              <a:t>.(Thanks to J. LeRose and M. Huang) </a:t>
            </a:r>
          </a:p>
        </p:txBody>
      </p:sp>
      <p:sp>
        <p:nvSpPr>
          <p:cNvPr id="6" name="日期占位符 5"/>
          <p:cNvSpPr>
            <a:spLocks noGrp="1"/>
          </p:cNvSpPr>
          <p:nvPr>
            <p:ph type="dt" sz="half" idx="10"/>
          </p:nvPr>
        </p:nvSpPr>
        <p:spPr/>
        <p:txBody>
          <a:bodyPr/>
          <a:lstStyle/>
          <a:p>
            <a:r>
              <a:rPr lang="en-US" altLang="zh-CN" smtClean="0"/>
              <a:t>Jixie Zhang</a:t>
            </a:r>
            <a:endParaRPr lang="zh-CN" altLang="en-US"/>
          </a:p>
        </p:txBody>
      </p:sp>
      <p:sp>
        <p:nvSpPr>
          <p:cNvPr id="5" name="页脚占位符 4"/>
          <p:cNvSpPr>
            <a:spLocks noGrp="1"/>
          </p:cNvSpPr>
          <p:nvPr>
            <p:ph type="ftr" sz="quarter" idx="11"/>
          </p:nvPr>
        </p:nvSpPr>
        <p:spPr/>
        <p:txBody>
          <a:bodyPr/>
          <a:lstStyle/>
          <a:p>
            <a:r>
              <a:rPr lang="en-US" altLang="zh-CN" smtClean="0"/>
              <a:t>April 2014</a:t>
            </a:r>
            <a:endParaRPr lang="zh-CN" altLang="en-US" dirty="0"/>
          </a:p>
        </p:txBody>
      </p:sp>
      <p:sp>
        <p:nvSpPr>
          <p:cNvPr id="4" name="灯片编号占位符 3"/>
          <p:cNvSpPr>
            <a:spLocks noGrp="1"/>
          </p:cNvSpPr>
          <p:nvPr>
            <p:ph type="sldNum" sz="quarter" idx="12"/>
          </p:nvPr>
        </p:nvSpPr>
        <p:spPr/>
        <p:txBody>
          <a:bodyPr>
            <a:normAutofit/>
          </a:bodyPr>
          <a:lstStyle/>
          <a:p>
            <a:fld id="{0C913308-F349-4B6D-A68A-DD1791B4A57B}"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p:txBody>
          <a:bodyPr/>
          <a:lstStyle/>
          <a:p>
            <a:r>
              <a:rPr lang="en-US" altLang="zh-CN" dirty="0" smtClean="0"/>
              <a:t>April 2014</a:t>
            </a:r>
            <a:endParaRPr lang="zh-CN" altLang="en-US" dirty="0"/>
          </a:p>
        </p:txBody>
      </p:sp>
      <p:pic>
        <p:nvPicPr>
          <p:cNvPr id="98307" name="Picture 3" descr="C:\DOCUME~1\ADMINI~1\LOCALS~1\Temp\VMwareDnD\b07cddd2\xvsy_fp_carbon.png"/>
          <p:cNvPicPr>
            <a:picLocks noChangeAspect="1" noChangeArrowheads="1"/>
          </p:cNvPicPr>
          <p:nvPr/>
        </p:nvPicPr>
        <p:blipFill>
          <a:blip r:embed="rId2"/>
          <a:stretch>
            <a:fillRect/>
          </a:stretch>
        </p:blipFill>
        <p:spPr bwMode="auto">
          <a:xfrm>
            <a:off x="71406" y="785794"/>
            <a:ext cx="4320540" cy="2926080"/>
          </a:xfrm>
          <a:prstGeom prst="rect">
            <a:avLst/>
          </a:prstGeom>
          <a:noFill/>
        </p:spPr>
      </p:pic>
      <p:pic>
        <p:nvPicPr>
          <p:cNvPr id="98306" name="Picture 2" descr="C:\DOCUME~1\ADMINI~1\LOCALS~1\Temp\VMwareDnD\b27cdbdb\xvsy_fp_all.png"/>
          <p:cNvPicPr>
            <a:picLocks noChangeAspect="1" noChangeArrowheads="1"/>
          </p:cNvPicPr>
          <p:nvPr/>
        </p:nvPicPr>
        <p:blipFill>
          <a:blip r:embed="rId3"/>
          <a:stretch>
            <a:fillRect/>
          </a:stretch>
        </p:blipFill>
        <p:spPr bwMode="auto">
          <a:xfrm>
            <a:off x="1894534" y="3860506"/>
            <a:ext cx="4320540" cy="2926080"/>
          </a:xfrm>
          <a:prstGeom prst="rect">
            <a:avLst/>
          </a:prstGeom>
          <a:noFill/>
        </p:spPr>
      </p:pic>
      <p:pic>
        <p:nvPicPr>
          <p:cNvPr id="98308" name="Picture 4" descr="C:\DOCUME~1\ADMINI~1\LOCALS~1\Temp\VMwareDnD\b2ffda7f\xvsy_fp_helium.png"/>
          <p:cNvPicPr>
            <a:picLocks noChangeAspect="1" noChangeArrowheads="1"/>
          </p:cNvPicPr>
          <p:nvPr/>
        </p:nvPicPr>
        <p:blipFill>
          <a:blip r:embed="rId4"/>
          <a:stretch>
            <a:fillRect/>
          </a:stretch>
        </p:blipFill>
        <p:spPr bwMode="auto">
          <a:xfrm>
            <a:off x="4752054" y="785794"/>
            <a:ext cx="4320540" cy="2926080"/>
          </a:xfrm>
          <a:prstGeom prst="rect">
            <a:avLst/>
          </a:prstGeom>
          <a:noFill/>
        </p:spPr>
      </p:pic>
      <p:sp>
        <p:nvSpPr>
          <p:cNvPr id="2" name="标题 1"/>
          <p:cNvSpPr>
            <a:spLocks noGrp="1"/>
          </p:cNvSpPr>
          <p:nvPr>
            <p:ph type="title"/>
          </p:nvPr>
        </p:nvSpPr>
        <p:spPr>
          <a:xfrm>
            <a:off x="72000" y="36000"/>
            <a:ext cx="9000000" cy="606918"/>
          </a:xfrm>
        </p:spPr>
        <p:txBody>
          <a:bodyPr>
            <a:noAutofit/>
          </a:bodyPr>
          <a:lstStyle/>
          <a:p>
            <a:r>
              <a:rPr lang="en-US" altLang="zh-CN" sz="3200" b="1" dirty="0" smtClean="0">
                <a:solidFill>
                  <a:srgbClr val="1C0BFB"/>
                </a:solidFill>
              </a:rPr>
              <a:t>G2P Optics Data, 3</a:t>
            </a:r>
            <a:r>
              <a:rPr lang="en-US" altLang="zh-CN" sz="3200" b="1" baseline="30000" dirty="0" smtClean="0">
                <a:solidFill>
                  <a:srgbClr val="1C0BFB"/>
                </a:solidFill>
              </a:rPr>
              <a:t>rd</a:t>
            </a:r>
            <a:r>
              <a:rPr lang="en-US" altLang="zh-CN" sz="3200" b="1" dirty="0" smtClean="0">
                <a:solidFill>
                  <a:srgbClr val="1C0BFB"/>
                </a:solidFill>
              </a:rPr>
              <a:t> Row Sieve Holes </a:t>
            </a:r>
            <a:endParaRPr lang="zh-CN" altLang="en-US" sz="3200" b="1" dirty="0">
              <a:solidFill>
                <a:srgbClr val="1C0BFB"/>
              </a:solidFill>
            </a:endParaRPr>
          </a:p>
        </p:txBody>
      </p:sp>
      <p:sp>
        <p:nvSpPr>
          <p:cNvPr id="10" name="日期占位符 9"/>
          <p:cNvSpPr>
            <a:spLocks noGrp="1"/>
          </p:cNvSpPr>
          <p:nvPr>
            <p:ph type="dt" sz="half" idx="10"/>
          </p:nvPr>
        </p:nvSpPr>
        <p:spPr/>
        <p:txBody>
          <a:bodyPr/>
          <a:lstStyle/>
          <a:p>
            <a:r>
              <a:rPr lang="en-US" altLang="zh-CN" smtClean="0"/>
              <a:t>Jixie Zhang</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20</a:t>
            </a:fld>
            <a:endParaRPr lang="zh-CN" altLang="en-US"/>
          </a:p>
        </p:txBody>
      </p:sp>
      <p:sp>
        <p:nvSpPr>
          <p:cNvPr id="8" name="TextBox 7"/>
          <p:cNvSpPr txBox="1"/>
          <p:nvPr/>
        </p:nvSpPr>
        <p:spPr>
          <a:xfrm>
            <a:off x="6500826" y="3786190"/>
            <a:ext cx="2500330" cy="1477328"/>
          </a:xfrm>
          <a:prstGeom prst="rect">
            <a:avLst/>
          </a:prstGeom>
          <a:noFill/>
        </p:spPr>
        <p:txBody>
          <a:bodyPr wrap="square" rtlCol="0">
            <a:spAutoFit/>
          </a:bodyPr>
          <a:lstStyle/>
          <a:p>
            <a:r>
              <a:rPr lang="en-US" altLang="zh-CN" dirty="0" smtClean="0"/>
              <a:t>G2P Optics data:</a:t>
            </a:r>
          </a:p>
          <a:p>
            <a:r>
              <a:rPr lang="en-US" altLang="zh-CN" dirty="0" smtClean="0"/>
              <a:t>HRS Angle = 5.7 deg</a:t>
            </a:r>
          </a:p>
          <a:p>
            <a:r>
              <a:rPr lang="en-US" altLang="zh-CN" dirty="0" smtClean="0"/>
              <a:t>HRS P0 = 2.251 GeV/c</a:t>
            </a:r>
          </a:p>
          <a:p>
            <a:r>
              <a:rPr lang="en-US" altLang="zh-CN" dirty="0" smtClean="0"/>
              <a:t>No target field</a:t>
            </a:r>
          </a:p>
          <a:p>
            <a:r>
              <a:rPr lang="en-US" altLang="zh-CN" dirty="0" smtClean="0"/>
              <a:t>Delta_P = 4.2 MeV/C</a:t>
            </a:r>
          </a:p>
        </p:txBody>
      </p:sp>
      <p:sp>
        <p:nvSpPr>
          <p:cNvPr id="4" name="矩形 3"/>
          <p:cNvSpPr/>
          <p:nvPr/>
        </p:nvSpPr>
        <p:spPr>
          <a:xfrm>
            <a:off x="1928794" y="1571612"/>
            <a:ext cx="500066" cy="207170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48000" y="1571612"/>
            <a:ext cx="595702" cy="2071702"/>
          </a:xfrm>
          <a:prstGeom prst="rect">
            <a:avLst/>
          </a:prstGeom>
          <a:noFill/>
          <a:ln w="25400">
            <a:solidFill>
              <a:srgbClr val="F20ED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86182" y="4643446"/>
            <a:ext cx="428628" cy="207170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714348" y="1142984"/>
            <a:ext cx="453970" cy="369332"/>
          </a:xfrm>
          <a:prstGeom prst="rect">
            <a:avLst/>
          </a:prstGeom>
          <a:noFill/>
        </p:spPr>
        <p:txBody>
          <a:bodyPr wrap="none" rtlCol="0">
            <a:spAutoFit/>
          </a:bodyPr>
          <a:lstStyle/>
          <a:p>
            <a:r>
              <a:rPr lang="en-US" altLang="zh-CN" baseline="30000" dirty="0" smtClean="0"/>
              <a:t>12</a:t>
            </a:r>
            <a:r>
              <a:rPr lang="en-US" altLang="zh-CN" dirty="0" smtClean="0"/>
              <a:t>C</a:t>
            </a:r>
            <a:endParaRPr lang="zh-CN" altLang="en-US" dirty="0"/>
          </a:p>
        </p:txBody>
      </p:sp>
      <p:sp>
        <p:nvSpPr>
          <p:cNvPr id="17" name="TextBox 16"/>
          <p:cNvSpPr txBox="1"/>
          <p:nvPr/>
        </p:nvSpPr>
        <p:spPr>
          <a:xfrm>
            <a:off x="5429256" y="1142984"/>
            <a:ext cx="492443" cy="369332"/>
          </a:xfrm>
          <a:prstGeom prst="rect">
            <a:avLst/>
          </a:prstGeom>
          <a:noFill/>
        </p:spPr>
        <p:txBody>
          <a:bodyPr wrap="none" rtlCol="0">
            <a:spAutoFit/>
          </a:bodyPr>
          <a:lstStyle/>
          <a:p>
            <a:r>
              <a:rPr lang="en-US" altLang="zh-CN" baseline="30000" dirty="0" smtClean="0"/>
              <a:t>4</a:t>
            </a:r>
            <a:r>
              <a:rPr lang="en-US" altLang="zh-CN" dirty="0" smtClean="0"/>
              <a:t>He</a:t>
            </a:r>
            <a:endParaRPr lang="zh-CN" altLang="en-US" dirty="0"/>
          </a:p>
        </p:txBody>
      </p:sp>
      <p:sp>
        <p:nvSpPr>
          <p:cNvPr id="18" name="TextBox 17"/>
          <p:cNvSpPr txBox="1"/>
          <p:nvPr/>
        </p:nvSpPr>
        <p:spPr>
          <a:xfrm>
            <a:off x="2428860" y="4202676"/>
            <a:ext cx="1377300" cy="369332"/>
          </a:xfrm>
          <a:prstGeom prst="rect">
            <a:avLst/>
          </a:prstGeom>
          <a:noFill/>
        </p:spPr>
        <p:txBody>
          <a:bodyPr wrap="none" rtlCol="0">
            <a:spAutoFit/>
          </a:bodyPr>
          <a:lstStyle/>
          <a:p>
            <a:r>
              <a:rPr lang="en-US" altLang="zh-CN" baseline="30000" dirty="0" smtClean="0"/>
              <a:t>12</a:t>
            </a:r>
            <a:r>
              <a:rPr lang="en-US" altLang="zh-CN" dirty="0" smtClean="0"/>
              <a:t>C and </a:t>
            </a:r>
            <a:r>
              <a:rPr lang="en-US" altLang="zh-CN" baseline="30000" dirty="0" smtClean="0"/>
              <a:t>4</a:t>
            </a:r>
            <a:r>
              <a:rPr lang="en-US" altLang="zh-CN" dirty="0" smtClean="0"/>
              <a:t>He</a:t>
            </a:r>
            <a:endParaRPr lang="zh-CN" altLang="en-US" dirty="0"/>
          </a:p>
        </p:txBody>
      </p:sp>
      <p:sp>
        <p:nvSpPr>
          <p:cNvPr id="19" name="TextBox 18"/>
          <p:cNvSpPr txBox="1"/>
          <p:nvPr/>
        </p:nvSpPr>
        <p:spPr>
          <a:xfrm>
            <a:off x="1643042" y="4214818"/>
            <a:ext cx="453970" cy="369332"/>
          </a:xfrm>
          <a:prstGeom prst="rect">
            <a:avLst/>
          </a:prstGeom>
          <a:noFill/>
        </p:spPr>
        <p:txBody>
          <a:bodyPr wrap="none" rtlCol="0">
            <a:spAutoFit/>
          </a:bodyPr>
          <a:lstStyle/>
          <a:p>
            <a:r>
              <a:rPr lang="en-US" altLang="zh-CN" dirty="0" smtClean="0"/>
              <a:t>Y</a:t>
            </a:r>
            <a:r>
              <a:rPr lang="en-US" altLang="zh-CN" baseline="-25000" dirty="0" smtClean="0"/>
              <a:t>fp</a:t>
            </a:r>
            <a:endParaRPr lang="zh-CN" altLang="en-US" baseline="-25000" dirty="0"/>
          </a:p>
        </p:txBody>
      </p:sp>
      <p:sp>
        <p:nvSpPr>
          <p:cNvPr id="20" name="TextBox 19"/>
          <p:cNvSpPr txBox="1"/>
          <p:nvPr/>
        </p:nvSpPr>
        <p:spPr>
          <a:xfrm>
            <a:off x="5357818" y="6488668"/>
            <a:ext cx="453970" cy="369332"/>
          </a:xfrm>
          <a:prstGeom prst="rect">
            <a:avLst/>
          </a:prstGeom>
          <a:noFill/>
        </p:spPr>
        <p:txBody>
          <a:bodyPr wrap="none" rtlCol="0">
            <a:spAutoFit/>
          </a:bodyPr>
          <a:lstStyle/>
          <a:p>
            <a:r>
              <a:rPr lang="en-US" altLang="zh-CN" dirty="0" smtClean="0"/>
              <a:t>X</a:t>
            </a:r>
            <a:r>
              <a:rPr lang="en-US" altLang="zh-CN" baseline="-25000" dirty="0" smtClean="0"/>
              <a:t>fp</a:t>
            </a:r>
            <a:endParaRPr lang="zh-CN" altLang="en-US" baseline="-25000" dirty="0"/>
          </a:p>
        </p:txBody>
      </p:sp>
      <p:sp>
        <p:nvSpPr>
          <p:cNvPr id="21" name="TextBox 20"/>
          <p:cNvSpPr txBox="1"/>
          <p:nvPr/>
        </p:nvSpPr>
        <p:spPr>
          <a:xfrm>
            <a:off x="6429388" y="5214950"/>
            <a:ext cx="2500330" cy="1477328"/>
          </a:xfrm>
          <a:prstGeom prst="rect">
            <a:avLst/>
          </a:prstGeom>
          <a:noFill/>
        </p:spPr>
        <p:txBody>
          <a:bodyPr wrap="square" rtlCol="0">
            <a:spAutoFit/>
          </a:bodyPr>
          <a:lstStyle/>
          <a:p>
            <a:r>
              <a:rPr lang="en-US" altLang="zh-CN" dirty="0" smtClean="0">
                <a:solidFill>
                  <a:srgbClr val="1C0BFB"/>
                </a:solidFill>
              </a:rPr>
              <a:t>Can separate in the focal plane if cut by vertical sieve position (Out-Plane-Angle|Position)</a:t>
            </a:r>
            <a:endParaRPr lang="zh-CN" altLang="en-US" dirty="0">
              <a:solidFill>
                <a:srgbClr val="1C0BFB"/>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p:txBody>
          <a:bodyPr/>
          <a:lstStyle/>
          <a:p>
            <a:r>
              <a:rPr lang="en-US" altLang="zh-CN" dirty="0" smtClean="0"/>
              <a:t>April 2014</a:t>
            </a:r>
            <a:endParaRPr lang="zh-CN" altLang="en-US" dirty="0"/>
          </a:p>
        </p:txBody>
      </p:sp>
      <p:sp>
        <p:nvSpPr>
          <p:cNvPr id="2" name="标题 1"/>
          <p:cNvSpPr>
            <a:spLocks noGrp="1"/>
          </p:cNvSpPr>
          <p:nvPr>
            <p:ph type="title"/>
          </p:nvPr>
        </p:nvSpPr>
        <p:spPr>
          <a:xfrm>
            <a:off x="72000" y="36000"/>
            <a:ext cx="9000000" cy="606918"/>
          </a:xfrm>
        </p:spPr>
        <p:txBody>
          <a:bodyPr>
            <a:noAutofit/>
          </a:bodyPr>
          <a:lstStyle/>
          <a:p>
            <a:r>
              <a:rPr lang="en-US" altLang="zh-CN" sz="3200" b="1" dirty="0" smtClean="0">
                <a:solidFill>
                  <a:srgbClr val="1C0BFB"/>
                </a:solidFill>
              </a:rPr>
              <a:t>To Separate 2 Elastic Peaks</a:t>
            </a:r>
            <a:endParaRPr lang="zh-CN" altLang="en-US" sz="3200" b="1" dirty="0">
              <a:solidFill>
                <a:srgbClr val="1C0BFB"/>
              </a:solidFill>
            </a:endParaRPr>
          </a:p>
        </p:txBody>
      </p:sp>
      <p:sp>
        <p:nvSpPr>
          <p:cNvPr id="10" name="日期占位符 9"/>
          <p:cNvSpPr>
            <a:spLocks noGrp="1"/>
          </p:cNvSpPr>
          <p:nvPr>
            <p:ph type="dt" sz="half" idx="10"/>
          </p:nvPr>
        </p:nvSpPr>
        <p:spPr/>
        <p:txBody>
          <a:bodyPr/>
          <a:lstStyle/>
          <a:p>
            <a:r>
              <a:rPr lang="en-US" altLang="zh-CN" smtClean="0"/>
              <a:t>Jixie Zhang</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21</a:t>
            </a:fld>
            <a:endParaRPr lang="zh-CN" altLang="en-US"/>
          </a:p>
        </p:txBody>
      </p:sp>
      <p:sp>
        <p:nvSpPr>
          <p:cNvPr id="8" name="TextBox 7"/>
          <p:cNvSpPr txBox="1"/>
          <p:nvPr/>
        </p:nvSpPr>
        <p:spPr>
          <a:xfrm>
            <a:off x="6143636" y="1643050"/>
            <a:ext cx="2500330" cy="1477328"/>
          </a:xfrm>
          <a:prstGeom prst="rect">
            <a:avLst/>
          </a:prstGeom>
          <a:noFill/>
        </p:spPr>
        <p:txBody>
          <a:bodyPr wrap="square" rtlCol="0">
            <a:spAutoFit/>
          </a:bodyPr>
          <a:lstStyle/>
          <a:p>
            <a:r>
              <a:rPr lang="en-US" altLang="zh-CN" dirty="0" smtClean="0"/>
              <a:t>G2P Optics data:</a:t>
            </a:r>
          </a:p>
          <a:p>
            <a:r>
              <a:rPr lang="en-US" altLang="zh-CN" dirty="0" smtClean="0"/>
              <a:t>HRS Angle = 5.7 deg</a:t>
            </a:r>
          </a:p>
          <a:p>
            <a:r>
              <a:rPr lang="en-US" altLang="zh-CN" dirty="0" smtClean="0"/>
              <a:t>HRS P0 = 2.251 GeV/c</a:t>
            </a:r>
          </a:p>
          <a:p>
            <a:r>
              <a:rPr lang="en-US" altLang="zh-CN" dirty="0" smtClean="0"/>
              <a:t>No target field</a:t>
            </a:r>
          </a:p>
          <a:p>
            <a:r>
              <a:rPr lang="en-US" altLang="zh-CN" dirty="0" smtClean="0"/>
              <a:t>Delta_P = 4.2 MeV/C</a:t>
            </a:r>
          </a:p>
        </p:txBody>
      </p:sp>
      <p:grpSp>
        <p:nvGrpSpPr>
          <p:cNvPr id="21" name="组合 20"/>
          <p:cNvGrpSpPr>
            <a:grpSpLocks noChangeAspect="1"/>
          </p:cNvGrpSpPr>
          <p:nvPr/>
        </p:nvGrpSpPr>
        <p:grpSpPr>
          <a:xfrm>
            <a:off x="142844" y="928670"/>
            <a:ext cx="5702464" cy="3800784"/>
            <a:chOff x="1643042" y="3860506"/>
            <a:chExt cx="4752054" cy="3167321"/>
          </a:xfrm>
        </p:grpSpPr>
        <p:pic>
          <p:nvPicPr>
            <p:cNvPr id="98306" name="Picture 2" descr="C:\DOCUME~1\ADMINI~1\LOCALS~1\Temp\VMwareDnD\b27cdbdb\xvsy_fp_all.png"/>
            <p:cNvPicPr>
              <a:picLocks noChangeAspect="1" noChangeArrowheads="1"/>
            </p:cNvPicPr>
            <p:nvPr/>
          </p:nvPicPr>
          <p:blipFill>
            <a:blip r:embed="rId2"/>
            <a:stretch>
              <a:fillRect/>
            </a:stretch>
          </p:blipFill>
          <p:spPr bwMode="auto">
            <a:xfrm>
              <a:off x="1894533" y="3860506"/>
              <a:ext cx="4500563" cy="3048000"/>
            </a:xfrm>
            <a:prstGeom prst="rect">
              <a:avLst/>
            </a:prstGeom>
            <a:noFill/>
          </p:spPr>
        </p:pic>
        <p:sp>
          <p:nvSpPr>
            <p:cNvPr id="15" name="矩形 14"/>
            <p:cNvSpPr/>
            <p:nvPr/>
          </p:nvSpPr>
          <p:spPr>
            <a:xfrm>
              <a:off x="3624006" y="4643446"/>
              <a:ext cx="476253" cy="213411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428860" y="4202676"/>
              <a:ext cx="1377300" cy="369332"/>
            </a:xfrm>
            <a:prstGeom prst="rect">
              <a:avLst/>
            </a:prstGeom>
            <a:noFill/>
          </p:spPr>
          <p:txBody>
            <a:bodyPr wrap="none" rtlCol="0">
              <a:spAutoFit/>
            </a:bodyPr>
            <a:lstStyle/>
            <a:p>
              <a:r>
                <a:rPr lang="en-US" altLang="zh-CN" baseline="30000" dirty="0" smtClean="0"/>
                <a:t>12</a:t>
              </a:r>
              <a:r>
                <a:rPr lang="en-US" altLang="zh-CN" dirty="0" smtClean="0"/>
                <a:t>C and </a:t>
              </a:r>
              <a:r>
                <a:rPr lang="en-US" altLang="zh-CN" baseline="30000" dirty="0" smtClean="0"/>
                <a:t>4</a:t>
              </a:r>
              <a:r>
                <a:rPr lang="en-US" altLang="zh-CN" dirty="0" smtClean="0"/>
                <a:t>He</a:t>
              </a:r>
              <a:endParaRPr lang="zh-CN" altLang="en-US" dirty="0"/>
            </a:p>
          </p:txBody>
        </p:sp>
        <p:sp>
          <p:nvSpPr>
            <p:cNvPr id="19" name="TextBox 18"/>
            <p:cNvSpPr txBox="1"/>
            <p:nvPr/>
          </p:nvSpPr>
          <p:spPr>
            <a:xfrm>
              <a:off x="1643042" y="4214818"/>
              <a:ext cx="453970" cy="369332"/>
            </a:xfrm>
            <a:prstGeom prst="rect">
              <a:avLst/>
            </a:prstGeom>
            <a:noFill/>
          </p:spPr>
          <p:txBody>
            <a:bodyPr wrap="none" rtlCol="0">
              <a:spAutoFit/>
            </a:bodyPr>
            <a:lstStyle/>
            <a:p>
              <a:r>
                <a:rPr lang="en-US" altLang="zh-CN" dirty="0" smtClean="0"/>
                <a:t>Y</a:t>
              </a:r>
              <a:r>
                <a:rPr lang="en-US" altLang="zh-CN" baseline="-25000" dirty="0" smtClean="0"/>
                <a:t>fp</a:t>
              </a:r>
              <a:endParaRPr lang="zh-CN" altLang="en-US" baseline="-25000" dirty="0"/>
            </a:p>
          </p:txBody>
        </p:sp>
        <p:sp>
          <p:nvSpPr>
            <p:cNvPr id="20" name="TextBox 19"/>
            <p:cNvSpPr txBox="1"/>
            <p:nvPr/>
          </p:nvSpPr>
          <p:spPr>
            <a:xfrm>
              <a:off x="5773011" y="6658495"/>
              <a:ext cx="453970" cy="369332"/>
            </a:xfrm>
            <a:prstGeom prst="rect">
              <a:avLst/>
            </a:prstGeom>
            <a:noFill/>
          </p:spPr>
          <p:txBody>
            <a:bodyPr wrap="none" rtlCol="0">
              <a:spAutoFit/>
            </a:bodyPr>
            <a:lstStyle/>
            <a:p>
              <a:r>
                <a:rPr lang="en-US" altLang="zh-CN" dirty="0" smtClean="0"/>
                <a:t>X</a:t>
              </a:r>
              <a:r>
                <a:rPr lang="en-US" altLang="zh-CN" baseline="-25000" dirty="0" smtClean="0"/>
                <a:t>fp</a:t>
              </a:r>
              <a:endParaRPr lang="zh-CN" altLang="en-US" baseline="-25000" dirty="0"/>
            </a:p>
          </p:txBody>
        </p:sp>
      </p:grpSp>
      <p:sp>
        <p:nvSpPr>
          <p:cNvPr id="22" name="TextBox 21"/>
          <p:cNvSpPr txBox="1"/>
          <p:nvPr/>
        </p:nvSpPr>
        <p:spPr>
          <a:xfrm>
            <a:off x="714348" y="4643446"/>
            <a:ext cx="5086649" cy="369332"/>
          </a:xfrm>
          <a:prstGeom prst="rect">
            <a:avLst/>
          </a:prstGeom>
          <a:noFill/>
        </p:spPr>
        <p:txBody>
          <a:bodyPr wrap="none" rtlCol="0">
            <a:spAutoFit/>
          </a:bodyPr>
          <a:lstStyle/>
          <a:p>
            <a:r>
              <a:rPr lang="en-US" altLang="zh-CN" dirty="0" smtClean="0">
                <a:solidFill>
                  <a:srgbClr val="1C0BFB"/>
                </a:solidFill>
              </a:rPr>
              <a:t>At center hole: dP = 0.19% </a:t>
            </a:r>
            <a:r>
              <a:rPr lang="en-US" altLang="zh-CN" dirty="0" smtClean="0">
                <a:solidFill>
                  <a:srgbClr val="1C0BFB"/>
                </a:solidFill>
                <a:sym typeface="Wingdings" pitchFamily="2" charset="2"/>
              </a:rPr>
              <a:t> </a:t>
            </a:r>
            <a:r>
              <a:rPr lang="en-US" altLang="zh-CN" dirty="0" smtClean="0">
                <a:solidFill>
                  <a:srgbClr val="1C0BFB"/>
                </a:solidFill>
              </a:rPr>
              <a:t>dX</a:t>
            </a:r>
            <a:r>
              <a:rPr lang="en-US" altLang="zh-CN" baseline="-25000" dirty="0" smtClean="0">
                <a:solidFill>
                  <a:srgbClr val="1C0BFB"/>
                </a:solidFill>
              </a:rPr>
              <a:t>fp</a:t>
            </a:r>
            <a:r>
              <a:rPr lang="en-US" altLang="zh-CN" dirty="0" smtClean="0">
                <a:solidFill>
                  <a:srgbClr val="1C0BFB"/>
                </a:solidFill>
              </a:rPr>
              <a:t> = 2.6 cm</a:t>
            </a:r>
            <a:endParaRPr lang="zh-CN" altLang="en-US" dirty="0">
              <a:solidFill>
                <a:srgbClr val="1C0BFB"/>
              </a:solidFill>
            </a:endParaRPr>
          </a:p>
        </p:txBody>
      </p:sp>
      <p:sp>
        <p:nvSpPr>
          <p:cNvPr id="23" name="TextBox 22"/>
          <p:cNvSpPr txBox="1"/>
          <p:nvPr/>
        </p:nvSpPr>
        <p:spPr>
          <a:xfrm>
            <a:off x="571472" y="5286388"/>
            <a:ext cx="7929618" cy="923330"/>
          </a:xfrm>
          <a:prstGeom prst="rect">
            <a:avLst/>
          </a:prstGeom>
          <a:noFill/>
        </p:spPr>
        <p:txBody>
          <a:bodyPr wrap="square" rtlCol="0">
            <a:spAutoFit/>
          </a:bodyPr>
          <a:lstStyle/>
          <a:p>
            <a:r>
              <a:rPr lang="en-US" altLang="zh-CN" dirty="0" smtClean="0">
                <a:solidFill>
                  <a:srgbClr val="FF0000"/>
                </a:solidFill>
              </a:rPr>
              <a:t>To separate 2 elastic peaks in the focal plane without other helps, the difference between these 2 deltas should larger than 0.4%! </a:t>
            </a:r>
          </a:p>
          <a:p>
            <a:r>
              <a:rPr lang="en-US" altLang="zh-CN" b="1" dirty="0" smtClean="0">
                <a:solidFill>
                  <a:srgbClr val="FF0000"/>
                </a:solidFill>
              </a:rPr>
              <a:t>Only for NO Raster beam</a:t>
            </a:r>
            <a:r>
              <a:rPr lang="en-US" altLang="zh-CN" dirty="0" smtClean="0">
                <a:solidFill>
                  <a:srgbClr val="FF0000"/>
                </a:solidFill>
              </a:rPr>
              <a:t>.</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p:txBody>
          <a:bodyPr/>
          <a:lstStyle/>
          <a:p>
            <a:r>
              <a:rPr lang="en-US" altLang="zh-CN" dirty="0" smtClean="0"/>
              <a:t>April 2014</a:t>
            </a:r>
            <a:endParaRPr lang="zh-CN" altLang="en-US" dirty="0"/>
          </a:p>
        </p:txBody>
      </p:sp>
      <p:sp>
        <p:nvSpPr>
          <p:cNvPr id="2" name="标题 1"/>
          <p:cNvSpPr>
            <a:spLocks noGrp="1"/>
          </p:cNvSpPr>
          <p:nvPr>
            <p:ph type="title"/>
          </p:nvPr>
        </p:nvSpPr>
        <p:spPr>
          <a:xfrm>
            <a:off x="72000" y="36000"/>
            <a:ext cx="9000000" cy="606918"/>
          </a:xfrm>
        </p:spPr>
        <p:txBody>
          <a:bodyPr>
            <a:noAutofit/>
          </a:bodyPr>
          <a:lstStyle/>
          <a:p>
            <a:r>
              <a:rPr lang="en-US" altLang="zh-CN" sz="3200" b="1" dirty="0" smtClean="0">
                <a:solidFill>
                  <a:srgbClr val="1C0BFB"/>
                </a:solidFill>
              </a:rPr>
              <a:t>Test SNAKE: to </a:t>
            </a:r>
            <a:r>
              <a:rPr lang="en-US" altLang="zh-CN" sz="3200" b="1" dirty="0" smtClean="0">
                <a:solidFill>
                  <a:srgbClr val="1C0BFB"/>
                </a:solidFill>
              </a:rPr>
              <a:t>Separate 2 Elastic Peaks</a:t>
            </a:r>
            <a:endParaRPr lang="zh-CN" altLang="en-US" sz="3200" b="1" dirty="0">
              <a:solidFill>
                <a:srgbClr val="1C0BFB"/>
              </a:solidFill>
            </a:endParaRPr>
          </a:p>
        </p:txBody>
      </p:sp>
      <p:sp>
        <p:nvSpPr>
          <p:cNvPr id="10" name="日期占位符 9"/>
          <p:cNvSpPr>
            <a:spLocks noGrp="1"/>
          </p:cNvSpPr>
          <p:nvPr>
            <p:ph type="dt" sz="half" idx="10"/>
          </p:nvPr>
        </p:nvSpPr>
        <p:spPr/>
        <p:txBody>
          <a:bodyPr/>
          <a:lstStyle/>
          <a:p>
            <a:r>
              <a:rPr lang="en-US" altLang="zh-CN" smtClean="0"/>
              <a:t>Jixie Zhang</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22</a:t>
            </a:fld>
            <a:endParaRPr lang="zh-CN" altLang="en-US"/>
          </a:p>
        </p:txBody>
      </p:sp>
      <p:sp>
        <p:nvSpPr>
          <p:cNvPr id="23" name="TextBox 22"/>
          <p:cNvSpPr txBox="1"/>
          <p:nvPr/>
        </p:nvSpPr>
        <p:spPr>
          <a:xfrm>
            <a:off x="571472" y="4857760"/>
            <a:ext cx="7929618" cy="1477328"/>
          </a:xfrm>
          <a:prstGeom prst="rect">
            <a:avLst/>
          </a:prstGeom>
          <a:noFill/>
        </p:spPr>
        <p:txBody>
          <a:bodyPr wrap="square" rtlCol="0">
            <a:spAutoFit/>
          </a:bodyPr>
          <a:lstStyle/>
          <a:p>
            <a:r>
              <a:rPr lang="en-US" altLang="zh-CN" dirty="0" smtClean="0">
                <a:solidFill>
                  <a:srgbClr val="FF0000"/>
                </a:solidFill>
              </a:rPr>
              <a:t>From snake: to separate 2 elastic peaks in the focal plane without other helps, the difference between these 2 deltas should larger than 1%! </a:t>
            </a:r>
          </a:p>
          <a:p>
            <a:r>
              <a:rPr lang="en-US" altLang="zh-CN" b="1" dirty="0" smtClean="0">
                <a:solidFill>
                  <a:srgbClr val="FF0000"/>
                </a:solidFill>
              </a:rPr>
              <a:t>For 4 mm raster beam. Not consider energy loss and multipole scattering yet </a:t>
            </a:r>
            <a:r>
              <a:rPr lang="en-US" altLang="zh-CN" b="1" smtClean="0">
                <a:solidFill>
                  <a:srgbClr val="FF0000"/>
                </a:solidFill>
              </a:rPr>
              <a:t>for outgoing </a:t>
            </a:r>
            <a:r>
              <a:rPr lang="en-US" altLang="zh-CN" b="1" dirty="0" smtClean="0">
                <a:solidFill>
                  <a:srgbClr val="FF0000"/>
                </a:solidFill>
              </a:rPr>
              <a:t>electrons.</a:t>
            </a:r>
            <a:endParaRPr lang="zh-CN" altLang="en-US" b="1" dirty="0">
              <a:solidFill>
                <a:srgbClr val="FF0000"/>
              </a:solidFill>
            </a:endParaRPr>
          </a:p>
        </p:txBody>
      </p:sp>
      <p:pic>
        <p:nvPicPr>
          <p:cNvPr id="1026" name="Picture 2" descr="C:\DOCUME~1\ADMINI~1\LOCALS~1\Temp\VMwareDnD\29fc37a0\Xfp_Raster4mm.png"/>
          <p:cNvPicPr>
            <a:picLocks noChangeAspect="1" noChangeArrowheads="1"/>
          </p:cNvPicPr>
          <p:nvPr/>
        </p:nvPicPr>
        <p:blipFill>
          <a:blip r:embed="rId2"/>
          <a:srcRect/>
          <a:stretch>
            <a:fillRect/>
          </a:stretch>
        </p:blipFill>
        <p:spPr bwMode="auto">
          <a:xfrm>
            <a:off x="4503452" y="1214425"/>
            <a:ext cx="4640580" cy="3160395"/>
          </a:xfrm>
          <a:prstGeom prst="rect">
            <a:avLst/>
          </a:prstGeom>
          <a:noFill/>
        </p:spPr>
      </p:pic>
      <p:pic>
        <p:nvPicPr>
          <p:cNvPr id="1027" name="Picture 3" descr="C:\DOCUME~1\ADMINI~1\LOCALS~1\Temp\VMwareDnD\6603ac46\YfpVsXfp_Raster2cm.png"/>
          <p:cNvPicPr>
            <a:picLocks noChangeAspect="1" noChangeArrowheads="1"/>
          </p:cNvPicPr>
          <p:nvPr/>
        </p:nvPicPr>
        <p:blipFill>
          <a:blip r:embed="rId3"/>
          <a:srcRect/>
          <a:stretch>
            <a:fillRect/>
          </a:stretch>
        </p:blipFill>
        <p:spPr bwMode="auto">
          <a:xfrm>
            <a:off x="-32" y="1197299"/>
            <a:ext cx="4640580" cy="316039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p:txBody>
          <a:bodyPr/>
          <a:lstStyle/>
          <a:p>
            <a:r>
              <a:rPr lang="en-US" altLang="zh-CN" dirty="0" smtClean="0"/>
              <a:t>April 2014</a:t>
            </a:r>
            <a:endParaRPr lang="zh-CN" altLang="en-US" dirty="0"/>
          </a:p>
        </p:txBody>
      </p:sp>
      <p:sp>
        <p:nvSpPr>
          <p:cNvPr id="2" name="标题 1"/>
          <p:cNvSpPr>
            <a:spLocks noGrp="1"/>
          </p:cNvSpPr>
          <p:nvPr>
            <p:ph type="title"/>
          </p:nvPr>
        </p:nvSpPr>
        <p:spPr>
          <a:xfrm>
            <a:off x="72000" y="36000"/>
            <a:ext cx="9000000" cy="606918"/>
          </a:xfrm>
        </p:spPr>
        <p:txBody>
          <a:bodyPr>
            <a:noAutofit/>
          </a:bodyPr>
          <a:lstStyle/>
          <a:p>
            <a:r>
              <a:rPr lang="en-US" altLang="zh-CN" sz="3200" b="1" dirty="0" smtClean="0">
                <a:solidFill>
                  <a:srgbClr val="1C0BFB"/>
                </a:solidFill>
              </a:rPr>
              <a:t>Geant4 Simulation</a:t>
            </a:r>
            <a:r>
              <a:rPr lang="en-US" altLang="zh-CN" sz="3200" b="1" dirty="0" smtClean="0">
                <a:solidFill>
                  <a:srgbClr val="1C0BFB"/>
                </a:solidFill>
              </a:rPr>
              <a:t>: </a:t>
            </a:r>
            <a:r>
              <a:rPr lang="en-US" altLang="zh-CN" sz="3200" b="1" dirty="0" smtClean="0">
                <a:solidFill>
                  <a:srgbClr val="1C0BFB"/>
                </a:solidFill>
              </a:rPr>
              <a:t>The Target</a:t>
            </a:r>
            <a:endParaRPr lang="zh-CN" altLang="en-US" sz="3200" b="1" dirty="0">
              <a:solidFill>
                <a:srgbClr val="1C0BFB"/>
              </a:solidFill>
            </a:endParaRPr>
          </a:p>
        </p:txBody>
      </p:sp>
      <p:sp>
        <p:nvSpPr>
          <p:cNvPr id="10" name="日期占位符 9"/>
          <p:cNvSpPr>
            <a:spLocks noGrp="1"/>
          </p:cNvSpPr>
          <p:nvPr>
            <p:ph type="dt" sz="half" idx="10"/>
          </p:nvPr>
        </p:nvSpPr>
        <p:spPr/>
        <p:txBody>
          <a:bodyPr/>
          <a:lstStyle/>
          <a:p>
            <a:r>
              <a:rPr lang="en-US" altLang="zh-CN" smtClean="0"/>
              <a:t>Jixie Zhang</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23</a:t>
            </a:fld>
            <a:endParaRPr lang="zh-CN" altLang="en-US"/>
          </a:p>
        </p:txBody>
      </p:sp>
      <p:pic>
        <p:nvPicPr>
          <p:cNvPr id="3" name="Picture 2" descr="C:\DOCUME~1\ADMINI~1\LOCALS~1\Temp\VMwareDnD\2a753313\Pvb_3z.png"/>
          <p:cNvPicPr>
            <a:picLocks noChangeAspect="1" noChangeArrowheads="1"/>
          </p:cNvPicPr>
          <p:nvPr/>
        </p:nvPicPr>
        <p:blipFill>
          <a:blip r:embed="rId2"/>
          <a:srcRect/>
          <a:stretch>
            <a:fillRect/>
          </a:stretch>
        </p:blipFill>
        <p:spPr bwMode="auto">
          <a:xfrm>
            <a:off x="4572000" y="3714752"/>
            <a:ext cx="4541520" cy="2849880"/>
          </a:xfrm>
          <a:prstGeom prst="rect">
            <a:avLst/>
          </a:prstGeom>
          <a:noFill/>
        </p:spPr>
      </p:pic>
      <p:pic>
        <p:nvPicPr>
          <p:cNvPr id="4" name="Picture 3" descr="C:\DOCUME~1\ADMINI~1\LOCALS~1\Temp\VMwareDnD\778a9e3c\Radlen_3z.png"/>
          <p:cNvPicPr>
            <a:picLocks noChangeAspect="1" noChangeArrowheads="1"/>
          </p:cNvPicPr>
          <p:nvPr/>
        </p:nvPicPr>
        <p:blipFill>
          <a:blip r:embed="rId3"/>
          <a:srcRect/>
          <a:stretch>
            <a:fillRect/>
          </a:stretch>
        </p:blipFill>
        <p:spPr bwMode="auto">
          <a:xfrm>
            <a:off x="0" y="857232"/>
            <a:ext cx="4541520" cy="2849880"/>
          </a:xfrm>
          <a:prstGeom prst="rect">
            <a:avLst/>
          </a:prstGeom>
          <a:noFill/>
        </p:spPr>
      </p:pic>
      <p:pic>
        <p:nvPicPr>
          <p:cNvPr id="1028" name="Picture 4" descr="C:\DOCUME~1\ADMINI~1\LOCALS~1\Temp\VMwareDnD\bb7480f2\P0_3z.png"/>
          <p:cNvPicPr>
            <a:picLocks noChangeAspect="1" noChangeArrowheads="1"/>
          </p:cNvPicPr>
          <p:nvPr/>
        </p:nvPicPr>
        <p:blipFill>
          <a:blip r:embed="rId4"/>
          <a:srcRect/>
          <a:stretch>
            <a:fillRect/>
          </a:stretch>
        </p:blipFill>
        <p:spPr bwMode="auto">
          <a:xfrm>
            <a:off x="-32" y="3722392"/>
            <a:ext cx="4541520" cy="2849880"/>
          </a:xfrm>
          <a:prstGeom prst="rect">
            <a:avLst/>
          </a:prstGeom>
          <a:noFill/>
        </p:spPr>
      </p:pic>
      <p:sp>
        <p:nvSpPr>
          <p:cNvPr id="12" name="TextBox 11"/>
          <p:cNvSpPr txBox="1"/>
          <p:nvPr/>
        </p:nvSpPr>
        <p:spPr>
          <a:xfrm>
            <a:off x="5286380" y="4071942"/>
            <a:ext cx="2581156" cy="338554"/>
          </a:xfrm>
          <a:prstGeom prst="rect">
            <a:avLst/>
          </a:prstGeom>
          <a:noFill/>
        </p:spPr>
        <p:txBody>
          <a:bodyPr wrap="none" rtlCol="0">
            <a:spAutoFit/>
          </a:bodyPr>
          <a:lstStyle/>
          <a:p>
            <a:r>
              <a:rPr lang="en-US" altLang="zh-CN" sz="1600" b="1" dirty="0" smtClean="0"/>
              <a:t>Momentum at Sieve Plane</a:t>
            </a:r>
            <a:endParaRPr lang="zh-CN" altLang="en-US" sz="16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2000"/>
            <a:ext cx="8229600" cy="642942"/>
          </a:xfrm>
        </p:spPr>
        <p:txBody>
          <a:bodyPr>
            <a:normAutofit fontScale="90000"/>
          </a:bodyPr>
          <a:lstStyle/>
          <a:p>
            <a:r>
              <a:rPr lang="en-US" b="1" dirty="0" smtClean="0">
                <a:solidFill>
                  <a:srgbClr val="1C0BFB"/>
                </a:solidFill>
              </a:rPr>
              <a:t>Summary</a:t>
            </a:r>
            <a:endParaRPr lang="en-US" b="1" dirty="0">
              <a:solidFill>
                <a:srgbClr val="1C0BFB"/>
              </a:solidFill>
            </a:endParaRPr>
          </a:p>
        </p:txBody>
      </p:sp>
      <p:sp>
        <p:nvSpPr>
          <p:cNvPr id="3" name="Content Placeholder 2"/>
          <p:cNvSpPr>
            <a:spLocks noGrp="1"/>
          </p:cNvSpPr>
          <p:nvPr>
            <p:ph idx="1"/>
          </p:nvPr>
        </p:nvSpPr>
        <p:spPr>
          <a:xfrm>
            <a:off x="214282" y="785794"/>
            <a:ext cx="8786874" cy="5715040"/>
          </a:xfrm>
        </p:spPr>
        <p:txBody>
          <a:bodyPr>
            <a:noAutofit/>
          </a:bodyPr>
          <a:lstStyle/>
          <a:p>
            <a:r>
              <a:rPr lang="en-US" sz="2000" dirty="0" smtClean="0"/>
              <a:t>HRSMC is designed for multiple HRS experiments, especially for G2P and GEP.</a:t>
            </a:r>
          </a:p>
          <a:p>
            <a:r>
              <a:rPr lang="en-US" sz="2000" dirty="0" smtClean="0"/>
              <a:t>SBS, BB, HMS, HAND and RTPC are ready to use. It can be easily modified to support other experiments by adding the geometries. </a:t>
            </a:r>
          </a:p>
          <a:p>
            <a:r>
              <a:rPr lang="en-US" sz="2000" dirty="0" smtClean="0"/>
              <a:t>HRSMC </a:t>
            </a:r>
            <a:r>
              <a:rPr lang="en-US" sz="2000" dirty="0" smtClean="0"/>
              <a:t>has </a:t>
            </a:r>
            <a:r>
              <a:rPr lang="en-US" sz="2000" dirty="0" smtClean="0"/>
              <a:t>been used to simulate </a:t>
            </a:r>
            <a:r>
              <a:rPr lang="en-US" sz="2000" dirty="0" smtClean="0"/>
              <a:t>the optics </a:t>
            </a:r>
            <a:r>
              <a:rPr lang="en-US" sz="2000" dirty="0" smtClean="0"/>
              <a:t>for G2P|GEP. We have another dedicated program, g2psim, too. </a:t>
            </a:r>
          </a:p>
          <a:p>
            <a:r>
              <a:rPr lang="en-US" sz="2000" dirty="0" smtClean="0"/>
              <a:t>One can use real optics matrix to reconstruct simulated focal plane data. In other words, HRSMC can cross check the quality of optics matrix and help to improve it, which is useful for those experiments with large raster.</a:t>
            </a:r>
          </a:p>
          <a:p>
            <a:r>
              <a:rPr lang="en-US" sz="2000" dirty="0" smtClean="0"/>
              <a:t>The strategy of the reconstruction with target field is: </a:t>
            </a:r>
          </a:p>
          <a:p>
            <a:pPr>
              <a:buNone/>
            </a:pPr>
            <a:r>
              <a:rPr lang="en-US" sz="2000" dirty="0" smtClean="0"/>
              <a:t>	</a:t>
            </a:r>
            <a:r>
              <a:rPr lang="en-US" sz="2000" b="1" dirty="0" smtClean="0">
                <a:solidFill>
                  <a:srgbClr val="FF0000"/>
                </a:solidFill>
              </a:rPr>
              <a:t>No-Target-Field-HRS + Drift-Sieve-to-Target-in-field </a:t>
            </a:r>
            <a:r>
              <a:rPr lang="en-US" sz="2000" dirty="0" smtClean="0"/>
              <a:t>. </a:t>
            </a:r>
          </a:p>
          <a:p>
            <a:r>
              <a:rPr lang="en-US" sz="2000" dirty="0" smtClean="0"/>
              <a:t>A lot advance features are included.</a:t>
            </a:r>
          </a:p>
          <a:p>
            <a:r>
              <a:rPr lang="en-US" sz="2000" dirty="0" smtClean="0"/>
              <a:t>Need support for SNAKE models. Thanks to Min Huang and John, need their continuous contribution.</a:t>
            </a:r>
          </a:p>
        </p:txBody>
      </p:sp>
      <p:sp>
        <p:nvSpPr>
          <p:cNvPr id="6" name="日期占位符 5"/>
          <p:cNvSpPr>
            <a:spLocks noGrp="1"/>
          </p:cNvSpPr>
          <p:nvPr>
            <p:ph type="dt" sz="half" idx="10"/>
          </p:nvPr>
        </p:nvSpPr>
        <p:spPr/>
        <p:txBody>
          <a:bodyPr/>
          <a:lstStyle/>
          <a:p>
            <a:r>
              <a:rPr lang="en-US" altLang="zh-CN" smtClean="0"/>
              <a:t>Jixie Zhang</a:t>
            </a:r>
            <a:endParaRPr lang="zh-CN" altLang="en-US"/>
          </a:p>
        </p:txBody>
      </p:sp>
      <p:sp>
        <p:nvSpPr>
          <p:cNvPr id="5" name="页脚占位符 4"/>
          <p:cNvSpPr>
            <a:spLocks noGrp="1"/>
          </p:cNvSpPr>
          <p:nvPr>
            <p:ph type="ftr" sz="quarter" idx="11"/>
          </p:nvPr>
        </p:nvSpPr>
        <p:spPr/>
        <p:txBody>
          <a:bodyPr/>
          <a:lstStyle/>
          <a:p>
            <a:r>
              <a:rPr lang="en-US" altLang="zh-CN" smtClean="0"/>
              <a:t>April 2014</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24</a:t>
            </a:fld>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2000"/>
            <a:ext cx="8229600" cy="582594"/>
          </a:xfrm>
        </p:spPr>
        <p:txBody>
          <a:bodyPr/>
          <a:lstStyle/>
          <a:p>
            <a:r>
              <a:rPr lang="en-US" altLang="zh-CN" sz="4000" b="1" dirty="0" smtClean="0">
                <a:solidFill>
                  <a:srgbClr val="1C0BFB"/>
                </a:solidFill>
              </a:rPr>
              <a:t>Acknowledgment</a:t>
            </a:r>
            <a:endParaRPr lang="zh-CN" altLang="en-US" sz="4000" b="1" dirty="0">
              <a:solidFill>
                <a:srgbClr val="1C0BFB"/>
              </a:solidFill>
            </a:endParaRPr>
          </a:p>
        </p:txBody>
      </p:sp>
      <p:sp>
        <p:nvSpPr>
          <p:cNvPr id="3" name="内容占位符 2"/>
          <p:cNvSpPr>
            <a:spLocks noGrp="1"/>
          </p:cNvSpPr>
          <p:nvPr>
            <p:ph idx="1"/>
          </p:nvPr>
        </p:nvSpPr>
        <p:spPr>
          <a:xfrm>
            <a:off x="428596" y="1285860"/>
            <a:ext cx="8229600" cy="4525963"/>
          </a:xfrm>
        </p:spPr>
        <p:txBody>
          <a:bodyPr>
            <a:normAutofit/>
          </a:bodyPr>
          <a:lstStyle/>
          <a:p>
            <a:r>
              <a:rPr lang="en-US" altLang="zh-CN" sz="2400" dirty="0" smtClean="0">
                <a:latin typeface="Comic Sans MS" pitchFamily="66" charset="0"/>
              </a:rPr>
              <a:t>Thank John LeRose for providing guidance and SNAKE models</a:t>
            </a:r>
          </a:p>
          <a:p>
            <a:r>
              <a:rPr lang="en-US" altLang="zh-CN" sz="2400" dirty="0" smtClean="0">
                <a:latin typeface="Comic Sans MS" pitchFamily="66" charset="0"/>
              </a:rPr>
              <a:t>Thank Min Huang for providing SNAKE models and her hard work in optics optimization for real data</a:t>
            </a:r>
          </a:p>
          <a:p>
            <a:r>
              <a:rPr lang="en-US" altLang="zh-CN" sz="2400" dirty="0" smtClean="0">
                <a:latin typeface="Comic Sans MS" pitchFamily="66" charset="0"/>
              </a:rPr>
              <a:t>Thank Chao Gu for helping in both simulation and optics optimization </a:t>
            </a:r>
          </a:p>
          <a:p>
            <a:r>
              <a:rPr lang="en-US" altLang="zh-CN" sz="2400" dirty="0" smtClean="0">
                <a:latin typeface="Comic Sans MS" pitchFamily="66" charset="0"/>
              </a:rPr>
              <a:t>Thanks to all G2P Collaborators</a:t>
            </a:r>
          </a:p>
        </p:txBody>
      </p:sp>
      <p:sp>
        <p:nvSpPr>
          <p:cNvPr id="6" name="日期占位符 5"/>
          <p:cNvSpPr>
            <a:spLocks noGrp="1"/>
          </p:cNvSpPr>
          <p:nvPr>
            <p:ph type="dt" sz="half" idx="10"/>
          </p:nvPr>
        </p:nvSpPr>
        <p:spPr/>
        <p:txBody>
          <a:bodyPr/>
          <a:lstStyle/>
          <a:p>
            <a:r>
              <a:rPr lang="en-US" altLang="zh-CN" smtClean="0"/>
              <a:t>Jixie Zhang</a:t>
            </a:r>
            <a:endParaRPr lang="zh-CN" altLang="en-US"/>
          </a:p>
        </p:txBody>
      </p:sp>
      <p:sp>
        <p:nvSpPr>
          <p:cNvPr id="5" name="页脚占位符 4"/>
          <p:cNvSpPr>
            <a:spLocks noGrp="1"/>
          </p:cNvSpPr>
          <p:nvPr>
            <p:ph type="ftr" sz="quarter" idx="11"/>
          </p:nvPr>
        </p:nvSpPr>
        <p:spPr/>
        <p:txBody>
          <a:bodyPr/>
          <a:lstStyle/>
          <a:p>
            <a:r>
              <a:rPr lang="en-US" altLang="zh-CN" smtClean="0"/>
              <a:t>April 2014</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25</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6000"/>
            <a:ext cx="8229600" cy="606918"/>
          </a:xfrm>
        </p:spPr>
        <p:txBody>
          <a:bodyPr>
            <a:noAutofit/>
          </a:bodyPr>
          <a:lstStyle/>
          <a:p>
            <a:r>
              <a:rPr lang="en-US" altLang="zh-CN" sz="4000" b="1" dirty="0" smtClean="0">
                <a:solidFill>
                  <a:srgbClr val="1C0BFB"/>
                </a:solidFill>
              </a:rPr>
              <a:t>Geometries in HRSMC</a:t>
            </a:r>
            <a:endParaRPr lang="zh-CN" altLang="en-US" sz="4000" b="1" dirty="0">
              <a:solidFill>
                <a:srgbClr val="1C0BFB"/>
              </a:solidFill>
            </a:endParaRPr>
          </a:p>
        </p:txBody>
      </p:sp>
      <p:sp>
        <p:nvSpPr>
          <p:cNvPr id="3" name="内容占位符 2"/>
          <p:cNvSpPr>
            <a:spLocks noGrp="1"/>
          </p:cNvSpPr>
          <p:nvPr>
            <p:ph idx="1"/>
          </p:nvPr>
        </p:nvSpPr>
        <p:spPr>
          <a:xfrm>
            <a:off x="214282" y="5857892"/>
            <a:ext cx="8715436" cy="642942"/>
          </a:xfrm>
        </p:spPr>
        <p:txBody>
          <a:bodyPr>
            <a:noAutofit/>
          </a:bodyPr>
          <a:lstStyle/>
          <a:p>
            <a:pPr marL="0" indent="0">
              <a:buNone/>
            </a:pPr>
            <a:r>
              <a:rPr lang="en-US" altLang="zh-CN" sz="1800" dirty="0" smtClean="0"/>
              <a:t>Detectors and fields can be turned on or off in configuration files.</a:t>
            </a:r>
          </a:p>
        </p:txBody>
      </p:sp>
      <p:sp>
        <p:nvSpPr>
          <p:cNvPr id="8" name="日期占位符 7"/>
          <p:cNvSpPr>
            <a:spLocks noGrp="1"/>
          </p:cNvSpPr>
          <p:nvPr>
            <p:ph type="dt" sz="half" idx="10"/>
          </p:nvPr>
        </p:nvSpPr>
        <p:spPr/>
        <p:txBody>
          <a:bodyPr/>
          <a:lstStyle/>
          <a:p>
            <a:r>
              <a:rPr lang="en-US" altLang="zh-CN" smtClean="0"/>
              <a:t>Jixie Zhang</a:t>
            </a:r>
            <a:endParaRPr lang="zh-CN" altLang="en-US"/>
          </a:p>
        </p:txBody>
      </p:sp>
      <p:sp>
        <p:nvSpPr>
          <p:cNvPr id="7" name="页脚占位符 6"/>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normAutofit/>
          </a:bodyPr>
          <a:lstStyle/>
          <a:p>
            <a:fld id="{0C913308-F349-4B6D-A68A-DD1791B4A57B}" type="slidenum">
              <a:rPr lang="zh-CN" altLang="en-US" smtClean="0"/>
              <a:pPr/>
              <a:t>3</a:t>
            </a:fld>
            <a:endParaRPr lang="zh-CN" altLang="en-US"/>
          </a:p>
        </p:txBody>
      </p:sp>
      <p:pic>
        <p:nvPicPr>
          <p:cNvPr id="1028" name="Picture 4" descr="Z:\Documents\g2p_sim_pic\HRSMC_v1.01_copy.png"/>
          <p:cNvPicPr>
            <a:picLocks noChangeAspect="1" noChangeArrowheads="1"/>
          </p:cNvPicPr>
          <p:nvPr/>
        </p:nvPicPr>
        <p:blipFill>
          <a:blip r:embed="rId2"/>
          <a:stretch>
            <a:fillRect/>
          </a:stretch>
        </p:blipFill>
        <p:spPr bwMode="auto">
          <a:xfrm>
            <a:off x="2162720" y="876844"/>
            <a:ext cx="4857750" cy="48577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6000"/>
            <a:ext cx="8229600" cy="678356"/>
          </a:xfrm>
        </p:spPr>
        <p:txBody>
          <a:bodyPr>
            <a:noAutofit/>
          </a:bodyPr>
          <a:lstStyle/>
          <a:p>
            <a:r>
              <a:rPr lang="en-US" altLang="zh-CN" sz="4000" b="1" dirty="0" smtClean="0">
                <a:solidFill>
                  <a:srgbClr val="1C0BFB"/>
                </a:solidFill>
              </a:rPr>
              <a:t>G2P|GEP Geometries</a:t>
            </a:r>
            <a:endParaRPr lang="zh-CN" altLang="en-US" sz="4000" b="1" dirty="0">
              <a:solidFill>
                <a:srgbClr val="1C0BFB"/>
              </a:solidFill>
            </a:endParaRPr>
          </a:p>
        </p:txBody>
      </p:sp>
      <p:sp>
        <p:nvSpPr>
          <p:cNvPr id="3" name="内容占位符 2"/>
          <p:cNvSpPr>
            <a:spLocks noGrp="1"/>
          </p:cNvSpPr>
          <p:nvPr>
            <p:ph idx="1"/>
          </p:nvPr>
        </p:nvSpPr>
        <p:spPr>
          <a:xfrm>
            <a:off x="285720" y="5357826"/>
            <a:ext cx="8572560" cy="1000132"/>
          </a:xfrm>
        </p:spPr>
        <p:txBody>
          <a:bodyPr>
            <a:noAutofit/>
          </a:bodyPr>
          <a:lstStyle/>
          <a:p>
            <a:pPr marL="0" indent="0">
              <a:buNone/>
            </a:pPr>
            <a:r>
              <a:rPr lang="en-US" altLang="zh-CN" sz="1800" dirty="0" smtClean="0"/>
              <a:t>G2P|GEP Geometries include the following: chicane magnet, target platform, scattering chamber, target coil, target nose and the target itself, local dump, sieve slits, septum magnet, plastic shielding blocks, 3</a:t>
            </a:r>
            <a:r>
              <a:rPr lang="en-US" altLang="zh-CN" sz="1800" baseline="30000" dirty="0" smtClean="0"/>
              <a:t>rd</a:t>
            </a:r>
            <a:r>
              <a:rPr lang="en-US" altLang="zh-CN" sz="1800" dirty="0" smtClean="0"/>
              <a:t> arm.</a:t>
            </a:r>
          </a:p>
        </p:txBody>
      </p:sp>
      <p:sp>
        <p:nvSpPr>
          <p:cNvPr id="9" name="日期占位符 8"/>
          <p:cNvSpPr>
            <a:spLocks noGrp="1"/>
          </p:cNvSpPr>
          <p:nvPr>
            <p:ph type="dt" sz="half" idx="10"/>
          </p:nvPr>
        </p:nvSpPr>
        <p:spPr/>
        <p:txBody>
          <a:bodyPr/>
          <a:lstStyle/>
          <a:p>
            <a:r>
              <a:rPr lang="en-US" altLang="zh-CN" smtClean="0"/>
              <a:t>Jixie Zhang</a:t>
            </a:r>
            <a:endParaRPr lang="zh-CN" altLang="en-US"/>
          </a:p>
        </p:txBody>
      </p:sp>
      <p:sp>
        <p:nvSpPr>
          <p:cNvPr id="8" name="页脚占位符 7"/>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normAutofit/>
          </a:bodyPr>
          <a:lstStyle/>
          <a:p>
            <a:fld id="{0C913308-F349-4B6D-A68A-DD1791B4A57B}" type="slidenum">
              <a:rPr lang="zh-CN" altLang="en-US" smtClean="0"/>
              <a:pPr/>
              <a:t>4</a:t>
            </a:fld>
            <a:endParaRPr lang="zh-CN" altLang="en-US"/>
          </a:p>
        </p:txBody>
      </p:sp>
      <p:pic>
        <p:nvPicPr>
          <p:cNvPr id="1028" name="Picture 4" descr="Z:\Documents\g2p_sim_pic\HRSMC_v1.01_copy.png"/>
          <p:cNvPicPr>
            <a:picLocks noChangeAspect="1" noChangeArrowheads="1"/>
          </p:cNvPicPr>
          <p:nvPr/>
        </p:nvPicPr>
        <p:blipFill>
          <a:blip r:embed="rId2"/>
          <a:srcRect/>
          <a:stretch>
            <a:fillRect/>
          </a:stretch>
        </p:blipFill>
        <p:spPr bwMode="auto">
          <a:xfrm>
            <a:off x="756000" y="876845"/>
            <a:ext cx="4266667" cy="4266667"/>
          </a:xfrm>
          <a:prstGeom prst="rect">
            <a:avLst/>
          </a:prstGeom>
          <a:noFill/>
          <a:effectLst>
            <a:outerShdw dist="50800" dir="5400000" algn="ctr" rotWithShape="0">
              <a:schemeClr val="bg1"/>
            </a:outerShdw>
          </a:effectLst>
        </p:spPr>
      </p:pic>
      <p:pic>
        <p:nvPicPr>
          <p:cNvPr id="1029" name="Picture 5" descr="Z:\Documents\g2p_sim_pic\HRSMC_v1.01_topview.png"/>
          <p:cNvPicPr>
            <a:picLocks noChangeAspect="1" noChangeArrowheads="1"/>
          </p:cNvPicPr>
          <p:nvPr/>
        </p:nvPicPr>
        <p:blipFill>
          <a:blip r:embed="rId3"/>
          <a:stretch>
            <a:fillRect/>
          </a:stretch>
        </p:blipFill>
        <p:spPr bwMode="auto">
          <a:xfrm>
            <a:off x="5508000" y="857232"/>
            <a:ext cx="2786082" cy="2585380"/>
          </a:xfrm>
          <a:prstGeom prst="rect">
            <a:avLst/>
          </a:prstGeom>
          <a:noFill/>
          <a:effectLst>
            <a:outerShdw dist="50800" dir="5400000" algn="ctr" rotWithShape="0">
              <a:schemeClr val="bg1"/>
            </a:outerShdw>
          </a:effectLst>
        </p:spPr>
      </p:pic>
      <p:pic>
        <p:nvPicPr>
          <p:cNvPr id="7" name="Picture 5" descr="Z:\Documents\g2p_sim_pic\HRSMC_v1.01_topview.png"/>
          <p:cNvPicPr>
            <a:picLocks noChangeAspect="1" noChangeArrowheads="1"/>
          </p:cNvPicPr>
          <p:nvPr/>
        </p:nvPicPr>
        <p:blipFill>
          <a:blip r:embed="rId4"/>
          <a:stretch>
            <a:fillRect/>
          </a:stretch>
        </p:blipFill>
        <p:spPr bwMode="auto">
          <a:xfrm>
            <a:off x="5508000" y="3528000"/>
            <a:ext cx="2800350" cy="1643909"/>
          </a:xfrm>
          <a:prstGeom prst="rect">
            <a:avLst/>
          </a:prstGeom>
          <a:noFill/>
          <a:effectLst>
            <a:outerShdw dist="50800" dir="5400000" algn="ctr" rotWithShape="0">
              <a:schemeClr val="bg1"/>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6000"/>
            <a:ext cx="8229600" cy="678356"/>
          </a:xfrm>
        </p:spPr>
        <p:txBody>
          <a:bodyPr>
            <a:noAutofit/>
          </a:bodyPr>
          <a:lstStyle/>
          <a:p>
            <a:r>
              <a:rPr lang="en-US" altLang="zh-CN" sz="4000" b="1" dirty="0" smtClean="0">
                <a:solidFill>
                  <a:srgbClr val="1C0BFB"/>
                </a:solidFill>
              </a:rPr>
              <a:t>CREX Geometries</a:t>
            </a:r>
            <a:endParaRPr lang="zh-CN" altLang="en-US" sz="4000" b="1" dirty="0">
              <a:solidFill>
                <a:srgbClr val="1C0BFB"/>
              </a:solidFill>
            </a:endParaRPr>
          </a:p>
        </p:txBody>
      </p:sp>
      <p:sp>
        <p:nvSpPr>
          <p:cNvPr id="3" name="内容占位符 2"/>
          <p:cNvSpPr>
            <a:spLocks noGrp="1"/>
          </p:cNvSpPr>
          <p:nvPr>
            <p:ph idx="1"/>
          </p:nvPr>
        </p:nvSpPr>
        <p:spPr>
          <a:xfrm>
            <a:off x="142844" y="3857628"/>
            <a:ext cx="3786182" cy="2428892"/>
          </a:xfrm>
        </p:spPr>
        <p:txBody>
          <a:bodyPr>
            <a:noAutofit/>
          </a:bodyPr>
          <a:lstStyle/>
          <a:p>
            <a:pPr marL="0" indent="0">
              <a:buNone/>
            </a:pPr>
            <a:r>
              <a:rPr lang="en-US" altLang="zh-CN" sz="1800" dirty="0" smtClean="0"/>
              <a:t>CREX Geometries include the following: </a:t>
            </a:r>
          </a:p>
          <a:p>
            <a:pPr marL="0" indent="0">
              <a:buNone/>
            </a:pPr>
            <a:r>
              <a:rPr lang="en-US" altLang="zh-CN" sz="1800" dirty="0" smtClean="0"/>
              <a:t>scattering chamber (need tuned), target</a:t>
            </a:r>
          </a:p>
          <a:p>
            <a:pPr marL="0" indent="0">
              <a:buNone/>
            </a:pPr>
            <a:r>
              <a:rPr lang="en-US" altLang="zh-CN" sz="1800" dirty="0" smtClean="0"/>
              <a:t>sieve slits (same as G2P’s)  </a:t>
            </a:r>
          </a:p>
          <a:p>
            <a:pPr marL="0" indent="0">
              <a:buNone/>
            </a:pPr>
            <a:r>
              <a:rPr lang="en-US" altLang="zh-CN" sz="1800" dirty="0" smtClean="0"/>
              <a:t>septum magnet(same as G2P’s)</a:t>
            </a:r>
          </a:p>
          <a:p>
            <a:pPr marL="0" indent="0">
              <a:buNone/>
            </a:pPr>
            <a:r>
              <a:rPr lang="en-US" altLang="zh-CN" sz="1200" b="1" dirty="0" smtClean="0">
                <a:solidFill>
                  <a:srgbClr val="1C0BFB"/>
                </a:solidFill>
              </a:rPr>
              <a:t>From http://ace.phys.virginia.edu/HAPPEX/2866</a:t>
            </a:r>
          </a:p>
        </p:txBody>
      </p:sp>
      <p:sp>
        <p:nvSpPr>
          <p:cNvPr id="9" name="日期占位符 8"/>
          <p:cNvSpPr>
            <a:spLocks noGrp="1"/>
          </p:cNvSpPr>
          <p:nvPr>
            <p:ph type="dt" sz="half" idx="10"/>
          </p:nvPr>
        </p:nvSpPr>
        <p:spPr/>
        <p:txBody>
          <a:bodyPr/>
          <a:lstStyle/>
          <a:p>
            <a:r>
              <a:rPr lang="en-US" altLang="zh-CN" smtClean="0"/>
              <a:t>Jixie Zhang</a:t>
            </a:r>
            <a:endParaRPr lang="zh-CN" altLang="en-US"/>
          </a:p>
        </p:txBody>
      </p:sp>
      <p:sp>
        <p:nvSpPr>
          <p:cNvPr id="8" name="页脚占位符 7"/>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normAutofit/>
          </a:bodyPr>
          <a:lstStyle/>
          <a:p>
            <a:fld id="{0C913308-F349-4B6D-A68A-DD1791B4A57B}" type="slidenum">
              <a:rPr lang="zh-CN" altLang="en-US" smtClean="0"/>
              <a:pPr/>
              <a:t>5</a:t>
            </a:fld>
            <a:endParaRPr lang="zh-CN" altLang="en-US"/>
          </a:p>
        </p:txBody>
      </p:sp>
      <p:pic>
        <p:nvPicPr>
          <p:cNvPr id="95234" name="Picture 2" descr="C:\DOCUME~1\ADMINI~1\LOCALS~1\Temp\VMwareDnD\a077e522\CREX_5.7Deg_0.png"/>
          <p:cNvPicPr>
            <a:picLocks noChangeAspect="1" noChangeArrowheads="1"/>
          </p:cNvPicPr>
          <p:nvPr/>
        </p:nvPicPr>
        <p:blipFill>
          <a:blip r:embed="rId2"/>
          <a:srcRect t="21250" r="12500" b="32500"/>
          <a:stretch>
            <a:fillRect/>
          </a:stretch>
        </p:blipFill>
        <p:spPr bwMode="auto">
          <a:xfrm>
            <a:off x="71406" y="785794"/>
            <a:ext cx="5000640" cy="2643206"/>
          </a:xfrm>
          <a:prstGeom prst="rect">
            <a:avLst/>
          </a:prstGeom>
          <a:noFill/>
        </p:spPr>
      </p:pic>
      <p:pic>
        <p:nvPicPr>
          <p:cNvPr id="95235" name="Picture 3" descr="C:\DOCUME~1\ADMINI~1\LOCALS~1\Temp\VMwareDnD\ed037951\G4OpenGL_1.png"/>
          <p:cNvPicPr>
            <a:picLocks noChangeAspect="1" noChangeArrowheads="1"/>
          </p:cNvPicPr>
          <p:nvPr/>
        </p:nvPicPr>
        <p:blipFill>
          <a:blip r:embed="rId3"/>
          <a:srcRect t="25000" r="12500" b="21250"/>
          <a:stretch>
            <a:fillRect/>
          </a:stretch>
        </p:blipFill>
        <p:spPr bwMode="auto">
          <a:xfrm>
            <a:off x="4071934" y="3429000"/>
            <a:ext cx="5000640" cy="3071834"/>
          </a:xfrm>
          <a:prstGeom prst="rect">
            <a:avLst/>
          </a:prstGeom>
          <a:noFill/>
        </p:spPr>
      </p:pic>
      <p:sp>
        <p:nvSpPr>
          <p:cNvPr id="12" name="TextBox 11"/>
          <p:cNvSpPr txBox="1"/>
          <p:nvPr/>
        </p:nvSpPr>
        <p:spPr>
          <a:xfrm>
            <a:off x="5500694" y="1000108"/>
            <a:ext cx="2377574" cy="369332"/>
          </a:xfrm>
          <a:prstGeom prst="rect">
            <a:avLst/>
          </a:prstGeom>
          <a:noFill/>
        </p:spPr>
        <p:txBody>
          <a:bodyPr wrap="none" rtlCol="0">
            <a:spAutoFit/>
          </a:bodyPr>
          <a:lstStyle/>
          <a:p>
            <a:r>
              <a:rPr lang="en-US" altLang="zh-CN" dirty="0" smtClean="0"/>
              <a:t>NO SNAKE model yet!</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4"/>
            <a:ext cx="8229600" cy="582594"/>
          </a:xfrm>
        </p:spPr>
        <p:txBody>
          <a:bodyPr/>
          <a:lstStyle/>
          <a:p>
            <a:r>
              <a:rPr lang="en-US" altLang="zh-CN" sz="4000" b="1" dirty="0" smtClean="0">
                <a:solidFill>
                  <a:srgbClr val="1C0BFB"/>
                </a:solidFill>
              </a:rPr>
              <a:t>Reference</a:t>
            </a:r>
            <a:endParaRPr lang="zh-CN" altLang="en-US" sz="4000" b="1" dirty="0" smtClean="0">
              <a:solidFill>
                <a:srgbClr val="1C0BFB"/>
              </a:solidFill>
            </a:endParaRPr>
          </a:p>
        </p:txBody>
      </p:sp>
      <p:sp>
        <p:nvSpPr>
          <p:cNvPr id="4" name="日期占位符 3"/>
          <p:cNvSpPr>
            <a:spLocks noGrp="1"/>
          </p:cNvSpPr>
          <p:nvPr>
            <p:ph type="dt" sz="half" idx="10"/>
          </p:nvPr>
        </p:nvSpPr>
        <p:spPr/>
        <p:txBody>
          <a:bodyPr/>
          <a:lstStyle/>
          <a:p>
            <a:r>
              <a:rPr lang="en-US" altLang="zh-CN" smtClean="0"/>
              <a:t>Jixie Zhang</a:t>
            </a:r>
            <a:endParaRPr lang="zh-CN" altLang="en-US"/>
          </a:p>
        </p:txBody>
      </p:sp>
      <p:sp>
        <p:nvSpPr>
          <p:cNvPr id="5" name="页脚占位符 4"/>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pic>
        <p:nvPicPr>
          <p:cNvPr id="96258" name="Picture 2"/>
          <p:cNvPicPr>
            <a:picLocks noChangeAspect="1" noChangeArrowheads="1"/>
          </p:cNvPicPr>
          <p:nvPr/>
        </p:nvPicPr>
        <p:blipFill>
          <a:blip r:embed="rId2"/>
          <a:srcRect/>
          <a:stretch>
            <a:fillRect/>
          </a:stretch>
        </p:blipFill>
        <p:spPr bwMode="auto">
          <a:xfrm>
            <a:off x="381000" y="857232"/>
            <a:ext cx="8382000" cy="573406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4"/>
            <a:ext cx="8229600" cy="582594"/>
          </a:xfrm>
        </p:spPr>
        <p:txBody>
          <a:bodyPr/>
          <a:lstStyle/>
          <a:p>
            <a:r>
              <a:rPr lang="en-US" altLang="zh-CN" sz="4000" b="1" dirty="0" smtClean="0">
                <a:solidFill>
                  <a:srgbClr val="1C0BFB"/>
                </a:solidFill>
              </a:rPr>
              <a:t>Target Reference</a:t>
            </a:r>
            <a:endParaRPr lang="zh-CN" altLang="en-US" sz="4000" b="1" dirty="0" smtClean="0">
              <a:solidFill>
                <a:srgbClr val="1C0BFB"/>
              </a:solidFill>
            </a:endParaRPr>
          </a:p>
        </p:txBody>
      </p:sp>
      <p:sp>
        <p:nvSpPr>
          <p:cNvPr id="4" name="日期占位符 3"/>
          <p:cNvSpPr>
            <a:spLocks noGrp="1"/>
          </p:cNvSpPr>
          <p:nvPr>
            <p:ph type="dt" sz="half" idx="10"/>
          </p:nvPr>
        </p:nvSpPr>
        <p:spPr/>
        <p:txBody>
          <a:bodyPr/>
          <a:lstStyle/>
          <a:p>
            <a:r>
              <a:rPr lang="en-US" altLang="zh-CN" smtClean="0"/>
              <a:t>Jixie Zhang</a:t>
            </a:r>
            <a:endParaRPr lang="zh-CN" altLang="en-US"/>
          </a:p>
        </p:txBody>
      </p:sp>
      <p:sp>
        <p:nvSpPr>
          <p:cNvPr id="5" name="页脚占位符 4"/>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pic>
        <p:nvPicPr>
          <p:cNvPr id="97282" name="Picture 2"/>
          <p:cNvPicPr>
            <a:picLocks noChangeAspect="1" noChangeArrowheads="1"/>
          </p:cNvPicPr>
          <p:nvPr/>
        </p:nvPicPr>
        <p:blipFill>
          <a:blip r:embed="rId2"/>
          <a:srcRect/>
          <a:stretch>
            <a:fillRect/>
          </a:stretch>
        </p:blipFill>
        <p:spPr bwMode="auto">
          <a:xfrm>
            <a:off x="428625" y="842963"/>
            <a:ext cx="8286750" cy="51720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4"/>
            <a:ext cx="8229600" cy="606918"/>
          </a:xfrm>
        </p:spPr>
        <p:txBody>
          <a:bodyPr>
            <a:noAutofit/>
          </a:bodyPr>
          <a:lstStyle/>
          <a:p>
            <a:r>
              <a:rPr lang="en-US" altLang="zh-CN" sz="4000" b="1" dirty="0" smtClean="0">
                <a:solidFill>
                  <a:srgbClr val="1C0BFB"/>
                </a:solidFill>
              </a:rPr>
              <a:t>Adding New Geometries</a:t>
            </a:r>
            <a:endParaRPr lang="zh-CN" altLang="en-US" sz="4000" b="1" dirty="0">
              <a:solidFill>
                <a:srgbClr val="1C0BFB"/>
              </a:solidFill>
            </a:endParaRPr>
          </a:p>
        </p:txBody>
      </p:sp>
      <p:sp>
        <p:nvSpPr>
          <p:cNvPr id="3" name="内容占位符 2"/>
          <p:cNvSpPr>
            <a:spLocks noGrp="1"/>
          </p:cNvSpPr>
          <p:nvPr>
            <p:ph idx="1"/>
          </p:nvPr>
        </p:nvSpPr>
        <p:spPr>
          <a:xfrm>
            <a:off x="142844" y="857232"/>
            <a:ext cx="5857916" cy="1643074"/>
          </a:xfrm>
        </p:spPr>
        <p:txBody>
          <a:bodyPr>
            <a:noAutofit/>
          </a:bodyPr>
          <a:lstStyle/>
          <a:p>
            <a:pPr marL="0" indent="0">
              <a:buNone/>
            </a:pPr>
            <a:r>
              <a:rPr lang="en-US" altLang="zh-CN" sz="1800" dirty="0" smtClean="0"/>
              <a:t>Different experiments usually vary from geometries on the target platform.</a:t>
            </a:r>
          </a:p>
          <a:p>
            <a:pPr marL="0" indent="0">
              <a:buNone/>
            </a:pPr>
            <a:r>
              <a:rPr lang="en-US" altLang="zh-CN" sz="1800" dirty="0" smtClean="0"/>
              <a:t>Each target or detector is hard coded, associated with a configuration file to turn each individual component on or off. </a:t>
            </a:r>
          </a:p>
        </p:txBody>
      </p:sp>
      <p:sp>
        <p:nvSpPr>
          <p:cNvPr id="9" name="日期占位符 8"/>
          <p:cNvSpPr>
            <a:spLocks noGrp="1"/>
          </p:cNvSpPr>
          <p:nvPr>
            <p:ph type="dt" sz="half" idx="10"/>
          </p:nvPr>
        </p:nvSpPr>
        <p:spPr/>
        <p:txBody>
          <a:bodyPr/>
          <a:lstStyle/>
          <a:p>
            <a:r>
              <a:rPr lang="en-US" altLang="zh-CN" smtClean="0"/>
              <a:t>Jixie Zhang</a:t>
            </a:r>
            <a:endParaRPr lang="zh-CN" altLang="en-US"/>
          </a:p>
        </p:txBody>
      </p:sp>
      <p:sp>
        <p:nvSpPr>
          <p:cNvPr id="8" name="页脚占位符 7"/>
          <p:cNvSpPr>
            <a:spLocks noGrp="1"/>
          </p:cNvSpPr>
          <p:nvPr>
            <p:ph type="ftr" sz="quarter" idx="11"/>
          </p:nvPr>
        </p:nvSpPr>
        <p:spPr/>
        <p:txBody>
          <a:bodyPr/>
          <a:lstStyle/>
          <a:p>
            <a:r>
              <a:rPr lang="en-US" altLang="zh-CN" smtClean="0"/>
              <a:t>April 2014</a:t>
            </a:r>
            <a:endParaRPr lang="zh-CN" altLang="en-US"/>
          </a:p>
        </p:txBody>
      </p:sp>
      <p:sp>
        <p:nvSpPr>
          <p:cNvPr id="6" name="灯片编号占位符 5"/>
          <p:cNvSpPr>
            <a:spLocks noGrp="1"/>
          </p:cNvSpPr>
          <p:nvPr>
            <p:ph type="sldNum" sz="quarter" idx="12"/>
          </p:nvPr>
        </p:nvSpPr>
        <p:spPr/>
        <p:txBody>
          <a:bodyPr>
            <a:normAutofit/>
          </a:bodyPr>
          <a:lstStyle/>
          <a:p>
            <a:fld id="{0C913308-F349-4B6D-A68A-DD1791B4A57B}" type="slidenum">
              <a:rPr lang="zh-CN" altLang="en-US" smtClean="0"/>
              <a:pPr/>
              <a:t>8</a:t>
            </a:fld>
            <a:endParaRPr lang="zh-CN" altLang="en-US" dirty="0"/>
          </a:p>
        </p:txBody>
      </p:sp>
      <p:pic>
        <p:nvPicPr>
          <p:cNvPr id="1029" name="Picture 5" descr="Z:\Documents\g2p_sim_pic\HRSMC_v1.01_topview.png"/>
          <p:cNvPicPr>
            <a:picLocks noChangeAspect="1" noChangeArrowheads="1"/>
          </p:cNvPicPr>
          <p:nvPr/>
        </p:nvPicPr>
        <p:blipFill>
          <a:blip r:embed="rId2"/>
          <a:srcRect t="24807" r="5747" b="20051"/>
          <a:stretch>
            <a:fillRect/>
          </a:stretch>
        </p:blipFill>
        <p:spPr bwMode="auto">
          <a:xfrm>
            <a:off x="6500826" y="1071546"/>
            <a:ext cx="2286016" cy="1890819"/>
          </a:xfrm>
          <a:prstGeom prst="rect">
            <a:avLst/>
          </a:prstGeom>
          <a:noFill/>
        </p:spPr>
      </p:pic>
      <p:pic>
        <p:nvPicPr>
          <p:cNvPr id="7" name="Picture 5" descr="Z:\Documents\g2p_sim_pic\HRSMC_v1.01_topview.png"/>
          <p:cNvPicPr>
            <a:picLocks noChangeAspect="1" noChangeArrowheads="1"/>
          </p:cNvPicPr>
          <p:nvPr/>
        </p:nvPicPr>
        <p:blipFill>
          <a:blip r:embed="rId3"/>
          <a:srcRect l="3125" t="37569" r="6885" b="37049"/>
          <a:stretch>
            <a:fillRect/>
          </a:stretch>
        </p:blipFill>
        <p:spPr bwMode="auto">
          <a:xfrm>
            <a:off x="6000760" y="3500438"/>
            <a:ext cx="2994311" cy="884854"/>
          </a:xfrm>
          <a:prstGeom prst="rect">
            <a:avLst/>
          </a:prstGeom>
          <a:noFill/>
        </p:spPr>
      </p:pic>
      <p:sp>
        <p:nvSpPr>
          <p:cNvPr id="10" name="内容占位符 2"/>
          <p:cNvSpPr txBox="1">
            <a:spLocks/>
          </p:cNvSpPr>
          <p:nvPr/>
        </p:nvSpPr>
        <p:spPr>
          <a:xfrm>
            <a:off x="6000760" y="4500570"/>
            <a:ext cx="2953124" cy="500066"/>
          </a:xfrm>
          <a:prstGeom prst="rect">
            <a:avLst/>
          </a:prstGeom>
        </p:spPr>
        <p:txBody>
          <a:bodyP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CREX target</a:t>
            </a:r>
            <a:r>
              <a:rPr kumimoji="0" lang="en-US" altLang="zh-CN" sz="1800" b="0" i="0" u="none" strike="noStrike" kern="1200" cap="none" spc="0" normalizeH="0" noProof="0" dirty="0" smtClean="0">
                <a:ln>
                  <a:noFill/>
                </a:ln>
                <a:solidFill>
                  <a:schemeClr val="tx1"/>
                </a:solidFill>
                <a:effectLst/>
                <a:uLnTx/>
                <a:uFillTx/>
                <a:latin typeface="+mn-lt"/>
                <a:ea typeface="+mn-ea"/>
                <a:cs typeface="+mn-cs"/>
              </a:rPr>
              <a:t> + G2P septum</a:t>
            </a: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内容占位符 2"/>
          <p:cNvSpPr txBox="1">
            <a:spLocks/>
          </p:cNvSpPr>
          <p:nvPr/>
        </p:nvSpPr>
        <p:spPr>
          <a:xfrm>
            <a:off x="214282" y="5229200"/>
            <a:ext cx="8501122" cy="1056750"/>
          </a:xfrm>
          <a:prstGeom prst="rect">
            <a:avLst/>
          </a:prstGeom>
        </p:spPr>
        <p:txBody>
          <a:bodyP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HRSMC can support any new experiment</a:t>
            </a:r>
            <a:r>
              <a:rPr kumimoji="0" lang="en-US" altLang="zh-CN" sz="1800" b="0" i="0" u="none" strike="noStrike" kern="1200" cap="none" spc="0" normalizeH="0" noProof="0" dirty="0" smtClean="0">
                <a:ln>
                  <a:noFill/>
                </a:ln>
                <a:solidFill>
                  <a:schemeClr val="tx1"/>
                </a:solidFill>
                <a:effectLst/>
                <a:uLnTx/>
                <a:uFillTx/>
                <a:latin typeface="+mn-lt"/>
                <a:ea typeface="+mn-ea"/>
                <a:cs typeface="+mn-cs"/>
              </a:rPr>
              <a:t> by </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adding</a:t>
            </a:r>
            <a:r>
              <a:rPr kumimoji="0" lang="en-US" altLang="zh-CN" sz="1800" b="0" i="0" u="none" strike="noStrike" kern="1200" cap="none" spc="0" normalizeH="0" noProof="0" dirty="0" smtClean="0">
                <a:ln>
                  <a:noFill/>
                </a:ln>
                <a:solidFill>
                  <a:schemeClr val="tx1"/>
                </a:solidFill>
                <a:effectLst/>
                <a:uLnTx/>
                <a:uFillTx/>
                <a:latin typeface="+mn-lt"/>
                <a:ea typeface="+mn-ea"/>
                <a:cs typeface="+mn-cs"/>
              </a:rPr>
              <a:t> a new geometry class. </a:t>
            </a:r>
            <a:endParaRPr lang="en-US" altLang="zh-CN"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All sensitive</a:t>
            </a:r>
            <a:r>
              <a:rPr kumimoji="0" lang="en-US" altLang="zh-CN" sz="1800" b="0" i="0" u="none" strike="noStrike" kern="1200" cap="none" spc="0" normalizeH="0" noProof="0" dirty="0" smtClean="0">
                <a:ln>
                  <a:noFill/>
                </a:ln>
                <a:solidFill>
                  <a:schemeClr val="tx1"/>
                </a:solidFill>
                <a:effectLst/>
                <a:uLnTx/>
                <a:uFillTx/>
                <a:latin typeface="+mn-lt"/>
                <a:ea typeface="+mn-ea"/>
                <a:cs typeface="+mn-cs"/>
              </a:rPr>
              <a:t> detectors share a standard hit processing but vary in Sensirtive Detector ID. All hits will be recorded automatically.</a:t>
            </a: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椭圆 18"/>
          <p:cNvSpPr/>
          <p:nvPr/>
        </p:nvSpPr>
        <p:spPr>
          <a:xfrm>
            <a:off x="6429353" y="1785926"/>
            <a:ext cx="857256" cy="357190"/>
          </a:xfrm>
          <a:prstGeom prst="ellipse">
            <a:avLst/>
          </a:prstGeom>
          <a:noFill/>
          <a:ln>
            <a:solidFill>
              <a:schemeClr val="tx1">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a:stCxn id="19" idx="5"/>
          </p:cNvCxnSpPr>
          <p:nvPr/>
        </p:nvCxnSpPr>
        <p:spPr>
          <a:xfrm rot="16200000" flipH="1">
            <a:off x="7340577" y="1911296"/>
            <a:ext cx="1409633" cy="176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79289" y="2464587"/>
            <a:ext cx="1357322" cy="71438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42844" y="2714620"/>
            <a:ext cx="5764528" cy="2237732"/>
            <a:chOff x="142844" y="2714620"/>
            <a:chExt cx="5764528" cy="2237732"/>
          </a:xfrm>
        </p:grpSpPr>
        <p:sp>
          <p:nvSpPr>
            <p:cNvPr id="13" name="TextBox 12"/>
            <p:cNvSpPr txBox="1"/>
            <p:nvPr/>
          </p:nvSpPr>
          <p:spPr>
            <a:xfrm>
              <a:off x="2165620" y="3571876"/>
              <a:ext cx="1692000" cy="523220"/>
            </a:xfrm>
            <a:prstGeom prst="rect">
              <a:avLst/>
            </a:prstGeom>
            <a:solidFill>
              <a:schemeClr val="accent1">
                <a:alpha val="39000"/>
              </a:schemeClr>
            </a:solidFill>
            <a:ln cmpd="sng">
              <a:solidFill>
                <a:schemeClr val="accent1">
                  <a:shade val="50000"/>
                </a:schemeClr>
              </a:solidFill>
            </a:ln>
          </p:spPr>
          <p:txBody>
            <a:bodyPr wrap="square" rtlCol="0">
              <a:spAutoFit/>
            </a:bodyPr>
            <a:lstStyle/>
            <a:p>
              <a:pPr algn="ctr"/>
              <a:r>
                <a:rPr lang="en-US" altLang="zh-CN" sz="1400" b="1" dirty="0" smtClean="0"/>
                <a:t>HRS </a:t>
              </a:r>
            </a:p>
            <a:p>
              <a:pPr algn="ctr"/>
              <a:r>
                <a:rPr lang="en-US" altLang="zh-CN" sz="1400" b="1" dirty="0" smtClean="0"/>
                <a:t>Detector.ini</a:t>
              </a:r>
              <a:endParaRPr lang="zh-CN" altLang="en-US" sz="1400" b="1" dirty="0"/>
            </a:p>
          </p:txBody>
        </p:sp>
        <p:sp>
          <p:nvSpPr>
            <p:cNvPr id="16" name="TextBox 15"/>
            <p:cNvSpPr txBox="1"/>
            <p:nvPr/>
          </p:nvSpPr>
          <p:spPr>
            <a:xfrm>
              <a:off x="165356" y="4429132"/>
              <a:ext cx="1692000" cy="523220"/>
            </a:xfrm>
            <a:prstGeom prst="rect">
              <a:avLst/>
            </a:prstGeom>
            <a:solidFill>
              <a:schemeClr val="accent1">
                <a:alpha val="39000"/>
              </a:schemeClr>
            </a:solidFill>
            <a:ln cmpd="sng">
              <a:solidFill>
                <a:schemeClr val="accent1">
                  <a:shade val="50000"/>
                </a:schemeClr>
              </a:solidFill>
            </a:ln>
          </p:spPr>
          <p:txBody>
            <a:bodyPr wrap="square" rtlCol="0">
              <a:spAutoFit/>
            </a:bodyPr>
            <a:lstStyle/>
            <a:p>
              <a:pPr algn="ctr"/>
              <a:r>
                <a:rPr lang="en-US" altLang="zh-CN" sz="1400" b="1" dirty="0" smtClean="0"/>
                <a:t>G2P</a:t>
              </a:r>
            </a:p>
            <a:p>
              <a:pPr algn="ctr"/>
              <a:r>
                <a:rPr lang="en-US" altLang="zh-CN" sz="1400" b="1" dirty="0" smtClean="0"/>
                <a:t>Detector_G2P.ini</a:t>
              </a:r>
              <a:endParaRPr lang="zh-CN" altLang="en-US" sz="1400" b="1" dirty="0"/>
            </a:p>
          </p:txBody>
        </p:sp>
        <p:sp>
          <p:nvSpPr>
            <p:cNvPr id="17" name="TextBox 16"/>
            <p:cNvSpPr txBox="1"/>
            <p:nvPr/>
          </p:nvSpPr>
          <p:spPr>
            <a:xfrm>
              <a:off x="2143108" y="4429132"/>
              <a:ext cx="1764000" cy="523220"/>
            </a:xfrm>
            <a:prstGeom prst="rect">
              <a:avLst/>
            </a:prstGeom>
            <a:solidFill>
              <a:schemeClr val="accent1">
                <a:alpha val="39000"/>
              </a:schemeClr>
            </a:solidFill>
            <a:ln cmpd="sng">
              <a:solidFill>
                <a:schemeClr val="accent1">
                  <a:shade val="50000"/>
                </a:schemeClr>
              </a:solidFill>
            </a:ln>
          </p:spPr>
          <p:txBody>
            <a:bodyPr wrap="square" rtlCol="0">
              <a:spAutoFit/>
            </a:bodyPr>
            <a:lstStyle/>
            <a:p>
              <a:pPr algn="ctr"/>
              <a:r>
                <a:rPr lang="en-US" altLang="zh-CN" sz="1400" b="1" dirty="0" smtClean="0"/>
                <a:t>CREX</a:t>
              </a:r>
            </a:p>
            <a:p>
              <a:pPr algn="ctr"/>
              <a:r>
                <a:rPr lang="en-US" altLang="zh-CN" sz="1400" b="1" dirty="0" smtClean="0"/>
                <a:t>Detector_CREX.ini</a:t>
              </a:r>
              <a:endParaRPr lang="zh-CN" altLang="en-US" sz="1400" b="1" dirty="0"/>
            </a:p>
          </p:txBody>
        </p:sp>
        <p:sp>
          <p:nvSpPr>
            <p:cNvPr id="18" name="TextBox 17"/>
            <p:cNvSpPr txBox="1"/>
            <p:nvPr/>
          </p:nvSpPr>
          <p:spPr>
            <a:xfrm>
              <a:off x="4165884" y="4429132"/>
              <a:ext cx="1692000" cy="523220"/>
            </a:xfrm>
            <a:prstGeom prst="rect">
              <a:avLst/>
            </a:prstGeom>
            <a:solidFill>
              <a:schemeClr val="accent1">
                <a:alpha val="39000"/>
              </a:schemeClr>
            </a:solidFill>
            <a:ln cmpd="sng">
              <a:solidFill>
                <a:schemeClr val="accent1">
                  <a:shade val="50000"/>
                </a:schemeClr>
              </a:solidFill>
            </a:ln>
          </p:spPr>
          <p:txBody>
            <a:bodyPr wrap="square" rtlCol="0">
              <a:spAutoFit/>
            </a:bodyPr>
            <a:lstStyle/>
            <a:p>
              <a:pPr algn="ctr"/>
              <a:r>
                <a:rPr lang="en-US" altLang="zh-CN" sz="1400" b="1" dirty="0" smtClean="0"/>
                <a:t>XXX, Future Exp</a:t>
              </a:r>
            </a:p>
            <a:p>
              <a:pPr algn="ctr"/>
              <a:r>
                <a:rPr lang="en-US" altLang="zh-CN" sz="1400" b="1" dirty="0" smtClean="0"/>
                <a:t>Detector_XXX.ini</a:t>
              </a:r>
            </a:p>
          </p:txBody>
        </p:sp>
        <p:cxnSp>
          <p:nvCxnSpPr>
            <p:cNvPr id="23" name="直接箭头连接符 22"/>
            <p:cNvCxnSpPr/>
            <p:nvPr/>
          </p:nvCxnSpPr>
          <p:spPr>
            <a:xfrm flipV="1">
              <a:off x="665422" y="4000504"/>
              <a:ext cx="140624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rot="16200000" flipV="1">
              <a:off x="2874694" y="4220767"/>
              <a:ext cx="262599" cy="112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rot="10800000">
              <a:off x="3857620" y="4000504"/>
              <a:ext cx="114300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2844" y="2714620"/>
              <a:ext cx="1764000" cy="523220"/>
            </a:xfrm>
            <a:prstGeom prst="rect">
              <a:avLst/>
            </a:prstGeom>
            <a:solidFill>
              <a:schemeClr val="accent1">
                <a:alpha val="39000"/>
              </a:schemeClr>
            </a:solidFill>
            <a:ln cmpd="sng">
              <a:solidFill>
                <a:schemeClr val="accent1">
                  <a:shade val="50000"/>
                </a:schemeClr>
              </a:solidFill>
            </a:ln>
          </p:spPr>
          <p:txBody>
            <a:bodyPr wrap="square" rtlCol="0">
              <a:spAutoFit/>
            </a:bodyPr>
            <a:lstStyle/>
            <a:p>
              <a:pPr algn="ctr"/>
              <a:r>
                <a:rPr lang="en-US" altLang="zh-CN" sz="1400" b="1" dirty="0" smtClean="0"/>
                <a:t>RTPC</a:t>
              </a:r>
            </a:p>
            <a:p>
              <a:pPr algn="ctr"/>
              <a:r>
                <a:rPr lang="en-US" altLang="zh-CN" sz="1400" b="1" dirty="0" smtClean="0"/>
                <a:t>Detector_RTPC.ini</a:t>
              </a:r>
              <a:endParaRPr lang="zh-CN" altLang="en-US" sz="1400" b="1" dirty="0"/>
            </a:p>
          </p:txBody>
        </p:sp>
        <p:sp>
          <p:nvSpPr>
            <p:cNvPr id="30" name="TextBox 29"/>
            <p:cNvSpPr txBox="1"/>
            <p:nvPr/>
          </p:nvSpPr>
          <p:spPr>
            <a:xfrm>
              <a:off x="2093620" y="2714620"/>
              <a:ext cx="1764000" cy="523220"/>
            </a:xfrm>
            <a:prstGeom prst="rect">
              <a:avLst/>
            </a:prstGeom>
            <a:solidFill>
              <a:schemeClr val="accent1">
                <a:alpha val="39000"/>
              </a:schemeClr>
            </a:solidFill>
            <a:ln cmpd="sng">
              <a:solidFill>
                <a:schemeClr val="accent1">
                  <a:shade val="50000"/>
                </a:schemeClr>
              </a:solidFill>
            </a:ln>
          </p:spPr>
          <p:txBody>
            <a:bodyPr wrap="square" rtlCol="0">
              <a:spAutoFit/>
            </a:bodyPr>
            <a:lstStyle/>
            <a:p>
              <a:pPr algn="ctr"/>
              <a:r>
                <a:rPr lang="en-US" altLang="zh-CN" sz="1400" b="1" dirty="0" smtClean="0"/>
                <a:t>SBS</a:t>
              </a:r>
            </a:p>
            <a:p>
              <a:pPr algn="ctr"/>
              <a:r>
                <a:rPr lang="en-US" altLang="zh-CN" sz="1400" b="1" dirty="0" smtClean="0"/>
                <a:t>Detector_SBS.ini</a:t>
              </a:r>
              <a:endParaRPr lang="zh-CN" altLang="en-US" sz="1400" b="1" dirty="0"/>
            </a:p>
          </p:txBody>
        </p:sp>
        <p:sp>
          <p:nvSpPr>
            <p:cNvPr id="31" name="TextBox 30"/>
            <p:cNvSpPr txBox="1"/>
            <p:nvPr/>
          </p:nvSpPr>
          <p:spPr>
            <a:xfrm>
              <a:off x="4143372" y="2714620"/>
              <a:ext cx="1764000" cy="523220"/>
            </a:xfrm>
            <a:prstGeom prst="rect">
              <a:avLst/>
            </a:prstGeom>
            <a:solidFill>
              <a:schemeClr val="accent1">
                <a:alpha val="39000"/>
              </a:schemeClr>
            </a:solidFill>
            <a:ln cmpd="sng">
              <a:solidFill>
                <a:schemeClr val="accent1">
                  <a:shade val="50000"/>
                </a:schemeClr>
              </a:solidFill>
            </a:ln>
          </p:spPr>
          <p:txBody>
            <a:bodyPr wrap="square" rtlCol="0">
              <a:spAutoFit/>
            </a:bodyPr>
            <a:lstStyle/>
            <a:p>
              <a:pPr algn="ctr"/>
              <a:r>
                <a:rPr lang="en-US" altLang="zh-CN" sz="1400" b="1" dirty="0" smtClean="0"/>
                <a:t>HMS</a:t>
              </a:r>
            </a:p>
            <a:p>
              <a:pPr algn="ctr"/>
              <a:r>
                <a:rPr lang="en-US" altLang="zh-CN" sz="1400" b="1" dirty="0" smtClean="0"/>
                <a:t>Detector_HMS.ini</a:t>
              </a:r>
              <a:endParaRPr lang="zh-CN" altLang="en-US" sz="1400" b="1" dirty="0"/>
            </a:p>
          </p:txBody>
        </p:sp>
        <p:cxnSp>
          <p:nvCxnSpPr>
            <p:cNvPr id="33" name="直接箭头连接符 32"/>
            <p:cNvCxnSpPr/>
            <p:nvPr/>
          </p:nvCxnSpPr>
          <p:spPr>
            <a:xfrm>
              <a:off x="785786" y="3286124"/>
              <a:ext cx="128588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31" idx="2"/>
            </p:cNvCxnSpPr>
            <p:nvPr/>
          </p:nvCxnSpPr>
          <p:spPr>
            <a:xfrm rot="5400000">
              <a:off x="4229235" y="2866225"/>
              <a:ext cx="424522" cy="1167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16200000" flipH="1">
              <a:off x="2881630" y="3404858"/>
              <a:ext cx="246993"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116832"/>
          </a:xfrm>
        </p:spPr>
        <p:txBody>
          <a:bodyPr/>
          <a:lstStyle/>
          <a:p>
            <a:pPr marL="0" indent="0" algn="ctr">
              <a:buNone/>
            </a:pPr>
            <a:r>
              <a:rPr lang="en-US" sz="4800" dirty="0" smtClean="0"/>
              <a:t>How to simulate HRS</a:t>
            </a:r>
          </a:p>
          <a:p>
            <a:pPr marL="0" indent="0" algn="ctr">
              <a:buNone/>
            </a:pPr>
            <a:r>
              <a:rPr lang="en-US" sz="3600" dirty="0" smtClean="0"/>
              <a:t>transportation and reconstruction</a:t>
            </a:r>
            <a:endParaRPr lang="en-US" sz="3600" dirty="0"/>
          </a:p>
          <a:p>
            <a:pPr marL="0" indent="0" algn="ctr">
              <a:buNone/>
            </a:pPr>
            <a:r>
              <a:rPr lang="en-US" sz="3600" dirty="0"/>
              <a:t>i</a:t>
            </a:r>
            <a:r>
              <a:rPr lang="en-US" sz="3600" dirty="0" smtClean="0"/>
              <a:t>n G2P|GEP ?</a:t>
            </a:r>
            <a:endParaRPr lang="en-US" sz="3600" dirty="0"/>
          </a:p>
        </p:txBody>
      </p:sp>
      <p:sp>
        <p:nvSpPr>
          <p:cNvPr id="4" name="Date Placeholder 3"/>
          <p:cNvSpPr>
            <a:spLocks noGrp="1"/>
          </p:cNvSpPr>
          <p:nvPr>
            <p:ph type="dt" sz="half" idx="10"/>
          </p:nvPr>
        </p:nvSpPr>
        <p:spPr/>
        <p:txBody>
          <a:bodyPr/>
          <a:lstStyle/>
          <a:p>
            <a:r>
              <a:rPr lang="en-US" altLang="zh-CN" smtClean="0"/>
              <a:t>Jixie Zhang</a:t>
            </a:r>
            <a:endParaRPr lang="zh-CN" altLang="en-US"/>
          </a:p>
        </p:txBody>
      </p:sp>
      <p:sp>
        <p:nvSpPr>
          <p:cNvPr id="5" name="Footer Placeholder 4"/>
          <p:cNvSpPr>
            <a:spLocks noGrp="1"/>
          </p:cNvSpPr>
          <p:nvPr>
            <p:ph type="ftr" sz="quarter" idx="11"/>
          </p:nvPr>
        </p:nvSpPr>
        <p:spPr/>
        <p:txBody>
          <a:bodyPr/>
          <a:lstStyle/>
          <a:p>
            <a:r>
              <a:rPr lang="en-US" altLang="zh-CN" smtClean="0"/>
              <a:t>April 2014</a:t>
            </a:r>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Tree>
    <p:extLst>
      <p:ext uri="{BB962C8B-B14F-4D97-AF65-F5344CB8AC3E}">
        <p14:creationId xmlns:p14="http://schemas.microsoft.com/office/powerpoint/2010/main" xmlns="" val="63000457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9497</TotalTime>
  <Words>1585</Words>
  <Application>Microsoft Office PowerPoint</Application>
  <PresentationFormat>全屏显示(4:3)</PresentationFormat>
  <Paragraphs>269</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HRSMC, A Geant4 Simulation for HRS</vt:lpstr>
      <vt:lpstr>Introduction</vt:lpstr>
      <vt:lpstr>Geometries in HRSMC</vt:lpstr>
      <vt:lpstr>G2P|GEP Geometries</vt:lpstr>
      <vt:lpstr>CREX Geometries</vt:lpstr>
      <vt:lpstr>Reference</vt:lpstr>
      <vt:lpstr>Target Reference</vt:lpstr>
      <vt:lpstr>Adding New Geometries</vt:lpstr>
      <vt:lpstr>幻灯片 9</vt:lpstr>
      <vt:lpstr>Strategy for without Target Field</vt:lpstr>
      <vt:lpstr>Strategy for with Target Field</vt:lpstr>
      <vt:lpstr>Sieve to Focal</vt:lpstr>
      <vt:lpstr>Effective BPM X0_tr and Theta_tr</vt:lpstr>
      <vt:lpstr>With Target Field: Focal to Sieve</vt:lpstr>
      <vt:lpstr>HRS Transportation</vt:lpstr>
      <vt:lpstr>Documentation</vt:lpstr>
      <vt:lpstr>Resolution of HRSMC Using SNAKE Model 484816+shim, No Target Field</vt:lpstr>
      <vt:lpstr>Resolution of HRSMC Using SNAKE Model 484816+shim, Stop at Target Plane,5T</vt:lpstr>
      <vt:lpstr>G2P Optics Data, All Sieve Holes</vt:lpstr>
      <vt:lpstr>G2P Optics Data, 3rd Row Sieve Holes </vt:lpstr>
      <vt:lpstr>To Separate 2 Elastic Peaks</vt:lpstr>
      <vt:lpstr>Test SNAKE: to Separate 2 Elastic Peaks</vt:lpstr>
      <vt:lpstr>Geant4 Simulation: The Target</vt:lpstr>
      <vt:lpstr>Summary</vt:lpstr>
      <vt:lpstr>Acknowledgment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questions/thoughts about g2p Optics</dc:title>
  <dc:creator>xqian</dc:creator>
  <cp:lastModifiedBy>Jixie Zhang</cp:lastModifiedBy>
  <cp:revision>998</cp:revision>
  <dcterms:created xsi:type="dcterms:W3CDTF">2011-10-20T23:24:42Z</dcterms:created>
  <dcterms:modified xsi:type="dcterms:W3CDTF">2014-04-12T12:56:03Z</dcterms:modified>
</cp:coreProperties>
</file>