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5.bin" ContentType="application/vnd.openxmlformats-officedocument.oleObject"/>
  <Override PartName="/ppt/notesSlides/notesSlide6.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7.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260" r:id="rId3"/>
    <p:sldId id="270" r:id="rId4"/>
    <p:sldId id="307" r:id="rId5"/>
    <p:sldId id="257" r:id="rId6"/>
    <p:sldId id="279" r:id="rId7"/>
    <p:sldId id="304" r:id="rId8"/>
    <p:sldId id="305" r:id="rId9"/>
    <p:sldId id="303" r:id="rId10"/>
    <p:sldId id="289" r:id="rId11"/>
    <p:sldId id="282" r:id="rId12"/>
    <p:sldId id="291" r:id="rId13"/>
    <p:sldId id="292" r:id="rId14"/>
    <p:sldId id="308" r:id="rId15"/>
    <p:sldId id="296" r:id="rId16"/>
    <p:sldId id="309" r:id="rId17"/>
    <p:sldId id="313" r:id="rId18"/>
    <p:sldId id="310" r:id="rId19"/>
    <p:sldId id="306" r:id="rId20"/>
    <p:sldId id="314" r:id="rId21"/>
    <p:sldId id="271" r:id="rId22"/>
    <p:sldId id="273" r:id="rId23"/>
    <p:sldId id="272" r:id="rId24"/>
    <p:sldId id="259" r:id="rId25"/>
    <p:sldId id="311" r:id="rId26"/>
    <p:sldId id="258" r:id="rId27"/>
    <p:sldId id="269" r:id="rId28"/>
    <p:sldId id="293" r:id="rId29"/>
    <p:sldId id="315" r:id="rId30"/>
    <p:sldId id="301" r:id="rId31"/>
    <p:sldId id="312" r:id="rId32"/>
    <p:sldId id="264" r:id="rId33"/>
    <p:sldId id="290" r:id="rId34"/>
    <p:sldId id="295" r:id="rId35"/>
    <p:sldId id="302" r:id="rId36"/>
    <p:sldId id="288" r:id="rId37"/>
    <p:sldId id="281" r:id="rId38"/>
    <p:sldId id="294" r:id="rId39"/>
    <p:sldId id="261" r:id="rId40"/>
    <p:sldId id="276" r:id="rId41"/>
    <p:sldId id="297" r:id="rId42"/>
    <p:sldId id="298" r:id="rId43"/>
    <p:sldId id="299" r:id="rId44"/>
    <p:sldId id="300" r:id="rId45"/>
    <p:sldId id="283" r:id="rId46"/>
    <p:sldId id="28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0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0.emf"/><Relationship Id="rId2" Type="http://schemas.openxmlformats.org/officeDocument/2006/relationships/image" Target="../media/image8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23.emf"/><Relationship Id="rId3"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CBFB7F-4D29-FC46-BAE5-8A13DB731E64}" type="datetime1">
              <a:rPr lang="en-US" smtClean="0"/>
              <a:t>5/26/15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7A29F5-2D49-574C-8A0D-DA1CD863230B}" type="slidenum">
              <a:rPr lang="en-US" smtClean="0"/>
              <a:t>‹#›</a:t>
            </a:fld>
            <a:endParaRPr lang="en-US"/>
          </a:p>
        </p:txBody>
      </p:sp>
    </p:spTree>
    <p:extLst>
      <p:ext uri="{BB962C8B-B14F-4D97-AF65-F5344CB8AC3E}">
        <p14:creationId xmlns:p14="http://schemas.microsoft.com/office/powerpoint/2010/main" val="23759959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051F4E-E826-124D-A607-D0D4EB07D315}" type="datetime1">
              <a:rPr lang="en-US" smtClean="0"/>
              <a:t>5/26/15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70600-42FF-C54E-8DE6-500A3D17A548}" type="slidenum">
              <a:rPr lang="en-US" smtClean="0"/>
              <a:t>‹#›</a:t>
            </a:fld>
            <a:endParaRPr lang="en-US"/>
          </a:p>
        </p:txBody>
      </p:sp>
    </p:spTree>
    <p:extLst>
      <p:ext uri="{BB962C8B-B14F-4D97-AF65-F5344CB8AC3E}">
        <p14:creationId xmlns:p14="http://schemas.microsoft.com/office/powerpoint/2010/main" val="22175582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70600-42FF-C54E-8DE6-500A3D17A548}" type="slidenum">
              <a:rPr lang="en-US" smtClean="0"/>
              <a:t>5</a:t>
            </a:fld>
            <a:endParaRPr lang="en-US"/>
          </a:p>
        </p:txBody>
      </p:sp>
    </p:spTree>
    <p:extLst>
      <p:ext uri="{BB962C8B-B14F-4D97-AF65-F5344CB8AC3E}">
        <p14:creationId xmlns:p14="http://schemas.microsoft.com/office/powerpoint/2010/main" val="167479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xfrm>
            <a:off x="1588" y="303213"/>
            <a:ext cx="1587" cy="15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36867" name="Text Box 3"/>
          <p:cNvSpPr txBox="1">
            <a:spLocks noGrp="1" noChangeArrowheads="1"/>
          </p:cNvSpPr>
          <p:nvPr>
            <p:ph type="body" idx="1"/>
          </p:nvPr>
        </p:nvSpPr>
        <p:spPr bwMode="auto">
          <a:xfrm>
            <a:off x="503067" y="4315730"/>
            <a:ext cx="5856569" cy="406260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lIns="91421" tIns="45710" rIns="91421" bIns="45710"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p:spPr>
      </p:sp>
      <p:sp>
        <p:nvSpPr>
          <p:cNvPr id="481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F356A4-3307-174B-BAB2-F343A086E870}" type="slidenum">
              <a:rPr lang="en-US"/>
              <a:pPr>
                <a:defRPr/>
              </a:pPr>
              <a:t>24</a:t>
            </a:fld>
            <a:endParaRPr lang="en-US"/>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70600-42FF-C54E-8DE6-500A3D17A548}" type="slidenum">
              <a:rPr lang="en-US" smtClean="0"/>
              <a:t>28</a:t>
            </a:fld>
            <a:endParaRPr lang="en-US"/>
          </a:p>
        </p:txBody>
      </p:sp>
    </p:spTree>
    <p:extLst>
      <p:ext uri="{BB962C8B-B14F-4D97-AF65-F5344CB8AC3E}">
        <p14:creationId xmlns:p14="http://schemas.microsoft.com/office/powerpoint/2010/main" val="1672855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70600-42FF-C54E-8DE6-500A3D17A548}" type="slidenum">
              <a:rPr lang="en-US" smtClean="0"/>
              <a:t>31</a:t>
            </a:fld>
            <a:endParaRPr lang="en-US"/>
          </a:p>
        </p:txBody>
      </p:sp>
    </p:spTree>
    <p:extLst>
      <p:ext uri="{BB962C8B-B14F-4D97-AF65-F5344CB8AC3E}">
        <p14:creationId xmlns:p14="http://schemas.microsoft.com/office/powerpoint/2010/main" val="1674791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26DD3-C2A3-44AA-8461-1C336FF9C4B1}" type="slidenum">
              <a:rPr lang="en-US"/>
              <a:pPr/>
              <a:t>35</a:t>
            </a:fld>
            <a:endParaRPr lang="en-US"/>
          </a:p>
        </p:txBody>
      </p:sp>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Now our</a:t>
            </a:r>
            <a:r>
              <a:rPr lang="en-US" baseline="0" dirty="0" smtClean="0"/>
              <a:t> 2006 measurements are though-provoking, however, we want to do better than that. Fortunately, STAR took successful </a:t>
            </a:r>
            <a:r>
              <a:rPr lang="en-US" baseline="0" dirty="0" err="1" smtClean="0"/>
              <a:t>p+p</a:t>
            </a:r>
            <a:r>
              <a:rPr lang="en-US" baseline="0" dirty="0" smtClean="0"/>
              <a:t> runs with transverse polarization in both 2011 and 2012 with significantly larger luminosity than in 2006. These give us the chance to analyze these effects in far greater precision not only at 200 </a:t>
            </a:r>
            <a:r>
              <a:rPr lang="en-US" baseline="0" dirty="0" err="1" smtClean="0"/>
              <a:t>GeV</a:t>
            </a:r>
            <a:r>
              <a:rPr lang="en-US" baseline="0" dirty="0" smtClean="0"/>
              <a:t> but for the first time in 500 </a:t>
            </a:r>
            <a:r>
              <a:rPr lang="en-US" baseline="0" dirty="0" err="1" smtClean="0"/>
              <a:t>GeV</a:t>
            </a:r>
            <a:r>
              <a:rPr lang="en-US" baseline="0" dirty="0" smtClean="0"/>
              <a:t> collisions. Here you see the quark-x sensitivity for jets with </a:t>
            </a:r>
            <a:r>
              <a:rPr lang="en-US" baseline="0" dirty="0" err="1" smtClean="0"/>
              <a:t>p_T</a:t>
            </a:r>
            <a:r>
              <a:rPr lang="en-US" baseline="0" dirty="0" smtClean="0"/>
              <a:t> greater than 10 </a:t>
            </a:r>
            <a:r>
              <a:rPr lang="en-US" baseline="0" dirty="0" err="1" smtClean="0"/>
              <a:t>GeV</a:t>
            </a:r>
            <a:r>
              <a:rPr lang="en-US" baseline="0" dirty="0" smtClean="0"/>
              <a:t>/c in 200 </a:t>
            </a:r>
            <a:r>
              <a:rPr lang="en-US" baseline="0" dirty="0" err="1" smtClean="0"/>
              <a:t>GeV</a:t>
            </a:r>
            <a:r>
              <a:rPr lang="en-US" baseline="0" dirty="0" smtClean="0"/>
              <a:t> collisions. This is based upon an </a:t>
            </a:r>
            <a:r>
              <a:rPr lang="en-US" baseline="0" dirty="0" err="1" smtClean="0"/>
              <a:t>unpolarized</a:t>
            </a:r>
            <a:r>
              <a:rPr lang="en-US" baseline="0" dirty="0" smtClean="0"/>
              <a:t> PYTHIA Monte Carlo. You see we have good sensitivity in this range from 0.1-0.3 or so; and we note that in this region the current extractions of </a:t>
            </a:r>
            <a:r>
              <a:rPr lang="en-US" baseline="0" dirty="0" err="1" smtClean="0"/>
              <a:t>transversity</a:t>
            </a:r>
            <a:r>
              <a:rPr lang="en-US" baseline="0" dirty="0" smtClean="0"/>
              <a:t> still have somewhat limited constraints. So, these data provide a very interesting opportunity to probe our understanding of </a:t>
            </a:r>
            <a:r>
              <a:rPr lang="en-US" baseline="0" dirty="0" err="1" smtClean="0"/>
              <a:t>transversity</a:t>
            </a:r>
            <a:r>
              <a:rPr lang="en-US" baseline="0" dirty="0" smtClean="0"/>
              <a:t>.</a:t>
            </a:r>
          </a:p>
          <a:p>
            <a:endParaRPr lang="en-US" baseline="0" dirty="0" smtClean="0"/>
          </a:p>
          <a:p>
            <a:r>
              <a:rPr lang="en-US" baseline="0" dirty="0" smtClean="0"/>
              <a:t>----- Meeting Notes (4/28/15 12:08) -----</a:t>
            </a:r>
          </a:p>
          <a:p>
            <a:r>
              <a:rPr lang="en-US" baseline="0" dirty="0" smtClean="0"/>
              <a:t>less time, here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4CC3F8-8EF1-1F4A-9ADF-3A1B9DA4976E}" type="datetime1">
              <a:rPr lang="en-US" smtClean="0"/>
              <a:t>5/26/15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359287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2E571-4F73-BF44-AB33-E3F629228315}" type="datetime1">
              <a:rPr lang="en-US" smtClean="0"/>
              <a:t>5/26/15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12877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007BF5-F72F-6543-93D9-3BD79B306D8A}" type="datetime1">
              <a:rPr lang="en-US" smtClean="0"/>
              <a:t>5/26/15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2322727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76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A6B31-909C-3B42-9683-E4BF353A510A}" type="datetime1">
              <a:rPr lang="en-US" smtClean="0"/>
              <a:t>5/26/15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69305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3F7AA-2C62-E94F-96B9-7C749F9DBBB2}" type="datetime1">
              <a:rPr lang="en-US" smtClean="0"/>
              <a:t>5/26/15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31898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7D3BAC-C878-7443-B150-06590107E1F3}" type="datetime1">
              <a:rPr lang="en-US" smtClean="0"/>
              <a:t>5/26/15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703478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D13BDF-76F0-1546-A0E8-8DA7FE30A164}" type="datetime1">
              <a:rPr lang="en-US" smtClean="0"/>
              <a:t>5/26/15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159404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FFA321-7799-EA49-AD68-C3E54FBDC21B}" type="datetime1">
              <a:rPr lang="en-US" smtClean="0"/>
              <a:t>5/26/15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389115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C8527-3B57-6F44-B030-52E60FCDBA6A}" type="datetime1">
              <a:rPr lang="en-US" smtClean="0"/>
              <a:t>5/26/15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399461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AF184C-0555-9549-8F4A-962A34B12005}" type="datetime1">
              <a:rPr lang="en-US" smtClean="0"/>
              <a:t>5/26/15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206395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E8AA78-E0EC-FE42-9C1E-EF7B7DF4A134}" type="datetime1">
              <a:rPr lang="en-US" smtClean="0"/>
              <a:t>5/26/15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510DA-144D-8F41-8B23-7295C25FD0DA}" type="slidenum">
              <a:rPr lang="en-US" smtClean="0"/>
              <a:t>‹#›</a:t>
            </a:fld>
            <a:endParaRPr lang="en-US"/>
          </a:p>
        </p:txBody>
      </p:sp>
    </p:spTree>
    <p:extLst>
      <p:ext uri="{BB962C8B-B14F-4D97-AF65-F5344CB8AC3E}">
        <p14:creationId xmlns:p14="http://schemas.microsoft.com/office/powerpoint/2010/main" val="26916346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459B9-441A-CC47-8EF0-1894403C152A}" type="datetime1">
              <a:rPr lang="en-US" smtClean="0"/>
              <a:t>5/26/15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7510DA-144D-8F41-8B23-7295C25FD0DA}" type="slidenum">
              <a:rPr lang="en-US" smtClean="0"/>
              <a:t>‹#›</a:t>
            </a:fld>
            <a:endParaRPr lang="en-US"/>
          </a:p>
        </p:txBody>
      </p:sp>
    </p:spTree>
    <p:extLst>
      <p:ext uri="{BB962C8B-B14F-4D97-AF65-F5344CB8AC3E}">
        <p14:creationId xmlns:p14="http://schemas.microsoft.com/office/powerpoint/2010/main" val="2769650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5" Type="http://schemas.openxmlformats.org/officeDocument/2006/relationships/oleObject" Target="../embeddings/oleObject11.bin"/><Relationship Id="rId6" Type="http://schemas.openxmlformats.org/officeDocument/2006/relationships/image" Target="../media/image37.emf"/><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oleObject" Target="../embeddings/oleObject12.bin"/><Relationship Id="rId5" Type="http://schemas.openxmlformats.org/officeDocument/2006/relationships/image" Target="../media/image42.emf"/><Relationship Id="rId6" Type="http://schemas.openxmlformats.org/officeDocument/2006/relationships/image" Target="../media/image4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oleObject" Target="../embeddings/oleObject13.bin"/><Relationship Id="rId5" Type="http://schemas.openxmlformats.org/officeDocument/2006/relationships/image" Target="../media/image45.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oleObject" Target="../embeddings/oleObject14.bin"/><Relationship Id="rId5" Type="http://schemas.openxmlformats.org/officeDocument/2006/relationships/image" Target="../media/image50.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arxiv.org/abs/1404.1033" TargetMode="External"/><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arxiv.org/abs/1404.1033" TargetMode="External"/><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emf"/><Relationship Id="rId3" Type="http://schemas.openxmlformats.org/officeDocument/2006/relationships/image" Target="../media/image68.emf"/></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image" Target="../media/image6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gif"/></Relationships>
</file>

<file path=ppt/slides/_rels/slide28.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11.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6.bin"/><Relationship Id="rId5" Type="http://schemas.openxmlformats.org/officeDocument/2006/relationships/image" Target="../media/image9.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oleObject" Target="../embeddings/oleObject17.bin"/><Relationship Id="rId5" Type="http://schemas.openxmlformats.org/officeDocument/2006/relationships/image" Target="../media/image80.emf"/><Relationship Id="rId6" Type="http://schemas.openxmlformats.org/officeDocument/2006/relationships/oleObject" Target="../embeddings/oleObject18.bin"/><Relationship Id="rId7" Type="http://schemas.openxmlformats.org/officeDocument/2006/relationships/image" Target="../media/image81.emf"/><Relationship Id="rId8" Type="http://schemas.openxmlformats.org/officeDocument/2006/relationships/image" Target="../media/image83.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84.emf"/><Relationship Id="rId5" Type="http://schemas.openxmlformats.org/officeDocument/2006/relationships/image" Target="../media/image85.emf"/><Relationship Id="rId6" Type="http://schemas.openxmlformats.org/officeDocument/2006/relationships/image" Target="../media/image86.emf"/><Relationship Id="rId7" Type="http://schemas.openxmlformats.org/officeDocument/2006/relationships/image" Target="../media/image87.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5" Type="http://schemas.openxmlformats.org/officeDocument/2006/relationships/oleObject" Target="../embeddings/oleObject20.bin"/><Relationship Id="rId6" Type="http://schemas.openxmlformats.org/officeDocument/2006/relationships/image" Target="../media/image90.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oleObject" Target="../embeddings/oleObject21.bin"/><Relationship Id="rId5" Type="http://schemas.openxmlformats.org/officeDocument/2006/relationships/image" Target="../media/image93.emf"/><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image" Target="../media/image95.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emf"/></Relationships>
</file>

<file path=ppt/slides/_rels/slide41.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1" Type="http://schemas.openxmlformats.org/officeDocument/2006/relationships/slideLayout" Target="../slideLayouts/slideLayout2.xml"/><Relationship Id="rId2" Type="http://schemas.openxmlformats.org/officeDocument/2006/relationships/image" Target="../media/image9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emf"/><Relationship Id="rId3" Type="http://schemas.openxmlformats.org/officeDocument/2006/relationships/image" Target="../media/image10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emf"/></Relationships>
</file>

<file path=ppt/slides/_rels/slide45.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emf"/><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oleObject" Target="../embeddings/oleObject23.bin"/><Relationship Id="rId5" Type="http://schemas.openxmlformats.org/officeDocument/2006/relationships/image" Target="../media/image109.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0.emf"/><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oleObject" Target="../embeddings/oleObject3.bin"/><Relationship Id="rId8" Type="http://schemas.openxmlformats.org/officeDocument/2006/relationships/image" Target="../media/image11.emf"/><Relationship Id="rId9"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6.bin"/><Relationship Id="rId12" Type="http://schemas.openxmlformats.org/officeDocument/2006/relationships/image" Target="../media/image17.emf"/><Relationship Id="rId13" Type="http://schemas.openxmlformats.org/officeDocument/2006/relationships/image" Target="../media/image22.png"/><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oleObject" Target="../embeddings/oleObject4.bin"/><Relationship Id="rId6" Type="http://schemas.openxmlformats.org/officeDocument/2006/relationships/image" Target="../media/image15.emf"/><Relationship Id="rId7" Type="http://schemas.openxmlformats.org/officeDocument/2006/relationships/oleObject" Target="../embeddings/oleObject5.bin"/><Relationship Id="rId8" Type="http://schemas.openxmlformats.org/officeDocument/2006/relationships/image" Target="../media/image16.emf"/><Relationship Id="rId9" Type="http://schemas.openxmlformats.org/officeDocument/2006/relationships/image" Target="../media/image20.png"/><Relationship Id="rId10" Type="http://schemas.openxmlformats.org/officeDocument/2006/relationships/image" Target="../media/image21.png"/></Relationships>
</file>

<file path=ppt/slides/_rels/slide8.xml.rels><?xml version="1.0" encoding="UTF-8" standalone="yes"?>
<Relationships xmlns="http://schemas.openxmlformats.org/package/2006/relationships"><Relationship Id="rId11" Type="http://schemas.openxmlformats.org/officeDocument/2006/relationships/image" Target="../media/image28.emf"/><Relationship Id="rId12" Type="http://schemas.openxmlformats.org/officeDocument/2006/relationships/hyperlink" Target="http://arxiv.org/abs/arXiv:1304.0079" TargetMode="External"/><Relationship Id="rId13" Type="http://schemas.openxmlformats.org/officeDocument/2006/relationships/oleObject" Target="../embeddings/oleObject9.bin"/><Relationship Id="rId14" Type="http://schemas.openxmlformats.org/officeDocument/2006/relationships/image" Target="../media/image11.emf"/><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image" Target="../media/image24.gi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oleObject" Target="../embeddings/oleObject7.bin"/><Relationship Id="rId7" Type="http://schemas.openxmlformats.org/officeDocument/2006/relationships/image" Target="../media/image16.emf"/><Relationship Id="rId8" Type="http://schemas.openxmlformats.org/officeDocument/2006/relationships/oleObject" Target="../embeddings/oleObject8.bin"/><Relationship Id="rId9" Type="http://schemas.openxmlformats.org/officeDocument/2006/relationships/image" Target="../media/image23.emf"/><Relationship Id="rId10"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oleObject" Target="../embeddings/oleObject10.bin"/><Relationship Id="rId6" Type="http://schemas.openxmlformats.org/officeDocument/2006/relationships/image" Target="../media/image29.emf"/><Relationship Id="rId7" Type="http://schemas.openxmlformats.org/officeDocument/2006/relationships/image" Target="../media/image32.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4077" y="340178"/>
            <a:ext cx="7772400" cy="1470025"/>
          </a:xfrm>
        </p:spPr>
        <p:txBody>
          <a:bodyPr>
            <a:norm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Spin Physics at STAR</a:t>
            </a:r>
            <a:b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W and Forward Physics</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Subtitle 2"/>
          <p:cNvSpPr>
            <a:spLocks noGrp="1"/>
          </p:cNvSpPr>
          <p:nvPr>
            <p:ph type="subTitle" idx="1"/>
          </p:nvPr>
        </p:nvSpPr>
        <p:spPr>
          <a:xfrm>
            <a:off x="1548819" y="5018330"/>
            <a:ext cx="6400800" cy="1752600"/>
          </a:xfrm>
        </p:spPr>
        <p:txBody>
          <a:bodyPr>
            <a:normAutofit fontScale="85000" lnSpcReduction="20000"/>
          </a:bodyPr>
          <a:lstStyle/>
          <a:p>
            <a:r>
              <a:rPr lang="en-US" dirty="0" smtClean="0">
                <a:solidFill>
                  <a:schemeClr val="tx1"/>
                </a:solidFill>
              </a:rPr>
              <a:t>Akio Ogawa</a:t>
            </a:r>
          </a:p>
          <a:p>
            <a:r>
              <a:rPr lang="en-US" dirty="0" smtClean="0">
                <a:solidFill>
                  <a:schemeClr val="tx1"/>
                </a:solidFill>
              </a:rPr>
              <a:t>BNL</a:t>
            </a:r>
          </a:p>
          <a:p>
            <a:r>
              <a:rPr lang="en-US" dirty="0" smtClean="0">
                <a:solidFill>
                  <a:schemeClr val="tx1"/>
                </a:solidFill>
              </a:rPr>
              <a:t>2015 May 26 </a:t>
            </a:r>
          </a:p>
          <a:p>
            <a:r>
              <a:rPr lang="en-US" dirty="0" smtClean="0">
                <a:solidFill>
                  <a:schemeClr val="tx1"/>
                </a:solidFill>
              </a:rPr>
              <a:t>QCD Evolution 2015 @ </a:t>
            </a:r>
            <a:r>
              <a:rPr lang="en-US" dirty="0" err="1" smtClean="0">
                <a:solidFill>
                  <a:schemeClr val="tx1"/>
                </a:solidFill>
              </a:rPr>
              <a:t>Jlab</a:t>
            </a:r>
            <a:r>
              <a:rPr lang="en-US" dirty="0" smtClean="0">
                <a:solidFill>
                  <a:schemeClr val="tx1"/>
                </a:solidFill>
              </a:rPr>
              <a:t> </a:t>
            </a:r>
          </a:p>
        </p:txBody>
      </p:sp>
      <p:pic>
        <p:nvPicPr>
          <p:cNvPr id="4" name="Picture 3" descr="Screen Shot 2015-05-22 at 1.0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935" y="2273905"/>
            <a:ext cx="2162159" cy="2069495"/>
          </a:xfrm>
          <a:prstGeom prst="rect">
            <a:avLst/>
          </a:prstGeom>
        </p:spPr>
      </p:pic>
      <p:pic>
        <p:nvPicPr>
          <p:cNvPr id="5" name="Picture 7" descr="BNL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103" y="2869745"/>
            <a:ext cx="1905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RHIC-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343" y="3571875"/>
            <a:ext cx="3810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2348679" y="2316118"/>
            <a:ext cx="1924228" cy="481057"/>
          </a:xfrm>
          <a:prstGeom prst="rect">
            <a:avLst/>
          </a:prstGeom>
        </p:spPr>
      </p:pic>
    </p:spTree>
    <p:extLst>
      <p:ext uri="{BB962C8B-B14F-4D97-AF65-F5344CB8AC3E}">
        <p14:creationId xmlns:p14="http://schemas.microsoft.com/office/powerpoint/2010/main" val="40972745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p:txBody>
          <a:bodyPr/>
          <a:lstStyle/>
          <a:p>
            <a:fld id="{5BBAB1DB-3EEE-774A-AAE9-210163023056}" type="slidenum">
              <a:rPr lang="en-US" smtClean="0"/>
              <a:pPr/>
              <a:t>10</a:t>
            </a:fld>
            <a:endParaRPr lang="en-US"/>
          </a:p>
        </p:txBody>
      </p:sp>
      <p:sp>
        <p:nvSpPr>
          <p:cNvPr id="7" name="Title 1"/>
          <p:cNvSpPr txBox="1">
            <a:spLocks/>
          </p:cNvSpPr>
          <p:nvPr/>
        </p:nvSpPr>
        <p:spPr>
          <a:xfrm>
            <a:off x="457200" y="234763"/>
            <a:ext cx="8141401" cy="514887"/>
          </a:xfrm>
          <a:prstGeom prst="rect">
            <a:avLst/>
          </a:prstGeom>
          <a:solidFill>
            <a:srgbClr val="FFFFFF"/>
          </a:solidFill>
          <a:ln>
            <a:solidFill>
              <a:srgbClr val="FFFFFF"/>
            </a:solidFill>
          </a:ln>
        </p:spPr>
        <p:txBody>
          <a:bodyPr vert="horz" lIns="91440" tIns="45720" rIns="91440" bIns="45720" rtlCol="0" anchor="ctr">
            <a:noAutofit/>
          </a:bodyPr>
          <a:lstStyle/>
          <a:p>
            <a:pPr lvl="0" algn="ctr">
              <a:spcBef>
                <a:spcPct val="0"/>
              </a:spcBef>
              <a:defRPr/>
            </a:pP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W kinematics reconstruction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endPar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endParaRPr>
          </a:p>
        </p:txBody>
      </p:sp>
      <p:sp>
        <p:nvSpPr>
          <p:cNvPr id="2" name="TextBox 1"/>
          <p:cNvSpPr txBox="1"/>
          <p:nvPr/>
        </p:nvSpPr>
        <p:spPr>
          <a:xfrm>
            <a:off x="2535773" y="733533"/>
            <a:ext cx="3935242" cy="369332"/>
          </a:xfrm>
          <a:prstGeom prst="rect">
            <a:avLst/>
          </a:prstGeom>
          <a:noFill/>
        </p:spPr>
        <p:txBody>
          <a:bodyPr wrap="none" rtlCol="0">
            <a:spAutoFit/>
          </a:bodyPr>
          <a:lstStyle/>
          <a:p>
            <a:r>
              <a:rPr lang="en-US" dirty="0" smtClean="0"/>
              <a:t>Data </a:t>
            </a:r>
            <a:r>
              <a:rPr lang="en-US" dirty="0" err="1" smtClean="0"/>
              <a:t>vs</a:t>
            </a:r>
            <a:r>
              <a:rPr lang="en-US" dirty="0" smtClean="0"/>
              <a:t> MC comparison for W </a:t>
            </a:r>
            <a:r>
              <a:rPr lang="en-US" dirty="0" err="1" smtClean="0"/>
              <a:t>p</a:t>
            </a:r>
            <a:r>
              <a:rPr lang="en-US" baseline="-25000" dirty="0" err="1" smtClean="0"/>
              <a:t>T</a:t>
            </a:r>
            <a:r>
              <a:rPr lang="en-US" baseline="-25000" dirty="0" smtClean="0"/>
              <a:t> </a:t>
            </a:r>
            <a:r>
              <a:rPr lang="en-US" dirty="0" smtClean="0"/>
              <a:t>and P</a:t>
            </a:r>
            <a:r>
              <a:rPr lang="en-US" baseline="-25000" dirty="0" smtClean="0"/>
              <a:t>Z</a:t>
            </a:r>
            <a:endParaRPr lang="en-US" dirty="0"/>
          </a:p>
        </p:txBody>
      </p:sp>
      <p:pic>
        <p:nvPicPr>
          <p:cNvPr id="13" name="Picture 12" descr="plot_DataMc_WmPt_zoomin.png"/>
          <p:cNvPicPr>
            <a:picLocks noChangeAspect="1"/>
          </p:cNvPicPr>
          <p:nvPr/>
        </p:nvPicPr>
        <p:blipFill rotWithShape="1">
          <a:blip r:embed="rId2">
            <a:extLst>
              <a:ext uri="{28A0092B-C50C-407E-A947-70E740481C1C}">
                <a14:useLocalDpi xmlns:a14="http://schemas.microsoft.com/office/drawing/2010/main" val="0"/>
              </a:ext>
            </a:extLst>
          </a:blip>
          <a:srcRect r="22819"/>
          <a:stretch/>
        </p:blipFill>
        <p:spPr>
          <a:xfrm>
            <a:off x="2535773" y="1150931"/>
            <a:ext cx="2252127" cy="2741136"/>
          </a:xfrm>
          <a:prstGeom prst="rect">
            <a:avLst/>
          </a:prstGeom>
        </p:spPr>
      </p:pic>
      <p:pic>
        <p:nvPicPr>
          <p:cNvPr id="14" name="Picture 13" descr="plot_DataMc_WpPt_zoomin.png"/>
          <p:cNvPicPr>
            <a:picLocks noChangeAspect="1"/>
          </p:cNvPicPr>
          <p:nvPr/>
        </p:nvPicPr>
        <p:blipFill rotWithShape="1">
          <a:blip r:embed="rId3">
            <a:extLst>
              <a:ext uri="{28A0092B-C50C-407E-A947-70E740481C1C}">
                <a14:useLocalDpi xmlns:a14="http://schemas.microsoft.com/office/drawing/2010/main" val="0"/>
              </a:ext>
            </a:extLst>
          </a:blip>
          <a:srcRect r="23080"/>
          <a:stretch/>
        </p:blipFill>
        <p:spPr>
          <a:xfrm>
            <a:off x="241301" y="1150931"/>
            <a:ext cx="2171699" cy="2652236"/>
          </a:xfrm>
          <a:prstGeom prst="rect">
            <a:avLst/>
          </a:prstGeom>
        </p:spPr>
      </p:pic>
      <p:pic>
        <p:nvPicPr>
          <p:cNvPr id="18" name="Picture 17" descr="plot_DataMc_WmPz.png"/>
          <p:cNvPicPr>
            <a:picLocks noChangeAspect="1"/>
          </p:cNvPicPr>
          <p:nvPr/>
        </p:nvPicPr>
        <p:blipFill rotWithShape="1">
          <a:blip r:embed="rId4">
            <a:extLst>
              <a:ext uri="{28A0092B-C50C-407E-A947-70E740481C1C}">
                <a14:useLocalDpi xmlns:a14="http://schemas.microsoft.com/office/drawing/2010/main" val="0"/>
              </a:ext>
            </a:extLst>
          </a:blip>
          <a:srcRect r="24561"/>
          <a:stretch/>
        </p:blipFill>
        <p:spPr>
          <a:xfrm>
            <a:off x="2737931" y="3803167"/>
            <a:ext cx="2049969" cy="2552700"/>
          </a:xfrm>
          <a:prstGeom prst="rect">
            <a:avLst/>
          </a:prstGeom>
        </p:spPr>
      </p:pic>
      <p:pic>
        <p:nvPicPr>
          <p:cNvPr id="19" name="Picture 18" descr="plot_DataMc_WpPz.png"/>
          <p:cNvPicPr>
            <a:picLocks noChangeAspect="1"/>
          </p:cNvPicPr>
          <p:nvPr/>
        </p:nvPicPr>
        <p:blipFill rotWithShape="1">
          <a:blip r:embed="rId5">
            <a:extLst>
              <a:ext uri="{28A0092B-C50C-407E-A947-70E740481C1C}">
                <a14:useLocalDpi xmlns:a14="http://schemas.microsoft.com/office/drawing/2010/main" val="0"/>
              </a:ext>
            </a:extLst>
          </a:blip>
          <a:srcRect r="23721"/>
          <a:stretch/>
        </p:blipFill>
        <p:spPr>
          <a:xfrm>
            <a:off x="241301" y="3791334"/>
            <a:ext cx="2082799" cy="2565015"/>
          </a:xfrm>
          <a:prstGeom prst="rect">
            <a:avLst/>
          </a:prstGeom>
        </p:spPr>
      </p:pic>
      <p:sp>
        <p:nvSpPr>
          <p:cNvPr id="11" name="TextBox 10"/>
          <p:cNvSpPr txBox="1"/>
          <p:nvPr/>
        </p:nvSpPr>
        <p:spPr>
          <a:xfrm>
            <a:off x="5497156" y="2891044"/>
            <a:ext cx="2480734" cy="1569660"/>
          </a:xfrm>
          <a:prstGeom prst="rect">
            <a:avLst/>
          </a:prstGeom>
          <a:noFill/>
          <a:ln w="25400">
            <a:noFill/>
          </a:ln>
        </p:spPr>
        <p:txBody>
          <a:bodyPr wrap="square" rtlCol="0">
            <a:spAutoFit/>
          </a:bodyPr>
          <a:lstStyle/>
          <a:p>
            <a:pPr algn="ctr"/>
            <a:r>
              <a:rPr lang="en-US" dirty="0"/>
              <a:t> </a:t>
            </a:r>
            <a:r>
              <a:rPr lang="en-US" sz="2400" b="1" dirty="0" smtClean="0">
                <a:solidFill>
                  <a:srgbClr val="0000FF"/>
                </a:solidFill>
              </a:rPr>
              <a:t>Good data/MC agreement for reconstructed P</a:t>
            </a:r>
            <a:r>
              <a:rPr lang="en-US" sz="2400" b="1" baseline="-25000" dirty="0" smtClean="0">
                <a:solidFill>
                  <a:srgbClr val="0000FF"/>
                </a:solidFill>
              </a:rPr>
              <a:t>T</a:t>
            </a:r>
            <a:r>
              <a:rPr lang="en-US" sz="2400" b="1" dirty="0" smtClean="0">
                <a:solidFill>
                  <a:srgbClr val="0000FF"/>
                </a:solidFill>
              </a:rPr>
              <a:t> of W</a:t>
            </a:r>
            <a:r>
              <a:rPr lang="en-US" sz="2400" b="1" baseline="30000" dirty="0" smtClean="0">
                <a:solidFill>
                  <a:srgbClr val="0000FF"/>
                </a:solidFill>
              </a:rPr>
              <a:t>+</a:t>
            </a:r>
            <a:r>
              <a:rPr lang="en-US" sz="2400" b="1" dirty="0" smtClean="0">
                <a:solidFill>
                  <a:srgbClr val="0000FF"/>
                </a:solidFill>
              </a:rPr>
              <a:t> and W</a:t>
            </a:r>
            <a:r>
              <a:rPr lang="en-US" sz="2400" b="1" baseline="30000" dirty="0" smtClean="0">
                <a:solidFill>
                  <a:srgbClr val="0000FF"/>
                </a:solidFill>
              </a:rPr>
              <a:t>-</a:t>
            </a:r>
            <a:endParaRPr lang="en-US" sz="2400" b="1" baseline="30000" dirty="0">
              <a:solidFill>
                <a:srgbClr val="0000FF"/>
              </a:solidFill>
            </a:endParaRPr>
          </a:p>
        </p:txBody>
      </p:sp>
      <p:sp>
        <p:nvSpPr>
          <p:cNvPr id="12" name="TextBox 11"/>
          <p:cNvSpPr txBox="1"/>
          <p:nvPr/>
        </p:nvSpPr>
        <p:spPr>
          <a:xfrm>
            <a:off x="4898283" y="1728279"/>
            <a:ext cx="4224233" cy="830997"/>
          </a:xfrm>
          <a:prstGeom prst="rect">
            <a:avLst/>
          </a:prstGeom>
          <a:noFill/>
        </p:spPr>
        <p:txBody>
          <a:bodyPr wrap="none" rtlCol="0">
            <a:spAutoFit/>
          </a:bodyPr>
          <a:lstStyle/>
          <a:p>
            <a:pPr marL="177800" indent="-177800">
              <a:buFont typeface="Arial"/>
              <a:buChar char="•"/>
            </a:pPr>
            <a:r>
              <a:rPr lang="en-US" sz="2400" dirty="0" smtClean="0">
                <a:solidFill>
                  <a:srgbClr val="000090"/>
                </a:solidFill>
              </a:rPr>
              <a:t>Track-P</a:t>
            </a:r>
            <a:r>
              <a:rPr lang="en-US" sz="2400" baseline="-25000" dirty="0" smtClean="0">
                <a:solidFill>
                  <a:srgbClr val="000090"/>
                </a:solidFill>
              </a:rPr>
              <a:t>T</a:t>
            </a:r>
            <a:r>
              <a:rPr lang="en-US" sz="2400" dirty="0" smtClean="0">
                <a:solidFill>
                  <a:srgbClr val="000090"/>
                </a:solidFill>
              </a:rPr>
              <a:t> in the recoil &gt; 0.2 </a:t>
            </a:r>
            <a:r>
              <a:rPr lang="en-US" sz="2400" dirty="0" err="1" smtClean="0">
                <a:solidFill>
                  <a:srgbClr val="000090"/>
                </a:solidFill>
              </a:rPr>
              <a:t>GeV</a:t>
            </a:r>
            <a:endParaRPr lang="en-US" sz="2400" dirty="0" smtClean="0">
              <a:solidFill>
                <a:srgbClr val="000090"/>
              </a:solidFill>
            </a:endParaRPr>
          </a:p>
          <a:p>
            <a:pPr marL="177800" indent="-177800">
              <a:buFont typeface="Arial"/>
              <a:buChar char="•"/>
            </a:pPr>
            <a:r>
              <a:rPr lang="en-US" sz="2400" dirty="0" smtClean="0">
                <a:solidFill>
                  <a:srgbClr val="000090"/>
                </a:solidFill>
              </a:rPr>
              <a:t>Total recoil-P</a:t>
            </a:r>
            <a:r>
              <a:rPr lang="en-US" sz="2400" baseline="-25000" dirty="0" smtClean="0">
                <a:solidFill>
                  <a:srgbClr val="000090"/>
                </a:solidFill>
              </a:rPr>
              <a:t>T</a:t>
            </a:r>
            <a:r>
              <a:rPr lang="en-US" sz="2400" dirty="0" smtClean="0">
                <a:solidFill>
                  <a:srgbClr val="000090"/>
                </a:solidFill>
              </a:rPr>
              <a:t> &gt; 0.5 </a:t>
            </a:r>
            <a:r>
              <a:rPr lang="en-US" sz="2400" dirty="0" err="1" smtClean="0">
                <a:solidFill>
                  <a:srgbClr val="000090"/>
                </a:solidFill>
              </a:rPr>
              <a:t>GeV</a:t>
            </a:r>
            <a:r>
              <a:rPr lang="en-US" sz="2400" dirty="0" smtClean="0">
                <a:solidFill>
                  <a:srgbClr val="000090"/>
                </a:solidFill>
              </a:rPr>
              <a:t> </a:t>
            </a:r>
            <a:endParaRPr lang="en-US" sz="2400" dirty="0">
              <a:solidFill>
                <a:srgbClr val="000090"/>
              </a:solidFill>
            </a:endParaRPr>
          </a:p>
        </p:txBody>
      </p:sp>
      <p:sp>
        <p:nvSpPr>
          <p:cNvPr id="3" name="TextBox 2"/>
          <p:cNvSpPr txBox="1"/>
          <p:nvPr/>
        </p:nvSpPr>
        <p:spPr>
          <a:xfrm>
            <a:off x="5363081" y="5374090"/>
            <a:ext cx="3352200" cy="646331"/>
          </a:xfrm>
          <a:prstGeom prst="rect">
            <a:avLst/>
          </a:prstGeom>
          <a:noFill/>
        </p:spPr>
        <p:txBody>
          <a:bodyPr wrap="none" rtlCol="0">
            <a:spAutoFit/>
          </a:bodyPr>
          <a:lstStyle/>
          <a:p>
            <a:r>
              <a:rPr lang="en-US" dirty="0" smtClean="0">
                <a:solidFill>
                  <a:srgbClr val="FF0000"/>
                </a:solidFill>
              </a:rPr>
              <a:t>This enables  W A</a:t>
            </a:r>
            <a:r>
              <a:rPr lang="en-US" baseline="-25000" dirty="0" smtClean="0">
                <a:solidFill>
                  <a:srgbClr val="FF0000"/>
                </a:solidFill>
              </a:rPr>
              <a:t>N</a:t>
            </a:r>
            <a:r>
              <a:rPr lang="en-US" dirty="0" smtClean="0">
                <a:solidFill>
                  <a:srgbClr val="FF0000"/>
                </a:solidFill>
              </a:rPr>
              <a:t> measurement</a:t>
            </a:r>
          </a:p>
          <a:p>
            <a:r>
              <a:rPr lang="en-US" dirty="0" smtClean="0">
                <a:solidFill>
                  <a:srgbClr val="FF0000"/>
                </a:solidFill>
              </a:rPr>
              <a:t>This helps W</a:t>
            </a:r>
            <a:r>
              <a:rPr lang="en-US" baseline="30000" dirty="0" smtClean="0">
                <a:solidFill>
                  <a:srgbClr val="FF0000"/>
                </a:solidFill>
              </a:rPr>
              <a:t>+</a:t>
            </a:r>
            <a:r>
              <a:rPr lang="en-US" dirty="0" smtClean="0">
                <a:solidFill>
                  <a:srgbClr val="FF0000"/>
                </a:solidFill>
              </a:rPr>
              <a:t>/W</a:t>
            </a:r>
            <a:r>
              <a:rPr lang="en-US" baseline="30000" dirty="0" smtClean="0">
                <a:solidFill>
                  <a:srgbClr val="FF0000"/>
                </a:solidFill>
              </a:rPr>
              <a:t>-</a:t>
            </a:r>
            <a:r>
              <a:rPr lang="en-US" dirty="0" smtClean="0">
                <a:solidFill>
                  <a:srgbClr val="FF0000"/>
                </a:solidFill>
              </a:rPr>
              <a:t> x-section ratio</a:t>
            </a:r>
          </a:p>
        </p:txBody>
      </p:sp>
    </p:spTree>
    <p:extLst>
      <p:ext uri="{BB962C8B-B14F-4D97-AF65-F5344CB8AC3E}">
        <p14:creationId xmlns:p14="http://schemas.microsoft.com/office/powerpoint/2010/main" val="35934227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82038" y="1021427"/>
            <a:ext cx="2799364" cy="5180905"/>
          </a:xfrm>
          <a:prstGeom prst="rect">
            <a:avLst/>
          </a:prstGeom>
          <a:noFill/>
        </p:spPr>
        <p:txBody>
          <a:bodyPr wrap="none" rtlCol="0">
            <a:spAutoFit/>
          </a:bodyPr>
          <a:lstStyle/>
          <a:p>
            <a:pPr algn="ctr"/>
            <a:r>
              <a:rPr lang="en-US" sz="1600" dirty="0" smtClean="0"/>
              <a:t>much stronger than</a:t>
            </a:r>
          </a:p>
          <a:p>
            <a:pPr algn="ctr"/>
            <a:r>
              <a:rPr lang="en-US" sz="1600" dirty="0" smtClean="0"/>
              <a:t>any other known</a:t>
            </a:r>
          </a:p>
          <a:p>
            <a:pPr algn="ctr"/>
            <a:r>
              <a:rPr lang="en-US" sz="1600" dirty="0" smtClean="0"/>
              <a:t>evolution effects </a:t>
            </a:r>
          </a:p>
          <a:p>
            <a:pPr algn="ctr"/>
            <a:endParaRPr lang="en-US" sz="800" dirty="0"/>
          </a:p>
          <a:p>
            <a:pPr algn="ctr"/>
            <a:r>
              <a:rPr lang="en-US" sz="1600" dirty="0" smtClean="0"/>
              <a:t>needs input from</a:t>
            </a:r>
          </a:p>
          <a:p>
            <a:pPr algn="ctr"/>
            <a:r>
              <a:rPr lang="en-US" sz="1600" dirty="0" smtClean="0"/>
              <a:t>data to constrain</a:t>
            </a:r>
          </a:p>
          <a:p>
            <a:pPr algn="ctr"/>
            <a:r>
              <a:rPr lang="en-US" sz="1600" dirty="0"/>
              <a:t>non-</a:t>
            </a:r>
            <a:r>
              <a:rPr lang="en-US" sz="1600" dirty="0" err="1" smtClean="0"/>
              <a:t>perturbative</a:t>
            </a:r>
            <a:endParaRPr lang="en-US" sz="1600" dirty="0" smtClean="0"/>
          </a:p>
          <a:p>
            <a:pPr algn="ctr"/>
            <a:r>
              <a:rPr lang="en-US" sz="1600" dirty="0" smtClean="0"/>
              <a:t>part in TMD evolution</a:t>
            </a:r>
          </a:p>
          <a:p>
            <a:pPr algn="ctr"/>
            <a:endParaRPr lang="en-US" sz="1600" dirty="0" smtClean="0"/>
          </a:p>
          <a:p>
            <a:pPr algn="ctr"/>
            <a:endParaRPr lang="en-US" sz="800" dirty="0" smtClean="0"/>
          </a:p>
          <a:p>
            <a:pPr algn="ctr"/>
            <a:r>
              <a:rPr lang="en-US" sz="1600" b="1" dirty="0" smtClean="0">
                <a:solidFill>
                  <a:srgbClr val="0000FF"/>
                </a:solidFill>
              </a:rPr>
              <a:t>current data extremely limited</a:t>
            </a:r>
          </a:p>
          <a:p>
            <a:pPr algn="ctr"/>
            <a:r>
              <a:rPr lang="en-US" sz="1600" dirty="0" smtClean="0">
                <a:solidFill>
                  <a:srgbClr val="0000FF"/>
                </a:solidFill>
              </a:rPr>
              <a:t>further constraints</a:t>
            </a:r>
          </a:p>
          <a:p>
            <a:pPr algn="ctr"/>
            <a:r>
              <a:rPr lang="en-US" sz="1600" dirty="0" smtClean="0">
                <a:solidFill>
                  <a:srgbClr val="0000FF"/>
                </a:solidFill>
              </a:rPr>
              <a:t>cannot come from fixed</a:t>
            </a:r>
          </a:p>
          <a:p>
            <a:pPr algn="ctr"/>
            <a:r>
              <a:rPr lang="en-US" sz="1600" dirty="0" smtClean="0">
                <a:solidFill>
                  <a:srgbClr val="0000FF"/>
                </a:solidFill>
              </a:rPr>
              <a:t>target SIDIS</a:t>
            </a:r>
          </a:p>
          <a:p>
            <a:pPr algn="ctr"/>
            <a:r>
              <a:rPr lang="en-US" sz="1600" dirty="0" smtClean="0">
                <a:solidFill>
                  <a:srgbClr val="0000FF"/>
                </a:solidFill>
                <a:sym typeface="Wingdings"/>
              </a:rPr>
              <a:t> too small lever arm in </a:t>
            </a:r>
          </a:p>
          <a:p>
            <a:pPr algn="ctr"/>
            <a:r>
              <a:rPr lang="en-US" sz="1600" dirty="0" smtClean="0">
                <a:solidFill>
                  <a:srgbClr val="0000FF"/>
                </a:solidFill>
                <a:sym typeface="Wingdings"/>
              </a:rPr>
              <a:t>Q</a:t>
            </a:r>
            <a:r>
              <a:rPr lang="en-US" sz="1600" baseline="30000" dirty="0" smtClean="0">
                <a:solidFill>
                  <a:srgbClr val="0000FF"/>
                </a:solidFill>
                <a:sym typeface="Wingdings"/>
              </a:rPr>
              <a:t>2</a:t>
            </a:r>
            <a:r>
              <a:rPr lang="en-US" sz="1600" dirty="0" smtClean="0">
                <a:solidFill>
                  <a:srgbClr val="0000FF"/>
                </a:solidFill>
                <a:sym typeface="Wingdings"/>
              </a:rPr>
              <a:t> &amp; </a:t>
            </a:r>
            <a:r>
              <a:rPr lang="en-US" sz="1600" dirty="0" err="1" smtClean="0">
                <a:solidFill>
                  <a:srgbClr val="0000FF"/>
                </a:solidFill>
                <a:sym typeface="Wingdings"/>
              </a:rPr>
              <a:t>p</a:t>
            </a:r>
            <a:r>
              <a:rPr lang="en-US" sz="1600" baseline="-25000" dirty="0" err="1" smtClean="0">
                <a:solidFill>
                  <a:srgbClr val="0000FF"/>
                </a:solidFill>
                <a:sym typeface="Wingdings"/>
              </a:rPr>
              <a:t>T</a:t>
            </a:r>
            <a:endParaRPr lang="en-US" sz="1600" baseline="-25000" dirty="0" smtClean="0">
              <a:solidFill>
                <a:srgbClr val="0000FF"/>
              </a:solidFill>
              <a:sym typeface="Wingdings"/>
            </a:endParaRPr>
          </a:p>
          <a:p>
            <a:pPr algn="ctr"/>
            <a:endParaRPr lang="en-US" sz="1600" baseline="-25000" dirty="0">
              <a:solidFill>
                <a:srgbClr val="FF0000"/>
              </a:solidFill>
              <a:sym typeface="Wingdings"/>
            </a:endParaRPr>
          </a:p>
          <a:p>
            <a:pPr algn="ctr"/>
            <a:endParaRPr lang="en-US" sz="1600" baseline="-25000" dirty="0" smtClean="0">
              <a:solidFill>
                <a:srgbClr val="FF0000"/>
              </a:solidFill>
              <a:sym typeface="Wingdings"/>
            </a:endParaRPr>
          </a:p>
          <a:p>
            <a:pPr algn="ctr"/>
            <a:endParaRPr lang="en-US" sz="1600" baseline="-25000" dirty="0">
              <a:solidFill>
                <a:srgbClr val="FF0000"/>
              </a:solidFill>
              <a:sym typeface="Wingdings"/>
            </a:endParaRPr>
          </a:p>
          <a:p>
            <a:pPr algn="ctr"/>
            <a:r>
              <a:rPr lang="en-US" sz="1600" dirty="0" smtClean="0">
                <a:solidFill>
                  <a:srgbClr val="FF0000"/>
                </a:solidFill>
                <a:sym typeface="Wingdings"/>
              </a:rPr>
              <a:t>STAR W (and DY) data will </a:t>
            </a:r>
          </a:p>
          <a:p>
            <a:pPr algn="ctr"/>
            <a:r>
              <a:rPr lang="en-US" sz="1600" dirty="0">
                <a:solidFill>
                  <a:srgbClr val="FF0000"/>
                </a:solidFill>
                <a:sym typeface="Wingdings"/>
              </a:rPr>
              <a:t>b</a:t>
            </a:r>
            <a:r>
              <a:rPr lang="en-US" sz="1600" dirty="0" smtClean="0">
                <a:solidFill>
                  <a:srgbClr val="FF0000"/>
                </a:solidFill>
                <a:sym typeface="Wingdings"/>
              </a:rPr>
              <a:t>e the key measurement</a:t>
            </a:r>
          </a:p>
          <a:p>
            <a:pPr algn="ctr"/>
            <a:r>
              <a:rPr lang="en-US" sz="1600" dirty="0">
                <a:solidFill>
                  <a:srgbClr val="FF0000"/>
                </a:solidFill>
                <a:sym typeface="Wingdings"/>
              </a:rPr>
              <a:t>f</a:t>
            </a:r>
            <a:r>
              <a:rPr lang="en-US" sz="1600" dirty="0" smtClean="0">
                <a:solidFill>
                  <a:srgbClr val="FF0000"/>
                </a:solidFill>
                <a:sym typeface="Wingdings"/>
              </a:rPr>
              <a:t>or </a:t>
            </a:r>
            <a:r>
              <a:rPr lang="en-US" sz="1600" dirty="0" err="1" smtClean="0">
                <a:solidFill>
                  <a:srgbClr val="FF0000"/>
                </a:solidFill>
                <a:sym typeface="Wingdings"/>
              </a:rPr>
              <a:t>Sivers</a:t>
            </a:r>
            <a:r>
              <a:rPr lang="en-US" sz="1600" dirty="0" smtClean="0">
                <a:solidFill>
                  <a:srgbClr val="FF0000"/>
                </a:solidFill>
                <a:sym typeface="Wingdings"/>
              </a:rPr>
              <a:t> (TMD) evolution </a:t>
            </a:r>
          </a:p>
          <a:p>
            <a:pPr algn="ctr"/>
            <a:endParaRPr lang="en-US" sz="1600" baseline="-25000" dirty="0" smtClean="0">
              <a:solidFill>
                <a:srgbClr val="FF00FF"/>
              </a:solidFill>
              <a:sym typeface="Wingdings"/>
            </a:endParaRPr>
          </a:p>
        </p:txBody>
      </p:sp>
      <p:sp>
        <p:nvSpPr>
          <p:cNvPr id="5" name="Slide Number Placeholder 4"/>
          <p:cNvSpPr>
            <a:spLocks noGrp="1"/>
          </p:cNvSpPr>
          <p:nvPr>
            <p:ph type="sldNum" sz="quarter" idx="12"/>
          </p:nvPr>
        </p:nvSpPr>
        <p:spPr/>
        <p:txBody>
          <a:bodyPr/>
          <a:lstStyle/>
          <a:p>
            <a:fld id="{E7C2DFF1-6A7E-5841-980E-96BA788216E4}" type="slidenum">
              <a:rPr lang="en-US" smtClean="0"/>
              <a:pPr/>
              <a:t>11</a:t>
            </a:fld>
            <a:endParaRPr lang="en-US" dirty="0"/>
          </a:p>
        </p:txBody>
      </p:sp>
      <p:pic>
        <p:nvPicPr>
          <p:cNvPr id="19" name="Picture 18" descr="w_minu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536" y="1025057"/>
            <a:ext cx="2905125" cy="2409825"/>
          </a:xfrm>
          <a:prstGeom prst="rect">
            <a:avLst/>
          </a:prstGeom>
        </p:spPr>
      </p:pic>
      <p:sp>
        <p:nvSpPr>
          <p:cNvPr id="21" name="TextBox 20"/>
          <p:cNvSpPr txBox="1"/>
          <p:nvPr/>
        </p:nvSpPr>
        <p:spPr>
          <a:xfrm>
            <a:off x="3386667" y="770747"/>
            <a:ext cx="2988844" cy="276999"/>
          </a:xfrm>
          <a:prstGeom prst="rect">
            <a:avLst/>
          </a:prstGeom>
          <a:noFill/>
        </p:spPr>
        <p:txBody>
          <a:bodyPr wrap="none" rtlCol="0">
            <a:spAutoFit/>
          </a:bodyPr>
          <a:lstStyle/>
          <a:p>
            <a:r>
              <a:rPr lang="en-US" sz="1200" b="0" dirty="0" smtClean="0"/>
              <a:t>Z. Kang: original </a:t>
            </a:r>
            <a:r>
              <a:rPr lang="en-US" sz="1200" b="0" dirty="0"/>
              <a:t>paper arXiv:</a:t>
            </a:r>
            <a:r>
              <a:rPr lang="en-US" sz="1200" b="0" dirty="0" smtClean="0"/>
              <a:t>1401.5078</a:t>
            </a:r>
            <a:endParaRPr lang="en-US" sz="1200" dirty="0"/>
          </a:p>
        </p:txBody>
      </p:sp>
      <p:pic>
        <p:nvPicPr>
          <p:cNvPr id="24" name="Picture 23"/>
          <p:cNvPicPr>
            <a:picLocks noChangeAspect="1"/>
          </p:cNvPicPr>
          <p:nvPr/>
        </p:nvPicPr>
        <p:blipFill rotWithShape="1">
          <a:blip r:embed="rId4"/>
          <a:srcRect l="244" r="52466"/>
          <a:stretch/>
        </p:blipFill>
        <p:spPr>
          <a:xfrm>
            <a:off x="0" y="869950"/>
            <a:ext cx="2804583" cy="2941557"/>
          </a:xfrm>
          <a:prstGeom prst="rect">
            <a:avLst/>
          </a:prstGeom>
        </p:spPr>
      </p:pic>
      <p:sp>
        <p:nvSpPr>
          <p:cNvPr id="13" name="AutoShape 49"/>
          <p:cNvSpPr>
            <a:spLocks noChangeArrowheads="1"/>
          </p:cNvSpPr>
          <p:nvPr/>
        </p:nvSpPr>
        <p:spPr bwMode="auto">
          <a:xfrm>
            <a:off x="6090090" y="1193894"/>
            <a:ext cx="528728" cy="244533"/>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25" name="TextBox 24"/>
          <p:cNvSpPr txBox="1"/>
          <p:nvPr/>
        </p:nvSpPr>
        <p:spPr>
          <a:xfrm>
            <a:off x="74098" y="846671"/>
            <a:ext cx="2952749" cy="246221"/>
          </a:xfrm>
          <a:prstGeom prst="rect">
            <a:avLst/>
          </a:prstGeom>
          <a:noFill/>
        </p:spPr>
        <p:txBody>
          <a:bodyPr wrap="square" rtlCol="0">
            <a:spAutoFit/>
          </a:bodyPr>
          <a:lstStyle/>
          <a:p>
            <a:r>
              <a:rPr lang="en-US" sz="1000" dirty="0" smtClean="0"/>
              <a:t>Z.-B. Kang &amp; J.-W. Qui arXiv</a:t>
            </a:r>
            <a:r>
              <a:rPr lang="en-US" sz="1000" dirty="0"/>
              <a:t>:</a:t>
            </a:r>
            <a:r>
              <a:rPr lang="en-US" sz="1000" dirty="0" smtClean="0"/>
              <a:t>0903.3629</a:t>
            </a:r>
            <a:endParaRPr lang="en-US" sz="1000" dirty="0"/>
          </a:p>
        </p:txBody>
      </p:sp>
      <p:sp>
        <p:nvSpPr>
          <p:cNvPr id="20" name="TextBox 19"/>
          <p:cNvSpPr txBox="1"/>
          <p:nvPr/>
        </p:nvSpPr>
        <p:spPr>
          <a:xfrm>
            <a:off x="529169" y="1111253"/>
            <a:ext cx="1388947" cy="276999"/>
          </a:xfrm>
          <a:prstGeom prst="rect">
            <a:avLst/>
          </a:prstGeom>
          <a:noFill/>
        </p:spPr>
        <p:txBody>
          <a:bodyPr wrap="none" rtlCol="0">
            <a:spAutoFit/>
          </a:bodyPr>
          <a:lstStyle/>
          <a:p>
            <a:r>
              <a:rPr lang="en-US" sz="1200" dirty="0" smtClean="0"/>
              <a:t>before evolution</a:t>
            </a:r>
            <a:endParaRPr lang="en-US" sz="1200" dirty="0"/>
          </a:p>
        </p:txBody>
      </p:sp>
      <p:sp>
        <p:nvSpPr>
          <p:cNvPr id="23" name="TextBox 22"/>
          <p:cNvSpPr txBox="1"/>
          <p:nvPr/>
        </p:nvSpPr>
        <p:spPr>
          <a:xfrm>
            <a:off x="4396304" y="1126072"/>
            <a:ext cx="1288709" cy="276999"/>
          </a:xfrm>
          <a:prstGeom prst="rect">
            <a:avLst/>
          </a:prstGeom>
          <a:noFill/>
        </p:spPr>
        <p:txBody>
          <a:bodyPr wrap="none" rtlCol="0">
            <a:spAutoFit/>
          </a:bodyPr>
          <a:lstStyle/>
          <a:p>
            <a:r>
              <a:rPr lang="en-US" sz="1200" dirty="0" smtClean="0"/>
              <a:t>after evolution</a:t>
            </a:r>
            <a:endParaRPr lang="en-US" sz="1200" dirty="0"/>
          </a:p>
        </p:txBody>
      </p:sp>
      <p:cxnSp>
        <p:nvCxnSpPr>
          <p:cNvPr id="32" name="Straight Arrow Connector 31"/>
          <p:cNvCxnSpPr/>
          <p:nvPr/>
        </p:nvCxnSpPr>
        <p:spPr bwMode="auto">
          <a:xfrm flipV="1">
            <a:off x="2368403" y="2211917"/>
            <a:ext cx="1547430" cy="27216"/>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sp>
        <p:nvSpPr>
          <p:cNvPr id="33" name="TextBox 32"/>
          <p:cNvSpPr txBox="1">
            <a:spLocks noChangeAspect="1"/>
          </p:cNvSpPr>
          <p:nvPr/>
        </p:nvSpPr>
        <p:spPr>
          <a:xfrm>
            <a:off x="2320847" y="1854203"/>
            <a:ext cx="932066" cy="400110"/>
          </a:xfrm>
          <a:prstGeom prst="rect">
            <a:avLst/>
          </a:prstGeom>
          <a:noFill/>
        </p:spPr>
        <p:txBody>
          <a:bodyPr wrap="none" rtlCol="0">
            <a:spAutoFit/>
          </a:bodyPr>
          <a:lstStyle/>
          <a:p>
            <a:r>
              <a:rPr lang="en-US" sz="2000" dirty="0">
                <a:solidFill>
                  <a:srgbClr val="0000FF"/>
                </a:solidFill>
              </a:rPr>
              <a:t> </a:t>
            </a:r>
            <a:r>
              <a:rPr lang="en-US" sz="2000" dirty="0" smtClean="0">
                <a:solidFill>
                  <a:srgbClr val="0000FF"/>
                </a:solidFill>
              </a:rPr>
              <a:t>  ÷ ~</a:t>
            </a:r>
            <a:r>
              <a:rPr lang="en-US" sz="2000" b="1" dirty="0" smtClean="0">
                <a:solidFill>
                  <a:srgbClr val="0000FF"/>
                </a:solidFill>
              </a:rPr>
              <a:t>10</a:t>
            </a:r>
            <a:endParaRPr lang="en-US" sz="2000" b="1" dirty="0">
              <a:solidFill>
                <a:srgbClr val="0000FF"/>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61259105"/>
              </p:ext>
            </p:extLst>
          </p:nvPr>
        </p:nvGraphicFramePr>
        <p:xfrm>
          <a:off x="5410200" y="4749800"/>
          <a:ext cx="114300" cy="165100"/>
        </p:xfrm>
        <a:graphic>
          <a:graphicData uri="http://schemas.openxmlformats.org/presentationml/2006/ole">
            <mc:AlternateContent xmlns:mc="http://schemas.openxmlformats.org/markup-compatibility/2006">
              <mc:Choice xmlns:v="urn:schemas-microsoft-com:vml" Requires="v">
                <p:oleObj spid="_x0000_s7248"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5410200" y="4749800"/>
                        <a:ext cx="114300" cy="165100"/>
                      </a:xfrm>
                      <a:prstGeom prst="rect">
                        <a:avLst/>
                      </a:prstGeom>
                    </p:spPr>
                  </p:pic>
                </p:oleObj>
              </mc:Fallback>
            </mc:AlternateContent>
          </a:graphicData>
        </a:graphic>
      </p:graphicFrame>
      <p:grpSp>
        <p:nvGrpSpPr>
          <p:cNvPr id="8" name="Group 7"/>
          <p:cNvGrpSpPr/>
          <p:nvPr/>
        </p:nvGrpSpPr>
        <p:grpSpPr>
          <a:xfrm>
            <a:off x="3221570" y="3735456"/>
            <a:ext cx="2971800" cy="2476500"/>
            <a:chOff x="120005" y="3655023"/>
            <a:chExt cx="2971800" cy="2476500"/>
          </a:xfrm>
        </p:grpSpPr>
        <p:grpSp>
          <p:nvGrpSpPr>
            <p:cNvPr id="29" name="Group 28"/>
            <p:cNvGrpSpPr/>
            <p:nvPr/>
          </p:nvGrpSpPr>
          <p:grpSpPr>
            <a:xfrm>
              <a:off x="120005" y="3655023"/>
              <a:ext cx="2971800" cy="2476500"/>
              <a:chOff x="225839" y="1157356"/>
              <a:chExt cx="2971800" cy="2476500"/>
            </a:xfrm>
          </p:grpSpPr>
          <p:pic>
            <p:nvPicPr>
              <p:cNvPr id="30" name="Picture 29"/>
              <p:cNvPicPr>
                <a:picLocks noChangeAspect="1"/>
              </p:cNvPicPr>
              <p:nvPr/>
            </p:nvPicPr>
            <p:blipFill>
              <a:blip r:embed="rId7"/>
              <a:stretch>
                <a:fillRect/>
              </a:stretch>
            </p:blipFill>
            <p:spPr>
              <a:xfrm>
                <a:off x="225839" y="1157356"/>
                <a:ext cx="2971800" cy="2476500"/>
              </a:xfrm>
              <a:prstGeom prst="rect">
                <a:avLst/>
              </a:prstGeom>
            </p:spPr>
          </p:pic>
          <p:sp>
            <p:nvSpPr>
              <p:cNvPr id="31" name="TextBox 30"/>
              <p:cNvSpPr txBox="1"/>
              <p:nvPr/>
            </p:nvSpPr>
            <p:spPr>
              <a:xfrm>
                <a:off x="945957" y="2606258"/>
                <a:ext cx="1326004" cy="461665"/>
              </a:xfrm>
              <a:prstGeom prst="rect">
                <a:avLst/>
              </a:prstGeom>
              <a:noFill/>
            </p:spPr>
            <p:txBody>
              <a:bodyPr wrap="none" rtlCol="0">
                <a:spAutoFit/>
              </a:bodyPr>
              <a:lstStyle/>
              <a:p>
                <a:pPr algn="ctr"/>
                <a:r>
                  <a:rPr lang="en-US" sz="1200" dirty="0" smtClean="0"/>
                  <a:t>4 &lt; Q &lt; 9 </a:t>
                </a:r>
                <a:r>
                  <a:rPr lang="en-US" sz="1200" dirty="0" err="1" smtClean="0"/>
                  <a:t>GeV</a:t>
                </a:r>
                <a:endParaRPr lang="en-US" sz="1200" dirty="0" smtClean="0"/>
              </a:p>
              <a:p>
                <a:pPr algn="ctr"/>
                <a:r>
                  <a:rPr lang="en-US" sz="1200" dirty="0" smtClean="0"/>
                  <a:t>0 &lt; </a:t>
                </a:r>
                <a:r>
                  <a:rPr lang="en-US" sz="1200" dirty="0" err="1"/>
                  <a:t>q</a:t>
                </a:r>
                <a:r>
                  <a:rPr lang="en-US" sz="1200" baseline="-25000" dirty="0" err="1" smtClean="0"/>
                  <a:t>T</a:t>
                </a:r>
                <a:r>
                  <a:rPr lang="en-US" sz="1200" baseline="-25000" dirty="0" smtClean="0"/>
                  <a:t> </a:t>
                </a:r>
                <a:r>
                  <a:rPr lang="en-US" sz="1200" dirty="0"/>
                  <a:t>&lt;</a:t>
                </a:r>
                <a:r>
                  <a:rPr lang="en-US" sz="1200" dirty="0" smtClean="0"/>
                  <a:t>1 </a:t>
                </a:r>
                <a:r>
                  <a:rPr lang="en-US" sz="1200" dirty="0" err="1" smtClean="0"/>
                  <a:t>GeV</a:t>
                </a:r>
                <a:endParaRPr lang="en-US" sz="1200" dirty="0"/>
              </a:p>
            </p:txBody>
          </p:sp>
        </p:grpSp>
        <p:sp>
          <p:nvSpPr>
            <p:cNvPr id="7" name="TextBox 6"/>
            <p:cNvSpPr txBox="1"/>
            <p:nvPr/>
          </p:nvSpPr>
          <p:spPr>
            <a:xfrm>
              <a:off x="2379133" y="3843866"/>
              <a:ext cx="497890" cy="369332"/>
            </a:xfrm>
            <a:prstGeom prst="rect">
              <a:avLst/>
            </a:prstGeom>
            <a:noFill/>
          </p:spPr>
          <p:txBody>
            <a:bodyPr wrap="none" rtlCol="0">
              <a:spAutoFit/>
            </a:bodyPr>
            <a:lstStyle/>
            <a:p>
              <a:r>
                <a:rPr lang="en-US" dirty="0" smtClean="0"/>
                <a:t>DY</a:t>
              </a:r>
              <a:endParaRPr lang="en-US" dirty="0"/>
            </a:p>
          </p:txBody>
        </p:sp>
      </p:grpSp>
      <p:pic>
        <p:nvPicPr>
          <p:cNvPr id="14" name="Picture 13"/>
          <p:cNvPicPr>
            <a:picLocks noChangeAspect="1"/>
          </p:cNvPicPr>
          <p:nvPr/>
        </p:nvPicPr>
        <p:blipFill>
          <a:blip r:embed="rId8"/>
          <a:stretch>
            <a:fillRect/>
          </a:stretch>
        </p:blipFill>
        <p:spPr>
          <a:xfrm>
            <a:off x="249767" y="3903133"/>
            <a:ext cx="2951480" cy="2570480"/>
          </a:xfrm>
          <a:prstGeom prst="rect">
            <a:avLst/>
          </a:prstGeom>
        </p:spPr>
      </p:pic>
      <p:sp>
        <p:nvSpPr>
          <p:cNvPr id="15" name="TextBox 14"/>
          <p:cNvSpPr txBox="1"/>
          <p:nvPr/>
        </p:nvSpPr>
        <p:spPr>
          <a:xfrm>
            <a:off x="1921931" y="4356100"/>
            <a:ext cx="723275" cy="246221"/>
          </a:xfrm>
          <a:prstGeom prst="rect">
            <a:avLst/>
          </a:prstGeom>
          <a:noFill/>
        </p:spPr>
        <p:txBody>
          <a:bodyPr wrap="none" rtlCol="0">
            <a:spAutoFit/>
          </a:bodyPr>
          <a:lstStyle/>
          <a:p>
            <a:r>
              <a:rPr lang="en-US" sz="1000" dirty="0" smtClean="0"/>
              <a:t>500 </a:t>
            </a:r>
            <a:r>
              <a:rPr lang="en-US" sz="1000" dirty="0" err="1" smtClean="0"/>
              <a:t>GeV</a:t>
            </a:r>
            <a:endParaRPr lang="en-US" sz="1000" dirty="0"/>
          </a:p>
        </p:txBody>
      </p:sp>
      <p:sp>
        <p:nvSpPr>
          <p:cNvPr id="34" name="TextBox 33"/>
          <p:cNvSpPr txBox="1"/>
          <p:nvPr/>
        </p:nvSpPr>
        <p:spPr>
          <a:xfrm>
            <a:off x="1227664" y="4491567"/>
            <a:ext cx="723275" cy="246221"/>
          </a:xfrm>
          <a:prstGeom prst="rect">
            <a:avLst/>
          </a:prstGeom>
          <a:noFill/>
        </p:spPr>
        <p:txBody>
          <a:bodyPr wrap="none" rtlCol="0">
            <a:spAutoFit/>
          </a:bodyPr>
          <a:lstStyle/>
          <a:p>
            <a:r>
              <a:rPr lang="en-US" sz="1000" dirty="0"/>
              <a:t>2</a:t>
            </a:r>
            <a:r>
              <a:rPr lang="en-US" sz="1000" dirty="0" smtClean="0"/>
              <a:t>00 </a:t>
            </a:r>
            <a:r>
              <a:rPr lang="en-US" sz="1000" dirty="0" err="1" smtClean="0"/>
              <a:t>GeV</a:t>
            </a:r>
            <a:endParaRPr lang="en-US" sz="1000" dirty="0"/>
          </a:p>
        </p:txBody>
      </p:sp>
      <p:sp>
        <p:nvSpPr>
          <p:cNvPr id="16" name="TextBox 15"/>
          <p:cNvSpPr txBox="1"/>
          <p:nvPr/>
        </p:nvSpPr>
        <p:spPr>
          <a:xfrm>
            <a:off x="0" y="3539066"/>
            <a:ext cx="3559801" cy="246221"/>
          </a:xfrm>
          <a:prstGeom prst="rect">
            <a:avLst/>
          </a:prstGeom>
          <a:noFill/>
        </p:spPr>
        <p:txBody>
          <a:bodyPr wrap="none" rtlCol="0">
            <a:spAutoFit/>
          </a:bodyPr>
          <a:lstStyle/>
          <a:p>
            <a:r>
              <a:rPr lang="en-US" sz="1000" dirty="0" smtClean="0"/>
              <a:t>Z</a:t>
            </a:r>
            <a:r>
              <a:rPr lang="en-US" sz="1000" dirty="0"/>
              <a:t>.-B. Kang &amp; J.-W. Qui </a:t>
            </a:r>
            <a:r>
              <a:rPr lang="en-US" sz="1000" dirty="0" smtClean="0"/>
              <a:t>Phys.Rev.D81</a:t>
            </a:r>
            <a:r>
              <a:rPr lang="en-US" sz="1000" dirty="0"/>
              <a:t>:</a:t>
            </a:r>
            <a:r>
              <a:rPr lang="en-US" sz="1000" dirty="0" smtClean="0"/>
              <a:t>054020,2010</a:t>
            </a:r>
            <a:endParaRPr lang="en-US" sz="1000" dirty="0"/>
          </a:p>
        </p:txBody>
      </p:sp>
      <p:cxnSp>
        <p:nvCxnSpPr>
          <p:cNvPr id="35" name="Straight Arrow Connector 34"/>
          <p:cNvCxnSpPr/>
          <p:nvPr/>
        </p:nvCxnSpPr>
        <p:spPr bwMode="auto">
          <a:xfrm flipV="1">
            <a:off x="2656270" y="4531783"/>
            <a:ext cx="1547430" cy="27216"/>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sp>
        <p:nvSpPr>
          <p:cNvPr id="36" name="TextBox 35"/>
          <p:cNvSpPr txBox="1">
            <a:spLocks noChangeAspect="1"/>
          </p:cNvSpPr>
          <p:nvPr/>
        </p:nvSpPr>
        <p:spPr>
          <a:xfrm>
            <a:off x="2744184" y="4144436"/>
            <a:ext cx="784677" cy="400110"/>
          </a:xfrm>
          <a:prstGeom prst="rect">
            <a:avLst/>
          </a:prstGeom>
          <a:noFill/>
        </p:spPr>
        <p:txBody>
          <a:bodyPr wrap="none" rtlCol="0">
            <a:spAutoFit/>
          </a:bodyPr>
          <a:lstStyle/>
          <a:p>
            <a:r>
              <a:rPr lang="en-US" dirty="0">
                <a:solidFill>
                  <a:srgbClr val="0000FF"/>
                </a:solidFill>
              </a:rPr>
              <a:t> </a:t>
            </a:r>
            <a:r>
              <a:rPr lang="en-US" dirty="0" smtClean="0">
                <a:solidFill>
                  <a:srgbClr val="0000FF"/>
                </a:solidFill>
              </a:rPr>
              <a:t> </a:t>
            </a:r>
            <a:r>
              <a:rPr lang="en-US" dirty="0">
                <a:solidFill>
                  <a:srgbClr val="0000FF"/>
                </a:solidFill>
              </a:rPr>
              <a:t> </a:t>
            </a:r>
            <a:r>
              <a:rPr lang="en-US" sz="2000" b="1" dirty="0" smtClean="0">
                <a:solidFill>
                  <a:srgbClr val="0000FF"/>
                </a:solidFill>
              </a:rPr>
              <a:t>÷ ~4</a:t>
            </a:r>
            <a:endParaRPr lang="en-US" sz="2000" b="1" dirty="0">
              <a:solidFill>
                <a:srgbClr val="0000FF"/>
              </a:solidFill>
            </a:endParaRPr>
          </a:p>
        </p:txBody>
      </p:sp>
      <p:sp>
        <p:nvSpPr>
          <p:cNvPr id="37" name="TextBox 36"/>
          <p:cNvSpPr txBox="1"/>
          <p:nvPr/>
        </p:nvSpPr>
        <p:spPr>
          <a:xfrm>
            <a:off x="3869267" y="3615547"/>
            <a:ext cx="2333091" cy="276999"/>
          </a:xfrm>
          <a:prstGeom prst="rect">
            <a:avLst/>
          </a:prstGeom>
          <a:noFill/>
        </p:spPr>
        <p:txBody>
          <a:bodyPr wrap="none" rtlCol="0">
            <a:spAutoFit/>
          </a:bodyPr>
          <a:lstStyle/>
          <a:p>
            <a:r>
              <a:rPr lang="en-US" sz="1200" b="0" dirty="0" smtClean="0"/>
              <a:t>Z. Kang et al. arXiv</a:t>
            </a:r>
            <a:r>
              <a:rPr lang="en-US" sz="1200" b="0" dirty="0"/>
              <a:t>:</a:t>
            </a:r>
            <a:r>
              <a:rPr lang="en-US" sz="1200" b="0" dirty="0" smtClean="0"/>
              <a:t>1401.5078</a:t>
            </a:r>
            <a:endParaRPr lang="en-US" sz="1200" dirty="0"/>
          </a:p>
        </p:txBody>
      </p:sp>
      <p:sp>
        <p:nvSpPr>
          <p:cNvPr id="38" name="TextBox 37"/>
          <p:cNvSpPr txBox="1"/>
          <p:nvPr/>
        </p:nvSpPr>
        <p:spPr>
          <a:xfrm>
            <a:off x="732369" y="3981453"/>
            <a:ext cx="1388947" cy="276999"/>
          </a:xfrm>
          <a:prstGeom prst="rect">
            <a:avLst/>
          </a:prstGeom>
          <a:noFill/>
        </p:spPr>
        <p:txBody>
          <a:bodyPr wrap="none" rtlCol="0">
            <a:spAutoFit/>
          </a:bodyPr>
          <a:lstStyle/>
          <a:p>
            <a:r>
              <a:rPr lang="en-US" sz="1200" dirty="0" smtClean="0"/>
              <a:t>before evolution</a:t>
            </a:r>
            <a:endParaRPr lang="en-US" sz="1200" dirty="0"/>
          </a:p>
        </p:txBody>
      </p:sp>
      <p:sp>
        <p:nvSpPr>
          <p:cNvPr id="39" name="TextBox 38"/>
          <p:cNvSpPr txBox="1"/>
          <p:nvPr/>
        </p:nvSpPr>
        <p:spPr>
          <a:xfrm>
            <a:off x="3888304" y="3945472"/>
            <a:ext cx="1288709" cy="276999"/>
          </a:xfrm>
          <a:prstGeom prst="rect">
            <a:avLst/>
          </a:prstGeom>
          <a:noFill/>
        </p:spPr>
        <p:txBody>
          <a:bodyPr wrap="none" rtlCol="0">
            <a:spAutoFit/>
          </a:bodyPr>
          <a:lstStyle/>
          <a:p>
            <a:r>
              <a:rPr lang="en-US" sz="1200" dirty="0" smtClean="0"/>
              <a:t>after evolution</a:t>
            </a:r>
            <a:endParaRPr lang="en-US" sz="1200" dirty="0"/>
          </a:p>
        </p:txBody>
      </p:sp>
      <p:sp>
        <p:nvSpPr>
          <p:cNvPr id="42" name="Title 1"/>
          <p:cNvSpPr txBox="1">
            <a:spLocks/>
          </p:cNvSpPr>
          <p:nvPr/>
        </p:nvSpPr>
        <p:spPr>
          <a:xfrm>
            <a:off x="249767" y="93332"/>
            <a:ext cx="8599234" cy="514887"/>
          </a:xfrm>
          <a:prstGeom prst="rect">
            <a:avLst/>
          </a:prstGeom>
          <a:solidFill>
            <a:srgbClr val="FFFFFF"/>
          </a:solidFill>
          <a:ln>
            <a:solidFill>
              <a:srgbClr val="FFFFFF"/>
            </a:solidFill>
          </a:ln>
        </p:spPr>
        <p:txBody>
          <a:bodyPr vert="horz" lIns="91440" tIns="45720" rIns="91440" bIns="45720" rtlCol="0" anchor="ctr">
            <a:noAutofit/>
          </a:bodyPr>
          <a:lstStyle/>
          <a:p>
            <a:pPr lvl="0" algn="ctr">
              <a:spcBef>
                <a:spcPct val="0"/>
              </a:spcBef>
              <a:defRPr/>
            </a:pPr>
            <a:r>
              <a:rPr kumimoji="0" lang="en-US" sz="4000" b="0" i="0" u="none" strike="noStrike" kern="1200" cap="none" spc="0" normalizeH="0" baseline="0" noProof="0" dirty="0" smtClean="0">
                <a:ln>
                  <a:noFill/>
                </a:ln>
                <a:solidFill>
                  <a:srgbClr val="0000FF"/>
                </a:solidFill>
                <a:effectLst/>
                <a:uLnTx/>
                <a:uFillTx/>
                <a:latin typeface="+mj-lt"/>
                <a:ea typeface="+mj-ea"/>
                <a:cs typeface="+mj-cs"/>
              </a:rPr>
              <a:t/>
            </a:r>
            <a:br>
              <a:rPr kumimoji="0" lang="en-US" sz="4000" b="0" i="0" u="none" strike="noStrike" kern="1200" cap="none" spc="0" normalizeH="0" baseline="0" noProof="0" dirty="0" smtClean="0">
                <a:ln>
                  <a:noFill/>
                </a:ln>
                <a:solidFill>
                  <a:srgbClr val="0000FF"/>
                </a:solidFill>
                <a:effectLst/>
                <a:uLnTx/>
                <a:uFillTx/>
                <a:latin typeface="+mj-lt"/>
                <a:ea typeface="+mj-ea"/>
                <a:cs typeface="+mj-cs"/>
              </a:rPr>
            </a:br>
            <a:r>
              <a:rPr kumimoji="0" lang="en-US" sz="4000" b="0" i="0" u="none" strike="noStrike" kern="1200" cap="none" spc="0" normalizeH="0" baseline="0" noProof="0" dirty="0" smtClean="0">
                <a:ln>
                  <a:noFill/>
                </a:ln>
                <a:solidFill>
                  <a:srgbClr val="0000FF"/>
                </a:solidFill>
                <a:effectLst/>
                <a:uLnTx/>
                <a:uFillTx/>
                <a:latin typeface="+mj-lt"/>
                <a:ea typeface="+mj-ea"/>
                <a:cs typeface="+mj-cs"/>
              </a:rPr>
              <a:t/>
            </a:r>
            <a:br>
              <a:rPr kumimoji="0" lang="en-US" sz="4000" b="0" i="0" u="none" strike="noStrike" kern="1200" cap="none" spc="0" normalizeH="0" baseline="0" noProof="0" dirty="0" smtClean="0">
                <a:ln>
                  <a:noFill/>
                </a:ln>
                <a:solidFill>
                  <a:srgbClr val="0000FF"/>
                </a:solidFill>
                <a:effectLst/>
                <a:uLnTx/>
                <a:uFillTx/>
                <a:latin typeface="+mj-lt"/>
                <a:ea typeface="+mj-ea"/>
                <a:cs typeface="+mj-cs"/>
              </a:rPr>
            </a:b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The TMD evolution</a:t>
            </a:r>
            <a:r>
              <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endPar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endParaRPr>
          </a:p>
        </p:txBody>
      </p:sp>
    </p:spTree>
    <p:extLst>
      <p:ext uri="{BB962C8B-B14F-4D97-AF65-F5344CB8AC3E}">
        <p14:creationId xmlns:p14="http://schemas.microsoft.com/office/powerpoint/2010/main" val="55157735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linds(horizontal)">
                                      <p:cBhvr>
                                        <p:cTn id="19" dur="500"/>
                                        <p:tgtEl>
                                          <p:spTgt spid="3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linds(horizontal)">
                                      <p:cBhvr>
                                        <p:cTn id="25" dur="500"/>
                                        <p:tgtEl>
                                          <p:spTgt spid="3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linds(horizontal)">
                                      <p:cBhvr>
                                        <p:cTn id="28" dur="500"/>
                                        <p:tgtEl>
                                          <p:spTgt spid="3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linds(horizontal)">
                                      <p:cBhvr>
                                        <p:cTn id="31" dur="500"/>
                                        <p:tgtEl>
                                          <p:spTgt spid="3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linds(horizontal)">
                                      <p:cBhvr>
                                        <p:cTn id="34" dur="500"/>
                                        <p:tgtEl>
                                          <p:spTgt spid="3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linds(horizont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linds(horizont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5" grpId="0"/>
      <p:bldP spid="34" grpId="0"/>
      <p:bldP spid="16" grpId="0"/>
      <p:bldP spid="36" grpId="0"/>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14" y="2373636"/>
            <a:ext cx="3624777" cy="3784600"/>
          </a:xfrm>
          <a:prstGeom prst="rect">
            <a:avLst/>
          </a:prstGeom>
        </p:spPr>
      </p:pic>
      <p:sp>
        <p:nvSpPr>
          <p:cNvPr id="6" name="Slide Number Placeholder 5"/>
          <p:cNvSpPr>
            <a:spLocks noGrp="1"/>
          </p:cNvSpPr>
          <p:nvPr>
            <p:ph type="sldNum" sz="quarter" idx="12"/>
          </p:nvPr>
        </p:nvSpPr>
        <p:spPr>
          <a:xfrm>
            <a:off x="6999905" y="6501136"/>
            <a:ext cx="2133600" cy="365125"/>
          </a:xfrm>
        </p:spPr>
        <p:txBody>
          <a:bodyPr/>
          <a:lstStyle/>
          <a:p>
            <a:fld id="{5BBAB1DB-3EEE-774A-AAE9-210163023056}" type="slidenum">
              <a:rPr lang="en-US" smtClean="0"/>
              <a:pPr/>
              <a:t>12</a:t>
            </a:fld>
            <a:endParaRPr lang="en-US" dirty="0"/>
          </a:p>
        </p:txBody>
      </p:sp>
      <p:sp>
        <p:nvSpPr>
          <p:cNvPr id="7" name="Title 1"/>
          <p:cNvSpPr txBox="1">
            <a:spLocks/>
          </p:cNvSpPr>
          <p:nvPr/>
        </p:nvSpPr>
        <p:spPr>
          <a:xfrm>
            <a:off x="756933" y="156310"/>
            <a:ext cx="7760316" cy="514887"/>
          </a:xfrm>
          <a:prstGeom prst="rect">
            <a:avLst/>
          </a:prstGeom>
          <a:solidFill>
            <a:srgbClr val="FFFFFF"/>
          </a:solidFill>
          <a:ln>
            <a:solidFill>
              <a:srgbClr val="FFFFFF"/>
            </a:solidFill>
          </a:ln>
        </p:spPr>
        <p:txBody>
          <a:bodyPr vert="horz" lIns="91440" tIns="45720" rIns="91440" bIns="45720" rtlCol="0" anchor="ctr">
            <a:noAutofit/>
          </a:bodyPr>
          <a:lstStyle/>
          <a:p>
            <a:pPr lvl="0" algn="ctr">
              <a:spcBef>
                <a:spcPct val="0"/>
              </a:spcBef>
              <a:defRPr/>
            </a:pP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W </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r>
              <a:rPr lang="en-US" sz="32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 </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Results</a:t>
            </a: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endPar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endParaRPr>
          </a:p>
        </p:txBody>
      </p:sp>
      <p:sp>
        <p:nvSpPr>
          <p:cNvPr id="8" name="TextBox 7"/>
          <p:cNvSpPr txBox="1"/>
          <p:nvPr/>
        </p:nvSpPr>
        <p:spPr>
          <a:xfrm>
            <a:off x="256289" y="779378"/>
            <a:ext cx="8104192" cy="784830"/>
          </a:xfrm>
          <a:prstGeom prst="rect">
            <a:avLst/>
          </a:prstGeom>
          <a:noFill/>
        </p:spPr>
        <p:txBody>
          <a:bodyPr wrap="square" rtlCol="0">
            <a:spAutoFit/>
          </a:bodyPr>
          <a:lstStyle/>
          <a:p>
            <a:pPr marL="228600" indent="-228600">
              <a:spcAft>
                <a:spcPts val="600"/>
              </a:spcAft>
              <a:buFont typeface="Wingdings" charset="2"/>
              <a:buChar char="ü"/>
            </a:pPr>
            <a:r>
              <a:rPr lang="en-US" sz="2000" b="1" dirty="0" smtClean="0"/>
              <a:t>Run2011 transverse spin  </a:t>
            </a:r>
            <a:r>
              <a:rPr lang="en-US" sz="2000" dirty="0">
                <a:sym typeface="Wingdings"/>
              </a:rPr>
              <a:t></a:t>
            </a:r>
            <a:r>
              <a:rPr lang="en-US" sz="2000" b="1" dirty="0" smtClean="0"/>
              <a:t> </a:t>
            </a:r>
            <a:r>
              <a:rPr lang="en-US" sz="2000" b="1" dirty="0" smtClean="0">
                <a:solidFill>
                  <a:srgbClr val="FF0000"/>
                </a:solidFill>
              </a:rPr>
              <a:t>25/</a:t>
            </a:r>
            <a:r>
              <a:rPr lang="en-US" sz="2000" b="1" dirty="0" err="1" smtClean="0">
                <a:solidFill>
                  <a:srgbClr val="FF0000"/>
                </a:solidFill>
              </a:rPr>
              <a:t>pb</a:t>
            </a:r>
            <a:r>
              <a:rPr lang="en-US" sz="2000" b="1" dirty="0" smtClean="0">
                <a:solidFill>
                  <a:srgbClr val="FF0000"/>
                </a:solidFill>
              </a:rPr>
              <a:t> </a:t>
            </a:r>
            <a:r>
              <a:rPr lang="en-US" sz="2000" b="1" dirty="0" smtClean="0"/>
              <a:t>and </a:t>
            </a:r>
            <a:r>
              <a:rPr lang="en-US" sz="2000" b="1" dirty="0" smtClean="0">
                <a:solidFill>
                  <a:srgbClr val="FF0000"/>
                </a:solidFill>
              </a:rPr>
              <a:t>P=53%</a:t>
            </a:r>
          </a:p>
          <a:p>
            <a:pPr marL="228600" indent="-228600">
              <a:spcAft>
                <a:spcPts val="600"/>
              </a:spcAft>
              <a:buFont typeface="Wingdings" charset="2"/>
              <a:buChar char="ü"/>
            </a:pPr>
            <a:r>
              <a:rPr lang="en-US" sz="2000" b="1" dirty="0" smtClean="0">
                <a:sym typeface="Wingdings"/>
              </a:rPr>
              <a:t>Systematics estimated via a Monte Carlo</a:t>
            </a:r>
            <a:endParaRPr lang="en-US" sz="2000" b="1" dirty="0"/>
          </a:p>
        </p:txBody>
      </p:sp>
      <p:sp>
        <p:nvSpPr>
          <p:cNvPr id="15" name="TextBox 14"/>
          <p:cNvSpPr txBox="1"/>
          <p:nvPr/>
        </p:nvSpPr>
        <p:spPr>
          <a:xfrm>
            <a:off x="305414" y="1863100"/>
            <a:ext cx="4321182" cy="646331"/>
          </a:xfrm>
          <a:prstGeom prst="rect">
            <a:avLst/>
          </a:prstGeom>
          <a:noFill/>
        </p:spPr>
        <p:txBody>
          <a:bodyPr wrap="square" rtlCol="0">
            <a:spAutoFit/>
          </a:bodyPr>
          <a:lstStyle/>
          <a:p>
            <a:r>
              <a:rPr lang="en-US" b="1" dirty="0" smtClean="0">
                <a:solidFill>
                  <a:srgbClr val="0000FF"/>
                </a:solidFill>
              </a:rPr>
              <a:t>We use the “left-right” formula to cancel dependencies on geometry and luminosity</a:t>
            </a:r>
            <a:endParaRPr lang="en-US" b="1" dirty="0"/>
          </a:p>
        </p:txBody>
      </p:sp>
      <p:graphicFrame>
        <p:nvGraphicFramePr>
          <p:cNvPr id="117763" name="Object 3"/>
          <p:cNvGraphicFramePr>
            <a:graphicFrameLocks noChangeAspect="1"/>
          </p:cNvGraphicFramePr>
          <p:nvPr>
            <p:extLst>
              <p:ext uri="{D42A27DB-BD31-4B8C-83A1-F6EECF244321}">
                <p14:modId xmlns:p14="http://schemas.microsoft.com/office/powerpoint/2010/main" val="182930523"/>
              </p:ext>
            </p:extLst>
          </p:nvPr>
        </p:nvGraphicFramePr>
        <p:xfrm>
          <a:off x="5564804" y="1553557"/>
          <a:ext cx="2616200" cy="820079"/>
        </p:xfrm>
        <a:graphic>
          <a:graphicData uri="http://schemas.openxmlformats.org/presentationml/2006/ole">
            <mc:AlternateContent xmlns:mc="http://schemas.openxmlformats.org/markup-compatibility/2006">
              <mc:Choice xmlns:v="urn:schemas-microsoft-com:vml" Requires="v">
                <p:oleObj spid="_x0000_s13392" name="Equation" r:id="rId4" imgW="1866900" imgH="546100" progId="Equation.3">
                  <p:embed/>
                </p:oleObj>
              </mc:Choice>
              <mc:Fallback>
                <p:oleObj name="Equation" r:id="rId4" imgW="1866900" imgH="546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804" y="1553557"/>
                        <a:ext cx="2616200" cy="8200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6227" y="2373637"/>
            <a:ext cx="3624777" cy="3784600"/>
          </a:xfrm>
          <a:prstGeom prst="rect">
            <a:avLst/>
          </a:prstGeom>
        </p:spPr>
      </p:pic>
    </p:spTree>
    <p:extLst>
      <p:ext uri="{BB962C8B-B14F-4D97-AF65-F5344CB8AC3E}">
        <p14:creationId xmlns:p14="http://schemas.microsoft.com/office/powerpoint/2010/main" val="36243193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d_Z0_AsymAmpSqrtVsRap.eps"/>
          <p:cNvPicPr>
            <a:picLocks noChangeAspect="1"/>
          </p:cNvPicPr>
          <p:nvPr/>
        </p:nvPicPr>
        <p:blipFill>
          <a:blip r:embed="rId3"/>
          <a:stretch>
            <a:fillRect/>
          </a:stretch>
        </p:blipFill>
        <p:spPr>
          <a:xfrm>
            <a:off x="1" y="2531249"/>
            <a:ext cx="4419599" cy="4240322"/>
          </a:xfrm>
          <a:prstGeom prst="rect">
            <a:avLst/>
          </a:prstGeom>
        </p:spPr>
      </p:pic>
      <p:sp>
        <p:nvSpPr>
          <p:cNvPr id="6" name="Slide Number Placeholder 5"/>
          <p:cNvSpPr>
            <a:spLocks noGrp="1"/>
          </p:cNvSpPr>
          <p:nvPr>
            <p:ph type="sldNum" sz="quarter" idx="12"/>
          </p:nvPr>
        </p:nvSpPr>
        <p:spPr/>
        <p:txBody>
          <a:bodyPr/>
          <a:lstStyle/>
          <a:p>
            <a:fld id="{5BBAB1DB-3EEE-774A-AAE9-210163023056}" type="slidenum">
              <a:rPr lang="en-US" smtClean="0"/>
              <a:pPr/>
              <a:t>13</a:t>
            </a:fld>
            <a:endParaRPr lang="en-US"/>
          </a:p>
        </p:txBody>
      </p:sp>
      <p:sp>
        <p:nvSpPr>
          <p:cNvPr id="7" name="Title 1"/>
          <p:cNvSpPr txBox="1">
            <a:spLocks/>
          </p:cNvSpPr>
          <p:nvPr/>
        </p:nvSpPr>
        <p:spPr>
          <a:xfrm>
            <a:off x="666399" y="135320"/>
            <a:ext cx="7760316" cy="514887"/>
          </a:xfrm>
          <a:prstGeom prst="rect">
            <a:avLst/>
          </a:prstGeom>
          <a:solidFill>
            <a:srgbClr val="FFFFFF"/>
          </a:solidFill>
          <a:ln>
            <a:solidFill>
              <a:srgbClr val="FFFFFF"/>
            </a:solidFill>
          </a:ln>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Z</a:t>
            </a:r>
            <a:r>
              <a:rPr kumimoji="0" lang="en-US" sz="3200" b="1" i="0" u="none" strike="noStrike" kern="1200" cap="all" normalizeH="0" baseline="3000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0</a:t>
            </a: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Asymmetry</a:t>
            </a: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kumimoji="0" lang="en-US" sz="3200" b="0" i="0" u="none" strike="noStrike" kern="1200" cap="none" spc="0" normalizeH="0" baseline="0" noProof="0" dirty="0">
              <a:ln>
                <a:noFill/>
              </a:ln>
              <a:solidFill>
                <a:srgbClr val="0000FF"/>
              </a:solidFill>
              <a:effectLst/>
              <a:uLnTx/>
              <a:uFillTx/>
              <a:latin typeface="+mj-lt"/>
              <a:ea typeface="+mj-ea"/>
              <a:cs typeface="+mj-cs"/>
            </a:endParaRPr>
          </a:p>
        </p:txBody>
      </p:sp>
      <p:sp>
        <p:nvSpPr>
          <p:cNvPr id="8" name="TextBox 7"/>
          <p:cNvSpPr txBox="1"/>
          <p:nvPr/>
        </p:nvSpPr>
        <p:spPr>
          <a:xfrm>
            <a:off x="1" y="696918"/>
            <a:ext cx="3606800" cy="2031325"/>
          </a:xfrm>
          <a:prstGeom prst="rect">
            <a:avLst/>
          </a:prstGeom>
          <a:noFill/>
        </p:spPr>
        <p:txBody>
          <a:bodyPr wrap="square" rtlCol="0">
            <a:spAutoFit/>
          </a:bodyPr>
          <a:lstStyle/>
          <a:p>
            <a:pPr marL="171450" indent="-171450">
              <a:buFont typeface="Arial"/>
              <a:buChar char="•"/>
            </a:pPr>
            <a:r>
              <a:rPr lang="en-US" dirty="0" smtClean="0"/>
              <a:t>Clean experimental momentum reconstruction</a:t>
            </a:r>
          </a:p>
          <a:p>
            <a:pPr marL="171450" indent="-171450">
              <a:buFont typeface="Arial"/>
              <a:buChar char="•"/>
            </a:pPr>
            <a:r>
              <a:rPr lang="en-US" dirty="0" smtClean="0"/>
              <a:t>Negligible background</a:t>
            </a:r>
          </a:p>
          <a:p>
            <a:pPr marL="171450" indent="-171450">
              <a:buFont typeface="Arial"/>
              <a:buChar char="•"/>
            </a:pPr>
            <a:r>
              <a:rPr lang="en-US" dirty="0" smtClean="0"/>
              <a:t>electrons rapidity peaks within tracker accept. (|</a:t>
            </a:r>
            <a:r>
              <a:rPr lang="en-US" dirty="0" err="1" smtClean="0">
                <a:latin typeface="Symbol" charset="2"/>
                <a:cs typeface="Symbol" charset="2"/>
              </a:rPr>
              <a:t>h</a:t>
            </a:r>
            <a:r>
              <a:rPr lang="en-US" dirty="0">
                <a:cs typeface="Symbol" charset="2"/>
              </a:rPr>
              <a:t>|&lt; 1</a:t>
            </a:r>
            <a:r>
              <a:rPr lang="en-US" dirty="0" smtClean="0">
                <a:cs typeface="Symbol" charset="2"/>
              </a:rPr>
              <a:t>)</a:t>
            </a:r>
            <a:endParaRPr lang="en-US" dirty="0" smtClean="0"/>
          </a:p>
          <a:p>
            <a:pPr marL="171450" indent="-171450">
              <a:buFont typeface="Arial"/>
              <a:buChar char="•"/>
            </a:pPr>
            <a:r>
              <a:rPr lang="en-US" dirty="0" smtClean="0"/>
              <a:t>Statistics limited</a:t>
            </a:r>
          </a:p>
          <a:p>
            <a:endParaRPr lang="en-US" dirty="0"/>
          </a:p>
        </p:txBody>
      </p:sp>
      <p:graphicFrame>
        <p:nvGraphicFramePr>
          <p:cNvPr id="10" name="Object 2"/>
          <p:cNvGraphicFramePr>
            <a:graphicFrameLocks noChangeAspect="1"/>
          </p:cNvGraphicFramePr>
          <p:nvPr>
            <p:extLst>
              <p:ext uri="{D42A27DB-BD31-4B8C-83A1-F6EECF244321}">
                <p14:modId xmlns:p14="http://schemas.microsoft.com/office/powerpoint/2010/main" val="2289616835"/>
              </p:ext>
            </p:extLst>
          </p:nvPr>
        </p:nvGraphicFramePr>
        <p:xfrm>
          <a:off x="6492965" y="186657"/>
          <a:ext cx="2057400" cy="412750"/>
        </p:xfrm>
        <a:graphic>
          <a:graphicData uri="http://schemas.openxmlformats.org/presentationml/2006/ole">
            <mc:AlternateContent xmlns:mc="http://schemas.openxmlformats.org/markup-compatibility/2006">
              <mc:Choice xmlns:v="urn:schemas-microsoft-com:vml" Requires="v">
                <p:oleObj spid="_x0000_s14417" name="Equation" r:id="rId4" imgW="1016000" imgH="203200" progId="Equation.3">
                  <p:embed/>
                </p:oleObj>
              </mc:Choice>
              <mc:Fallback>
                <p:oleObj name="Equation" r:id="rId4" imgW="10160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965" y="186657"/>
                        <a:ext cx="2057400"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080933" y="790476"/>
            <a:ext cx="5096933" cy="2031325"/>
          </a:xfrm>
          <a:prstGeom prst="rect">
            <a:avLst/>
          </a:prstGeom>
          <a:noFill/>
        </p:spPr>
        <p:txBody>
          <a:bodyPr wrap="square" rtlCol="0">
            <a:spAutoFit/>
          </a:bodyPr>
          <a:lstStyle/>
          <a:p>
            <a:r>
              <a:rPr lang="en-US" b="1" dirty="0" smtClean="0">
                <a:solidFill>
                  <a:srgbClr val="0000FF"/>
                </a:solidFill>
              </a:rPr>
              <a:t>Z</a:t>
            </a:r>
            <a:r>
              <a:rPr lang="en-US" b="1" baseline="30000" dirty="0" smtClean="0">
                <a:solidFill>
                  <a:srgbClr val="0000FF"/>
                </a:solidFill>
              </a:rPr>
              <a:t>0</a:t>
            </a:r>
            <a:r>
              <a:rPr lang="en-US" b="1" dirty="0" smtClean="0">
                <a:solidFill>
                  <a:srgbClr val="0000FF"/>
                </a:solidFill>
              </a:rPr>
              <a:t> boson selection criteria </a:t>
            </a:r>
          </a:p>
          <a:p>
            <a:pPr marL="169863" indent="-169863">
              <a:buFont typeface="Arial"/>
              <a:buChar char="•"/>
            </a:pPr>
            <a:r>
              <a:rPr lang="en-US" dirty="0" smtClean="0"/>
              <a:t>Two tracks each pointing to a cluster (no isolation requirements)</a:t>
            </a:r>
          </a:p>
          <a:p>
            <a:pPr marL="169863" indent="-169863">
              <a:buFont typeface="Arial"/>
              <a:buChar char="•"/>
            </a:pPr>
            <a:r>
              <a:rPr lang="en-US" dirty="0" smtClean="0"/>
              <a:t>E</a:t>
            </a:r>
            <a:r>
              <a:rPr lang="en-US" baseline="-25000" dirty="0" smtClean="0"/>
              <a:t>T </a:t>
            </a:r>
            <a:r>
              <a:rPr lang="en-US" dirty="0" smtClean="0"/>
              <a:t>&gt; 25 </a:t>
            </a:r>
            <a:r>
              <a:rPr lang="en-US" dirty="0" err="1" smtClean="0"/>
              <a:t>GeV</a:t>
            </a:r>
            <a:r>
              <a:rPr lang="en-US" dirty="0" smtClean="0"/>
              <a:t> for both candidates</a:t>
            </a:r>
          </a:p>
          <a:p>
            <a:pPr marL="169863" indent="-169863">
              <a:buFont typeface="Arial"/>
              <a:buChar char="•"/>
            </a:pPr>
            <a:r>
              <a:rPr lang="en-US" dirty="0" smtClean="0"/>
              <a:t>The two candidate tracks have opposite charge</a:t>
            </a:r>
          </a:p>
          <a:p>
            <a:pPr marL="177800" indent="-177800">
              <a:buFont typeface="Arial"/>
              <a:buChar char="•"/>
            </a:pPr>
            <a:r>
              <a:rPr lang="en-US" dirty="0" smtClean="0"/>
              <a:t>|</a:t>
            </a:r>
            <a:r>
              <a:rPr lang="en-US" dirty="0" err="1" smtClean="0"/>
              <a:t>Zvertex</a:t>
            </a:r>
            <a:r>
              <a:rPr lang="en-US" dirty="0" smtClean="0"/>
              <a:t>|&lt; 100 cm</a:t>
            </a:r>
          </a:p>
          <a:p>
            <a:pPr marL="177800" indent="-177800">
              <a:buFont typeface="Arial"/>
              <a:buChar char="•"/>
            </a:pPr>
            <a:r>
              <a:rPr lang="en-US" dirty="0" smtClean="0"/>
              <a:t>Invariant Mass within ± 20% from the nominal M</a:t>
            </a:r>
            <a:r>
              <a:rPr lang="en-US" baseline="-25000" dirty="0" smtClean="0"/>
              <a:t>Z</a:t>
            </a:r>
          </a:p>
        </p:txBody>
      </p:sp>
      <p:sp>
        <p:nvSpPr>
          <p:cNvPr id="11" name="TextBox 10"/>
          <p:cNvSpPr txBox="1"/>
          <p:nvPr/>
        </p:nvSpPr>
        <p:spPr>
          <a:xfrm>
            <a:off x="4241800" y="2847201"/>
            <a:ext cx="4800600" cy="369332"/>
          </a:xfrm>
          <a:prstGeom prst="rect">
            <a:avLst/>
          </a:prstGeom>
          <a:noFill/>
        </p:spPr>
        <p:txBody>
          <a:bodyPr wrap="square" rtlCol="0">
            <a:spAutoFit/>
          </a:bodyPr>
          <a:lstStyle/>
          <a:p>
            <a:pPr algn="ctr"/>
            <a:r>
              <a:rPr lang="en-US" dirty="0" smtClean="0">
                <a:solidFill>
                  <a:srgbClr val="000090"/>
                </a:solidFill>
              </a:rPr>
              <a:t>2011 pp-</a:t>
            </a:r>
            <a:r>
              <a:rPr lang="en-US" dirty="0" err="1" smtClean="0">
                <a:solidFill>
                  <a:srgbClr val="000090"/>
                </a:solidFill>
              </a:rPr>
              <a:t>tran</a:t>
            </a:r>
            <a:r>
              <a:rPr lang="en-US" dirty="0" smtClean="0">
                <a:solidFill>
                  <a:srgbClr val="000090"/>
                </a:solidFill>
              </a:rPr>
              <a:t>. ~25 pb</a:t>
            </a:r>
            <a:r>
              <a:rPr lang="en-US" baseline="30000" dirty="0" smtClean="0">
                <a:solidFill>
                  <a:srgbClr val="000090"/>
                </a:solidFill>
              </a:rPr>
              <a:t>-1</a:t>
            </a:r>
            <a:r>
              <a:rPr lang="en-US" dirty="0" smtClean="0">
                <a:solidFill>
                  <a:srgbClr val="000090"/>
                </a:solidFill>
              </a:rPr>
              <a:t>: </a:t>
            </a:r>
            <a:r>
              <a:rPr lang="en-US" b="1" dirty="0" smtClean="0">
                <a:solidFill>
                  <a:srgbClr val="FF0000"/>
                </a:solidFill>
              </a:rPr>
              <a:t>50 events </a:t>
            </a:r>
            <a:r>
              <a:rPr lang="en-US" dirty="0" smtClean="0"/>
              <a:t>pass selection</a:t>
            </a:r>
            <a:endParaRPr lang="en-US" dirty="0"/>
          </a:p>
        </p:txBody>
      </p:sp>
      <p:pic>
        <p:nvPicPr>
          <p:cNvPr id="16" name="Picture 15" descr="Z0_plot_2.png"/>
          <p:cNvPicPr>
            <a:picLocks noChangeAspect="1"/>
          </p:cNvPicPr>
          <p:nvPr/>
        </p:nvPicPr>
        <p:blipFill>
          <a:blip r:embed="rId6"/>
          <a:srcRect l="9625" t="50032" r="22391"/>
          <a:stretch>
            <a:fillRect/>
          </a:stretch>
        </p:blipFill>
        <p:spPr>
          <a:xfrm>
            <a:off x="5740400" y="4911170"/>
            <a:ext cx="2414438" cy="1721405"/>
          </a:xfrm>
          <a:prstGeom prst="rect">
            <a:avLst/>
          </a:prstGeom>
        </p:spPr>
      </p:pic>
      <p:pic>
        <p:nvPicPr>
          <p:cNvPr id="14" name="Picture 13" descr="plot_DataMc_Z0Rapidity.eps"/>
          <p:cNvPicPr>
            <a:picLocks noChangeAspect="1"/>
          </p:cNvPicPr>
          <p:nvPr/>
        </p:nvPicPr>
        <p:blipFill>
          <a:blip r:embed="rId7"/>
          <a:stretch>
            <a:fillRect/>
          </a:stretch>
        </p:blipFill>
        <p:spPr>
          <a:xfrm>
            <a:off x="7073900" y="3232602"/>
            <a:ext cx="1979131" cy="1860453"/>
          </a:xfrm>
          <a:prstGeom prst="rect">
            <a:avLst/>
          </a:prstGeom>
        </p:spPr>
      </p:pic>
      <p:pic>
        <p:nvPicPr>
          <p:cNvPr id="15" name="Picture 14" descr="plot_DataMc_Z0Pt.eps"/>
          <p:cNvPicPr>
            <a:picLocks noChangeAspect="1"/>
          </p:cNvPicPr>
          <p:nvPr/>
        </p:nvPicPr>
        <p:blipFill>
          <a:blip r:embed="rId8"/>
          <a:stretch>
            <a:fillRect/>
          </a:stretch>
        </p:blipFill>
        <p:spPr>
          <a:xfrm>
            <a:off x="4996911" y="3239531"/>
            <a:ext cx="1861089" cy="1749489"/>
          </a:xfrm>
          <a:prstGeom prst="rect">
            <a:avLst/>
          </a:prstGeom>
        </p:spPr>
      </p:pic>
      <p:sp>
        <p:nvSpPr>
          <p:cNvPr id="17" name="TextBox 16"/>
          <p:cNvSpPr txBox="1"/>
          <p:nvPr/>
        </p:nvSpPr>
        <p:spPr>
          <a:xfrm>
            <a:off x="546100" y="2503269"/>
            <a:ext cx="3353416" cy="369332"/>
          </a:xfrm>
          <a:prstGeom prst="rect">
            <a:avLst/>
          </a:prstGeom>
          <a:noFill/>
        </p:spPr>
        <p:txBody>
          <a:bodyPr wrap="square" rtlCol="0">
            <a:spAutoFit/>
          </a:bodyPr>
          <a:lstStyle/>
          <a:p>
            <a:pPr algn="ctr"/>
            <a:r>
              <a:rPr lang="en-US" b="1" dirty="0" smtClean="0">
                <a:solidFill>
                  <a:srgbClr val="FF0000"/>
                </a:solidFill>
              </a:rPr>
              <a:t>A</a:t>
            </a:r>
            <a:r>
              <a:rPr lang="en-US" b="1" baseline="-25000" dirty="0" smtClean="0">
                <a:solidFill>
                  <a:srgbClr val="FF0000"/>
                </a:solidFill>
              </a:rPr>
              <a:t>N</a:t>
            </a:r>
            <a:r>
              <a:rPr lang="en-US" b="1" dirty="0" smtClean="0">
                <a:solidFill>
                  <a:srgbClr val="FF0000"/>
                </a:solidFill>
              </a:rPr>
              <a:t> measured in a single </a:t>
            </a:r>
            <a:r>
              <a:rPr lang="en-US" b="1" dirty="0" err="1" smtClean="0">
                <a:solidFill>
                  <a:srgbClr val="FF0000"/>
                </a:solidFill>
              </a:rPr>
              <a:t>y</a:t>
            </a:r>
            <a:r>
              <a:rPr lang="en-US" b="1" dirty="0" smtClean="0">
                <a:solidFill>
                  <a:srgbClr val="FF0000"/>
                </a:solidFill>
              </a:rPr>
              <a:t>, P</a:t>
            </a:r>
            <a:r>
              <a:rPr lang="en-US" b="1" baseline="-25000" dirty="0" smtClean="0">
                <a:solidFill>
                  <a:srgbClr val="FF0000"/>
                </a:solidFill>
              </a:rPr>
              <a:t>T</a:t>
            </a:r>
            <a:r>
              <a:rPr lang="en-US" b="1" dirty="0" smtClean="0">
                <a:solidFill>
                  <a:srgbClr val="FF0000"/>
                </a:solidFill>
              </a:rPr>
              <a:t> bin</a:t>
            </a:r>
          </a:p>
        </p:txBody>
      </p:sp>
    </p:spTree>
    <p:extLst>
      <p:ext uri="{BB962C8B-B14F-4D97-AF65-F5344CB8AC3E}">
        <p14:creationId xmlns:p14="http://schemas.microsoft.com/office/powerpoint/2010/main" val="36143028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1" descr="dbub_e866_slide"/>
          <p:cNvPicPr>
            <a:picLocks noChangeAspect="1" noChangeArrowheads="1"/>
          </p:cNvPicPr>
          <p:nvPr/>
        </p:nvPicPr>
        <p:blipFill>
          <a:blip r:embed="rId3"/>
          <a:srcRect/>
          <a:stretch>
            <a:fillRect/>
          </a:stretch>
        </p:blipFill>
        <p:spPr bwMode="auto">
          <a:xfrm>
            <a:off x="5205209" y="906865"/>
            <a:ext cx="3837191" cy="3829050"/>
          </a:xfrm>
          <a:prstGeom prst="rect">
            <a:avLst/>
          </a:prstGeom>
          <a:noFill/>
        </p:spPr>
      </p:pic>
      <p:sp>
        <p:nvSpPr>
          <p:cNvPr id="6" name="Slide Number Placeholder 5"/>
          <p:cNvSpPr>
            <a:spLocks noGrp="1"/>
          </p:cNvSpPr>
          <p:nvPr>
            <p:ph type="sldNum" sz="quarter" idx="12"/>
          </p:nvPr>
        </p:nvSpPr>
        <p:spPr/>
        <p:txBody>
          <a:bodyPr/>
          <a:lstStyle/>
          <a:p>
            <a:fld id="{5BBAB1DB-3EEE-774A-AAE9-210163023056}" type="slidenum">
              <a:rPr lang="en-US" smtClean="0"/>
              <a:pPr/>
              <a:t>14</a:t>
            </a:fld>
            <a:endParaRPr lang="en-US"/>
          </a:p>
        </p:txBody>
      </p:sp>
      <p:sp>
        <p:nvSpPr>
          <p:cNvPr id="7" name="Title 1"/>
          <p:cNvSpPr txBox="1">
            <a:spLocks/>
          </p:cNvSpPr>
          <p:nvPr/>
        </p:nvSpPr>
        <p:spPr>
          <a:xfrm>
            <a:off x="325790" y="135321"/>
            <a:ext cx="8547100" cy="648719"/>
          </a:xfrm>
          <a:prstGeom prst="rect">
            <a:avLst/>
          </a:prstGeom>
          <a:solidFill>
            <a:srgbClr val="FFFFFF"/>
          </a:solidFill>
          <a:ln>
            <a:solidFill>
              <a:srgbClr val="FFFFFF"/>
            </a:solidFill>
          </a:ln>
        </p:spPr>
        <p:txBody>
          <a:bodyPr vert="horz" lIns="91440" tIns="45720" rIns="91440" bIns="45720" rtlCol="0" anchor="ctr">
            <a:noAutofit/>
          </a:bodyPr>
          <a:lstStyle/>
          <a:p>
            <a:pPr lvl="0" algn="ctr">
              <a:spcBef>
                <a:spcPct val="0"/>
              </a:spcBef>
              <a:defRPr/>
            </a:pPr>
            <a:r>
              <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unpolarized</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W+/W- ratios </a:t>
            </a:r>
            <a:r>
              <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endPar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endParaRPr>
          </a:p>
        </p:txBody>
      </p:sp>
      <p:sp>
        <p:nvSpPr>
          <p:cNvPr id="22" name="TextBox 21"/>
          <p:cNvSpPr txBox="1"/>
          <p:nvPr/>
        </p:nvSpPr>
        <p:spPr>
          <a:xfrm>
            <a:off x="5577881" y="4421035"/>
            <a:ext cx="3557384" cy="1323439"/>
          </a:xfrm>
          <a:prstGeom prst="rect">
            <a:avLst/>
          </a:prstGeom>
          <a:noFill/>
        </p:spPr>
        <p:txBody>
          <a:bodyPr wrap="none" rtlCol="0">
            <a:spAutoFit/>
          </a:bodyPr>
          <a:lstStyle/>
          <a:p>
            <a:pPr marL="346075" lvl="1">
              <a:lnSpc>
                <a:spcPct val="90000"/>
              </a:lnSpc>
              <a:spcBef>
                <a:spcPct val="10000"/>
              </a:spcBef>
              <a:spcAft>
                <a:spcPct val="10000"/>
              </a:spcAft>
              <a:buClr>
                <a:schemeClr val="tx2"/>
              </a:buClr>
            </a:pPr>
            <a:endParaRPr lang="en-US" dirty="0" smtClean="0"/>
          </a:p>
          <a:p>
            <a:pPr marL="231775" indent="-342900">
              <a:lnSpc>
                <a:spcPct val="90000"/>
              </a:lnSpc>
              <a:spcBef>
                <a:spcPct val="10000"/>
              </a:spcBef>
              <a:spcAft>
                <a:spcPct val="10000"/>
              </a:spcAft>
              <a:buClr>
                <a:schemeClr val="tx2"/>
              </a:buClr>
              <a:buFont typeface="Wingdings" charset="2"/>
              <a:buChar char="§"/>
            </a:pPr>
            <a:r>
              <a:rPr lang="en-US" sz="2000" dirty="0" smtClean="0">
                <a:solidFill>
                  <a:srgbClr val="000090"/>
                </a:solidFill>
              </a:rPr>
              <a:t>LHC coverage: </a:t>
            </a:r>
            <a:r>
              <a:rPr lang="en-US" sz="2000" dirty="0" smtClean="0"/>
              <a:t>~10</a:t>
            </a:r>
            <a:r>
              <a:rPr lang="en-US" sz="2000" baseline="30000" dirty="0" smtClean="0"/>
              <a:t>-3 </a:t>
            </a:r>
            <a:r>
              <a:rPr lang="en-US" sz="2000" dirty="0" smtClean="0"/>
              <a:t>&lt; x &lt; 10</a:t>
            </a:r>
            <a:r>
              <a:rPr lang="en-US" sz="2000" baseline="30000" dirty="0" smtClean="0"/>
              <a:t>-1</a:t>
            </a:r>
            <a:endParaRPr lang="en-US" dirty="0" smtClean="0"/>
          </a:p>
          <a:p>
            <a:pPr marL="231775" indent="-342900">
              <a:lnSpc>
                <a:spcPct val="90000"/>
              </a:lnSpc>
              <a:spcBef>
                <a:spcPct val="10000"/>
              </a:spcBef>
              <a:spcAft>
                <a:spcPct val="10000"/>
              </a:spcAft>
              <a:buClr>
                <a:schemeClr val="tx2"/>
              </a:buClr>
              <a:buFont typeface="Wingdings" charset="2"/>
              <a:buChar char="§"/>
            </a:pPr>
            <a:r>
              <a:rPr lang="en-US" sz="2000" dirty="0" smtClean="0">
                <a:solidFill>
                  <a:srgbClr val="000090"/>
                </a:solidFill>
              </a:rPr>
              <a:t>RHIC coverage: </a:t>
            </a:r>
            <a:r>
              <a:rPr lang="en-US" sz="2000" dirty="0" err="1" smtClean="0"/>
              <a:t>x</a:t>
            </a:r>
            <a:r>
              <a:rPr lang="en-US" sz="2000" dirty="0" smtClean="0"/>
              <a:t> &gt; ~10</a:t>
            </a:r>
            <a:r>
              <a:rPr lang="en-US" sz="2000" baseline="30000" dirty="0" smtClean="0"/>
              <a:t>-1</a:t>
            </a:r>
            <a:r>
              <a:rPr lang="en-US" sz="2000" dirty="0" smtClean="0"/>
              <a:t> </a:t>
            </a:r>
          </a:p>
          <a:p>
            <a:endParaRPr lang="en-US" dirty="0"/>
          </a:p>
        </p:txBody>
      </p:sp>
      <p:sp>
        <p:nvSpPr>
          <p:cNvPr id="24" name="Rectangle 14"/>
          <p:cNvSpPr>
            <a:spLocks noChangeArrowheads="1"/>
          </p:cNvSpPr>
          <p:nvPr/>
        </p:nvSpPr>
        <p:spPr bwMode="auto">
          <a:xfrm>
            <a:off x="215900" y="2313991"/>
            <a:ext cx="4888231" cy="400110"/>
          </a:xfrm>
          <a:prstGeom prst="rect">
            <a:avLst/>
          </a:prstGeom>
          <a:noFill/>
          <a:ln w="9525">
            <a:noFill/>
            <a:miter lim="800000"/>
            <a:headEnd/>
            <a:tailEnd/>
          </a:ln>
          <a:effectLst/>
        </p:spPr>
        <p:txBody>
          <a:bodyPr wrap="square">
            <a:prstTxWarp prst="textNoShape">
              <a:avLst/>
            </a:prstTxWarp>
            <a:spAutoFit/>
          </a:bodyPr>
          <a:lstStyle/>
          <a:p>
            <a:pPr marL="342900" indent="-342900">
              <a:spcBef>
                <a:spcPct val="10000"/>
              </a:spcBef>
              <a:spcAft>
                <a:spcPct val="10000"/>
              </a:spcAft>
              <a:buClr>
                <a:schemeClr val="tx2"/>
              </a:buClr>
              <a:buFont typeface="Wingdings" charset="2"/>
              <a:buChar char="q"/>
            </a:pPr>
            <a:r>
              <a:rPr lang="en-US" sz="2000" u="none" dirty="0" smtClean="0">
                <a:solidFill>
                  <a:srgbClr val="000090"/>
                </a:solidFill>
              </a:rPr>
              <a:t>Current data:</a:t>
            </a:r>
            <a:r>
              <a:rPr lang="en-US" sz="2000" u="none" dirty="0" smtClean="0"/>
              <a:t> E866</a:t>
            </a:r>
            <a:r>
              <a:rPr lang="en-US" sz="2000" u="none" dirty="0"/>
              <a:t>/NuSea (</a:t>
            </a:r>
            <a:r>
              <a:rPr lang="en-US" sz="2000" u="none" dirty="0" err="1"/>
              <a:t>Drell</a:t>
            </a:r>
            <a:r>
              <a:rPr lang="en-US" sz="2000" u="none" dirty="0"/>
              <a:t>-Yan</a:t>
            </a:r>
            <a:r>
              <a:rPr lang="en-US" sz="2000" u="none" dirty="0" smtClean="0"/>
              <a:t>)</a:t>
            </a:r>
          </a:p>
        </p:txBody>
      </p:sp>
      <p:sp>
        <p:nvSpPr>
          <p:cNvPr id="29" name="Rectangle 28"/>
          <p:cNvSpPr/>
          <p:nvPr/>
        </p:nvSpPr>
        <p:spPr>
          <a:xfrm>
            <a:off x="177800" y="3220706"/>
            <a:ext cx="4888231" cy="1200329"/>
          </a:xfrm>
          <a:prstGeom prst="rect">
            <a:avLst/>
          </a:prstGeom>
        </p:spPr>
        <p:txBody>
          <a:bodyPr wrap="square">
            <a:spAutoFit/>
          </a:bodyPr>
          <a:lstStyle/>
          <a:p>
            <a:pPr marL="228600" indent="-228600">
              <a:buFont typeface="Wingdings" charset="2"/>
              <a:buChar char="²"/>
            </a:pPr>
            <a:r>
              <a:rPr lang="en-US" b="1" dirty="0" err="1">
                <a:solidFill>
                  <a:srgbClr val="0000FF"/>
                </a:solidFill>
              </a:rPr>
              <a:t>Unpolarized</a:t>
            </a:r>
            <a:r>
              <a:rPr lang="en-US" b="1" dirty="0">
                <a:solidFill>
                  <a:srgbClr val="0000FF"/>
                </a:solidFill>
              </a:rPr>
              <a:t> asymmetries: </a:t>
            </a:r>
            <a:r>
              <a:rPr lang="en-US" dirty="0" smtClean="0"/>
              <a:t>Quantitative </a:t>
            </a:r>
            <a:r>
              <a:rPr lang="en-US" dirty="0"/>
              <a:t>calculation of Pauli blocking does not explain </a:t>
            </a:r>
            <a:r>
              <a:rPr lang="en-US" dirty="0" smtClean="0"/>
              <a:t>         ratio </a:t>
            </a:r>
            <a:endParaRPr lang="en-US" dirty="0"/>
          </a:p>
          <a:p>
            <a:pPr marL="228600" indent="-228600"/>
            <a:r>
              <a:rPr lang="en-US" dirty="0">
                <a:sym typeface="Wingdings"/>
              </a:rPr>
              <a:t>      </a:t>
            </a:r>
            <a:r>
              <a:rPr lang="en-US" dirty="0"/>
              <a:t>Non-</a:t>
            </a:r>
            <a:r>
              <a:rPr lang="en-US" dirty="0" err="1"/>
              <a:t>pQCD</a:t>
            </a:r>
            <a:r>
              <a:rPr lang="en-US" dirty="0"/>
              <a:t> effects are large for sea </a:t>
            </a:r>
            <a:r>
              <a:rPr lang="en-US" dirty="0" smtClean="0"/>
              <a:t>quarks?</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4013034179"/>
              </p:ext>
            </p:extLst>
          </p:nvPr>
        </p:nvGraphicFramePr>
        <p:xfrm>
          <a:off x="342629" y="1162103"/>
          <a:ext cx="4445000" cy="843390"/>
        </p:xfrm>
        <a:graphic>
          <a:graphicData uri="http://schemas.openxmlformats.org/presentationml/2006/ole">
            <mc:AlternateContent xmlns:mc="http://schemas.openxmlformats.org/markup-compatibility/2006">
              <mc:Choice xmlns:v="urn:schemas-microsoft-com:vml" Requires="v">
                <p:oleObj spid="_x0000_s47166" name="Equation" r:id="rId4" imgW="2476500" imgH="469900" progId="Equation.3">
                  <p:embed/>
                </p:oleObj>
              </mc:Choice>
              <mc:Fallback>
                <p:oleObj name="Equation" r:id="rId4" imgW="2476500" imgH="469900" progId="Equation.3">
                  <p:embed/>
                  <p:pic>
                    <p:nvPicPr>
                      <p:cNvPr id="0" name=""/>
                      <p:cNvPicPr/>
                      <p:nvPr/>
                    </p:nvPicPr>
                    <p:blipFill>
                      <a:blip r:embed="rId5"/>
                      <a:stretch>
                        <a:fillRect/>
                      </a:stretch>
                    </p:blipFill>
                    <p:spPr>
                      <a:xfrm>
                        <a:off x="342629" y="1162103"/>
                        <a:ext cx="4445000" cy="843390"/>
                      </a:xfrm>
                      <a:prstGeom prst="rect">
                        <a:avLst/>
                      </a:prstGeom>
                    </p:spPr>
                  </p:pic>
                </p:oleObj>
              </mc:Fallback>
            </mc:AlternateContent>
          </a:graphicData>
        </a:graphic>
      </p:graphicFrame>
      <p:sp>
        <p:nvSpPr>
          <p:cNvPr id="8" name="TextBox 7"/>
          <p:cNvSpPr txBox="1"/>
          <p:nvPr/>
        </p:nvSpPr>
        <p:spPr>
          <a:xfrm>
            <a:off x="215900" y="1994600"/>
            <a:ext cx="184666" cy="369332"/>
          </a:xfrm>
          <a:prstGeom prst="rect">
            <a:avLst/>
          </a:prstGeom>
          <a:noFill/>
        </p:spPr>
        <p:txBody>
          <a:bodyPr wrap="none" rtlCol="0">
            <a:spAutoFit/>
          </a:bodyPr>
          <a:lstStyle/>
          <a:p>
            <a:endParaRPr lang="en-US" dirty="0"/>
          </a:p>
        </p:txBody>
      </p:sp>
      <p:sp>
        <p:nvSpPr>
          <p:cNvPr id="20" name="TextBox 19"/>
          <p:cNvSpPr txBox="1"/>
          <p:nvPr/>
        </p:nvSpPr>
        <p:spPr>
          <a:xfrm>
            <a:off x="177800" y="5448276"/>
            <a:ext cx="8001000" cy="1231106"/>
          </a:xfrm>
          <a:prstGeom prst="rect">
            <a:avLst/>
          </a:prstGeom>
          <a:noFill/>
        </p:spPr>
        <p:txBody>
          <a:bodyPr wrap="square" rtlCol="0">
            <a:spAutoFit/>
          </a:bodyPr>
          <a:lstStyle/>
          <a:p>
            <a:r>
              <a:rPr lang="en-US" sz="2000" b="1" dirty="0" smtClean="0">
                <a:solidFill>
                  <a:srgbClr val="0000FF"/>
                </a:solidFill>
              </a:rPr>
              <a:t>STAR data</a:t>
            </a:r>
          </a:p>
          <a:p>
            <a:pPr marL="169863" indent="-169863">
              <a:buClr>
                <a:srgbClr val="FF0000"/>
              </a:buClr>
              <a:buFont typeface="Arial"/>
              <a:buChar char="•"/>
            </a:pPr>
            <a:r>
              <a:rPr lang="en-US" dirty="0" err="1" smtClean="0">
                <a:solidFill>
                  <a:srgbClr val="0000FF"/>
                </a:solidFill>
              </a:rPr>
              <a:t>pp</a:t>
            </a:r>
            <a:r>
              <a:rPr lang="en-US" dirty="0" smtClean="0">
                <a:solidFill>
                  <a:srgbClr val="0000FF"/>
                </a:solidFill>
              </a:rPr>
              <a:t> – run11 transverse @  √500 </a:t>
            </a:r>
            <a:r>
              <a:rPr lang="en-US" dirty="0" err="1" smtClean="0">
                <a:solidFill>
                  <a:srgbClr val="0000FF"/>
                </a:solidFill>
              </a:rPr>
              <a:t>GeV</a:t>
            </a:r>
            <a:r>
              <a:rPr lang="en-US" dirty="0" smtClean="0">
                <a:solidFill>
                  <a:srgbClr val="0000FF"/>
                </a:solidFill>
              </a:rPr>
              <a:t> </a:t>
            </a:r>
            <a:r>
              <a:rPr lang="en-US" dirty="0" smtClean="0"/>
              <a:t>Integrated Luminosity </a:t>
            </a:r>
            <a:r>
              <a:rPr lang="en-US" b="1" dirty="0" smtClean="0"/>
              <a:t>~25 pb</a:t>
            </a:r>
            <a:r>
              <a:rPr lang="en-US" b="1" baseline="30000" dirty="0" smtClean="0"/>
              <a:t>-1</a:t>
            </a:r>
          </a:p>
          <a:p>
            <a:pPr marL="169863" indent="-169863">
              <a:buClr>
                <a:srgbClr val="FF0000"/>
              </a:buClr>
              <a:buFont typeface="Arial"/>
              <a:buChar char="•"/>
            </a:pPr>
            <a:r>
              <a:rPr lang="en-US" dirty="0" err="1">
                <a:solidFill>
                  <a:srgbClr val="0000FF"/>
                </a:solidFill>
              </a:rPr>
              <a:t>pp</a:t>
            </a:r>
            <a:r>
              <a:rPr lang="en-US" dirty="0">
                <a:solidFill>
                  <a:srgbClr val="0000FF"/>
                </a:solidFill>
              </a:rPr>
              <a:t> – </a:t>
            </a:r>
            <a:r>
              <a:rPr lang="en-US" dirty="0" smtClean="0">
                <a:solidFill>
                  <a:srgbClr val="0000FF"/>
                </a:solidFill>
              </a:rPr>
              <a:t>run12 long </a:t>
            </a:r>
            <a:r>
              <a:rPr lang="en-US" dirty="0">
                <a:solidFill>
                  <a:srgbClr val="0000FF"/>
                </a:solidFill>
              </a:rPr>
              <a:t>@  √</a:t>
            </a:r>
            <a:r>
              <a:rPr lang="en-US" dirty="0" smtClean="0">
                <a:solidFill>
                  <a:srgbClr val="0000FF"/>
                </a:solidFill>
              </a:rPr>
              <a:t>510 </a:t>
            </a:r>
            <a:r>
              <a:rPr lang="en-US" dirty="0" err="1" smtClean="0">
                <a:solidFill>
                  <a:srgbClr val="0000FF"/>
                </a:solidFill>
              </a:rPr>
              <a:t>GeV</a:t>
            </a:r>
            <a:r>
              <a:rPr lang="en-US" dirty="0" smtClean="0">
                <a:solidFill>
                  <a:srgbClr val="0000FF"/>
                </a:solidFill>
              </a:rPr>
              <a:t> </a:t>
            </a:r>
            <a:r>
              <a:rPr lang="en-US" dirty="0" smtClean="0"/>
              <a:t>Integrated luminosity: </a:t>
            </a:r>
            <a:r>
              <a:rPr lang="en-US" b="1" dirty="0" smtClean="0"/>
              <a:t>~ 77 pb</a:t>
            </a:r>
            <a:r>
              <a:rPr lang="en-US" b="1" baseline="30000" dirty="0" smtClean="0"/>
              <a:t>-1</a:t>
            </a:r>
          </a:p>
          <a:p>
            <a:pPr marL="169863" indent="-169863">
              <a:buClr>
                <a:srgbClr val="FF0000"/>
              </a:buClr>
              <a:buFont typeface="Arial"/>
              <a:buChar char="•"/>
            </a:pPr>
            <a:r>
              <a:rPr lang="en-US" b="1" dirty="0" smtClean="0">
                <a:solidFill>
                  <a:srgbClr val="0000FF"/>
                </a:solidFill>
              </a:rPr>
              <a:t>Total Int. </a:t>
            </a:r>
            <a:r>
              <a:rPr lang="en-US" b="1" dirty="0" err="1" smtClean="0">
                <a:solidFill>
                  <a:srgbClr val="0000FF"/>
                </a:solidFill>
              </a:rPr>
              <a:t>lumi</a:t>
            </a:r>
            <a:r>
              <a:rPr lang="en-US" b="1" dirty="0" smtClean="0">
                <a:solidFill>
                  <a:srgbClr val="0000FF"/>
                </a:solidFill>
              </a:rPr>
              <a:t>: </a:t>
            </a:r>
            <a:r>
              <a:rPr lang="en-US" b="1" dirty="0" smtClean="0">
                <a:solidFill>
                  <a:srgbClr val="FF0000"/>
                </a:solidFill>
              </a:rPr>
              <a:t>102 pb</a:t>
            </a:r>
            <a:r>
              <a:rPr lang="en-US" b="1" baseline="30000" dirty="0" smtClean="0">
                <a:solidFill>
                  <a:srgbClr val="FF0000"/>
                </a:solidFill>
              </a:rPr>
              <a:t>-1</a:t>
            </a:r>
          </a:p>
        </p:txBody>
      </p:sp>
    </p:spTree>
    <p:extLst>
      <p:ext uri="{BB962C8B-B14F-4D97-AF65-F5344CB8AC3E}">
        <p14:creationId xmlns:p14="http://schemas.microsoft.com/office/powerpoint/2010/main" val="35851207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BBAB1DB-3EEE-774A-AAE9-210163023056}" type="slidenum">
              <a:rPr lang="en-US" smtClean="0"/>
              <a:pPr/>
              <a:t>15</a:t>
            </a:fld>
            <a:endParaRPr lang="en-US"/>
          </a:p>
        </p:txBody>
      </p:sp>
      <p:sp>
        <p:nvSpPr>
          <p:cNvPr id="16" name="Rectangle 15"/>
          <p:cNvSpPr/>
          <p:nvPr/>
        </p:nvSpPr>
        <p:spPr>
          <a:xfrm>
            <a:off x="697884" y="5164243"/>
            <a:ext cx="7958736" cy="369332"/>
          </a:xfrm>
          <a:prstGeom prst="rect">
            <a:avLst/>
          </a:prstGeom>
        </p:spPr>
        <p:txBody>
          <a:bodyPr wrap="square">
            <a:spAutoFit/>
          </a:bodyPr>
          <a:lstStyle/>
          <a:p>
            <a:r>
              <a:rPr lang="en-US" b="1" dirty="0" smtClean="0"/>
              <a:t>Systematics uncertainties </a:t>
            </a:r>
            <a:r>
              <a:rPr lang="en-US" b="1" dirty="0" smtClean="0">
                <a:solidFill>
                  <a:srgbClr val="0000FF"/>
                </a:solidFill>
              </a:rPr>
              <a:t>(blue shades)</a:t>
            </a:r>
            <a:r>
              <a:rPr lang="en-US" b="1" dirty="0" smtClean="0">
                <a:solidFill>
                  <a:srgbClr val="000000"/>
                </a:solidFill>
              </a:rPr>
              <a:t> come from background </a:t>
            </a:r>
            <a:r>
              <a:rPr lang="en-US" b="1" dirty="0">
                <a:solidFill>
                  <a:srgbClr val="000000"/>
                </a:solidFill>
              </a:rPr>
              <a:t>s</a:t>
            </a:r>
            <a:r>
              <a:rPr lang="en-US" b="1" dirty="0" smtClean="0">
                <a:solidFill>
                  <a:srgbClr val="000000"/>
                </a:solidFill>
              </a:rPr>
              <a:t>ubtraction: </a:t>
            </a:r>
          </a:p>
        </p:txBody>
      </p:sp>
      <p:grpSp>
        <p:nvGrpSpPr>
          <p:cNvPr id="9" name="Group 8"/>
          <p:cNvGrpSpPr/>
          <p:nvPr/>
        </p:nvGrpSpPr>
        <p:grpSpPr>
          <a:xfrm>
            <a:off x="861839" y="637119"/>
            <a:ext cx="7295166" cy="4620836"/>
            <a:chOff x="32734" y="962495"/>
            <a:chExt cx="7295166" cy="4620836"/>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4" y="962495"/>
              <a:ext cx="7295166" cy="4620836"/>
            </a:xfrm>
            <a:prstGeom prst="rect">
              <a:avLst/>
            </a:prstGeom>
          </p:spPr>
        </p:pic>
        <p:sp>
          <p:nvSpPr>
            <p:cNvPr id="8" name="TextBox 7"/>
            <p:cNvSpPr txBox="1"/>
            <p:nvPr/>
          </p:nvSpPr>
          <p:spPr>
            <a:xfrm rot="16200000">
              <a:off x="-443703" y="3251199"/>
              <a:ext cx="1500005" cy="369332"/>
            </a:xfrm>
            <a:prstGeom prst="rect">
              <a:avLst/>
            </a:prstGeom>
            <a:solidFill>
              <a:schemeClr val="bg1"/>
            </a:solidFill>
          </p:spPr>
          <p:txBody>
            <a:bodyPr wrap="none" rtlCol="0">
              <a:spAutoFit/>
            </a:bodyPr>
            <a:lstStyle/>
            <a:p>
              <a:r>
                <a:rPr lang="en-US" dirty="0" err="1" smtClean="0"/>
                <a:t>σ</a:t>
              </a:r>
              <a:r>
                <a:rPr lang="en-US" dirty="0" smtClean="0"/>
                <a:t>(W+) / </a:t>
              </a:r>
              <a:r>
                <a:rPr lang="en-US" dirty="0" err="1"/>
                <a:t>σ</a:t>
              </a:r>
              <a:r>
                <a:rPr lang="en-US" dirty="0"/>
                <a:t>(</a:t>
              </a:r>
              <a:r>
                <a:rPr lang="en-US" dirty="0" smtClean="0"/>
                <a:t>W-)</a:t>
              </a:r>
              <a:endParaRPr lang="en-US" dirty="0"/>
            </a:p>
          </p:txBody>
        </p:sp>
      </p:grpSp>
      <p:sp>
        <p:nvSpPr>
          <p:cNvPr id="18" name="TextBox 17"/>
          <p:cNvSpPr txBox="1"/>
          <p:nvPr/>
        </p:nvSpPr>
        <p:spPr>
          <a:xfrm>
            <a:off x="4673107" y="1158692"/>
            <a:ext cx="2595582" cy="369332"/>
          </a:xfrm>
          <a:prstGeom prst="rect">
            <a:avLst/>
          </a:prstGeom>
          <a:noFill/>
        </p:spPr>
        <p:txBody>
          <a:bodyPr wrap="none" rtlCol="0">
            <a:spAutoFit/>
          </a:bodyPr>
          <a:lstStyle/>
          <a:p>
            <a:r>
              <a:rPr lang="en-US" b="1" dirty="0" smtClean="0">
                <a:solidFill>
                  <a:srgbClr val="FF0000"/>
                </a:solidFill>
              </a:rPr>
              <a:t>Collected </a:t>
            </a:r>
            <a:r>
              <a:rPr lang="en-US" b="1" dirty="0" err="1" smtClean="0">
                <a:solidFill>
                  <a:srgbClr val="FF0000"/>
                </a:solidFill>
              </a:rPr>
              <a:t>Lumi</a:t>
            </a:r>
            <a:r>
              <a:rPr lang="en-US" b="1" dirty="0" smtClean="0">
                <a:solidFill>
                  <a:srgbClr val="FF0000"/>
                </a:solidFill>
              </a:rPr>
              <a:t> = 102 pb</a:t>
            </a:r>
            <a:r>
              <a:rPr lang="en-US" b="1" baseline="30000" dirty="0" smtClean="0">
                <a:solidFill>
                  <a:srgbClr val="FF0000"/>
                </a:solidFill>
              </a:rPr>
              <a:t>-1</a:t>
            </a:r>
            <a:endParaRPr lang="en-US" b="1" baseline="30000" dirty="0">
              <a:solidFill>
                <a:srgbClr val="FF0000"/>
              </a:solidFill>
            </a:endParaRPr>
          </a:p>
        </p:txBody>
      </p:sp>
      <p:sp>
        <p:nvSpPr>
          <p:cNvPr id="7" name="Title 1"/>
          <p:cNvSpPr txBox="1">
            <a:spLocks/>
          </p:cNvSpPr>
          <p:nvPr/>
        </p:nvSpPr>
        <p:spPr>
          <a:xfrm>
            <a:off x="697884" y="240280"/>
            <a:ext cx="7760316" cy="514887"/>
          </a:xfrm>
          <a:prstGeom prst="rect">
            <a:avLst/>
          </a:prstGeom>
          <a:solidFill>
            <a:srgbClr val="FFFFFF"/>
          </a:solidFill>
          <a:ln>
            <a:solidFill>
              <a:srgbClr val="FFFFFF"/>
            </a:solidFill>
          </a:ln>
        </p:spPr>
        <p:txBody>
          <a:bodyPr vert="horz" lIns="91440" tIns="45720" rIns="91440" bIns="45720" rtlCol="0" anchor="ctr">
            <a:noAutofit/>
          </a:bodyPr>
          <a:lstStyle/>
          <a:p>
            <a:pPr lvl="0" algn="ctr">
              <a:spcBef>
                <a:spcPct val="0"/>
              </a:spcBef>
              <a:defRPr/>
            </a:pP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rPr>
              <a:t>W+/W- versus Electron-Eta</a:t>
            </a:r>
            <a:endPar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endParaRPr>
          </a:p>
        </p:txBody>
      </p:sp>
    </p:spTree>
    <p:extLst>
      <p:ext uri="{BB962C8B-B14F-4D97-AF65-F5344CB8AC3E}">
        <p14:creationId xmlns:p14="http://schemas.microsoft.com/office/powerpoint/2010/main" val="41162310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505" y="407"/>
            <a:ext cx="7772400" cy="1104749"/>
          </a:xfrm>
        </p:spPr>
        <p:txBody>
          <a:bodyPr>
            <a:norm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Forward Physics</a:t>
            </a:r>
            <a:endParaRPr lang="en-US" sz="3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2" descr="vie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726" y="2123294"/>
            <a:ext cx="4326216" cy="3082855"/>
          </a:xfrm>
          <a:prstGeom prst="rect">
            <a:avLst/>
          </a:prstGeom>
        </p:spPr>
      </p:pic>
      <p:pic>
        <p:nvPicPr>
          <p:cNvPr id="8" name="Picture 134" descr="geom2_200607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38" y="1640466"/>
            <a:ext cx="4157662"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IMG_16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7021" y="955526"/>
            <a:ext cx="4651145" cy="620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252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l="8330" b="4781"/>
          <a:stretch>
            <a:fillRect/>
          </a:stretch>
        </p:blipFill>
        <p:spPr bwMode="auto">
          <a:xfrm>
            <a:off x="688975" y="762000"/>
            <a:ext cx="5308600" cy="5437188"/>
          </a:xfrm>
          <a:prstGeom prst="rect">
            <a:avLst/>
          </a:prstGeom>
          <a:noFill/>
          <a:ln>
            <a:noFill/>
          </a:ln>
          <a:extLst>
            <a:ext uri="{909E8E84-426E-40dd-AFC4-6F175D3DCCD1}">
              <a14:hiddenFill xmlns:a14="http://schemas.microsoft.com/office/drawing/2010/main">
                <a:blipFill dpi="0" rotWithShape="0">
                  <a:blip/>
                  <a:srcRect l="8330" b="4781"/>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815975" y="1143000"/>
            <a:ext cx="46482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4000"/>
              </a:lnSpc>
              <a:buClr>
                <a:srgbClr val="000000"/>
              </a:buClr>
              <a:buSzPct val="100000"/>
              <a:buFont typeface="Times" charset="0"/>
              <a:buNone/>
            </a:pPr>
            <a:r>
              <a:rPr lang="en-GB">
                <a:latin typeface="Times" charset="0"/>
                <a:cs typeface="HG Mincho Light J" charset="0"/>
              </a:rPr>
              <a:t>STAR FPD Preliminary Data</a:t>
            </a:r>
          </a:p>
          <a:p>
            <a:pPr>
              <a:buClr>
                <a:srgbClr val="000000"/>
              </a:buClr>
              <a:buSzPct val="100000"/>
              <a:buFont typeface="Times" charset="0"/>
              <a:buNone/>
            </a:pPr>
            <a:r>
              <a:rPr lang="en-GB" sz="2000">
                <a:latin typeface="Times" charset="0"/>
                <a:cs typeface="HG Mincho Light J" charset="0"/>
              </a:rPr>
              <a:t>Assuming A</a:t>
            </a:r>
            <a:r>
              <a:rPr lang="en-GB" sz="2000" baseline="-25000">
                <a:latin typeface="Times" charset="0"/>
                <a:cs typeface="HG Mincho Light J" charset="0"/>
              </a:rPr>
              <a:t>N</a:t>
            </a:r>
            <a:r>
              <a:rPr lang="en-GB" sz="2000">
                <a:latin typeface="Times" charset="0"/>
                <a:cs typeface="HG Mincho Light J" charset="0"/>
              </a:rPr>
              <a:t>(CNI)= 0.013</a:t>
            </a:r>
          </a:p>
          <a:p>
            <a:pPr>
              <a:buClr>
                <a:srgbClr val="000000"/>
              </a:buClr>
              <a:buSzPct val="100000"/>
              <a:buFont typeface="Times" charset="0"/>
              <a:buNone/>
            </a:pPr>
            <a:r>
              <a:rPr lang="en-GB" sz="2000">
                <a:latin typeface="Times" charset="0"/>
                <a:cs typeface="HG Mincho Light J" charset="0"/>
              </a:rPr>
              <a:t>p</a:t>
            </a:r>
            <a:r>
              <a:rPr lang="en-GB" sz="2000" baseline="-25000">
                <a:latin typeface="Times" charset="0"/>
                <a:cs typeface="HG Mincho Light J" charset="0"/>
              </a:rPr>
              <a:t>T</a:t>
            </a:r>
            <a:r>
              <a:rPr lang="en-GB" sz="2000">
                <a:latin typeface="Times" charset="0"/>
                <a:cs typeface="HG Mincho Light J" charset="0"/>
              </a:rPr>
              <a:t>=1.1 - 2.5 GeV/c  </a:t>
            </a:r>
          </a:p>
        </p:txBody>
      </p:sp>
      <p:sp>
        <p:nvSpPr>
          <p:cNvPr id="35844" name="Text Box 4"/>
          <p:cNvSpPr txBox="1">
            <a:spLocks noChangeArrowheads="1"/>
          </p:cNvSpPr>
          <p:nvPr/>
        </p:nvSpPr>
        <p:spPr bwMode="auto">
          <a:xfrm>
            <a:off x="5997575" y="381000"/>
            <a:ext cx="3276600"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4000"/>
              </a:lnSpc>
              <a:buClr>
                <a:srgbClr val="000000"/>
              </a:buClr>
              <a:buSzPct val="100000"/>
              <a:buFont typeface="Times" charset="0"/>
              <a:buNone/>
            </a:pPr>
            <a:r>
              <a:rPr lang="en-GB" dirty="0">
                <a:latin typeface="Times" charset="0"/>
                <a:cs typeface="HG Mincho Light J" charset="0"/>
              </a:rPr>
              <a:t>Theory predictions</a:t>
            </a:r>
          </a:p>
          <a:p>
            <a:pPr>
              <a:lnSpc>
                <a:spcPct val="94000"/>
              </a:lnSpc>
              <a:buClr>
                <a:srgbClr val="000000"/>
              </a:buClr>
              <a:buSzPct val="100000"/>
              <a:buFont typeface="Times" charset="0"/>
              <a:buNone/>
            </a:pPr>
            <a:r>
              <a:rPr lang="en-GB" dirty="0">
                <a:latin typeface="Times" charset="0"/>
                <a:cs typeface="HG Mincho Light J" charset="0"/>
              </a:rPr>
              <a:t> at </a:t>
            </a:r>
            <a:r>
              <a:rPr lang="en-GB" dirty="0" err="1">
                <a:latin typeface="Times" charset="0"/>
                <a:cs typeface="HG Mincho Light J" charset="0"/>
              </a:rPr>
              <a:t>p</a:t>
            </a:r>
            <a:r>
              <a:rPr lang="en-GB" baseline="-25000" dirty="0" err="1">
                <a:latin typeface="Times" charset="0"/>
                <a:cs typeface="HG Mincho Light J" charset="0"/>
              </a:rPr>
              <a:t>T</a:t>
            </a:r>
            <a:r>
              <a:rPr lang="en-GB" dirty="0">
                <a:latin typeface="Times" charset="0"/>
                <a:cs typeface="HG Mincho Light J" charset="0"/>
              </a:rPr>
              <a:t> = 1.5 </a:t>
            </a:r>
            <a:r>
              <a:rPr lang="en-GB" dirty="0" err="1">
                <a:latin typeface="Times" charset="0"/>
                <a:cs typeface="HG Mincho Light J" charset="0"/>
              </a:rPr>
              <a:t>GeV</a:t>
            </a:r>
            <a:r>
              <a:rPr lang="en-GB" dirty="0">
                <a:latin typeface="Times" charset="0"/>
                <a:cs typeface="HG Mincho Light J" charset="0"/>
              </a:rPr>
              <a:t>/c</a:t>
            </a:r>
          </a:p>
          <a:p>
            <a:pPr>
              <a:lnSpc>
                <a:spcPct val="94000"/>
              </a:lnSpc>
              <a:buClr>
                <a:srgbClr val="000000"/>
              </a:buClr>
              <a:buSzPct val="100000"/>
              <a:buFont typeface="Times" charset="0"/>
              <a:buNone/>
            </a:pPr>
            <a:endParaRPr lang="en-GB" dirty="0">
              <a:solidFill>
                <a:srgbClr val="FF0000"/>
              </a:solidFill>
              <a:latin typeface="Times" charset="0"/>
              <a:cs typeface="HG Mincho Light J" charset="0"/>
            </a:endParaRPr>
          </a:p>
          <a:p>
            <a:pPr>
              <a:buClr>
                <a:srgbClr val="FF0000"/>
              </a:buClr>
              <a:buSzPct val="100000"/>
              <a:buFont typeface="Times" charset="0"/>
              <a:buNone/>
            </a:pPr>
            <a:r>
              <a:rPr lang="en-GB" dirty="0">
                <a:solidFill>
                  <a:srgbClr val="FF0000"/>
                </a:solidFill>
                <a:latin typeface="Times" charset="0"/>
                <a:cs typeface="HG Mincho Light J" charset="0"/>
              </a:rPr>
              <a:t>Collins effect</a:t>
            </a:r>
          </a:p>
          <a:p>
            <a:pPr eaLnBrk="1" hangingPunct="1">
              <a:buClr>
                <a:srgbClr val="000000"/>
              </a:buClr>
              <a:buSzPct val="37000"/>
              <a:buFont typeface="Times New Roman" charset="0"/>
              <a:buNone/>
            </a:pPr>
            <a:r>
              <a:rPr lang="en-GB" sz="2000" dirty="0" err="1">
                <a:solidFill>
                  <a:srgbClr val="FF0000"/>
                </a:solidFill>
                <a:cs typeface="HG Mincho Light J" charset="0"/>
              </a:rPr>
              <a:t>Anselmino</a:t>
            </a:r>
            <a:r>
              <a:rPr lang="en-GB" sz="2000" dirty="0">
                <a:solidFill>
                  <a:srgbClr val="FF0000"/>
                </a:solidFill>
                <a:cs typeface="HG Mincho Light J" charset="0"/>
              </a:rPr>
              <a:t>, et al.</a:t>
            </a:r>
          </a:p>
          <a:p>
            <a:pPr eaLnBrk="1" hangingPunct="1">
              <a:buClr>
                <a:srgbClr val="000000"/>
              </a:buClr>
              <a:buSzPct val="37000"/>
              <a:buFont typeface="Times New Roman" charset="0"/>
              <a:buNone/>
            </a:pPr>
            <a:r>
              <a:rPr lang="en-GB" sz="2000" dirty="0">
                <a:solidFill>
                  <a:srgbClr val="FF0000"/>
                </a:solidFill>
                <a:cs typeface="HG Mincho Light J" charset="0"/>
              </a:rPr>
              <a:t>PRD 60 (1999) 054027.</a:t>
            </a:r>
          </a:p>
          <a:p>
            <a:pPr>
              <a:buClr>
                <a:srgbClr val="FF0000"/>
              </a:buClr>
              <a:buSzPct val="100000"/>
              <a:buFont typeface="Times" charset="0"/>
              <a:buNone/>
            </a:pPr>
            <a:r>
              <a:rPr lang="en-GB" dirty="0">
                <a:solidFill>
                  <a:srgbClr val="FF0000"/>
                </a:solidFill>
                <a:latin typeface="Times" charset="0"/>
                <a:cs typeface="HG Mincho Light J" charset="0"/>
              </a:rPr>
              <a:t> </a:t>
            </a:r>
          </a:p>
          <a:p>
            <a:pPr>
              <a:buClr>
                <a:srgbClr val="333399"/>
              </a:buClr>
              <a:buSzPct val="100000"/>
              <a:buFont typeface="Times" charset="0"/>
              <a:buNone/>
            </a:pPr>
            <a:r>
              <a:rPr lang="en-GB" dirty="0" err="1">
                <a:solidFill>
                  <a:srgbClr val="333399"/>
                </a:solidFill>
                <a:latin typeface="Times" charset="0"/>
                <a:cs typeface="HG Mincho Light J" charset="0"/>
              </a:rPr>
              <a:t>Sivers</a:t>
            </a:r>
            <a:r>
              <a:rPr lang="en-GB" dirty="0">
                <a:solidFill>
                  <a:srgbClr val="333399"/>
                </a:solidFill>
                <a:latin typeface="Times" charset="0"/>
                <a:cs typeface="HG Mincho Light J" charset="0"/>
              </a:rPr>
              <a:t> effect</a:t>
            </a:r>
          </a:p>
          <a:p>
            <a:pPr>
              <a:buClr>
                <a:srgbClr val="333399"/>
              </a:buClr>
              <a:buSzPct val="83000"/>
              <a:buFont typeface="Times" charset="0"/>
              <a:buNone/>
            </a:pPr>
            <a:r>
              <a:rPr lang="en-GB" sz="2000" dirty="0" err="1">
                <a:solidFill>
                  <a:srgbClr val="333399"/>
                </a:solidFill>
                <a:cs typeface="HG Mincho Light J" charset="0"/>
              </a:rPr>
              <a:t>Anselmino</a:t>
            </a:r>
            <a:r>
              <a:rPr lang="en-GB" sz="2000" dirty="0">
                <a:solidFill>
                  <a:srgbClr val="333399"/>
                </a:solidFill>
                <a:cs typeface="HG Mincho Light J" charset="0"/>
              </a:rPr>
              <a:t>, et al.</a:t>
            </a:r>
          </a:p>
          <a:p>
            <a:pPr>
              <a:buClr>
                <a:srgbClr val="333399"/>
              </a:buClr>
              <a:buSzPct val="83000"/>
              <a:buFont typeface="Times" charset="0"/>
              <a:buNone/>
            </a:pPr>
            <a:r>
              <a:rPr lang="en-GB" sz="2000" dirty="0">
                <a:solidFill>
                  <a:srgbClr val="333399"/>
                </a:solidFill>
                <a:cs typeface="HG Mincho Light J" charset="0"/>
              </a:rPr>
              <a:t>Phys. </a:t>
            </a:r>
            <a:r>
              <a:rPr lang="en-GB" sz="2000" dirty="0" err="1">
                <a:solidFill>
                  <a:srgbClr val="333399"/>
                </a:solidFill>
                <a:cs typeface="HG Mincho Light J" charset="0"/>
              </a:rPr>
              <a:t>Lett</a:t>
            </a:r>
            <a:r>
              <a:rPr lang="en-GB" sz="2000" dirty="0">
                <a:solidFill>
                  <a:srgbClr val="333399"/>
                </a:solidFill>
                <a:cs typeface="HG Mincho Light J" charset="0"/>
              </a:rPr>
              <a:t>. B442 (1998) 470</a:t>
            </a:r>
            <a:r>
              <a:rPr lang="en-GB" sz="1600" dirty="0">
                <a:solidFill>
                  <a:srgbClr val="333399"/>
                </a:solidFill>
                <a:cs typeface="HG Mincho Light J" charset="0"/>
              </a:rPr>
              <a:t>.</a:t>
            </a:r>
          </a:p>
          <a:p>
            <a:pPr>
              <a:buClr>
                <a:srgbClr val="333399"/>
              </a:buClr>
              <a:buSzPct val="100000"/>
              <a:buFont typeface="Times" charset="0"/>
              <a:buNone/>
            </a:pPr>
            <a:endParaRPr lang="en-GB" dirty="0">
              <a:solidFill>
                <a:srgbClr val="333399"/>
              </a:solidFill>
              <a:latin typeface="Times" charset="0"/>
              <a:cs typeface="HG Mincho Light J" charset="0"/>
            </a:endParaRPr>
          </a:p>
          <a:p>
            <a:pPr>
              <a:buClr>
                <a:srgbClr val="008040"/>
              </a:buClr>
              <a:buSzPct val="100000"/>
              <a:buFont typeface="Times" charset="0"/>
              <a:buNone/>
            </a:pPr>
            <a:r>
              <a:rPr lang="en-GB" dirty="0">
                <a:solidFill>
                  <a:srgbClr val="008040"/>
                </a:solidFill>
                <a:latin typeface="Times" charset="0"/>
                <a:cs typeface="HG Mincho Light J" charset="0"/>
              </a:rPr>
              <a:t>Twist 3 effect</a:t>
            </a:r>
            <a:br>
              <a:rPr lang="en-GB" dirty="0">
                <a:solidFill>
                  <a:srgbClr val="008040"/>
                </a:solidFill>
                <a:latin typeface="Times" charset="0"/>
                <a:cs typeface="HG Mincho Light J" charset="0"/>
              </a:rPr>
            </a:br>
            <a:r>
              <a:rPr lang="en-GB" sz="2000" dirty="0" err="1">
                <a:solidFill>
                  <a:srgbClr val="008000"/>
                </a:solidFill>
                <a:cs typeface="HG Mincho Light J" charset="0"/>
              </a:rPr>
              <a:t>Qiu</a:t>
            </a:r>
            <a:r>
              <a:rPr lang="en-GB" sz="2000" dirty="0">
                <a:solidFill>
                  <a:srgbClr val="008000"/>
                </a:solidFill>
                <a:cs typeface="HG Mincho Light J" charset="0"/>
              </a:rPr>
              <a:t> and </a:t>
            </a:r>
            <a:r>
              <a:rPr lang="en-GB" sz="2000" dirty="0" err="1">
                <a:solidFill>
                  <a:srgbClr val="008000"/>
                </a:solidFill>
                <a:cs typeface="HG Mincho Light J" charset="0"/>
              </a:rPr>
              <a:t>Sterman</a:t>
            </a:r>
            <a:r>
              <a:rPr lang="en-GB" sz="2000" dirty="0">
                <a:solidFill>
                  <a:srgbClr val="008000"/>
                </a:solidFill>
                <a:cs typeface="HG Mincho Light J" charset="0"/>
              </a:rPr>
              <a:t>,</a:t>
            </a:r>
          </a:p>
          <a:p>
            <a:pPr>
              <a:buClr>
                <a:srgbClr val="008000"/>
              </a:buClr>
              <a:buSzPct val="75000"/>
              <a:buFont typeface="Times" charset="0"/>
              <a:buNone/>
            </a:pPr>
            <a:r>
              <a:rPr lang="en-GB" sz="1800" dirty="0">
                <a:solidFill>
                  <a:srgbClr val="008000"/>
                </a:solidFill>
                <a:cs typeface="HG Mincho Light J" charset="0"/>
              </a:rPr>
              <a:t>Phys. Rev. D59 (1998) 014004.</a:t>
            </a:r>
          </a:p>
        </p:txBody>
      </p:sp>
      <p:sp>
        <p:nvSpPr>
          <p:cNvPr id="35845" name="Text Box 5"/>
          <p:cNvSpPr txBox="1">
            <a:spLocks noChangeArrowheads="1"/>
          </p:cNvSpPr>
          <p:nvPr/>
        </p:nvSpPr>
        <p:spPr bwMode="auto">
          <a:xfrm>
            <a:off x="6073775" y="5867400"/>
            <a:ext cx="30702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4000"/>
              </a:lnSpc>
              <a:spcBef>
                <a:spcPts val="1988"/>
              </a:spcBef>
              <a:buClr>
                <a:srgbClr val="000000"/>
              </a:buClr>
              <a:buSzPct val="100000"/>
              <a:buFont typeface="Times" charset="0"/>
              <a:buNone/>
            </a:pPr>
            <a:r>
              <a:rPr lang="en-GB" sz="3200">
                <a:latin typeface="Times" charset="0"/>
                <a:cs typeface="HG Mincho Light J" charset="0"/>
              </a:rPr>
              <a:t>x</a:t>
            </a:r>
            <a:r>
              <a:rPr lang="en-GB" sz="3200" baseline="-25000">
                <a:latin typeface="Times" charset="0"/>
                <a:cs typeface="HG Mincho Light J" charset="0"/>
              </a:rPr>
              <a:t>F </a:t>
            </a:r>
            <a:r>
              <a:rPr lang="en-GB" sz="3200">
                <a:latin typeface="Times" charset="0"/>
                <a:cs typeface="HG Mincho Light J" charset="0"/>
              </a:rPr>
              <a:t>~</a:t>
            </a:r>
            <a:r>
              <a:rPr lang="en-GB" sz="3200" baseline="-25000">
                <a:latin typeface="Times" charset="0"/>
                <a:cs typeface="HG Mincho Light J" charset="0"/>
              </a:rPr>
              <a:t> </a:t>
            </a:r>
            <a:r>
              <a:rPr lang="en-GB" sz="3200">
                <a:latin typeface="Times" charset="0"/>
                <a:cs typeface="HG Mincho Light J" charset="0"/>
              </a:rPr>
              <a:t>E / 100 GeV</a:t>
            </a:r>
          </a:p>
        </p:txBody>
      </p:sp>
      <p:sp>
        <p:nvSpPr>
          <p:cNvPr id="35846" name="Text Box 6"/>
          <p:cNvSpPr txBox="1">
            <a:spLocks noChangeArrowheads="1"/>
          </p:cNvSpPr>
          <p:nvPr/>
        </p:nvSpPr>
        <p:spPr bwMode="auto">
          <a:xfrm>
            <a:off x="76200" y="487363"/>
            <a:ext cx="12731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4000"/>
              </a:lnSpc>
              <a:spcBef>
                <a:spcPts val="1738"/>
              </a:spcBef>
              <a:buClr>
                <a:srgbClr val="000000"/>
              </a:buClr>
              <a:buSzPct val="100000"/>
              <a:buFont typeface="Times" charset="0"/>
              <a:buNone/>
            </a:pPr>
            <a:r>
              <a:rPr lang="en-GB" sz="2800">
                <a:latin typeface="Times" charset="0"/>
                <a:cs typeface="HG Mincho Light J" charset="0"/>
              </a:rPr>
              <a:t>A</a:t>
            </a:r>
            <a:r>
              <a:rPr lang="en-GB" sz="2800" baseline="-25000">
                <a:latin typeface="Times" charset="0"/>
                <a:cs typeface="HG Mincho Light J" charset="0"/>
              </a:rPr>
              <a:t>N</a:t>
            </a:r>
            <a:r>
              <a:rPr lang="en-GB" sz="2800">
                <a:latin typeface="Symbol" charset="0"/>
                <a:cs typeface="HG Mincho Light J" charset="0"/>
              </a:rPr>
              <a:t></a:t>
            </a:r>
            <a:r>
              <a:rPr lang="en-GB" sz="2800" baseline="30000">
                <a:latin typeface="Symbol" charset="0"/>
                <a:cs typeface="HG Mincho Light J" charset="0"/>
              </a:rPr>
              <a:t></a:t>
            </a:r>
            <a:r>
              <a:rPr lang="en-GB" sz="2800">
                <a:latin typeface="Symbol" charset="0"/>
                <a:cs typeface="HG Mincho Light J" charset="0"/>
              </a:rPr>
              <a:t></a:t>
            </a:r>
          </a:p>
        </p:txBody>
      </p:sp>
      <p:sp>
        <p:nvSpPr>
          <p:cNvPr id="35847" name="Text Box 7"/>
          <p:cNvSpPr txBox="1">
            <a:spLocks noChangeArrowheads="1"/>
          </p:cNvSpPr>
          <p:nvPr/>
        </p:nvSpPr>
        <p:spPr bwMode="auto">
          <a:xfrm>
            <a:off x="1349375" y="1462088"/>
            <a:ext cx="2444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4000"/>
              </a:lnSpc>
              <a:buClr>
                <a:srgbClr val="000000"/>
              </a:buClr>
              <a:buSzPct val="100000"/>
              <a:buFont typeface="Times" charset="0"/>
              <a:buNone/>
            </a:pPr>
            <a:r>
              <a:rPr lang="en-GB" sz="2000">
                <a:latin typeface="Times" charset="0"/>
                <a:cs typeface="HG Mincho Light J" charset="0"/>
              </a:rPr>
              <a:t> </a:t>
            </a:r>
          </a:p>
        </p:txBody>
      </p:sp>
      <p:sp>
        <p:nvSpPr>
          <p:cNvPr id="35848" name="Text Box 8"/>
          <p:cNvSpPr txBox="1">
            <a:spLocks noChangeArrowheads="1"/>
          </p:cNvSpPr>
          <p:nvPr/>
        </p:nvSpPr>
        <p:spPr bwMode="auto">
          <a:xfrm>
            <a:off x="3482975" y="5486400"/>
            <a:ext cx="21653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nSpc>
                <a:spcPct val="94000"/>
              </a:lnSpc>
              <a:buClr>
                <a:srgbClr val="000000"/>
              </a:buClr>
              <a:buSzPct val="100000"/>
              <a:buFont typeface="Times" charset="0"/>
              <a:buNone/>
            </a:pPr>
            <a:r>
              <a:rPr lang="en-GB">
                <a:latin typeface="Times" charset="0"/>
                <a:cs typeface="HG Mincho Light J" charset="0"/>
              </a:rPr>
              <a:t>sqrt(s)=200GeV</a:t>
            </a:r>
          </a:p>
        </p:txBody>
      </p:sp>
      <p:sp>
        <p:nvSpPr>
          <p:cNvPr id="35849" name="Text Box 9"/>
          <p:cNvSpPr txBox="1">
            <a:spLocks noChangeArrowheads="1"/>
          </p:cNvSpPr>
          <p:nvPr/>
        </p:nvSpPr>
        <p:spPr bwMode="auto">
          <a:xfrm>
            <a:off x="136525" y="4430713"/>
            <a:ext cx="5651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0.0</a:t>
            </a:r>
          </a:p>
        </p:txBody>
      </p:sp>
      <p:sp>
        <p:nvSpPr>
          <p:cNvPr id="35850" name="Text Box 10"/>
          <p:cNvSpPr txBox="1">
            <a:spLocks noChangeArrowheads="1"/>
          </p:cNvSpPr>
          <p:nvPr/>
        </p:nvSpPr>
        <p:spPr bwMode="auto">
          <a:xfrm>
            <a:off x="152400" y="3017838"/>
            <a:ext cx="5651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0.2</a:t>
            </a:r>
          </a:p>
        </p:txBody>
      </p:sp>
      <p:sp>
        <p:nvSpPr>
          <p:cNvPr id="35851" name="Text Box 11"/>
          <p:cNvSpPr txBox="1">
            <a:spLocks noChangeArrowheads="1"/>
          </p:cNvSpPr>
          <p:nvPr/>
        </p:nvSpPr>
        <p:spPr bwMode="auto">
          <a:xfrm>
            <a:off x="152400" y="1570038"/>
            <a:ext cx="5651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0.4</a:t>
            </a:r>
          </a:p>
        </p:txBody>
      </p:sp>
      <p:sp>
        <p:nvSpPr>
          <p:cNvPr id="35852" name="Text Box 12"/>
          <p:cNvSpPr txBox="1">
            <a:spLocks noChangeArrowheads="1"/>
          </p:cNvSpPr>
          <p:nvPr/>
        </p:nvSpPr>
        <p:spPr bwMode="auto">
          <a:xfrm>
            <a:off x="76200" y="5913438"/>
            <a:ext cx="6667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-0.2</a:t>
            </a:r>
          </a:p>
        </p:txBody>
      </p:sp>
      <p:sp>
        <p:nvSpPr>
          <p:cNvPr id="35853" name="Text Box 13"/>
          <p:cNvSpPr txBox="1">
            <a:spLocks noChangeArrowheads="1"/>
          </p:cNvSpPr>
          <p:nvPr/>
        </p:nvSpPr>
        <p:spPr bwMode="auto">
          <a:xfrm>
            <a:off x="593725" y="6142038"/>
            <a:ext cx="3365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a:t>
            </a:r>
          </a:p>
        </p:txBody>
      </p:sp>
      <p:sp>
        <p:nvSpPr>
          <p:cNvPr id="35854" name="Text Box 14"/>
          <p:cNvSpPr txBox="1">
            <a:spLocks noChangeArrowheads="1"/>
          </p:cNvSpPr>
          <p:nvPr/>
        </p:nvSpPr>
        <p:spPr bwMode="auto">
          <a:xfrm>
            <a:off x="1447800" y="6142038"/>
            <a:ext cx="5651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0.2</a:t>
            </a:r>
          </a:p>
        </p:txBody>
      </p:sp>
      <p:sp>
        <p:nvSpPr>
          <p:cNvPr id="35855" name="Text Box 15"/>
          <p:cNvSpPr txBox="1">
            <a:spLocks noChangeArrowheads="1"/>
          </p:cNvSpPr>
          <p:nvPr/>
        </p:nvSpPr>
        <p:spPr bwMode="auto">
          <a:xfrm>
            <a:off x="2482850" y="6142038"/>
            <a:ext cx="5651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0.4</a:t>
            </a:r>
          </a:p>
        </p:txBody>
      </p:sp>
      <p:sp>
        <p:nvSpPr>
          <p:cNvPr id="35856" name="Text Box 16"/>
          <p:cNvSpPr txBox="1">
            <a:spLocks noChangeArrowheads="1"/>
          </p:cNvSpPr>
          <p:nvPr/>
        </p:nvSpPr>
        <p:spPr bwMode="auto">
          <a:xfrm>
            <a:off x="3473450" y="6142038"/>
            <a:ext cx="5651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0.6</a:t>
            </a:r>
          </a:p>
        </p:txBody>
      </p:sp>
      <p:sp>
        <p:nvSpPr>
          <p:cNvPr id="35857" name="Text Box 17"/>
          <p:cNvSpPr txBox="1">
            <a:spLocks noChangeArrowheads="1"/>
          </p:cNvSpPr>
          <p:nvPr/>
        </p:nvSpPr>
        <p:spPr bwMode="auto">
          <a:xfrm>
            <a:off x="4464050" y="6142038"/>
            <a:ext cx="5651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0.8</a:t>
            </a:r>
          </a:p>
        </p:txBody>
      </p:sp>
      <p:sp>
        <p:nvSpPr>
          <p:cNvPr id="35858" name="Text Box 18"/>
          <p:cNvSpPr txBox="1">
            <a:spLocks noChangeArrowheads="1"/>
          </p:cNvSpPr>
          <p:nvPr/>
        </p:nvSpPr>
        <p:spPr bwMode="auto">
          <a:xfrm>
            <a:off x="5530850" y="6142038"/>
            <a:ext cx="565150"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a:t>
            </a:r>
          </a:p>
        </p:txBody>
      </p:sp>
      <p:sp>
        <p:nvSpPr>
          <p:cNvPr id="2" name="TextBox 1"/>
          <p:cNvSpPr txBox="1"/>
          <p:nvPr/>
        </p:nvSpPr>
        <p:spPr>
          <a:xfrm>
            <a:off x="1788620" y="150167"/>
            <a:ext cx="3675555" cy="461665"/>
          </a:xfrm>
          <a:prstGeom prst="rect">
            <a:avLst/>
          </a:prstGeom>
          <a:noFill/>
        </p:spPr>
        <p:txBody>
          <a:bodyPr wrap="none" rtlCol="0">
            <a:spAutoFit/>
          </a:bodyPr>
          <a:lstStyle/>
          <a:p>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13 years ago @ SPIN2002</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1119697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10" y="-113714"/>
            <a:ext cx="8229600" cy="1143000"/>
          </a:xfrm>
        </p:spPr>
        <p:txBody>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Inclusive pi0 A</a:t>
            </a:r>
            <a:r>
              <a:rPr lang="en-US"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Slide Number Placeholder 3"/>
          <p:cNvSpPr>
            <a:spLocks noGrp="1"/>
          </p:cNvSpPr>
          <p:nvPr>
            <p:ph type="sldNum" sz="quarter" idx="12"/>
          </p:nvPr>
        </p:nvSpPr>
        <p:spPr/>
        <p:txBody>
          <a:bodyPr/>
          <a:lstStyle/>
          <a:p>
            <a:fld id="{A27510DA-144D-8F41-8B23-7295C25FD0DA}" type="slidenum">
              <a:rPr lang="en-US" smtClean="0"/>
              <a:t>18</a:t>
            </a:fld>
            <a:endParaRPr lang="en-US"/>
          </a:p>
        </p:txBody>
      </p:sp>
      <p:pic>
        <p:nvPicPr>
          <p:cNvPr id="8" name="Content Placeholder 7" descr="Screen Shot 2015-05-25 at 10.40.11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481" b="-715"/>
          <a:stretch/>
        </p:blipFill>
        <p:spPr>
          <a:xfrm>
            <a:off x="142340" y="1029285"/>
            <a:ext cx="4303618" cy="4376293"/>
          </a:xfrm>
        </p:spPr>
      </p:pic>
      <p:sp>
        <p:nvSpPr>
          <p:cNvPr id="6" name="TextBox 5"/>
          <p:cNvSpPr txBox="1"/>
          <p:nvPr/>
        </p:nvSpPr>
        <p:spPr>
          <a:xfrm>
            <a:off x="4373853" y="1295308"/>
            <a:ext cx="2929007" cy="369332"/>
          </a:xfrm>
          <a:prstGeom prst="rect">
            <a:avLst/>
          </a:prstGeom>
          <a:noFill/>
        </p:spPr>
        <p:txBody>
          <a:bodyPr wrap="none" rtlCol="0">
            <a:spAutoFit/>
          </a:bodyPr>
          <a:lstStyle/>
          <a:p>
            <a:r>
              <a:rPr lang="en-US" dirty="0" smtClean="0"/>
              <a:t>A</a:t>
            </a:r>
            <a:r>
              <a:rPr lang="en-US" baseline="-25000" dirty="0" smtClean="0"/>
              <a:t>N</a:t>
            </a:r>
            <a:r>
              <a:rPr lang="en-US" dirty="0" smtClean="0"/>
              <a:t> from STAR FMS and EEMC</a:t>
            </a:r>
            <a:endParaRPr lang="en-US" dirty="0"/>
          </a:p>
        </p:txBody>
      </p:sp>
      <p:grpSp>
        <p:nvGrpSpPr>
          <p:cNvPr id="12" name="Group 11"/>
          <p:cNvGrpSpPr/>
          <p:nvPr/>
        </p:nvGrpSpPr>
        <p:grpSpPr>
          <a:xfrm>
            <a:off x="214445" y="2628619"/>
            <a:ext cx="8929555" cy="4158144"/>
            <a:chOff x="214445" y="2628619"/>
            <a:chExt cx="8929555" cy="4158144"/>
          </a:xfrm>
        </p:grpSpPr>
        <p:grpSp>
          <p:nvGrpSpPr>
            <p:cNvPr id="5" name="Group 4"/>
            <p:cNvGrpSpPr/>
            <p:nvPr/>
          </p:nvGrpSpPr>
          <p:grpSpPr>
            <a:xfrm>
              <a:off x="4373853" y="2628619"/>
              <a:ext cx="4770147" cy="4147648"/>
              <a:chOff x="4373853" y="933509"/>
              <a:chExt cx="4770147" cy="4147648"/>
            </a:xfrm>
          </p:grpSpPr>
          <p:pic>
            <p:nvPicPr>
              <p:cNvPr id="9" name="Picture 8" descr="Screen Shot 2015-05-25 at 10.44.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853" y="1213952"/>
                <a:ext cx="4770147" cy="3867205"/>
              </a:xfrm>
              <a:prstGeom prst="rect">
                <a:avLst/>
              </a:prstGeom>
            </p:spPr>
          </p:pic>
          <p:sp>
            <p:nvSpPr>
              <p:cNvPr id="11" name="Rectangle 10"/>
              <p:cNvSpPr/>
              <p:nvPr/>
            </p:nvSpPr>
            <p:spPr>
              <a:xfrm>
                <a:off x="6567610" y="933509"/>
                <a:ext cx="2198038" cy="369332"/>
              </a:xfrm>
              <a:prstGeom prst="rect">
                <a:avLst/>
              </a:prstGeom>
            </p:spPr>
            <p:txBody>
              <a:bodyPr wrap="none">
                <a:spAutoFit/>
              </a:bodyPr>
              <a:lstStyle/>
              <a:p>
                <a:r>
                  <a:rPr lang="en-US" dirty="0"/>
                  <a:t>	</a:t>
                </a:r>
                <a:r>
                  <a:rPr lang="en-US" b="1" dirty="0">
                    <a:hlinkClick r:id="rId4"/>
                  </a:rPr>
                  <a:t>arXiv:</a:t>
                </a:r>
                <a:r>
                  <a:rPr lang="en-US" b="1" dirty="0" smtClean="0">
                    <a:hlinkClick r:id="rId4"/>
                  </a:rPr>
                  <a:t>1404.1033</a:t>
                </a:r>
                <a:endParaRPr lang="en-US" b="1" dirty="0">
                  <a:hlinkClick r:id="rId4"/>
                </a:endParaRPr>
              </a:p>
            </p:txBody>
          </p:sp>
        </p:grpSp>
        <p:sp>
          <p:nvSpPr>
            <p:cNvPr id="10" name="Rectangle 9"/>
            <p:cNvSpPr/>
            <p:nvPr/>
          </p:nvSpPr>
          <p:spPr>
            <a:xfrm>
              <a:off x="214445" y="5463324"/>
              <a:ext cx="4231513" cy="1323439"/>
            </a:xfrm>
            <a:prstGeom prst="rect">
              <a:avLst/>
            </a:prstGeom>
          </p:spPr>
          <p:txBody>
            <a:bodyPr wrap="square">
              <a:spAutoFit/>
            </a:bodyPr>
            <a:lstStyle/>
            <a:p>
              <a:r>
                <a:rPr lang="en-US" sz="2400" baseline="30000" dirty="0" smtClean="0"/>
                <a:t>“We </a:t>
              </a:r>
              <a:r>
                <a:rPr lang="en-US" sz="2400" baseline="30000" dirty="0"/>
                <a:t>show for the first time that it is possible to </a:t>
              </a:r>
              <a:r>
                <a:rPr lang="en-US" sz="2400" baseline="30000" dirty="0">
                  <a:solidFill>
                    <a:srgbClr val="FF0000"/>
                  </a:solidFill>
                </a:rPr>
                <a:t>simultaneously</a:t>
              </a:r>
              <a:r>
                <a:rPr lang="en-US" sz="2400" baseline="30000" dirty="0"/>
                <a:t> describe spin/azimuthal asymmetries in </a:t>
              </a:r>
              <a:r>
                <a:rPr lang="en-US" sz="2400" baseline="30000" dirty="0">
                  <a:solidFill>
                    <a:srgbClr val="FF6600"/>
                  </a:solidFill>
                </a:rPr>
                <a:t>proton-proton collisions, semi-inclusive deep-inelastic scattering, and electron-positron </a:t>
              </a:r>
              <a:r>
                <a:rPr lang="en-US" sz="2400" baseline="30000" dirty="0" smtClean="0">
                  <a:solidFill>
                    <a:srgbClr val="FF6600"/>
                  </a:solidFill>
                </a:rPr>
                <a:t>annihilation</a:t>
              </a:r>
              <a:r>
                <a:rPr lang="en-US" sz="2400" baseline="30000" dirty="0" smtClean="0"/>
                <a:t>”</a:t>
              </a:r>
              <a:endParaRPr lang="en-US" sz="2400" dirty="0"/>
            </a:p>
          </p:txBody>
        </p:sp>
      </p:grpSp>
    </p:spTree>
    <p:extLst>
      <p:ext uri="{BB962C8B-B14F-4D97-AF65-F5344CB8AC3E}">
        <p14:creationId xmlns:p14="http://schemas.microsoft.com/office/powerpoint/2010/main" val="233570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4" descr="Fig2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409" y="879475"/>
            <a:ext cx="7586525" cy="514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B9D3721-FFC0-1741-85D0-2C9871FD50ED}" type="slidenum">
              <a:rPr lang="en-US">
                <a:solidFill>
                  <a:srgbClr val="898989"/>
                </a:solidFill>
                <a:latin typeface="Calibri" charset="0"/>
              </a:rPr>
              <a:pPr eaLnBrk="1" hangingPunct="1"/>
              <a:t>19</a:t>
            </a:fld>
            <a:endParaRPr lang="en-US">
              <a:solidFill>
                <a:srgbClr val="898989"/>
              </a:solidFill>
              <a:latin typeface="Calibri" charset="0"/>
            </a:endParaRPr>
          </a:p>
        </p:txBody>
      </p:sp>
      <p:grpSp>
        <p:nvGrpSpPr>
          <p:cNvPr id="21508" name="Group 14"/>
          <p:cNvGrpSpPr>
            <a:grpSpLocks/>
          </p:cNvGrpSpPr>
          <p:nvPr/>
        </p:nvGrpSpPr>
        <p:grpSpPr bwMode="auto">
          <a:xfrm>
            <a:off x="7543800" y="152400"/>
            <a:ext cx="1447800" cy="1219200"/>
            <a:chOff x="990600" y="3505200"/>
            <a:chExt cx="2282125" cy="2171700"/>
          </a:xfrm>
        </p:grpSpPr>
        <p:pic>
          <p:nvPicPr>
            <p:cNvPr id="21513" name="Picture 10" descr="FMSB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05200"/>
              <a:ext cx="22821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1218313" y="3581550"/>
              <a:ext cx="1068494" cy="1066055"/>
            </a:xfrm>
            <a:prstGeom prst="ellipse">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2361877" y="4800302"/>
              <a:ext cx="532997" cy="534443"/>
            </a:xfrm>
            <a:prstGeom prst="ellipse">
              <a:avLst/>
            </a:prstGeom>
            <a:solidFill>
              <a:srgbClr val="FF0000">
                <a:alpha val="5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1509" name="TextBox 13"/>
          <p:cNvSpPr txBox="1">
            <a:spLocks noChangeArrowheads="1"/>
          </p:cNvSpPr>
          <p:nvPr/>
        </p:nvSpPr>
        <p:spPr bwMode="auto">
          <a:xfrm>
            <a:off x="1713898" y="195671"/>
            <a:ext cx="555932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Symbol" charset="0"/>
              </a:rPr>
              <a:t>Pi0 </a:t>
            </a: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Symbol" charset="0"/>
              </a:rPr>
              <a:t>A</a:t>
            </a:r>
            <a:r>
              <a:rPr lang="en-US" sz="40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Symbol" charset="0"/>
              </a:rPr>
              <a:t>N </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Symbol" charset="0"/>
              </a:rPr>
              <a:t>P</a:t>
            </a:r>
            <a:r>
              <a:rPr lang="en-US" sz="40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Symbol" charset="0"/>
              </a:rPr>
              <a:t>T</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sym typeface="Symbol" charset="0"/>
              </a:rPr>
              <a:t> Dependence</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pic>
        <p:nvPicPr>
          <p:cNvPr id="3" name="Picture 2" descr="Screen Shot 2015-05-25 at 11.06.1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291" y="1857840"/>
            <a:ext cx="5900952" cy="5000160"/>
          </a:xfrm>
          <a:prstGeom prst="rect">
            <a:avLst/>
          </a:prstGeom>
        </p:spPr>
      </p:pic>
    </p:spTree>
    <p:extLst>
      <p:ext uri="{BB962C8B-B14F-4D97-AF65-F5344CB8AC3E}">
        <p14:creationId xmlns:p14="http://schemas.microsoft.com/office/powerpoint/2010/main" val="3067084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026"/>
          <p:cNvSpPr txBox="1">
            <a:spLocks noChangeArrowheads="1"/>
          </p:cNvSpPr>
          <p:nvPr/>
        </p:nvSpPr>
        <p:spPr bwMode="auto">
          <a:xfrm>
            <a:off x="3557588" y="152400"/>
            <a:ext cx="52165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37931725" indent="-37474525" eaLnBrk="0" hangingPunct="0">
              <a:defRPr sz="2400" b="1">
                <a:solidFill>
                  <a:schemeClr val="tx1"/>
                </a:solidFill>
                <a:latin typeface="Tahoma" charset="0"/>
                <a:ea typeface="ＭＳ Ｐゴシック" charset="0"/>
              </a:defRPr>
            </a:lvl2pPr>
            <a:lvl3pPr eaLnBrk="0" hangingPunct="0">
              <a:defRPr sz="2400" b="1">
                <a:solidFill>
                  <a:schemeClr val="tx1"/>
                </a:solidFill>
                <a:latin typeface="Tahoma" charset="0"/>
                <a:ea typeface="ＭＳ Ｐゴシック" charset="0"/>
              </a:defRPr>
            </a:lvl3pPr>
            <a:lvl4pPr eaLnBrk="0" hangingPunct="0">
              <a:defRPr sz="2400" b="1">
                <a:solidFill>
                  <a:schemeClr val="tx1"/>
                </a:solidFill>
                <a:latin typeface="Tahoma" charset="0"/>
                <a:ea typeface="ＭＳ Ｐゴシック" charset="0"/>
              </a:defRPr>
            </a:lvl4pPr>
            <a:lvl5pPr eaLnBrk="0" hangingPunct="0">
              <a:defRPr sz="2400" b="1">
                <a:solidFill>
                  <a:schemeClr val="tx1"/>
                </a:solidFill>
                <a:latin typeface="Tahoma" charset="0"/>
                <a:ea typeface="ＭＳ Ｐゴシック" charset="0"/>
              </a:defRPr>
            </a:lvl5pPr>
            <a:lvl6pPr marL="457200" eaLnBrk="0" fontAlgn="base" hangingPunct="0">
              <a:spcBef>
                <a:spcPct val="0"/>
              </a:spcBef>
              <a:spcAft>
                <a:spcPct val="0"/>
              </a:spcAft>
              <a:defRPr sz="2400" b="1">
                <a:solidFill>
                  <a:schemeClr val="tx1"/>
                </a:solidFill>
                <a:latin typeface="Tahoma" charset="0"/>
                <a:ea typeface="ＭＳ Ｐゴシック" charset="0"/>
              </a:defRPr>
            </a:lvl6pPr>
            <a:lvl7pPr marL="914400" eaLnBrk="0" fontAlgn="base" hangingPunct="0">
              <a:spcBef>
                <a:spcPct val="0"/>
              </a:spcBef>
              <a:spcAft>
                <a:spcPct val="0"/>
              </a:spcAft>
              <a:defRPr sz="2400" b="1">
                <a:solidFill>
                  <a:schemeClr val="tx1"/>
                </a:solidFill>
                <a:latin typeface="Tahoma" charset="0"/>
                <a:ea typeface="ＭＳ Ｐゴシック" charset="0"/>
              </a:defRPr>
            </a:lvl7pPr>
            <a:lvl8pPr marL="1371600" eaLnBrk="0" fontAlgn="base" hangingPunct="0">
              <a:spcBef>
                <a:spcPct val="0"/>
              </a:spcBef>
              <a:spcAft>
                <a:spcPct val="0"/>
              </a:spcAft>
              <a:defRPr sz="2400" b="1">
                <a:solidFill>
                  <a:schemeClr val="tx1"/>
                </a:solidFill>
                <a:latin typeface="Tahoma" charset="0"/>
                <a:ea typeface="ＭＳ Ｐゴシック" charset="0"/>
              </a:defRPr>
            </a:lvl8pPr>
            <a:lvl9pPr marL="1828800" eaLnBrk="0" fontAlgn="base" hangingPunct="0">
              <a:spcBef>
                <a:spcPct val="0"/>
              </a:spcBef>
              <a:spcAft>
                <a:spcPct val="0"/>
              </a:spcAft>
              <a:defRPr sz="2400" b="1">
                <a:solidFill>
                  <a:schemeClr val="tx1"/>
                </a:solidFill>
                <a:latin typeface="Tahoma" charset="0"/>
                <a:ea typeface="ＭＳ Ｐゴシック" charset="0"/>
              </a:defRPr>
            </a:lvl9pPr>
          </a:lstStyle>
          <a:p>
            <a:pPr algn="ctr" eaLnBrk="1" hangingPunct="1"/>
            <a:r>
              <a:rPr lang="en-US" sz="2600">
                <a:latin typeface="Times New Roman" charset="0"/>
              </a:rPr>
              <a:t>The </a:t>
            </a:r>
            <a:r>
              <a:rPr lang="en-US" sz="2600">
                <a:solidFill>
                  <a:srgbClr val="FF0000"/>
                </a:solidFill>
                <a:latin typeface="Times New Roman" charset="0"/>
              </a:rPr>
              <a:t>R</a:t>
            </a:r>
            <a:r>
              <a:rPr lang="en-US" sz="2600">
                <a:latin typeface="Times New Roman" charset="0"/>
              </a:rPr>
              <a:t>elativistic </a:t>
            </a:r>
            <a:r>
              <a:rPr lang="en-US" sz="2600">
                <a:solidFill>
                  <a:srgbClr val="FF0000"/>
                </a:solidFill>
                <a:latin typeface="Times New Roman" charset="0"/>
              </a:rPr>
              <a:t>H</a:t>
            </a:r>
            <a:r>
              <a:rPr lang="en-US" sz="2600">
                <a:latin typeface="Times New Roman" charset="0"/>
              </a:rPr>
              <a:t>eavy </a:t>
            </a:r>
            <a:r>
              <a:rPr lang="en-US" sz="2600">
                <a:solidFill>
                  <a:srgbClr val="FF0000"/>
                </a:solidFill>
                <a:latin typeface="Times New Roman" charset="0"/>
              </a:rPr>
              <a:t>I</a:t>
            </a:r>
            <a:r>
              <a:rPr lang="en-US" sz="2600">
                <a:latin typeface="Times New Roman" charset="0"/>
              </a:rPr>
              <a:t>on </a:t>
            </a:r>
            <a:r>
              <a:rPr lang="en-US" sz="2600">
                <a:solidFill>
                  <a:srgbClr val="FF0000"/>
                </a:solidFill>
                <a:latin typeface="Times New Roman" charset="0"/>
              </a:rPr>
              <a:t>C</a:t>
            </a:r>
            <a:r>
              <a:rPr lang="en-US" sz="2600">
                <a:latin typeface="Times New Roman" charset="0"/>
              </a:rPr>
              <a:t>ollider </a:t>
            </a:r>
          </a:p>
        </p:txBody>
      </p:sp>
      <p:pic>
        <p:nvPicPr>
          <p:cNvPr id="17411" name="Picture 1028" descr="C:\WINNT\Profiles\matthias\Personal\ppt\BNLsatel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3200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2" name="Group 1033"/>
          <p:cNvGrpSpPr>
            <a:grpSpLocks/>
          </p:cNvGrpSpPr>
          <p:nvPr/>
        </p:nvGrpSpPr>
        <p:grpSpPr bwMode="auto">
          <a:xfrm>
            <a:off x="101600" y="2133600"/>
            <a:ext cx="6223000" cy="4597400"/>
            <a:chOff x="64" y="1344"/>
            <a:chExt cx="3920" cy="2896"/>
          </a:xfrm>
        </p:grpSpPr>
        <p:pic>
          <p:nvPicPr>
            <p:cNvPr id="17415" name="Picture 1027" descr="C:\WINNT\Profiles\matthias\Personal\ppt\RHICcomplex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1344"/>
              <a:ext cx="3920" cy="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1030"/>
            <p:cNvSpPr txBox="1">
              <a:spLocks noChangeArrowheads="1"/>
            </p:cNvSpPr>
            <p:nvPr/>
          </p:nvSpPr>
          <p:spPr bwMode="auto">
            <a:xfrm>
              <a:off x="415" y="2112"/>
              <a:ext cx="59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37931725" indent="-37474525" eaLnBrk="0" hangingPunct="0">
                <a:defRPr sz="2400" b="1">
                  <a:solidFill>
                    <a:schemeClr val="tx1"/>
                  </a:solidFill>
                  <a:latin typeface="Tahoma" charset="0"/>
                  <a:ea typeface="ＭＳ Ｐゴシック" charset="0"/>
                </a:defRPr>
              </a:lvl2pPr>
              <a:lvl3pPr eaLnBrk="0" hangingPunct="0">
                <a:defRPr sz="2400" b="1">
                  <a:solidFill>
                    <a:schemeClr val="tx1"/>
                  </a:solidFill>
                  <a:latin typeface="Tahoma" charset="0"/>
                  <a:ea typeface="ＭＳ Ｐゴシック" charset="0"/>
                </a:defRPr>
              </a:lvl3pPr>
              <a:lvl4pPr eaLnBrk="0" hangingPunct="0">
                <a:defRPr sz="2400" b="1">
                  <a:solidFill>
                    <a:schemeClr val="tx1"/>
                  </a:solidFill>
                  <a:latin typeface="Tahoma" charset="0"/>
                  <a:ea typeface="ＭＳ Ｐゴシック" charset="0"/>
                </a:defRPr>
              </a:lvl4pPr>
              <a:lvl5pPr eaLnBrk="0" hangingPunct="0">
                <a:defRPr sz="2400" b="1">
                  <a:solidFill>
                    <a:schemeClr val="tx1"/>
                  </a:solidFill>
                  <a:latin typeface="Tahoma" charset="0"/>
                  <a:ea typeface="ＭＳ Ｐゴシック" charset="0"/>
                </a:defRPr>
              </a:lvl5pPr>
              <a:lvl6pPr marL="457200" eaLnBrk="0" fontAlgn="base" hangingPunct="0">
                <a:spcBef>
                  <a:spcPct val="0"/>
                </a:spcBef>
                <a:spcAft>
                  <a:spcPct val="0"/>
                </a:spcAft>
                <a:defRPr sz="2400" b="1">
                  <a:solidFill>
                    <a:schemeClr val="tx1"/>
                  </a:solidFill>
                  <a:latin typeface="Tahoma" charset="0"/>
                  <a:ea typeface="ＭＳ Ｐゴシック" charset="0"/>
                </a:defRPr>
              </a:lvl6pPr>
              <a:lvl7pPr marL="914400" eaLnBrk="0" fontAlgn="base" hangingPunct="0">
                <a:spcBef>
                  <a:spcPct val="0"/>
                </a:spcBef>
                <a:spcAft>
                  <a:spcPct val="0"/>
                </a:spcAft>
                <a:defRPr sz="2400" b="1">
                  <a:solidFill>
                    <a:schemeClr val="tx1"/>
                  </a:solidFill>
                  <a:latin typeface="Tahoma" charset="0"/>
                  <a:ea typeface="ＭＳ Ｐゴシック" charset="0"/>
                </a:defRPr>
              </a:lvl7pPr>
              <a:lvl8pPr marL="1371600" eaLnBrk="0" fontAlgn="base" hangingPunct="0">
                <a:spcBef>
                  <a:spcPct val="0"/>
                </a:spcBef>
                <a:spcAft>
                  <a:spcPct val="0"/>
                </a:spcAft>
                <a:defRPr sz="2400" b="1">
                  <a:solidFill>
                    <a:schemeClr val="tx1"/>
                  </a:solidFill>
                  <a:latin typeface="Tahoma" charset="0"/>
                  <a:ea typeface="ＭＳ Ｐゴシック" charset="0"/>
                </a:defRPr>
              </a:lvl8pPr>
              <a:lvl9pPr marL="1828800" eaLnBrk="0" fontAlgn="base" hangingPunct="0">
                <a:spcBef>
                  <a:spcPct val="0"/>
                </a:spcBef>
                <a:spcAft>
                  <a:spcPct val="0"/>
                </a:spcAft>
                <a:defRPr sz="2400" b="1">
                  <a:solidFill>
                    <a:schemeClr val="tx1"/>
                  </a:solidFill>
                  <a:latin typeface="Tahoma" charset="0"/>
                  <a:ea typeface="ＭＳ Ｐゴシック" charset="0"/>
                </a:defRPr>
              </a:lvl9pPr>
            </a:lstStyle>
            <a:p>
              <a:pPr algn="ctr" eaLnBrk="1" hangingPunct="1"/>
              <a:r>
                <a:rPr lang="en-US" sz="1600">
                  <a:solidFill>
                    <a:schemeClr val="accent2"/>
                  </a:solidFill>
                  <a:latin typeface="Maiandra GD" charset="0"/>
                </a:rPr>
                <a:t>PHENIX</a:t>
              </a:r>
              <a:endParaRPr lang="en-US" sz="1600">
                <a:latin typeface="Maiandra GD" charset="0"/>
              </a:endParaRPr>
            </a:p>
          </p:txBody>
        </p:sp>
        <p:sp>
          <p:nvSpPr>
            <p:cNvPr id="17417" name="Text Box 1031"/>
            <p:cNvSpPr txBox="1">
              <a:spLocks noChangeArrowheads="1"/>
            </p:cNvSpPr>
            <p:nvPr/>
          </p:nvSpPr>
          <p:spPr bwMode="auto">
            <a:xfrm>
              <a:off x="1584" y="2284"/>
              <a:ext cx="4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37931725" indent="-37474525" eaLnBrk="0" hangingPunct="0">
                <a:defRPr sz="2400" b="1">
                  <a:solidFill>
                    <a:schemeClr val="tx1"/>
                  </a:solidFill>
                  <a:latin typeface="Tahoma" charset="0"/>
                  <a:ea typeface="ＭＳ Ｐゴシック" charset="0"/>
                </a:defRPr>
              </a:lvl2pPr>
              <a:lvl3pPr eaLnBrk="0" hangingPunct="0">
                <a:defRPr sz="2400" b="1">
                  <a:solidFill>
                    <a:schemeClr val="tx1"/>
                  </a:solidFill>
                  <a:latin typeface="Tahoma" charset="0"/>
                  <a:ea typeface="ＭＳ Ｐゴシック" charset="0"/>
                </a:defRPr>
              </a:lvl3pPr>
              <a:lvl4pPr eaLnBrk="0" hangingPunct="0">
                <a:defRPr sz="2400" b="1">
                  <a:solidFill>
                    <a:schemeClr val="tx1"/>
                  </a:solidFill>
                  <a:latin typeface="Tahoma" charset="0"/>
                  <a:ea typeface="ＭＳ Ｐゴシック" charset="0"/>
                </a:defRPr>
              </a:lvl4pPr>
              <a:lvl5pPr eaLnBrk="0" hangingPunct="0">
                <a:defRPr sz="2400" b="1">
                  <a:solidFill>
                    <a:schemeClr val="tx1"/>
                  </a:solidFill>
                  <a:latin typeface="Tahoma" charset="0"/>
                  <a:ea typeface="ＭＳ Ｐゴシック" charset="0"/>
                </a:defRPr>
              </a:lvl5pPr>
              <a:lvl6pPr marL="457200" eaLnBrk="0" fontAlgn="base" hangingPunct="0">
                <a:spcBef>
                  <a:spcPct val="0"/>
                </a:spcBef>
                <a:spcAft>
                  <a:spcPct val="0"/>
                </a:spcAft>
                <a:defRPr sz="2400" b="1">
                  <a:solidFill>
                    <a:schemeClr val="tx1"/>
                  </a:solidFill>
                  <a:latin typeface="Tahoma" charset="0"/>
                  <a:ea typeface="ＭＳ Ｐゴシック" charset="0"/>
                </a:defRPr>
              </a:lvl6pPr>
              <a:lvl7pPr marL="914400" eaLnBrk="0" fontAlgn="base" hangingPunct="0">
                <a:spcBef>
                  <a:spcPct val="0"/>
                </a:spcBef>
                <a:spcAft>
                  <a:spcPct val="0"/>
                </a:spcAft>
                <a:defRPr sz="2400" b="1">
                  <a:solidFill>
                    <a:schemeClr val="tx1"/>
                  </a:solidFill>
                  <a:latin typeface="Tahoma" charset="0"/>
                  <a:ea typeface="ＭＳ Ｐゴシック" charset="0"/>
                </a:defRPr>
              </a:lvl7pPr>
              <a:lvl8pPr marL="1371600" eaLnBrk="0" fontAlgn="base" hangingPunct="0">
                <a:spcBef>
                  <a:spcPct val="0"/>
                </a:spcBef>
                <a:spcAft>
                  <a:spcPct val="0"/>
                </a:spcAft>
                <a:defRPr sz="2400" b="1">
                  <a:solidFill>
                    <a:schemeClr val="tx1"/>
                  </a:solidFill>
                  <a:latin typeface="Tahoma" charset="0"/>
                  <a:ea typeface="ＭＳ Ｐゴシック" charset="0"/>
                </a:defRPr>
              </a:lvl8pPr>
              <a:lvl9pPr marL="1828800" eaLnBrk="0" fontAlgn="base" hangingPunct="0">
                <a:spcBef>
                  <a:spcPct val="0"/>
                </a:spcBef>
                <a:spcAft>
                  <a:spcPct val="0"/>
                </a:spcAft>
                <a:defRPr sz="2400" b="1">
                  <a:solidFill>
                    <a:schemeClr val="tx1"/>
                  </a:solidFill>
                  <a:latin typeface="Tahoma" charset="0"/>
                  <a:ea typeface="ＭＳ Ｐゴシック" charset="0"/>
                </a:defRPr>
              </a:lvl9pPr>
            </a:lstStyle>
            <a:p>
              <a:pPr algn="ctr" eaLnBrk="1" hangingPunct="1"/>
              <a:r>
                <a:rPr lang="en-US" sz="1600">
                  <a:solidFill>
                    <a:schemeClr val="accent2"/>
                  </a:solidFill>
                  <a:latin typeface="Maiandra GD" charset="0"/>
                </a:rPr>
                <a:t>STAR</a:t>
              </a:r>
              <a:endParaRPr lang="en-US" sz="1600">
                <a:latin typeface="Maiandra GD" charset="0"/>
              </a:endParaRPr>
            </a:p>
          </p:txBody>
        </p:sp>
        <p:sp>
          <p:nvSpPr>
            <p:cNvPr id="17418" name="Text Box 1032"/>
            <p:cNvSpPr txBox="1">
              <a:spLocks noChangeArrowheads="1"/>
            </p:cNvSpPr>
            <p:nvPr/>
          </p:nvSpPr>
          <p:spPr bwMode="auto">
            <a:xfrm>
              <a:off x="3151" y="1392"/>
              <a:ext cx="59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37931725" indent="-37474525" eaLnBrk="0" hangingPunct="0">
                <a:defRPr sz="2400" b="1">
                  <a:solidFill>
                    <a:schemeClr val="tx1"/>
                  </a:solidFill>
                  <a:latin typeface="Tahoma" charset="0"/>
                  <a:ea typeface="ＭＳ Ｐゴシック" charset="0"/>
                </a:defRPr>
              </a:lvl2pPr>
              <a:lvl3pPr eaLnBrk="0" hangingPunct="0">
                <a:defRPr sz="2400" b="1">
                  <a:solidFill>
                    <a:schemeClr val="tx1"/>
                  </a:solidFill>
                  <a:latin typeface="Tahoma" charset="0"/>
                  <a:ea typeface="ＭＳ Ｐゴシック" charset="0"/>
                </a:defRPr>
              </a:lvl3pPr>
              <a:lvl4pPr eaLnBrk="0" hangingPunct="0">
                <a:defRPr sz="2400" b="1">
                  <a:solidFill>
                    <a:schemeClr val="tx1"/>
                  </a:solidFill>
                  <a:latin typeface="Tahoma" charset="0"/>
                  <a:ea typeface="ＭＳ Ｐゴシック" charset="0"/>
                </a:defRPr>
              </a:lvl4pPr>
              <a:lvl5pPr eaLnBrk="0" hangingPunct="0">
                <a:defRPr sz="2400" b="1">
                  <a:solidFill>
                    <a:schemeClr val="tx1"/>
                  </a:solidFill>
                  <a:latin typeface="Tahoma" charset="0"/>
                  <a:ea typeface="ＭＳ Ｐゴシック" charset="0"/>
                </a:defRPr>
              </a:lvl5pPr>
              <a:lvl6pPr marL="457200" eaLnBrk="0" fontAlgn="base" hangingPunct="0">
                <a:spcBef>
                  <a:spcPct val="0"/>
                </a:spcBef>
                <a:spcAft>
                  <a:spcPct val="0"/>
                </a:spcAft>
                <a:defRPr sz="2400" b="1">
                  <a:solidFill>
                    <a:schemeClr val="tx1"/>
                  </a:solidFill>
                  <a:latin typeface="Tahoma" charset="0"/>
                  <a:ea typeface="ＭＳ Ｐゴシック" charset="0"/>
                </a:defRPr>
              </a:lvl6pPr>
              <a:lvl7pPr marL="914400" eaLnBrk="0" fontAlgn="base" hangingPunct="0">
                <a:spcBef>
                  <a:spcPct val="0"/>
                </a:spcBef>
                <a:spcAft>
                  <a:spcPct val="0"/>
                </a:spcAft>
                <a:defRPr sz="2400" b="1">
                  <a:solidFill>
                    <a:schemeClr val="tx1"/>
                  </a:solidFill>
                  <a:latin typeface="Tahoma" charset="0"/>
                  <a:ea typeface="ＭＳ Ｐゴシック" charset="0"/>
                </a:defRPr>
              </a:lvl7pPr>
              <a:lvl8pPr marL="1371600" eaLnBrk="0" fontAlgn="base" hangingPunct="0">
                <a:spcBef>
                  <a:spcPct val="0"/>
                </a:spcBef>
                <a:spcAft>
                  <a:spcPct val="0"/>
                </a:spcAft>
                <a:defRPr sz="2400" b="1">
                  <a:solidFill>
                    <a:schemeClr val="tx1"/>
                  </a:solidFill>
                  <a:latin typeface="Tahoma" charset="0"/>
                  <a:ea typeface="ＭＳ Ｐゴシック" charset="0"/>
                </a:defRPr>
              </a:lvl8pPr>
              <a:lvl9pPr marL="1828800" eaLnBrk="0" fontAlgn="base" hangingPunct="0">
                <a:spcBef>
                  <a:spcPct val="0"/>
                </a:spcBef>
                <a:spcAft>
                  <a:spcPct val="0"/>
                </a:spcAft>
                <a:defRPr sz="2400" b="1">
                  <a:solidFill>
                    <a:schemeClr val="tx1"/>
                  </a:solidFill>
                  <a:latin typeface="Tahoma" charset="0"/>
                  <a:ea typeface="ＭＳ Ｐゴシック" charset="0"/>
                </a:defRPr>
              </a:lvl9pPr>
            </a:lstStyle>
            <a:p>
              <a:pPr algn="ctr" eaLnBrk="1" hangingPunct="1"/>
              <a:r>
                <a:rPr lang="en-US" sz="1600">
                  <a:solidFill>
                    <a:schemeClr val="accent2"/>
                  </a:solidFill>
                  <a:latin typeface="Maiandra GD" charset="0"/>
                </a:rPr>
                <a:t>Brhams</a:t>
              </a:r>
            </a:p>
            <a:p>
              <a:pPr algn="ctr" eaLnBrk="1" hangingPunct="1"/>
              <a:r>
                <a:rPr lang="en-US" sz="1600">
                  <a:solidFill>
                    <a:schemeClr val="accent2"/>
                  </a:solidFill>
                  <a:latin typeface="Maiandra GD" charset="0"/>
                </a:rPr>
                <a:t>pp2pp</a:t>
              </a:r>
              <a:endParaRPr lang="en-US" sz="1600">
                <a:latin typeface="Maiandra GD" charset="0"/>
              </a:endParaRPr>
            </a:p>
          </p:txBody>
        </p:sp>
      </p:grpSp>
      <p:pic>
        <p:nvPicPr>
          <p:cNvPr id="17413" name="Picture 7" descr="BNL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016000"/>
            <a:ext cx="1905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1029"/>
          <p:cNvSpPr txBox="1">
            <a:spLocks noChangeArrowheads="1"/>
          </p:cNvSpPr>
          <p:nvPr/>
        </p:nvSpPr>
        <p:spPr bwMode="auto">
          <a:xfrm>
            <a:off x="6413500" y="2171700"/>
            <a:ext cx="2819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37931725" indent="-37474525" eaLnBrk="0" hangingPunct="0">
              <a:defRPr sz="2400" b="1">
                <a:solidFill>
                  <a:schemeClr val="tx1"/>
                </a:solidFill>
                <a:latin typeface="Tahoma" charset="0"/>
                <a:ea typeface="ＭＳ Ｐゴシック" charset="0"/>
              </a:defRPr>
            </a:lvl2pPr>
            <a:lvl3pPr eaLnBrk="0" hangingPunct="0">
              <a:defRPr sz="2400" b="1">
                <a:solidFill>
                  <a:schemeClr val="tx1"/>
                </a:solidFill>
                <a:latin typeface="Tahoma" charset="0"/>
                <a:ea typeface="ＭＳ Ｐゴシック" charset="0"/>
              </a:defRPr>
            </a:lvl3pPr>
            <a:lvl4pPr eaLnBrk="0" hangingPunct="0">
              <a:defRPr sz="2400" b="1">
                <a:solidFill>
                  <a:schemeClr val="tx1"/>
                </a:solidFill>
                <a:latin typeface="Tahoma" charset="0"/>
                <a:ea typeface="ＭＳ Ｐゴシック" charset="0"/>
              </a:defRPr>
            </a:lvl4pPr>
            <a:lvl5pPr eaLnBrk="0" hangingPunct="0">
              <a:defRPr sz="2400" b="1">
                <a:solidFill>
                  <a:schemeClr val="tx1"/>
                </a:solidFill>
                <a:latin typeface="Tahoma" charset="0"/>
                <a:ea typeface="ＭＳ Ｐゴシック" charset="0"/>
              </a:defRPr>
            </a:lvl5pPr>
            <a:lvl6pPr marL="457200" eaLnBrk="0" fontAlgn="base" hangingPunct="0">
              <a:spcBef>
                <a:spcPct val="0"/>
              </a:spcBef>
              <a:spcAft>
                <a:spcPct val="0"/>
              </a:spcAft>
              <a:defRPr sz="2400" b="1">
                <a:solidFill>
                  <a:schemeClr val="tx1"/>
                </a:solidFill>
                <a:latin typeface="Tahoma" charset="0"/>
                <a:ea typeface="ＭＳ Ｐゴシック" charset="0"/>
              </a:defRPr>
            </a:lvl6pPr>
            <a:lvl7pPr marL="914400" eaLnBrk="0" fontAlgn="base" hangingPunct="0">
              <a:spcBef>
                <a:spcPct val="0"/>
              </a:spcBef>
              <a:spcAft>
                <a:spcPct val="0"/>
              </a:spcAft>
              <a:defRPr sz="2400" b="1">
                <a:solidFill>
                  <a:schemeClr val="tx1"/>
                </a:solidFill>
                <a:latin typeface="Tahoma" charset="0"/>
                <a:ea typeface="ＭＳ Ｐゴシック" charset="0"/>
              </a:defRPr>
            </a:lvl7pPr>
            <a:lvl8pPr marL="1371600" eaLnBrk="0" fontAlgn="base" hangingPunct="0">
              <a:spcBef>
                <a:spcPct val="0"/>
              </a:spcBef>
              <a:spcAft>
                <a:spcPct val="0"/>
              </a:spcAft>
              <a:defRPr sz="2400" b="1">
                <a:solidFill>
                  <a:schemeClr val="tx1"/>
                </a:solidFill>
                <a:latin typeface="Tahoma" charset="0"/>
                <a:ea typeface="ＭＳ Ｐゴシック" charset="0"/>
              </a:defRPr>
            </a:lvl8pPr>
            <a:lvl9pPr marL="1828800" eaLnBrk="0" fontAlgn="base" hangingPunct="0">
              <a:spcBef>
                <a:spcPct val="0"/>
              </a:spcBef>
              <a:spcAft>
                <a:spcPct val="0"/>
              </a:spcAft>
              <a:defRPr sz="2400" b="1">
                <a:solidFill>
                  <a:schemeClr val="tx1"/>
                </a:solidFill>
                <a:latin typeface="Tahoma" charset="0"/>
                <a:ea typeface="ＭＳ Ｐゴシック" charset="0"/>
              </a:defRPr>
            </a:lvl9pPr>
          </a:lstStyle>
          <a:p>
            <a:pPr algn="ctr" eaLnBrk="1" hangingPunct="1"/>
            <a:r>
              <a:rPr lang="en-US" dirty="0" err="1">
                <a:solidFill>
                  <a:srgbClr val="0000FF"/>
                </a:solidFill>
                <a:latin typeface="Times New Roman" charset="0"/>
              </a:rPr>
              <a:t>Au+Au</a:t>
            </a:r>
            <a:r>
              <a:rPr lang="en-US" dirty="0">
                <a:solidFill>
                  <a:srgbClr val="0000FF"/>
                </a:solidFill>
                <a:latin typeface="Times New Roman" charset="0"/>
              </a:rPr>
              <a:t> </a:t>
            </a:r>
          </a:p>
          <a:p>
            <a:pPr algn="ctr" eaLnBrk="1" hangingPunct="1"/>
            <a:endParaRPr lang="en-US" dirty="0">
              <a:solidFill>
                <a:srgbClr val="0000FF"/>
              </a:solidFill>
              <a:latin typeface="Times New Roman" charset="0"/>
            </a:endParaRPr>
          </a:p>
          <a:p>
            <a:pPr algn="ctr" eaLnBrk="1" hangingPunct="1"/>
            <a:r>
              <a:rPr lang="en-US" dirty="0">
                <a:solidFill>
                  <a:srgbClr val="FF6600"/>
                </a:solidFill>
                <a:latin typeface="Times New Roman" charset="0"/>
              </a:rPr>
              <a:t>Polarized </a:t>
            </a:r>
            <a:r>
              <a:rPr lang="en-US" dirty="0" err="1">
                <a:solidFill>
                  <a:srgbClr val="FF6600"/>
                </a:solidFill>
                <a:latin typeface="Times New Roman" charset="0"/>
              </a:rPr>
              <a:t>p+p</a:t>
            </a:r>
            <a:endParaRPr lang="en-US" dirty="0">
              <a:solidFill>
                <a:srgbClr val="FF6600"/>
              </a:solidFill>
              <a:latin typeface="Times New Roman" charset="0"/>
            </a:endParaRPr>
          </a:p>
          <a:p>
            <a:pPr algn="ctr" eaLnBrk="1" hangingPunct="1"/>
            <a:endParaRPr lang="en-US" dirty="0">
              <a:solidFill>
                <a:srgbClr val="0000FF"/>
              </a:solidFill>
              <a:latin typeface="Times New Roman" charset="0"/>
            </a:endParaRPr>
          </a:p>
          <a:p>
            <a:pPr algn="ctr" eaLnBrk="1" hangingPunct="1"/>
            <a:r>
              <a:rPr lang="en-US" dirty="0" err="1">
                <a:solidFill>
                  <a:srgbClr val="FF0000"/>
                </a:solidFill>
                <a:latin typeface="Times New Roman" charset="0"/>
              </a:rPr>
              <a:t>d+</a:t>
            </a:r>
            <a:r>
              <a:rPr lang="en-US" dirty="0" err="1" smtClean="0">
                <a:solidFill>
                  <a:srgbClr val="FF0000"/>
                </a:solidFill>
                <a:latin typeface="Times New Roman" charset="0"/>
              </a:rPr>
              <a:t>Au</a:t>
            </a:r>
            <a:endParaRPr lang="en-US" dirty="0" smtClean="0">
              <a:solidFill>
                <a:srgbClr val="FF0000"/>
              </a:solidFill>
              <a:latin typeface="Times New Roman" charset="0"/>
            </a:endParaRPr>
          </a:p>
          <a:p>
            <a:pPr algn="ctr" eaLnBrk="1" hangingPunct="1"/>
            <a:endParaRPr lang="en-US" dirty="0" smtClean="0">
              <a:solidFill>
                <a:srgbClr val="FF0000"/>
              </a:solidFill>
              <a:latin typeface="Times New Roman" charset="0"/>
            </a:endParaRPr>
          </a:p>
          <a:p>
            <a:pPr algn="ctr" eaLnBrk="1" hangingPunct="1"/>
            <a:r>
              <a:rPr lang="en-US" dirty="0" smtClean="0">
                <a:solidFill>
                  <a:srgbClr val="FF0000"/>
                </a:solidFill>
                <a:latin typeface="Times New Roman" charset="0"/>
              </a:rPr>
              <a:t>Polarized p + Au</a:t>
            </a:r>
          </a:p>
          <a:p>
            <a:pPr algn="ctr" eaLnBrk="1" hangingPunct="1"/>
            <a:endParaRPr lang="en-US" dirty="0">
              <a:solidFill>
                <a:srgbClr val="FF0000"/>
              </a:solidFill>
              <a:latin typeface="Times New Roman" charset="0"/>
            </a:endParaRPr>
          </a:p>
          <a:p>
            <a:pPr algn="ctr" eaLnBrk="1" hangingPunct="1"/>
            <a:endParaRPr lang="en-US" dirty="0">
              <a:solidFill>
                <a:srgbClr val="0000FF"/>
              </a:solidFill>
              <a:latin typeface="Times New Roman" charset="0"/>
            </a:endParaRPr>
          </a:p>
          <a:p>
            <a:pPr algn="ctr" eaLnBrk="1" hangingPunct="1"/>
            <a:r>
              <a:rPr lang="en-US" dirty="0">
                <a:solidFill>
                  <a:srgbClr val="008040"/>
                </a:solidFill>
                <a:latin typeface="Times New Roman" charset="0"/>
              </a:rPr>
              <a:t>RHIC is a QCD lab</a:t>
            </a:r>
          </a:p>
        </p:txBody>
      </p:sp>
    </p:spTree>
    <p:extLst>
      <p:ext uri="{BB962C8B-B14F-4D97-AF65-F5344CB8AC3E}">
        <p14:creationId xmlns:p14="http://schemas.microsoft.com/office/powerpoint/2010/main" val="3397684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250" y="-40242"/>
            <a:ext cx="8229600" cy="1143000"/>
          </a:xfrm>
        </p:spPr>
        <p:txBody>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Inclusive pi0 A</a:t>
            </a:r>
            <a:r>
              <a:rPr lang="en-US"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Slide Number Placeholder 3"/>
          <p:cNvSpPr>
            <a:spLocks noGrp="1"/>
          </p:cNvSpPr>
          <p:nvPr>
            <p:ph type="sldNum" sz="quarter" idx="12"/>
          </p:nvPr>
        </p:nvSpPr>
        <p:spPr>
          <a:xfrm>
            <a:off x="6926440" y="6566347"/>
            <a:ext cx="2133600" cy="365125"/>
          </a:xfrm>
        </p:spPr>
        <p:txBody>
          <a:bodyPr/>
          <a:lstStyle/>
          <a:p>
            <a:fld id="{A27510DA-144D-8F41-8B23-7295C25FD0DA}" type="slidenum">
              <a:rPr lang="en-US" smtClean="0"/>
              <a:t>20</a:t>
            </a:fld>
            <a:endParaRPr lang="en-US"/>
          </a:p>
        </p:txBody>
      </p:sp>
      <p:sp>
        <p:nvSpPr>
          <p:cNvPr id="3" name="TextBox 2"/>
          <p:cNvSpPr txBox="1"/>
          <p:nvPr/>
        </p:nvSpPr>
        <p:spPr>
          <a:xfrm>
            <a:off x="247298" y="5289324"/>
            <a:ext cx="8561422" cy="1754327"/>
          </a:xfrm>
          <a:prstGeom prst="rect">
            <a:avLst/>
          </a:prstGeom>
          <a:noFill/>
        </p:spPr>
        <p:txBody>
          <a:bodyPr wrap="square" rtlCol="0">
            <a:spAutoFit/>
          </a:bodyPr>
          <a:lstStyle/>
          <a:p>
            <a:r>
              <a:rPr lang="en-US" dirty="0" smtClean="0"/>
              <a:t>“We </a:t>
            </a:r>
            <a:r>
              <a:rPr lang="en-US" dirty="0"/>
              <a:t>repeat that the fragmentation </a:t>
            </a:r>
            <a:r>
              <a:rPr lang="en-US" dirty="0" smtClean="0"/>
              <a:t>contribution </a:t>
            </a:r>
            <a:r>
              <a:rPr lang="en-US" dirty="0"/>
              <a:t>in twist-3 factorization </a:t>
            </a:r>
            <a:r>
              <a:rPr lang="en-US" dirty="0">
                <a:solidFill>
                  <a:srgbClr val="0000FF"/>
                </a:solidFill>
              </a:rPr>
              <a:t>goes beyond the pure </a:t>
            </a:r>
            <a:r>
              <a:rPr lang="en-US" dirty="0" smtClean="0">
                <a:solidFill>
                  <a:srgbClr val="0000FF"/>
                </a:solidFill>
              </a:rPr>
              <a:t>Collins </a:t>
            </a:r>
            <a:r>
              <a:rPr lang="en-US" dirty="0">
                <a:solidFill>
                  <a:srgbClr val="0000FF"/>
                </a:solidFill>
              </a:rPr>
              <a:t>effect</a:t>
            </a:r>
            <a:r>
              <a:rPr lang="en-US" dirty="0"/>
              <a:t>. </a:t>
            </a:r>
            <a:r>
              <a:rPr lang="en-US" dirty="0">
                <a:solidFill>
                  <a:srgbClr val="FF0000"/>
                </a:solidFill>
              </a:rPr>
              <a:t>Independent information on the FFs H</a:t>
            </a:r>
            <a:r>
              <a:rPr lang="en-US" baseline="30000" dirty="0">
                <a:solidFill>
                  <a:srgbClr val="FF0000"/>
                </a:solidFill>
              </a:rPr>
              <a:t>π/q</a:t>
            </a:r>
            <a:r>
              <a:rPr lang="en-US" dirty="0">
                <a:solidFill>
                  <a:srgbClr val="FF0000"/>
                </a:solidFill>
              </a:rPr>
              <a:t>, </a:t>
            </a:r>
            <a:r>
              <a:rPr lang="en-US" dirty="0" smtClean="0">
                <a:solidFill>
                  <a:srgbClr val="FF0000"/>
                </a:solidFill>
              </a:rPr>
              <a:t>Hˆ</a:t>
            </a:r>
            <a:r>
              <a:rPr lang="en-US" baseline="30000" dirty="0" smtClean="0">
                <a:solidFill>
                  <a:srgbClr val="FF0000"/>
                </a:solidFill>
              </a:rPr>
              <a:t>π</a:t>
            </a:r>
            <a:r>
              <a:rPr lang="en-US" baseline="30000" dirty="0">
                <a:solidFill>
                  <a:srgbClr val="FF0000"/>
                </a:solidFill>
              </a:rPr>
              <a:t>/</a:t>
            </a:r>
            <a:r>
              <a:rPr lang="en-US" baseline="30000" dirty="0" err="1">
                <a:solidFill>
                  <a:srgbClr val="FF0000"/>
                </a:solidFill>
              </a:rPr>
              <a:t>q</a:t>
            </a:r>
            <a:r>
              <a:rPr lang="en-US" dirty="0" err="1">
                <a:solidFill>
                  <a:srgbClr val="FF0000"/>
                </a:solidFill>
              </a:rPr>
              <a:t>,I</a:t>
            </a:r>
            <a:r>
              <a:rPr lang="en-US" dirty="0">
                <a:solidFill>
                  <a:srgbClr val="FF0000"/>
                </a:solidFill>
              </a:rPr>
              <a:t> from other sources is needed</a:t>
            </a:r>
            <a:r>
              <a:rPr lang="en-US" dirty="0"/>
              <a:t> before one can </a:t>
            </a:r>
            <a:r>
              <a:rPr lang="en-US" dirty="0" smtClean="0"/>
              <a:t>ultimately </a:t>
            </a:r>
            <a:r>
              <a:rPr lang="en-US" dirty="0"/>
              <a:t>claim the intriguing data on </a:t>
            </a:r>
            <a:r>
              <a:rPr lang="en-US" dirty="0" smtClean="0"/>
              <a:t>A</a:t>
            </a:r>
            <a:r>
              <a:rPr lang="en-US" baseline="-25000" dirty="0"/>
              <a:t>N</a:t>
            </a:r>
            <a:r>
              <a:rPr lang="en-US" baseline="30000" dirty="0" smtClean="0"/>
              <a:t>π</a:t>
            </a:r>
            <a:r>
              <a:rPr lang="en-US" dirty="0" smtClean="0"/>
              <a:t> </a:t>
            </a:r>
            <a:r>
              <a:rPr lang="en-US" dirty="0"/>
              <a:t>is fully </a:t>
            </a:r>
            <a:r>
              <a:rPr lang="en-US" dirty="0" smtClean="0"/>
              <a:t>understood.”                                                                              </a:t>
            </a:r>
          </a:p>
          <a:p>
            <a:r>
              <a:rPr lang="en-US" dirty="0" smtClean="0"/>
              <a:t>                                                                                     </a:t>
            </a:r>
            <a:r>
              <a:rPr lang="en-US" dirty="0" err="1" smtClean="0"/>
              <a:t>Kanazawa,Koike,Metz,Pitonyak</a:t>
            </a:r>
            <a:endParaRPr lang="en-US" dirty="0"/>
          </a:p>
          <a:p>
            <a:endParaRPr lang="en-US" dirty="0"/>
          </a:p>
          <a:p>
            <a:endParaRPr lang="en-US" dirty="0"/>
          </a:p>
        </p:txBody>
      </p:sp>
      <p:grpSp>
        <p:nvGrpSpPr>
          <p:cNvPr id="10" name="Group 9"/>
          <p:cNvGrpSpPr/>
          <p:nvPr/>
        </p:nvGrpSpPr>
        <p:grpSpPr>
          <a:xfrm>
            <a:off x="448674" y="947301"/>
            <a:ext cx="4305683" cy="3867205"/>
            <a:chOff x="4373853" y="933509"/>
            <a:chExt cx="4770147" cy="4147648"/>
          </a:xfrm>
        </p:grpSpPr>
        <p:pic>
          <p:nvPicPr>
            <p:cNvPr id="12" name="Picture 11" descr="Screen Shot 2015-05-25 at 10.44.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853" y="1213952"/>
              <a:ext cx="4770147" cy="3867205"/>
            </a:xfrm>
            <a:prstGeom prst="rect">
              <a:avLst/>
            </a:prstGeom>
          </p:spPr>
        </p:pic>
        <p:sp>
          <p:nvSpPr>
            <p:cNvPr id="13" name="Rectangle 12"/>
            <p:cNvSpPr/>
            <p:nvPr/>
          </p:nvSpPr>
          <p:spPr>
            <a:xfrm>
              <a:off x="6567610" y="933509"/>
              <a:ext cx="2198038" cy="369332"/>
            </a:xfrm>
            <a:prstGeom prst="rect">
              <a:avLst/>
            </a:prstGeom>
          </p:spPr>
          <p:txBody>
            <a:bodyPr wrap="none">
              <a:spAutoFit/>
            </a:bodyPr>
            <a:lstStyle/>
            <a:p>
              <a:r>
                <a:rPr lang="en-US" dirty="0"/>
                <a:t>	</a:t>
              </a:r>
              <a:r>
                <a:rPr lang="en-US" b="1" dirty="0">
                  <a:hlinkClick r:id="rId3"/>
                </a:rPr>
                <a:t>arXiv:</a:t>
              </a:r>
              <a:r>
                <a:rPr lang="en-US" b="1" dirty="0" smtClean="0">
                  <a:hlinkClick r:id="rId3"/>
                </a:rPr>
                <a:t>1404.1033</a:t>
              </a:r>
              <a:endParaRPr lang="en-US" b="1" dirty="0">
                <a:hlinkClick r:id="rId3"/>
              </a:endParaRPr>
            </a:p>
          </p:txBody>
        </p:sp>
      </p:grpSp>
      <p:pic>
        <p:nvPicPr>
          <p:cNvPr id="14" name="Picture 13" descr="Screen Shot 2015-05-25 at 11.06.1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677" y="1291661"/>
            <a:ext cx="4059525" cy="3439830"/>
          </a:xfrm>
          <a:prstGeom prst="rect">
            <a:avLst/>
          </a:prstGeom>
        </p:spPr>
      </p:pic>
    </p:spTree>
    <p:extLst>
      <p:ext uri="{BB962C8B-B14F-4D97-AF65-F5344CB8AC3E}">
        <p14:creationId xmlns:p14="http://schemas.microsoft.com/office/powerpoint/2010/main" val="21221866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20638"/>
            <a:ext cx="9144000" cy="724597"/>
          </a:xfrm>
          <a:solidFill>
            <a:srgbClr val="B7DEE8">
              <a:alpha val="21960"/>
            </a:srgbClr>
          </a:solidFill>
        </p:spPr>
        <p:txBody>
          <a:bodyPr>
            <a:normAutofit/>
          </a:bodyPr>
          <a:lstStyle/>
          <a:p>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“EM-Jet”</a:t>
            </a:r>
          </a:p>
        </p:txBody>
      </p:sp>
      <p:pic>
        <p:nvPicPr>
          <p:cNvPr id="27650" name="Picture 6"/>
          <p:cNvPicPr>
            <a:picLocks noChangeAspect="1"/>
          </p:cNvPicPr>
          <p:nvPr/>
        </p:nvPicPr>
        <p:blipFill>
          <a:blip r:embed="rId3"/>
          <a:srcRect l="1643" t="9087" r="50294"/>
          <a:stretch>
            <a:fillRect/>
          </a:stretch>
        </p:blipFill>
        <p:spPr bwMode="auto">
          <a:xfrm>
            <a:off x="458788" y="1006475"/>
            <a:ext cx="3121025" cy="2328863"/>
          </a:xfrm>
          <a:prstGeom prst="rect">
            <a:avLst/>
          </a:prstGeom>
          <a:noFill/>
          <a:ln w="9525">
            <a:noFill/>
            <a:miter lim="800000"/>
            <a:headEnd/>
            <a:tailEnd/>
          </a:ln>
        </p:spPr>
      </p:pic>
      <p:pic>
        <p:nvPicPr>
          <p:cNvPr id="27651" name="Picture 7"/>
          <p:cNvPicPr>
            <a:picLocks noChangeAspect="1"/>
          </p:cNvPicPr>
          <p:nvPr/>
        </p:nvPicPr>
        <p:blipFill>
          <a:blip r:embed="rId3"/>
          <a:srcRect l="49426" t="9087"/>
          <a:stretch>
            <a:fillRect/>
          </a:stretch>
        </p:blipFill>
        <p:spPr bwMode="auto">
          <a:xfrm>
            <a:off x="347663" y="3716338"/>
            <a:ext cx="3284537" cy="2330450"/>
          </a:xfrm>
          <a:prstGeom prst="rect">
            <a:avLst/>
          </a:prstGeom>
          <a:noFill/>
          <a:ln w="9525">
            <a:noFill/>
            <a:miter lim="800000"/>
            <a:headEnd/>
            <a:tailEnd/>
          </a:ln>
        </p:spPr>
      </p:pic>
      <p:sp>
        <p:nvSpPr>
          <p:cNvPr id="6" name="TextBox 5"/>
          <p:cNvSpPr txBox="1"/>
          <p:nvPr/>
        </p:nvSpPr>
        <p:spPr>
          <a:xfrm>
            <a:off x="4217988" y="5327650"/>
            <a:ext cx="4133850" cy="923925"/>
          </a:xfrm>
          <a:prstGeom prst="rect">
            <a:avLst/>
          </a:prstGeom>
          <a:noFill/>
          <a:ln>
            <a:solidFill>
              <a:srgbClr val="A6A6A6"/>
            </a:solidFill>
          </a:ln>
        </p:spPr>
        <p:txBody>
          <a:bodyPr wrap="none">
            <a:spAutoFit/>
          </a:bodyPr>
          <a:lstStyle/>
          <a:p>
            <a:pPr marL="285750" indent="-285750" fontAlgn="auto">
              <a:spcBef>
                <a:spcPts val="0"/>
              </a:spcBef>
              <a:spcAft>
                <a:spcPts val="0"/>
              </a:spcAft>
              <a:buFont typeface="Wingdings" charset="2"/>
              <a:buChar char="²"/>
              <a:defRPr/>
            </a:pPr>
            <a:r>
              <a:rPr lang="en-US" dirty="0">
                <a:latin typeface="+mn-lt"/>
              </a:rPr>
              <a:t>2-photon jets are mostly π</a:t>
            </a:r>
            <a:r>
              <a:rPr lang="en-US" baseline="30000" dirty="0">
                <a:latin typeface="+mn-lt"/>
              </a:rPr>
              <a:t>0</a:t>
            </a:r>
          </a:p>
          <a:p>
            <a:pPr marL="285750" indent="-285750" fontAlgn="auto">
              <a:spcBef>
                <a:spcPts val="0"/>
              </a:spcBef>
              <a:spcAft>
                <a:spcPts val="0"/>
              </a:spcAft>
              <a:buFont typeface="Wingdings" charset="2"/>
              <a:buChar char="²"/>
              <a:defRPr/>
            </a:pPr>
            <a:r>
              <a:rPr lang="en-US" dirty="0">
                <a:latin typeface="+mn-lt"/>
              </a:rPr>
              <a:t>Events with more than 2 photons show</a:t>
            </a:r>
          </a:p>
          <a:p>
            <a:pPr fontAlgn="auto">
              <a:spcBef>
                <a:spcPts val="0"/>
              </a:spcBef>
              <a:spcAft>
                <a:spcPts val="0"/>
              </a:spcAft>
              <a:defRPr/>
            </a:pPr>
            <a:r>
              <a:rPr lang="en-US" dirty="0">
                <a:latin typeface="+mn-lt"/>
              </a:rPr>
              <a:t>      jet-like  energy flow</a:t>
            </a:r>
          </a:p>
        </p:txBody>
      </p:sp>
      <p:sp>
        <p:nvSpPr>
          <p:cNvPr id="27653" name="Rectangle 11"/>
          <p:cNvSpPr>
            <a:spLocks noChangeArrowheads="1"/>
          </p:cNvSpPr>
          <p:nvPr/>
        </p:nvSpPr>
        <p:spPr bwMode="auto">
          <a:xfrm>
            <a:off x="428625" y="3246438"/>
            <a:ext cx="3309938" cy="366712"/>
          </a:xfrm>
          <a:prstGeom prst="rect">
            <a:avLst/>
          </a:prstGeom>
          <a:noFill/>
          <a:ln w="9525">
            <a:noFill/>
            <a:miter lim="800000"/>
            <a:headEnd/>
            <a:tailEnd/>
          </a:ln>
        </p:spPr>
        <p:txBody>
          <a:bodyPr wrap="none">
            <a:spAutoFit/>
          </a:bodyPr>
          <a:lstStyle/>
          <a:p>
            <a:r>
              <a:rPr lang="en-US">
                <a:latin typeface="Calibri" pitchFamily="34" charset="0"/>
              </a:rPr>
              <a:t>No. of photons in leading EM-Jets</a:t>
            </a:r>
          </a:p>
        </p:txBody>
      </p:sp>
      <p:sp>
        <p:nvSpPr>
          <p:cNvPr id="27654" name="Rectangle 12"/>
          <p:cNvSpPr>
            <a:spLocks noChangeArrowheads="1"/>
          </p:cNvSpPr>
          <p:nvPr/>
        </p:nvSpPr>
        <p:spPr bwMode="auto">
          <a:xfrm>
            <a:off x="393700" y="5987044"/>
            <a:ext cx="3517900" cy="366713"/>
          </a:xfrm>
          <a:prstGeom prst="rect">
            <a:avLst/>
          </a:prstGeom>
          <a:noFill/>
          <a:ln w="9525">
            <a:noFill/>
            <a:miter lim="800000"/>
            <a:headEnd/>
            <a:tailEnd/>
          </a:ln>
        </p:spPr>
        <p:txBody>
          <a:bodyPr wrap="none">
            <a:spAutoFit/>
          </a:bodyPr>
          <a:lstStyle/>
          <a:p>
            <a:r>
              <a:rPr lang="en-US" dirty="0" err="1">
                <a:latin typeface="Calibri" pitchFamily="34" charset="0"/>
              </a:rPr>
              <a:t>γγ</a:t>
            </a:r>
            <a:r>
              <a:rPr lang="en-US" dirty="0">
                <a:latin typeface="Calibri" pitchFamily="34" charset="0"/>
              </a:rPr>
              <a:t> invariant mass 2-photon EM-jets </a:t>
            </a:r>
          </a:p>
        </p:txBody>
      </p:sp>
      <p:sp>
        <p:nvSpPr>
          <p:cNvPr id="27655" name="Rectangle 13"/>
          <p:cNvSpPr>
            <a:spLocks noChangeArrowheads="1"/>
          </p:cNvSpPr>
          <p:nvPr/>
        </p:nvSpPr>
        <p:spPr bwMode="auto">
          <a:xfrm>
            <a:off x="4840288" y="4913313"/>
            <a:ext cx="3251200" cy="368300"/>
          </a:xfrm>
          <a:prstGeom prst="rect">
            <a:avLst/>
          </a:prstGeom>
          <a:noFill/>
          <a:ln w="9525">
            <a:noFill/>
            <a:miter lim="800000"/>
            <a:headEnd/>
            <a:tailEnd/>
          </a:ln>
        </p:spPr>
        <p:txBody>
          <a:bodyPr wrap="none">
            <a:spAutoFit/>
          </a:bodyPr>
          <a:lstStyle/>
          <a:p>
            <a:r>
              <a:rPr lang="en-US">
                <a:latin typeface="Calibri" pitchFamily="34" charset="0"/>
              </a:rPr>
              <a:t>dE/d(ΔR) distribution of  EM-Jets </a:t>
            </a:r>
          </a:p>
        </p:txBody>
      </p:sp>
      <p:sp>
        <p:nvSpPr>
          <p:cNvPr id="27656" name="TextBox 2"/>
          <p:cNvSpPr txBox="1">
            <a:spLocks noChangeArrowheads="1"/>
          </p:cNvSpPr>
          <p:nvPr/>
        </p:nvSpPr>
        <p:spPr bwMode="auto">
          <a:xfrm>
            <a:off x="1352550" y="3844925"/>
            <a:ext cx="2019300" cy="517525"/>
          </a:xfrm>
          <a:prstGeom prst="rect">
            <a:avLst/>
          </a:prstGeom>
          <a:solidFill>
            <a:schemeClr val="bg1"/>
          </a:solidFill>
          <a:ln w="9525">
            <a:noFill/>
            <a:miter lim="800000"/>
            <a:headEnd/>
            <a:tailEnd/>
          </a:ln>
        </p:spPr>
        <p:txBody>
          <a:bodyPr wrap="none">
            <a:spAutoFit/>
          </a:bodyPr>
          <a:lstStyle/>
          <a:p>
            <a:r>
              <a:rPr lang="en-US" sz="1400">
                <a:latin typeface="Calibri" pitchFamily="34" charset="0"/>
              </a:rPr>
              <a:t>EM-Jet Energy 60-80 GeV</a:t>
            </a:r>
          </a:p>
          <a:p>
            <a:r>
              <a:rPr lang="en-US" sz="1400">
                <a:latin typeface="Calibri" pitchFamily="34" charset="0"/>
              </a:rPr>
              <a:t>Z </a:t>
            </a:r>
            <a:r>
              <a:rPr lang="en-US" sz="1400" baseline="-25000">
                <a:latin typeface="Calibri" pitchFamily="34" charset="0"/>
              </a:rPr>
              <a:t>ϒϒ</a:t>
            </a:r>
            <a:r>
              <a:rPr lang="en-US" sz="1400">
                <a:latin typeface="Calibri" pitchFamily="34" charset="0"/>
              </a:rPr>
              <a:t>&lt;0.8, no. photons =2</a:t>
            </a:r>
          </a:p>
        </p:txBody>
      </p:sp>
      <p:sp>
        <p:nvSpPr>
          <p:cNvPr id="27657" name="TextBox 14"/>
          <p:cNvSpPr txBox="1">
            <a:spLocks noChangeArrowheads="1"/>
          </p:cNvSpPr>
          <p:nvPr/>
        </p:nvSpPr>
        <p:spPr bwMode="auto">
          <a:xfrm>
            <a:off x="1497013" y="1065213"/>
            <a:ext cx="1754187" cy="274637"/>
          </a:xfrm>
          <a:prstGeom prst="rect">
            <a:avLst/>
          </a:prstGeom>
          <a:solidFill>
            <a:schemeClr val="bg1"/>
          </a:solidFill>
          <a:ln w="9525">
            <a:noFill/>
            <a:miter lim="800000"/>
            <a:headEnd/>
            <a:tailEnd/>
          </a:ln>
        </p:spPr>
        <p:txBody>
          <a:bodyPr wrap="none">
            <a:spAutoFit/>
          </a:bodyPr>
          <a:lstStyle/>
          <a:p>
            <a:r>
              <a:rPr lang="en-US" sz="1200">
                <a:latin typeface="Calibri" pitchFamily="34" charset="0"/>
              </a:rPr>
              <a:t>EM-Jet Energy 60-80 GeV</a:t>
            </a:r>
          </a:p>
        </p:txBody>
      </p:sp>
      <p:sp>
        <p:nvSpPr>
          <p:cNvPr id="27658" name="TextBox 11"/>
          <p:cNvSpPr txBox="1">
            <a:spLocks noChangeArrowheads="1"/>
          </p:cNvSpPr>
          <p:nvPr/>
        </p:nvSpPr>
        <p:spPr bwMode="auto">
          <a:xfrm rot="-5400000">
            <a:off x="-38894" y="1770857"/>
            <a:ext cx="588963" cy="304800"/>
          </a:xfrm>
          <a:prstGeom prst="rect">
            <a:avLst/>
          </a:prstGeom>
          <a:noFill/>
          <a:ln w="9525">
            <a:noFill/>
            <a:miter lim="800000"/>
            <a:headEnd/>
            <a:tailEnd/>
          </a:ln>
        </p:spPr>
        <p:txBody>
          <a:bodyPr wrap="none">
            <a:spAutoFit/>
          </a:bodyPr>
          <a:lstStyle/>
          <a:p>
            <a:r>
              <a:rPr lang="en-US" sz="1400">
                <a:latin typeface="Calibri" pitchFamily="34" charset="0"/>
              </a:rPr>
              <a:t># Jets</a:t>
            </a:r>
          </a:p>
        </p:txBody>
      </p:sp>
      <p:sp>
        <p:nvSpPr>
          <p:cNvPr id="27659" name="TextBox 12"/>
          <p:cNvSpPr txBox="1">
            <a:spLocks noChangeArrowheads="1"/>
          </p:cNvSpPr>
          <p:nvPr/>
        </p:nvSpPr>
        <p:spPr bwMode="auto">
          <a:xfrm rot="-5400000">
            <a:off x="13494" y="4442619"/>
            <a:ext cx="588962" cy="304800"/>
          </a:xfrm>
          <a:prstGeom prst="rect">
            <a:avLst/>
          </a:prstGeom>
          <a:noFill/>
          <a:ln w="9525">
            <a:noFill/>
            <a:miter lim="800000"/>
            <a:headEnd/>
            <a:tailEnd/>
          </a:ln>
        </p:spPr>
        <p:txBody>
          <a:bodyPr wrap="none">
            <a:spAutoFit/>
          </a:bodyPr>
          <a:lstStyle/>
          <a:p>
            <a:r>
              <a:rPr lang="en-US" sz="1400">
                <a:latin typeface="Calibri" pitchFamily="34" charset="0"/>
              </a:rPr>
              <a:t># Jets</a:t>
            </a:r>
          </a:p>
        </p:txBody>
      </p:sp>
      <p:grpSp>
        <p:nvGrpSpPr>
          <p:cNvPr id="27660" name="Group 13"/>
          <p:cNvGrpSpPr>
            <a:grpSpLocks/>
          </p:cNvGrpSpPr>
          <p:nvPr/>
        </p:nvGrpSpPr>
        <p:grpSpPr bwMode="auto">
          <a:xfrm>
            <a:off x="4452938" y="958850"/>
            <a:ext cx="3829050" cy="4035425"/>
            <a:chOff x="4166858" y="1133475"/>
            <a:chExt cx="3829380" cy="4035425"/>
          </a:xfrm>
        </p:grpSpPr>
        <p:pic>
          <p:nvPicPr>
            <p:cNvPr id="27672" name="Picture 15"/>
            <p:cNvPicPr>
              <a:picLocks noChangeAspect="1"/>
            </p:cNvPicPr>
            <p:nvPr/>
          </p:nvPicPr>
          <p:blipFill>
            <a:blip r:embed="rId4"/>
            <a:srcRect/>
            <a:stretch>
              <a:fillRect/>
            </a:stretch>
          </p:blipFill>
          <p:spPr bwMode="auto">
            <a:xfrm>
              <a:off x="4265613" y="1133475"/>
              <a:ext cx="3730625" cy="4035425"/>
            </a:xfrm>
            <a:prstGeom prst="rect">
              <a:avLst/>
            </a:prstGeom>
            <a:noFill/>
            <a:ln w="9525">
              <a:noFill/>
              <a:miter lim="800000"/>
              <a:headEnd/>
              <a:tailEnd/>
            </a:ln>
          </p:spPr>
        </p:pic>
        <p:sp>
          <p:nvSpPr>
            <p:cNvPr id="27673" name="TextBox 15"/>
            <p:cNvSpPr txBox="1">
              <a:spLocks noChangeArrowheads="1"/>
            </p:cNvSpPr>
            <p:nvPr/>
          </p:nvSpPr>
          <p:spPr bwMode="auto">
            <a:xfrm rot="-5400000">
              <a:off x="3185779" y="2146146"/>
              <a:ext cx="2269935" cy="307777"/>
            </a:xfrm>
            <a:prstGeom prst="rect">
              <a:avLst/>
            </a:prstGeom>
            <a:solidFill>
              <a:schemeClr val="bg1"/>
            </a:solidFill>
            <a:ln w="9525">
              <a:noFill/>
              <a:miter lim="800000"/>
              <a:headEnd/>
              <a:tailEnd/>
            </a:ln>
          </p:spPr>
          <p:txBody>
            <a:bodyPr wrap="none">
              <a:spAutoFit/>
            </a:bodyPr>
            <a:lstStyle/>
            <a:p>
              <a:r>
                <a:rPr lang="en-US" sz="1400">
                  <a:latin typeface="Calibri" pitchFamily="34" charset="0"/>
                </a:rPr>
                <a:t>dE/d(ΔR)  (arbitrary scale)</a:t>
              </a:r>
            </a:p>
          </p:txBody>
        </p:sp>
      </p:grpSp>
      <p:cxnSp>
        <p:nvCxnSpPr>
          <p:cNvPr id="17" name="Straight Connector 16"/>
          <p:cNvCxnSpPr/>
          <p:nvPr/>
        </p:nvCxnSpPr>
        <p:spPr>
          <a:xfrm>
            <a:off x="1585913" y="4381500"/>
            <a:ext cx="0" cy="1266825"/>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993063" y="4759325"/>
            <a:ext cx="98425"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flipH="1">
            <a:off x="7081838" y="4749800"/>
            <a:ext cx="152400" cy="2365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Slide Number Placeholder 20"/>
          <p:cNvSpPr>
            <a:spLocks noGrp="1"/>
          </p:cNvSpPr>
          <p:nvPr>
            <p:ph type="sldNum" sz="quarter" idx="12"/>
          </p:nvPr>
        </p:nvSpPr>
        <p:spPr/>
        <p:txBody>
          <a:bodyPr/>
          <a:lstStyle/>
          <a:p>
            <a:pPr>
              <a:defRPr/>
            </a:pPr>
            <a:fld id="{A307644C-6171-42FC-B3C0-D083C2190A75}" type="slidenum">
              <a:rPr lang="en-US"/>
              <a:pPr>
                <a:defRPr/>
              </a:pPr>
              <a:t>21</a:t>
            </a:fld>
            <a:endParaRPr lang="en-US"/>
          </a:p>
        </p:txBody>
      </p:sp>
      <p:sp>
        <p:nvSpPr>
          <p:cNvPr id="27675" name="Oval 27"/>
          <p:cNvSpPr>
            <a:spLocks noChangeArrowheads="1"/>
          </p:cNvSpPr>
          <p:nvPr/>
        </p:nvSpPr>
        <p:spPr bwMode="auto">
          <a:xfrm>
            <a:off x="3681413" y="1173163"/>
            <a:ext cx="849312" cy="847725"/>
          </a:xfrm>
          <a:prstGeom prst="ellipse">
            <a:avLst/>
          </a:prstGeom>
          <a:noFill/>
          <a:ln w="12700">
            <a:solidFill>
              <a:schemeClr val="tx1"/>
            </a:solidFill>
            <a:round/>
            <a:headEnd/>
            <a:tailEnd/>
          </a:ln>
          <a:effectLst/>
        </p:spPr>
        <p:txBody>
          <a:bodyPr wrap="none" anchor="ctr"/>
          <a:lstStyle/>
          <a:p>
            <a:endParaRPr lang="en-US"/>
          </a:p>
        </p:txBody>
      </p:sp>
      <p:sp>
        <p:nvSpPr>
          <p:cNvPr id="27676" name="Oval 28"/>
          <p:cNvSpPr>
            <a:spLocks noChangeArrowheads="1"/>
          </p:cNvSpPr>
          <p:nvPr/>
        </p:nvSpPr>
        <p:spPr bwMode="auto">
          <a:xfrm>
            <a:off x="3979863" y="1492250"/>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77" name="Oval 29"/>
          <p:cNvSpPr>
            <a:spLocks noChangeArrowheads="1"/>
          </p:cNvSpPr>
          <p:nvPr/>
        </p:nvSpPr>
        <p:spPr bwMode="auto">
          <a:xfrm>
            <a:off x="4132263" y="1628775"/>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78" name="Oval 30"/>
          <p:cNvSpPr>
            <a:spLocks noChangeArrowheads="1"/>
          </p:cNvSpPr>
          <p:nvPr/>
        </p:nvSpPr>
        <p:spPr bwMode="auto">
          <a:xfrm>
            <a:off x="8116888" y="1173163"/>
            <a:ext cx="849312" cy="847725"/>
          </a:xfrm>
          <a:prstGeom prst="ellipse">
            <a:avLst/>
          </a:prstGeom>
          <a:noFill/>
          <a:ln w="12700">
            <a:solidFill>
              <a:schemeClr val="tx1"/>
            </a:solidFill>
            <a:round/>
            <a:headEnd/>
            <a:tailEnd/>
          </a:ln>
          <a:effectLst/>
        </p:spPr>
        <p:txBody>
          <a:bodyPr wrap="none" anchor="ctr"/>
          <a:lstStyle/>
          <a:p>
            <a:endParaRPr lang="en-US"/>
          </a:p>
        </p:txBody>
      </p:sp>
      <p:sp>
        <p:nvSpPr>
          <p:cNvPr id="27679" name="Oval 31"/>
          <p:cNvSpPr>
            <a:spLocks noChangeArrowheads="1"/>
          </p:cNvSpPr>
          <p:nvPr/>
        </p:nvSpPr>
        <p:spPr bwMode="auto">
          <a:xfrm>
            <a:off x="8415338" y="1408113"/>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80" name="Oval 32"/>
          <p:cNvSpPr>
            <a:spLocks noChangeArrowheads="1"/>
          </p:cNvSpPr>
          <p:nvPr/>
        </p:nvSpPr>
        <p:spPr bwMode="auto">
          <a:xfrm>
            <a:off x="8686800" y="1544638"/>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81" name="Oval 33"/>
          <p:cNvSpPr>
            <a:spLocks noChangeArrowheads="1"/>
          </p:cNvSpPr>
          <p:nvPr/>
        </p:nvSpPr>
        <p:spPr bwMode="auto">
          <a:xfrm>
            <a:off x="8351838" y="1765300"/>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86" name="Oval 38"/>
          <p:cNvSpPr>
            <a:spLocks noChangeArrowheads="1"/>
          </p:cNvSpPr>
          <p:nvPr/>
        </p:nvSpPr>
        <p:spPr bwMode="auto">
          <a:xfrm>
            <a:off x="3681413" y="3708400"/>
            <a:ext cx="849312" cy="847725"/>
          </a:xfrm>
          <a:prstGeom prst="ellipse">
            <a:avLst/>
          </a:prstGeom>
          <a:noFill/>
          <a:ln w="12700">
            <a:solidFill>
              <a:schemeClr val="tx1"/>
            </a:solidFill>
            <a:round/>
            <a:headEnd/>
            <a:tailEnd/>
          </a:ln>
          <a:effectLst/>
        </p:spPr>
        <p:txBody>
          <a:bodyPr wrap="none" anchor="ctr"/>
          <a:lstStyle/>
          <a:p>
            <a:endParaRPr lang="en-US"/>
          </a:p>
        </p:txBody>
      </p:sp>
      <p:sp>
        <p:nvSpPr>
          <p:cNvPr id="27687" name="Oval 39"/>
          <p:cNvSpPr>
            <a:spLocks noChangeArrowheads="1"/>
          </p:cNvSpPr>
          <p:nvPr/>
        </p:nvSpPr>
        <p:spPr bwMode="auto">
          <a:xfrm>
            <a:off x="3979863" y="3875088"/>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88" name="Oval 40"/>
          <p:cNvSpPr>
            <a:spLocks noChangeArrowheads="1"/>
          </p:cNvSpPr>
          <p:nvPr/>
        </p:nvSpPr>
        <p:spPr bwMode="auto">
          <a:xfrm>
            <a:off x="4268788" y="4216400"/>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89" name="Oval 41"/>
          <p:cNvSpPr>
            <a:spLocks noChangeArrowheads="1"/>
          </p:cNvSpPr>
          <p:nvPr/>
        </p:nvSpPr>
        <p:spPr bwMode="auto">
          <a:xfrm>
            <a:off x="3916363" y="4300538"/>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0" name="Oval 42"/>
          <p:cNvSpPr>
            <a:spLocks noChangeArrowheads="1"/>
          </p:cNvSpPr>
          <p:nvPr/>
        </p:nvSpPr>
        <p:spPr bwMode="auto">
          <a:xfrm>
            <a:off x="4183063" y="3875088"/>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1" name="Oval 43"/>
          <p:cNvSpPr>
            <a:spLocks noChangeArrowheads="1"/>
          </p:cNvSpPr>
          <p:nvPr/>
        </p:nvSpPr>
        <p:spPr bwMode="auto">
          <a:xfrm>
            <a:off x="4046538" y="4108450"/>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2" name="Oval 44"/>
          <p:cNvSpPr>
            <a:spLocks noChangeArrowheads="1"/>
          </p:cNvSpPr>
          <p:nvPr/>
        </p:nvSpPr>
        <p:spPr bwMode="auto">
          <a:xfrm>
            <a:off x="3775075" y="4079875"/>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3" name="Oval 45"/>
          <p:cNvSpPr>
            <a:spLocks noChangeArrowheads="1"/>
          </p:cNvSpPr>
          <p:nvPr/>
        </p:nvSpPr>
        <p:spPr bwMode="auto">
          <a:xfrm>
            <a:off x="8116888" y="3694113"/>
            <a:ext cx="849312" cy="847725"/>
          </a:xfrm>
          <a:prstGeom prst="ellipse">
            <a:avLst/>
          </a:prstGeom>
          <a:noFill/>
          <a:ln w="12700">
            <a:solidFill>
              <a:schemeClr val="tx1"/>
            </a:solidFill>
            <a:round/>
            <a:headEnd/>
            <a:tailEnd/>
          </a:ln>
          <a:effectLst/>
        </p:spPr>
        <p:txBody>
          <a:bodyPr wrap="none" anchor="ctr"/>
          <a:lstStyle/>
          <a:p>
            <a:endParaRPr lang="en-US"/>
          </a:p>
        </p:txBody>
      </p:sp>
      <p:sp>
        <p:nvSpPr>
          <p:cNvPr id="27694" name="Oval 46"/>
          <p:cNvSpPr>
            <a:spLocks noChangeArrowheads="1"/>
          </p:cNvSpPr>
          <p:nvPr/>
        </p:nvSpPr>
        <p:spPr bwMode="auto">
          <a:xfrm>
            <a:off x="8281988" y="3860800"/>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5" name="Oval 47"/>
          <p:cNvSpPr>
            <a:spLocks noChangeArrowheads="1"/>
          </p:cNvSpPr>
          <p:nvPr/>
        </p:nvSpPr>
        <p:spPr bwMode="auto">
          <a:xfrm>
            <a:off x="8704263" y="4202113"/>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6" name="Oval 48"/>
          <p:cNvSpPr>
            <a:spLocks noChangeArrowheads="1"/>
          </p:cNvSpPr>
          <p:nvPr/>
        </p:nvSpPr>
        <p:spPr bwMode="auto">
          <a:xfrm>
            <a:off x="8351838" y="4286250"/>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7" name="Oval 49"/>
          <p:cNvSpPr>
            <a:spLocks noChangeArrowheads="1"/>
          </p:cNvSpPr>
          <p:nvPr/>
        </p:nvSpPr>
        <p:spPr bwMode="auto">
          <a:xfrm>
            <a:off x="8488363" y="3792538"/>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8" name="Oval 50"/>
          <p:cNvSpPr>
            <a:spLocks noChangeArrowheads="1"/>
          </p:cNvSpPr>
          <p:nvPr/>
        </p:nvSpPr>
        <p:spPr bwMode="auto">
          <a:xfrm>
            <a:off x="8482013" y="4094163"/>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699" name="Oval 51"/>
          <p:cNvSpPr>
            <a:spLocks noChangeArrowheads="1"/>
          </p:cNvSpPr>
          <p:nvPr/>
        </p:nvSpPr>
        <p:spPr bwMode="auto">
          <a:xfrm>
            <a:off x="8210550" y="4065588"/>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7700" name="Oval 52"/>
          <p:cNvSpPr>
            <a:spLocks noChangeArrowheads="1"/>
          </p:cNvSpPr>
          <p:nvPr/>
        </p:nvSpPr>
        <p:spPr bwMode="auto">
          <a:xfrm>
            <a:off x="8709025" y="3957638"/>
            <a:ext cx="136525" cy="1365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 name="TextBox 1"/>
          <p:cNvSpPr txBox="1"/>
          <p:nvPr/>
        </p:nvSpPr>
        <p:spPr>
          <a:xfrm>
            <a:off x="2782703" y="5804788"/>
            <a:ext cx="825073" cy="246221"/>
          </a:xfrm>
          <a:prstGeom prst="rect">
            <a:avLst/>
          </a:prstGeom>
          <a:solidFill>
            <a:schemeClr val="bg1">
              <a:lumMod val="95000"/>
            </a:schemeClr>
          </a:solidFill>
        </p:spPr>
        <p:txBody>
          <a:bodyPr wrap="none" rtlCol="0">
            <a:spAutoFit/>
          </a:bodyPr>
          <a:lstStyle/>
          <a:p>
            <a:r>
              <a:rPr lang="en-US" sz="1000" dirty="0" err="1" smtClean="0"/>
              <a:t>m</a:t>
            </a:r>
            <a:r>
              <a:rPr lang="en-US" sz="1000" baseline="-25000" dirty="0" err="1" smtClean="0"/>
              <a:t>γγ</a:t>
            </a:r>
            <a:r>
              <a:rPr lang="en-US" sz="1000" baseline="-25000" dirty="0" smtClean="0"/>
              <a:t> </a:t>
            </a:r>
            <a:r>
              <a:rPr lang="en-US" sz="1000" dirty="0" smtClean="0"/>
              <a:t>(</a:t>
            </a:r>
            <a:r>
              <a:rPr lang="en-US" sz="1000" dirty="0" err="1" smtClean="0"/>
              <a:t>GeV</a:t>
            </a:r>
            <a:r>
              <a:rPr lang="en-US" sz="1000" dirty="0" smtClean="0"/>
              <a:t>/c</a:t>
            </a:r>
            <a:r>
              <a:rPr lang="en-US" sz="1000" baseline="30000" dirty="0" smtClean="0"/>
              <a:t>2</a:t>
            </a:r>
            <a:r>
              <a:rPr lang="en-US" sz="1000" dirty="0" smtClean="0"/>
              <a:t>)</a:t>
            </a:r>
            <a:endParaRPr lang="en-US" sz="1000" dirty="0"/>
          </a:p>
        </p:txBody>
      </p:sp>
    </p:spTree>
    <p:extLst>
      <p:ext uri="{BB962C8B-B14F-4D97-AF65-F5344CB8AC3E}">
        <p14:creationId xmlns:p14="http://schemas.microsoft.com/office/powerpoint/2010/main" val="40208657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979487"/>
          </a:xfrm>
          <a:solidFill>
            <a:srgbClr val="B7DEE8">
              <a:alpha val="22000"/>
            </a:srgbClr>
          </a:solidFill>
          <a:ln>
            <a:noFill/>
          </a:ln>
          <a:effectLst/>
        </p:spPr>
        <p:txBody>
          <a:bodyPr>
            <a:normAutofit/>
          </a:bodyPr>
          <a:lstStyle/>
          <a:p>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r>
              <a:rPr lang="en-US" sz="36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for different # photons in EM-Jets</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3"/>
          <p:cNvPicPr>
            <a:picLocks noChangeAspect="1"/>
          </p:cNvPicPr>
          <p:nvPr/>
        </p:nvPicPr>
        <p:blipFill>
          <a:blip r:embed="rId2"/>
          <a:stretch>
            <a:fillRect/>
          </a:stretch>
        </p:blipFill>
        <p:spPr>
          <a:xfrm>
            <a:off x="41224" y="1031216"/>
            <a:ext cx="6548366" cy="5105351"/>
          </a:xfrm>
          <a:prstGeom prst="rect">
            <a:avLst/>
          </a:prstGeom>
        </p:spPr>
      </p:pic>
      <p:sp>
        <p:nvSpPr>
          <p:cNvPr id="5" name="Rectangle 4"/>
          <p:cNvSpPr/>
          <p:nvPr/>
        </p:nvSpPr>
        <p:spPr>
          <a:xfrm>
            <a:off x="6531429" y="1129180"/>
            <a:ext cx="2579805" cy="4708981"/>
          </a:xfrm>
          <a:prstGeom prst="rect">
            <a:avLst/>
          </a:prstGeom>
          <a:noFill/>
          <a:ln>
            <a:noFill/>
          </a:ln>
          <a:effectLst/>
        </p:spPr>
        <p:txBody>
          <a:bodyPr wrap="square">
            <a:spAutoFit/>
          </a:bodyPr>
          <a:lstStyle/>
          <a:p>
            <a:pPr marL="285750" indent="-285750" fontAlgn="auto">
              <a:spcBef>
                <a:spcPts val="0"/>
              </a:spcBef>
              <a:spcAft>
                <a:spcPts val="0"/>
              </a:spcAft>
              <a:buFont typeface="Wingdings" charset="2"/>
              <a:buChar char="²"/>
              <a:defRPr/>
            </a:pPr>
            <a:r>
              <a:rPr lang="en-US" sz="1500" dirty="0" smtClean="0">
                <a:solidFill>
                  <a:srgbClr val="FF0000"/>
                </a:solidFill>
                <a:latin typeface="+mn-lt"/>
              </a:rPr>
              <a:t>1</a:t>
            </a:r>
            <a:r>
              <a:rPr lang="en-US" sz="1500" dirty="0">
                <a:solidFill>
                  <a:srgbClr val="FF0000"/>
                </a:solidFill>
                <a:latin typeface="+mn-lt"/>
              </a:rPr>
              <a:t>-photon events, which include a large π</a:t>
            </a:r>
            <a:r>
              <a:rPr lang="en-US" sz="1500" baseline="30000" dirty="0">
                <a:solidFill>
                  <a:srgbClr val="FF0000"/>
                </a:solidFill>
                <a:latin typeface="+mn-lt"/>
              </a:rPr>
              <a:t>0</a:t>
            </a:r>
            <a:r>
              <a:rPr lang="en-US" sz="1500" dirty="0">
                <a:solidFill>
                  <a:srgbClr val="FF0000"/>
                </a:solidFill>
                <a:latin typeface="+mn-lt"/>
              </a:rPr>
              <a:t> contribution in this analysis, are similar to 2-photon </a:t>
            </a:r>
            <a:r>
              <a:rPr lang="en-US" sz="1500" dirty="0" smtClean="0">
                <a:solidFill>
                  <a:srgbClr val="FF0000"/>
                </a:solidFill>
                <a:latin typeface="+mn-lt"/>
              </a:rPr>
              <a:t>events</a:t>
            </a:r>
          </a:p>
          <a:p>
            <a:pPr fontAlgn="auto">
              <a:spcBef>
                <a:spcPts val="0"/>
              </a:spcBef>
              <a:spcAft>
                <a:spcPts val="0"/>
              </a:spcAft>
              <a:defRPr/>
            </a:pPr>
            <a:endParaRPr lang="en-US" sz="1500" dirty="0" smtClean="0">
              <a:solidFill>
                <a:srgbClr val="3366FF"/>
              </a:solidFill>
            </a:endParaRPr>
          </a:p>
          <a:p>
            <a:pPr fontAlgn="auto">
              <a:spcBef>
                <a:spcPts val="0"/>
              </a:spcBef>
              <a:spcAft>
                <a:spcPts val="0"/>
              </a:spcAft>
              <a:defRPr/>
            </a:pPr>
            <a:endParaRPr lang="en-US" sz="1500" dirty="0">
              <a:solidFill>
                <a:srgbClr val="3366FF"/>
              </a:solidFill>
            </a:endParaRPr>
          </a:p>
          <a:p>
            <a:pPr marL="285750" indent="-285750" fontAlgn="auto">
              <a:spcBef>
                <a:spcPts val="0"/>
              </a:spcBef>
              <a:spcAft>
                <a:spcPts val="0"/>
              </a:spcAft>
              <a:buFont typeface="Wingdings" charset="2"/>
              <a:buChar char="²"/>
              <a:defRPr/>
            </a:pPr>
            <a:r>
              <a:rPr lang="en-US" sz="1500" dirty="0" smtClean="0">
                <a:solidFill>
                  <a:srgbClr val="3366FF"/>
                </a:solidFill>
                <a:latin typeface="+mn-lt"/>
              </a:rPr>
              <a:t>Three</a:t>
            </a:r>
            <a:r>
              <a:rPr lang="en-US" sz="1500" dirty="0">
                <a:solidFill>
                  <a:srgbClr val="3366FF"/>
                </a:solidFill>
                <a:latin typeface="+mn-lt"/>
              </a:rPr>
              <a:t>-photon jet-like events have a clear non-zero asymmetry, but substantially smaller than that for </a:t>
            </a:r>
            <a:r>
              <a:rPr lang="en-US" sz="1500" dirty="0" smtClean="0">
                <a:solidFill>
                  <a:srgbClr val="3366FF"/>
                </a:solidFill>
                <a:latin typeface="+mn-lt"/>
              </a:rPr>
              <a:t>isolated π</a:t>
            </a:r>
            <a:r>
              <a:rPr lang="en-US" sz="1500" baseline="30000" dirty="0" smtClean="0">
                <a:solidFill>
                  <a:srgbClr val="3366FF"/>
                </a:solidFill>
                <a:latin typeface="+mn-lt"/>
              </a:rPr>
              <a:t>0</a:t>
            </a:r>
            <a:r>
              <a:rPr lang="en-US" sz="1500" dirty="0">
                <a:solidFill>
                  <a:srgbClr val="3366FF"/>
                </a:solidFill>
                <a:latin typeface="+mn-lt"/>
              </a:rPr>
              <a:t>’</a:t>
            </a:r>
            <a:r>
              <a:rPr lang="en-US" sz="1500" dirty="0" smtClean="0">
                <a:solidFill>
                  <a:srgbClr val="3366FF"/>
                </a:solidFill>
                <a:latin typeface="+mn-lt"/>
              </a:rPr>
              <a:t>s</a:t>
            </a:r>
          </a:p>
          <a:p>
            <a:pPr marL="285750" indent="-285750" fontAlgn="auto">
              <a:spcBef>
                <a:spcPts val="0"/>
              </a:spcBef>
              <a:spcAft>
                <a:spcPts val="0"/>
              </a:spcAft>
              <a:buFont typeface="Wingdings" charset="2"/>
              <a:buChar char="²"/>
              <a:defRPr/>
            </a:pPr>
            <a:endParaRPr lang="en-US" sz="1500" dirty="0">
              <a:solidFill>
                <a:srgbClr val="3366FF"/>
              </a:solidFill>
            </a:endParaRPr>
          </a:p>
          <a:p>
            <a:pPr marL="285750" indent="-285750" fontAlgn="auto">
              <a:spcBef>
                <a:spcPts val="0"/>
              </a:spcBef>
              <a:spcAft>
                <a:spcPts val="0"/>
              </a:spcAft>
              <a:buFont typeface="Wingdings" charset="2"/>
              <a:buChar char="²"/>
              <a:defRPr/>
            </a:pPr>
            <a:endParaRPr lang="en-US" sz="1500" dirty="0">
              <a:solidFill>
                <a:srgbClr val="3366FF"/>
              </a:solidFill>
              <a:latin typeface="+mn-lt"/>
            </a:endParaRPr>
          </a:p>
          <a:p>
            <a:pPr marL="285750" indent="-285750" fontAlgn="auto">
              <a:spcBef>
                <a:spcPts val="0"/>
              </a:spcBef>
              <a:spcAft>
                <a:spcPts val="0"/>
              </a:spcAft>
              <a:buFont typeface="Wingdings" charset="2"/>
              <a:buChar char="²"/>
              <a:defRPr/>
            </a:pPr>
            <a:r>
              <a:rPr lang="en-US" sz="1500" dirty="0">
                <a:solidFill>
                  <a:srgbClr val="008000"/>
                </a:solidFill>
                <a:latin typeface="+mn-lt"/>
              </a:rPr>
              <a:t>A</a:t>
            </a:r>
            <a:r>
              <a:rPr lang="en-US" sz="1500" baseline="-25000" dirty="0">
                <a:solidFill>
                  <a:srgbClr val="008000"/>
                </a:solidFill>
                <a:latin typeface="+mn-lt"/>
              </a:rPr>
              <a:t>N</a:t>
            </a:r>
            <a:r>
              <a:rPr lang="en-US" sz="1500" dirty="0">
                <a:solidFill>
                  <a:srgbClr val="008000"/>
                </a:solidFill>
                <a:latin typeface="+mn-lt"/>
              </a:rPr>
              <a:t> decreases as the event complexity increases (i.e., the "</a:t>
            </a:r>
            <a:r>
              <a:rPr lang="en-US" sz="1500" dirty="0" err="1">
                <a:solidFill>
                  <a:srgbClr val="008000"/>
                </a:solidFill>
                <a:latin typeface="+mn-lt"/>
              </a:rPr>
              <a:t>jettiness</a:t>
            </a:r>
            <a:r>
              <a:rPr lang="en-US" sz="1500" dirty="0" smtClean="0">
                <a:solidFill>
                  <a:srgbClr val="008000"/>
                </a:solidFill>
              </a:rPr>
              <a:t>”</a:t>
            </a:r>
            <a:endParaRPr lang="en-US" sz="1500" dirty="0">
              <a:solidFill>
                <a:srgbClr val="008000"/>
              </a:solidFill>
              <a:latin typeface="+mn-lt"/>
            </a:endParaRPr>
          </a:p>
          <a:p>
            <a:pPr marL="285750" indent="-285750" fontAlgn="auto">
              <a:spcBef>
                <a:spcPts val="0"/>
              </a:spcBef>
              <a:spcAft>
                <a:spcPts val="0"/>
              </a:spcAft>
              <a:buFont typeface="Wingdings" charset="2"/>
              <a:buChar char="²"/>
              <a:defRPr/>
            </a:pPr>
            <a:r>
              <a:rPr lang="en-US" sz="1500" dirty="0" smtClean="0">
                <a:solidFill>
                  <a:srgbClr val="008000"/>
                </a:solidFill>
                <a:latin typeface="+mn-lt"/>
              </a:rPr>
              <a:t>A</a:t>
            </a:r>
            <a:r>
              <a:rPr lang="en-US" sz="1500" baseline="-25000" dirty="0" smtClean="0">
                <a:solidFill>
                  <a:srgbClr val="008000"/>
                </a:solidFill>
                <a:latin typeface="+mn-lt"/>
              </a:rPr>
              <a:t>N</a:t>
            </a:r>
            <a:r>
              <a:rPr lang="en-US" sz="1500" dirty="0" smtClean="0">
                <a:solidFill>
                  <a:srgbClr val="008000"/>
                </a:solidFill>
                <a:latin typeface="+mn-lt"/>
              </a:rPr>
              <a:t> for #photons &gt;5 is similar to that for #photons = 5</a:t>
            </a:r>
            <a:endParaRPr lang="en-US" sz="1500" dirty="0">
              <a:solidFill>
                <a:srgbClr val="008000"/>
              </a:solidFill>
              <a:latin typeface="+mn-lt"/>
            </a:endParaRPr>
          </a:p>
        </p:txBody>
      </p:sp>
      <p:sp>
        <p:nvSpPr>
          <p:cNvPr id="6" name="Rectangle 5"/>
          <p:cNvSpPr/>
          <p:nvPr/>
        </p:nvSpPr>
        <p:spPr>
          <a:xfrm>
            <a:off x="718820" y="1043199"/>
            <a:ext cx="5498980" cy="167419"/>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5400000">
            <a:off x="3937375" y="3303850"/>
            <a:ext cx="4743946" cy="224233"/>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E7FE05B-000D-2C43-9A46-88A36826AAA8}" type="slidenum">
              <a:rPr lang="en-US" smtClean="0"/>
              <a:t>22</a:t>
            </a:fld>
            <a:endParaRPr lang="en-US" dirty="0"/>
          </a:p>
        </p:txBody>
      </p:sp>
      <p:cxnSp>
        <p:nvCxnSpPr>
          <p:cNvPr id="10" name="Straight Arrow Connector 9"/>
          <p:cNvCxnSpPr/>
          <p:nvPr/>
        </p:nvCxnSpPr>
        <p:spPr>
          <a:xfrm>
            <a:off x="6409370" y="1138048"/>
            <a:ext cx="0" cy="4938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737040" y="6095873"/>
            <a:ext cx="1441420" cy="369332"/>
          </a:xfrm>
          <a:prstGeom prst="rect">
            <a:avLst/>
          </a:prstGeom>
          <a:solidFill>
            <a:schemeClr val="accent6">
              <a:lumMod val="20000"/>
              <a:lumOff val="80000"/>
            </a:schemeClr>
          </a:solidFill>
          <a:ln>
            <a:solidFill>
              <a:schemeClr val="bg1"/>
            </a:solidFill>
          </a:ln>
        </p:spPr>
        <p:txBody>
          <a:bodyPr wrap="none" rtlCol="0">
            <a:spAutoFit/>
          </a:bodyPr>
          <a:lstStyle/>
          <a:p>
            <a:r>
              <a:rPr lang="en-US" dirty="0" smtClean="0">
                <a:solidFill>
                  <a:srgbClr val="0000FF"/>
                </a:solidFill>
              </a:rPr>
              <a:t>Jettier events</a:t>
            </a:r>
            <a:endParaRPr lang="en-US" dirty="0">
              <a:solidFill>
                <a:srgbClr val="0000FF"/>
              </a:solidFill>
            </a:endParaRPr>
          </a:p>
        </p:txBody>
      </p:sp>
    </p:spTree>
    <p:extLst>
      <p:ext uri="{BB962C8B-B14F-4D97-AF65-F5344CB8AC3E}">
        <p14:creationId xmlns:p14="http://schemas.microsoft.com/office/powerpoint/2010/main" val="15631765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979487"/>
          </a:xfrm>
          <a:solidFill>
            <a:srgbClr val="B7DEE8">
              <a:alpha val="22000"/>
            </a:srgbClr>
          </a:solidFill>
          <a:ln>
            <a:noFill/>
          </a:ln>
          <a:effectLst/>
        </p:spPr>
        <p:txBody>
          <a:bodyPr>
            <a:normAutofit/>
          </a:bodyPr>
          <a:lstStyle/>
          <a:p>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r>
              <a:rPr lang="en-US" sz="40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vs. EM-Jet Energy</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8"/>
          <p:cNvSpPr txBox="1">
            <a:spLocks noChangeArrowheads="1"/>
          </p:cNvSpPr>
          <p:nvPr/>
        </p:nvSpPr>
        <p:spPr bwMode="auto">
          <a:xfrm>
            <a:off x="6330176" y="2166258"/>
            <a:ext cx="2430462" cy="2563813"/>
          </a:xfrm>
          <a:prstGeom prst="rect">
            <a:avLst/>
          </a:prstGeom>
          <a:noFill/>
          <a:ln w="9525">
            <a:noFill/>
            <a:miter lim="800000"/>
            <a:headEnd/>
            <a:tailEnd/>
          </a:ln>
        </p:spPr>
        <p:txBody>
          <a:bodyPr>
            <a:spAutoFit/>
          </a:bodyPr>
          <a:lstStyle/>
          <a:p>
            <a:r>
              <a:rPr lang="el-GR" b="1" dirty="0" smtClean="0">
                <a:latin typeface="Calibri" pitchFamily="34" charset="0"/>
              </a:rPr>
              <a:t>π</a:t>
            </a:r>
            <a:r>
              <a:rPr lang="en-US" b="1" baseline="30000" dirty="0" smtClean="0">
                <a:latin typeface="Calibri" pitchFamily="34" charset="0"/>
              </a:rPr>
              <a:t>0</a:t>
            </a:r>
            <a:r>
              <a:rPr lang="en-US" b="1" dirty="0" smtClean="0">
                <a:latin typeface="Calibri" pitchFamily="34" charset="0"/>
              </a:rPr>
              <a:t>-Jets </a:t>
            </a:r>
            <a:endParaRPr lang="en-US" dirty="0">
              <a:latin typeface="Calibri" pitchFamily="34" charset="0"/>
            </a:endParaRPr>
          </a:p>
          <a:p>
            <a:r>
              <a:rPr lang="en-US" dirty="0" smtClean="0">
                <a:latin typeface="Calibri" pitchFamily="34" charset="0"/>
              </a:rPr>
              <a:t>     2γ-</a:t>
            </a:r>
            <a:r>
              <a:rPr lang="en-US" dirty="0">
                <a:latin typeface="Calibri" pitchFamily="34" charset="0"/>
              </a:rPr>
              <a:t>EM-Jets  with</a:t>
            </a:r>
          </a:p>
          <a:p>
            <a:r>
              <a:rPr lang="en-US" dirty="0">
                <a:latin typeface="Calibri" pitchFamily="34" charset="0"/>
              </a:rPr>
              <a:t>     </a:t>
            </a:r>
            <a:r>
              <a:rPr lang="en-US" dirty="0" err="1" smtClean="0">
                <a:latin typeface="Calibri" pitchFamily="34" charset="0"/>
              </a:rPr>
              <a:t>m</a:t>
            </a:r>
            <a:r>
              <a:rPr lang="en-US" baseline="-25000" dirty="0" err="1" smtClean="0">
                <a:latin typeface="Calibri" pitchFamily="34" charset="0"/>
              </a:rPr>
              <a:t>γγ</a:t>
            </a:r>
            <a:r>
              <a:rPr lang="en-US" dirty="0" smtClean="0">
                <a:latin typeface="Calibri" pitchFamily="34" charset="0"/>
              </a:rPr>
              <a:t> </a:t>
            </a:r>
            <a:r>
              <a:rPr lang="en-US" dirty="0">
                <a:latin typeface="Calibri" pitchFamily="34" charset="0"/>
              </a:rPr>
              <a:t>&lt;</a:t>
            </a:r>
            <a:r>
              <a:rPr lang="en-US" dirty="0" smtClean="0">
                <a:latin typeface="Calibri" pitchFamily="34" charset="0"/>
              </a:rPr>
              <a:t>0.3 </a:t>
            </a:r>
            <a:r>
              <a:rPr lang="en-US" dirty="0" err="1" smtClean="0">
                <a:latin typeface="Calibri" pitchFamily="34" charset="0"/>
              </a:rPr>
              <a:t>GeV</a:t>
            </a:r>
            <a:r>
              <a:rPr lang="en-US" dirty="0" smtClean="0">
                <a:latin typeface="Calibri" pitchFamily="34" charset="0"/>
              </a:rPr>
              <a:t>/c</a:t>
            </a:r>
            <a:r>
              <a:rPr lang="en-US" baseline="30000" dirty="0" smtClean="0">
                <a:latin typeface="Calibri" pitchFamily="34" charset="0"/>
              </a:rPr>
              <a:t>2</a:t>
            </a:r>
            <a:endParaRPr lang="en-US" baseline="30000" dirty="0">
              <a:latin typeface="Calibri" pitchFamily="34" charset="0"/>
            </a:endParaRPr>
          </a:p>
          <a:p>
            <a:r>
              <a:rPr lang="en-US" dirty="0">
                <a:latin typeface="Calibri" pitchFamily="34" charset="0"/>
              </a:rPr>
              <a:t>     </a:t>
            </a:r>
            <a:r>
              <a:rPr lang="en-US" dirty="0" err="1" smtClean="0">
                <a:latin typeface="Calibri" pitchFamily="34" charset="0"/>
              </a:rPr>
              <a:t>Z</a:t>
            </a:r>
            <a:r>
              <a:rPr lang="en-US" baseline="-25000" dirty="0" err="1" smtClean="0">
                <a:latin typeface="Calibri" pitchFamily="34" charset="0"/>
              </a:rPr>
              <a:t>γγ</a:t>
            </a:r>
            <a:r>
              <a:rPr lang="en-US" dirty="0" smtClean="0">
                <a:latin typeface="Calibri" pitchFamily="34" charset="0"/>
              </a:rPr>
              <a:t> </a:t>
            </a:r>
            <a:r>
              <a:rPr lang="en-US" dirty="0">
                <a:latin typeface="Calibri" pitchFamily="34" charset="0"/>
              </a:rPr>
              <a:t>&lt;0.8</a:t>
            </a:r>
          </a:p>
          <a:p>
            <a:endParaRPr lang="en-US" dirty="0">
              <a:latin typeface="Calibri" pitchFamily="34" charset="0"/>
            </a:endParaRPr>
          </a:p>
          <a:p>
            <a:endParaRPr lang="en-US" dirty="0">
              <a:latin typeface="Calibri" pitchFamily="34" charset="0"/>
            </a:endParaRPr>
          </a:p>
          <a:p>
            <a:r>
              <a:rPr lang="en-US" b="1" dirty="0">
                <a:solidFill>
                  <a:srgbClr val="FF0000"/>
                </a:solidFill>
                <a:latin typeface="Calibri" pitchFamily="34" charset="0"/>
              </a:rPr>
              <a:t>EM-Jets </a:t>
            </a:r>
            <a:endParaRPr lang="en-US" dirty="0">
              <a:solidFill>
                <a:srgbClr val="FF0000"/>
              </a:solidFill>
              <a:latin typeface="Calibri" pitchFamily="34" charset="0"/>
            </a:endParaRPr>
          </a:p>
          <a:p>
            <a:r>
              <a:rPr lang="en-US" dirty="0">
                <a:solidFill>
                  <a:srgbClr val="FF0000"/>
                </a:solidFill>
                <a:latin typeface="Calibri" pitchFamily="34" charset="0"/>
              </a:rPr>
              <a:t>with no. photons &gt;2</a:t>
            </a:r>
          </a:p>
          <a:p>
            <a:endParaRPr lang="en-US" dirty="0">
              <a:latin typeface="Calibri" pitchFamily="34" charset="0"/>
            </a:endParaRPr>
          </a:p>
        </p:txBody>
      </p:sp>
      <p:sp>
        <p:nvSpPr>
          <p:cNvPr id="6" name="Rectangle 5"/>
          <p:cNvSpPr>
            <a:spLocks noChangeArrowheads="1"/>
          </p:cNvSpPr>
          <p:nvPr/>
        </p:nvSpPr>
        <p:spPr bwMode="auto">
          <a:xfrm>
            <a:off x="1164974" y="6262042"/>
            <a:ext cx="6979352" cy="461665"/>
          </a:xfrm>
          <a:prstGeom prst="rect">
            <a:avLst/>
          </a:prstGeom>
          <a:noFill/>
          <a:ln w="9525">
            <a:solidFill>
              <a:srgbClr val="A6A6A6"/>
            </a:solidFill>
            <a:miter lim="800000"/>
            <a:headEnd/>
            <a:tailEnd/>
          </a:ln>
        </p:spPr>
        <p:txBody>
          <a:bodyPr wrap="square">
            <a:spAutoFit/>
          </a:bodyPr>
          <a:lstStyle/>
          <a:p>
            <a:r>
              <a:rPr lang="en-US" sz="2400" b="1" dirty="0" smtClean="0">
                <a:solidFill>
                  <a:srgbClr val="FF0000"/>
                </a:solidFill>
                <a:latin typeface="Calibri" pitchFamily="34" charset="0"/>
              </a:rPr>
              <a:t>Asymmetries </a:t>
            </a:r>
            <a:r>
              <a:rPr lang="en-US" sz="2400" b="1" dirty="0">
                <a:solidFill>
                  <a:srgbClr val="FF0000"/>
                </a:solidFill>
                <a:latin typeface="Calibri" pitchFamily="34" charset="0"/>
              </a:rPr>
              <a:t>for jettier events are much smaller</a:t>
            </a:r>
          </a:p>
        </p:txBody>
      </p:sp>
      <p:pic>
        <p:nvPicPr>
          <p:cNvPr id="7" name="Picture 6"/>
          <p:cNvPicPr>
            <a:picLocks noChangeAspect="1"/>
          </p:cNvPicPr>
          <p:nvPr/>
        </p:nvPicPr>
        <p:blipFill>
          <a:blip r:embed="rId2"/>
          <a:stretch>
            <a:fillRect/>
          </a:stretch>
        </p:blipFill>
        <p:spPr>
          <a:xfrm>
            <a:off x="154139" y="1000125"/>
            <a:ext cx="5912123" cy="5223600"/>
          </a:xfrm>
          <a:prstGeom prst="rect">
            <a:avLst/>
          </a:prstGeom>
        </p:spPr>
      </p:pic>
      <p:sp>
        <p:nvSpPr>
          <p:cNvPr id="3" name="Slide Number Placeholder 2"/>
          <p:cNvSpPr>
            <a:spLocks noGrp="1"/>
          </p:cNvSpPr>
          <p:nvPr>
            <p:ph type="sldNum" sz="quarter" idx="12"/>
          </p:nvPr>
        </p:nvSpPr>
        <p:spPr/>
        <p:txBody>
          <a:bodyPr/>
          <a:lstStyle/>
          <a:p>
            <a:fld id="{0E7FE05B-000D-2C43-9A46-88A36826AAA8}" type="slidenum">
              <a:rPr lang="en-US" smtClean="0"/>
              <a:t>23</a:t>
            </a:fld>
            <a:endParaRPr lang="en-US"/>
          </a:p>
        </p:txBody>
      </p:sp>
    </p:spTree>
    <p:extLst>
      <p:ext uri="{BB962C8B-B14F-4D97-AF65-F5344CB8AC3E}">
        <p14:creationId xmlns:p14="http://schemas.microsoft.com/office/powerpoint/2010/main" val="22239454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pPr>
              <a:defRPr/>
            </a:pPr>
            <a:fld id="{F0243590-C4C1-5E4A-B8AF-48ADAB1CCA76}" type="slidenum">
              <a:rPr lang="en-US"/>
              <a:pPr>
                <a:defRPr/>
              </a:pPr>
              <a:t>24</a:t>
            </a:fld>
            <a:endParaRPr lang="en-US"/>
          </a:p>
        </p:txBody>
      </p:sp>
      <p:sp>
        <p:nvSpPr>
          <p:cNvPr id="117764" name="Rectangle 4"/>
          <p:cNvSpPr>
            <a:spLocks noGrp="1" noChangeArrowheads="1"/>
          </p:cNvSpPr>
          <p:nvPr>
            <p:ph type="title"/>
          </p:nvPr>
        </p:nvSpPr>
        <p:spPr>
          <a:xfrm>
            <a:off x="425715" y="13224"/>
            <a:ext cx="8229600" cy="1143000"/>
          </a:xfrm>
        </p:spPr>
        <p:txBody>
          <a:bodyPr/>
          <a:lstStyle/>
          <a:p>
            <a:pPr eaLnBrk="1" hangingPunct="1">
              <a:defRPr/>
            </a:pP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rPr>
              <a:t>Jet A</a:t>
            </a:r>
            <a:r>
              <a:rPr lang="en-US" sz="40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rPr>
              <a:t>N</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rPr>
              <a:t> at A</a:t>
            </a:r>
            <a:r>
              <a:rPr lang="en-US" sz="40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rPr>
              <a:t>N</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rPr>
              <a:t>DY</a:t>
            </a:r>
            <a:b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rPr>
            </a:br>
            <a:endPar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endParaRPr>
          </a:p>
        </p:txBody>
      </p:sp>
      <p:sp>
        <p:nvSpPr>
          <p:cNvPr id="117769" name="Text Box 9"/>
          <p:cNvSpPr txBox="1">
            <a:spLocks noChangeArrowheads="1"/>
          </p:cNvSpPr>
          <p:nvPr/>
        </p:nvSpPr>
        <p:spPr bwMode="auto">
          <a:xfrm>
            <a:off x="5486400" y="4041791"/>
            <a:ext cx="35052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dirty="0">
                <a:solidFill>
                  <a:srgbClr val="0000FF"/>
                </a:solidFill>
              </a:rPr>
              <a:t>Leonard Gamberg, Zhong-Bo Kang, Alexei Prokudin</a:t>
            </a:r>
          </a:p>
          <a:p>
            <a:pPr>
              <a:spcBef>
                <a:spcPct val="50000"/>
              </a:spcBef>
              <a:defRPr/>
            </a:pPr>
            <a:r>
              <a:rPr lang="hu-HU" sz="1600" dirty="0">
                <a:solidFill>
                  <a:srgbClr val="0000FF"/>
                </a:solidFill>
              </a:rPr>
              <a:t>Phys. Rev. Lett. 110, 232301(2013)</a:t>
            </a:r>
          </a:p>
          <a:p>
            <a:pPr>
              <a:spcBef>
                <a:spcPct val="50000"/>
              </a:spcBef>
              <a:defRPr/>
            </a:pPr>
            <a:r>
              <a:rPr lang="en-US" sz="1600" dirty="0">
                <a:solidFill>
                  <a:srgbClr val="0000FF"/>
                </a:solidFill>
                <a:cs typeface="+mn-cs"/>
              </a:rPr>
              <a:t>arXiv:1302.3218</a:t>
            </a:r>
          </a:p>
        </p:txBody>
      </p:sp>
      <p:sp>
        <p:nvSpPr>
          <p:cNvPr id="117770" name="Text Box 10"/>
          <p:cNvSpPr txBox="1">
            <a:spLocks noChangeArrowheads="1"/>
          </p:cNvSpPr>
          <p:nvPr/>
        </p:nvSpPr>
        <p:spPr bwMode="auto">
          <a:xfrm>
            <a:off x="5486400" y="2054806"/>
            <a:ext cx="301651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600" dirty="0">
                <a:solidFill>
                  <a:srgbClr val="FF0000"/>
                </a:solidFill>
              </a:rPr>
              <a:t>M. </a:t>
            </a:r>
            <a:r>
              <a:rPr lang="en-US" sz="1600" dirty="0" err="1">
                <a:solidFill>
                  <a:srgbClr val="FF0000"/>
                </a:solidFill>
              </a:rPr>
              <a:t>Anselmino</a:t>
            </a:r>
            <a:r>
              <a:rPr lang="en-US" sz="1600" dirty="0">
                <a:solidFill>
                  <a:srgbClr val="FF0000"/>
                </a:solidFill>
              </a:rPr>
              <a:t> et al</a:t>
            </a:r>
          </a:p>
          <a:p>
            <a:pPr>
              <a:spcBef>
                <a:spcPct val="50000"/>
              </a:spcBef>
              <a:defRPr/>
            </a:pPr>
            <a:r>
              <a:rPr lang="en-US" sz="1600" dirty="0">
                <a:solidFill>
                  <a:srgbClr val="FF0000"/>
                </a:solidFill>
              </a:rPr>
              <a:t>PhysRevD.88.054023</a:t>
            </a:r>
            <a:endParaRPr lang="en-US" sz="1600" dirty="0">
              <a:solidFill>
                <a:srgbClr val="FF0000"/>
              </a:solidFill>
              <a:cs typeface="+mn-cs"/>
            </a:endParaRPr>
          </a:p>
          <a:p>
            <a:pPr>
              <a:spcBef>
                <a:spcPct val="50000"/>
              </a:spcBef>
              <a:defRPr/>
            </a:pPr>
            <a:r>
              <a:rPr lang="en-US" sz="1600" dirty="0">
                <a:solidFill>
                  <a:srgbClr val="FF0000"/>
                </a:solidFill>
                <a:cs typeface="+mn-cs"/>
              </a:rPr>
              <a:t>arXiv:1304.7691</a:t>
            </a:r>
          </a:p>
        </p:txBody>
      </p:sp>
      <p:pic>
        <p:nvPicPr>
          <p:cNvPr id="46085" name="Picture 1" descr="anjet.2013091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53975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86400" y="1308214"/>
            <a:ext cx="3810000" cy="646113"/>
          </a:xfrm>
          <a:prstGeom prst="rect">
            <a:avLst/>
          </a:prstGeom>
        </p:spPr>
        <p:txBody>
          <a:bodyPr>
            <a:spAutoFit/>
          </a:bodyPr>
          <a:lstStyle/>
          <a:p>
            <a:pPr>
              <a:defRPr/>
            </a:pPr>
            <a:r>
              <a:rPr lang="en-US" dirty="0">
                <a:cs typeface="+mj-cs"/>
              </a:rPr>
              <a:t>From fits to </a:t>
            </a:r>
            <a:r>
              <a:rPr lang="en-US" dirty="0"/>
              <a:t>SIDIS </a:t>
            </a:r>
            <a:r>
              <a:rPr lang="en-US" dirty="0">
                <a:cs typeface="+mj-cs"/>
              </a:rPr>
              <a:t>Sivers moments</a:t>
            </a:r>
            <a:br>
              <a:rPr lang="en-US" dirty="0">
                <a:cs typeface="+mj-cs"/>
              </a:rPr>
            </a:br>
            <a:r>
              <a:rPr lang="en-US" dirty="0">
                <a:cs typeface="+mj-cs"/>
              </a:rPr>
              <a:t>Projected for pp forward jet A</a:t>
            </a:r>
            <a:r>
              <a:rPr lang="en-US" baseline="-25000" dirty="0">
                <a:cs typeface="+mj-cs"/>
              </a:rPr>
              <a:t>N</a:t>
            </a:r>
            <a:endParaRPr lang="en-US" dirty="0"/>
          </a:p>
        </p:txBody>
      </p:sp>
    </p:spTree>
    <p:extLst>
      <p:ext uri="{BB962C8B-B14F-4D97-AF65-F5344CB8AC3E}">
        <p14:creationId xmlns:p14="http://schemas.microsoft.com/office/powerpoint/2010/main" val="40773554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0" y="0"/>
            <a:ext cx="8229600" cy="1143000"/>
          </a:xfrm>
        </p:spPr>
        <p:txBody>
          <a:bodyPr>
            <a:normAutofit/>
          </a:bodyPr>
          <a:lstStyle/>
          <a:p>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Collins Asymmetry with EM-Jet</a:t>
            </a:r>
            <a:endParaRPr lang="en-US" sz="4000" dirty="0"/>
          </a:p>
        </p:txBody>
      </p:sp>
      <p:sp>
        <p:nvSpPr>
          <p:cNvPr id="3" name="Slide Number Placeholder 2"/>
          <p:cNvSpPr>
            <a:spLocks noGrp="1"/>
          </p:cNvSpPr>
          <p:nvPr>
            <p:ph type="sldNum" sz="quarter" idx="12"/>
          </p:nvPr>
        </p:nvSpPr>
        <p:spPr/>
        <p:txBody>
          <a:bodyPr/>
          <a:lstStyle/>
          <a:p>
            <a:fld id="{A27510DA-144D-8F41-8B23-7295C25FD0DA}" type="slidenum">
              <a:rPr lang="en-US" smtClean="0"/>
              <a:t>25</a:t>
            </a:fld>
            <a:endParaRPr lang="en-US"/>
          </a:p>
        </p:txBody>
      </p:sp>
      <p:pic>
        <p:nvPicPr>
          <p:cNvPr id="4" name="Picture 3" descr="collinsvsxf.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4796336" cy="3265230"/>
          </a:xfrm>
          <a:prstGeom prst="rect">
            <a:avLst/>
          </a:prstGeom>
        </p:spPr>
      </p:pic>
      <p:pic>
        <p:nvPicPr>
          <p:cNvPr id="5" name="Picture 4" descr="collinsvs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418" y="1132504"/>
            <a:ext cx="4796335" cy="3265230"/>
          </a:xfrm>
          <a:prstGeom prst="rect">
            <a:avLst/>
          </a:prstGeom>
        </p:spPr>
      </p:pic>
      <p:sp>
        <p:nvSpPr>
          <p:cNvPr id="6" name="TextBox 5"/>
          <p:cNvSpPr txBox="1"/>
          <p:nvPr/>
        </p:nvSpPr>
        <p:spPr>
          <a:xfrm>
            <a:off x="1120048" y="4723321"/>
            <a:ext cx="6756740" cy="1477328"/>
          </a:xfrm>
          <a:prstGeom prst="rect">
            <a:avLst/>
          </a:prstGeom>
          <a:noFill/>
        </p:spPr>
        <p:txBody>
          <a:bodyPr wrap="none" rtlCol="0">
            <a:spAutoFit/>
          </a:bodyPr>
          <a:lstStyle/>
          <a:p>
            <a:r>
              <a:rPr lang="en-US" dirty="0" smtClean="0"/>
              <a:t>Collins angle and Z</a:t>
            </a:r>
            <a:r>
              <a:rPr lang="en-US" baseline="-25000" dirty="0" smtClean="0"/>
              <a:t>EM</a:t>
            </a:r>
            <a:r>
              <a:rPr lang="en-US" dirty="0" smtClean="0"/>
              <a:t> are calculated </a:t>
            </a:r>
            <a:r>
              <a:rPr lang="en-US" dirty="0" err="1" smtClean="0"/>
              <a:t>w.r.t</a:t>
            </a:r>
            <a:r>
              <a:rPr lang="en-US" dirty="0" smtClean="0"/>
              <a:t>. the “EM-Jet”</a:t>
            </a:r>
          </a:p>
          <a:p>
            <a:r>
              <a:rPr lang="en-US" dirty="0" smtClean="0"/>
              <a:t>Background asymmetries are subtracted statistically</a:t>
            </a:r>
          </a:p>
          <a:p>
            <a:r>
              <a:rPr lang="en-US" dirty="0" smtClean="0"/>
              <a:t>One sided systematic uncertainty accounts for Collins angle resolution</a:t>
            </a:r>
          </a:p>
          <a:p>
            <a:endParaRPr lang="en-US" dirty="0" smtClean="0"/>
          </a:p>
          <a:p>
            <a:r>
              <a:rPr lang="en-US" dirty="0" smtClean="0">
                <a:solidFill>
                  <a:srgbClr val="FF6600"/>
                </a:solidFill>
              </a:rPr>
              <a:t>Hint of possible non-zero Collins asymmetries for pi0? </a:t>
            </a:r>
            <a:endParaRPr lang="en-US" dirty="0">
              <a:solidFill>
                <a:srgbClr val="FF6600"/>
              </a:solidFill>
            </a:endParaRPr>
          </a:p>
        </p:txBody>
      </p:sp>
    </p:spTree>
    <p:extLst>
      <p:ext uri="{BB962C8B-B14F-4D97-AF65-F5344CB8AC3E}">
        <p14:creationId xmlns:p14="http://schemas.microsoft.com/office/powerpoint/2010/main" val="15204065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576"/>
            <a:ext cx="5336185" cy="1143000"/>
          </a:xfrm>
        </p:spPr>
        <p:txBody>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Run 15</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Content Placeholder 2"/>
          <p:cNvSpPr>
            <a:spLocks noGrp="1"/>
          </p:cNvSpPr>
          <p:nvPr>
            <p:ph idx="1"/>
          </p:nvPr>
        </p:nvSpPr>
        <p:spPr>
          <a:xfrm>
            <a:off x="0" y="970424"/>
            <a:ext cx="5793385" cy="2929421"/>
          </a:xfrm>
        </p:spPr>
        <p:txBody>
          <a:bodyPr>
            <a:normAutofit fontScale="77500" lnSpcReduction="20000"/>
          </a:bodyPr>
          <a:lstStyle/>
          <a:p>
            <a:r>
              <a:rPr lang="en-US" sz="2400" dirty="0"/>
              <a:t>FMS refurbishment</a:t>
            </a:r>
          </a:p>
          <a:p>
            <a:pPr lvl="1"/>
            <a:r>
              <a:rPr lang="en-US" sz="2000" dirty="0"/>
              <a:t>A</a:t>
            </a:r>
            <a:r>
              <a:rPr lang="en-US" sz="2000" dirty="0" smtClean="0"/>
              <a:t>nnealing </a:t>
            </a:r>
            <a:r>
              <a:rPr lang="en-US" sz="2000" dirty="0" err="1" smtClean="0"/>
              <a:t>PbG</a:t>
            </a:r>
            <a:r>
              <a:rPr lang="en-US" sz="2000" dirty="0" smtClean="0"/>
              <a:t> with sun light and re-stack</a:t>
            </a:r>
          </a:p>
          <a:p>
            <a:pPr lvl="1"/>
            <a:r>
              <a:rPr lang="en-US" sz="2000" dirty="0" smtClean="0"/>
              <a:t>Replaced unstable PMT-bases</a:t>
            </a:r>
          </a:p>
          <a:p>
            <a:pPr lvl="1"/>
            <a:r>
              <a:rPr lang="en-US" sz="2000" dirty="0" smtClean="0"/>
              <a:t>Trigger upgrade</a:t>
            </a:r>
          </a:p>
          <a:p>
            <a:r>
              <a:rPr lang="en-US" sz="2400" dirty="0" smtClean="0"/>
              <a:t>FPS  for photon/electron/hadron PID</a:t>
            </a:r>
          </a:p>
          <a:p>
            <a:pPr lvl="1"/>
            <a:r>
              <a:rPr lang="en-US" sz="2000" dirty="0" err="1" smtClean="0"/>
              <a:t>SiPM</a:t>
            </a:r>
            <a:r>
              <a:rPr lang="en-US" sz="2000" dirty="0" smtClean="0"/>
              <a:t> (Hamamatsu S12572) readout</a:t>
            </a:r>
          </a:p>
          <a:p>
            <a:pPr lvl="1"/>
            <a:r>
              <a:rPr lang="en-US" sz="2000" dirty="0" smtClean="0"/>
              <a:t>3 layer </a:t>
            </a:r>
            <a:r>
              <a:rPr lang="en-US" sz="2000" dirty="0" err="1" smtClean="0"/>
              <a:t>scinti</a:t>
            </a:r>
            <a:r>
              <a:rPr lang="en-US" sz="2000" dirty="0" smtClean="0"/>
              <a:t>. with </a:t>
            </a:r>
            <a:r>
              <a:rPr lang="en-US" sz="2000" dirty="0" err="1" smtClean="0"/>
              <a:t>Pb</a:t>
            </a:r>
            <a:r>
              <a:rPr lang="en-US" sz="2000" dirty="0" smtClean="0"/>
              <a:t> </a:t>
            </a:r>
            <a:r>
              <a:rPr lang="en-US" sz="2000" dirty="0" err="1" smtClean="0"/>
              <a:t>conveter</a:t>
            </a:r>
            <a:r>
              <a:rPr lang="en-US" sz="2000" dirty="0" smtClean="0"/>
              <a:t> in front of FMS</a:t>
            </a:r>
          </a:p>
          <a:p>
            <a:r>
              <a:rPr lang="en-US" sz="2400" dirty="0" smtClean="0"/>
              <a:t>Roman-Pot</a:t>
            </a:r>
          </a:p>
          <a:p>
            <a:pPr lvl="1"/>
            <a:r>
              <a:rPr lang="en-US" sz="2000" dirty="0" smtClean="0"/>
              <a:t>Elastic and Diffractive physics</a:t>
            </a:r>
          </a:p>
          <a:p>
            <a:pPr lvl="1"/>
            <a:r>
              <a:rPr lang="en-US" sz="2000" dirty="0" smtClean="0"/>
              <a:t>Pi0 A</a:t>
            </a:r>
            <a:r>
              <a:rPr lang="en-US" sz="2000" baseline="-25000" dirty="0" smtClean="0"/>
              <a:t>N</a:t>
            </a:r>
            <a:r>
              <a:rPr lang="en-US" sz="2000" dirty="0" smtClean="0"/>
              <a:t> with tagging diffractive proton</a:t>
            </a:r>
          </a:p>
          <a:p>
            <a:pPr lvl="1"/>
            <a:r>
              <a:rPr lang="en-US" sz="2000" dirty="0" smtClean="0"/>
              <a:t>GPD </a:t>
            </a:r>
            <a:r>
              <a:rPr lang="en-US" sz="2000" dirty="0" err="1" smtClean="0"/>
              <a:t>E</a:t>
            </a:r>
            <a:r>
              <a:rPr lang="en-US" sz="2000" baseline="-25000" dirty="0" err="1" smtClean="0"/>
              <a:t>g</a:t>
            </a:r>
            <a:r>
              <a:rPr lang="en-US" sz="2000" baseline="-25000" dirty="0" smtClean="0"/>
              <a:t> </a:t>
            </a:r>
            <a:r>
              <a:rPr lang="en-US" sz="2000" dirty="0" smtClean="0"/>
              <a:t>by J/psi UPC</a:t>
            </a:r>
          </a:p>
          <a:p>
            <a:pPr lvl="1"/>
            <a:endParaRPr lang="en-US" sz="2000" dirty="0" smtClean="0"/>
          </a:p>
        </p:txBody>
      </p:sp>
      <p:sp>
        <p:nvSpPr>
          <p:cNvPr id="4" name="Slide Number Placeholder 3"/>
          <p:cNvSpPr>
            <a:spLocks noGrp="1"/>
          </p:cNvSpPr>
          <p:nvPr>
            <p:ph type="sldNum" sz="quarter" idx="12"/>
          </p:nvPr>
        </p:nvSpPr>
        <p:spPr/>
        <p:txBody>
          <a:bodyPr/>
          <a:lstStyle/>
          <a:p>
            <a:fld id="{A27510DA-144D-8F41-8B23-7295C25FD0DA}" type="slidenum">
              <a:rPr lang="en-US" smtClean="0"/>
              <a:t>26</a:t>
            </a:fld>
            <a:endParaRPr lang="en-US"/>
          </a:p>
        </p:txBody>
      </p:sp>
      <p:pic>
        <p:nvPicPr>
          <p:cNvPr id="5" name="Picture 4" descr="IMG_14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470" y="30455"/>
            <a:ext cx="3127932" cy="4170576"/>
          </a:xfrm>
          <a:prstGeom prst="rect">
            <a:avLst/>
          </a:prstGeom>
        </p:spPr>
      </p:pic>
      <p:sp>
        <p:nvSpPr>
          <p:cNvPr id="6" name="TextBox 5"/>
          <p:cNvSpPr txBox="1"/>
          <p:nvPr/>
        </p:nvSpPr>
        <p:spPr>
          <a:xfrm>
            <a:off x="62425" y="4507716"/>
            <a:ext cx="5730960" cy="2308324"/>
          </a:xfrm>
          <a:prstGeom prst="rect">
            <a:avLst/>
          </a:prstGeom>
          <a:noFill/>
        </p:spPr>
        <p:txBody>
          <a:bodyPr wrap="square" rtlCol="0">
            <a:spAutoFit/>
          </a:bodyPr>
          <a:lstStyle/>
          <a:p>
            <a:r>
              <a:rPr lang="en-US" sz="2000" dirty="0" err="1">
                <a:solidFill>
                  <a:srgbClr val="FF6600"/>
                </a:solidFill>
              </a:rPr>
              <a:t>p</a:t>
            </a:r>
            <a:r>
              <a:rPr lang="en-US" sz="2000" dirty="0" err="1" smtClean="0">
                <a:solidFill>
                  <a:srgbClr val="FF6600"/>
                </a:solidFill>
              </a:rPr>
              <a:t>+p</a:t>
            </a:r>
            <a:r>
              <a:rPr lang="en-US" sz="2000" dirty="0" smtClean="0">
                <a:solidFill>
                  <a:srgbClr val="FF6600"/>
                </a:solidFill>
              </a:rPr>
              <a:t> 200 </a:t>
            </a:r>
            <a:r>
              <a:rPr lang="en-US" sz="2000" dirty="0" err="1" smtClean="0">
                <a:solidFill>
                  <a:srgbClr val="FF6600"/>
                </a:solidFill>
              </a:rPr>
              <a:t>GeV</a:t>
            </a:r>
            <a:r>
              <a:rPr lang="en-US" sz="2000" dirty="0" smtClean="0">
                <a:solidFill>
                  <a:srgbClr val="FF6600"/>
                </a:solidFill>
              </a:rPr>
              <a:t> Transverse Spin    </a:t>
            </a:r>
            <a:r>
              <a:rPr lang="en-US" sz="2000" dirty="0" smtClean="0">
                <a:solidFill>
                  <a:srgbClr val="FF6600"/>
                </a:solidFill>
              </a:rPr>
              <a:t> ~</a:t>
            </a:r>
            <a:r>
              <a:rPr lang="en-US" sz="2000" dirty="0" smtClean="0">
                <a:solidFill>
                  <a:srgbClr val="FF6600"/>
                </a:solidFill>
              </a:rPr>
              <a:t>40/</a:t>
            </a:r>
            <a:r>
              <a:rPr lang="en-US" sz="2000" dirty="0" err="1" smtClean="0">
                <a:solidFill>
                  <a:srgbClr val="FF6600"/>
                </a:solidFill>
              </a:rPr>
              <a:t>pb</a:t>
            </a:r>
            <a:r>
              <a:rPr lang="en-US" sz="2000" dirty="0" smtClean="0">
                <a:solidFill>
                  <a:srgbClr val="FF6600"/>
                </a:solidFill>
              </a:rPr>
              <a:t>  P~60% </a:t>
            </a:r>
          </a:p>
          <a:p>
            <a:r>
              <a:rPr lang="en-US" sz="2000" dirty="0" err="1">
                <a:solidFill>
                  <a:srgbClr val="008000"/>
                </a:solidFill>
              </a:rPr>
              <a:t>p</a:t>
            </a:r>
            <a:r>
              <a:rPr lang="en-US" sz="2000" dirty="0" err="1" smtClean="0">
                <a:solidFill>
                  <a:srgbClr val="008000"/>
                </a:solidFill>
              </a:rPr>
              <a:t>+p</a:t>
            </a:r>
            <a:r>
              <a:rPr lang="en-US" sz="2000" dirty="0" smtClean="0">
                <a:solidFill>
                  <a:srgbClr val="008000"/>
                </a:solidFill>
              </a:rPr>
              <a:t> 200GeV  Longitudinal Spin </a:t>
            </a:r>
            <a:r>
              <a:rPr lang="en-US" sz="2000" dirty="0" smtClean="0">
                <a:solidFill>
                  <a:srgbClr val="008000"/>
                </a:solidFill>
              </a:rPr>
              <a:t>  </a:t>
            </a:r>
            <a:r>
              <a:rPr lang="en-US" sz="2000" dirty="0" smtClean="0">
                <a:solidFill>
                  <a:srgbClr val="008000"/>
                </a:solidFill>
              </a:rPr>
              <a:t>~50/</a:t>
            </a:r>
            <a:r>
              <a:rPr lang="en-US" sz="2000" dirty="0" err="1" smtClean="0">
                <a:solidFill>
                  <a:srgbClr val="008000"/>
                </a:solidFill>
              </a:rPr>
              <a:t>pb</a:t>
            </a:r>
            <a:r>
              <a:rPr lang="en-US" sz="2000" dirty="0" smtClean="0">
                <a:solidFill>
                  <a:srgbClr val="008000"/>
                </a:solidFill>
              </a:rPr>
              <a:t>  P~60%</a:t>
            </a:r>
          </a:p>
          <a:p>
            <a:r>
              <a:rPr lang="en-US" sz="2000" dirty="0" err="1" smtClean="0">
                <a:solidFill>
                  <a:srgbClr val="FF0000"/>
                </a:solidFill>
              </a:rPr>
              <a:t>p+Au</a:t>
            </a:r>
            <a:r>
              <a:rPr lang="en-US" sz="2000" dirty="0" smtClean="0">
                <a:solidFill>
                  <a:srgbClr val="FF0000"/>
                </a:solidFill>
              </a:rPr>
              <a:t> 200GeV </a:t>
            </a:r>
            <a:r>
              <a:rPr lang="en-US" sz="2000" dirty="0">
                <a:solidFill>
                  <a:srgbClr val="FF0000"/>
                </a:solidFill>
              </a:rPr>
              <a:t>Transverse </a:t>
            </a:r>
            <a:r>
              <a:rPr lang="en-US" sz="2000" dirty="0" smtClean="0">
                <a:solidFill>
                  <a:srgbClr val="FF0000"/>
                </a:solidFill>
              </a:rPr>
              <a:t>Spin </a:t>
            </a:r>
            <a:r>
              <a:rPr lang="en-US" sz="2000" dirty="0" smtClean="0">
                <a:solidFill>
                  <a:srgbClr val="FF0000"/>
                </a:solidFill>
              </a:rPr>
              <a:t> </a:t>
            </a:r>
            <a:r>
              <a:rPr lang="en-US" sz="2000" dirty="0" smtClean="0">
                <a:solidFill>
                  <a:srgbClr val="FF0000"/>
                </a:solidFill>
              </a:rPr>
              <a:t>~300/</a:t>
            </a:r>
            <a:r>
              <a:rPr lang="en-US" sz="2000" dirty="0" err="1" smtClean="0">
                <a:solidFill>
                  <a:srgbClr val="FF0000"/>
                </a:solidFill>
              </a:rPr>
              <a:t>nb</a:t>
            </a:r>
            <a:r>
              <a:rPr lang="en-US" sz="2000" dirty="0" smtClean="0">
                <a:solidFill>
                  <a:srgbClr val="FF0000"/>
                </a:solidFill>
              </a:rPr>
              <a:t>  P~60%</a:t>
            </a:r>
          </a:p>
          <a:p>
            <a:endParaRPr lang="en-US" sz="2000" dirty="0">
              <a:solidFill>
                <a:srgbClr val="FF0000"/>
              </a:solidFill>
            </a:endParaRPr>
          </a:p>
          <a:p>
            <a:r>
              <a:rPr lang="en-US" sz="2000" dirty="0"/>
              <a:t>(2012 was 22/</a:t>
            </a:r>
            <a:r>
              <a:rPr lang="en-US" sz="2000" dirty="0" err="1"/>
              <a:t>pb</a:t>
            </a:r>
            <a:r>
              <a:rPr lang="en-US" sz="2000" dirty="0"/>
              <a:t>  P= 63%)</a:t>
            </a:r>
          </a:p>
          <a:p>
            <a:endParaRPr lang="en-US" sz="2000" dirty="0">
              <a:solidFill>
                <a:srgbClr val="FF0000"/>
              </a:solidFill>
            </a:endParaRPr>
          </a:p>
          <a:p>
            <a:endParaRPr lang="en-US" sz="2000" dirty="0"/>
          </a:p>
        </p:txBody>
      </p:sp>
      <p:grpSp>
        <p:nvGrpSpPr>
          <p:cNvPr id="14" name="Group 13"/>
          <p:cNvGrpSpPr/>
          <p:nvPr/>
        </p:nvGrpSpPr>
        <p:grpSpPr>
          <a:xfrm>
            <a:off x="5261109" y="303266"/>
            <a:ext cx="3498582" cy="6294506"/>
            <a:chOff x="5261109" y="303266"/>
            <a:chExt cx="3498582" cy="6294506"/>
          </a:xfrm>
        </p:grpSpPr>
        <p:pic>
          <p:nvPicPr>
            <p:cNvPr id="7" name="Picture 6" descr="IMG_0252.jpg"/>
            <p:cNvPicPr>
              <a:picLocks noChangeAspect="1"/>
            </p:cNvPicPr>
            <p:nvPr/>
          </p:nvPicPr>
          <p:blipFill rotWithShape="1">
            <a:blip r:embed="rId3">
              <a:extLst>
                <a:ext uri="{28A0092B-C50C-407E-A947-70E740481C1C}">
                  <a14:useLocalDpi xmlns:a14="http://schemas.microsoft.com/office/drawing/2010/main" val="0"/>
                </a:ext>
              </a:extLst>
            </a:blip>
            <a:srcRect t="24521"/>
            <a:stretch/>
          </p:blipFill>
          <p:spPr>
            <a:xfrm>
              <a:off x="5793385" y="303266"/>
              <a:ext cx="2728771" cy="2746185"/>
            </a:xfrm>
            <a:prstGeom prst="rect">
              <a:avLst/>
            </a:prstGeom>
          </p:spPr>
        </p:pic>
        <p:pic>
          <p:nvPicPr>
            <p:cNvPr id="12" name="Picture 11" descr="fps_comp.png"/>
            <p:cNvPicPr>
              <a:picLocks noChangeAspect="1"/>
            </p:cNvPicPr>
            <p:nvPr/>
          </p:nvPicPr>
          <p:blipFill rotWithShape="1">
            <a:blip r:embed="rId4">
              <a:extLst>
                <a:ext uri="{28A0092B-C50C-407E-A947-70E740481C1C}">
                  <a14:useLocalDpi xmlns:a14="http://schemas.microsoft.com/office/drawing/2010/main" val="0"/>
                </a:ext>
              </a:extLst>
            </a:blip>
            <a:srcRect t="9584" r="5862" b="4339"/>
            <a:stretch/>
          </p:blipFill>
          <p:spPr>
            <a:xfrm>
              <a:off x="5261109" y="3049451"/>
              <a:ext cx="3498582" cy="3548321"/>
            </a:xfrm>
            <a:prstGeom prst="rect">
              <a:avLst/>
            </a:prstGeom>
          </p:spPr>
        </p:pic>
      </p:grpSp>
      <p:sp>
        <p:nvSpPr>
          <p:cNvPr id="13" name="Rectangle 12"/>
          <p:cNvSpPr/>
          <p:nvPr/>
        </p:nvSpPr>
        <p:spPr>
          <a:xfrm>
            <a:off x="7071517" y="6507920"/>
            <a:ext cx="1732883" cy="646331"/>
          </a:xfrm>
          <a:prstGeom prst="rect">
            <a:avLst/>
          </a:prstGeom>
        </p:spPr>
        <p:txBody>
          <a:bodyPr wrap="square">
            <a:spAutoFit/>
          </a:bodyPr>
          <a:lstStyle/>
          <a:p>
            <a:r>
              <a:rPr lang="en-US" dirty="0" smtClean="0"/>
              <a:t>ADC </a:t>
            </a:r>
            <a:r>
              <a:rPr lang="en-US" dirty="0" err="1" smtClean="0"/>
              <a:t>Ch</a:t>
            </a:r>
            <a:r>
              <a:rPr lang="en-US" dirty="0" smtClean="0"/>
              <a:t> (0.25pC/</a:t>
            </a:r>
            <a:r>
              <a:rPr lang="en-US" dirty="0" err="1" smtClean="0"/>
              <a:t>ch</a:t>
            </a:r>
            <a:r>
              <a:rPr lang="en-US" dirty="0" smtClean="0"/>
              <a:t>)</a:t>
            </a:r>
            <a:endParaRPr lang="en-US" dirty="0"/>
          </a:p>
        </p:txBody>
      </p:sp>
      <p:grpSp>
        <p:nvGrpSpPr>
          <p:cNvPr id="15" name="Group 14"/>
          <p:cNvGrpSpPr/>
          <p:nvPr/>
        </p:nvGrpSpPr>
        <p:grpSpPr>
          <a:xfrm>
            <a:off x="4418362" y="473323"/>
            <a:ext cx="4572000" cy="6247347"/>
            <a:chOff x="33598" y="112388"/>
            <a:chExt cx="4572000" cy="6247347"/>
          </a:xfrm>
        </p:grpSpPr>
        <p:grpSp>
          <p:nvGrpSpPr>
            <p:cNvPr id="9" name="Group 8"/>
            <p:cNvGrpSpPr/>
            <p:nvPr/>
          </p:nvGrpSpPr>
          <p:grpSpPr>
            <a:xfrm>
              <a:off x="1146568" y="3644421"/>
              <a:ext cx="3425432" cy="2715314"/>
              <a:chOff x="5279119" y="3442515"/>
              <a:chExt cx="3425432" cy="2715314"/>
            </a:xfrm>
          </p:grpSpPr>
          <p:pic>
            <p:nvPicPr>
              <p:cNvPr id="10" name="Picture 9"/>
              <p:cNvPicPr>
                <a:picLocks noChangeAspect="1"/>
              </p:cNvPicPr>
              <p:nvPr/>
            </p:nvPicPr>
            <p:blipFill rotWithShape="1">
              <a:blip r:embed="rId5"/>
              <a:srcRect l="2939" t="54204" r="47113" b="-5653"/>
              <a:stretch/>
            </p:blipFill>
            <p:spPr>
              <a:xfrm>
                <a:off x="5279119" y="3442515"/>
                <a:ext cx="3425432" cy="2715314"/>
              </a:xfrm>
              <a:prstGeom prst="rect">
                <a:avLst/>
              </a:prstGeom>
            </p:spPr>
          </p:pic>
          <p:sp>
            <p:nvSpPr>
              <p:cNvPr id="11" name="TextBox 10"/>
              <p:cNvSpPr txBox="1"/>
              <p:nvPr/>
            </p:nvSpPr>
            <p:spPr>
              <a:xfrm>
                <a:off x="5905132" y="5788496"/>
                <a:ext cx="2490172" cy="369332"/>
              </a:xfrm>
              <a:prstGeom prst="rect">
                <a:avLst/>
              </a:prstGeom>
              <a:solidFill>
                <a:schemeClr val="bg1"/>
              </a:solidFill>
              <a:ln>
                <a:solidFill>
                  <a:schemeClr val="bg1"/>
                </a:solidFill>
              </a:ln>
            </p:spPr>
            <p:txBody>
              <a:bodyPr wrap="none" rtlCol="0">
                <a:spAutoFit/>
              </a:bodyPr>
              <a:lstStyle/>
              <a:p>
                <a:r>
                  <a:rPr lang="en-US" dirty="0" smtClean="0"/>
                  <a:t>Si Detector Performance</a:t>
                </a:r>
                <a:endParaRPr lang="en-US" dirty="0"/>
              </a:p>
            </p:txBody>
          </p:sp>
        </p:grpSp>
        <p:pic>
          <p:nvPicPr>
            <p:cNvPr id="8" name="Picture 7" descr="IMG_011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8" y="112388"/>
              <a:ext cx="4572000" cy="3414889"/>
            </a:xfrm>
            <a:prstGeom prst="rect">
              <a:avLst/>
            </a:prstGeom>
          </p:spPr>
        </p:pic>
      </p:grpSp>
    </p:spTree>
    <p:extLst>
      <p:ext uri="{BB962C8B-B14F-4D97-AF65-F5344CB8AC3E}">
        <p14:creationId xmlns:p14="http://schemas.microsoft.com/office/powerpoint/2010/main" val="432855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3556" y="110779"/>
            <a:ext cx="3263559" cy="769441"/>
          </a:xfrm>
          <a:prstGeom prst="rect">
            <a:avLst/>
          </a:prstGeom>
          <a:noFill/>
        </p:spPr>
        <p:txBody>
          <a:bodyPr wrap="none" rtlCol="0">
            <a:spAutoFit/>
          </a:bodyPr>
          <a:lstStyle/>
          <a:p>
            <a:r>
              <a:rPr lang="en-US"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RUN15 Goal </a:t>
            </a:r>
            <a:endPar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544399" y="848392"/>
            <a:ext cx="7032694" cy="2215991"/>
          </a:xfrm>
          <a:prstGeom prst="rect">
            <a:avLst/>
          </a:prstGeom>
          <a:noFill/>
        </p:spPr>
        <p:txBody>
          <a:bodyPr wrap="none" rtlCol="0">
            <a:spAutoFit/>
          </a:bodyPr>
          <a:lstStyle/>
          <a:p>
            <a:pPr marL="342900" indent="-342900">
              <a:buFont typeface="Arial"/>
              <a:buChar char="•"/>
            </a:pPr>
            <a:r>
              <a:rPr lang="en-US" dirty="0" smtClean="0">
                <a:solidFill>
                  <a:srgbClr val="FF0000"/>
                </a:solidFill>
              </a:rPr>
              <a:t>Direct Photon x-section &amp; A</a:t>
            </a:r>
            <a:r>
              <a:rPr lang="en-US" baseline="-25000" dirty="0" smtClean="0">
                <a:solidFill>
                  <a:srgbClr val="FF0000"/>
                </a:solidFill>
              </a:rPr>
              <a:t>N </a:t>
            </a:r>
            <a:r>
              <a:rPr lang="en-US" dirty="0" smtClean="0">
                <a:solidFill>
                  <a:srgbClr val="FF0000"/>
                </a:solidFill>
              </a:rPr>
              <a:t> at </a:t>
            </a:r>
            <a:r>
              <a:rPr lang="en-US" dirty="0" err="1" smtClean="0">
                <a:solidFill>
                  <a:srgbClr val="FF0000"/>
                </a:solidFill>
              </a:rPr>
              <a:t>pT</a:t>
            </a:r>
            <a:r>
              <a:rPr lang="en-US" dirty="0" smtClean="0">
                <a:solidFill>
                  <a:srgbClr val="FF0000"/>
                </a:solidFill>
              </a:rPr>
              <a:t>&gt;2.0GeV    &lt;- FPS</a:t>
            </a:r>
            <a:endParaRPr lang="en-US" dirty="0">
              <a:solidFill>
                <a:srgbClr val="FF0000"/>
              </a:solidFill>
            </a:endParaRPr>
          </a:p>
          <a:p>
            <a:pPr marL="342900" indent="-342900">
              <a:buFont typeface="Arial"/>
              <a:buChar char="•"/>
            </a:pPr>
            <a:r>
              <a:rPr lang="en-US" dirty="0" smtClean="0">
                <a:solidFill>
                  <a:srgbClr val="660066"/>
                </a:solidFill>
              </a:rPr>
              <a:t>Pi0 / eta A</a:t>
            </a:r>
            <a:r>
              <a:rPr lang="en-US" baseline="-25000" dirty="0" smtClean="0">
                <a:solidFill>
                  <a:srgbClr val="660066"/>
                </a:solidFill>
              </a:rPr>
              <a:t>N</a:t>
            </a:r>
            <a:r>
              <a:rPr lang="en-US" dirty="0" smtClean="0">
                <a:solidFill>
                  <a:srgbClr val="660066"/>
                </a:solidFill>
              </a:rPr>
              <a:t> </a:t>
            </a:r>
          </a:p>
          <a:p>
            <a:pPr marL="800100" lvl="1" indent="-342900">
              <a:buFont typeface="Arial"/>
              <a:buChar char="•"/>
            </a:pPr>
            <a:r>
              <a:rPr lang="en-US" dirty="0" err="1" smtClean="0">
                <a:solidFill>
                  <a:srgbClr val="660066"/>
                </a:solidFill>
              </a:rPr>
              <a:t>x</a:t>
            </a:r>
            <a:r>
              <a:rPr lang="en-US" baseline="-25000" dirty="0" err="1" smtClean="0">
                <a:solidFill>
                  <a:srgbClr val="660066"/>
                </a:solidFill>
              </a:rPr>
              <a:t>F</a:t>
            </a:r>
            <a:r>
              <a:rPr lang="en-US" dirty="0" smtClean="0">
                <a:solidFill>
                  <a:srgbClr val="660066"/>
                </a:solidFill>
              </a:rPr>
              <a:t> and P</a:t>
            </a:r>
            <a:r>
              <a:rPr lang="en-US" baseline="-25000" dirty="0" smtClean="0">
                <a:solidFill>
                  <a:srgbClr val="660066"/>
                </a:solidFill>
              </a:rPr>
              <a:t>T</a:t>
            </a:r>
            <a:r>
              <a:rPr lang="en-US" dirty="0" smtClean="0">
                <a:solidFill>
                  <a:srgbClr val="660066"/>
                </a:solidFill>
              </a:rPr>
              <a:t> dependences</a:t>
            </a:r>
          </a:p>
          <a:p>
            <a:pPr marL="800100" lvl="1" indent="-342900">
              <a:buFont typeface="Arial"/>
              <a:buChar char="•"/>
            </a:pPr>
            <a:r>
              <a:rPr lang="en-US" dirty="0" smtClean="0">
                <a:solidFill>
                  <a:srgbClr val="660066"/>
                </a:solidFill>
              </a:rPr>
              <a:t>Jetty </a:t>
            </a:r>
            <a:r>
              <a:rPr lang="en-US" dirty="0" err="1" smtClean="0">
                <a:solidFill>
                  <a:srgbClr val="660066"/>
                </a:solidFill>
              </a:rPr>
              <a:t>vs</a:t>
            </a:r>
            <a:r>
              <a:rPr lang="en-US" dirty="0" smtClean="0">
                <a:solidFill>
                  <a:srgbClr val="660066"/>
                </a:solidFill>
              </a:rPr>
              <a:t> Isolated</a:t>
            </a:r>
          </a:p>
          <a:p>
            <a:pPr marL="800100" lvl="1" indent="-342900">
              <a:buFont typeface="Arial"/>
              <a:buChar char="•"/>
            </a:pPr>
            <a:r>
              <a:rPr lang="en-US" dirty="0">
                <a:solidFill>
                  <a:srgbClr val="FF6600"/>
                </a:solidFill>
              </a:rPr>
              <a:t>D</a:t>
            </a:r>
            <a:r>
              <a:rPr lang="en-US" dirty="0" smtClean="0">
                <a:solidFill>
                  <a:srgbClr val="FF6600"/>
                </a:solidFill>
              </a:rPr>
              <a:t>iffractive </a:t>
            </a:r>
            <a:r>
              <a:rPr lang="en-US" dirty="0" err="1">
                <a:solidFill>
                  <a:srgbClr val="FF6600"/>
                </a:solidFill>
              </a:rPr>
              <a:t>vs</a:t>
            </a:r>
            <a:r>
              <a:rPr lang="en-US" dirty="0">
                <a:solidFill>
                  <a:srgbClr val="FF6600"/>
                </a:solidFill>
              </a:rPr>
              <a:t> non-</a:t>
            </a:r>
            <a:r>
              <a:rPr lang="en-US" dirty="0" smtClean="0">
                <a:solidFill>
                  <a:srgbClr val="FF6600"/>
                </a:solidFill>
              </a:rPr>
              <a:t>diffractive    &lt;- Roman Pot</a:t>
            </a:r>
            <a:endParaRPr lang="en-US" dirty="0">
              <a:solidFill>
                <a:srgbClr val="FF6600"/>
              </a:solidFill>
            </a:endParaRPr>
          </a:p>
          <a:p>
            <a:pPr marL="800100" lvl="1" indent="-342900">
              <a:buFont typeface="Arial"/>
              <a:buChar char="•"/>
            </a:pPr>
            <a:r>
              <a:rPr lang="en-US" dirty="0" err="1" smtClean="0">
                <a:solidFill>
                  <a:srgbClr val="0000FF"/>
                </a:solidFill>
              </a:rPr>
              <a:t>pp</a:t>
            </a:r>
            <a:r>
              <a:rPr lang="en-US" dirty="0" smtClean="0">
                <a:solidFill>
                  <a:srgbClr val="0000FF"/>
                </a:solidFill>
              </a:rPr>
              <a:t> </a:t>
            </a:r>
            <a:r>
              <a:rPr lang="en-US" dirty="0" err="1" smtClean="0">
                <a:solidFill>
                  <a:srgbClr val="0000FF"/>
                </a:solidFill>
              </a:rPr>
              <a:t>vs</a:t>
            </a:r>
            <a:r>
              <a:rPr lang="en-US" dirty="0" smtClean="0">
                <a:solidFill>
                  <a:srgbClr val="0000FF"/>
                </a:solidFill>
              </a:rPr>
              <a:t> </a:t>
            </a:r>
            <a:r>
              <a:rPr lang="en-US" dirty="0" err="1" smtClean="0">
                <a:solidFill>
                  <a:srgbClr val="0000FF"/>
                </a:solidFill>
              </a:rPr>
              <a:t>pA</a:t>
            </a:r>
            <a:endParaRPr lang="en-US" dirty="0">
              <a:solidFill>
                <a:srgbClr val="0000FF"/>
              </a:solidFill>
            </a:endParaRPr>
          </a:p>
          <a:p>
            <a:pPr marL="342900" indent="-342900">
              <a:buFont typeface="Arial"/>
              <a:buChar char="•"/>
            </a:pPr>
            <a:r>
              <a:rPr lang="en-US" dirty="0" smtClean="0">
                <a:solidFill>
                  <a:srgbClr val="008000"/>
                </a:solidFill>
              </a:rPr>
              <a:t>Study di-electron channel (J/psi) towards DY  &lt;- Trigger upgrades, FPS</a:t>
            </a:r>
          </a:p>
          <a:p>
            <a:endParaRPr lang="en-US" baseline="-25000" dirty="0" smtClean="0">
              <a:solidFill>
                <a:srgbClr val="660066"/>
              </a:solidFill>
            </a:endParaRPr>
          </a:p>
        </p:txBody>
      </p:sp>
      <p:pic>
        <p:nvPicPr>
          <p:cNvPr id="5" name="Picture 2" descr="https://drupal.star.bnl.gov/STAR/files/userfiles/3532/projection_200.gif"/>
          <p:cNvPicPr>
            <a:picLocks noChangeAspect="1" noChangeArrowheads="1"/>
          </p:cNvPicPr>
          <p:nvPr/>
        </p:nvPicPr>
        <p:blipFill rotWithShape="1">
          <a:blip r:embed="rId2">
            <a:extLst>
              <a:ext uri="{28A0092B-C50C-407E-A947-70E740481C1C}">
                <a14:useLocalDpi xmlns:a14="http://schemas.microsoft.com/office/drawing/2010/main" val="0"/>
              </a:ext>
            </a:extLst>
          </a:blip>
          <a:srcRect l="49844"/>
          <a:stretch/>
        </p:blipFill>
        <p:spPr bwMode="auto">
          <a:xfrm>
            <a:off x="230237" y="3064383"/>
            <a:ext cx="4259796" cy="3613932"/>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31525" y="3883619"/>
            <a:ext cx="4160927" cy="1754327"/>
          </a:xfrm>
          <a:prstGeom prst="rect">
            <a:avLst/>
          </a:prstGeom>
          <a:noFill/>
        </p:spPr>
        <p:txBody>
          <a:bodyPr wrap="none" rtlCol="0">
            <a:spAutoFit/>
          </a:bodyPr>
          <a:lstStyle/>
          <a:p>
            <a:r>
              <a:rPr lang="en-US" b="1" dirty="0" smtClean="0"/>
              <a:t>Last call for PRE-dictions!!!</a:t>
            </a:r>
          </a:p>
          <a:p>
            <a:r>
              <a:rPr lang="en-US" b="1" dirty="0"/>
              <a:t>	</a:t>
            </a:r>
            <a:r>
              <a:rPr lang="en-US" b="1" dirty="0">
                <a:solidFill>
                  <a:srgbClr val="FF0000"/>
                </a:solidFill>
              </a:rPr>
              <a:t>Photon A</a:t>
            </a:r>
            <a:r>
              <a:rPr lang="en-US" b="1" baseline="-25000" dirty="0">
                <a:solidFill>
                  <a:srgbClr val="FF0000"/>
                </a:solidFill>
              </a:rPr>
              <a:t>N </a:t>
            </a:r>
            <a:endParaRPr lang="en-US" b="1" dirty="0">
              <a:solidFill>
                <a:srgbClr val="FF0000"/>
              </a:solidFill>
            </a:endParaRPr>
          </a:p>
          <a:p>
            <a:r>
              <a:rPr lang="en-US" b="1" dirty="0" smtClean="0"/>
              <a:t>	</a:t>
            </a:r>
            <a:r>
              <a:rPr lang="en-US" b="1" dirty="0" smtClean="0">
                <a:solidFill>
                  <a:srgbClr val="FF6600"/>
                </a:solidFill>
              </a:rPr>
              <a:t>Pi0 A</a:t>
            </a:r>
            <a:r>
              <a:rPr lang="en-US" b="1" baseline="-25000" dirty="0" smtClean="0">
                <a:solidFill>
                  <a:srgbClr val="FF6600"/>
                </a:solidFill>
              </a:rPr>
              <a:t>N</a:t>
            </a:r>
            <a:r>
              <a:rPr lang="en-US" b="1" dirty="0" smtClean="0">
                <a:solidFill>
                  <a:srgbClr val="FF6600"/>
                </a:solidFill>
              </a:rPr>
              <a:t> with diffractive proton tagged</a:t>
            </a:r>
          </a:p>
          <a:p>
            <a:r>
              <a:rPr lang="en-US" b="1" dirty="0" smtClean="0"/>
              <a:t>	</a:t>
            </a:r>
            <a:r>
              <a:rPr lang="en-US" b="1" dirty="0" smtClean="0">
                <a:solidFill>
                  <a:srgbClr val="0000FF"/>
                </a:solidFill>
              </a:rPr>
              <a:t>Pi0 A</a:t>
            </a:r>
            <a:r>
              <a:rPr lang="en-US" b="1" baseline="-25000" dirty="0" smtClean="0">
                <a:solidFill>
                  <a:srgbClr val="0000FF"/>
                </a:solidFill>
              </a:rPr>
              <a:t>N</a:t>
            </a:r>
            <a:r>
              <a:rPr lang="en-US" b="1" dirty="0" smtClean="0">
                <a:solidFill>
                  <a:srgbClr val="0000FF"/>
                </a:solidFill>
              </a:rPr>
              <a:t> at </a:t>
            </a:r>
            <a:r>
              <a:rPr lang="en-US" b="1" dirty="0" err="1" smtClean="0">
                <a:solidFill>
                  <a:srgbClr val="0000FF"/>
                </a:solidFill>
              </a:rPr>
              <a:t>p+Au</a:t>
            </a:r>
            <a:r>
              <a:rPr lang="en-US" b="1" dirty="0" smtClean="0">
                <a:solidFill>
                  <a:srgbClr val="0000FF"/>
                </a:solidFill>
              </a:rPr>
              <a:t> collisions</a:t>
            </a:r>
          </a:p>
          <a:p>
            <a:r>
              <a:rPr lang="en-US" b="1" dirty="0" smtClean="0"/>
              <a:t>	</a:t>
            </a:r>
            <a:endParaRPr lang="en-US" b="1" dirty="0"/>
          </a:p>
          <a:p>
            <a:endParaRPr lang="en-US" b="1" dirty="0"/>
          </a:p>
        </p:txBody>
      </p:sp>
    </p:spTree>
    <p:extLst>
      <p:ext uri="{BB962C8B-B14F-4D97-AF65-F5344CB8AC3E}">
        <p14:creationId xmlns:p14="http://schemas.microsoft.com/office/powerpoint/2010/main" val="6352845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BBAB1DB-3EEE-774A-AAE9-210163023056}" type="slidenum">
              <a:rPr lang="en-US" smtClean="0"/>
              <a:pPr/>
              <a:t>28</a:t>
            </a:fld>
            <a:endParaRPr lang="en-US"/>
          </a:p>
        </p:txBody>
      </p:sp>
      <p:sp>
        <p:nvSpPr>
          <p:cNvPr id="10" name="TextBox 9"/>
          <p:cNvSpPr txBox="1"/>
          <p:nvPr/>
        </p:nvSpPr>
        <p:spPr>
          <a:xfrm>
            <a:off x="158750" y="3955888"/>
            <a:ext cx="8299450" cy="461665"/>
          </a:xfrm>
          <a:prstGeom prst="rect">
            <a:avLst/>
          </a:prstGeom>
          <a:noFill/>
        </p:spPr>
        <p:txBody>
          <a:bodyPr wrap="square" rtlCol="0">
            <a:spAutoFit/>
          </a:bodyPr>
          <a:lstStyle/>
          <a:p>
            <a:pPr algn="ctr"/>
            <a:r>
              <a:rPr lang="en-US" sz="2400" b="1" dirty="0" smtClean="0">
                <a:solidFill>
                  <a:srgbClr val="FF0000"/>
                </a:solidFill>
              </a:rPr>
              <a:t>RHIC plans to deliver ~400 pb</a:t>
            </a:r>
            <a:r>
              <a:rPr lang="en-US" sz="2400" b="1" baseline="30000" dirty="0" smtClean="0">
                <a:solidFill>
                  <a:srgbClr val="FF0000"/>
                </a:solidFill>
              </a:rPr>
              <a:t>-1</a:t>
            </a:r>
            <a:r>
              <a:rPr lang="en-US" sz="2400" b="1" dirty="0" smtClean="0">
                <a:solidFill>
                  <a:srgbClr val="FF0000"/>
                </a:solidFill>
              </a:rPr>
              <a:t> transverse p-p 500GeV in 2017  </a:t>
            </a:r>
            <a:endParaRPr lang="en-US" sz="2400" b="1" dirty="0">
              <a:solidFill>
                <a:srgbClr val="FF0000"/>
              </a:solidFill>
            </a:endParaRPr>
          </a:p>
        </p:txBody>
      </p:sp>
      <p:sp>
        <p:nvSpPr>
          <p:cNvPr id="14" name="TextBox 13"/>
          <p:cNvSpPr txBox="1"/>
          <p:nvPr/>
        </p:nvSpPr>
        <p:spPr>
          <a:xfrm>
            <a:off x="5258127" y="4656056"/>
            <a:ext cx="3800734" cy="1508105"/>
          </a:xfrm>
          <a:prstGeom prst="rect">
            <a:avLst/>
          </a:prstGeom>
          <a:noFill/>
        </p:spPr>
        <p:txBody>
          <a:bodyPr wrap="square" rtlCol="0">
            <a:spAutoFit/>
          </a:bodyPr>
          <a:lstStyle/>
          <a:p>
            <a:endParaRPr lang="en-US" sz="2000" b="1" dirty="0" smtClean="0">
              <a:solidFill>
                <a:srgbClr val="FF0000"/>
              </a:solidFill>
              <a:sym typeface="Wingdings"/>
            </a:endParaRPr>
          </a:p>
          <a:p>
            <a:pPr marL="228600" lvl="1" indent="-228600">
              <a:buFont typeface="Wingdings" charset="0"/>
              <a:buChar char="à"/>
            </a:pPr>
            <a:r>
              <a:rPr lang="en-US" dirty="0" smtClean="0">
                <a:solidFill>
                  <a:srgbClr val="0000FF"/>
                </a:solidFill>
              </a:rPr>
              <a:t> </a:t>
            </a:r>
            <a:r>
              <a:rPr lang="en-US" dirty="0" smtClean="0">
                <a:solidFill>
                  <a:srgbClr val="0000FF"/>
                </a:solidFill>
                <a:sym typeface="Wingdings"/>
              </a:rPr>
              <a:t>Measure A</a:t>
            </a:r>
            <a:r>
              <a:rPr lang="en-US" baseline="-25000" dirty="0" smtClean="0">
                <a:solidFill>
                  <a:srgbClr val="0000FF"/>
                </a:solidFill>
                <a:sym typeface="Wingdings"/>
              </a:rPr>
              <a:t>N</a:t>
            </a:r>
            <a:r>
              <a:rPr lang="en-US" dirty="0" smtClean="0">
                <a:solidFill>
                  <a:srgbClr val="0000FF"/>
                </a:solidFill>
                <a:sym typeface="Wingdings"/>
              </a:rPr>
              <a:t> for </a:t>
            </a:r>
            <a:r>
              <a:rPr lang="en-US" dirty="0" smtClean="0">
                <a:solidFill>
                  <a:srgbClr val="0000FF"/>
                </a:solidFill>
                <a:latin typeface="Symbol" charset="2"/>
                <a:cs typeface="Symbol" charset="2"/>
                <a:sym typeface="Wingdings"/>
              </a:rPr>
              <a:t>g</a:t>
            </a:r>
            <a:r>
              <a:rPr lang="en-US" dirty="0" smtClean="0">
                <a:solidFill>
                  <a:srgbClr val="0000FF"/>
                </a:solidFill>
                <a:sym typeface="Wingdings"/>
              </a:rPr>
              <a:t>, W</a:t>
            </a:r>
            <a:r>
              <a:rPr lang="en-US" baseline="30000" dirty="0" smtClean="0">
                <a:solidFill>
                  <a:srgbClr val="0000FF"/>
                </a:solidFill>
                <a:sym typeface="Wingdings"/>
              </a:rPr>
              <a:t>±</a:t>
            </a:r>
            <a:r>
              <a:rPr lang="en-US" dirty="0" smtClean="0">
                <a:solidFill>
                  <a:srgbClr val="0000FF"/>
                </a:solidFill>
                <a:sym typeface="Wingdings"/>
              </a:rPr>
              <a:t>, Z</a:t>
            </a:r>
            <a:r>
              <a:rPr lang="en-US" baseline="30000" dirty="0" smtClean="0">
                <a:solidFill>
                  <a:srgbClr val="0000FF"/>
                </a:solidFill>
                <a:sym typeface="Wingdings"/>
              </a:rPr>
              <a:t>0</a:t>
            </a:r>
            <a:r>
              <a:rPr lang="en-US" dirty="0" smtClean="0">
                <a:solidFill>
                  <a:srgbClr val="0000FF"/>
                </a:solidFill>
                <a:sym typeface="Wingdings"/>
              </a:rPr>
              <a:t>, DY</a:t>
            </a:r>
          </a:p>
          <a:p>
            <a:pPr marL="228600" lvl="1" indent="-228600">
              <a:buFont typeface="Wingdings" charset="0"/>
              <a:buChar char="à"/>
            </a:pPr>
            <a:r>
              <a:rPr lang="en-US" dirty="0" smtClean="0">
                <a:solidFill>
                  <a:srgbClr val="0000FF"/>
                </a:solidFill>
                <a:sym typeface="Wingdings"/>
              </a:rPr>
              <a:t> </a:t>
            </a:r>
            <a:r>
              <a:rPr lang="en-US" dirty="0" smtClean="0">
                <a:solidFill>
                  <a:srgbClr val="0000FF"/>
                </a:solidFill>
                <a:sym typeface="Wingdings"/>
              </a:rPr>
              <a:t>DY and W</a:t>
            </a:r>
            <a:r>
              <a:rPr lang="en-US" baseline="30000" dirty="0" smtClean="0">
                <a:solidFill>
                  <a:srgbClr val="0000FF"/>
                </a:solidFill>
                <a:sym typeface="Wingdings"/>
              </a:rPr>
              <a:t>±</a:t>
            </a:r>
            <a:r>
              <a:rPr lang="en-US" dirty="0" smtClean="0">
                <a:solidFill>
                  <a:srgbClr val="0000FF"/>
                </a:solidFill>
                <a:sym typeface="Wingdings"/>
              </a:rPr>
              <a:t>, Z</a:t>
            </a:r>
            <a:r>
              <a:rPr lang="en-US" baseline="30000" dirty="0" smtClean="0">
                <a:solidFill>
                  <a:srgbClr val="0000FF"/>
                </a:solidFill>
                <a:sym typeface="Wingdings"/>
              </a:rPr>
              <a:t>0 </a:t>
            </a:r>
            <a:r>
              <a:rPr lang="en-US" dirty="0" smtClean="0">
                <a:solidFill>
                  <a:srgbClr val="0000FF"/>
                </a:solidFill>
                <a:sym typeface="Wingdings"/>
              </a:rPr>
              <a:t>give Q</a:t>
            </a:r>
            <a:r>
              <a:rPr lang="en-US" baseline="30000" dirty="0" smtClean="0">
                <a:solidFill>
                  <a:srgbClr val="0000FF"/>
                </a:solidFill>
                <a:sym typeface="Wingdings"/>
              </a:rPr>
              <a:t>2 </a:t>
            </a:r>
            <a:r>
              <a:rPr lang="en-US" dirty="0" smtClean="0">
                <a:solidFill>
                  <a:srgbClr val="0000FF"/>
                </a:solidFill>
                <a:sym typeface="Wingdings"/>
              </a:rPr>
              <a:t>evolution</a:t>
            </a:r>
          </a:p>
          <a:p>
            <a:pPr marL="228600" lvl="1" indent="-228600">
              <a:buFont typeface="Wingdings" charset="0"/>
              <a:buChar char="à"/>
            </a:pPr>
            <a:r>
              <a:rPr lang="en-US" dirty="0" smtClean="0">
                <a:solidFill>
                  <a:srgbClr val="0000FF"/>
                </a:solidFill>
                <a:sym typeface="Wingdings"/>
              </a:rPr>
              <a:t> W</a:t>
            </a:r>
            <a:r>
              <a:rPr lang="en-US" baseline="30000" dirty="0" smtClean="0">
                <a:solidFill>
                  <a:srgbClr val="0000FF"/>
                </a:solidFill>
                <a:sym typeface="Wingdings"/>
              </a:rPr>
              <a:t>± </a:t>
            </a:r>
            <a:r>
              <a:rPr lang="en-US" dirty="0" smtClean="0">
                <a:solidFill>
                  <a:srgbClr val="0000FF"/>
                </a:solidFill>
                <a:sym typeface="Wingdings"/>
              </a:rPr>
              <a:t>give sea-quark </a:t>
            </a:r>
            <a:r>
              <a:rPr lang="en-US" dirty="0" err="1" smtClean="0">
                <a:solidFill>
                  <a:srgbClr val="0000FF"/>
                </a:solidFill>
                <a:sym typeface="Wingdings"/>
              </a:rPr>
              <a:t>Sivers</a:t>
            </a:r>
            <a:endParaRPr lang="en-US" dirty="0" smtClean="0">
              <a:solidFill>
                <a:srgbClr val="0000FF"/>
              </a:solidFill>
              <a:sym typeface="Wingdings"/>
            </a:endParaRPr>
          </a:p>
          <a:p>
            <a:pPr marL="228600" lvl="1" indent="-228600">
              <a:buFont typeface="Wingdings" charset="0"/>
              <a:buChar char="à"/>
            </a:pPr>
            <a:r>
              <a:rPr lang="en-US" dirty="0" smtClean="0">
                <a:solidFill>
                  <a:srgbClr val="0000FF"/>
                </a:solidFill>
                <a:sym typeface="Wingdings"/>
              </a:rPr>
              <a:t> All three A</a:t>
            </a:r>
            <a:r>
              <a:rPr lang="en-US" baseline="-25000" dirty="0" smtClean="0">
                <a:solidFill>
                  <a:srgbClr val="0000FF"/>
                </a:solidFill>
                <a:sym typeface="Wingdings"/>
              </a:rPr>
              <a:t>N</a:t>
            </a:r>
            <a:r>
              <a:rPr lang="en-US" dirty="0" smtClean="0">
                <a:solidFill>
                  <a:srgbClr val="0000FF"/>
                </a:solidFill>
                <a:sym typeface="Wingdings"/>
              </a:rPr>
              <a:t> give sign change</a:t>
            </a:r>
            <a:endParaRPr lang="en-US" dirty="0" smtClean="0">
              <a:sym typeface="Wingdings"/>
            </a:endParaRPr>
          </a:p>
        </p:txBody>
      </p:sp>
      <p:sp>
        <p:nvSpPr>
          <p:cNvPr id="9" name="Title 1"/>
          <p:cNvSpPr txBox="1">
            <a:spLocks/>
          </p:cNvSpPr>
          <p:nvPr/>
        </p:nvSpPr>
        <p:spPr>
          <a:xfrm>
            <a:off x="697884" y="103829"/>
            <a:ext cx="7760316" cy="514887"/>
          </a:xfrm>
          <a:prstGeom prst="rect">
            <a:avLst/>
          </a:prstGeom>
          <a:solidFill>
            <a:srgbClr val="FFFFFF"/>
          </a:solidFill>
          <a:ln>
            <a:solidFill>
              <a:srgbClr val="FFFFFF"/>
            </a:solidFill>
          </a:ln>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rPr>
              <a:t> </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rPr>
              <a:t>Run17 Plan</a:t>
            </a:r>
            <a:endParaRPr kumimoji="0" lang="en-US" sz="4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endParaRPr>
          </a:p>
        </p:txBody>
      </p:sp>
      <p:pic>
        <p:nvPicPr>
          <p:cNvPr id="15" name="Picture 14" descr="hd_WAsym2016ProjPt_zoom.eps"/>
          <p:cNvPicPr>
            <a:picLocks noChangeAspect="1"/>
          </p:cNvPicPr>
          <p:nvPr/>
        </p:nvPicPr>
        <p:blipFill rotWithShape="1">
          <a:blip r:embed="rId3">
            <a:extLst>
              <a:ext uri="{28A0092B-C50C-407E-A947-70E740481C1C}">
                <a14:useLocalDpi xmlns:a14="http://schemas.microsoft.com/office/drawing/2010/main" val="0"/>
              </a:ext>
            </a:extLst>
          </a:blip>
          <a:srcRect l="4189" t="7160" r="7901"/>
          <a:stretch/>
        </p:blipFill>
        <p:spPr>
          <a:xfrm>
            <a:off x="101600" y="804327"/>
            <a:ext cx="2848640" cy="3141037"/>
          </a:xfrm>
          <a:prstGeom prst="rect">
            <a:avLst/>
          </a:prstGeom>
        </p:spPr>
      </p:pic>
      <p:pic>
        <p:nvPicPr>
          <p:cNvPr id="16" name="Picture 15" descr="hd_WAsym2016ProjRap_zoom.eps"/>
          <p:cNvPicPr>
            <a:picLocks noChangeAspect="1"/>
          </p:cNvPicPr>
          <p:nvPr/>
        </p:nvPicPr>
        <p:blipFill rotWithShape="1">
          <a:blip r:embed="rId4">
            <a:extLst>
              <a:ext uri="{28A0092B-C50C-407E-A947-70E740481C1C}">
                <a14:useLocalDpi xmlns:a14="http://schemas.microsoft.com/office/drawing/2010/main" val="0"/>
              </a:ext>
            </a:extLst>
          </a:blip>
          <a:srcRect l="3931" t="6790" r="7643"/>
          <a:stretch/>
        </p:blipFill>
        <p:spPr>
          <a:xfrm>
            <a:off x="3115734" y="804326"/>
            <a:ext cx="2865361" cy="3153555"/>
          </a:xfrm>
          <a:prstGeom prst="rect">
            <a:avLst/>
          </a:prstGeom>
        </p:spPr>
      </p:pic>
      <p:pic>
        <p:nvPicPr>
          <p:cNvPr id="17" name="Picture 16" descr="hd_Z0Asym2016ProjRap.eps"/>
          <p:cNvPicPr>
            <a:picLocks noChangeAspect="1"/>
          </p:cNvPicPr>
          <p:nvPr/>
        </p:nvPicPr>
        <p:blipFill rotWithShape="1">
          <a:blip r:embed="rId5">
            <a:extLst>
              <a:ext uri="{28A0092B-C50C-407E-A947-70E740481C1C}">
                <a14:useLocalDpi xmlns:a14="http://schemas.microsoft.com/office/drawing/2010/main" val="0"/>
              </a:ext>
            </a:extLst>
          </a:blip>
          <a:srcRect l="3416" t="9013" r="7772" b="4074"/>
          <a:stretch/>
        </p:blipFill>
        <p:spPr>
          <a:xfrm>
            <a:off x="6104467" y="863589"/>
            <a:ext cx="2877868" cy="2940510"/>
          </a:xfrm>
          <a:prstGeom prst="rect">
            <a:avLst/>
          </a:prstGeom>
        </p:spPr>
      </p:pic>
      <p:sp>
        <p:nvSpPr>
          <p:cNvPr id="3" name="TextBox 2"/>
          <p:cNvSpPr txBox="1"/>
          <p:nvPr/>
        </p:nvSpPr>
        <p:spPr>
          <a:xfrm>
            <a:off x="67379" y="4813625"/>
            <a:ext cx="5190748" cy="1200329"/>
          </a:xfrm>
          <a:prstGeom prst="rect">
            <a:avLst/>
          </a:prstGeom>
          <a:noFill/>
        </p:spPr>
        <p:txBody>
          <a:bodyPr wrap="square" rtlCol="0">
            <a:spAutoFit/>
          </a:bodyPr>
          <a:lstStyle/>
          <a:p>
            <a:pPr marL="285750" indent="-285750">
              <a:buFont typeface="Wingdings" charset="2"/>
              <a:buChar char="²"/>
            </a:pPr>
            <a:r>
              <a:rPr lang="en-US" i="1" dirty="0" smtClean="0">
                <a:sym typeface="Wingdings"/>
              </a:rPr>
              <a:t>Constrain </a:t>
            </a:r>
            <a:r>
              <a:rPr lang="en-US" i="1" dirty="0">
                <a:sym typeface="Wingdings"/>
              </a:rPr>
              <a:t>TMD evolution sea-quark </a:t>
            </a:r>
            <a:r>
              <a:rPr lang="en-US" i="1" dirty="0" err="1">
                <a:sym typeface="Wingdings"/>
              </a:rPr>
              <a:t>Sivers</a:t>
            </a:r>
            <a:r>
              <a:rPr lang="en-US" i="1" dirty="0">
                <a:sym typeface="Wingdings"/>
              </a:rPr>
              <a:t> function </a:t>
            </a:r>
          </a:p>
          <a:p>
            <a:pPr marL="285750" indent="-285750">
              <a:buFont typeface="Wingdings" charset="2"/>
              <a:buChar char="²"/>
            </a:pPr>
            <a:r>
              <a:rPr lang="en-US" i="1" dirty="0">
                <a:sym typeface="Wingdings"/>
              </a:rPr>
              <a:t>T</a:t>
            </a:r>
            <a:r>
              <a:rPr lang="en-US" i="1" dirty="0" smtClean="0">
                <a:sym typeface="Wingdings"/>
              </a:rPr>
              <a:t>est </a:t>
            </a:r>
            <a:r>
              <a:rPr lang="en-US" i="1" dirty="0">
                <a:sym typeface="Wingdings"/>
              </a:rPr>
              <a:t>sign-change if TMD-evolution suppression factor ~5 or less</a:t>
            </a:r>
            <a:endParaRPr lang="en-US" dirty="0">
              <a:sym typeface="Wingdings"/>
            </a:endParaRPr>
          </a:p>
          <a:p>
            <a:endParaRPr lang="en-US" dirty="0"/>
          </a:p>
        </p:txBody>
      </p:sp>
    </p:spTree>
    <p:extLst>
      <p:ext uri="{BB962C8B-B14F-4D97-AF65-F5344CB8AC3E}">
        <p14:creationId xmlns:p14="http://schemas.microsoft.com/office/powerpoint/2010/main" val="7019760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24"/>
            <a:ext cx="8229600" cy="733004"/>
          </a:xfrm>
        </p:spPr>
        <p:txBody>
          <a:bodyPr>
            <a:normAutofit fontScale="90000"/>
          </a:bodyPr>
          <a:lstStyle/>
          <a:p>
            <a:pPr lvl="0">
              <a:defRPr/>
            </a:pP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future!</a:t>
            </a:r>
          </a:p>
        </p:txBody>
      </p:sp>
      <p:pic>
        <p:nvPicPr>
          <p:cNvPr id="6" name="Content Placeholder 5" descr="Screen Shot 2015-05-26 at 9.47.1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137" t="7040" r="4551" b="2300"/>
          <a:stretch/>
        </p:blipFill>
        <p:spPr>
          <a:xfrm>
            <a:off x="3686199" y="2393149"/>
            <a:ext cx="5276757" cy="4355952"/>
          </a:xfrm>
        </p:spPr>
      </p:pic>
      <p:sp>
        <p:nvSpPr>
          <p:cNvPr id="4" name="Slide Number Placeholder 3"/>
          <p:cNvSpPr>
            <a:spLocks noGrp="1"/>
          </p:cNvSpPr>
          <p:nvPr>
            <p:ph type="sldNum" sz="quarter" idx="12"/>
          </p:nvPr>
        </p:nvSpPr>
        <p:spPr/>
        <p:txBody>
          <a:bodyPr/>
          <a:lstStyle/>
          <a:p>
            <a:fld id="{A27510DA-144D-8F41-8B23-7295C25FD0DA}" type="slidenum">
              <a:rPr lang="en-US" smtClean="0"/>
              <a:t>29</a:t>
            </a:fld>
            <a:endParaRPr lang="en-US"/>
          </a:p>
        </p:txBody>
      </p:sp>
      <p:pic>
        <p:nvPicPr>
          <p:cNvPr id="7" name="Picture 6" descr="Screen Shot 2015-05-26 at 9.48.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25" y="923672"/>
            <a:ext cx="3489899" cy="4492452"/>
          </a:xfrm>
          <a:prstGeom prst="rect">
            <a:avLst/>
          </a:prstGeom>
        </p:spPr>
      </p:pic>
    </p:spTree>
    <p:extLst>
      <p:ext uri="{BB962C8B-B14F-4D97-AF65-F5344CB8AC3E}">
        <p14:creationId xmlns:p14="http://schemas.microsoft.com/office/powerpoint/2010/main" val="30305325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5-23 at 10.06.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08" y="0"/>
            <a:ext cx="9282307" cy="6871318"/>
          </a:xfrm>
          <a:prstGeom prst="rect">
            <a:avLst/>
          </a:prstGeom>
        </p:spPr>
      </p:pic>
    </p:spTree>
    <p:extLst>
      <p:ext uri="{BB962C8B-B14F-4D97-AF65-F5344CB8AC3E}">
        <p14:creationId xmlns:p14="http://schemas.microsoft.com/office/powerpoint/2010/main" val="1326700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4320" y="-6085"/>
            <a:ext cx="8935720" cy="514887"/>
          </a:xfrm>
          <a:prstGeom prst="rect">
            <a:avLst/>
          </a:prstGeom>
          <a:solidFill>
            <a:srgbClr val="FFFFFF"/>
          </a:solidFill>
          <a:ln>
            <a:solidFill>
              <a:srgbClr val="FFFFFF"/>
            </a:solidFill>
          </a:ln>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Summary</a:t>
            </a:r>
          </a:p>
        </p:txBody>
      </p:sp>
      <p:sp>
        <p:nvSpPr>
          <p:cNvPr id="8" name="TextBox 7"/>
          <p:cNvSpPr txBox="1"/>
          <p:nvPr/>
        </p:nvSpPr>
        <p:spPr>
          <a:xfrm>
            <a:off x="-52475" y="592536"/>
            <a:ext cx="9144000" cy="5940088"/>
          </a:xfrm>
          <a:prstGeom prst="rect">
            <a:avLst/>
          </a:prstGeom>
          <a:noFill/>
        </p:spPr>
        <p:txBody>
          <a:bodyPr wrap="square" rtlCol="0">
            <a:spAutoFit/>
          </a:bodyPr>
          <a:lstStyle/>
          <a:p>
            <a:pPr marL="177800" indent="-177800">
              <a:spcAft>
                <a:spcPts val="1200"/>
              </a:spcAft>
              <a:buFont typeface="Arial"/>
              <a:buChar char="•"/>
            </a:pPr>
            <a:r>
              <a:rPr lang="en-US" sz="2000" b="1" dirty="0" smtClean="0">
                <a:solidFill>
                  <a:srgbClr val="0000FF"/>
                </a:solidFill>
              </a:rPr>
              <a:t>STAR has a rich spin program :  pi0, jets to W bosons with </a:t>
            </a:r>
            <a:r>
              <a:rPr lang="en-US" sz="2000" b="1" dirty="0" err="1" smtClean="0">
                <a:solidFill>
                  <a:srgbClr val="0000FF"/>
                </a:solidFill>
              </a:rPr>
              <a:t>unpol</a:t>
            </a:r>
            <a:r>
              <a:rPr lang="en-US" sz="2000" b="1" dirty="0" smtClean="0">
                <a:solidFill>
                  <a:srgbClr val="0000FF"/>
                </a:solidFill>
              </a:rPr>
              <a:t>, longitudinal and transverse polarized proton, and now pol </a:t>
            </a:r>
            <a:r>
              <a:rPr lang="en-US" sz="2000" b="1" dirty="0" err="1" smtClean="0">
                <a:solidFill>
                  <a:srgbClr val="0000FF"/>
                </a:solidFill>
              </a:rPr>
              <a:t>p+Au</a:t>
            </a:r>
            <a:r>
              <a:rPr lang="en-US" sz="2000" b="1" dirty="0">
                <a:solidFill>
                  <a:srgbClr val="0000FF"/>
                </a:solidFill>
              </a:rPr>
              <a:t> </a:t>
            </a:r>
            <a:r>
              <a:rPr lang="en-US" sz="2000" b="1" dirty="0" smtClean="0">
                <a:solidFill>
                  <a:srgbClr val="0000FF"/>
                </a:solidFill>
              </a:rPr>
              <a:t>as well.</a:t>
            </a:r>
            <a:endParaRPr lang="en-US" sz="2000" b="1" dirty="0">
              <a:solidFill>
                <a:srgbClr val="0000FF"/>
              </a:solidFill>
            </a:endParaRPr>
          </a:p>
          <a:p>
            <a:pPr marL="177800" indent="-177800">
              <a:spcAft>
                <a:spcPts val="1200"/>
              </a:spcAft>
              <a:buFont typeface="Arial"/>
              <a:buChar char="•"/>
            </a:pPr>
            <a:r>
              <a:rPr lang="en-US" sz="2000" b="1" dirty="0" smtClean="0">
                <a:solidFill>
                  <a:srgbClr val="FF6600"/>
                </a:solidFill>
              </a:rPr>
              <a:t>Run13 data on A</a:t>
            </a:r>
            <a:r>
              <a:rPr lang="en-US" sz="2000" b="1" baseline="-25000" dirty="0" smtClean="0">
                <a:solidFill>
                  <a:srgbClr val="FF6600"/>
                </a:solidFill>
              </a:rPr>
              <a:t>L</a:t>
            </a:r>
            <a:r>
              <a:rPr lang="en-US" sz="2000" b="1" dirty="0" smtClean="0">
                <a:solidFill>
                  <a:srgbClr val="FF6600"/>
                </a:solidFill>
              </a:rPr>
              <a:t> of W</a:t>
            </a:r>
            <a:r>
              <a:rPr lang="en-US" sz="2000" b="1" baseline="30000" dirty="0" smtClean="0">
                <a:solidFill>
                  <a:srgbClr val="FF6600"/>
                </a:solidFill>
              </a:rPr>
              <a:t>±</a:t>
            </a:r>
            <a:r>
              <a:rPr lang="en-US" sz="2000" b="1" dirty="0" smtClean="0">
                <a:solidFill>
                  <a:srgbClr val="FF6600"/>
                </a:solidFill>
              </a:rPr>
              <a:t> at RHIC will </a:t>
            </a:r>
            <a:r>
              <a:rPr lang="en-US" sz="2000" b="1" dirty="0" smtClean="0">
                <a:solidFill>
                  <a:srgbClr val="FF6600"/>
                </a:solidFill>
                <a:cs typeface="Comic Sans MS"/>
              </a:rPr>
              <a:t>be </a:t>
            </a:r>
            <a:r>
              <a:rPr lang="en-US" sz="2000" b="1" dirty="0">
                <a:solidFill>
                  <a:srgbClr val="FF6600"/>
                </a:solidFill>
                <a:cs typeface="Comic Sans MS"/>
              </a:rPr>
              <a:t>a strong constraint for </a:t>
            </a:r>
          </a:p>
          <a:p>
            <a:pPr marL="177800" indent="-177800">
              <a:spcAft>
                <a:spcPts val="1200"/>
              </a:spcAft>
              <a:buFont typeface="Arial"/>
              <a:buChar char="•"/>
            </a:pPr>
            <a:r>
              <a:rPr lang="en-US" sz="2000" b="1" dirty="0">
                <a:solidFill>
                  <a:srgbClr val="FF6600"/>
                </a:solidFill>
              </a:rPr>
              <a:t>First measurement of A</a:t>
            </a:r>
            <a:r>
              <a:rPr lang="en-US" sz="2000" b="1" baseline="-25000" dirty="0">
                <a:solidFill>
                  <a:srgbClr val="FF6600"/>
                </a:solidFill>
              </a:rPr>
              <a:t>N</a:t>
            </a:r>
            <a:r>
              <a:rPr lang="en-US" sz="2000" b="1" dirty="0">
                <a:solidFill>
                  <a:srgbClr val="FF6600"/>
                </a:solidFill>
              </a:rPr>
              <a:t> for W</a:t>
            </a:r>
            <a:r>
              <a:rPr lang="en-US" sz="2000" b="1" baseline="30000" dirty="0">
                <a:solidFill>
                  <a:srgbClr val="FF6600"/>
                </a:solidFill>
              </a:rPr>
              <a:t>±</a:t>
            </a:r>
            <a:r>
              <a:rPr lang="en-US" sz="2000" b="1" dirty="0">
                <a:solidFill>
                  <a:srgbClr val="FF6600"/>
                </a:solidFill>
              </a:rPr>
              <a:t> and Z</a:t>
            </a:r>
            <a:r>
              <a:rPr lang="en-US" sz="2000" b="1" baseline="30000" dirty="0">
                <a:solidFill>
                  <a:srgbClr val="FF6600"/>
                </a:solidFill>
              </a:rPr>
              <a:t>0</a:t>
            </a:r>
            <a:r>
              <a:rPr lang="en-US" sz="2000" b="1" dirty="0">
                <a:solidFill>
                  <a:srgbClr val="FF6600"/>
                </a:solidFill>
              </a:rPr>
              <a:t> production at RHIC by reconstruction of the boson </a:t>
            </a:r>
            <a:r>
              <a:rPr lang="en-US" sz="2000" b="1" dirty="0" smtClean="0">
                <a:solidFill>
                  <a:srgbClr val="FF6600"/>
                </a:solidFill>
              </a:rPr>
              <a:t>kinematics</a:t>
            </a:r>
          </a:p>
          <a:p>
            <a:pPr marL="177800" indent="-177800">
              <a:spcAft>
                <a:spcPts val="1200"/>
              </a:spcAft>
              <a:buFont typeface="Arial"/>
              <a:buChar char="•"/>
            </a:pPr>
            <a:r>
              <a:rPr lang="en-US" sz="2000" b="1" dirty="0" smtClean="0">
                <a:solidFill>
                  <a:srgbClr val="FF6600"/>
                </a:solidFill>
              </a:rPr>
              <a:t>Preliminary measurement of </a:t>
            </a:r>
            <a:r>
              <a:rPr lang="en-US" sz="2000" b="1" dirty="0" err="1" smtClean="0">
                <a:solidFill>
                  <a:srgbClr val="FF6600"/>
                </a:solidFill>
              </a:rPr>
              <a:t>unpolarized</a:t>
            </a:r>
            <a:r>
              <a:rPr lang="en-US" sz="2000" b="1" dirty="0" smtClean="0">
                <a:solidFill>
                  <a:srgbClr val="FF6600"/>
                </a:solidFill>
              </a:rPr>
              <a:t> W+/W- cross section ratios</a:t>
            </a:r>
          </a:p>
          <a:p>
            <a:pPr marL="177800" indent="-177800">
              <a:spcAft>
                <a:spcPts val="1200"/>
              </a:spcAft>
              <a:buFont typeface="Arial"/>
              <a:buChar char="•"/>
            </a:pPr>
            <a:r>
              <a:rPr lang="en-US" sz="2000" b="1" dirty="0" smtClean="0">
                <a:solidFill>
                  <a:srgbClr val="FF0000"/>
                </a:solidFill>
              </a:rPr>
              <a:t>Forward A</a:t>
            </a:r>
            <a:r>
              <a:rPr lang="en-US" sz="2000" b="1" baseline="-25000" dirty="0" smtClean="0">
                <a:solidFill>
                  <a:srgbClr val="FF0000"/>
                </a:solidFill>
              </a:rPr>
              <a:t>N</a:t>
            </a:r>
            <a:r>
              <a:rPr lang="en-US" sz="2000" b="1" dirty="0" smtClean="0">
                <a:solidFill>
                  <a:srgbClr val="FF0000"/>
                </a:solidFill>
              </a:rPr>
              <a:t> </a:t>
            </a:r>
          </a:p>
          <a:p>
            <a:pPr marL="635000" lvl="1" indent="-177800">
              <a:spcAft>
                <a:spcPts val="1200"/>
              </a:spcAft>
              <a:buFont typeface="Arial"/>
              <a:buChar char="•"/>
            </a:pPr>
            <a:r>
              <a:rPr lang="en-US" sz="2000" b="1" dirty="0" smtClean="0">
                <a:solidFill>
                  <a:srgbClr val="FF0000"/>
                </a:solidFill>
              </a:rPr>
              <a:t>Isolated pi0/eta continued to show large A</a:t>
            </a:r>
            <a:r>
              <a:rPr lang="en-US" sz="2000" b="1" baseline="-25000" dirty="0" smtClean="0">
                <a:solidFill>
                  <a:srgbClr val="FF0000"/>
                </a:solidFill>
              </a:rPr>
              <a:t>N</a:t>
            </a:r>
            <a:r>
              <a:rPr lang="en-US" sz="2000" b="1" dirty="0" smtClean="0">
                <a:solidFill>
                  <a:srgbClr val="FF0000"/>
                </a:solidFill>
              </a:rPr>
              <a:t>      </a:t>
            </a:r>
            <a:r>
              <a:rPr lang="en-US" sz="2000" b="1" dirty="0" smtClean="0">
                <a:solidFill>
                  <a:srgbClr val="660066"/>
                </a:solidFill>
              </a:rPr>
              <a:t>How to measure Twist-3 FF?</a:t>
            </a:r>
            <a:r>
              <a:rPr lang="en-US" sz="2000" b="1" dirty="0" smtClean="0">
                <a:solidFill>
                  <a:srgbClr val="FF0000"/>
                </a:solidFill>
              </a:rPr>
              <a:t>      </a:t>
            </a:r>
          </a:p>
          <a:p>
            <a:pPr marL="635000" lvl="1" indent="-177800">
              <a:spcAft>
                <a:spcPts val="1200"/>
              </a:spcAft>
              <a:buFont typeface="Arial"/>
              <a:buChar char="•"/>
            </a:pPr>
            <a:r>
              <a:rPr lang="en-US" sz="2000" b="1" dirty="0" smtClean="0">
                <a:solidFill>
                  <a:srgbClr val="FF0000"/>
                </a:solidFill>
              </a:rPr>
              <a:t>“EM-jet” has small A</a:t>
            </a:r>
            <a:r>
              <a:rPr lang="en-US" sz="2000" b="1" baseline="-25000" dirty="0" smtClean="0">
                <a:solidFill>
                  <a:srgbClr val="FF0000"/>
                </a:solidFill>
              </a:rPr>
              <a:t>N</a:t>
            </a:r>
          </a:p>
          <a:p>
            <a:pPr marL="635000" lvl="1" indent="-177800">
              <a:spcAft>
                <a:spcPts val="1200"/>
              </a:spcAft>
              <a:buFont typeface="Arial"/>
              <a:buChar char="•"/>
            </a:pPr>
            <a:r>
              <a:rPr lang="en-US" sz="2000" b="1" dirty="0" smtClean="0">
                <a:solidFill>
                  <a:srgbClr val="FF0000"/>
                </a:solidFill>
              </a:rPr>
              <a:t>A hint for non-zero pi0 Collins asymmetry around “EM-jet”</a:t>
            </a:r>
            <a:endParaRPr lang="en-US" sz="2000" b="1" dirty="0">
              <a:solidFill>
                <a:srgbClr val="FF0000"/>
              </a:solidFill>
            </a:endParaRPr>
          </a:p>
          <a:p>
            <a:pPr marL="635000" lvl="1" indent="-177800">
              <a:spcAft>
                <a:spcPts val="1200"/>
              </a:spcAft>
              <a:buFont typeface="Arial"/>
              <a:buChar char="•"/>
            </a:pPr>
            <a:r>
              <a:rPr lang="en-US" sz="2000" b="1" dirty="0" smtClean="0">
                <a:solidFill>
                  <a:srgbClr val="FF0000"/>
                </a:solidFill>
              </a:rPr>
              <a:t>Successful Run15 with improved FMS, FPS, Roman-Pot for both </a:t>
            </a:r>
            <a:r>
              <a:rPr lang="en-US" sz="2000" b="1" dirty="0" err="1" smtClean="0">
                <a:solidFill>
                  <a:srgbClr val="FF0000"/>
                </a:solidFill>
              </a:rPr>
              <a:t>p+p</a:t>
            </a:r>
            <a:r>
              <a:rPr lang="en-US" sz="2000" b="1" dirty="0" smtClean="0">
                <a:solidFill>
                  <a:srgbClr val="FF0000"/>
                </a:solidFill>
              </a:rPr>
              <a:t> and </a:t>
            </a:r>
            <a:r>
              <a:rPr lang="en-US" sz="2000" b="1" dirty="0" err="1" smtClean="0">
                <a:solidFill>
                  <a:srgbClr val="FF0000"/>
                </a:solidFill>
              </a:rPr>
              <a:t>p+Au</a:t>
            </a:r>
            <a:endParaRPr lang="en-US" sz="2000" b="1" dirty="0" smtClean="0">
              <a:solidFill>
                <a:srgbClr val="FF0000"/>
              </a:solidFill>
            </a:endParaRPr>
          </a:p>
          <a:p>
            <a:pPr lvl="3">
              <a:spcAft>
                <a:spcPts val="1200"/>
              </a:spcAft>
            </a:pPr>
            <a:r>
              <a:rPr lang="en-US" sz="2000" b="1" dirty="0" smtClean="0">
                <a:solidFill>
                  <a:srgbClr val="FF0000"/>
                </a:solidFill>
              </a:rPr>
              <a:t>Last call for prediction : A</a:t>
            </a:r>
            <a:r>
              <a:rPr lang="en-US" sz="2000" b="1" baseline="-25000" dirty="0" smtClean="0">
                <a:solidFill>
                  <a:srgbClr val="FF0000"/>
                </a:solidFill>
              </a:rPr>
              <a:t>N </a:t>
            </a:r>
            <a:r>
              <a:rPr lang="en-US" sz="2000" b="1" dirty="0" smtClean="0">
                <a:solidFill>
                  <a:srgbClr val="FF0000"/>
                </a:solidFill>
              </a:rPr>
              <a:t>for photons, diffraction, </a:t>
            </a:r>
            <a:r>
              <a:rPr lang="en-US" sz="2000" b="1" dirty="0" err="1" smtClean="0">
                <a:solidFill>
                  <a:srgbClr val="FF0000"/>
                </a:solidFill>
              </a:rPr>
              <a:t>pAu</a:t>
            </a:r>
            <a:r>
              <a:rPr lang="en-US" sz="2000" b="1" dirty="0">
                <a:solidFill>
                  <a:srgbClr val="FF0000"/>
                </a:solidFill>
              </a:rPr>
              <a:t>!</a:t>
            </a:r>
            <a:endParaRPr lang="en-US" sz="2000" b="1" dirty="0" smtClean="0">
              <a:solidFill>
                <a:srgbClr val="FF0000"/>
              </a:solidFill>
            </a:endParaRPr>
          </a:p>
          <a:p>
            <a:pPr marL="177800" indent="-177800">
              <a:spcAft>
                <a:spcPts val="1200"/>
              </a:spcAft>
              <a:buFont typeface="Arial"/>
              <a:buChar char="•"/>
            </a:pPr>
            <a:r>
              <a:rPr lang="en-US" sz="2000" b="1" dirty="0" smtClean="0">
                <a:solidFill>
                  <a:srgbClr val="008000"/>
                </a:solidFill>
              </a:rPr>
              <a:t>Run17 with 400/</a:t>
            </a:r>
            <a:r>
              <a:rPr lang="en-US" sz="2000" b="1" dirty="0" err="1" smtClean="0">
                <a:solidFill>
                  <a:srgbClr val="008000"/>
                </a:solidFill>
              </a:rPr>
              <a:t>pb</a:t>
            </a:r>
            <a:r>
              <a:rPr lang="en-US" sz="2000" b="1" dirty="0" smtClean="0">
                <a:solidFill>
                  <a:srgbClr val="008000"/>
                </a:solidFill>
              </a:rPr>
              <a:t> can give statistical significance to test the </a:t>
            </a:r>
            <a:r>
              <a:rPr lang="en-US" sz="2000" b="1" dirty="0" err="1" smtClean="0">
                <a:solidFill>
                  <a:srgbClr val="008000"/>
                </a:solidFill>
              </a:rPr>
              <a:t>Sivers</a:t>
            </a:r>
            <a:r>
              <a:rPr lang="en-US" sz="2000" b="1" dirty="0" smtClean="0">
                <a:solidFill>
                  <a:srgbClr val="008000"/>
                </a:solidFill>
              </a:rPr>
              <a:t>’ sign change and pin down TMD evolution. STAR can have access to </a:t>
            </a:r>
            <a:r>
              <a:rPr lang="en-US" sz="2000" b="1" dirty="0" smtClean="0">
                <a:solidFill>
                  <a:srgbClr val="008000"/>
                </a:solidFill>
                <a:sym typeface="Wingdings"/>
              </a:rPr>
              <a:t>A</a:t>
            </a:r>
            <a:r>
              <a:rPr lang="en-US" sz="2000" b="1" baseline="-25000" dirty="0" smtClean="0">
                <a:solidFill>
                  <a:srgbClr val="008000"/>
                </a:solidFill>
                <a:sym typeface="Wingdings"/>
              </a:rPr>
              <a:t>N</a:t>
            </a:r>
            <a:r>
              <a:rPr lang="en-US" sz="2000" b="1" dirty="0" smtClean="0">
                <a:solidFill>
                  <a:srgbClr val="008000"/>
                </a:solidFill>
                <a:sym typeface="Wingdings"/>
              </a:rPr>
              <a:t> for </a:t>
            </a:r>
            <a:r>
              <a:rPr lang="en-US" sz="2000" b="1" dirty="0" smtClean="0">
                <a:solidFill>
                  <a:srgbClr val="008000"/>
                </a:solidFill>
                <a:cs typeface="Symbol" charset="2"/>
                <a:sym typeface="Wingdings"/>
              </a:rPr>
              <a:t>photons</a:t>
            </a:r>
            <a:r>
              <a:rPr lang="en-US" sz="2000" b="1" dirty="0" smtClean="0">
                <a:solidFill>
                  <a:srgbClr val="008000"/>
                </a:solidFill>
                <a:sym typeface="Wingdings"/>
              </a:rPr>
              <a:t>, W</a:t>
            </a:r>
            <a:r>
              <a:rPr lang="en-US" sz="2000" b="1" baseline="30000" dirty="0" smtClean="0">
                <a:solidFill>
                  <a:srgbClr val="008000"/>
                </a:solidFill>
                <a:sym typeface="Wingdings"/>
              </a:rPr>
              <a:t>±</a:t>
            </a:r>
            <a:r>
              <a:rPr lang="en-US" sz="2000" b="1" dirty="0" smtClean="0">
                <a:solidFill>
                  <a:srgbClr val="008000"/>
                </a:solidFill>
                <a:sym typeface="Wingdings"/>
              </a:rPr>
              <a:t>, Z</a:t>
            </a:r>
            <a:r>
              <a:rPr lang="en-US" sz="2000" b="1" baseline="30000" dirty="0" smtClean="0">
                <a:solidFill>
                  <a:srgbClr val="008000"/>
                </a:solidFill>
                <a:sym typeface="Wingdings"/>
              </a:rPr>
              <a:t>0</a:t>
            </a:r>
            <a:r>
              <a:rPr lang="en-US" sz="2000" b="1" dirty="0" smtClean="0">
                <a:solidFill>
                  <a:srgbClr val="008000"/>
                </a:solidFill>
                <a:sym typeface="Wingdings"/>
              </a:rPr>
              <a:t>, DY</a:t>
            </a:r>
            <a:endParaRPr lang="en-US" sz="2000" b="1" dirty="0" smtClean="0">
              <a:solidFill>
                <a:srgbClr val="008000"/>
              </a:solidFill>
            </a:endParaRPr>
          </a:p>
        </p:txBody>
      </p:sp>
      <p:sp>
        <p:nvSpPr>
          <p:cNvPr id="9" name="Slide Number Placeholder 8"/>
          <p:cNvSpPr>
            <a:spLocks noGrp="1"/>
          </p:cNvSpPr>
          <p:nvPr>
            <p:ph type="sldNum" sz="quarter" idx="12"/>
          </p:nvPr>
        </p:nvSpPr>
        <p:spPr>
          <a:xfrm>
            <a:off x="6957925" y="6167499"/>
            <a:ext cx="2133600" cy="365125"/>
          </a:xfrm>
        </p:spPr>
        <p:txBody>
          <a:bodyPr/>
          <a:lstStyle/>
          <a:p>
            <a:fld id="{5BBAB1DB-3EEE-774A-AAE9-210163023056}" type="slidenum">
              <a:rPr lang="en-US" smtClean="0"/>
              <a:pPr/>
              <a:t>30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45067392"/>
              </p:ext>
            </p:extLst>
          </p:nvPr>
        </p:nvGraphicFramePr>
        <p:xfrm>
          <a:off x="6780357" y="1582368"/>
          <a:ext cx="838791" cy="384967"/>
        </p:xfrm>
        <a:graphic>
          <a:graphicData uri="http://schemas.openxmlformats.org/presentationml/2006/ole">
            <mc:AlternateContent xmlns:mc="http://schemas.openxmlformats.org/markup-compatibility/2006">
              <mc:Choice xmlns:v="urn:schemas-microsoft-com:vml" Requires="v">
                <p:oleObj spid="_x0000_s57388" name="Equation" r:id="rId3" imgW="469900" imgH="215900" progId="Equation.3">
                  <p:embed/>
                </p:oleObj>
              </mc:Choice>
              <mc:Fallback>
                <p:oleObj name="Equation" r:id="rId3" imgW="469900" imgH="215900" progId="Equation.3">
                  <p:embed/>
                  <p:pic>
                    <p:nvPicPr>
                      <p:cNvPr id="0" name=""/>
                      <p:cNvPicPr>
                        <a:picLocks noChangeAspect="1" noChangeArrowheads="1"/>
                      </p:cNvPicPr>
                      <p:nvPr/>
                    </p:nvPicPr>
                    <p:blipFill>
                      <a:blip r:embed="rId4"/>
                      <a:srcRect/>
                      <a:stretch>
                        <a:fillRect/>
                      </a:stretch>
                    </p:blipFill>
                    <p:spPr bwMode="auto">
                      <a:xfrm>
                        <a:off x="6780357" y="1582368"/>
                        <a:ext cx="838791" cy="384967"/>
                      </a:xfrm>
                      <a:prstGeom prst="rect">
                        <a:avLst/>
                      </a:prstGeom>
                      <a:noFill/>
                      <a:extLst/>
                    </p:spPr>
                  </p:pic>
                </p:oleObj>
              </mc:Fallback>
            </mc:AlternateContent>
          </a:graphicData>
        </a:graphic>
      </p:graphicFrame>
    </p:spTree>
    <p:extLst>
      <p:ext uri="{BB962C8B-B14F-4D97-AF65-F5344CB8AC3E}">
        <p14:creationId xmlns:p14="http://schemas.microsoft.com/office/powerpoint/2010/main" val="18056778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STAR Spin Program</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6049019"/>
              </p:ext>
            </p:extLst>
          </p:nvPr>
        </p:nvGraphicFramePr>
        <p:xfrm>
          <a:off x="127992" y="1600200"/>
          <a:ext cx="7009990" cy="3881119"/>
        </p:xfrm>
        <a:graphic>
          <a:graphicData uri="http://schemas.openxmlformats.org/drawingml/2006/table">
            <a:tbl>
              <a:tblPr firstRow="1" bandRow="1">
                <a:tableStyleId>{5940675A-B579-460E-94D1-54222C63F5DA}</a:tableStyleId>
              </a:tblPr>
              <a:tblGrid>
                <a:gridCol w="1854997"/>
                <a:gridCol w="2117783"/>
                <a:gridCol w="3037210"/>
              </a:tblGrid>
              <a:tr h="370840">
                <a:tc rowSpan="7">
                  <a:txBody>
                    <a:bodyPr/>
                    <a:lstStyle/>
                    <a:p>
                      <a:pPr algn="ctr"/>
                      <a:endParaRPr lang="en-US" dirty="0" smtClean="0"/>
                    </a:p>
                    <a:p>
                      <a:pPr algn="ctr"/>
                      <a:endParaRPr lang="en-US" dirty="0" smtClean="0"/>
                    </a:p>
                    <a:p>
                      <a:pPr algn="ctr"/>
                      <a:r>
                        <a:rPr lang="en-US" dirty="0" smtClean="0"/>
                        <a:t>Mid</a:t>
                      </a:r>
                      <a:r>
                        <a:rPr lang="en-US" baseline="0" dirty="0" smtClean="0"/>
                        <a:t> </a:t>
                      </a:r>
                      <a:r>
                        <a:rPr lang="en-US" dirty="0" smtClean="0"/>
                        <a:t>Rapidity</a:t>
                      </a:r>
                    </a:p>
                    <a:p>
                      <a:pPr algn="ctr"/>
                      <a:r>
                        <a:rPr lang="en-US" dirty="0" smtClean="0">
                          <a:solidFill>
                            <a:srgbClr val="0000FF"/>
                          </a:solidFill>
                        </a:rPr>
                        <a:t>TPC</a:t>
                      </a:r>
                    </a:p>
                    <a:p>
                      <a:pPr algn="ctr"/>
                      <a:r>
                        <a:rPr lang="en-US" dirty="0" smtClean="0">
                          <a:solidFill>
                            <a:srgbClr val="0000FF"/>
                          </a:solidFill>
                        </a:rPr>
                        <a:t>BEMC</a:t>
                      </a:r>
                    </a:p>
                    <a:p>
                      <a:pPr algn="ctr"/>
                      <a:r>
                        <a:rPr lang="en-US" dirty="0" smtClean="0">
                          <a:solidFill>
                            <a:srgbClr val="0000FF"/>
                          </a:solidFill>
                        </a:rPr>
                        <a:t>EEMC</a:t>
                      </a:r>
                    </a:p>
                  </a:txBody>
                  <a:tcPr/>
                </a:tc>
                <a:tc rowSpan="4">
                  <a:txBody>
                    <a:bodyPr/>
                    <a:lstStyle/>
                    <a:p>
                      <a:pPr algn="ctr"/>
                      <a:endParaRPr lang="en-US" dirty="0" smtClean="0"/>
                    </a:p>
                    <a:p>
                      <a:pPr algn="ctr"/>
                      <a:r>
                        <a:rPr lang="en-US" dirty="0" smtClean="0"/>
                        <a:t>Jet </a:t>
                      </a:r>
                    </a:p>
                    <a:p>
                      <a:pPr algn="ctr"/>
                      <a:r>
                        <a:rPr lang="en-US" dirty="0" smtClean="0"/>
                        <a:t>Di-Jet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8000"/>
                          </a:solidFill>
                          <a:latin typeface="Symbol" charset="2"/>
                          <a:cs typeface="Symbol" charset="2"/>
                        </a:rPr>
                        <a:t>s    </a:t>
                      </a:r>
                      <a:r>
                        <a:rPr lang="en-US" baseline="0" dirty="0" smtClean="0">
                          <a:solidFill>
                            <a:srgbClr val="008000"/>
                          </a:solidFill>
                          <a:latin typeface="+mn-lt"/>
                          <a:cs typeface="Symbol" charset="2"/>
                        </a:rPr>
                        <a:t>High-x gluon density</a:t>
                      </a:r>
                      <a:endParaRPr lang="en-US" baseline="0" dirty="0" smtClean="0">
                        <a:solidFill>
                          <a:srgbClr val="008000"/>
                        </a:solidFill>
                        <a:latin typeface="Symbol" charset="2"/>
                        <a:cs typeface="Symbol" charset="2"/>
                      </a:endParaRPr>
                    </a:p>
                  </a:txBody>
                  <a:tcPr/>
                </a:tc>
              </a:tr>
              <a:tr h="370840">
                <a:tc vMerge="1">
                  <a:txBody>
                    <a:bodyPr/>
                    <a:lstStyle/>
                    <a:p>
                      <a:endParaRPr lang="en-US"/>
                    </a:p>
                  </a:txBody>
                  <a:tcPr/>
                </a:tc>
                <a:tc v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6600"/>
                          </a:solidFill>
                        </a:rPr>
                        <a:t>A</a:t>
                      </a:r>
                      <a:r>
                        <a:rPr lang="en-US" baseline="-25000" dirty="0" smtClean="0">
                          <a:solidFill>
                            <a:srgbClr val="FF6600"/>
                          </a:solidFill>
                        </a:rPr>
                        <a:t>LL</a:t>
                      </a:r>
                      <a:r>
                        <a:rPr lang="en-US" baseline="0" dirty="0" smtClean="0">
                          <a:solidFill>
                            <a:srgbClr val="FF6600"/>
                          </a:solidFill>
                        </a:rPr>
                        <a:t>  Gluon Spin</a:t>
                      </a:r>
                      <a:endParaRPr lang="en-US" baseline="-25000" dirty="0" smtClean="0">
                        <a:solidFill>
                          <a:srgbClr val="FF6600"/>
                        </a:solidFill>
                      </a:endParaRPr>
                    </a:p>
                  </a:txBody>
                  <a:tcPr/>
                </a:tc>
              </a:tr>
              <a:tr h="370840">
                <a:tc vMerge="1">
                  <a:txBody>
                    <a:bodyPr/>
                    <a:lstStyle/>
                    <a:p>
                      <a:endParaRPr lang="en-US" dirty="0"/>
                    </a:p>
                  </a:txBody>
                  <a:tcPr/>
                </a:tc>
                <a:tc vMerge="1">
                  <a:txBody>
                    <a:bodyPr/>
                    <a:lstStyle/>
                    <a:p>
                      <a:pPr algn="ctr"/>
                      <a:endParaRPr lang="en-US" dirty="0"/>
                    </a:p>
                  </a:txBody>
                  <a:tcPr/>
                </a:tc>
                <a:tc>
                  <a:txBody>
                    <a:bodyPr/>
                    <a:lstStyle/>
                    <a:p>
                      <a:r>
                        <a:rPr lang="en-US" dirty="0" smtClean="0">
                          <a:solidFill>
                            <a:srgbClr val="FF0000"/>
                          </a:solidFill>
                        </a:rPr>
                        <a:t>A</a:t>
                      </a:r>
                      <a:r>
                        <a:rPr lang="en-US" baseline="-25000" dirty="0" smtClean="0">
                          <a:solidFill>
                            <a:srgbClr val="FF0000"/>
                          </a:solidFill>
                        </a:rPr>
                        <a:t>N    </a:t>
                      </a:r>
                      <a:r>
                        <a:rPr lang="en-US" dirty="0" smtClean="0">
                          <a:solidFill>
                            <a:srgbClr val="FF0000"/>
                          </a:solidFill>
                        </a:rPr>
                        <a:t>Collins</a:t>
                      </a:r>
                      <a:endParaRPr lang="en-US" dirty="0">
                        <a:solidFill>
                          <a:srgbClr val="FF0000"/>
                        </a:solidFill>
                      </a:endParaRPr>
                    </a:p>
                  </a:txBody>
                  <a:tcPr/>
                </a:tc>
              </a:tr>
              <a:tr h="370840">
                <a:tc vMerge="1">
                  <a:txBody>
                    <a:bodyPr/>
                    <a:lstStyle/>
                    <a:p>
                      <a:endParaRPr lang="en-US"/>
                    </a:p>
                  </a:txBody>
                  <a:tcPr/>
                </a:tc>
                <a:tc vMerge="1">
                  <a:txBody>
                    <a:bodyPr/>
                    <a:lstStyle/>
                    <a:p>
                      <a:pPr algn="ct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a:t>
                      </a:r>
                      <a:r>
                        <a:rPr lang="en-US" baseline="-25000" dirty="0" smtClean="0">
                          <a:solidFill>
                            <a:srgbClr val="FF0000"/>
                          </a:solidFill>
                        </a:rPr>
                        <a:t>N   </a:t>
                      </a:r>
                      <a:r>
                        <a:rPr lang="en-US" baseline="0" dirty="0" smtClean="0">
                          <a:solidFill>
                            <a:srgbClr val="FF0000"/>
                          </a:solidFill>
                        </a:rPr>
                        <a:t> </a:t>
                      </a:r>
                      <a:r>
                        <a:rPr lang="en-US" dirty="0" smtClean="0">
                          <a:solidFill>
                            <a:srgbClr val="FF0000"/>
                          </a:solidFill>
                        </a:rPr>
                        <a:t>IFF</a:t>
                      </a:r>
                    </a:p>
                  </a:txBody>
                  <a:tcPr/>
                </a:tc>
              </a:tr>
              <a:tr h="370840">
                <a:tc vMerge="1">
                  <a:txBody>
                    <a:bodyPr/>
                    <a:lstStyle/>
                    <a:p>
                      <a:endParaRPr lang="en-US"/>
                    </a:p>
                  </a:txBody>
                  <a:tcPr/>
                </a:tc>
                <a:tc rowSpan="3">
                  <a:txBody>
                    <a:bodyPr/>
                    <a:lstStyle/>
                    <a:p>
                      <a:pPr algn="ctr"/>
                      <a:endParaRPr lang="en-US" dirty="0" smtClean="0"/>
                    </a:p>
                    <a:p>
                      <a:pPr algn="ctr"/>
                      <a:r>
                        <a:rPr lang="en-US" dirty="0" smtClean="0"/>
                        <a:t>W,Z</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8000"/>
                          </a:solidFill>
                          <a:latin typeface="Symbol" charset="2"/>
                          <a:cs typeface="Symbol" charset="2"/>
                        </a:rPr>
                        <a:t>s     </a:t>
                      </a:r>
                    </a:p>
                  </a:txBody>
                  <a:tcPr/>
                </a:tc>
              </a:tr>
              <a:tr h="370840">
                <a:tc vMerge="1">
                  <a:txBody>
                    <a:bodyPr/>
                    <a:lstStyle/>
                    <a:p>
                      <a:endParaRPr lang="en-US" dirty="0"/>
                    </a:p>
                  </a:txBody>
                  <a:tcPr/>
                </a:tc>
                <a:tc vMerge="1">
                  <a:txBody>
                    <a:bodyPr/>
                    <a:lstStyle/>
                    <a:p>
                      <a:pPr algn="ctr"/>
                      <a:endParaRPr lang="en-US" dirty="0"/>
                    </a:p>
                  </a:txBody>
                  <a:tcPr/>
                </a:tc>
                <a:tc>
                  <a:txBody>
                    <a:bodyPr/>
                    <a:lstStyle/>
                    <a:p>
                      <a:r>
                        <a:rPr lang="en-US" dirty="0" smtClean="0">
                          <a:solidFill>
                            <a:srgbClr val="FF6600"/>
                          </a:solidFill>
                        </a:rPr>
                        <a:t>A</a:t>
                      </a:r>
                      <a:r>
                        <a:rPr lang="en-US" baseline="-25000" dirty="0" smtClean="0">
                          <a:solidFill>
                            <a:srgbClr val="FF6600"/>
                          </a:solidFill>
                        </a:rPr>
                        <a:t>L</a:t>
                      </a:r>
                      <a:r>
                        <a:rPr lang="en-US" dirty="0" smtClean="0">
                          <a:solidFill>
                            <a:srgbClr val="FF6600"/>
                          </a:solidFill>
                        </a:rPr>
                        <a:t>   Sea</a:t>
                      </a:r>
                      <a:r>
                        <a:rPr lang="en-US" baseline="0" dirty="0" smtClean="0">
                          <a:solidFill>
                            <a:srgbClr val="FF6600"/>
                          </a:solidFill>
                        </a:rPr>
                        <a:t> Quark Spin</a:t>
                      </a:r>
                      <a:endParaRPr lang="en-US" dirty="0">
                        <a:solidFill>
                          <a:srgbClr val="FF6600"/>
                        </a:solidFill>
                      </a:endParaRPr>
                    </a:p>
                  </a:txBody>
                  <a:tcPr/>
                </a:tc>
              </a:tr>
              <a:tr h="370840">
                <a:tc vMerge="1">
                  <a:txBody>
                    <a:bodyPr/>
                    <a:lstStyle/>
                    <a:p>
                      <a:endParaRPr lang="en-US" dirty="0"/>
                    </a:p>
                  </a:txBody>
                  <a:tcPr/>
                </a:tc>
                <a:tc vMerge="1">
                  <a:txBody>
                    <a:bodyPr/>
                    <a:lstStyle/>
                    <a:p>
                      <a:pPr algn="ctr"/>
                      <a:endParaRPr lang="en-US" dirty="0"/>
                    </a:p>
                  </a:txBody>
                  <a:tcPr/>
                </a:tc>
                <a:tc>
                  <a:txBody>
                    <a:bodyPr/>
                    <a:lstStyle/>
                    <a:p>
                      <a:r>
                        <a:rPr lang="en-US" dirty="0" smtClean="0">
                          <a:solidFill>
                            <a:srgbClr val="FF0000"/>
                          </a:solidFill>
                        </a:rPr>
                        <a:t>A</a:t>
                      </a:r>
                      <a:r>
                        <a:rPr lang="en-US" baseline="-25000" dirty="0" smtClean="0">
                          <a:solidFill>
                            <a:srgbClr val="FF0000"/>
                          </a:solidFill>
                        </a:rPr>
                        <a:t>N    </a:t>
                      </a:r>
                      <a:r>
                        <a:rPr lang="en-US" baseline="0" dirty="0" err="1" smtClean="0">
                          <a:solidFill>
                            <a:srgbClr val="FF0000"/>
                          </a:solidFill>
                        </a:rPr>
                        <a:t>Sivers</a:t>
                      </a:r>
                      <a:endParaRPr lang="en-US" dirty="0">
                        <a:solidFill>
                          <a:srgbClr val="FF0000"/>
                        </a:solidFill>
                      </a:endParaRPr>
                    </a:p>
                  </a:txBody>
                  <a:tcPr/>
                </a:tc>
              </a:tr>
              <a:tr h="370840">
                <a:tc rowSpan="2">
                  <a:txBody>
                    <a:bodyPr/>
                    <a:lstStyle/>
                    <a:p>
                      <a:pPr algn="ctr"/>
                      <a:r>
                        <a:rPr lang="en-US" dirty="0" smtClean="0"/>
                        <a:t>Forward</a:t>
                      </a:r>
                      <a:r>
                        <a:rPr lang="en-US" baseline="0" dirty="0" smtClean="0"/>
                        <a:t> Rapidity</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EEMC</a:t>
                      </a:r>
                      <a:endParaRPr lang="en-US" dirty="0" smtClean="0"/>
                    </a:p>
                    <a:p>
                      <a:pPr algn="ctr"/>
                      <a:r>
                        <a:rPr lang="en-US" dirty="0" smtClean="0">
                          <a:solidFill>
                            <a:srgbClr val="0000FF"/>
                          </a:solidFill>
                        </a:rPr>
                        <a:t>FMS</a:t>
                      </a:r>
                      <a:endParaRPr lang="en-US" dirty="0">
                        <a:solidFill>
                          <a:srgbClr val="0000FF"/>
                        </a:solidFill>
                      </a:endParaRPr>
                    </a:p>
                  </a:txBody>
                  <a:tcPr/>
                </a:tc>
                <a:tc rowSpan="2">
                  <a:txBody>
                    <a:bodyPr/>
                    <a:lstStyle/>
                    <a:p>
                      <a:pPr algn="ctr"/>
                      <a:r>
                        <a:rPr lang="en-US" dirty="0" smtClean="0"/>
                        <a:t>pi0, eta,</a:t>
                      </a:r>
                      <a:r>
                        <a:rPr lang="en-US" baseline="0" dirty="0" smtClean="0">
                          <a:solidFill>
                            <a:schemeClr val="tx1"/>
                          </a:solidFill>
                        </a:rPr>
                        <a:t> EM-Jet </a:t>
                      </a:r>
                      <a:r>
                        <a:rPr lang="en-US" baseline="0" dirty="0" smtClean="0">
                          <a:solidFill>
                            <a:srgbClr val="800000"/>
                          </a:solidFill>
                        </a:rPr>
                        <a:t>(Photon, DY)</a:t>
                      </a:r>
                      <a:endParaRPr lang="en-US" dirty="0">
                        <a:solidFill>
                          <a:srgbClr val="8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6600"/>
                          </a:solidFill>
                        </a:rPr>
                        <a:t>A</a:t>
                      </a:r>
                      <a:r>
                        <a:rPr lang="en-US" baseline="-25000" dirty="0" smtClean="0">
                          <a:solidFill>
                            <a:srgbClr val="FF6600"/>
                          </a:solidFill>
                        </a:rPr>
                        <a:t>LL</a:t>
                      </a:r>
                      <a:r>
                        <a:rPr lang="en-US" baseline="0" dirty="0" smtClean="0">
                          <a:solidFill>
                            <a:srgbClr val="FF6600"/>
                          </a:solidFill>
                        </a:rPr>
                        <a:t>  Gluon Spin</a:t>
                      </a:r>
                      <a:endParaRPr lang="en-US" baseline="-25000" dirty="0" smtClean="0">
                        <a:solidFill>
                          <a:srgbClr val="FF6600"/>
                        </a:solidFill>
                      </a:endParaRPr>
                    </a:p>
                  </a:txBody>
                  <a:tcPr/>
                </a:tc>
              </a:tr>
              <a:tr h="370840">
                <a:tc vMerge="1">
                  <a:txBody>
                    <a:bodyPr/>
                    <a:lstStyle/>
                    <a:p>
                      <a:pPr algn="ctr"/>
                      <a:endParaRPr lang="en-US" dirty="0"/>
                    </a:p>
                  </a:txBody>
                  <a:tcPr/>
                </a:tc>
                <a:tc vMerge="1">
                  <a:txBody>
                    <a:bodyPr/>
                    <a:lstStyle/>
                    <a:p>
                      <a:pPr algn="ct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a:t>
                      </a:r>
                      <a:r>
                        <a:rPr lang="en-US" baseline="-25000" dirty="0" smtClean="0">
                          <a:solidFill>
                            <a:srgbClr val="FF0000"/>
                          </a:solidFill>
                        </a:rPr>
                        <a:t>N</a:t>
                      </a:r>
                      <a:r>
                        <a:rPr lang="en-US" baseline="0" dirty="0" smtClean="0">
                          <a:solidFill>
                            <a:srgbClr val="FF0000"/>
                          </a:solidFill>
                        </a:rPr>
                        <a:t>   Twist-3, </a:t>
                      </a:r>
                      <a:r>
                        <a:rPr lang="en-US" dirty="0" smtClean="0">
                          <a:solidFill>
                            <a:srgbClr val="FF0000"/>
                          </a:solidFill>
                        </a:rPr>
                        <a:t>Collins</a:t>
                      </a:r>
                      <a:r>
                        <a:rPr lang="en-US" baseline="0" dirty="0" smtClean="0">
                          <a:solidFill>
                            <a:srgbClr val="FF0000"/>
                          </a:solidFill>
                        </a:rPr>
                        <a:t>, </a:t>
                      </a:r>
                      <a:r>
                        <a:rPr lang="en-US" baseline="0" dirty="0" err="1" smtClean="0">
                          <a:solidFill>
                            <a:srgbClr val="FF0000"/>
                          </a:solidFill>
                        </a:rPr>
                        <a:t>Sivers</a:t>
                      </a:r>
                      <a:endParaRPr lang="en-US" dirty="0" smtClean="0">
                        <a:solidFill>
                          <a:srgbClr val="FF0000"/>
                        </a:solidFill>
                      </a:endParaRPr>
                    </a:p>
                  </a:txBody>
                  <a:tcPr/>
                </a:tc>
              </a:tr>
              <a:tr h="370840">
                <a:tc>
                  <a:txBody>
                    <a:bodyPr/>
                    <a:lstStyle/>
                    <a:p>
                      <a:pPr algn="ctr"/>
                      <a:r>
                        <a:rPr lang="en-US" dirty="0" smtClean="0">
                          <a:solidFill>
                            <a:schemeClr val="tx2">
                              <a:lumMod val="60000"/>
                              <a:lumOff val="40000"/>
                            </a:schemeClr>
                          </a:solidFill>
                        </a:rPr>
                        <a:t>Roman</a:t>
                      </a:r>
                      <a:r>
                        <a:rPr lang="en-US" baseline="0" dirty="0" smtClean="0">
                          <a:solidFill>
                            <a:schemeClr val="tx2">
                              <a:lumMod val="60000"/>
                              <a:lumOff val="40000"/>
                            </a:schemeClr>
                          </a:solidFill>
                        </a:rPr>
                        <a:t>-Pot</a:t>
                      </a:r>
                      <a:endParaRPr lang="en-US" dirty="0">
                        <a:solidFill>
                          <a:schemeClr val="tx2">
                            <a:lumMod val="60000"/>
                            <a:lumOff val="40000"/>
                          </a:schemeClr>
                        </a:solidFill>
                      </a:endParaRPr>
                    </a:p>
                  </a:txBody>
                  <a:tcPr/>
                </a:tc>
                <a:tc>
                  <a:txBody>
                    <a:bodyPr/>
                    <a:lstStyle/>
                    <a:p>
                      <a:pPr algn="ctr"/>
                      <a:r>
                        <a:rPr lang="en-US" dirty="0" smtClean="0">
                          <a:solidFill>
                            <a:schemeClr val="tx2">
                              <a:lumMod val="60000"/>
                              <a:lumOff val="40000"/>
                            </a:schemeClr>
                          </a:solidFill>
                        </a:rPr>
                        <a:t>proton</a:t>
                      </a:r>
                      <a:endParaRPr lang="en-US" dirty="0">
                        <a:solidFill>
                          <a:schemeClr val="tx2">
                            <a:lumMod val="60000"/>
                            <a:lumOff val="4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2">
                              <a:lumMod val="60000"/>
                              <a:lumOff val="40000"/>
                            </a:schemeClr>
                          </a:solidFill>
                        </a:rPr>
                        <a:t>Elastic and Diffraction</a:t>
                      </a:r>
                    </a:p>
                  </a:txBody>
                  <a:tcPr/>
                </a:tc>
              </a:tr>
            </a:tbl>
          </a:graphicData>
        </a:graphic>
      </p:graphicFrame>
      <p:sp>
        <p:nvSpPr>
          <p:cNvPr id="5" name="Right Brace 4"/>
          <p:cNvSpPr/>
          <p:nvPr/>
        </p:nvSpPr>
        <p:spPr>
          <a:xfrm>
            <a:off x="7280741" y="1708611"/>
            <a:ext cx="423356" cy="132352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a:off x="7334210" y="3189728"/>
            <a:ext cx="423356" cy="178264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7787788" y="2057534"/>
            <a:ext cx="1214508" cy="646331"/>
          </a:xfrm>
          <a:prstGeom prst="rect">
            <a:avLst/>
          </a:prstGeom>
          <a:noFill/>
        </p:spPr>
        <p:txBody>
          <a:bodyPr wrap="none" rtlCol="0">
            <a:spAutoFit/>
          </a:bodyPr>
          <a:lstStyle/>
          <a:p>
            <a:r>
              <a:rPr lang="en-US" dirty="0" smtClean="0"/>
              <a:t>R. </a:t>
            </a:r>
            <a:r>
              <a:rPr lang="en-US" dirty="0" err="1" smtClean="0"/>
              <a:t>Fatemi’s</a:t>
            </a:r>
            <a:r>
              <a:rPr lang="en-US" dirty="0" smtClean="0"/>
              <a:t> </a:t>
            </a:r>
          </a:p>
          <a:p>
            <a:r>
              <a:rPr lang="en-US" dirty="0" smtClean="0"/>
              <a:t>talk</a:t>
            </a:r>
            <a:endParaRPr lang="en-US" dirty="0"/>
          </a:p>
        </p:txBody>
      </p:sp>
      <p:sp>
        <p:nvSpPr>
          <p:cNvPr id="8" name="TextBox 7"/>
          <p:cNvSpPr txBox="1"/>
          <p:nvPr/>
        </p:nvSpPr>
        <p:spPr>
          <a:xfrm>
            <a:off x="7849108" y="3894809"/>
            <a:ext cx="959668" cy="369332"/>
          </a:xfrm>
          <a:prstGeom prst="rect">
            <a:avLst/>
          </a:prstGeom>
          <a:noFill/>
        </p:spPr>
        <p:txBody>
          <a:bodyPr wrap="none" rtlCol="0">
            <a:spAutoFit/>
          </a:bodyPr>
          <a:lstStyle/>
          <a:p>
            <a:r>
              <a:rPr lang="en-US" dirty="0" smtClean="0"/>
              <a:t>This talk</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712299691"/>
              </p:ext>
            </p:extLst>
          </p:nvPr>
        </p:nvGraphicFramePr>
        <p:xfrm>
          <a:off x="4557356" y="3055545"/>
          <a:ext cx="593725" cy="365125"/>
        </p:xfrm>
        <a:graphic>
          <a:graphicData uri="http://schemas.openxmlformats.org/presentationml/2006/ole">
            <mc:AlternateContent xmlns:mc="http://schemas.openxmlformats.org/markup-compatibility/2006">
              <mc:Choice xmlns:v="urn:schemas-microsoft-com:vml" Requires="v">
                <p:oleObj spid="_x0000_s48187" name="Equation" r:id="rId4" imgW="330200" imgH="203200" progId="Equation.3">
                  <p:embed/>
                </p:oleObj>
              </mc:Choice>
              <mc:Fallback>
                <p:oleObj name="Equation" r:id="rId4" imgW="330200" imgH="203200" progId="Equation.3">
                  <p:embed/>
                  <p:pic>
                    <p:nvPicPr>
                      <p:cNvPr id="0" name=""/>
                      <p:cNvPicPr/>
                      <p:nvPr/>
                    </p:nvPicPr>
                    <p:blipFill>
                      <a:blip r:embed="rId5"/>
                      <a:stretch>
                        <a:fillRect/>
                      </a:stretch>
                    </p:blipFill>
                    <p:spPr>
                      <a:xfrm>
                        <a:off x="4557356" y="3055545"/>
                        <a:ext cx="593725" cy="365125"/>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A27510DA-144D-8F41-8B23-7295C25FD0DA}" type="slidenum">
              <a:rPr lang="en-US" smtClean="0"/>
              <a:t>31</a:t>
            </a:fld>
            <a:endParaRPr lang="en-US"/>
          </a:p>
        </p:txBody>
      </p:sp>
      <p:sp>
        <p:nvSpPr>
          <p:cNvPr id="10" name="TextBox 9"/>
          <p:cNvSpPr txBox="1"/>
          <p:nvPr/>
        </p:nvSpPr>
        <p:spPr>
          <a:xfrm>
            <a:off x="1735986" y="5919897"/>
            <a:ext cx="6113122" cy="461665"/>
          </a:xfrm>
          <a:prstGeom prst="rect">
            <a:avLst/>
          </a:prstGeom>
          <a:noFill/>
        </p:spPr>
        <p:txBody>
          <a:bodyPr wrap="none" rtlCol="0">
            <a:spAutoFit/>
          </a:bodyPr>
          <a:lstStyle/>
          <a:p>
            <a:r>
              <a:rPr lang="en-US" sz="2400" dirty="0" smtClean="0">
                <a:solidFill>
                  <a:srgbClr val="000090"/>
                </a:solidFill>
              </a:rPr>
              <a:t>To be continued to </a:t>
            </a:r>
            <a:r>
              <a:rPr lang="en-US" sz="2400" dirty="0" err="1" smtClean="0">
                <a:solidFill>
                  <a:srgbClr val="000090"/>
                </a:solidFill>
              </a:rPr>
              <a:t>R.Fatemi’s</a:t>
            </a:r>
            <a:r>
              <a:rPr lang="en-US" sz="2400" dirty="0" smtClean="0">
                <a:solidFill>
                  <a:srgbClr val="000090"/>
                </a:solidFill>
              </a:rPr>
              <a:t> Talk on Thursday </a:t>
            </a:r>
            <a:endParaRPr lang="en-US" sz="2400" dirty="0">
              <a:solidFill>
                <a:srgbClr val="000090"/>
              </a:solidFill>
            </a:endParaRPr>
          </a:p>
        </p:txBody>
      </p:sp>
    </p:spTree>
    <p:extLst>
      <p:ext uri="{BB962C8B-B14F-4D97-AF65-F5344CB8AC3E}">
        <p14:creationId xmlns:p14="http://schemas.microsoft.com/office/powerpoint/2010/main" val="39670917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27510DA-144D-8F41-8B23-7295C25FD0DA}" type="slidenum">
              <a:rPr lang="en-US" smtClean="0"/>
              <a:t>32</a:t>
            </a:fld>
            <a:endParaRPr lang="en-US"/>
          </a:p>
        </p:txBody>
      </p:sp>
    </p:spTree>
    <p:extLst>
      <p:ext uri="{BB962C8B-B14F-4D97-AF65-F5344CB8AC3E}">
        <p14:creationId xmlns:p14="http://schemas.microsoft.com/office/powerpoint/2010/main" val="24662128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hRecoVsGenWBosonRap.png"/>
          <p:cNvPicPr>
            <a:picLocks noChangeAspect="1"/>
          </p:cNvPicPr>
          <p:nvPr/>
        </p:nvPicPr>
        <p:blipFill>
          <a:blip r:embed="rId3"/>
          <a:srcRect l="4979" t="6543" r="11229"/>
          <a:stretch>
            <a:fillRect/>
          </a:stretch>
        </p:blipFill>
        <p:spPr>
          <a:xfrm>
            <a:off x="6236425" y="4210826"/>
            <a:ext cx="2895309" cy="2189974"/>
          </a:xfrm>
          <a:prstGeom prst="rect">
            <a:avLst/>
          </a:prstGeom>
        </p:spPr>
      </p:pic>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p:txBody>
          <a:bodyPr/>
          <a:lstStyle/>
          <a:p>
            <a:fld id="{5BBAB1DB-3EEE-774A-AAE9-210163023056}" type="slidenum">
              <a:rPr lang="en-US" smtClean="0"/>
              <a:pPr/>
              <a:t>33</a:t>
            </a:fld>
            <a:endParaRPr lang="en-US"/>
          </a:p>
        </p:txBody>
      </p:sp>
      <p:sp>
        <p:nvSpPr>
          <p:cNvPr id="7"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lang="en-US" sz="3200" dirty="0" smtClean="0">
                <a:solidFill>
                  <a:srgbClr val="0000FF"/>
                </a:solidFill>
              </a:rPr>
              <a:t>W P</a:t>
            </a:r>
            <a:r>
              <a:rPr lang="en-US" sz="3200" baseline="-25000" dirty="0" smtClean="0">
                <a:solidFill>
                  <a:srgbClr val="0000FF"/>
                </a:solidFill>
              </a:rPr>
              <a:t>Z</a:t>
            </a:r>
            <a:r>
              <a:rPr lang="en-US" sz="3200" dirty="0" smtClean="0">
                <a:solidFill>
                  <a:srgbClr val="0000FF"/>
                </a:solidFill>
              </a:rPr>
              <a:t> reconstruction</a:t>
            </a: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8" name="TextBox 7"/>
          <p:cNvSpPr txBox="1"/>
          <p:nvPr/>
        </p:nvSpPr>
        <p:spPr>
          <a:xfrm>
            <a:off x="165100" y="977900"/>
            <a:ext cx="8521700" cy="2862322"/>
          </a:xfrm>
          <a:prstGeom prst="rect">
            <a:avLst/>
          </a:prstGeom>
          <a:noFill/>
        </p:spPr>
        <p:txBody>
          <a:bodyPr wrap="square" rtlCol="0">
            <a:spAutoFit/>
          </a:bodyPr>
          <a:lstStyle/>
          <a:p>
            <a:pPr marL="228600" indent="-228600">
              <a:spcAft>
                <a:spcPts val="600"/>
              </a:spcAft>
              <a:buFont typeface="Wingdings" charset="2"/>
              <a:buChar char="ü"/>
            </a:pPr>
            <a:r>
              <a:rPr lang="en-US" dirty="0" smtClean="0">
                <a:solidFill>
                  <a:srgbClr val="000090"/>
                </a:solidFill>
              </a:rPr>
              <a:t>W longitudinal momentum (along </a:t>
            </a:r>
            <a:r>
              <a:rPr lang="en-US" dirty="0" err="1" smtClean="0">
                <a:solidFill>
                  <a:srgbClr val="000090"/>
                </a:solidFill>
              </a:rPr>
              <a:t>z</a:t>
            </a:r>
            <a:r>
              <a:rPr lang="en-US" dirty="0" smtClean="0">
                <a:solidFill>
                  <a:srgbClr val="000090"/>
                </a:solidFill>
              </a:rPr>
              <a:t>) can be calculated from the invariant mass. Currently we assume constant M</a:t>
            </a:r>
            <a:r>
              <a:rPr lang="en-US" baseline="-25000" dirty="0" smtClean="0">
                <a:solidFill>
                  <a:srgbClr val="000090"/>
                </a:solidFill>
              </a:rPr>
              <a:t>W</a:t>
            </a:r>
            <a:r>
              <a:rPr lang="en-US" dirty="0" smtClean="0">
                <a:solidFill>
                  <a:srgbClr val="000090"/>
                </a:solidFill>
              </a:rPr>
              <a:t> (for W produced on shell) </a:t>
            </a:r>
          </a:p>
          <a:p>
            <a:pPr marL="228600" indent="-228600">
              <a:spcAft>
                <a:spcPts val="600"/>
              </a:spcAft>
            </a:pPr>
            <a:endParaRPr lang="en-US" dirty="0" smtClean="0">
              <a:solidFill>
                <a:srgbClr val="000090"/>
              </a:solidFill>
            </a:endParaRPr>
          </a:p>
          <a:p>
            <a:pPr marL="228600" indent="-228600">
              <a:spcAft>
                <a:spcPts val="600"/>
              </a:spcAft>
              <a:buFont typeface="Wingdings" charset="2"/>
              <a:buChar char="ü"/>
            </a:pPr>
            <a:r>
              <a:rPr lang="en-US" dirty="0" smtClean="0">
                <a:solidFill>
                  <a:srgbClr val="000090"/>
                </a:solidFill>
              </a:rPr>
              <a:t>Neutrino longitudinal momentum component from quadratic equation</a:t>
            </a:r>
          </a:p>
          <a:p>
            <a:pPr marL="228600" indent="-228600">
              <a:spcAft>
                <a:spcPts val="600"/>
              </a:spcAft>
              <a:buFont typeface="Wingdings" charset="2"/>
              <a:buChar char="ü"/>
            </a:pPr>
            <a:endParaRPr lang="en-US" dirty="0" smtClean="0">
              <a:solidFill>
                <a:srgbClr val="000090"/>
              </a:solidFill>
            </a:endParaRPr>
          </a:p>
          <a:p>
            <a:pPr marL="228600" indent="-228600">
              <a:spcAft>
                <a:spcPts val="600"/>
              </a:spcAft>
            </a:pPr>
            <a:endParaRPr lang="en-US" dirty="0" smtClean="0">
              <a:solidFill>
                <a:srgbClr val="000090"/>
              </a:solidFill>
            </a:endParaRPr>
          </a:p>
          <a:p>
            <a:pPr marL="228600" indent="-228600">
              <a:spcAft>
                <a:spcPts val="600"/>
              </a:spcAft>
              <a:buFont typeface="Wingdings" charset="2"/>
              <a:buChar char="ü"/>
            </a:pPr>
            <a:r>
              <a:rPr lang="en-US" sz="2400" b="1" u="sng" dirty="0" smtClean="0">
                <a:solidFill>
                  <a:srgbClr val="FF0000"/>
                </a:solidFill>
              </a:rPr>
              <a:t>Two solutions</a:t>
            </a:r>
            <a:r>
              <a:rPr lang="en-US" sz="2400" b="1" dirty="0" smtClean="0">
                <a:solidFill>
                  <a:srgbClr val="FF0000"/>
                </a:solidFill>
              </a:rPr>
              <a:t>!</a:t>
            </a:r>
            <a:r>
              <a:rPr lang="en-US" sz="2400" b="1" dirty="0" smtClean="0">
                <a:solidFill>
                  <a:srgbClr val="000090"/>
                </a:solidFill>
              </a:rPr>
              <a:t> </a:t>
            </a:r>
          </a:p>
          <a:p>
            <a:pPr marL="228600" indent="-228600">
              <a:spcAft>
                <a:spcPts val="600"/>
              </a:spcAft>
              <a:buFont typeface="Wingdings" charset="2"/>
              <a:buChar char="ü"/>
            </a:pPr>
            <a:endParaRPr lang="en-US" dirty="0"/>
          </a:p>
        </p:txBody>
      </p:sp>
      <p:graphicFrame>
        <p:nvGraphicFramePr>
          <p:cNvPr id="9" name="Object 8"/>
          <p:cNvGraphicFramePr>
            <a:graphicFrameLocks noChangeAspect="1"/>
          </p:cNvGraphicFramePr>
          <p:nvPr/>
        </p:nvGraphicFramePr>
        <p:xfrm>
          <a:off x="2563813" y="1589088"/>
          <a:ext cx="3189287" cy="504407"/>
        </p:xfrm>
        <a:graphic>
          <a:graphicData uri="http://schemas.openxmlformats.org/presentationml/2006/ole">
            <mc:AlternateContent xmlns:mc="http://schemas.openxmlformats.org/markup-compatibility/2006">
              <mc:Choice xmlns:v="urn:schemas-microsoft-com:vml" Requires="v">
                <p:oleObj spid="_x0000_s12436" name="Equation" r:id="rId4" imgW="1803400" imgH="266700" progId="Equation.3">
                  <p:embed/>
                </p:oleObj>
              </mc:Choice>
              <mc:Fallback>
                <p:oleObj name="Equation" r:id="rId4" imgW="1803400" imgH="266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813" y="1589088"/>
                        <a:ext cx="3189287" cy="5044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
          <p:cNvGraphicFramePr>
            <a:graphicFrameLocks noChangeAspect="1"/>
          </p:cNvGraphicFramePr>
          <p:nvPr/>
        </p:nvGraphicFramePr>
        <p:xfrm>
          <a:off x="692150" y="2259013"/>
          <a:ext cx="7353300" cy="715962"/>
        </p:xfrm>
        <a:graphic>
          <a:graphicData uri="http://schemas.openxmlformats.org/presentationml/2006/ole">
            <mc:AlternateContent xmlns:mc="http://schemas.openxmlformats.org/markup-compatibility/2006">
              <mc:Choice xmlns:v="urn:schemas-microsoft-com:vml" Requires="v">
                <p:oleObj spid="_x0000_s12437" name="Equation" r:id="rId6" imgW="4178300" imgH="381000" progId="Equation.3">
                  <p:embed/>
                </p:oleObj>
              </mc:Choice>
              <mc:Fallback>
                <p:oleObj name="Equation" r:id="rId6" imgW="4178300" imgH="381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150" y="2259013"/>
                        <a:ext cx="7353300" cy="715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501175" y="2863691"/>
            <a:ext cx="3112225" cy="646331"/>
          </a:xfrm>
          <a:prstGeom prst="rect">
            <a:avLst/>
          </a:prstGeom>
          <a:noFill/>
        </p:spPr>
        <p:txBody>
          <a:bodyPr wrap="none" rtlCol="0">
            <a:spAutoFit/>
          </a:bodyPr>
          <a:lstStyle/>
          <a:p>
            <a:r>
              <a:rPr lang="en-US" b="1" dirty="0" smtClean="0">
                <a:solidFill>
                  <a:srgbClr val="FF0000"/>
                </a:solidFill>
              </a:rPr>
              <a:t>Smaller |</a:t>
            </a:r>
            <a:r>
              <a:rPr lang="en-US" b="1" dirty="0" err="1" smtClean="0">
                <a:solidFill>
                  <a:srgbClr val="FF0000"/>
                </a:solidFill>
              </a:rPr>
              <a:t>Pz</a:t>
            </a:r>
            <a:r>
              <a:rPr lang="en-US" b="1" dirty="0" smtClean="0">
                <a:solidFill>
                  <a:srgbClr val="FF0000"/>
                </a:solidFill>
              </a:rPr>
              <a:t>| </a:t>
            </a:r>
            <a:r>
              <a:rPr lang="en-US" dirty="0" err="1" smtClean="0">
                <a:sym typeface="Wingdings"/>
              </a:rPr>
              <a:t></a:t>
            </a:r>
            <a:r>
              <a:rPr lang="en-US" dirty="0" smtClean="0">
                <a:sym typeface="Wingdings"/>
              </a:rPr>
              <a:t> </a:t>
            </a:r>
            <a:r>
              <a:rPr lang="en-US" b="1" dirty="0" smtClean="0">
                <a:solidFill>
                  <a:srgbClr val="0000FF"/>
                </a:solidFill>
                <a:sym typeface="Wingdings"/>
              </a:rPr>
              <a:t>first solution</a:t>
            </a:r>
          </a:p>
          <a:p>
            <a:r>
              <a:rPr lang="en-US" b="1" dirty="0" smtClean="0">
                <a:solidFill>
                  <a:srgbClr val="FF0000"/>
                </a:solidFill>
                <a:sym typeface="Wingdings"/>
              </a:rPr>
              <a:t>Larger |</a:t>
            </a:r>
            <a:r>
              <a:rPr lang="en-US" b="1" dirty="0" err="1" smtClean="0">
                <a:solidFill>
                  <a:srgbClr val="FF0000"/>
                </a:solidFill>
                <a:sym typeface="Wingdings"/>
              </a:rPr>
              <a:t>Pz</a:t>
            </a:r>
            <a:r>
              <a:rPr lang="en-US" b="1" dirty="0" smtClean="0">
                <a:solidFill>
                  <a:srgbClr val="FF0000"/>
                </a:solidFill>
                <a:sym typeface="Wingdings"/>
              </a:rPr>
              <a:t>|   </a:t>
            </a:r>
            <a:r>
              <a:rPr lang="en-US" dirty="0" err="1" smtClean="0">
                <a:sym typeface="Wingdings"/>
              </a:rPr>
              <a:t></a:t>
            </a:r>
            <a:r>
              <a:rPr lang="en-US" dirty="0" smtClean="0">
                <a:sym typeface="Wingdings"/>
              </a:rPr>
              <a:t> </a:t>
            </a:r>
            <a:r>
              <a:rPr lang="en-US" b="1" dirty="0" smtClean="0">
                <a:solidFill>
                  <a:srgbClr val="0000FF"/>
                </a:solidFill>
                <a:sym typeface="Wingdings"/>
              </a:rPr>
              <a:t>other solution</a:t>
            </a:r>
            <a:endParaRPr lang="en-US" b="1" dirty="0">
              <a:solidFill>
                <a:srgbClr val="0000FF"/>
              </a:solidFill>
            </a:endParaRPr>
          </a:p>
        </p:txBody>
      </p:sp>
      <p:sp>
        <p:nvSpPr>
          <p:cNvPr id="11" name="TextBox 10"/>
          <p:cNvSpPr txBox="1"/>
          <p:nvPr/>
        </p:nvSpPr>
        <p:spPr>
          <a:xfrm>
            <a:off x="157162" y="3675122"/>
            <a:ext cx="8796338" cy="369332"/>
          </a:xfrm>
          <a:prstGeom prst="rect">
            <a:avLst/>
          </a:prstGeom>
          <a:noFill/>
        </p:spPr>
        <p:txBody>
          <a:bodyPr wrap="square" rtlCol="0">
            <a:spAutoFit/>
          </a:bodyPr>
          <a:lstStyle/>
          <a:p>
            <a:r>
              <a:rPr lang="en-US" dirty="0" smtClean="0">
                <a:solidFill>
                  <a:srgbClr val="000090"/>
                </a:solidFill>
              </a:rPr>
              <a:t>We select </a:t>
            </a:r>
            <a:r>
              <a:rPr lang="en-US" b="1" u="sng" dirty="0" smtClean="0">
                <a:solidFill>
                  <a:srgbClr val="FF0000"/>
                </a:solidFill>
              </a:rPr>
              <a:t>the first solution </a:t>
            </a:r>
            <a:r>
              <a:rPr lang="en-US" b="1" u="sng" dirty="0" err="1" smtClean="0">
                <a:solidFill>
                  <a:srgbClr val="FF0000"/>
                </a:solidFill>
                <a:sym typeface="Wingdings"/>
              </a:rPr>
              <a:t></a:t>
            </a:r>
            <a:endParaRPr lang="en-US" b="1" i="1" dirty="0">
              <a:solidFill>
                <a:srgbClr val="000090"/>
              </a:solidFill>
            </a:endParaRPr>
          </a:p>
        </p:txBody>
      </p:sp>
      <p:grpSp>
        <p:nvGrpSpPr>
          <p:cNvPr id="22" name="Group 21"/>
          <p:cNvGrpSpPr/>
          <p:nvPr/>
        </p:nvGrpSpPr>
        <p:grpSpPr>
          <a:xfrm>
            <a:off x="165100" y="4095254"/>
            <a:ext cx="3391515" cy="2146796"/>
            <a:chOff x="443884" y="952500"/>
            <a:chExt cx="4204315" cy="3060700"/>
          </a:xfrm>
        </p:grpSpPr>
        <p:grpSp>
          <p:nvGrpSpPr>
            <p:cNvPr id="23" name="Group 12"/>
            <p:cNvGrpSpPr/>
            <p:nvPr/>
          </p:nvGrpSpPr>
          <p:grpSpPr>
            <a:xfrm>
              <a:off x="457200" y="952500"/>
              <a:ext cx="4190999" cy="3031789"/>
              <a:chOff x="1751248" y="990600"/>
              <a:chExt cx="6586300" cy="4460563"/>
            </a:xfrm>
          </p:grpSpPr>
          <p:pic>
            <p:nvPicPr>
              <p:cNvPr id="25" name="Picture 24" descr="hWBosonPz_GoodRecoFraction.eps"/>
              <p:cNvPicPr>
                <a:picLocks noChangeAspect="1"/>
              </p:cNvPicPr>
              <p:nvPr/>
            </p:nvPicPr>
            <p:blipFill>
              <a:blip r:embed="rId8"/>
              <a:stretch>
                <a:fillRect/>
              </a:stretch>
            </p:blipFill>
            <p:spPr>
              <a:xfrm>
                <a:off x="1751248" y="990600"/>
                <a:ext cx="6586300" cy="4460563"/>
              </a:xfrm>
              <a:prstGeom prst="rect">
                <a:avLst/>
              </a:prstGeom>
            </p:spPr>
          </p:pic>
          <p:cxnSp>
            <p:nvCxnSpPr>
              <p:cNvPr id="26" name="Straight Connector 25"/>
              <p:cNvCxnSpPr/>
              <p:nvPr/>
            </p:nvCxnSpPr>
            <p:spPr>
              <a:xfrm rot="5400000">
                <a:off x="1512868" y="3204689"/>
                <a:ext cx="3774270" cy="1587"/>
              </a:xfrm>
              <a:prstGeom prst="line">
                <a:avLst/>
              </a:prstGeom>
              <a:ln w="317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4815913" y="3195346"/>
                <a:ext cx="3755585" cy="1589"/>
              </a:xfrm>
              <a:prstGeom prst="line">
                <a:avLst/>
              </a:prstGeom>
              <a:ln w="3175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24" name="Rectangle 23"/>
            <p:cNvSpPr/>
            <p:nvPr/>
          </p:nvSpPr>
          <p:spPr>
            <a:xfrm>
              <a:off x="443884" y="3898900"/>
              <a:ext cx="1041400" cy="114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3327400" y="4365804"/>
            <a:ext cx="3047999" cy="1477328"/>
          </a:xfrm>
          <a:prstGeom prst="rect">
            <a:avLst/>
          </a:prstGeom>
          <a:noFill/>
        </p:spPr>
        <p:txBody>
          <a:bodyPr wrap="square" rtlCol="0">
            <a:spAutoFit/>
          </a:bodyPr>
          <a:lstStyle/>
          <a:p>
            <a:pPr algn="ctr"/>
            <a:r>
              <a:rPr lang="en-US" b="1" dirty="0" smtClean="0">
                <a:solidFill>
                  <a:srgbClr val="000090"/>
                </a:solidFill>
              </a:rPr>
              <a:t>We cut at </a:t>
            </a:r>
          </a:p>
          <a:p>
            <a:pPr algn="ctr"/>
            <a:r>
              <a:rPr lang="en-US" b="1" dirty="0" smtClean="0">
                <a:solidFill>
                  <a:srgbClr val="000090"/>
                </a:solidFill>
              </a:rPr>
              <a:t>|</a:t>
            </a:r>
            <a:r>
              <a:rPr lang="en-US" b="1" dirty="0" err="1" smtClean="0">
                <a:solidFill>
                  <a:srgbClr val="000090"/>
                </a:solidFill>
              </a:rPr>
              <a:t>Pz</a:t>
            </a:r>
            <a:r>
              <a:rPr lang="en-US" b="1" dirty="0" smtClean="0">
                <a:solidFill>
                  <a:srgbClr val="000090"/>
                </a:solidFill>
              </a:rPr>
              <a:t>| &lt; 50 </a:t>
            </a:r>
            <a:r>
              <a:rPr lang="en-US" b="1" dirty="0" err="1" smtClean="0">
                <a:solidFill>
                  <a:srgbClr val="000090"/>
                </a:solidFill>
              </a:rPr>
              <a:t>GeV</a:t>
            </a:r>
            <a:r>
              <a:rPr lang="en-US" b="1" dirty="0" smtClean="0">
                <a:solidFill>
                  <a:srgbClr val="000090"/>
                </a:solidFill>
              </a:rPr>
              <a:t> </a:t>
            </a:r>
            <a:r>
              <a:rPr lang="en-US" b="1" dirty="0" err="1" smtClean="0">
                <a:solidFill>
                  <a:srgbClr val="FF0000"/>
                </a:solidFill>
                <a:sym typeface="Wingdings"/>
              </a:rPr>
              <a:t></a:t>
            </a:r>
            <a:r>
              <a:rPr lang="en-US" b="1" dirty="0" smtClean="0">
                <a:solidFill>
                  <a:srgbClr val="FF0000"/>
                </a:solidFill>
                <a:sym typeface="Wingdings"/>
              </a:rPr>
              <a:t> |W-</a:t>
            </a:r>
            <a:r>
              <a:rPr lang="en-US" b="1" dirty="0" err="1" smtClean="0">
                <a:solidFill>
                  <a:srgbClr val="FF0000"/>
                </a:solidFill>
                <a:sym typeface="Wingdings"/>
              </a:rPr>
              <a:t>y</a:t>
            </a:r>
            <a:r>
              <a:rPr lang="en-US" b="1" dirty="0" smtClean="0">
                <a:solidFill>
                  <a:srgbClr val="FF0000"/>
                </a:solidFill>
                <a:sym typeface="Wingdings"/>
              </a:rPr>
              <a:t>| &lt; 0.6 </a:t>
            </a:r>
            <a:r>
              <a:rPr lang="en-US" b="1" dirty="0" smtClean="0">
                <a:solidFill>
                  <a:srgbClr val="000090"/>
                </a:solidFill>
              </a:rPr>
              <a:t>to minimize </a:t>
            </a:r>
            <a:r>
              <a:rPr lang="en-US" b="1" dirty="0" err="1" smtClean="0">
                <a:solidFill>
                  <a:srgbClr val="000090"/>
                </a:solidFill>
              </a:rPr>
              <a:t>misreconstructions</a:t>
            </a:r>
            <a:r>
              <a:rPr lang="en-US" b="1" dirty="0" smtClean="0">
                <a:solidFill>
                  <a:srgbClr val="000090"/>
                </a:solidFill>
              </a:rPr>
              <a:t> </a:t>
            </a:r>
          </a:p>
          <a:p>
            <a:endParaRPr lang="en-US" dirty="0"/>
          </a:p>
        </p:txBody>
      </p:sp>
      <p:sp>
        <p:nvSpPr>
          <p:cNvPr id="31" name="TextBox 30"/>
          <p:cNvSpPr txBox="1"/>
          <p:nvPr/>
        </p:nvSpPr>
        <p:spPr>
          <a:xfrm>
            <a:off x="3162300" y="3598922"/>
            <a:ext cx="4864100" cy="646331"/>
          </a:xfrm>
          <a:prstGeom prst="rect">
            <a:avLst/>
          </a:prstGeom>
          <a:noFill/>
        </p:spPr>
        <p:txBody>
          <a:bodyPr wrap="square" rtlCol="0">
            <a:spAutoFit/>
          </a:bodyPr>
          <a:lstStyle/>
          <a:p>
            <a:r>
              <a:rPr lang="en-US" dirty="0" smtClean="0">
                <a:solidFill>
                  <a:srgbClr val="000090"/>
                </a:solidFill>
                <a:sym typeface="Wingdings"/>
              </a:rPr>
              <a:t>better </a:t>
            </a:r>
            <a:r>
              <a:rPr lang="en-US" b="1" i="1" dirty="0" smtClean="0">
                <a:solidFill>
                  <a:srgbClr val="000090"/>
                </a:solidFill>
              </a:rPr>
              <a:t>Fraction of </a:t>
            </a:r>
            <a:r>
              <a:rPr lang="en-US" b="1" i="1" u="sng" dirty="0" smtClean="0">
                <a:solidFill>
                  <a:srgbClr val="000090"/>
                </a:solidFill>
              </a:rPr>
              <a:t>correctly reconstructed </a:t>
            </a:r>
            <a:r>
              <a:rPr lang="en-US" b="1" i="1" dirty="0" smtClean="0">
                <a:solidFill>
                  <a:srgbClr val="000090"/>
                </a:solidFill>
              </a:rPr>
              <a:t>events </a:t>
            </a:r>
            <a:r>
              <a:rPr lang="en-US" dirty="0" smtClean="0"/>
              <a:t>(</a:t>
            </a:r>
            <a:r>
              <a:rPr lang="en-US" dirty="0" err="1" smtClean="0"/>
              <a:t>Pz</a:t>
            </a:r>
            <a:r>
              <a:rPr lang="en-US" dirty="0" smtClean="0"/>
              <a:t> is reconstructed within +/- 30 </a:t>
            </a:r>
            <a:r>
              <a:rPr lang="en-US" dirty="0" err="1" smtClean="0"/>
              <a:t>GeV</a:t>
            </a:r>
            <a:r>
              <a:rPr lang="en-US" dirty="0" smtClean="0"/>
              <a:t>) </a:t>
            </a:r>
            <a:endParaRPr lang="en-US" dirty="0"/>
          </a:p>
        </p:txBody>
      </p:sp>
      <p:sp>
        <p:nvSpPr>
          <p:cNvPr id="32" name="TextBox 31"/>
          <p:cNvSpPr txBox="1"/>
          <p:nvPr/>
        </p:nvSpPr>
        <p:spPr>
          <a:xfrm>
            <a:off x="137742" y="6160632"/>
            <a:ext cx="7647358" cy="369332"/>
          </a:xfrm>
          <a:prstGeom prst="rect">
            <a:avLst/>
          </a:prstGeom>
          <a:noFill/>
        </p:spPr>
        <p:txBody>
          <a:bodyPr wrap="square" rtlCol="0">
            <a:spAutoFit/>
          </a:bodyPr>
          <a:lstStyle/>
          <a:p>
            <a:r>
              <a:rPr lang="en-US" b="1" dirty="0" smtClean="0">
                <a:solidFill>
                  <a:srgbClr val="FF0000"/>
                </a:solidFill>
              </a:rPr>
              <a:t>NOTE:</a:t>
            </a:r>
            <a:r>
              <a:rPr lang="en-US" dirty="0" smtClean="0"/>
              <a:t> We </a:t>
            </a:r>
            <a:r>
              <a:rPr lang="en-US" b="1" u="sng" dirty="0" smtClean="0"/>
              <a:t>only</a:t>
            </a:r>
            <a:r>
              <a:rPr lang="en-US" u="sng" dirty="0" smtClean="0"/>
              <a:t> </a:t>
            </a:r>
            <a:r>
              <a:rPr lang="en-US" dirty="0" smtClean="0"/>
              <a:t>use the </a:t>
            </a:r>
            <a:r>
              <a:rPr lang="en-US" dirty="0" smtClean="0">
                <a:solidFill>
                  <a:srgbClr val="FF0000"/>
                </a:solidFill>
              </a:rPr>
              <a:t>first solution. </a:t>
            </a:r>
            <a:r>
              <a:rPr lang="en-US" dirty="0" smtClean="0"/>
              <a:t>This can be improved at a later stage. </a:t>
            </a:r>
            <a:endParaRPr lang="en-US" dirty="0"/>
          </a:p>
        </p:txBody>
      </p:sp>
    </p:spTree>
    <p:extLst>
      <p:ext uri="{BB962C8B-B14F-4D97-AF65-F5344CB8AC3E}">
        <p14:creationId xmlns:p14="http://schemas.microsoft.com/office/powerpoint/2010/main" val="26346538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p:txBody>
          <a:bodyPr/>
          <a:lstStyle/>
          <a:p>
            <a:fld id="{5BBAB1DB-3EEE-774A-AAE9-210163023056}" type="slidenum">
              <a:rPr lang="en-US" smtClean="0"/>
              <a:pPr/>
              <a:t>34</a:t>
            </a:fld>
            <a:endParaRPr lang="en-US"/>
          </a:p>
        </p:txBody>
      </p:sp>
      <p:sp>
        <p:nvSpPr>
          <p:cNvPr id="8"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Efficiency study</a:t>
            </a:r>
          </a:p>
        </p:txBody>
      </p:sp>
      <p:sp>
        <p:nvSpPr>
          <p:cNvPr id="10" name="TextBox 9"/>
          <p:cNvSpPr txBox="1"/>
          <p:nvPr/>
        </p:nvSpPr>
        <p:spPr>
          <a:xfrm>
            <a:off x="3627020" y="931207"/>
            <a:ext cx="5262979" cy="400110"/>
          </a:xfrm>
          <a:prstGeom prst="rect">
            <a:avLst/>
          </a:prstGeom>
          <a:noFill/>
        </p:spPr>
        <p:txBody>
          <a:bodyPr wrap="none" rtlCol="0">
            <a:spAutoFit/>
          </a:bodyPr>
          <a:lstStyle/>
          <a:p>
            <a:r>
              <a:rPr lang="en-US" sz="2000" b="1" dirty="0" smtClean="0">
                <a:solidFill>
                  <a:srgbClr val="0000FF"/>
                </a:solidFill>
              </a:rPr>
              <a:t>Uncertainties calculated binomially</a:t>
            </a:r>
            <a:r>
              <a:rPr lang="en-US" sz="2000" b="1" dirty="0">
                <a:solidFill>
                  <a:srgbClr val="0000FF"/>
                </a:solidFill>
              </a:rPr>
              <a:t> </a:t>
            </a:r>
            <a:r>
              <a:rPr lang="en-US" sz="2000" b="1" dirty="0" smtClean="0">
                <a:solidFill>
                  <a:srgbClr val="0000FF"/>
                </a:solidFill>
              </a:rPr>
              <a:t>(not visible)</a:t>
            </a:r>
            <a:endParaRPr lang="en-US" sz="2000" b="1" dirty="0">
              <a:solidFill>
                <a:srgbClr val="0000FF"/>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311653078"/>
              </p:ext>
            </p:extLst>
          </p:nvPr>
        </p:nvGraphicFramePr>
        <p:xfrm>
          <a:off x="267168" y="756089"/>
          <a:ext cx="2996732" cy="968478"/>
        </p:xfrm>
        <a:graphic>
          <a:graphicData uri="http://schemas.openxmlformats.org/presentationml/2006/ole">
            <mc:AlternateContent xmlns:mc="http://schemas.openxmlformats.org/markup-compatibility/2006">
              <mc:Choice xmlns:v="urn:schemas-microsoft-com:vml" Requires="v">
                <p:oleObj spid="_x0000_s16462" name="Equation" r:id="rId3" imgW="1524000" imgH="469900" progId="Equation.3">
                  <p:embed/>
                </p:oleObj>
              </mc:Choice>
              <mc:Fallback>
                <p:oleObj name="Equation" r:id="rId3" imgW="1524000" imgH="469900" progId="Equation.3">
                  <p:embed/>
                  <p:pic>
                    <p:nvPicPr>
                      <p:cNvPr id="0" name=""/>
                      <p:cNvPicPr/>
                      <p:nvPr/>
                    </p:nvPicPr>
                    <p:blipFill>
                      <a:blip r:embed="rId4"/>
                      <a:stretch>
                        <a:fillRect/>
                      </a:stretch>
                    </p:blipFill>
                    <p:spPr>
                      <a:xfrm>
                        <a:off x="267168" y="756089"/>
                        <a:ext cx="2996732" cy="968478"/>
                      </a:xfrm>
                      <a:prstGeom prst="rect">
                        <a:avLst/>
                      </a:prstGeom>
                    </p:spPr>
                  </p:pic>
                </p:oleObj>
              </mc:Fallback>
            </mc:AlternateContent>
          </a:graphicData>
        </a:graphic>
      </p:graphicFrame>
      <p:grpSp>
        <p:nvGrpSpPr>
          <p:cNvPr id="16" name="Group 15"/>
          <p:cNvGrpSpPr/>
          <p:nvPr/>
        </p:nvGrpSpPr>
        <p:grpSpPr>
          <a:xfrm>
            <a:off x="4595794" y="1765299"/>
            <a:ext cx="4446606" cy="4792029"/>
            <a:chOff x="4595794" y="1765299"/>
            <a:chExt cx="4446606" cy="4792029"/>
          </a:xfrm>
        </p:grpSpPr>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r="24998"/>
            <a:stretch/>
          </p:blipFill>
          <p:spPr>
            <a:xfrm>
              <a:off x="4595794" y="1765299"/>
              <a:ext cx="4294205" cy="3392887"/>
            </a:xfrm>
            <a:prstGeom prst="rect">
              <a:avLst/>
            </a:prstGeom>
          </p:spPr>
        </p:pic>
        <p:sp>
          <p:nvSpPr>
            <p:cNvPr id="14" name="TextBox 13"/>
            <p:cNvSpPr txBox="1"/>
            <p:nvPr/>
          </p:nvSpPr>
          <p:spPr>
            <a:xfrm>
              <a:off x="5041900" y="5080000"/>
              <a:ext cx="4000500" cy="1477328"/>
            </a:xfrm>
            <a:prstGeom prst="rect">
              <a:avLst/>
            </a:prstGeom>
            <a:noFill/>
          </p:spPr>
          <p:txBody>
            <a:bodyPr wrap="square" rtlCol="0">
              <a:spAutoFit/>
            </a:bodyPr>
            <a:lstStyle/>
            <a:p>
              <a:pPr algn="ctr"/>
              <a:r>
                <a:rPr lang="en-US" b="1" dirty="0" smtClean="0">
                  <a:solidFill>
                    <a:srgbClr val="0000FF"/>
                  </a:solidFill>
                </a:rPr>
                <a:t>The efficiency depends on the period</a:t>
              </a:r>
            </a:p>
            <a:p>
              <a:pPr algn="ctr"/>
              <a:r>
                <a:rPr lang="en-US" b="1" dirty="0" smtClean="0"/>
                <a:t>Run 12 less efficient than run 11 because of the lower reconstruction efficiency at higher rates </a:t>
              </a:r>
              <a:r>
                <a:rPr lang="en-US" b="1" dirty="0"/>
                <a:t>due to pile up effects in the TPC</a:t>
              </a:r>
              <a:endParaRPr lang="en-US" b="1" dirty="0" smtClean="0"/>
            </a:p>
          </p:txBody>
        </p:sp>
      </p:grpSp>
      <p:grpSp>
        <p:nvGrpSpPr>
          <p:cNvPr id="15" name="Group 14"/>
          <p:cNvGrpSpPr/>
          <p:nvPr/>
        </p:nvGrpSpPr>
        <p:grpSpPr>
          <a:xfrm>
            <a:off x="25400" y="1648366"/>
            <a:ext cx="4787900" cy="4686708"/>
            <a:chOff x="25400" y="1648366"/>
            <a:chExt cx="4787900" cy="4686708"/>
          </a:xfrm>
        </p:grpSpPr>
        <p:sp>
          <p:nvSpPr>
            <p:cNvPr id="7" name="TextBox 6"/>
            <p:cNvSpPr txBox="1"/>
            <p:nvPr/>
          </p:nvSpPr>
          <p:spPr>
            <a:xfrm>
              <a:off x="25400" y="5688743"/>
              <a:ext cx="4787900" cy="646331"/>
            </a:xfrm>
            <a:prstGeom prst="rect">
              <a:avLst/>
            </a:prstGeom>
            <a:noFill/>
          </p:spPr>
          <p:txBody>
            <a:bodyPr wrap="square" rtlCol="0">
              <a:spAutoFit/>
            </a:bodyPr>
            <a:lstStyle/>
            <a:p>
              <a:r>
                <a:rPr lang="en-US" b="1" dirty="0" smtClean="0">
                  <a:solidFill>
                    <a:srgbClr val="0000FF"/>
                  </a:solidFill>
                </a:rPr>
                <a:t>The efficiency depends very little on the charge</a:t>
              </a:r>
            </a:p>
            <a:p>
              <a:r>
                <a:rPr lang="en-US" b="1" dirty="0" smtClean="0">
                  <a:solidFill>
                    <a:srgbClr val="FF0000"/>
                  </a:solidFill>
                </a:rPr>
                <a:t>-&gt; it plays negligible role in this measurement</a:t>
              </a:r>
            </a:p>
          </p:txBody>
        </p:sp>
        <p:pic>
          <p:nvPicPr>
            <p:cNvPr id="3" name="Picture 2" descr="Run11-WEff.pdf"/>
            <p:cNvPicPr>
              <a:picLocks/>
            </p:cNvPicPr>
            <p:nvPr/>
          </p:nvPicPr>
          <p:blipFill>
            <a:blip r:embed="rId6">
              <a:extLst>
                <a:ext uri="{28A0092B-C50C-407E-A947-70E740481C1C}">
                  <a14:useLocalDpi xmlns:a14="http://schemas.microsoft.com/office/drawing/2010/main" val="0"/>
                </a:ext>
              </a:extLst>
            </a:blip>
            <a:stretch>
              <a:fillRect/>
            </a:stretch>
          </p:blipFill>
          <p:spPr>
            <a:xfrm rot="5400000">
              <a:off x="1222071" y="548033"/>
              <a:ext cx="2006689" cy="4207356"/>
            </a:xfrm>
            <a:prstGeom prst="rect">
              <a:avLst/>
            </a:prstGeom>
          </p:spPr>
        </p:pic>
        <p:pic>
          <p:nvPicPr>
            <p:cNvPr id="9" name="Picture 8" descr="WEff-QCor-Run12.pdf"/>
            <p:cNvPicPr>
              <a:picLocks/>
            </p:cNvPicPr>
            <p:nvPr/>
          </p:nvPicPr>
          <p:blipFill>
            <a:blip r:embed="rId7">
              <a:extLst>
                <a:ext uri="{28A0092B-C50C-407E-A947-70E740481C1C}">
                  <a14:useLocalDpi xmlns:a14="http://schemas.microsoft.com/office/drawing/2010/main" val="0"/>
                </a:ext>
              </a:extLst>
            </a:blip>
            <a:stretch>
              <a:fillRect/>
            </a:stretch>
          </p:blipFill>
          <p:spPr>
            <a:xfrm rot="5400000">
              <a:off x="1215764" y="2665171"/>
              <a:ext cx="2044699" cy="4207357"/>
            </a:xfrm>
            <a:prstGeom prst="rect">
              <a:avLst/>
            </a:prstGeom>
          </p:spPr>
        </p:pic>
      </p:grpSp>
    </p:spTree>
    <p:extLst>
      <p:ext uri="{BB962C8B-B14F-4D97-AF65-F5344CB8AC3E}">
        <p14:creationId xmlns:p14="http://schemas.microsoft.com/office/powerpoint/2010/main" val="3684492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85835" y="2303941"/>
            <a:ext cx="3876565" cy="3766659"/>
            <a:chOff x="239490" y="3065575"/>
            <a:chExt cx="3566392" cy="3565745"/>
          </a:xfrm>
        </p:grpSpPr>
        <p:pic>
          <p:nvPicPr>
            <p:cNvPr id="22" name="Picture 21" descr="NewerTransversityDistn.png"/>
            <p:cNvPicPr>
              <a:picLocks noChangeAspect="1"/>
            </p:cNvPicPr>
            <p:nvPr/>
          </p:nvPicPr>
          <p:blipFill rotWithShape="1">
            <a:blip r:embed="rId3">
              <a:extLst>
                <a:ext uri="{28A0092B-C50C-407E-A947-70E740481C1C}">
                  <a14:useLocalDpi xmlns:a14="http://schemas.microsoft.com/office/drawing/2010/main" val="0"/>
                </a:ext>
              </a:extLst>
            </a:blip>
            <a:srcRect l="8658" t="3085"/>
            <a:stretch/>
          </p:blipFill>
          <p:spPr>
            <a:xfrm>
              <a:off x="239490" y="3065575"/>
              <a:ext cx="3566392" cy="3565745"/>
            </a:xfrm>
            <a:prstGeom prst="rect">
              <a:avLst/>
            </a:prstGeom>
          </p:spPr>
        </p:pic>
        <p:sp>
          <p:nvSpPr>
            <p:cNvPr id="21" name="Rectangle 20"/>
            <p:cNvSpPr/>
            <p:nvPr/>
          </p:nvSpPr>
          <p:spPr>
            <a:xfrm>
              <a:off x="2786491" y="3150124"/>
              <a:ext cx="445659" cy="2848223"/>
            </a:xfrm>
            <a:prstGeom prst="rect">
              <a:avLst/>
            </a:prstGeom>
            <a:solidFill>
              <a:srgbClr val="00FF00">
                <a:alpha val="30000"/>
              </a:srgbClr>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85835" y="5695179"/>
            <a:ext cx="2082800" cy="276999"/>
          </a:xfrm>
          <a:prstGeom prst="rect">
            <a:avLst/>
          </a:prstGeom>
          <a:noFill/>
        </p:spPr>
        <p:txBody>
          <a:bodyPr wrap="square" rtlCol="0">
            <a:spAutoFit/>
          </a:bodyPr>
          <a:lstStyle/>
          <a:p>
            <a:pPr algn="ctr"/>
            <a:r>
              <a:rPr lang="en-US" sz="1200" dirty="0" smtClean="0">
                <a:solidFill>
                  <a:srgbClr val="7F7F7F"/>
                </a:solidFill>
              </a:rPr>
              <a:t>Torino, PRD 87, 094019 (2013)</a:t>
            </a:r>
            <a:endParaRPr lang="en-US" sz="1200" dirty="0">
              <a:solidFill>
                <a:srgbClr val="7F7F7F"/>
              </a:solidFill>
            </a:endParaRPr>
          </a:p>
        </p:txBody>
      </p:sp>
      <p:sp>
        <p:nvSpPr>
          <p:cNvPr id="26" name="Rectangle 4"/>
          <p:cNvSpPr>
            <a:spLocks noChangeArrowheads="1"/>
          </p:cNvSpPr>
          <p:nvPr/>
        </p:nvSpPr>
        <p:spPr bwMode="auto">
          <a:xfrm>
            <a:off x="76200" y="5652"/>
            <a:ext cx="8991600" cy="641053"/>
          </a:xfrm>
          <a:prstGeom prst="rect">
            <a:avLst/>
          </a:prstGeom>
          <a:noFill/>
          <a:ln w="9525">
            <a:noFill/>
            <a:miter lim="800000"/>
            <a:headEnd/>
            <a:tailEnd/>
          </a:ln>
        </p:spPr>
        <p:txBody>
          <a:bodyPr anchor="ctr">
            <a:prstTxWarp prst="textNoShape">
              <a:avLst/>
            </a:prstTxWarp>
          </a:bodyPr>
          <a:lstStyle/>
          <a:p>
            <a:pPr algn="ctr"/>
            <a:r>
              <a:rPr lang="en-US" sz="3600" b="1" dirty="0" smtClean="0"/>
              <a:t>Recent Polarized-proton Datasets at STAR</a:t>
            </a:r>
            <a:endParaRPr lang="en-US" sz="3600" baseline="-25000" dirty="0"/>
          </a:p>
        </p:txBody>
      </p:sp>
      <p:sp>
        <p:nvSpPr>
          <p:cNvPr id="19" name="TextBox 18"/>
          <p:cNvSpPr txBox="1"/>
          <p:nvPr/>
        </p:nvSpPr>
        <p:spPr>
          <a:xfrm>
            <a:off x="9232900" y="4927600"/>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2"/>
          </p:nvPr>
        </p:nvSpPr>
        <p:spPr/>
        <p:txBody>
          <a:bodyPr/>
          <a:lstStyle/>
          <a:p>
            <a:fld id="{0E437852-23F2-554D-AF3C-BD02726BFE7F}" type="slidenum">
              <a:rPr lang="en-US" smtClean="0"/>
              <a:t>35</a:t>
            </a:fld>
            <a:endParaRPr lang="en-US"/>
          </a:p>
        </p:txBody>
      </p:sp>
      <p:sp>
        <p:nvSpPr>
          <p:cNvPr id="20" name="Footer Placeholder 19"/>
          <p:cNvSpPr>
            <a:spLocks noGrp="1"/>
          </p:cNvSpPr>
          <p:nvPr>
            <p:ph type="ftr" sz="quarter" idx="11"/>
          </p:nvPr>
        </p:nvSpPr>
        <p:spPr/>
        <p:txBody>
          <a:bodyPr/>
          <a:lstStyle/>
          <a:p>
            <a:r>
              <a:rPr lang="en-US" smtClean="0"/>
              <a:t>Transverse Polarization Structure at STAR - Drachenberg</a:t>
            </a:r>
            <a:endParaRPr lang="en-US"/>
          </a:p>
        </p:txBody>
      </p:sp>
      <p:sp>
        <p:nvSpPr>
          <p:cNvPr id="2" name="TextBox 1"/>
          <p:cNvSpPr txBox="1"/>
          <p:nvPr/>
        </p:nvSpPr>
        <p:spPr>
          <a:xfrm>
            <a:off x="330200" y="711200"/>
            <a:ext cx="3975100" cy="1261884"/>
          </a:xfrm>
          <a:prstGeom prst="rect">
            <a:avLst/>
          </a:prstGeom>
          <a:noFill/>
        </p:spPr>
        <p:txBody>
          <a:bodyPr wrap="square" rtlCol="0">
            <a:spAutoFit/>
          </a:bodyPr>
          <a:lstStyle/>
          <a:p>
            <a:pPr algn="ctr"/>
            <a:r>
              <a:rPr lang="en-US" sz="2800" b="1" dirty="0" smtClean="0">
                <a:solidFill>
                  <a:srgbClr val="FF6600"/>
                </a:solidFill>
              </a:rPr>
              <a:t>2011</a:t>
            </a:r>
          </a:p>
          <a:p>
            <a:pPr marL="342900" indent="-342900">
              <a:buFont typeface="Arial"/>
              <a:buChar char="•"/>
            </a:pPr>
            <a:r>
              <a:rPr lang="en-US" sz="2400" dirty="0" smtClean="0"/>
              <a:t>25 pb</a:t>
            </a:r>
            <a:r>
              <a:rPr lang="en-US" sz="2400" baseline="30000" dirty="0" smtClean="0"/>
              <a:t>-1</a:t>
            </a:r>
            <a:r>
              <a:rPr lang="en-US" sz="2400" dirty="0" smtClean="0"/>
              <a:t> at </a:t>
            </a:r>
            <a:r>
              <a:rPr lang="en-US" sz="2400" dirty="0" smtClean="0">
                <a:latin typeface="Times"/>
                <a:cs typeface="Times"/>
              </a:rPr>
              <a:t>√</a:t>
            </a:r>
            <a:r>
              <a:rPr lang="en-US" sz="2400" i="1" dirty="0" smtClean="0">
                <a:latin typeface="Times"/>
                <a:cs typeface="Times"/>
              </a:rPr>
              <a:t>s</a:t>
            </a:r>
            <a:r>
              <a:rPr lang="en-US" sz="2400" dirty="0" smtClean="0">
                <a:latin typeface="Times"/>
                <a:cs typeface="Times"/>
              </a:rPr>
              <a:t> = 500</a:t>
            </a:r>
            <a:r>
              <a:rPr lang="en-US" sz="2400" dirty="0" smtClean="0"/>
              <a:t> </a:t>
            </a:r>
            <a:r>
              <a:rPr lang="en-US" sz="2400" dirty="0" err="1" smtClean="0"/>
              <a:t>GeV</a:t>
            </a:r>
            <a:endParaRPr lang="en-US" sz="2400" dirty="0" smtClean="0"/>
          </a:p>
          <a:p>
            <a:pPr marL="342900" indent="-342900">
              <a:buFont typeface="Arial"/>
              <a:buChar char="•"/>
            </a:pPr>
            <a:r>
              <a:rPr lang="en-US" sz="2400" dirty="0" smtClean="0"/>
              <a:t>Average polarization = 53%</a:t>
            </a:r>
          </a:p>
        </p:txBody>
      </p:sp>
      <p:sp>
        <p:nvSpPr>
          <p:cNvPr id="8" name="TextBox 7"/>
          <p:cNvSpPr txBox="1"/>
          <p:nvPr/>
        </p:nvSpPr>
        <p:spPr>
          <a:xfrm>
            <a:off x="4787900" y="715784"/>
            <a:ext cx="3975100" cy="1261884"/>
          </a:xfrm>
          <a:prstGeom prst="rect">
            <a:avLst/>
          </a:prstGeom>
          <a:noFill/>
        </p:spPr>
        <p:txBody>
          <a:bodyPr wrap="square" rtlCol="0">
            <a:spAutoFit/>
          </a:bodyPr>
          <a:lstStyle/>
          <a:p>
            <a:pPr algn="ctr"/>
            <a:r>
              <a:rPr lang="en-US" sz="2800" b="1" dirty="0" smtClean="0">
                <a:solidFill>
                  <a:srgbClr val="FF0000"/>
                </a:solidFill>
              </a:rPr>
              <a:t>2012</a:t>
            </a:r>
          </a:p>
          <a:p>
            <a:pPr marL="342900" indent="-342900">
              <a:buFont typeface="Arial"/>
              <a:buChar char="•"/>
            </a:pPr>
            <a:r>
              <a:rPr lang="en-US" sz="2400" dirty="0" smtClean="0"/>
              <a:t>22 pb</a:t>
            </a:r>
            <a:r>
              <a:rPr lang="en-US" sz="2400" baseline="30000" dirty="0" smtClean="0"/>
              <a:t>-1</a:t>
            </a:r>
            <a:r>
              <a:rPr lang="en-US" sz="2400" dirty="0" smtClean="0"/>
              <a:t> at </a:t>
            </a:r>
            <a:r>
              <a:rPr lang="en-US" sz="2400" dirty="0" smtClean="0">
                <a:latin typeface="Times"/>
                <a:cs typeface="Times"/>
              </a:rPr>
              <a:t>√</a:t>
            </a:r>
            <a:r>
              <a:rPr lang="en-US" sz="2400" i="1" dirty="0" smtClean="0">
                <a:latin typeface="Times"/>
                <a:cs typeface="Times"/>
              </a:rPr>
              <a:t>s</a:t>
            </a:r>
            <a:r>
              <a:rPr lang="en-US" sz="2400" dirty="0" smtClean="0">
                <a:latin typeface="Times"/>
                <a:cs typeface="Times"/>
              </a:rPr>
              <a:t> = 200 </a:t>
            </a:r>
            <a:r>
              <a:rPr lang="en-US" sz="2400" dirty="0" err="1" smtClean="0"/>
              <a:t>GeV</a:t>
            </a:r>
            <a:endParaRPr lang="en-US" sz="2400" dirty="0" smtClean="0"/>
          </a:p>
          <a:p>
            <a:pPr marL="342900" indent="-342900">
              <a:buFont typeface="Arial"/>
              <a:buChar char="•"/>
            </a:pPr>
            <a:r>
              <a:rPr lang="en-US" sz="2400" dirty="0" err="1" smtClean="0"/>
              <a:t>Avg</a:t>
            </a:r>
            <a:r>
              <a:rPr lang="en-US" sz="2400" dirty="0" smtClean="0"/>
              <a:t> polarization = 63%</a:t>
            </a:r>
          </a:p>
        </p:txBody>
      </p:sp>
      <p:grpSp>
        <p:nvGrpSpPr>
          <p:cNvPr id="10" name="Group 9"/>
          <p:cNvGrpSpPr/>
          <p:nvPr/>
        </p:nvGrpSpPr>
        <p:grpSpPr>
          <a:xfrm>
            <a:off x="3810000" y="2354741"/>
            <a:ext cx="5232399" cy="3411060"/>
            <a:chOff x="3771900" y="2723041"/>
            <a:chExt cx="5232399" cy="3411060"/>
          </a:xfrm>
        </p:grpSpPr>
        <p:pic>
          <p:nvPicPr>
            <p:cNvPr id="3" name="Picture 2" descr="Screen Shot 2015-04-19 at 3.25.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900" y="2723041"/>
              <a:ext cx="5232399" cy="3411060"/>
            </a:xfrm>
            <a:prstGeom prst="rect">
              <a:avLst/>
            </a:prstGeom>
          </p:spPr>
        </p:pic>
        <p:sp>
          <p:nvSpPr>
            <p:cNvPr id="9" name="TextBox 8"/>
            <p:cNvSpPr txBox="1"/>
            <p:nvPr/>
          </p:nvSpPr>
          <p:spPr>
            <a:xfrm>
              <a:off x="4135966" y="5470018"/>
              <a:ext cx="1617133" cy="276999"/>
            </a:xfrm>
            <a:prstGeom prst="rect">
              <a:avLst/>
            </a:prstGeom>
            <a:noFill/>
          </p:spPr>
          <p:txBody>
            <a:bodyPr wrap="square" rtlCol="0">
              <a:spAutoFit/>
            </a:bodyPr>
            <a:lstStyle/>
            <a:p>
              <a:pPr algn="ctr"/>
              <a:r>
                <a:rPr lang="en-US" sz="1200" dirty="0" smtClean="0">
                  <a:solidFill>
                    <a:srgbClr val="7F7F7F"/>
                  </a:solidFill>
                </a:rPr>
                <a:t>J.K. Adkins, APS2015</a:t>
              </a:r>
              <a:endParaRPr lang="en-US" sz="1200" dirty="0">
                <a:solidFill>
                  <a:srgbClr val="7F7F7F"/>
                </a:solidFill>
              </a:endParaRPr>
            </a:p>
          </p:txBody>
        </p:sp>
      </p:grpSp>
      <p:sp>
        <p:nvSpPr>
          <p:cNvPr id="11" name="TextBox 10"/>
          <p:cNvSpPr txBox="1"/>
          <p:nvPr/>
        </p:nvSpPr>
        <p:spPr>
          <a:xfrm>
            <a:off x="304800" y="5886826"/>
            <a:ext cx="8597900" cy="523220"/>
          </a:xfrm>
          <a:prstGeom prst="rect">
            <a:avLst/>
          </a:prstGeom>
          <a:noFill/>
        </p:spPr>
        <p:txBody>
          <a:bodyPr wrap="square" rtlCol="0">
            <a:spAutoFit/>
          </a:bodyPr>
          <a:lstStyle/>
          <a:p>
            <a:pPr algn="ctr"/>
            <a:r>
              <a:rPr lang="en-US" sz="2800" b="1" dirty="0" smtClean="0">
                <a:solidFill>
                  <a:srgbClr val="008000"/>
                </a:solidFill>
              </a:rPr>
              <a:t>Access to </a:t>
            </a:r>
            <a:r>
              <a:rPr lang="en-US" sz="2800" b="1" dirty="0" err="1" smtClean="0">
                <a:solidFill>
                  <a:srgbClr val="008000"/>
                </a:solidFill>
              </a:rPr>
              <a:t>transversity</a:t>
            </a:r>
            <a:r>
              <a:rPr lang="en-US" sz="2800" b="1" dirty="0" smtClean="0">
                <a:solidFill>
                  <a:srgbClr val="008000"/>
                </a:solidFill>
              </a:rPr>
              <a:t> in region with limited constraints</a:t>
            </a:r>
            <a:endParaRPr lang="en-US" sz="2800" b="1" dirty="0">
              <a:solidFill>
                <a:srgbClr val="008000"/>
              </a:solidFill>
            </a:endParaRPr>
          </a:p>
        </p:txBody>
      </p:sp>
      <p:sp>
        <p:nvSpPr>
          <p:cNvPr id="12" name="TextBox 11"/>
          <p:cNvSpPr txBox="1"/>
          <p:nvPr/>
        </p:nvSpPr>
        <p:spPr>
          <a:xfrm>
            <a:off x="1837267" y="1871480"/>
            <a:ext cx="5274733" cy="381657"/>
          </a:xfrm>
          <a:prstGeom prst="rect">
            <a:avLst/>
          </a:prstGeom>
          <a:noFill/>
        </p:spPr>
        <p:txBody>
          <a:bodyPr wrap="square" rtlCol="0">
            <a:spAutoFit/>
          </a:bodyPr>
          <a:lstStyle/>
          <a:p>
            <a:pPr algn="ctr"/>
            <a:r>
              <a:rPr lang="en-US" i="1" dirty="0" smtClean="0">
                <a:solidFill>
                  <a:srgbClr val="660066"/>
                </a:solidFill>
              </a:rPr>
              <a:t>Compare to ≈2 pb</a:t>
            </a:r>
            <a:r>
              <a:rPr lang="en-US" i="1" baseline="30000" dirty="0" smtClean="0">
                <a:solidFill>
                  <a:srgbClr val="660066"/>
                </a:solidFill>
              </a:rPr>
              <a:t>-1</a:t>
            </a:r>
            <a:r>
              <a:rPr lang="en-US" i="1" dirty="0" smtClean="0">
                <a:solidFill>
                  <a:srgbClr val="660066"/>
                </a:solidFill>
              </a:rPr>
              <a:t> at 57% polarization in 2006</a:t>
            </a:r>
            <a:endParaRPr lang="en-US" i="1" dirty="0">
              <a:solidFill>
                <a:srgbClr val="660066"/>
              </a:solidFill>
            </a:endParaRPr>
          </a:p>
        </p:txBody>
      </p:sp>
    </p:spTree>
    <p:extLst>
      <p:ext uri="{BB962C8B-B14F-4D97-AF65-F5344CB8AC3E}">
        <p14:creationId xmlns:p14="http://schemas.microsoft.com/office/powerpoint/2010/main" val="1367090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lot_PtCorr2.eps"/>
          <p:cNvPicPr>
            <a:picLocks noChangeAspect="1"/>
          </p:cNvPicPr>
          <p:nvPr/>
        </p:nvPicPr>
        <p:blipFill>
          <a:blip r:embed="rId3"/>
          <a:stretch>
            <a:fillRect/>
          </a:stretch>
        </p:blipFill>
        <p:spPr>
          <a:xfrm>
            <a:off x="4384840" y="3466936"/>
            <a:ext cx="3438360" cy="3232181"/>
          </a:xfrm>
          <a:prstGeom prst="rect">
            <a:avLst/>
          </a:prstGeom>
        </p:spPr>
      </p:pic>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p:txBody>
          <a:bodyPr/>
          <a:lstStyle/>
          <a:p>
            <a:fld id="{5BBAB1DB-3EEE-774A-AAE9-210163023056}" type="slidenum">
              <a:rPr lang="en-US" smtClean="0"/>
              <a:pPr/>
              <a:t>36</a:t>
            </a:fld>
            <a:endParaRPr lang="en-US"/>
          </a:p>
        </p:txBody>
      </p:sp>
      <p:sp>
        <p:nvSpPr>
          <p:cNvPr id="8"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lang="en-US" sz="3200" dirty="0" smtClean="0">
                <a:solidFill>
                  <a:srgbClr val="0000FF"/>
                </a:solidFill>
              </a:rPr>
              <a:t>Monte Carlo correction</a:t>
            </a: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pic>
        <p:nvPicPr>
          <p:cNvPr id="9" name="Picture 8" descr="plot_CorrectionVsRecoilPt.png"/>
          <p:cNvPicPr>
            <a:picLocks noChangeAspect="1"/>
          </p:cNvPicPr>
          <p:nvPr/>
        </p:nvPicPr>
        <p:blipFill>
          <a:blip r:embed="rId4"/>
          <a:srcRect l="6844" r="10162"/>
          <a:stretch>
            <a:fillRect/>
          </a:stretch>
        </p:blipFill>
        <p:spPr>
          <a:xfrm>
            <a:off x="0" y="723506"/>
            <a:ext cx="4055923" cy="2895994"/>
          </a:xfrm>
          <a:prstGeom prst="rect">
            <a:avLst/>
          </a:prstGeom>
        </p:spPr>
      </p:pic>
      <p:graphicFrame>
        <p:nvGraphicFramePr>
          <p:cNvPr id="115714" name="Object 2"/>
          <p:cNvGraphicFramePr>
            <a:graphicFrameLocks noChangeAspect="1"/>
          </p:cNvGraphicFramePr>
          <p:nvPr/>
        </p:nvGraphicFramePr>
        <p:xfrm>
          <a:off x="5143500" y="800100"/>
          <a:ext cx="2817813" cy="735013"/>
        </p:xfrm>
        <a:graphic>
          <a:graphicData uri="http://schemas.openxmlformats.org/presentationml/2006/ole">
            <mc:AlternateContent xmlns:mc="http://schemas.openxmlformats.org/markup-compatibility/2006">
              <mc:Choice xmlns:v="urn:schemas-microsoft-com:vml" Requires="v">
                <p:oleObj spid="_x0000_s11342" name="Equation" r:id="rId5" imgW="1651000" imgH="431800" progId="Equation.3">
                  <p:embed/>
                </p:oleObj>
              </mc:Choice>
              <mc:Fallback>
                <p:oleObj name="Equation" r:id="rId5" imgW="16510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800100"/>
                        <a:ext cx="2817813" cy="735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0000"/>
                            </a:solidFill>
                          </a14:hiddenFill>
                        </a:ext>
                      </a:extLst>
                    </p:spPr>
                  </p:pic>
                </p:oleObj>
              </mc:Fallback>
            </mc:AlternateContent>
          </a:graphicData>
        </a:graphic>
      </p:graphicFrame>
      <p:sp>
        <p:nvSpPr>
          <p:cNvPr id="11" name="TextBox 10"/>
          <p:cNvSpPr txBox="1"/>
          <p:nvPr/>
        </p:nvSpPr>
        <p:spPr>
          <a:xfrm>
            <a:off x="3911600" y="1549400"/>
            <a:ext cx="5207000" cy="1754327"/>
          </a:xfrm>
          <a:prstGeom prst="rect">
            <a:avLst/>
          </a:prstGeom>
          <a:noFill/>
        </p:spPr>
        <p:txBody>
          <a:bodyPr wrap="square" rtlCol="0">
            <a:spAutoFit/>
          </a:bodyPr>
          <a:lstStyle/>
          <a:p>
            <a:pPr algn="just"/>
            <a:r>
              <a:rPr lang="en-US" b="1" dirty="0" smtClean="0">
                <a:solidFill>
                  <a:srgbClr val="FF0000"/>
                </a:solidFill>
              </a:rPr>
              <a:t>The Correction method –</a:t>
            </a:r>
          </a:p>
          <a:p>
            <a:pPr marL="228600" indent="-228600" algn="just">
              <a:buFont typeface="Wingdings" charset="2"/>
              <a:buChar char="ü"/>
            </a:pPr>
            <a:r>
              <a:rPr lang="en-US" b="1" dirty="0" smtClean="0">
                <a:solidFill>
                  <a:srgbClr val="000000"/>
                </a:solidFill>
              </a:rPr>
              <a:t>Read recoil P</a:t>
            </a:r>
            <a:r>
              <a:rPr lang="en-US" b="1" baseline="-25000" dirty="0" smtClean="0">
                <a:solidFill>
                  <a:srgbClr val="000000"/>
                </a:solidFill>
              </a:rPr>
              <a:t>T</a:t>
            </a:r>
            <a:r>
              <a:rPr lang="en-US" b="1" dirty="0" smtClean="0">
                <a:solidFill>
                  <a:srgbClr val="000000"/>
                </a:solidFill>
              </a:rPr>
              <a:t> bin from data</a:t>
            </a:r>
          </a:p>
          <a:p>
            <a:pPr marL="228600" indent="-228600">
              <a:buFont typeface="Wingdings" charset="2"/>
              <a:buChar char="ü"/>
            </a:pPr>
            <a:r>
              <a:rPr lang="en-US" b="1" dirty="0" smtClean="0"/>
              <a:t>Project correction factor for corresponding P</a:t>
            </a:r>
            <a:r>
              <a:rPr lang="en-US" b="1" baseline="-25000" dirty="0" smtClean="0"/>
              <a:t>T</a:t>
            </a:r>
            <a:r>
              <a:rPr lang="en-US" b="1" dirty="0" smtClean="0"/>
              <a:t>-bins</a:t>
            </a:r>
          </a:p>
          <a:p>
            <a:pPr marL="228600" indent="-228600">
              <a:buFont typeface="Wingdings" charset="2"/>
              <a:buChar char="ü"/>
            </a:pPr>
            <a:r>
              <a:rPr lang="en-US" b="1" dirty="0" smtClean="0"/>
              <a:t>Normalize the projection distribution to 1</a:t>
            </a:r>
          </a:p>
          <a:p>
            <a:pPr marL="228600" indent="-228600">
              <a:buFont typeface="Wingdings" charset="2"/>
              <a:buChar char="ü"/>
            </a:pPr>
            <a:r>
              <a:rPr lang="en-US" b="1" dirty="0" smtClean="0"/>
              <a:t>Pick a correction value sampled from the projection distribution</a:t>
            </a:r>
            <a:endParaRPr lang="en-US" dirty="0"/>
          </a:p>
        </p:txBody>
      </p:sp>
      <p:sp>
        <p:nvSpPr>
          <p:cNvPr id="15" name="TextBox 14"/>
          <p:cNvSpPr txBox="1"/>
          <p:nvPr/>
        </p:nvSpPr>
        <p:spPr>
          <a:xfrm>
            <a:off x="457201" y="3997402"/>
            <a:ext cx="3647426" cy="1569660"/>
          </a:xfrm>
          <a:prstGeom prst="rect">
            <a:avLst/>
          </a:prstGeom>
          <a:noFill/>
        </p:spPr>
        <p:txBody>
          <a:bodyPr wrap="square" rtlCol="0">
            <a:spAutoFit/>
          </a:bodyPr>
          <a:lstStyle/>
          <a:p>
            <a:r>
              <a:rPr lang="en-US" sz="2400" b="1" dirty="0" smtClean="0">
                <a:solidFill>
                  <a:srgbClr val="FF0000"/>
                </a:solidFill>
              </a:rPr>
              <a:t>MC test:</a:t>
            </a:r>
          </a:p>
          <a:p>
            <a:r>
              <a:rPr lang="en-US" b="1" i="1" dirty="0" smtClean="0">
                <a:solidFill>
                  <a:srgbClr val="0000FF"/>
                </a:solidFill>
              </a:rPr>
              <a:t>After MC correction </a:t>
            </a:r>
          </a:p>
          <a:p>
            <a:r>
              <a:rPr lang="en-US" dirty="0" err="1" smtClean="0">
                <a:sym typeface="Wingdings"/>
              </a:rPr>
              <a:t></a:t>
            </a:r>
            <a:r>
              <a:rPr lang="en-US" dirty="0" smtClean="0">
                <a:sym typeface="Wingdings"/>
              </a:rPr>
              <a:t> </a:t>
            </a:r>
            <a:r>
              <a:rPr lang="en-US" dirty="0" smtClean="0"/>
              <a:t>very good agreement with </a:t>
            </a:r>
            <a:r>
              <a:rPr lang="en-US" b="1" dirty="0" err="1" smtClean="0"/>
              <a:t>RhicBOS</a:t>
            </a:r>
            <a:r>
              <a:rPr lang="en-US" dirty="0" smtClean="0"/>
              <a:t> (fully re-summed NNL/NLO calculation) and </a:t>
            </a:r>
            <a:r>
              <a:rPr lang="en-US" b="1" dirty="0" smtClean="0"/>
              <a:t>PYTHIA</a:t>
            </a:r>
            <a:r>
              <a:rPr lang="en-US" dirty="0" smtClean="0"/>
              <a:t> predictions</a:t>
            </a:r>
          </a:p>
        </p:txBody>
      </p:sp>
    </p:spTree>
    <p:extLst>
      <p:ext uri="{BB962C8B-B14F-4D97-AF65-F5344CB8AC3E}">
        <p14:creationId xmlns:p14="http://schemas.microsoft.com/office/powerpoint/2010/main" val="9614349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Slide Number Placeholder 8"/>
          <p:cNvSpPr>
            <a:spLocks noGrp="1"/>
          </p:cNvSpPr>
          <p:nvPr>
            <p:ph type="sldNum" sz="quarter" idx="12"/>
          </p:nvPr>
        </p:nvSpPr>
        <p:spPr/>
        <p:txBody>
          <a:bodyPr/>
          <a:lstStyle/>
          <a:p>
            <a:fld id="{93370F47-C6DD-A04E-B29D-1DE275AF3522}" type="slidenum">
              <a:rPr lang="en-US" smtClean="0"/>
              <a:pPr/>
              <a:t>37</a:t>
            </a:fld>
            <a:endParaRPr lang="en-US"/>
          </a:p>
        </p:txBody>
      </p:sp>
      <p:sp>
        <p:nvSpPr>
          <p:cNvPr id="9" name="Date Placeholder 8"/>
          <p:cNvSpPr>
            <a:spLocks noGrp="1"/>
          </p:cNvSpPr>
          <p:nvPr>
            <p:ph type="dt" sz="half" idx="10"/>
          </p:nvPr>
        </p:nvSpPr>
        <p:spPr/>
        <p:txBody>
          <a:bodyPr/>
          <a:lstStyle/>
          <a:p>
            <a:r>
              <a:rPr lang="en-US" smtClean="0"/>
              <a:t>April 28, 2014</a:t>
            </a:r>
            <a:endParaRPr lang="en-US"/>
          </a:p>
        </p:txBody>
      </p:sp>
      <p:sp>
        <p:nvSpPr>
          <p:cNvPr id="10" name="Footer Placeholder 9"/>
          <p:cNvSpPr>
            <a:spLocks noGrp="1"/>
          </p:cNvSpPr>
          <p:nvPr>
            <p:ph type="ftr" sz="quarter" idx="11"/>
          </p:nvPr>
        </p:nvSpPr>
        <p:spPr/>
        <p:txBody>
          <a:bodyPr/>
          <a:lstStyle/>
          <a:p>
            <a:r>
              <a:rPr lang="it-IT" smtClean="0"/>
              <a:t>S. Fazio - DIS 2015</a:t>
            </a:r>
            <a:endParaRPr lang="en-US"/>
          </a:p>
        </p:txBody>
      </p:sp>
      <p:sp>
        <p:nvSpPr>
          <p:cNvPr id="31" name="Title 1"/>
          <p:cNvSpPr txBox="1">
            <a:spLocks/>
          </p:cNvSpPr>
          <p:nvPr/>
        </p:nvSpPr>
        <p:spPr>
          <a:xfrm>
            <a:off x="279400" y="240280"/>
            <a:ext cx="8599234"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lang="en-US" sz="3200" dirty="0" smtClean="0">
              <a:solidFill>
                <a:srgbClr val="0000FF"/>
              </a:solidFill>
              <a:latin typeface="+mj-lt"/>
              <a:ea typeface="+mj-ea"/>
              <a:cs typeface="+mj-cs"/>
            </a:endParaRPr>
          </a:p>
          <a:p>
            <a:pPr lvl="0" algn="ctr">
              <a:spcBef>
                <a:spcPct val="0"/>
              </a:spcBef>
              <a:defRPr/>
            </a:pPr>
            <a:r>
              <a:rPr lang="en-US" sz="2800" dirty="0" smtClean="0">
                <a:solidFill>
                  <a:srgbClr val="0000FF"/>
                </a:solidFill>
              </a:rPr>
              <a:t>Motivations – Transverse Single Spin Asymmetry (A</a:t>
            </a:r>
            <a:r>
              <a:rPr lang="en-US" sz="2800" baseline="-25000" dirty="0" smtClean="0">
                <a:solidFill>
                  <a:srgbClr val="0000FF"/>
                </a:solidFill>
              </a:rPr>
              <a:t>N</a:t>
            </a:r>
            <a:r>
              <a:rPr lang="en-US" sz="2800" dirty="0" smtClean="0">
                <a:solidFill>
                  <a:srgbClr val="0000FF"/>
                </a:solidFill>
              </a:rPr>
              <a:t>)</a:t>
            </a:r>
            <a:r>
              <a:rPr kumimoji="0" lang="en-US" sz="2800" b="0" i="0" u="none" strike="noStrike" kern="1200" cap="none" spc="0" normalizeH="0" baseline="0" noProof="0" dirty="0" smtClean="0">
                <a:ln>
                  <a:noFill/>
                </a:ln>
                <a:solidFill>
                  <a:srgbClr val="0000FF"/>
                </a:solidFill>
                <a:effectLst/>
                <a:uLnTx/>
                <a:uFillTx/>
                <a:latin typeface="+mj-lt"/>
                <a:ea typeface="+mj-ea"/>
                <a:cs typeface="+mj-cs"/>
              </a:rPr>
              <a:t/>
            </a:r>
            <a:br>
              <a:rPr kumimoji="0" lang="en-US" sz="28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35" name="Text Box 6"/>
          <p:cNvSpPr txBox="1">
            <a:spLocks noChangeArrowheads="1"/>
          </p:cNvSpPr>
          <p:nvPr/>
        </p:nvSpPr>
        <p:spPr bwMode="auto">
          <a:xfrm>
            <a:off x="279400" y="1046689"/>
            <a:ext cx="1000394" cy="461665"/>
          </a:xfrm>
          <a:prstGeom prst="rect">
            <a:avLst/>
          </a:prstGeom>
          <a:noFill/>
          <a:ln w="9525">
            <a:noFill/>
            <a:miter lim="800000"/>
            <a:headEnd/>
            <a:tailEnd/>
          </a:ln>
        </p:spPr>
        <p:txBody>
          <a:bodyPr wrap="none">
            <a:prstTxWarp prst="textNoShape">
              <a:avLst/>
            </a:prstTxWarp>
            <a:spAutoFit/>
          </a:bodyPr>
          <a:lstStyle/>
          <a:p>
            <a:pPr eaLnBrk="0" hangingPunct="0"/>
            <a:r>
              <a:rPr lang="en-US" sz="2400" b="1" dirty="0" smtClean="0">
                <a:solidFill>
                  <a:srgbClr val="CD1416"/>
                </a:solidFill>
                <a:latin typeface="Comic Sans MS"/>
                <a:cs typeface="Comic Sans MS"/>
              </a:rPr>
              <a:t>Q</a:t>
            </a:r>
            <a:r>
              <a:rPr lang="en-US" sz="2400" b="1" dirty="0" smtClean="0">
                <a:solidFill>
                  <a:srgbClr val="0B9E08"/>
                </a:solidFill>
                <a:latin typeface="Comic Sans MS"/>
                <a:cs typeface="Comic Sans MS"/>
              </a:rPr>
              <a:t>C</a:t>
            </a:r>
            <a:r>
              <a:rPr lang="en-US" sz="2400" b="1" dirty="0" smtClean="0">
                <a:solidFill>
                  <a:srgbClr val="2130C9"/>
                </a:solidFill>
                <a:latin typeface="Comic Sans MS"/>
                <a:cs typeface="Comic Sans MS"/>
              </a:rPr>
              <a:t>D</a:t>
            </a:r>
            <a:r>
              <a:rPr lang="en-US" sz="2400" b="1" dirty="0">
                <a:solidFill>
                  <a:srgbClr val="CD1416"/>
                </a:solidFill>
                <a:latin typeface="Comic Sans MS"/>
                <a:cs typeface="Comic Sans MS"/>
              </a:rPr>
              <a:t>:</a:t>
            </a:r>
            <a:endParaRPr lang="en-US" sz="2400" b="1" dirty="0">
              <a:solidFill>
                <a:srgbClr val="E63F29"/>
              </a:solidFill>
              <a:latin typeface="Comic Sans MS"/>
              <a:cs typeface="Comic Sans MS"/>
            </a:endParaRPr>
          </a:p>
        </p:txBody>
      </p:sp>
      <p:pic>
        <p:nvPicPr>
          <p:cNvPr id="36" name="Picture 7"/>
          <p:cNvPicPr>
            <a:picLocks noChangeAspect="1" noChangeArrowheads="1"/>
          </p:cNvPicPr>
          <p:nvPr/>
        </p:nvPicPr>
        <p:blipFill>
          <a:blip r:embed="rId3"/>
          <a:srcRect/>
          <a:stretch>
            <a:fillRect/>
          </a:stretch>
        </p:blipFill>
        <p:spPr bwMode="auto">
          <a:xfrm>
            <a:off x="796304" y="1824887"/>
            <a:ext cx="7721143" cy="1866900"/>
          </a:xfrm>
          <a:prstGeom prst="rect">
            <a:avLst/>
          </a:prstGeom>
          <a:noFill/>
          <a:ln w="9525">
            <a:noFill/>
            <a:miter lim="800000"/>
            <a:headEnd/>
            <a:tailEnd/>
          </a:ln>
        </p:spPr>
      </p:pic>
      <p:sp>
        <p:nvSpPr>
          <p:cNvPr id="37" name="TextBox 36"/>
          <p:cNvSpPr txBox="1"/>
          <p:nvPr/>
        </p:nvSpPr>
        <p:spPr>
          <a:xfrm>
            <a:off x="1279794" y="3670300"/>
            <a:ext cx="6556106" cy="461665"/>
          </a:xfrm>
          <a:prstGeom prst="rect">
            <a:avLst/>
          </a:prstGeom>
          <a:noFill/>
          <a:ln>
            <a:solidFill>
              <a:schemeClr val="tx1"/>
            </a:solidFill>
          </a:ln>
          <a:effectLst>
            <a:glow rad="25400">
              <a:srgbClr val="0000FF">
                <a:alpha val="75000"/>
              </a:srgbClr>
            </a:glow>
          </a:effectLst>
          <a:scene3d>
            <a:camera prst="orthographicFront"/>
            <a:lightRig rig="threePt" dir="t"/>
          </a:scene3d>
          <a:sp3d>
            <a:bevelT w="114300" prst="artDeco"/>
            <a:bevelB w="114300" prst="artDeco"/>
          </a:sp3d>
        </p:spPr>
        <p:txBody>
          <a:bodyPr wrap="square" rtlCol="0">
            <a:spAutoFit/>
          </a:bodyPr>
          <a:lstStyle/>
          <a:p>
            <a:pPr algn="ctr"/>
            <a:r>
              <a:rPr lang="en-US" sz="2400" b="1" dirty="0" err="1" smtClean="0">
                <a:latin typeface="Comic Sans MS"/>
                <a:cs typeface="Comic Sans MS"/>
              </a:rPr>
              <a:t>Sivers</a:t>
            </a:r>
            <a:r>
              <a:rPr lang="en-US" sz="2400" b="1" baseline="-25000" dirty="0" err="1" smtClean="0">
                <a:latin typeface="Comic Sans MS"/>
                <a:cs typeface="Comic Sans MS"/>
              </a:rPr>
              <a:t>DIS</a:t>
            </a:r>
            <a:r>
              <a:rPr lang="en-US" sz="2400" b="1" dirty="0" smtClean="0">
                <a:latin typeface="Comic Sans MS"/>
                <a:cs typeface="Comic Sans MS"/>
              </a:rPr>
              <a:t> = </a:t>
            </a:r>
            <a:r>
              <a:rPr lang="en-US" sz="2400" b="1" dirty="0" smtClean="0">
                <a:solidFill>
                  <a:srgbClr val="FF0000"/>
                </a:solidFill>
                <a:latin typeface="Comic Sans MS"/>
                <a:cs typeface="Comic Sans MS"/>
              </a:rPr>
              <a:t>-</a:t>
            </a:r>
            <a:r>
              <a:rPr lang="en-US" sz="2400" dirty="0">
                <a:latin typeface="Comic Sans MS"/>
                <a:cs typeface="Comic Sans MS"/>
              </a:rPr>
              <a:t> </a:t>
            </a:r>
            <a:r>
              <a:rPr lang="en-US" sz="2400" b="1" dirty="0" err="1" smtClean="0">
                <a:latin typeface="Comic Sans MS"/>
                <a:cs typeface="Comic Sans MS"/>
              </a:rPr>
              <a:t>Sivers</a:t>
            </a:r>
            <a:r>
              <a:rPr lang="en-US" sz="2400" b="1" dirty="0" smtClean="0">
                <a:latin typeface="Comic Sans MS"/>
                <a:cs typeface="Comic Sans MS"/>
              </a:rPr>
              <a:t> (DY or W or Z)</a:t>
            </a:r>
            <a:endParaRPr lang="en-US" sz="2400" b="1" baseline="-25000" dirty="0">
              <a:latin typeface="Comic Sans MS"/>
              <a:cs typeface="Comic Sans MS"/>
            </a:endParaRPr>
          </a:p>
        </p:txBody>
      </p:sp>
      <p:sp>
        <p:nvSpPr>
          <p:cNvPr id="33" name="Text Box 4"/>
          <p:cNvSpPr txBox="1">
            <a:spLocks noChangeArrowheads="1"/>
          </p:cNvSpPr>
          <p:nvPr/>
        </p:nvSpPr>
        <p:spPr bwMode="auto">
          <a:xfrm>
            <a:off x="1686194" y="1245976"/>
            <a:ext cx="2101520" cy="584776"/>
          </a:xfrm>
          <a:prstGeom prst="rect">
            <a:avLst/>
          </a:prstGeom>
          <a:noFill/>
          <a:ln w="28575">
            <a:solidFill>
              <a:srgbClr val="FFFFFF"/>
            </a:solidFill>
            <a:miter lim="800000"/>
            <a:headEnd/>
            <a:tailEnd/>
          </a:ln>
          <a:effectLst>
            <a:glow rad="25400">
              <a:srgbClr val="0000FF">
                <a:alpha val="98000"/>
              </a:srgbClr>
            </a:glow>
          </a:effectLst>
        </p:spPr>
        <p:txBody>
          <a:bodyPr wrap="square">
            <a:prstTxWarp prst="textNoShape">
              <a:avLst/>
            </a:prstTxWarp>
            <a:spAutoFit/>
          </a:bodyPr>
          <a:lstStyle/>
          <a:p>
            <a:pPr algn="ctr" eaLnBrk="0" hangingPunct="0"/>
            <a:r>
              <a:rPr lang="en-US" sz="1600" b="1" dirty="0">
                <a:solidFill>
                  <a:srgbClr val="FF0000"/>
                </a:solidFill>
                <a:latin typeface="Comic Sans MS"/>
                <a:cs typeface="Comic Sans MS"/>
              </a:rPr>
              <a:t>DIS:</a:t>
            </a:r>
            <a:r>
              <a:rPr lang="en-US" sz="1600" b="1" dirty="0" smtClean="0">
                <a:solidFill>
                  <a:srgbClr val="0000FF"/>
                </a:solidFill>
                <a:latin typeface="Comic Sans MS"/>
                <a:cs typeface="Comic Sans MS"/>
              </a:rPr>
              <a:t> </a:t>
            </a:r>
            <a:r>
              <a:rPr lang="en-US" sz="1600" dirty="0" err="1" smtClean="0">
                <a:solidFill>
                  <a:srgbClr val="0000FF"/>
                </a:solidFill>
                <a:latin typeface="Symbol" charset="2"/>
                <a:cs typeface="Symbol" charset="2"/>
              </a:rPr>
              <a:t>g</a:t>
            </a:r>
            <a:r>
              <a:rPr lang="en-US" sz="1600" dirty="0" err="1" smtClean="0">
                <a:solidFill>
                  <a:srgbClr val="0000FF"/>
                </a:solidFill>
                <a:latin typeface="Comic Sans MS"/>
                <a:cs typeface="Comic Sans MS"/>
              </a:rPr>
              <a:t>q</a:t>
            </a:r>
            <a:r>
              <a:rPr lang="en-US" sz="1600" dirty="0" smtClean="0">
                <a:solidFill>
                  <a:srgbClr val="0000FF"/>
                </a:solidFill>
                <a:latin typeface="Comic Sans MS"/>
                <a:cs typeface="Comic Sans MS"/>
              </a:rPr>
              <a:t> scattering</a:t>
            </a:r>
            <a:endParaRPr lang="en-US" sz="1600" b="1" dirty="0" smtClean="0">
              <a:solidFill>
                <a:srgbClr val="0000FF"/>
              </a:solidFill>
              <a:latin typeface="Comic Sans MS"/>
              <a:cs typeface="Comic Sans MS"/>
            </a:endParaRPr>
          </a:p>
          <a:p>
            <a:pPr algn="ctr" eaLnBrk="0" hangingPunct="0"/>
            <a:r>
              <a:rPr lang="en-US" sz="1600" b="1" dirty="0" smtClean="0">
                <a:solidFill>
                  <a:srgbClr val="0000FF"/>
                </a:solidFill>
                <a:latin typeface="Comic Sans MS"/>
                <a:cs typeface="Comic Sans MS"/>
              </a:rPr>
              <a:t>attractive</a:t>
            </a:r>
            <a:r>
              <a:rPr lang="en-US" sz="1600" dirty="0">
                <a:solidFill>
                  <a:srgbClr val="0000FF"/>
                </a:solidFill>
                <a:latin typeface="Comic Sans MS"/>
                <a:cs typeface="Comic Sans MS"/>
              </a:rPr>
              <a:t> </a:t>
            </a:r>
            <a:r>
              <a:rPr lang="en-US" sz="1600" b="1" dirty="0" smtClean="0">
                <a:solidFill>
                  <a:srgbClr val="0000FF"/>
                </a:solidFill>
                <a:latin typeface="Comic Sans MS"/>
                <a:cs typeface="Comic Sans MS"/>
              </a:rPr>
              <a:t>FSI</a:t>
            </a:r>
            <a:endParaRPr lang="en-US" sz="1600" b="1" dirty="0">
              <a:solidFill>
                <a:srgbClr val="0000FF"/>
              </a:solidFill>
              <a:latin typeface="Comic Sans MS"/>
              <a:cs typeface="Comic Sans MS"/>
            </a:endParaRPr>
          </a:p>
        </p:txBody>
      </p:sp>
      <p:grpSp>
        <p:nvGrpSpPr>
          <p:cNvPr id="4" name="Group 41"/>
          <p:cNvGrpSpPr/>
          <p:nvPr/>
        </p:nvGrpSpPr>
        <p:grpSpPr>
          <a:xfrm>
            <a:off x="5564530" y="1245976"/>
            <a:ext cx="2172189" cy="584776"/>
            <a:chOff x="4160936" y="3754928"/>
            <a:chExt cx="2172189" cy="584776"/>
          </a:xfrm>
        </p:grpSpPr>
        <p:sp>
          <p:nvSpPr>
            <p:cNvPr id="34" name="Text Box 5"/>
            <p:cNvSpPr txBox="1">
              <a:spLocks noChangeArrowheads="1"/>
            </p:cNvSpPr>
            <p:nvPr/>
          </p:nvSpPr>
          <p:spPr bwMode="auto">
            <a:xfrm>
              <a:off x="4160936" y="3754928"/>
              <a:ext cx="2172189" cy="584776"/>
            </a:xfrm>
            <a:prstGeom prst="rect">
              <a:avLst/>
            </a:prstGeom>
            <a:noFill/>
            <a:ln w="28575">
              <a:solidFill>
                <a:srgbClr val="FFFFFF"/>
              </a:solidFill>
              <a:miter lim="800000"/>
              <a:headEnd/>
              <a:tailEnd/>
            </a:ln>
            <a:effectLst>
              <a:glow rad="25400">
                <a:srgbClr val="0000FF">
                  <a:alpha val="98000"/>
                </a:srgbClr>
              </a:glow>
            </a:effectLst>
          </p:spPr>
          <p:txBody>
            <a:bodyPr wrap="none">
              <a:prstTxWarp prst="textNoShape">
                <a:avLst/>
              </a:prstTxWarp>
              <a:spAutoFit/>
            </a:bodyPr>
            <a:lstStyle/>
            <a:p>
              <a:pPr algn="ctr" eaLnBrk="0" hangingPunct="0"/>
              <a:r>
                <a:rPr lang="en-US" sz="1600" b="1" dirty="0" smtClean="0">
                  <a:solidFill>
                    <a:srgbClr val="FF0000"/>
                  </a:solidFill>
                  <a:latin typeface="Comic Sans MS"/>
                  <a:cs typeface="Comic Sans MS"/>
                </a:rPr>
                <a:t>pp:</a:t>
              </a:r>
              <a:r>
                <a:rPr lang="en-US" sz="1600" b="1" dirty="0" smtClean="0">
                  <a:solidFill>
                    <a:srgbClr val="0000FF"/>
                  </a:solidFill>
                  <a:latin typeface="Comic Sans MS"/>
                  <a:cs typeface="Comic Sans MS"/>
                </a:rPr>
                <a:t>      </a:t>
              </a:r>
              <a:r>
                <a:rPr lang="en-US" sz="1600" dirty="0" smtClean="0">
                  <a:solidFill>
                    <a:srgbClr val="0000FF"/>
                  </a:solidFill>
                  <a:latin typeface="Comic Sans MS"/>
                  <a:cs typeface="Comic Sans MS"/>
                </a:rPr>
                <a:t> annihilation</a:t>
              </a:r>
              <a:endParaRPr lang="en-US" sz="1600" b="1" dirty="0" smtClean="0">
                <a:solidFill>
                  <a:srgbClr val="0000FF"/>
                </a:solidFill>
                <a:latin typeface="Comic Sans MS"/>
                <a:cs typeface="Comic Sans MS"/>
              </a:endParaRPr>
            </a:p>
            <a:p>
              <a:pPr algn="ctr" eaLnBrk="0" hangingPunct="0"/>
              <a:r>
                <a:rPr lang="en-US" sz="1600" b="1" dirty="0" smtClean="0">
                  <a:solidFill>
                    <a:srgbClr val="0000FF"/>
                  </a:solidFill>
                  <a:latin typeface="Comic Sans MS"/>
                  <a:cs typeface="Comic Sans MS"/>
                </a:rPr>
                <a:t>repulsive</a:t>
              </a:r>
              <a:r>
                <a:rPr lang="en-US" sz="1600" dirty="0">
                  <a:solidFill>
                    <a:srgbClr val="0000FF"/>
                  </a:solidFill>
                  <a:latin typeface="Comic Sans MS"/>
                  <a:cs typeface="Comic Sans MS"/>
                </a:rPr>
                <a:t> </a:t>
              </a:r>
              <a:r>
                <a:rPr lang="en-US" sz="1600" b="1" dirty="0" smtClean="0">
                  <a:solidFill>
                    <a:srgbClr val="0000FF"/>
                  </a:solidFill>
                  <a:latin typeface="Comic Sans MS"/>
                  <a:cs typeface="Comic Sans MS"/>
                </a:rPr>
                <a:t>ISI</a:t>
              </a:r>
              <a:endParaRPr lang="en-US" sz="1600" b="1" dirty="0">
                <a:solidFill>
                  <a:srgbClr val="0000FF"/>
                </a:solidFill>
                <a:latin typeface="Comic Sans MS"/>
                <a:cs typeface="Comic Sans MS"/>
              </a:endParaRPr>
            </a:p>
          </p:txBody>
        </p:sp>
        <p:graphicFrame>
          <p:nvGraphicFramePr>
            <p:cNvPr id="40" name="Object 39"/>
            <p:cNvGraphicFramePr>
              <a:graphicFrameLocks noChangeAspect="1"/>
            </p:cNvGraphicFramePr>
            <p:nvPr/>
          </p:nvGraphicFramePr>
          <p:xfrm>
            <a:off x="4647369" y="3775924"/>
            <a:ext cx="484187" cy="322263"/>
          </p:xfrm>
          <a:graphic>
            <a:graphicData uri="http://schemas.openxmlformats.org/presentationml/2006/ole">
              <mc:AlternateContent xmlns:mc="http://schemas.openxmlformats.org/markup-compatibility/2006">
                <mc:Choice xmlns:v="urn:schemas-microsoft-com:vml" Requires="v">
                  <p:oleObj spid="_x0000_s6222" name="Equation" r:id="rId4" imgW="266700" imgH="177800" progId="Equation.3">
                    <p:embed/>
                  </p:oleObj>
                </mc:Choice>
                <mc:Fallback>
                  <p:oleObj name="Equation" r:id="rId4" imgW="2667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7369" y="3775924"/>
                          <a:ext cx="484187"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TextBox 40"/>
          <p:cNvSpPr txBox="1"/>
          <p:nvPr/>
        </p:nvSpPr>
        <p:spPr>
          <a:xfrm>
            <a:off x="55014" y="4614082"/>
            <a:ext cx="8322733" cy="369332"/>
          </a:xfrm>
          <a:prstGeom prst="rect">
            <a:avLst/>
          </a:prstGeom>
          <a:noFill/>
        </p:spPr>
        <p:txBody>
          <a:bodyPr wrap="square" rtlCol="0">
            <a:spAutoFit/>
          </a:bodyPr>
          <a:lstStyle/>
          <a:p>
            <a:pPr algn="ctr"/>
            <a:r>
              <a:rPr lang="en-US" b="1" dirty="0" smtClean="0">
                <a:solidFill>
                  <a:srgbClr val="FF0000"/>
                </a:solidFill>
                <a:latin typeface="Comic Sans MS"/>
                <a:cs typeface="Comic Sans MS"/>
              </a:rPr>
              <a:t>critical test for our understanding of TMD’s and TMD factorization</a:t>
            </a:r>
          </a:p>
        </p:txBody>
      </p:sp>
      <p:sp>
        <p:nvSpPr>
          <p:cNvPr id="43" name="Title 1"/>
          <p:cNvSpPr>
            <a:spLocks noGrp="1"/>
          </p:cNvSpPr>
          <p:nvPr>
            <p:ph type="title"/>
          </p:nvPr>
        </p:nvSpPr>
        <p:spPr>
          <a:xfrm>
            <a:off x="-334453" y="4092575"/>
            <a:ext cx="9144000" cy="609600"/>
          </a:xfrm>
        </p:spPr>
        <p:txBody>
          <a:bodyPr>
            <a:normAutofit/>
          </a:bodyPr>
          <a:lstStyle/>
          <a:p>
            <a:r>
              <a:rPr lang="en-US" sz="2400" dirty="0" smtClean="0"/>
              <a:t>The much discussed sign change of the </a:t>
            </a:r>
            <a:r>
              <a:rPr lang="en-US" sz="2400" dirty="0" err="1" smtClean="0"/>
              <a:t>Sivers</a:t>
            </a:r>
            <a:r>
              <a:rPr lang="en-US" sz="2400" dirty="0" smtClean="0"/>
              <a:t>’ function</a:t>
            </a:r>
            <a:endParaRPr lang="en-US" sz="2400" dirty="0"/>
          </a:p>
        </p:txBody>
      </p:sp>
      <p:sp>
        <p:nvSpPr>
          <p:cNvPr id="46" name="Rectangle 45"/>
          <p:cNvSpPr/>
          <p:nvPr/>
        </p:nvSpPr>
        <p:spPr>
          <a:xfrm>
            <a:off x="279400" y="5133896"/>
            <a:ext cx="4292598" cy="1077218"/>
          </a:xfrm>
          <a:prstGeom prst="rect">
            <a:avLst/>
          </a:prstGeom>
          <a:ln w="41275" cmpd="dbl">
            <a:solidFill>
              <a:srgbClr val="008000"/>
            </a:solidFill>
          </a:ln>
        </p:spPr>
        <p:txBody>
          <a:bodyPr wrap="square">
            <a:spAutoFit/>
          </a:bodyPr>
          <a:lstStyle/>
          <a:p>
            <a:pPr>
              <a:spcAft>
                <a:spcPts val="600"/>
              </a:spcAft>
            </a:pPr>
            <a:r>
              <a:rPr lang="en-US" b="1" dirty="0" smtClean="0">
                <a:solidFill>
                  <a:srgbClr val="0000FF"/>
                </a:solidFill>
              </a:rPr>
              <a:t>Advantages of weak boson production</a:t>
            </a:r>
          </a:p>
          <a:p>
            <a:pPr marL="228600" indent="-228600">
              <a:spcAft>
                <a:spcPts val="600"/>
              </a:spcAft>
              <a:buFont typeface="Wingdings" charset="2"/>
              <a:buChar char="Ø"/>
            </a:pPr>
            <a:r>
              <a:rPr lang="en-US" dirty="0" smtClean="0"/>
              <a:t>Very low background</a:t>
            </a:r>
          </a:p>
          <a:p>
            <a:pPr marL="228600" indent="-228600">
              <a:spcAft>
                <a:spcPts val="600"/>
              </a:spcAft>
              <a:buFont typeface="Wingdings" charset="2"/>
              <a:buChar char="Ø"/>
            </a:pPr>
            <a:r>
              <a:rPr lang="en-US" dirty="0" smtClean="0"/>
              <a:t>Very high Q</a:t>
            </a:r>
            <a:r>
              <a:rPr lang="en-US" baseline="30000" dirty="0" smtClean="0"/>
              <a:t>2</a:t>
            </a:r>
            <a:r>
              <a:rPr lang="en-US" dirty="0" smtClean="0"/>
              <a:t>-scale (~ W/Z boson mass)</a:t>
            </a:r>
          </a:p>
        </p:txBody>
      </p:sp>
      <p:sp>
        <p:nvSpPr>
          <p:cNvPr id="47" name="TextBox 46"/>
          <p:cNvSpPr txBox="1"/>
          <p:nvPr/>
        </p:nvSpPr>
        <p:spPr>
          <a:xfrm>
            <a:off x="4953000" y="5133896"/>
            <a:ext cx="4089400" cy="954107"/>
          </a:xfrm>
          <a:prstGeom prst="rect">
            <a:avLst/>
          </a:prstGeom>
          <a:noFill/>
        </p:spPr>
        <p:txBody>
          <a:bodyPr wrap="square" rtlCol="0">
            <a:spAutoFit/>
          </a:bodyPr>
          <a:lstStyle/>
          <a:p>
            <a:r>
              <a:rPr lang="en-US" sz="2000" b="1" dirty="0" smtClean="0">
                <a:solidFill>
                  <a:srgbClr val="FF0000"/>
                </a:solidFill>
                <a:sym typeface="Wingdings"/>
              </a:rPr>
              <a:t>STAR goal:</a:t>
            </a:r>
            <a:r>
              <a:rPr lang="en-US" dirty="0" smtClean="0">
                <a:sym typeface="Wingdings"/>
              </a:rPr>
              <a:t> </a:t>
            </a:r>
            <a:r>
              <a:rPr lang="en-US" b="1" i="1" dirty="0" smtClean="0">
                <a:sym typeface="Wingdings"/>
              </a:rPr>
              <a:t>measure sign change and pin down TMD-evolution</a:t>
            </a:r>
            <a:r>
              <a:rPr lang="en-US" i="1" dirty="0" smtClean="0">
                <a:sym typeface="Wingdings"/>
              </a:rPr>
              <a:t> by measuring A</a:t>
            </a:r>
            <a:r>
              <a:rPr lang="en-US" i="1" baseline="-25000" dirty="0" smtClean="0">
                <a:sym typeface="Wingdings"/>
              </a:rPr>
              <a:t>N</a:t>
            </a:r>
            <a:r>
              <a:rPr lang="en-US" i="1" dirty="0" smtClean="0">
                <a:sym typeface="Wingdings"/>
              </a:rPr>
              <a:t> for all the processes: </a:t>
            </a:r>
            <a:r>
              <a:rPr lang="en-US" dirty="0" smtClean="0">
                <a:solidFill>
                  <a:srgbClr val="0000FF"/>
                </a:solidFill>
                <a:latin typeface="Symbol" charset="2"/>
                <a:cs typeface="Symbol" charset="2"/>
                <a:sym typeface="Wingdings"/>
              </a:rPr>
              <a:t>g</a:t>
            </a:r>
            <a:r>
              <a:rPr lang="en-US" dirty="0" smtClean="0">
                <a:solidFill>
                  <a:srgbClr val="0000FF"/>
                </a:solidFill>
                <a:sym typeface="Wingdings"/>
              </a:rPr>
              <a:t>, W</a:t>
            </a:r>
            <a:r>
              <a:rPr lang="en-US" baseline="30000" dirty="0" smtClean="0">
                <a:solidFill>
                  <a:srgbClr val="0000FF"/>
                </a:solidFill>
                <a:sym typeface="Wingdings"/>
              </a:rPr>
              <a:t>±</a:t>
            </a:r>
            <a:r>
              <a:rPr lang="en-US" dirty="0" smtClean="0">
                <a:solidFill>
                  <a:srgbClr val="0000FF"/>
                </a:solidFill>
                <a:sym typeface="Wingdings"/>
              </a:rPr>
              <a:t>, Z</a:t>
            </a:r>
            <a:r>
              <a:rPr lang="en-US" baseline="30000" dirty="0" smtClean="0">
                <a:solidFill>
                  <a:srgbClr val="0000FF"/>
                </a:solidFill>
                <a:sym typeface="Wingdings"/>
              </a:rPr>
              <a:t>0</a:t>
            </a:r>
            <a:r>
              <a:rPr lang="en-US" dirty="0" smtClean="0">
                <a:solidFill>
                  <a:srgbClr val="0000FF"/>
                </a:solidFill>
                <a:sym typeface="Wingdings"/>
              </a:rPr>
              <a:t>, DY</a:t>
            </a:r>
          </a:p>
        </p:txBody>
      </p:sp>
    </p:spTree>
    <p:extLst>
      <p:ext uri="{BB962C8B-B14F-4D97-AF65-F5344CB8AC3E}">
        <p14:creationId xmlns:p14="http://schemas.microsoft.com/office/powerpoint/2010/main" val="3229669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amond(in)">
                                      <p:cBhvr>
                                        <p:cTn id="7" dur="500"/>
                                        <p:tgtEl>
                                          <p:spTgt spid="3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p:bldP spid="43" grpId="0"/>
      <p:bldP spid="46" grpId="0" animBg="1"/>
      <p:bldP spid="4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981" y="2806701"/>
            <a:ext cx="8813800" cy="2247900"/>
          </a:xfrm>
        </p:spPr>
        <p:txBody>
          <a:bodyPr>
            <a:noAutofit/>
          </a:bodyPr>
          <a:lstStyle/>
          <a:p>
            <a:r>
              <a:rPr lang="en-US" sz="2000" b="1" dirty="0">
                <a:solidFill>
                  <a:srgbClr val="0000FF"/>
                </a:solidFill>
              </a:rPr>
              <a:t>S</a:t>
            </a:r>
            <a:r>
              <a:rPr lang="en-US" sz="2000" b="1" dirty="0" smtClean="0">
                <a:solidFill>
                  <a:srgbClr val="0000FF"/>
                </a:solidFill>
              </a:rPr>
              <a:t>ame selection as for A</a:t>
            </a:r>
            <a:r>
              <a:rPr lang="en-US" sz="2000" b="1" baseline="-25000" dirty="0" smtClean="0">
                <a:solidFill>
                  <a:srgbClr val="0000FF"/>
                </a:solidFill>
              </a:rPr>
              <a:t>N</a:t>
            </a:r>
          </a:p>
          <a:p>
            <a:r>
              <a:rPr lang="en-US" sz="2000" b="1" dirty="0">
                <a:solidFill>
                  <a:srgbClr val="0000FF"/>
                </a:solidFill>
              </a:rPr>
              <a:t>B</a:t>
            </a:r>
            <a:r>
              <a:rPr lang="en-US" sz="2000" b="1" dirty="0" smtClean="0">
                <a:solidFill>
                  <a:srgbClr val="0000FF"/>
                </a:solidFill>
              </a:rPr>
              <a:t>ackground estimated in the same way</a:t>
            </a:r>
          </a:p>
          <a:p>
            <a:r>
              <a:rPr lang="en-US" sz="2000" b="1" dirty="0" smtClean="0">
                <a:solidFill>
                  <a:srgbClr val="0000FF"/>
                </a:solidFill>
              </a:rPr>
              <a:t>W boson kinematics are reconstructed in the same way</a:t>
            </a:r>
          </a:p>
          <a:p>
            <a:pPr marL="342900" lvl="1" indent="-342900">
              <a:buFont typeface="Arial"/>
              <a:buChar char="•"/>
            </a:pPr>
            <a:r>
              <a:rPr lang="en-US" sz="2000" b="1" dirty="0">
                <a:solidFill>
                  <a:srgbClr val="FF0000"/>
                </a:solidFill>
              </a:rPr>
              <a:t>W</a:t>
            </a:r>
            <a:r>
              <a:rPr lang="en-US" sz="2000" b="1" dirty="0" smtClean="0">
                <a:solidFill>
                  <a:srgbClr val="FF0000"/>
                </a:solidFill>
              </a:rPr>
              <a:t>e </a:t>
            </a:r>
            <a:r>
              <a:rPr lang="en-US" sz="2000" b="1" dirty="0">
                <a:solidFill>
                  <a:srgbClr val="FF0000"/>
                </a:solidFill>
              </a:rPr>
              <a:t>do not care of the polarization </a:t>
            </a:r>
            <a:r>
              <a:rPr lang="en-US" sz="2000" b="1" dirty="0" smtClean="0">
                <a:solidFill>
                  <a:srgbClr val="FF0000"/>
                </a:solidFill>
              </a:rPr>
              <a:t>direction in measuring RW</a:t>
            </a:r>
            <a:endParaRPr lang="en-US" sz="2000" b="1" dirty="0">
              <a:solidFill>
                <a:srgbClr val="FF0000"/>
              </a:solidFill>
            </a:endParaRPr>
          </a:p>
          <a:p>
            <a:pPr lvl="1"/>
            <a:r>
              <a:rPr lang="en-US" sz="1600" b="1" dirty="0" smtClean="0">
                <a:solidFill>
                  <a:srgbClr val="0000FF"/>
                </a:solidFill>
              </a:rPr>
              <a:t>We added the STAR 2012 longitudinal run at root(s)= 510 </a:t>
            </a:r>
            <a:r>
              <a:rPr lang="en-US" sz="1600" b="1" dirty="0" err="1" smtClean="0">
                <a:solidFill>
                  <a:srgbClr val="0000FF"/>
                </a:solidFill>
              </a:rPr>
              <a:t>GeV</a:t>
            </a:r>
            <a:r>
              <a:rPr lang="en-US" sz="1600" b="1" dirty="0" smtClean="0">
                <a:solidFill>
                  <a:srgbClr val="0000FF"/>
                </a:solidFill>
              </a:rPr>
              <a:t> (Collected </a:t>
            </a:r>
            <a:r>
              <a:rPr lang="en-US" sz="1600" b="1" dirty="0" err="1" smtClean="0">
                <a:solidFill>
                  <a:srgbClr val="0000FF"/>
                </a:solidFill>
              </a:rPr>
              <a:t>Lumi</a:t>
            </a:r>
            <a:r>
              <a:rPr lang="en-US" sz="1600" b="1" dirty="0" smtClean="0">
                <a:solidFill>
                  <a:srgbClr val="0000FF"/>
                </a:solidFill>
              </a:rPr>
              <a:t> ~77pb</a:t>
            </a:r>
            <a:r>
              <a:rPr lang="en-US" sz="1600" b="1" baseline="30000" dirty="0" smtClean="0">
                <a:solidFill>
                  <a:srgbClr val="0000FF"/>
                </a:solidFill>
              </a:rPr>
              <a:t>-1</a:t>
            </a:r>
            <a:r>
              <a:rPr lang="en-US" sz="1600" b="1" dirty="0" smtClean="0">
                <a:solidFill>
                  <a:srgbClr val="0000FF"/>
                </a:solidFill>
              </a:rPr>
              <a:t>) </a:t>
            </a:r>
          </a:p>
        </p:txBody>
      </p:sp>
      <p:sp>
        <p:nvSpPr>
          <p:cNvPr id="6" name="Slide Number Placeholder 5"/>
          <p:cNvSpPr>
            <a:spLocks noGrp="1"/>
          </p:cNvSpPr>
          <p:nvPr>
            <p:ph type="sldNum" sz="quarter" idx="12"/>
          </p:nvPr>
        </p:nvSpPr>
        <p:spPr/>
        <p:txBody>
          <a:bodyPr/>
          <a:lstStyle/>
          <a:p>
            <a:fld id="{5BBAB1DB-3EEE-774A-AAE9-210163023056}" type="slidenum">
              <a:rPr lang="en-US" smtClean="0"/>
              <a:pPr/>
              <a:t>38</a:t>
            </a:fld>
            <a:endParaRPr lang="en-US"/>
          </a:p>
        </p:txBody>
      </p:sp>
      <p:sp>
        <p:nvSpPr>
          <p:cNvPr id="7"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dirty="0" smtClean="0">
                <a:solidFill>
                  <a:srgbClr val="0000FF"/>
                </a:solidFill>
              </a:rPr>
              <a:t>The </a:t>
            </a:r>
            <a:r>
              <a:rPr lang="en-US" sz="3200" dirty="0" err="1" smtClean="0">
                <a:solidFill>
                  <a:srgbClr val="0000FF"/>
                </a:solidFill>
              </a:rPr>
              <a:t>unpolarized</a:t>
            </a:r>
            <a:r>
              <a:rPr lang="en-US" sz="3200" dirty="0" smtClean="0">
                <a:solidFill>
                  <a:srgbClr val="0000FF"/>
                </a:solidFill>
              </a:rPr>
              <a:t> W+/W- cross section ratio</a:t>
            </a:r>
          </a:p>
        </p:txBody>
      </p:sp>
      <p:graphicFrame>
        <p:nvGraphicFramePr>
          <p:cNvPr id="8" name="Object 7"/>
          <p:cNvGraphicFramePr>
            <a:graphicFrameLocks noChangeAspect="1"/>
          </p:cNvGraphicFramePr>
          <p:nvPr>
            <p:extLst>
              <p:ext uri="{D42A27DB-BD31-4B8C-83A1-F6EECF244321}">
                <p14:modId xmlns:p14="http://schemas.microsoft.com/office/powerpoint/2010/main" val="1653875586"/>
              </p:ext>
            </p:extLst>
          </p:nvPr>
        </p:nvGraphicFramePr>
        <p:xfrm>
          <a:off x="543718" y="1695450"/>
          <a:ext cx="4094163" cy="968375"/>
        </p:xfrm>
        <a:graphic>
          <a:graphicData uri="http://schemas.openxmlformats.org/presentationml/2006/ole">
            <mc:AlternateContent xmlns:mc="http://schemas.openxmlformats.org/markup-compatibility/2006">
              <mc:Choice xmlns:v="urn:schemas-microsoft-com:vml" Requires="v">
                <p:oleObj spid="_x0000_s15439" name="Equation" r:id="rId3" imgW="2082800" imgH="469900" progId="Equation.3">
                  <p:embed/>
                </p:oleObj>
              </mc:Choice>
              <mc:Fallback>
                <p:oleObj name="Equation" r:id="rId3" imgW="2082800" imgH="469900" progId="Equation.3">
                  <p:embed/>
                  <p:pic>
                    <p:nvPicPr>
                      <p:cNvPr id="0" name=""/>
                      <p:cNvPicPr/>
                      <p:nvPr/>
                    </p:nvPicPr>
                    <p:blipFill>
                      <a:blip r:embed="rId4"/>
                      <a:stretch>
                        <a:fillRect/>
                      </a:stretch>
                    </p:blipFill>
                    <p:spPr>
                      <a:xfrm>
                        <a:off x="543718" y="1695450"/>
                        <a:ext cx="4094163" cy="968375"/>
                      </a:xfrm>
                      <a:prstGeom prst="rect">
                        <a:avLst/>
                      </a:prstGeom>
                    </p:spPr>
                  </p:pic>
                </p:oleObj>
              </mc:Fallback>
            </mc:AlternateContent>
          </a:graphicData>
        </a:graphic>
      </p:graphicFrame>
      <p:sp>
        <p:nvSpPr>
          <p:cNvPr id="9" name="TextBox 8"/>
          <p:cNvSpPr txBox="1"/>
          <p:nvPr/>
        </p:nvSpPr>
        <p:spPr>
          <a:xfrm>
            <a:off x="5357018" y="1695450"/>
            <a:ext cx="2559377" cy="923330"/>
          </a:xfrm>
          <a:prstGeom prst="rect">
            <a:avLst/>
          </a:prstGeom>
          <a:noFill/>
        </p:spPr>
        <p:txBody>
          <a:bodyPr wrap="none" rtlCol="0">
            <a:spAutoFit/>
          </a:bodyPr>
          <a:lstStyle/>
          <a:p>
            <a:r>
              <a:rPr lang="en-US" dirty="0" smtClean="0"/>
              <a:t>N</a:t>
            </a:r>
            <a:r>
              <a:rPr lang="en-US" baseline="-25000" dirty="0" smtClean="0"/>
              <a:t>obs </a:t>
            </a:r>
            <a:r>
              <a:rPr lang="en-US" dirty="0" smtClean="0"/>
              <a:t>= observed W events</a:t>
            </a:r>
          </a:p>
          <a:p>
            <a:r>
              <a:rPr lang="en-US" dirty="0" err="1" smtClean="0"/>
              <a:t>N</a:t>
            </a:r>
            <a:r>
              <a:rPr lang="en-US" baseline="-25000" dirty="0" err="1" smtClean="0"/>
              <a:t>bkg</a:t>
            </a:r>
            <a:r>
              <a:rPr lang="en-US" baseline="-25000" dirty="0" smtClean="0"/>
              <a:t> </a:t>
            </a:r>
            <a:r>
              <a:rPr lang="en-US" dirty="0" smtClean="0"/>
              <a:t>= background events</a:t>
            </a:r>
          </a:p>
          <a:p>
            <a:r>
              <a:rPr lang="en-US" dirty="0" err="1" smtClean="0"/>
              <a:t>ε</a:t>
            </a:r>
            <a:r>
              <a:rPr lang="en-US" dirty="0" smtClean="0"/>
              <a:t> = efficiency</a:t>
            </a:r>
            <a:endParaRPr lang="en-US" dirty="0"/>
          </a:p>
        </p:txBody>
      </p:sp>
      <p:sp>
        <p:nvSpPr>
          <p:cNvPr id="10" name="TextBox 9"/>
          <p:cNvSpPr txBox="1"/>
          <p:nvPr/>
        </p:nvSpPr>
        <p:spPr>
          <a:xfrm>
            <a:off x="230981" y="1026467"/>
            <a:ext cx="3774591" cy="461665"/>
          </a:xfrm>
          <a:prstGeom prst="rect">
            <a:avLst/>
          </a:prstGeom>
          <a:noFill/>
        </p:spPr>
        <p:txBody>
          <a:bodyPr wrap="none" rtlCol="0">
            <a:spAutoFit/>
          </a:bodyPr>
          <a:lstStyle/>
          <a:p>
            <a:r>
              <a:rPr lang="en-US" sz="2400" b="1" dirty="0" smtClean="0">
                <a:solidFill>
                  <a:srgbClr val="0000FF"/>
                </a:solidFill>
              </a:rPr>
              <a:t>We measure the observable</a:t>
            </a:r>
            <a:endParaRPr lang="en-US" sz="2400" b="1" dirty="0">
              <a:solidFill>
                <a:srgbClr val="0000FF"/>
              </a:solidFill>
            </a:endParaRPr>
          </a:p>
        </p:txBody>
      </p:sp>
      <p:sp>
        <p:nvSpPr>
          <p:cNvPr id="11" name="TextBox 10"/>
          <p:cNvSpPr txBox="1"/>
          <p:nvPr/>
        </p:nvSpPr>
        <p:spPr>
          <a:xfrm>
            <a:off x="177800" y="4912966"/>
            <a:ext cx="8001000" cy="1231106"/>
          </a:xfrm>
          <a:prstGeom prst="rect">
            <a:avLst/>
          </a:prstGeom>
          <a:noFill/>
        </p:spPr>
        <p:txBody>
          <a:bodyPr wrap="square" rtlCol="0">
            <a:spAutoFit/>
          </a:bodyPr>
          <a:lstStyle/>
          <a:p>
            <a:r>
              <a:rPr lang="en-US" sz="2000" b="1" dirty="0" smtClean="0">
                <a:solidFill>
                  <a:srgbClr val="0000FF"/>
                </a:solidFill>
              </a:rPr>
              <a:t>Data sample</a:t>
            </a:r>
          </a:p>
          <a:p>
            <a:pPr marL="169863" indent="-169863">
              <a:buClr>
                <a:srgbClr val="FF0000"/>
              </a:buClr>
              <a:buFont typeface="Arial"/>
              <a:buChar char="•"/>
            </a:pPr>
            <a:r>
              <a:rPr lang="en-US" dirty="0" err="1" smtClean="0">
                <a:solidFill>
                  <a:srgbClr val="0000FF"/>
                </a:solidFill>
              </a:rPr>
              <a:t>pp</a:t>
            </a:r>
            <a:r>
              <a:rPr lang="en-US" dirty="0" smtClean="0">
                <a:solidFill>
                  <a:srgbClr val="0000FF"/>
                </a:solidFill>
              </a:rPr>
              <a:t> – run11 transverse @  √500 </a:t>
            </a:r>
            <a:r>
              <a:rPr lang="en-US" dirty="0" err="1" smtClean="0">
                <a:solidFill>
                  <a:srgbClr val="0000FF"/>
                </a:solidFill>
              </a:rPr>
              <a:t>GeV</a:t>
            </a:r>
            <a:r>
              <a:rPr lang="en-US" dirty="0" smtClean="0">
                <a:solidFill>
                  <a:srgbClr val="0000FF"/>
                </a:solidFill>
              </a:rPr>
              <a:t> </a:t>
            </a:r>
            <a:r>
              <a:rPr lang="en-US" dirty="0" smtClean="0"/>
              <a:t>Integrated Luminosity </a:t>
            </a:r>
            <a:r>
              <a:rPr lang="en-US" b="1" dirty="0" smtClean="0"/>
              <a:t>~25 pb</a:t>
            </a:r>
            <a:r>
              <a:rPr lang="en-US" b="1" baseline="30000" dirty="0" smtClean="0"/>
              <a:t>-1</a:t>
            </a:r>
          </a:p>
          <a:p>
            <a:pPr marL="169863" indent="-169863">
              <a:buClr>
                <a:srgbClr val="FF0000"/>
              </a:buClr>
              <a:buFont typeface="Arial"/>
              <a:buChar char="•"/>
            </a:pPr>
            <a:r>
              <a:rPr lang="en-US" dirty="0" err="1">
                <a:solidFill>
                  <a:srgbClr val="0000FF"/>
                </a:solidFill>
              </a:rPr>
              <a:t>pp</a:t>
            </a:r>
            <a:r>
              <a:rPr lang="en-US" dirty="0">
                <a:solidFill>
                  <a:srgbClr val="0000FF"/>
                </a:solidFill>
              </a:rPr>
              <a:t> – </a:t>
            </a:r>
            <a:r>
              <a:rPr lang="en-US" dirty="0" smtClean="0">
                <a:solidFill>
                  <a:srgbClr val="0000FF"/>
                </a:solidFill>
              </a:rPr>
              <a:t>run12 long </a:t>
            </a:r>
            <a:r>
              <a:rPr lang="en-US" dirty="0">
                <a:solidFill>
                  <a:srgbClr val="0000FF"/>
                </a:solidFill>
              </a:rPr>
              <a:t>@  √</a:t>
            </a:r>
            <a:r>
              <a:rPr lang="en-US" dirty="0" smtClean="0">
                <a:solidFill>
                  <a:srgbClr val="0000FF"/>
                </a:solidFill>
              </a:rPr>
              <a:t>510 </a:t>
            </a:r>
            <a:r>
              <a:rPr lang="en-US" dirty="0" err="1" smtClean="0">
                <a:solidFill>
                  <a:srgbClr val="0000FF"/>
                </a:solidFill>
              </a:rPr>
              <a:t>GeV</a:t>
            </a:r>
            <a:r>
              <a:rPr lang="en-US" dirty="0" smtClean="0">
                <a:solidFill>
                  <a:srgbClr val="0000FF"/>
                </a:solidFill>
              </a:rPr>
              <a:t> </a:t>
            </a:r>
            <a:r>
              <a:rPr lang="en-US" dirty="0" smtClean="0"/>
              <a:t>Integrated luminosity: </a:t>
            </a:r>
            <a:r>
              <a:rPr lang="en-US" b="1" dirty="0" smtClean="0"/>
              <a:t>~ 77 pb</a:t>
            </a:r>
            <a:r>
              <a:rPr lang="en-US" b="1" baseline="30000" dirty="0" smtClean="0"/>
              <a:t>-1</a:t>
            </a:r>
          </a:p>
          <a:p>
            <a:pPr marL="169863" indent="-169863">
              <a:buClr>
                <a:srgbClr val="FF0000"/>
              </a:buClr>
              <a:buFont typeface="Arial"/>
              <a:buChar char="•"/>
            </a:pPr>
            <a:r>
              <a:rPr lang="en-US" b="1" dirty="0" smtClean="0">
                <a:solidFill>
                  <a:srgbClr val="0000FF"/>
                </a:solidFill>
              </a:rPr>
              <a:t>Total Int. </a:t>
            </a:r>
            <a:r>
              <a:rPr lang="en-US" b="1" dirty="0" err="1" smtClean="0">
                <a:solidFill>
                  <a:srgbClr val="0000FF"/>
                </a:solidFill>
              </a:rPr>
              <a:t>lumi</a:t>
            </a:r>
            <a:r>
              <a:rPr lang="en-US" b="1" dirty="0" smtClean="0">
                <a:solidFill>
                  <a:srgbClr val="0000FF"/>
                </a:solidFill>
              </a:rPr>
              <a:t>: </a:t>
            </a:r>
            <a:r>
              <a:rPr lang="en-US" b="1" dirty="0" smtClean="0">
                <a:solidFill>
                  <a:srgbClr val="FF0000"/>
                </a:solidFill>
              </a:rPr>
              <a:t>102 pb</a:t>
            </a:r>
            <a:r>
              <a:rPr lang="en-US" b="1" baseline="30000" dirty="0" smtClean="0">
                <a:solidFill>
                  <a:srgbClr val="FF0000"/>
                </a:solidFill>
              </a:rPr>
              <a:t>-1</a:t>
            </a:r>
          </a:p>
        </p:txBody>
      </p:sp>
    </p:spTree>
    <p:extLst>
      <p:ext uri="{BB962C8B-B14F-4D97-AF65-F5344CB8AC3E}">
        <p14:creationId xmlns:p14="http://schemas.microsoft.com/office/powerpoint/2010/main" val="6340867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ps_comp.png"/>
          <p:cNvPicPr>
            <a:picLocks noChangeAspect="1"/>
          </p:cNvPicPr>
          <p:nvPr/>
        </p:nvPicPr>
        <p:blipFill rotWithShape="1">
          <a:blip r:embed="rId2">
            <a:extLst>
              <a:ext uri="{28A0092B-C50C-407E-A947-70E740481C1C}">
                <a14:useLocalDpi xmlns:a14="http://schemas.microsoft.com/office/drawing/2010/main" val="0"/>
              </a:ext>
            </a:extLst>
          </a:blip>
          <a:srcRect t="9584" r="5862" b="4339"/>
          <a:stretch/>
        </p:blipFill>
        <p:spPr>
          <a:xfrm>
            <a:off x="99419" y="1358012"/>
            <a:ext cx="4105896" cy="4164269"/>
          </a:xfrm>
          <a:prstGeom prst="rect">
            <a:avLst/>
          </a:prstGeom>
        </p:spPr>
      </p:pic>
      <p:sp>
        <p:nvSpPr>
          <p:cNvPr id="8" name="TextBox 7"/>
          <p:cNvSpPr txBox="1"/>
          <p:nvPr/>
        </p:nvSpPr>
        <p:spPr>
          <a:xfrm>
            <a:off x="3918592" y="14315"/>
            <a:ext cx="921045" cy="707886"/>
          </a:xfrm>
          <a:prstGeom prst="rect">
            <a:avLst/>
          </a:prstGeom>
          <a:noFill/>
        </p:spPr>
        <p:txBody>
          <a:bodyPr wrap="none" rtlCol="0">
            <a:spAutoFit/>
          </a:bodyPr>
          <a:lstStyle/>
          <a:p>
            <a:r>
              <a:rPr lang="en-US" sz="4000" dirty="0" smtClean="0"/>
              <a:t>FPS</a:t>
            </a:r>
            <a:endParaRPr lang="en-US" sz="4000" dirty="0"/>
          </a:p>
        </p:txBody>
      </p:sp>
      <p:sp>
        <p:nvSpPr>
          <p:cNvPr id="9" name="TextBox 8"/>
          <p:cNvSpPr txBox="1"/>
          <p:nvPr/>
        </p:nvSpPr>
        <p:spPr>
          <a:xfrm>
            <a:off x="765695" y="936008"/>
            <a:ext cx="2842395" cy="369332"/>
          </a:xfrm>
          <a:prstGeom prst="rect">
            <a:avLst/>
          </a:prstGeom>
          <a:noFill/>
        </p:spPr>
        <p:txBody>
          <a:bodyPr wrap="none" rtlCol="0">
            <a:spAutoFit/>
          </a:bodyPr>
          <a:lstStyle/>
          <a:p>
            <a:r>
              <a:rPr lang="en-US" dirty="0" smtClean="0"/>
              <a:t>Gain adjusted to MIP=100ch </a:t>
            </a:r>
          </a:p>
        </p:txBody>
      </p:sp>
      <p:sp>
        <p:nvSpPr>
          <p:cNvPr id="25" name="Rectangle 24"/>
          <p:cNvSpPr/>
          <p:nvPr/>
        </p:nvSpPr>
        <p:spPr>
          <a:xfrm>
            <a:off x="2216333" y="5371217"/>
            <a:ext cx="2033692" cy="369332"/>
          </a:xfrm>
          <a:prstGeom prst="rect">
            <a:avLst/>
          </a:prstGeom>
        </p:spPr>
        <p:txBody>
          <a:bodyPr wrap="none">
            <a:spAutoFit/>
          </a:bodyPr>
          <a:lstStyle/>
          <a:p>
            <a:r>
              <a:rPr lang="en-US" dirty="0" smtClean="0"/>
              <a:t>ADC </a:t>
            </a:r>
            <a:r>
              <a:rPr lang="en-US" dirty="0" err="1" smtClean="0"/>
              <a:t>Ch</a:t>
            </a:r>
            <a:r>
              <a:rPr lang="en-US" dirty="0" smtClean="0"/>
              <a:t> (0.25pC/</a:t>
            </a:r>
            <a:r>
              <a:rPr lang="en-US" dirty="0" err="1" smtClean="0"/>
              <a:t>ch</a:t>
            </a:r>
            <a:r>
              <a:rPr lang="en-US" dirty="0" smtClean="0"/>
              <a:t>)</a:t>
            </a:r>
            <a:endParaRPr lang="en-US" dirty="0"/>
          </a:p>
        </p:txBody>
      </p:sp>
      <p:sp>
        <p:nvSpPr>
          <p:cNvPr id="26" name="Rectangle 25"/>
          <p:cNvSpPr/>
          <p:nvPr/>
        </p:nvSpPr>
        <p:spPr>
          <a:xfrm>
            <a:off x="3092184" y="1387547"/>
            <a:ext cx="894070" cy="369332"/>
          </a:xfrm>
          <a:prstGeom prst="rect">
            <a:avLst/>
          </a:prstGeom>
        </p:spPr>
        <p:txBody>
          <a:bodyPr wrap="none">
            <a:spAutoFit/>
          </a:bodyPr>
          <a:lstStyle/>
          <a:p>
            <a:r>
              <a:rPr lang="en-US" dirty="0" smtClean="0"/>
              <a:t>Q1L1S4</a:t>
            </a:r>
            <a:endParaRPr lang="en-US" dirty="0"/>
          </a:p>
        </p:txBody>
      </p:sp>
      <p:pic>
        <p:nvPicPr>
          <p:cNvPr id="21" name="Picture 20" descr="history.png"/>
          <p:cNvPicPr>
            <a:picLocks noChangeAspect="1"/>
          </p:cNvPicPr>
          <p:nvPr/>
        </p:nvPicPr>
        <p:blipFill rotWithShape="1">
          <a:blip r:embed="rId3">
            <a:extLst>
              <a:ext uri="{28A0092B-C50C-407E-A947-70E740481C1C}">
                <a14:useLocalDpi xmlns:a14="http://schemas.microsoft.com/office/drawing/2010/main" val="0"/>
              </a:ext>
            </a:extLst>
          </a:blip>
          <a:srcRect l="5829" t="3876" r="6628" b="52341"/>
          <a:stretch/>
        </p:blipFill>
        <p:spPr>
          <a:xfrm>
            <a:off x="4203909" y="1225601"/>
            <a:ext cx="4888754" cy="2430957"/>
          </a:xfrm>
          <a:prstGeom prst="rect">
            <a:avLst/>
          </a:prstGeom>
        </p:spPr>
      </p:pic>
      <p:sp>
        <p:nvSpPr>
          <p:cNvPr id="23" name="TextBox 22"/>
          <p:cNvSpPr txBox="1"/>
          <p:nvPr/>
        </p:nvSpPr>
        <p:spPr>
          <a:xfrm>
            <a:off x="4427495" y="936008"/>
            <a:ext cx="4460701" cy="369332"/>
          </a:xfrm>
          <a:prstGeom prst="rect">
            <a:avLst/>
          </a:prstGeom>
          <a:noFill/>
        </p:spPr>
        <p:txBody>
          <a:bodyPr wrap="none" rtlCol="0">
            <a:spAutoFit/>
          </a:bodyPr>
          <a:lstStyle/>
          <a:p>
            <a:r>
              <a:rPr lang="en-US" dirty="0" smtClean="0"/>
              <a:t>Pedestal RMS @ PHYSICS voltage &amp; beam off</a:t>
            </a:r>
            <a:endParaRPr lang="en-US" dirty="0"/>
          </a:p>
        </p:txBody>
      </p:sp>
      <p:sp>
        <p:nvSpPr>
          <p:cNvPr id="24" name="TextBox 23"/>
          <p:cNvSpPr txBox="1"/>
          <p:nvPr/>
        </p:nvSpPr>
        <p:spPr>
          <a:xfrm>
            <a:off x="5412070" y="3581195"/>
            <a:ext cx="2987229" cy="369332"/>
          </a:xfrm>
          <a:prstGeom prst="rect">
            <a:avLst/>
          </a:prstGeom>
          <a:noFill/>
        </p:spPr>
        <p:txBody>
          <a:bodyPr wrap="none" rtlCol="0">
            <a:spAutoFit/>
          </a:bodyPr>
          <a:lstStyle/>
          <a:p>
            <a:r>
              <a:rPr lang="en-US" dirty="0" smtClean="0"/>
              <a:t>FPS pedestal run# (twice/day)</a:t>
            </a:r>
            <a:endParaRPr lang="en-US" dirty="0"/>
          </a:p>
        </p:txBody>
      </p:sp>
      <p:sp>
        <p:nvSpPr>
          <p:cNvPr id="30" name="Rectangle 29"/>
          <p:cNvSpPr/>
          <p:nvPr/>
        </p:nvSpPr>
        <p:spPr>
          <a:xfrm>
            <a:off x="4203909" y="3950527"/>
            <a:ext cx="4888754" cy="1323439"/>
          </a:xfrm>
          <a:prstGeom prst="rect">
            <a:avLst/>
          </a:prstGeom>
        </p:spPr>
        <p:txBody>
          <a:bodyPr wrap="square">
            <a:spAutoFit/>
          </a:bodyPr>
          <a:lstStyle/>
          <a:p>
            <a:r>
              <a:rPr lang="en-US" sz="1600" b="1" dirty="0" smtClean="0">
                <a:solidFill>
                  <a:srgbClr val="FF6600"/>
                </a:solidFill>
              </a:rPr>
              <a:t>Radiation damage to </a:t>
            </a:r>
            <a:r>
              <a:rPr lang="en-US" sz="1600" b="1" dirty="0" err="1" smtClean="0">
                <a:solidFill>
                  <a:srgbClr val="FF6600"/>
                </a:solidFill>
              </a:rPr>
              <a:t>SiPM</a:t>
            </a:r>
            <a:r>
              <a:rPr lang="en-US" sz="1600" b="1" dirty="0">
                <a:solidFill>
                  <a:srgbClr val="FF6600"/>
                </a:solidFill>
              </a:rPr>
              <a:t> </a:t>
            </a:r>
            <a:endParaRPr lang="en-US" sz="1600" b="1" dirty="0" smtClean="0">
              <a:solidFill>
                <a:srgbClr val="FF6600"/>
              </a:solidFill>
            </a:endParaRPr>
          </a:p>
          <a:p>
            <a:r>
              <a:rPr lang="en-US" sz="1600" b="1" dirty="0">
                <a:solidFill>
                  <a:srgbClr val="FF6600"/>
                </a:solidFill>
              </a:rPr>
              <a:t> </a:t>
            </a:r>
            <a:r>
              <a:rPr lang="en-US" sz="1600" b="1" dirty="0" smtClean="0">
                <a:solidFill>
                  <a:srgbClr val="FF6600"/>
                </a:solidFill>
              </a:rPr>
              <a:t>       Increased leakage currents from ~0.1uA to ~40uA</a:t>
            </a:r>
          </a:p>
          <a:p>
            <a:r>
              <a:rPr lang="en-US" sz="1600" b="1" dirty="0" smtClean="0">
                <a:solidFill>
                  <a:srgbClr val="FF6600"/>
                </a:solidFill>
              </a:rPr>
              <a:t>        Increased </a:t>
            </a:r>
            <a:r>
              <a:rPr lang="en-US" sz="1600" b="1" dirty="0">
                <a:solidFill>
                  <a:srgbClr val="FF6600"/>
                </a:solidFill>
              </a:rPr>
              <a:t>pedestal RMS from ~</a:t>
            </a:r>
            <a:r>
              <a:rPr lang="en-US" sz="1600" b="1" dirty="0" smtClean="0">
                <a:solidFill>
                  <a:srgbClr val="FF6600"/>
                </a:solidFill>
              </a:rPr>
              <a:t>1ch  </a:t>
            </a:r>
            <a:r>
              <a:rPr lang="en-US" sz="1600" b="1" dirty="0">
                <a:solidFill>
                  <a:srgbClr val="FF6600"/>
                </a:solidFill>
              </a:rPr>
              <a:t>to ~</a:t>
            </a:r>
            <a:r>
              <a:rPr lang="en-US" sz="1600" b="1" dirty="0" smtClean="0">
                <a:solidFill>
                  <a:srgbClr val="FF6600"/>
                </a:solidFill>
              </a:rPr>
              <a:t>5ch</a:t>
            </a:r>
          </a:p>
          <a:p>
            <a:r>
              <a:rPr lang="en-US" sz="1600" b="1" dirty="0">
                <a:solidFill>
                  <a:srgbClr val="FF6600"/>
                </a:solidFill>
              </a:rPr>
              <a:t> </a:t>
            </a:r>
            <a:r>
              <a:rPr lang="en-US" sz="1600" b="1" dirty="0" smtClean="0">
                <a:solidFill>
                  <a:srgbClr val="FF6600"/>
                </a:solidFill>
              </a:rPr>
              <a:t>                    Still way below MIP peak ~100ch</a:t>
            </a:r>
            <a:endParaRPr lang="en-US" sz="1600" b="1" dirty="0">
              <a:solidFill>
                <a:srgbClr val="FF6600"/>
              </a:solidFill>
            </a:endParaRPr>
          </a:p>
          <a:p>
            <a:r>
              <a:rPr lang="en-US" sz="1600" b="1" dirty="0" smtClean="0">
                <a:solidFill>
                  <a:srgbClr val="FF6600"/>
                </a:solidFill>
              </a:rPr>
              <a:t> </a:t>
            </a:r>
            <a:r>
              <a:rPr lang="en-US" sz="1600" b="1" dirty="0">
                <a:solidFill>
                  <a:srgbClr val="FF6600"/>
                </a:solidFill>
              </a:rPr>
              <a:t> </a:t>
            </a:r>
            <a:r>
              <a:rPr lang="en-US" sz="1600" b="1" dirty="0" smtClean="0">
                <a:solidFill>
                  <a:srgbClr val="FF6600"/>
                </a:solidFill>
              </a:rPr>
              <a:t>      No sign of gain change       </a:t>
            </a:r>
          </a:p>
        </p:txBody>
      </p:sp>
      <p:sp>
        <p:nvSpPr>
          <p:cNvPr id="3" name="TextBox 2"/>
          <p:cNvSpPr txBox="1"/>
          <p:nvPr/>
        </p:nvSpPr>
        <p:spPr>
          <a:xfrm>
            <a:off x="1198280" y="6196000"/>
            <a:ext cx="7219344" cy="400110"/>
          </a:xfrm>
          <a:prstGeom prst="rect">
            <a:avLst/>
          </a:prstGeom>
          <a:noFill/>
        </p:spPr>
        <p:txBody>
          <a:bodyPr wrap="none" rtlCol="0">
            <a:spAutoFit/>
          </a:bodyPr>
          <a:lstStyle/>
          <a:p>
            <a:r>
              <a:rPr lang="en-US" sz="2000" dirty="0" smtClean="0">
                <a:solidFill>
                  <a:srgbClr val="0000FF"/>
                </a:solidFill>
              </a:rPr>
              <a:t>FPS will add photon/electron/charged hadron PID capability to FMS</a:t>
            </a:r>
            <a:endParaRPr lang="en-US" sz="2000" dirty="0">
              <a:solidFill>
                <a:srgbClr val="0000FF"/>
              </a:solidFill>
            </a:endParaRPr>
          </a:p>
        </p:txBody>
      </p:sp>
    </p:spTree>
    <p:extLst>
      <p:ext uri="{BB962C8B-B14F-4D97-AF65-F5344CB8AC3E}">
        <p14:creationId xmlns:p14="http://schemas.microsoft.com/office/powerpoint/2010/main" val="30734555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24"/>
          <p:cNvSpPr txBox="1">
            <a:spLocks noChangeArrowheads="1"/>
          </p:cNvSpPr>
          <p:nvPr/>
        </p:nvSpPr>
        <p:spPr bwMode="auto">
          <a:xfrm>
            <a:off x="6444267" y="1255254"/>
            <a:ext cx="39243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37931725" indent="-37474525" eaLnBrk="0" hangingPunct="0">
              <a:defRPr sz="2400" b="1">
                <a:solidFill>
                  <a:schemeClr val="tx1"/>
                </a:solidFill>
                <a:latin typeface="Tahoma" charset="0"/>
                <a:ea typeface="ＭＳ Ｐゴシック" charset="0"/>
              </a:defRPr>
            </a:lvl2pPr>
            <a:lvl3pPr eaLnBrk="0" hangingPunct="0">
              <a:defRPr sz="2400" b="1">
                <a:solidFill>
                  <a:schemeClr val="tx1"/>
                </a:solidFill>
                <a:latin typeface="Tahoma" charset="0"/>
                <a:ea typeface="ＭＳ Ｐゴシック" charset="0"/>
              </a:defRPr>
            </a:lvl3pPr>
            <a:lvl4pPr eaLnBrk="0" hangingPunct="0">
              <a:defRPr sz="2400" b="1">
                <a:solidFill>
                  <a:schemeClr val="tx1"/>
                </a:solidFill>
                <a:latin typeface="Tahoma" charset="0"/>
                <a:ea typeface="ＭＳ Ｐゴシック" charset="0"/>
              </a:defRPr>
            </a:lvl4pPr>
            <a:lvl5pPr eaLnBrk="0" hangingPunct="0">
              <a:defRPr sz="2400" b="1">
                <a:solidFill>
                  <a:schemeClr val="tx1"/>
                </a:solidFill>
                <a:latin typeface="Tahoma" charset="0"/>
                <a:ea typeface="ＭＳ Ｐゴシック" charset="0"/>
              </a:defRPr>
            </a:lvl5pPr>
            <a:lvl6pPr marL="457200" eaLnBrk="0" fontAlgn="base" hangingPunct="0">
              <a:spcBef>
                <a:spcPct val="0"/>
              </a:spcBef>
              <a:spcAft>
                <a:spcPct val="0"/>
              </a:spcAft>
              <a:defRPr sz="2400" b="1">
                <a:solidFill>
                  <a:schemeClr val="tx1"/>
                </a:solidFill>
                <a:latin typeface="Tahoma" charset="0"/>
                <a:ea typeface="ＭＳ Ｐゴシック" charset="0"/>
              </a:defRPr>
            </a:lvl6pPr>
            <a:lvl7pPr marL="914400" eaLnBrk="0" fontAlgn="base" hangingPunct="0">
              <a:spcBef>
                <a:spcPct val="0"/>
              </a:spcBef>
              <a:spcAft>
                <a:spcPct val="0"/>
              </a:spcAft>
              <a:defRPr sz="2400" b="1">
                <a:solidFill>
                  <a:schemeClr val="tx1"/>
                </a:solidFill>
                <a:latin typeface="Tahoma" charset="0"/>
                <a:ea typeface="ＭＳ Ｐゴシック" charset="0"/>
              </a:defRPr>
            </a:lvl7pPr>
            <a:lvl8pPr marL="1371600" eaLnBrk="0" fontAlgn="base" hangingPunct="0">
              <a:spcBef>
                <a:spcPct val="0"/>
              </a:spcBef>
              <a:spcAft>
                <a:spcPct val="0"/>
              </a:spcAft>
              <a:defRPr sz="2400" b="1">
                <a:solidFill>
                  <a:schemeClr val="tx1"/>
                </a:solidFill>
                <a:latin typeface="Tahoma" charset="0"/>
                <a:ea typeface="ＭＳ Ｐゴシック" charset="0"/>
              </a:defRPr>
            </a:lvl8pPr>
            <a:lvl9pPr marL="18288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en-US" sz="1800" dirty="0" smtClean="0">
                <a:solidFill>
                  <a:srgbClr val="008000"/>
                </a:solidFill>
                <a:cs typeface="Arial" charset="0"/>
                <a:sym typeface="Symbol" charset="0"/>
              </a:rPr>
              <a:t>BEMC</a:t>
            </a:r>
            <a:r>
              <a:rPr lang="en-US" sz="1800" dirty="0">
                <a:solidFill>
                  <a:srgbClr val="008000"/>
                </a:solidFill>
                <a:cs typeface="Arial" charset="0"/>
                <a:sym typeface="Symbol" charset="0"/>
              </a:rPr>
              <a:t>: -1.0 &lt;   &lt; </a:t>
            </a:r>
            <a:r>
              <a:rPr lang="en-US" sz="1800" dirty="0" smtClean="0">
                <a:solidFill>
                  <a:srgbClr val="008000"/>
                </a:solidFill>
                <a:cs typeface="Arial" charset="0"/>
                <a:sym typeface="Symbol" charset="0"/>
              </a:rPr>
              <a:t>1.0</a:t>
            </a:r>
          </a:p>
          <a:p>
            <a:pPr eaLnBrk="1" hangingPunct="1"/>
            <a:endParaRPr lang="en-US" sz="1800" dirty="0">
              <a:solidFill>
                <a:srgbClr val="008000"/>
              </a:solidFill>
              <a:cs typeface="Arial" charset="0"/>
              <a:sym typeface="Symbol" charset="0"/>
            </a:endParaRPr>
          </a:p>
          <a:p>
            <a:pPr eaLnBrk="1" hangingPunct="1"/>
            <a:r>
              <a:rPr lang="en-US" sz="1800" dirty="0" smtClean="0">
                <a:solidFill>
                  <a:srgbClr val="0000FF"/>
                </a:solidFill>
                <a:cs typeface="Arial" charset="0"/>
                <a:sym typeface="Symbol" charset="0"/>
              </a:rPr>
              <a:t>EEMC: 1.0 </a:t>
            </a:r>
            <a:r>
              <a:rPr lang="en-US" sz="1800" dirty="0">
                <a:solidFill>
                  <a:srgbClr val="0000FF"/>
                </a:solidFill>
                <a:cs typeface="Arial" charset="0"/>
                <a:sym typeface="Symbol" charset="0"/>
              </a:rPr>
              <a:t>&lt;  &lt; </a:t>
            </a:r>
            <a:r>
              <a:rPr lang="en-US" sz="1800" dirty="0" smtClean="0">
                <a:solidFill>
                  <a:srgbClr val="0000FF"/>
                </a:solidFill>
                <a:cs typeface="Arial" charset="0"/>
                <a:sym typeface="Symbol" charset="0"/>
              </a:rPr>
              <a:t>2.0</a:t>
            </a:r>
            <a:endParaRPr lang="en-US" sz="1800" dirty="0">
              <a:solidFill>
                <a:srgbClr val="0000FF"/>
              </a:solidFill>
              <a:cs typeface="Arial" charset="0"/>
              <a:sym typeface="Symbol" charset="0"/>
            </a:endParaRPr>
          </a:p>
          <a:p>
            <a:pPr eaLnBrk="1" hangingPunct="1"/>
            <a:endParaRPr lang="en-US" sz="1800" dirty="0" smtClean="0">
              <a:solidFill>
                <a:srgbClr val="660066"/>
              </a:solidFill>
            </a:endParaRPr>
          </a:p>
          <a:p>
            <a:pPr eaLnBrk="1" hangingPunct="1"/>
            <a:r>
              <a:rPr lang="en-US" sz="1800" dirty="0" smtClean="0">
                <a:solidFill>
                  <a:srgbClr val="660066"/>
                </a:solidFill>
              </a:rPr>
              <a:t>FMS</a:t>
            </a:r>
            <a:r>
              <a:rPr lang="en-US" sz="1800" dirty="0">
                <a:solidFill>
                  <a:srgbClr val="660066"/>
                </a:solidFill>
              </a:rPr>
              <a:t>:  2.5 &lt; </a:t>
            </a:r>
            <a:r>
              <a:rPr lang="en-US" sz="1800" dirty="0">
                <a:solidFill>
                  <a:srgbClr val="660066"/>
                </a:solidFill>
                <a:sym typeface="Symbol" charset="0"/>
              </a:rPr>
              <a:t> &lt; </a:t>
            </a:r>
            <a:r>
              <a:rPr lang="en-US" sz="1800" dirty="0" smtClean="0">
                <a:solidFill>
                  <a:srgbClr val="660066"/>
                </a:solidFill>
                <a:sym typeface="Symbol" charset="0"/>
              </a:rPr>
              <a:t>4.2</a:t>
            </a:r>
            <a:endParaRPr lang="en-US" sz="1800" dirty="0">
              <a:solidFill>
                <a:srgbClr val="660066"/>
              </a:solidFill>
              <a:sym typeface="Symbol" charset="0"/>
            </a:endParaRPr>
          </a:p>
        </p:txBody>
      </p:sp>
      <p:sp>
        <p:nvSpPr>
          <p:cNvPr id="26629" name="Rectangle 2"/>
          <p:cNvSpPr>
            <a:spLocks noGrp="1" noChangeArrowheads="1"/>
          </p:cNvSpPr>
          <p:nvPr>
            <p:ph type="title"/>
          </p:nvPr>
        </p:nvSpPr>
        <p:spPr>
          <a:xfrm>
            <a:off x="1451429" y="12700"/>
            <a:ext cx="5978071" cy="685800"/>
          </a:xfrm>
        </p:spPr>
        <p:txBody>
          <a:bodyPr rIns="133350">
            <a:normAutofit fontScale="90000"/>
          </a:bodyPr>
          <a:lstStyle/>
          <a:p>
            <a:pPr eaLnBrk="1" hangingPunct="1"/>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ＭＳ Ｐゴシック" charset="0"/>
                <a:cs typeface="ＭＳ Ｐゴシック" charset="0"/>
              </a:rPr>
              <a:t>The STAR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ＭＳ Ｐゴシック" charset="0"/>
                <a:cs typeface="ＭＳ Ｐゴシック" charset="0"/>
              </a:rPr>
              <a:t>Detector</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ＭＳ Ｐゴシック" charset="0"/>
              <a:cs typeface="ＭＳ Ｐゴシック" charset="0"/>
            </a:endParaRPr>
          </a:p>
        </p:txBody>
      </p:sp>
      <p:pic>
        <p:nvPicPr>
          <p:cNvPr id="26630"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962" y="812800"/>
            <a:ext cx="45974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31" name="Line 33"/>
          <p:cNvSpPr>
            <a:spLocks noChangeShapeType="1"/>
          </p:cNvSpPr>
          <p:nvPr/>
        </p:nvSpPr>
        <p:spPr bwMode="auto">
          <a:xfrm>
            <a:off x="1275764" y="1432076"/>
            <a:ext cx="2534236" cy="1083734"/>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6632" name="Line 35"/>
          <p:cNvSpPr>
            <a:spLocks noChangeShapeType="1"/>
          </p:cNvSpPr>
          <p:nvPr/>
        </p:nvSpPr>
        <p:spPr bwMode="auto">
          <a:xfrm flipH="1">
            <a:off x="4068762" y="1432076"/>
            <a:ext cx="2387600" cy="434824"/>
          </a:xfrm>
          <a:prstGeom prst="line">
            <a:avLst/>
          </a:prstGeom>
          <a:noFill/>
          <a:ln w="25400">
            <a:solidFill>
              <a:srgbClr val="008040"/>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6633" name="Line 36"/>
          <p:cNvSpPr>
            <a:spLocks noChangeShapeType="1"/>
          </p:cNvSpPr>
          <p:nvPr/>
        </p:nvSpPr>
        <p:spPr bwMode="auto">
          <a:xfrm flipH="1">
            <a:off x="4801809" y="1983619"/>
            <a:ext cx="1642456" cy="266096"/>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 name="Rectangle 1"/>
          <p:cNvSpPr/>
          <p:nvPr/>
        </p:nvSpPr>
        <p:spPr>
          <a:xfrm>
            <a:off x="62914" y="1015786"/>
            <a:ext cx="1951864" cy="369332"/>
          </a:xfrm>
          <a:prstGeom prst="rect">
            <a:avLst/>
          </a:prstGeom>
        </p:spPr>
        <p:txBody>
          <a:bodyPr wrap="none">
            <a:spAutoFit/>
          </a:bodyPr>
          <a:lstStyle/>
          <a:p>
            <a:r>
              <a:rPr lang="en-US" b="1" dirty="0">
                <a:solidFill>
                  <a:srgbClr val="FF0000"/>
                </a:solidFill>
                <a:sym typeface="Symbol" charset="0"/>
              </a:rPr>
              <a:t> TPC: -</a:t>
            </a:r>
            <a:r>
              <a:rPr lang="en-US" b="1" dirty="0" smtClean="0">
                <a:solidFill>
                  <a:srgbClr val="FF0000"/>
                </a:solidFill>
                <a:sym typeface="Symbol" charset="0"/>
              </a:rPr>
              <a:t>1.4 </a:t>
            </a:r>
            <a:r>
              <a:rPr lang="en-US" b="1" dirty="0">
                <a:solidFill>
                  <a:srgbClr val="FF0000"/>
                </a:solidFill>
                <a:cs typeface="Arial" charset="0"/>
                <a:sym typeface="Symbol" charset="0"/>
              </a:rPr>
              <a:t>&lt; </a:t>
            </a:r>
            <a:r>
              <a:rPr lang="en-US" b="1" dirty="0" smtClean="0">
                <a:solidFill>
                  <a:srgbClr val="FF0000"/>
                </a:solidFill>
                <a:cs typeface="Arial" charset="0"/>
                <a:sym typeface="Symbol" charset="0"/>
              </a:rPr>
              <a:t> </a:t>
            </a:r>
            <a:r>
              <a:rPr lang="en-US" b="1" dirty="0">
                <a:solidFill>
                  <a:srgbClr val="FF0000"/>
                </a:solidFill>
                <a:cs typeface="Arial" charset="0"/>
                <a:sym typeface="Symbol" charset="0"/>
              </a:rPr>
              <a:t>&lt; </a:t>
            </a:r>
            <a:r>
              <a:rPr lang="en-US" b="1" dirty="0" smtClean="0">
                <a:solidFill>
                  <a:srgbClr val="FF0000"/>
                </a:solidFill>
                <a:cs typeface="Arial" charset="0"/>
                <a:sym typeface="Symbol" charset="0"/>
              </a:rPr>
              <a:t>1.4</a:t>
            </a:r>
            <a:endParaRPr lang="en-US" b="1" dirty="0">
              <a:solidFill>
                <a:srgbClr val="FF0000"/>
              </a:solidFill>
              <a:cs typeface="Arial" charset="0"/>
              <a:sym typeface="Symbol" charset="0"/>
            </a:endParaRPr>
          </a:p>
        </p:txBody>
      </p:sp>
      <p:sp>
        <p:nvSpPr>
          <p:cNvPr id="15" name="Line 36"/>
          <p:cNvSpPr>
            <a:spLocks noChangeShapeType="1"/>
          </p:cNvSpPr>
          <p:nvPr/>
        </p:nvSpPr>
        <p:spPr bwMode="auto">
          <a:xfrm flipH="1">
            <a:off x="5793619" y="2515810"/>
            <a:ext cx="662743" cy="216771"/>
          </a:xfrm>
          <a:prstGeom prst="line">
            <a:avLst/>
          </a:prstGeom>
          <a:noFill/>
          <a:ln w="25400">
            <a:solidFill>
              <a:srgbClr val="660066"/>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4" name="TextBox 3"/>
          <p:cNvSpPr txBox="1"/>
          <p:nvPr/>
        </p:nvSpPr>
        <p:spPr>
          <a:xfrm>
            <a:off x="1627698" y="5599581"/>
            <a:ext cx="4882128" cy="646331"/>
          </a:xfrm>
          <a:prstGeom prst="rect">
            <a:avLst/>
          </a:prstGeom>
          <a:noFill/>
        </p:spPr>
        <p:txBody>
          <a:bodyPr wrap="none" rtlCol="0">
            <a:spAutoFit/>
          </a:bodyPr>
          <a:lstStyle/>
          <a:p>
            <a:r>
              <a:rPr lang="en-US" dirty="0" smtClean="0"/>
              <a:t>Mid Rapidity : Charged particles &amp; EM Calorimeter</a:t>
            </a:r>
          </a:p>
          <a:p>
            <a:r>
              <a:rPr lang="en-US" dirty="0" smtClean="0"/>
              <a:t>Forward Rapidity : EM Calorimeter</a:t>
            </a:r>
            <a:endParaRPr lang="en-US" dirty="0"/>
          </a:p>
        </p:txBody>
      </p:sp>
    </p:spTree>
    <p:extLst>
      <p:ext uri="{BB962C8B-B14F-4D97-AF65-F5344CB8AC3E}">
        <p14:creationId xmlns:p14="http://schemas.microsoft.com/office/powerpoint/2010/main" val="33778387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8"/>
            <a:ext cx="9144000" cy="979487"/>
          </a:xfrm>
          <a:solidFill>
            <a:srgbClr val="B7DEE8">
              <a:alpha val="22000"/>
            </a:srgbClr>
          </a:solidFill>
          <a:ln>
            <a:noFill/>
          </a:ln>
          <a:effectLst/>
        </p:spPr>
        <p:txBody>
          <a:bodyPr>
            <a:normAutofit/>
          </a:bodyPr>
          <a:lstStyle/>
          <a:p>
            <a:r>
              <a:rPr lang="en-US" sz="2800" dirty="0">
                <a:solidFill>
                  <a:srgbClr val="FF0000"/>
                </a:solidFill>
              </a:rPr>
              <a:t>A</a:t>
            </a:r>
            <a:r>
              <a:rPr lang="en-US" sz="2800" baseline="-25000" dirty="0">
                <a:solidFill>
                  <a:srgbClr val="FF0000"/>
                </a:solidFill>
              </a:rPr>
              <a:t>N</a:t>
            </a:r>
            <a:r>
              <a:rPr lang="en-US" sz="2800" dirty="0">
                <a:solidFill>
                  <a:srgbClr val="FF0000"/>
                </a:solidFill>
              </a:rPr>
              <a:t> for </a:t>
            </a:r>
            <a:r>
              <a:rPr lang="en-US" sz="2800" b="1" dirty="0">
                <a:solidFill>
                  <a:srgbClr val="0000FF"/>
                </a:solidFill>
              </a:rPr>
              <a:t>correlated central jets </a:t>
            </a:r>
            <a:r>
              <a:rPr lang="en-US" sz="2800" dirty="0">
                <a:solidFill>
                  <a:srgbClr val="FF0000"/>
                </a:solidFill>
              </a:rPr>
              <a:t>and </a:t>
            </a:r>
            <a:r>
              <a:rPr lang="en-US" sz="2800" b="1" dirty="0">
                <a:solidFill>
                  <a:srgbClr val="FF0000"/>
                </a:solidFill>
              </a:rPr>
              <a:t>no central jet </a:t>
            </a:r>
            <a:r>
              <a:rPr lang="en-US" sz="2800" dirty="0">
                <a:solidFill>
                  <a:srgbClr val="FF0000"/>
                </a:solidFill>
              </a:rPr>
              <a:t>cases</a:t>
            </a:r>
            <a:endParaRPr lang="en-US" sz="2800" dirty="0"/>
          </a:p>
        </p:txBody>
      </p:sp>
      <p:sp>
        <p:nvSpPr>
          <p:cNvPr id="10" name="TextBox 9"/>
          <p:cNvSpPr txBox="1"/>
          <p:nvPr/>
        </p:nvSpPr>
        <p:spPr>
          <a:xfrm>
            <a:off x="3816091" y="4084765"/>
            <a:ext cx="184666" cy="369332"/>
          </a:xfrm>
          <a:prstGeom prst="rect">
            <a:avLst/>
          </a:prstGeom>
          <a:noFill/>
        </p:spPr>
        <p:txBody>
          <a:bodyPr wrap="none" rtlCol="0">
            <a:spAutoFit/>
          </a:bodyPr>
          <a:lstStyle/>
          <a:p>
            <a:endParaRPr lang="en-US" dirty="0"/>
          </a:p>
        </p:txBody>
      </p:sp>
      <p:sp>
        <p:nvSpPr>
          <p:cNvPr id="15" name="Footer Placeholder 14"/>
          <p:cNvSpPr>
            <a:spLocks noGrp="1"/>
          </p:cNvSpPr>
          <p:nvPr>
            <p:ph type="ftr" sz="quarter" idx="11"/>
          </p:nvPr>
        </p:nvSpPr>
        <p:spPr/>
        <p:txBody>
          <a:bodyPr/>
          <a:lstStyle/>
          <a:p>
            <a:r>
              <a:rPr lang="pl-PL" smtClean="0"/>
              <a:t>HAWAII 2014,  Oct. 7-11</a:t>
            </a:r>
            <a:endParaRPr lang="en-US"/>
          </a:p>
        </p:txBody>
      </p:sp>
      <p:sp>
        <p:nvSpPr>
          <p:cNvPr id="4" name="Slide Number Placeholder 3"/>
          <p:cNvSpPr>
            <a:spLocks noGrp="1"/>
          </p:cNvSpPr>
          <p:nvPr>
            <p:ph type="sldNum" sz="quarter" idx="12"/>
          </p:nvPr>
        </p:nvSpPr>
        <p:spPr/>
        <p:txBody>
          <a:bodyPr/>
          <a:lstStyle/>
          <a:p>
            <a:fld id="{0E7FE05B-000D-2C43-9A46-88A36826AAA8}" type="slidenum">
              <a:rPr lang="en-US" smtClean="0"/>
              <a:t>40</a:t>
            </a:fld>
            <a:endParaRPr lang="en-US"/>
          </a:p>
        </p:txBody>
      </p:sp>
      <p:pic>
        <p:nvPicPr>
          <p:cNvPr id="5" name="Picture 4"/>
          <p:cNvPicPr>
            <a:picLocks noChangeAspect="1"/>
          </p:cNvPicPr>
          <p:nvPr/>
        </p:nvPicPr>
        <p:blipFill>
          <a:blip r:embed="rId2"/>
          <a:stretch>
            <a:fillRect/>
          </a:stretch>
        </p:blipFill>
        <p:spPr>
          <a:xfrm>
            <a:off x="1533393" y="818699"/>
            <a:ext cx="5910400" cy="5043907"/>
          </a:xfrm>
          <a:prstGeom prst="rect">
            <a:avLst/>
          </a:prstGeom>
        </p:spPr>
      </p:pic>
      <p:sp>
        <p:nvSpPr>
          <p:cNvPr id="12" name="Rectangle 11"/>
          <p:cNvSpPr/>
          <p:nvPr/>
        </p:nvSpPr>
        <p:spPr>
          <a:xfrm>
            <a:off x="2181654" y="832515"/>
            <a:ext cx="5198068" cy="306947"/>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37145" y="5919498"/>
            <a:ext cx="8092382" cy="338554"/>
          </a:xfrm>
          <a:prstGeom prst="rect">
            <a:avLst/>
          </a:prstGeom>
          <a:noFill/>
          <a:ln>
            <a:solidFill>
              <a:schemeClr val="bg1">
                <a:lumMod val="75000"/>
              </a:schemeClr>
            </a:solidFill>
          </a:ln>
        </p:spPr>
        <p:txBody>
          <a:bodyPr wrap="square" rtlCol="0">
            <a:spAutoFit/>
          </a:bodyPr>
          <a:lstStyle/>
          <a:p>
            <a:pPr marL="285750" indent="-285750">
              <a:buFont typeface="Wingdings" charset="2"/>
              <a:buChar char="²"/>
            </a:pPr>
            <a:r>
              <a:rPr lang="en-US" sz="1600" dirty="0" smtClean="0">
                <a:solidFill>
                  <a:srgbClr val="3366FF"/>
                </a:solidFill>
              </a:rPr>
              <a:t>Asymmetries for the forward isolated π</a:t>
            </a:r>
            <a:r>
              <a:rPr lang="en-US" sz="1600" baseline="30000" dirty="0" smtClean="0">
                <a:solidFill>
                  <a:srgbClr val="3366FF"/>
                </a:solidFill>
              </a:rPr>
              <a:t>0</a:t>
            </a:r>
            <a:r>
              <a:rPr lang="en-US" sz="1600" dirty="0">
                <a:solidFill>
                  <a:srgbClr val="3366FF"/>
                </a:solidFill>
              </a:rPr>
              <a:t> </a:t>
            </a:r>
            <a:r>
              <a:rPr lang="en-US" sz="1600" dirty="0" smtClean="0">
                <a:solidFill>
                  <a:srgbClr val="3366FF"/>
                </a:solidFill>
              </a:rPr>
              <a:t> are low when there is a correlated away-side jet. </a:t>
            </a:r>
          </a:p>
        </p:txBody>
      </p:sp>
      <p:sp>
        <p:nvSpPr>
          <p:cNvPr id="13" name="Rectangle 12"/>
          <p:cNvSpPr/>
          <p:nvPr/>
        </p:nvSpPr>
        <p:spPr>
          <a:xfrm rot="5400000">
            <a:off x="5183270" y="3124888"/>
            <a:ext cx="4214559" cy="245281"/>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61383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r="23545"/>
          <a:stretch/>
        </p:blipFill>
        <p:spPr>
          <a:xfrm>
            <a:off x="4991100" y="3560260"/>
            <a:ext cx="4076700" cy="315979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2641"/>
          <a:stretch/>
        </p:blipFill>
        <p:spPr>
          <a:xfrm>
            <a:off x="31749" y="704144"/>
            <a:ext cx="3905251" cy="299155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22975"/>
          <a:stretch/>
        </p:blipFill>
        <p:spPr>
          <a:xfrm>
            <a:off x="1" y="3568700"/>
            <a:ext cx="3936999" cy="3028949"/>
          </a:xfrm>
          <a:prstGeom prst="rect">
            <a:avLst/>
          </a:prstGeom>
        </p:spPr>
      </p:pic>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p:txBody>
          <a:bodyPr/>
          <a:lstStyle/>
          <a:p>
            <a:fld id="{5BBAB1DB-3EEE-774A-AAE9-210163023056}" type="slidenum">
              <a:rPr lang="en-US" smtClean="0"/>
              <a:pPr/>
              <a:t>41</a:t>
            </a:fld>
            <a:endParaRPr lang="en-US"/>
          </a:p>
        </p:txBody>
      </p:sp>
      <p:sp>
        <p:nvSpPr>
          <p:cNvPr id="25"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W+/W-</a:t>
            </a:r>
            <a:r>
              <a:rPr kumimoji="0" lang="en-US" sz="3200" b="0" i="0" u="none" strike="noStrike" kern="1200" cap="none" spc="0" normalizeH="0" noProof="0" dirty="0" smtClean="0">
                <a:ln>
                  <a:noFill/>
                </a:ln>
                <a:solidFill>
                  <a:srgbClr val="0000FF"/>
                </a:solidFill>
                <a:effectLst/>
                <a:uLnTx/>
                <a:uFillTx/>
                <a:latin typeface="+mj-lt"/>
                <a:ea typeface="+mj-ea"/>
                <a:cs typeface="+mj-cs"/>
              </a:rPr>
              <a:t> </a:t>
            </a:r>
            <a:r>
              <a:rPr lang="en-US" sz="3200" dirty="0" smtClean="0">
                <a:solidFill>
                  <a:srgbClr val="0000FF"/>
                </a:solidFill>
                <a:latin typeface="+mj-lt"/>
                <a:ea typeface="+mj-ea"/>
                <a:cs typeface="+mj-cs"/>
              </a:rPr>
              <a:t>V</a:t>
            </a:r>
            <a:r>
              <a:rPr kumimoji="0" lang="en-US" sz="3200" b="0" i="0" u="none" strike="noStrike" kern="1200" cap="none" spc="0" normalizeH="0" noProof="0" dirty="0" smtClean="0">
                <a:ln>
                  <a:noFill/>
                </a:ln>
                <a:solidFill>
                  <a:srgbClr val="0000FF"/>
                </a:solidFill>
                <a:effectLst/>
                <a:uLnTx/>
                <a:uFillTx/>
                <a:latin typeface="+mj-lt"/>
                <a:ea typeface="+mj-ea"/>
                <a:cs typeface="+mj-cs"/>
              </a:rPr>
              <a:t>s </a:t>
            </a:r>
            <a:r>
              <a:rPr lang="en-US" sz="3200" dirty="0" smtClean="0">
                <a:solidFill>
                  <a:srgbClr val="0000FF"/>
                </a:solidFill>
                <a:latin typeface="+mj-lt"/>
                <a:ea typeface="+mj-ea"/>
                <a:cs typeface="+mj-cs"/>
              </a:rPr>
              <a:t>boson Rapidity</a:t>
            </a: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2" name="TextBox 1"/>
          <p:cNvSpPr txBox="1"/>
          <p:nvPr/>
        </p:nvSpPr>
        <p:spPr>
          <a:xfrm>
            <a:off x="5187551" y="1926630"/>
            <a:ext cx="3786213" cy="1477328"/>
          </a:xfrm>
          <a:prstGeom prst="rect">
            <a:avLst/>
          </a:prstGeom>
          <a:noFill/>
        </p:spPr>
        <p:txBody>
          <a:bodyPr wrap="square" rtlCol="0">
            <a:spAutoFit/>
          </a:bodyPr>
          <a:lstStyle/>
          <a:p>
            <a:pPr marL="285750" indent="-285750">
              <a:buFont typeface="Wingdings" charset="2"/>
              <a:buChar char="Ø"/>
            </a:pPr>
            <a:r>
              <a:rPr lang="en-US" b="1" dirty="0" smtClean="0"/>
              <a:t>Subtraction of background has an impact below statistical error</a:t>
            </a:r>
          </a:p>
          <a:p>
            <a:pPr marL="285750" indent="-285750">
              <a:buFont typeface="Wingdings" charset="2"/>
              <a:buChar char="Ø"/>
            </a:pPr>
            <a:endParaRPr lang="en-US" b="1" dirty="0"/>
          </a:p>
          <a:p>
            <a:pPr marL="285750" indent="-285750">
              <a:buFont typeface="Wingdings" charset="2"/>
              <a:buChar char="Ø"/>
            </a:pPr>
            <a:r>
              <a:rPr lang="en-US" b="1" dirty="0" smtClean="0"/>
              <a:t>Adding run 12 significantly improves statistical precision</a:t>
            </a:r>
            <a:endParaRPr lang="en-US" b="1" dirty="0"/>
          </a:p>
        </p:txBody>
      </p:sp>
      <p:sp>
        <p:nvSpPr>
          <p:cNvPr id="8" name="TextBox 7"/>
          <p:cNvSpPr txBox="1"/>
          <p:nvPr/>
        </p:nvSpPr>
        <p:spPr>
          <a:xfrm>
            <a:off x="1066800" y="2794000"/>
            <a:ext cx="2473717" cy="369332"/>
          </a:xfrm>
          <a:prstGeom prst="rect">
            <a:avLst/>
          </a:prstGeom>
          <a:noFill/>
        </p:spPr>
        <p:txBody>
          <a:bodyPr wrap="none" rtlCol="0">
            <a:spAutoFit/>
          </a:bodyPr>
          <a:lstStyle/>
          <a:p>
            <a:r>
              <a:rPr lang="en-US" b="1" dirty="0" smtClean="0">
                <a:solidFill>
                  <a:srgbClr val="FF0000"/>
                </a:solidFill>
              </a:rPr>
              <a:t>Collected </a:t>
            </a:r>
            <a:r>
              <a:rPr lang="en-US" b="1" dirty="0" err="1" smtClean="0">
                <a:solidFill>
                  <a:srgbClr val="FF0000"/>
                </a:solidFill>
              </a:rPr>
              <a:t>Lumi</a:t>
            </a:r>
            <a:r>
              <a:rPr lang="en-US" b="1" dirty="0" smtClean="0">
                <a:solidFill>
                  <a:srgbClr val="FF0000"/>
                </a:solidFill>
              </a:rPr>
              <a:t> = 25 pb</a:t>
            </a:r>
            <a:r>
              <a:rPr lang="en-US" b="1" baseline="30000" dirty="0" smtClean="0">
                <a:solidFill>
                  <a:srgbClr val="FF0000"/>
                </a:solidFill>
              </a:rPr>
              <a:t>-1</a:t>
            </a:r>
            <a:endParaRPr lang="en-US" b="1" baseline="30000" dirty="0">
              <a:solidFill>
                <a:srgbClr val="FF0000"/>
              </a:solidFill>
            </a:endParaRPr>
          </a:p>
        </p:txBody>
      </p:sp>
      <p:sp>
        <p:nvSpPr>
          <p:cNvPr id="10" name="TextBox 9"/>
          <p:cNvSpPr txBox="1"/>
          <p:nvPr/>
        </p:nvSpPr>
        <p:spPr>
          <a:xfrm>
            <a:off x="1193800" y="5702300"/>
            <a:ext cx="2473717" cy="369332"/>
          </a:xfrm>
          <a:prstGeom prst="rect">
            <a:avLst/>
          </a:prstGeom>
          <a:noFill/>
        </p:spPr>
        <p:txBody>
          <a:bodyPr wrap="none" rtlCol="0">
            <a:spAutoFit/>
          </a:bodyPr>
          <a:lstStyle/>
          <a:p>
            <a:r>
              <a:rPr lang="en-US" b="1" dirty="0" smtClean="0">
                <a:solidFill>
                  <a:srgbClr val="FF0000"/>
                </a:solidFill>
              </a:rPr>
              <a:t>Collected </a:t>
            </a:r>
            <a:r>
              <a:rPr lang="en-US" b="1" dirty="0" err="1" smtClean="0">
                <a:solidFill>
                  <a:srgbClr val="FF0000"/>
                </a:solidFill>
              </a:rPr>
              <a:t>Lumi</a:t>
            </a:r>
            <a:r>
              <a:rPr lang="en-US" b="1" dirty="0" smtClean="0">
                <a:solidFill>
                  <a:srgbClr val="FF0000"/>
                </a:solidFill>
              </a:rPr>
              <a:t> = 77 pb</a:t>
            </a:r>
            <a:r>
              <a:rPr lang="en-US" b="1" baseline="30000" dirty="0" smtClean="0">
                <a:solidFill>
                  <a:srgbClr val="FF0000"/>
                </a:solidFill>
              </a:rPr>
              <a:t>-1</a:t>
            </a:r>
            <a:endParaRPr lang="en-US" b="1" baseline="30000" dirty="0">
              <a:solidFill>
                <a:srgbClr val="FF0000"/>
              </a:solidFill>
            </a:endParaRPr>
          </a:p>
        </p:txBody>
      </p:sp>
      <p:sp>
        <p:nvSpPr>
          <p:cNvPr id="11" name="TextBox 10"/>
          <p:cNvSpPr txBox="1"/>
          <p:nvPr/>
        </p:nvSpPr>
        <p:spPr>
          <a:xfrm>
            <a:off x="5111351" y="837168"/>
            <a:ext cx="4032649" cy="369332"/>
          </a:xfrm>
          <a:prstGeom prst="rect">
            <a:avLst/>
          </a:prstGeom>
          <a:noFill/>
        </p:spPr>
        <p:txBody>
          <a:bodyPr wrap="square" rtlCol="0">
            <a:spAutoFit/>
          </a:bodyPr>
          <a:lstStyle/>
          <a:p>
            <a:r>
              <a:rPr lang="en-US" dirty="0" smtClean="0"/>
              <a:t>W kinematics reconstructed as for A</a:t>
            </a:r>
            <a:r>
              <a:rPr lang="en-US" baseline="-25000" dirty="0" smtClean="0"/>
              <a:t>N</a:t>
            </a:r>
            <a:endParaRPr lang="en-US" dirty="0"/>
          </a:p>
        </p:txBody>
      </p:sp>
      <p:sp>
        <p:nvSpPr>
          <p:cNvPr id="12" name="TextBox 11"/>
          <p:cNvSpPr txBox="1"/>
          <p:nvPr/>
        </p:nvSpPr>
        <p:spPr>
          <a:xfrm>
            <a:off x="5170604" y="1191399"/>
            <a:ext cx="3846395" cy="646331"/>
          </a:xfrm>
          <a:prstGeom prst="rect">
            <a:avLst/>
          </a:prstGeom>
          <a:noFill/>
        </p:spPr>
        <p:txBody>
          <a:bodyPr wrap="square" rtlCol="0">
            <a:spAutoFit/>
          </a:bodyPr>
          <a:lstStyle/>
          <a:p>
            <a:pPr marL="1371600" indent="-1371600"/>
            <a:r>
              <a:rPr lang="en-US" b="1" dirty="0" smtClean="0">
                <a:solidFill>
                  <a:srgbClr val="0000FF"/>
                </a:solidFill>
              </a:rPr>
              <a:t>Blue points -&gt; After subtracting the backgrounds</a:t>
            </a:r>
            <a:endParaRPr lang="en-US" b="1" dirty="0">
              <a:solidFill>
                <a:srgbClr val="0000FF"/>
              </a:solidFill>
            </a:endParaRPr>
          </a:p>
        </p:txBody>
      </p:sp>
      <p:sp>
        <p:nvSpPr>
          <p:cNvPr id="14" name="TextBox 13"/>
          <p:cNvSpPr txBox="1"/>
          <p:nvPr/>
        </p:nvSpPr>
        <p:spPr>
          <a:xfrm>
            <a:off x="6378183" y="5778500"/>
            <a:ext cx="2595582" cy="369332"/>
          </a:xfrm>
          <a:prstGeom prst="rect">
            <a:avLst/>
          </a:prstGeom>
          <a:noFill/>
        </p:spPr>
        <p:txBody>
          <a:bodyPr wrap="none" rtlCol="0">
            <a:spAutoFit/>
          </a:bodyPr>
          <a:lstStyle/>
          <a:p>
            <a:r>
              <a:rPr lang="en-US" b="1" dirty="0" smtClean="0">
                <a:solidFill>
                  <a:srgbClr val="FF0000"/>
                </a:solidFill>
              </a:rPr>
              <a:t>Collected </a:t>
            </a:r>
            <a:r>
              <a:rPr lang="en-US" b="1" dirty="0" err="1" smtClean="0">
                <a:solidFill>
                  <a:srgbClr val="FF0000"/>
                </a:solidFill>
              </a:rPr>
              <a:t>Lumi</a:t>
            </a:r>
            <a:r>
              <a:rPr lang="en-US" b="1" dirty="0" smtClean="0">
                <a:solidFill>
                  <a:srgbClr val="FF0000"/>
                </a:solidFill>
              </a:rPr>
              <a:t> = 102 pb</a:t>
            </a:r>
            <a:r>
              <a:rPr lang="en-US" b="1" baseline="30000" dirty="0" smtClean="0">
                <a:solidFill>
                  <a:srgbClr val="FF0000"/>
                </a:solidFill>
              </a:rPr>
              <a:t>-1</a:t>
            </a:r>
            <a:endParaRPr lang="en-US" b="1" baseline="30000" dirty="0">
              <a:solidFill>
                <a:srgbClr val="FF0000"/>
              </a:solidFill>
            </a:endParaRPr>
          </a:p>
        </p:txBody>
      </p:sp>
      <p:sp>
        <p:nvSpPr>
          <p:cNvPr id="9" name="TextBox 8"/>
          <p:cNvSpPr txBox="1"/>
          <p:nvPr/>
        </p:nvSpPr>
        <p:spPr>
          <a:xfrm>
            <a:off x="957084" y="1021834"/>
            <a:ext cx="1261884" cy="615553"/>
          </a:xfrm>
          <a:prstGeom prst="rect">
            <a:avLst/>
          </a:prstGeom>
          <a:noFill/>
        </p:spPr>
        <p:txBody>
          <a:bodyPr wrap="none" rtlCol="0">
            <a:spAutoFit/>
          </a:bodyPr>
          <a:lstStyle/>
          <a:p>
            <a:r>
              <a:rPr lang="en-US" dirty="0" smtClean="0"/>
              <a:t>Preliminary</a:t>
            </a:r>
          </a:p>
          <a:p>
            <a:r>
              <a:rPr lang="en-US" sz="1600" dirty="0" smtClean="0"/>
              <a:t>Stat. errors</a:t>
            </a:r>
            <a:endParaRPr lang="en-US" sz="1600" dirty="0"/>
          </a:p>
        </p:txBody>
      </p:sp>
      <p:sp>
        <p:nvSpPr>
          <p:cNvPr id="16" name="TextBox 15"/>
          <p:cNvSpPr txBox="1"/>
          <p:nvPr/>
        </p:nvSpPr>
        <p:spPr>
          <a:xfrm>
            <a:off x="957084" y="3892034"/>
            <a:ext cx="1261884" cy="615553"/>
          </a:xfrm>
          <a:prstGeom prst="rect">
            <a:avLst/>
          </a:prstGeom>
          <a:noFill/>
        </p:spPr>
        <p:txBody>
          <a:bodyPr wrap="none" rtlCol="0">
            <a:spAutoFit/>
          </a:bodyPr>
          <a:lstStyle/>
          <a:p>
            <a:r>
              <a:rPr lang="en-US" dirty="0" smtClean="0"/>
              <a:t>Preliminary</a:t>
            </a:r>
          </a:p>
          <a:p>
            <a:r>
              <a:rPr lang="en-US" sz="1600" dirty="0"/>
              <a:t>Stat. </a:t>
            </a:r>
            <a:r>
              <a:rPr lang="en-US" sz="1600" dirty="0" smtClean="0"/>
              <a:t>errors</a:t>
            </a:r>
            <a:endParaRPr lang="en-US" sz="1600" dirty="0"/>
          </a:p>
        </p:txBody>
      </p:sp>
      <p:sp>
        <p:nvSpPr>
          <p:cNvPr id="17" name="TextBox 16"/>
          <p:cNvSpPr txBox="1"/>
          <p:nvPr/>
        </p:nvSpPr>
        <p:spPr>
          <a:xfrm>
            <a:off x="6075184" y="3911600"/>
            <a:ext cx="1261884" cy="615553"/>
          </a:xfrm>
          <a:prstGeom prst="rect">
            <a:avLst/>
          </a:prstGeom>
          <a:noFill/>
        </p:spPr>
        <p:txBody>
          <a:bodyPr wrap="none" rtlCol="0">
            <a:spAutoFit/>
          </a:bodyPr>
          <a:lstStyle/>
          <a:p>
            <a:r>
              <a:rPr lang="en-US" dirty="0" smtClean="0"/>
              <a:t>Preliminary</a:t>
            </a:r>
          </a:p>
          <a:p>
            <a:r>
              <a:rPr lang="en-US" sz="1600" dirty="0"/>
              <a:t>Stat. </a:t>
            </a:r>
            <a:r>
              <a:rPr lang="en-US" sz="1600" dirty="0" smtClean="0"/>
              <a:t>errors</a:t>
            </a:r>
            <a:endParaRPr lang="en-US" sz="1600" dirty="0"/>
          </a:p>
        </p:txBody>
      </p:sp>
    </p:spTree>
    <p:extLst>
      <p:ext uri="{BB962C8B-B14F-4D97-AF65-F5344CB8AC3E}">
        <p14:creationId xmlns:p14="http://schemas.microsoft.com/office/powerpoint/2010/main" val="42482013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p:txBody>
          <a:bodyPr/>
          <a:lstStyle/>
          <a:p>
            <a:fld id="{5BBAB1DB-3EEE-774A-AAE9-210163023056}" type="slidenum">
              <a:rPr lang="en-US" smtClean="0"/>
              <a:pPr/>
              <a:t>42</a:t>
            </a:fld>
            <a:endParaRPr lang="en-US"/>
          </a:p>
        </p:txBody>
      </p:sp>
      <p:grpSp>
        <p:nvGrpSpPr>
          <p:cNvPr id="21" name="Group 20"/>
          <p:cNvGrpSpPr/>
          <p:nvPr/>
        </p:nvGrpSpPr>
        <p:grpSpPr>
          <a:xfrm>
            <a:off x="175591" y="832080"/>
            <a:ext cx="4129709" cy="3001599"/>
            <a:chOff x="3667650" y="1220750"/>
            <a:chExt cx="5476351" cy="4515244"/>
          </a:xfrm>
        </p:grpSpPr>
        <p:pic>
          <p:nvPicPr>
            <p:cNvPr id="8" name="Picture 7" descr="plot_PtCorrFactor_ProfileX.eps"/>
            <p:cNvPicPr>
              <a:picLocks noChangeAspect="1"/>
            </p:cNvPicPr>
            <p:nvPr/>
          </p:nvPicPr>
          <p:blipFill rotWithShape="1">
            <a:blip r:embed="rId2">
              <a:extLst>
                <a:ext uri="{28A0092B-C50C-407E-A947-70E740481C1C}">
                  <a14:useLocalDpi xmlns:a14="http://schemas.microsoft.com/office/drawing/2010/main" val="0"/>
                </a:ext>
              </a:extLst>
            </a:blip>
            <a:srcRect l="10262" t="5414" r="22420"/>
            <a:stretch/>
          </p:blipFill>
          <p:spPr>
            <a:xfrm>
              <a:off x="3721101" y="1220750"/>
              <a:ext cx="5422900" cy="4515244"/>
            </a:xfrm>
            <a:prstGeom prst="rect">
              <a:avLst/>
            </a:prstGeom>
          </p:spPr>
        </p:pic>
        <p:sp>
          <p:nvSpPr>
            <p:cNvPr id="16" name="TextBox 15"/>
            <p:cNvSpPr txBox="1"/>
            <p:nvPr/>
          </p:nvSpPr>
          <p:spPr>
            <a:xfrm rot="16200000">
              <a:off x="3006311" y="2650899"/>
              <a:ext cx="1661232" cy="338554"/>
            </a:xfrm>
            <a:prstGeom prst="rect">
              <a:avLst/>
            </a:prstGeom>
            <a:noFill/>
          </p:spPr>
          <p:txBody>
            <a:bodyPr wrap="none" rtlCol="0">
              <a:spAutoFit/>
            </a:bodyPr>
            <a:lstStyle/>
            <a:p>
              <a:r>
                <a:rPr lang="en-US" sz="1600" b="1" dirty="0" smtClean="0"/>
                <a:t>Correction Factor</a:t>
              </a:r>
              <a:endParaRPr lang="en-US" sz="1600" b="1" dirty="0"/>
            </a:p>
          </p:txBody>
        </p:sp>
        <p:sp>
          <p:nvSpPr>
            <p:cNvPr id="20" name="TextBox 19"/>
            <p:cNvSpPr txBox="1"/>
            <p:nvPr/>
          </p:nvSpPr>
          <p:spPr>
            <a:xfrm>
              <a:off x="7045157" y="2369947"/>
              <a:ext cx="1515931" cy="694473"/>
            </a:xfrm>
            <a:prstGeom prst="rect">
              <a:avLst/>
            </a:prstGeom>
            <a:noFill/>
          </p:spPr>
          <p:txBody>
            <a:bodyPr wrap="none" rtlCol="0">
              <a:spAutoFit/>
            </a:bodyPr>
            <a:lstStyle/>
            <a:p>
              <a:r>
                <a:rPr lang="en-US" sz="2400" b="1" dirty="0" smtClean="0">
                  <a:solidFill>
                    <a:srgbClr val="FF0000"/>
                  </a:solidFill>
                </a:rPr>
                <a:t>RUN 12</a:t>
              </a:r>
              <a:endParaRPr lang="en-US" sz="2400" b="1" dirty="0">
                <a:solidFill>
                  <a:srgbClr val="FF0000"/>
                </a:solidFill>
              </a:endParaRPr>
            </a:p>
          </p:txBody>
        </p:sp>
      </p:grpSp>
      <p:sp>
        <p:nvSpPr>
          <p:cNvPr id="22" name="TextBox 21"/>
          <p:cNvSpPr txBox="1"/>
          <p:nvPr/>
        </p:nvSpPr>
        <p:spPr>
          <a:xfrm>
            <a:off x="88900" y="5422900"/>
            <a:ext cx="8494633" cy="1323439"/>
          </a:xfrm>
          <a:prstGeom prst="rect">
            <a:avLst/>
          </a:prstGeom>
          <a:noFill/>
        </p:spPr>
        <p:txBody>
          <a:bodyPr wrap="none" rtlCol="0">
            <a:spAutoFit/>
          </a:bodyPr>
          <a:lstStyle/>
          <a:p>
            <a:r>
              <a:rPr lang="en-US" sz="2000" b="1" dirty="0" smtClean="0">
                <a:solidFill>
                  <a:srgbClr val="0000FF"/>
                </a:solidFill>
              </a:rPr>
              <a:t>The Correction factor</a:t>
            </a:r>
          </a:p>
          <a:p>
            <a:pPr marL="342900" indent="-342900">
              <a:buFont typeface="Arial"/>
              <a:buChar char="•"/>
            </a:pPr>
            <a:r>
              <a:rPr lang="en-US" sz="2000" b="1" dirty="0" smtClean="0"/>
              <a:t>is not charge-dependent -&gt; does not impact the W+/W- </a:t>
            </a:r>
            <a:r>
              <a:rPr lang="en-US" sz="2000" b="1" dirty="0"/>
              <a:t>r</a:t>
            </a:r>
            <a:r>
              <a:rPr lang="en-US" sz="2000" b="1" dirty="0" smtClean="0"/>
              <a:t>atios!</a:t>
            </a:r>
          </a:p>
          <a:p>
            <a:pPr marL="342900" indent="-342900">
              <a:buFont typeface="Arial"/>
              <a:buChar char="•"/>
            </a:pPr>
            <a:r>
              <a:rPr lang="en-US" sz="2000" b="1" dirty="0" smtClean="0"/>
              <a:t>Is not interaction rates dependent -&gt; we can combine different run periods</a:t>
            </a:r>
          </a:p>
          <a:p>
            <a:pPr marL="342900" indent="-342900">
              <a:buFont typeface="Arial"/>
              <a:buChar char="•"/>
            </a:pPr>
            <a:endParaRPr lang="en-US" sz="2000" b="1" dirty="0"/>
          </a:p>
        </p:txBody>
      </p:sp>
      <p:sp>
        <p:nvSpPr>
          <p:cNvPr id="23" name="TextBox 22"/>
          <p:cNvSpPr txBox="1"/>
          <p:nvPr/>
        </p:nvSpPr>
        <p:spPr>
          <a:xfrm>
            <a:off x="836289" y="1002347"/>
            <a:ext cx="1608133" cy="738664"/>
          </a:xfrm>
          <a:prstGeom prst="rect">
            <a:avLst/>
          </a:prstGeom>
          <a:noFill/>
        </p:spPr>
        <p:txBody>
          <a:bodyPr wrap="none" rtlCol="0">
            <a:spAutoFit/>
          </a:bodyPr>
          <a:lstStyle/>
          <a:p>
            <a:r>
              <a:rPr lang="en-US" sz="1400" b="1" dirty="0" smtClean="0">
                <a:solidFill>
                  <a:srgbClr val="FF0000"/>
                </a:solidFill>
              </a:rPr>
              <a:t>Projections</a:t>
            </a:r>
          </a:p>
          <a:p>
            <a:r>
              <a:rPr lang="en-US" sz="1400" b="1" dirty="0"/>
              <a:t>d</a:t>
            </a:r>
            <a:r>
              <a:rPr lang="en-US" sz="1400" b="1" dirty="0" smtClean="0"/>
              <a:t>ots -&gt; mean value</a:t>
            </a:r>
          </a:p>
          <a:p>
            <a:r>
              <a:rPr lang="en-US" sz="1400" b="1" dirty="0" smtClean="0"/>
              <a:t>Bars -&gt; RMS</a:t>
            </a:r>
            <a:endParaRPr lang="en-US" sz="1400" b="1" dirty="0"/>
          </a:p>
        </p:txBody>
      </p:sp>
      <p:pic>
        <p:nvPicPr>
          <p:cNvPr id="24" name="Picture 23" descr="plot_PtCorrFactor_ZDC_ProfileX.eps"/>
          <p:cNvPicPr>
            <a:picLocks noChangeAspect="1"/>
          </p:cNvPicPr>
          <p:nvPr/>
        </p:nvPicPr>
        <p:blipFill rotWithShape="1">
          <a:blip r:embed="rId3">
            <a:extLst>
              <a:ext uri="{28A0092B-C50C-407E-A947-70E740481C1C}">
                <a14:useLocalDpi xmlns:a14="http://schemas.microsoft.com/office/drawing/2010/main" val="0"/>
              </a:ext>
            </a:extLst>
          </a:blip>
          <a:srcRect l="7807" t="3352" r="22923"/>
          <a:stretch/>
        </p:blipFill>
        <p:spPr>
          <a:xfrm>
            <a:off x="4610794" y="772089"/>
            <a:ext cx="4126806" cy="3112390"/>
          </a:xfrm>
          <a:prstGeom prst="rect">
            <a:avLst/>
          </a:prstGeom>
        </p:spPr>
      </p:pic>
      <p:sp>
        <p:nvSpPr>
          <p:cNvPr id="25" name="TextBox 24"/>
          <p:cNvSpPr txBox="1"/>
          <p:nvPr/>
        </p:nvSpPr>
        <p:spPr>
          <a:xfrm>
            <a:off x="7200900" y="1706239"/>
            <a:ext cx="1257299" cy="461665"/>
          </a:xfrm>
          <a:prstGeom prst="rect">
            <a:avLst/>
          </a:prstGeom>
          <a:noFill/>
        </p:spPr>
        <p:txBody>
          <a:bodyPr wrap="square" rtlCol="0">
            <a:spAutoFit/>
          </a:bodyPr>
          <a:lstStyle/>
          <a:p>
            <a:r>
              <a:rPr lang="en-US" sz="2400" b="1" dirty="0" smtClean="0">
                <a:solidFill>
                  <a:srgbClr val="FF0000"/>
                </a:solidFill>
              </a:rPr>
              <a:t>RUN 12</a:t>
            </a:r>
            <a:endParaRPr lang="en-US" sz="2400" b="1" dirty="0">
              <a:solidFill>
                <a:srgbClr val="FF0000"/>
              </a:solidFill>
            </a:endParaRPr>
          </a:p>
        </p:txBody>
      </p:sp>
      <p:sp>
        <p:nvSpPr>
          <p:cNvPr id="17"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lang="en-US" sz="3200" dirty="0" smtClean="0">
                <a:solidFill>
                  <a:srgbClr val="0000FF"/>
                </a:solidFill>
              </a:rPr>
              <a:t>MC correction: depends on the charge sign?</a:t>
            </a: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19" name="TextBox 18"/>
          <p:cNvSpPr txBox="1"/>
          <p:nvPr/>
        </p:nvSpPr>
        <p:spPr>
          <a:xfrm>
            <a:off x="203198" y="3815949"/>
            <a:ext cx="4089402" cy="1569660"/>
          </a:xfrm>
          <a:prstGeom prst="rect">
            <a:avLst/>
          </a:prstGeom>
          <a:noFill/>
          <a:ln w="25400">
            <a:solidFill>
              <a:srgbClr val="FF0000"/>
            </a:solidFill>
          </a:ln>
        </p:spPr>
        <p:txBody>
          <a:bodyPr wrap="square" rtlCol="0">
            <a:spAutoFit/>
          </a:bodyPr>
          <a:lstStyle/>
          <a:p>
            <a:pPr algn="ctr"/>
            <a:r>
              <a:rPr lang="en-US" sz="2400" b="1" dirty="0" smtClean="0">
                <a:solidFill>
                  <a:srgbClr val="0000FF"/>
                </a:solidFill>
              </a:rPr>
              <a:t>No difference for </a:t>
            </a:r>
            <a:r>
              <a:rPr lang="en-US" sz="2400" b="1" dirty="0">
                <a:solidFill>
                  <a:srgbClr val="0000FF"/>
                </a:solidFill>
              </a:rPr>
              <a:t>the </a:t>
            </a:r>
            <a:r>
              <a:rPr lang="en-US" sz="2400" b="1" dirty="0" smtClean="0">
                <a:solidFill>
                  <a:srgbClr val="0000FF"/>
                </a:solidFill>
              </a:rPr>
              <a:t>correction factor calculated from positive </a:t>
            </a:r>
            <a:r>
              <a:rPr lang="en-US" sz="2400" b="1" dirty="0">
                <a:solidFill>
                  <a:srgbClr val="0000FF"/>
                </a:solidFill>
              </a:rPr>
              <a:t>and negative-</a:t>
            </a:r>
            <a:r>
              <a:rPr lang="en-US" sz="2400" b="1" dirty="0" smtClean="0">
                <a:solidFill>
                  <a:srgbClr val="0000FF"/>
                </a:solidFill>
              </a:rPr>
              <a:t>charge MC samples</a:t>
            </a:r>
            <a:endParaRPr lang="en-US" sz="2400" b="1" dirty="0">
              <a:solidFill>
                <a:srgbClr val="0000FF"/>
              </a:solidFill>
            </a:endParaRPr>
          </a:p>
        </p:txBody>
      </p:sp>
      <p:sp>
        <p:nvSpPr>
          <p:cNvPr id="26" name="TextBox 25"/>
          <p:cNvSpPr txBox="1"/>
          <p:nvPr/>
        </p:nvSpPr>
        <p:spPr>
          <a:xfrm>
            <a:off x="5094816" y="3935279"/>
            <a:ext cx="3782484" cy="1200328"/>
          </a:xfrm>
          <a:prstGeom prst="rect">
            <a:avLst/>
          </a:prstGeom>
          <a:noFill/>
          <a:ln w="25400">
            <a:solidFill>
              <a:srgbClr val="FF0000"/>
            </a:solidFill>
          </a:ln>
        </p:spPr>
        <p:txBody>
          <a:bodyPr wrap="square" rtlCol="0">
            <a:spAutoFit/>
          </a:bodyPr>
          <a:lstStyle/>
          <a:p>
            <a:pPr algn="ctr"/>
            <a:r>
              <a:rPr lang="en-US" sz="2400" b="1" dirty="0" smtClean="0">
                <a:solidFill>
                  <a:srgbClr val="0000FF"/>
                </a:solidFill>
              </a:rPr>
              <a:t>No difference in </a:t>
            </a:r>
            <a:r>
              <a:rPr lang="en-US" sz="2400" b="1" dirty="0">
                <a:solidFill>
                  <a:srgbClr val="0000FF"/>
                </a:solidFill>
              </a:rPr>
              <a:t>the correction factor </a:t>
            </a:r>
            <a:r>
              <a:rPr lang="en-US" sz="2400" b="1" dirty="0" smtClean="0">
                <a:solidFill>
                  <a:srgbClr val="0000FF"/>
                </a:solidFill>
              </a:rPr>
              <a:t>due to interaction rates</a:t>
            </a:r>
            <a:endParaRPr lang="en-US" sz="2400" b="1" baseline="30000" dirty="0">
              <a:solidFill>
                <a:srgbClr val="0000FF"/>
              </a:solidFill>
            </a:endParaRPr>
          </a:p>
        </p:txBody>
      </p:sp>
    </p:spTree>
    <p:extLst>
      <p:ext uri="{BB962C8B-B14F-4D97-AF65-F5344CB8AC3E}">
        <p14:creationId xmlns:p14="http://schemas.microsoft.com/office/powerpoint/2010/main" val="34222326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p:txBody>
          <a:bodyPr/>
          <a:lstStyle/>
          <a:p>
            <a:fld id="{5BBAB1DB-3EEE-774A-AAE9-210163023056}" type="slidenum">
              <a:rPr lang="en-US" smtClean="0"/>
              <a:pPr/>
              <a:t>43</a:t>
            </a:fld>
            <a:endParaRPr lang="en-US"/>
          </a:p>
        </p:txBody>
      </p:sp>
      <p:sp>
        <p:nvSpPr>
          <p:cNvPr id="7"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Systematics on W reconstruction</a:t>
            </a:r>
          </a:p>
        </p:txBody>
      </p:sp>
      <p:sp>
        <p:nvSpPr>
          <p:cNvPr id="8" name="TextBox 7"/>
          <p:cNvSpPr txBox="1"/>
          <p:nvPr/>
        </p:nvSpPr>
        <p:spPr>
          <a:xfrm>
            <a:off x="228600" y="793267"/>
            <a:ext cx="8623300" cy="1661993"/>
          </a:xfrm>
          <a:prstGeom prst="rect">
            <a:avLst/>
          </a:prstGeom>
          <a:noFill/>
        </p:spPr>
        <p:txBody>
          <a:bodyPr wrap="square" rtlCol="0">
            <a:spAutoFit/>
          </a:bodyPr>
          <a:lstStyle/>
          <a:p>
            <a:pPr marL="342900" indent="-342900">
              <a:buFont typeface="Arial"/>
              <a:buChar char="•"/>
            </a:pPr>
            <a:r>
              <a:rPr lang="en-US" sz="2400" dirty="0" smtClean="0">
                <a:solidFill>
                  <a:srgbClr val="0000FF"/>
                </a:solidFill>
              </a:rPr>
              <a:t>Systematics on background subtraction </a:t>
            </a:r>
            <a:r>
              <a:rPr lang="en-US" sz="2400" dirty="0" smtClean="0"/>
              <a:t>(as for the decay lepton)</a:t>
            </a:r>
          </a:p>
          <a:p>
            <a:pPr marL="342900" indent="-342900">
              <a:buFont typeface="Arial"/>
              <a:buChar char="•"/>
            </a:pPr>
            <a:r>
              <a:rPr lang="en-US" sz="2400" dirty="0" smtClean="0">
                <a:solidFill>
                  <a:srgbClr val="0000FF"/>
                </a:solidFill>
              </a:rPr>
              <a:t>Systematics on the reconstruction smearing</a:t>
            </a:r>
            <a:endParaRPr lang="en-US" sz="2400" dirty="0" smtClean="0"/>
          </a:p>
          <a:p>
            <a:pPr marL="800100" lvl="1" indent="-342900">
              <a:buFont typeface="Arial"/>
              <a:buChar char="•"/>
            </a:pPr>
            <a:r>
              <a:rPr lang="en-US" dirty="0" smtClean="0"/>
              <a:t>Calculate the ratio with generated pure MC</a:t>
            </a:r>
          </a:p>
          <a:p>
            <a:pPr marL="800100" lvl="1" indent="-342900">
              <a:buFont typeface="Arial"/>
              <a:buChar char="•"/>
            </a:pPr>
            <a:r>
              <a:rPr lang="en-US" dirty="0"/>
              <a:t>C</a:t>
            </a:r>
            <a:r>
              <a:rPr lang="en-US" dirty="0" smtClean="0"/>
              <a:t>alculated the ratio with reconstructed MC after all the analysis</a:t>
            </a:r>
          </a:p>
          <a:p>
            <a:pPr marL="800100" lvl="1" indent="-342900">
              <a:buFont typeface="Arial"/>
              <a:buChar char="•"/>
            </a:pPr>
            <a:r>
              <a:rPr lang="en-US" dirty="0" smtClean="0"/>
              <a:t>Assign the difference as systematic uncertainty </a:t>
            </a:r>
          </a:p>
        </p:txBody>
      </p:sp>
      <p:grpSp>
        <p:nvGrpSpPr>
          <p:cNvPr id="9" name="Group 8"/>
          <p:cNvGrpSpPr/>
          <p:nvPr/>
        </p:nvGrpSpPr>
        <p:grpSpPr>
          <a:xfrm>
            <a:off x="1152661" y="2467960"/>
            <a:ext cx="6711676" cy="3977289"/>
            <a:chOff x="1152661" y="2467960"/>
            <a:chExt cx="6711676" cy="397728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661" y="2467960"/>
              <a:ext cx="6711676" cy="3977289"/>
            </a:xfrm>
            <a:prstGeom prst="rect">
              <a:avLst/>
            </a:prstGeom>
          </p:spPr>
        </p:pic>
        <p:sp>
          <p:nvSpPr>
            <p:cNvPr id="3" name="TextBox 2"/>
            <p:cNvSpPr txBox="1"/>
            <p:nvPr/>
          </p:nvSpPr>
          <p:spPr>
            <a:xfrm>
              <a:off x="4851400" y="2514600"/>
              <a:ext cx="2364750" cy="400110"/>
            </a:xfrm>
            <a:prstGeom prst="rect">
              <a:avLst/>
            </a:prstGeom>
            <a:noFill/>
          </p:spPr>
          <p:txBody>
            <a:bodyPr wrap="none" rtlCol="0">
              <a:spAutoFit/>
            </a:bodyPr>
            <a:lstStyle/>
            <a:p>
              <a:r>
                <a:rPr lang="en-US" sz="2000" b="1" dirty="0" smtClean="0">
                  <a:solidFill>
                    <a:srgbClr val="0000FF"/>
                  </a:solidFill>
                </a:rPr>
                <a:t>Relative Systematics </a:t>
              </a:r>
              <a:endParaRPr lang="en-US" sz="2000" b="1" dirty="0">
                <a:solidFill>
                  <a:srgbClr val="0000FF"/>
                </a:solidFill>
              </a:endParaRPr>
            </a:p>
          </p:txBody>
        </p:sp>
      </p:grpSp>
    </p:spTree>
    <p:extLst>
      <p:ext uri="{BB962C8B-B14F-4D97-AF65-F5344CB8AC3E}">
        <p14:creationId xmlns:p14="http://schemas.microsoft.com/office/powerpoint/2010/main" val="14931585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p:txBody>
          <a:bodyPr/>
          <a:lstStyle/>
          <a:p>
            <a:fld id="{5BBAB1DB-3EEE-774A-AAE9-210163023056}" type="slidenum">
              <a:rPr lang="en-US" smtClean="0"/>
              <a:pPr/>
              <a:t>44</a:t>
            </a:fld>
            <a:endParaRPr lang="en-US"/>
          </a:p>
        </p:txBody>
      </p:sp>
      <p:sp>
        <p:nvSpPr>
          <p:cNvPr id="7"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lang="en-US" sz="3200" dirty="0" smtClean="0">
                <a:solidFill>
                  <a:srgbClr val="0000FF"/>
                </a:solidFill>
                <a:latin typeface="+mj-lt"/>
                <a:ea typeface="+mj-ea"/>
                <a:cs typeface="+mj-cs"/>
              </a:rPr>
              <a:t>W+/W- versus Boson-Rapidity</a:t>
            </a: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11" name="TextBox 10"/>
          <p:cNvSpPr txBox="1"/>
          <p:nvPr/>
        </p:nvSpPr>
        <p:spPr>
          <a:xfrm>
            <a:off x="41305" y="5526107"/>
            <a:ext cx="3082895" cy="923330"/>
          </a:xfrm>
          <a:prstGeom prst="rect">
            <a:avLst/>
          </a:prstGeom>
          <a:noFill/>
        </p:spPr>
        <p:txBody>
          <a:bodyPr wrap="none" rtlCol="0">
            <a:spAutoFit/>
          </a:bodyPr>
          <a:lstStyle/>
          <a:p>
            <a:r>
              <a:rPr lang="en-US" b="1" dirty="0" smtClean="0">
                <a:solidFill>
                  <a:srgbClr val="0000FF"/>
                </a:solidFill>
              </a:rPr>
              <a:t>Total systematics account for</a:t>
            </a:r>
          </a:p>
          <a:p>
            <a:pPr marL="285750" indent="-285750">
              <a:buFont typeface="Arial"/>
              <a:buChar char="•"/>
            </a:pPr>
            <a:r>
              <a:rPr lang="en-US" dirty="0" smtClean="0"/>
              <a:t>Syst. from </a:t>
            </a:r>
            <a:r>
              <a:rPr lang="en-US" dirty="0" err="1" smtClean="0"/>
              <a:t>bkd</a:t>
            </a:r>
            <a:r>
              <a:rPr lang="en-US" dirty="0" smtClean="0"/>
              <a:t>. subtraction</a:t>
            </a:r>
          </a:p>
          <a:p>
            <a:pPr marL="285750" indent="-285750">
              <a:buFont typeface="Arial"/>
              <a:buChar char="•"/>
            </a:pPr>
            <a:r>
              <a:rPr lang="en-US" dirty="0" smtClean="0"/>
              <a:t>Syst. </a:t>
            </a:r>
            <a:r>
              <a:rPr lang="en-US" dirty="0"/>
              <a:t>f</a:t>
            </a:r>
            <a:r>
              <a:rPr lang="en-US" dirty="0" smtClean="0"/>
              <a:t>rom W reconstruction </a:t>
            </a:r>
            <a:endParaRPr lang="en-US" dirty="0"/>
          </a:p>
        </p:txBody>
      </p:sp>
      <p:pic>
        <p:nvPicPr>
          <p:cNvPr id="12" name="Picture 11" descr="newproduct.png"/>
          <p:cNvPicPr>
            <a:picLocks noChangeAspect="1"/>
          </p:cNvPicPr>
          <p:nvPr/>
        </p:nvPicPr>
        <p:blipFill>
          <a:blip r:embed="rId2"/>
          <a:stretch>
            <a:fillRect/>
          </a:stretch>
        </p:blipFill>
        <p:spPr>
          <a:xfrm>
            <a:off x="7073900" y="246630"/>
            <a:ext cx="2032000" cy="1231900"/>
          </a:xfrm>
          <a:prstGeom prst="rect">
            <a:avLst/>
          </a:prstGeom>
        </p:spPr>
      </p:pic>
      <p:grpSp>
        <p:nvGrpSpPr>
          <p:cNvPr id="3" name="Group 2"/>
          <p:cNvGrpSpPr/>
          <p:nvPr/>
        </p:nvGrpSpPr>
        <p:grpSpPr>
          <a:xfrm>
            <a:off x="700312" y="812799"/>
            <a:ext cx="7364188" cy="5286109"/>
            <a:chOff x="700312" y="812799"/>
            <a:chExt cx="7364188" cy="528610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12" y="812799"/>
              <a:ext cx="7364188" cy="5286109"/>
            </a:xfrm>
            <a:prstGeom prst="rect">
              <a:avLst/>
            </a:prstGeom>
          </p:spPr>
        </p:pic>
        <p:sp>
          <p:nvSpPr>
            <p:cNvPr id="9" name="TextBox 8"/>
            <p:cNvSpPr txBox="1"/>
            <p:nvPr/>
          </p:nvSpPr>
          <p:spPr>
            <a:xfrm rot="16200000">
              <a:off x="-18077" y="1899504"/>
              <a:ext cx="1970807" cy="461665"/>
            </a:xfrm>
            <a:prstGeom prst="rect">
              <a:avLst/>
            </a:prstGeom>
            <a:solidFill>
              <a:schemeClr val="bg1"/>
            </a:solidFill>
          </p:spPr>
          <p:txBody>
            <a:bodyPr wrap="square" rtlCol="0">
              <a:spAutoFit/>
            </a:bodyPr>
            <a:lstStyle/>
            <a:p>
              <a:r>
                <a:rPr lang="en-US" sz="2400" dirty="0" err="1" smtClean="0"/>
                <a:t>σ</a:t>
              </a:r>
              <a:r>
                <a:rPr lang="en-US" sz="2400" dirty="0" smtClean="0"/>
                <a:t>(W+) / </a:t>
              </a:r>
              <a:r>
                <a:rPr lang="en-US" sz="2400" dirty="0" err="1" smtClean="0"/>
                <a:t>σ</a:t>
              </a:r>
              <a:r>
                <a:rPr lang="en-US" sz="2400" dirty="0" smtClean="0"/>
                <a:t>(W-)</a:t>
              </a:r>
              <a:endParaRPr lang="en-US" sz="2400" dirty="0"/>
            </a:p>
          </p:txBody>
        </p:sp>
      </p:grpSp>
    </p:spTree>
    <p:extLst>
      <p:ext uri="{BB962C8B-B14F-4D97-AF65-F5344CB8AC3E}">
        <p14:creationId xmlns:p14="http://schemas.microsoft.com/office/powerpoint/2010/main" val="199301733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7" name="TextBox 6"/>
          <p:cNvSpPr txBox="1"/>
          <p:nvPr/>
        </p:nvSpPr>
        <p:spPr>
          <a:xfrm>
            <a:off x="-38101" y="2157679"/>
            <a:ext cx="9043803" cy="369332"/>
          </a:xfrm>
          <a:prstGeom prst="rect">
            <a:avLst/>
          </a:prstGeom>
          <a:noFill/>
        </p:spPr>
        <p:txBody>
          <a:bodyPr wrap="square" rtlCol="0">
            <a:spAutoFit/>
          </a:bodyPr>
          <a:lstStyle/>
          <a:p>
            <a:pPr algn="ctr"/>
            <a:r>
              <a:rPr lang="en-US" b="1" dirty="0" smtClean="0">
                <a:solidFill>
                  <a:srgbClr val="FF0000"/>
                </a:solidFill>
              </a:rPr>
              <a:t> </a:t>
            </a:r>
            <a:r>
              <a:rPr lang="en-US" dirty="0" smtClean="0"/>
              <a:t>M. G. </a:t>
            </a:r>
            <a:r>
              <a:rPr lang="en-US" dirty="0" err="1" smtClean="0"/>
              <a:t>Echevarria</a:t>
            </a:r>
            <a:r>
              <a:rPr lang="en-US" dirty="0" smtClean="0"/>
              <a:t>, A. </a:t>
            </a:r>
            <a:r>
              <a:rPr lang="en-US" dirty="0" err="1" smtClean="0"/>
              <a:t>Idilbi</a:t>
            </a:r>
            <a:r>
              <a:rPr lang="en-US" dirty="0" smtClean="0"/>
              <a:t>, Z-B Kang, and I. </a:t>
            </a:r>
            <a:r>
              <a:rPr lang="en-US" dirty="0" err="1" smtClean="0"/>
              <a:t>Vitev</a:t>
            </a:r>
            <a:r>
              <a:rPr lang="en-US" dirty="0" smtClean="0"/>
              <a:t> arXiv:1401.5078</a:t>
            </a:r>
          </a:p>
        </p:txBody>
      </p:sp>
      <p:sp>
        <p:nvSpPr>
          <p:cNvPr id="6" name="Slide Number Placeholder 5"/>
          <p:cNvSpPr>
            <a:spLocks noGrp="1"/>
          </p:cNvSpPr>
          <p:nvPr>
            <p:ph type="sldNum" sz="quarter" idx="12"/>
          </p:nvPr>
        </p:nvSpPr>
        <p:spPr/>
        <p:txBody>
          <a:bodyPr/>
          <a:lstStyle/>
          <a:p>
            <a:fld id="{5BBAB1DB-3EEE-774A-AAE9-210163023056}" type="slidenum">
              <a:rPr lang="en-US" smtClean="0"/>
              <a:pPr/>
              <a:t>45</a:t>
            </a:fld>
            <a:endParaRPr lang="en-US" dirty="0"/>
          </a:p>
        </p:txBody>
      </p:sp>
      <p:pic>
        <p:nvPicPr>
          <p:cNvPr id="17" name="Picture 16" descr="w_minus.eps"/>
          <p:cNvPicPr>
            <a:picLocks noChangeAspect="1"/>
          </p:cNvPicPr>
          <p:nvPr/>
        </p:nvPicPr>
        <p:blipFill>
          <a:blip r:embed="rId2"/>
          <a:stretch>
            <a:fillRect/>
          </a:stretch>
        </p:blipFill>
        <p:spPr>
          <a:xfrm>
            <a:off x="-31749" y="2789545"/>
            <a:ext cx="2432049" cy="2017405"/>
          </a:xfrm>
          <a:prstGeom prst="rect">
            <a:avLst/>
          </a:prstGeom>
        </p:spPr>
      </p:pic>
      <p:pic>
        <p:nvPicPr>
          <p:cNvPr id="18" name="Picture 17" descr="w_plus.eps"/>
          <p:cNvPicPr>
            <a:picLocks noChangeAspect="1"/>
          </p:cNvPicPr>
          <p:nvPr/>
        </p:nvPicPr>
        <p:blipFill>
          <a:blip r:embed="rId3"/>
          <a:stretch>
            <a:fillRect/>
          </a:stretch>
        </p:blipFill>
        <p:spPr>
          <a:xfrm>
            <a:off x="2948299" y="2789546"/>
            <a:ext cx="2436501" cy="2021098"/>
          </a:xfrm>
          <a:prstGeom prst="rect">
            <a:avLst/>
          </a:prstGeom>
        </p:spPr>
      </p:pic>
      <p:pic>
        <p:nvPicPr>
          <p:cNvPr id="19" name="Picture 18" descr="z0.eps"/>
          <p:cNvPicPr>
            <a:picLocks noChangeAspect="1"/>
          </p:cNvPicPr>
          <p:nvPr/>
        </p:nvPicPr>
        <p:blipFill>
          <a:blip r:embed="rId4"/>
          <a:stretch>
            <a:fillRect/>
          </a:stretch>
        </p:blipFill>
        <p:spPr>
          <a:xfrm>
            <a:off x="5702299" y="2812549"/>
            <a:ext cx="2527301" cy="2045118"/>
          </a:xfrm>
          <a:prstGeom prst="rect">
            <a:avLst/>
          </a:prstGeom>
        </p:spPr>
      </p:pic>
      <p:sp>
        <p:nvSpPr>
          <p:cNvPr id="15" name="TextBox 14"/>
          <p:cNvSpPr txBox="1"/>
          <p:nvPr/>
        </p:nvSpPr>
        <p:spPr>
          <a:xfrm>
            <a:off x="1062460" y="3984823"/>
            <a:ext cx="1172116" cy="307777"/>
          </a:xfrm>
          <a:prstGeom prst="rect">
            <a:avLst/>
          </a:prstGeom>
          <a:noFill/>
        </p:spPr>
        <p:txBody>
          <a:bodyPr wrap="none" rtlCol="0">
            <a:spAutoFit/>
          </a:bodyPr>
          <a:lstStyle/>
          <a:p>
            <a:pPr algn="ctr"/>
            <a:r>
              <a:rPr lang="en-US" sz="1400" b="1" dirty="0" smtClean="0"/>
              <a:t>0 &lt; </a:t>
            </a:r>
            <a:r>
              <a:rPr lang="en-US" sz="1400" b="1" dirty="0" err="1" smtClean="0"/>
              <a:t>p</a:t>
            </a:r>
            <a:r>
              <a:rPr lang="en-US" sz="1400" b="1" baseline="-25000" dirty="0" err="1" smtClean="0"/>
              <a:t>T</a:t>
            </a:r>
            <a:r>
              <a:rPr lang="en-US" sz="1400" b="1" baseline="-25000" dirty="0" smtClean="0"/>
              <a:t> </a:t>
            </a:r>
            <a:r>
              <a:rPr lang="en-US" sz="1400" b="1" dirty="0" smtClean="0"/>
              <a:t>&lt;3 </a:t>
            </a:r>
            <a:r>
              <a:rPr lang="en-US" sz="1400" b="1" dirty="0" err="1" smtClean="0"/>
              <a:t>GeV</a:t>
            </a:r>
            <a:endParaRPr lang="en-US" sz="1400" b="1" dirty="0"/>
          </a:p>
        </p:txBody>
      </p:sp>
      <p:sp>
        <p:nvSpPr>
          <p:cNvPr id="16" name="TextBox 15"/>
          <p:cNvSpPr txBox="1"/>
          <p:nvPr/>
        </p:nvSpPr>
        <p:spPr>
          <a:xfrm>
            <a:off x="484378" y="2417817"/>
            <a:ext cx="8359154" cy="369332"/>
          </a:xfrm>
          <a:prstGeom prst="rect">
            <a:avLst/>
          </a:prstGeom>
          <a:noFill/>
        </p:spPr>
        <p:txBody>
          <a:bodyPr wrap="none" rtlCol="0">
            <a:spAutoFit/>
          </a:bodyPr>
          <a:lstStyle/>
          <a:p>
            <a:r>
              <a:rPr lang="en-US" b="1" dirty="0" smtClean="0">
                <a:solidFill>
                  <a:srgbClr val="FF0000"/>
                </a:solidFill>
              </a:rPr>
              <a:t>Revised error bands (private communication) use positivity bounds for the sea quarks</a:t>
            </a:r>
            <a:endParaRPr lang="en-US" dirty="0"/>
          </a:p>
        </p:txBody>
      </p:sp>
      <p:sp>
        <p:nvSpPr>
          <p:cNvPr id="13" name="Rectangle 12"/>
          <p:cNvSpPr/>
          <p:nvPr/>
        </p:nvSpPr>
        <p:spPr>
          <a:xfrm>
            <a:off x="192278" y="5329198"/>
            <a:ext cx="8650100" cy="1077218"/>
          </a:xfrm>
          <a:prstGeom prst="rect">
            <a:avLst/>
          </a:prstGeom>
          <a:ln w="41275" cmpd="dbl">
            <a:solidFill>
              <a:srgbClr val="008000"/>
            </a:solidFill>
          </a:ln>
        </p:spPr>
        <p:txBody>
          <a:bodyPr wrap="square">
            <a:spAutoFit/>
          </a:bodyPr>
          <a:lstStyle/>
          <a:p>
            <a:pPr marL="228600" indent="-228600">
              <a:spcAft>
                <a:spcPts val="600"/>
              </a:spcAft>
              <a:buFont typeface="Wingdings" charset="2"/>
              <a:buChar char="Ø"/>
            </a:pPr>
            <a:r>
              <a:rPr lang="en-US" dirty="0" smtClean="0">
                <a:solidFill>
                  <a:srgbClr val="000000"/>
                </a:solidFill>
              </a:rPr>
              <a:t>Asymmetry from lepton-decay is diluted </a:t>
            </a:r>
            <a:r>
              <a:rPr lang="en-US" dirty="0" smtClean="0">
                <a:solidFill>
                  <a:srgbClr val="000000"/>
                </a:solidFill>
                <a:sym typeface="Wingdings"/>
              </a:rPr>
              <a:t> </a:t>
            </a:r>
            <a:r>
              <a:rPr lang="en-US" dirty="0" smtClean="0">
                <a:solidFill>
                  <a:srgbClr val="FF0000"/>
                </a:solidFill>
                <a:sym typeface="Wingdings"/>
              </a:rPr>
              <a:t> </a:t>
            </a:r>
            <a:r>
              <a:rPr lang="en-US" u="sng" dirty="0" smtClean="0">
                <a:solidFill>
                  <a:srgbClr val="FF0000"/>
                </a:solidFill>
                <a:sym typeface="Wingdings"/>
              </a:rPr>
              <a:t>Full kin. reconstruction of the boson needed</a:t>
            </a:r>
            <a:endParaRPr lang="en-US" dirty="0" smtClean="0">
              <a:solidFill>
                <a:srgbClr val="FF0000"/>
              </a:solidFill>
            </a:endParaRPr>
          </a:p>
          <a:p>
            <a:pPr marL="685800" lvl="1" indent="-228600">
              <a:spcAft>
                <a:spcPts val="600"/>
              </a:spcAft>
              <a:buFont typeface="Lucida Grande"/>
              <a:buChar char="&gt;"/>
            </a:pPr>
            <a:r>
              <a:rPr lang="en-US" dirty="0" smtClean="0">
                <a:solidFill>
                  <a:srgbClr val="FF0000"/>
                </a:solidFill>
              </a:rPr>
              <a:t>Z</a:t>
            </a:r>
            <a:r>
              <a:rPr lang="en-US" baseline="30000" dirty="0" smtClean="0">
                <a:solidFill>
                  <a:srgbClr val="FF0000"/>
                </a:solidFill>
              </a:rPr>
              <a:t>0</a:t>
            </a:r>
            <a:r>
              <a:rPr lang="en-US" dirty="0" smtClean="0">
                <a:solidFill>
                  <a:srgbClr val="FF0000"/>
                </a:solidFill>
              </a:rPr>
              <a:t> easy to reconstruct (but small cross-section)</a:t>
            </a:r>
          </a:p>
          <a:p>
            <a:pPr marL="685800" lvl="1" indent="-228600">
              <a:spcAft>
                <a:spcPts val="600"/>
              </a:spcAft>
              <a:buFont typeface="Lucida Grande"/>
              <a:buChar char="&gt;"/>
            </a:pPr>
            <a:r>
              <a:rPr lang="en-US" dirty="0" smtClean="0">
                <a:solidFill>
                  <a:srgbClr val="FF0000"/>
                </a:solidFill>
              </a:rPr>
              <a:t>W kin. can be reconstructed from the </a:t>
            </a:r>
            <a:r>
              <a:rPr lang="en-US" dirty="0" err="1" smtClean="0">
                <a:solidFill>
                  <a:srgbClr val="FF0000"/>
                </a:solidFill>
              </a:rPr>
              <a:t>hadronic</a:t>
            </a:r>
            <a:r>
              <a:rPr lang="en-US" dirty="0" smtClean="0">
                <a:solidFill>
                  <a:srgbClr val="FF0000"/>
                </a:solidFill>
              </a:rPr>
              <a:t> recoil (first time at STAR)</a:t>
            </a:r>
          </a:p>
        </p:txBody>
      </p:sp>
      <p:sp>
        <p:nvSpPr>
          <p:cNvPr id="25" name="TextBox 24"/>
          <p:cNvSpPr txBox="1"/>
          <p:nvPr/>
        </p:nvSpPr>
        <p:spPr>
          <a:xfrm>
            <a:off x="878078" y="4778375"/>
            <a:ext cx="6727423" cy="461665"/>
          </a:xfrm>
          <a:prstGeom prst="rect">
            <a:avLst/>
          </a:prstGeom>
          <a:noFill/>
        </p:spPr>
        <p:txBody>
          <a:bodyPr wrap="none" rtlCol="0">
            <a:spAutoFit/>
          </a:bodyPr>
          <a:lstStyle/>
          <a:p>
            <a:r>
              <a:rPr lang="en-US" sz="2400" b="1" dirty="0" smtClean="0">
                <a:solidFill>
                  <a:srgbClr val="FF0000"/>
                </a:solidFill>
              </a:rPr>
              <a:t>W</a:t>
            </a:r>
            <a:r>
              <a:rPr lang="en-US" sz="2400" b="1" baseline="30000" dirty="0" smtClean="0">
                <a:solidFill>
                  <a:srgbClr val="FF0000"/>
                </a:solidFill>
              </a:rPr>
              <a:t>± </a:t>
            </a:r>
            <a:r>
              <a:rPr lang="en-US" sz="2400" b="1" dirty="0" smtClean="0">
                <a:solidFill>
                  <a:srgbClr val="FF0000"/>
                </a:solidFill>
              </a:rPr>
              <a:t>data can constrain the sea-quark </a:t>
            </a:r>
            <a:r>
              <a:rPr lang="en-US" sz="2400" b="1" dirty="0" err="1" smtClean="0">
                <a:solidFill>
                  <a:srgbClr val="FF0000"/>
                </a:solidFill>
              </a:rPr>
              <a:t>Sivers</a:t>
            </a:r>
            <a:r>
              <a:rPr lang="en-US" sz="2400" b="1" dirty="0" smtClean="0">
                <a:solidFill>
                  <a:srgbClr val="FF0000"/>
                </a:solidFill>
              </a:rPr>
              <a:t> function</a:t>
            </a:r>
          </a:p>
        </p:txBody>
      </p:sp>
      <p:sp>
        <p:nvSpPr>
          <p:cNvPr id="20" name="Title 1"/>
          <p:cNvSpPr txBox="1">
            <a:spLocks/>
          </p:cNvSpPr>
          <p:nvPr/>
        </p:nvSpPr>
        <p:spPr>
          <a:xfrm>
            <a:off x="279400" y="240280"/>
            <a:ext cx="8599234"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lvl="0" algn="ctr">
              <a:spcBef>
                <a:spcPct val="0"/>
              </a:spcBef>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lang="en-US" sz="3200" dirty="0" smtClean="0">
              <a:solidFill>
                <a:srgbClr val="0000FF"/>
              </a:solidFill>
              <a:latin typeface="+mj-lt"/>
              <a:ea typeface="+mj-ea"/>
              <a:cs typeface="+mj-cs"/>
            </a:endParaRPr>
          </a:p>
          <a:p>
            <a:pPr lvl="0" algn="ctr">
              <a:spcBef>
                <a:spcPct val="0"/>
              </a:spcBef>
              <a:defRPr/>
            </a:pPr>
            <a:r>
              <a:rPr lang="en-US" sz="2800" dirty="0" smtClean="0">
                <a:solidFill>
                  <a:srgbClr val="0000FF"/>
                </a:solidFill>
              </a:rPr>
              <a:t>Motivations – Transverse Single Spin Asymmetry (A</a:t>
            </a:r>
            <a:r>
              <a:rPr lang="en-US" sz="2800" baseline="-25000" dirty="0" smtClean="0">
                <a:solidFill>
                  <a:srgbClr val="0000FF"/>
                </a:solidFill>
              </a:rPr>
              <a:t>N</a:t>
            </a:r>
            <a:r>
              <a:rPr lang="en-US" sz="2800" dirty="0" smtClean="0">
                <a:solidFill>
                  <a:srgbClr val="0000FF"/>
                </a:solidFill>
              </a:rPr>
              <a:t>)</a:t>
            </a:r>
            <a:r>
              <a:rPr kumimoji="0" lang="en-US" sz="2800" b="0" i="0" u="none" strike="noStrike" kern="1200" cap="none" spc="0" normalizeH="0" baseline="0" noProof="0" dirty="0" smtClean="0">
                <a:ln>
                  <a:noFill/>
                </a:ln>
                <a:solidFill>
                  <a:srgbClr val="0000FF"/>
                </a:solidFill>
                <a:effectLst/>
                <a:uLnTx/>
                <a:uFillTx/>
                <a:latin typeface="+mj-lt"/>
                <a:ea typeface="+mj-ea"/>
                <a:cs typeface="+mj-cs"/>
              </a:rPr>
              <a:t/>
            </a:r>
            <a:br>
              <a:rPr kumimoji="0" lang="en-US" sz="28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sp>
        <p:nvSpPr>
          <p:cNvPr id="22" name="TextBox 21"/>
          <p:cNvSpPr txBox="1"/>
          <p:nvPr/>
        </p:nvSpPr>
        <p:spPr>
          <a:xfrm>
            <a:off x="38101" y="801213"/>
            <a:ext cx="9134477" cy="1200329"/>
          </a:xfrm>
          <a:prstGeom prst="rect">
            <a:avLst/>
          </a:prstGeom>
          <a:noFill/>
        </p:spPr>
        <p:txBody>
          <a:bodyPr wrap="square" rtlCol="0">
            <a:spAutoFit/>
          </a:bodyPr>
          <a:lstStyle/>
          <a:p>
            <a:pPr marL="285750" indent="-285750">
              <a:buClr>
                <a:srgbClr val="0000FF"/>
              </a:buClr>
              <a:buFont typeface="Wingdings" charset="2"/>
              <a:buChar char="q"/>
            </a:pPr>
            <a:r>
              <a:rPr lang="en-US" b="1" dirty="0" smtClean="0"/>
              <a:t>What is the sea-quark </a:t>
            </a:r>
            <a:r>
              <a:rPr lang="en-US" b="1" dirty="0" err="1" smtClean="0"/>
              <a:t>Sivers</a:t>
            </a:r>
            <a:r>
              <a:rPr lang="en-US" b="1" dirty="0" smtClean="0"/>
              <a:t> </a:t>
            </a:r>
            <a:r>
              <a:rPr lang="en-US" b="1" dirty="0" err="1" smtClean="0"/>
              <a:t>fct</a:t>
            </a:r>
            <a:r>
              <a:rPr lang="en-US" b="1" dirty="0" smtClean="0"/>
              <a:t>.?</a:t>
            </a:r>
            <a:endParaRPr lang="en-US" dirty="0">
              <a:sym typeface="Wingdings"/>
            </a:endParaRPr>
          </a:p>
          <a:p>
            <a:pPr marL="742950" lvl="1" indent="-285750">
              <a:buClr>
                <a:srgbClr val="0000FF"/>
              </a:buClr>
              <a:buFont typeface="Wingdings" charset="0"/>
              <a:buChar char="à"/>
            </a:pPr>
            <a:r>
              <a:rPr lang="en-US" b="1" i="1" dirty="0">
                <a:solidFill>
                  <a:srgbClr val="0000FF"/>
                </a:solidFill>
              </a:rPr>
              <a:t>Sea quarks are mostly </a:t>
            </a:r>
            <a:r>
              <a:rPr lang="en-US" b="1" i="1" dirty="0" smtClean="0">
                <a:solidFill>
                  <a:srgbClr val="0000FF"/>
                </a:solidFill>
              </a:rPr>
              <a:t>unconstrained from existing SIDIS data.</a:t>
            </a:r>
            <a:r>
              <a:rPr lang="en-US" b="1" i="1" dirty="0">
                <a:solidFill>
                  <a:srgbClr val="0000FF"/>
                </a:solidFill>
              </a:rPr>
              <a:t>.. </a:t>
            </a:r>
            <a:r>
              <a:rPr lang="en-US" b="1" i="1" dirty="0">
                <a:solidFill>
                  <a:srgbClr val="FF0000"/>
                </a:solidFill>
              </a:rPr>
              <a:t>but</a:t>
            </a:r>
            <a:r>
              <a:rPr lang="en-US" b="1" dirty="0">
                <a:solidFill>
                  <a:srgbClr val="0000FF"/>
                </a:solidFill>
              </a:rPr>
              <a:t> they can give a relevant contribution</a:t>
            </a:r>
            <a:r>
              <a:rPr lang="en-US" b="1" dirty="0" smtClean="0">
                <a:solidFill>
                  <a:srgbClr val="0000FF"/>
                </a:solidFill>
              </a:rPr>
              <a:t>!</a:t>
            </a:r>
            <a:endParaRPr lang="en-US" dirty="0" smtClean="0">
              <a:sym typeface="Wingdings"/>
            </a:endParaRPr>
          </a:p>
          <a:p>
            <a:pPr marL="742950" lvl="1" indent="-285750">
              <a:buClr>
                <a:srgbClr val="0000FF"/>
              </a:buClr>
              <a:buFont typeface="Wingdings" charset="0"/>
              <a:buChar char="à"/>
            </a:pPr>
            <a:r>
              <a:rPr lang="en-US" dirty="0" smtClean="0">
                <a:sym typeface="Wingdings"/>
              </a:rPr>
              <a:t>W’s ideal  rapidity dependence of A</a:t>
            </a:r>
            <a:r>
              <a:rPr lang="en-US" baseline="-25000" dirty="0" smtClean="0">
                <a:sym typeface="Wingdings"/>
              </a:rPr>
              <a:t>N </a:t>
            </a:r>
            <a:r>
              <a:rPr lang="en-US" dirty="0" smtClean="0">
                <a:sym typeface="Wingdings"/>
              </a:rPr>
              <a:t>separates quarks from antiquarks</a:t>
            </a:r>
          </a:p>
        </p:txBody>
      </p:sp>
    </p:spTree>
    <p:extLst>
      <p:ext uri="{BB962C8B-B14F-4D97-AF65-F5344CB8AC3E}">
        <p14:creationId xmlns:p14="http://schemas.microsoft.com/office/powerpoint/2010/main" val="29468818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April 28, 2014</a:t>
            </a:r>
            <a:endParaRPr lang="en-US"/>
          </a:p>
        </p:txBody>
      </p:sp>
      <p:sp>
        <p:nvSpPr>
          <p:cNvPr id="5" name="Footer Placeholder 4"/>
          <p:cNvSpPr>
            <a:spLocks noGrp="1"/>
          </p:cNvSpPr>
          <p:nvPr>
            <p:ph type="ftr" sz="quarter" idx="11"/>
          </p:nvPr>
        </p:nvSpPr>
        <p:spPr/>
        <p:txBody>
          <a:bodyPr/>
          <a:lstStyle/>
          <a:p>
            <a:r>
              <a:rPr lang="it-IT" smtClean="0"/>
              <a:t>S. Fazio - DIS 2015</a:t>
            </a:r>
            <a:endParaRPr lang="en-US"/>
          </a:p>
        </p:txBody>
      </p:sp>
      <p:sp>
        <p:nvSpPr>
          <p:cNvPr id="6" name="Slide Number Placeholder 5"/>
          <p:cNvSpPr>
            <a:spLocks noGrp="1"/>
          </p:cNvSpPr>
          <p:nvPr>
            <p:ph type="sldNum" sz="quarter" idx="12"/>
          </p:nvPr>
        </p:nvSpPr>
        <p:spPr>
          <a:xfrm>
            <a:off x="6553200" y="6356350"/>
            <a:ext cx="2133600" cy="365125"/>
          </a:xfrm>
        </p:spPr>
        <p:txBody>
          <a:bodyPr/>
          <a:lstStyle/>
          <a:p>
            <a:fld id="{5BBAB1DB-3EEE-774A-AAE9-210163023056}" type="slidenum">
              <a:rPr lang="en-US" smtClean="0"/>
              <a:pPr/>
              <a:t>46</a:t>
            </a:fld>
            <a:endParaRPr lang="en-US"/>
          </a:p>
        </p:txBody>
      </p:sp>
      <p:sp>
        <p:nvSpPr>
          <p:cNvPr id="8" name="TextBox 7"/>
          <p:cNvSpPr txBox="1"/>
          <p:nvPr/>
        </p:nvSpPr>
        <p:spPr>
          <a:xfrm>
            <a:off x="82550" y="918815"/>
            <a:ext cx="5086350" cy="1508105"/>
          </a:xfrm>
          <a:prstGeom prst="rect">
            <a:avLst/>
          </a:prstGeom>
          <a:noFill/>
        </p:spPr>
        <p:txBody>
          <a:bodyPr wrap="square" rtlCol="0">
            <a:spAutoFit/>
          </a:bodyPr>
          <a:lstStyle/>
          <a:p>
            <a:pPr marL="292100" indent="-292100"/>
            <a:r>
              <a:rPr lang="en-US" sz="2000" b="1" dirty="0" smtClean="0">
                <a:solidFill>
                  <a:srgbClr val="0000FF"/>
                </a:solidFill>
              </a:rPr>
              <a:t>Monte Carlo</a:t>
            </a:r>
            <a:endParaRPr lang="en-US" sz="2000" b="1" dirty="0" smtClean="0">
              <a:solidFill>
                <a:srgbClr val="FF0000"/>
              </a:solidFill>
              <a:sym typeface="Wingdings"/>
            </a:endParaRPr>
          </a:p>
          <a:p>
            <a:pPr marL="292100" indent="-292100">
              <a:buFont typeface="Wingdings" pitchFamily="12" charset="2"/>
              <a:buChar char="à"/>
            </a:pPr>
            <a:r>
              <a:rPr lang="en-US" b="1" dirty="0" smtClean="0">
                <a:solidFill>
                  <a:srgbClr val="FF0000"/>
                </a:solidFill>
                <a:sym typeface="Wingdings"/>
              </a:rPr>
              <a:t>PYTHIA </a:t>
            </a:r>
            <a:r>
              <a:rPr lang="en-US" dirty="0" smtClean="0">
                <a:sym typeface="Wingdings"/>
              </a:rPr>
              <a:t>reconstructed through GEANT3 simulated STAR detector</a:t>
            </a:r>
          </a:p>
          <a:p>
            <a:pPr marL="292100" indent="-292100">
              <a:buFont typeface="Wingdings" pitchFamily="12" charset="2"/>
              <a:buChar char="à"/>
            </a:pPr>
            <a:r>
              <a:rPr lang="en-US" b="1" dirty="0" smtClean="0">
                <a:solidFill>
                  <a:srgbClr val="FF0000"/>
                </a:solidFill>
                <a:sym typeface="Wingdings"/>
              </a:rPr>
              <a:t>Perugia0 tune</a:t>
            </a:r>
            <a:endParaRPr lang="en-US" dirty="0" smtClean="0">
              <a:solidFill>
                <a:srgbClr val="000000"/>
              </a:solidFill>
              <a:sym typeface="Wingdings"/>
            </a:endParaRPr>
          </a:p>
          <a:p>
            <a:pPr marL="292100" indent="-292100">
              <a:buFont typeface="Wingdings" pitchFamily="-106" charset="2"/>
              <a:buChar char="à"/>
            </a:pPr>
            <a:r>
              <a:rPr lang="en-US" dirty="0" smtClean="0">
                <a:sym typeface="Wingdings"/>
              </a:rPr>
              <a:t>PYTHIA </a:t>
            </a:r>
            <a:r>
              <a:rPr lang="en-US" b="1" dirty="0" smtClean="0">
                <a:solidFill>
                  <a:srgbClr val="FF0000"/>
                </a:solidFill>
                <a:sym typeface="Wingdings"/>
              </a:rPr>
              <a:t>embedded</a:t>
            </a:r>
            <a:r>
              <a:rPr lang="en-US" dirty="0" smtClean="0">
                <a:sym typeface="Wingdings"/>
              </a:rPr>
              <a:t> into real zero-bias pp events</a:t>
            </a:r>
            <a:endParaRPr lang="en-US" dirty="0"/>
          </a:p>
        </p:txBody>
      </p:sp>
      <p:sp>
        <p:nvSpPr>
          <p:cNvPr id="10" name="TextBox 9"/>
          <p:cNvSpPr txBox="1"/>
          <p:nvPr/>
        </p:nvSpPr>
        <p:spPr>
          <a:xfrm>
            <a:off x="5334001" y="791815"/>
            <a:ext cx="3784599" cy="1785104"/>
          </a:xfrm>
          <a:prstGeom prst="rect">
            <a:avLst/>
          </a:prstGeom>
          <a:noFill/>
        </p:spPr>
        <p:txBody>
          <a:bodyPr wrap="square" rtlCol="0">
            <a:spAutoFit/>
          </a:bodyPr>
          <a:lstStyle/>
          <a:p>
            <a:r>
              <a:rPr lang="en-US" sz="2000" b="1" dirty="0" smtClean="0">
                <a:solidFill>
                  <a:srgbClr val="0000FF"/>
                </a:solidFill>
              </a:rPr>
              <a:t>Data sample</a:t>
            </a:r>
          </a:p>
          <a:p>
            <a:pPr marL="169863" indent="-169863">
              <a:buClr>
                <a:srgbClr val="FF0000"/>
              </a:buClr>
              <a:buFont typeface="Arial"/>
              <a:buChar char="•"/>
            </a:pPr>
            <a:r>
              <a:rPr lang="en-US" b="1" dirty="0" err="1" smtClean="0">
                <a:solidFill>
                  <a:srgbClr val="FF0000"/>
                </a:solidFill>
              </a:rPr>
              <a:t>pp</a:t>
            </a:r>
            <a:r>
              <a:rPr lang="en-US" b="1" dirty="0" smtClean="0">
                <a:solidFill>
                  <a:srgbClr val="FF0000"/>
                </a:solidFill>
              </a:rPr>
              <a:t> – run11 transverse @ </a:t>
            </a:r>
            <a:r>
              <a:rPr lang="en-US" dirty="0" smtClean="0"/>
              <a:t> √500 </a:t>
            </a:r>
            <a:r>
              <a:rPr lang="en-US" dirty="0" err="1" smtClean="0"/>
              <a:t>GeV</a:t>
            </a:r>
            <a:r>
              <a:rPr lang="en-US" dirty="0" smtClean="0"/>
              <a:t> Integrated Luminosity </a:t>
            </a:r>
            <a:r>
              <a:rPr lang="en-US" b="1" dirty="0" smtClean="0"/>
              <a:t>~25 pb</a:t>
            </a:r>
            <a:r>
              <a:rPr lang="en-US" b="1" baseline="30000" dirty="0" smtClean="0"/>
              <a:t>-1</a:t>
            </a:r>
          </a:p>
          <a:p>
            <a:pPr marL="169863" indent="-169863">
              <a:buClr>
                <a:srgbClr val="FF0000"/>
              </a:buClr>
              <a:buFont typeface="Arial"/>
              <a:buChar char="•"/>
            </a:pPr>
            <a:r>
              <a:rPr lang="en-US" b="1" dirty="0" err="1">
                <a:solidFill>
                  <a:srgbClr val="FF0000"/>
                </a:solidFill>
              </a:rPr>
              <a:t>pp</a:t>
            </a:r>
            <a:r>
              <a:rPr lang="en-US" b="1" dirty="0">
                <a:solidFill>
                  <a:srgbClr val="FF0000"/>
                </a:solidFill>
              </a:rPr>
              <a:t> – </a:t>
            </a:r>
            <a:r>
              <a:rPr lang="en-US" b="1" dirty="0" smtClean="0">
                <a:solidFill>
                  <a:srgbClr val="FF0000"/>
                </a:solidFill>
              </a:rPr>
              <a:t>run12 long </a:t>
            </a:r>
            <a:r>
              <a:rPr lang="en-US" b="1" dirty="0">
                <a:solidFill>
                  <a:srgbClr val="FF0000"/>
                </a:solidFill>
              </a:rPr>
              <a:t>@ </a:t>
            </a:r>
            <a:r>
              <a:rPr lang="en-US" dirty="0"/>
              <a:t> √</a:t>
            </a:r>
            <a:r>
              <a:rPr lang="en-US" dirty="0" smtClean="0"/>
              <a:t>510 </a:t>
            </a:r>
            <a:r>
              <a:rPr lang="en-US" dirty="0" err="1" smtClean="0"/>
              <a:t>GeV</a:t>
            </a:r>
            <a:r>
              <a:rPr lang="en-US" dirty="0" smtClean="0"/>
              <a:t> Integrated luminosity: </a:t>
            </a:r>
            <a:r>
              <a:rPr lang="en-US" b="1" dirty="0" smtClean="0"/>
              <a:t>~ 77 pb</a:t>
            </a:r>
            <a:r>
              <a:rPr lang="en-US" b="1" baseline="30000" dirty="0" smtClean="0"/>
              <a:t>-1</a:t>
            </a:r>
          </a:p>
          <a:p>
            <a:pPr marL="169863" indent="-169863">
              <a:buClr>
                <a:srgbClr val="FF0000"/>
              </a:buClr>
              <a:buFont typeface="Arial"/>
              <a:buChar char="•"/>
            </a:pPr>
            <a:r>
              <a:rPr lang="en-US" b="1" dirty="0" smtClean="0">
                <a:solidFill>
                  <a:srgbClr val="FF0000"/>
                </a:solidFill>
              </a:rPr>
              <a:t>Total Int. </a:t>
            </a:r>
            <a:r>
              <a:rPr lang="en-US" b="1" dirty="0" err="1" smtClean="0">
                <a:solidFill>
                  <a:srgbClr val="FF0000"/>
                </a:solidFill>
              </a:rPr>
              <a:t>lumi</a:t>
            </a:r>
            <a:r>
              <a:rPr lang="en-US" b="1" dirty="0" smtClean="0">
                <a:solidFill>
                  <a:srgbClr val="FF0000"/>
                </a:solidFill>
              </a:rPr>
              <a:t>: 102 pb</a:t>
            </a:r>
            <a:r>
              <a:rPr lang="en-US" b="1" baseline="30000" dirty="0" smtClean="0">
                <a:solidFill>
                  <a:srgbClr val="FF0000"/>
                </a:solidFill>
              </a:rPr>
              <a:t>-1</a:t>
            </a:r>
          </a:p>
        </p:txBody>
      </p:sp>
      <p:sp>
        <p:nvSpPr>
          <p:cNvPr id="11" name="Title 1"/>
          <p:cNvSpPr txBox="1">
            <a:spLocks/>
          </p:cNvSpPr>
          <p:nvPr/>
        </p:nvSpPr>
        <p:spPr>
          <a:xfrm>
            <a:off x="697884" y="240280"/>
            <a:ext cx="7760316" cy="514887"/>
          </a:xfrm>
          <a:prstGeom prst="rect">
            <a:avLst/>
          </a:prstGeom>
          <a:gradFill flip="none" rotWithShape="1">
            <a:gsLst>
              <a:gs pos="0">
                <a:schemeClr val="accent6">
                  <a:lumMod val="40000"/>
                  <a:lumOff val="60000"/>
                </a:schemeClr>
              </a:gs>
              <a:gs pos="100000">
                <a:srgbClr val="FFFFFF"/>
              </a:gs>
            </a:gsLst>
            <a:lin ang="0" scaled="1"/>
            <a:tileRect/>
          </a:grad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Data </a:t>
            </a:r>
            <a:r>
              <a:rPr lang="en-US" sz="3200" dirty="0" smtClean="0">
                <a:solidFill>
                  <a:srgbClr val="0000FF"/>
                </a:solidFill>
                <a:latin typeface="+mj-lt"/>
                <a:ea typeface="+mj-ea"/>
                <a:cs typeface="+mj-cs"/>
              </a:rPr>
              <a:t>&amp; Selection</a:t>
            </a: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r>
              <a:rPr kumimoji="0" lang="en-US" sz="3200" b="0" i="0" u="none" strike="noStrike" kern="1200" cap="none" spc="0" normalizeH="0" baseline="0" noProof="0" dirty="0" smtClean="0">
                <a:ln>
                  <a:noFill/>
                </a:ln>
                <a:solidFill>
                  <a:srgbClr val="0000FF"/>
                </a:solidFill>
                <a:effectLst/>
                <a:uLnTx/>
                <a:uFillTx/>
                <a:latin typeface="+mj-lt"/>
                <a:ea typeface="+mj-ea"/>
                <a:cs typeface="+mj-cs"/>
              </a:rPr>
              <a:t/>
            </a:r>
            <a:br>
              <a:rPr kumimoji="0" lang="en-US" sz="3200" b="0" i="0" u="none" strike="noStrike" kern="1200" cap="none" spc="0" normalizeH="0" baseline="0" noProof="0" dirty="0" smtClean="0">
                <a:ln>
                  <a:noFill/>
                </a:ln>
                <a:solidFill>
                  <a:srgbClr val="0000FF"/>
                </a:solidFill>
                <a:effectLst/>
                <a:uLnTx/>
                <a:uFillTx/>
                <a:latin typeface="+mj-lt"/>
                <a:ea typeface="+mj-ea"/>
                <a:cs typeface="+mj-cs"/>
              </a:rPr>
            </a:br>
            <a:endParaRPr kumimoji="0" lang="en-US" sz="3200" b="0" i="0" u="none" strike="noStrike" kern="1200" cap="none" spc="0" normalizeH="0" baseline="0" noProof="0" dirty="0" smtClean="0">
              <a:ln>
                <a:noFill/>
              </a:ln>
              <a:solidFill>
                <a:srgbClr val="0000FF"/>
              </a:solidFill>
              <a:effectLst/>
              <a:uLnTx/>
              <a:uFillTx/>
              <a:latin typeface="+mj-lt"/>
              <a:ea typeface="+mj-ea"/>
              <a:cs typeface="+mj-cs"/>
            </a:endParaRPr>
          </a:p>
        </p:txBody>
      </p:sp>
      <p:grpSp>
        <p:nvGrpSpPr>
          <p:cNvPr id="3" name="Group 2"/>
          <p:cNvGrpSpPr/>
          <p:nvPr/>
        </p:nvGrpSpPr>
        <p:grpSpPr>
          <a:xfrm>
            <a:off x="5560968" y="2730996"/>
            <a:ext cx="3583032" cy="1750893"/>
            <a:chOff x="5560968" y="2730996"/>
            <a:chExt cx="3583032" cy="1750893"/>
          </a:xfrm>
        </p:grpSpPr>
        <p:sp>
          <p:nvSpPr>
            <p:cNvPr id="9" name="TextBox 8"/>
            <p:cNvSpPr txBox="1"/>
            <p:nvPr/>
          </p:nvSpPr>
          <p:spPr>
            <a:xfrm>
              <a:off x="5560968" y="2730996"/>
              <a:ext cx="3583032" cy="954107"/>
            </a:xfrm>
            <a:prstGeom prst="rect">
              <a:avLst/>
            </a:prstGeom>
            <a:noFill/>
          </p:spPr>
          <p:txBody>
            <a:bodyPr wrap="square" rtlCol="0">
              <a:spAutoFit/>
            </a:bodyPr>
            <a:lstStyle/>
            <a:p>
              <a:r>
                <a:rPr lang="en-US" sz="2000" b="1" dirty="0" smtClean="0">
                  <a:solidFill>
                    <a:srgbClr val="0000FF"/>
                  </a:solidFill>
                </a:rPr>
                <a:t>For boson-PT reconstruction </a:t>
              </a:r>
            </a:p>
            <a:p>
              <a:pPr marL="177800" indent="-177800">
                <a:buFont typeface="Arial"/>
                <a:buChar char="•"/>
              </a:pPr>
              <a:r>
                <a:rPr lang="en-US" dirty="0" smtClean="0"/>
                <a:t>Track-P</a:t>
              </a:r>
              <a:r>
                <a:rPr lang="en-US" baseline="-25000" dirty="0" smtClean="0"/>
                <a:t>T</a:t>
              </a:r>
              <a:r>
                <a:rPr lang="en-US" dirty="0" smtClean="0"/>
                <a:t> in the recoil &gt; 0.2 </a:t>
              </a:r>
              <a:r>
                <a:rPr lang="en-US" dirty="0" err="1" smtClean="0"/>
                <a:t>GeV</a:t>
              </a:r>
              <a:endParaRPr lang="en-US" dirty="0" smtClean="0"/>
            </a:p>
            <a:p>
              <a:pPr marL="177800" indent="-177800">
                <a:buFont typeface="Arial"/>
                <a:buChar char="•"/>
              </a:pPr>
              <a:r>
                <a:rPr lang="en-US" dirty="0" smtClean="0"/>
                <a:t>Total recoil-P</a:t>
              </a:r>
              <a:r>
                <a:rPr lang="en-US" baseline="-25000" dirty="0" smtClean="0"/>
                <a:t>T</a:t>
              </a:r>
              <a:r>
                <a:rPr lang="en-US" dirty="0" smtClean="0"/>
                <a:t> &gt; 0.5 </a:t>
              </a:r>
              <a:r>
                <a:rPr lang="en-US" dirty="0" err="1" smtClean="0"/>
                <a:t>GeV</a:t>
              </a:r>
              <a:r>
                <a:rPr lang="en-US" dirty="0" smtClean="0"/>
                <a:t> </a:t>
              </a:r>
              <a:endParaRPr lang="en-US" dirty="0"/>
            </a:p>
          </p:txBody>
        </p:sp>
        <p:sp>
          <p:nvSpPr>
            <p:cNvPr id="12" name="TextBox 11"/>
            <p:cNvSpPr txBox="1"/>
            <p:nvPr/>
          </p:nvSpPr>
          <p:spPr>
            <a:xfrm>
              <a:off x="5585767" y="3661152"/>
              <a:ext cx="3492500" cy="820737"/>
            </a:xfrm>
            <a:prstGeom prst="rect">
              <a:avLst/>
            </a:prstGeom>
            <a:noFill/>
          </p:spPr>
          <p:txBody>
            <a:bodyPr wrap="square" rtlCol="0">
              <a:spAutoFit/>
            </a:bodyPr>
            <a:lstStyle/>
            <a:p>
              <a:r>
                <a:rPr lang="en-US" sz="2000" b="1" dirty="0" smtClean="0">
                  <a:solidFill>
                    <a:srgbClr val="0000FF"/>
                  </a:solidFill>
                </a:rPr>
                <a:t>For boson-PL reconstruction</a:t>
              </a:r>
            </a:p>
            <a:p>
              <a:pPr marL="285750" indent="-285750">
                <a:buFont typeface="Arial"/>
                <a:buChar char="•"/>
              </a:pPr>
              <a:r>
                <a:rPr lang="en-US" b="1" dirty="0" smtClean="0"/>
                <a:t>|W-PL| &lt; 50  -&gt;  |W-y| &lt; 0.6</a:t>
              </a:r>
              <a:endParaRPr lang="en-US" b="1" baseline="-25000" dirty="0" smtClean="0"/>
            </a:p>
            <a:p>
              <a:endParaRPr lang="en-US" sz="1400" baseline="-25000" dirty="0" smtClean="0"/>
            </a:p>
          </p:txBody>
        </p:sp>
      </p:grpSp>
      <p:grpSp>
        <p:nvGrpSpPr>
          <p:cNvPr id="22" name="Group 37"/>
          <p:cNvGrpSpPr/>
          <p:nvPr/>
        </p:nvGrpSpPr>
        <p:grpSpPr>
          <a:xfrm>
            <a:off x="5880100" y="4278689"/>
            <a:ext cx="2578100" cy="2442786"/>
            <a:chOff x="4419599" y="1517375"/>
            <a:chExt cx="4267201" cy="4521201"/>
          </a:xfrm>
        </p:grpSpPr>
        <p:pic>
          <p:nvPicPr>
            <p:cNvPr id="23" name="Picture 22"/>
            <p:cNvPicPr>
              <a:picLocks noChangeAspect="1"/>
            </p:cNvPicPr>
            <p:nvPr/>
          </p:nvPicPr>
          <p:blipFill>
            <a:blip r:embed="rId3"/>
            <a:stretch>
              <a:fillRect/>
            </a:stretch>
          </p:blipFill>
          <p:spPr>
            <a:xfrm>
              <a:off x="4419599" y="1517375"/>
              <a:ext cx="4267201" cy="4521201"/>
            </a:xfrm>
            <a:prstGeom prst="rect">
              <a:avLst/>
            </a:prstGeom>
          </p:spPr>
        </p:pic>
        <p:sp>
          <p:nvSpPr>
            <p:cNvPr id="24" name="TextBox 23"/>
            <p:cNvSpPr txBox="1"/>
            <p:nvPr/>
          </p:nvSpPr>
          <p:spPr>
            <a:xfrm>
              <a:off x="6610287" y="1785149"/>
              <a:ext cx="1708797" cy="668604"/>
            </a:xfrm>
            <a:prstGeom prst="rect">
              <a:avLst/>
            </a:prstGeom>
            <a:noFill/>
          </p:spPr>
          <p:txBody>
            <a:bodyPr wrap="square" rtlCol="0">
              <a:spAutoFit/>
            </a:bodyPr>
            <a:lstStyle/>
            <a:p>
              <a:r>
                <a:rPr lang="en-US" sz="1600" b="1" dirty="0" smtClean="0">
                  <a:solidFill>
                    <a:srgbClr val="FF0000"/>
                  </a:solidFill>
                </a:rPr>
                <a:t>SIGNAL</a:t>
              </a:r>
              <a:endParaRPr lang="en-US" sz="1600" b="1" dirty="0">
                <a:solidFill>
                  <a:srgbClr val="FF0000"/>
                </a:solidFill>
              </a:endParaRPr>
            </a:p>
          </p:txBody>
        </p:sp>
        <p:sp>
          <p:nvSpPr>
            <p:cNvPr id="25" name="TextBox 24"/>
            <p:cNvSpPr txBox="1"/>
            <p:nvPr/>
          </p:nvSpPr>
          <p:spPr>
            <a:xfrm>
              <a:off x="5074533" y="4717847"/>
              <a:ext cx="1678315" cy="630866"/>
            </a:xfrm>
            <a:prstGeom prst="rect">
              <a:avLst/>
            </a:prstGeom>
            <a:noFill/>
          </p:spPr>
          <p:txBody>
            <a:bodyPr wrap="square" rtlCol="0">
              <a:spAutoFit/>
            </a:bodyPr>
            <a:lstStyle/>
            <a:p>
              <a:r>
                <a:rPr lang="en-US" sz="1600" b="1" dirty="0" smtClean="0">
                  <a:solidFill>
                    <a:srgbClr val="FF0000"/>
                  </a:solidFill>
                </a:rPr>
                <a:t>QCD</a:t>
              </a:r>
              <a:endParaRPr lang="en-US" sz="1600" b="1" dirty="0">
                <a:solidFill>
                  <a:srgbClr val="FF0000"/>
                </a:solidFill>
              </a:endParaRPr>
            </a:p>
          </p:txBody>
        </p:sp>
      </p:grpSp>
      <p:grpSp>
        <p:nvGrpSpPr>
          <p:cNvPr id="2" name="Group 1"/>
          <p:cNvGrpSpPr/>
          <p:nvPr/>
        </p:nvGrpSpPr>
        <p:grpSpPr>
          <a:xfrm>
            <a:off x="107950" y="2540496"/>
            <a:ext cx="5365750" cy="3638054"/>
            <a:chOff x="107950" y="2540496"/>
            <a:chExt cx="5365750" cy="3638054"/>
          </a:xfrm>
        </p:grpSpPr>
        <p:sp>
          <p:nvSpPr>
            <p:cNvPr id="7" name="TextBox 6"/>
            <p:cNvSpPr txBox="1"/>
            <p:nvPr/>
          </p:nvSpPr>
          <p:spPr>
            <a:xfrm>
              <a:off x="107950" y="2540496"/>
              <a:ext cx="5365750" cy="3231654"/>
            </a:xfrm>
            <a:prstGeom prst="rect">
              <a:avLst/>
            </a:prstGeom>
            <a:noFill/>
          </p:spPr>
          <p:txBody>
            <a:bodyPr wrap="square" rtlCol="0">
              <a:spAutoFit/>
            </a:bodyPr>
            <a:lstStyle/>
            <a:p>
              <a:pPr>
                <a:spcAft>
                  <a:spcPts val="600"/>
                </a:spcAft>
              </a:pPr>
              <a:r>
                <a:rPr lang="en-US" sz="2000" b="1" dirty="0" smtClean="0">
                  <a:solidFill>
                    <a:srgbClr val="0000FF"/>
                  </a:solidFill>
                </a:rPr>
                <a:t>Selection Criteria – </a:t>
              </a:r>
              <a:r>
                <a:rPr lang="en-US" sz="2000" b="1" dirty="0">
                  <a:solidFill>
                    <a:srgbClr val="0000FF"/>
                  </a:solidFill>
                </a:rPr>
                <a:t>d</a:t>
              </a:r>
              <a:r>
                <a:rPr lang="en-US" sz="2000" b="1" dirty="0" smtClean="0">
                  <a:solidFill>
                    <a:srgbClr val="0000FF"/>
                  </a:solidFill>
                </a:rPr>
                <a:t>ecay electron</a:t>
              </a:r>
            </a:p>
            <a:p>
              <a:pPr marL="169863" indent="-169863">
                <a:spcAft>
                  <a:spcPts val="600"/>
                </a:spcAft>
                <a:buFont typeface="Arial"/>
                <a:buChar char="•"/>
              </a:pPr>
              <a:r>
                <a:rPr lang="en-US" b="1" dirty="0" smtClean="0">
                  <a:solidFill>
                    <a:srgbClr val="0000FF"/>
                  </a:solidFill>
                </a:rPr>
                <a:t>Isolation:</a:t>
              </a:r>
              <a:r>
                <a:rPr lang="en-US" dirty="0" smtClean="0"/>
                <a:t> (</a:t>
              </a:r>
              <a:r>
                <a:rPr lang="en-US" dirty="0" err="1" smtClean="0"/>
                <a:t>P</a:t>
              </a:r>
              <a:r>
                <a:rPr lang="en-US" baseline="30000" dirty="0" err="1" smtClean="0"/>
                <a:t>track</a:t>
              </a:r>
              <a:r>
                <a:rPr lang="en-US" dirty="0" err="1" smtClean="0"/>
                <a:t>+E</a:t>
              </a:r>
              <a:r>
                <a:rPr lang="en-US" baseline="30000" dirty="0" err="1" smtClean="0"/>
                <a:t>cluster</a:t>
              </a:r>
              <a:r>
                <a:rPr lang="en-US" dirty="0" smtClean="0"/>
                <a:t>) / </a:t>
              </a:r>
              <a:r>
                <a:rPr lang="en-US" dirty="0" err="1" smtClean="0"/>
                <a:t>Σ</a:t>
              </a:r>
              <a:r>
                <a:rPr lang="en-US" dirty="0" smtClean="0"/>
                <a:t>[</a:t>
              </a:r>
              <a:r>
                <a:rPr lang="en-US" dirty="0" err="1" smtClean="0"/>
                <a:t>P</a:t>
              </a:r>
              <a:r>
                <a:rPr lang="en-US" baseline="30000" dirty="0" err="1" smtClean="0"/>
                <a:t>tracks</a:t>
              </a:r>
              <a:r>
                <a:rPr lang="en-US" baseline="30000" dirty="0" smtClean="0"/>
                <a:t> </a:t>
              </a:r>
              <a:r>
                <a:rPr lang="en-US" dirty="0" smtClean="0"/>
                <a:t>in R=0.7 cone] &gt; 0.9 </a:t>
              </a:r>
            </a:p>
            <a:p>
              <a:pPr marL="169863" indent="-169863">
                <a:spcAft>
                  <a:spcPts val="600"/>
                </a:spcAft>
                <a:buFont typeface="Arial"/>
                <a:buChar char="•"/>
              </a:pPr>
              <a:r>
                <a:rPr lang="en-US" b="1" dirty="0" smtClean="0">
                  <a:solidFill>
                    <a:srgbClr val="0000FF"/>
                  </a:solidFill>
                </a:rPr>
                <a:t>Imbalance:</a:t>
              </a:r>
              <a:r>
                <a:rPr lang="en-US" dirty="0" smtClean="0"/>
                <a:t> no energy in opposite cone (E&lt;20 </a:t>
              </a:r>
              <a:r>
                <a:rPr lang="en-US" dirty="0" err="1" smtClean="0"/>
                <a:t>GeV</a:t>
              </a:r>
              <a:r>
                <a:rPr lang="en-US" dirty="0" smtClean="0"/>
                <a:t>)</a:t>
              </a:r>
            </a:p>
            <a:p>
              <a:pPr marL="169863" indent="-169863">
                <a:spcAft>
                  <a:spcPts val="600"/>
                </a:spcAft>
                <a:buFont typeface="Arial"/>
                <a:buChar char="•"/>
              </a:pPr>
              <a:r>
                <a:rPr lang="en-US" b="1" dirty="0" smtClean="0">
                  <a:solidFill>
                    <a:srgbClr val="0000FF"/>
                  </a:solidFill>
                </a:rPr>
                <a:t>Electron E</a:t>
              </a:r>
              <a:r>
                <a:rPr lang="en-US" b="1" baseline="-25000" dirty="0" smtClean="0">
                  <a:solidFill>
                    <a:srgbClr val="0000FF"/>
                  </a:solidFill>
                </a:rPr>
                <a:t>T</a:t>
              </a:r>
              <a:r>
                <a:rPr lang="en-US" b="1" dirty="0" smtClean="0">
                  <a:solidFill>
                    <a:srgbClr val="0000FF"/>
                  </a:solidFill>
                </a:rPr>
                <a:t> &gt; 25 </a:t>
              </a:r>
              <a:r>
                <a:rPr lang="en-US" b="1" dirty="0" err="1" smtClean="0">
                  <a:solidFill>
                    <a:srgbClr val="0000FF"/>
                  </a:solidFill>
                </a:rPr>
                <a:t>GeV</a:t>
              </a:r>
              <a:r>
                <a:rPr lang="en-US" b="1" dirty="0" smtClean="0">
                  <a:solidFill>
                    <a:srgbClr val="0000FF"/>
                  </a:solidFill>
                </a:rPr>
                <a:t> </a:t>
              </a:r>
              <a:endParaRPr lang="en-US" dirty="0" smtClean="0"/>
            </a:p>
            <a:p>
              <a:pPr marL="169863" indent="-169863">
                <a:spcAft>
                  <a:spcPts val="600"/>
                </a:spcAft>
                <a:buFont typeface="Arial"/>
                <a:buChar char="•"/>
              </a:pPr>
              <a:r>
                <a:rPr lang="en-US" dirty="0" smtClean="0"/>
                <a:t>Electron Track |</a:t>
              </a:r>
              <a:r>
                <a:rPr lang="en-US" dirty="0" err="1" smtClean="0"/>
                <a:t>η</a:t>
              </a:r>
              <a:r>
                <a:rPr lang="en-US" dirty="0" smtClean="0"/>
                <a:t>| &lt; 1</a:t>
              </a:r>
            </a:p>
            <a:p>
              <a:pPr marL="177800" indent="-177800">
                <a:spcAft>
                  <a:spcPts val="600"/>
                </a:spcAft>
                <a:buFont typeface="Arial"/>
                <a:buChar char="•"/>
              </a:pPr>
              <a:r>
                <a:rPr lang="en-US" dirty="0" smtClean="0"/>
                <a:t>|Z-vertex|&lt;100 cm</a:t>
              </a:r>
            </a:p>
            <a:p>
              <a:pPr marL="177800" indent="-177800">
                <a:spcAft>
                  <a:spcPts val="600"/>
                </a:spcAft>
                <a:buFont typeface="Arial"/>
                <a:buChar char="•"/>
              </a:pPr>
              <a:r>
                <a:rPr lang="en-US" b="1" dirty="0" smtClean="0">
                  <a:solidFill>
                    <a:srgbClr val="0000FF"/>
                  </a:solidFill>
                </a:rPr>
                <a:t>Charge separation </a:t>
              </a:r>
              <a:r>
                <a:rPr lang="en-US" dirty="0" smtClean="0"/>
                <a:t>(avoids charge misidentification):</a:t>
              </a:r>
            </a:p>
            <a:p>
              <a:pPr marL="177800" indent="-177800">
                <a:spcAft>
                  <a:spcPts val="600"/>
                </a:spcAft>
              </a:pPr>
              <a:r>
                <a:rPr lang="en-US" dirty="0" smtClean="0"/>
                <a:t>   0.4 &lt; |Charge (TPC) </a:t>
              </a:r>
              <a:r>
                <a:rPr lang="en-US" dirty="0" err="1" smtClean="0"/>
                <a:t>x</a:t>
              </a:r>
              <a:r>
                <a:rPr lang="en-US" dirty="0" smtClean="0"/>
                <a:t> E</a:t>
              </a:r>
              <a:r>
                <a:rPr lang="en-US" baseline="-25000" dirty="0" smtClean="0"/>
                <a:t>T</a:t>
              </a:r>
              <a:r>
                <a:rPr lang="en-US" dirty="0" smtClean="0"/>
                <a:t> (EMC) / P</a:t>
              </a:r>
              <a:r>
                <a:rPr lang="en-US" baseline="-25000" dirty="0" smtClean="0"/>
                <a:t>T</a:t>
              </a:r>
              <a:r>
                <a:rPr lang="en-US" dirty="0" smtClean="0"/>
                <a:t> (TPC)| &lt; 1.8</a:t>
              </a:r>
            </a:p>
            <a:p>
              <a:pPr marL="177800" indent="-177800">
                <a:spcAft>
                  <a:spcPts val="600"/>
                </a:spcAft>
                <a:buFont typeface="Arial"/>
                <a:buChar char="•"/>
              </a:pPr>
              <a:r>
                <a:rPr lang="en-US" dirty="0" smtClean="0"/>
                <a:t>Signed P</a:t>
              </a:r>
              <a:r>
                <a:rPr lang="en-US" baseline="-25000" dirty="0" smtClean="0"/>
                <a:t>T</a:t>
              </a:r>
              <a:r>
                <a:rPr lang="en-US" dirty="0" smtClean="0"/>
                <a:t> balance &gt; 18 </a:t>
              </a:r>
              <a:r>
                <a:rPr lang="en-US" dirty="0" err="1" smtClean="0"/>
                <a:t>GeV</a:t>
              </a:r>
              <a:r>
                <a:rPr lang="en-US" dirty="0" smtClean="0"/>
                <a:t> (</a:t>
              </a:r>
              <a:r>
                <a:rPr lang="en-US" b="1" dirty="0" smtClean="0">
                  <a:solidFill>
                    <a:srgbClr val="0000FF"/>
                  </a:solidFill>
                </a:rPr>
                <a:t>rejects QCD Background</a:t>
              </a:r>
              <a:r>
                <a:rPr lang="en-US" dirty="0" smtClean="0"/>
                <a:t>)</a:t>
              </a:r>
            </a:p>
          </p:txBody>
        </p:sp>
        <p:graphicFrame>
          <p:nvGraphicFramePr>
            <p:cNvPr id="26" name="Object 2"/>
            <p:cNvGraphicFramePr>
              <a:graphicFrameLocks noChangeAspect="1"/>
            </p:cNvGraphicFramePr>
            <p:nvPr>
              <p:extLst>
                <p:ext uri="{D42A27DB-BD31-4B8C-83A1-F6EECF244321}">
                  <p14:modId xmlns:p14="http://schemas.microsoft.com/office/powerpoint/2010/main" val="1853208655"/>
                </p:ext>
              </p:extLst>
            </p:nvPr>
          </p:nvGraphicFramePr>
          <p:xfrm>
            <a:off x="1949450" y="5745095"/>
            <a:ext cx="2025650" cy="433455"/>
          </p:xfrm>
          <a:graphic>
            <a:graphicData uri="http://schemas.openxmlformats.org/presentationml/2006/ole">
              <mc:AlternateContent xmlns:mc="http://schemas.openxmlformats.org/markup-compatibility/2006">
                <mc:Choice xmlns:v="urn:schemas-microsoft-com:vml" Requires="v">
                  <p:oleObj spid="_x0000_s9294" name="Equation" r:id="rId4" imgW="1244600" imgH="266700" progId="Equation.3">
                    <p:embed/>
                  </p:oleObj>
                </mc:Choice>
                <mc:Fallback>
                  <p:oleObj name="Equation" r:id="rId4" imgW="1244600" imgH="266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450" y="5745095"/>
                          <a:ext cx="2025650" cy="433455"/>
                        </a:xfrm>
                        <a:prstGeom prst="rect">
                          <a:avLst/>
                        </a:prstGeom>
                        <a:noFill/>
                        <a:extLst/>
                      </p:spPr>
                    </p:pic>
                  </p:oleObj>
                </mc:Fallback>
              </mc:AlternateContent>
            </a:graphicData>
          </a:graphic>
        </p:graphicFrame>
      </p:grpSp>
      <p:sp>
        <p:nvSpPr>
          <p:cNvPr id="27" name="TextBox 26"/>
          <p:cNvSpPr txBox="1"/>
          <p:nvPr/>
        </p:nvSpPr>
        <p:spPr>
          <a:xfrm>
            <a:off x="54471" y="6158984"/>
            <a:ext cx="5812929" cy="338554"/>
          </a:xfrm>
          <a:prstGeom prst="rect">
            <a:avLst/>
          </a:prstGeom>
          <a:noFill/>
        </p:spPr>
        <p:txBody>
          <a:bodyPr wrap="square" rtlCol="0">
            <a:spAutoFit/>
          </a:bodyPr>
          <a:lstStyle/>
          <a:p>
            <a:r>
              <a:rPr lang="en-US" sz="1600" b="1" dirty="0" smtClean="0">
                <a:solidFill>
                  <a:srgbClr val="FF0000"/>
                </a:solidFill>
              </a:rPr>
              <a:t>See M. </a:t>
            </a:r>
            <a:r>
              <a:rPr lang="en-US" sz="1600" b="1" dirty="0" err="1" smtClean="0">
                <a:solidFill>
                  <a:srgbClr val="FF0000"/>
                </a:solidFill>
              </a:rPr>
              <a:t>Posik</a:t>
            </a:r>
            <a:r>
              <a:rPr lang="en-US" sz="1600" b="1" dirty="0" smtClean="0">
                <a:solidFill>
                  <a:srgbClr val="FF0000"/>
                </a:solidFill>
              </a:rPr>
              <a:t> and D. </a:t>
            </a:r>
            <a:r>
              <a:rPr lang="en-US" sz="1600" b="1" dirty="0" err="1" smtClean="0">
                <a:solidFill>
                  <a:srgbClr val="FF0000"/>
                </a:solidFill>
              </a:rPr>
              <a:t>Guanarathne</a:t>
            </a:r>
            <a:r>
              <a:rPr lang="en-US" sz="1600" b="1" dirty="0" smtClean="0">
                <a:solidFill>
                  <a:srgbClr val="FF0000"/>
                </a:solidFill>
              </a:rPr>
              <a:t> for more details on W selection </a:t>
            </a:r>
          </a:p>
        </p:txBody>
      </p:sp>
    </p:spTree>
    <p:extLst>
      <p:ext uri="{BB962C8B-B14F-4D97-AF65-F5344CB8AC3E}">
        <p14:creationId xmlns:p14="http://schemas.microsoft.com/office/powerpoint/2010/main" val="597665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2" presetClass="entr" presetSubtype="2"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p:tgtEl>
                                          <p:spTgt spid="22"/>
                                        </p:tgtEl>
                                        <p:attrNameLst>
                                          <p:attrName>ppt_x</p:attrName>
                                        </p:attrNameLst>
                                      </p:cBhvr>
                                      <p:tavLst>
                                        <p:tav tm="0">
                                          <p:val>
                                            <p:strVal val="#ppt_x+#ppt_w*1.125000"/>
                                          </p:val>
                                        </p:tav>
                                        <p:tav tm="100000">
                                          <p:val>
                                            <p:strVal val="#ppt_x"/>
                                          </p:val>
                                        </p:tav>
                                      </p:tavLst>
                                    </p:anim>
                                    <p:animEffect transition="in" filter="wipe(left)">
                                      <p:cBhvr>
                                        <p:cTn id="13" dur="1000"/>
                                        <p:tgtEl>
                                          <p:spTgt spid="2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STAR Spin Program</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4329847"/>
              </p:ext>
            </p:extLst>
          </p:nvPr>
        </p:nvGraphicFramePr>
        <p:xfrm>
          <a:off x="127992" y="1600200"/>
          <a:ext cx="7009990" cy="3881119"/>
        </p:xfrm>
        <a:graphic>
          <a:graphicData uri="http://schemas.openxmlformats.org/drawingml/2006/table">
            <a:tbl>
              <a:tblPr firstRow="1" bandRow="1">
                <a:tableStyleId>{5940675A-B579-460E-94D1-54222C63F5DA}</a:tableStyleId>
              </a:tblPr>
              <a:tblGrid>
                <a:gridCol w="1854997"/>
                <a:gridCol w="2117783"/>
                <a:gridCol w="3037210"/>
              </a:tblGrid>
              <a:tr h="370840">
                <a:tc rowSpan="7">
                  <a:txBody>
                    <a:bodyPr/>
                    <a:lstStyle/>
                    <a:p>
                      <a:pPr algn="ctr"/>
                      <a:endParaRPr lang="en-US" dirty="0" smtClean="0"/>
                    </a:p>
                    <a:p>
                      <a:pPr algn="ctr"/>
                      <a:endParaRPr lang="en-US" dirty="0" smtClean="0"/>
                    </a:p>
                    <a:p>
                      <a:pPr algn="ctr"/>
                      <a:r>
                        <a:rPr lang="en-US" dirty="0" smtClean="0"/>
                        <a:t>Mid</a:t>
                      </a:r>
                      <a:r>
                        <a:rPr lang="en-US" baseline="0" dirty="0" smtClean="0"/>
                        <a:t> </a:t>
                      </a:r>
                      <a:r>
                        <a:rPr lang="en-US" dirty="0" smtClean="0"/>
                        <a:t>Rapidity</a:t>
                      </a:r>
                    </a:p>
                    <a:p>
                      <a:pPr algn="ctr"/>
                      <a:r>
                        <a:rPr lang="en-US" dirty="0" smtClean="0">
                          <a:solidFill>
                            <a:srgbClr val="0000FF"/>
                          </a:solidFill>
                        </a:rPr>
                        <a:t>TPC</a:t>
                      </a:r>
                    </a:p>
                    <a:p>
                      <a:pPr algn="ctr"/>
                      <a:r>
                        <a:rPr lang="en-US" dirty="0" smtClean="0">
                          <a:solidFill>
                            <a:srgbClr val="0000FF"/>
                          </a:solidFill>
                        </a:rPr>
                        <a:t>BEMC</a:t>
                      </a:r>
                    </a:p>
                    <a:p>
                      <a:pPr algn="ctr"/>
                      <a:r>
                        <a:rPr lang="en-US" dirty="0" smtClean="0">
                          <a:solidFill>
                            <a:srgbClr val="0000FF"/>
                          </a:solidFill>
                        </a:rPr>
                        <a:t>EEMC</a:t>
                      </a:r>
                    </a:p>
                  </a:txBody>
                  <a:tcPr/>
                </a:tc>
                <a:tc rowSpan="4">
                  <a:txBody>
                    <a:bodyPr/>
                    <a:lstStyle/>
                    <a:p>
                      <a:pPr algn="ctr"/>
                      <a:endParaRPr lang="en-US" dirty="0" smtClean="0"/>
                    </a:p>
                    <a:p>
                      <a:pPr algn="ctr"/>
                      <a:r>
                        <a:rPr lang="en-US" dirty="0" smtClean="0"/>
                        <a:t>Jet </a:t>
                      </a:r>
                    </a:p>
                    <a:p>
                      <a:pPr algn="ctr"/>
                      <a:r>
                        <a:rPr lang="en-US" dirty="0" smtClean="0"/>
                        <a:t>Di-Jet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8000"/>
                          </a:solidFill>
                          <a:latin typeface="Symbol" charset="2"/>
                          <a:cs typeface="Symbol" charset="2"/>
                        </a:rPr>
                        <a:t>s    </a:t>
                      </a:r>
                      <a:r>
                        <a:rPr lang="en-US" baseline="0" dirty="0" smtClean="0">
                          <a:solidFill>
                            <a:srgbClr val="008000"/>
                          </a:solidFill>
                          <a:latin typeface="+mn-lt"/>
                          <a:cs typeface="Symbol" charset="2"/>
                        </a:rPr>
                        <a:t>High-x gluon density</a:t>
                      </a:r>
                      <a:endParaRPr lang="en-US" baseline="0" dirty="0" smtClean="0">
                        <a:solidFill>
                          <a:srgbClr val="008000"/>
                        </a:solidFill>
                        <a:latin typeface="Symbol" charset="2"/>
                        <a:cs typeface="Symbol" charset="2"/>
                      </a:endParaRPr>
                    </a:p>
                  </a:txBody>
                  <a:tcPr/>
                </a:tc>
              </a:tr>
              <a:tr h="370840">
                <a:tc vMerge="1">
                  <a:txBody>
                    <a:bodyPr/>
                    <a:lstStyle/>
                    <a:p>
                      <a:endParaRPr lang="en-US"/>
                    </a:p>
                  </a:txBody>
                  <a:tcPr/>
                </a:tc>
                <a:tc v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6600"/>
                          </a:solidFill>
                        </a:rPr>
                        <a:t>A</a:t>
                      </a:r>
                      <a:r>
                        <a:rPr lang="en-US" baseline="-25000" dirty="0" smtClean="0">
                          <a:solidFill>
                            <a:srgbClr val="FF6600"/>
                          </a:solidFill>
                        </a:rPr>
                        <a:t>LL</a:t>
                      </a:r>
                      <a:r>
                        <a:rPr lang="en-US" baseline="0" dirty="0" smtClean="0">
                          <a:solidFill>
                            <a:srgbClr val="FF6600"/>
                          </a:solidFill>
                        </a:rPr>
                        <a:t>  Gluon Spin</a:t>
                      </a:r>
                      <a:endParaRPr lang="en-US" baseline="-25000" dirty="0" smtClean="0">
                        <a:solidFill>
                          <a:srgbClr val="FF6600"/>
                        </a:solidFill>
                      </a:endParaRPr>
                    </a:p>
                  </a:txBody>
                  <a:tcPr/>
                </a:tc>
              </a:tr>
              <a:tr h="370840">
                <a:tc vMerge="1">
                  <a:txBody>
                    <a:bodyPr/>
                    <a:lstStyle/>
                    <a:p>
                      <a:endParaRPr lang="en-US" dirty="0"/>
                    </a:p>
                  </a:txBody>
                  <a:tcPr/>
                </a:tc>
                <a:tc vMerge="1">
                  <a:txBody>
                    <a:bodyPr/>
                    <a:lstStyle/>
                    <a:p>
                      <a:pPr algn="ctr"/>
                      <a:endParaRPr lang="en-US" dirty="0"/>
                    </a:p>
                  </a:txBody>
                  <a:tcPr/>
                </a:tc>
                <a:tc>
                  <a:txBody>
                    <a:bodyPr/>
                    <a:lstStyle/>
                    <a:p>
                      <a:r>
                        <a:rPr lang="en-US" dirty="0" smtClean="0">
                          <a:solidFill>
                            <a:srgbClr val="FF0000"/>
                          </a:solidFill>
                        </a:rPr>
                        <a:t>A</a:t>
                      </a:r>
                      <a:r>
                        <a:rPr lang="en-US" baseline="-25000" dirty="0" smtClean="0">
                          <a:solidFill>
                            <a:srgbClr val="FF0000"/>
                          </a:solidFill>
                        </a:rPr>
                        <a:t>N    </a:t>
                      </a:r>
                      <a:r>
                        <a:rPr lang="en-US" dirty="0" smtClean="0">
                          <a:solidFill>
                            <a:srgbClr val="FF0000"/>
                          </a:solidFill>
                        </a:rPr>
                        <a:t>Collins</a:t>
                      </a:r>
                      <a:endParaRPr lang="en-US" dirty="0">
                        <a:solidFill>
                          <a:srgbClr val="FF0000"/>
                        </a:solidFill>
                      </a:endParaRPr>
                    </a:p>
                  </a:txBody>
                  <a:tcPr/>
                </a:tc>
              </a:tr>
              <a:tr h="370840">
                <a:tc vMerge="1">
                  <a:txBody>
                    <a:bodyPr/>
                    <a:lstStyle/>
                    <a:p>
                      <a:endParaRPr lang="en-US"/>
                    </a:p>
                  </a:txBody>
                  <a:tcPr/>
                </a:tc>
                <a:tc vMerge="1">
                  <a:txBody>
                    <a:bodyPr/>
                    <a:lstStyle/>
                    <a:p>
                      <a:pPr algn="ctr"/>
                      <a:endParaRPr lang="en-US"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a:t>
                      </a:r>
                      <a:r>
                        <a:rPr lang="en-US" baseline="-25000" dirty="0" smtClean="0">
                          <a:solidFill>
                            <a:srgbClr val="FF0000"/>
                          </a:solidFill>
                        </a:rPr>
                        <a:t>N   </a:t>
                      </a:r>
                      <a:r>
                        <a:rPr lang="en-US" baseline="0" dirty="0" smtClean="0">
                          <a:solidFill>
                            <a:srgbClr val="FF0000"/>
                          </a:solidFill>
                        </a:rPr>
                        <a:t> </a:t>
                      </a:r>
                      <a:r>
                        <a:rPr lang="en-US" dirty="0" smtClean="0">
                          <a:solidFill>
                            <a:srgbClr val="FF0000"/>
                          </a:solidFill>
                        </a:rPr>
                        <a:t>IFF</a:t>
                      </a:r>
                    </a:p>
                  </a:txBody>
                  <a:tcPr/>
                </a:tc>
              </a:tr>
              <a:tr h="370840">
                <a:tc vMerge="1">
                  <a:txBody>
                    <a:bodyPr/>
                    <a:lstStyle/>
                    <a:p>
                      <a:endParaRPr lang="en-US"/>
                    </a:p>
                  </a:txBody>
                  <a:tcPr/>
                </a:tc>
                <a:tc rowSpan="3">
                  <a:txBody>
                    <a:bodyPr/>
                    <a:lstStyle/>
                    <a:p>
                      <a:pPr algn="ctr"/>
                      <a:endParaRPr lang="en-US" dirty="0" smtClean="0"/>
                    </a:p>
                    <a:p>
                      <a:pPr algn="ctr"/>
                      <a:r>
                        <a:rPr lang="en-US" dirty="0" smtClean="0"/>
                        <a:t>W,Z</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8000"/>
                          </a:solidFill>
                          <a:latin typeface="Symbol" charset="2"/>
                          <a:cs typeface="Symbol" charset="2"/>
                        </a:rPr>
                        <a:t>s     </a:t>
                      </a:r>
                    </a:p>
                  </a:txBody>
                  <a:tcPr/>
                </a:tc>
              </a:tr>
              <a:tr h="370840">
                <a:tc vMerge="1">
                  <a:txBody>
                    <a:bodyPr/>
                    <a:lstStyle/>
                    <a:p>
                      <a:endParaRPr lang="en-US" dirty="0"/>
                    </a:p>
                  </a:txBody>
                  <a:tcPr/>
                </a:tc>
                <a:tc vMerge="1">
                  <a:txBody>
                    <a:bodyPr/>
                    <a:lstStyle/>
                    <a:p>
                      <a:pPr algn="ctr"/>
                      <a:endParaRPr lang="en-US" dirty="0"/>
                    </a:p>
                  </a:txBody>
                  <a:tcPr/>
                </a:tc>
                <a:tc>
                  <a:txBody>
                    <a:bodyPr/>
                    <a:lstStyle/>
                    <a:p>
                      <a:r>
                        <a:rPr lang="en-US" dirty="0" smtClean="0">
                          <a:solidFill>
                            <a:srgbClr val="FF6600"/>
                          </a:solidFill>
                        </a:rPr>
                        <a:t>A</a:t>
                      </a:r>
                      <a:r>
                        <a:rPr lang="en-US" baseline="-25000" dirty="0" smtClean="0">
                          <a:solidFill>
                            <a:srgbClr val="FF6600"/>
                          </a:solidFill>
                        </a:rPr>
                        <a:t>L</a:t>
                      </a:r>
                      <a:r>
                        <a:rPr lang="en-US" dirty="0" smtClean="0">
                          <a:solidFill>
                            <a:srgbClr val="FF6600"/>
                          </a:solidFill>
                        </a:rPr>
                        <a:t>   Sea</a:t>
                      </a:r>
                      <a:r>
                        <a:rPr lang="en-US" baseline="0" dirty="0" smtClean="0">
                          <a:solidFill>
                            <a:srgbClr val="FF6600"/>
                          </a:solidFill>
                        </a:rPr>
                        <a:t> Quark Spin</a:t>
                      </a:r>
                      <a:endParaRPr lang="en-US" dirty="0">
                        <a:solidFill>
                          <a:srgbClr val="FF6600"/>
                        </a:solidFill>
                      </a:endParaRPr>
                    </a:p>
                  </a:txBody>
                  <a:tcPr/>
                </a:tc>
              </a:tr>
              <a:tr h="370840">
                <a:tc vMerge="1">
                  <a:txBody>
                    <a:bodyPr/>
                    <a:lstStyle/>
                    <a:p>
                      <a:endParaRPr lang="en-US" dirty="0"/>
                    </a:p>
                  </a:txBody>
                  <a:tcPr/>
                </a:tc>
                <a:tc vMerge="1">
                  <a:txBody>
                    <a:bodyPr/>
                    <a:lstStyle/>
                    <a:p>
                      <a:pPr algn="ctr"/>
                      <a:endParaRPr lang="en-US" dirty="0"/>
                    </a:p>
                  </a:txBody>
                  <a:tcPr/>
                </a:tc>
                <a:tc>
                  <a:txBody>
                    <a:bodyPr/>
                    <a:lstStyle/>
                    <a:p>
                      <a:r>
                        <a:rPr lang="en-US" dirty="0" smtClean="0">
                          <a:solidFill>
                            <a:srgbClr val="FF0000"/>
                          </a:solidFill>
                        </a:rPr>
                        <a:t>A</a:t>
                      </a:r>
                      <a:r>
                        <a:rPr lang="en-US" baseline="-25000" dirty="0" smtClean="0">
                          <a:solidFill>
                            <a:srgbClr val="FF0000"/>
                          </a:solidFill>
                        </a:rPr>
                        <a:t>N    </a:t>
                      </a:r>
                      <a:r>
                        <a:rPr lang="en-US" baseline="0" dirty="0" err="1" smtClean="0">
                          <a:solidFill>
                            <a:srgbClr val="FF0000"/>
                          </a:solidFill>
                        </a:rPr>
                        <a:t>Sivers</a:t>
                      </a:r>
                      <a:endParaRPr lang="en-US" dirty="0">
                        <a:solidFill>
                          <a:srgbClr val="FF0000"/>
                        </a:solidFill>
                      </a:endParaRPr>
                    </a:p>
                  </a:txBody>
                  <a:tcPr/>
                </a:tc>
              </a:tr>
              <a:tr h="370840">
                <a:tc rowSpan="2">
                  <a:txBody>
                    <a:bodyPr/>
                    <a:lstStyle/>
                    <a:p>
                      <a:pPr algn="ctr"/>
                      <a:r>
                        <a:rPr lang="en-US" dirty="0" smtClean="0"/>
                        <a:t>Forward</a:t>
                      </a:r>
                      <a:r>
                        <a:rPr lang="en-US" baseline="0" dirty="0" smtClean="0"/>
                        <a:t> Rapidity</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FF"/>
                          </a:solidFill>
                        </a:rPr>
                        <a:t>EEMC</a:t>
                      </a:r>
                      <a:endParaRPr lang="en-US" dirty="0" smtClean="0"/>
                    </a:p>
                    <a:p>
                      <a:pPr algn="ctr"/>
                      <a:r>
                        <a:rPr lang="en-US" dirty="0" smtClean="0">
                          <a:solidFill>
                            <a:srgbClr val="0000FF"/>
                          </a:solidFill>
                        </a:rPr>
                        <a:t>FMS</a:t>
                      </a:r>
                      <a:endParaRPr lang="en-US" dirty="0">
                        <a:solidFill>
                          <a:srgbClr val="0000FF"/>
                        </a:solidFill>
                      </a:endParaRPr>
                    </a:p>
                  </a:txBody>
                  <a:tcPr/>
                </a:tc>
                <a:tc rowSpan="2">
                  <a:txBody>
                    <a:bodyPr/>
                    <a:lstStyle/>
                    <a:p>
                      <a:pPr algn="ctr"/>
                      <a:r>
                        <a:rPr lang="en-US" dirty="0" smtClean="0"/>
                        <a:t>pi0, eta,</a:t>
                      </a:r>
                      <a:r>
                        <a:rPr lang="en-US" baseline="0" dirty="0" smtClean="0">
                          <a:solidFill>
                            <a:schemeClr val="tx1"/>
                          </a:solidFill>
                        </a:rPr>
                        <a:t> EM-Jet </a:t>
                      </a:r>
                      <a:r>
                        <a:rPr lang="en-US" baseline="0" dirty="0" smtClean="0">
                          <a:solidFill>
                            <a:srgbClr val="800000"/>
                          </a:solidFill>
                        </a:rPr>
                        <a:t>(Photon, DY)</a:t>
                      </a:r>
                      <a:endParaRPr lang="en-US" dirty="0">
                        <a:solidFill>
                          <a:srgbClr val="8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6600"/>
                          </a:solidFill>
                        </a:rPr>
                        <a:t>A</a:t>
                      </a:r>
                      <a:r>
                        <a:rPr lang="en-US" baseline="-25000" dirty="0" smtClean="0">
                          <a:solidFill>
                            <a:srgbClr val="FF6600"/>
                          </a:solidFill>
                        </a:rPr>
                        <a:t>LL</a:t>
                      </a:r>
                      <a:r>
                        <a:rPr lang="en-US" baseline="0" dirty="0" smtClean="0">
                          <a:solidFill>
                            <a:srgbClr val="FF6600"/>
                          </a:solidFill>
                        </a:rPr>
                        <a:t>  Gluon Spin</a:t>
                      </a:r>
                      <a:endParaRPr lang="en-US" baseline="-25000" dirty="0" smtClean="0">
                        <a:solidFill>
                          <a:srgbClr val="FF6600"/>
                        </a:solidFill>
                      </a:endParaRPr>
                    </a:p>
                  </a:txBody>
                  <a:tcPr/>
                </a:tc>
              </a:tr>
              <a:tr h="370840">
                <a:tc vMerge="1">
                  <a:txBody>
                    <a:bodyPr/>
                    <a:lstStyle/>
                    <a:p>
                      <a:pPr algn="ctr"/>
                      <a:endParaRPr lang="en-US" dirty="0"/>
                    </a:p>
                  </a:txBody>
                  <a:tcPr/>
                </a:tc>
                <a:tc vMerge="1">
                  <a:txBody>
                    <a:bodyPr/>
                    <a:lstStyle/>
                    <a:p>
                      <a:pPr algn="ct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a:t>
                      </a:r>
                      <a:r>
                        <a:rPr lang="en-US" baseline="-25000" dirty="0" smtClean="0">
                          <a:solidFill>
                            <a:srgbClr val="FF0000"/>
                          </a:solidFill>
                        </a:rPr>
                        <a:t>N</a:t>
                      </a:r>
                      <a:r>
                        <a:rPr lang="en-US" baseline="0" dirty="0" smtClean="0">
                          <a:solidFill>
                            <a:srgbClr val="FF0000"/>
                          </a:solidFill>
                        </a:rPr>
                        <a:t>   Twist-3, </a:t>
                      </a:r>
                      <a:r>
                        <a:rPr lang="en-US" dirty="0" smtClean="0">
                          <a:solidFill>
                            <a:srgbClr val="FF0000"/>
                          </a:solidFill>
                        </a:rPr>
                        <a:t>Collins</a:t>
                      </a:r>
                      <a:r>
                        <a:rPr lang="en-US" baseline="0" dirty="0" smtClean="0">
                          <a:solidFill>
                            <a:srgbClr val="FF0000"/>
                          </a:solidFill>
                        </a:rPr>
                        <a:t>, </a:t>
                      </a:r>
                      <a:r>
                        <a:rPr lang="en-US" baseline="0" dirty="0" err="1" smtClean="0">
                          <a:solidFill>
                            <a:srgbClr val="FF0000"/>
                          </a:solidFill>
                        </a:rPr>
                        <a:t>Sivers</a:t>
                      </a:r>
                      <a:endParaRPr lang="en-US" dirty="0" smtClean="0">
                        <a:solidFill>
                          <a:srgbClr val="FF0000"/>
                        </a:solidFill>
                      </a:endParaRPr>
                    </a:p>
                  </a:txBody>
                  <a:tcPr/>
                </a:tc>
              </a:tr>
              <a:tr h="370840">
                <a:tc>
                  <a:txBody>
                    <a:bodyPr/>
                    <a:lstStyle/>
                    <a:p>
                      <a:pPr algn="ctr"/>
                      <a:r>
                        <a:rPr lang="en-US" dirty="0" smtClean="0">
                          <a:solidFill>
                            <a:schemeClr val="tx2">
                              <a:lumMod val="60000"/>
                              <a:lumOff val="40000"/>
                            </a:schemeClr>
                          </a:solidFill>
                        </a:rPr>
                        <a:t>Roman</a:t>
                      </a:r>
                      <a:r>
                        <a:rPr lang="en-US" baseline="0" dirty="0" smtClean="0">
                          <a:solidFill>
                            <a:schemeClr val="tx2">
                              <a:lumMod val="60000"/>
                              <a:lumOff val="40000"/>
                            </a:schemeClr>
                          </a:solidFill>
                        </a:rPr>
                        <a:t>-Pot</a:t>
                      </a:r>
                      <a:endParaRPr lang="en-US" dirty="0">
                        <a:solidFill>
                          <a:schemeClr val="tx2">
                            <a:lumMod val="60000"/>
                            <a:lumOff val="40000"/>
                          </a:schemeClr>
                        </a:solidFill>
                      </a:endParaRPr>
                    </a:p>
                  </a:txBody>
                  <a:tcPr/>
                </a:tc>
                <a:tc>
                  <a:txBody>
                    <a:bodyPr/>
                    <a:lstStyle/>
                    <a:p>
                      <a:pPr algn="ctr"/>
                      <a:r>
                        <a:rPr lang="en-US" dirty="0" smtClean="0">
                          <a:solidFill>
                            <a:schemeClr val="tx2">
                              <a:lumMod val="60000"/>
                              <a:lumOff val="40000"/>
                            </a:schemeClr>
                          </a:solidFill>
                        </a:rPr>
                        <a:t>proton</a:t>
                      </a:r>
                      <a:endParaRPr lang="en-US" dirty="0">
                        <a:solidFill>
                          <a:schemeClr val="tx2">
                            <a:lumMod val="60000"/>
                            <a:lumOff val="4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2">
                              <a:lumMod val="60000"/>
                              <a:lumOff val="40000"/>
                            </a:schemeClr>
                          </a:solidFill>
                        </a:rPr>
                        <a:t>Elastic and Diffraction</a:t>
                      </a:r>
                    </a:p>
                  </a:txBody>
                  <a:tcPr/>
                </a:tc>
              </a:tr>
            </a:tbl>
          </a:graphicData>
        </a:graphic>
      </p:graphicFrame>
      <p:sp>
        <p:nvSpPr>
          <p:cNvPr id="5" name="Right Brace 4"/>
          <p:cNvSpPr/>
          <p:nvPr/>
        </p:nvSpPr>
        <p:spPr>
          <a:xfrm>
            <a:off x="7280741" y="1708611"/>
            <a:ext cx="423356" cy="132352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a:off x="7334210" y="3189728"/>
            <a:ext cx="423356" cy="178264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7787788" y="2057534"/>
            <a:ext cx="1214508" cy="646331"/>
          </a:xfrm>
          <a:prstGeom prst="rect">
            <a:avLst/>
          </a:prstGeom>
          <a:noFill/>
        </p:spPr>
        <p:txBody>
          <a:bodyPr wrap="none" rtlCol="0">
            <a:spAutoFit/>
          </a:bodyPr>
          <a:lstStyle/>
          <a:p>
            <a:r>
              <a:rPr lang="en-US" dirty="0" smtClean="0"/>
              <a:t>R. </a:t>
            </a:r>
            <a:r>
              <a:rPr lang="en-US" dirty="0" err="1" smtClean="0"/>
              <a:t>Fatemi’s</a:t>
            </a:r>
            <a:r>
              <a:rPr lang="en-US" dirty="0" smtClean="0"/>
              <a:t> </a:t>
            </a:r>
          </a:p>
          <a:p>
            <a:r>
              <a:rPr lang="en-US" dirty="0" smtClean="0"/>
              <a:t>talk</a:t>
            </a:r>
            <a:endParaRPr lang="en-US" dirty="0"/>
          </a:p>
        </p:txBody>
      </p:sp>
      <p:sp>
        <p:nvSpPr>
          <p:cNvPr id="8" name="TextBox 7"/>
          <p:cNvSpPr txBox="1"/>
          <p:nvPr/>
        </p:nvSpPr>
        <p:spPr>
          <a:xfrm>
            <a:off x="7849108" y="3894809"/>
            <a:ext cx="959668" cy="369332"/>
          </a:xfrm>
          <a:prstGeom prst="rect">
            <a:avLst/>
          </a:prstGeom>
          <a:noFill/>
        </p:spPr>
        <p:txBody>
          <a:bodyPr wrap="none" rtlCol="0">
            <a:spAutoFit/>
          </a:bodyPr>
          <a:lstStyle/>
          <a:p>
            <a:r>
              <a:rPr lang="en-US" dirty="0" smtClean="0"/>
              <a:t>This talk</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631135340"/>
              </p:ext>
            </p:extLst>
          </p:nvPr>
        </p:nvGraphicFramePr>
        <p:xfrm>
          <a:off x="4557356" y="3055545"/>
          <a:ext cx="593725" cy="365125"/>
        </p:xfrm>
        <a:graphic>
          <a:graphicData uri="http://schemas.openxmlformats.org/presentationml/2006/ole">
            <mc:AlternateContent xmlns:mc="http://schemas.openxmlformats.org/markup-compatibility/2006">
              <mc:Choice xmlns:v="urn:schemas-microsoft-com:vml" Requires="v">
                <p:oleObj spid="_x0000_s1110" name="Equation" r:id="rId4" imgW="330200" imgH="203200" progId="Equation.3">
                  <p:embed/>
                </p:oleObj>
              </mc:Choice>
              <mc:Fallback>
                <p:oleObj name="Equation" r:id="rId4" imgW="330200" imgH="203200" progId="Equation.3">
                  <p:embed/>
                  <p:pic>
                    <p:nvPicPr>
                      <p:cNvPr id="0" name=""/>
                      <p:cNvPicPr/>
                      <p:nvPr/>
                    </p:nvPicPr>
                    <p:blipFill>
                      <a:blip r:embed="rId5"/>
                      <a:stretch>
                        <a:fillRect/>
                      </a:stretch>
                    </p:blipFill>
                    <p:spPr>
                      <a:xfrm>
                        <a:off x="4557356" y="3055545"/>
                        <a:ext cx="593725" cy="365125"/>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A27510DA-144D-8F41-8B23-7295C25FD0DA}" type="slidenum">
              <a:rPr lang="en-US" smtClean="0"/>
              <a:t>5</a:t>
            </a:fld>
            <a:endParaRPr lang="en-US"/>
          </a:p>
        </p:txBody>
      </p:sp>
      <p:sp>
        <p:nvSpPr>
          <p:cNvPr id="10" name="TextBox 9"/>
          <p:cNvSpPr txBox="1"/>
          <p:nvPr/>
        </p:nvSpPr>
        <p:spPr>
          <a:xfrm>
            <a:off x="1617413" y="5909400"/>
            <a:ext cx="5879885" cy="461665"/>
          </a:xfrm>
          <a:prstGeom prst="rect">
            <a:avLst/>
          </a:prstGeom>
          <a:noFill/>
        </p:spPr>
        <p:txBody>
          <a:bodyPr wrap="none" rtlCol="0">
            <a:spAutoFit/>
          </a:bodyPr>
          <a:lstStyle/>
          <a:p>
            <a:r>
              <a:rPr lang="en-US" sz="2400" dirty="0" smtClean="0">
                <a:solidFill>
                  <a:srgbClr val="000090"/>
                </a:solidFill>
              </a:rPr>
              <a:t>Wide range of physics in the past and future !</a:t>
            </a:r>
            <a:endParaRPr lang="en-US" sz="2400" dirty="0">
              <a:solidFill>
                <a:srgbClr val="000090"/>
              </a:solidFill>
            </a:endParaRPr>
          </a:p>
        </p:txBody>
      </p:sp>
    </p:spTree>
    <p:extLst>
      <p:ext uri="{BB962C8B-B14F-4D97-AF65-F5344CB8AC3E}">
        <p14:creationId xmlns:p14="http://schemas.microsoft.com/office/powerpoint/2010/main" val="21277179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0400" y="6566347"/>
            <a:ext cx="2133600" cy="365125"/>
          </a:xfrm>
        </p:spPr>
        <p:txBody>
          <a:bodyPr/>
          <a:lstStyle/>
          <a:p>
            <a:fld id="{5BBAB1DB-3EEE-774A-AAE9-210163023056}" type="slidenum">
              <a:rPr lang="en-US" smtClean="0"/>
              <a:pPr/>
              <a:t>6</a:t>
            </a:fld>
            <a:endParaRPr lang="en-US"/>
          </a:p>
        </p:txBody>
      </p:sp>
      <p:sp>
        <p:nvSpPr>
          <p:cNvPr id="7" name="Title 1"/>
          <p:cNvSpPr txBox="1">
            <a:spLocks/>
          </p:cNvSpPr>
          <p:nvPr/>
        </p:nvSpPr>
        <p:spPr>
          <a:xfrm>
            <a:off x="300644" y="99877"/>
            <a:ext cx="8547100" cy="648719"/>
          </a:xfrm>
          <a:prstGeom prst="rect">
            <a:avLst/>
          </a:prstGeom>
          <a:noFill/>
          <a:ln>
            <a:noFill/>
          </a:ln>
        </p:spPr>
        <p:txBody>
          <a:bodyPr vert="horz" lIns="91440" tIns="45720" rIns="91440" bIns="45720" rtlCol="0" anchor="ct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lvl="0" algn="ctr">
              <a:spcBef>
                <a:spcPct val="0"/>
              </a:spcBef>
              <a:defRPr/>
            </a:pPr>
            <a:r>
              <a:rPr kumimoji="0" lang="en-US" sz="4400" b="1" i="0" u="none" strike="noStrike" kern="1200" normalizeH="0" baseline="0" noProof="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uLnTx/>
                <a:uFillTx/>
                <a:latin typeface="+mj-lt"/>
                <a:ea typeface="+mj-ea"/>
                <a:cs typeface="+mj-cs"/>
              </a:rPr>
              <a:t/>
            </a:r>
            <a:br>
              <a:rPr kumimoji="0" lang="en-US" sz="4400" b="1" i="0" u="none" strike="noStrike" kern="1200" normalizeH="0" baseline="0" noProof="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uLnTx/>
                <a:uFillTx/>
                <a:latin typeface="+mj-lt"/>
                <a:ea typeface="+mj-ea"/>
                <a:cs typeface="+mj-cs"/>
              </a:rPr>
            </a:b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Physics with W</a:t>
            </a:r>
            <a:r>
              <a:rPr lang="en-US" sz="4000"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/W</a:t>
            </a:r>
            <a:r>
              <a:rPr lang="en-US" sz="4000"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/Z</a:t>
            </a:r>
            <a:r>
              <a:rPr lang="en-US" sz="4000"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0</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 </a:t>
            </a:r>
            <a:r>
              <a:rPr kumimoji="0" lang="en-US"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
            </a:r>
            <a:br>
              <a:rPr kumimoji="0" lang="en-US"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br>
            <a:endParaRPr kumimoji="0" lang="en-US"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657359563"/>
              </p:ext>
            </p:extLst>
          </p:nvPr>
        </p:nvGraphicFramePr>
        <p:xfrm>
          <a:off x="882205" y="6014832"/>
          <a:ext cx="506419" cy="368304"/>
        </p:xfrm>
        <a:graphic>
          <a:graphicData uri="http://schemas.openxmlformats.org/presentationml/2006/ole">
            <mc:AlternateContent xmlns:mc="http://schemas.openxmlformats.org/markup-compatibility/2006">
              <mc:Choice xmlns:v="urn:schemas-microsoft-com:vml" Requires="v">
                <p:oleObj spid="_x0000_s4253" name="Equation" r:id="rId3" imgW="279400" imgH="203200" progId="Equation.3">
                  <p:embed/>
                </p:oleObj>
              </mc:Choice>
              <mc:Fallback>
                <p:oleObj name="Equation" r:id="rId3" imgW="2794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05" y="6014832"/>
                        <a:ext cx="506419" cy="368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5079650" y="888068"/>
            <a:ext cx="3962749" cy="2731507"/>
            <a:chOff x="2019300" y="3136900"/>
            <a:chExt cx="5060948" cy="2954566"/>
          </a:xfrm>
        </p:grpSpPr>
        <p:pic>
          <p:nvPicPr>
            <p:cNvPr id="19" name="Picture 18" descr="W_Boson_Production_Illustration-600p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300" y="3136900"/>
              <a:ext cx="5060948" cy="2954566"/>
            </a:xfrm>
            <a:prstGeom prst="rect">
              <a:avLst/>
            </a:prstGeom>
          </p:spPr>
        </p:pic>
        <p:pic>
          <p:nvPicPr>
            <p:cNvPr id="18" name="Picture 17" descr="Screen Shot 2014-04-24 at 9.44.14 AM.png"/>
            <p:cNvPicPr>
              <a:picLocks noChangeAspect="1"/>
            </p:cNvPicPr>
            <p:nvPr/>
          </p:nvPicPr>
          <p:blipFill>
            <a:blip r:embed="rId6"/>
            <a:stretch>
              <a:fillRect/>
            </a:stretch>
          </p:blipFill>
          <p:spPr>
            <a:xfrm rot="10800000">
              <a:off x="2825496" y="4764024"/>
              <a:ext cx="711200" cy="787400"/>
            </a:xfrm>
            <a:prstGeom prst="rect">
              <a:avLst/>
            </a:prstGeom>
          </p:spPr>
        </p:pic>
      </p:grpSp>
      <p:sp>
        <p:nvSpPr>
          <p:cNvPr id="8" name="TextBox 7"/>
          <p:cNvSpPr txBox="1"/>
          <p:nvPr/>
        </p:nvSpPr>
        <p:spPr>
          <a:xfrm>
            <a:off x="215900" y="2068072"/>
            <a:ext cx="184666" cy="369332"/>
          </a:xfrm>
          <a:prstGeom prst="rect">
            <a:avLst/>
          </a:prstGeom>
          <a:noFill/>
        </p:spPr>
        <p:txBody>
          <a:bodyPr wrap="none" rtlCol="0">
            <a:spAutoFit/>
          </a:bodyPr>
          <a:lstStyle/>
          <a:p>
            <a:endParaRPr lang="en-US" dirty="0"/>
          </a:p>
        </p:txBody>
      </p:sp>
      <p:sp>
        <p:nvSpPr>
          <p:cNvPr id="10" name="TextBox 9"/>
          <p:cNvSpPr txBox="1"/>
          <p:nvPr/>
        </p:nvSpPr>
        <p:spPr>
          <a:xfrm>
            <a:off x="457200" y="1167483"/>
            <a:ext cx="184666" cy="369332"/>
          </a:xfrm>
          <a:prstGeom prst="rect">
            <a:avLst/>
          </a:prstGeom>
          <a:noFill/>
        </p:spPr>
        <p:txBody>
          <a:bodyPr wrap="none" rtlCol="0">
            <a:spAutoFit/>
          </a:bodyPr>
          <a:lstStyle/>
          <a:p>
            <a:endParaRPr lang="en-US" dirty="0"/>
          </a:p>
        </p:txBody>
      </p:sp>
      <p:sp>
        <p:nvSpPr>
          <p:cNvPr id="21" name="TextBox 20"/>
          <p:cNvSpPr txBox="1"/>
          <p:nvPr/>
        </p:nvSpPr>
        <p:spPr>
          <a:xfrm>
            <a:off x="164209" y="936907"/>
            <a:ext cx="4573262" cy="5427127"/>
          </a:xfrm>
          <a:prstGeom prst="rect">
            <a:avLst/>
          </a:prstGeom>
          <a:noFill/>
        </p:spPr>
        <p:txBody>
          <a:bodyPr wrap="none" rtlCol="0">
            <a:spAutoFit/>
          </a:bodyPr>
          <a:lstStyle/>
          <a:p>
            <a:r>
              <a:rPr lang="en-US" sz="2000" dirty="0" smtClean="0"/>
              <a:t>Sensitive to u-bar &amp; d-bar at </a:t>
            </a:r>
          </a:p>
          <a:p>
            <a:r>
              <a:rPr lang="en-US" sz="2000" dirty="0"/>
              <a:t>	</a:t>
            </a:r>
            <a:r>
              <a:rPr lang="en-US" sz="2000" dirty="0" smtClean="0"/>
              <a:t>x&gt;0.1</a:t>
            </a:r>
          </a:p>
          <a:p>
            <a:r>
              <a:rPr lang="en-US" sz="2000" dirty="0"/>
              <a:t>	</a:t>
            </a:r>
            <a:r>
              <a:rPr lang="en-US" sz="2000" dirty="0" smtClean="0"/>
              <a:t>very high Q</a:t>
            </a:r>
            <a:r>
              <a:rPr lang="en-US" sz="2000" baseline="30000" dirty="0" smtClean="0"/>
              <a:t>2</a:t>
            </a:r>
            <a:endParaRPr lang="en-US" sz="2000" baseline="30000" dirty="0"/>
          </a:p>
          <a:p>
            <a:endParaRPr lang="en-US" sz="2000" dirty="0" smtClean="0"/>
          </a:p>
          <a:p>
            <a:r>
              <a:rPr lang="en-US" sz="2000" dirty="0" smtClean="0">
                <a:solidFill>
                  <a:srgbClr val="FF6600"/>
                </a:solidFill>
              </a:rPr>
              <a:t>Single Longitudinal Spin Parity Violating A</a:t>
            </a:r>
            <a:r>
              <a:rPr lang="en-US" sz="2000" baseline="-25000" dirty="0" smtClean="0">
                <a:solidFill>
                  <a:srgbClr val="FF6600"/>
                </a:solidFill>
              </a:rPr>
              <a:t>L</a:t>
            </a:r>
          </a:p>
          <a:p>
            <a:r>
              <a:rPr lang="en-US" sz="2000" baseline="-25000" dirty="0" smtClean="0"/>
              <a:t> </a:t>
            </a:r>
            <a:endParaRPr lang="en-US" sz="2000" dirty="0" smtClean="0"/>
          </a:p>
          <a:p>
            <a:r>
              <a:rPr lang="en-US" sz="2000" dirty="0"/>
              <a:t>	</a:t>
            </a:r>
            <a:endParaRPr lang="en-US" sz="2000" dirty="0" smtClean="0"/>
          </a:p>
          <a:p>
            <a:endParaRPr lang="en-US" sz="2000" dirty="0"/>
          </a:p>
          <a:p>
            <a:r>
              <a:rPr lang="en-US" sz="2000" dirty="0" smtClean="0">
                <a:solidFill>
                  <a:srgbClr val="FF0000"/>
                </a:solidFill>
              </a:rPr>
              <a:t>Single Transverse Spin A</a:t>
            </a:r>
            <a:r>
              <a:rPr lang="en-US" sz="2000" baseline="-25000" dirty="0" smtClean="0">
                <a:solidFill>
                  <a:srgbClr val="FF0000"/>
                </a:solidFill>
              </a:rPr>
              <a:t>N</a:t>
            </a:r>
          </a:p>
          <a:p>
            <a:endParaRPr lang="en-US" sz="2000" dirty="0" smtClean="0"/>
          </a:p>
          <a:p>
            <a:r>
              <a:rPr lang="en-US" sz="2000" dirty="0"/>
              <a:t>	</a:t>
            </a:r>
            <a:r>
              <a:rPr lang="en-US" sz="2000" dirty="0" err="1" smtClean="0"/>
              <a:t>Sivers</a:t>
            </a:r>
            <a:r>
              <a:rPr lang="en-US" sz="2000" dirty="0" smtClean="0"/>
              <a:t> effect and its sign change:</a:t>
            </a:r>
            <a:endParaRPr lang="en-US" sz="2000" baseline="30000" dirty="0" smtClean="0"/>
          </a:p>
          <a:p>
            <a:endParaRPr lang="en-US" sz="2000" baseline="30000" dirty="0"/>
          </a:p>
          <a:p>
            <a:endParaRPr lang="en-US" sz="2000" dirty="0" smtClean="0"/>
          </a:p>
          <a:p>
            <a:r>
              <a:rPr lang="en-US" sz="2000" dirty="0" smtClean="0"/>
              <a:t>         </a:t>
            </a:r>
          </a:p>
          <a:p>
            <a:r>
              <a:rPr lang="en-US" sz="2000" dirty="0"/>
              <a:t>	</a:t>
            </a:r>
            <a:r>
              <a:rPr lang="en-US" sz="2000" dirty="0" smtClean="0"/>
              <a:t>TMD Q</a:t>
            </a:r>
            <a:r>
              <a:rPr lang="en-US" sz="2000" baseline="30000" dirty="0" smtClean="0"/>
              <a:t>2</a:t>
            </a:r>
            <a:r>
              <a:rPr lang="en-US" sz="2000" dirty="0" smtClean="0"/>
              <a:t> Evolution</a:t>
            </a:r>
            <a:endParaRPr lang="en-US" sz="2000" dirty="0" smtClean="0">
              <a:solidFill>
                <a:srgbClr val="008000"/>
              </a:solidFill>
            </a:endParaRPr>
          </a:p>
          <a:p>
            <a:endParaRPr lang="en-US" sz="2000" dirty="0">
              <a:solidFill>
                <a:srgbClr val="008000"/>
              </a:solidFill>
            </a:endParaRPr>
          </a:p>
          <a:p>
            <a:r>
              <a:rPr lang="en-US" sz="2000" dirty="0" smtClean="0">
                <a:solidFill>
                  <a:srgbClr val="008000"/>
                </a:solidFill>
              </a:rPr>
              <a:t>(</a:t>
            </a:r>
            <a:r>
              <a:rPr lang="en-US" sz="2000" dirty="0" err="1" smtClean="0">
                <a:solidFill>
                  <a:srgbClr val="008000"/>
                </a:solidFill>
              </a:rPr>
              <a:t>Unpolarized</a:t>
            </a:r>
            <a:r>
              <a:rPr lang="en-US" sz="2000" dirty="0" smtClean="0">
                <a:solidFill>
                  <a:srgbClr val="008000"/>
                </a:solidFill>
              </a:rPr>
              <a:t>) W</a:t>
            </a:r>
            <a:r>
              <a:rPr lang="en-US" sz="2000" baseline="30000" dirty="0" smtClean="0">
                <a:solidFill>
                  <a:srgbClr val="008000"/>
                </a:solidFill>
              </a:rPr>
              <a:t>+</a:t>
            </a:r>
            <a:r>
              <a:rPr lang="en-US" sz="2000" dirty="0" smtClean="0">
                <a:solidFill>
                  <a:srgbClr val="008000"/>
                </a:solidFill>
              </a:rPr>
              <a:t>/W</a:t>
            </a:r>
            <a:r>
              <a:rPr lang="en-US" sz="2000" baseline="30000" dirty="0" smtClean="0">
                <a:solidFill>
                  <a:srgbClr val="008000"/>
                </a:solidFill>
              </a:rPr>
              <a:t>-</a:t>
            </a:r>
            <a:r>
              <a:rPr lang="en-US" sz="2000" dirty="0" smtClean="0">
                <a:solidFill>
                  <a:srgbClr val="008000"/>
                </a:solidFill>
              </a:rPr>
              <a:t> cross section ratio</a:t>
            </a:r>
          </a:p>
          <a:p>
            <a:endParaRPr lang="en-US" sz="2000" dirty="0" smtClean="0"/>
          </a:p>
        </p:txBody>
      </p:sp>
      <p:graphicFrame>
        <p:nvGraphicFramePr>
          <p:cNvPr id="23" name="Object 22"/>
          <p:cNvGraphicFramePr>
            <a:graphicFrameLocks noChangeAspect="1"/>
          </p:cNvGraphicFramePr>
          <p:nvPr>
            <p:extLst>
              <p:ext uri="{D42A27DB-BD31-4B8C-83A1-F6EECF244321}">
                <p14:modId xmlns:p14="http://schemas.microsoft.com/office/powerpoint/2010/main" val="4088014398"/>
              </p:ext>
            </p:extLst>
          </p:nvPr>
        </p:nvGraphicFramePr>
        <p:xfrm>
          <a:off x="781621" y="2562326"/>
          <a:ext cx="850900" cy="390525"/>
        </p:xfrm>
        <a:graphic>
          <a:graphicData uri="http://schemas.openxmlformats.org/presentationml/2006/ole">
            <mc:AlternateContent xmlns:mc="http://schemas.openxmlformats.org/markup-compatibility/2006">
              <mc:Choice xmlns:v="urn:schemas-microsoft-com:vml" Requires="v">
                <p:oleObj spid="_x0000_s4254" name="Equation" r:id="rId7" imgW="469900" imgH="215900" progId="Equation.3">
                  <p:embed/>
                </p:oleObj>
              </mc:Choice>
              <mc:Fallback>
                <p:oleObj name="Equation" r:id="rId7" imgW="469900" imgH="215900" progId="Equation.3">
                  <p:embed/>
                  <p:pic>
                    <p:nvPicPr>
                      <p:cNvPr id="0" name=""/>
                      <p:cNvPicPr>
                        <a:picLocks noChangeAspect="1" noChangeArrowheads="1"/>
                      </p:cNvPicPr>
                      <p:nvPr/>
                    </p:nvPicPr>
                    <p:blipFill>
                      <a:blip r:embed="rId8"/>
                      <a:srcRect/>
                      <a:stretch>
                        <a:fillRect/>
                      </a:stretch>
                    </p:blipFill>
                    <p:spPr bwMode="auto">
                      <a:xfrm>
                        <a:off x="781621" y="2562326"/>
                        <a:ext cx="8509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 name="Picture 30" descr="plot_4c.png"/>
          <p:cNvPicPr>
            <a:picLocks noChangeAspect="1"/>
          </p:cNvPicPr>
          <p:nvPr/>
        </p:nvPicPr>
        <p:blipFill rotWithShape="1">
          <a:blip r:embed="rId9"/>
          <a:srcRect r="61342"/>
          <a:stretch/>
        </p:blipFill>
        <p:spPr>
          <a:xfrm>
            <a:off x="5274982" y="3470002"/>
            <a:ext cx="3551772" cy="3523156"/>
          </a:xfrm>
          <a:prstGeom prst="rect">
            <a:avLst/>
          </a:prstGeom>
        </p:spPr>
      </p:pic>
      <p:sp>
        <p:nvSpPr>
          <p:cNvPr id="27" name="TextBox 26"/>
          <p:cNvSpPr txBox="1"/>
          <p:nvPr/>
        </p:nvSpPr>
        <p:spPr>
          <a:xfrm>
            <a:off x="656669" y="4429286"/>
            <a:ext cx="4953463" cy="400110"/>
          </a:xfrm>
          <a:prstGeom prst="rect">
            <a:avLst/>
          </a:prstGeom>
          <a:noFill/>
          <a:ln>
            <a:solidFill>
              <a:schemeClr val="tx1"/>
            </a:solidFill>
          </a:ln>
          <a:effectLst>
            <a:glow rad="25400">
              <a:srgbClr val="0000FF">
                <a:alpha val="75000"/>
              </a:srgbClr>
            </a:glow>
          </a:effectLst>
          <a:scene3d>
            <a:camera prst="orthographicFront"/>
            <a:lightRig rig="threePt" dir="t"/>
          </a:scene3d>
          <a:sp3d>
            <a:bevelT w="114300" prst="artDeco"/>
            <a:bevelB w="114300" prst="artDeco"/>
          </a:sp3d>
        </p:spPr>
        <p:txBody>
          <a:bodyPr wrap="square" rtlCol="0">
            <a:spAutoFit/>
          </a:bodyPr>
          <a:lstStyle/>
          <a:p>
            <a:pPr algn="ctr"/>
            <a:r>
              <a:rPr lang="en-US" sz="2000" b="1" dirty="0" err="1" smtClean="0">
                <a:latin typeface="Comic Sans MS"/>
                <a:cs typeface="Comic Sans MS"/>
              </a:rPr>
              <a:t>Sivers</a:t>
            </a:r>
            <a:r>
              <a:rPr lang="en-US" sz="2000" b="1" baseline="-25000" dirty="0" err="1" smtClean="0">
                <a:latin typeface="Comic Sans MS"/>
                <a:cs typeface="Comic Sans MS"/>
              </a:rPr>
              <a:t>DIS</a:t>
            </a:r>
            <a:r>
              <a:rPr lang="en-US" sz="2000" b="1" dirty="0" smtClean="0">
                <a:latin typeface="Comic Sans MS"/>
                <a:cs typeface="Comic Sans MS"/>
              </a:rPr>
              <a:t> = </a:t>
            </a:r>
            <a:r>
              <a:rPr lang="en-US" sz="2000" b="1" dirty="0" smtClean="0">
                <a:solidFill>
                  <a:srgbClr val="FF0000"/>
                </a:solidFill>
                <a:latin typeface="Comic Sans MS"/>
                <a:cs typeface="Comic Sans MS"/>
              </a:rPr>
              <a:t>-</a:t>
            </a:r>
            <a:r>
              <a:rPr lang="en-US" sz="2000" dirty="0">
                <a:latin typeface="Comic Sans MS"/>
                <a:cs typeface="Comic Sans MS"/>
              </a:rPr>
              <a:t> </a:t>
            </a:r>
            <a:r>
              <a:rPr lang="en-US" sz="2000" b="1" dirty="0" err="1" smtClean="0">
                <a:latin typeface="Comic Sans MS"/>
                <a:cs typeface="Comic Sans MS"/>
              </a:rPr>
              <a:t>Sivers</a:t>
            </a:r>
            <a:r>
              <a:rPr lang="en-US" sz="2000" b="1" dirty="0" smtClean="0">
                <a:latin typeface="Comic Sans MS"/>
                <a:cs typeface="Comic Sans MS"/>
              </a:rPr>
              <a:t> (DY or W or Z)</a:t>
            </a:r>
            <a:endParaRPr lang="en-US" sz="2000" b="1" baseline="-25000" dirty="0">
              <a:latin typeface="Comic Sans MS"/>
              <a:cs typeface="Comic Sans MS"/>
            </a:endParaRPr>
          </a:p>
        </p:txBody>
      </p:sp>
    </p:spTree>
    <p:extLst>
      <p:ext uri="{BB962C8B-B14F-4D97-AF65-F5344CB8AC3E}">
        <p14:creationId xmlns:p14="http://schemas.microsoft.com/office/powerpoint/2010/main" val="40455420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17" y="-214365"/>
            <a:ext cx="8229600" cy="1143000"/>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 A</a:t>
            </a:r>
            <a:r>
              <a:rPr lang="en-US" sz="4000" b="1" cap="all" baseline="-25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 </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Results</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Slide Number Placeholder 3"/>
          <p:cNvSpPr>
            <a:spLocks noGrp="1"/>
          </p:cNvSpPr>
          <p:nvPr>
            <p:ph type="sldNum" sz="quarter" idx="12"/>
          </p:nvPr>
        </p:nvSpPr>
        <p:spPr>
          <a:xfrm>
            <a:off x="7010400" y="6914486"/>
            <a:ext cx="2133600" cy="365125"/>
          </a:xfrm>
        </p:spPr>
        <p:txBody>
          <a:bodyPr/>
          <a:lstStyle/>
          <a:p>
            <a:fld id="{E7C2DFF1-6A7E-5841-980E-96BA788216E4}" type="slidenum">
              <a:rPr lang="en-US" smtClean="0"/>
              <a:pPr/>
              <a:t>7</a:t>
            </a:fld>
            <a:endParaRPr lang="en-US"/>
          </a:p>
        </p:txBody>
      </p:sp>
      <p:sp>
        <p:nvSpPr>
          <p:cNvPr id="16" name="TextBox 15"/>
          <p:cNvSpPr txBox="1"/>
          <p:nvPr/>
        </p:nvSpPr>
        <p:spPr>
          <a:xfrm>
            <a:off x="5725591" y="2443571"/>
            <a:ext cx="3354916" cy="307777"/>
          </a:xfrm>
          <a:prstGeom prst="rect">
            <a:avLst/>
          </a:prstGeom>
          <a:noFill/>
        </p:spPr>
        <p:txBody>
          <a:bodyPr wrap="square" rtlCol="0">
            <a:spAutoFit/>
          </a:bodyPr>
          <a:lstStyle/>
          <a:p>
            <a:pPr algn="ctr"/>
            <a:r>
              <a:rPr lang="en-US" sz="1400" dirty="0" smtClean="0"/>
              <a:t>first result from </a:t>
            </a:r>
            <a:r>
              <a:rPr lang="en-US" sz="1400" dirty="0" err="1" smtClean="0"/>
              <a:t>muon</a:t>
            </a:r>
            <a:r>
              <a:rPr lang="en-US" sz="1400" dirty="0" smtClean="0"/>
              <a:t> arms</a:t>
            </a:r>
            <a:endParaRPr lang="en-US" sz="1400" dirty="0"/>
          </a:p>
        </p:txBody>
      </p:sp>
      <p:pic>
        <p:nvPicPr>
          <p:cNvPr id="22" name="Picture 21"/>
          <p:cNvPicPr>
            <a:picLocks noChangeAspect="1"/>
          </p:cNvPicPr>
          <p:nvPr/>
        </p:nvPicPr>
        <p:blipFill>
          <a:blip r:embed="rId3"/>
          <a:stretch>
            <a:fillRect/>
          </a:stretch>
        </p:blipFill>
        <p:spPr>
          <a:xfrm>
            <a:off x="0" y="1168485"/>
            <a:ext cx="4326466" cy="5595328"/>
          </a:xfrm>
          <a:prstGeom prst="rect">
            <a:avLst/>
          </a:prstGeom>
        </p:spPr>
      </p:pic>
      <p:pic>
        <p:nvPicPr>
          <p:cNvPr id="23" name="Picture 22" descr="STA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0549" y="3629067"/>
            <a:ext cx="1027961" cy="487329"/>
          </a:xfrm>
          <a:prstGeom prst="rect">
            <a:avLst/>
          </a:prstGeom>
        </p:spPr>
      </p:pic>
      <p:graphicFrame>
        <p:nvGraphicFramePr>
          <p:cNvPr id="21" name="Object 20"/>
          <p:cNvGraphicFramePr>
            <a:graphicFrameLocks noChangeAspect="1"/>
          </p:cNvGraphicFramePr>
          <p:nvPr>
            <p:extLst>
              <p:ext uri="{D42A27DB-BD31-4B8C-83A1-F6EECF244321}">
                <p14:modId xmlns:p14="http://schemas.microsoft.com/office/powerpoint/2010/main" val="446405157"/>
              </p:ext>
            </p:extLst>
          </p:nvPr>
        </p:nvGraphicFramePr>
        <p:xfrm>
          <a:off x="2880783" y="1026672"/>
          <a:ext cx="1371600" cy="228600"/>
        </p:xfrm>
        <a:graphic>
          <a:graphicData uri="http://schemas.openxmlformats.org/presentationml/2006/ole">
            <mc:AlternateContent xmlns:mc="http://schemas.openxmlformats.org/markup-compatibility/2006">
              <mc:Choice xmlns:v="urn:schemas-microsoft-com:vml" Requires="v">
                <p:oleObj spid="_x0000_s22761" name="Equation" r:id="rId5" imgW="1371600" imgH="228600" progId="Equation.DSMT4">
                  <p:embed/>
                </p:oleObj>
              </mc:Choice>
              <mc:Fallback>
                <p:oleObj name="Equation" r:id="rId5" imgW="1371600" imgH="228600" progId="Equation.DSMT4">
                  <p:embed/>
                  <p:pic>
                    <p:nvPicPr>
                      <p:cNvPr id="0" name=""/>
                      <p:cNvPicPr/>
                      <p:nvPr/>
                    </p:nvPicPr>
                    <p:blipFill>
                      <a:blip r:embed="rId6"/>
                      <a:stretch>
                        <a:fillRect/>
                      </a:stretch>
                    </p:blipFill>
                    <p:spPr>
                      <a:xfrm>
                        <a:off x="2880783" y="1026672"/>
                        <a:ext cx="1371600" cy="228600"/>
                      </a:xfrm>
                      <a:prstGeom prst="rect">
                        <a:avLst/>
                      </a:prstGeom>
                    </p:spPr>
                  </p:pic>
                </p:oleObj>
              </mc:Fallback>
            </mc:AlternateContent>
          </a:graphicData>
        </a:graphic>
      </p:graphicFrame>
      <p:sp>
        <p:nvSpPr>
          <p:cNvPr id="24" name="Right Arrow 23"/>
          <p:cNvSpPr/>
          <p:nvPr/>
        </p:nvSpPr>
        <p:spPr bwMode="auto">
          <a:xfrm rot="1680000">
            <a:off x="4426064" y="4926390"/>
            <a:ext cx="1193303"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sp>
        <p:nvSpPr>
          <p:cNvPr id="25" name="Right Arrow 24"/>
          <p:cNvSpPr/>
          <p:nvPr/>
        </p:nvSpPr>
        <p:spPr bwMode="auto">
          <a:xfrm rot="19680000">
            <a:off x="4440080" y="1991663"/>
            <a:ext cx="1206959"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1552495502"/>
              </p:ext>
            </p:extLst>
          </p:nvPr>
        </p:nvGraphicFramePr>
        <p:xfrm>
          <a:off x="4838702" y="4502543"/>
          <a:ext cx="513082" cy="427568"/>
        </p:xfrm>
        <a:graphic>
          <a:graphicData uri="http://schemas.openxmlformats.org/presentationml/2006/ole">
            <mc:AlternateContent xmlns:mc="http://schemas.openxmlformats.org/markup-compatibility/2006">
              <mc:Choice xmlns:v="urn:schemas-microsoft-com:vml" Requires="v">
                <p:oleObj spid="_x0000_s22762" name="Equation" r:id="rId7" imgW="228600" imgH="190500" progId="Equation.DSMT4">
                  <p:embed/>
                </p:oleObj>
              </mc:Choice>
              <mc:Fallback>
                <p:oleObj name="Equation" r:id="rId7" imgW="228600" imgH="190500" progId="Equation.DSMT4">
                  <p:embed/>
                  <p:pic>
                    <p:nvPicPr>
                      <p:cNvPr id="0" name=""/>
                      <p:cNvPicPr/>
                      <p:nvPr/>
                    </p:nvPicPr>
                    <p:blipFill>
                      <a:blip r:embed="rId8"/>
                      <a:stretch>
                        <a:fillRect/>
                      </a:stretch>
                    </p:blipFill>
                    <p:spPr>
                      <a:xfrm>
                        <a:off x="4838702" y="4502543"/>
                        <a:ext cx="513082" cy="427568"/>
                      </a:xfrm>
                      <a:prstGeom prst="rect">
                        <a:avLst/>
                      </a:prstGeom>
                    </p:spPr>
                  </p:pic>
                </p:oleObj>
              </mc:Fallback>
            </mc:AlternateContent>
          </a:graphicData>
        </a:graphic>
      </p:graphicFrame>
      <p:grpSp>
        <p:nvGrpSpPr>
          <p:cNvPr id="7" name="Group 6"/>
          <p:cNvGrpSpPr/>
          <p:nvPr/>
        </p:nvGrpSpPr>
        <p:grpSpPr>
          <a:xfrm>
            <a:off x="5675561" y="790919"/>
            <a:ext cx="2959234" cy="2816276"/>
            <a:chOff x="4313331" y="506891"/>
            <a:chExt cx="2959234" cy="2816276"/>
          </a:xfrm>
        </p:grpSpPr>
        <p:pic>
          <p:nvPicPr>
            <p:cNvPr id="3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3331" y="506891"/>
              <a:ext cx="2959234" cy="281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5449563" y="2501514"/>
              <a:ext cx="1458302" cy="276999"/>
            </a:xfrm>
            <a:prstGeom prst="rect">
              <a:avLst/>
            </a:prstGeom>
            <a:noFill/>
          </p:spPr>
          <p:txBody>
            <a:bodyPr wrap="none" rtlCol="0">
              <a:spAutoFit/>
            </a:bodyPr>
            <a:lstStyle/>
            <a:p>
              <a:r>
                <a:rPr lang="en-US" sz="1200" dirty="0"/>
                <a:t>arXiv:</a:t>
              </a:r>
              <a:r>
                <a:rPr lang="en-US" sz="1200" dirty="0" smtClean="0"/>
                <a:t>1406.5539</a:t>
              </a:r>
              <a:endParaRPr lang="en-US" sz="1200" dirty="0"/>
            </a:p>
          </p:txBody>
        </p:sp>
      </p:grpSp>
      <p:pic>
        <p:nvPicPr>
          <p:cNvPr id="3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6903" y="3500895"/>
            <a:ext cx="2831132" cy="2676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9" name="Object 38"/>
          <p:cNvGraphicFramePr>
            <a:graphicFrameLocks noChangeAspect="1"/>
          </p:cNvGraphicFramePr>
          <p:nvPr>
            <p:extLst>
              <p:ext uri="{D42A27DB-BD31-4B8C-83A1-F6EECF244321}">
                <p14:modId xmlns:p14="http://schemas.microsoft.com/office/powerpoint/2010/main" val="140367060"/>
              </p:ext>
            </p:extLst>
          </p:nvPr>
        </p:nvGraphicFramePr>
        <p:xfrm>
          <a:off x="4748213" y="2185324"/>
          <a:ext cx="512762" cy="455612"/>
        </p:xfrm>
        <a:graphic>
          <a:graphicData uri="http://schemas.openxmlformats.org/presentationml/2006/ole">
            <mc:AlternateContent xmlns:mc="http://schemas.openxmlformats.org/markup-compatibility/2006">
              <mc:Choice xmlns:v="urn:schemas-microsoft-com:vml" Requires="v">
                <p:oleObj spid="_x0000_s22763" name="Equation" r:id="rId11" imgW="228600" imgH="203200" progId="Equation.3">
                  <p:embed/>
                </p:oleObj>
              </mc:Choice>
              <mc:Fallback>
                <p:oleObj name="Equation" r:id="rId11" imgW="228600" imgH="203200" progId="Equation.3">
                  <p:embed/>
                  <p:pic>
                    <p:nvPicPr>
                      <p:cNvPr id="0" name=""/>
                      <p:cNvPicPr/>
                      <p:nvPr/>
                    </p:nvPicPr>
                    <p:blipFill>
                      <a:blip r:embed="rId12"/>
                      <a:stretch>
                        <a:fillRect/>
                      </a:stretch>
                    </p:blipFill>
                    <p:spPr>
                      <a:xfrm>
                        <a:off x="4748213" y="2185324"/>
                        <a:ext cx="512762" cy="455612"/>
                      </a:xfrm>
                      <a:prstGeom prst="rect">
                        <a:avLst/>
                      </a:prstGeom>
                    </p:spPr>
                  </p:pic>
                </p:oleObj>
              </mc:Fallback>
            </mc:AlternateContent>
          </a:graphicData>
        </a:graphic>
      </p:graphicFrame>
      <p:pic>
        <p:nvPicPr>
          <p:cNvPr id="20" name="Picture 19" descr="bubu.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836">
            <a:off x="6429636" y="6158540"/>
            <a:ext cx="2131166" cy="574357"/>
          </a:xfrm>
          <a:prstGeom prst="rect">
            <a:avLst/>
          </a:prstGeom>
        </p:spPr>
      </p:pic>
    </p:spTree>
    <p:extLst>
      <p:ext uri="{BB962C8B-B14F-4D97-AF65-F5344CB8AC3E}">
        <p14:creationId xmlns:p14="http://schemas.microsoft.com/office/powerpoint/2010/main" val="47219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6" y="1365246"/>
            <a:ext cx="3789680" cy="3931920"/>
          </a:xfrm>
          <a:prstGeom prst="rect">
            <a:avLst/>
          </a:prstGeom>
        </p:spPr>
      </p:pic>
      <p:sp>
        <p:nvSpPr>
          <p:cNvPr id="2" name="Title 1"/>
          <p:cNvSpPr>
            <a:spLocks noGrp="1"/>
          </p:cNvSpPr>
          <p:nvPr>
            <p:ph type="title"/>
          </p:nvPr>
        </p:nvSpPr>
        <p:spPr>
          <a:xfrm>
            <a:off x="328143" y="-180333"/>
            <a:ext cx="8229600" cy="1143000"/>
          </a:xfrm>
        </p:spPr>
        <p:txBody>
          <a:bodyPr>
            <a:normAutofit/>
          </a:bodyPr>
          <a:lstStyle/>
          <a:p>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“On tape” </a:t>
            </a: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-Pseudo-Results</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Slide Number Placeholder 4"/>
          <p:cNvSpPr>
            <a:spLocks noGrp="1"/>
          </p:cNvSpPr>
          <p:nvPr>
            <p:ph type="sldNum" sz="quarter" idx="12"/>
          </p:nvPr>
        </p:nvSpPr>
        <p:spPr/>
        <p:txBody>
          <a:bodyPr/>
          <a:lstStyle/>
          <a:p>
            <a:fld id="{E7C2DFF1-6A7E-5841-980E-96BA788216E4}" type="slidenum">
              <a:rPr lang="en-US" smtClean="0"/>
              <a:pPr/>
              <a:t>8</a:t>
            </a:fld>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2627" r="9589"/>
          <a:stretch/>
        </p:blipFill>
        <p:spPr>
          <a:xfrm>
            <a:off x="6848274" y="1153580"/>
            <a:ext cx="2279216" cy="2202630"/>
          </a:xfrm>
          <a:prstGeom prst="rect">
            <a:avLst/>
          </a:prstGeom>
          <a:solidFill>
            <a:schemeClr val="bg1"/>
          </a:solidFill>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2345" r="11505"/>
          <a:stretch/>
        </p:blipFill>
        <p:spPr>
          <a:xfrm>
            <a:off x="6932085" y="3678767"/>
            <a:ext cx="2230915" cy="2209739"/>
          </a:xfrm>
          <a:prstGeom prst="rect">
            <a:avLst/>
          </a:prstGeom>
          <a:solidFill>
            <a:schemeClr val="bg1"/>
          </a:solidFill>
        </p:spPr>
      </p:pic>
      <p:sp>
        <p:nvSpPr>
          <p:cNvPr id="15" name="Right Arrow 14"/>
          <p:cNvSpPr/>
          <p:nvPr/>
        </p:nvSpPr>
        <p:spPr bwMode="auto">
          <a:xfrm rot="1680000">
            <a:off x="3702063" y="4098608"/>
            <a:ext cx="905726"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sp>
        <p:nvSpPr>
          <p:cNvPr id="17" name="Right Arrow 16"/>
          <p:cNvSpPr/>
          <p:nvPr/>
        </p:nvSpPr>
        <p:spPr bwMode="auto">
          <a:xfrm rot="19680000">
            <a:off x="3712780" y="1961069"/>
            <a:ext cx="889551"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745626613"/>
              </p:ext>
            </p:extLst>
          </p:nvPr>
        </p:nvGraphicFramePr>
        <p:xfrm>
          <a:off x="3907375" y="3678767"/>
          <a:ext cx="513082" cy="427568"/>
        </p:xfrm>
        <a:graphic>
          <a:graphicData uri="http://schemas.openxmlformats.org/presentationml/2006/ole">
            <mc:AlternateContent xmlns:mc="http://schemas.openxmlformats.org/markup-compatibility/2006">
              <mc:Choice xmlns:v="urn:schemas-microsoft-com:vml" Requires="v">
                <p:oleObj spid="_x0000_s23800" name="Equation" r:id="rId6" imgW="228600" imgH="190500" progId="Equation.DSMT4">
                  <p:embed/>
                </p:oleObj>
              </mc:Choice>
              <mc:Fallback>
                <p:oleObj name="Equation" r:id="rId6" imgW="228600" imgH="190500" progId="Equation.DSMT4">
                  <p:embed/>
                  <p:pic>
                    <p:nvPicPr>
                      <p:cNvPr id="0" name=""/>
                      <p:cNvPicPr/>
                      <p:nvPr/>
                    </p:nvPicPr>
                    <p:blipFill>
                      <a:blip r:embed="rId7"/>
                      <a:stretch>
                        <a:fillRect/>
                      </a:stretch>
                    </p:blipFill>
                    <p:spPr>
                      <a:xfrm>
                        <a:off x="3907375" y="3678767"/>
                        <a:ext cx="513082" cy="42756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753043022"/>
              </p:ext>
            </p:extLst>
          </p:nvPr>
        </p:nvGraphicFramePr>
        <p:xfrm>
          <a:off x="3946529" y="2186514"/>
          <a:ext cx="485775" cy="371475"/>
        </p:xfrm>
        <a:graphic>
          <a:graphicData uri="http://schemas.openxmlformats.org/presentationml/2006/ole">
            <mc:AlternateContent xmlns:mc="http://schemas.openxmlformats.org/markup-compatibility/2006">
              <mc:Choice xmlns:v="urn:schemas-microsoft-com:vml" Requires="v">
                <p:oleObj spid="_x0000_s23801" name="Equation" r:id="rId8" imgW="215900" imgH="165100" progId="Equation.DSMT4">
                  <p:embed/>
                </p:oleObj>
              </mc:Choice>
              <mc:Fallback>
                <p:oleObj name="Equation" r:id="rId8" imgW="215900" imgH="165100" progId="Equation.DSMT4">
                  <p:embed/>
                  <p:pic>
                    <p:nvPicPr>
                      <p:cNvPr id="0" name=""/>
                      <p:cNvPicPr/>
                      <p:nvPr/>
                    </p:nvPicPr>
                    <p:blipFill>
                      <a:blip r:embed="rId9"/>
                      <a:stretch>
                        <a:fillRect/>
                      </a:stretch>
                    </p:blipFill>
                    <p:spPr>
                      <a:xfrm>
                        <a:off x="3946529" y="2186514"/>
                        <a:ext cx="485775" cy="371475"/>
                      </a:xfrm>
                      <a:prstGeom prst="rect">
                        <a:avLst/>
                      </a:prstGeom>
                    </p:spPr>
                  </p:pic>
                </p:oleObj>
              </mc:Fallback>
            </mc:AlternateContent>
          </a:graphicData>
        </a:graphic>
      </p:graphicFrame>
      <p:sp>
        <p:nvSpPr>
          <p:cNvPr id="6" name="TextBox 5"/>
          <p:cNvSpPr txBox="1"/>
          <p:nvPr/>
        </p:nvSpPr>
        <p:spPr>
          <a:xfrm>
            <a:off x="387557" y="857251"/>
            <a:ext cx="3849243" cy="646331"/>
          </a:xfrm>
          <a:prstGeom prst="rect">
            <a:avLst/>
          </a:prstGeom>
          <a:noFill/>
        </p:spPr>
        <p:txBody>
          <a:bodyPr wrap="none" rtlCol="0">
            <a:spAutoFit/>
          </a:bodyPr>
          <a:lstStyle/>
          <a:p>
            <a:pPr algn="ctr"/>
            <a:r>
              <a:rPr lang="en-US" b="1" dirty="0">
                <a:solidFill>
                  <a:srgbClr val="FF0000"/>
                </a:solidFill>
              </a:rPr>
              <a:t>P</a:t>
            </a:r>
            <a:r>
              <a:rPr lang="en-US" b="1" dirty="0" smtClean="0">
                <a:solidFill>
                  <a:srgbClr val="FF0000"/>
                </a:solidFill>
              </a:rPr>
              <a:t>seudo-data </a:t>
            </a:r>
            <a:r>
              <a:rPr lang="en-US" dirty="0" smtClean="0"/>
              <a:t>randomized around DSSV</a:t>
            </a:r>
          </a:p>
          <a:p>
            <a:pPr algn="ctr"/>
            <a:r>
              <a:rPr lang="en-US" dirty="0" smtClean="0"/>
              <a:t>uncertainties correspond to </a:t>
            </a:r>
            <a:r>
              <a:rPr lang="en-US" b="1" dirty="0" smtClean="0">
                <a:solidFill>
                  <a:srgbClr val="FF0000"/>
                </a:solidFill>
              </a:rPr>
              <a:t>2009-2013</a:t>
            </a:r>
            <a:endParaRPr lang="en-US" b="1" dirty="0">
              <a:solidFill>
                <a:srgbClr val="FF0000"/>
              </a:solidFill>
            </a:endParaRPr>
          </a:p>
        </p:txBody>
      </p:sp>
      <p:pic>
        <p:nvPicPr>
          <p:cNvPr id="28" name="Picture 27" descr="dssv-ubar-xbands.eps"/>
          <p:cNvPicPr>
            <a:picLocks noChangeAspect="1"/>
          </p:cNvPicPr>
          <p:nvPr/>
        </p:nvPicPr>
        <p:blipFill rotWithShape="1">
          <a:blip r:embed="rId10">
            <a:extLst>
              <a:ext uri="{28A0092B-C50C-407E-A947-70E740481C1C}">
                <a14:useLocalDpi xmlns:a14="http://schemas.microsoft.com/office/drawing/2010/main" val="0"/>
              </a:ext>
            </a:extLst>
          </a:blip>
          <a:srcRect t="12343" r="10719" b="3694"/>
          <a:stretch/>
        </p:blipFill>
        <p:spPr>
          <a:xfrm>
            <a:off x="4419600" y="1153580"/>
            <a:ext cx="2573882" cy="2116665"/>
          </a:xfrm>
          <a:prstGeom prst="rect">
            <a:avLst/>
          </a:prstGeom>
        </p:spPr>
      </p:pic>
      <p:pic>
        <p:nvPicPr>
          <p:cNvPr id="29" name="Picture 28" descr="dssv-dbar-xbands.eps"/>
          <p:cNvPicPr>
            <a:picLocks noChangeAspect="1"/>
          </p:cNvPicPr>
          <p:nvPr/>
        </p:nvPicPr>
        <p:blipFill rotWithShape="1">
          <a:blip r:embed="rId11">
            <a:extLst>
              <a:ext uri="{28A0092B-C50C-407E-A947-70E740481C1C}">
                <a14:useLocalDpi xmlns:a14="http://schemas.microsoft.com/office/drawing/2010/main" val="0"/>
              </a:ext>
            </a:extLst>
          </a:blip>
          <a:srcRect t="12385" r="11160" b="3653"/>
          <a:stretch/>
        </p:blipFill>
        <p:spPr>
          <a:xfrm>
            <a:off x="4370916" y="3723784"/>
            <a:ext cx="2561169" cy="2116640"/>
          </a:xfrm>
          <a:prstGeom prst="rect">
            <a:avLst/>
          </a:prstGeom>
        </p:spPr>
      </p:pic>
      <p:sp>
        <p:nvSpPr>
          <p:cNvPr id="25" name="TextBox 24"/>
          <p:cNvSpPr txBox="1"/>
          <p:nvPr/>
        </p:nvSpPr>
        <p:spPr>
          <a:xfrm>
            <a:off x="110266" y="5158666"/>
            <a:ext cx="1122723" cy="276999"/>
          </a:xfrm>
          <a:prstGeom prst="rect">
            <a:avLst/>
          </a:prstGeom>
          <a:noFill/>
        </p:spPr>
        <p:txBody>
          <a:bodyPr wrap="none" rtlCol="0">
            <a:spAutoFit/>
          </a:bodyPr>
          <a:lstStyle/>
          <a:p>
            <a:r>
              <a:rPr lang="en-US" sz="1200" u="sng" dirty="0" smtClean="0">
                <a:hlinkClick r:id="rId12"/>
              </a:rPr>
              <a:t>arXiv</a:t>
            </a:r>
            <a:r>
              <a:rPr lang="en-US" sz="1200" u="sng" dirty="0">
                <a:hlinkClick r:id="rId12"/>
              </a:rPr>
              <a:t>:</a:t>
            </a:r>
            <a:r>
              <a:rPr lang="en-US" sz="1200" u="sng" dirty="0" smtClean="0">
                <a:hlinkClick r:id="rId12"/>
              </a:rPr>
              <a:t>1304.079</a:t>
            </a:r>
            <a:endParaRPr lang="en-US" sz="1200" dirty="0"/>
          </a:p>
        </p:txBody>
      </p:sp>
      <p:sp>
        <p:nvSpPr>
          <p:cNvPr id="10" name="Rectangle 9"/>
          <p:cNvSpPr/>
          <p:nvPr/>
        </p:nvSpPr>
        <p:spPr>
          <a:xfrm>
            <a:off x="272191" y="6021729"/>
            <a:ext cx="7929217" cy="461665"/>
          </a:xfrm>
          <a:prstGeom prst="rect">
            <a:avLst/>
          </a:prstGeom>
        </p:spPr>
        <p:txBody>
          <a:bodyPr wrap="square">
            <a:spAutoFit/>
          </a:bodyPr>
          <a:lstStyle/>
          <a:p>
            <a:pPr algn="ctr"/>
            <a:r>
              <a:rPr lang="en-US" sz="2400" dirty="0">
                <a:solidFill>
                  <a:srgbClr val="322F31"/>
                </a:solidFill>
                <a:latin typeface="Comic Sans MS"/>
                <a:cs typeface="Comic Sans MS"/>
              </a:rPr>
              <a:t>RHIC W</a:t>
            </a:r>
            <a:r>
              <a:rPr lang="en-US" sz="2400" baseline="30000" dirty="0" smtClean="0">
                <a:solidFill>
                  <a:srgbClr val="322F31"/>
                </a:solidFill>
                <a:latin typeface="Comic Sans MS"/>
                <a:cs typeface="Comic Sans MS"/>
              </a:rPr>
              <a:t>±</a:t>
            </a:r>
            <a:r>
              <a:rPr lang="en-US" sz="2400" dirty="0">
                <a:solidFill>
                  <a:srgbClr val="322F31"/>
                </a:solidFill>
                <a:latin typeface="Comic Sans MS"/>
                <a:cs typeface="Comic Sans MS"/>
              </a:rPr>
              <a:t> </a:t>
            </a:r>
            <a:r>
              <a:rPr lang="en-US" sz="2400" dirty="0" smtClean="0">
                <a:solidFill>
                  <a:srgbClr val="322F31"/>
                </a:solidFill>
                <a:latin typeface="Comic Sans MS"/>
                <a:cs typeface="Comic Sans MS"/>
              </a:rPr>
              <a:t>data </a:t>
            </a:r>
            <a:r>
              <a:rPr lang="en-US" sz="2400" dirty="0">
                <a:solidFill>
                  <a:srgbClr val="322F31"/>
                </a:solidFill>
                <a:latin typeface="Comic Sans MS"/>
                <a:cs typeface="Comic Sans MS"/>
              </a:rPr>
              <a:t>will be </a:t>
            </a:r>
            <a:r>
              <a:rPr lang="en-US" sz="2400" dirty="0" smtClean="0">
                <a:solidFill>
                  <a:srgbClr val="322F31"/>
                </a:solidFill>
                <a:latin typeface="Comic Sans MS"/>
                <a:cs typeface="Comic Sans MS"/>
              </a:rPr>
              <a:t>a strong </a:t>
            </a:r>
            <a:r>
              <a:rPr lang="en-US" sz="2400" dirty="0">
                <a:solidFill>
                  <a:srgbClr val="322F31"/>
                </a:solidFill>
                <a:latin typeface="Comic Sans MS"/>
                <a:cs typeface="Comic Sans MS"/>
              </a:rPr>
              <a:t>constraint for </a:t>
            </a:r>
          </a:p>
        </p:txBody>
      </p:sp>
      <p:graphicFrame>
        <p:nvGraphicFramePr>
          <p:cNvPr id="22" name="Object 21"/>
          <p:cNvGraphicFramePr>
            <a:graphicFrameLocks noChangeAspect="1"/>
          </p:cNvGraphicFramePr>
          <p:nvPr>
            <p:extLst>
              <p:ext uri="{D42A27DB-BD31-4B8C-83A1-F6EECF244321}">
                <p14:modId xmlns:p14="http://schemas.microsoft.com/office/powerpoint/2010/main" val="2249907313"/>
              </p:ext>
            </p:extLst>
          </p:nvPr>
        </p:nvGraphicFramePr>
        <p:xfrm>
          <a:off x="7620393" y="5959305"/>
          <a:ext cx="1117857" cy="513046"/>
        </p:xfrm>
        <a:graphic>
          <a:graphicData uri="http://schemas.openxmlformats.org/presentationml/2006/ole">
            <mc:AlternateContent xmlns:mc="http://schemas.openxmlformats.org/markup-compatibility/2006">
              <mc:Choice xmlns:v="urn:schemas-microsoft-com:vml" Requires="v">
                <p:oleObj spid="_x0000_s23802" name="Equation" r:id="rId13" imgW="469900" imgH="215900" progId="Equation.3">
                  <p:embed/>
                </p:oleObj>
              </mc:Choice>
              <mc:Fallback>
                <p:oleObj name="Equation" r:id="rId13" imgW="469900" imgH="215900" progId="Equation.3">
                  <p:embed/>
                  <p:pic>
                    <p:nvPicPr>
                      <p:cNvPr id="0" name=""/>
                      <p:cNvPicPr>
                        <a:picLocks noChangeAspect="1" noChangeArrowheads="1"/>
                      </p:cNvPicPr>
                      <p:nvPr/>
                    </p:nvPicPr>
                    <p:blipFill>
                      <a:blip r:embed="rId14"/>
                      <a:srcRect/>
                      <a:stretch>
                        <a:fillRect/>
                      </a:stretch>
                    </p:blipFill>
                    <p:spPr bwMode="auto">
                      <a:xfrm>
                        <a:off x="7620393" y="5959305"/>
                        <a:ext cx="1117857" cy="513046"/>
                      </a:xfrm>
                      <a:prstGeom prst="rect">
                        <a:avLst/>
                      </a:prstGeom>
                      <a:noFill/>
                      <a:extLst/>
                    </p:spPr>
                  </p:pic>
                </p:oleObj>
              </mc:Fallback>
            </mc:AlternateContent>
          </a:graphicData>
        </a:graphic>
      </p:graphicFrame>
    </p:spTree>
    <p:extLst>
      <p:ext uri="{BB962C8B-B14F-4D97-AF65-F5344CB8AC3E}">
        <p14:creationId xmlns:p14="http://schemas.microsoft.com/office/powerpoint/2010/main" val="1090031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58" y="47559"/>
            <a:ext cx="8229600" cy="825666"/>
          </a:xfrm>
        </p:spPr>
        <p:txBody>
          <a:bodyPr>
            <a:normAutofit fontScale="90000"/>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 reconstruction with recoil</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Slide Number Placeholder 4"/>
          <p:cNvSpPr>
            <a:spLocks noGrp="1"/>
          </p:cNvSpPr>
          <p:nvPr>
            <p:ph type="sldNum" sz="quarter" idx="12"/>
          </p:nvPr>
        </p:nvSpPr>
        <p:spPr/>
        <p:txBody>
          <a:bodyPr/>
          <a:lstStyle/>
          <a:p>
            <a:fld id="{E7C2DFF1-6A7E-5841-980E-96BA788216E4}" type="slidenum">
              <a:rPr lang="en-US" smtClean="0"/>
              <a:pPr/>
              <a:t>9</a:t>
            </a:fld>
            <a:endParaRPr lang="en-US"/>
          </a:p>
        </p:txBody>
      </p:sp>
      <p:pic>
        <p:nvPicPr>
          <p:cNvPr id="7" name="Picture 6"/>
          <p:cNvPicPr>
            <a:picLocks noChangeAspect="1"/>
          </p:cNvPicPr>
          <p:nvPr/>
        </p:nvPicPr>
        <p:blipFill rotWithShape="1">
          <a:blip r:embed="rId3"/>
          <a:srcRect l="3826" t="7766" r="1546" b="3225"/>
          <a:stretch/>
        </p:blipFill>
        <p:spPr>
          <a:xfrm>
            <a:off x="34926" y="1127181"/>
            <a:ext cx="4536703" cy="2102571"/>
          </a:xfrm>
          <a:prstGeom prst="rect">
            <a:avLst/>
          </a:prstGeom>
        </p:spPr>
      </p:pic>
      <p:sp>
        <p:nvSpPr>
          <p:cNvPr id="10" name="TextBox 9"/>
          <p:cNvSpPr txBox="1"/>
          <p:nvPr/>
        </p:nvSpPr>
        <p:spPr>
          <a:xfrm>
            <a:off x="316185" y="3138019"/>
            <a:ext cx="2952749" cy="246221"/>
          </a:xfrm>
          <a:prstGeom prst="rect">
            <a:avLst/>
          </a:prstGeom>
          <a:noFill/>
        </p:spPr>
        <p:txBody>
          <a:bodyPr wrap="square" rtlCol="0">
            <a:spAutoFit/>
          </a:bodyPr>
          <a:lstStyle/>
          <a:p>
            <a:r>
              <a:rPr lang="en-US" sz="1000" dirty="0" smtClean="0"/>
              <a:t>Z.-B. Kang &amp; J.-W. Qui arXiv</a:t>
            </a:r>
            <a:r>
              <a:rPr lang="en-US" sz="1000" dirty="0"/>
              <a:t>:</a:t>
            </a:r>
            <a:r>
              <a:rPr lang="en-US" sz="1000" dirty="0" smtClean="0"/>
              <a:t>0903.3629</a:t>
            </a:r>
            <a:endParaRPr lang="en-US" sz="1000" dirty="0"/>
          </a:p>
        </p:txBody>
      </p:sp>
      <p:sp>
        <p:nvSpPr>
          <p:cNvPr id="8" name="TextBox 7"/>
          <p:cNvSpPr txBox="1"/>
          <p:nvPr/>
        </p:nvSpPr>
        <p:spPr>
          <a:xfrm>
            <a:off x="4635009" y="1209569"/>
            <a:ext cx="4495003" cy="923330"/>
          </a:xfrm>
          <a:prstGeom prst="rect">
            <a:avLst/>
          </a:prstGeom>
          <a:noFill/>
        </p:spPr>
        <p:txBody>
          <a:bodyPr wrap="none" rtlCol="0">
            <a:spAutoFit/>
          </a:bodyPr>
          <a:lstStyle/>
          <a:p>
            <a:r>
              <a:rPr lang="en-US" dirty="0" smtClean="0"/>
              <a:t>Decay lepton A</a:t>
            </a:r>
            <a:r>
              <a:rPr lang="en-US" baseline="-25000" dirty="0" smtClean="0"/>
              <a:t>N</a:t>
            </a:r>
            <a:r>
              <a:rPr lang="en-US" dirty="0" smtClean="0"/>
              <a:t> is small and hard to measure</a:t>
            </a:r>
          </a:p>
          <a:p>
            <a:endParaRPr lang="en-US" dirty="0" smtClean="0"/>
          </a:p>
          <a:p>
            <a:r>
              <a:rPr lang="en-US" dirty="0" smtClean="0"/>
              <a:t>    </a:t>
            </a:r>
            <a:r>
              <a:rPr lang="en-US" dirty="0" smtClean="0">
                <a:solidFill>
                  <a:srgbClr val="0000FF"/>
                </a:solidFill>
              </a:rPr>
              <a:t> W </a:t>
            </a:r>
            <a:r>
              <a:rPr lang="en-US" dirty="0" err="1" smtClean="0">
                <a:solidFill>
                  <a:srgbClr val="0000FF"/>
                </a:solidFill>
              </a:rPr>
              <a:t>p</a:t>
            </a:r>
            <a:r>
              <a:rPr lang="en-US" baseline="-25000" dirty="0" err="1" smtClean="0">
                <a:solidFill>
                  <a:srgbClr val="0000FF"/>
                </a:solidFill>
              </a:rPr>
              <a:t>T</a:t>
            </a:r>
            <a:r>
              <a:rPr lang="en-US" dirty="0" smtClean="0">
                <a:solidFill>
                  <a:srgbClr val="0000FF"/>
                </a:solidFill>
              </a:rPr>
              <a:t> ~ few </a:t>
            </a:r>
            <a:r>
              <a:rPr lang="en-US" dirty="0" err="1" smtClean="0">
                <a:solidFill>
                  <a:srgbClr val="0000FF"/>
                </a:solidFill>
              </a:rPr>
              <a:t>GeV</a:t>
            </a:r>
            <a:r>
              <a:rPr lang="en-US" dirty="0" smtClean="0">
                <a:solidFill>
                  <a:srgbClr val="0000FF"/>
                </a:solidFill>
              </a:rPr>
              <a:t>  &lt;&lt;  ~40GeV  from W decay</a:t>
            </a:r>
            <a:endParaRPr lang="en-US" dirty="0">
              <a:solidFill>
                <a:srgbClr val="0000FF"/>
              </a:solidFill>
            </a:endParaRPr>
          </a:p>
        </p:txBody>
      </p:sp>
      <p:grpSp>
        <p:nvGrpSpPr>
          <p:cNvPr id="17" name="Group 16"/>
          <p:cNvGrpSpPr/>
          <p:nvPr/>
        </p:nvGrpSpPr>
        <p:grpSpPr>
          <a:xfrm>
            <a:off x="-10243" y="3881278"/>
            <a:ext cx="3456087" cy="2692504"/>
            <a:chOff x="133153" y="3451403"/>
            <a:chExt cx="3456087" cy="2692504"/>
          </a:xfrm>
        </p:grpSpPr>
        <p:pic>
          <p:nvPicPr>
            <p:cNvPr id="12" name="Picture 11" descr="W_production_1.png"/>
            <p:cNvPicPr>
              <a:picLocks noChangeAspect="1"/>
            </p:cNvPicPr>
            <p:nvPr/>
          </p:nvPicPr>
          <p:blipFill>
            <a:blip r:embed="rId4"/>
            <a:stretch>
              <a:fillRect/>
            </a:stretch>
          </p:blipFill>
          <p:spPr>
            <a:xfrm>
              <a:off x="395190" y="3675518"/>
              <a:ext cx="3194050" cy="2468389"/>
            </a:xfrm>
            <a:prstGeom prst="rect">
              <a:avLst/>
            </a:prstGeom>
          </p:spPr>
        </p:pic>
        <p:sp>
          <p:nvSpPr>
            <p:cNvPr id="13" name="Oval 12"/>
            <p:cNvSpPr/>
            <p:nvPr/>
          </p:nvSpPr>
          <p:spPr>
            <a:xfrm>
              <a:off x="2756733" y="5084142"/>
              <a:ext cx="554908" cy="4578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945682" y="3940028"/>
              <a:ext cx="606833" cy="291272"/>
            </a:xfrm>
            <a:prstGeom prst="ellipse">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945682" y="5345588"/>
              <a:ext cx="606833" cy="291272"/>
            </a:xfrm>
            <a:prstGeom prst="ellipse">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33153" y="3451403"/>
              <a:ext cx="184666" cy="369332"/>
            </a:xfrm>
            <a:prstGeom prst="rect">
              <a:avLst/>
            </a:prstGeom>
            <a:noFill/>
          </p:spPr>
          <p:txBody>
            <a:bodyPr wrap="none" rtlCol="0">
              <a:spAutoFit/>
            </a:bodyPr>
            <a:lstStyle/>
            <a:p>
              <a:endParaRPr lang="en-US" dirty="0"/>
            </a:p>
          </p:txBody>
        </p:sp>
      </p:grpSp>
      <p:sp>
        <p:nvSpPr>
          <p:cNvPr id="18" name="TextBox 17"/>
          <p:cNvSpPr txBox="1"/>
          <p:nvPr/>
        </p:nvSpPr>
        <p:spPr>
          <a:xfrm>
            <a:off x="1673223" y="3514119"/>
            <a:ext cx="6210932" cy="615553"/>
          </a:xfrm>
          <a:prstGeom prst="rect">
            <a:avLst/>
          </a:prstGeom>
          <a:noFill/>
        </p:spPr>
        <p:txBody>
          <a:bodyPr wrap="square" rtlCol="0">
            <a:spAutoFit/>
          </a:bodyPr>
          <a:lstStyle/>
          <a:p>
            <a:pPr algn="ctr"/>
            <a:r>
              <a:rPr lang="en-US" b="1" dirty="0" smtClean="0">
                <a:solidFill>
                  <a:srgbClr val="0000FF"/>
                </a:solidFill>
              </a:rPr>
              <a:t>W momentum reconstruction well tested at </a:t>
            </a:r>
            <a:r>
              <a:rPr lang="en-US" b="1" dirty="0" err="1" smtClean="0">
                <a:solidFill>
                  <a:srgbClr val="0000FF"/>
                </a:solidFill>
              </a:rPr>
              <a:t>FermiLab</a:t>
            </a:r>
            <a:r>
              <a:rPr lang="en-US" b="1" dirty="0">
                <a:solidFill>
                  <a:srgbClr val="0000FF"/>
                </a:solidFill>
              </a:rPr>
              <a:t> </a:t>
            </a:r>
            <a:r>
              <a:rPr lang="en-US" b="1" dirty="0" smtClean="0">
                <a:solidFill>
                  <a:srgbClr val="0000FF"/>
                </a:solidFill>
              </a:rPr>
              <a:t>and LHC </a:t>
            </a:r>
          </a:p>
          <a:p>
            <a:pPr algn="ctr"/>
            <a:r>
              <a:rPr lang="en-US" sz="1600" b="1" dirty="0" smtClean="0"/>
              <a:t>[CDF: PRD </a:t>
            </a:r>
            <a:r>
              <a:rPr lang="en-US" sz="1600" b="1" dirty="0"/>
              <a:t>70, 032004 (2004)</a:t>
            </a:r>
            <a:r>
              <a:rPr lang="en-US" sz="1600" b="1" dirty="0" smtClean="0"/>
              <a:t>; ATLAS</a:t>
            </a:r>
            <a:r>
              <a:rPr lang="en-US" sz="1600" b="1" dirty="0"/>
              <a:t>:  JHEP 1012 (2010) 060] </a:t>
            </a:r>
          </a:p>
        </p:txBody>
      </p:sp>
      <p:graphicFrame>
        <p:nvGraphicFramePr>
          <p:cNvPr id="19" name="Object 18"/>
          <p:cNvGraphicFramePr>
            <a:graphicFrameLocks noChangeAspect="1"/>
          </p:cNvGraphicFramePr>
          <p:nvPr>
            <p:extLst>
              <p:ext uri="{D42A27DB-BD31-4B8C-83A1-F6EECF244321}">
                <p14:modId xmlns:p14="http://schemas.microsoft.com/office/powerpoint/2010/main" val="2354192395"/>
              </p:ext>
            </p:extLst>
          </p:nvPr>
        </p:nvGraphicFramePr>
        <p:xfrm>
          <a:off x="5042952" y="2481164"/>
          <a:ext cx="3284208" cy="496898"/>
        </p:xfrm>
        <a:graphic>
          <a:graphicData uri="http://schemas.openxmlformats.org/presentationml/2006/ole">
            <mc:AlternateContent xmlns:mc="http://schemas.openxmlformats.org/markup-compatibility/2006">
              <mc:Choice xmlns:v="urn:schemas-microsoft-com:vml" Requires="v">
                <p:oleObj spid="_x0000_s36939" name="Equation" r:id="rId5" imgW="1435100" imgH="203200" progId="Equation.3">
                  <p:embed/>
                </p:oleObj>
              </mc:Choice>
              <mc:Fallback>
                <p:oleObj name="Equation" r:id="rId5" imgW="14351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2952" y="2481164"/>
                        <a:ext cx="3284208" cy="496898"/>
                      </a:xfrm>
                      <a:prstGeom prst="rect">
                        <a:avLst/>
                      </a:prstGeom>
                      <a:noFill/>
                      <a:extLst/>
                    </p:spPr>
                  </p:pic>
                </p:oleObj>
              </mc:Fallback>
            </mc:AlternateContent>
          </a:graphicData>
        </a:graphic>
      </p:graphicFrame>
      <p:pic>
        <p:nvPicPr>
          <p:cNvPr id="20" name="Picture 19"/>
          <p:cNvPicPr>
            <a:picLocks noChangeAspect="1"/>
          </p:cNvPicPr>
          <p:nvPr/>
        </p:nvPicPr>
        <p:blipFill>
          <a:blip r:embed="rId7"/>
          <a:srcRect r="6155" b="4762"/>
          <a:stretch>
            <a:fillRect/>
          </a:stretch>
        </p:blipFill>
        <p:spPr>
          <a:xfrm>
            <a:off x="3672071" y="4178262"/>
            <a:ext cx="5238417" cy="2460321"/>
          </a:xfrm>
          <a:prstGeom prst="rect">
            <a:avLst/>
          </a:prstGeom>
        </p:spPr>
      </p:pic>
      <p:sp>
        <p:nvSpPr>
          <p:cNvPr id="3" name="TextBox 2"/>
          <p:cNvSpPr txBox="1"/>
          <p:nvPr/>
        </p:nvSpPr>
        <p:spPr>
          <a:xfrm>
            <a:off x="1242917" y="856313"/>
            <a:ext cx="2739940" cy="369332"/>
          </a:xfrm>
          <a:prstGeom prst="rect">
            <a:avLst/>
          </a:prstGeom>
          <a:noFill/>
        </p:spPr>
        <p:txBody>
          <a:bodyPr wrap="none" rtlCol="0">
            <a:spAutoFit/>
          </a:bodyPr>
          <a:lstStyle/>
          <a:p>
            <a:r>
              <a:rPr lang="en-US" dirty="0" smtClean="0"/>
              <a:t>Decay Lepton Asymmetries</a:t>
            </a:r>
            <a:endParaRPr lang="en-US" dirty="0"/>
          </a:p>
        </p:txBody>
      </p:sp>
    </p:spTree>
    <p:extLst>
      <p:ext uri="{BB962C8B-B14F-4D97-AF65-F5344CB8AC3E}">
        <p14:creationId xmlns:p14="http://schemas.microsoft.com/office/powerpoint/2010/main" val="4177128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1531</TotalTime>
  <Words>3414</Words>
  <Application>Microsoft Macintosh PowerPoint</Application>
  <PresentationFormat>On-screen Show (4:3)</PresentationFormat>
  <Paragraphs>579</Paragraphs>
  <Slides>46</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Equation</vt:lpstr>
      <vt:lpstr>Spin Physics at STAR  W and Forward Physics</vt:lpstr>
      <vt:lpstr>PowerPoint Presentation</vt:lpstr>
      <vt:lpstr>PowerPoint Presentation</vt:lpstr>
      <vt:lpstr>The STAR Detector</vt:lpstr>
      <vt:lpstr>STAR Spin Program</vt:lpstr>
      <vt:lpstr>PowerPoint Presentation</vt:lpstr>
      <vt:lpstr> W AL Results</vt:lpstr>
      <vt:lpstr>“On tape” W-Pseudo-Results</vt:lpstr>
      <vt:lpstr>W reconstruction with recoil</vt:lpstr>
      <vt:lpstr>PowerPoint Presentation</vt:lpstr>
      <vt:lpstr>PowerPoint Presentation</vt:lpstr>
      <vt:lpstr>PowerPoint Presentation</vt:lpstr>
      <vt:lpstr>PowerPoint Presentation</vt:lpstr>
      <vt:lpstr>PowerPoint Presentation</vt:lpstr>
      <vt:lpstr>PowerPoint Presentation</vt:lpstr>
      <vt:lpstr>Forward Physics</vt:lpstr>
      <vt:lpstr>PowerPoint Presentation</vt:lpstr>
      <vt:lpstr>Inclusive pi0 AN</vt:lpstr>
      <vt:lpstr>PowerPoint Presentation</vt:lpstr>
      <vt:lpstr>Inclusive pi0 AN</vt:lpstr>
      <vt:lpstr>“EM-Jet”</vt:lpstr>
      <vt:lpstr>AN for different # photons in EM-Jets</vt:lpstr>
      <vt:lpstr>AN vs. EM-Jet Energy</vt:lpstr>
      <vt:lpstr>Jet AN at ANDY </vt:lpstr>
      <vt:lpstr>Collins Asymmetry with EM-Jet</vt:lpstr>
      <vt:lpstr>Run 15</vt:lpstr>
      <vt:lpstr>PowerPoint Presentation</vt:lpstr>
      <vt:lpstr>PowerPoint Presentation</vt:lpstr>
      <vt:lpstr> future!</vt:lpstr>
      <vt:lpstr>PowerPoint Presentation</vt:lpstr>
      <vt:lpstr>STAR Spin Program</vt:lpstr>
      <vt:lpstr>Backup</vt:lpstr>
      <vt:lpstr>PowerPoint Presentation</vt:lpstr>
      <vt:lpstr>PowerPoint Presentation</vt:lpstr>
      <vt:lpstr>PowerPoint Presentation</vt:lpstr>
      <vt:lpstr>PowerPoint Presentation</vt:lpstr>
      <vt:lpstr>The much discussed sign change of the Sivers’ function</vt:lpstr>
      <vt:lpstr>PowerPoint Presentation</vt:lpstr>
      <vt:lpstr>PowerPoint Presentation</vt:lpstr>
      <vt:lpstr>AN for correlated central jets and no central jet cases</vt:lpstr>
      <vt:lpstr>PowerPoint Presentation</vt:lpstr>
      <vt:lpstr>PowerPoint Presentation</vt:lpstr>
      <vt:lpstr>PowerPoint Presentation</vt:lpstr>
      <vt:lpstr>PowerPoint Presentation</vt:lpstr>
      <vt:lpstr>PowerPoint Presentation</vt:lpstr>
      <vt:lpstr>PowerPoint Presentation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Spin Physics at STAR W and Forward</dc:title>
  <dc:creator>Akio Ogawa</dc:creator>
  <cp:lastModifiedBy>Akio Ogawa</cp:lastModifiedBy>
  <cp:revision>83</cp:revision>
  <dcterms:created xsi:type="dcterms:W3CDTF">2015-05-20T17:33:53Z</dcterms:created>
  <dcterms:modified xsi:type="dcterms:W3CDTF">2015-05-26T15:17:23Z</dcterms:modified>
</cp:coreProperties>
</file>