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7" r:id="rId12"/>
    <p:sldId id="266" r:id="rId13"/>
    <p:sldId id="267" r:id="rId14"/>
    <p:sldId id="268" r:id="rId15"/>
    <p:sldId id="269" r:id="rId16"/>
    <p:sldId id="270" r:id="rId17"/>
    <p:sldId id="272" r:id="rId18"/>
    <p:sldId id="278" r:id="rId19"/>
    <p:sldId id="279" r:id="rId20"/>
    <p:sldId id="280" r:id="rId21"/>
    <p:sldId id="281" r:id="rId22"/>
    <p:sldId id="273" r:id="rId23"/>
    <p:sldId id="283" r:id="rId24"/>
    <p:sldId id="271" r:id="rId25"/>
    <p:sldId id="285" r:id="rId26"/>
    <p:sldId id="284" r:id="rId27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2A75-83E6-46DB-9827-5B4FA93EA66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327F-C82F-41BC-AFD8-234BF9424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2A75-83E6-46DB-9827-5B4FA93EA66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327F-C82F-41BC-AFD8-234BF9424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2A75-83E6-46DB-9827-5B4FA93EA66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327F-C82F-41BC-AFD8-234BF9424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2A75-83E6-46DB-9827-5B4FA93EA66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327F-C82F-41BC-AFD8-234BF9424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2A75-83E6-46DB-9827-5B4FA93EA66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327F-C82F-41BC-AFD8-234BF9424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2A75-83E6-46DB-9827-5B4FA93EA66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327F-C82F-41BC-AFD8-234BF9424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2A75-83E6-46DB-9827-5B4FA93EA66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327F-C82F-41BC-AFD8-234BF9424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2A75-83E6-46DB-9827-5B4FA93EA66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327F-C82F-41BC-AFD8-234BF9424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2A75-83E6-46DB-9827-5B4FA93EA66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327F-C82F-41BC-AFD8-234BF9424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2A75-83E6-46DB-9827-5B4FA93EA66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327F-C82F-41BC-AFD8-234BF9424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2A75-83E6-46DB-9827-5B4FA93EA66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57327F-C82F-41BC-AFD8-234BF94247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EA2A75-83E6-46DB-9827-5B4FA93EA66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57327F-C82F-41BC-AFD8-234BF94247F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6.png"/><Relationship Id="rId5" Type="http://schemas.openxmlformats.org/officeDocument/2006/relationships/image" Target="../media/image40.png"/><Relationship Id="rId4" Type="http://schemas.openxmlformats.org/officeDocument/2006/relationships/image" Target="../media/image4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0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0.png"/><Relationship Id="rId7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TMDPDF: A proper Definition</a:t>
            </a:r>
            <a:br>
              <a:rPr lang="en-US" dirty="0" smtClean="0">
                <a:latin typeface="Andalus" pitchFamily="18" charset="-78"/>
                <a:cs typeface="Andalus" pitchFamily="18" charset="-78"/>
              </a:rPr>
            </a:br>
            <a:r>
              <a:rPr lang="en-US" dirty="0" smtClean="0">
                <a:latin typeface="Andalus" pitchFamily="18" charset="-78"/>
                <a:cs typeface="Andalus" pitchFamily="18" charset="-78"/>
              </a:rPr>
              <a:t>And Its Evolution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                            Ahmad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Idilbi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                         University Of Regensburg </a:t>
            </a:r>
          </a:p>
          <a:p>
            <a:pPr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                          QCD Evolution 2012 Workshop</a:t>
            </a:r>
          </a:p>
          <a:p>
            <a:pPr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                            Jefferson LAB, May 15</a:t>
            </a: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                                 </a:t>
            </a:r>
          </a:p>
          <a:p>
            <a:pPr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57912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M. G.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Echevarria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A.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Idilbi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I.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Scimemi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arXive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: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1111.4996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[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hep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-ph] 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5486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TMDPDF On-The-Light-Cone (II)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133600"/>
            <a:ext cx="5867400" cy="869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743450"/>
            <a:ext cx="70294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43225" y="3505200"/>
            <a:ext cx="6200775" cy="10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38200" y="5943600"/>
            <a:ext cx="6306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Real Gluon Contribution Is Free From Mixed Divergences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Anomalous Dimension Of TMDPDF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28800"/>
            <a:ext cx="57340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352800"/>
            <a:ext cx="33337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162800" y="4419600"/>
            <a:ext cx="1513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Manohar</a:t>
            </a:r>
            <a:r>
              <a:rPr lang="en-US" dirty="0" smtClean="0"/>
              <a:t> 03,</a:t>
            </a:r>
          </a:p>
          <a:p>
            <a:r>
              <a:rPr lang="en-US" dirty="0" err="1" smtClean="0"/>
              <a:t>Idilbi</a:t>
            </a:r>
            <a:r>
              <a:rPr lang="en-US" dirty="0" smtClean="0"/>
              <a:t>, Ji 03]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5410200"/>
            <a:ext cx="68910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The TMDPDF—On The LC—Evolves ONLY With The Hard Probe.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No Extra Auxiliary (And Non-Physical Parameters) Are Needed!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Going Beyond One-Loop Order Needs More Sophistication</a:t>
            </a:r>
          </a:p>
          <a:p>
            <a:r>
              <a:rPr lang="en-US" dirty="0" smtClean="0"/>
              <a:t> (No Brute Force Is Needed!)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4191000"/>
            <a:ext cx="46196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Universality(I)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133600"/>
            <a:ext cx="732472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Universality Of The Soft Function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619375"/>
            <a:ext cx="706755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Universality Of The Collinear Function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09800"/>
            <a:ext cx="6943725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Gauge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Invriance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935163"/>
            <a:ext cx="8229600" cy="438943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Hadronic ME Should Be Gauge Invariant!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This Issue Is Especially Tricky when TMD Is Present!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Consider The Light-Cone Gauge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267200"/>
            <a:ext cx="59055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733800"/>
            <a:ext cx="49815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3048000"/>
            <a:ext cx="11144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43800" y="4114800"/>
            <a:ext cx="16223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Ji et.al 03, </a:t>
            </a:r>
          </a:p>
          <a:p>
            <a:r>
              <a:rPr lang="en-US" dirty="0" smtClean="0"/>
              <a:t>CS 08--,</a:t>
            </a:r>
          </a:p>
          <a:p>
            <a:r>
              <a:rPr lang="en-US" dirty="0" smtClean="0"/>
              <a:t>M.E, A.I, I.S,10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715000"/>
            <a:ext cx="92528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The Collinear And Soft Function Are Identical –At The Integrand Level In Mandelstam-</a:t>
            </a:r>
          </a:p>
          <a:p>
            <a:r>
              <a:rPr lang="en-US" sz="2000" dirty="0" err="1" smtClean="0">
                <a:latin typeface="Andalus" pitchFamily="18" charset="-78"/>
                <a:cs typeface="Andalus" pitchFamily="18" charset="-78"/>
              </a:rPr>
              <a:t>Leibbrandt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 Prescription.  Thus Gauge Invariance Is Realized </a:t>
            </a:r>
            <a:endParaRPr lang="en-US" sz="20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From TMDPDF To PDF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590800"/>
            <a:ext cx="8067675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904999"/>
            <a:ext cx="3566160" cy="64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 Operator Product Expansion And The Q^2 Dependence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743200"/>
            <a:ext cx="52863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86200"/>
            <a:ext cx="75914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762000" y="2209800"/>
            <a:ext cx="2276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</a:t>
            </a:r>
            <a:r>
              <a:rPr lang="en-US" dirty="0" err="1" smtClean="0"/>
              <a:t>Perturbative</a:t>
            </a:r>
            <a:r>
              <a:rPr lang="en-US" dirty="0" smtClean="0"/>
              <a:t> q_T </a:t>
            </a:r>
            <a:endParaRPr lang="en-US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2514600"/>
            <a:ext cx="2209800" cy="128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685800" y="5638800"/>
            <a:ext cx="78825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 Higher Orders In PT The Q^2-Dependence Cannot Be eliminated By Any </a:t>
            </a:r>
          </a:p>
          <a:p>
            <a:r>
              <a:rPr lang="en-US" dirty="0" smtClean="0"/>
              <a:t>Single Choice Of The Intermediate Scale. Thus Their </a:t>
            </a:r>
            <a:r>
              <a:rPr lang="en-US" dirty="0" err="1" smtClean="0"/>
              <a:t>Resummation</a:t>
            </a:r>
            <a:r>
              <a:rPr lang="en-US" dirty="0" smtClean="0"/>
              <a:t> Is A Must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Q^2-Resummation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438400"/>
            <a:ext cx="18764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505200"/>
            <a:ext cx="37623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0" y="1981200"/>
            <a:ext cx="404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The Definition Of The TMDPDF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2971800"/>
            <a:ext cx="5387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 Dimensional Arguments And Lorentz Invariance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3657600"/>
            <a:ext cx="17907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4876800"/>
            <a:ext cx="52863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066800" y="4572000"/>
            <a:ext cx="841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Recall: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5410200"/>
            <a:ext cx="8067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Since The PDF And The Wilson Coefficient Are Free From Rapidity Divergences</a:t>
            </a:r>
          </a:p>
          <a:p>
            <a:r>
              <a:rPr lang="en-US" dirty="0" smtClean="0"/>
              <a:t>To All Orders In PT</a:t>
            </a:r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5943600"/>
            <a:ext cx="1381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Q^2-Resummation Continued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133600"/>
            <a:ext cx="1381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62000" y="2895600"/>
            <a:ext cx="8310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Naïve Collinear And The Soft Functions Are Linear In Their Last Arguments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581400"/>
            <a:ext cx="35337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953000"/>
            <a:ext cx="54197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flipH="1">
            <a:off x="2514600" y="4114800"/>
            <a:ext cx="1143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9600" y="4419600"/>
            <a:ext cx="1981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Q^2-Independent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5791200"/>
            <a:ext cx="6805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The Large Logarithms of Q^2 Are </a:t>
            </a:r>
            <a:r>
              <a:rPr lang="en-US" dirty="0" err="1" smtClean="0"/>
              <a:t>Resummed</a:t>
            </a:r>
            <a:r>
              <a:rPr lang="en-US" dirty="0" smtClean="0"/>
              <a:t> In First Exponent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Outline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Relevance Of TMDPDFs/TMDFFs For High-Energy Processes</a:t>
            </a:r>
          </a:p>
          <a:p>
            <a:r>
              <a:rPr lang="en-US" dirty="0" smtClean="0"/>
              <a:t>Problems With Existing Definitions</a:t>
            </a:r>
          </a:p>
          <a:p>
            <a:r>
              <a:rPr lang="en-US" dirty="0" smtClean="0"/>
              <a:t>``New Definition’’: On-The-LC </a:t>
            </a:r>
            <a:r>
              <a:rPr lang="en-US" dirty="0" err="1" smtClean="0"/>
              <a:t>vs</a:t>
            </a:r>
            <a:r>
              <a:rPr lang="en-US" dirty="0" smtClean="0"/>
              <a:t> Off-The-LC Of Collins</a:t>
            </a:r>
          </a:p>
          <a:p>
            <a:r>
              <a:rPr lang="en-US" dirty="0" smtClean="0"/>
              <a:t>Properties:  Free From Light-Cone Singularities, Universality, Gauge Invariance, PDF From TMDPDF</a:t>
            </a:r>
          </a:p>
          <a:p>
            <a:r>
              <a:rPr lang="en-US" dirty="0" smtClean="0"/>
              <a:t>Evolution: Anomalous Dimension At Second And Third Orders In The Strong Coupling</a:t>
            </a:r>
          </a:p>
          <a:p>
            <a:r>
              <a:rPr lang="en-US" dirty="0" smtClean="0"/>
              <a:t>Conclusions And Outlook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The D-Term(I)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57400"/>
            <a:ext cx="39433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590800"/>
            <a:ext cx="2801860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276600"/>
            <a:ext cx="28670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5257800"/>
            <a:ext cx="24669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8200" y="5257800"/>
            <a:ext cx="32099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962400" y="3505200"/>
            <a:ext cx="4728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[A Is  Twice The Cusp Anomalous Dimension]</a:t>
            </a:r>
            <a:endParaRPr lang="en-US" dirty="0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4267200"/>
            <a:ext cx="312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00600" y="3886200"/>
            <a:ext cx="19621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926349" y="6400800"/>
            <a:ext cx="6236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Recursion Relations Which Uniquely Determine The D-Term</a:t>
            </a:r>
            <a:endParaRPr lang="en-US" dirty="0"/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24400" y="4572000"/>
            <a:ext cx="33623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The D-Term(II)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200400"/>
            <a:ext cx="17335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962400"/>
            <a:ext cx="69627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2133600"/>
            <a:ext cx="6845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 Knowing The Cusp Anomalous Dimension At Three Loop Order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AD At Higher Orders In PT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438400"/>
            <a:ext cx="7086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AD Of H Is Known From Previous Full QCD Calculations Up to </a:t>
            </a:r>
          </a:p>
          <a:p>
            <a:r>
              <a:rPr lang="en-US" dirty="0" smtClean="0"/>
              <a:t>Third Order In The strong Coupling.  Based On The Factorization Theorem  And RG Invariance: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581400"/>
            <a:ext cx="25622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429000"/>
            <a:ext cx="27813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 bwMode="auto">
          <a:xfrm>
            <a:off x="1295400" y="5857875"/>
            <a:ext cx="6610350" cy="100012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/>
          <p:cNvSpPr txBox="1"/>
          <p:nvPr/>
        </p:nvSpPr>
        <p:spPr>
          <a:xfrm>
            <a:off x="5832687" y="4267200"/>
            <a:ext cx="2473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Idilbi</a:t>
            </a:r>
            <a:r>
              <a:rPr lang="en-US" dirty="0" smtClean="0"/>
              <a:t>, Ji and Yuan 06]</a:t>
            </a:r>
            <a:endParaRPr lang="en-US" dirty="0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1752600"/>
            <a:ext cx="45053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197341" y="4953000"/>
            <a:ext cx="7690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A And B Are Known To Third Order! So We Can Extract The AD Of The</a:t>
            </a:r>
          </a:p>
          <a:p>
            <a:r>
              <a:rPr lang="en-US" dirty="0" smtClean="0"/>
              <a:t> TMDPDF To Third Order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Putting Things Together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905000"/>
            <a:ext cx="2309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Resummed</a:t>
            </a:r>
            <a:r>
              <a:rPr lang="en-US" dirty="0" smtClean="0"/>
              <a:t> TMDPDF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524500"/>
            <a:ext cx="82486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9600" y="4800600"/>
            <a:ext cx="3614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Evolved And </a:t>
            </a:r>
            <a:r>
              <a:rPr lang="en-US" dirty="0" err="1" smtClean="0"/>
              <a:t>Resummed</a:t>
            </a:r>
            <a:r>
              <a:rPr lang="en-US" dirty="0" smtClean="0"/>
              <a:t> TMDPDF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4038600"/>
            <a:ext cx="7786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All Large Logarithms Of  Q/q_T  Are </a:t>
            </a:r>
            <a:r>
              <a:rPr lang="en-US" dirty="0" err="1" smtClean="0"/>
              <a:t>Resummed</a:t>
            </a:r>
            <a:r>
              <a:rPr lang="en-US" dirty="0" smtClean="0"/>
              <a:t> In The Exponential Factors!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438400"/>
            <a:ext cx="83629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Collins Approach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9300" y="1828800"/>
            <a:ext cx="51054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2538" y="2667000"/>
            <a:ext cx="66389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495800"/>
            <a:ext cx="40195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441214" y="4267200"/>
            <a:ext cx="1474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[Collins 2011]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3886200"/>
            <a:ext cx="69787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Collinear Part Is Kept On-The-LC While Only The Soft Function</a:t>
            </a:r>
          </a:p>
          <a:p>
            <a:r>
              <a:rPr lang="en-US" dirty="0" smtClean="0"/>
              <a:t>Is ``Tilted’’.  With This</a:t>
            </a:r>
            <a:endParaRPr 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5638800"/>
            <a:ext cx="32385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295400" y="5257800"/>
            <a:ext cx="6727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Collins TMDPDF Evolves With Two Variables. One Is Un-Physical!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95400" y="5867400"/>
            <a:ext cx="1717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Compare With: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47800" y="6477000"/>
            <a:ext cx="5945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You Stay On-The-LC You Only Run With Hard Probe Q!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Going Off-The-LC Is Meant To Regularize Rapidity Divergences. This Can Be Achieved While Staying On The LC.</a:t>
            </a:r>
          </a:p>
          <a:p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124200"/>
            <a:ext cx="40195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4876800"/>
            <a:ext cx="51054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676400" y="6172200"/>
            <a:ext cx="688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 Is No Natural Choice Of </a:t>
            </a:r>
            <a:r>
              <a:rPr lang="en-US" dirty="0" err="1" smtClean="0"/>
              <a:t>y_n</a:t>
            </a:r>
            <a:r>
              <a:rPr lang="en-US" dirty="0" smtClean="0"/>
              <a:t> That Takes You Back  To The LC!!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Conclusions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Introduced A TMDPDF Defined On-The-Light-Cone Emphasizing The Role Of The Soft Function Contribution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Features: Free From RD, Enables Us To Recover The Integrated PDF, Gauge Invariance And Universality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Evolution Is Controlled  Only By The Hard Probe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Higher Order ADs Are Easy To Extract Based On Factorization Theorems.  </a:t>
            </a:r>
            <a:endParaRPr lang="en-US" sz="26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Going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Of-</a:t>
            </a:r>
            <a:r>
              <a:rPr lang="en-US" sz="2600" dirty="0" smtClean="0"/>
              <a:t>The-LC Has No Special Importance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Generalizations To Other TMD Quantities Is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Straightfoward</a:t>
            </a:r>
            <a:endParaRPr kumimoji="0" lang="en-US" sz="2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Factorization For q_T-Dependent Observables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8911" y="1219200"/>
            <a:ext cx="2398889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09800"/>
            <a:ext cx="66008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72050" y="4133850"/>
            <a:ext cx="41719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3409950"/>
            <a:ext cx="57245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4171950"/>
            <a:ext cx="1171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5181600"/>
            <a:ext cx="47053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04800" y="3048000"/>
            <a:ext cx="2758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Collinear Matrix Element: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4876800"/>
            <a:ext cx="1592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Soft Function:</a:t>
            </a:r>
            <a:endParaRPr lang="en-US" dirty="0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86350" y="5791200"/>
            <a:ext cx="40576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q_T Dependent Observables/ME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70332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Semi-Inclusive DIS:</a:t>
            </a:r>
          </a:p>
          <a:p>
            <a:pPr>
              <a:buNone/>
            </a:pPr>
            <a:r>
              <a:rPr lang="en-US" dirty="0" smtClean="0"/>
              <a:t> Factorize Into TMDPDF, Fragmentation Function and Soft Function With All Quantities Have TMD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[Ji, Ma, Yuan,03]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q_T-Higgs Boson Production [With  Or Without  Jets Production]</a:t>
            </a:r>
          </a:p>
          <a:p>
            <a:pPr>
              <a:buNone/>
            </a:pPr>
            <a:r>
              <a:rPr lang="en-US" dirty="0" smtClean="0"/>
              <a:t>  [Gluon TMDPDF]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Plenty (Or A ``Zoo’’) Of Such ME. However The TMDPDF Although Is The Simplest. Its ``Accepted’’ Definition Remains Illusive For Almost 30yr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305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Collins-Soper TMDPDF 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1066800"/>
            <a:ext cx="2075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[Collins-Sopers,82]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1143000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Partonically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: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447800"/>
            <a:ext cx="525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533400" y="2209800"/>
            <a:ext cx="3504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Problems: Light-Cone Divergences </a:t>
            </a:r>
            <a:endParaRPr lang="en-US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5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1600200"/>
            <a:ext cx="1171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2479964"/>
            <a:ext cx="1295400" cy="1177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2743200"/>
            <a:ext cx="43148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86663" y="3810000"/>
            <a:ext cx="1252537" cy="1170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457200" y="5083076"/>
            <a:ext cx="774763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  Real Gluon Emission Has The Same Pathology But No  Rescue!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 For The PDF We Have Similar Light-Cone-Singularities But ``Things Are Fine’’.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 It Is easy To Understand Why!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953000" y="3657600"/>
            <a:ext cx="762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95800" y="3733800"/>
            <a:ext cx="4381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1797671" y="6400800"/>
            <a:ext cx="6349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``TMDPDF’’ Is Not Well-Defined Even After Regulation!!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7924800" y="1981200"/>
            <a:ext cx="433388" cy="438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3400" y="3886200"/>
            <a:ext cx="3572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Vertex With The Wilson Line: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Soft Function: Similar Issues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3200400"/>
            <a:ext cx="47053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175" y="2209800"/>
            <a:ext cx="66008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6350" y="3124200"/>
            <a:ext cx="40576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3962400"/>
            <a:ext cx="14287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52600" y="3962400"/>
            <a:ext cx="34385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>
            <a:off x="1691640" y="5334000"/>
            <a:ext cx="11277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93737" y="5943600"/>
            <a:ext cx="464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 Soft Function Is Also Not Well-Defined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57588" y="4933950"/>
            <a:ext cx="20288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05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The Issue Of Double-Counting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175" y="1295400"/>
            <a:ext cx="66008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85800" y="1981200"/>
            <a:ext cx="8621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Hadronic Tensor , M, Calculated (</a:t>
            </a:r>
            <a:r>
              <a:rPr lang="en-US" dirty="0" err="1" smtClean="0"/>
              <a:t>Partonically</a:t>
            </a:r>
            <a:r>
              <a:rPr lang="en-US" dirty="0" smtClean="0"/>
              <a:t>) In Full QCD Is Free From Mixed </a:t>
            </a:r>
          </a:p>
          <a:p>
            <a:r>
              <a:rPr lang="en-US" dirty="0" smtClean="0"/>
              <a:t>Divergences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2667000"/>
            <a:ext cx="7496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Supposedly ``Collinear’’ MEs Are Plagued With Soft Contamination!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00400"/>
            <a:ext cx="43148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00675" y="3200400"/>
            <a:ext cx="37433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>
            <a:off x="4419600" y="3505200"/>
            <a:ext cx="8382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3886200"/>
            <a:ext cx="1295400" cy="1177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Arrow Connector 11"/>
          <p:cNvCxnSpPr/>
          <p:nvPr/>
        </p:nvCxnSpPr>
        <p:spPr>
          <a:xfrm>
            <a:off x="4343400" y="4572000"/>
            <a:ext cx="8382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19850" y="3810000"/>
            <a:ext cx="14287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5334000"/>
            <a:ext cx="70485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82000" cy="1066800"/>
          </a:xfrm>
        </p:spPr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Definition Of The TMDPDF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334869"/>
            <a:ext cx="74697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To Cancel The Mixed Divergences , Avoid Double Counting Among Soft </a:t>
            </a:r>
          </a:p>
          <a:p>
            <a:r>
              <a:rPr lang="en-US" dirty="0" smtClean="0"/>
              <a:t>And Collinear And As Imposed By SCET Power Counting</a:t>
            </a:r>
          </a:p>
          <a:p>
            <a:r>
              <a:rPr lang="en-US" dirty="0" smtClean="0"/>
              <a:t> We Define The TMDPDF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324100"/>
            <a:ext cx="62293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838200" y="3124200"/>
            <a:ext cx="400725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Six Different Definitions of TMDPDF</a:t>
            </a:r>
          </a:p>
          <a:p>
            <a:r>
              <a:rPr lang="en-US" dirty="0" smtClean="0"/>
              <a:t>1.   Collins 82, Collins 2011</a:t>
            </a:r>
          </a:p>
          <a:p>
            <a:pPr marL="342900" indent="-342900">
              <a:buAutoNum type="arabicPeriod" startAt="2"/>
            </a:pPr>
            <a:r>
              <a:rPr lang="en-US" dirty="0" smtClean="0"/>
              <a:t>Ji, Ma and Yuan 03</a:t>
            </a:r>
          </a:p>
          <a:p>
            <a:pPr marL="342900" indent="-342900">
              <a:buAutoNum type="arabicPeriod" startAt="2"/>
            </a:pPr>
            <a:r>
              <a:rPr lang="en-US" dirty="0" err="1" smtClean="0"/>
              <a:t>Cherednikov</a:t>
            </a:r>
            <a:r>
              <a:rPr lang="en-US" dirty="0" smtClean="0"/>
              <a:t> and </a:t>
            </a:r>
            <a:r>
              <a:rPr lang="en-US" dirty="0" err="1" smtClean="0"/>
              <a:t>Stefanis</a:t>
            </a:r>
            <a:r>
              <a:rPr lang="en-US" dirty="0" smtClean="0"/>
              <a:t> 08-  </a:t>
            </a:r>
          </a:p>
          <a:p>
            <a:pPr marL="342900" indent="-342900">
              <a:buAutoNum type="arabicPeriod" startAt="2"/>
            </a:pPr>
            <a:r>
              <a:rPr lang="en-US" dirty="0" smtClean="0"/>
              <a:t> </a:t>
            </a:r>
            <a:r>
              <a:rPr lang="en-US" dirty="0" err="1" smtClean="0"/>
              <a:t>Mantry</a:t>
            </a:r>
            <a:r>
              <a:rPr lang="en-US" dirty="0" smtClean="0"/>
              <a:t> and </a:t>
            </a:r>
            <a:r>
              <a:rPr lang="en-US" dirty="0" err="1" smtClean="0"/>
              <a:t>Petriello</a:t>
            </a:r>
            <a:r>
              <a:rPr lang="en-US" dirty="0" smtClean="0"/>
              <a:t>, 2010</a:t>
            </a:r>
          </a:p>
          <a:p>
            <a:pPr marL="342900" indent="-342900">
              <a:buFontTx/>
              <a:buAutoNum type="arabicPeriod" startAt="2"/>
            </a:pPr>
            <a:r>
              <a:rPr lang="en-US" dirty="0" err="1" smtClean="0"/>
              <a:t>Becher</a:t>
            </a:r>
            <a:r>
              <a:rPr lang="en-US" dirty="0" smtClean="0"/>
              <a:t> and </a:t>
            </a:r>
            <a:r>
              <a:rPr lang="en-US" dirty="0" err="1" smtClean="0"/>
              <a:t>Neubert</a:t>
            </a:r>
            <a:r>
              <a:rPr lang="en-US" dirty="0" smtClean="0"/>
              <a:t>, 2010</a:t>
            </a:r>
          </a:p>
          <a:p>
            <a:r>
              <a:rPr lang="en-US" dirty="0" smtClean="0"/>
              <a:t>6.   Rothstein et.al 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TMDPDF ON-The-Light-Cone (I)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524000"/>
            <a:ext cx="36957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838200"/>
            <a:ext cx="62293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286000"/>
            <a:ext cx="4038600" cy="89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3200400"/>
            <a:ext cx="8496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72150" y="4038600"/>
            <a:ext cx="3371850" cy="926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4191000"/>
            <a:ext cx="55816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" y="5305425"/>
            <a:ext cx="57340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IDILBI@XEECRJRRCAETGORI" val="389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3685</TotalTime>
  <Words>865</Words>
  <Application>Microsoft Office PowerPoint</Application>
  <PresentationFormat>On-screen Show (4:3)</PresentationFormat>
  <Paragraphs>124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TMDPDF: A proper Definition And Its Evolution</vt:lpstr>
      <vt:lpstr>Outline</vt:lpstr>
      <vt:lpstr>Factorization For q_T-Dependent Observables</vt:lpstr>
      <vt:lpstr>q_T Dependent Observables/ME</vt:lpstr>
      <vt:lpstr>Collins-Soper TMDPDF </vt:lpstr>
      <vt:lpstr>Soft Function: Similar Issues</vt:lpstr>
      <vt:lpstr>The Issue Of Double-Counting</vt:lpstr>
      <vt:lpstr>Definition Of The TMDPDF</vt:lpstr>
      <vt:lpstr>TMDPDF ON-The-Light-Cone (I)</vt:lpstr>
      <vt:lpstr>TMDPDF On-The-Light-Cone (II)</vt:lpstr>
      <vt:lpstr>Anomalous Dimension Of TMDPDF</vt:lpstr>
      <vt:lpstr>Universality(I)</vt:lpstr>
      <vt:lpstr>Universality Of The Soft Function</vt:lpstr>
      <vt:lpstr>Universality Of The Collinear Function</vt:lpstr>
      <vt:lpstr>Gauge Invriance</vt:lpstr>
      <vt:lpstr>From TMDPDF To PDF</vt:lpstr>
      <vt:lpstr> Operator Product Expansion And The Q^2 Dependence</vt:lpstr>
      <vt:lpstr>Q^2-Resummation</vt:lpstr>
      <vt:lpstr>Q^2-Resummation Continued</vt:lpstr>
      <vt:lpstr>The D-Term(I)</vt:lpstr>
      <vt:lpstr>The D-Term(II)</vt:lpstr>
      <vt:lpstr>AD At Higher Orders In PT</vt:lpstr>
      <vt:lpstr>Putting Things Together</vt:lpstr>
      <vt:lpstr>Collins Approach</vt:lpstr>
      <vt:lpstr>Slide 25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TMDPDF: A proper Definition And Its Evolution</dc:title>
  <dc:creator>idilbi</dc:creator>
  <cp:lastModifiedBy>idilbi</cp:lastModifiedBy>
  <cp:revision>50</cp:revision>
  <dcterms:created xsi:type="dcterms:W3CDTF">2012-05-12T23:43:13Z</dcterms:created>
  <dcterms:modified xsi:type="dcterms:W3CDTF">2012-05-15T12:54:53Z</dcterms:modified>
</cp:coreProperties>
</file>