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8"/>
  </p:notesMasterIdLst>
  <p:sldIdLst>
    <p:sldId id="256" r:id="rId2"/>
    <p:sldId id="434" r:id="rId3"/>
    <p:sldId id="455" r:id="rId4"/>
    <p:sldId id="454" r:id="rId5"/>
    <p:sldId id="453" r:id="rId6"/>
    <p:sldId id="452" r:id="rId7"/>
    <p:sldId id="460" r:id="rId8"/>
    <p:sldId id="437" r:id="rId9"/>
    <p:sldId id="457" r:id="rId10"/>
    <p:sldId id="456" r:id="rId11"/>
    <p:sldId id="443" r:id="rId12"/>
    <p:sldId id="459" r:id="rId13"/>
    <p:sldId id="458" r:id="rId14"/>
    <p:sldId id="435" r:id="rId15"/>
    <p:sldId id="461" r:id="rId16"/>
    <p:sldId id="463" r:id="rId17"/>
    <p:sldId id="462" r:id="rId18"/>
    <p:sldId id="438" r:id="rId19"/>
    <p:sldId id="466" r:id="rId20"/>
    <p:sldId id="465" r:id="rId21"/>
    <p:sldId id="464" r:id="rId22"/>
    <p:sldId id="470" r:id="rId23"/>
    <p:sldId id="471" r:id="rId24"/>
    <p:sldId id="469" r:id="rId25"/>
    <p:sldId id="468" r:id="rId26"/>
    <p:sldId id="467" r:id="rId27"/>
    <p:sldId id="444" r:id="rId28"/>
    <p:sldId id="474" r:id="rId29"/>
    <p:sldId id="473" r:id="rId30"/>
    <p:sldId id="472" r:id="rId31"/>
    <p:sldId id="445" r:id="rId32"/>
    <p:sldId id="476" r:id="rId33"/>
    <p:sldId id="475" r:id="rId34"/>
    <p:sldId id="446" r:id="rId35"/>
    <p:sldId id="478" r:id="rId36"/>
    <p:sldId id="477" r:id="rId37"/>
    <p:sldId id="447" r:id="rId38"/>
    <p:sldId id="480" r:id="rId39"/>
    <p:sldId id="479" r:id="rId40"/>
    <p:sldId id="450" r:id="rId41"/>
    <p:sldId id="272" r:id="rId42"/>
    <p:sldId id="448" r:id="rId43"/>
    <p:sldId id="397" r:id="rId44"/>
    <p:sldId id="398" r:id="rId45"/>
    <p:sldId id="403" r:id="rId46"/>
    <p:sldId id="451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6093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A589-A843-42BC-AF55-72CDF2722784}" type="datetimeFigureOut">
              <a:rPr lang="fr-FR" smtClean="0"/>
              <a:pPr/>
              <a:t>30/04/2013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1FEE-D672-4141-98A7-0B945BAB3C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48880"/>
            <a:ext cx="9144000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4335239"/>
            <a:ext cx="2664296" cy="74994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Cédric </a:t>
            </a:r>
            <a:r>
              <a:rPr lang="fr-F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Lorcé</a:t>
            </a:r>
            <a:endParaRPr lang="fr-F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5085184"/>
            <a:ext cx="3456384" cy="576064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IPN Orsay - LPT Orsay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03648" y="6353944"/>
            <a:ext cx="55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 7 2013, 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JLab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Newport News, VA, USA</a:t>
            </a:r>
          </a:p>
        </p:txBody>
      </p:sp>
      <p:pic>
        <p:nvPicPr>
          <p:cNvPr id="9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517232"/>
            <a:ext cx="404227" cy="4320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52" descr="logoIPN_2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517232"/>
            <a:ext cx="667710" cy="4173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55" descr="logo-PS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08112" cy="880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4" descr="PR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59135"/>
            <a:ext cx="4238625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6" descr="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9135"/>
            <a:ext cx="241935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0" y="242088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proton spin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gauge </a:t>
            </a: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73" y="2397149"/>
            <a:ext cx="3614738" cy="7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873" y="5494932"/>
            <a:ext cx="5736431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7897" y="4045048"/>
            <a:ext cx="2743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7776" y="1916832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transformation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707776" y="5085184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Field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strength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707776" y="3563292"/>
            <a:ext cx="3432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Pure-gauge covariant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derivatives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t="-1870" b="78892"/>
          <a:stretch>
            <a:fillRect/>
          </a:stretch>
        </p:blipFill>
        <p:spPr bwMode="auto">
          <a:xfrm>
            <a:off x="1259632" y="1611392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canonical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formalism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07776" y="1087591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Textbook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t="21108"/>
          <a:stretch>
            <a:fillRect/>
          </a:stretch>
        </p:blipFill>
        <p:spPr bwMode="auto">
          <a:xfrm>
            <a:off x="5004049" y="1552192"/>
            <a:ext cx="3250406" cy="9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915816" y="1971432"/>
            <a:ext cx="100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Dynamical</a:t>
            </a:r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 variables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1691680" y="1971432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Lagrangian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(2013)]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t="-1870" b="78892"/>
          <a:stretch>
            <a:fillRect/>
          </a:stretch>
        </p:blipFill>
        <p:spPr bwMode="auto">
          <a:xfrm>
            <a:off x="1259632" y="1611392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 b="77382"/>
          <a:stretch>
            <a:fillRect/>
          </a:stretch>
        </p:blipFill>
        <p:spPr bwMode="auto">
          <a:xfrm>
            <a:off x="1263581" y="3183678"/>
            <a:ext cx="374046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canonical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formalism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07776" y="1087591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Textbook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09200" y="2619504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covariant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t="21108"/>
          <a:stretch>
            <a:fillRect/>
          </a:stretch>
        </p:blipFill>
        <p:spPr bwMode="auto">
          <a:xfrm>
            <a:off x="5004049" y="1552192"/>
            <a:ext cx="3250406" cy="9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915816" y="1971432"/>
            <a:ext cx="100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Dynamical</a:t>
            </a:r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 variables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1691680" y="1971432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Lagrangian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(2013)] 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t="22617"/>
          <a:stretch>
            <a:fillRect/>
          </a:stretch>
        </p:blipFill>
        <p:spPr bwMode="auto">
          <a:xfrm>
            <a:off x="5007999" y="3111678"/>
            <a:ext cx="3473291" cy="9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t="-1266" b="79558"/>
          <a:stretch>
            <a:fillRect/>
          </a:stretch>
        </p:blipFill>
        <p:spPr bwMode="auto">
          <a:xfrm>
            <a:off x="1259632" y="4663705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 t="-1870" b="78892"/>
          <a:stretch>
            <a:fillRect/>
          </a:stretch>
        </p:blipFill>
        <p:spPr bwMode="auto">
          <a:xfrm>
            <a:off x="1259632" y="1611392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 b="77382"/>
          <a:stretch>
            <a:fillRect/>
          </a:stretch>
        </p:blipFill>
        <p:spPr bwMode="auto">
          <a:xfrm>
            <a:off x="1263581" y="3183678"/>
            <a:ext cx="374046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canonical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formalism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t="20442"/>
          <a:stretch>
            <a:fillRect/>
          </a:stretch>
        </p:blipFill>
        <p:spPr bwMode="auto">
          <a:xfrm>
            <a:off x="5004049" y="4554439"/>
            <a:ext cx="3250406" cy="9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t="52137" r="37630" b="24691"/>
          <a:stretch>
            <a:fillRect/>
          </a:stretch>
        </p:blipFill>
        <p:spPr bwMode="auto">
          <a:xfrm>
            <a:off x="6319404" y="6281992"/>
            <a:ext cx="1636972" cy="2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07776" y="1087591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Textbook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09200" y="2619504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covariant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9200" y="4149080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invariant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 t="21108"/>
          <a:stretch>
            <a:fillRect/>
          </a:stretch>
        </p:blipFill>
        <p:spPr bwMode="auto">
          <a:xfrm>
            <a:off x="5004049" y="1552192"/>
            <a:ext cx="3250406" cy="9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/>
          <a:srcRect b="47863"/>
          <a:stretch>
            <a:fillRect/>
          </a:stretch>
        </p:blipFill>
        <p:spPr bwMode="auto">
          <a:xfrm>
            <a:off x="2632581" y="5733259"/>
            <a:ext cx="2624614" cy="4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6" cstate="print"/>
          <a:srcRect l="6036" t="75309" r="47689" b="1519"/>
          <a:stretch>
            <a:fillRect/>
          </a:stretch>
        </p:blipFill>
        <p:spPr bwMode="auto">
          <a:xfrm>
            <a:off x="2776861" y="6281992"/>
            <a:ext cx="1214540" cy="2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915816" y="1971432"/>
            <a:ext cx="100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Dynamical</a:t>
            </a:r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 variables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1691680" y="1971432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Lagrangian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1475656" y="5733256"/>
            <a:ext cx="1008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Dirac variables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1475656" y="6300000"/>
            <a:ext cx="1008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Dressing </a:t>
            </a:r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field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4951252" y="6300000"/>
            <a:ext cx="14036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Gauge transformation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64088" y="5733256"/>
            <a:ext cx="136815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[Dirac (1955)]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[Mandelstam (1962)]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(2013)] 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 t="22617"/>
          <a:stretch>
            <a:fillRect/>
          </a:stretch>
        </p:blipFill>
        <p:spPr bwMode="auto">
          <a:xfrm>
            <a:off x="5007999" y="3111678"/>
            <a:ext cx="3473291" cy="9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2699792" y="3138413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Pure gauge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464000" y="3138413"/>
            <a:ext cx="1800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polarizations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6804248" y="3210421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Degrees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freedom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2699792" y="3138413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Pure gauge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464000" y="3138413"/>
            <a:ext cx="1800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polarizations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6804248" y="3975447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Geometrical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interpretation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627784" y="4052217"/>
            <a:ext cx="1143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Parallelism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644008" y="4053849"/>
            <a:ext cx="1403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Curvature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203848" y="3714477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327824" y="3714477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6804248" y="3210421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Degrees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freedom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2699792" y="3138413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Pure gauge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464000" y="3138413"/>
            <a:ext cx="1800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polarizations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 flipV="1">
            <a:off x="3203848" y="4506565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6840000" y="4866605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Analogy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General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Relativity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 t="61894"/>
          <a:stretch>
            <a:fillRect/>
          </a:stretch>
        </p:blipFill>
        <p:spPr bwMode="auto">
          <a:xfrm>
            <a:off x="1350714" y="5730701"/>
            <a:ext cx="5093494" cy="31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6804248" y="3975447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Geometrical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interpretation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627784" y="4052217"/>
            <a:ext cx="1143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Parallelism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644008" y="4053849"/>
            <a:ext cx="1403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Curvature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2627784" y="4866605"/>
            <a:ext cx="1143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Inertial</a:t>
            </a:r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forces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4499992" y="486660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Gravitational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forces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203848" y="3714477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327824" y="4506565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327824" y="3714477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6804248" y="3210421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Degrees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freedom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2012)] 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549482" y="2348880"/>
            <a:ext cx="2088232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2973418" y="2852936"/>
            <a:ext cx="2664296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637714" y="1268760"/>
            <a:ext cx="8384" cy="159256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269562" y="2924944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>
            <a:off x="4485587" y="227687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53856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-5400000">
            <a:off x="55380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>
            <a:spLocks noChangeAspect="1"/>
          </p:cNvSpPr>
          <p:nvPr/>
        </p:nvSpPr>
        <p:spPr>
          <a:xfrm>
            <a:off x="5565706" y="1196752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5695320" y="1052736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62415" t="63365" b="18159"/>
          <a:stretch>
            <a:fillRect/>
          </a:stretch>
        </p:blipFill>
        <p:spPr bwMode="auto">
          <a:xfrm>
            <a:off x="7350076" y="2063733"/>
            <a:ext cx="1459017" cy="2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 l="6448" t="63365" r="35836" b="19038"/>
          <a:stretch>
            <a:fillRect/>
          </a:stretch>
        </p:blipFill>
        <p:spPr bwMode="auto">
          <a:xfrm>
            <a:off x="6003922" y="1750045"/>
            <a:ext cx="2240486" cy="2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2012)] 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549482" y="2348880"/>
            <a:ext cx="2088232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2973418" y="2852936"/>
            <a:ext cx="2664296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637714" y="1268760"/>
            <a:ext cx="8384" cy="159256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269562" y="2924944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>
            <a:off x="4485587" y="227687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53856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-5400000">
            <a:off x="55380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>
            <a:spLocks noChangeAspect="1"/>
          </p:cNvSpPr>
          <p:nvPr/>
        </p:nvSpPr>
        <p:spPr>
          <a:xfrm>
            <a:off x="5565706" y="1196752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5695320" y="1052736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62415" t="63365" b="18159"/>
          <a:stretch>
            <a:fillRect/>
          </a:stretch>
        </p:blipFill>
        <p:spPr bwMode="auto">
          <a:xfrm>
            <a:off x="7350076" y="2063733"/>
            <a:ext cx="1459017" cy="2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 l="6448" t="63365" r="35836" b="19038"/>
          <a:stretch>
            <a:fillRect/>
          </a:stretch>
        </p:blipFill>
        <p:spPr bwMode="auto">
          <a:xfrm>
            <a:off x="6003922" y="1750045"/>
            <a:ext cx="2240486" cy="2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2012)] 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/>
          <a:srcRect r="29333" b="48980"/>
          <a:stretch>
            <a:fillRect/>
          </a:stretch>
        </p:blipFill>
        <p:spPr bwMode="auto">
          <a:xfrm>
            <a:off x="6840214" y="3356992"/>
            <a:ext cx="1908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912" y="3276560"/>
            <a:ext cx="4137184" cy="996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e libre 48"/>
          <p:cNvSpPr/>
          <p:nvPr/>
        </p:nvSpPr>
        <p:spPr>
          <a:xfrm>
            <a:off x="7380312" y="4365104"/>
            <a:ext cx="782782" cy="658092"/>
          </a:xfrm>
          <a:custGeom>
            <a:avLst/>
            <a:gdLst>
              <a:gd name="connsiteX0" fmla="*/ 83127 w 782782"/>
              <a:gd name="connsiteY0" fmla="*/ 473364 h 658092"/>
              <a:gd name="connsiteX1" fmla="*/ 110836 w 782782"/>
              <a:gd name="connsiteY1" fmla="*/ 85437 h 658092"/>
              <a:gd name="connsiteX2" fmla="*/ 678873 w 782782"/>
              <a:gd name="connsiteY2" fmla="*/ 43873 h 658092"/>
              <a:gd name="connsiteX3" fmla="*/ 734291 w 782782"/>
              <a:gd name="connsiteY3" fmla="*/ 348673 h 658092"/>
              <a:gd name="connsiteX4" fmla="*/ 609600 w 782782"/>
              <a:gd name="connsiteY4" fmla="*/ 639619 h 658092"/>
              <a:gd name="connsiteX5" fmla="*/ 83127 w 782782"/>
              <a:gd name="connsiteY5" fmla="*/ 473364 h 65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82" h="658092">
                <a:moveTo>
                  <a:pt x="83127" y="473364"/>
                </a:moveTo>
                <a:cubicBezTo>
                  <a:pt x="0" y="381000"/>
                  <a:pt x="11545" y="157019"/>
                  <a:pt x="110836" y="85437"/>
                </a:cubicBezTo>
                <a:cubicBezTo>
                  <a:pt x="210127" y="13855"/>
                  <a:pt x="574964" y="0"/>
                  <a:pt x="678873" y="43873"/>
                </a:cubicBezTo>
                <a:cubicBezTo>
                  <a:pt x="782782" y="87746"/>
                  <a:pt x="745836" y="249382"/>
                  <a:pt x="734291" y="348673"/>
                </a:cubicBezTo>
                <a:cubicBezTo>
                  <a:pt x="722746" y="447964"/>
                  <a:pt x="711200" y="621146"/>
                  <a:pt x="609600" y="639619"/>
                </a:cubicBezTo>
                <a:cubicBezTo>
                  <a:pt x="508000" y="658092"/>
                  <a:pt x="166254" y="565728"/>
                  <a:pt x="83127" y="473364"/>
                </a:cubicBezTo>
                <a:close/>
              </a:path>
            </a:pathLst>
          </a:cu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549482" y="2348880"/>
            <a:ext cx="2088232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2973418" y="2852936"/>
            <a:ext cx="2664296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637714" y="1268760"/>
            <a:ext cx="8384" cy="159256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269562" y="2924944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>
            <a:off x="4485587" y="227687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53856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-5400000">
            <a:off x="55380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>
            <a:spLocks noChangeAspect="1"/>
          </p:cNvSpPr>
          <p:nvPr/>
        </p:nvSpPr>
        <p:spPr>
          <a:xfrm>
            <a:off x="5565706" y="1196752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5695320" y="1052736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62415" t="63365" b="18159"/>
          <a:stretch>
            <a:fillRect/>
          </a:stretch>
        </p:blipFill>
        <p:spPr bwMode="auto">
          <a:xfrm>
            <a:off x="7350076" y="2063733"/>
            <a:ext cx="1459017" cy="2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 l="6448" t="63365" r="35836" b="19038"/>
          <a:stretch>
            <a:fillRect/>
          </a:stretch>
        </p:blipFill>
        <p:spPr bwMode="auto">
          <a:xfrm>
            <a:off x="6003922" y="1750045"/>
            <a:ext cx="2240486" cy="2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214" y="3743992"/>
            <a:ext cx="272196" cy="2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2012)] 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912" y="3276560"/>
            <a:ext cx="4137184" cy="996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7128246" y="3717032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dependent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!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707777" y="4705399"/>
            <a:ext cx="2424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Stueckelberg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symmetry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706" y="5167461"/>
            <a:ext cx="5093494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/>
          <a:srcRect r="29333" b="48980"/>
          <a:stretch>
            <a:fillRect/>
          </a:stretch>
        </p:blipFill>
        <p:spPr bwMode="auto">
          <a:xfrm>
            <a:off x="6840214" y="3356992"/>
            <a:ext cx="1908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 t="134" r="71233"/>
          <a:stretch>
            <a:fillRect/>
          </a:stretch>
        </p:blipFill>
        <p:spPr bwMode="auto">
          <a:xfrm>
            <a:off x="7020272" y="5157192"/>
            <a:ext cx="616239" cy="2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Ellipse 39"/>
          <p:cNvSpPr>
            <a:spLocks noChangeAspect="1"/>
          </p:cNvSpPr>
          <p:nvPr/>
        </p:nvSpPr>
        <p:spPr>
          <a:xfrm>
            <a:off x="7379968" y="4739546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8042786" y="436510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7178694" y="4869160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8172400" y="4221088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necteur droit avec flèche 49"/>
          <p:cNvCxnSpPr/>
          <p:nvPr/>
        </p:nvCxnSpPr>
        <p:spPr>
          <a:xfrm rot="10800000">
            <a:off x="7596336" y="4301960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-480000" flipH="1">
            <a:off x="8172400" y="4581128"/>
            <a:ext cx="72008" cy="288032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 l="74850"/>
          <a:stretch>
            <a:fillRect/>
          </a:stretch>
        </p:blipFill>
        <p:spPr bwMode="auto">
          <a:xfrm>
            <a:off x="7739199" y="4077072"/>
            <a:ext cx="145169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9" cstate="print"/>
          <a:srcRect r="70060" b="-799"/>
          <a:stretch>
            <a:fillRect/>
          </a:stretch>
        </p:blipFill>
        <p:spPr bwMode="auto">
          <a:xfrm>
            <a:off x="8287614" y="4653136"/>
            <a:ext cx="172818" cy="1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8" cstate="print"/>
          <a:srcRect l="28586" t="2"/>
          <a:stretch>
            <a:fillRect/>
          </a:stretch>
        </p:blipFill>
        <p:spPr bwMode="auto">
          <a:xfrm>
            <a:off x="7308304" y="5418000"/>
            <a:ext cx="1529811" cy="2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851920" y="3836570"/>
            <a:ext cx="2010831" cy="1742149"/>
            <a:chOff x="3851920" y="3836570"/>
            <a:chExt cx="2010831" cy="1742149"/>
          </a:xfrm>
        </p:grpSpPr>
        <p:sp>
          <p:nvSpPr>
            <p:cNvPr id="94" name="Forme libre 93"/>
            <p:cNvSpPr/>
            <p:nvPr/>
          </p:nvSpPr>
          <p:spPr>
            <a:xfrm rot="8280000" flipV="1">
              <a:off x="4597200" y="4273200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V="1">
              <a:off x="4612294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4352261" y="3836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5311890" y="433249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Ellipse 62"/>
            <p:cNvSpPr/>
            <p:nvPr/>
          </p:nvSpPr>
          <p:spPr>
            <a:xfrm>
              <a:off x="3851920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4595800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4595801" y="4836517"/>
              <a:ext cx="991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 flipV="1">
              <a:off x="4512954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 rot="7155322">
              <a:off x="4918753" y="4683908"/>
              <a:ext cx="117259" cy="1377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 rot="5460000">
              <a:off x="4587232" y="4590546"/>
              <a:ext cx="219495" cy="236232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 rot="4380000">
              <a:off x="4587931" y="4387368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3131840" y="340925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Active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851920" y="3836570"/>
            <a:ext cx="2010831" cy="1742149"/>
            <a:chOff x="3851920" y="3836570"/>
            <a:chExt cx="2010831" cy="1742149"/>
          </a:xfrm>
        </p:grpSpPr>
        <p:sp>
          <p:nvSpPr>
            <p:cNvPr id="94" name="Forme libre 93"/>
            <p:cNvSpPr/>
            <p:nvPr/>
          </p:nvSpPr>
          <p:spPr>
            <a:xfrm rot="8280000" flipV="1">
              <a:off x="4597200" y="4273200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V="1">
              <a:off x="4612294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4352261" y="3836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5311890" y="433249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Ellipse 62"/>
            <p:cNvSpPr/>
            <p:nvPr/>
          </p:nvSpPr>
          <p:spPr>
            <a:xfrm>
              <a:off x="3851920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4595800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4595801" y="4836517"/>
              <a:ext cx="991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 flipV="1">
              <a:off x="4512954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 rot="7155322">
              <a:off x="4918753" y="4683908"/>
              <a:ext cx="117259" cy="1377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 rot="5460000">
              <a:off x="4587232" y="4590546"/>
              <a:ext cx="219495" cy="236232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 rot="4380000">
              <a:off x="4587931" y="4387368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3131840" y="340925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Active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296" y="5796000"/>
            <a:ext cx="205549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102"/>
          <p:cNvGrpSpPr/>
          <p:nvPr/>
        </p:nvGrpSpPr>
        <p:grpSpPr>
          <a:xfrm>
            <a:off x="6624304" y="3836569"/>
            <a:ext cx="1990557" cy="1742150"/>
            <a:chOff x="6624304" y="3836569"/>
            <a:chExt cx="1990557" cy="1742150"/>
          </a:xfrm>
        </p:grpSpPr>
        <p:sp>
          <p:nvSpPr>
            <p:cNvPr id="93" name="Forme libre 92"/>
            <p:cNvSpPr/>
            <p:nvPr/>
          </p:nvSpPr>
          <p:spPr>
            <a:xfrm rot="8280000" flipV="1">
              <a:off x="7362000" y="4273935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V="1">
              <a:off x="7380312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8064000" y="4284000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7124645" y="3836569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Ellipse 58"/>
            <p:cNvSpPr/>
            <p:nvPr/>
          </p:nvSpPr>
          <p:spPr>
            <a:xfrm>
              <a:off x="6624304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/>
            <p:cNvCxnSpPr/>
            <p:nvPr/>
          </p:nvCxnSpPr>
          <p:spPr>
            <a:xfrm flipV="1">
              <a:off x="7368184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flipV="1">
              <a:off x="7368184" y="4836516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H="1" flipV="1">
              <a:off x="7285338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orme libre 71"/>
            <p:cNvSpPr/>
            <p:nvPr/>
          </p:nvSpPr>
          <p:spPr>
            <a:xfrm rot="7155322">
              <a:off x="7704136" y="4644000"/>
              <a:ext cx="36000" cy="72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 rot="4380000">
              <a:off x="7360317" y="4387369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avec flèche 73"/>
            <p:cNvCxnSpPr/>
            <p:nvPr/>
          </p:nvCxnSpPr>
          <p:spPr>
            <a:xfrm flipV="1">
              <a:off x="7369336" y="4509120"/>
              <a:ext cx="911152" cy="3383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orme libre 74"/>
            <p:cNvSpPr/>
            <p:nvPr/>
          </p:nvSpPr>
          <p:spPr>
            <a:xfrm rot="13140000" flipV="1">
              <a:off x="8088395" y="4604258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orme libre 75"/>
            <p:cNvSpPr/>
            <p:nvPr/>
          </p:nvSpPr>
          <p:spPr>
            <a:xfrm rot="4980000">
              <a:off x="7383736" y="4572000"/>
              <a:ext cx="181095" cy="207525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5364088" y="3409255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Active 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x  (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fr-BE" sz="1400" b="1" baseline="30000" dirty="0" smtClean="0">
                <a:latin typeface="Tahoma" pitchFamily="34" charset="0"/>
                <a:cs typeface="Tahoma" pitchFamily="34" charset="0"/>
              </a:rPr>
              <a:t>-1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851920" y="3836570"/>
            <a:ext cx="2010831" cy="1742149"/>
            <a:chOff x="3851920" y="3836570"/>
            <a:chExt cx="2010831" cy="1742149"/>
          </a:xfrm>
        </p:grpSpPr>
        <p:sp>
          <p:nvSpPr>
            <p:cNvPr id="94" name="Forme libre 93"/>
            <p:cNvSpPr/>
            <p:nvPr/>
          </p:nvSpPr>
          <p:spPr>
            <a:xfrm rot="8280000" flipV="1">
              <a:off x="4597200" y="4273200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V="1">
              <a:off x="4612294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4352261" y="3836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5311890" y="433249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Ellipse 62"/>
            <p:cNvSpPr/>
            <p:nvPr/>
          </p:nvSpPr>
          <p:spPr>
            <a:xfrm>
              <a:off x="3851920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4595800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4595801" y="4836517"/>
              <a:ext cx="991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 flipV="1">
              <a:off x="4512954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 rot="7155322">
              <a:off x="4918753" y="4683908"/>
              <a:ext cx="117259" cy="1377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 rot="5460000">
              <a:off x="4587232" y="4590546"/>
              <a:ext cx="219495" cy="236232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 rot="4380000">
              <a:off x="4587931" y="4387368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3131840" y="340925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Active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296" y="5796000"/>
            <a:ext cx="205549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102"/>
          <p:cNvGrpSpPr/>
          <p:nvPr/>
        </p:nvGrpSpPr>
        <p:grpSpPr>
          <a:xfrm>
            <a:off x="6624304" y="3836569"/>
            <a:ext cx="1990557" cy="1742150"/>
            <a:chOff x="6624304" y="3836569"/>
            <a:chExt cx="1990557" cy="1742150"/>
          </a:xfrm>
        </p:grpSpPr>
        <p:sp>
          <p:nvSpPr>
            <p:cNvPr id="93" name="Forme libre 92"/>
            <p:cNvSpPr/>
            <p:nvPr/>
          </p:nvSpPr>
          <p:spPr>
            <a:xfrm rot="8280000" flipV="1">
              <a:off x="7362000" y="4273935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V="1">
              <a:off x="7380312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8064000" y="4284000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7124645" y="3836569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Ellipse 58"/>
            <p:cNvSpPr/>
            <p:nvPr/>
          </p:nvSpPr>
          <p:spPr>
            <a:xfrm>
              <a:off x="6624304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/>
            <p:cNvCxnSpPr/>
            <p:nvPr/>
          </p:nvCxnSpPr>
          <p:spPr>
            <a:xfrm flipV="1">
              <a:off x="7368184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flipV="1">
              <a:off x="7368184" y="4836516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H="1" flipV="1">
              <a:off x="7285338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orme libre 71"/>
            <p:cNvSpPr/>
            <p:nvPr/>
          </p:nvSpPr>
          <p:spPr>
            <a:xfrm rot="7155322">
              <a:off x="7704136" y="4644000"/>
              <a:ext cx="36000" cy="72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 rot="4380000">
              <a:off x="7360317" y="4387369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avec flèche 73"/>
            <p:cNvCxnSpPr/>
            <p:nvPr/>
          </p:nvCxnSpPr>
          <p:spPr>
            <a:xfrm flipV="1">
              <a:off x="7369336" y="4509120"/>
              <a:ext cx="911152" cy="3383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orme libre 74"/>
            <p:cNvSpPr/>
            <p:nvPr/>
          </p:nvSpPr>
          <p:spPr>
            <a:xfrm rot="13140000" flipV="1">
              <a:off x="8088395" y="4604258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orme libre 75"/>
            <p:cNvSpPr/>
            <p:nvPr/>
          </p:nvSpPr>
          <p:spPr>
            <a:xfrm rot="4980000">
              <a:off x="7383736" y="4572000"/>
              <a:ext cx="181095" cy="207525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5364088" y="3409255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Active 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x  (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fr-BE" sz="1400" b="1" baseline="30000" dirty="0" smtClean="0">
                <a:latin typeface="Tahoma" pitchFamily="34" charset="0"/>
                <a:cs typeface="Tahoma" pitchFamily="34" charset="0"/>
              </a:rPr>
              <a:t>-1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56176" y="3068960"/>
            <a:ext cx="2664296" cy="36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ext Box 97"/>
          <p:cNvSpPr txBox="1">
            <a:spLocks noChangeArrowheads="1"/>
          </p:cNvSpPr>
          <p:nvPr/>
        </p:nvSpPr>
        <p:spPr bwMode="auto">
          <a:xfrm>
            <a:off x="6660232" y="2924944"/>
            <a:ext cx="165618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Stueckelberg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3625279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41"/>
          <p:cNvSpPr txBox="1">
            <a:spLocks noChangeArrowheads="1"/>
          </p:cNvSpPr>
          <p:nvPr/>
        </p:nvSpPr>
        <p:spPr bwMode="auto">
          <a:xfrm>
            <a:off x="3491880" y="3625279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gauge invariant (</a:t>
            </a:r>
            <a:r>
              <a:rPr lang="fr-BE" sz="1200" b="1" i="1" dirty="0" smtClean="0">
                <a:latin typeface="Tahoma" pitchFamily="34" charset="0"/>
                <a:cs typeface="Tahoma" pitchFamily="34" charset="0"/>
              </a:rPr>
              <a:t>active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BE" sz="1200" b="1" i="1" dirty="0" smtClean="0"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1187624" y="3933056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cross-sections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644008" y="4582869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Path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Stueckelberg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Background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3625279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41"/>
          <p:cNvSpPr txBox="1">
            <a:spLocks noChangeArrowheads="1"/>
          </p:cNvSpPr>
          <p:nvPr/>
        </p:nvSpPr>
        <p:spPr bwMode="auto">
          <a:xfrm>
            <a:off x="3491880" y="3625279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gauge invariant (</a:t>
            </a:r>
            <a:r>
              <a:rPr lang="fr-BE" sz="1200" b="1" i="1" dirty="0" smtClean="0">
                <a:latin typeface="Tahoma" pitchFamily="34" charset="0"/>
                <a:cs typeface="Tahoma" pitchFamily="34" charset="0"/>
              </a:rPr>
              <a:t>active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BE" sz="1200" b="1" i="1" dirty="0" smtClean="0"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1691680" y="4752000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Expansion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scheme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1187624" y="3933056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cross-sections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" name="Flèche vers le bas 127"/>
          <p:cNvSpPr/>
          <p:nvPr/>
        </p:nvSpPr>
        <p:spPr>
          <a:xfrm>
            <a:off x="1403648" y="4608000"/>
            <a:ext cx="144016" cy="648072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ccolade ouvrante 128"/>
          <p:cNvSpPr/>
          <p:nvPr/>
        </p:nvSpPr>
        <p:spPr>
          <a:xfrm>
            <a:off x="4860032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0" name="Accolade ouvrante 129"/>
          <p:cNvSpPr/>
          <p:nvPr/>
        </p:nvSpPr>
        <p:spPr>
          <a:xfrm rot="10800000">
            <a:off x="6084169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1" name="Text Box 41"/>
          <p:cNvSpPr txBox="1">
            <a:spLocks noChangeArrowheads="1"/>
          </p:cNvSpPr>
          <p:nvPr/>
        </p:nvSpPr>
        <p:spPr bwMode="auto">
          <a:xfrm>
            <a:off x="6156176" y="4773600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dependent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Text Box 41"/>
          <p:cNvSpPr txBox="1">
            <a:spLocks noChangeArrowheads="1"/>
          </p:cNvSpPr>
          <p:nvPr/>
        </p:nvSpPr>
        <p:spPr bwMode="auto">
          <a:xfrm>
            <a:off x="2195736" y="5054987"/>
            <a:ext cx="2088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collinear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644008" y="4582869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Path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Stueckelberg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Background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3625279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Text Box 41"/>
          <p:cNvSpPr txBox="1">
            <a:spLocks noChangeArrowheads="1"/>
          </p:cNvSpPr>
          <p:nvPr/>
        </p:nvSpPr>
        <p:spPr bwMode="auto">
          <a:xfrm>
            <a:off x="683568" y="5683314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Quasi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-observables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41"/>
          <p:cNvSpPr txBox="1">
            <a:spLocks noChangeArrowheads="1"/>
          </p:cNvSpPr>
          <p:nvPr/>
        </p:nvSpPr>
        <p:spPr bwMode="auto">
          <a:xfrm>
            <a:off x="3491880" y="3625279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gauge invariant (</a:t>
            </a:r>
            <a:r>
              <a:rPr lang="fr-BE" sz="1200" b="1" i="1" dirty="0" smtClean="0">
                <a:latin typeface="Tahoma" pitchFamily="34" charset="0"/>
                <a:cs typeface="Tahoma" pitchFamily="34" charset="0"/>
              </a:rPr>
              <a:t>active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BE" sz="1200" b="1" i="1" dirty="0" smtClean="0"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Text Box 41"/>
          <p:cNvSpPr txBox="1">
            <a:spLocks noChangeArrowheads="1"/>
          </p:cNvSpPr>
          <p:nvPr/>
        </p:nvSpPr>
        <p:spPr bwMode="auto">
          <a:xfrm>
            <a:off x="3491880" y="5683314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 », « 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 », « gauge invariant » (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only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1691680" y="4752000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Expansion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scheme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1187624" y="3933056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cross-sections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7" name="Text Box 41"/>
          <p:cNvSpPr txBox="1">
            <a:spLocks noChangeArrowheads="1"/>
          </p:cNvSpPr>
          <p:nvPr/>
        </p:nvSpPr>
        <p:spPr bwMode="auto">
          <a:xfrm>
            <a:off x="1187624" y="5991091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parton distributions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" name="Flèche vers le bas 127"/>
          <p:cNvSpPr/>
          <p:nvPr/>
        </p:nvSpPr>
        <p:spPr>
          <a:xfrm>
            <a:off x="1403648" y="4608000"/>
            <a:ext cx="144016" cy="648072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ccolade ouvrante 128"/>
          <p:cNvSpPr/>
          <p:nvPr/>
        </p:nvSpPr>
        <p:spPr>
          <a:xfrm>
            <a:off x="4860032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0" name="Accolade ouvrante 129"/>
          <p:cNvSpPr/>
          <p:nvPr/>
        </p:nvSpPr>
        <p:spPr>
          <a:xfrm rot="10800000">
            <a:off x="6084169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1" name="Text Box 41"/>
          <p:cNvSpPr txBox="1">
            <a:spLocks noChangeArrowheads="1"/>
          </p:cNvSpPr>
          <p:nvPr/>
        </p:nvSpPr>
        <p:spPr bwMode="auto">
          <a:xfrm>
            <a:off x="6156176" y="4773600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dependent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Text Box 41"/>
          <p:cNvSpPr txBox="1">
            <a:spLocks noChangeArrowheads="1"/>
          </p:cNvSpPr>
          <p:nvPr/>
        </p:nvSpPr>
        <p:spPr bwMode="auto">
          <a:xfrm>
            <a:off x="2195736" y="5054987"/>
            <a:ext cx="2088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collinear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local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1268760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Local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limit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quasi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-observables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64569"/>
            <a:ext cx="62436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4536000" y="2539753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dependence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067944" y="265665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067944" y="2296617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840000" y="2296617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120000" y="2656657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local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1268760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Local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limit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quasi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-observables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64569"/>
            <a:ext cx="62436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4536000" y="2539753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dependence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067944" y="265665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067944" y="2296617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840000" y="2296617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120000" y="2656657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83568" y="3356992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Genuine</a:t>
            </a:r>
            <a:r>
              <a:rPr lang="fr-BE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local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quantities</a:t>
            </a:r>
            <a:r>
              <a:rPr lang="fr-BE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are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independent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!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7699" y="3996040"/>
            <a:ext cx="4200525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4427984" y="4469050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Parametrized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by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form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factors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Accolade ouvrante 22"/>
          <p:cNvSpPr/>
          <p:nvPr/>
        </p:nvSpPr>
        <p:spPr>
          <a:xfrm rot="-5400000">
            <a:off x="5058000" y="3609020"/>
            <a:ext cx="144016" cy="1512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local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1268760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Local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limit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quasi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-observables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64569"/>
            <a:ext cx="62436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4536000" y="2539753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dependence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067944" y="265665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067944" y="2296617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840000" y="2296617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120000" y="2656657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83568" y="3356992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Genuine</a:t>
            </a:r>
            <a:r>
              <a:rPr lang="fr-BE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local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quantities</a:t>
            </a:r>
            <a:r>
              <a:rPr lang="fr-BE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are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independent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!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7699" y="3996040"/>
            <a:ext cx="4200525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4427984" y="4469050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Parametrized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by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form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factors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Accolade ouvrante 22"/>
          <p:cNvSpPr/>
          <p:nvPr/>
        </p:nvSpPr>
        <p:spPr>
          <a:xfrm rot="-5400000">
            <a:off x="5058000" y="3609020"/>
            <a:ext cx="144016" cy="1512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1691680" y="566124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True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 gauge invariance :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4644008" y="5445224"/>
            <a:ext cx="2880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active</a:t>
            </a:r>
          </a:p>
          <a:p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independent</a:t>
            </a:r>
            <a:endParaRPr lang="fr-BE" sz="1400" b="1" i="1" dirty="0" smtClean="0">
              <a:latin typeface="Tahoma" pitchFamily="34" charset="0"/>
              <a:cs typeface="Tahoma" pitchFamily="34" charset="0"/>
            </a:endParaRPr>
          </a:p>
          <a:p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Passive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local</a:t>
            </a:r>
            <a:endParaRPr lang="fr-BE" sz="1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Accolade ouvrante 27"/>
          <p:cNvSpPr/>
          <p:nvPr/>
        </p:nvSpPr>
        <p:spPr>
          <a:xfrm>
            <a:off x="4572000" y="5508000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9" name="Rectangle 28"/>
          <p:cNvSpPr/>
          <p:nvPr/>
        </p:nvSpPr>
        <p:spPr>
          <a:xfrm>
            <a:off x="1619672" y="5373216"/>
            <a:ext cx="5976664" cy="936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480000" y="5904000"/>
            <a:ext cx="9361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[Ji (2009)]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twist-2 OAM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83568" y="1404734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Quark Wigner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b="51001"/>
          <a:stretch>
            <a:fillRect/>
          </a:stretch>
        </p:blipFill>
        <p:spPr bwMode="auto">
          <a:xfrm>
            <a:off x="1763688" y="1908790"/>
            <a:ext cx="55792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twist-2 OAM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83568" y="1404734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Quark Wigner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683568" y="2753141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16" t="52667" r="29461" b="-1666"/>
          <a:stretch>
            <a:fillRect/>
          </a:stretch>
        </p:blipFill>
        <p:spPr bwMode="auto">
          <a:xfrm>
            <a:off x="2016000" y="3284984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b="51001"/>
          <a:stretch>
            <a:fillRect/>
          </a:stretch>
        </p:blipFill>
        <p:spPr bwMode="auto">
          <a:xfrm>
            <a:off x="1763688" y="1908790"/>
            <a:ext cx="55792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682" b="41733"/>
          <a:stretch>
            <a:fillRect/>
          </a:stretch>
        </p:blipFill>
        <p:spPr bwMode="auto">
          <a:xfrm>
            <a:off x="899592" y="4653137"/>
            <a:ext cx="3037881" cy="4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7531" y="4141037"/>
            <a:ext cx="2468309" cy="25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46469"/>
            <a:ext cx="2484311" cy="25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5"/>
          <p:cNvGrpSpPr/>
          <p:nvPr/>
        </p:nvGrpSpPr>
        <p:grpSpPr>
          <a:xfrm>
            <a:off x="2237487" y="5601503"/>
            <a:ext cx="642641" cy="367241"/>
            <a:chOff x="1907704" y="5589240"/>
            <a:chExt cx="642641" cy="367241"/>
          </a:xfrm>
        </p:grpSpPr>
        <p:sp>
          <p:nvSpPr>
            <p:cNvPr id="48" name="Ellipse 47"/>
            <p:cNvSpPr/>
            <p:nvPr/>
          </p:nvSpPr>
          <p:spPr>
            <a:xfrm rot="5400000">
              <a:off x="1907704" y="5589240"/>
              <a:ext cx="367241" cy="3672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V="1">
              <a:off x="2412645" y="5635160"/>
              <a:ext cx="0" cy="2754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6"/>
          <p:cNvGrpSpPr/>
          <p:nvPr/>
        </p:nvGrpSpPr>
        <p:grpSpPr>
          <a:xfrm rot="10800000">
            <a:off x="3209279" y="5601503"/>
            <a:ext cx="642641" cy="367241"/>
            <a:chOff x="1907704" y="5589240"/>
            <a:chExt cx="642641" cy="367241"/>
          </a:xfrm>
        </p:grpSpPr>
        <p:sp>
          <p:nvSpPr>
            <p:cNvPr id="56" name="Ellipse 55"/>
            <p:cNvSpPr/>
            <p:nvPr/>
          </p:nvSpPr>
          <p:spPr>
            <a:xfrm rot="5400000">
              <a:off x="1907704" y="5589240"/>
              <a:ext cx="367241" cy="3672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rot="5400000" flipV="1">
              <a:off x="2412645" y="5635160"/>
              <a:ext cx="0" cy="2754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899592" y="4645125"/>
            <a:ext cx="3096344" cy="5840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/>
          <p:cNvCxnSpPr/>
          <p:nvPr/>
        </p:nvCxnSpPr>
        <p:spPr>
          <a:xfrm>
            <a:off x="2952136" y="5790231"/>
            <a:ext cx="1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899976" y="5960313"/>
            <a:ext cx="118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Vorticity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twist-2 OAM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83568" y="1404734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Quark Wigner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683568" y="2753141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716" t="52667" r="29461" b="-1666"/>
          <a:stretch>
            <a:fillRect/>
          </a:stretch>
        </p:blipFill>
        <p:spPr bwMode="auto">
          <a:xfrm>
            <a:off x="2016000" y="3284984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 b="51001"/>
          <a:stretch>
            <a:fillRect/>
          </a:stretch>
        </p:blipFill>
        <p:spPr bwMode="auto">
          <a:xfrm>
            <a:off x="1763688" y="1908790"/>
            <a:ext cx="55792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683568" y="4121293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Exact relation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 t="67199" r="70677"/>
          <a:stretch>
            <a:fillRect/>
          </a:stretch>
        </p:blipFill>
        <p:spPr bwMode="auto">
          <a:xfrm>
            <a:off x="899592" y="5654313"/>
            <a:ext cx="1152128" cy="2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2013)]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 t="49494" b="24437"/>
          <a:stretch>
            <a:fillRect/>
          </a:stretch>
        </p:blipFill>
        <p:spPr bwMode="auto">
          <a:xfrm>
            <a:off x="2338834" y="1619992"/>
            <a:ext cx="4393406" cy="3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683568" y="980728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Canonical q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67744" y="1556792"/>
            <a:ext cx="4536504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91"/>
          <p:cNvGrpSpPr>
            <a:grpSpLocks noChangeAspect="1"/>
          </p:cNvGrpSpPr>
          <p:nvPr/>
        </p:nvGrpSpPr>
        <p:grpSpPr>
          <a:xfrm>
            <a:off x="905475" y="2996952"/>
            <a:ext cx="3143523" cy="1620933"/>
            <a:chOff x="5292080" y="2204864"/>
            <a:chExt cx="2943225" cy="1517650"/>
          </a:xfrm>
        </p:grpSpPr>
        <p:pic>
          <p:nvPicPr>
            <p:cNvPr id="6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t="74027"/>
            <a:stretch>
              <a:fillRect/>
            </a:stretch>
          </p:blipFill>
          <p:spPr bwMode="auto">
            <a:xfrm>
              <a:off x="5292080" y="2204864"/>
              <a:ext cx="2943225" cy="15176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l="59991" t="11366" r="34296" b="73856"/>
            <a:stretch>
              <a:fillRect/>
            </a:stretch>
          </p:blipFill>
          <p:spPr bwMode="auto">
            <a:xfrm>
              <a:off x="5357168" y="2284239"/>
              <a:ext cx="441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2013)]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 l="53868" r="41235" b="89808"/>
          <a:stretch>
            <a:fillRect/>
          </a:stretch>
        </p:blipFill>
        <p:spPr bwMode="auto">
          <a:xfrm>
            <a:off x="2561659" y="4077072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Connecteur droit avec flèche 53"/>
          <p:cNvCxnSpPr/>
          <p:nvPr/>
        </p:nvCxnSpPr>
        <p:spPr>
          <a:xfrm>
            <a:off x="2345635" y="3933056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395536" y="4797152"/>
            <a:ext cx="3816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Coincides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err="1" smtClean="0">
                <a:latin typeface="Tahoma" pitchFamily="34" charset="0"/>
                <a:cs typeface="Tahoma" pitchFamily="34" charset="0"/>
              </a:rPr>
              <a:t>locally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kinetic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quark OAM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r="41395" b="50000"/>
          <a:stretch>
            <a:fillRect/>
          </a:stretch>
        </p:blipFill>
        <p:spPr bwMode="auto">
          <a:xfrm>
            <a:off x="1493188" y="5183758"/>
            <a:ext cx="2574756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 cstate="print"/>
          <a:srcRect t="49494" b="24437"/>
          <a:stretch>
            <a:fillRect/>
          </a:stretch>
        </p:blipFill>
        <p:spPr bwMode="auto">
          <a:xfrm>
            <a:off x="2338834" y="1619992"/>
            <a:ext cx="4393406" cy="3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5" cstate="print"/>
          <a:srcRect t="75057" r="9721" b="1771"/>
          <a:stretch>
            <a:fillRect/>
          </a:stretch>
        </p:blipFill>
        <p:spPr bwMode="auto">
          <a:xfrm>
            <a:off x="323528" y="6093296"/>
            <a:ext cx="396632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683568" y="980728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Canonical q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67744" y="1556792"/>
            <a:ext cx="4536504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107504" y="2492896"/>
            <a:ext cx="4392488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Text Box 97"/>
          <p:cNvSpPr txBox="1">
            <a:spLocks noChangeArrowheads="1"/>
          </p:cNvSpPr>
          <p:nvPr/>
        </p:nvSpPr>
        <p:spPr bwMode="auto">
          <a:xfrm>
            <a:off x="683568" y="2370366"/>
            <a:ext cx="316835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i="1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based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Fock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-Schwinger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2"/>
          <p:cNvGrpSpPr>
            <a:grpSpLocks noChangeAspect="1"/>
          </p:cNvGrpSpPr>
          <p:nvPr/>
        </p:nvGrpSpPr>
        <p:grpSpPr>
          <a:xfrm>
            <a:off x="5436096" y="2996952"/>
            <a:ext cx="3143523" cy="1627714"/>
            <a:chOff x="5257800" y="4645025"/>
            <a:chExt cx="2943225" cy="1524000"/>
          </a:xfrm>
          <a:effectLst/>
        </p:grpSpPr>
        <p:pic>
          <p:nvPicPr>
            <p:cNvPr id="55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t="37013" b="36909"/>
            <a:stretch>
              <a:fillRect/>
            </a:stretch>
          </p:blipFill>
          <p:spPr bwMode="auto">
            <a:xfrm>
              <a:off x="5257800" y="4645025"/>
              <a:ext cx="2943225" cy="152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l="59991" t="11366" r="34296" b="73856"/>
            <a:stretch>
              <a:fillRect/>
            </a:stretch>
          </p:blipFill>
          <p:spPr bwMode="auto">
            <a:xfrm>
              <a:off x="5334000" y="4724400"/>
              <a:ext cx="4429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7452320" y="344003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FSI</a:t>
            </a: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5618584" y="344003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ISI</a:t>
            </a:r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6957392" y="427858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SIDIS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4788024" y="427858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Drell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-Yan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e 91"/>
          <p:cNvGrpSpPr>
            <a:grpSpLocks noChangeAspect="1"/>
          </p:cNvGrpSpPr>
          <p:nvPr/>
        </p:nvGrpSpPr>
        <p:grpSpPr>
          <a:xfrm>
            <a:off x="905475" y="2996952"/>
            <a:ext cx="3143523" cy="1620933"/>
            <a:chOff x="5292080" y="2204864"/>
            <a:chExt cx="2943225" cy="1517650"/>
          </a:xfrm>
        </p:grpSpPr>
        <p:pic>
          <p:nvPicPr>
            <p:cNvPr id="6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t="74027"/>
            <a:stretch>
              <a:fillRect/>
            </a:stretch>
          </p:blipFill>
          <p:spPr bwMode="auto">
            <a:xfrm>
              <a:off x="5292080" y="2204864"/>
              <a:ext cx="2943225" cy="15176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l="59991" t="11366" r="34296" b="73856"/>
            <a:stretch>
              <a:fillRect/>
            </a:stretch>
          </p:blipFill>
          <p:spPr bwMode="auto">
            <a:xfrm>
              <a:off x="5357168" y="2284239"/>
              <a:ext cx="441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" name="Picture 24"/>
          <p:cNvPicPr>
            <a:picLocks noChangeAspect="1" noChangeArrowheads="1"/>
          </p:cNvPicPr>
          <p:nvPr/>
        </p:nvPicPr>
        <p:blipFill>
          <a:blip r:embed="rId4" cstate="print"/>
          <a:srcRect t="59956"/>
          <a:stretch>
            <a:fillRect/>
          </a:stretch>
        </p:blipFill>
        <p:spPr bwMode="auto">
          <a:xfrm>
            <a:off x="5004048" y="4533313"/>
            <a:ext cx="1522369" cy="9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5"/>
          <p:cNvPicPr>
            <a:picLocks noChangeAspect="1" noChangeArrowheads="1"/>
          </p:cNvPicPr>
          <p:nvPr/>
        </p:nvPicPr>
        <p:blipFill>
          <a:blip r:embed="rId5" cstate="print"/>
          <a:srcRect b="57391"/>
          <a:stretch>
            <a:fillRect/>
          </a:stretch>
        </p:blipFill>
        <p:spPr bwMode="auto">
          <a:xfrm>
            <a:off x="7236296" y="4485616"/>
            <a:ext cx="1520640" cy="103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2013)]</a:t>
            </a:r>
            <a:endParaRPr lang="fr-BE" sz="1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 l="53868" r="41235" b="89808"/>
          <a:stretch>
            <a:fillRect/>
          </a:stretch>
        </p:blipFill>
        <p:spPr bwMode="auto">
          <a:xfrm>
            <a:off x="2561659" y="4077072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Connecteur droit avec flèche 53"/>
          <p:cNvCxnSpPr/>
          <p:nvPr/>
        </p:nvCxnSpPr>
        <p:spPr>
          <a:xfrm>
            <a:off x="2345635" y="3933056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395536" y="4797152"/>
            <a:ext cx="3816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Coincides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err="1" smtClean="0">
                <a:latin typeface="Tahoma" pitchFamily="34" charset="0"/>
                <a:cs typeface="Tahoma" pitchFamily="34" charset="0"/>
              </a:rPr>
              <a:t>locally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kinetic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quark OAM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6021288"/>
            <a:ext cx="11072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6300192" y="5949280"/>
            <a:ext cx="1224136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ext Box 41"/>
          <p:cNvSpPr txBox="1">
            <a:spLocks noChangeArrowheads="1"/>
          </p:cNvSpPr>
          <p:nvPr/>
        </p:nvSpPr>
        <p:spPr bwMode="auto">
          <a:xfrm>
            <a:off x="7668344" y="6021288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Naive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T-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even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r="41395" b="50000"/>
          <a:stretch>
            <a:fillRect/>
          </a:stretch>
        </p:blipFill>
        <p:spPr bwMode="auto">
          <a:xfrm>
            <a:off x="1493188" y="5183758"/>
            <a:ext cx="2574756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8" cstate="print"/>
          <a:srcRect t="49494" b="24437"/>
          <a:stretch>
            <a:fillRect/>
          </a:stretch>
        </p:blipFill>
        <p:spPr bwMode="auto">
          <a:xfrm>
            <a:off x="2338834" y="1619992"/>
            <a:ext cx="4393406" cy="3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8" cstate="print"/>
          <a:srcRect t="75057" r="9721" b="1771"/>
          <a:stretch>
            <a:fillRect/>
          </a:stretch>
        </p:blipFill>
        <p:spPr bwMode="auto">
          <a:xfrm>
            <a:off x="323528" y="6093296"/>
            <a:ext cx="396632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683568" y="980728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Canonical q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67744" y="1556792"/>
            <a:ext cx="4536504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107504" y="2492896"/>
            <a:ext cx="4392488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4644008" y="2492896"/>
            <a:ext cx="4392488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Text Box 97"/>
          <p:cNvSpPr txBox="1">
            <a:spLocks noChangeArrowheads="1"/>
          </p:cNvSpPr>
          <p:nvPr/>
        </p:nvSpPr>
        <p:spPr bwMode="auto">
          <a:xfrm>
            <a:off x="683568" y="2370366"/>
            <a:ext cx="316835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i="1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based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Fock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-Schwinger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Text Box 97"/>
          <p:cNvSpPr txBox="1">
            <a:spLocks noChangeArrowheads="1"/>
          </p:cNvSpPr>
          <p:nvPr/>
        </p:nvSpPr>
        <p:spPr bwMode="auto">
          <a:xfrm>
            <a:off x="5940152" y="2370366"/>
            <a:ext cx="172819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Light-front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971600" y="6320353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Gauge-invariant extension (GIE)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2"/>
          <p:cNvSpPr txBox="1">
            <a:spLocks/>
          </p:cNvSpPr>
          <p:nvPr/>
        </p:nvSpPr>
        <p:spPr>
          <a:xfrm>
            <a:off x="4716016" y="4077072"/>
            <a:ext cx="2304256" cy="29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Wakamatsu (2010)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E:\Physique\Talks\QCD'N 12\Wa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264" y="5736356"/>
            <a:ext cx="1760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264" y="5376316"/>
            <a:ext cx="1547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264" y="4932016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264" y="4574456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07504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44008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1547664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Canonical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Text Box 97"/>
          <p:cNvSpPr txBox="1">
            <a:spLocks noChangeArrowheads="1"/>
          </p:cNvSpPr>
          <p:nvPr/>
        </p:nvSpPr>
        <p:spPr bwMode="auto">
          <a:xfrm>
            <a:off x="6012160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56176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300192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36096" y="525562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508000" y="4680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Espace réservé du contenu 2"/>
          <p:cNvSpPr txBox="1">
            <a:spLocks/>
          </p:cNvSpPr>
          <p:nvPr/>
        </p:nvSpPr>
        <p:spPr>
          <a:xfrm>
            <a:off x="2195736" y="1412776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observable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Espace réservé du contenu 2"/>
          <p:cNvSpPr txBox="1">
            <a:spLocks/>
          </p:cNvSpPr>
          <p:nvPr/>
        </p:nvSpPr>
        <p:spPr>
          <a:xfrm>
            <a:off x="6732240" y="1412776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fr-FR" sz="1400" b="1" noProof="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Espace réservé du contenu 2"/>
          <p:cNvSpPr txBox="1">
            <a:spLocks/>
          </p:cNvSpPr>
          <p:nvPr/>
        </p:nvSpPr>
        <p:spPr>
          <a:xfrm>
            <a:off x="6804248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Quasi</a:t>
            </a:r>
            <a:r>
              <a:rPr lang="fr-FR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-o</a:t>
            </a:r>
            <a:r>
              <a:rPr lang="fr-FR" sz="1400" b="1" noProof="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Espace réservé du contenu 2"/>
          <p:cNvSpPr txBox="1">
            <a:spLocks/>
          </p:cNvSpPr>
          <p:nvPr/>
        </p:nvSpPr>
        <p:spPr>
          <a:xfrm>
            <a:off x="2267744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Quasi</a:t>
            </a:r>
            <a:r>
              <a:rPr lang="fr-FR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-o</a:t>
            </a:r>
            <a:r>
              <a:rPr lang="fr-FR" sz="1400" b="1" noProof="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24336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72494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Backup </a:t>
            </a:r>
            <a:r>
              <a:rPr lang="fr-FR" sz="32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slides</a:t>
            </a:r>
            <a:endParaRPr lang="fr-FR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652120" y="4293096"/>
            <a:ext cx="3419872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014507]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fr-BE" sz="11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Nucl</a:t>
            </a: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Phys. A825 (2009) 115]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[PRL104 (2010) 112001]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113011</a:t>
            </a: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fr-BE" sz="11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5" descr="E:\Physique\Talks\QCD_EVOLUTION2012\Wig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4149080"/>
            <a:ext cx="1975796" cy="20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66" r="47266" b="6572"/>
          <a:stretch>
            <a:fillRect/>
          </a:stretch>
        </p:blipFill>
        <p:spPr bwMode="auto">
          <a:xfrm>
            <a:off x="1207566" y="4479263"/>
            <a:ext cx="199522" cy="17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882" b="6572"/>
          <a:stretch>
            <a:fillRect/>
          </a:stretch>
        </p:blipFill>
        <p:spPr bwMode="auto">
          <a:xfrm>
            <a:off x="1292319" y="4901259"/>
            <a:ext cx="158911" cy="1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4366" y="4657596"/>
            <a:ext cx="607394" cy="15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72" y="1385568"/>
            <a:ext cx="2747853" cy="462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79816" y="1124744"/>
            <a:ext cx="792088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GTMDs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2843808" y="2825728"/>
            <a:ext cx="648072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TMDs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067808" y="6005113"/>
            <a:ext cx="864096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latin typeface="Tahoma" pitchFamily="34" charset="0"/>
                <a:cs typeface="Tahoma" pitchFamily="34" charset="0"/>
              </a:rPr>
              <a:t>Charges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607808" y="4265888"/>
            <a:ext cx="576064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PDFs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047968" y="2836761"/>
            <a:ext cx="648072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GPDs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047968" y="4265888"/>
            <a:ext cx="504056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FFs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843808" y="4265888"/>
            <a:ext cx="648072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TMCs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39808" y="2825984"/>
            <a:ext cx="792088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TMFFs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 l="35531" t="22288" b="65519"/>
          <a:stretch>
            <a:fillRect/>
          </a:stretch>
        </p:blipFill>
        <p:spPr bwMode="auto">
          <a:xfrm>
            <a:off x="2970000" y="3140968"/>
            <a:ext cx="424464" cy="26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 l="74478" t="79671" r="202" b="11461"/>
          <a:stretch>
            <a:fillRect/>
          </a:stretch>
        </p:blipFill>
        <p:spPr bwMode="auto">
          <a:xfrm>
            <a:off x="6241301" y="4581128"/>
            <a:ext cx="166707" cy="19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33" t="66240" b="22675"/>
          <a:stretch>
            <a:fillRect/>
          </a:stretch>
        </p:blipFill>
        <p:spPr bwMode="auto">
          <a:xfrm>
            <a:off x="4175760" y="3157184"/>
            <a:ext cx="480414" cy="2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 l="61492" t="51648" b="37267"/>
          <a:stretch>
            <a:fillRect/>
          </a:stretch>
        </p:blipFill>
        <p:spPr bwMode="auto">
          <a:xfrm>
            <a:off x="3060000" y="4571984"/>
            <a:ext cx="253537" cy="2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 t="37161" b="51754"/>
          <a:stretch>
            <a:fillRect/>
          </a:stretch>
        </p:blipFill>
        <p:spPr bwMode="auto">
          <a:xfrm>
            <a:off x="5615920" y="1169544"/>
            <a:ext cx="658400" cy="2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/>
          <a:srcRect l="43856" t="10429" b="80703"/>
          <a:stretch>
            <a:fillRect/>
          </a:stretch>
        </p:blipFill>
        <p:spPr bwMode="auto">
          <a:xfrm>
            <a:off x="6191984" y="3185768"/>
            <a:ext cx="369652" cy="19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/>
          <a:srcRect l="75989" b="94135"/>
          <a:stretch>
            <a:fillRect/>
          </a:stretch>
        </p:blipFill>
        <p:spPr bwMode="auto">
          <a:xfrm>
            <a:off x="4809759" y="4625928"/>
            <a:ext cx="158089" cy="1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899592" y="2852936"/>
            <a:ext cx="19047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[PRD84 (2011) 034039]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[PLB710 (2012) 486]</a:t>
            </a:r>
            <a:endParaRPr lang="fr-FR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fr-BE" sz="11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fr-FR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44208" y="1124744"/>
            <a:ext cx="1904752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[PRD84 (2011) 014015]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[PRD85 (2012) 114006]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endParaRPr lang="fr-BE" sz="11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04248" y="2852936"/>
            <a:ext cx="18694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[JHEP1105 (2011) 041]</a:t>
            </a:r>
            <a:endParaRPr lang="fr-FR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3347864" y="6021288"/>
            <a:ext cx="3563888" cy="6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[PRD74 (2006) 054019]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[PRD78 (2008) 034001]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074027]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432048" y="6093296"/>
            <a:ext cx="187220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3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Phase-</a:t>
            </a:r>
            <a:r>
              <a:rPr lang="fr-FR" sz="13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space</a:t>
            </a:r>
            <a:r>
              <a:rPr lang="fr-FR" sz="13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3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densities</a:t>
            </a:r>
            <a:endParaRPr kumimoji="0" lang="fr-FR" sz="13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e 44"/>
          <p:cNvGrpSpPr>
            <a:grpSpLocks noChangeAspect="1"/>
          </p:cNvGrpSpPr>
          <p:nvPr/>
        </p:nvGrpSpPr>
        <p:grpSpPr>
          <a:xfrm>
            <a:off x="5646486" y="1772816"/>
            <a:ext cx="871144" cy="648072"/>
            <a:chOff x="827584" y="5805264"/>
            <a:chExt cx="1020435" cy="759134"/>
          </a:xfrm>
        </p:grpSpPr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 b="-864"/>
            <a:stretch>
              <a:fillRect/>
            </a:stretch>
          </p:blipFill>
          <p:spPr bwMode="auto">
            <a:xfrm>
              <a:off x="827584" y="5805264"/>
              <a:ext cx="1020435" cy="759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24259" t="91994" b="-440"/>
            <a:stretch>
              <a:fillRect/>
            </a:stretch>
          </p:blipFill>
          <p:spPr bwMode="auto">
            <a:xfrm>
              <a:off x="1380331" y="5886000"/>
              <a:ext cx="376949" cy="137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4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78" r="28902"/>
          <a:stretch>
            <a:fillRect/>
          </a:stretch>
        </p:blipFill>
        <p:spPr bwMode="auto">
          <a:xfrm>
            <a:off x="828000" y="4914000"/>
            <a:ext cx="417490" cy="1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arton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distributions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312368" cy="27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312368" cy="27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50577"/>
            <a:ext cx="3312368" cy="27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29" y="3950577"/>
            <a:ext cx="3309439" cy="27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Rectangle 69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spin-spin-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orbit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correlations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 (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98" y="1333520"/>
            <a:ext cx="6888480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937" y="2674784"/>
            <a:ext cx="211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60967" b="4132"/>
          <a:stretch>
            <a:fillRect/>
          </a:stretch>
        </p:blipFill>
        <p:spPr bwMode="auto">
          <a:xfrm>
            <a:off x="7056282" y="3125574"/>
            <a:ext cx="1440684" cy="3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56104" b="31523"/>
          <a:stretch>
            <a:fillRect/>
          </a:stretch>
        </p:blipFill>
        <p:spPr bwMode="auto">
          <a:xfrm>
            <a:off x="7056282" y="2765534"/>
            <a:ext cx="1620174" cy="22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51520" y="908720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Overlap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representation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148064" y="2087270"/>
            <a:ext cx="1080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Momentum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984274" y="2087270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Polarization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688130" y="2348880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688130" y="1772816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560338" y="2348880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7560338" y="1772816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532061" y="2204864"/>
            <a:ext cx="3059113" cy="1455738"/>
            <a:chOff x="1720" y="1584"/>
            <a:chExt cx="2360" cy="1152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0" y="1753"/>
              <a:ext cx="236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231" r="13109"/>
            <a:stretch>
              <a:fillRect/>
            </a:stretch>
          </p:blipFill>
          <p:spPr bwMode="auto">
            <a:xfrm>
              <a:off x="2727" y="1584"/>
              <a:ext cx="3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729"/>
            <a:stretch>
              <a:fillRect/>
            </a:stretch>
          </p:blipFill>
          <p:spPr bwMode="auto">
            <a:xfrm>
              <a:off x="2796" y="2362"/>
              <a:ext cx="20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06" r="85493"/>
            <a:stretch>
              <a:fillRect/>
            </a:stretch>
          </p:blipFill>
          <p:spPr bwMode="auto">
            <a:xfrm>
              <a:off x="2310" y="2227"/>
              <a:ext cx="10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3903"/>
            <a:stretch>
              <a:fillRect/>
            </a:stretch>
          </p:blipFill>
          <p:spPr bwMode="auto">
            <a:xfrm>
              <a:off x="3351" y="2227"/>
              <a:ext cx="1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/>
          <a:srcRect t="22241" b="49957"/>
          <a:stretch>
            <a:fillRect/>
          </a:stretch>
        </p:blipFill>
        <p:spPr bwMode="auto">
          <a:xfrm>
            <a:off x="395536" y="3271664"/>
            <a:ext cx="838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 l="18182" b="77759"/>
          <a:stretch>
            <a:fillRect/>
          </a:stretch>
        </p:blipFill>
        <p:spPr bwMode="auto">
          <a:xfrm>
            <a:off x="2910136" y="3271664"/>
            <a:ext cx="6858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 t="77844"/>
          <a:stretch>
            <a:fillRect/>
          </a:stretch>
        </p:blipFill>
        <p:spPr bwMode="auto">
          <a:xfrm>
            <a:off x="852736" y="2395364"/>
            <a:ext cx="838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/>
          <a:srcRect t="50043" b="27716"/>
          <a:stretch>
            <a:fillRect/>
          </a:stretch>
        </p:blipFill>
        <p:spPr bwMode="auto">
          <a:xfrm>
            <a:off x="2452936" y="2363614"/>
            <a:ext cx="8382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space réservé du contenu 2"/>
          <p:cNvSpPr txBox="1">
            <a:spLocks/>
          </p:cNvSpPr>
          <p:nvPr/>
        </p:nvSpPr>
        <p:spPr>
          <a:xfrm>
            <a:off x="5580112" y="5949280"/>
            <a:ext cx="3563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3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[PRD74 (2006) 054019]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3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[PRD78 (2008) 034001]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3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074027] </a:t>
            </a:r>
            <a:endParaRPr lang="fr-FR" sz="1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08" y="4481992"/>
            <a:ext cx="352806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437112"/>
            <a:ext cx="413766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5517232"/>
            <a:ext cx="5745480" cy="9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251520" y="4149080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Light-front quark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models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4211960" y="4149080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Wigner rotation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light-front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wave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functions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323528" y="1223174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OAM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" cstate="print"/>
          <a:srcRect l="7600" t="66782" r="31592" b="16522"/>
          <a:stretch>
            <a:fillRect/>
          </a:stretch>
        </p:blipFill>
        <p:spPr bwMode="auto">
          <a:xfrm>
            <a:off x="1563209" y="2299455"/>
            <a:ext cx="3922985" cy="4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3" cstate="print"/>
          <a:srcRect l="7600" t="83478" b="-174"/>
          <a:stretch>
            <a:fillRect/>
          </a:stretch>
        </p:blipFill>
        <p:spPr bwMode="auto">
          <a:xfrm>
            <a:off x="1563208" y="1678607"/>
            <a:ext cx="5961120" cy="4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3" cstate="print"/>
          <a:srcRect l="7600" t="48000" r="16389" b="35304"/>
          <a:stretch>
            <a:fillRect/>
          </a:stretch>
        </p:blipFill>
        <p:spPr bwMode="auto">
          <a:xfrm>
            <a:off x="1563209" y="2866607"/>
            <a:ext cx="4903796" cy="4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44000" y="2326607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Canonical 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naive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44000" y="1795399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inetic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144000" y="2974607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Canonical 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7758000" y="3019535"/>
            <a:ext cx="576064" cy="21544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>
                <a:latin typeface="Tahoma" pitchFamily="34" charset="0"/>
                <a:cs typeface="Tahoma" pitchFamily="34" charset="0"/>
              </a:rPr>
              <a:t>GTMDs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7776712" y="2398607"/>
            <a:ext cx="514603" cy="21544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>
                <a:latin typeface="Tahoma" pitchFamily="34" charset="0"/>
                <a:cs typeface="Tahoma" pitchFamily="34" charset="0"/>
              </a:rPr>
              <a:t>TMDs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7776712" y="1795399"/>
            <a:ext cx="514603" cy="21544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>
                <a:latin typeface="Tahoma" pitchFamily="34" charset="0"/>
                <a:cs typeface="Tahoma" pitchFamily="34" charset="0"/>
              </a:rPr>
              <a:t>GPDs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 l="35531" t="22288" b="65519"/>
          <a:stretch>
            <a:fillRect/>
          </a:stretch>
        </p:blipFill>
        <p:spPr bwMode="auto">
          <a:xfrm>
            <a:off x="8424784" y="2380607"/>
            <a:ext cx="385020" cy="2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 t="37161" b="51754"/>
          <a:stretch>
            <a:fillRect/>
          </a:stretch>
        </p:blipFill>
        <p:spPr bwMode="auto">
          <a:xfrm>
            <a:off x="8424352" y="3019535"/>
            <a:ext cx="597218" cy="2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 l="43856" t="10429" b="80703"/>
          <a:stretch>
            <a:fillRect/>
          </a:stretch>
        </p:blipFill>
        <p:spPr bwMode="auto">
          <a:xfrm>
            <a:off x="8424784" y="1795399"/>
            <a:ext cx="335302" cy="17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6"/>
          <p:cNvPicPr>
            <a:picLocks noChangeAspect="1" noChangeArrowheads="1"/>
          </p:cNvPicPr>
          <p:nvPr/>
        </p:nvPicPr>
        <p:blipFill>
          <a:blip r:embed="rId5" cstate="print"/>
          <a:srcRect b="17545"/>
          <a:stretch>
            <a:fillRect/>
          </a:stretch>
        </p:blipFill>
        <p:spPr bwMode="auto">
          <a:xfrm>
            <a:off x="899592" y="4492393"/>
            <a:ext cx="462597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179512" y="4005064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Phenomenological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comparison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6" name="Picture 25"/>
          <p:cNvPicPr>
            <a:picLocks noChangeAspect="1" noChangeArrowheads="1"/>
          </p:cNvPicPr>
          <p:nvPr/>
        </p:nvPicPr>
        <p:blipFill>
          <a:blip r:embed="rId6" cstate="print"/>
          <a:srcRect l="11374" t="-2757" r="79147" b="91724"/>
          <a:stretch>
            <a:fillRect/>
          </a:stretch>
        </p:blipFill>
        <p:spPr bwMode="auto">
          <a:xfrm>
            <a:off x="4860032" y="6148577"/>
            <a:ext cx="762027" cy="30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69"/>
          <p:cNvGrpSpPr>
            <a:grpSpLocks noChangeAspect="1"/>
          </p:cNvGrpSpPr>
          <p:nvPr/>
        </p:nvGrpSpPr>
        <p:grpSpPr>
          <a:xfrm>
            <a:off x="6408000" y="6131809"/>
            <a:ext cx="662938" cy="304800"/>
            <a:chOff x="7324725" y="5940425"/>
            <a:chExt cx="828675" cy="381000"/>
          </a:xfrm>
        </p:grpSpPr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24725" y="5940425"/>
              <a:ext cx="8286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2"/>
            <p:cNvPicPr>
              <a:picLocks noChangeArrowheads="1"/>
            </p:cNvPicPr>
            <p:nvPr/>
          </p:nvPicPr>
          <p:blipFill>
            <a:blip r:embed="rId8" cstate="print"/>
            <a:srcRect l="60038" t="52670" b="24242"/>
            <a:stretch>
              <a:fillRect/>
            </a:stretch>
          </p:blipFill>
          <p:spPr bwMode="auto">
            <a:xfrm flipH="1">
              <a:off x="7629525" y="5940425"/>
              <a:ext cx="147704" cy="1695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69" name="Connecteur droit 46"/>
            <p:cNvCxnSpPr>
              <a:cxnSpLocks noChangeShapeType="1"/>
            </p:cNvCxnSpPr>
            <p:nvPr/>
          </p:nvCxnSpPr>
          <p:spPr bwMode="auto">
            <a:xfrm flipH="1">
              <a:off x="7659688" y="6046788"/>
              <a:ext cx="762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" name="Rectangle à coins arrondis 47"/>
          <p:cNvSpPr>
            <a:spLocks noChangeArrowheads="1"/>
          </p:cNvSpPr>
          <p:nvPr/>
        </p:nvSpPr>
        <p:spPr bwMode="auto">
          <a:xfrm>
            <a:off x="2915816" y="5185281"/>
            <a:ext cx="576064" cy="7920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Rectangle à coins arrondis 47"/>
          <p:cNvSpPr>
            <a:spLocks noChangeArrowheads="1"/>
          </p:cNvSpPr>
          <p:nvPr/>
        </p:nvSpPr>
        <p:spPr bwMode="auto">
          <a:xfrm>
            <a:off x="4896000" y="5185281"/>
            <a:ext cx="576064" cy="7920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5724128" y="6175281"/>
            <a:ext cx="5760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orbital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angular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momentum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53"/>
          <p:cNvSpPr txBox="1">
            <a:spLocks noChangeArrowheads="1"/>
          </p:cNvSpPr>
          <p:nvPr/>
        </p:nvSpPr>
        <p:spPr bwMode="auto">
          <a:xfrm>
            <a:off x="5724128" y="2996952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auge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" name="Text Box 53"/>
          <p:cNvSpPr txBox="1">
            <a:spLocks noChangeArrowheads="1"/>
          </p:cNvSpPr>
          <p:nvPr/>
        </p:nvSpPr>
        <p:spPr bwMode="auto">
          <a:xfrm>
            <a:off x="5542384" y="2420888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GIE1</a:t>
            </a:r>
          </a:p>
        </p:txBody>
      </p:sp>
      <p:sp>
        <p:nvSpPr>
          <p:cNvPr id="130" name="Text Box 53"/>
          <p:cNvSpPr txBox="1">
            <a:spLocks noChangeArrowheads="1"/>
          </p:cNvSpPr>
          <p:nvPr/>
        </p:nvSpPr>
        <p:spPr bwMode="auto">
          <a:xfrm>
            <a:off x="5542384" y="1844824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GIE2</a:t>
            </a:r>
          </a:p>
        </p:txBody>
      </p:sp>
      <p:sp>
        <p:nvSpPr>
          <p:cNvPr id="131" name="Text Box 53"/>
          <p:cNvSpPr txBox="1">
            <a:spLocks noChangeArrowheads="1"/>
          </p:cNvSpPr>
          <p:nvPr/>
        </p:nvSpPr>
        <p:spPr bwMode="auto">
          <a:xfrm>
            <a:off x="4211960" y="991761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Gauge-variant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2" name="Text Box 53"/>
          <p:cNvSpPr txBox="1">
            <a:spLocks noChangeArrowheads="1"/>
          </p:cNvSpPr>
          <p:nvPr/>
        </p:nvSpPr>
        <p:spPr bwMode="auto">
          <a:xfrm>
            <a:off x="3707904" y="3645024"/>
            <a:ext cx="1656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« Natural » gauges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e 136"/>
          <p:cNvGrpSpPr>
            <a:grpSpLocks noChangeAspect="1"/>
          </p:cNvGrpSpPr>
          <p:nvPr/>
        </p:nvGrpSpPr>
        <p:grpSpPr>
          <a:xfrm>
            <a:off x="3419872" y="1124744"/>
            <a:ext cx="2232248" cy="2451805"/>
            <a:chOff x="1219200" y="4501530"/>
            <a:chExt cx="1752600" cy="1924980"/>
          </a:xfrm>
        </p:grpSpPr>
        <p:cxnSp>
          <p:nvCxnSpPr>
            <p:cNvPr id="122" name="Connecteur droit avec flèche 42"/>
            <p:cNvCxnSpPr>
              <a:cxnSpLocks noChangeShapeType="1"/>
            </p:cNvCxnSpPr>
            <p:nvPr/>
          </p:nvCxnSpPr>
          <p:spPr bwMode="auto">
            <a:xfrm>
              <a:off x="1219200" y="6101730"/>
              <a:ext cx="175260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23" name="Connecteur droit avec flèche 44"/>
            <p:cNvCxnSpPr>
              <a:cxnSpLocks noChangeShapeType="1"/>
            </p:cNvCxnSpPr>
            <p:nvPr/>
          </p:nvCxnSpPr>
          <p:spPr bwMode="auto">
            <a:xfrm flipV="1">
              <a:off x="1219200" y="4501530"/>
              <a:ext cx="0" cy="1600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24" name="Forme libre 50"/>
            <p:cNvSpPr>
              <a:spLocks/>
            </p:cNvSpPr>
            <p:nvPr/>
          </p:nvSpPr>
          <p:spPr bwMode="auto">
            <a:xfrm>
              <a:off x="1412875" y="4619005"/>
              <a:ext cx="1497013" cy="1254125"/>
            </a:xfrm>
            <a:custGeom>
              <a:avLst/>
              <a:gdLst>
                <a:gd name="T0" fmla="*/ 0 w 1496291"/>
                <a:gd name="T1" fmla="*/ 0 h 1254644"/>
                <a:gd name="T2" fmla="*/ 55607 w 1496291"/>
                <a:gd name="T3" fmla="*/ 27632 h 1254644"/>
                <a:gd name="T4" fmla="*/ 125111 w 1496291"/>
                <a:gd name="T5" fmla="*/ 151959 h 1254644"/>
                <a:gd name="T6" fmla="*/ 152918 w 1496291"/>
                <a:gd name="T7" fmla="*/ 193403 h 1254644"/>
                <a:gd name="T8" fmla="*/ 194621 w 1496291"/>
                <a:gd name="T9" fmla="*/ 276290 h 1254644"/>
                <a:gd name="T10" fmla="*/ 208520 w 1496291"/>
                <a:gd name="T11" fmla="*/ 317731 h 1254644"/>
                <a:gd name="T12" fmla="*/ 264125 w 1496291"/>
                <a:gd name="T13" fmla="*/ 400619 h 1254644"/>
                <a:gd name="T14" fmla="*/ 291930 w 1496291"/>
                <a:gd name="T15" fmla="*/ 442064 h 1254644"/>
                <a:gd name="T16" fmla="*/ 375338 w 1496291"/>
                <a:gd name="T17" fmla="*/ 469690 h 1254644"/>
                <a:gd name="T18" fmla="*/ 417043 w 1496291"/>
                <a:gd name="T19" fmla="*/ 483507 h 1254644"/>
                <a:gd name="T20" fmla="*/ 472647 w 1496291"/>
                <a:gd name="T21" fmla="*/ 524950 h 1254644"/>
                <a:gd name="T22" fmla="*/ 514352 w 1496291"/>
                <a:gd name="T23" fmla="*/ 552578 h 1254644"/>
                <a:gd name="T24" fmla="*/ 583860 w 1496291"/>
                <a:gd name="T25" fmla="*/ 607836 h 1254644"/>
                <a:gd name="T26" fmla="*/ 597761 w 1496291"/>
                <a:gd name="T27" fmla="*/ 649280 h 1254644"/>
                <a:gd name="T28" fmla="*/ 667268 w 1496291"/>
                <a:gd name="T29" fmla="*/ 745981 h 1254644"/>
                <a:gd name="T30" fmla="*/ 750676 w 1496291"/>
                <a:gd name="T31" fmla="*/ 870311 h 1254644"/>
                <a:gd name="T32" fmla="*/ 778478 w 1496291"/>
                <a:gd name="T33" fmla="*/ 911755 h 1254644"/>
                <a:gd name="T34" fmla="*/ 861886 w 1496291"/>
                <a:gd name="T35" fmla="*/ 953197 h 1254644"/>
                <a:gd name="T36" fmla="*/ 889690 w 1496291"/>
                <a:gd name="T37" fmla="*/ 980826 h 1254644"/>
                <a:gd name="T38" fmla="*/ 931393 w 1496291"/>
                <a:gd name="T39" fmla="*/ 994641 h 1254644"/>
                <a:gd name="T40" fmla="*/ 959196 w 1496291"/>
                <a:gd name="T41" fmla="*/ 1036085 h 1254644"/>
                <a:gd name="T42" fmla="*/ 1014801 w 1496291"/>
                <a:gd name="T43" fmla="*/ 1063716 h 1254644"/>
                <a:gd name="T44" fmla="*/ 1070409 w 1496291"/>
                <a:gd name="T45" fmla="*/ 1146602 h 1254644"/>
                <a:gd name="T46" fmla="*/ 1195522 w 1496291"/>
                <a:gd name="T47" fmla="*/ 1201859 h 1254644"/>
                <a:gd name="T48" fmla="*/ 1237226 w 1496291"/>
                <a:gd name="T49" fmla="*/ 1215675 h 1254644"/>
                <a:gd name="T50" fmla="*/ 1278930 w 1496291"/>
                <a:gd name="T51" fmla="*/ 1243302 h 1254644"/>
                <a:gd name="T52" fmla="*/ 1501352 w 1496291"/>
                <a:gd name="T53" fmla="*/ 1243302 h 12546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96291"/>
                <a:gd name="T82" fmla="*/ 0 h 1254644"/>
                <a:gd name="T83" fmla="*/ 1496291 w 1496291"/>
                <a:gd name="T84" fmla="*/ 1254644 h 12546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96291" h="1254644">
                  <a:moveTo>
                    <a:pt x="0" y="0"/>
                  </a:moveTo>
                  <a:cubicBezTo>
                    <a:pt x="18473" y="9236"/>
                    <a:pt x="40814" y="13105"/>
                    <a:pt x="55418" y="27709"/>
                  </a:cubicBezTo>
                  <a:cubicBezTo>
                    <a:pt x="142784" y="115075"/>
                    <a:pt x="89847" y="82713"/>
                    <a:pt x="124691" y="152400"/>
                  </a:cubicBezTo>
                  <a:cubicBezTo>
                    <a:pt x="132138" y="167293"/>
                    <a:pt x="143164" y="180109"/>
                    <a:pt x="152400" y="193963"/>
                  </a:cubicBezTo>
                  <a:cubicBezTo>
                    <a:pt x="187219" y="298425"/>
                    <a:pt x="140253" y="169672"/>
                    <a:pt x="193963" y="277091"/>
                  </a:cubicBezTo>
                  <a:cubicBezTo>
                    <a:pt x="200494" y="290153"/>
                    <a:pt x="200726" y="305888"/>
                    <a:pt x="207818" y="318654"/>
                  </a:cubicBezTo>
                  <a:cubicBezTo>
                    <a:pt x="223991" y="347765"/>
                    <a:pt x="244763" y="374072"/>
                    <a:pt x="263236" y="401781"/>
                  </a:cubicBezTo>
                  <a:cubicBezTo>
                    <a:pt x="272472" y="415636"/>
                    <a:pt x="275148" y="438079"/>
                    <a:pt x="290945" y="443345"/>
                  </a:cubicBezTo>
                  <a:lnTo>
                    <a:pt x="374072" y="471054"/>
                  </a:lnTo>
                  <a:lnTo>
                    <a:pt x="415636" y="484909"/>
                  </a:lnTo>
                  <a:cubicBezTo>
                    <a:pt x="434109" y="498763"/>
                    <a:pt x="452264" y="513051"/>
                    <a:pt x="471054" y="526472"/>
                  </a:cubicBezTo>
                  <a:cubicBezTo>
                    <a:pt x="484604" y="536150"/>
                    <a:pt x="499616" y="543779"/>
                    <a:pt x="512618" y="554181"/>
                  </a:cubicBezTo>
                  <a:cubicBezTo>
                    <a:pt x="611326" y="633148"/>
                    <a:pt x="453962" y="524315"/>
                    <a:pt x="581891" y="609600"/>
                  </a:cubicBezTo>
                  <a:cubicBezTo>
                    <a:pt x="586509" y="623454"/>
                    <a:pt x="589214" y="638101"/>
                    <a:pt x="595745" y="651163"/>
                  </a:cubicBezTo>
                  <a:cubicBezTo>
                    <a:pt x="607008" y="673688"/>
                    <a:pt x="654032" y="732451"/>
                    <a:pt x="665018" y="748145"/>
                  </a:cubicBezTo>
                  <a:cubicBezTo>
                    <a:pt x="665034" y="748168"/>
                    <a:pt x="734283" y="852042"/>
                    <a:pt x="748145" y="872836"/>
                  </a:cubicBezTo>
                  <a:cubicBezTo>
                    <a:pt x="757381" y="886691"/>
                    <a:pt x="761999" y="905164"/>
                    <a:pt x="775854" y="914400"/>
                  </a:cubicBezTo>
                  <a:cubicBezTo>
                    <a:pt x="829569" y="950210"/>
                    <a:pt x="801621" y="936844"/>
                    <a:pt x="858981" y="955963"/>
                  </a:cubicBezTo>
                  <a:cubicBezTo>
                    <a:pt x="868218" y="965199"/>
                    <a:pt x="875490" y="976951"/>
                    <a:pt x="886691" y="983672"/>
                  </a:cubicBezTo>
                  <a:cubicBezTo>
                    <a:pt x="899214" y="991186"/>
                    <a:pt x="916850" y="988404"/>
                    <a:pt x="928254" y="997527"/>
                  </a:cubicBezTo>
                  <a:cubicBezTo>
                    <a:pt x="941256" y="1007929"/>
                    <a:pt x="943171" y="1028431"/>
                    <a:pt x="955963" y="1039091"/>
                  </a:cubicBezTo>
                  <a:cubicBezTo>
                    <a:pt x="971829" y="1052313"/>
                    <a:pt x="992908" y="1057564"/>
                    <a:pt x="1011381" y="1066800"/>
                  </a:cubicBezTo>
                  <a:cubicBezTo>
                    <a:pt x="1029854" y="1094509"/>
                    <a:pt x="1035207" y="1139396"/>
                    <a:pt x="1066800" y="1149927"/>
                  </a:cubicBezTo>
                  <a:cubicBezTo>
                    <a:pt x="1281246" y="1221409"/>
                    <a:pt x="1059766" y="1139482"/>
                    <a:pt x="1191491" y="1205345"/>
                  </a:cubicBezTo>
                  <a:cubicBezTo>
                    <a:pt x="1204553" y="1211876"/>
                    <a:pt x="1219992" y="1212669"/>
                    <a:pt x="1233054" y="1219200"/>
                  </a:cubicBezTo>
                  <a:cubicBezTo>
                    <a:pt x="1247947" y="1226647"/>
                    <a:pt x="1258058" y="1245166"/>
                    <a:pt x="1274618" y="1246909"/>
                  </a:cubicBezTo>
                  <a:cubicBezTo>
                    <a:pt x="1348103" y="1254644"/>
                    <a:pt x="1422400" y="1246909"/>
                    <a:pt x="1496291" y="124690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25" name="Connecteur droit 52"/>
            <p:cNvCxnSpPr>
              <a:cxnSpLocks noChangeShapeType="1"/>
            </p:cNvCxnSpPr>
            <p:nvPr/>
          </p:nvCxnSpPr>
          <p:spPr bwMode="auto">
            <a:xfrm>
              <a:off x="1219200" y="5644530"/>
              <a:ext cx="1676400" cy="0"/>
            </a:xfrm>
            <a:prstGeom prst="line">
              <a:avLst/>
            </a:prstGeom>
            <a:noFill/>
            <a:ln w="25400" algn="ctr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126" name="Connecteur droit 53"/>
            <p:cNvCxnSpPr>
              <a:cxnSpLocks noChangeShapeType="1"/>
            </p:cNvCxnSpPr>
            <p:nvPr/>
          </p:nvCxnSpPr>
          <p:spPr bwMode="auto">
            <a:xfrm>
              <a:off x="1219200" y="5187330"/>
              <a:ext cx="1676400" cy="0"/>
            </a:xfrm>
            <a:prstGeom prst="line">
              <a:avLst/>
            </a:prstGeom>
            <a:noFill/>
            <a:ln w="25400" algn="ctr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127" name="Connecteur droit 55"/>
            <p:cNvCxnSpPr>
              <a:cxnSpLocks noChangeShapeType="1"/>
            </p:cNvCxnSpPr>
            <p:nvPr/>
          </p:nvCxnSpPr>
          <p:spPr bwMode="auto">
            <a:xfrm flipH="1">
              <a:off x="1925638" y="5187330"/>
              <a:ext cx="6350" cy="914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28" name="Connecteur droit 57"/>
            <p:cNvCxnSpPr>
              <a:cxnSpLocks noChangeShapeType="1"/>
            </p:cNvCxnSpPr>
            <p:nvPr/>
          </p:nvCxnSpPr>
          <p:spPr bwMode="auto">
            <a:xfrm>
              <a:off x="2362200" y="5644530"/>
              <a:ext cx="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" name="Connecteur droit avec flèche 40"/>
            <p:cNvCxnSpPr>
              <a:cxnSpLocks noChangeShapeType="1"/>
            </p:cNvCxnSpPr>
            <p:nvPr/>
          </p:nvCxnSpPr>
          <p:spPr bwMode="auto">
            <a:xfrm flipH="1" flipV="1">
              <a:off x="1948540" y="6121710"/>
              <a:ext cx="1905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34" name="Connecteur droit avec flèche 40"/>
            <p:cNvCxnSpPr>
              <a:cxnSpLocks noChangeShapeType="1"/>
            </p:cNvCxnSpPr>
            <p:nvPr/>
          </p:nvCxnSpPr>
          <p:spPr bwMode="auto">
            <a:xfrm flipV="1">
              <a:off x="2133040" y="6121710"/>
              <a:ext cx="1905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35" name="Connecteur droit avec flèche 40"/>
            <p:cNvCxnSpPr>
              <a:cxnSpLocks noChangeShapeType="1"/>
            </p:cNvCxnSpPr>
            <p:nvPr/>
          </p:nvCxnSpPr>
          <p:spPr bwMode="auto">
            <a:xfrm flipH="1">
              <a:off x="1669250" y="4591540"/>
              <a:ext cx="2286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</p:grp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829" y="4656749"/>
            <a:ext cx="149828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 Box 41"/>
          <p:cNvSpPr txBox="1">
            <a:spLocks noChangeArrowheads="1"/>
          </p:cNvSpPr>
          <p:nvPr/>
        </p:nvSpPr>
        <p:spPr bwMode="auto">
          <a:xfrm>
            <a:off x="1403648" y="4869160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Lorentz-invariant extensions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Text Box 53"/>
          <p:cNvSpPr txBox="1">
            <a:spLocks noChangeArrowheads="1"/>
          </p:cNvSpPr>
          <p:nvPr/>
        </p:nvSpPr>
        <p:spPr bwMode="auto">
          <a:xfrm>
            <a:off x="827584" y="4993431"/>
            <a:ext cx="432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~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Text Box 53"/>
          <p:cNvSpPr txBox="1">
            <a:spLocks noChangeArrowheads="1"/>
          </p:cNvSpPr>
          <p:nvPr/>
        </p:nvSpPr>
        <p:spPr bwMode="auto">
          <a:xfrm>
            <a:off x="5796136" y="4626000"/>
            <a:ext cx="201622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est</a:t>
            </a:r>
            <a:endParaRPr lang="fr-BE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fr-BE" sz="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Center-of-mass</a:t>
            </a:r>
            <a:endParaRPr lang="fr-BE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fr-BE" sz="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Infinite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" name="Text Box 41"/>
          <p:cNvSpPr txBox="1">
            <a:spLocks noChangeArrowheads="1"/>
          </p:cNvSpPr>
          <p:nvPr/>
        </p:nvSpPr>
        <p:spPr bwMode="auto">
          <a:xfrm>
            <a:off x="5796136" y="5854045"/>
            <a:ext cx="2016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 Natural » frames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gauge-invariant extension (GIE)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2"/>
          <p:cNvSpPr txBox="1">
            <a:spLocks/>
          </p:cNvSpPr>
          <p:nvPr/>
        </p:nvSpPr>
        <p:spPr>
          <a:xfrm>
            <a:off x="4716016" y="4077072"/>
            <a:ext cx="2304256" cy="29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Wakamatsu (2010)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E:\Physique\Talks\QCD'N 12\Wa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264" y="5736356"/>
            <a:ext cx="1760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264" y="5376316"/>
            <a:ext cx="1547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264" y="4932016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264" y="4574456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1561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56176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300192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36096" y="525562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508000" y="4680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971600" y="6320353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Gauge-invariant extension (GIE)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2"/>
          <p:cNvSpPr txBox="1">
            <a:spLocks/>
          </p:cNvSpPr>
          <p:nvPr/>
        </p:nvSpPr>
        <p:spPr>
          <a:xfrm>
            <a:off x="4716016" y="4077072"/>
            <a:ext cx="2304256" cy="29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Wakamatsu (2010)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E:\Physique\Talks\QCD'N 12\Wa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264" y="5736356"/>
            <a:ext cx="1760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264" y="5376316"/>
            <a:ext cx="1547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264" y="4932016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264" y="4574456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07504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44008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1547664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Canonical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Text Box 97"/>
          <p:cNvSpPr txBox="1">
            <a:spLocks noChangeArrowheads="1"/>
          </p:cNvSpPr>
          <p:nvPr/>
        </p:nvSpPr>
        <p:spPr bwMode="auto">
          <a:xfrm>
            <a:off x="6012160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1561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56176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300192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36096" y="525562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508000" y="4680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971600" y="6320353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Gauge-invariant extension (GIE)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73" y="2397149"/>
            <a:ext cx="3614738" cy="7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7776" y="1916832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transformation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73" y="2397149"/>
            <a:ext cx="3614738" cy="7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897" y="4045048"/>
            <a:ext cx="2743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7776" y="1916832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transformation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707776" y="3563292"/>
            <a:ext cx="3432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Pure-gauge covariant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derivatives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</TotalTime>
  <Words>1221</Words>
  <Application>Microsoft Office PowerPoint</Application>
  <PresentationFormat>Affichage à l'écran (4:3)</PresentationFormat>
  <Paragraphs>426</Paragraphs>
  <Slides>46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Cédric Lorcé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Backup slides</vt:lpstr>
      <vt:lpstr>Diapositive 42</vt:lpstr>
      <vt:lpstr>Diapositive 43</vt:lpstr>
      <vt:lpstr>Diapositive 44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Cédric</dc:creator>
  <cp:lastModifiedBy>Cédric</cp:lastModifiedBy>
  <cp:revision>481</cp:revision>
  <dcterms:created xsi:type="dcterms:W3CDTF">2013-03-12T09:22:03Z</dcterms:created>
  <dcterms:modified xsi:type="dcterms:W3CDTF">2013-04-30T13:02:50Z</dcterms:modified>
</cp:coreProperties>
</file>