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oleObject11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oleObject12.bin" ContentType="application/vnd.openxmlformats-officedocument.oleObject"/>
  <Override PartName="/ppt/embeddings/Microsoft_Equation17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0" r:id="rId1"/>
  </p:sldMasterIdLst>
  <p:notesMasterIdLst>
    <p:notesMasterId r:id="rId46"/>
  </p:notesMasterIdLst>
  <p:handoutMasterIdLst>
    <p:handoutMasterId r:id="rId47"/>
  </p:handoutMasterIdLst>
  <p:sldIdLst>
    <p:sldId id="449" r:id="rId2"/>
    <p:sldId id="350" r:id="rId3"/>
    <p:sldId id="481" r:id="rId4"/>
    <p:sldId id="478" r:id="rId5"/>
    <p:sldId id="476" r:id="rId6"/>
    <p:sldId id="480" r:id="rId7"/>
    <p:sldId id="496" r:id="rId8"/>
    <p:sldId id="484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485" r:id="rId18"/>
    <p:sldId id="486" r:id="rId19"/>
    <p:sldId id="487" r:id="rId20"/>
    <p:sldId id="489" r:id="rId21"/>
    <p:sldId id="466" r:id="rId22"/>
    <p:sldId id="506" r:id="rId23"/>
    <p:sldId id="507" r:id="rId24"/>
    <p:sldId id="510" r:id="rId25"/>
    <p:sldId id="511" r:id="rId26"/>
    <p:sldId id="509" r:id="rId27"/>
    <p:sldId id="512" r:id="rId28"/>
    <p:sldId id="508" r:id="rId29"/>
    <p:sldId id="467" r:id="rId30"/>
    <p:sldId id="495" r:id="rId31"/>
    <p:sldId id="469" r:id="rId32"/>
    <p:sldId id="471" r:id="rId33"/>
    <p:sldId id="513" r:id="rId34"/>
    <p:sldId id="514" r:id="rId35"/>
    <p:sldId id="515" r:id="rId36"/>
    <p:sldId id="492" r:id="rId37"/>
    <p:sldId id="517" r:id="rId38"/>
    <p:sldId id="493" r:id="rId39"/>
    <p:sldId id="494" r:id="rId40"/>
    <p:sldId id="516" r:id="rId41"/>
    <p:sldId id="519" r:id="rId42"/>
    <p:sldId id="518" r:id="rId43"/>
    <p:sldId id="488" r:id="rId44"/>
    <p:sldId id="477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700B5"/>
    <a:srgbClr val="83FFC1"/>
    <a:srgbClr val="8400C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6277" autoAdjust="0"/>
  </p:normalViewPr>
  <p:slideViewPr>
    <p:cSldViewPr>
      <p:cViewPr>
        <p:scale>
          <a:sx n="76" d="100"/>
          <a:sy n="76" d="100"/>
        </p:scale>
        <p:origin x="-11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3.emf"/><Relationship Id="rId2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536D0-1A1C-E24C-B4AB-6403D515D0E6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824D-9EF9-BE4F-86CD-5F1143B0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445B462-D852-714B-8FBD-1582354B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9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4A599-C731-C748-8A7C-58B70D406F2E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</a:t>
            </a:r>
            <a:r>
              <a:rPr lang="en-US" baseline="0" dirty="0" smtClean="0"/>
              <a:t> step is in that new functions defining the soft matrix elements for DVCS processes were found that match exactly the elements of the 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DA94F-E595-F148-8A31-B304AC254FED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5B4-BD14-6D49-ACBD-C20E3E4C0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2D646-0444-1240-B810-482E90E90A99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79E6-CCA3-1D43-B60A-245EE9C2F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F2F13-98B0-9041-889E-498B3456C7DE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58590-7E71-F944-B966-AE07B1FDD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8FC6-5B21-6A4D-AAEB-4EA4623E738D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6EAD6-AC91-6A49-82CC-1990C5A3C36D}" type="datetime1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EBBA-5034-1E49-BE19-F858B95A2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C9BE1-90F0-574F-AF24-3D0837E1CF3F}" type="datetime1">
              <a:rPr lang="en-US" smtClean="0"/>
              <a:t>5/13/14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546D-ACD8-FF49-A6F7-F09E7EE91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3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6D463-05A4-AA4C-92DA-B698799EF2A6}" type="datetime1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E3673-FC72-D548-A49A-B2D505CAC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BAD9A-9981-F94D-93D6-D629B1A6432D}" type="datetime1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24575-1ECD-A64C-B627-3EC5551A38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100DA0-549C-8946-B4E7-EA5D4968111A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B18804-3BDE-E845-8EA7-A36EB0401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8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3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5.bin"/><Relationship Id="rId8" Type="http://schemas.openxmlformats.org/officeDocument/2006/relationships/image" Target="../media/image17.emf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7.bin"/><Relationship Id="rId11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19.emf"/><Relationship Id="rId6" Type="http://schemas.openxmlformats.org/officeDocument/2006/relationships/oleObject" Target="../embeddings/Microsoft_Equation9.bin"/><Relationship Id="rId7" Type="http://schemas.openxmlformats.org/officeDocument/2006/relationships/image" Target="../media/image20.emf"/><Relationship Id="rId8" Type="http://schemas.openxmlformats.org/officeDocument/2006/relationships/oleObject" Target="../embeddings/Microsoft_Equation10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30.emf"/><Relationship Id="rId6" Type="http://schemas.openxmlformats.org/officeDocument/2006/relationships/oleObject" Target="../embeddings/Microsoft_Equation12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oleObject" Target="../embeddings/Microsoft_Equation13.bin"/><Relationship Id="rId5" Type="http://schemas.openxmlformats.org/officeDocument/2006/relationships/image" Target="../media/image35.emf"/><Relationship Id="rId6" Type="http://schemas.openxmlformats.org/officeDocument/2006/relationships/oleObject" Target="../embeddings/Microsoft_Equation14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oleObject" Target="../embeddings/Microsoft_Equation15.bin"/><Relationship Id="rId5" Type="http://schemas.openxmlformats.org/officeDocument/2006/relationships/image" Target="../media/image42.emf"/><Relationship Id="rId6" Type="http://schemas.openxmlformats.org/officeDocument/2006/relationships/oleObject" Target="../embeddings/Microsoft_Equation16.bin"/><Relationship Id="rId7" Type="http://schemas.openxmlformats.org/officeDocument/2006/relationships/image" Target="../media/image4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oleObject" Target="../embeddings/Microsoft_Equation17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6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00200" y="1988403"/>
            <a:ext cx="29842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CFFCC"/>
                </a:solidFill>
              </a:rPr>
              <a:t>Simonetta</a:t>
            </a:r>
            <a:r>
              <a:rPr lang="en-US" sz="2400" dirty="0">
                <a:solidFill>
                  <a:srgbClr val="CCFFCC"/>
                </a:solidFill>
              </a:rPr>
              <a:t> </a:t>
            </a:r>
            <a:r>
              <a:rPr lang="en-US" sz="2400" dirty="0" err="1">
                <a:solidFill>
                  <a:srgbClr val="CCFFCC"/>
                </a:solidFill>
              </a:rPr>
              <a:t>Liuti</a:t>
            </a:r>
            <a:endParaRPr lang="en-US" sz="2400" dirty="0">
              <a:solidFill>
                <a:srgbClr val="CCFFCC"/>
              </a:solidFill>
            </a:endParaRPr>
          </a:p>
          <a:p>
            <a:r>
              <a:rPr lang="en-US" sz="2400" dirty="0">
                <a:solidFill>
                  <a:srgbClr val="CCFFCC"/>
                </a:solidFill>
              </a:rPr>
              <a:t>University of Virginia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00200" y="3459540"/>
            <a:ext cx="5845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QCD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Evolution Workshop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Santa Fe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May 12-16</a:t>
            </a:r>
            <a:r>
              <a:rPr lang="en-US" sz="2400" dirty="0" smtClean="0">
                <a:solidFill>
                  <a:srgbClr val="FFFF00"/>
                </a:solidFill>
              </a:rPr>
              <a:t>, 2014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265093"/>
            <a:ext cx="8397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Comic Sans MS"/>
                <a:cs typeface="Comic Sans MS"/>
              </a:rPr>
              <a:t>Observables for quarks and gluons orbital </a:t>
            </a:r>
            <a:r>
              <a:rPr lang="en-US" sz="2800" dirty="0">
                <a:latin typeface="Comic Sans MS"/>
                <a:cs typeface="Comic Sans MS"/>
              </a:rPr>
              <a:t>a</a:t>
            </a:r>
            <a:r>
              <a:rPr lang="en-US" sz="2800" dirty="0" smtClean="0">
                <a:latin typeface="Comic Sans MS"/>
                <a:cs typeface="Comic Sans MS"/>
              </a:rPr>
              <a:t>ngular </a:t>
            </a:r>
            <a:r>
              <a:rPr lang="en-US" sz="2800" dirty="0">
                <a:latin typeface="Comic Sans MS"/>
                <a:cs typeface="Comic Sans MS"/>
              </a:rPr>
              <a:t>m</a:t>
            </a:r>
            <a:r>
              <a:rPr lang="en-US" sz="2800" dirty="0" smtClean="0">
                <a:latin typeface="Comic Sans MS"/>
                <a:cs typeface="Comic Sans MS"/>
              </a:rPr>
              <a:t>omentum distributions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7000" y="1295400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14478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0" y="25146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Right Arrow 12"/>
          <p:cNvSpPr/>
          <p:nvPr/>
        </p:nvSpPr>
        <p:spPr>
          <a:xfrm rot="11684550">
            <a:off x="7772400" y="1853327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6553200" y="2286000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6002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62800" y="20574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2400" y="27432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3400" y="27432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Right Arrow 18"/>
          <p:cNvSpPr/>
          <p:nvPr/>
        </p:nvSpPr>
        <p:spPr>
          <a:xfrm rot="11679805">
            <a:off x="7872870" y="2968846"/>
            <a:ext cx="613523" cy="270690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30480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Right Arrow 20"/>
          <p:cNvSpPr/>
          <p:nvPr/>
        </p:nvSpPr>
        <p:spPr>
          <a:xfrm rot="20012043">
            <a:off x="6937855" y="1859254"/>
            <a:ext cx="545418" cy="284038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62800" y="1676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077200" y="27432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24800" y="2895600"/>
            <a:ext cx="0" cy="457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20000" y="1676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239000" y="17526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239000" y="13716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229600" y="2438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Up Arrow 28"/>
          <p:cNvSpPr/>
          <p:nvPr/>
        </p:nvSpPr>
        <p:spPr>
          <a:xfrm>
            <a:off x="7315200" y="12954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8001000" y="22860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67" y="838201"/>
            <a:ext cx="6430433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78" y="2755900"/>
            <a:ext cx="4660522" cy="143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52400"/>
            <a:ext cx="300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Helicity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Amplitudes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3200" y="1524000"/>
            <a:ext cx="23622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33400"/>
            <a:ext cx="3122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Jacob Wick </a:t>
            </a:r>
            <a:r>
              <a:rPr lang="en-US" dirty="0" err="1">
                <a:solidFill>
                  <a:srgbClr val="FFFF00"/>
                </a:solidFill>
                <a:latin typeface="Comic Sans MS"/>
                <a:cs typeface="Comic Sans MS"/>
              </a:rPr>
              <a:t>h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elicity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: 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86335"/>
            <a:ext cx="248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Parity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relations: 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639546"/>
              </p:ext>
            </p:extLst>
          </p:nvPr>
        </p:nvGraphicFramePr>
        <p:xfrm>
          <a:off x="3810000" y="5334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6" name="Equation" r:id="rId3" imgW="533400" imgH="228600" progId="Equation.3">
                  <p:embed/>
                </p:oleObj>
              </mc:Choice>
              <mc:Fallback>
                <p:oleObj name="Equation" r:id="rId3" imgW="53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533400"/>
                        <a:ext cx="1066800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6934200" y="152400"/>
            <a:ext cx="0" cy="990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4200" y="1143000"/>
            <a:ext cx="99060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43246" y="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990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34200" y="304800"/>
            <a:ext cx="533400" cy="8382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>
            <a:off x="6629400" y="718865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67600" y="228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6096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1371600"/>
            <a:ext cx="273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≠ light front </a:t>
            </a:r>
            <a:r>
              <a:rPr lang="en-US" dirty="0" err="1" smtClean="0"/>
              <a:t>helicity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375063"/>
              </p:ext>
            </p:extLst>
          </p:nvPr>
        </p:nvGraphicFramePr>
        <p:xfrm>
          <a:off x="3165909" y="2590800"/>
          <a:ext cx="46826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7" name="Equation" r:id="rId5" imgW="1879600" imgH="241300" progId="Equation.3">
                  <p:embed/>
                </p:oleObj>
              </mc:Choice>
              <mc:Fallback>
                <p:oleObj name="Equation" r:id="rId5" imgW="1879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5909" y="2590800"/>
                        <a:ext cx="4682691" cy="533400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3657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(because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and LF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are related by a unitary transformation the parity relations are invariant,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M. Diehl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3" name="Right Arrow 22"/>
          <p:cNvSpPr/>
          <p:nvPr/>
        </p:nvSpPr>
        <p:spPr>
          <a:xfrm rot="18243661">
            <a:off x="6773966" y="718865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4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20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629400" y="52578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34200" y="5029200"/>
            <a:ext cx="0" cy="53340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93378"/>
              </p:ext>
            </p:extLst>
          </p:nvPr>
        </p:nvGraphicFramePr>
        <p:xfrm>
          <a:off x="25400" y="5095875"/>
          <a:ext cx="59817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1" name="Equation" r:id="rId3" imgW="2400300" imgH="393700" progId="Equation.3">
                  <p:embed/>
                </p:oleObj>
              </mc:Choice>
              <mc:Fallback>
                <p:oleObj name="Equation" r:id="rId3" imgW="2400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" y="5095875"/>
                        <a:ext cx="5981700" cy="1000125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19884" y="152400"/>
            <a:ext cx="3280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Connection with GPDs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55767"/>
              </p:ext>
            </p:extLst>
          </p:nvPr>
        </p:nvGraphicFramePr>
        <p:xfrm>
          <a:off x="152400" y="4219575"/>
          <a:ext cx="52847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2" name="Equation" r:id="rId5" imgW="2120900" imgH="228600" progId="Equation.3">
                  <p:embed/>
                </p:oleObj>
              </mc:Choice>
              <mc:Fallback>
                <p:oleObj name="Equation" r:id="rId5" imgW="2120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4219575"/>
                        <a:ext cx="5284787" cy="581025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7391400" y="1143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0" y="137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41148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6200" y="4343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1663" y="2133600"/>
            <a:ext cx="529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429000"/>
            <a:ext cx="287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Transversity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basis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740333"/>
              </p:ext>
            </p:extLst>
          </p:nvPr>
        </p:nvGraphicFramePr>
        <p:xfrm>
          <a:off x="88899" y="2047875"/>
          <a:ext cx="5854701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3" name="Equation" r:id="rId7" imgW="2349500" imgH="393700" progId="Equation.3">
                  <p:embed/>
                </p:oleObj>
              </mc:Choice>
              <mc:Fallback>
                <p:oleObj name="Equation" r:id="rId7" imgW="2349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899" y="2047875"/>
                        <a:ext cx="5854701" cy="1000125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054582"/>
              </p:ext>
            </p:extLst>
          </p:nvPr>
        </p:nvGraphicFramePr>
        <p:xfrm>
          <a:off x="152400" y="1143000"/>
          <a:ext cx="52847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4" name="Equation" r:id="rId9" imgW="2120900" imgH="228600" progId="Equation.3">
                  <p:embed/>
                </p:oleObj>
              </mc:Choice>
              <mc:Fallback>
                <p:oleObj name="Equation" r:id="rId9" imgW="2120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1143000"/>
                        <a:ext cx="5284787" cy="581025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609600"/>
            <a:ext cx="215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Helicity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basis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58000" y="548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05800" y="52578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534400" y="548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610600" y="5562600"/>
            <a:ext cx="0" cy="53340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Minus 23"/>
          <p:cNvSpPr/>
          <p:nvPr/>
        </p:nvSpPr>
        <p:spPr>
          <a:xfrm>
            <a:off x="7620000" y="5410200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09434"/>
              </p:ext>
            </p:extLst>
          </p:nvPr>
        </p:nvGraphicFramePr>
        <p:xfrm>
          <a:off x="3186906" y="3320279"/>
          <a:ext cx="2147094" cy="642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5" name="Equation" r:id="rId10" imgW="1358900" imgH="406400" progId="Equation.3">
                  <p:embed/>
                </p:oleObj>
              </mc:Choice>
              <mc:Fallback>
                <p:oleObj name="Equation" r:id="rId10" imgW="1358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86906" y="3320279"/>
                        <a:ext cx="2147094" cy="64212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09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5" grpId="0"/>
      <p:bldP spid="17" grpId="0" animBg="1"/>
      <p:bldP spid="18" grpId="0" animBg="1"/>
      <p:bldP spid="19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14586" y="147935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Observables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phiDefinition_p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25632"/>
            <a:ext cx="5143500" cy="239856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2705"/>
              </p:ext>
            </p:extLst>
          </p:nvPr>
        </p:nvGraphicFramePr>
        <p:xfrm>
          <a:off x="627063" y="5365750"/>
          <a:ext cx="6032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0" name="Equation" r:id="rId4" imgW="3619500" imgH="419100" progId="Equation.3">
                  <p:embed/>
                </p:oleObj>
              </mc:Choice>
              <mc:Fallback>
                <p:oleObj name="Equation" r:id="rId4" imgW="3619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3" y="5365750"/>
                        <a:ext cx="6032500" cy="6985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634261"/>
              </p:ext>
            </p:extLst>
          </p:nvPr>
        </p:nvGraphicFramePr>
        <p:xfrm>
          <a:off x="447675" y="3352800"/>
          <a:ext cx="6391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1" name="Equation" r:id="rId6" imgW="3835400" imgH="457200" progId="Equation.3">
                  <p:embed/>
                </p:oleObj>
              </mc:Choice>
              <mc:Fallback>
                <p:oleObj name="Equation" r:id="rId6" imgW="383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675" y="3352800"/>
                        <a:ext cx="6391275" cy="762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652554"/>
              </p:ext>
            </p:extLst>
          </p:nvPr>
        </p:nvGraphicFramePr>
        <p:xfrm>
          <a:off x="361950" y="4343400"/>
          <a:ext cx="65611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Equation" r:id="rId8" imgW="3937000" imgH="457200" progId="Equation.3">
                  <p:embed/>
                </p:oleObj>
              </mc:Choice>
              <mc:Fallback>
                <p:oleObj name="Equation" r:id="rId8" imgW="393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950" y="4343400"/>
                        <a:ext cx="6561138" cy="762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61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99" y="1143000"/>
            <a:ext cx="4515901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9617" y="457200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Observables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28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</a:t>
            </a:r>
            <a:r>
              <a:rPr lang="en-US" baseline="-25000" dirty="0" err="1" smtClean="0"/>
              <a:t>q</a:t>
            </a:r>
            <a:r>
              <a:rPr lang="en-US" baseline="-25000" dirty="0" smtClean="0"/>
              <a:t> </a:t>
            </a:r>
            <a:r>
              <a:rPr lang="en-US" dirty="0" smtClean="0"/>
              <a:t>=1/2 </a:t>
            </a:r>
            <a:r>
              <a:rPr lang="en-US" dirty="0" err="1" smtClean="0"/>
              <a:t>ΔΣ+L</a:t>
            </a:r>
            <a:r>
              <a:rPr lang="en-US" baseline="-25000" dirty="0" err="1" smtClean="0"/>
              <a:t>q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838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6A94A18-66C2-A54B-A167-329473CCEBB7}" type="datetime1">
              <a:rPr lang="en-US" smtClean="0"/>
              <a:pPr>
                <a:defRPr/>
              </a:pPr>
              <a:t>5/13/14</a:t>
            </a:fld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8017" y="1905000"/>
            <a:ext cx="860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en-US" dirty="0" smtClean="0"/>
              <a:t>n </a:t>
            </a:r>
            <a:r>
              <a:rPr lang="en-US" dirty="0" smtClean="0"/>
              <a:t>LC gauge rewrite AM using Dirac eqn. to isolate spin terms </a:t>
            </a:r>
            <a:endParaRPr lang="en-US" dirty="0"/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65812"/>
              </p:ext>
            </p:extLst>
          </p:nvPr>
        </p:nvGraphicFramePr>
        <p:xfrm>
          <a:off x="228600" y="2725579"/>
          <a:ext cx="8736013" cy="77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Equation" r:id="rId3" imgW="4419600" imgH="393700" progId="Equation.3">
                  <p:embed/>
                </p:oleObj>
              </mc:Choice>
              <mc:Fallback>
                <p:oleObj name="Equation" r:id="rId3" imgW="441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25579"/>
                        <a:ext cx="8736013" cy="77660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26539" y="3505200"/>
            <a:ext cx="64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ΔG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443645"/>
            <a:ext cx="132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ΔΣ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1613" y="3335179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?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8213" y="3335179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?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48200" y="2671465"/>
            <a:ext cx="1905000" cy="8382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71600" y="2671465"/>
            <a:ext cx="990600" cy="8382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81200" y="300335"/>
            <a:ext cx="5369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The other approach: Jaffe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Manohar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 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0433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Baryons 6/27/13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2642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76165" y="5607163"/>
            <a:ext cx="609600" cy="365125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457200" y="185678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Jaffe </a:t>
            </a:r>
            <a:r>
              <a:rPr lang="en-US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Manohar’s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artonic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picture</a:t>
            </a:r>
            <a:r>
              <a:rPr lang="en-US" sz="2000" dirty="0" smtClean="0">
                <a:latin typeface="Comic Sans MS"/>
                <a:cs typeface="Comic Sans MS"/>
              </a:rPr>
              <a:t>:</a:t>
            </a:r>
          </a:p>
          <a:p>
            <a:pPr lvl="1"/>
            <a:endParaRPr lang="en-US" sz="2000" dirty="0">
              <a:latin typeface="Comic Sans MS"/>
              <a:cs typeface="Comic Sans MS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quark and gluon spin components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are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identified with the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n=1 moments of spin dependent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structure functions from DIS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ΔΣ 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ΔG. </a:t>
            </a:r>
          </a:p>
          <a:p>
            <a:pPr marL="800100" lvl="1" indent="-342900">
              <a:buFont typeface="Wingdings" charset="2"/>
              <a:buChar char="Ø"/>
            </a:pPr>
            <a:endParaRPr lang="en-US" sz="20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800100" lvl="1" indent="-342900">
              <a:buFont typeface="Wingdings" charset="2"/>
              <a:buChar char="Ø"/>
            </a:pPr>
            <a:endParaRPr lang="en-US" sz="2000" dirty="0" smtClean="0">
              <a:latin typeface="Lucida Grande"/>
              <a:ea typeface="Lucida Grande"/>
              <a:cs typeface="Lucida Grande"/>
            </a:endParaRPr>
          </a:p>
          <a:p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ea typeface="Lucida Grande"/>
                <a:cs typeface="Comic Sans MS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057400"/>
            <a:ext cx="2971800" cy="3991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4596223"/>
            <a:ext cx="112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ΔG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0" y="2314688"/>
            <a:ext cx="803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Δu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3424535"/>
            <a:ext cx="199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Observables!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67400" y="3305288"/>
            <a:ext cx="198120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34924" y="2386423"/>
            <a:ext cx="803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Δd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9524" y="5053423"/>
            <a:ext cx="803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Δs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99331"/>
              </p:ext>
            </p:extLst>
          </p:nvPr>
        </p:nvGraphicFramePr>
        <p:xfrm>
          <a:off x="4114800" y="76200"/>
          <a:ext cx="3157538" cy="76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9" name="Equation" r:id="rId4" imgW="1625600" imgH="393700" progId="Equation.3">
                  <p:embed/>
                </p:oleObj>
              </mc:Choice>
              <mc:Fallback>
                <p:oleObj name="Equation" r:id="rId4" imgW="1625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"/>
                        <a:ext cx="3157538" cy="76211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52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783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/>
                <a:cs typeface="Comic Sans MS"/>
              </a:rPr>
              <a:t>We now know where OAM could enter the picture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/>
                <a:cs typeface="Comic Sans MS"/>
              </a:rPr>
              <a:t>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/>
                <a:cs typeface="Comic Sans MS"/>
              </a:rPr>
              <a:t>… but what is OAM in QCD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362200"/>
            <a:ext cx="881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/>
                <a:cs typeface="Comic Sans MS"/>
              </a:rPr>
              <a:t>?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2855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2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onsider twist 3 contributions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73322"/>
              </p:ext>
            </p:extLst>
          </p:nvPr>
        </p:nvGraphicFramePr>
        <p:xfrm>
          <a:off x="762000" y="1223665"/>
          <a:ext cx="5546214" cy="91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1" name="Equation" r:id="rId3" imgW="2387600" imgH="393700" progId="Equation.3">
                  <p:embed/>
                </p:oleObj>
              </mc:Choice>
              <mc:Fallback>
                <p:oleObj name="Equation" r:id="rId3" imgW="238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223665"/>
                        <a:ext cx="5546214" cy="91453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962400" y="1985665"/>
            <a:ext cx="0" cy="533400"/>
          </a:xfrm>
          <a:prstGeom prst="straightConnector1">
            <a:avLst/>
          </a:prstGeom>
          <a:ln>
            <a:solidFill>
              <a:srgbClr val="FFFF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7400" y="1985665"/>
            <a:ext cx="0" cy="533400"/>
          </a:xfrm>
          <a:prstGeom prst="straightConnector1">
            <a:avLst/>
          </a:prstGeom>
          <a:ln>
            <a:solidFill>
              <a:srgbClr val="FFFF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1985665"/>
            <a:ext cx="0" cy="533400"/>
          </a:xfrm>
          <a:prstGeom prst="straightConnector1">
            <a:avLst/>
          </a:prstGeom>
          <a:ln>
            <a:solidFill>
              <a:srgbClr val="FFFF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199" y="6096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OAM </a:t>
            </a:r>
            <a:r>
              <a:rPr lang="en-US" dirty="0" smtClean="0"/>
              <a:t>can be defined through a sum rule </a:t>
            </a:r>
            <a:r>
              <a:rPr lang="en-US" dirty="0" smtClean="0"/>
              <a:t>analogous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Ji’s</a:t>
            </a:r>
            <a:r>
              <a:rPr lang="en-US" dirty="0" smtClean="0"/>
              <a:t> at </a:t>
            </a:r>
            <a:r>
              <a:rPr lang="en-US" dirty="0" err="1" smtClean="0"/>
              <a:t>tw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38600" y="2290465"/>
            <a:ext cx="55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J</a:t>
            </a:r>
            <a:r>
              <a:rPr lang="en-US" baseline="-25000" dirty="0" err="1" smtClean="0"/>
              <a:t>q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867400" y="2290465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 smtClean="0"/>
              <a:t>q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00200" y="2290465"/>
            <a:ext cx="57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L</a:t>
            </a:r>
            <a:r>
              <a:rPr lang="en-US" baseline="-25000" dirty="0" err="1" smtClean="0"/>
              <a:t>q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400800" y="13716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Polyakov</a:t>
            </a:r>
            <a:r>
              <a:rPr lang="en-US" sz="2000" dirty="0">
                <a:solidFill>
                  <a:srgbClr val="FFFF00"/>
                </a:solidFill>
              </a:rPr>
              <a:t> et al. (2000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Hatta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(2011)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3791307"/>
            <a:ext cx="8610600" cy="108549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905000" y="1905000"/>
            <a:ext cx="2362200" cy="20574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7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753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Twist 3 decomposition of </a:t>
            </a:r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hadronic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tensor in various notations </a:t>
            </a: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54019"/>
            <a:ext cx="5118100" cy="30369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19600" y="4343400"/>
            <a:ext cx="242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arXiv:1310.5157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60900" y="1371600"/>
            <a:ext cx="381000" cy="2286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43000"/>
            <a:ext cx="9144000" cy="63094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Definitions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Measurements/Observables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Comic Sans MS"/>
                <a:cs typeface="Comic Sans MS"/>
              </a:rPr>
              <a:t>Partonic</a:t>
            </a:r>
            <a:r>
              <a:rPr lang="en-US" dirty="0" smtClean="0">
                <a:latin typeface="Comic Sans MS"/>
                <a:cs typeface="Comic Sans MS"/>
              </a:rPr>
              <a:t> interpretation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The parity issue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Spin 1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457200" indent="-457200">
              <a:buAutoNum type="arabicParenR"/>
            </a:pPr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endParaRPr lang="en-US" sz="2000" dirty="0">
              <a:solidFill>
                <a:srgbClr val="000090"/>
              </a:solidFill>
              <a:latin typeface="Comic Sans MS"/>
              <a:cs typeface="Comic Sans MS"/>
              <a:sym typeface="Wingding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33800" y="452735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Outline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52765-649A-0C44-A047-B51980A4B513}" type="datetime1">
              <a:rPr lang="en-US" smtClean="0"/>
              <a:t>5/13/14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can describe both </a:t>
            </a:r>
            <a:r>
              <a:rPr lang="en-US" dirty="0" smtClean="0"/>
              <a:t>canonical (Jaffe </a:t>
            </a:r>
            <a:r>
              <a:rPr lang="en-US" dirty="0" err="1" smtClean="0"/>
              <a:t>Manohar</a:t>
            </a:r>
            <a:r>
              <a:rPr lang="en-US" dirty="0" smtClean="0"/>
              <a:t>) </a:t>
            </a:r>
            <a:r>
              <a:rPr lang="en-US" dirty="0" smtClean="0"/>
              <a:t>and </a:t>
            </a:r>
            <a:r>
              <a:rPr lang="en-US" dirty="0" err="1" smtClean="0"/>
              <a:t>Ji’s</a:t>
            </a:r>
            <a:r>
              <a:rPr lang="en-US" dirty="0"/>
              <a:t> </a:t>
            </a:r>
            <a:r>
              <a:rPr lang="en-US" dirty="0" smtClean="0"/>
              <a:t>OAM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930" y="1524000"/>
            <a:ext cx="358267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590800"/>
            <a:ext cx="17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Hatta</a:t>
            </a:r>
            <a:r>
              <a:rPr lang="en-US" dirty="0" smtClean="0"/>
              <a:t>, 2011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2286000"/>
            <a:ext cx="762000" cy="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0" y="1828800"/>
            <a:ext cx="762000" cy="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1976735"/>
            <a:ext cx="5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5240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94106"/>
              </p:ext>
            </p:extLst>
          </p:nvPr>
        </p:nvGraphicFramePr>
        <p:xfrm>
          <a:off x="2746375" y="4827588"/>
          <a:ext cx="2714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9" name="Equation" r:id="rId4" imgW="1168400" imgH="393700" progId="Equation.3">
                  <p:embed/>
                </p:oleObj>
              </mc:Choice>
              <mc:Fallback>
                <p:oleObj name="Equation" r:id="rId4" imgW="1168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6375" y="4827588"/>
                        <a:ext cx="2714625" cy="914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10400" y="1976735"/>
            <a:ext cx="165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-type tw3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1524000"/>
            <a:ext cx="1621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F-type tw3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29200" y="2057400"/>
            <a:ext cx="8382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9200" y="1600200"/>
            <a:ext cx="838200" cy="381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004724"/>
              </p:ext>
            </p:extLst>
          </p:nvPr>
        </p:nvGraphicFramePr>
        <p:xfrm>
          <a:off x="2570162" y="3733800"/>
          <a:ext cx="30686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0" name="Equation" r:id="rId6" imgW="1320800" imgH="304800" progId="Equation.3">
                  <p:embed/>
                </p:oleObj>
              </mc:Choice>
              <mc:Fallback>
                <p:oleObj name="Equation" r:id="rId6" imgW="1320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70162" y="3733800"/>
                        <a:ext cx="3068638" cy="7080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>
            <a:off x="5867400" y="5257800"/>
            <a:ext cx="12192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5029200"/>
            <a:ext cx="355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7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76200"/>
            <a:ext cx="8208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>
                <a:solidFill>
                  <a:srgbClr val="FFFF00"/>
                </a:solidFill>
              </a:rPr>
              <a:t>arXiv:</a:t>
            </a:r>
            <a:r>
              <a:rPr lang="en-US" dirty="0" smtClean="0">
                <a:solidFill>
                  <a:srgbClr val="FFFF00"/>
                </a:solidFill>
              </a:rPr>
              <a:t>1310.5157 </a:t>
            </a:r>
            <a:r>
              <a:rPr lang="en-US" dirty="0" smtClean="0"/>
              <a:t>we asked what is the spin configuration </a:t>
            </a:r>
          </a:p>
          <a:p>
            <a:r>
              <a:rPr lang="en-US" dirty="0" smtClean="0"/>
              <a:t>corresponding to quark OAM?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52800"/>
            <a:ext cx="9144001" cy="5929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48225"/>
            <a:ext cx="6789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Helicity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Amplitudes analysis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done using twist 3 GTMDs</a:t>
            </a: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76600" y="1367135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05200" y="159573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953000" y="1367135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257800" y="1671935"/>
            <a:ext cx="6096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181600" y="159573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581400" y="1671934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Minus 38"/>
          <p:cNvSpPr/>
          <p:nvPr/>
        </p:nvSpPr>
        <p:spPr>
          <a:xfrm>
            <a:off x="4267200" y="1519535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581400" y="1671935"/>
            <a:ext cx="3048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876800" y="1671935"/>
            <a:ext cx="3810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743200" y="1066800"/>
            <a:ext cx="3429000" cy="12192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24200" y="1367135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352800" y="159573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00600" y="1367135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572000" y="1671935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029200" y="159573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429000" y="1671934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Minus 48"/>
          <p:cNvSpPr/>
          <p:nvPr/>
        </p:nvSpPr>
        <p:spPr>
          <a:xfrm>
            <a:off x="4038600" y="1519535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962400" y="3957935"/>
            <a:ext cx="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28800" y="3957935"/>
            <a:ext cx="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10022" y="4567535"/>
            <a:ext cx="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905000" y="4567535"/>
            <a:ext cx="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114800" y="441067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019" y="5410200"/>
            <a:ext cx="9146019" cy="830997"/>
          </a:xfrm>
          <a:prstGeom prst="rect">
            <a:avLst/>
          </a:prstGeom>
          <a:solidFill>
            <a:schemeClr val="tx2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Knowing the </a:t>
            </a:r>
            <a:r>
              <a:rPr lang="en-US" dirty="0" err="1" smtClean="0">
                <a:solidFill>
                  <a:srgbClr val="000090"/>
                </a:solidFill>
              </a:rPr>
              <a:t>helicities</a:t>
            </a:r>
            <a:r>
              <a:rPr lang="en-US" dirty="0" smtClean="0">
                <a:solidFill>
                  <a:srgbClr val="000090"/>
                </a:solidFill>
              </a:rPr>
              <a:t> configuration allows us to interpret why we have a net OAM in the proton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4495800" y="4038600"/>
            <a:ext cx="5181600" cy="762000"/>
          </a:xfrm>
          <a:prstGeom prst="irregularSeal2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4191000"/>
            <a:ext cx="3350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ontain one bad component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858000" y="3886200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16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8283"/>
              </p:ext>
            </p:extLst>
          </p:nvPr>
        </p:nvGraphicFramePr>
        <p:xfrm>
          <a:off x="3449638" y="381000"/>
          <a:ext cx="22653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3" name="Equation" r:id="rId3" imgW="965200" imgH="266700" progId="Equation.3">
                  <p:embed/>
                </p:oleObj>
              </mc:Choice>
              <mc:Fallback>
                <p:oleObj name="Equation" r:id="rId3" imgW="965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9638" y="381000"/>
                        <a:ext cx="2265362" cy="6270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452735"/>
            <a:ext cx="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685800"/>
            <a:ext cx="381000" cy="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206" y="1295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proton is polarized longitudinally, the quark distribution is  going to be displaced transversely, along </a:t>
            </a:r>
            <a:r>
              <a:rPr lang="en-US" dirty="0" err="1" smtClean="0"/>
              <a:t>Δ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85800" y="4267200"/>
            <a:ext cx="1295400" cy="11430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81200" y="2438400"/>
            <a:ext cx="0" cy="182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981200" y="4267200"/>
            <a:ext cx="190500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828800" y="3200400"/>
            <a:ext cx="381000" cy="198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086736" y="4195465"/>
            <a:ext cx="12954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29736" y="3733800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33800" y="4343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38200" y="51771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0" y="2362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057400" y="3200400"/>
            <a:ext cx="0" cy="99060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88126" y="297180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057400" y="3962400"/>
            <a:ext cx="68580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057400" y="4191000"/>
            <a:ext cx="68580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057400" y="4495800"/>
            <a:ext cx="68580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724400"/>
            <a:ext cx="68580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057400" y="3657600"/>
            <a:ext cx="68580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5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001E-6 -3.11399E-6 L 0.00417 -0.133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6587E-6 -1.70528E-6 L -0.00416 -0.10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 descr="alaBurkard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400" y="228600"/>
            <a:ext cx="3505200" cy="7010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53400" y="2286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0" y="457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537865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1" y="304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Distribution of an </a:t>
            </a:r>
            <a:r>
              <a:rPr lang="en-US" sz="2000" dirty="0" err="1" smtClean="0">
                <a:solidFill>
                  <a:srgbClr val="000090"/>
                </a:solidFill>
              </a:rPr>
              <a:t>unpolarized</a:t>
            </a:r>
            <a:r>
              <a:rPr lang="en-US" sz="2000" dirty="0" smtClean="0">
                <a:solidFill>
                  <a:srgbClr val="000090"/>
                </a:solidFill>
              </a:rPr>
              <a:t> quark in a proton polarized along the longitudinal axis </a:t>
            </a:r>
            <a:endParaRPr lang="en-US" sz="2000" dirty="0">
              <a:solidFill>
                <a:srgbClr val="00009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5315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6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36144"/>
              </p:ext>
            </p:extLst>
          </p:nvPr>
        </p:nvGraphicFramePr>
        <p:xfrm>
          <a:off x="152400" y="1143000"/>
          <a:ext cx="9040812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7" name="Equation" r:id="rId6" imgW="4038600" imgH="508000" progId="Equation.3">
                  <p:embed/>
                </p:oleObj>
              </mc:Choice>
              <mc:Fallback>
                <p:oleObj name="Equation" r:id="rId6" imgW="4038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1143000"/>
                        <a:ext cx="9040812" cy="116046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22961" y="2209800"/>
            <a:ext cx="12112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 quark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2865" y="2209800"/>
            <a:ext cx="12112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u</a:t>
            </a:r>
            <a:r>
              <a:rPr lang="en-US" dirty="0" smtClean="0">
                <a:solidFill>
                  <a:srgbClr val="000090"/>
                </a:solidFill>
              </a:rPr>
              <a:t> quark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4953000"/>
            <a:ext cx="45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baseline="-25000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424535"/>
            <a:ext cx="45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905000" y="3733800"/>
            <a:ext cx="55626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01944" y="2362200"/>
            <a:ext cx="522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ρ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7078436" cy="86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3290"/>
            <a:ext cx="8596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Calculation done in WW approximation using the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reggeized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diquark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model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G2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4100" y="114300"/>
            <a:ext cx="3886200" cy="777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4468" y="1828800"/>
            <a:ext cx="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828800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 tilde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8288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8288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6437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8149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51460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30480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0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 descr="G2plots2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8650" y="628650"/>
            <a:ext cx="2933700" cy="586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0"/>
            <a:ext cx="2312637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306" y="1443335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 2D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953000"/>
            <a:ext cx="1005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baseline="-25000" dirty="0" smtClean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fm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029200"/>
            <a:ext cx="100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en-US" baseline="-25000" dirty="0" smtClean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fm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8508" y="1981200"/>
            <a:ext cx="58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ρ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057400"/>
            <a:ext cx="58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ρ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u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228600"/>
            <a:ext cx="921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Analogous situation as for E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wrt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.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ransverse spin </a:t>
            </a:r>
            <a:r>
              <a:rPr lang="en-US" dirty="0" smtClean="0">
                <a:latin typeface="Comic Sans MS"/>
                <a:cs typeface="Comic Sans MS"/>
              </a:rPr>
              <a:t>(M. </a:t>
            </a:r>
            <a:r>
              <a:rPr lang="en-US" dirty="0" err="1" smtClean="0">
                <a:latin typeface="Comic Sans MS"/>
                <a:cs typeface="Comic Sans MS"/>
              </a:rPr>
              <a:t>Burkardt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4673600" cy="3854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24763"/>
              </p:ext>
            </p:extLst>
          </p:nvPr>
        </p:nvGraphicFramePr>
        <p:xfrm>
          <a:off x="6727825" y="1354138"/>
          <a:ext cx="241458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9" name="Equation" r:id="rId4" imgW="1028700" imgH="266700" progId="Equation.3">
                  <p:embed/>
                </p:oleObj>
              </mc:Choice>
              <mc:Fallback>
                <p:oleObj name="Equation" r:id="rId4" imgW="1028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27825" y="1354138"/>
                        <a:ext cx="2414588" cy="6270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1425872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8400" y="1658937"/>
            <a:ext cx="381000" cy="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83644"/>
              </p:ext>
            </p:extLst>
          </p:nvPr>
        </p:nvGraphicFramePr>
        <p:xfrm>
          <a:off x="95250" y="5164138"/>
          <a:ext cx="915511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0" name="Equation" r:id="rId6" imgW="4089400" imgH="508000" progId="Equation.3">
                  <p:embed/>
                </p:oleObj>
              </mc:Choice>
              <mc:Fallback>
                <p:oleObj name="Equation" r:id="rId6" imgW="40894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250" y="5164138"/>
                        <a:ext cx="9155113" cy="1160462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0200" y="2514600"/>
            <a:ext cx="3657600" cy="1323439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net b corresponds to net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in the opposite direction (attractive color force due to FSI)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19812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2069068"/>
            <a:ext cx="39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</a:rPr>
              <a:t>k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T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 flipV="1">
            <a:off x="2286000" y="2057400"/>
            <a:ext cx="3124200" cy="1118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" y="762000"/>
            <a:ext cx="2438400" cy="4343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9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3055203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G</a:t>
            </a:r>
            <a:r>
              <a:rPr lang="en-US" baseline="-25000" dirty="0" smtClean="0"/>
              <a:t>2</a:t>
            </a:r>
            <a:r>
              <a:rPr lang="en-US" dirty="0" smtClean="0"/>
              <a:t> there is no preferential/”net” direction of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. the “net” displacement along the +y axis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No FSI (see gauge link contribution at ∞, M. </a:t>
            </a:r>
            <a:r>
              <a:rPr lang="en-US" dirty="0" err="1" smtClean="0"/>
              <a:t>Burkardt</a:t>
            </a:r>
            <a:r>
              <a:rPr lang="en-US" dirty="0" smtClean="0"/>
              <a:t>, “torque”)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No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contribution perpendicular to </a:t>
            </a:r>
            <a:r>
              <a:rPr lang="en-US" dirty="0" err="1" smtClean="0"/>
              <a:t>Δ</a:t>
            </a:r>
            <a:r>
              <a:rPr lang="en-US" dirty="0" smtClean="0"/>
              <a:t> (parity violating)</a:t>
            </a:r>
          </a:p>
          <a:p>
            <a:pPr marL="342900" indent="-342900">
              <a:buFont typeface="Wingdings" charset="2"/>
              <a:buChar char="Ø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228600"/>
            <a:ext cx="2578100" cy="258504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038600" y="1524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1524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1524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43400" y="1295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38600" y="1524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038600" y="12954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1143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43400" y="1524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29200" y="1295400"/>
            <a:ext cx="46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286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 “Net” OAM can exist in the transverse (orthogonal) direction!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2895600"/>
            <a:ext cx="1295400" cy="11430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733800" y="1066800"/>
            <a:ext cx="0" cy="182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33800" y="2895600"/>
            <a:ext cx="190500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81400" y="1524000"/>
            <a:ext cx="338554" cy="160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0" y="2819400"/>
            <a:ext cx="685800" cy="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05754" y="23622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971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3805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990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57954" y="2819400"/>
            <a:ext cx="652046" cy="609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3154" y="2662535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10000" y="1828800"/>
            <a:ext cx="0" cy="99060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40726" y="1600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4038600"/>
            <a:ext cx="4832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physical meaning of G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1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16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Now that we understand all this, can we measure OAM?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7078436" cy="86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143000"/>
            <a:ext cx="814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First of all notice that in </a:t>
            </a:r>
            <a:r>
              <a:rPr lang="en-US" dirty="0" err="1" smtClean="0">
                <a:solidFill>
                  <a:srgbClr val="000090"/>
                </a:solidFill>
              </a:rPr>
              <a:t>Wandzura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Wilczek</a:t>
            </a:r>
            <a:r>
              <a:rPr lang="en-US" dirty="0" smtClean="0">
                <a:solidFill>
                  <a:srgbClr val="000090"/>
                </a:solidFill>
              </a:rPr>
              <a:t> approximation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8" name="Picture 7" descr="oam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4495800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1676400"/>
            <a:ext cx="85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≠F</a:t>
            </a:r>
            <a:r>
              <a:rPr lang="en-US" baseline="-25000" dirty="0" smtClean="0">
                <a:solidFill>
                  <a:srgbClr val="FF0000"/>
                </a:solidFill>
              </a:rPr>
              <a:t>14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67200" y="2209800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81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Collaborators: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err="1" smtClean="0">
                <a:latin typeface="Comic Sans MS"/>
                <a:cs typeface="Comic Sans MS"/>
              </a:rPr>
              <a:t>Aurore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Courtoy</a:t>
            </a:r>
            <a:r>
              <a:rPr lang="en-US" dirty="0" smtClean="0">
                <a:latin typeface="Comic Sans MS"/>
                <a:cs typeface="Comic Sans MS"/>
              </a:rPr>
              <a:t>, Osvaldo Gonzalez Hernandez, Gary Goldstein,</a:t>
            </a:r>
          </a:p>
          <a:p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err="1" smtClean="0">
                <a:latin typeface="Comic Sans MS"/>
                <a:cs typeface="Comic Sans MS"/>
              </a:rPr>
              <a:t>Kunal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Kathuria</a:t>
            </a:r>
            <a:r>
              <a:rPr lang="en-US" dirty="0" smtClean="0">
                <a:latin typeface="Comic Sans MS"/>
                <a:cs typeface="Comic Sans MS"/>
              </a:rPr>
              <a:t>), </a:t>
            </a:r>
            <a:r>
              <a:rPr lang="en-US" dirty="0" err="1" smtClean="0">
                <a:latin typeface="Comic Sans MS"/>
                <a:cs typeface="Comic Sans MS"/>
              </a:rPr>
              <a:t>Abha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Rajan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421553"/>
            <a:ext cx="8699818" cy="489364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kern="1200" dirty="0">
                <a:solidFill>
                  <a:srgbClr val="FFFF00"/>
                </a:solidFill>
              </a:rPr>
              <a:t>Angular momentum in spin 1 </a:t>
            </a:r>
            <a:r>
              <a:rPr lang="en-US" kern="1200" dirty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FFFF00"/>
                </a:solidFill>
              </a:rPr>
              <a:t>arXiv:</a:t>
            </a:r>
            <a:r>
              <a:rPr lang="en-US" kern="1200" dirty="0" smtClean="0">
                <a:solidFill>
                  <a:srgbClr val="FFFF00"/>
                </a:solidFill>
              </a:rPr>
              <a:t>1101.0581</a:t>
            </a:r>
          </a:p>
          <a:p>
            <a:pPr marL="342900" indent="-342900">
              <a:buFont typeface="Arial"/>
              <a:buChar char="•"/>
            </a:pP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kern="1200" dirty="0" err="1">
                <a:solidFill>
                  <a:srgbClr val="83FFC1"/>
                </a:solidFill>
              </a:rPr>
              <a:t>Observability</a:t>
            </a:r>
            <a:r>
              <a:rPr lang="en-US" kern="1200" dirty="0">
                <a:solidFill>
                  <a:srgbClr val="83FFC1"/>
                </a:solidFill>
              </a:rPr>
              <a:t> of OAM</a:t>
            </a:r>
            <a:r>
              <a:rPr lang="en-US" kern="1200" dirty="0">
                <a:solidFill>
                  <a:srgbClr val="83FFC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83FFC1"/>
                </a:solidFill>
              </a:rPr>
              <a:t>arXiv:</a:t>
            </a:r>
            <a:r>
              <a:rPr lang="en-US" kern="1200" dirty="0" smtClean="0">
                <a:solidFill>
                  <a:srgbClr val="83FFC1"/>
                </a:solidFill>
              </a:rPr>
              <a:t>1310.5157, </a:t>
            </a:r>
          </a:p>
          <a:p>
            <a:pPr marL="342900" indent="-342900">
              <a:buFont typeface="Arial"/>
              <a:buChar char="•"/>
            </a:pP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kern="1200" dirty="0" smtClean="0">
                <a:solidFill>
                  <a:srgbClr val="FFFF00"/>
                </a:solidFill>
              </a:rPr>
              <a:t>GPDs from flavor separated form factors </a:t>
            </a:r>
            <a:r>
              <a:rPr lang="en-US" kern="12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FFFF00"/>
                </a:solidFill>
              </a:rPr>
              <a:t>arXiv:</a:t>
            </a:r>
            <a:r>
              <a:rPr lang="en-US" kern="1200" dirty="0" smtClean="0">
                <a:solidFill>
                  <a:srgbClr val="FFFF00"/>
                </a:solidFill>
              </a:rPr>
              <a:t>1206.1876</a:t>
            </a:r>
            <a:endParaRPr lang="en-US" kern="1200" dirty="0" smtClean="0">
              <a:solidFill>
                <a:srgbClr val="FFFF00"/>
              </a:solidFill>
            </a:endParaRPr>
          </a:p>
          <a:p>
            <a:r>
              <a:rPr lang="en-US" kern="1200" dirty="0" smtClean="0">
                <a:solidFill>
                  <a:srgbClr val="FFFF00"/>
                </a:solidFill>
              </a:rPr>
              <a:t>  </a:t>
            </a:r>
            <a:endParaRPr lang="en-US" kern="1200" dirty="0" smtClean="0">
              <a:solidFill>
                <a:srgbClr val="FFFF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kern="1200" dirty="0" smtClean="0">
                <a:solidFill>
                  <a:srgbClr val="FFFF00"/>
                </a:solidFill>
              </a:rPr>
              <a:t>Chiral odd approach </a:t>
            </a:r>
            <a:r>
              <a:rPr lang="en-US" kern="12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FFFF00"/>
                </a:solidFill>
              </a:rPr>
              <a:t>arXiv:</a:t>
            </a:r>
            <a:r>
              <a:rPr lang="en-US" kern="1200" dirty="0" smtClean="0">
                <a:solidFill>
                  <a:srgbClr val="FFFF00"/>
                </a:solidFill>
              </a:rPr>
              <a:t>1311.0483, submitted</a:t>
            </a: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kern="1200" dirty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kern="1200" dirty="0" smtClean="0">
                <a:solidFill>
                  <a:srgbClr val="FFFF00"/>
                </a:solidFill>
              </a:rPr>
              <a:t>Chiral even approach</a:t>
            </a:r>
            <a:r>
              <a:rPr lang="en-US" kern="12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FFFF00"/>
                </a:solidFill>
              </a:rPr>
              <a:t>arXiv:</a:t>
            </a:r>
            <a:r>
              <a:rPr lang="en-US" kern="1200" dirty="0" smtClean="0">
                <a:solidFill>
                  <a:srgbClr val="FFFF00"/>
                </a:solidFill>
              </a:rPr>
              <a:t>1012.3776, submitted</a:t>
            </a: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kern="1200" dirty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kern="1200" dirty="0" smtClean="0">
              <a:solidFill>
                <a:srgbClr val="FFFF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kern="1200" dirty="0" smtClean="0">
                <a:solidFill>
                  <a:srgbClr val="FFFF00"/>
                </a:solidFill>
              </a:rPr>
              <a:t> </a:t>
            </a:r>
            <a:endParaRPr lang="en-US" kern="12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1314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solidFill>
                  <a:srgbClr val="83FFC1"/>
                </a:solidFill>
              </a:rPr>
              <a:t>PLB731 (</a:t>
            </a:r>
            <a:r>
              <a:rPr lang="hu-HU" dirty="0">
                <a:solidFill>
                  <a:srgbClr val="83FFC1"/>
                </a:solidFill>
              </a:rPr>
              <a:t>2014)</a:t>
            </a:r>
            <a:endParaRPr lang="en-US" dirty="0">
              <a:solidFill>
                <a:srgbClr val="83FF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0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0"/>
            <a:ext cx="804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How does </a:t>
            </a:r>
            <a:r>
              <a:rPr lang="en-US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Ji</a:t>
            </a:r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 sum rule differ from JM in the deuteron?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24400" y="1524000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1066800"/>
            <a:ext cx="201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Effect of evolution</a:t>
            </a:r>
            <a:endParaRPr lang="en-US" sz="1800" dirty="0">
              <a:solidFill>
                <a:srgbClr val="000090"/>
              </a:solidFill>
            </a:endParaRPr>
          </a:p>
        </p:txBody>
      </p:sp>
      <p:pic>
        <p:nvPicPr>
          <p:cNvPr id="6" name="Picture 5" descr="lx_2p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4572000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0" y="5100935"/>
            <a:ext cx="659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</a:rPr>
              <a:t>Using GPDs from </a:t>
            </a:r>
            <a:r>
              <a:rPr lang="en-US" sz="1800" dirty="0" smtClean="0">
                <a:solidFill>
                  <a:srgbClr val="FF0000"/>
                </a:solidFill>
              </a:rPr>
              <a:t>Goldstein, Gonzalez Hernandez, SL, PRD84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Baryons 6/27/13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699588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04800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DVCS on a longitudinally polarized target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9144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048000"/>
            <a:ext cx="2778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in 2φ term is </a:t>
            </a:r>
            <a:r>
              <a:rPr lang="en-US" dirty="0" err="1" smtClean="0"/>
              <a:t>tw</a:t>
            </a:r>
            <a:r>
              <a:rPr lang="en-US" dirty="0" smtClean="0"/>
              <a:t> 3!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1993900"/>
            <a:ext cx="4978400" cy="47879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276600" y="5181600"/>
            <a:ext cx="2895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9193" y="4800600"/>
            <a:ext cx="186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WW, small </a:t>
            </a:r>
            <a:r>
              <a:rPr lang="en-US" dirty="0" err="1" smtClean="0"/>
              <a:t>ξ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7" name="Explosion 2 16"/>
          <p:cNvSpPr/>
          <p:nvPr/>
        </p:nvSpPr>
        <p:spPr>
          <a:xfrm>
            <a:off x="-76200" y="5257800"/>
            <a:ext cx="3810000" cy="1295400"/>
          </a:xfrm>
          <a:prstGeom prst="irregularSeal2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9413" y="5638800"/>
            <a:ext cx="278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Jlab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 data in progress!</a:t>
            </a:r>
          </a:p>
          <a:p>
            <a:r>
              <a:rPr lang="en-U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Avakian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, Pisano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1338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971800" y="609600"/>
            <a:ext cx="6400800" cy="1219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762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00800" y="381000"/>
            <a:ext cx="6096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53400" y="304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48600" y="381000"/>
            <a:ext cx="3810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24600" y="304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2400" y="762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543800" y="381000"/>
            <a:ext cx="5334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001000" y="304800"/>
            <a:ext cx="152400" cy="1524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7086600" y="228600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070470"/>
              </p:ext>
            </p:extLst>
          </p:nvPr>
        </p:nvGraphicFramePr>
        <p:xfrm>
          <a:off x="76200" y="838200"/>
          <a:ext cx="34877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8" name="Equation" r:id="rId3" imgW="1485900" imgH="292100" progId="Equation.3">
                  <p:embed/>
                </p:oleObj>
              </mc:Choice>
              <mc:Fallback>
                <p:oleObj name="Equation" r:id="rId3" imgW="1485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3487738" cy="685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86200" y="9714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Parity Odd: </a:t>
            </a:r>
            <a:r>
              <a:rPr lang="en-US" sz="2000" u="sng" dirty="0" smtClean="0">
                <a:solidFill>
                  <a:srgbClr val="FF0000"/>
                </a:solidFill>
              </a:rPr>
              <a:t>proton </a:t>
            </a:r>
            <a:r>
              <a:rPr lang="en-US" sz="2000" u="sng" dirty="0" smtClean="0">
                <a:solidFill>
                  <a:srgbClr val="FF0000"/>
                </a:solidFill>
              </a:rPr>
              <a:t>spin dotted </a:t>
            </a:r>
            <a:r>
              <a:rPr lang="en-US" sz="2000" u="sng" dirty="0" smtClean="0">
                <a:solidFill>
                  <a:srgbClr val="FF0000"/>
                </a:solidFill>
              </a:rPr>
              <a:t>into OAM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7621" y="0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Parity issues with F</a:t>
            </a:r>
            <a:r>
              <a:rPr lang="en-US" baseline="-25000" dirty="0" smtClean="0">
                <a:solidFill>
                  <a:srgbClr val="FFFF00"/>
                </a:solidFill>
                <a:latin typeface="Comic Sans MS"/>
                <a:cs typeface="Comic Sans MS"/>
              </a:rPr>
              <a:t>14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2026384"/>
            <a:ext cx="8001000" cy="1631216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000" dirty="0">
                <a:solidFill>
                  <a:srgbClr val="000090"/>
                </a:solidFill>
                <a:latin typeface="Comic Sans MS"/>
                <a:cs typeface="Comic Sans MS"/>
              </a:rPr>
              <a:t>The amps will cancel unless they are imaginary: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90"/>
                </a:solidFill>
                <a:latin typeface="Comic Sans MS"/>
                <a:cs typeface="Comic Sans MS"/>
              </a:rPr>
              <a:t>                   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+ </a:t>
            </a:r>
            <a:r>
              <a:rPr lang="en-US" sz="2000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+, 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+ +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= A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*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- </a:t>
            </a:r>
            <a:r>
              <a:rPr lang="en-US" sz="2000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-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,</a:t>
            </a:r>
            <a:r>
              <a:rPr lang="en-US" sz="2000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; 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A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+ - </a:t>
            </a:r>
            <a:r>
              <a:rPr lang="en-US" sz="2000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, 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+ -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= A</a:t>
            </a:r>
            <a:r>
              <a:rPr lang="en-US" sz="2000" baseline="30000" dirty="0">
                <a:solidFill>
                  <a:schemeClr val="bg1"/>
                </a:solidFill>
                <a:latin typeface="Comic Sans MS"/>
                <a:cs typeface="Comic Sans MS"/>
              </a:rPr>
              <a:t>*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- </a:t>
            </a:r>
            <a:r>
              <a:rPr lang="en-US" sz="2000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+,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20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+</a:t>
            </a:r>
            <a:endParaRPr lang="en-US"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en-US" sz="2000" dirty="0">
                <a:solidFill>
                  <a:srgbClr val="000090"/>
                </a:solidFill>
                <a:latin typeface="Comic Sans MS"/>
                <a:cs typeface="Comic Sans MS"/>
              </a:rPr>
              <a:t>But this cannot be, as seen from CM system - at leading order - these will be real – all in same plane so </a:t>
            </a: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there can be no </a:t>
            </a:r>
            <a:r>
              <a:rPr lang="en-US" sz="2000" dirty="0">
                <a:solidFill>
                  <a:srgbClr val="000090"/>
                </a:solidFill>
                <a:latin typeface="Comic Sans MS"/>
                <a:cs typeface="Comic Sans MS"/>
              </a:rPr>
              <a:t>relative phase between </a:t>
            </a:r>
            <a:r>
              <a:rPr lang="en-US" sz="2000" dirty="0" err="1">
                <a:solidFill>
                  <a:srgbClr val="000090"/>
                </a:solidFill>
                <a:latin typeface="Comic Sans MS"/>
                <a:cs typeface="Comic Sans MS"/>
              </a:rPr>
              <a:t>helicity</a:t>
            </a:r>
            <a:r>
              <a:rPr lang="en-US" sz="2000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amps. </a:t>
            </a:r>
            <a:endParaRPr lang="en-US" sz="20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565525"/>
            <a:ext cx="8077200" cy="2819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en-US" sz="2000" u="sng" dirty="0" smtClean="0">
                <a:solidFill>
                  <a:srgbClr val="FFFF00"/>
                </a:solidFill>
                <a:latin typeface="Comic Sans MS"/>
                <a:cs typeface="Comic Sans MS"/>
              </a:rPr>
              <a:t>VERY IMPORTANT CAVEAT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: 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    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On Light Front this does not happen because what is conserved         	is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Light Front Parity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, not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 and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 separately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Carlson&amp;C.R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. </a:t>
            </a:r>
            <a:r>
              <a:rPr lang="en-US" sz="2000" dirty="0" err="1" smtClean="0">
                <a:solidFill>
                  <a:schemeClr val="accent6"/>
                </a:solidFill>
                <a:latin typeface="Comic Sans MS"/>
                <a:cs typeface="Comic Sans MS"/>
              </a:rPr>
              <a:t>Ji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</a:t>
            </a:r>
          </a:p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            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BUT THAT IS NOT PARITY!!!</a:t>
            </a:r>
            <a:endParaRPr lang="en-US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8135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Comic Sans MS"/>
                <a:cs typeface="Comic Sans MS"/>
              </a:rPr>
              <a:t>It is not OAM (naïve identification)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Comic Sans MS"/>
                <a:cs typeface="Comic Sans MS"/>
              </a:rPr>
              <a:t>It decouples from direct measurements of TMD/GPD observables</a:t>
            </a:r>
          </a:p>
          <a:p>
            <a:pPr marL="342900" indent="-342900">
              <a:buFont typeface="Wingdings" charset="2"/>
              <a:buChar char="Ø"/>
            </a:pP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Comic Sans MS"/>
                <a:cs typeface="Comic Sans MS"/>
              </a:rPr>
              <a:t>Can it be measured at all?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57200"/>
            <a:ext cx="60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</a:t>
            </a:r>
            <a:r>
              <a:rPr lang="en-US" baseline="-25000" dirty="0" smtClean="0">
                <a:solidFill>
                  <a:srgbClr val="FFFF00"/>
                </a:solidFill>
              </a:rPr>
              <a:t>14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FFFF00"/>
                </a:solidFill>
                <a:latin typeface="Comic Sans MS"/>
                <a:cs typeface="Comic Sans MS"/>
              </a:rPr>
              <a:t>14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appears in the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unintegrated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structure functions for deep inelastic scattering with electroweak currents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1" y="1447800"/>
            <a:ext cx="7502540" cy="322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953000"/>
            <a:ext cx="299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X.Ji</a:t>
            </a:r>
            <a:r>
              <a:rPr lang="en-US" dirty="0" smtClean="0"/>
              <a:t>, NPB402 (1993)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2205335"/>
            <a:ext cx="51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3119735"/>
            <a:ext cx="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3400" y="3957935"/>
            <a:ext cx="4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1524000"/>
            <a:ext cx="4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>
            <a:off x="1371600" y="5334000"/>
            <a:ext cx="384829" cy="241674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62200" y="5334000"/>
            <a:ext cx="609600" cy="381000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00200" y="5486400"/>
            <a:ext cx="1066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012186">
            <a:off x="2518645" y="5982390"/>
            <a:ext cx="457200" cy="1524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9847822">
            <a:off x="1287277" y="5969250"/>
            <a:ext cx="457200" cy="1524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029200"/>
            <a:ext cx="69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,Z</a:t>
            </a:r>
            <a:endParaRPr lang="en-US" sz="18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579120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746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431800"/>
            <a:ext cx="7112000" cy="10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0" y="2814935"/>
            <a:ext cx="60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050" y="533400"/>
            <a:ext cx="46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1371600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990600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51" y="2832100"/>
            <a:ext cx="7072449" cy="1130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43000" y="990600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400" y="2133600"/>
            <a:ext cx="1447800" cy="1295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1905000"/>
            <a:ext cx="153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arity odd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209800" y="1447800"/>
            <a:ext cx="16764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31050" y="3348335"/>
            <a:ext cx="46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986135"/>
            <a:ext cx="60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4572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14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FFFF00"/>
                </a:solidFill>
              </a:rPr>
              <a:t>parity odd </a:t>
            </a:r>
            <a:r>
              <a:rPr lang="en-US" dirty="0" smtClean="0"/>
              <a:t>contribution to g</a:t>
            </a:r>
            <a:r>
              <a:rPr lang="en-US" baseline="-25000" dirty="0" smtClean="0"/>
              <a:t>1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FF00"/>
                </a:solidFill>
              </a:rPr>
              <a:t>parity even </a:t>
            </a:r>
            <a:r>
              <a:rPr lang="en-US" dirty="0" smtClean="0"/>
              <a:t>contribution to A</a:t>
            </a:r>
            <a:r>
              <a:rPr lang="en-US" baseline="-25000" dirty="0" smtClean="0"/>
              <a:t>1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9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128" y="381000"/>
            <a:ext cx="8991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Conclusions and … to explore …</a:t>
            </a:r>
          </a:p>
          <a:p>
            <a:endParaRPr lang="en-US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>
                <a:latin typeface="Comic Sans MS"/>
                <a:cs typeface="Comic Sans MS"/>
              </a:rPr>
              <a:t>OAM has (</a:t>
            </a:r>
            <a:r>
              <a:rPr lang="en-US" sz="2000" dirty="0" smtClean="0">
                <a:latin typeface="Comic Sans MS"/>
                <a:cs typeface="Comic Sans MS"/>
              </a:rPr>
              <a:t>mistakenly) </a:t>
            </a:r>
            <a:r>
              <a:rPr lang="en-US" sz="2000" dirty="0">
                <a:latin typeface="Comic Sans MS"/>
                <a:cs typeface="Comic Sans MS"/>
              </a:rPr>
              <a:t>been associated with the </a:t>
            </a:r>
            <a:r>
              <a:rPr lang="en-US" sz="2000" dirty="0" smtClean="0">
                <a:latin typeface="Comic Sans MS"/>
                <a:cs typeface="Comic Sans MS"/>
              </a:rPr>
              <a:t>leading twist distribution </a:t>
            </a:r>
            <a:r>
              <a:rPr lang="en-US" sz="2000" dirty="0">
                <a:latin typeface="Comic Sans MS"/>
                <a:cs typeface="Comic Sans MS"/>
              </a:rPr>
              <a:t>of an </a:t>
            </a:r>
            <a:r>
              <a:rPr lang="en-US" sz="2000" dirty="0" err="1">
                <a:latin typeface="Comic Sans MS"/>
                <a:cs typeface="Comic Sans MS"/>
              </a:rPr>
              <a:t>unpolarized</a:t>
            </a:r>
            <a:r>
              <a:rPr lang="en-US" sz="2000" dirty="0">
                <a:latin typeface="Comic Sans MS"/>
                <a:cs typeface="Comic Sans MS"/>
              </a:rPr>
              <a:t> quark in a longitudinally polarized proton. This quantity is Parity odd and it cannot be observed </a:t>
            </a:r>
            <a:r>
              <a:rPr lang="en-US" sz="2000" dirty="0" smtClean="0">
                <a:latin typeface="Comic Sans MS"/>
                <a:cs typeface="Comic Sans MS"/>
              </a:rPr>
              <a:t>directly</a:t>
            </a:r>
          </a:p>
          <a:p>
            <a:pPr marL="342900" indent="-342900">
              <a:buFont typeface="Wingdings" charset="2"/>
              <a:buChar char="ü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Comic Sans MS"/>
                <a:cs typeface="Comic Sans MS"/>
              </a:rPr>
              <a:t>Even if one </a:t>
            </a:r>
            <a:r>
              <a:rPr lang="en-US" sz="2000" dirty="0">
                <a:latin typeface="Comic Sans MS"/>
                <a:cs typeface="Comic Sans MS"/>
              </a:rPr>
              <a:t>could match F</a:t>
            </a:r>
            <a:r>
              <a:rPr lang="en-US" sz="2000" baseline="-25000" dirty="0">
                <a:latin typeface="Comic Sans MS"/>
                <a:cs typeface="Comic Sans MS"/>
              </a:rPr>
              <a:t>14 </a:t>
            </a:r>
            <a:r>
              <a:rPr lang="en-US" sz="2000" dirty="0">
                <a:latin typeface="Comic Sans MS"/>
                <a:cs typeface="Comic Sans MS"/>
              </a:rPr>
              <a:t>with a hard part that is also Parity Odd, and generate an observable, however that changes the </a:t>
            </a:r>
            <a:r>
              <a:rPr lang="en-US" sz="2000" dirty="0" err="1">
                <a:latin typeface="Comic Sans MS"/>
                <a:cs typeface="Comic Sans MS"/>
              </a:rPr>
              <a:t>partonic</a:t>
            </a:r>
            <a:r>
              <a:rPr lang="en-US" sz="2000" dirty="0">
                <a:latin typeface="Comic Sans MS"/>
                <a:cs typeface="Comic Sans MS"/>
              </a:rPr>
              <a:t> content of the soft part, it still would not carry the meaning of OAM</a:t>
            </a:r>
          </a:p>
          <a:p>
            <a:endParaRPr lang="en-US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Comic Sans MS"/>
                <a:cs typeface="Comic Sans MS"/>
              </a:rPr>
              <a:t>G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  <a:r>
              <a:rPr lang="en-US" sz="2000" dirty="0" smtClean="0">
                <a:latin typeface="Comic Sans MS"/>
                <a:cs typeface="Comic Sans MS"/>
              </a:rPr>
              <a:t>, a </a:t>
            </a:r>
            <a:r>
              <a:rPr lang="en-US" sz="2000" dirty="0">
                <a:latin typeface="Comic Sans MS"/>
                <a:cs typeface="Comic Sans MS"/>
              </a:rPr>
              <a:t>twist 3 </a:t>
            </a:r>
            <a:r>
              <a:rPr lang="en-US" sz="2000" dirty="0" smtClean="0">
                <a:latin typeface="Comic Sans MS"/>
                <a:cs typeface="Comic Sans MS"/>
              </a:rPr>
              <a:t>quantity, </a:t>
            </a:r>
            <a:r>
              <a:rPr lang="en-US" sz="2000" dirty="0" smtClean="0">
                <a:latin typeface="Comic Sans MS"/>
                <a:cs typeface="Comic Sans MS"/>
              </a:rPr>
              <a:t>can be measured directly, and it does have a </a:t>
            </a:r>
            <a:r>
              <a:rPr lang="en-US" sz="2000" dirty="0" err="1" smtClean="0">
                <a:latin typeface="Comic Sans MS"/>
                <a:cs typeface="Comic Sans MS"/>
              </a:rPr>
              <a:t>partonic</a:t>
            </a:r>
            <a:r>
              <a:rPr lang="en-US" sz="2000" dirty="0" smtClean="0">
                <a:latin typeface="Comic Sans MS"/>
                <a:cs typeface="Comic Sans MS"/>
              </a:rPr>
              <a:t> interpretation, if one views it </a:t>
            </a:r>
            <a:r>
              <a:rPr lang="en-US" sz="2000" dirty="0" smtClean="0">
                <a:latin typeface="Comic Sans MS"/>
                <a:cs typeface="Comic Sans MS"/>
              </a:rPr>
              <a:t>as. </a:t>
            </a:r>
          </a:p>
          <a:p>
            <a:pPr marL="342900" indent="-342900">
              <a:buFont typeface="Wingdings" charset="2"/>
              <a:buChar char="ü"/>
            </a:pPr>
            <a:endParaRPr lang="en-US" sz="2000" dirty="0"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>
                <a:latin typeface="Comic Sans MS"/>
                <a:cs typeface="Comic Sans MS"/>
              </a:rPr>
              <a:t>We showed the </a:t>
            </a:r>
            <a:r>
              <a:rPr lang="en-US" sz="2000" dirty="0" err="1">
                <a:latin typeface="Comic Sans MS"/>
                <a:cs typeface="Comic Sans MS"/>
              </a:rPr>
              <a:t>helicity</a:t>
            </a:r>
            <a:r>
              <a:rPr lang="en-US" sz="2000" dirty="0">
                <a:latin typeface="Comic Sans MS"/>
                <a:cs typeface="Comic Sans MS"/>
              </a:rPr>
              <a:t> and spin structure of this quantity, that it  can replace the previously suggested one, and that it does not violate Parity</a:t>
            </a:r>
          </a:p>
          <a:p>
            <a:endParaRPr lang="en-US" sz="2000" dirty="0"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ü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ü"/>
            </a:pPr>
            <a:endParaRPr lang="en-US" sz="2000" dirty="0" smtClean="0">
              <a:latin typeface="Comic Sans MS"/>
              <a:cs typeface="Comic Sans M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458200" y="6019800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827" y="5634335"/>
            <a:ext cx="875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One way to shed light on these questions is to look at deuteron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10200"/>
            <a:ext cx="8991600" cy="990600"/>
          </a:xfrm>
          <a:prstGeom prst="rect">
            <a:avLst/>
          </a:prstGeom>
          <a:noFill/>
          <a:ln>
            <a:solidFill>
              <a:srgbClr val="FF0000">
                <a:alpha val="70000"/>
              </a:srgb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458200" y="6019800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0238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>
                <a:latin typeface="Comic Sans MS"/>
                <a:cs typeface="Comic Sans MS"/>
              </a:rPr>
              <a:t>We need to devise experiments that are sensitive to this contributions (some data already exist, HERMES + S. Pisano) </a:t>
            </a:r>
          </a:p>
          <a:p>
            <a:pPr marL="342900" indent="-342900">
              <a:buFont typeface="Wingdings" charset="2"/>
              <a:buChar char="ü"/>
            </a:pPr>
            <a:endParaRPr lang="en-US" sz="2000" dirty="0"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>
                <a:latin typeface="Comic Sans MS"/>
                <a:cs typeface="Comic Sans MS"/>
              </a:rPr>
              <a:t>Question of L vs. T interpretation</a:t>
            </a:r>
          </a:p>
          <a:p>
            <a:pPr marL="342900" indent="-342900">
              <a:buFont typeface="Wingdings" charset="2"/>
              <a:buChar char="ü"/>
            </a:pPr>
            <a:endParaRPr lang="en-US" sz="2000" dirty="0"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>
                <a:latin typeface="Comic Sans MS"/>
                <a:cs typeface="Comic Sans MS"/>
              </a:rPr>
              <a:t>How does the </a:t>
            </a:r>
            <a:r>
              <a:rPr lang="en-US" sz="2000" dirty="0" err="1">
                <a:latin typeface="Comic Sans MS"/>
                <a:cs typeface="Comic Sans MS"/>
              </a:rPr>
              <a:t>tw</a:t>
            </a:r>
            <a:r>
              <a:rPr lang="en-US" sz="2000" dirty="0">
                <a:latin typeface="Comic Sans MS"/>
                <a:cs typeface="Comic Sans MS"/>
              </a:rPr>
              <a:t> 3 picture connect to M. </a:t>
            </a:r>
            <a:r>
              <a:rPr lang="en-US" sz="2000" dirty="0" err="1">
                <a:latin typeface="Comic Sans MS"/>
                <a:cs typeface="Comic Sans MS"/>
              </a:rPr>
              <a:t>Burkardt’s</a:t>
            </a:r>
            <a:r>
              <a:rPr lang="en-US" sz="2000" dirty="0">
                <a:latin typeface="Comic Sans MS"/>
                <a:cs typeface="Comic Sans MS"/>
              </a:rPr>
              <a:t> gauge-link-based interpretation (torque experienced by quarks)</a:t>
            </a:r>
          </a:p>
          <a:p>
            <a:pPr marL="342900" indent="-342900">
              <a:buFont typeface="Wingdings" charset="2"/>
              <a:buChar char="ü"/>
            </a:pPr>
            <a:endParaRPr lang="en-US" sz="2000" dirty="0">
              <a:latin typeface="Comic Sans MS"/>
              <a:cs typeface="Comic Sans MS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>
                <a:latin typeface="Comic Sans MS"/>
                <a:cs typeface="Comic Sans MS"/>
              </a:rPr>
              <a:t>We focused mainly on quarks, question of gluon component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000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11612"/>
            <a:ext cx="4635500" cy="340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21" y="2286000"/>
            <a:ext cx="5046579" cy="95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563" y="1764268"/>
            <a:ext cx="173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Nucleon DVCS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7387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Deuteron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48600" y="2438400"/>
            <a:ext cx="1371600" cy="457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0800" y="2438400"/>
            <a:ext cx="1371600" cy="457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76601" y="2895600"/>
            <a:ext cx="3428999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" idx="3"/>
          </p:cNvCxnSpPr>
          <p:nvPr/>
        </p:nvCxnSpPr>
        <p:spPr>
          <a:xfrm flipH="1" flipV="1">
            <a:off x="3276600" y="1948934"/>
            <a:ext cx="4876800" cy="489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2281535"/>
            <a:ext cx="499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524000"/>
            <a:ext cx="46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</a:rPr>
              <a:t>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822" y="304353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λ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14400" y="17526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7200" y="1290935"/>
            <a:ext cx="1550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z=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/P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baseline="-25000" dirty="0" smtClean="0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05200" y="1752600"/>
            <a:ext cx="914400" cy="1143000"/>
          </a:xfrm>
          <a:prstGeom prst="straightConnector1">
            <a:avLst/>
          </a:prstGeom>
          <a:ln>
            <a:solidFill>
              <a:srgbClr val="73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41077" y="76200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122077" y="2286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84077" y="12954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Right Arrow 26"/>
          <p:cNvSpPr/>
          <p:nvPr/>
        </p:nvSpPr>
        <p:spPr>
          <a:xfrm rot="11684550">
            <a:off x="8036477" y="634127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6817277" y="1066800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31677" y="3810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26877" y="8382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36477" y="15240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17477" y="15240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rved Right Arrow 32"/>
          <p:cNvSpPr/>
          <p:nvPr/>
        </p:nvSpPr>
        <p:spPr>
          <a:xfrm rot="11679805">
            <a:off x="8136947" y="1749646"/>
            <a:ext cx="613523" cy="270690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65077" y="18288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rved Right Arrow 34"/>
          <p:cNvSpPr/>
          <p:nvPr/>
        </p:nvSpPr>
        <p:spPr>
          <a:xfrm rot="20012043">
            <a:off x="7201932" y="640054"/>
            <a:ext cx="545418" cy="284038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426877" y="457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341277" y="15240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188877" y="1676400"/>
            <a:ext cx="0" cy="457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84077" y="4572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503077" y="533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503077" y="152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493677" y="12192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Up Arrow 42"/>
          <p:cNvSpPr/>
          <p:nvPr/>
        </p:nvSpPr>
        <p:spPr>
          <a:xfrm>
            <a:off x="7579277" y="762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8265077" y="10668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Baryons 6/27/13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52400" y="71735"/>
            <a:ext cx="579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omic Sans MS"/>
                <a:cs typeface="Comic Sans MS"/>
              </a:rPr>
              <a:t>Sum Rules in Deuteron (</a:t>
            </a:r>
            <a:r>
              <a:rPr lang="en-US" u="sng" dirty="0" err="1" smtClean="0">
                <a:latin typeface="Comic Sans MS"/>
                <a:cs typeface="Comic Sans MS"/>
              </a:rPr>
              <a:t>Kunal</a:t>
            </a:r>
            <a:r>
              <a:rPr lang="en-US" u="sng" dirty="0" smtClean="0">
                <a:latin typeface="Comic Sans MS"/>
                <a:cs typeface="Comic Sans MS"/>
              </a:rPr>
              <a:t> </a:t>
            </a:r>
            <a:r>
              <a:rPr lang="en-US" u="sng" dirty="0" err="1" smtClean="0">
                <a:latin typeface="Comic Sans MS"/>
                <a:cs typeface="Comic Sans MS"/>
              </a:rPr>
              <a:t>Kathuria</a:t>
            </a:r>
            <a:r>
              <a:rPr lang="en-US" u="sng" dirty="0" smtClean="0">
                <a:latin typeface="Comic Sans MS"/>
                <a:cs typeface="Comic Sans MS"/>
              </a:rPr>
              <a:t>)</a:t>
            </a:r>
            <a:endParaRPr lang="en-US" u="sng" dirty="0">
              <a:latin typeface="Comic Sans MS"/>
              <a:cs typeface="Comic Sans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4080808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omic Sans MS"/>
                <a:cs typeface="Comic Sans MS"/>
              </a:rPr>
              <a:t>Spin 1 systems, due to</a:t>
            </a: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indent="-457200">
              <a:buClr>
                <a:srgbClr val="FF0000"/>
              </a:buClr>
              <a:buAutoNum type="arabicParenR"/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he presence of additional L components (S+D-waves) </a:t>
            </a:r>
          </a:p>
          <a:p>
            <a:pPr marL="457200" indent="-457200">
              <a:buClr>
                <a:srgbClr val="FF0000"/>
              </a:buClr>
              <a:buAutoNum type="arabicParenR"/>
            </a:pP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Isoscalarity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FF0000"/>
              </a:buClr>
            </a:pP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latin typeface="Comic Sans MS"/>
                <a:cs typeface="Comic Sans MS"/>
              </a:rPr>
              <a:t>provide a crucial test the working of the angular momentum sum rules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4780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676400"/>
            <a:ext cx="5309616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095" y="1676400"/>
            <a:ext cx="4046706" cy="990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7315200" y="2519065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5105400" y="2133600"/>
            <a:ext cx="609600" cy="44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3276600" y="2442865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628430" y="3200400"/>
            <a:ext cx="133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F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  <a:r>
              <a:rPr lang="en-US" sz="2000" dirty="0" smtClean="0">
                <a:latin typeface="Comic Sans MS"/>
                <a:cs typeface="Comic Sans MS"/>
              </a:rPr>
              <a:t>+F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  <a:r>
              <a:rPr lang="en-US" sz="2000" dirty="0" smtClean="0">
                <a:latin typeface="Comic Sans MS"/>
                <a:cs typeface="Comic Sans MS"/>
              </a:rPr>
              <a:t>= G</a:t>
            </a:r>
            <a:r>
              <a:rPr lang="en-US" sz="2000" baseline="-25000" dirty="0" smtClean="0">
                <a:latin typeface="Comic Sans MS"/>
                <a:cs typeface="Comic Sans MS"/>
              </a:rPr>
              <a:t>M</a:t>
            </a:r>
            <a:endParaRPr lang="en-US" sz="2000" baseline="-250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0058" y="3281065"/>
            <a:ext cx="509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G</a:t>
            </a:r>
            <a:r>
              <a:rPr lang="en-US" sz="2000" baseline="-25000" dirty="0" smtClean="0">
                <a:latin typeface="Comic Sans MS"/>
                <a:cs typeface="Comic Sans MS"/>
              </a:rPr>
              <a:t>M</a:t>
            </a:r>
            <a:endParaRPr lang="en-US" sz="2000" baseline="-25000" dirty="0"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048072"/>
            <a:ext cx="83577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Differently from the nucleon, in the transverse case, </a:t>
            </a:r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are not finding the same </a:t>
            </a:r>
            <a:r>
              <a:rPr lang="en-US" dirty="0" smtClean="0"/>
              <a:t>relation (other GPDs describing </a:t>
            </a:r>
          </a:p>
          <a:p>
            <a:r>
              <a:rPr lang="en-US" dirty="0" smtClean="0"/>
              <a:t>charge and tensor component enter…). More details later…</a:t>
            </a:r>
            <a:endParaRPr lang="en-US" dirty="0"/>
          </a:p>
        </p:txBody>
      </p:sp>
      <p:sp>
        <p:nvSpPr>
          <p:cNvPr id="11" name="Lightning Bolt 10"/>
          <p:cNvSpPr/>
          <p:nvPr/>
        </p:nvSpPr>
        <p:spPr>
          <a:xfrm rot="4960159">
            <a:off x="7904170" y="4230133"/>
            <a:ext cx="914400" cy="8382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76200" y="1219200"/>
            <a:ext cx="190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Longitudinal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3" name="Lightning Bolt 12"/>
          <p:cNvSpPr/>
          <p:nvPr/>
        </p:nvSpPr>
        <p:spPr>
          <a:xfrm>
            <a:off x="0" y="4191000"/>
            <a:ext cx="914400" cy="8382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70017" y="4567535"/>
            <a:ext cx="322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Transverse Deuteron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22860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Deuteron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58879" y="2286000"/>
            <a:ext cx="1125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Nucleon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Baryons 6/27/13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72692" y="304800"/>
            <a:ext cx="57525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Deuteron Angular Momentum Sum Rule </a:t>
            </a:r>
          </a:p>
          <a:p>
            <a:r>
              <a:rPr lang="en-US" sz="1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Phys.Rev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. D86 (2012) 036008</a:t>
            </a:r>
          </a:p>
        </p:txBody>
      </p:sp>
    </p:spTree>
    <p:extLst>
      <p:ext uri="{BB962C8B-B14F-4D97-AF65-F5344CB8AC3E}">
        <p14:creationId xmlns:p14="http://schemas.microsoft.com/office/powerpoint/2010/main" val="131331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1143000"/>
            <a:ext cx="556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/>
                <a:cs typeface="Comic Sans MS"/>
              </a:rPr>
              <a:t>How does OAM enter the picture?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362200"/>
            <a:ext cx="881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/>
                <a:cs typeface="Comic Sans MS"/>
              </a:rPr>
              <a:t>?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865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65" y="762000"/>
            <a:ext cx="5223435" cy="72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52400"/>
            <a:ext cx="494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Observables: DVCS from deuteron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10200" y="1600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1307068"/>
            <a:ext cx="130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subleading</a:t>
            </a:r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4419600" y="685800"/>
            <a:ext cx="18288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8517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the deuteron help us understand the role of gluon OAM?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(Brodsky, Gardner, 2006)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8064" y="3500735"/>
            <a:ext cx="384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connecting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smtClean="0"/>
              <a:t> to SSA in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4114800"/>
            <a:ext cx="8813800" cy="8001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00060"/>
              </p:ext>
            </p:extLst>
          </p:nvPr>
        </p:nvGraphicFramePr>
        <p:xfrm>
          <a:off x="6262688" y="3487738"/>
          <a:ext cx="172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1" name="Equation" r:id="rId5" imgW="876300" imgH="241300" progId="Equation.3">
                  <p:embed/>
                </p:oleObj>
              </mc:Choice>
              <mc:Fallback>
                <p:oleObj name="Equation" r:id="rId5" imgW="876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2688" y="3487738"/>
                        <a:ext cx="1725612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514600" y="4038600"/>
            <a:ext cx="5257800" cy="0"/>
          </a:xfrm>
          <a:prstGeom prst="line">
            <a:avLst/>
          </a:prstGeom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10600" y="4262735"/>
            <a:ext cx="61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 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334000"/>
            <a:ext cx="9166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L	</a:t>
            </a:r>
            <a:r>
              <a:rPr lang="en-US" baseline="-25000" dirty="0" smtClean="0"/>
              <a:t>q</a:t>
            </a:r>
            <a:r>
              <a:rPr lang="en-US" dirty="0" smtClean="0"/>
              <a:t> and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smtClean="0"/>
              <a:t> contribute! Since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q</a:t>
            </a:r>
            <a:r>
              <a:rPr lang="en-US" dirty="0" smtClean="0"/>
              <a:t> disappears because of </a:t>
            </a:r>
            <a:r>
              <a:rPr lang="en-US" dirty="0" err="1" smtClean="0"/>
              <a:t>isospin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ymmetry, if A</a:t>
            </a:r>
            <a:r>
              <a:rPr lang="en-US" baseline="30000" dirty="0" smtClean="0"/>
              <a:t>UT</a:t>
            </a:r>
            <a:r>
              <a:rPr lang="en-US" baseline="-25000" dirty="0" smtClean="0"/>
              <a:t>π</a:t>
            </a:r>
            <a:r>
              <a:rPr lang="en-US" dirty="0" smtClean="0"/>
              <a:t> is 0 then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smtClean="0"/>
              <a:t> is 0  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81600" y="1295400"/>
            <a:ext cx="381000" cy="0"/>
          </a:xfrm>
          <a:prstGeom prst="line">
            <a:avLst/>
          </a:prstGeom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2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143000"/>
            <a:ext cx="8699818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kern="1200" dirty="0">
                <a:solidFill>
                  <a:srgbClr val="FFFF00"/>
                </a:solidFill>
              </a:rPr>
              <a:t>Angular momentum in spin 1 </a:t>
            </a:r>
            <a:r>
              <a:rPr lang="en-US" kern="1200" dirty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FFFF00"/>
                </a:solidFill>
              </a:rPr>
              <a:t>arXiv:</a:t>
            </a:r>
            <a:r>
              <a:rPr lang="en-US" kern="1200" dirty="0" smtClean="0">
                <a:solidFill>
                  <a:srgbClr val="FFFF00"/>
                </a:solidFill>
              </a:rPr>
              <a:t>1101.0581</a:t>
            </a:r>
          </a:p>
          <a:p>
            <a:pPr marL="342900" indent="-342900">
              <a:buFont typeface="Arial"/>
              <a:buChar char="•"/>
            </a:pP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kern="1200" dirty="0" err="1">
                <a:solidFill>
                  <a:srgbClr val="FFFF00"/>
                </a:solidFill>
              </a:rPr>
              <a:t>Observability</a:t>
            </a:r>
            <a:r>
              <a:rPr lang="en-US" kern="1200" dirty="0">
                <a:solidFill>
                  <a:srgbClr val="FFFF00"/>
                </a:solidFill>
              </a:rPr>
              <a:t> of OAM</a:t>
            </a:r>
            <a:r>
              <a:rPr lang="en-US" kern="1200" dirty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FFFF00"/>
                </a:solidFill>
              </a:rPr>
              <a:t>arXiv:1310.5157 </a:t>
            </a: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kern="1200" dirty="0" smtClean="0">
                <a:solidFill>
                  <a:srgbClr val="FFFF00"/>
                </a:solidFill>
              </a:rPr>
              <a:t>GPDs from flavor separated form factors </a:t>
            </a:r>
            <a:r>
              <a:rPr lang="en-US" kern="12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FFFF00"/>
                </a:solidFill>
              </a:rPr>
              <a:t>arXiv:</a:t>
            </a:r>
            <a:r>
              <a:rPr lang="en-US" kern="1200" dirty="0" smtClean="0">
                <a:solidFill>
                  <a:srgbClr val="FFFF00"/>
                </a:solidFill>
              </a:rPr>
              <a:t>1206.1876</a:t>
            </a:r>
            <a:endParaRPr lang="en-US" kern="1200" dirty="0" smtClean="0">
              <a:solidFill>
                <a:srgbClr val="FFFF00"/>
              </a:solidFill>
            </a:endParaRPr>
          </a:p>
          <a:p>
            <a:r>
              <a:rPr lang="en-US" kern="1200" dirty="0" smtClean="0">
                <a:solidFill>
                  <a:srgbClr val="FFFF00"/>
                </a:solidFill>
              </a:rPr>
              <a:t>  </a:t>
            </a:r>
            <a:endParaRPr lang="en-US" kern="1200" dirty="0" smtClean="0">
              <a:solidFill>
                <a:srgbClr val="FFFF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kern="1200" dirty="0" smtClean="0">
                <a:solidFill>
                  <a:srgbClr val="FFFF00"/>
                </a:solidFill>
              </a:rPr>
              <a:t>Chiral odd approach </a:t>
            </a:r>
            <a:r>
              <a:rPr lang="en-US" kern="12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FFFF00"/>
                </a:solidFill>
              </a:rPr>
              <a:t>arXiv:</a:t>
            </a:r>
            <a:r>
              <a:rPr lang="en-US" kern="1200" dirty="0" smtClean="0">
                <a:solidFill>
                  <a:srgbClr val="FFFF00"/>
                </a:solidFill>
              </a:rPr>
              <a:t>1311.0483, submitted</a:t>
            </a: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kern="1200" dirty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kern="1200" dirty="0" smtClean="0">
                <a:solidFill>
                  <a:srgbClr val="FFFF00"/>
                </a:solidFill>
              </a:rPr>
              <a:t>Chiral even approach</a:t>
            </a:r>
            <a:r>
              <a:rPr lang="en-US" kern="12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kern="1200" dirty="0">
                <a:solidFill>
                  <a:srgbClr val="FFFF00"/>
                </a:solidFill>
              </a:rPr>
              <a:t>arXiv:</a:t>
            </a:r>
            <a:r>
              <a:rPr lang="en-US" kern="1200" dirty="0" smtClean="0">
                <a:solidFill>
                  <a:srgbClr val="FFFF00"/>
                </a:solidFill>
              </a:rPr>
              <a:t>1012.3776, submitted</a:t>
            </a: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kern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kern="1200" dirty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kern="1200" dirty="0" smtClean="0">
              <a:solidFill>
                <a:srgbClr val="FFFF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kern="1200" dirty="0" smtClean="0">
                <a:solidFill>
                  <a:srgbClr val="FFFF00"/>
                </a:solidFill>
              </a:rPr>
              <a:t> </a:t>
            </a:r>
            <a:endParaRPr lang="en-US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3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5/14/14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" name="Picture 3" descr="CartoonC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19200"/>
            <a:ext cx="406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9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2433935"/>
            <a:ext cx="129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1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838200"/>
            <a:ext cx="8305800" cy="19812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23251"/>
              </p:ext>
            </p:extLst>
          </p:nvPr>
        </p:nvGraphicFramePr>
        <p:xfrm>
          <a:off x="533400" y="949926"/>
          <a:ext cx="7924800" cy="184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0" name="Equation" r:id="rId3" imgW="4025900" imgH="939800" progId="Equation.3">
                  <p:embed/>
                </p:oleObj>
              </mc:Choice>
              <mc:Fallback>
                <p:oleObj name="Equation" r:id="rId3" imgW="40259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49926"/>
                        <a:ext cx="7924800" cy="1847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91816"/>
              </p:ext>
            </p:extLst>
          </p:nvPr>
        </p:nvGraphicFramePr>
        <p:xfrm>
          <a:off x="2135188" y="5634038"/>
          <a:ext cx="48910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1" name="Equation" r:id="rId5" imgW="2298700" imgH="431800" progId="Equation.3">
                  <p:embed/>
                </p:oleObj>
              </mc:Choice>
              <mc:Fallback>
                <p:oleObj name="Equation" r:id="rId5" imgW="2298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634038"/>
                        <a:ext cx="4891087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962400" y="1752600"/>
            <a:ext cx="6858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1752600"/>
            <a:ext cx="8382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990600"/>
            <a:ext cx="6858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76200" y="228600"/>
            <a:ext cx="10500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AM sum rule is obtained by connecting the quark matrix elements of n=2 terms in OPE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81200" y="5410200"/>
            <a:ext cx="5105400" cy="1371600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366652"/>
              </p:ext>
            </p:extLst>
          </p:nvPr>
        </p:nvGraphicFramePr>
        <p:xfrm>
          <a:off x="-1" y="3810000"/>
          <a:ext cx="9144001" cy="125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2" name="Equation" r:id="rId7" imgW="5384800" imgH="711200" progId="Equation.3">
                  <p:embed/>
                </p:oleObj>
              </mc:Choice>
              <mc:Fallback>
                <p:oleObj name="Equation" r:id="rId7" imgW="5384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3810000"/>
                        <a:ext cx="9144001" cy="1255810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3276600"/>
            <a:ext cx="7113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w</a:t>
            </a:r>
            <a:r>
              <a:rPr lang="en-US" sz="2000" dirty="0" smtClean="0">
                <a:latin typeface="Comic Sans MS"/>
                <a:cs typeface="Comic Sans MS"/>
              </a:rPr>
              <a:t>ith the matrix elements of the energy momentum tensor 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038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508" y="152400"/>
            <a:ext cx="8672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D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efine Angular Momentum through the QCD Energy Momentum Tensor </a:t>
            </a: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116824"/>
              </p:ext>
            </p:extLst>
          </p:nvPr>
        </p:nvGraphicFramePr>
        <p:xfrm>
          <a:off x="-21477" y="1295400"/>
          <a:ext cx="600919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3" imgW="3403600" imgH="431800" progId="Equation.3">
                  <p:embed/>
                </p:oleObj>
              </mc:Choice>
              <mc:Fallback>
                <p:oleObj name="Equation" r:id="rId3" imgW="3403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77" y="1295400"/>
                        <a:ext cx="6009190" cy="762000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87231"/>
              </p:ext>
            </p:extLst>
          </p:nvPr>
        </p:nvGraphicFramePr>
        <p:xfrm>
          <a:off x="2971800" y="2971800"/>
          <a:ext cx="3657600" cy="35356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0"/>
                <a:gridCol w="914400"/>
                <a:gridCol w="914400"/>
                <a:gridCol w="914400"/>
              </a:tblGrid>
              <a:tr h="883920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latin typeface="Comic Sans MS"/>
                          <a:cs typeface="Comic Sans MS"/>
                        </a:rPr>
                        <a:t>  </a:t>
                      </a: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01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02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03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10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11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</a:t>
                      </a:r>
                    </a:p>
                    <a:p>
                      <a:endParaRPr lang="en-US" sz="2400" b="1" i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</a:t>
                      </a:r>
                    </a:p>
                    <a:p>
                      <a:endParaRPr lang="en-US" sz="2400" b="1" i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20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21</a:t>
                      </a:r>
                    </a:p>
                    <a:p>
                      <a:endParaRPr lang="en-US" sz="2400" b="1" i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22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30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31</a:t>
                      </a:r>
                    </a:p>
                    <a:p>
                      <a:endParaRPr lang="en-US" sz="2400" b="1" i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32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33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6074" y="3195935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Energy  density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272423" y="4930024"/>
            <a:ext cx="2784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Momentum density</a:t>
            </a:r>
            <a:endParaRPr lang="en-US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6091535"/>
            <a:ext cx="141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halkboard"/>
                <a:cs typeface="Chalkboard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ressure</a:t>
            </a:r>
            <a:endParaRPr lang="en-US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7898" y="3653135"/>
            <a:ext cx="191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Shear stress</a:t>
            </a:r>
            <a:endParaRPr lang="en-US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91000" y="4267200"/>
            <a:ext cx="32004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96000" y="4114800"/>
            <a:ext cx="1371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44713" y="2438400"/>
            <a:ext cx="2784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Momentum density</a:t>
            </a:r>
            <a:endParaRPr lang="en-US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graphicFrame>
        <p:nvGraphicFramePr>
          <p:cNvPr id="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08232"/>
              </p:ext>
            </p:extLst>
          </p:nvPr>
        </p:nvGraphicFramePr>
        <p:xfrm>
          <a:off x="6400800" y="1456517"/>
          <a:ext cx="2667000" cy="448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5" imgW="1358900" imgH="228600" progId="Equation.3">
                  <p:embed/>
                </p:oleObj>
              </mc:Choice>
              <mc:Fallback>
                <p:oleObj name="Equation" r:id="rId5" imgW="135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56517"/>
                        <a:ext cx="2667000" cy="44848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6019800" y="16764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58748" y="1905000"/>
            <a:ext cx="1551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AM density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2764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655702"/>
              </p:ext>
            </p:extLst>
          </p:nvPr>
        </p:nvGraphicFramePr>
        <p:xfrm>
          <a:off x="155575" y="2447925"/>
          <a:ext cx="8836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93" name="Equation" r:id="rId3" imgW="5003800" imgH="469900" progId="Equation.3">
                  <p:embed/>
                </p:oleObj>
              </mc:Choice>
              <mc:Fallback>
                <p:oleObj name="Equation" r:id="rId3" imgW="5003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2447925"/>
                        <a:ext cx="8836025" cy="828675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70167"/>
              </p:ext>
            </p:extLst>
          </p:nvPr>
        </p:nvGraphicFramePr>
        <p:xfrm>
          <a:off x="304800" y="1143000"/>
          <a:ext cx="3120140" cy="52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94" name="Equation" r:id="rId5" imgW="1358900" imgH="228600" progId="Equation.3">
                  <p:embed/>
                </p:oleObj>
              </mc:Choice>
              <mc:Fallback>
                <p:oleObj name="Equation" r:id="rId5" imgW="135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3120140" cy="52468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4038600" y="1304925"/>
            <a:ext cx="838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976735"/>
            <a:ext cx="873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then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parametrize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the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EMT in terms of form factors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6944" y="0"/>
            <a:ext cx="2550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Sum Rule: Part I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85175"/>
              </p:ext>
            </p:extLst>
          </p:nvPr>
        </p:nvGraphicFramePr>
        <p:xfrm>
          <a:off x="5482339" y="1066800"/>
          <a:ext cx="3056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95" name="Equation" r:id="rId7" imgW="1358900" imgH="304800" progId="Equation.3">
                  <p:embed/>
                </p:oleObj>
              </mc:Choice>
              <mc:Fallback>
                <p:oleObj name="Equation" r:id="rId7" imgW="1358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339" y="1066800"/>
                        <a:ext cx="3056087" cy="685800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667838"/>
              </p:ext>
            </p:extLst>
          </p:nvPr>
        </p:nvGraphicFramePr>
        <p:xfrm>
          <a:off x="381000" y="4713287"/>
          <a:ext cx="406241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96" name="Equation" r:id="rId9" imgW="2070100" imgH="393700" progId="Equation.3">
                  <p:embed/>
                </p:oleObj>
              </mc:Choice>
              <mc:Fallback>
                <p:oleObj name="Equation" r:id="rId9" imgW="207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13287"/>
                        <a:ext cx="4062413" cy="773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" y="681335"/>
            <a:ext cx="699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F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irst define the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ngular momentum components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86535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Finally, connect of the EMT form factors with AM components 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43400" y="3429000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4724400"/>
            <a:ext cx="320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Jaffe </a:t>
            </a:r>
            <a:r>
              <a:rPr lang="en-US" dirty="0" err="1" smtClean="0"/>
              <a:t>Manohar</a:t>
            </a:r>
            <a:r>
              <a:rPr lang="en-US" dirty="0" smtClean="0"/>
              <a:t>  (1990)</a:t>
            </a:r>
          </a:p>
          <a:p>
            <a:r>
              <a:rPr lang="en-US" dirty="0" err="1" smtClean="0"/>
              <a:t>Ji</a:t>
            </a:r>
            <a:r>
              <a:rPr lang="en-US" dirty="0" smtClean="0"/>
              <a:t> (1997)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5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7" grpId="0"/>
      <p:bldP spid="18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2932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The second part of the sum rule is about finding a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Partonic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Interpretation and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the Observables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944" y="1138535"/>
            <a:ext cx="271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Sum Rule: Part II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0519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451" y="304800"/>
            <a:ext cx="894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1997: X. </a:t>
            </a:r>
            <a:r>
              <a:rPr lang="en-US" dirty="0" err="1" smtClean="0">
                <a:solidFill>
                  <a:srgbClr val="0000FF"/>
                </a:solidFill>
              </a:rPr>
              <a:t>Ji</a:t>
            </a:r>
            <a:r>
              <a:rPr lang="en-US" dirty="0" smtClean="0">
                <a:solidFill>
                  <a:srgbClr val="0000FF"/>
                </a:solidFill>
              </a:rPr>
              <a:t> connects the EMT form factors to the 2</a:t>
            </a:r>
            <a:r>
              <a:rPr lang="en-US" baseline="30000" dirty="0" smtClean="0">
                <a:solidFill>
                  <a:srgbClr val="0000FF"/>
                </a:solidFill>
              </a:rPr>
              <a:t>nd</a:t>
            </a:r>
            <a:r>
              <a:rPr lang="en-US" dirty="0" smtClean="0">
                <a:solidFill>
                  <a:srgbClr val="0000FF"/>
                </a:solidFill>
              </a:rPr>
              <a:t> moments of</a:t>
            </a:r>
          </a:p>
          <a:p>
            <a:r>
              <a:rPr lang="en-US" dirty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eneralized </a:t>
            </a:r>
            <a:r>
              <a:rPr lang="en-US" dirty="0" err="1" smtClean="0">
                <a:solidFill>
                  <a:srgbClr val="0000FF"/>
                </a:solidFill>
              </a:rPr>
              <a:t>parton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distributions (GPDs) 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12482" y="2660440"/>
            <a:ext cx="576373" cy="543769"/>
          </a:xfrm>
          <a:prstGeom prst="line">
            <a:avLst/>
          </a:prstGeom>
          <a:ln w="38100" cmpd="sng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4038600" y="3233738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3733800" y="3430588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81338" y="2754880"/>
            <a:ext cx="300062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Times" charset="0"/>
              </a:rPr>
              <a:t>q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438400" y="3876675"/>
            <a:ext cx="1371600" cy="608013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2971800" y="4119563"/>
            <a:ext cx="2286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86000" y="4029075"/>
            <a:ext cx="184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solidFill>
                <a:srgbClr val="000000"/>
              </a:solidFill>
              <a:latin typeface="Nimbus Roman No9 L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 flipV="1">
            <a:off x="5705475" y="3889375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5400675" y="3205163"/>
            <a:ext cx="457200" cy="6080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rot="5400000" flipV="1">
            <a:off x="5440362" y="3317876"/>
            <a:ext cx="263525" cy="190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791200" y="3163681"/>
            <a:ext cx="3276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18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18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18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endParaRPr lang="en-US" sz="1800" baseline="30000" dirty="0" smtClean="0">
              <a:solidFill>
                <a:srgbClr val="000000"/>
              </a:solidFill>
              <a:latin typeface="Times" charset="0"/>
            </a:endParaRPr>
          </a:p>
          <a:p>
            <a:pPr defTabSz="915988"/>
            <a:r>
              <a:rPr lang="en-US" sz="1800" dirty="0" smtClean="0">
                <a:solidFill>
                  <a:srgbClr val="000000"/>
                </a:solidFill>
                <a:latin typeface="Times" charset="0"/>
              </a:rPr>
              <a:t> </a:t>
            </a:r>
            <a:endParaRPr lang="en-US" sz="1800" baseline="-25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 rot="17476761" flipV="1">
            <a:off x="3582193" y="2548732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>
            <a:off x="3581400" y="3233738"/>
            <a:ext cx="457200" cy="6127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8" descr="Light upward diagonal"/>
          <p:cNvSpPr>
            <a:spLocks noChangeArrowheads="1"/>
          </p:cNvSpPr>
          <p:nvPr/>
        </p:nvSpPr>
        <p:spPr bwMode="auto">
          <a:xfrm>
            <a:off x="3505200" y="3694113"/>
            <a:ext cx="2438400" cy="377825"/>
          </a:xfrm>
          <a:prstGeom prst="ellipse">
            <a:avLst/>
          </a:prstGeom>
          <a:solidFill>
            <a:srgbClr val="C0504D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5486400" y="2209800"/>
            <a:ext cx="889967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Times" charset="0"/>
              </a:rPr>
              <a:t>q'=</a:t>
            </a:r>
            <a:r>
              <a:rPr lang="en-US" sz="1800" dirty="0" err="1">
                <a:solidFill>
                  <a:srgbClr val="000000"/>
                </a:solidFill>
                <a:latin typeface="Times" charset="0"/>
              </a:rPr>
              <a:t>q+Δ</a:t>
            </a:r>
            <a:endParaRPr lang="en-US" sz="18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5249672" y="3069500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3962400" y="3157538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446891" y="2785658"/>
            <a:ext cx="54566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1800" dirty="0" err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1800" dirty="0" err="1" smtClean="0">
                <a:solidFill>
                  <a:srgbClr val="000000"/>
                </a:solidFill>
                <a:latin typeface="Times" charset="0"/>
              </a:rPr>
              <a:t>+q</a:t>
            </a:r>
            <a:endParaRPr lang="en-US" sz="1800" baseline="30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5943600" y="4191000"/>
            <a:ext cx="533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1800" dirty="0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Times" charset="0"/>
              </a:rPr>
              <a:t>’</a:t>
            </a:r>
            <a:endParaRPr lang="en-US" sz="1800" baseline="30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6276975" y="4148138"/>
            <a:ext cx="228600" cy="76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2706098" y="2514600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3620498" y="1981200"/>
            <a:ext cx="99060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3352800" y="3288280"/>
            <a:ext cx="300062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1800" dirty="0">
                <a:solidFill>
                  <a:srgbClr val="000000"/>
                </a:solidFill>
                <a:latin typeface="Times" charset="0"/>
              </a:rPr>
              <a:t>k</a:t>
            </a:r>
            <a:endParaRPr lang="en-US" sz="1800" baseline="30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2286000" y="4038600"/>
            <a:ext cx="5334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1800" dirty="0">
                <a:solidFill>
                  <a:srgbClr val="000000"/>
                </a:solidFill>
                <a:latin typeface="Times" charset="0"/>
              </a:rPr>
              <a:t>p</a:t>
            </a:r>
            <a:endParaRPr lang="en-US" sz="1800" baseline="30000" dirty="0">
              <a:solidFill>
                <a:srgbClr val="000000"/>
              </a:solidFill>
              <a:latin typeface="Times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87813"/>
              </p:ext>
            </p:extLst>
          </p:nvPr>
        </p:nvGraphicFramePr>
        <p:xfrm>
          <a:off x="1077913" y="5030788"/>
          <a:ext cx="73564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7" name="Equation" r:id="rId4" imgW="3454400" imgH="393700" progId="Equation.3">
                  <p:embed/>
                </p:oleObj>
              </mc:Choice>
              <mc:Fallback>
                <p:oleObj name="Equation" r:id="rId4" imgW="3454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7913" y="5030788"/>
                        <a:ext cx="7356475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331473" y="3653135"/>
            <a:ext cx="8995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H,E</a:t>
            </a:r>
            <a:endParaRPr lang="en-US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Baryons 6/27/13</a:t>
            </a:r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010400" y="6091535"/>
            <a:ext cx="105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ΔΣ+L</a:t>
            </a:r>
            <a:r>
              <a:rPr lang="en-US" baseline="-25000" dirty="0" err="1" smtClean="0">
                <a:solidFill>
                  <a:srgbClr val="FF0000"/>
                </a:solidFill>
              </a:rPr>
              <a:t>q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7391400" y="5715000"/>
            <a:ext cx="228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67000" y="2057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5/13/14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4648200"/>
            <a:ext cx="24384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510348">
            <a:off x="5856905" y="5153802"/>
            <a:ext cx="914400" cy="38100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506479">
            <a:off x="2895600" y="5180287"/>
            <a:ext cx="914400" cy="38100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38800" y="3886200"/>
            <a:ext cx="0" cy="990600"/>
          </a:xfrm>
          <a:prstGeom prst="straightConnector1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10000" y="3886200"/>
            <a:ext cx="0" cy="914400"/>
          </a:xfrm>
          <a:prstGeom prst="straightConnector1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4953000"/>
            <a:ext cx="77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p’,</a:t>
            </a:r>
            <a:r>
              <a:rPr lang="en-US" dirty="0" err="1" smtClean="0"/>
              <a:t>Λ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038600"/>
            <a:ext cx="70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’,</a:t>
            </a:r>
            <a:r>
              <a:rPr lang="en-US" dirty="0" err="1" smtClean="0"/>
              <a:t>λ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0292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p,Λ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11269" y="4114800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,λ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58215" y="4719935"/>
            <a:ext cx="8995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H,E</a:t>
            </a:r>
            <a:endParaRPr lang="en-US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28600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Quark-quark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correlator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axial vector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4" y="2362200"/>
            <a:ext cx="5694066" cy="1219200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3886200" y="1752600"/>
            <a:ext cx="3810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152400"/>
            <a:ext cx="4648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Quark-quark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correlator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vector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0"/>
            <a:ext cx="54102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762000"/>
            <a:ext cx="7866746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685800"/>
            <a:ext cx="7988300" cy="10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7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20" grpId="1" animBg="1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42931</TotalTime>
  <Words>1579</Words>
  <Application>Microsoft Macintosh PowerPoint</Application>
  <PresentationFormat>On-screen Show (4:3)</PresentationFormat>
  <Paragraphs>392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Physics Department 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 Department University of Virginia</dc:creator>
  <cp:lastModifiedBy>Physics Department University of Virginia</cp:lastModifiedBy>
  <cp:revision>518</cp:revision>
  <cp:lastPrinted>2011-04-27T15:18:24Z</cp:lastPrinted>
  <dcterms:created xsi:type="dcterms:W3CDTF">2010-05-31T02:33:34Z</dcterms:created>
  <dcterms:modified xsi:type="dcterms:W3CDTF">2014-05-14T16:48:36Z</dcterms:modified>
</cp:coreProperties>
</file>