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60" r:id="rId5"/>
    <p:sldId id="269" r:id="rId6"/>
    <p:sldId id="261" r:id="rId7"/>
    <p:sldId id="262" r:id="rId8"/>
    <p:sldId id="263" r:id="rId9"/>
    <p:sldId id="264" r:id="rId10"/>
    <p:sldId id="265" r:id="rId11"/>
    <p:sldId id="267" r:id="rId12"/>
    <p:sldId id="268" r:id="rId13"/>
    <p:sldId id="275" r:id="rId14"/>
    <p:sldId id="276" r:id="rId15"/>
    <p:sldId id="273" r:id="rId16"/>
    <p:sldId id="274" r:id="rId17"/>
    <p:sldId id="270" r:id="rId18"/>
    <p:sldId id="271" r:id="rId19"/>
    <p:sldId id="272"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sorterViewPr>
    <p:cViewPr>
      <p:scale>
        <a:sx n="100" d="100"/>
        <a:sy n="100" d="100"/>
      </p:scale>
      <p:origin x="0" y="9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1BF208-2428-49BB-B194-81672FEC7FDA}" type="datetimeFigureOut">
              <a:rPr lang="en-US" smtClean="0"/>
              <a:t>5/19/2014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5A519-9A6F-4BD0-B071-4B924750B9D9}" type="slidenum">
              <a:rPr lang="en-US" smtClean="0"/>
              <a:t>‹#›</a:t>
            </a:fld>
            <a:endParaRPr lang="en-US"/>
          </a:p>
        </p:txBody>
      </p:sp>
    </p:spTree>
    <p:extLst>
      <p:ext uri="{BB962C8B-B14F-4D97-AF65-F5344CB8AC3E}">
        <p14:creationId xmlns:p14="http://schemas.microsoft.com/office/powerpoint/2010/main" val="246966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65E360-AAA8-4257-ACDF-54829EBE9C43}" type="slidenum">
              <a:rPr lang="en-US" altLang="en-US" smtClean="0"/>
              <a:pPr eaLnBrk="1" hangingPunct="1"/>
              <a:t>3</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9822845-7E6F-473C-BAB7-09CF605C744F}" type="slidenum">
              <a:rPr lang="en-US" altLang="en-US" smtClean="0"/>
              <a:pPr eaLnBrk="1" hangingPunct="1"/>
              <a:t>4</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505EA4A-EB44-46E0-A79A-B9B92A5B072A}" type="slidenum">
              <a:rPr lang="en-US" altLang="en-US" smtClean="0"/>
              <a:pPr eaLnBrk="1" hangingPunct="1"/>
              <a:t>6</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F5C7AA5-E1E5-4A81-99AE-4403C407BAE5}" type="slidenum">
              <a:rPr lang="en-US" altLang="en-US" smtClean="0"/>
              <a:pPr eaLnBrk="1" hangingPunct="1"/>
              <a:t>7</a:t>
            </a:fld>
            <a:endParaRPr lang="en-US" altLang="en-US" smtClean="0"/>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8CE6CC2-F3DC-4930-B117-3D3194268607}" type="slidenum">
              <a:rPr lang="en-US" altLang="en-US" smtClean="0"/>
              <a:pPr eaLnBrk="1" hangingPunct="1"/>
              <a:t>8</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69EB859-5ADB-41D3-8F87-CBA0FE091CC5}" type="slidenum">
              <a:rPr lang="en-US" altLang="en-US" smtClean="0"/>
              <a:pPr eaLnBrk="1" hangingPunct="1"/>
              <a:t>9</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A8F3FD-2241-4902-9CE4-33621623355D}" type="slidenum">
              <a:rPr lang="en-US" altLang="en-US" smtClean="0"/>
              <a:pPr eaLnBrk="1" hangingPunct="1"/>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6AA4C42-3968-4E32-B822-0834F0DFB488}" type="slidenum">
              <a:rPr lang="en-US" altLang="en-US" smtClean="0"/>
              <a:pPr eaLnBrk="1" hangingPunct="1"/>
              <a:t>11</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93CB948-5EA6-4592-B4B0-C8E2AD1B7E9E}" type="slidenum">
              <a:rPr lang="en-US" altLang="en-US" smtClean="0"/>
              <a:pPr eaLnBrk="1" hangingPunct="1"/>
              <a:t>12</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7DF14E-3F3D-4275-B25F-7B4188674F3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33580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DF14E-3F3D-4275-B25F-7B4188674F3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358487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DF14E-3F3D-4275-B25F-7B4188674F3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308170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DF14E-3F3D-4275-B25F-7B4188674F3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121409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7DF14E-3F3D-4275-B25F-7B4188674F3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172079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7DF14E-3F3D-4275-B25F-7B4188674F3A}"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301099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7DF14E-3F3D-4275-B25F-7B4188674F3A}" type="datetimeFigureOut">
              <a:rPr lang="en-US" smtClean="0"/>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122557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7DF14E-3F3D-4275-B25F-7B4188674F3A}" type="datetimeFigureOut">
              <a:rPr lang="en-US" smtClean="0"/>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2690152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DF14E-3F3D-4275-B25F-7B4188674F3A}" type="datetimeFigureOut">
              <a:rPr lang="en-US" smtClean="0"/>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99093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DF14E-3F3D-4275-B25F-7B4188674F3A}"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405538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DF14E-3F3D-4275-B25F-7B4188674F3A}"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2C0E1-5D73-47A2-A0C7-C8159B2C7836}" type="slidenum">
              <a:rPr lang="en-US" smtClean="0"/>
              <a:t>‹#›</a:t>
            </a:fld>
            <a:endParaRPr lang="en-US"/>
          </a:p>
        </p:txBody>
      </p:sp>
    </p:spTree>
    <p:extLst>
      <p:ext uri="{BB962C8B-B14F-4D97-AF65-F5344CB8AC3E}">
        <p14:creationId xmlns:p14="http://schemas.microsoft.com/office/powerpoint/2010/main" val="424790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DF14E-3F3D-4275-B25F-7B4188674F3A}" type="datetimeFigureOut">
              <a:rPr lang="en-US" smtClean="0"/>
              <a:t>5/19/2014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2C0E1-5D73-47A2-A0C7-C8159B2C7836}" type="slidenum">
              <a:rPr lang="en-US" smtClean="0"/>
              <a:t>‹#›</a:t>
            </a:fld>
            <a:endParaRPr lang="en-US"/>
          </a:p>
        </p:txBody>
      </p:sp>
    </p:spTree>
    <p:extLst>
      <p:ext uri="{BB962C8B-B14F-4D97-AF65-F5344CB8AC3E}">
        <p14:creationId xmlns:p14="http://schemas.microsoft.com/office/powerpoint/2010/main" val="3811942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Personal Remarks and Perspectives on the Future of SRF</a:t>
            </a:r>
            <a:endParaRPr lang="en-US" sz="3200" dirty="0"/>
          </a:p>
        </p:txBody>
      </p:sp>
      <p:sp>
        <p:nvSpPr>
          <p:cNvPr id="3" name="Subtitle 2"/>
          <p:cNvSpPr>
            <a:spLocks noGrp="1"/>
          </p:cNvSpPr>
          <p:nvPr>
            <p:ph type="subTitle" idx="1"/>
          </p:nvPr>
        </p:nvSpPr>
        <p:spPr/>
        <p:txBody>
          <a:bodyPr>
            <a:normAutofit/>
          </a:bodyPr>
          <a:lstStyle/>
          <a:p>
            <a:r>
              <a:rPr lang="en-US" sz="1600" dirty="0" smtClean="0"/>
              <a:t>Peter </a:t>
            </a:r>
            <a:r>
              <a:rPr lang="en-US" sz="1600" dirty="0" err="1" smtClean="0"/>
              <a:t>Kneisel</a:t>
            </a:r>
            <a:endParaRPr lang="en-US" sz="1600" dirty="0" smtClean="0"/>
          </a:p>
          <a:p>
            <a:r>
              <a:rPr lang="en-US" sz="1600" dirty="0" smtClean="0"/>
              <a:t>Jefferson Lab</a:t>
            </a:r>
          </a:p>
          <a:p>
            <a:r>
              <a:rPr lang="en-US" sz="1600" dirty="0" smtClean="0"/>
              <a:t>May 19, 2014</a:t>
            </a:r>
            <a:endParaRPr lang="en-US" sz="1600" dirty="0"/>
          </a:p>
        </p:txBody>
      </p:sp>
    </p:spTree>
    <p:extLst>
      <p:ext uri="{BB962C8B-B14F-4D97-AF65-F5344CB8AC3E}">
        <p14:creationId xmlns:p14="http://schemas.microsoft.com/office/powerpoint/2010/main" val="2229492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639762"/>
          </a:xfrm>
        </p:spPr>
        <p:txBody>
          <a:bodyPr>
            <a:normAutofit fontScale="90000"/>
          </a:bodyPr>
          <a:lstStyle/>
          <a:p>
            <a:pPr algn="l" eaLnBrk="1" hangingPunct="1"/>
            <a:r>
              <a:rPr lang="en-US" altLang="en-US" sz="3600" dirty="0" smtClean="0">
                <a:solidFill>
                  <a:srgbClr val="0000FF"/>
                </a:solidFill>
              </a:rPr>
              <a:t>Other considerations </a:t>
            </a:r>
          </a:p>
        </p:txBody>
      </p:sp>
      <p:sp>
        <p:nvSpPr>
          <p:cNvPr id="9219" name="Content Placeholder 2"/>
          <p:cNvSpPr>
            <a:spLocks noGrp="1"/>
          </p:cNvSpPr>
          <p:nvPr>
            <p:ph idx="1"/>
          </p:nvPr>
        </p:nvSpPr>
        <p:spPr>
          <a:xfrm>
            <a:off x="457200" y="914400"/>
            <a:ext cx="8229600" cy="5211763"/>
          </a:xfrm>
        </p:spPr>
        <p:txBody>
          <a:bodyPr>
            <a:normAutofit lnSpcReduction="10000"/>
          </a:bodyPr>
          <a:lstStyle/>
          <a:p>
            <a:pPr eaLnBrk="1" hangingPunct="1"/>
            <a:r>
              <a:rPr lang="en-US" altLang="en-US" sz="2400" smtClean="0"/>
              <a:t>Residual resistance</a:t>
            </a:r>
          </a:p>
          <a:p>
            <a:pPr eaLnBrk="1" hangingPunct="1"/>
            <a:r>
              <a:rPr lang="en-US" altLang="en-US" sz="2400" smtClean="0"/>
              <a:t>Field dependence of Q</a:t>
            </a:r>
          </a:p>
          <a:p>
            <a:pPr eaLnBrk="1" hangingPunct="1"/>
            <a:r>
              <a:rPr lang="en-US" altLang="en-US" sz="2400" smtClean="0"/>
              <a:t>Surface electric fields : field emission</a:t>
            </a:r>
          </a:p>
          <a:p>
            <a:pPr eaLnBrk="1" hangingPunct="1"/>
            <a:r>
              <a:rPr lang="en-US" altLang="en-US" sz="2400" smtClean="0"/>
              <a:t>Thermal stability: substrate material</a:t>
            </a:r>
          </a:p>
          <a:p>
            <a:pPr eaLnBrk="1" hangingPunct="1"/>
            <a:r>
              <a:rPr lang="en-US" altLang="en-US" sz="2400" smtClean="0"/>
              <a:t>Frozen-in flux due to e.g. MP</a:t>
            </a:r>
          </a:p>
          <a:p>
            <a:pPr eaLnBrk="1" hangingPunct="1"/>
            <a:r>
              <a:rPr lang="en-US" altLang="en-US" sz="2400" smtClean="0"/>
              <a:t>Lorentz force detuning: typically – 2 Hz/(MV/m)^2</a:t>
            </a:r>
          </a:p>
          <a:p>
            <a:pPr eaLnBrk="1" hangingPunct="1">
              <a:buFont typeface="Arial" pitchFamily="34" charset="0"/>
              <a:buNone/>
            </a:pPr>
            <a:r>
              <a:rPr lang="en-US" altLang="en-US" sz="2400" smtClean="0"/>
              <a:t>	at E</a:t>
            </a:r>
            <a:r>
              <a:rPr lang="en-US" altLang="en-US" sz="2400" baseline="-25000" smtClean="0"/>
              <a:t>acc</a:t>
            </a:r>
            <a:r>
              <a:rPr lang="en-US" altLang="en-US" sz="2400" smtClean="0"/>
              <a:t> ~ 100 MV/m : detuning 20 kHz</a:t>
            </a:r>
          </a:p>
          <a:p>
            <a:pPr eaLnBrk="1" hangingPunct="1">
              <a:buFont typeface="Arial" pitchFamily="34" charset="0"/>
              <a:buNone/>
            </a:pPr>
            <a:r>
              <a:rPr lang="en-US" altLang="en-US" sz="2400" smtClean="0"/>
              <a:t>	at  Eacc ~ 200 MV/m: detuning  80 kHz  at BW of ~ 100 Hz</a:t>
            </a:r>
          </a:p>
          <a:p>
            <a:pPr eaLnBrk="1" hangingPunct="1"/>
            <a:r>
              <a:rPr lang="en-US" altLang="en-US" sz="2400" smtClean="0"/>
              <a:t>What duty cycle is reasonable?</a:t>
            </a:r>
          </a:p>
          <a:p>
            <a:pPr eaLnBrk="1" hangingPunct="1"/>
            <a:r>
              <a:rPr lang="en-US" altLang="en-US" sz="2400" smtClean="0"/>
              <a:t>High Power Input couplers, coarse and fine tuners?</a:t>
            </a:r>
          </a:p>
          <a:p>
            <a:pPr eaLnBrk="1" hangingPunct="1"/>
            <a:r>
              <a:rPr lang="en-US" altLang="en-US" sz="2400" smtClean="0"/>
              <a:t>High T</a:t>
            </a:r>
            <a:r>
              <a:rPr lang="en-US" altLang="en-US" sz="2400" baseline="-25000" smtClean="0"/>
              <a:t>c </a:t>
            </a:r>
            <a:r>
              <a:rPr lang="en-US" altLang="en-US" sz="2400" smtClean="0"/>
              <a:t>: How valid is the claim to operate at 4.2K?</a:t>
            </a:r>
          </a:p>
          <a:p>
            <a:pPr eaLnBrk="1" hangingPunct="1">
              <a:buFont typeface="Arial" pitchFamily="34" charset="0"/>
              <a:buNone/>
            </a:pPr>
            <a:r>
              <a:rPr lang="en-US" altLang="en-US" sz="2400" smtClean="0"/>
              <a:t>		      Thermal stability, heating,</a:t>
            </a:r>
          </a:p>
        </p:txBody>
      </p:sp>
    </p:spTree>
    <p:extLst>
      <p:ext uri="{BB962C8B-B14F-4D97-AF65-F5344CB8AC3E}">
        <p14:creationId xmlns:p14="http://schemas.microsoft.com/office/powerpoint/2010/main" val="124675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715962"/>
          </a:xfrm>
        </p:spPr>
        <p:txBody>
          <a:bodyPr>
            <a:normAutofit/>
          </a:bodyPr>
          <a:lstStyle/>
          <a:p>
            <a:pPr algn="l"/>
            <a:r>
              <a:rPr lang="en-US" altLang="en-US" sz="3600" dirty="0" smtClean="0">
                <a:solidFill>
                  <a:srgbClr val="FF0000"/>
                </a:solidFill>
              </a:rPr>
              <a:t>Film Niobium </a:t>
            </a:r>
            <a:endParaRPr lang="en-US" altLang="en-US" sz="3600" dirty="0" smtClean="0"/>
          </a:p>
        </p:txBody>
      </p:sp>
      <p:sp>
        <p:nvSpPr>
          <p:cNvPr id="2" name="Content Placeholder 1"/>
          <p:cNvSpPr>
            <a:spLocks noGrp="1"/>
          </p:cNvSpPr>
          <p:nvPr>
            <p:ph idx="1"/>
          </p:nvPr>
        </p:nvSpPr>
        <p:spPr>
          <a:xfrm>
            <a:off x="457200" y="1066800"/>
            <a:ext cx="8229600" cy="5059363"/>
          </a:xfrm>
        </p:spPr>
        <p:txBody>
          <a:bodyPr>
            <a:normAutofit/>
          </a:bodyPr>
          <a:lstStyle/>
          <a:p>
            <a:r>
              <a:rPr lang="en-US" sz="2400" dirty="0" smtClean="0"/>
              <a:t>Several new flavors of deposition are being pursued for several  years:</a:t>
            </a:r>
          </a:p>
          <a:p>
            <a:pPr lvl="1"/>
            <a:endParaRPr lang="en-US" sz="2000" dirty="0"/>
          </a:p>
          <a:p>
            <a:pPr lvl="1"/>
            <a:r>
              <a:rPr lang="en-US" sz="2000" dirty="0" smtClean="0"/>
              <a:t>ECR</a:t>
            </a:r>
          </a:p>
          <a:p>
            <a:pPr lvl="1"/>
            <a:r>
              <a:rPr lang="en-US" sz="2000" dirty="0" smtClean="0"/>
              <a:t>High power pulse Magnetron sputtering ( </a:t>
            </a:r>
            <a:r>
              <a:rPr lang="en-US" sz="2000" dirty="0" err="1" smtClean="0"/>
              <a:t>HiPIMS</a:t>
            </a:r>
            <a:r>
              <a:rPr lang="en-US" sz="2000" dirty="0" smtClean="0"/>
              <a:t>)</a:t>
            </a:r>
          </a:p>
          <a:p>
            <a:pPr lvl="1"/>
            <a:r>
              <a:rPr lang="en-US" sz="2000" dirty="0" smtClean="0"/>
              <a:t>CVD……..</a:t>
            </a:r>
          </a:p>
          <a:p>
            <a:pPr lvl="1"/>
            <a:endParaRPr lang="en-US" sz="2000" dirty="0"/>
          </a:p>
          <a:p>
            <a:r>
              <a:rPr lang="en-US" sz="2400" dirty="0" smtClean="0"/>
              <a:t>Development and progress is slow</a:t>
            </a:r>
          </a:p>
          <a:p>
            <a:endParaRPr lang="en-US" sz="2400" dirty="0"/>
          </a:p>
          <a:p>
            <a:r>
              <a:rPr lang="en-US" sz="2400" dirty="0" smtClean="0"/>
              <a:t>Successful cavity demonstration still </a:t>
            </a:r>
            <a:r>
              <a:rPr lang="en-US" sz="2400" smtClean="0"/>
              <a:t>in future </a:t>
            </a:r>
            <a:endParaRPr lang="en-US" sz="2400" dirty="0" smtClean="0"/>
          </a:p>
          <a:p>
            <a:pPr lvl="1"/>
            <a:endParaRPr lang="en-US" sz="2000" dirty="0"/>
          </a:p>
          <a:p>
            <a:pPr marL="457200" lvl="1" indent="0">
              <a:buNone/>
            </a:pPr>
            <a:endParaRPr lang="en-US" sz="2000" dirty="0"/>
          </a:p>
        </p:txBody>
      </p:sp>
    </p:spTree>
    <p:extLst>
      <p:ext uri="{BB962C8B-B14F-4D97-AF65-F5344CB8AC3E}">
        <p14:creationId xmlns:p14="http://schemas.microsoft.com/office/powerpoint/2010/main" val="3201364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487362"/>
          </a:xfrm>
        </p:spPr>
        <p:txBody>
          <a:bodyPr>
            <a:normAutofit fontScale="90000"/>
          </a:bodyPr>
          <a:lstStyle/>
          <a:p>
            <a:pPr algn="l"/>
            <a:r>
              <a:rPr lang="en-US" altLang="en-US" sz="3600" dirty="0" smtClean="0">
                <a:solidFill>
                  <a:srgbClr val="0000FF"/>
                </a:solidFill>
              </a:rPr>
              <a:t>Final Remark</a:t>
            </a:r>
          </a:p>
        </p:txBody>
      </p:sp>
      <p:sp>
        <p:nvSpPr>
          <p:cNvPr id="12291" name="Content Placeholder 2"/>
          <p:cNvSpPr>
            <a:spLocks noGrp="1"/>
          </p:cNvSpPr>
          <p:nvPr>
            <p:ph idx="1"/>
          </p:nvPr>
        </p:nvSpPr>
        <p:spPr>
          <a:xfrm>
            <a:off x="457200" y="762000"/>
            <a:ext cx="8229600" cy="5364163"/>
          </a:xfrm>
        </p:spPr>
        <p:txBody>
          <a:bodyPr/>
          <a:lstStyle/>
          <a:p>
            <a:r>
              <a:rPr lang="en-US" altLang="en-US" sz="2800" dirty="0" smtClean="0"/>
              <a:t>There is plenty of development work necessary for the application of bulk Niobium</a:t>
            </a:r>
          </a:p>
          <a:p>
            <a:r>
              <a:rPr lang="en-US" altLang="en-US" sz="2800" dirty="0" smtClean="0"/>
              <a:t>Most important: reproducibility, cost reduction</a:t>
            </a:r>
          </a:p>
          <a:p>
            <a:r>
              <a:rPr lang="en-US" altLang="en-US" sz="2800" dirty="0" smtClean="0"/>
              <a:t>Alternative materials:</a:t>
            </a:r>
          </a:p>
          <a:p>
            <a:pPr>
              <a:buFont typeface="Arial" pitchFamily="34" charset="0"/>
              <a:buNone/>
            </a:pPr>
            <a:r>
              <a:rPr lang="en-US" altLang="en-US" sz="2800" dirty="0" smtClean="0"/>
              <a:t>	Okay to learn more about physics – good for PhD’s, but questionable to “sell” these materials for accelerator application in the near future</a:t>
            </a:r>
          </a:p>
          <a:p>
            <a:r>
              <a:rPr lang="en-US" altLang="en-US" sz="2800" dirty="0" err="1" smtClean="0"/>
              <a:t>Nb</a:t>
            </a:r>
            <a:r>
              <a:rPr lang="en-US" altLang="en-US" sz="2800" dirty="0" smtClean="0"/>
              <a:t> technology development started 1963 and hundreds of mill. of $ have been spent until now</a:t>
            </a:r>
          </a:p>
          <a:p>
            <a:pPr>
              <a:buFont typeface="Arial" pitchFamily="34" charset="0"/>
              <a:buNone/>
            </a:pPr>
            <a:endParaRPr lang="en-US" altLang="en-US" dirty="0" smtClean="0"/>
          </a:p>
        </p:txBody>
      </p:sp>
    </p:spTree>
    <p:extLst>
      <p:ext uri="{BB962C8B-B14F-4D97-AF65-F5344CB8AC3E}">
        <p14:creationId xmlns:p14="http://schemas.microsoft.com/office/powerpoint/2010/main" val="2862510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600" dirty="0" err="1">
                <a:solidFill>
                  <a:srgbClr val="0000FF"/>
                </a:solidFill>
              </a:rPr>
              <a:t>Perspetives</a:t>
            </a:r>
            <a:r>
              <a:rPr lang="en-US" sz="3600" dirty="0">
                <a:solidFill>
                  <a:srgbClr val="0000FF"/>
                </a:solidFill>
              </a:rPr>
              <a:t> for the Future</a:t>
            </a: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solidFill>
                  <a:srgbClr val="FF0000"/>
                </a:solidFill>
              </a:rPr>
              <a:t>For high gradient application and existing </a:t>
            </a:r>
            <a:r>
              <a:rPr lang="en-US" dirty="0" err="1" smtClean="0">
                <a:solidFill>
                  <a:srgbClr val="FF0000"/>
                </a:solidFill>
              </a:rPr>
              <a:t>cryomodules</a:t>
            </a:r>
            <a:r>
              <a:rPr lang="en-US" dirty="0" smtClean="0">
                <a:solidFill>
                  <a:srgbClr val="FF0000"/>
                </a:solidFill>
              </a:rPr>
              <a:t>:</a:t>
            </a:r>
          </a:p>
          <a:p>
            <a:pPr lvl="1" indent="-342900"/>
            <a:r>
              <a:rPr lang="en-US" dirty="0" smtClean="0"/>
              <a:t>Battling </a:t>
            </a:r>
            <a:r>
              <a:rPr lang="en-US" dirty="0"/>
              <a:t>FE </a:t>
            </a:r>
            <a:r>
              <a:rPr lang="en-US" dirty="0" smtClean="0"/>
              <a:t>is still problem #1</a:t>
            </a:r>
          </a:p>
          <a:p>
            <a:pPr lvl="1" indent="-342900"/>
            <a:r>
              <a:rPr lang="en-US" dirty="0" smtClean="0"/>
              <a:t>Vulnerable are especially larger assemblies/CM’s </a:t>
            </a:r>
          </a:p>
          <a:p>
            <a:pPr marL="857250" lvl="1" indent="-457200"/>
            <a:r>
              <a:rPr lang="en-US" dirty="0" smtClean="0"/>
              <a:t>“</a:t>
            </a:r>
            <a:r>
              <a:rPr lang="en-US" dirty="0"/>
              <a:t>in situ” processing</a:t>
            </a:r>
            <a:r>
              <a:rPr lang="en-US" dirty="0" smtClean="0"/>
              <a:t>”</a:t>
            </a:r>
          </a:p>
          <a:p>
            <a:pPr marL="400050" lvl="1" indent="0">
              <a:buNone/>
            </a:pPr>
            <a:endParaRPr lang="en-US" dirty="0" smtClean="0"/>
          </a:p>
          <a:p>
            <a:r>
              <a:rPr lang="en-US" dirty="0" smtClean="0">
                <a:solidFill>
                  <a:srgbClr val="FF0000"/>
                </a:solidFill>
              </a:rPr>
              <a:t>For fabrication/cavity performance:</a:t>
            </a:r>
          </a:p>
          <a:p>
            <a:pPr marL="857250" lvl="1" indent="-457200"/>
            <a:r>
              <a:rPr lang="en-US" dirty="0" smtClean="0"/>
              <a:t>Electron beam welding</a:t>
            </a:r>
          </a:p>
          <a:p>
            <a:pPr marL="857250" lvl="1" indent="-457200"/>
            <a:r>
              <a:rPr lang="en-US" dirty="0" smtClean="0"/>
              <a:t>How to avoid “cat eyes”/ defects in the heat effected zone of equator welds?</a:t>
            </a:r>
          </a:p>
          <a:p>
            <a:endParaRPr lang="en-US" dirty="0" smtClean="0"/>
          </a:p>
          <a:p>
            <a:pPr marL="0" indent="0">
              <a:buNone/>
            </a:pPr>
            <a:endParaRPr lang="en-US" dirty="0"/>
          </a:p>
          <a:p>
            <a:endParaRPr lang="en-US" dirty="0">
              <a:solidFill>
                <a:srgbClr val="FF0000"/>
              </a:solidFill>
            </a:endParaRPr>
          </a:p>
        </p:txBody>
      </p:sp>
    </p:spTree>
    <p:extLst>
      <p:ext uri="{BB962C8B-B14F-4D97-AF65-F5344CB8AC3E}">
        <p14:creationId xmlns:p14="http://schemas.microsoft.com/office/powerpoint/2010/main" val="4218919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err="1">
                <a:solidFill>
                  <a:srgbClr val="0000FF"/>
                </a:solidFill>
              </a:rPr>
              <a:t>Perspetives</a:t>
            </a:r>
            <a:r>
              <a:rPr lang="en-US" dirty="0">
                <a:solidFill>
                  <a:srgbClr val="0000FF"/>
                </a:solidFill>
              </a:rPr>
              <a:t> for the </a:t>
            </a:r>
            <a:r>
              <a:rPr lang="en-US" dirty="0" smtClean="0">
                <a:solidFill>
                  <a:srgbClr val="0000FF"/>
                </a:solidFill>
              </a:rPr>
              <a:t>Future(2)</a:t>
            </a:r>
            <a:endParaRPr lang="en-US" dirty="0">
              <a:solidFill>
                <a:srgbClr val="0000FF"/>
              </a:solidFill>
            </a:endParaRPr>
          </a:p>
        </p:txBody>
      </p:sp>
      <p:sp>
        <p:nvSpPr>
          <p:cNvPr id="3" name="Content Placeholder 2"/>
          <p:cNvSpPr>
            <a:spLocks noGrp="1"/>
          </p:cNvSpPr>
          <p:nvPr>
            <p:ph idx="1"/>
          </p:nvPr>
        </p:nvSpPr>
        <p:spPr>
          <a:xfrm>
            <a:off x="457200" y="1143000"/>
            <a:ext cx="8229600" cy="4983163"/>
          </a:xfrm>
        </p:spPr>
        <p:txBody>
          <a:bodyPr/>
          <a:lstStyle/>
          <a:p>
            <a:r>
              <a:rPr lang="en-US" dirty="0"/>
              <a:t>High gradients are less “in demand” </a:t>
            </a:r>
            <a:r>
              <a:rPr lang="en-US" dirty="0" smtClean="0"/>
              <a:t>nowadays compared </a:t>
            </a:r>
            <a:r>
              <a:rPr lang="en-US" dirty="0"/>
              <a:t>to </a:t>
            </a:r>
            <a:r>
              <a:rPr lang="en-US" dirty="0">
                <a:solidFill>
                  <a:srgbClr val="FF0000"/>
                </a:solidFill>
              </a:rPr>
              <a:t>high Q</a:t>
            </a:r>
            <a:r>
              <a:rPr lang="en-US" dirty="0"/>
              <a:t> and high currents ( power couplers, HOM loads .. </a:t>
            </a:r>
            <a:r>
              <a:rPr lang="en-US" dirty="0" smtClean="0"/>
              <a:t>)</a:t>
            </a:r>
          </a:p>
          <a:p>
            <a:pPr marL="0" indent="0">
              <a:buNone/>
            </a:pPr>
            <a:endParaRPr lang="en-US" dirty="0"/>
          </a:p>
          <a:p>
            <a:pPr marL="0" indent="0">
              <a:buNone/>
            </a:pPr>
            <a:r>
              <a:rPr lang="en-US" dirty="0"/>
              <a:t>	</a:t>
            </a:r>
            <a:r>
              <a:rPr lang="en-US" dirty="0">
                <a:solidFill>
                  <a:srgbClr val="FF0000"/>
                </a:solidFill>
              </a:rPr>
              <a:t>solidify procedures for high Q’s</a:t>
            </a:r>
          </a:p>
          <a:p>
            <a:pPr marL="0" indent="0">
              <a:buNone/>
            </a:pPr>
            <a:endParaRPr lang="en-US" dirty="0"/>
          </a:p>
        </p:txBody>
      </p:sp>
    </p:spTree>
    <p:extLst>
      <p:ext uri="{BB962C8B-B14F-4D97-AF65-F5344CB8AC3E}">
        <p14:creationId xmlns:p14="http://schemas.microsoft.com/office/powerpoint/2010/main" val="1303159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dirty="0" smtClean="0">
                <a:solidFill>
                  <a:srgbClr val="0000FF"/>
                </a:solidFill>
              </a:rPr>
              <a:t>Q-Improvements: Doping of </a:t>
            </a:r>
            <a:r>
              <a:rPr lang="en-US" sz="3200" dirty="0" err="1" smtClean="0">
                <a:solidFill>
                  <a:srgbClr val="0000FF"/>
                </a:solidFill>
              </a:rPr>
              <a:t>Nb</a:t>
            </a:r>
            <a:endParaRPr lang="en-US" sz="3200" dirty="0">
              <a:solidFill>
                <a:srgbClr val="0000FF"/>
              </a:solidFill>
            </a:endParaRPr>
          </a:p>
        </p:txBody>
      </p:sp>
      <p:pic>
        <p:nvPicPr>
          <p:cNvPr id="4" name="Content Placeholder 3"/>
          <p:cNvPicPr>
            <a:picLocks noGrp="1" noChangeAspect="1"/>
          </p:cNvPicPr>
          <p:nvPr>
            <p:ph idx="1"/>
          </p:nvPr>
        </p:nvPicPr>
        <p:blipFill>
          <a:blip r:embed="rId2" cstate="print">
            <a:clrChange>
              <a:clrFrom>
                <a:srgbClr val="FFFFFF"/>
              </a:clrFrom>
              <a:clrTo>
                <a:srgbClr val="FFFFFF">
                  <a:alpha val="0"/>
                </a:srgbClr>
              </a:clrTo>
            </a:clrChange>
            <a:lum/>
          </a:blip>
          <a:srcRect l="3117" t="1866"/>
          <a:stretch>
            <a:fillRect/>
          </a:stretch>
        </p:blipFill>
        <p:spPr bwMode="auto">
          <a:xfrm>
            <a:off x="457200" y="1219200"/>
            <a:ext cx="2675107" cy="3768461"/>
          </a:xfrm>
          <a:prstGeom prst="rect">
            <a:avLst/>
          </a:prstGeom>
          <a:noFill/>
          <a:ln w="9525">
            <a:noFill/>
            <a:miter lim="800000"/>
            <a:headEnd/>
            <a:tailEnd/>
          </a:ln>
        </p:spPr>
      </p:pic>
      <p:sp>
        <p:nvSpPr>
          <p:cNvPr id="5" name="TextBox 4"/>
          <p:cNvSpPr txBox="1"/>
          <p:nvPr/>
        </p:nvSpPr>
        <p:spPr>
          <a:xfrm>
            <a:off x="838200" y="5257800"/>
            <a:ext cx="2209800" cy="584775"/>
          </a:xfrm>
          <a:prstGeom prst="rect">
            <a:avLst/>
          </a:prstGeom>
          <a:noFill/>
        </p:spPr>
        <p:txBody>
          <a:bodyPr wrap="square" rtlCol="0">
            <a:spAutoFit/>
          </a:bodyPr>
          <a:lstStyle/>
          <a:p>
            <a:r>
              <a:rPr lang="en-US" dirty="0" smtClean="0"/>
              <a:t>First seen at </a:t>
            </a:r>
            <a:r>
              <a:rPr lang="en-US" dirty="0" err="1" smtClean="0"/>
              <a:t>Jlab</a:t>
            </a:r>
            <a:r>
              <a:rPr lang="en-US" sz="1400" dirty="0" smtClean="0"/>
              <a:t> </a:t>
            </a:r>
            <a:r>
              <a:rPr lang="en-US" sz="1400" dirty="0" err="1" smtClean="0">
                <a:solidFill>
                  <a:srgbClr val="FF0000"/>
                </a:solidFill>
              </a:rPr>
              <a:t>Dhakal</a:t>
            </a:r>
            <a:r>
              <a:rPr lang="en-US" sz="1400" dirty="0" smtClean="0">
                <a:solidFill>
                  <a:srgbClr val="FF0000"/>
                </a:solidFill>
              </a:rPr>
              <a:t> et al[IPAC2012]</a:t>
            </a:r>
            <a:endParaRPr lang="en-US" sz="14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2673" y="2209800"/>
            <a:ext cx="2960370" cy="2253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419600" y="1219200"/>
            <a:ext cx="2895600" cy="800219"/>
          </a:xfrm>
          <a:prstGeom prst="rect">
            <a:avLst/>
          </a:prstGeom>
          <a:noFill/>
        </p:spPr>
        <p:txBody>
          <a:bodyPr wrap="square" rtlCol="0">
            <a:spAutoFit/>
          </a:bodyPr>
          <a:lstStyle/>
          <a:p>
            <a:r>
              <a:rPr lang="en-US" dirty="0" smtClean="0"/>
              <a:t>N-doping at FNAL</a:t>
            </a:r>
          </a:p>
          <a:p>
            <a:r>
              <a:rPr lang="en-US" sz="1400" dirty="0" smtClean="0">
                <a:solidFill>
                  <a:srgbClr val="FF0000"/>
                </a:solidFill>
              </a:rPr>
              <a:t>[</a:t>
            </a:r>
            <a:r>
              <a:rPr lang="en-US" sz="1400" dirty="0" err="1" smtClean="0">
                <a:solidFill>
                  <a:srgbClr val="FF0000"/>
                </a:solidFill>
              </a:rPr>
              <a:t>A.Grassellino</a:t>
            </a:r>
            <a:r>
              <a:rPr lang="en-US" sz="1400" dirty="0" smtClean="0">
                <a:solidFill>
                  <a:srgbClr val="FF0000"/>
                </a:solidFill>
              </a:rPr>
              <a:t> et al, </a:t>
            </a:r>
            <a:r>
              <a:rPr lang="en-US" sz="1400" dirty="0" err="1" smtClean="0">
                <a:solidFill>
                  <a:srgbClr val="FF0000"/>
                </a:solidFill>
              </a:rPr>
              <a:t>Supercond.Sci</a:t>
            </a:r>
            <a:r>
              <a:rPr lang="en-US" sz="1400" dirty="0" smtClean="0">
                <a:solidFill>
                  <a:srgbClr val="FF0000"/>
                </a:solidFill>
              </a:rPr>
              <a:t> 26(2013),102001</a:t>
            </a:r>
            <a:endParaRPr lang="en-US" sz="1400" dirty="0">
              <a:solidFill>
                <a:srgbClr val="FF0000"/>
              </a:solidFill>
            </a:endParaRPr>
          </a:p>
        </p:txBody>
      </p:sp>
      <p:sp>
        <p:nvSpPr>
          <p:cNvPr id="7" name="TextBox 6"/>
          <p:cNvSpPr txBox="1"/>
          <p:nvPr/>
        </p:nvSpPr>
        <p:spPr>
          <a:xfrm>
            <a:off x="4419600" y="4876800"/>
            <a:ext cx="3124200" cy="646331"/>
          </a:xfrm>
          <a:prstGeom prst="rect">
            <a:avLst/>
          </a:prstGeom>
          <a:noFill/>
        </p:spPr>
        <p:txBody>
          <a:bodyPr wrap="square" rtlCol="0">
            <a:spAutoFit/>
          </a:bodyPr>
          <a:lstStyle/>
          <a:p>
            <a:r>
              <a:rPr lang="en-US" dirty="0" smtClean="0"/>
              <a:t>Process </a:t>
            </a:r>
            <a:r>
              <a:rPr lang="en-US" u="sng" dirty="0" smtClean="0">
                <a:solidFill>
                  <a:srgbClr val="FF0000"/>
                </a:solidFill>
              </a:rPr>
              <a:t>courageously</a:t>
            </a:r>
            <a:r>
              <a:rPr lang="en-US" dirty="0" smtClean="0"/>
              <a:t> adopted for LCLSII</a:t>
            </a:r>
            <a:endParaRPr lang="en-US" dirty="0"/>
          </a:p>
        </p:txBody>
      </p:sp>
    </p:spTree>
    <p:extLst>
      <p:ext uri="{BB962C8B-B14F-4D97-AF65-F5344CB8AC3E}">
        <p14:creationId xmlns:p14="http://schemas.microsoft.com/office/powerpoint/2010/main" val="3427463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3200" dirty="0" smtClean="0">
                <a:solidFill>
                  <a:srgbClr val="0000FF"/>
                </a:solidFill>
              </a:rPr>
              <a:t>Implications for high Q: musts!?</a:t>
            </a:r>
            <a:endParaRPr lang="en-US" sz="3200" dirty="0">
              <a:solidFill>
                <a:srgbClr val="0000FF"/>
              </a:solidFill>
            </a:endParaRPr>
          </a:p>
        </p:txBody>
      </p:sp>
      <p:sp>
        <p:nvSpPr>
          <p:cNvPr id="3" name="Content Placeholder 2"/>
          <p:cNvSpPr>
            <a:spLocks noGrp="1"/>
          </p:cNvSpPr>
          <p:nvPr>
            <p:ph idx="1"/>
          </p:nvPr>
        </p:nvSpPr>
        <p:spPr>
          <a:xfrm>
            <a:off x="457200" y="762000"/>
            <a:ext cx="8229600" cy="5715000"/>
          </a:xfrm>
        </p:spPr>
        <p:txBody>
          <a:bodyPr>
            <a:normAutofit/>
          </a:bodyPr>
          <a:lstStyle/>
          <a:p>
            <a:r>
              <a:rPr lang="en-US" sz="2400" dirty="0" smtClean="0"/>
              <a:t>“Sanitized” hardware ( first “championed” by Curtis Crawford)</a:t>
            </a:r>
          </a:p>
          <a:p>
            <a:r>
              <a:rPr lang="en-US" sz="2400" dirty="0" smtClean="0"/>
              <a:t>Magnetically well shielded cryostats</a:t>
            </a:r>
          </a:p>
          <a:p>
            <a:r>
              <a:rPr lang="en-US" sz="2400" dirty="0" smtClean="0"/>
              <a:t>Well shielded tunnel</a:t>
            </a:r>
          </a:p>
          <a:p>
            <a:r>
              <a:rPr lang="en-US" sz="2400" dirty="0" smtClean="0"/>
              <a:t>Reproducible procedure for large cavities (doping, few micron material removal…cleaning)</a:t>
            </a:r>
          </a:p>
          <a:p>
            <a:r>
              <a:rPr lang="en-US" sz="2400" dirty="0" smtClean="0"/>
              <a:t>Reproducible clean assembly in production environment</a:t>
            </a:r>
          </a:p>
          <a:p>
            <a:r>
              <a:rPr lang="en-US" sz="2400" dirty="0" smtClean="0"/>
              <a:t>Optimized </a:t>
            </a:r>
            <a:r>
              <a:rPr lang="en-US" sz="2400" dirty="0" err="1" smtClean="0"/>
              <a:t>Cooldown</a:t>
            </a:r>
            <a:r>
              <a:rPr lang="en-US" sz="2400" dirty="0" smtClean="0"/>
              <a:t> conditions (slow vs fast)</a:t>
            </a:r>
          </a:p>
          <a:p>
            <a:r>
              <a:rPr lang="en-US" sz="2400" dirty="0" smtClean="0"/>
              <a:t>No “quenches” due to </a:t>
            </a:r>
            <a:r>
              <a:rPr lang="en-US" sz="2400" dirty="0" err="1" smtClean="0"/>
              <a:t>multipacting</a:t>
            </a:r>
            <a:r>
              <a:rPr lang="en-US" sz="2400" dirty="0" smtClean="0"/>
              <a:t> barriers</a:t>
            </a:r>
          </a:p>
          <a:p>
            <a:r>
              <a:rPr lang="en-US" sz="2400" dirty="0" smtClean="0"/>
              <a:t>No field emission –  FE loading will reduce Q-values</a:t>
            </a:r>
          </a:p>
          <a:p>
            <a:r>
              <a:rPr lang="en-US" sz="2400" dirty="0" smtClean="0"/>
              <a:t>Is rework possible?? </a:t>
            </a:r>
          </a:p>
          <a:p>
            <a:r>
              <a:rPr lang="en-US" sz="2400" dirty="0" smtClean="0"/>
              <a:t>Even though the XFEL production by industry is very successful, present yield is ~ 70% after ~200 cavities</a:t>
            </a:r>
          </a:p>
          <a:p>
            <a:r>
              <a:rPr lang="en-US" sz="2400" dirty="0" smtClean="0"/>
              <a:t>Development of Industrialization</a:t>
            </a:r>
          </a:p>
          <a:p>
            <a:endParaRPr lang="en-US" sz="2400" dirty="0"/>
          </a:p>
        </p:txBody>
      </p:sp>
    </p:spTree>
    <p:extLst>
      <p:ext uri="{BB962C8B-B14F-4D97-AF65-F5344CB8AC3E}">
        <p14:creationId xmlns:p14="http://schemas.microsoft.com/office/powerpoint/2010/main" val="265282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dirty="0" err="1" smtClean="0">
                <a:solidFill>
                  <a:srgbClr val="0000FF"/>
                </a:solidFill>
              </a:rPr>
              <a:t>Perspetives</a:t>
            </a:r>
            <a:r>
              <a:rPr lang="en-US" sz="3200" dirty="0" smtClean="0">
                <a:solidFill>
                  <a:srgbClr val="0000FF"/>
                </a:solidFill>
              </a:rPr>
              <a:t> for the Future</a:t>
            </a:r>
            <a:endParaRPr lang="en-US" sz="3200" dirty="0">
              <a:solidFill>
                <a:srgbClr val="0000FF"/>
              </a:solidFill>
            </a:endParaRPr>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sz="3100" dirty="0" smtClean="0">
                <a:solidFill>
                  <a:srgbClr val="FF0000"/>
                </a:solidFill>
              </a:rPr>
              <a:t>Alternative materials </a:t>
            </a:r>
            <a:r>
              <a:rPr lang="en-US" sz="2400" dirty="0" smtClean="0"/>
              <a:t>: </a:t>
            </a:r>
          </a:p>
          <a:p>
            <a:pPr marL="0" indent="0">
              <a:buNone/>
            </a:pPr>
            <a:r>
              <a:rPr lang="en-US" sz="2400" dirty="0" smtClean="0"/>
              <a:t> </a:t>
            </a:r>
          </a:p>
          <a:p>
            <a:r>
              <a:rPr lang="en-US" sz="2100" dirty="0" smtClean="0">
                <a:solidFill>
                  <a:srgbClr val="FF0000"/>
                </a:solidFill>
              </a:rPr>
              <a:t>Ingot Niobium</a:t>
            </a:r>
          </a:p>
          <a:p>
            <a:pPr lvl="1"/>
            <a:r>
              <a:rPr lang="en-US" sz="2000" dirty="0" smtClean="0"/>
              <a:t>Has been demonstrated  even in module to have lower losses</a:t>
            </a:r>
          </a:p>
          <a:p>
            <a:pPr lvl="1"/>
            <a:r>
              <a:rPr lang="en-US" sz="2000" dirty="0" smtClean="0"/>
              <a:t>Development of inexpensive cutting need to be </a:t>
            </a:r>
            <a:r>
              <a:rPr lang="en-US" sz="2000" dirty="0" smtClean="0"/>
              <a:t>done</a:t>
            </a:r>
          </a:p>
          <a:p>
            <a:pPr lvl="1"/>
            <a:r>
              <a:rPr lang="en-US" sz="2000" dirty="0" smtClean="0"/>
              <a:t>Multi wire cutting exists, but is still expensive for small volume</a:t>
            </a:r>
            <a:endParaRPr lang="en-US" sz="2000" dirty="0" smtClean="0"/>
          </a:p>
          <a:p>
            <a:r>
              <a:rPr lang="en-US" sz="2100" dirty="0" smtClean="0">
                <a:solidFill>
                  <a:srgbClr val="FF0000"/>
                </a:solidFill>
              </a:rPr>
              <a:t>Other superconductors/multi layers:</a:t>
            </a:r>
          </a:p>
          <a:p>
            <a:pPr marL="0" indent="0">
              <a:buNone/>
            </a:pPr>
            <a:r>
              <a:rPr lang="en-US" sz="2100" dirty="0">
                <a:solidFill>
                  <a:srgbClr val="FF0000"/>
                </a:solidFill>
              </a:rPr>
              <a:t>	</a:t>
            </a:r>
            <a:r>
              <a:rPr lang="en-US" sz="2100" dirty="0" smtClean="0"/>
              <a:t> tough, how many of us will see an application??</a:t>
            </a:r>
          </a:p>
          <a:p>
            <a:pPr marL="57150" indent="0">
              <a:buNone/>
            </a:pPr>
            <a:endParaRPr lang="en-US" sz="2400" dirty="0"/>
          </a:p>
          <a:p>
            <a:pPr marL="400050"/>
            <a:r>
              <a:rPr lang="en-US" sz="2400" dirty="0" smtClean="0">
                <a:solidFill>
                  <a:srgbClr val="FF0000"/>
                </a:solidFill>
              </a:rPr>
              <a:t>Alternative shape:</a:t>
            </a:r>
          </a:p>
          <a:p>
            <a:pPr lvl="1"/>
            <a:r>
              <a:rPr lang="en-US" sz="2000" dirty="0" smtClean="0"/>
              <a:t>Superstructure</a:t>
            </a:r>
          </a:p>
          <a:p>
            <a:pPr lvl="1"/>
            <a:r>
              <a:rPr lang="en-US" sz="2000" dirty="0" smtClean="0"/>
              <a:t>Superconducting joint</a:t>
            </a:r>
          </a:p>
          <a:p>
            <a:pPr lvl="1"/>
            <a:r>
              <a:rPr lang="en-US" sz="2000" dirty="0" smtClean="0"/>
              <a:t>Seamless Cavities</a:t>
            </a:r>
          </a:p>
          <a:p>
            <a:r>
              <a:rPr lang="en-US" sz="2400" dirty="0" smtClean="0">
                <a:solidFill>
                  <a:srgbClr val="FF0000"/>
                </a:solidFill>
              </a:rPr>
              <a:t>Alternative injectors</a:t>
            </a:r>
          </a:p>
          <a:p>
            <a:pPr lvl="1"/>
            <a:r>
              <a:rPr lang="en-US" sz="2000" dirty="0" smtClean="0"/>
              <a:t>Superconducting photo-injector</a:t>
            </a:r>
          </a:p>
          <a:p>
            <a:pPr lvl="1"/>
            <a:r>
              <a:rPr lang="en-US" sz="2000" dirty="0" smtClean="0"/>
              <a:t>Based on e.g. </a:t>
            </a:r>
            <a:r>
              <a:rPr lang="en-US" sz="2000" dirty="0" err="1" smtClean="0"/>
              <a:t>Pb</a:t>
            </a:r>
            <a:r>
              <a:rPr lang="en-US" sz="2000" dirty="0" smtClean="0"/>
              <a:t> ( no choke joint) or FZD with choke joint</a:t>
            </a:r>
          </a:p>
          <a:p>
            <a:pPr lvl="1"/>
            <a:r>
              <a:rPr lang="en-US" sz="2000" dirty="0" smtClean="0"/>
              <a:t>Or high current like for e.g. Berlin ERL, BNL ERL..</a:t>
            </a:r>
          </a:p>
          <a:p>
            <a:endParaRPr lang="en-US" sz="2400" dirty="0"/>
          </a:p>
          <a:p>
            <a:r>
              <a:rPr lang="en-US" sz="2300" dirty="0" smtClean="0">
                <a:solidFill>
                  <a:srgbClr val="FF0000"/>
                </a:solidFill>
              </a:rPr>
              <a:t>It seems to make sense to have a </a:t>
            </a:r>
            <a:r>
              <a:rPr lang="en-US" sz="2300" dirty="0" err="1" smtClean="0">
                <a:solidFill>
                  <a:srgbClr val="FF0000"/>
                </a:solidFill>
              </a:rPr>
              <a:t>sc</a:t>
            </a:r>
            <a:r>
              <a:rPr lang="en-US" sz="2300" dirty="0" smtClean="0">
                <a:solidFill>
                  <a:srgbClr val="FF0000"/>
                </a:solidFill>
              </a:rPr>
              <a:t> injector in an “all superconducting accelerator”</a:t>
            </a:r>
          </a:p>
          <a:p>
            <a:pPr marL="457200" lvl="1" indent="0">
              <a:buNone/>
            </a:pPr>
            <a:endParaRPr lang="en-US" sz="2300" dirty="0" smtClean="0">
              <a:solidFill>
                <a:srgbClr val="FF0000"/>
              </a:solidFill>
            </a:endParaRPr>
          </a:p>
        </p:txBody>
      </p:sp>
    </p:spTree>
    <p:extLst>
      <p:ext uri="{BB962C8B-B14F-4D97-AF65-F5344CB8AC3E}">
        <p14:creationId xmlns:p14="http://schemas.microsoft.com/office/powerpoint/2010/main" val="1377135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200" dirty="0" smtClean="0"/>
              <a:t>Some Personal remarks (1</a:t>
            </a:r>
            <a:r>
              <a:rPr lang="en-US" sz="3200" dirty="0"/>
              <a:t>)</a:t>
            </a:r>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marL="0" indent="0">
              <a:buNone/>
            </a:pPr>
            <a:r>
              <a:rPr lang="en-US" sz="2000" dirty="0" smtClean="0"/>
              <a:t>Many thanks to all of the presenters  and the attendees to participate in this workshop. I very much appreciate the long travels some of you took to celebrate my retirement.  </a:t>
            </a:r>
            <a:r>
              <a:rPr lang="en-US" sz="2000" dirty="0"/>
              <a:t>M</a:t>
            </a:r>
            <a:r>
              <a:rPr lang="en-US" sz="2000" dirty="0" smtClean="0"/>
              <a:t>any thanks also to </a:t>
            </a:r>
            <a:r>
              <a:rPr lang="en-US" sz="2000" dirty="0" err="1" smtClean="0"/>
              <a:t>Jlab</a:t>
            </a:r>
            <a:r>
              <a:rPr lang="en-US" sz="2000" dirty="0" smtClean="0"/>
              <a:t> and in particular the organizers of this workshop: Bob and Charlie</a:t>
            </a:r>
          </a:p>
          <a:p>
            <a:r>
              <a:rPr lang="en-US" sz="2000" dirty="0" smtClean="0"/>
              <a:t>I want to say a few words about my 47 years in SRF</a:t>
            </a:r>
          </a:p>
          <a:p>
            <a:pPr lvl="1"/>
            <a:endParaRPr lang="en-US" sz="1600" dirty="0"/>
          </a:p>
          <a:p>
            <a:pPr lvl="1"/>
            <a:r>
              <a:rPr lang="en-US" sz="1900" dirty="0" smtClean="0"/>
              <a:t>I started at the </a:t>
            </a:r>
            <a:r>
              <a:rPr lang="en-US" sz="1900" dirty="0" err="1" smtClean="0"/>
              <a:t>Kernforschungszentrum</a:t>
            </a:r>
            <a:r>
              <a:rPr lang="en-US" sz="1900" dirty="0" smtClean="0"/>
              <a:t> Karlsruhe in Germany in 1967 and had no clue about microwave technology, cavities and waveguides</a:t>
            </a:r>
          </a:p>
          <a:p>
            <a:pPr lvl="1"/>
            <a:r>
              <a:rPr lang="en-US" sz="1900" dirty="0" smtClean="0"/>
              <a:t>I had from the start a very good boss – Prof. A. Citron – and a caring mentor in </a:t>
            </a:r>
            <a:r>
              <a:rPr lang="en-US" sz="1900" dirty="0" err="1" smtClean="0"/>
              <a:t>Juergen</a:t>
            </a:r>
            <a:r>
              <a:rPr lang="en-US" sz="1900" dirty="0" smtClean="0"/>
              <a:t> </a:t>
            </a:r>
            <a:r>
              <a:rPr lang="en-US" sz="1900" dirty="0" err="1" smtClean="0"/>
              <a:t>Halbritter</a:t>
            </a:r>
            <a:endParaRPr lang="en-US" sz="1900" dirty="0" smtClean="0"/>
          </a:p>
          <a:p>
            <a:pPr lvl="1"/>
            <a:r>
              <a:rPr lang="en-US" sz="1900" dirty="0" smtClean="0"/>
              <a:t>He arranged my first sabbatical at HEPL in 1973 </a:t>
            </a:r>
          </a:p>
          <a:p>
            <a:pPr marL="857250" lvl="2" indent="0">
              <a:buNone/>
            </a:pPr>
            <a:r>
              <a:rPr lang="en-US" sz="1900" dirty="0" smtClean="0"/>
              <a:t> – the “</a:t>
            </a:r>
            <a:r>
              <a:rPr lang="en-US" sz="1900" dirty="0" err="1" smtClean="0"/>
              <a:t>Mekka</a:t>
            </a:r>
            <a:r>
              <a:rPr lang="en-US" sz="1900" dirty="0" smtClean="0"/>
              <a:t>” of SRF at the time – where I worked with A .</a:t>
            </a:r>
            <a:r>
              <a:rPr lang="en-US" sz="1900" dirty="0" err="1" smtClean="0"/>
              <a:t>Schwettmann</a:t>
            </a:r>
            <a:r>
              <a:rPr lang="en-US" sz="1900" dirty="0" smtClean="0"/>
              <a:t> , John </a:t>
            </a:r>
            <a:r>
              <a:rPr lang="en-US" sz="1900" dirty="0" err="1" smtClean="0"/>
              <a:t>Turneaure</a:t>
            </a:r>
            <a:r>
              <a:rPr lang="en-US" sz="1900" dirty="0" smtClean="0"/>
              <a:t> and </a:t>
            </a:r>
            <a:r>
              <a:rPr lang="en-US" sz="1900" dirty="0" err="1" smtClean="0"/>
              <a:t>Yuzo</a:t>
            </a:r>
            <a:r>
              <a:rPr lang="en-US" sz="1900" dirty="0" smtClean="0"/>
              <a:t> Kojima in a “swap” arrangement with Claude </a:t>
            </a:r>
            <a:r>
              <a:rPr lang="en-US" sz="1900" dirty="0" err="1" smtClean="0"/>
              <a:t>Lyneis</a:t>
            </a:r>
            <a:endParaRPr lang="en-US" sz="1900" dirty="0" smtClean="0"/>
          </a:p>
          <a:p>
            <a:pPr lvl="1"/>
            <a:r>
              <a:rPr lang="en-US" sz="1900" dirty="0" smtClean="0"/>
              <a:t>This was also my first visit to Cornell University, following an invitation by </a:t>
            </a:r>
            <a:r>
              <a:rPr lang="en-US" sz="1900" dirty="0" err="1" smtClean="0"/>
              <a:t>M.Tigner</a:t>
            </a:r>
            <a:r>
              <a:rPr lang="en-US" sz="1900" dirty="0" smtClean="0"/>
              <a:t> – I met for the first time Ron </a:t>
            </a:r>
            <a:r>
              <a:rPr lang="en-US" sz="1900" dirty="0" err="1" smtClean="0"/>
              <a:t>Sundelin</a:t>
            </a:r>
            <a:r>
              <a:rPr lang="en-US" sz="1900" dirty="0" smtClean="0"/>
              <a:t> and Hasan </a:t>
            </a:r>
            <a:r>
              <a:rPr lang="en-US" sz="1900" dirty="0" err="1" smtClean="0"/>
              <a:t>Padamsee</a:t>
            </a:r>
            <a:r>
              <a:rPr lang="en-US" sz="1900" dirty="0" smtClean="0"/>
              <a:t> and we became close friends when I spent another sabbatical in 1978 at Cornell and later moved for good with my family to the US in 1981</a:t>
            </a:r>
          </a:p>
          <a:p>
            <a:pPr lvl="1"/>
            <a:r>
              <a:rPr lang="en-US" sz="1900" dirty="0" smtClean="0"/>
              <a:t>In 1987 I joined CEBAF </a:t>
            </a:r>
            <a:r>
              <a:rPr lang="en-US" sz="1900" dirty="0" smtClean="0"/>
              <a:t>- as </a:t>
            </a:r>
            <a:r>
              <a:rPr lang="en-US" sz="1900" dirty="0" smtClean="0"/>
              <a:t>some other colleagues from Cornell did – I want to thank Ron that he had enough confidence in my capabilities and asked me to come with him to CEBAF, when he accepted the job of Department Head in SRF </a:t>
            </a:r>
          </a:p>
          <a:p>
            <a:pPr marL="0" indent="0">
              <a:buNone/>
            </a:pPr>
            <a:r>
              <a:rPr lang="en-US" sz="1900" dirty="0">
                <a:solidFill>
                  <a:srgbClr val="0070C0"/>
                </a:solidFill>
              </a:rPr>
              <a:t> </a:t>
            </a:r>
            <a:r>
              <a:rPr lang="en-US" sz="1900" dirty="0" smtClean="0">
                <a:solidFill>
                  <a:srgbClr val="0070C0"/>
                </a:solidFill>
              </a:rPr>
              <a:t> 	</a:t>
            </a:r>
            <a:endParaRPr lang="en-US" sz="1900" dirty="0">
              <a:solidFill>
                <a:srgbClr val="0070C0"/>
              </a:solidFill>
            </a:endParaRPr>
          </a:p>
        </p:txBody>
      </p:sp>
    </p:spTree>
    <p:extLst>
      <p:ext uri="{BB962C8B-B14F-4D97-AF65-F5344CB8AC3E}">
        <p14:creationId xmlns:p14="http://schemas.microsoft.com/office/powerpoint/2010/main" val="2381799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dirty="0" smtClean="0"/>
              <a:t>Some personal Remarks (2)</a:t>
            </a:r>
            <a:endParaRPr lang="en-US" sz="3200" dirty="0"/>
          </a:p>
        </p:txBody>
      </p:sp>
      <p:sp>
        <p:nvSpPr>
          <p:cNvPr id="3" name="Content Placeholder 2"/>
          <p:cNvSpPr>
            <a:spLocks noGrp="1"/>
          </p:cNvSpPr>
          <p:nvPr>
            <p:ph idx="1"/>
          </p:nvPr>
        </p:nvSpPr>
        <p:spPr>
          <a:xfrm>
            <a:off x="457200" y="914400"/>
            <a:ext cx="8229600" cy="5211763"/>
          </a:xfrm>
        </p:spPr>
        <p:txBody>
          <a:bodyPr>
            <a:normAutofit fontScale="92500"/>
          </a:bodyPr>
          <a:lstStyle/>
          <a:p>
            <a:r>
              <a:rPr lang="en-US" sz="2000" dirty="0" smtClean="0"/>
              <a:t>In the 27 years of my </a:t>
            </a:r>
            <a:r>
              <a:rPr lang="en-US" sz="2000" dirty="0" err="1" smtClean="0"/>
              <a:t>Jlab</a:t>
            </a:r>
            <a:r>
              <a:rPr lang="en-US" sz="2000" dirty="0" smtClean="0"/>
              <a:t> employment  I </a:t>
            </a:r>
            <a:r>
              <a:rPr lang="en-US" sz="2000" dirty="0" smtClean="0">
                <a:solidFill>
                  <a:srgbClr val="FF0000"/>
                </a:solidFill>
              </a:rPr>
              <a:t>nearly always </a:t>
            </a:r>
            <a:r>
              <a:rPr lang="en-US" sz="2000" dirty="0" smtClean="0"/>
              <a:t>enjoyed going to work</a:t>
            </a:r>
          </a:p>
          <a:p>
            <a:r>
              <a:rPr lang="en-US" sz="2000" dirty="0" smtClean="0"/>
              <a:t>There were only a handful of occasions, when I was ready to quit</a:t>
            </a:r>
          </a:p>
          <a:p>
            <a:r>
              <a:rPr lang="en-US" sz="2000" dirty="0" smtClean="0"/>
              <a:t>One of those happened recently, when one of my long time supporters – I want to call him my friend – was removed from </a:t>
            </a:r>
            <a:r>
              <a:rPr lang="en-US" sz="2000" dirty="0" err="1" smtClean="0"/>
              <a:t>Jlab</a:t>
            </a:r>
            <a:r>
              <a:rPr lang="en-US" sz="2000" dirty="0" smtClean="0"/>
              <a:t> staff, because of an unfortunate occurrence outside the </a:t>
            </a:r>
            <a:r>
              <a:rPr lang="en-US" sz="2000" dirty="0" err="1" smtClean="0"/>
              <a:t>Jlab</a:t>
            </a:r>
            <a:r>
              <a:rPr lang="en-US" sz="2000" dirty="0" smtClean="0"/>
              <a:t> premises</a:t>
            </a:r>
          </a:p>
          <a:p>
            <a:r>
              <a:rPr lang="en-US" sz="2000" dirty="0" smtClean="0"/>
              <a:t>At </a:t>
            </a:r>
            <a:r>
              <a:rPr lang="en-US" sz="2000" dirty="0" err="1" smtClean="0"/>
              <a:t>Jlab</a:t>
            </a:r>
            <a:r>
              <a:rPr lang="en-US" sz="2000" dirty="0" smtClean="0"/>
              <a:t>, I “survived” seven department heads and three directors</a:t>
            </a:r>
          </a:p>
          <a:p>
            <a:r>
              <a:rPr lang="en-US" sz="2000" dirty="0" smtClean="0"/>
              <a:t>I enjoyed working with my colleagues – most of them – getting their support, guidance and encouragement</a:t>
            </a:r>
          </a:p>
          <a:p>
            <a:r>
              <a:rPr lang="en-US" sz="2000" dirty="0" smtClean="0"/>
              <a:t>With many of them I became friends based on mutual respect – this was one of the things my friend </a:t>
            </a:r>
            <a:r>
              <a:rPr lang="en-US" sz="2000" dirty="0" err="1" smtClean="0"/>
              <a:t>Yuzo</a:t>
            </a:r>
            <a:r>
              <a:rPr lang="en-US" sz="2000" dirty="0" smtClean="0"/>
              <a:t> Kojima </a:t>
            </a:r>
            <a:r>
              <a:rPr lang="en-US" sz="2000" dirty="0" err="1" smtClean="0"/>
              <a:t>tought</a:t>
            </a:r>
            <a:r>
              <a:rPr lang="en-US" sz="2000" dirty="0" smtClean="0"/>
              <a:t> me about personal relationships</a:t>
            </a:r>
          </a:p>
          <a:p>
            <a:r>
              <a:rPr lang="en-US" sz="2000" dirty="0" smtClean="0"/>
              <a:t>I enjoyed  the “freedom” of doing and starting interesting work, encouraged by most of my “bosses”, which lead to many collaborations outside </a:t>
            </a:r>
            <a:r>
              <a:rPr lang="en-US" sz="2000" dirty="0" err="1" smtClean="0"/>
              <a:t>JLab</a:t>
            </a:r>
            <a:endParaRPr lang="en-US" sz="2000" dirty="0" smtClean="0"/>
          </a:p>
          <a:p>
            <a:r>
              <a:rPr lang="en-US" sz="2000" dirty="0" smtClean="0"/>
              <a:t>I am thankful for all these “benefits” besides having “earned a living” with SRF for 47 years. Without my  colleagues at </a:t>
            </a:r>
            <a:r>
              <a:rPr lang="en-US" sz="2000" dirty="0" err="1" smtClean="0"/>
              <a:t>Jlab</a:t>
            </a:r>
            <a:r>
              <a:rPr lang="en-US" sz="2000" dirty="0" smtClean="0"/>
              <a:t> at any level this would not have been possible</a:t>
            </a:r>
            <a:endParaRPr lang="en-US" sz="2000" dirty="0"/>
          </a:p>
        </p:txBody>
      </p:sp>
    </p:spTree>
    <p:extLst>
      <p:ext uri="{BB962C8B-B14F-4D97-AF65-F5344CB8AC3E}">
        <p14:creationId xmlns:p14="http://schemas.microsoft.com/office/powerpoint/2010/main" val="264972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r>
              <a:rPr lang="en-US" dirty="0" smtClean="0"/>
              <a:t>Since I believe that I am much better in talking about the past than “predicting” the future  - my view is clouded by the past 47 years – I will start with some remarks about the past</a:t>
            </a:r>
          </a:p>
          <a:p>
            <a:endParaRPr lang="en-US" dirty="0" smtClean="0"/>
          </a:p>
          <a:p>
            <a:r>
              <a:rPr lang="en-US" dirty="0" smtClean="0"/>
              <a:t>As some of you might recall, there was a session at SRF 2009 in Berlin titled “Hot Topic “</a:t>
            </a:r>
          </a:p>
          <a:p>
            <a:pPr marL="0" indent="0">
              <a:buNone/>
            </a:pPr>
            <a:endParaRPr lang="en-US" dirty="0" smtClean="0"/>
          </a:p>
          <a:p>
            <a:r>
              <a:rPr lang="en-US" dirty="0" smtClean="0"/>
              <a:t>Hasan and myself were asked to discuss two subjects</a:t>
            </a:r>
          </a:p>
          <a:p>
            <a:pPr marL="0" indent="0">
              <a:buNone/>
            </a:pPr>
            <a:endParaRPr lang="en-US" dirty="0" smtClean="0"/>
          </a:p>
          <a:p>
            <a:pPr marL="0" indent="0">
              <a:buNone/>
            </a:pPr>
            <a:r>
              <a:rPr lang="en-US" dirty="0">
                <a:solidFill>
                  <a:srgbClr val="FF0000"/>
                </a:solidFill>
              </a:rPr>
              <a:t> </a:t>
            </a:r>
            <a:r>
              <a:rPr lang="en-US" dirty="0" smtClean="0">
                <a:solidFill>
                  <a:srgbClr val="FF0000"/>
                </a:solidFill>
              </a:rPr>
              <a:t>               		Is </a:t>
            </a:r>
            <a:r>
              <a:rPr lang="en-US" dirty="0">
                <a:solidFill>
                  <a:srgbClr val="FF0000"/>
                </a:solidFill>
              </a:rPr>
              <a:t>Niobium at the end of the road?</a:t>
            </a:r>
          </a:p>
          <a:p>
            <a:pPr marL="914400" lvl="2" indent="0">
              <a:buNone/>
              <a:defRPr/>
            </a:pPr>
            <a:r>
              <a:rPr lang="en-US" sz="3200" dirty="0" smtClean="0">
                <a:solidFill>
                  <a:srgbClr val="FF0000"/>
                </a:solidFill>
              </a:rPr>
              <a:t>  	At </a:t>
            </a:r>
            <a:r>
              <a:rPr lang="en-US" sz="3200" dirty="0">
                <a:solidFill>
                  <a:srgbClr val="FF0000"/>
                </a:solidFill>
              </a:rPr>
              <a:t>what front should we do battle</a:t>
            </a:r>
            <a:r>
              <a:rPr lang="en-US" sz="3200" dirty="0" smtClean="0">
                <a:solidFill>
                  <a:srgbClr val="FF0000"/>
                </a:solidFill>
              </a:rPr>
              <a:t>?</a:t>
            </a:r>
          </a:p>
          <a:p>
            <a:pPr marL="914400" lvl="2" indent="0">
              <a:buNone/>
              <a:defRPr/>
            </a:pPr>
            <a:endParaRPr lang="en-US" sz="3200" dirty="0"/>
          </a:p>
          <a:p>
            <a:pPr>
              <a:defRPr/>
            </a:pPr>
            <a:r>
              <a:rPr lang="en-US" dirty="0" smtClean="0"/>
              <a:t>As usual we both had some different views – Hasan presented a more optimistic view – and gave us his perspective for the next 25-35 years- of possible projects, which would require much higher gradients as presently achieved with Nb. My  own view was a little bit more subdued and concentrated more on shorter term needs. Both contributions can be found in the SRF2009 proceedings</a:t>
            </a:r>
          </a:p>
          <a:p>
            <a:pPr marL="0" indent="0">
              <a:buNone/>
              <a:defRPr/>
            </a:pPr>
            <a:endParaRPr lang="en-US" dirty="0"/>
          </a:p>
          <a:p>
            <a:pPr>
              <a:defRPr/>
            </a:pPr>
            <a:r>
              <a:rPr lang="en-US" dirty="0" smtClean="0"/>
              <a:t>Let’s see what the last 5 years in SRF developments have brought us</a:t>
            </a:r>
          </a:p>
          <a:p>
            <a:pPr>
              <a:defRPr/>
            </a:pPr>
            <a:endParaRPr lang="en-US" dirty="0"/>
          </a:p>
          <a:p>
            <a:pPr>
              <a:defRPr/>
            </a:pPr>
            <a:r>
              <a:rPr lang="en-US" dirty="0" smtClean="0"/>
              <a:t>Here are some slides from my 2009 remarks</a:t>
            </a:r>
            <a:endParaRPr lang="en-US" dirty="0"/>
          </a:p>
          <a:p>
            <a:pPr marL="0" indent="0">
              <a:buNone/>
            </a:pP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607206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r>
              <a:rPr lang="en-US" sz="3600" dirty="0" smtClean="0">
                <a:solidFill>
                  <a:srgbClr val="FF0000"/>
                </a:solidFill>
              </a:rPr>
              <a:t>I am still looking to the occasion, where I could predict, whether a cavity – ready for testing – will have a good performance</a:t>
            </a:r>
          </a:p>
          <a:p>
            <a:pPr marL="0" indent="0">
              <a:buNone/>
            </a:pPr>
            <a:endParaRPr lang="en-US" sz="3600" dirty="0">
              <a:solidFill>
                <a:srgbClr val="FF0000"/>
              </a:solidFill>
            </a:endParaRPr>
          </a:p>
          <a:p>
            <a:pPr marL="0" indent="0">
              <a:buNone/>
            </a:pPr>
            <a:r>
              <a:rPr lang="en-US" sz="3600" dirty="0" smtClean="0">
                <a:solidFill>
                  <a:srgbClr val="FF0000"/>
                </a:solidFill>
              </a:rPr>
              <a:t>Good luck to all my colleagues especially the younger one’s to find a way to do this</a:t>
            </a:r>
            <a:endParaRPr lang="en-US" sz="3600" dirty="0">
              <a:solidFill>
                <a:srgbClr val="FF0000"/>
              </a:solidFill>
            </a:endParaRPr>
          </a:p>
        </p:txBody>
      </p:sp>
    </p:spTree>
    <p:extLst>
      <p:ext uri="{BB962C8B-B14F-4D97-AF65-F5344CB8AC3E}">
        <p14:creationId xmlns:p14="http://schemas.microsoft.com/office/powerpoint/2010/main" val="564489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639762"/>
          </a:xfrm>
        </p:spPr>
        <p:txBody>
          <a:bodyPr>
            <a:normAutofit fontScale="90000"/>
          </a:bodyPr>
          <a:lstStyle/>
          <a:p>
            <a:pPr marL="571500" indent="-571500" algn="l">
              <a:buFont typeface="Arial" panose="020B0604020202020204" pitchFamily="34" charset="0"/>
              <a:buChar char="•"/>
            </a:pPr>
            <a:r>
              <a:rPr lang="en-US" altLang="en-US" sz="3600" u="sng" dirty="0" smtClean="0">
                <a:solidFill>
                  <a:srgbClr val="0000FF"/>
                </a:solidFill>
              </a:rPr>
              <a:t>Is </a:t>
            </a:r>
            <a:r>
              <a:rPr lang="en-US" altLang="en-US" sz="3600" u="sng" dirty="0" err="1" smtClean="0">
                <a:solidFill>
                  <a:srgbClr val="0000FF"/>
                </a:solidFill>
              </a:rPr>
              <a:t>Nb</a:t>
            </a:r>
            <a:r>
              <a:rPr lang="en-US" altLang="en-US" sz="3600" u="sng" dirty="0" smtClean="0">
                <a:solidFill>
                  <a:srgbClr val="0000FF"/>
                </a:solidFill>
              </a:rPr>
              <a:t> at the end of the road? </a:t>
            </a:r>
            <a:r>
              <a:rPr lang="en-US" altLang="en-US" sz="3600" dirty="0" smtClean="0">
                <a:solidFill>
                  <a:srgbClr val="FF0000"/>
                </a:solidFill>
              </a:rPr>
              <a:t>Absolutely not</a:t>
            </a:r>
          </a:p>
        </p:txBody>
      </p:sp>
      <p:sp>
        <p:nvSpPr>
          <p:cNvPr id="3075" name="Content Placeholder 4"/>
          <p:cNvSpPr>
            <a:spLocks noGrp="1"/>
          </p:cNvSpPr>
          <p:nvPr>
            <p:ph idx="1"/>
          </p:nvPr>
        </p:nvSpPr>
        <p:spPr>
          <a:xfrm>
            <a:off x="457200" y="990600"/>
            <a:ext cx="8229600" cy="5715000"/>
          </a:xfrm>
        </p:spPr>
        <p:txBody>
          <a:bodyPr>
            <a:noAutofit/>
          </a:bodyPr>
          <a:lstStyle/>
          <a:p>
            <a:r>
              <a:rPr lang="en-US" altLang="en-US" sz="2400" dirty="0" smtClean="0"/>
              <a:t>Critical field has been reached in a few cases, but:</a:t>
            </a:r>
          </a:p>
          <a:p>
            <a:r>
              <a:rPr lang="en-US" altLang="en-US" sz="2400" dirty="0" smtClean="0"/>
              <a:t>Technology far away from routinely reaching the limit, especially in multi-cell cavities</a:t>
            </a:r>
          </a:p>
          <a:p>
            <a:r>
              <a:rPr lang="en-US" altLang="en-US" sz="2400" dirty="0" smtClean="0"/>
              <a:t>Surface treatment (EP) and fabrication (EBW) are less than reproducible: still large spread in data</a:t>
            </a:r>
          </a:p>
          <a:p>
            <a:r>
              <a:rPr lang="en-US" altLang="en-US" sz="2400" dirty="0" smtClean="0"/>
              <a:t>FE is still the major problem</a:t>
            </a:r>
          </a:p>
          <a:p>
            <a:r>
              <a:rPr lang="en-US" altLang="en-US" sz="2400" dirty="0" smtClean="0"/>
              <a:t>For </a:t>
            </a:r>
            <a:r>
              <a:rPr lang="en-US" altLang="en-US" sz="2400" dirty="0" err="1" smtClean="0"/>
              <a:t>cw</a:t>
            </a:r>
            <a:r>
              <a:rPr lang="en-US" altLang="en-US" sz="2400" dirty="0" smtClean="0"/>
              <a:t> application Q-values ( residual resistance) need to be improved and reproducibly  achieved</a:t>
            </a:r>
          </a:p>
          <a:p>
            <a:r>
              <a:rPr lang="en-US" altLang="en-US" sz="2400" dirty="0" smtClean="0"/>
              <a:t>The fact, that work is going on to improve the surface</a:t>
            </a:r>
          </a:p>
          <a:p>
            <a:pPr>
              <a:buFont typeface="Arial" pitchFamily="34" charset="0"/>
              <a:buNone/>
            </a:pPr>
            <a:r>
              <a:rPr lang="en-US" altLang="en-US" sz="2400" dirty="0" smtClean="0"/>
              <a:t>	- ALD, EP of various flavors, fabrication (seamless, LG,EBW), furnace treatments, baking in argon, </a:t>
            </a:r>
            <a:r>
              <a:rPr lang="en-US" altLang="en-US" sz="2400" dirty="0" err="1" smtClean="0"/>
              <a:t>Nb</a:t>
            </a:r>
            <a:r>
              <a:rPr lang="en-US" altLang="en-US" sz="2400" dirty="0" smtClean="0"/>
              <a:t> thin films.. – speaks for itself</a:t>
            </a:r>
          </a:p>
          <a:p>
            <a:r>
              <a:rPr lang="en-US" altLang="en-US" sz="2400" dirty="0" smtClean="0"/>
              <a:t>Major goal  for large projects such as e.g. ILC should be </a:t>
            </a:r>
            <a:r>
              <a:rPr lang="en-US" altLang="en-US" sz="2400" dirty="0" smtClean="0">
                <a:solidFill>
                  <a:srgbClr val="FF0000"/>
                </a:solidFill>
              </a:rPr>
              <a:t>reduction of costs</a:t>
            </a:r>
          </a:p>
          <a:p>
            <a:endParaRPr lang="en-US" altLang="en-US" sz="2400" dirty="0" smtClean="0"/>
          </a:p>
        </p:txBody>
      </p:sp>
    </p:spTree>
    <p:extLst>
      <p:ext uri="{BB962C8B-B14F-4D97-AF65-F5344CB8AC3E}">
        <p14:creationId xmlns:p14="http://schemas.microsoft.com/office/powerpoint/2010/main" val="423195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563562"/>
          </a:xfrm>
        </p:spPr>
        <p:txBody>
          <a:bodyPr>
            <a:normAutofit fontScale="90000"/>
          </a:bodyPr>
          <a:lstStyle/>
          <a:p>
            <a:pPr algn="l"/>
            <a:r>
              <a:rPr lang="en-US" altLang="en-US" sz="3600" dirty="0" smtClean="0">
                <a:solidFill>
                  <a:srgbClr val="0000FF"/>
                </a:solidFill>
              </a:rPr>
              <a:t>End of the road? </a:t>
            </a:r>
            <a:r>
              <a:rPr lang="en-US" altLang="en-US" sz="2400" dirty="0" smtClean="0">
                <a:solidFill>
                  <a:srgbClr val="0000FF"/>
                </a:solidFill>
              </a:rPr>
              <a:t>[</a:t>
            </a:r>
            <a:r>
              <a:rPr lang="en-US" altLang="en-US" sz="2400" dirty="0" err="1" smtClean="0">
                <a:solidFill>
                  <a:srgbClr val="0000FF"/>
                </a:solidFill>
              </a:rPr>
              <a:t>R.Geng</a:t>
            </a:r>
            <a:r>
              <a:rPr lang="en-US" altLang="en-US" sz="2400" dirty="0" smtClean="0">
                <a:solidFill>
                  <a:srgbClr val="0000FF"/>
                </a:solidFill>
              </a:rPr>
              <a:t> </a:t>
            </a:r>
            <a:r>
              <a:rPr lang="en-US" altLang="en-US" sz="2400" dirty="0" err="1" smtClean="0">
                <a:solidFill>
                  <a:srgbClr val="0000FF"/>
                </a:solidFill>
              </a:rPr>
              <a:t>etal</a:t>
            </a:r>
            <a:r>
              <a:rPr lang="en-US" altLang="en-US" sz="2400" dirty="0" smtClean="0">
                <a:solidFill>
                  <a:srgbClr val="0000FF"/>
                </a:solidFill>
              </a:rPr>
              <a:t>]</a:t>
            </a:r>
          </a:p>
        </p:txBody>
      </p:sp>
      <p:pic>
        <p:nvPicPr>
          <p:cNvPr id="4099"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90613" y="914400"/>
            <a:ext cx="6962775" cy="5211763"/>
          </a:xfrm>
        </p:spPr>
      </p:pic>
    </p:spTree>
    <p:extLst>
      <p:ext uri="{BB962C8B-B14F-4D97-AF65-F5344CB8AC3E}">
        <p14:creationId xmlns:p14="http://schemas.microsoft.com/office/powerpoint/2010/main" val="805863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sz="3600" dirty="0" smtClean="0">
                <a:solidFill>
                  <a:srgbClr val="0000FF"/>
                </a:solidFill>
              </a:rPr>
              <a:t>End of the Road?</a:t>
            </a:r>
            <a:endParaRPr lang="en-US" sz="3600" dirty="0">
              <a:solidFill>
                <a:srgbClr val="0000FF"/>
              </a:solidFill>
            </a:endParaRPr>
          </a:p>
        </p:txBody>
      </p:sp>
      <p:sp>
        <p:nvSpPr>
          <p:cNvPr id="3" name="Content Placeholder 2"/>
          <p:cNvSpPr>
            <a:spLocks noGrp="1"/>
          </p:cNvSpPr>
          <p:nvPr>
            <p:ph idx="1"/>
          </p:nvPr>
        </p:nvSpPr>
        <p:spPr>
          <a:xfrm>
            <a:off x="457200" y="914400"/>
            <a:ext cx="8229600" cy="5211763"/>
          </a:xfrm>
        </p:spPr>
        <p:txBody>
          <a:bodyPr>
            <a:normAutofit/>
          </a:bodyPr>
          <a:lstStyle/>
          <a:p>
            <a:r>
              <a:rPr lang="en-US" sz="2400" dirty="0" smtClean="0"/>
              <a:t>Best 9-cell performance achieved with ingot </a:t>
            </a:r>
            <a:r>
              <a:rPr lang="en-US" sz="2400" dirty="0" err="1" smtClean="0"/>
              <a:t>Nb</a:t>
            </a:r>
            <a:r>
              <a:rPr lang="en-US" sz="2400" dirty="0" smtClean="0"/>
              <a:t> at </a:t>
            </a:r>
            <a:r>
              <a:rPr lang="en-US" sz="2000" dirty="0" smtClean="0"/>
              <a:t>DESY</a:t>
            </a:r>
            <a:r>
              <a:rPr lang="en-US" sz="1600" dirty="0" smtClean="0">
                <a:solidFill>
                  <a:srgbClr val="FF0000"/>
                </a:solidFill>
              </a:rPr>
              <a:t>[</a:t>
            </a:r>
            <a:r>
              <a:rPr lang="en-US" sz="1600" dirty="0" err="1" smtClean="0">
                <a:solidFill>
                  <a:srgbClr val="FF0000"/>
                </a:solidFill>
              </a:rPr>
              <a:t>W.Singer</a:t>
            </a:r>
            <a:r>
              <a:rPr lang="en-US" sz="1600" dirty="0" smtClean="0">
                <a:solidFill>
                  <a:srgbClr val="FF0000"/>
                </a:solidFill>
              </a:rPr>
              <a:t> et </a:t>
            </a:r>
            <a:r>
              <a:rPr lang="en-US" sz="1600" dirty="0" err="1" smtClean="0">
                <a:solidFill>
                  <a:srgbClr val="FF0000"/>
                </a:solidFill>
              </a:rPr>
              <a:t>al,PRST</a:t>
            </a:r>
            <a:r>
              <a:rPr lang="en-US" sz="1600" dirty="0" smtClean="0">
                <a:solidFill>
                  <a:srgbClr val="FF0000"/>
                </a:solidFill>
              </a:rPr>
              <a:t> 16,012003(2013)]</a:t>
            </a:r>
          </a:p>
          <a:p>
            <a:r>
              <a:rPr lang="en-US" sz="2400" dirty="0" smtClean="0"/>
              <a:t>A </a:t>
            </a:r>
            <a:r>
              <a:rPr lang="en-US" sz="2400" dirty="0" err="1" smtClean="0"/>
              <a:t>cryomodule</a:t>
            </a:r>
            <a:r>
              <a:rPr lang="en-US" sz="2400" dirty="0" smtClean="0"/>
              <a:t> has been assembled from these cavities ( 7 ) and the losses in this module is ~ 50% lower than in standard modules </a:t>
            </a:r>
            <a:r>
              <a:rPr lang="en-US" sz="2400" dirty="0" smtClean="0">
                <a:solidFill>
                  <a:srgbClr val="FF0000"/>
                </a:solidFill>
              </a:rPr>
              <a:t>[</a:t>
            </a:r>
            <a:r>
              <a:rPr lang="en-US" sz="1800" dirty="0" smtClean="0">
                <a:solidFill>
                  <a:srgbClr val="FF0000"/>
                </a:solidFill>
              </a:rPr>
              <a:t>J. </a:t>
            </a:r>
            <a:r>
              <a:rPr lang="en-US" sz="1800" dirty="0" err="1" smtClean="0">
                <a:solidFill>
                  <a:srgbClr val="FF0000"/>
                </a:solidFill>
              </a:rPr>
              <a:t>Sekutowicz</a:t>
            </a:r>
            <a:r>
              <a:rPr lang="en-US" sz="1800" dirty="0" smtClean="0">
                <a:solidFill>
                  <a:srgbClr val="FF0000"/>
                </a:solidFill>
              </a:rPr>
              <a:t>, TTC meeting 2014]</a:t>
            </a:r>
            <a:endParaRPr lang="en-US" sz="2400" dirty="0">
              <a:solidFill>
                <a:srgbClr val="FF000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9727" y="2895600"/>
            <a:ext cx="3859530" cy="318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5061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563562"/>
          </a:xfrm>
        </p:spPr>
        <p:txBody>
          <a:bodyPr>
            <a:normAutofit fontScale="90000"/>
          </a:bodyPr>
          <a:lstStyle/>
          <a:p>
            <a:pPr marL="571500" indent="-571500" algn="l">
              <a:buFont typeface="Arial" panose="020B0604020202020204" pitchFamily="34" charset="0"/>
              <a:buChar char="•"/>
            </a:pPr>
            <a:r>
              <a:rPr lang="en-US" altLang="en-US" sz="3600" u="sng" dirty="0" smtClean="0">
                <a:solidFill>
                  <a:srgbClr val="0000FF"/>
                </a:solidFill>
              </a:rPr>
              <a:t>At what front should we do battle?</a:t>
            </a:r>
          </a:p>
        </p:txBody>
      </p:sp>
      <p:sp>
        <p:nvSpPr>
          <p:cNvPr id="5123" name="Content Placeholder 2"/>
          <p:cNvSpPr>
            <a:spLocks noGrp="1"/>
          </p:cNvSpPr>
          <p:nvPr>
            <p:ph idx="1"/>
          </p:nvPr>
        </p:nvSpPr>
        <p:spPr>
          <a:xfrm>
            <a:off x="457200" y="838200"/>
            <a:ext cx="8458200" cy="5287963"/>
          </a:xfrm>
        </p:spPr>
        <p:txBody>
          <a:bodyPr>
            <a:normAutofit lnSpcReduction="10000"/>
          </a:bodyPr>
          <a:lstStyle/>
          <a:p>
            <a:r>
              <a:rPr lang="en-US" altLang="en-US" dirty="0" smtClean="0"/>
              <a:t>Obviously there is a tendency to explore other/better superconducting materials, because of lower costs, less </a:t>
            </a:r>
            <a:r>
              <a:rPr lang="en-US" altLang="en-US" dirty="0" err="1" smtClean="0"/>
              <a:t>sc</a:t>
            </a:r>
            <a:r>
              <a:rPr lang="en-US" altLang="en-US" dirty="0" smtClean="0"/>
              <a:t> material (Thin film </a:t>
            </a:r>
            <a:r>
              <a:rPr lang="en-US" altLang="en-US" dirty="0" err="1" smtClean="0"/>
              <a:t>Nb</a:t>
            </a:r>
            <a:r>
              <a:rPr lang="en-US" altLang="en-US" dirty="0" smtClean="0"/>
              <a:t>)</a:t>
            </a:r>
          </a:p>
          <a:p>
            <a:pPr marL="400050" lvl="1" indent="0">
              <a:buNone/>
            </a:pPr>
            <a:r>
              <a:rPr lang="en-US" altLang="en-US" dirty="0" smtClean="0">
                <a:solidFill>
                  <a:srgbClr val="FF0000"/>
                </a:solidFill>
              </a:rPr>
              <a:t>     </a:t>
            </a:r>
            <a:r>
              <a:rPr lang="en-US" altLang="en-US" dirty="0" smtClean="0"/>
              <a:t>      cheaper structure </a:t>
            </a:r>
            <a:r>
              <a:rPr lang="en-US" altLang="en-US" sz="2000" dirty="0" smtClean="0"/>
              <a:t>(L.Phillips,3</a:t>
            </a:r>
            <a:r>
              <a:rPr lang="en-US" altLang="en-US" sz="2000" baseline="30000" dirty="0" smtClean="0"/>
              <a:t>rd</a:t>
            </a:r>
            <a:r>
              <a:rPr lang="en-US" altLang="en-US" sz="2000" dirty="0" smtClean="0"/>
              <a:t> thin film workshop,     </a:t>
            </a:r>
            <a:r>
              <a:rPr lang="en-US" altLang="en-US" sz="2000" dirty="0" err="1" smtClean="0"/>
              <a:t>Jlab</a:t>
            </a:r>
            <a:r>
              <a:rPr lang="en-US" altLang="en-US" sz="2000" dirty="0" smtClean="0"/>
              <a:t> 2008)</a:t>
            </a:r>
          </a:p>
          <a:p>
            <a:r>
              <a:rPr lang="en-US" altLang="en-US" dirty="0" smtClean="0"/>
              <a:t>The argument for doing this is often </a:t>
            </a:r>
            <a:r>
              <a:rPr lang="en-US" altLang="en-US" dirty="0" err="1" smtClean="0"/>
              <a:t>focussing</a:t>
            </a:r>
            <a:r>
              <a:rPr lang="en-US" altLang="en-US" dirty="0" smtClean="0"/>
              <a:t> on higher critical fields (</a:t>
            </a:r>
            <a:r>
              <a:rPr lang="en-US" altLang="en-US" dirty="0" smtClean="0">
                <a:solidFill>
                  <a:srgbClr val="FF0000"/>
                </a:solidFill>
              </a:rPr>
              <a:t>multi-layers</a:t>
            </a:r>
            <a:r>
              <a:rPr lang="en-US" altLang="en-US" dirty="0" smtClean="0"/>
              <a:t>) and higher </a:t>
            </a:r>
            <a:r>
              <a:rPr lang="en-US" altLang="en-US" dirty="0" err="1" smtClean="0"/>
              <a:t>T</a:t>
            </a:r>
            <a:r>
              <a:rPr lang="en-US" altLang="en-US" baseline="-25000" dirty="0" err="1" smtClean="0"/>
              <a:t>c</a:t>
            </a:r>
            <a:r>
              <a:rPr lang="en-US" altLang="en-US" baseline="-25000" dirty="0" smtClean="0"/>
              <a:t> </a:t>
            </a:r>
            <a:r>
              <a:rPr lang="en-US" altLang="en-US" dirty="0" smtClean="0"/>
              <a:t>(other </a:t>
            </a:r>
            <a:r>
              <a:rPr lang="en-US" altLang="en-US" dirty="0" err="1" smtClean="0"/>
              <a:t>sc</a:t>
            </a:r>
            <a:r>
              <a:rPr lang="en-US" altLang="en-US" dirty="0" smtClean="0"/>
              <a:t> materials), which implies higher Q-values??</a:t>
            </a:r>
          </a:p>
          <a:p>
            <a:r>
              <a:rPr lang="en-US" altLang="en-US" dirty="0" smtClean="0"/>
              <a:t>Is this true?    </a:t>
            </a:r>
          </a:p>
        </p:txBody>
      </p:sp>
      <p:sp>
        <p:nvSpPr>
          <p:cNvPr id="3" name="Right Arrow 2"/>
          <p:cNvSpPr/>
          <p:nvPr/>
        </p:nvSpPr>
        <p:spPr>
          <a:xfrm>
            <a:off x="1186543" y="2827781"/>
            <a:ext cx="533400" cy="2880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4154362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94"/>
          <p:cNvSpPr>
            <a:spLocks noGrp="1" noChangeArrowheads="1"/>
          </p:cNvSpPr>
          <p:nvPr>
            <p:ph type="title" idx="4294967295"/>
          </p:nvPr>
        </p:nvSpPr>
        <p:spPr>
          <a:xfrm>
            <a:off x="533400" y="152400"/>
            <a:ext cx="7772400" cy="685800"/>
          </a:xfrm>
        </p:spPr>
        <p:txBody>
          <a:bodyPr>
            <a:normAutofit fontScale="90000"/>
          </a:bodyPr>
          <a:lstStyle/>
          <a:p>
            <a:pPr eaLnBrk="1" hangingPunct="1"/>
            <a:r>
              <a:rPr lang="en-US" altLang="en-US" smtClean="0"/>
              <a:t>Choices among Superconducting Materials</a:t>
            </a:r>
          </a:p>
        </p:txBody>
      </p:sp>
      <p:graphicFrame>
        <p:nvGraphicFramePr>
          <p:cNvPr id="12868" name="Group 580"/>
          <p:cNvGraphicFramePr>
            <a:graphicFrameLocks noGrp="1"/>
          </p:cNvGraphicFramePr>
          <p:nvPr/>
        </p:nvGraphicFramePr>
        <p:xfrm>
          <a:off x="1066800" y="2743200"/>
          <a:ext cx="7315200" cy="2814668"/>
        </p:xfrm>
        <a:graphic>
          <a:graphicData uri="http://schemas.openxmlformats.org/drawingml/2006/table">
            <a:tbl>
              <a:tblPr/>
              <a:tblGrid>
                <a:gridCol w="1016000"/>
                <a:gridCol w="889000"/>
                <a:gridCol w="1066800"/>
                <a:gridCol w="1066800"/>
                <a:gridCol w="1092200"/>
                <a:gridCol w="1117600"/>
                <a:gridCol w="1066800"/>
              </a:tblGrid>
              <a:tr h="3352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Comic Sans MS" pitchFamily="66" charset="0"/>
                        </a:rPr>
                        <a:t>Material</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T</a:t>
                      </a:r>
                      <a:r>
                        <a:rPr kumimoji="0" lang="en-US" sz="1400" b="1" i="0" u="none" strike="noStrike" cap="none" normalizeH="0" baseline="-25000" smtClean="0">
                          <a:ln>
                            <a:noFill/>
                          </a:ln>
                          <a:solidFill>
                            <a:schemeClr val="tx1"/>
                          </a:solidFill>
                          <a:effectLst/>
                          <a:latin typeface="Comic Sans MS" pitchFamily="66" charset="0"/>
                        </a:rPr>
                        <a:t>c</a:t>
                      </a:r>
                      <a:r>
                        <a:rPr kumimoji="0" lang="en-US" sz="1400" b="1" i="0" u="none" strike="noStrike" cap="none" normalizeH="0" baseline="0" smtClean="0">
                          <a:ln>
                            <a:noFill/>
                          </a:ln>
                          <a:solidFill>
                            <a:schemeClr val="tx1"/>
                          </a:solidFill>
                          <a:effectLst/>
                          <a:latin typeface="Comic Sans MS" pitchFamily="66" charset="0"/>
                        </a:rPr>
                        <a:t> (K)</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400" b="1" i="0" u="none" strike="noStrike" cap="none" normalizeH="0" baseline="0" smtClean="0">
                          <a:ln>
                            <a:noFill/>
                          </a:ln>
                          <a:solidFill>
                            <a:schemeClr val="tx1"/>
                          </a:solidFill>
                          <a:effectLst/>
                          <a:latin typeface="Comic Sans MS" pitchFamily="66" charset="0"/>
                        </a:rPr>
                        <a:t>ρ</a:t>
                      </a:r>
                      <a:r>
                        <a:rPr kumimoji="0" lang="en-US" sz="1400" b="1" i="0" u="none" strike="noStrike" cap="none" normalizeH="0" baseline="-25000" smtClean="0">
                          <a:ln>
                            <a:noFill/>
                          </a:ln>
                          <a:solidFill>
                            <a:schemeClr val="tx1"/>
                          </a:solidFill>
                          <a:effectLst/>
                          <a:latin typeface="Comic Sans MS" pitchFamily="66" charset="0"/>
                        </a:rPr>
                        <a:t>n</a:t>
                      </a:r>
                      <a:r>
                        <a:rPr kumimoji="0" lang="en-US" sz="1400" b="1" i="0" u="none" strike="noStrike" cap="none" normalizeH="0" baseline="0" smtClean="0">
                          <a:ln>
                            <a:noFill/>
                          </a:ln>
                          <a:solidFill>
                            <a:schemeClr val="tx1"/>
                          </a:solidFill>
                          <a:effectLst/>
                          <a:latin typeface="Comic Sans MS" pitchFamily="66" charset="0"/>
                        </a:rPr>
                        <a:t>(</a:t>
                      </a:r>
                      <a:r>
                        <a:rPr kumimoji="0" lang="el-GR" sz="1400" b="1" i="0" u="none" strike="noStrike" cap="none" normalizeH="0" baseline="0" smtClean="0">
                          <a:ln>
                            <a:noFill/>
                          </a:ln>
                          <a:solidFill>
                            <a:schemeClr val="tx1"/>
                          </a:solidFill>
                          <a:effectLst/>
                          <a:latin typeface="Comic Sans MS" pitchFamily="66" charset="0"/>
                        </a:rPr>
                        <a:t>μΩ</a:t>
                      </a:r>
                      <a:r>
                        <a:rPr kumimoji="0" lang="en-US" sz="1400" b="1" i="0" u="none" strike="noStrike" cap="none" normalizeH="0" baseline="0" smtClean="0">
                          <a:ln>
                            <a:noFill/>
                          </a:ln>
                          <a:solidFill>
                            <a:schemeClr val="tx1"/>
                          </a:solidFill>
                          <a:effectLst/>
                          <a:latin typeface="Comic Sans MS" pitchFamily="66" charset="0"/>
                        </a:rPr>
                        <a:t>cm)</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H</a:t>
                      </a:r>
                      <a:r>
                        <a:rPr kumimoji="0" lang="en-US" sz="1400" b="1" i="0" u="none" strike="noStrike" cap="none" normalizeH="0" baseline="-25000" smtClean="0">
                          <a:ln>
                            <a:noFill/>
                          </a:ln>
                          <a:solidFill>
                            <a:schemeClr val="tx1"/>
                          </a:solidFill>
                          <a:effectLst/>
                          <a:latin typeface="Comic Sans MS" pitchFamily="66" charset="0"/>
                        </a:rPr>
                        <a:t>c</a:t>
                      </a:r>
                      <a:r>
                        <a:rPr kumimoji="0" lang="en-US" sz="1400" b="1" i="0" u="none" strike="noStrike" cap="none" normalizeH="0" baseline="0" smtClean="0">
                          <a:ln>
                            <a:noFill/>
                          </a:ln>
                          <a:solidFill>
                            <a:schemeClr val="tx1"/>
                          </a:solidFill>
                          <a:effectLst/>
                          <a:latin typeface="Comic Sans MS" pitchFamily="66" charset="0"/>
                        </a:rPr>
                        <a:t>(0) [T]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H</a:t>
                      </a:r>
                      <a:r>
                        <a:rPr kumimoji="0" lang="en-US" sz="1400" b="1" i="0" u="none" strike="noStrike" cap="none" normalizeH="0" baseline="-25000" smtClean="0">
                          <a:ln>
                            <a:noFill/>
                          </a:ln>
                          <a:solidFill>
                            <a:schemeClr val="tx1"/>
                          </a:solidFill>
                          <a:effectLst/>
                          <a:latin typeface="Comic Sans MS" pitchFamily="66" charset="0"/>
                        </a:rPr>
                        <a:t>c1</a:t>
                      </a:r>
                      <a:r>
                        <a:rPr kumimoji="0" lang="en-US" sz="1400" b="1" i="0" u="none" strike="noStrike" cap="none" normalizeH="0" baseline="0" smtClean="0">
                          <a:ln>
                            <a:noFill/>
                          </a:ln>
                          <a:solidFill>
                            <a:schemeClr val="tx1"/>
                          </a:solidFill>
                          <a:effectLst/>
                          <a:latin typeface="Comic Sans MS" pitchFamily="66" charset="0"/>
                        </a:rPr>
                        <a:t>(0) [T]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H</a:t>
                      </a:r>
                      <a:r>
                        <a:rPr kumimoji="0" lang="en-US" sz="1400" b="1" i="0" u="none" strike="noStrike" cap="none" normalizeH="0" baseline="-25000" smtClean="0">
                          <a:ln>
                            <a:noFill/>
                          </a:ln>
                          <a:solidFill>
                            <a:schemeClr val="tx1"/>
                          </a:solidFill>
                          <a:effectLst/>
                          <a:latin typeface="Comic Sans MS" pitchFamily="66" charset="0"/>
                        </a:rPr>
                        <a:t>c2</a:t>
                      </a:r>
                      <a:r>
                        <a:rPr kumimoji="0" lang="en-US" sz="1400" b="1" i="0" u="none" strike="noStrike" cap="none" normalizeH="0" baseline="0" smtClean="0">
                          <a:ln>
                            <a:noFill/>
                          </a:ln>
                          <a:solidFill>
                            <a:schemeClr val="tx1"/>
                          </a:solidFill>
                          <a:effectLst/>
                          <a:latin typeface="Comic Sans MS" pitchFamily="66" charset="0"/>
                        </a:rPr>
                        <a:t>(0) [T]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sym typeface="Symbol" pitchFamily="18" charset="2"/>
                        </a:rPr>
                        <a:t>(0) </a:t>
                      </a:r>
                      <a:r>
                        <a:rPr kumimoji="0" lang="en-US" sz="1400" b="1" i="0" u="none" strike="noStrike" cap="none" normalizeH="0" baseline="0" smtClean="0">
                          <a:ln>
                            <a:noFill/>
                          </a:ln>
                          <a:solidFill>
                            <a:schemeClr val="tx1"/>
                          </a:solidFill>
                          <a:effectLst/>
                          <a:latin typeface="Comic Sans MS" pitchFamily="66" charset="0"/>
                        </a:rPr>
                        <a:t>[nm]</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Nb</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9.2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0.2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0.17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0.4</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00"/>
                          </a:solidFill>
                          <a:effectLst/>
                          <a:latin typeface="Comic Sans MS" pitchFamily="66" charset="0"/>
                        </a:rPr>
                        <a:t>40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NbN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16.2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70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0.23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0.02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200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NbTiN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17.5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35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0.03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151</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Nb</a:t>
                      </a:r>
                      <a:r>
                        <a:rPr kumimoji="0" lang="en-US" sz="1400" b="1" i="0" u="none" strike="noStrike" cap="none" normalizeH="0" baseline="-25000" smtClean="0">
                          <a:ln>
                            <a:noFill/>
                          </a:ln>
                          <a:solidFill>
                            <a:schemeClr val="tx1"/>
                          </a:solidFill>
                          <a:effectLst/>
                          <a:latin typeface="Comic Sans MS" pitchFamily="66" charset="0"/>
                        </a:rPr>
                        <a:t>3</a:t>
                      </a:r>
                      <a:r>
                        <a:rPr kumimoji="0" lang="en-US" sz="1400" b="1" i="0" u="none" strike="noStrike" cap="none" normalizeH="0" baseline="0" smtClean="0">
                          <a:ln>
                            <a:noFill/>
                          </a:ln>
                          <a:solidFill>
                            <a:schemeClr val="tx1"/>
                          </a:solidFill>
                          <a:effectLst/>
                          <a:latin typeface="Comic Sans MS" pitchFamily="66" charset="0"/>
                        </a:rPr>
                        <a:t>Sn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18</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0.54</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0.05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30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85</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V</a:t>
                      </a:r>
                      <a:r>
                        <a:rPr kumimoji="0" lang="en-US" sz="1400" b="1" i="0" u="none" strike="noStrike" cap="none" normalizeH="0" baseline="-25000" smtClean="0">
                          <a:ln>
                            <a:noFill/>
                          </a:ln>
                          <a:solidFill>
                            <a:schemeClr val="tx1"/>
                          </a:solidFill>
                          <a:effectLst/>
                          <a:latin typeface="Comic Sans MS" pitchFamily="66" charset="0"/>
                        </a:rPr>
                        <a:t>3</a:t>
                      </a:r>
                      <a:r>
                        <a:rPr kumimoji="0" lang="en-US" sz="1400" b="1" i="0" u="none" strike="noStrike" cap="none" normalizeH="0" baseline="0" smtClean="0">
                          <a:ln>
                            <a:noFill/>
                          </a:ln>
                          <a:solidFill>
                            <a:schemeClr val="tx1"/>
                          </a:solidFill>
                          <a:effectLst/>
                          <a:latin typeface="Comic Sans MS" pitchFamily="66" charset="0"/>
                        </a:rPr>
                        <a:t>Si</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Mo</a:t>
                      </a:r>
                      <a:r>
                        <a:rPr kumimoji="0" lang="en-US" sz="1400" b="1" i="0" u="none" strike="noStrike" cap="none" normalizeH="0" baseline="-25000" smtClean="0">
                          <a:ln>
                            <a:noFill/>
                          </a:ln>
                          <a:solidFill>
                            <a:schemeClr val="tx1"/>
                          </a:solidFill>
                          <a:effectLst/>
                          <a:latin typeface="Comic Sans MS" pitchFamily="66" charset="0"/>
                        </a:rPr>
                        <a:t>3</a:t>
                      </a:r>
                      <a:r>
                        <a:rPr kumimoji="0" lang="en-US" sz="1400" b="1" i="0" u="none" strike="noStrike" cap="none" normalizeH="0" baseline="0" smtClean="0">
                          <a:ln>
                            <a:noFill/>
                          </a:ln>
                          <a:solidFill>
                            <a:schemeClr val="tx1"/>
                          </a:solidFill>
                          <a:effectLst/>
                          <a:latin typeface="Comic Sans MS" pitchFamily="66" charset="0"/>
                        </a:rPr>
                        <a:t>Re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0.43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0.03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3.5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140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MgB</a:t>
                      </a:r>
                      <a:r>
                        <a:rPr kumimoji="0" lang="en-US" sz="1400" b="1" i="0" u="none" strike="noStrike" cap="none" normalizeH="0" baseline="-25000" smtClean="0">
                          <a:ln>
                            <a:noFill/>
                          </a:ln>
                          <a:solidFill>
                            <a:schemeClr val="tx1"/>
                          </a:solidFill>
                          <a:effectLst/>
                          <a:latin typeface="Comic Sans MS" pitchFamily="66" charset="0"/>
                        </a:rPr>
                        <a:t>2</a:t>
                      </a: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40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Comic Sans MS" pitchFamily="66"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0.43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0.03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3.5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omic Sans MS" pitchFamily="66" charset="0"/>
                        </a:rPr>
                        <a:t>140</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221" name="Text Box 556"/>
          <p:cNvSpPr txBox="1">
            <a:spLocks noChangeArrowheads="1"/>
          </p:cNvSpPr>
          <p:nvPr/>
        </p:nvSpPr>
        <p:spPr bwMode="auto">
          <a:xfrm>
            <a:off x="3048000" y="1143000"/>
            <a:ext cx="23463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Tx/>
              <a:buBlip>
                <a:blip r:embed="rId3"/>
              </a:buBlip>
            </a:pPr>
            <a:r>
              <a:rPr lang="en-US" altLang="en-US" sz="2000" b="1">
                <a:latin typeface="Comic Sans MS" pitchFamily="66" charset="0"/>
              </a:rPr>
              <a:t> Nb compounds</a:t>
            </a:r>
          </a:p>
          <a:p>
            <a:pPr eaLnBrk="1" hangingPunct="1">
              <a:buFontTx/>
              <a:buBlip>
                <a:blip r:embed="rId3"/>
              </a:buBlip>
            </a:pPr>
            <a:r>
              <a:rPr lang="en-US" altLang="en-US" sz="2000" b="1">
                <a:latin typeface="Comic Sans MS" pitchFamily="66" charset="0"/>
              </a:rPr>
              <a:t> A15 compounds</a:t>
            </a:r>
          </a:p>
          <a:p>
            <a:pPr eaLnBrk="1" hangingPunct="1">
              <a:buFontTx/>
              <a:buBlip>
                <a:blip r:embed="rId3"/>
              </a:buBlip>
            </a:pPr>
            <a:r>
              <a:rPr lang="en-US" altLang="en-US" sz="2000" b="1">
                <a:latin typeface="Comic Sans MS" pitchFamily="66" charset="0"/>
              </a:rPr>
              <a:t> MgB2</a:t>
            </a:r>
          </a:p>
        </p:txBody>
      </p:sp>
    </p:spTree>
    <p:extLst>
      <p:ext uri="{BB962C8B-B14F-4D97-AF65-F5344CB8AC3E}">
        <p14:creationId xmlns:p14="http://schemas.microsoft.com/office/powerpoint/2010/main" val="3229940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639762"/>
          </a:xfrm>
        </p:spPr>
        <p:txBody>
          <a:bodyPr>
            <a:normAutofit fontScale="90000"/>
          </a:bodyPr>
          <a:lstStyle/>
          <a:p>
            <a:pPr algn="l"/>
            <a:r>
              <a:rPr lang="en-US" altLang="en-US" sz="3600" dirty="0" smtClean="0">
                <a:solidFill>
                  <a:srgbClr val="0000FF"/>
                </a:solidFill>
              </a:rPr>
              <a:t>Other Superconductors</a:t>
            </a:r>
          </a:p>
        </p:txBody>
      </p:sp>
      <p:sp>
        <p:nvSpPr>
          <p:cNvPr id="7171" name="Content Placeholder 2"/>
          <p:cNvSpPr>
            <a:spLocks noGrp="1"/>
          </p:cNvSpPr>
          <p:nvPr>
            <p:ph idx="1"/>
          </p:nvPr>
        </p:nvSpPr>
        <p:spPr>
          <a:xfrm>
            <a:off x="457200" y="990600"/>
            <a:ext cx="8229600" cy="5135563"/>
          </a:xfrm>
        </p:spPr>
        <p:txBody>
          <a:bodyPr>
            <a:normAutofit fontScale="92500" lnSpcReduction="10000"/>
          </a:bodyPr>
          <a:lstStyle/>
          <a:p>
            <a:pPr>
              <a:buFont typeface="Arial" pitchFamily="34" charset="0"/>
              <a:buNone/>
            </a:pPr>
            <a:r>
              <a:rPr lang="en-US" altLang="en-US" dirty="0" smtClean="0">
                <a:solidFill>
                  <a:srgbClr val="FF0000"/>
                </a:solidFill>
              </a:rPr>
              <a:t>Nb</a:t>
            </a:r>
            <a:r>
              <a:rPr lang="en-US" altLang="en-US" baseline="-25000" dirty="0" smtClean="0">
                <a:solidFill>
                  <a:srgbClr val="FF0000"/>
                </a:solidFill>
              </a:rPr>
              <a:t>3</a:t>
            </a:r>
            <a:r>
              <a:rPr lang="en-US" altLang="en-US" dirty="0" smtClean="0">
                <a:solidFill>
                  <a:srgbClr val="FF0000"/>
                </a:solidFill>
              </a:rPr>
              <a:t>Sn:</a:t>
            </a:r>
          </a:p>
          <a:p>
            <a:pPr>
              <a:buFont typeface="Arial" pitchFamily="34" charset="0"/>
              <a:buNone/>
            </a:pPr>
            <a:r>
              <a:rPr lang="en-US" altLang="en-US" sz="2400" dirty="0" smtClean="0"/>
              <a:t>Most explored alternative material; most successful process:</a:t>
            </a:r>
          </a:p>
          <a:p>
            <a:pPr>
              <a:buFont typeface="Arial" pitchFamily="34" charset="0"/>
              <a:buNone/>
            </a:pPr>
            <a:r>
              <a:rPr lang="en-US" altLang="en-US" sz="2400" dirty="0" smtClean="0">
                <a:solidFill>
                  <a:srgbClr val="FF0000"/>
                </a:solidFill>
              </a:rPr>
              <a:t>Vapor diffusion</a:t>
            </a:r>
          </a:p>
          <a:p>
            <a:pPr>
              <a:buFont typeface="Arial" pitchFamily="34" charset="0"/>
              <a:buNone/>
            </a:pPr>
            <a:r>
              <a:rPr lang="en-US" altLang="en-US" sz="2400" dirty="0" smtClean="0"/>
              <a:t>Siemens : ~ 110 </a:t>
            </a:r>
            <a:r>
              <a:rPr lang="en-US" altLang="en-US" sz="2400" dirty="0" err="1" smtClean="0"/>
              <a:t>mT</a:t>
            </a:r>
            <a:r>
              <a:rPr lang="en-US" altLang="en-US" sz="2400" dirty="0" smtClean="0"/>
              <a:t> in TE cavity ( X-band)</a:t>
            </a:r>
          </a:p>
          <a:p>
            <a:pPr>
              <a:buFont typeface="Arial" pitchFamily="34" charset="0"/>
              <a:buNone/>
            </a:pPr>
            <a:r>
              <a:rPr lang="en-US" altLang="en-US" sz="2400" dirty="0" err="1" smtClean="0"/>
              <a:t>Uni</a:t>
            </a:r>
            <a:r>
              <a:rPr lang="en-US" altLang="en-US" sz="2400" dirty="0" smtClean="0"/>
              <a:t> Wuppertal (</a:t>
            </a:r>
            <a:r>
              <a:rPr lang="en-US" altLang="en-US" sz="2400" dirty="0" err="1" smtClean="0"/>
              <a:t>M.Peiniger</a:t>
            </a:r>
            <a:r>
              <a:rPr lang="en-US" altLang="en-US" sz="2400" dirty="0" smtClean="0"/>
              <a:t>, thesis): process improvement, multi</a:t>
            </a:r>
          </a:p>
          <a:p>
            <a:pPr>
              <a:buFont typeface="Arial" pitchFamily="34" charset="0"/>
              <a:buNone/>
            </a:pPr>
            <a:r>
              <a:rPr lang="en-US" altLang="en-US" sz="2400" dirty="0" smtClean="0"/>
              <a:t>cell cavities; </a:t>
            </a:r>
            <a:r>
              <a:rPr lang="en-US" altLang="en-US" sz="2400" dirty="0" err="1" smtClean="0"/>
              <a:t>E</a:t>
            </a:r>
            <a:r>
              <a:rPr lang="en-US" altLang="en-US" sz="2400" baseline="-25000" dirty="0" err="1" smtClean="0"/>
              <a:t>acc</a:t>
            </a:r>
            <a:r>
              <a:rPr lang="en-US" altLang="en-US" sz="2400" baseline="-25000" dirty="0" smtClean="0"/>
              <a:t> </a:t>
            </a:r>
            <a:r>
              <a:rPr lang="en-US" altLang="en-US" sz="2400" dirty="0" smtClean="0"/>
              <a:t>~ 10 MV/m</a:t>
            </a:r>
          </a:p>
          <a:p>
            <a:pPr>
              <a:buFont typeface="Arial" pitchFamily="34" charset="0"/>
              <a:buNone/>
            </a:pPr>
            <a:r>
              <a:rPr lang="en-US" altLang="en-US" sz="2400" dirty="0" err="1" smtClean="0"/>
              <a:t>Uni</a:t>
            </a:r>
            <a:r>
              <a:rPr lang="en-US" altLang="en-US" sz="2400" dirty="0" smtClean="0"/>
              <a:t> Wuppertal/SLAC: pulsed</a:t>
            </a:r>
          </a:p>
          <a:p>
            <a:pPr>
              <a:buFont typeface="Arial" pitchFamily="34" charset="0"/>
              <a:buNone/>
            </a:pPr>
            <a:r>
              <a:rPr lang="en-US" altLang="en-US" sz="2400" dirty="0" err="1" smtClean="0"/>
              <a:t>Uni</a:t>
            </a:r>
            <a:r>
              <a:rPr lang="en-US" altLang="en-US" sz="2400" dirty="0" smtClean="0"/>
              <a:t> Wuppertal/Cornell: HPP</a:t>
            </a:r>
          </a:p>
          <a:p>
            <a:pPr>
              <a:buFont typeface="Arial" pitchFamily="34" charset="0"/>
              <a:buNone/>
            </a:pPr>
            <a:r>
              <a:rPr lang="en-US" altLang="en-US" sz="2400" dirty="0" smtClean="0"/>
              <a:t>Wuppertal/</a:t>
            </a:r>
            <a:r>
              <a:rPr lang="en-US" altLang="en-US" sz="2400" dirty="0" err="1" smtClean="0"/>
              <a:t>Jlab</a:t>
            </a:r>
            <a:r>
              <a:rPr lang="en-US" altLang="en-US" sz="2400" dirty="0" smtClean="0"/>
              <a:t>(</a:t>
            </a:r>
            <a:r>
              <a:rPr lang="en-US" altLang="en-US" sz="1800" dirty="0" err="1" smtClean="0"/>
              <a:t>G.Mueller</a:t>
            </a:r>
            <a:r>
              <a:rPr lang="en-US" altLang="en-US" sz="1800" dirty="0" smtClean="0"/>
              <a:t> et al, </a:t>
            </a:r>
            <a:r>
              <a:rPr lang="en-US" altLang="en-US" sz="1800" dirty="0" err="1" smtClean="0"/>
              <a:t>Abano</a:t>
            </a:r>
            <a:r>
              <a:rPr lang="en-US" altLang="en-US" sz="1800" dirty="0" smtClean="0"/>
              <a:t> </a:t>
            </a:r>
            <a:r>
              <a:rPr lang="en-US" altLang="en-US" sz="1800" dirty="0" err="1" smtClean="0"/>
              <a:t>Terme</a:t>
            </a:r>
            <a:r>
              <a:rPr lang="en-US" altLang="en-US" sz="1800" dirty="0" smtClean="0"/>
              <a:t>): </a:t>
            </a:r>
            <a:r>
              <a:rPr lang="en-US" altLang="en-US" sz="2400" dirty="0" smtClean="0"/>
              <a:t>single cell and multi-cell</a:t>
            </a:r>
          </a:p>
          <a:p>
            <a:pPr>
              <a:buFont typeface="Arial" pitchFamily="34" charset="0"/>
              <a:buNone/>
            </a:pPr>
            <a:r>
              <a:rPr lang="en-US" altLang="en-US" sz="2400" dirty="0" smtClean="0"/>
              <a:t>1.5 GHz </a:t>
            </a:r>
            <a:r>
              <a:rPr lang="en-US" altLang="en-US" sz="2400" dirty="0" err="1" smtClean="0"/>
              <a:t>cavities,High</a:t>
            </a:r>
            <a:r>
              <a:rPr lang="en-US" altLang="en-US" sz="2400" dirty="0" smtClean="0"/>
              <a:t> Q’s at lower fields, </a:t>
            </a:r>
            <a:r>
              <a:rPr lang="en-US" altLang="en-US" sz="2400" dirty="0" smtClean="0">
                <a:solidFill>
                  <a:srgbClr val="FF0000"/>
                </a:solidFill>
              </a:rPr>
              <a:t>strong dependence of Q</a:t>
            </a:r>
          </a:p>
          <a:p>
            <a:pPr>
              <a:buFont typeface="Arial" pitchFamily="34" charset="0"/>
              <a:buNone/>
            </a:pPr>
            <a:r>
              <a:rPr lang="en-US" altLang="en-US" sz="2400" dirty="0" smtClean="0">
                <a:solidFill>
                  <a:srgbClr val="FF0000"/>
                </a:solidFill>
              </a:rPr>
              <a:t>on field, reason for stopping development;</a:t>
            </a:r>
            <a:r>
              <a:rPr lang="en-US" altLang="en-US" sz="2400" dirty="0" smtClean="0">
                <a:solidFill>
                  <a:srgbClr val="0000FF"/>
                </a:solidFill>
              </a:rPr>
              <a:t> development picked up again at Cornell and </a:t>
            </a:r>
            <a:r>
              <a:rPr lang="en-US" altLang="en-US" sz="2400" dirty="0" err="1" smtClean="0">
                <a:solidFill>
                  <a:srgbClr val="0000FF"/>
                </a:solidFill>
              </a:rPr>
              <a:t>JLab</a:t>
            </a:r>
            <a:endParaRPr lang="en-US" altLang="en-US" sz="2400" dirty="0" smtClean="0">
              <a:solidFill>
                <a:srgbClr val="FF0000"/>
              </a:solidFill>
            </a:endParaRPr>
          </a:p>
          <a:p>
            <a:pPr>
              <a:buFont typeface="Arial" pitchFamily="34" charset="0"/>
              <a:buNone/>
            </a:pPr>
            <a:r>
              <a:rPr lang="en-US" altLang="en-US" sz="2400" dirty="0" smtClean="0"/>
              <a:t>INFN: co-sputtering and reaction, dipping in liquid tin bath</a:t>
            </a:r>
          </a:p>
        </p:txBody>
      </p:sp>
    </p:spTree>
    <p:extLst>
      <p:ext uri="{BB962C8B-B14F-4D97-AF65-F5344CB8AC3E}">
        <p14:creationId xmlns:p14="http://schemas.microsoft.com/office/powerpoint/2010/main" val="784746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411162"/>
          </a:xfrm>
        </p:spPr>
        <p:txBody>
          <a:bodyPr>
            <a:normAutofit fontScale="90000"/>
          </a:bodyPr>
          <a:lstStyle/>
          <a:p>
            <a:pPr algn="l" eaLnBrk="1" hangingPunct="1"/>
            <a:r>
              <a:rPr lang="en-US" altLang="en-US" sz="3600" dirty="0" smtClean="0">
                <a:solidFill>
                  <a:srgbClr val="0000FF"/>
                </a:solidFill>
              </a:rPr>
              <a:t>Multi Layer [</a:t>
            </a:r>
            <a:r>
              <a:rPr lang="en-US" altLang="en-US" sz="2400" dirty="0" smtClean="0">
                <a:solidFill>
                  <a:srgbClr val="0000FF"/>
                </a:solidFill>
              </a:rPr>
              <a:t>A. </a:t>
            </a:r>
            <a:r>
              <a:rPr lang="en-US" altLang="en-US" sz="2400" dirty="0" err="1" smtClean="0">
                <a:solidFill>
                  <a:srgbClr val="0000FF"/>
                </a:solidFill>
              </a:rPr>
              <a:t>Gurevich</a:t>
            </a:r>
            <a:r>
              <a:rPr lang="en-US" altLang="en-US" sz="2400" dirty="0" smtClean="0">
                <a:solidFill>
                  <a:srgbClr val="0000FF"/>
                </a:solidFill>
              </a:rPr>
              <a:t>, APL 88 (Jan.2006</a:t>
            </a:r>
            <a:r>
              <a:rPr lang="en-US" altLang="en-US" sz="2400" dirty="0" smtClean="0"/>
              <a:t>)</a:t>
            </a:r>
            <a:r>
              <a:rPr lang="en-US" altLang="en-US" sz="3600" dirty="0" smtClean="0"/>
              <a:t>] </a:t>
            </a:r>
          </a:p>
        </p:txBody>
      </p:sp>
      <p:pic>
        <p:nvPicPr>
          <p:cNvPr id="819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057400" y="914400"/>
            <a:ext cx="4999038" cy="3702050"/>
          </a:xfrm>
          <a:noFill/>
        </p:spPr>
      </p:pic>
      <p:sp>
        <p:nvSpPr>
          <p:cNvPr id="8196" name="Rectangle 6"/>
          <p:cNvSpPr>
            <a:spLocks noChangeArrowheads="1"/>
          </p:cNvSpPr>
          <p:nvPr/>
        </p:nvSpPr>
        <p:spPr bwMode="auto">
          <a:xfrm>
            <a:off x="4724400" y="4495800"/>
            <a:ext cx="3581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200" dirty="0">
                <a:latin typeface="Times-Roman"/>
              </a:rPr>
              <a:t>Shown in Fig. 3 is an example of </a:t>
            </a:r>
            <a:r>
              <a:rPr lang="en-US" altLang="en-US" sz="1200" i="1" dirty="0">
                <a:latin typeface="Times-Italic"/>
              </a:rPr>
              <a:t>QB</a:t>
            </a:r>
            <a:r>
              <a:rPr lang="en-US" altLang="en-US" sz="1200" i="1" dirty="0">
                <a:latin typeface="Times-Roman"/>
              </a:rPr>
              <a:t>0</a:t>
            </a:r>
            <a:r>
              <a:rPr lang="en-US" altLang="en-US" sz="1200" i="1" dirty="0">
                <a:latin typeface="MathematicalPi-Three"/>
              </a:rPr>
              <a:t> </a:t>
            </a:r>
            <a:r>
              <a:rPr lang="en-US" altLang="en-US" sz="1200" i="1" dirty="0">
                <a:latin typeface="Times-Roman"/>
              </a:rPr>
              <a:t>calculated from </a:t>
            </a:r>
            <a:r>
              <a:rPr lang="en-US" altLang="en-US" sz="1200" dirty="0" err="1">
                <a:latin typeface="Times-Roman"/>
              </a:rPr>
              <a:t>Eqs</a:t>
            </a:r>
            <a:r>
              <a:rPr lang="en-US" altLang="en-US" sz="1200" dirty="0">
                <a:latin typeface="Times-Roman"/>
              </a:rPr>
              <a:t>. 11–14</a:t>
            </a:r>
            <a:r>
              <a:rPr lang="en-US" altLang="en-US" sz="1200" dirty="0">
                <a:latin typeface="MathematicalPi-Three"/>
              </a:rPr>
              <a:t> </a:t>
            </a:r>
            <a:r>
              <a:rPr lang="en-US" altLang="en-US" sz="1200" dirty="0">
                <a:latin typeface="Times-Roman"/>
              </a:rPr>
              <a:t>for </a:t>
            </a:r>
            <a:r>
              <a:rPr lang="en-US" altLang="en-US" sz="1200" dirty="0">
                <a:solidFill>
                  <a:srgbClr val="FF0000"/>
                </a:solidFill>
                <a:latin typeface="Times-Roman"/>
              </a:rPr>
              <a:t>bare and 50 nm Nb3Sn clad </a:t>
            </a:r>
            <a:r>
              <a:rPr lang="en-US" altLang="en-US" sz="1200" dirty="0" err="1">
                <a:latin typeface="Times-Roman"/>
              </a:rPr>
              <a:t>Nb</a:t>
            </a:r>
            <a:r>
              <a:rPr lang="en-US" altLang="en-US" sz="1200" dirty="0">
                <a:latin typeface="Times-Roman"/>
              </a:rPr>
              <a:t> cavities at </a:t>
            </a:r>
            <a:r>
              <a:rPr lang="pt-BR" altLang="en-US" sz="1200" dirty="0">
                <a:latin typeface="Times-Roman"/>
              </a:rPr>
              <a:t>2 K for </a:t>
            </a:r>
            <a:r>
              <a:rPr lang="pt-BR" altLang="en-US" sz="1200" dirty="0">
                <a:latin typeface="MathematicalPi-One"/>
              </a:rPr>
              <a:t> </a:t>
            </a:r>
            <a:r>
              <a:rPr lang="pt-BR" altLang="en-US" sz="1200" dirty="0">
                <a:latin typeface="Times-Roman"/>
              </a:rPr>
              <a:t>=2, </a:t>
            </a:r>
            <a:r>
              <a:rPr lang="pt-BR" altLang="en-US" sz="1200" i="1" dirty="0">
                <a:latin typeface="Times-Italic"/>
              </a:rPr>
              <a:t>Rb</a:t>
            </a:r>
            <a:r>
              <a:rPr lang="pt-BR" altLang="en-US" sz="1200" i="1" dirty="0">
                <a:latin typeface="Times-Roman"/>
              </a:rPr>
              <a:t>=20 n, </a:t>
            </a:r>
            <a:r>
              <a:rPr lang="pt-BR" altLang="en-US" sz="1200" i="1" dirty="0">
                <a:latin typeface="Times-Italic"/>
              </a:rPr>
              <a:t>R</a:t>
            </a:r>
            <a:r>
              <a:rPr lang="pt-BR" altLang="en-US" sz="1200" i="1" dirty="0">
                <a:latin typeface="Times-Roman"/>
              </a:rPr>
              <a:t>0=2 n</a:t>
            </a:r>
            <a:r>
              <a:rPr lang="pt-BR" altLang="en-US" sz="1200" i="1" dirty="0">
                <a:latin typeface="MathematicalPi-One"/>
              </a:rPr>
              <a:t> </a:t>
            </a:r>
            <a:r>
              <a:rPr lang="pt-BR" altLang="en-US" sz="1200" i="1" dirty="0">
                <a:latin typeface="Times-Roman"/>
              </a:rPr>
              <a:t>at 2 K, </a:t>
            </a:r>
            <a:r>
              <a:rPr lang="pt-BR" altLang="en-US" sz="1200" i="1" dirty="0">
                <a:latin typeface="Times-Italic"/>
              </a:rPr>
              <a:t>s</a:t>
            </a:r>
            <a:r>
              <a:rPr lang="pt-BR" altLang="en-US" sz="1200" i="1" dirty="0">
                <a:latin typeface="Times-Roman"/>
              </a:rPr>
              <a:t>=0.215, </a:t>
            </a:r>
            <a:r>
              <a:rPr lang="pt-BR" altLang="en-US" sz="1200" i="1" dirty="0">
                <a:latin typeface="Times-Italic"/>
              </a:rPr>
              <a:t>D</a:t>
            </a:r>
            <a:r>
              <a:rPr lang="pl-PL" altLang="en-US" sz="1200" dirty="0">
                <a:latin typeface="Times-Roman"/>
              </a:rPr>
              <a:t>=3 mm, </a:t>
            </a:r>
            <a:r>
              <a:rPr lang="pl-PL" altLang="en-US" sz="1200" i="1" dirty="0">
                <a:latin typeface="Times-Italic"/>
              </a:rPr>
              <a:t>h</a:t>
            </a:r>
            <a:r>
              <a:rPr lang="pl-PL" altLang="en-US" sz="1200" i="1" dirty="0">
                <a:latin typeface="Times-Roman"/>
              </a:rPr>
              <a:t>=5 kW/m2 K, </a:t>
            </a:r>
            <a:r>
              <a:rPr lang="pl-PL" altLang="en-US" sz="1200" i="1" dirty="0">
                <a:latin typeface="MathematicalPi-One"/>
              </a:rPr>
              <a:t> </a:t>
            </a:r>
            <a:r>
              <a:rPr lang="pl-PL" altLang="en-US" sz="1200" i="1" dirty="0">
                <a:latin typeface="Times-Roman"/>
              </a:rPr>
              <a:t>=10 W/mK, and </a:t>
            </a:r>
            <a:r>
              <a:rPr lang="pl-PL" altLang="en-US" sz="1200" i="1" dirty="0">
                <a:solidFill>
                  <a:srgbClr val="FF0000"/>
                </a:solidFill>
                <a:latin typeface="Times-Italic"/>
              </a:rPr>
              <a:t>Q</a:t>
            </a:r>
            <a:r>
              <a:rPr lang="pl-PL" altLang="en-US" sz="1200" i="1" baseline="-25000" dirty="0">
                <a:solidFill>
                  <a:srgbClr val="FF0000"/>
                </a:solidFill>
                <a:latin typeface="Times-Roman"/>
              </a:rPr>
              <a:t>0</a:t>
            </a:r>
            <a:r>
              <a:rPr lang="en-US" altLang="en-US" sz="1200" i="1" dirty="0">
                <a:solidFill>
                  <a:srgbClr val="FF0000"/>
                </a:solidFill>
                <a:latin typeface="Times-Roman"/>
              </a:rPr>
              <a:t> </a:t>
            </a:r>
            <a:r>
              <a:rPr lang="en-US" altLang="en-US" sz="1200" baseline="30000" dirty="0" err="1">
                <a:solidFill>
                  <a:srgbClr val="FF0000"/>
                </a:solidFill>
                <a:latin typeface="Times-Roman"/>
              </a:rPr>
              <a:t>Nb</a:t>
            </a:r>
            <a:r>
              <a:rPr lang="en-US" altLang="en-US" sz="1200" dirty="0">
                <a:solidFill>
                  <a:srgbClr val="FF0000"/>
                </a:solidFill>
                <a:latin typeface="Times-Roman"/>
              </a:rPr>
              <a:t>=10</a:t>
            </a:r>
            <a:r>
              <a:rPr lang="en-US" altLang="en-US" sz="1200" baseline="30000" dirty="0">
                <a:solidFill>
                  <a:srgbClr val="FF0000"/>
                </a:solidFill>
                <a:latin typeface="Times-Roman"/>
              </a:rPr>
              <a:t>10</a:t>
            </a:r>
            <a:r>
              <a:rPr lang="en-US" altLang="en-US" sz="1200" dirty="0">
                <a:latin typeface="Times-Roman"/>
              </a:rPr>
              <a:t>. In this case a </a:t>
            </a:r>
            <a:r>
              <a:rPr lang="en-US" altLang="en-US" sz="1200" dirty="0">
                <a:solidFill>
                  <a:srgbClr val="FF0000"/>
                </a:solidFill>
                <a:latin typeface="Times-Roman"/>
              </a:rPr>
              <a:t>50 nm Nb3Sn </a:t>
            </a:r>
            <a:r>
              <a:rPr lang="en-US" altLang="en-US" sz="1200" dirty="0" err="1">
                <a:solidFill>
                  <a:srgbClr val="FF0000"/>
                </a:solidFill>
                <a:latin typeface="Times-Roman"/>
              </a:rPr>
              <a:t>overlayer</a:t>
            </a:r>
            <a:r>
              <a:rPr lang="en-US" altLang="en-US" sz="1200" dirty="0">
                <a:solidFill>
                  <a:srgbClr val="FF0000"/>
                </a:solidFill>
                <a:latin typeface="Times-Roman"/>
              </a:rPr>
              <a:t> </a:t>
            </a:r>
            <a:r>
              <a:rPr lang="en-US" altLang="en-US" sz="1200" dirty="0">
                <a:latin typeface="Times-Roman"/>
              </a:rPr>
              <a:t>more than triples </a:t>
            </a:r>
            <a:r>
              <a:rPr lang="en-US" altLang="en-US" sz="1200" i="1" dirty="0">
                <a:latin typeface="Times-Italic"/>
              </a:rPr>
              <a:t>Q </a:t>
            </a:r>
            <a:r>
              <a:rPr lang="en-US" altLang="en-US" sz="1200" i="1" dirty="0">
                <a:latin typeface="Times-Roman"/>
              </a:rPr>
              <a:t>at </a:t>
            </a:r>
            <a:r>
              <a:rPr lang="en-US" altLang="en-US" sz="1200" dirty="0">
                <a:latin typeface="Times-Roman"/>
              </a:rPr>
              <a:t>low field and increases </a:t>
            </a:r>
            <a:r>
              <a:rPr lang="en-US" altLang="en-US" sz="1200" i="1" dirty="0">
                <a:latin typeface="Times-Italic"/>
              </a:rPr>
              <a:t>Bb </a:t>
            </a:r>
            <a:r>
              <a:rPr lang="en-US" altLang="en-US" sz="1200" i="1" dirty="0">
                <a:latin typeface="Times-Roman"/>
              </a:rPr>
              <a:t>from </a:t>
            </a:r>
            <a:r>
              <a:rPr lang="en-US" altLang="en-US" sz="1200" i="1" dirty="0">
                <a:solidFill>
                  <a:srgbClr val="FF0000"/>
                </a:solidFill>
                <a:latin typeface="Times-Roman"/>
              </a:rPr>
              <a:t>180 </a:t>
            </a:r>
            <a:r>
              <a:rPr lang="en-US" altLang="en-US" sz="1200" i="1" dirty="0" err="1">
                <a:solidFill>
                  <a:srgbClr val="FF0000"/>
                </a:solidFill>
                <a:latin typeface="Times-Roman"/>
              </a:rPr>
              <a:t>mT</a:t>
            </a:r>
            <a:r>
              <a:rPr lang="en-US" altLang="en-US" sz="1200" i="1" dirty="0">
                <a:solidFill>
                  <a:srgbClr val="FF0000"/>
                </a:solidFill>
                <a:latin typeface="Times-Roman"/>
              </a:rPr>
              <a:t> to 280 </a:t>
            </a:r>
            <a:r>
              <a:rPr lang="en-US" altLang="en-US" sz="1200" i="1" dirty="0" err="1">
                <a:solidFill>
                  <a:srgbClr val="FF0000"/>
                </a:solidFill>
                <a:latin typeface="Times-Roman"/>
              </a:rPr>
              <a:t>mT</a:t>
            </a:r>
            <a:r>
              <a:rPr lang="en-US" altLang="en-US" sz="1200" i="1" dirty="0">
                <a:latin typeface="Times-Roman"/>
              </a:rPr>
              <a:t>,</a:t>
            </a:r>
          </a:p>
          <a:p>
            <a:pPr eaLnBrk="1" hangingPunct="1"/>
            <a:r>
              <a:rPr lang="en-US" altLang="en-US" sz="1200" dirty="0">
                <a:latin typeface="Times-Roman"/>
              </a:rPr>
              <a:t>while a 100 nm multilayer more than doubles </a:t>
            </a:r>
            <a:r>
              <a:rPr lang="en-US" altLang="en-US" sz="1200" i="1" dirty="0">
                <a:latin typeface="Times-Italic"/>
              </a:rPr>
              <a:t>Bb </a:t>
            </a:r>
            <a:r>
              <a:rPr lang="en-US" altLang="en-US" sz="1200" i="1" dirty="0">
                <a:latin typeface="Times-Roman"/>
              </a:rPr>
              <a:t>to </a:t>
            </a:r>
            <a:r>
              <a:rPr lang="en-US" altLang="en-US" sz="1200" dirty="0">
                <a:latin typeface="Times-Roman"/>
              </a:rPr>
              <a:t>340 </a:t>
            </a:r>
            <a:r>
              <a:rPr lang="en-US" altLang="en-US" sz="1200" dirty="0" err="1">
                <a:latin typeface="Times-Roman"/>
              </a:rPr>
              <a:t>mT</a:t>
            </a:r>
            <a:r>
              <a:rPr lang="en-US" altLang="en-US" sz="1200" dirty="0">
                <a:latin typeface="Times-Roman"/>
              </a:rPr>
              <a:t>, as shown in Fig. 3. For a 100 nm multilayer, </a:t>
            </a:r>
            <a:r>
              <a:rPr lang="en-US" altLang="en-US" sz="1200" i="1" dirty="0">
                <a:latin typeface="Times-Italic"/>
              </a:rPr>
              <a:t>Bb </a:t>
            </a:r>
            <a:r>
              <a:rPr lang="en-US" altLang="en-US" sz="1200" i="1" dirty="0">
                <a:latin typeface="Times-Roman"/>
              </a:rPr>
              <a:t>is </a:t>
            </a:r>
            <a:r>
              <a:rPr lang="en-US" altLang="en-US" sz="1200" dirty="0">
                <a:latin typeface="Times-Roman"/>
              </a:rPr>
              <a:t>twice of </a:t>
            </a:r>
            <a:r>
              <a:rPr lang="en-US" altLang="en-US" sz="1200" i="1" dirty="0" err="1">
                <a:latin typeface="Times-Italic"/>
              </a:rPr>
              <a:t>Bc</a:t>
            </a:r>
            <a:r>
              <a:rPr lang="en-US" altLang="en-US" sz="1200" i="1" dirty="0">
                <a:latin typeface="Times-Italic"/>
              </a:rPr>
              <a:t> </a:t>
            </a:r>
            <a:r>
              <a:rPr lang="en-US" altLang="en-US" sz="1200" dirty="0" err="1">
                <a:latin typeface="Times-Roman"/>
              </a:rPr>
              <a:t>Nb</a:t>
            </a:r>
            <a:r>
              <a:rPr lang="en-US" altLang="en-US" sz="1200" dirty="0">
                <a:latin typeface="Times-Roman"/>
              </a:rPr>
              <a:t>, but still lower than </a:t>
            </a:r>
            <a:r>
              <a:rPr lang="en-US" altLang="en-US" sz="1200" i="1" dirty="0" err="1">
                <a:latin typeface="Times-Italic"/>
              </a:rPr>
              <a:t>Bc</a:t>
            </a:r>
            <a:r>
              <a:rPr lang="en-US" altLang="en-US" sz="1200" i="1" dirty="0">
                <a:latin typeface="Times-Roman"/>
              </a:rPr>
              <a:t>=540 </a:t>
            </a:r>
            <a:r>
              <a:rPr lang="en-US" altLang="en-US" sz="1200" i="1" dirty="0" err="1">
                <a:latin typeface="Times-Roman"/>
              </a:rPr>
              <a:t>mT</a:t>
            </a:r>
            <a:r>
              <a:rPr lang="en-US" altLang="en-US" sz="1200" i="1" dirty="0">
                <a:latin typeface="Times-Roman"/>
              </a:rPr>
              <a:t> of Nb3Sn.</a:t>
            </a:r>
          </a:p>
        </p:txBody>
      </p:sp>
      <p:sp>
        <p:nvSpPr>
          <p:cNvPr id="2" name="TextBox 1"/>
          <p:cNvSpPr txBox="1"/>
          <p:nvPr/>
        </p:nvSpPr>
        <p:spPr>
          <a:xfrm>
            <a:off x="381000" y="4648200"/>
            <a:ext cx="3352800" cy="954107"/>
          </a:xfrm>
          <a:prstGeom prst="rect">
            <a:avLst/>
          </a:prstGeom>
          <a:noFill/>
        </p:spPr>
        <p:txBody>
          <a:bodyPr wrap="square" rtlCol="0">
            <a:spAutoFit/>
          </a:bodyPr>
          <a:lstStyle/>
          <a:p>
            <a:r>
              <a:rPr lang="en-US" sz="2800" dirty="0" smtClean="0">
                <a:solidFill>
                  <a:srgbClr val="FF0000"/>
                </a:solidFill>
              </a:rPr>
              <a:t>But there are other considerations</a:t>
            </a:r>
            <a:endParaRPr lang="en-US" sz="2800" dirty="0">
              <a:solidFill>
                <a:srgbClr val="FF0000"/>
              </a:solidFill>
            </a:endParaRPr>
          </a:p>
        </p:txBody>
      </p:sp>
      <p:sp>
        <p:nvSpPr>
          <p:cNvPr id="3" name="Left Arrow 2"/>
          <p:cNvSpPr/>
          <p:nvPr/>
        </p:nvSpPr>
        <p:spPr>
          <a:xfrm flipV="1">
            <a:off x="3361418" y="5125253"/>
            <a:ext cx="1058182" cy="2087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721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8689</TotalTime>
  <Words>1501</Words>
  <Application>Microsoft Office PowerPoint</Application>
  <PresentationFormat>On-screen Show (4:3)</PresentationFormat>
  <Paragraphs>220</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Personal Remarks and Perspectives on the Future of SRF</vt:lpstr>
      <vt:lpstr>PowerPoint Presentation</vt:lpstr>
      <vt:lpstr>Is Nb at the end of the road? Absolutely not</vt:lpstr>
      <vt:lpstr>End of the road? [R.Geng etal]</vt:lpstr>
      <vt:lpstr>End of the Road?</vt:lpstr>
      <vt:lpstr>At what front should we do battle?</vt:lpstr>
      <vt:lpstr>Choices among Superconducting Materials</vt:lpstr>
      <vt:lpstr>Other Superconductors</vt:lpstr>
      <vt:lpstr>Multi Layer [A. Gurevich, APL 88 (Jan.2006)] </vt:lpstr>
      <vt:lpstr>Other considerations </vt:lpstr>
      <vt:lpstr>Film Niobium </vt:lpstr>
      <vt:lpstr>Final Remark</vt:lpstr>
      <vt:lpstr>Perspetives for the Future</vt:lpstr>
      <vt:lpstr>Perspetives for the Future(2)</vt:lpstr>
      <vt:lpstr>Q-Improvements: Doping of Nb</vt:lpstr>
      <vt:lpstr>Implications for high Q: musts!?</vt:lpstr>
      <vt:lpstr>Perspetives for the Future</vt:lpstr>
      <vt:lpstr>Some Personal remarks (1)</vt:lpstr>
      <vt:lpstr>Some personal Remarks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Remarks and Perspectives on the Future of SRF</dc:title>
  <dc:creator>Peter Kneisel</dc:creator>
  <cp:lastModifiedBy>Peter Kneisel</cp:lastModifiedBy>
  <cp:revision>50</cp:revision>
  <dcterms:created xsi:type="dcterms:W3CDTF">2014-05-08T14:31:44Z</dcterms:created>
  <dcterms:modified xsi:type="dcterms:W3CDTF">2014-05-19T12:07:04Z</dcterms:modified>
</cp:coreProperties>
</file>