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19"/>
  </p:notesMasterIdLst>
  <p:sldIdLst>
    <p:sldId id="271" r:id="rId3"/>
    <p:sldId id="485" r:id="rId4"/>
    <p:sldId id="486" r:id="rId5"/>
    <p:sldId id="513" r:id="rId6"/>
    <p:sldId id="505" r:id="rId7"/>
    <p:sldId id="510" r:id="rId8"/>
    <p:sldId id="511" r:id="rId9"/>
    <p:sldId id="512" r:id="rId10"/>
    <p:sldId id="509" r:id="rId11"/>
    <p:sldId id="440" r:id="rId12"/>
    <p:sldId id="441" r:id="rId13"/>
    <p:sldId id="503" r:id="rId14"/>
    <p:sldId id="507" r:id="rId15"/>
    <p:sldId id="508" r:id="rId16"/>
    <p:sldId id="504" r:id="rId17"/>
    <p:sldId id="50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1E"/>
    <a:srgbClr val="3A76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24" autoAdjust="0"/>
  </p:normalViewPr>
  <p:slideViewPr>
    <p:cSldViewPr>
      <p:cViewPr>
        <p:scale>
          <a:sx n="70" d="100"/>
          <a:sy n="70" d="100"/>
        </p:scale>
        <p:origin x="-1362" y="-90"/>
      </p:cViewPr>
      <p:guideLst>
        <p:guide orient="horz" pos="2160"/>
        <p:guide pos="2880"/>
      </p:guideLst>
    </p:cSldViewPr>
  </p:slideViewPr>
  <p:outlineViewPr>
    <p:cViewPr>
      <p:scale>
        <a:sx n="33" d="100"/>
        <a:sy n="33" d="100"/>
      </p:scale>
      <p:origin x="0" y="8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110B6-5549-4C2C-9DB9-000DCC1AEB8D}" type="datetimeFigureOut">
              <a:rPr lang="en-US" smtClean="0"/>
              <a:pPr/>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DF9A8-A8E8-41EA-B260-D01AD0AE4FE4}" type="slidenum">
              <a:rPr lang="en-US" smtClean="0"/>
              <a:pPr/>
              <a:t>‹#›</a:t>
            </a:fld>
            <a:endParaRPr lang="en-US"/>
          </a:p>
        </p:txBody>
      </p:sp>
    </p:spTree>
    <p:extLst>
      <p:ext uri="{BB962C8B-B14F-4D97-AF65-F5344CB8AC3E}">
        <p14:creationId xmlns:p14="http://schemas.microsoft.com/office/powerpoint/2010/main" val="222569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4CF154-6C52-4FB6-9C16-246F477173A9}" type="slidenum">
              <a:rPr lang="en-US">
                <a:solidFill>
                  <a:prstClr val="black"/>
                </a:solidFill>
              </a:rPr>
              <a:pPr>
                <a:def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a:prstGeom prst="rect">
            <a:avLst/>
          </a:prstGeom>
        </p:spPr>
        <p:txBody>
          <a:bodyPr/>
          <a:lstStyle/>
          <a:p>
            <a:r>
              <a:rPr lang="en-US" smtClean="0"/>
              <a:t>Click to edit Master title style</a:t>
            </a:r>
            <a:endParaRPr lang="en-US"/>
          </a:p>
        </p:txBody>
      </p:sp>
      <p:sp>
        <p:nvSpPr>
          <p:cNvPr id="3" name="Rectangle 2"/>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 name="Rectangle 3"/>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Box 5"/>
          <p:cNvSpPr txBox="1">
            <a:spLocks noChangeArrowheads="1"/>
          </p:cNvSpPr>
          <p:nvPr userDrawn="1"/>
        </p:nvSpPr>
        <p:spPr bwMode="auto">
          <a:xfrm>
            <a:off x="1066800" y="6597134"/>
            <a:ext cx="3656202" cy="215444"/>
          </a:xfrm>
          <a:prstGeom prst="rect">
            <a:avLst/>
          </a:prstGeom>
          <a:noFill/>
          <a:ln w="9525">
            <a:noFill/>
            <a:miter lim="800000"/>
            <a:headEnd/>
            <a:tailEnd/>
          </a:ln>
          <a:effectLst/>
        </p:spPr>
        <p:txBody>
          <a:bodyPr wrap="square">
            <a:spAutoFit/>
          </a:bodyPr>
          <a:lstStyle/>
          <a:p>
            <a:pPr algn="r" defTabSz="914400" fontAlgn="base">
              <a:spcBef>
                <a:spcPct val="50000"/>
              </a:spcBef>
              <a:spcAft>
                <a:spcPct val="0"/>
              </a:spcAft>
              <a:defRPr/>
            </a:pPr>
            <a:r>
              <a:rPr lang="en-US" sz="800" i="1" dirty="0">
                <a:solidFill>
                  <a:srgbClr val="FFFFFF"/>
                </a:solidFill>
                <a:latin typeface="Arial" charset="0"/>
                <a:cs typeface="Arial" charset="0"/>
              </a:rPr>
              <a:t>Page </a:t>
            </a:r>
            <a:fld id="{90D66C53-FD60-4B76-87AB-8CA91569D26A}" type="slidenum">
              <a:rPr lang="en-US" sz="800" i="1">
                <a:solidFill>
                  <a:srgbClr val="FFFFFF"/>
                </a:solidFill>
                <a:latin typeface="Arial" charset="0"/>
                <a:cs typeface="Arial" charset="0"/>
              </a:rPr>
              <a:pPr algn="r" defTabSz="914400" fontAlgn="base">
                <a:spcBef>
                  <a:spcPct val="50000"/>
                </a:spcBef>
                <a:spcAft>
                  <a:spcPct val="0"/>
                </a:spcAft>
                <a:defRPr/>
              </a:pPr>
              <a:t>‹#›</a:t>
            </a:fld>
            <a:endParaRPr lang="en-US" sz="800" dirty="0">
              <a:solidFill>
                <a:srgbClr val="FFFFFF"/>
              </a:solidFill>
              <a:latin typeface="Arial" charset="0"/>
              <a:cs typeface="Arial"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 name="Rectangle 2"/>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Rectangle 4"/>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5"/>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17463"/>
            <a:ext cx="7434262" cy="736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38250"/>
            <a:ext cx="4076700" cy="4933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238250"/>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781425"/>
            <a:ext cx="4076700" cy="239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bwMode="auto">
          <a:xfrm>
            <a:off x="0" y="804041"/>
            <a:ext cx="9144000" cy="56388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
                <a:srgbClr val="C00000"/>
              </a:buClr>
              <a:buSzTx/>
              <a:tabLst/>
            </a:pPr>
            <a:endParaRPr kumimoji="0" lang="en-US" sz="2400" b="0" i="0" u="none" strike="noStrike" cap="none" normalizeH="0" baseline="0" dirty="0" smtClean="0">
              <a:ln>
                <a:noFill/>
              </a:ln>
              <a:solidFill>
                <a:srgbClr val="002060"/>
              </a:solidFill>
              <a:effectLst/>
              <a:latin typeface="Times" pitchFamily="18" charset="0"/>
            </a:endParaRPr>
          </a:p>
          <a:p>
            <a:pPr marL="0" marR="0" indent="0" algn="l" defTabSz="914400" rtl="0" eaLnBrk="0" fontAlgn="base" latinLnBrk="0" hangingPunct="0">
              <a:lnSpc>
                <a:spcPct val="100000"/>
              </a:lnSpc>
              <a:spcBef>
                <a:spcPct val="0"/>
              </a:spcBef>
              <a:spcAft>
                <a:spcPct val="0"/>
              </a:spcAft>
              <a:buClr>
                <a:srgbClr val="C00000"/>
              </a:buClr>
              <a:buSzTx/>
              <a:buFont typeface="Arial" pitchFamily="34" charset="0"/>
              <a:buNone/>
              <a:tabLst/>
            </a:pP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userDrawn="1"/>
        </p:nvSpPr>
        <p:spPr bwMode="auto">
          <a:xfrm>
            <a:off x="0" y="0"/>
            <a:ext cx="9144000" cy="709448"/>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fontAlgn="base">
              <a:spcBef>
                <a:spcPct val="50000"/>
              </a:spcBef>
              <a:spcAft>
                <a:spcPct val="0"/>
              </a:spcAft>
              <a:defRPr/>
            </a:pPr>
            <a:fld id="{95C3ACB1-9D5B-4C50-8733-64C120A39E65}" type="slidenum">
              <a:rPr lang="en-US" sz="1600" smtClean="0">
                <a:solidFill>
                  <a:srgbClr val="FFFFFF"/>
                </a:solidFill>
                <a:latin typeface="Arial" charset="0"/>
              </a:rPr>
              <a:pPr algn="r" fontAlgn="base">
                <a:spcBef>
                  <a:spcPct val="50000"/>
                </a:spcBef>
                <a:spcAft>
                  <a:spcPct val="0"/>
                </a:spcAft>
                <a:defRPr/>
              </a:pPr>
              <a:t>‹#›</a:t>
            </a:fld>
            <a:endParaRPr lang="en-US" sz="1600" dirty="0">
              <a:solidFill>
                <a:srgbClr val="FFFFFF"/>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80" r:id="rId4"/>
    <p:sldLayoutId id="2147483681" r:id="rId5"/>
    <p:sldLayoutId id="2147483682" r:id="rId6"/>
    <p:sldLayoutId id="2147483683" r:id="rId7"/>
    <p:sldLayoutId id="2147483684" r:id="rId8"/>
    <p:sldLayoutId id="2147483687" r:id="rId9"/>
    <p:sldLayoutId id="2147483688" r:id="rId10"/>
    <p:sldLayoutId id="2147483701" r:id="rId11"/>
  </p:sldLayoutIdLst>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609600"/>
            <a:ext cx="9144000" cy="5410200"/>
          </a:xfrm>
          <a:prstGeom prst="rect">
            <a:avLst/>
          </a:prstGeom>
          <a:gradFill>
            <a:gsLst>
              <a:gs pos="0">
                <a:srgbClr val="FFEFD1"/>
              </a:gs>
              <a:gs pos="64999">
                <a:srgbClr val="F0EBD5"/>
              </a:gs>
              <a:gs pos="100000">
                <a:srgbClr val="D1C39F"/>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4" name="Rectangle 2"/>
          <p:cNvSpPr txBox="1">
            <a:spLocks noChangeArrowheads="1"/>
          </p:cNvSpPr>
          <p:nvPr/>
        </p:nvSpPr>
        <p:spPr bwMode="auto">
          <a:xfrm>
            <a:off x="0" y="0"/>
            <a:ext cx="9144000" cy="381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600" b="1" dirty="0" smtClean="0">
                <a:solidFill>
                  <a:srgbClr val="C00000"/>
                </a:solidFill>
                <a:effectLst>
                  <a:outerShdw blurRad="60007" dist="310007" dir="7680000" sy="30000" kx="1300200" algn="ctr" rotWithShape="0">
                    <a:prstClr val="black">
                      <a:alpha val="32000"/>
                    </a:prstClr>
                  </a:outerShdw>
                </a:effectLst>
                <a:latin typeface="Arial" pitchFamily="34" charset="0"/>
                <a:cs typeface="Arial" pitchFamily="34" charset="0"/>
              </a:rPr>
              <a:t>Jefferson Lab Status</a:t>
            </a:r>
          </a:p>
          <a:p>
            <a:pPr algn="ctr" fontAlgn="base">
              <a:spcBef>
                <a:spcPct val="0"/>
              </a:spcBef>
              <a:spcAft>
                <a:spcPct val="0"/>
              </a:spcAft>
              <a:defRPr/>
            </a:pPr>
            <a:endParaRPr lang="en-US" sz="3600" b="1" dirty="0">
              <a:solidFill>
                <a:srgbClr val="000000"/>
              </a:solidFill>
              <a:latin typeface="Arial" pitchFamily="34" charset="0"/>
              <a:cs typeface="Arial" pitchFamily="34" charset="0"/>
            </a:endParaRPr>
          </a:p>
          <a:p>
            <a:pPr algn="ctr" fontAlgn="base">
              <a:spcBef>
                <a:spcPct val="0"/>
              </a:spcBef>
              <a:spcAft>
                <a:spcPct val="0"/>
              </a:spcAft>
              <a:defRPr/>
            </a:pPr>
            <a:r>
              <a:rPr lang="en-US" sz="3600" b="1" dirty="0">
                <a:solidFill>
                  <a:srgbClr val="000000"/>
                </a:solidFill>
                <a:latin typeface="Arial" pitchFamily="34" charset="0"/>
                <a:cs typeface="Arial" pitchFamily="34" charset="0"/>
              </a:rPr>
              <a:t> </a:t>
            </a:r>
          </a:p>
        </p:txBody>
      </p:sp>
      <p:pic>
        <p:nvPicPr>
          <p:cNvPr id="9" name="Picture 2" descr="C:\Users\stewartm\Desktop\Edited Photos\JLab (requested Angle #3).jpg"/>
          <p:cNvPicPr>
            <a:picLocks noChangeAspect="1" noChangeArrowheads="1"/>
          </p:cNvPicPr>
          <p:nvPr/>
        </p:nvPicPr>
        <p:blipFill>
          <a:blip r:embed="rId4" cstate="print"/>
          <a:srcRect l="26821" t="11753" r="10342" b="4813"/>
          <a:stretch>
            <a:fillRect/>
          </a:stretch>
        </p:blipFill>
        <p:spPr bwMode="auto">
          <a:xfrm>
            <a:off x="0" y="2057400"/>
            <a:ext cx="9144000" cy="3962400"/>
          </a:xfrm>
          <a:prstGeom prst="rect">
            <a:avLst/>
          </a:prstGeom>
          <a:noFill/>
        </p:spPr>
      </p:pic>
      <p:sp>
        <p:nvSpPr>
          <p:cNvPr id="7" name="TextBox 6"/>
          <p:cNvSpPr txBox="1"/>
          <p:nvPr/>
        </p:nvSpPr>
        <p:spPr>
          <a:xfrm>
            <a:off x="12357" y="6087070"/>
            <a:ext cx="4998804" cy="646331"/>
          </a:xfrm>
          <a:prstGeom prst="rect">
            <a:avLst/>
          </a:prstGeom>
          <a:noFill/>
        </p:spPr>
        <p:txBody>
          <a:bodyPr wrap="square" rtlCol="0">
            <a:spAutoFit/>
          </a:bodyPr>
          <a:lstStyle/>
          <a:p>
            <a:r>
              <a:rPr lang="en-US" dirty="0" smtClean="0">
                <a:solidFill>
                  <a:srgbClr val="FFFFFF"/>
                </a:solidFill>
                <a:latin typeface="Arial" pitchFamily="34" charset="0"/>
                <a:cs typeface="Arial" pitchFamily="34" charset="0"/>
              </a:rPr>
              <a:t>Tensor Polarization Workshop</a:t>
            </a:r>
            <a:endParaRPr lang="en-US" dirty="0"/>
          </a:p>
          <a:p>
            <a:r>
              <a:rPr lang="en-US" dirty="0" smtClean="0">
                <a:solidFill>
                  <a:srgbClr val="FFFFFF"/>
                </a:solidFill>
                <a:latin typeface="Arial" pitchFamily="34" charset="0"/>
                <a:cs typeface="Arial" pitchFamily="34" charset="0"/>
              </a:rPr>
              <a:t>Mar. </a:t>
            </a:r>
            <a:r>
              <a:rPr lang="en-US" dirty="0" smtClean="0">
                <a:solidFill>
                  <a:srgbClr val="FFFFFF"/>
                </a:solidFill>
                <a:latin typeface="Arial" pitchFamily="34" charset="0"/>
                <a:cs typeface="Arial" pitchFamily="34" charset="0"/>
              </a:rPr>
              <a:t>10, </a:t>
            </a:r>
            <a:r>
              <a:rPr lang="en-US" dirty="0" smtClean="0">
                <a:solidFill>
                  <a:srgbClr val="FFFFFF"/>
                </a:solidFill>
                <a:latin typeface="Arial" pitchFamily="34" charset="0"/>
                <a:cs typeface="Arial" pitchFamily="34" charset="0"/>
              </a:rPr>
              <a:t>2014</a:t>
            </a:r>
          </a:p>
        </p:txBody>
      </p:sp>
      <p:sp>
        <p:nvSpPr>
          <p:cNvPr id="8" name="Rectangle 8"/>
          <p:cNvSpPr>
            <a:spLocks noChangeArrowheads="1"/>
          </p:cNvSpPr>
          <p:nvPr/>
        </p:nvSpPr>
        <p:spPr bwMode="auto">
          <a:xfrm>
            <a:off x="5638800" y="2057400"/>
            <a:ext cx="3505200" cy="1197764"/>
          </a:xfrm>
          <a:prstGeom prst="rect">
            <a:avLst/>
          </a:prstGeom>
          <a:gradFill>
            <a:gsLst>
              <a:gs pos="0">
                <a:srgbClr val="49701E"/>
              </a:gs>
              <a:gs pos="50000">
                <a:schemeClr val="accent1">
                  <a:shade val="67500"/>
                  <a:satMod val="115000"/>
                </a:schemeClr>
              </a:gs>
              <a:gs pos="100000">
                <a:schemeClr val="accent1">
                  <a:shade val="100000"/>
                  <a:satMod val="115000"/>
                </a:schemeClr>
              </a:gs>
            </a:gsLst>
            <a:lin ang="16200000" scaled="0"/>
          </a:gradFill>
          <a:ln w="12700">
            <a:noFill/>
            <a:miter lim="800000"/>
            <a:headEnd/>
            <a:tailEnd/>
          </a:ln>
        </p:spPr>
        <p:txBody>
          <a:bodyPr wrap="square" lIns="90487" tIns="44450" rIns="90487" bIns="44450">
            <a:spAutoFit/>
          </a:bodyPr>
          <a:lstStyle/>
          <a:p>
            <a:r>
              <a:rPr lang="en-US" sz="2400" b="1" dirty="0" smtClean="0">
                <a:solidFill>
                  <a:srgbClr val="FFFFFF"/>
                </a:solidFill>
                <a:latin typeface="Arial" pitchFamily="34" charset="0"/>
                <a:cs typeface="Arial" pitchFamily="34" charset="0"/>
              </a:rPr>
              <a:t>R. D. </a:t>
            </a:r>
            <a:r>
              <a:rPr lang="en-US" sz="2400" b="1" dirty="0" err="1" smtClean="0">
                <a:solidFill>
                  <a:srgbClr val="FFFFFF"/>
                </a:solidFill>
                <a:latin typeface="Arial" pitchFamily="34" charset="0"/>
                <a:cs typeface="Arial" pitchFamily="34" charset="0"/>
              </a:rPr>
              <a:t>McKeown</a:t>
            </a:r>
            <a:endParaRPr lang="en-US" sz="2400" b="1" dirty="0" smtClean="0">
              <a:solidFill>
                <a:srgbClr val="FFFFFF"/>
              </a:solidFill>
              <a:latin typeface="Arial" pitchFamily="34" charset="0"/>
              <a:cs typeface="Arial" pitchFamily="34" charset="0"/>
            </a:endParaRPr>
          </a:p>
          <a:p>
            <a:r>
              <a:rPr lang="en-US" sz="2400" b="1" dirty="0" smtClean="0">
                <a:solidFill>
                  <a:srgbClr val="FFFFFF"/>
                </a:solidFill>
                <a:latin typeface="Arial" pitchFamily="34" charset="0"/>
                <a:cs typeface="Arial" pitchFamily="34" charset="0"/>
              </a:rPr>
              <a:t>Deputy Director For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553998"/>
          </a:xfrm>
          <a:prstGeom prst="rect">
            <a:avLst/>
          </a:prstGeom>
        </p:spPr>
        <p:txBody>
          <a:bodyPr wrap="square">
            <a:spAutoFit/>
          </a:bodyPr>
          <a:lstStyle/>
          <a:p>
            <a:pPr algn="ctr" fontAlgn="b"/>
            <a:r>
              <a:rPr lang="en-US" sz="3000" b="1" dirty="0">
                <a:solidFill>
                  <a:srgbClr val="000000"/>
                </a:solidFill>
                <a:latin typeface="Arial" pitchFamily="34" charset="0"/>
                <a:cs typeface="Arial" pitchFamily="34" charset="0"/>
              </a:rPr>
              <a:t>12 </a:t>
            </a:r>
            <a:r>
              <a:rPr lang="en-US" sz="3000" b="1" dirty="0" err="1">
                <a:solidFill>
                  <a:srgbClr val="000000"/>
                </a:solidFill>
                <a:latin typeface="Arial" pitchFamily="34" charset="0"/>
                <a:cs typeface="Arial" pitchFamily="34" charset="0"/>
              </a:rPr>
              <a:t>GeV</a:t>
            </a:r>
            <a:r>
              <a:rPr lang="en-US" sz="3000" b="1" dirty="0">
                <a:solidFill>
                  <a:srgbClr val="000000"/>
                </a:solidFill>
                <a:latin typeface="Arial" pitchFamily="34" charset="0"/>
                <a:cs typeface="Arial" pitchFamily="34" charset="0"/>
              </a:rPr>
              <a:t> Approved Experiments by Physics Topics</a:t>
            </a:r>
          </a:p>
        </p:txBody>
      </p:sp>
      <p:graphicFrame>
        <p:nvGraphicFramePr>
          <p:cNvPr id="2" name="Table 1"/>
          <p:cNvGraphicFramePr>
            <a:graphicFrameLocks noGrp="1"/>
          </p:cNvGraphicFramePr>
          <p:nvPr>
            <p:extLst>
              <p:ext uri="{D42A27DB-BD31-4B8C-83A1-F6EECF244321}">
                <p14:modId xmlns:p14="http://schemas.microsoft.com/office/powerpoint/2010/main" val="1279524298"/>
              </p:ext>
            </p:extLst>
          </p:nvPr>
        </p:nvGraphicFramePr>
        <p:xfrm>
          <a:off x="228600" y="1218656"/>
          <a:ext cx="8686799" cy="4877344"/>
        </p:xfrm>
        <a:graphic>
          <a:graphicData uri="http://schemas.openxmlformats.org/drawingml/2006/table">
            <a:tbl>
              <a:tblPr firstRow="1" firstCol="1" bandRow="1"/>
              <a:tblGrid>
                <a:gridCol w="4509174"/>
                <a:gridCol w="674292"/>
                <a:gridCol w="755157"/>
                <a:gridCol w="674292"/>
                <a:gridCol w="674292"/>
                <a:gridCol w="615821"/>
                <a:gridCol w="783771"/>
              </a:tblGrid>
              <a:tr h="394251">
                <a:tc>
                  <a:txBody>
                    <a:bodyPr/>
                    <a:lstStyle/>
                    <a:p>
                      <a:pPr marL="0" marR="0">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Topic</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A</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B</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C</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Hall D</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Other</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54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Hadron spectra as probes of </a:t>
                      </a:r>
                      <a:r>
                        <a:rPr lang="en-US" sz="1400" dirty="0" smtClean="0">
                          <a:effectLst/>
                          <a:latin typeface="Arial" pitchFamily="34" charset="0"/>
                          <a:ea typeface="Times New Roman"/>
                          <a:cs typeface="Arial" pitchFamily="34" charset="0"/>
                        </a:rPr>
                        <a:t>QCD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704">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3</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191">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The longitudinal structure of the </a:t>
                      </a:r>
                      <a:r>
                        <a:rPr lang="en-US" sz="1400" dirty="0" smtClean="0">
                          <a:effectLst/>
                          <a:latin typeface="Arial" pitchFamily="34" charset="0"/>
                          <a:ea typeface="Times New Roman"/>
                          <a:cs typeface="Arial" pitchFamily="34" charset="0"/>
                        </a:rPr>
                        <a:t>hadrons</a:t>
                      </a:r>
                    </a:p>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Unpolarized</a:t>
                      </a:r>
                      <a:r>
                        <a:rPr lang="en-US" sz="1400" dirty="0">
                          <a:effectLst/>
                          <a:latin typeface="Arial" pitchFamily="34" charset="0"/>
                          <a:ea typeface="Times New Roman"/>
                          <a:cs typeface="Arial" pitchFamily="34" charset="0"/>
                        </a:rPr>
                        <a:t> 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507">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 The 3D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 (Generalized Parton Distributions and Transverse Momentum Distributions)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5</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10</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19</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nSpc>
                          <a:spcPct val="115000"/>
                        </a:lnSpc>
                        <a:spcBef>
                          <a:spcPts val="0"/>
                        </a:spcBef>
                        <a:spcAft>
                          <a:spcPts val="0"/>
                        </a:spcAft>
                        <a:tabLst>
                          <a:tab pos="1371600" algn="l"/>
                        </a:tabLst>
                      </a:pP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and cold nuclear matter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N-N 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6</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13</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043">
                <a:tc>
                  <a:txBody>
                    <a:bodyPr/>
                    <a:lstStyle/>
                    <a:p>
                      <a:pPr marL="0" marR="0">
                        <a:lnSpc>
                          <a:spcPct val="115000"/>
                        </a:lnSpc>
                        <a:spcBef>
                          <a:spcPts val="0"/>
                        </a:spcBef>
                        <a:spcAft>
                          <a:spcPts val="0"/>
                        </a:spcAft>
                        <a:tabLst>
                          <a:tab pos="1371600" algn="l"/>
                        </a:tabLst>
                      </a:pPr>
                      <a:r>
                        <a:rPr lang="en-US" sz="1400" dirty="0">
                          <a:effectLst/>
                          <a:latin typeface="Arial" pitchFamily="34" charset="0"/>
                          <a:ea typeface="Times New Roman"/>
                          <a:cs typeface="Arial" pitchFamily="34" charset="0"/>
                        </a:rPr>
                        <a:t>Low-energy tests of the Standard Model and Fundamental Symmetries </a:t>
                      </a:r>
                      <a:endParaRPr lang="en-US" sz="1050" dirty="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 </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a:effectLst/>
                          <a:latin typeface="Arial" pitchFamily="34" charset="0"/>
                          <a:ea typeface="Times New Roman"/>
                          <a:cs typeface="Arial" pitchFamily="34" charset="0"/>
                        </a:rPr>
                        <a:t>1</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701">
                <a:tc>
                  <a:txBody>
                    <a:bodyPr/>
                    <a:lstStyle/>
                    <a:p>
                      <a:pPr marL="0" marR="0">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TOTAL</a:t>
                      </a:r>
                      <a:endParaRPr lang="en-US" sz="1050">
                        <a:effectLst/>
                        <a:latin typeface="Arial" pitchFamily="34" charset="0"/>
                        <a:ea typeface="Times New Roman"/>
                        <a:cs typeface="Arial" pitchFamily="34" charset="0"/>
                      </a:endParaRPr>
                    </a:p>
                  </a:txBody>
                  <a:tcPr marL="0" marR="0" marT="0" marB="0" anchor="b">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17</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8014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18</a:t>
                      </a:r>
                      <a:endParaRPr lang="en-US" sz="1050">
                        <a:effectLst/>
                        <a:latin typeface="Arial" pitchFamily="34" charset="0"/>
                        <a:ea typeface="Times New Roman"/>
                        <a:cs typeface="Arial" pitchFamily="34" charset="0"/>
                      </a:endParaRPr>
                    </a:p>
                  </a:txBody>
                  <a:tcPr marL="6679"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4</a:t>
                      </a:r>
                      <a:endParaRPr lang="en-US" sz="1050">
                        <a:effectLst/>
                        <a:latin typeface="Arial" pitchFamily="34" charset="0"/>
                        <a:ea typeface="Times New Roman"/>
                        <a:cs typeface="Arial" pitchFamily="34" charset="0"/>
                      </a:endParaRPr>
                    </a:p>
                  </a:txBody>
                  <a:tcPr marL="0" marR="6679" marT="66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a:effectLst/>
                          <a:latin typeface="Arial" pitchFamily="34" charset="0"/>
                          <a:ea typeface="Times New Roman"/>
                          <a:cs typeface="Arial" pitchFamily="34" charset="0"/>
                        </a:rPr>
                        <a:t>2</a:t>
                      </a:r>
                      <a:endParaRPr lang="en-US" sz="105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371600" algn="l"/>
                        </a:tabLst>
                      </a:pPr>
                      <a:r>
                        <a:rPr lang="en-US" sz="1400" b="1" dirty="0">
                          <a:effectLst/>
                          <a:latin typeface="Arial" pitchFamily="34" charset="0"/>
                          <a:ea typeface="Times New Roman"/>
                          <a:cs typeface="Arial" pitchFamily="34" charset="0"/>
                        </a:rPr>
                        <a:t>59</a:t>
                      </a:r>
                      <a:endParaRPr lang="en-US" sz="1050" dirty="0">
                        <a:effectLst/>
                        <a:latin typeface="Arial" pitchFamily="34" charset="0"/>
                        <a:ea typeface="Times New Roman"/>
                        <a:cs typeface="Arial" pitchFamily="34" charset="0"/>
                      </a:endParaRPr>
                    </a:p>
                  </a:txBody>
                  <a:tcPr marL="6679" marR="80145" marT="6679" marB="0" anchor="b">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82563"/>
            <a:ext cx="9144000" cy="808037"/>
          </a:xfrm>
          <a:prstGeom prst="rect">
            <a:avLst/>
          </a:prstGeom>
        </p:spPr>
        <p:txBody>
          <a:bodyPr/>
          <a:lstStyle/>
          <a:p>
            <a:pPr algn="ctr" fontAlgn="auto">
              <a:spcAft>
                <a:spcPts val="0"/>
              </a:spcAft>
              <a:defRPr/>
            </a:pPr>
            <a:r>
              <a:rPr lang="en-US" sz="3200" b="1" dirty="0">
                <a:latin typeface="Arial" pitchFamily="34" charset="0"/>
                <a:ea typeface="+mj-ea"/>
                <a:cs typeface="Arial" pitchFamily="34" charset="0"/>
              </a:rPr>
              <a:t>12 </a:t>
            </a:r>
            <a:r>
              <a:rPr lang="en-US" sz="3200" b="1" dirty="0" err="1">
                <a:latin typeface="Arial" pitchFamily="34" charset="0"/>
                <a:ea typeface="+mj-ea"/>
                <a:cs typeface="Arial" pitchFamily="34" charset="0"/>
              </a:rPr>
              <a:t>GeV</a:t>
            </a:r>
            <a:r>
              <a:rPr lang="en-US" sz="3200" b="1" dirty="0">
                <a:latin typeface="Arial" pitchFamily="34" charset="0"/>
                <a:ea typeface="+mj-ea"/>
                <a:cs typeface="Arial" pitchFamily="34" charset="0"/>
              </a:rPr>
              <a:t> </a:t>
            </a:r>
            <a:r>
              <a:rPr lang="en-US" sz="3200" b="1" dirty="0" smtClean="0">
                <a:latin typeface="Arial" pitchFamily="34" charset="0"/>
                <a:ea typeface="+mj-ea"/>
                <a:cs typeface="Arial" pitchFamily="34" charset="0"/>
              </a:rPr>
              <a:t>Approved Experiments by PAC Days   </a:t>
            </a:r>
            <a:endParaRPr lang="en-US" sz="3200" b="1" dirty="0">
              <a:latin typeface="Arial" pitchFamily="34" charset="0"/>
              <a:ea typeface="+mj-ea"/>
              <a:cs typeface="Arial" pitchFamily="34" charset="0"/>
            </a:endParaRPr>
          </a:p>
        </p:txBody>
      </p:sp>
      <p:sp>
        <p:nvSpPr>
          <p:cNvPr id="4" name="TextBox 3"/>
          <p:cNvSpPr txBox="1"/>
          <p:nvPr/>
        </p:nvSpPr>
        <p:spPr>
          <a:xfrm>
            <a:off x="1832609" y="6153090"/>
            <a:ext cx="5482591" cy="400110"/>
          </a:xfrm>
          <a:prstGeom prst="rect">
            <a:avLst/>
          </a:prstGeom>
          <a:solidFill>
            <a:srgbClr val="0070C0"/>
          </a:solidFill>
        </p:spPr>
        <p:txBody>
          <a:bodyPr wrap="none" rtlCol="0">
            <a:spAutoFit/>
          </a:bodyPr>
          <a:lstStyle/>
          <a:p>
            <a:r>
              <a:rPr lang="en-US" sz="2000" b="1" dirty="0" smtClean="0">
                <a:solidFill>
                  <a:srgbClr val="FFFF00"/>
                </a:solidFill>
                <a:latin typeface="Arial" pitchFamily="34" charset="0"/>
                <a:cs typeface="Arial" pitchFamily="34" charset="0"/>
              </a:rPr>
              <a:t>More than 7 years of approved experiments</a:t>
            </a:r>
          </a:p>
        </p:txBody>
      </p:sp>
      <p:graphicFrame>
        <p:nvGraphicFramePr>
          <p:cNvPr id="3" name="Table 2"/>
          <p:cNvGraphicFramePr>
            <a:graphicFrameLocks noGrp="1"/>
          </p:cNvGraphicFramePr>
          <p:nvPr>
            <p:extLst>
              <p:ext uri="{D42A27DB-BD31-4B8C-83A1-F6EECF244321}">
                <p14:modId xmlns:p14="http://schemas.microsoft.com/office/powerpoint/2010/main" val="829566351"/>
              </p:ext>
            </p:extLst>
          </p:nvPr>
        </p:nvGraphicFramePr>
        <p:xfrm>
          <a:off x="762000" y="838200"/>
          <a:ext cx="8001000" cy="5374506"/>
        </p:xfrm>
        <a:graphic>
          <a:graphicData uri="http://schemas.openxmlformats.org/drawingml/2006/table">
            <a:tbl>
              <a:tblPr firstRow="1" firstCol="1" bandRow="1"/>
              <a:tblGrid>
                <a:gridCol w="3193349"/>
                <a:gridCol w="769051"/>
                <a:gridCol w="762000"/>
                <a:gridCol w="685800"/>
                <a:gridCol w="838200"/>
                <a:gridCol w="685800"/>
                <a:gridCol w="1066800"/>
              </a:tblGrid>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Topic</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Hall A</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B</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C</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Hall D</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Other</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Hadron spectra as probes of QCD </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GluEx</a:t>
                      </a:r>
                      <a:r>
                        <a:rPr lang="en-US" sz="1400" dirty="0">
                          <a:effectLst/>
                          <a:latin typeface="Arial" pitchFamily="34" charset="0"/>
                          <a:ea typeface="Times New Roman"/>
                          <a:cs typeface="Arial" pitchFamily="34" charset="0"/>
                        </a:rPr>
                        <a:t> and heavy baryon and meson spectroscopy)</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119</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320</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439</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642">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transverse structure of the </a:t>
                      </a:r>
                      <a:r>
                        <a:rPr lang="en-US" sz="1400" dirty="0" smtClean="0">
                          <a:effectLst/>
                          <a:latin typeface="Arial" pitchFamily="34" charset="0"/>
                          <a:ea typeface="Times New Roman"/>
                          <a:cs typeface="Arial" pitchFamily="34" charset="0"/>
                        </a:rPr>
                        <a:t>hadrons </a:t>
                      </a:r>
                      <a:r>
                        <a:rPr lang="en-US" sz="1400" dirty="0">
                          <a:effectLst/>
                          <a:latin typeface="Arial" pitchFamily="34" charset="0"/>
                          <a:ea typeface="Times New Roman"/>
                          <a:cs typeface="Arial" pitchFamily="34" charset="0"/>
                        </a:rPr>
                        <a:t>(Elastic and transition Form Factors)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144</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85</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102</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25 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356</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The longitudinal structure of the hadrons </a:t>
                      </a:r>
                      <a:r>
                        <a:rPr lang="en-US" sz="1400" dirty="0" smtClean="0">
                          <a:effectLst/>
                          <a:latin typeface="Arial" pitchFamily="34" charset="0"/>
                          <a:ea typeface="Times New Roman"/>
                          <a:cs typeface="Arial" pitchFamily="34" charset="0"/>
                        </a:rPr>
                        <a:t>(</a:t>
                      </a:r>
                      <a:r>
                        <a:rPr lang="en-US" sz="1400" dirty="0" err="1" smtClean="0">
                          <a:effectLst/>
                          <a:latin typeface="Arial" pitchFamily="34" charset="0"/>
                          <a:ea typeface="Times New Roman"/>
                          <a:cs typeface="Arial" pitchFamily="34" charset="0"/>
                        </a:rPr>
                        <a:t>Unpolarized</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and polarized </a:t>
                      </a:r>
                      <a:r>
                        <a:rPr lang="en-US" sz="1400" dirty="0" err="1">
                          <a:effectLst/>
                          <a:latin typeface="Arial" pitchFamily="34" charset="0"/>
                          <a:ea typeface="Times New Roman"/>
                          <a:cs typeface="Arial" pitchFamily="34" charset="0"/>
                        </a:rPr>
                        <a:t>parton</a:t>
                      </a:r>
                      <a:r>
                        <a:rPr lang="en-US" sz="1400" dirty="0">
                          <a:effectLst/>
                          <a:latin typeface="Arial" pitchFamily="34" charset="0"/>
                          <a:ea typeface="Times New Roman"/>
                          <a:cs typeface="Arial" pitchFamily="34" charset="0"/>
                        </a:rPr>
                        <a:t> distribution functions)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65</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165</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350</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3">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The 3D structure of the hadrons </a:t>
                      </a:r>
                      <a:endParaRPr lang="en-US" sz="1400" dirty="0" smtClean="0">
                        <a:effectLst/>
                        <a:latin typeface="Arial" pitchFamily="34" charset="0"/>
                        <a:ea typeface="Times New Roman"/>
                        <a:cs typeface="Arial" pitchFamily="34" charset="0"/>
                      </a:endParaRPr>
                    </a:p>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(Generalized Parton Distributions and Transverse Momentum Distributions)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409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982</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161</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1552 </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04">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Hadrons and cold nuclear </a:t>
                      </a:r>
                      <a:r>
                        <a:rPr lang="en-US" sz="1400" dirty="0" smtClean="0">
                          <a:effectLst/>
                          <a:latin typeface="Arial" pitchFamily="34" charset="0"/>
                          <a:ea typeface="Times New Roman"/>
                          <a:cs typeface="Arial" pitchFamily="34" charset="0"/>
                        </a:rPr>
                        <a:t>matter</a:t>
                      </a:r>
                      <a:r>
                        <a:rPr lang="en-US" sz="1400" dirty="0">
                          <a:effectLst/>
                          <a:latin typeface="Arial" pitchFamily="34" charset="0"/>
                          <a:ea typeface="Times New Roman"/>
                          <a:cs typeface="Arial" pitchFamily="34" charset="0"/>
                        </a:rPr>
                        <a:t> (Medium modification of the nucleons, quark </a:t>
                      </a:r>
                      <a:r>
                        <a:rPr lang="en-US" sz="1400" dirty="0" err="1">
                          <a:effectLst/>
                          <a:latin typeface="Arial" pitchFamily="34" charset="0"/>
                          <a:ea typeface="Times New Roman"/>
                          <a:cs typeface="Arial" pitchFamily="34" charset="0"/>
                        </a:rPr>
                        <a:t>hadronization</a:t>
                      </a:r>
                      <a:r>
                        <a:rPr lang="en-US" sz="1400" dirty="0">
                          <a:effectLst/>
                          <a:latin typeface="Arial" pitchFamily="34" charset="0"/>
                          <a:ea typeface="Times New Roman"/>
                          <a:cs typeface="Arial" pitchFamily="34" charset="0"/>
                        </a:rPr>
                        <a:t>, N-N correlations, </a:t>
                      </a:r>
                      <a:r>
                        <a:rPr lang="en-US" sz="1400" dirty="0" err="1">
                          <a:effectLst/>
                          <a:latin typeface="Arial" pitchFamily="34" charset="0"/>
                          <a:ea typeface="Times New Roman"/>
                          <a:cs typeface="Arial" pitchFamily="34" charset="0"/>
                        </a:rPr>
                        <a:t>hypernuclear</a:t>
                      </a:r>
                      <a:r>
                        <a:rPr lang="en-US" sz="1400" dirty="0">
                          <a:effectLst/>
                          <a:latin typeface="Arial" pitchFamily="34" charset="0"/>
                          <a:ea typeface="Times New Roman"/>
                          <a:cs typeface="Arial" pitchFamily="34" charset="0"/>
                        </a:rPr>
                        <a:t> spectroscopy, few-body experiments)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159</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120</a:t>
                      </a:r>
                      <a:endParaRPr lang="en-US" sz="1000" dirty="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179</a:t>
                      </a:r>
                      <a:endParaRPr lang="en-US" sz="1000" dirty="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 </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14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472</a:t>
                      </a:r>
                      <a:endParaRPr lang="en-US" sz="100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80">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Low-energy tests of the Standard Model and Fundamental </a:t>
                      </a:r>
                      <a:r>
                        <a:rPr lang="en-US" sz="1400" dirty="0" smtClean="0">
                          <a:effectLst/>
                          <a:latin typeface="Arial" pitchFamily="34" charset="0"/>
                          <a:ea typeface="Times New Roman"/>
                          <a:cs typeface="Arial" pitchFamily="34" charset="0"/>
                        </a:rPr>
                        <a:t>Symmetries</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513 </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 </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79</a:t>
                      </a:r>
                      <a:endParaRPr lang="en-US" sz="1000" dirty="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dirty="0">
                          <a:effectLst/>
                          <a:latin typeface="Arial" pitchFamily="34" charset="0"/>
                          <a:ea typeface="Times New Roman"/>
                          <a:cs typeface="Arial" pitchFamily="34" charset="0"/>
                        </a:rPr>
                        <a:t>60</a:t>
                      </a:r>
                      <a:endParaRPr lang="en-US" sz="1000" dirty="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652</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51">
                <a:tc>
                  <a:txBody>
                    <a:bodyPr/>
                    <a:lstStyle/>
                    <a:p>
                      <a:pPr marL="0" marR="0">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TOTAL</a:t>
                      </a:r>
                      <a:endParaRPr lang="en-US" sz="1000" dirty="0">
                        <a:effectLst/>
                        <a:latin typeface="Arial" pitchFamily="34" charset="0"/>
                        <a:ea typeface="Times New Roman"/>
                        <a:cs typeface="Arial" pitchFamily="34" charset="0"/>
                      </a:endParaRPr>
                    </a:p>
                  </a:txBody>
                  <a:tcPr marL="0" marR="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1290</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1426</a:t>
                      </a:r>
                      <a:endParaRPr lang="en-US" sz="1000">
                        <a:effectLst/>
                        <a:latin typeface="Arial" pitchFamily="34" charset="0"/>
                        <a:ea typeface="Times New Roman"/>
                        <a:cs typeface="Arial" pitchFamily="34" charset="0"/>
                      </a:endParaRPr>
                    </a:p>
                  </a:txBody>
                  <a:tcPr marL="75431"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607</a:t>
                      </a:r>
                      <a:endParaRPr lang="en-US" sz="1000">
                        <a:effectLst/>
                        <a:latin typeface="Arial" pitchFamily="34" charset="0"/>
                        <a:ea typeface="Times New Roman"/>
                        <a:cs typeface="Arial" pitchFamily="34" charset="0"/>
                      </a:endParaRPr>
                    </a:p>
                  </a:txBody>
                  <a:tcPr marL="6810" marR="150861"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a:effectLst/>
                          <a:latin typeface="Arial" pitchFamily="34" charset="0"/>
                          <a:ea typeface="Times New Roman"/>
                          <a:cs typeface="Arial" pitchFamily="34" charset="0"/>
                        </a:rPr>
                        <a:t>424</a:t>
                      </a:r>
                      <a:endParaRPr lang="en-US" sz="1000">
                        <a:effectLst/>
                        <a:latin typeface="Arial" pitchFamily="34" charset="0"/>
                        <a:ea typeface="Times New Roman"/>
                        <a:cs typeface="Arial" pitchFamily="34" charset="0"/>
                      </a:endParaRPr>
                    </a:p>
                  </a:txBody>
                  <a:tcPr marL="6810" marR="6810" marT="6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a:effectLst/>
                          <a:latin typeface="Arial" pitchFamily="34" charset="0"/>
                          <a:ea typeface="Times New Roman"/>
                          <a:cs typeface="Arial" pitchFamily="34" charset="0"/>
                        </a:rPr>
                        <a:t>74</a:t>
                      </a:r>
                      <a:endParaRPr lang="en-US" sz="1000">
                        <a:effectLst/>
                        <a:latin typeface="Arial" pitchFamily="34" charset="0"/>
                        <a:ea typeface="Times New Roman"/>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88265" algn="l"/>
                          <a:tab pos="1371600" algn="l"/>
                          <a:tab pos="3791585" algn="l"/>
                          <a:tab pos="4313555" algn="l"/>
                          <a:tab pos="4919345" algn="l"/>
                          <a:tab pos="5525135" algn="l"/>
                          <a:tab pos="6130925" algn="l"/>
                          <a:tab pos="6738620" algn="l"/>
                        </a:tabLst>
                      </a:pPr>
                      <a:r>
                        <a:rPr lang="en-US" sz="1400" b="1" dirty="0">
                          <a:effectLst/>
                          <a:latin typeface="Arial" pitchFamily="34" charset="0"/>
                          <a:ea typeface="Times New Roman"/>
                          <a:cs typeface="Arial" pitchFamily="34" charset="0"/>
                        </a:rPr>
                        <a:t>3821</a:t>
                      </a:r>
                      <a:endParaRPr lang="en-US" sz="1000" dirty="0">
                        <a:effectLst/>
                        <a:latin typeface="Arial" pitchFamily="34" charset="0"/>
                        <a:ea typeface="Times New Roman"/>
                        <a:cs typeface="Arial" pitchFamily="34" charset="0"/>
                      </a:endParaRPr>
                    </a:p>
                  </a:txBody>
                  <a:tcPr marL="6810" marR="75431" marT="681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PAC41 </a:t>
            </a:r>
            <a:r>
              <a:rPr lang="en-US" dirty="0"/>
              <a:t>will be held during the week of </a:t>
            </a:r>
            <a:r>
              <a:rPr lang="en-US" dirty="0" smtClean="0"/>
              <a:t>May 19, </a:t>
            </a:r>
            <a:r>
              <a:rPr lang="en-US" dirty="0"/>
              <a:t>2014. This will be a special meeting to discuss the priority of already approved proposals for scheduling during the first 3-5 years of production running (beyond commissioning) in the 12 </a:t>
            </a:r>
            <a:r>
              <a:rPr lang="en-US" dirty="0" err="1"/>
              <a:t>GeV</a:t>
            </a:r>
            <a:r>
              <a:rPr lang="en-US" dirty="0"/>
              <a:t> era of CEBAF. The goal of this meeting is to provide input to the Lab scheduling process from the PAC in order to realize the highest impact program early in the 12 </a:t>
            </a:r>
            <a:r>
              <a:rPr lang="en-US" dirty="0" err="1"/>
              <a:t>GeV</a:t>
            </a:r>
            <a:r>
              <a:rPr lang="en-US" dirty="0"/>
              <a:t> running period. </a:t>
            </a:r>
          </a:p>
          <a:p>
            <a:pPr marL="0" indent="0">
              <a:buNone/>
            </a:pPr>
            <a:endParaRPr lang="en-US" dirty="0"/>
          </a:p>
        </p:txBody>
      </p:sp>
    </p:spTree>
    <p:extLst>
      <p:ext uri="{BB962C8B-B14F-4D97-AF65-F5344CB8AC3E}">
        <p14:creationId xmlns:p14="http://schemas.microsoft.com/office/powerpoint/2010/main" val="1456382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p:txBody>
          <a:bodyPr/>
          <a:lstStyle/>
          <a:p>
            <a:r>
              <a:rPr lang="en-US" sz="2000" dirty="0"/>
              <a:t>The PAC will consider all such approved and conditionally approved Stage II proposals in each of the six physics categories, and discuss the relative priority of the proposals in each category. Stage II proposals are those expected to be ready, based on equipment and beam availability, for scheduling of production running (beyond commissioning) during the first 3-5 years in the 12 </a:t>
            </a:r>
            <a:r>
              <a:rPr lang="en-US" sz="2000" dirty="0" err="1"/>
              <a:t>GeV</a:t>
            </a:r>
            <a:r>
              <a:rPr lang="en-US" sz="2000" dirty="0"/>
              <a:t> era of CEBAF. The PAC should identify a subset of these proposals that it considers to be "High Impact" for scheduling priority during this time frame.</a:t>
            </a:r>
          </a:p>
          <a:p>
            <a:endParaRPr lang="en-US" sz="2000" dirty="0"/>
          </a:p>
          <a:p>
            <a:r>
              <a:rPr lang="en-US" sz="2000" dirty="0"/>
              <a:t>Please note that the present status (grades and approved running time) of all previously approved proposals will not be changed by this procedure. It is not anticipated that the PAC will need additional input from the proposal collaborations for this meeting. Hall Leaders and </a:t>
            </a:r>
            <a:r>
              <a:rPr lang="en-US" sz="2000" dirty="0" err="1"/>
              <a:t>JLab</a:t>
            </a:r>
            <a:r>
              <a:rPr lang="en-US" sz="2000" dirty="0"/>
              <a:t> management may be consulted by the PAC during their deliberations if necessary.</a:t>
            </a:r>
          </a:p>
        </p:txBody>
      </p:sp>
    </p:spTree>
    <p:extLst>
      <p:ext uri="{BB962C8B-B14F-4D97-AF65-F5344CB8AC3E}">
        <p14:creationId xmlns:p14="http://schemas.microsoft.com/office/powerpoint/2010/main" val="1192233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PAC41</a:t>
            </a:r>
            <a:endParaRPr lang="en-US" dirty="0"/>
          </a:p>
        </p:txBody>
      </p:sp>
      <p:sp>
        <p:nvSpPr>
          <p:cNvPr id="3" name="Content Placeholder 2"/>
          <p:cNvSpPr>
            <a:spLocks noGrp="1"/>
          </p:cNvSpPr>
          <p:nvPr>
            <p:ph idx="1"/>
          </p:nvPr>
        </p:nvSpPr>
        <p:spPr>
          <a:xfrm>
            <a:off x="762000" y="838200"/>
            <a:ext cx="7772400" cy="5334000"/>
          </a:xfrm>
        </p:spPr>
        <p:txBody>
          <a:bodyPr/>
          <a:lstStyle/>
          <a:p>
            <a:r>
              <a:rPr lang="en-US" sz="2000" b="1" dirty="0"/>
              <a:t>The Hadron spectra as probes of QCD</a:t>
            </a:r>
            <a:r>
              <a:rPr lang="en-US" sz="2000" dirty="0"/>
              <a:t/>
            </a:r>
            <a:br>
              <a:rPr lang="en-US" sz="2000" dirty="0"/>
            </a:br>
            <a:r>
              <a:rPr lang="en-US" sz="2000" dirty="0"/>
              <a:t>(</a:t>
            </a:r>
            <a:r>
              <a:rPr lang="en-US" sz="2000" dirty="0" err="1"/>
              <a:t>GlueX</a:t>
            </a:r>
            <a:r>
              <a:rPr lang="en-US" sz="2000" dirty="0"/>
              <a:t> and heavy baryon and meson spectroscopy)</a:t>
            </a:r>
          </a:p>
          <a:p>
            <a:r>
              <a:rPr lang="en-US" sz="2000" b="1" dirty="0"/>
              <a:t>The transverse structure of the hadrons</a:t>
            </a:r>
            <a:r>
              <a:rPr lang="en-US" sz="2000" dirty="0"/>
              <a:t/>
            </a:r>
            <a:br>
              <a:rPr lang="en-US" sz="2000" dirty="0"/>
            </a:br>
            <a:r>
              <a:rPr lang="en-US" sz="2000" dirty="0"/>
              <a:t>(Elastic and transition Form Factors) </a:t>
            </a:r>
          </a:p>
          <a:p>
            <a:r>
              <a:rPr lang="en-US" sz="2000" b="1" dirty="0"/>
              <a:t>The longitudinal structure of the hadrons</a:t>
            </a:r>
            <a:r>
              <a:rPr lang="en-US" sz="2000" dirty="0"/>
              <a:t/>
            </a:r>
            <a:br>
              <a:rPr lang="en-US" sz="2000" dirty="0"/>
            </a:br>
            <a:r>
              <a:rPr lang="en-US" sz="2000" dirty="0"/>
              <a:t>(</a:t>
            </a:r>
            <a:r>
              <a:rPr lang="en-US" sz="2000" dirty="0" err="1"/>
              <a:t>Unpolarized</a:t>
            </a:r>
            <a:r>
              <a:rPr lang="en-US" sz="2000" dirty="0"/>
              <a:t> and polarized </a:t>
            </a:r>
            <a:r>
              <a:rPr lang="en-US" sz="2000" dirty="0" err="1"/>
              <a:t>parton</a:t>
            </a:r>
            <a:r>
              <a:rPr lang="en-US" sz="2000" dirty="0"/>
              <a:t> distribution functions) </a:t>
            </a:r>
          </a:p>
          <a:p>
            <a:r>
              <a:rPr lang="en-US" sz="2000" b="1" dirty="0"/>
              <a:t>The 3D structure of the hadrons</a:t>
            </a:r>
            <a:r>
              <a:rPr lang="en-US" sz="2000" dirty="0"/>
              <a:t/>
            </a:r>
            <a:br>
              <a:rPr lang="en-US" sz="2000" dirty="0"/>
            </a:br>
            <a:endParaRPr lang="en-US" sz="2000" dirty="0"/>
          </a:p>
          <a:p>
            <a:pPr lvl="1"/>
            <a:r>
              <a:rPr lang="en-US" sz="2000" dirty="0"/>
              <a:t>4G: Generalized Parton Distributions </a:t>
            </a:r>
          </a:p>
          <a:p>
            <a:pPr lvl="1"/>
            <a:r>
              <a:rPr lang="en-US" sz="2000" dirty="0"/>
              <a:t>4T: Transverse Momentum Distributions</a:t>
            </a:r>
          </a:p>
          <a:p>
            <a:r>
              <a:rPr lang="en-US" sz="2000" b="1" dirty="0"/>
              <a:t>Hadrons and cold nuclear matter</a:t>
            </a:r>
            <a:r>
              <a:rPr lang="en-US" sz="2000" dirty="0"/>
              <a:t/>
            </a:r>
            <a:br>
              <a:rPr lang="en-US" sz="2000" dirty="0"/>
            </a:br>
            <a:r>
              <a:rPr lang="en-US" sz="2000" dirty="0"/>
              <a:t>(Medium modification of the nucleons, quark </a:t>
            </a:r>
            <a:r>
              <a:rPr lang="en-US" sz="2000" dirty="0" err="1"/>
              <a:t>hadronization</a:t>
            </a:r>
            <a:r>
              <a:rPr lang="en-US" sz="2000" dirty="0"/>
              <a:t>, N-N correlations, </a:t>
            </a:r>
            <a:r>
              <a:rPr lang="en-US" sz="2000" dirty="0" err="1"/>
              <a:t>hypernuclear</a:t>
            </a:r>
            <a:r>
              <a:rPr lang="en-US" sz="2000" dirty="0"/>
              <a:t> spectroscopy, few-body experiments) </a:t>
            </a:r>
          </a:p>
          <a:p>
            <a:r>
              <a:rPr lang="en-US" sz="2000" b="1" dirty="0"/>
              <a:t>Low-energy tests of the Standard Model and Fundamental Symmetries</a:t>
            </a:r>
            <a:r>
              <a:rPr lang="en-US" sz="2000" dirty="0"/>
              <a:t/>
            </a:r>
            <a:br>
              <a:rPr lang="en-US" sz="2000" dirty="0"/>
            </a:br>
            <a:r>
              <a:rPr lang="en-US" sz="2000" dirty="0"/>
              <a:t>(MOLLER, PVDIS, PRIMEX, ...)</a:t>
            </a:r>
          </a:p>
          <a:p>
            <a:pPr marL="0" indent="0">
              <a:buNone/>
            </a:pPr>
            <a:endParaRPr lang="en-US" sz="2000" dirty="0"/>
          </a:p>
        </p:txBody>
      </p:sp>
    </p:spTree>
    <p:extLst>
      <p:ext uri="{BB962C8B-B14F-4D97-AF65-F5344CB8AC3E}">
        <p14:creationId xmlns:p14="http://schemas.microsoft.com/office/powerpoint/2010/main" val="64199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639762"/>
          </a:xfrm>
        </p:spPr>
        <p:txBody>
          <a:bodyPr>
            <a:normAutofit fontScale="90000"/>
          </a:bodyPr>
          <a:lstStyle/>
          <a:p>
            <a:r>
              <a:rPr lang="en-US" sz="3600" b="1" dirty="0" smtClean="0">
                <a:solidFill>
                  <a:srgbClr val="FF0000"/>
                </a:solidFill>
                <a:latin typeface="Arial" pitchFamily="34" charset="0"/>
                <a:cs typeface="Arial" pitchFamily="34" charset="0"/>
              </a:rPr>
              <a:t>PAC42</a:t>
            </a:r>
            <a:endParaRPr lang="en-US" sz="3600" b="1"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6553200" y="6356350"/>
            <a:ext cx="1524000" cy="365125"/>
          </a:xfrm>
          <a:prstGeom prst="rect">
            <a:avLst/>
          </a:prstGeom>
        </p:spPr>
        <p:txBody>
          <a:bodyPr/>
          <a:lstStyle/>
          <a:p>
            <a:fld id="{E3020C3D-3A9E-4365-A324-D17EE06C8554}" type="slidenum">
              <a:rPr lang="en-US" smtClean="0"/>
              <a:pPr/>
              <a:t>15</a:t>
            </a:fld>
            <a:endParaRPr lang="en-US" dirty="0"/>
          </a:p>
        </p:txBody>
      </p:sp>
      <p:sp>
        <p:nvSpPr>
          <p:cNvPr id="5" name="TextBox 4"/>
          <p:cNvSpPr txBox="1"/>
          <p:nvPr/>
        </p:nvSpPr>
        <p:spPr>
          <a:xfrm>
            <a:off x="76201" y="838200"/>
            <a:ext cx="8839200" cy="5632311"/>
          </a:xfrm>
          <a:prstGeom prst="rect">
            <a:avLst/>
          </a:prstGeom>
          <a:noFill/>
        </p:spPr>
        <p:txBody>
          <a:bodyPr wrap="square" rtlCol="0">
            <a:spAutoFit/>
          </a:bodyPr>
          <a:lstStyle/>
          <a:p>
            <a:pPr lvl="0"/>
            <a:r>
              <a:rPr lang="en-US" b="1" dirty="0" smtClean="0">
                <a:latin typeface="Arial" panose="020B0604020202020204" pitchFamily="34" charset="0"/>
                <a:cs typeface="Arial" panose="020B0604020202020204" pitchFamily="34" charset="0"/>
              </a:rPr>
              <a:t>Scheduled for July 28-August 1</a:t>
            </a:r>
          </a:p>
          <a:p>
            <a:pPr lvl="0"/>
            <a:endParaRPr lang="en-US" b="1" dirty="0" smtClean="0">
              <a:latin typeface="Arial" panose="020B0604020202020204" pitchFamily="34" charset="0"/>
              <a:cs typeface="Arial" panose="020B0604020202020204" pitchFamily="34" charset="0"/>
            </a:endParaRPr>
          </a:p>
          <a:p>
            <a:pPr lvl="0"/>
            <a:r>
              <a:rPr lang="en-US" b="1" dirty="0" smtClean="0">
                <a:latin typeface="Arial" panose="020B0604020202020204" pitchFamily="34" charset="0"/>
                <a:cs typeface="Arial" panose="020B0604020202020204" pitchFamily="34" charset="0"/>
              </a:rPr>
              <a:t>Proposals will be due early June</a:t>
            </a:r>
            <a:r>
              <a:rPr lang="en-US" dirty="0" smtClean="0"/>
              <a:t> </a:t>
            </a:r>
          </a:p>
          <a:p>
            <a:pPr lvl="0"/>
            <a:endParaRPr lang="en-US" dirty="0" smtClean="0">
              <a:latin typeface="Arial" pitchFamily="34" charset="0"/>
              <a:cs typeface="Arial" pitchFamily="34" charset="0"/>
            </a:endParaRPr>
          </a:p>
          <a:p>
            <a:pPr lvl="0"/>
            <a:r>
              <a:rPr lang="en-US" b="1" dirty="0" smtClean="0">
                <a:latin typeface="Arial" pitchFamily="34" charset="0"/>
                <a:cs typeface="Arial" pitchFamily="34" charset="0"/>
              </a:rPr>
              <a:t>Charge:</a:t>
            </a:r>
          </a:p>
          <a:p>
            <a:pPr lvl="0"/>
            <a:endParaRPr lang="en-US" b="1" dirty="0">
              <a:latin typeface="Arial" pitchFamily="34" charset="0"/>
              <a:cs typeface="Arial" pitchFamily="34" charset="0"/>
            </a:endParaRPr>
          </a:p>
          <a:p>
            <a:pPr lvl="0"/>
            <a:r>
              <a:rPr lang="en-US" dirty="0" smtClean="0">
                <a:latin typeface="Arial" pitchFamily="34" charset="0"/>
                <a:cs typeface="Arial" pitchFamily="34" charset="0"/>
              </a:rPr>
              <a:t>Review </a:t>
            </a:r>
            <a:r>
              <a:rPr lang="en-US" dirty="0">
                <a:latin typeface="Arial" pitchFamily="34" charset="0"/>
                <a:cs typeface="Arial" pitchFamily="34" charset="0"/>
              </a:rPr>
              <a:t>new proposals, previously conditionally approved proposals, and letters of </a:t>
            </a:r>
            <a:r>
              <a:rPr lang="en-US" dirty="0" smtClean="0">
                <a:latin typeface="Arial" pitchFamily="34" charset="0"/>
                <a:cs typeface="Arial" pitchFamily="34" charset="0"/>
              </a:rPr>
              <a:t>intent</a:t>
            </a:r>
            <a:r>
              <a:rPr lang="en-US" baseline="30000" dirty="0">
                <a:latin typeface="Arial" pitchFamily="34" charset="0"/>
                <a:cs typeface="Arial" pitchFamily="34" charset="0"/>
              </a:rPr>
              <a:t> </a:t>
            </a:r>
            <a:r>
              <a:rPr lang="en-US" dirty="0" smtClean="0">
                <a:latin typeface="Arial" pitchFamily="34" charset="0"/>
                <a:cs typeface="Arial" pitchFamily="34" charset="0"/>
              </a:rPr>
              <a:t>for </a:t>
            </a:r>
            <a:r>
              <a:rPr lang="en-US" dirty="0">
                <a:latin typeface="Arial" pitchFamily="34" charset="0"/>
                <a:cs typeface="Arial" pitchFamily="34" charset="0"/>
              </a:rPr>
              <a:t>experiments that will utilize the 12 </a:t>
            </a:r>
            <a:r>
              <a:rPr lang="en-US" dirty="0" err="1">
                <a:latin typeface="Arial" pitchFamily="34" charset="0"/>
                <a:cs typeface="Arial" pitchFamily="34" charset="0"/>
              </a:rPr>
              <a:t>GeV</a:t>
            </a:r>
            <a:r>
              <a:rPr lang="en-US" dirty="0">
                <a:latin typeface="Arial" pitchFamily="34" charset="0"/>
                <a:cs typeface="Arial" pitchFamily="34" charset="0"/>
              </a:rPr>
              <a:t> upgrade of CEBAF and provide advice on their </a:t>
            </a:r>
            <a:r>
              <a:rPr lang="en-US" dirty="0" smtClean="0">
                <a:latin typeface="Arial" pitchFamily="34" charset="0"/>
                <a:cs typeface="Arial" pitchFamily="34" charset="0"/>
              </a:rPr>
              <a:t>scientific </a:t>
            </a:r>
            <a:r>
              <a:rPr lang="en-US" dirty="0">
                <a:latin typeface="Arial" pitchFamily="34" charset="0"/>
                <a:cs typeface="Arial" pitchFamily="34" charset="0"/>
              </a:rPr>
              <a:t>merit, technical feasibility and resource requirements.</a:t>
            </a:r>
          </a:p>
          <a:p>
            <a:r>
              <a:rPr lang="en-US" dirty="0">
                <a:latin typeface="Arial" pitchFamily="34" charset="0"/>
                <a:cs typeface="Arial" pitchFamily="34" charset="0"/>
              </a:rPr>
              <a:t> </a:t>
            </a:r>
          </a:p>
          <a:p>
            <a:pPr lvl="0"/>
            <a:r>
              <a:rPr lang="en-US" dirty="0" smtClean="0">
                <a:latin typeface="Arial" pitchFamily="34" charset="0"/>
                <a:cs typeface="Arial" pitchFamily="34" charset="0"/>
              </a:rPr>
              <a:t>	Identify </a:t>
            </a:r>
            <a:r>
              <a:rPr lang="en-US" dirty="0">
                <a:latin typeface="Arial" pitchFamily="34" charset="0"/>
                <a:cs typeface="Arial" pitchFamily="34" charset="0"/>
              </a:rPr>
              <a:t>proposals with high-quality physics that, represent high quality physics </a:t>
            </a:r>
            <a:r>
              <a:rPr lang="en-US" dirty="0" smtClean="0">
                <a:latin typeface="Arial" pitchFamily="34" charset="0"/>
                <a:cs typeface="Arial" pitchFamily="34" charset="0"/>
              </a:rPr>
              <a:t>within </a:t>
            </a:r>
            <a:r>
              <a:rPr lang="en-US" dirty="0">
                <a:latin typeface="Arial" pitchFamily="34" charset="0"/>
                <a:cs typeface="Arial" pitchFamily="34" charset="0"/>
              </a:rPr>
              <a:t>the range of scientific importance represented by the previously approved </a:t>
            </a:r>
            <a:r>
              <a:rPr lang="en-US" dirty="0" smtClean="0">
                <a:latin typeface="Arial" pitchFamily="34" charset="0"/>
                <a:cs typeface="Arial" pitchFamily="34" charset="0"/>
              </a:rPr>
              <a:t>12 </a:t>
            </a:r>
            <a:r>
              <a:rPr lang="en-US" dirty="0" err="1">
                <a:latin typeface="Arial" pitchFamily="34" charset="0"/>
                <a:cs typeface="Arial" pitchFamily="34" charset="0"/>
              </a:rPr>
              <a:t>GeV</a:t>
            </a:r>
            <a:r>
              <a:rPr lang="en-US" dirty="0">
                <a:latin typeface="Arial" pitchFamily="34" charset="0"/>
                <a:cs typeface="Arial" pitchFamily="34" charset="0"/>
              </a:rPr>
              <a:t> </a:t>
            </a:r>
            <a:r>
              <a:rPr lang="en-US" dirty="0" smtClean="0">
                <a:latin typeface="Arial" pitchFamily="34" charset="0"/>
                <a:cs typeface="Arial" pitchFamily="34" charset="0"/>
              </a:rPr>
              <a:t>proposals and </a:t>
            </a:r>
            <a:r>
              <a:rPr lang="en-US" dirty="0">
                <a:latin typeface="Arial" pitchFamily="34" charset="0"/>
                <a:cs typeface="Arial" pitchFamily="34" charset="0"/>
              </a:rPr>
              <a:t>recommend for </a:t>
            </a:r>
            <a:r>
              <a:rPr lang="en-US" dirty="0">
                <a:solidFill>
                  <a:srgbClr val="FF0000"/>
                </a:solidFill>
                <a:latin typeface="Arial" pitchFamily="34" charset="0"/>
                <a:cs typeface="Arial" pitchFamily="34" charset="0"/>
              </a:rPr>
              <a:t>approval</a:t>
            </a:r>
            <a:r>
              <a:rPr lang="en-US" dirty="0" smtClean="0">
                <a:latin typeface="Arial" pitchFamily="34" charset="0"/>
                <a:cs typeface="Arial" pitchFamily="34" charset="0"/>
              </a:rPr>
              <a:t>. </a:t>
            </a:r>
          </a:p>
          <a:p>
            <a:pPr lvl="0"/>
            <a:r>
              <a:rPr lang="en-US" dirty="0" smtClean="0">
                <a:latin typeface="Arial" pitchFamily="34" charset="0"/>
                <a:cs typeface="Arial" pitchFamily="34" charset="0"/>
              </a:rPr>
              <a:t>	Also provide a recommendation on scientific rating and </a:t>
            </a:r>
            <a:r>
              <a:rPr lang="en-US" dirty="0" err="1" smtClean="0">
                <a:latin typeface="Arial" pitchFamily="34" charset="0"/>
                <a:cs typeface="Arial" pitchFamily="34" charset="0"/>
              </a:rPr>
              <a:t>beamtime</a:t>
            </a:r>
            <a:r>
              <a:rPr lang="en-US" dirty="0" smtClean="0">
                <a:latin typeface="Arial" pitchFamily="34" charset="0"/>
                <a:cs typeface="Arial" pitchFamily="34" charset="0"/>
              </a:rPr>
              <a:t> allocation for proposals newly recommended for approval.</a:t>
            </a:r>
          </a:p>
          <a:p>
            <a:pPr lvl="0"/>
            <a:endParaRPr lang="en-US" dirty="0">
              <a:latin typeface="Arial" pitchFamily="34" charset="0"/>
              <a:cs typeface="Arial" pitchFamily="34" charset="0"/>
            </a:endParaRPr>
          </a:p>
          <a:p>
            <a:pPr lvl="0"/>
            <a:r>
              <a:rPr lang="en-US" dirty="0" smtClean="0">
                <a:latin typeface="Arial" pitchFamily="34" charset="0"/>
                <a:cs typeface="Arial" pitchFamily="34" charset="0"/>
              </a:rPr>
              <a:t>	Identify </a:t>
            </a:r>
            <a:r>
              <a:rPr lang="en-US" dirty="0">
                <a:latin typeface="Arial" pitchFamily="34" charset="0"/>
                <a:cs typeface="Arial" pitchFamily="34" charset="0"/>
              </a:rPr>
              <a:t>other proposals with physics that have the potential for falling into </a:t>
            </a:r>
            <a:r>
              <a:rPr lang="en-US" dirty="0" smtClean="0">
                <a:latin typeface="Arial" pitchFamily="34" charset="0"/>
                <a:cs typeface="Arial" pitchFamily="34" charset="0"/>
              </a:rPr>
              <a:t>this category pending </a:t>
            </a:r>
            <a:r>
              <a:rPr lang="en-US" dirty="0">
                <a:latin typeface="Arial" pitchFamily="34" charset="0"/>
                <a:cs typeface="Arial" pitchFamily="34" charset="0"/>
              </a:rPr>
              <a:t>clarification of scientific and/or technical issues and recommend </a:t>
            </a:r>
            <a:r>
              <a:rPr lang="en-US" dirty="0" smtClean="0">
                <a:latin typeface="Arial" pitchFamily="34" charset="0"/>
                <a:cs typeface="Arial" pitchFamily="34" charset="0"/>
              </a:rPr>
              <a:t>for </a:t>
            </a:r>
            <a:r>
              <a:rPr lang="en-US" dirty="0" smtClean="0">
                <a:solidFill>
                  <a:srgbClr val="FF0000"/>
                </a:solidFill>
                <a:latin typeface="Arial" pitchFamily="34" charset="0"/>
                <a:cs typeface="Arial" pitchFamily="34" charset="0"/>
              </a:rPr>
              <a:t>conditional approval</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Provide comments on technical and scientific issues that should </a:t>
            </a:r>
            <a:r>
              <a:rPr lang="en-US" dirty="0" smtClean="0">
                <a:latin typeface="Arial" pitchFamily="34" charset="0"/>
                <a:cs typeface="Arial" pitchFamily="34" charset="0"/>
              </a:rPr>
              <a:t>be addressed </a:t>
            </a:r>
            <a:r>
              <a:rPr lang="en-US" dirty="0">
                <a:latin typeface="Arial" pitchFamily="34" charset="0"/>
                <a:cs typeface="Arial" pitchFamily="34" charset="0"/>
              </a:rPr>
              <a:t>by the proponents prior to review at a future PAC</a:t>
            </a:r>
            <a:r>
              <a:rPr lang="en-US" dirty="0" smtClean="0">
                <a:latin typeface="Arial" pitchFamily="34" charset="0"/>
                <a:cs typeface="Arial" pitchFamily="34" charset="0"/>
              </a:rPr>
              <a:t>.</a:t>
            </a:r>
          </a:p>
        </p:txBody>
      </p:sp>
    </p:spTree>
    <p:extLst>
      <p:ext uri="{BB962C8B-B14F-4D97-AF65-F5344CB8AC3E}">
        <p14:creationId xmlns:p14="http://schemas.microsoft.com/office/powerpoint/2010/main" val="995437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9144000" cy="685800"/>
          </a:xfrm>
        </p:spPr>
        <p:txBody>
          <a:bodyPr/>
          <a:lstStyle/>
          <a:p>
            <a:r>
              <a:rPr lang="en-US" dirty="0" smtClean="0">
                <a:solidFill>
                  <a:schemeClr val="tx1"/>
                </a:solidFill>
              </a:rPr>
              <a:t>Summary</a:t>
            </a:r>
            <a:endParaRPr lang="en-US" dirty="0">
              <a:solidFill>
                <a:schemeClr val="tx1"/>
              </a:solidFill>
            </a:endParaRPr>
          </a:p>
        </p:txBody>
      </p:sp>
      <p:pic>
        <p:nvPicPr>
          <p:cNvPr id="297987" name="Picture 3"/>
          <p:cNvPicPr>
            <a:picLocks noChangeAspect="1" noChangeArrowheads="1"/>
          </p:cNvPicPr>
          <p:nvPr/>
        </p:nvPicPr>
        <p:blipFill>
          <a:blip r:embed="rId2" cstate="print"/>
          <a:srcRect/>
          <a:stretch>
            <a:fillRect/>
          </a:stretch>
        </p:blipFill>
        <p:spPr bwMode="auto">
          <a:xfrm>
            <a:off x="2971800" y="1905000"/>
            <a:ext cx="3581400" cy="2545773"/>
          </a:xfrm>
          <a:prstGeom prst="rect">
            <a:avLst/>
          </a:prstGeom>
          <a:noFill/>
          <a:ln w="9525">
            <a:noFill/>
            <a:miter lim="800000"/>
            <a:headEnd/>
            <a:tailEnd/>
          </a:ln>
        </p:spPr>
      </p:pic>
      <p:pic>
        <p:nvPicPr>
          <p:cNvPr id="14" name="Picture 4"/>
          <p:cNvPicPr>
            <a:picLocks noChangeArrowheads="1"/>
          </p:cNvPicPr>
          <p:nvPr/>
        </p:nvPicPr>
        <p:blipFill>
          <a:blip r:embed="rId3" cstate="print"/>
          <a:srcRect/>
          <a:stretch>
            <a:fillRect/>
          </a:stretch>
        </p:blipFill>
        <p:spPr bwMode="auto">
          <a:xfrm>
            <a:off x="6629400" y="685800"/>
            <a:ext cx="2071687" cy="2209800"/>
          </a:xfrm>
          <a:prstGeom prst="rect">
            <a:avLst/>
          </a:prstGeom>
          <a:noFill/>
          <a:ln w="12700">
            <a:noFill/>
            <a:miter lim="800000"/>
            <a:headEnd/>
            <a:tailEnd/>
          </a:ln>
        </p:spPr>
      </p:pic>
      <p:pic>
        <p:nvPicPr>
          <p:cNvPr id="11" name="Picture 4" descr="ev2_side"/>
          <p:cNvPicPr>
            <a:picLocks noChangeAspect="1" noChangeArrowheads="1"/>
          </p:cNvPicPr>
          <p:nvPr/>
        </p:nvPicPr>
        <p:blipFill>
          <a:blip r:embed="rId4" cstate="print"/>
          <a:srcRect/>
          <a:stretch>
            <a:fillRect/>
          </a:stretch>
        </p:blipFill>
        <p:spPr bwMode="auto">
          <a:xfrm>
            <a:off x="3886200" y="4572000"/>
            <a:ext cx="1876324" cy="144780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838200" y="2743200"/>
            <a:ext cx="1169966" cy="1752600"/>
          </a:xfrm>
          <a:prstGeom prst="rect">
            <a:avLst/>
          </a:prstGeom>
          <a:noFill/>
          <a:ln w="9525">
            <a:noFill/>
            <a:miter lim="800000"/>
            <a:headEnd/>
            <a:tailEnd/>
          </a:ln>
        </p:spPr>
      </p:pic>
      <p:pic>
        <p:nvPicPr>
          <p:cNvPr id="12" name="Picture 3" descr="CSSMcover1280x1024lattice"/>
          <p:cNvPicPr>
            <a:picLocks noChangeAspect="1" noChangeArrowheads="1"/>
          </p:cNvPicPr>
          <p:nvPr/>
        </p:nvPicPr>
        <p:blipFill>
          <a:blip r:embed="rId6" cstate="print"/>
          <a:srcRect t="6697"/>
          <a:stretch>
            <a:fillRect/>
          </a:stretch>
        </p:blipFill>
        <p:spPr bwMode="auto">
          <a:xfrm>
            <a:off x="1524000" y="4876800"/>
            <a:ext cx="1676400" cy="1250982"/>
          </a:xfrm>
          <a:prstGeom prst="rect">
            <a:avLst/>
          </a:prstGeom>
          <a:noFill/>
          <a:ln w="9525">
            <a:noFill/>
            <a:miter lim="800000"/>
            <a:headEnd/>
            <a:tailEnd/>
          </a:ln>
        </p:spPr>
      </p:pic>
      <p:pic>
        <p:nvPicPr>
          <p:cNvPr id="297988" name="Picture 4"/>
          <p:cNvPicPr>
            <a:picLocks noChangeAspect="1" noChangeArrowheads="1"/>
          </p:cNvPicPr>
          <p:nvPr/>
        </p:nvPicPr>
        <p:blipFill>
          <a:blip r:embed="rId7" cstate="print"/>
          <a:srcRect/>
          <a:stretch>
            <a:fillRect/>
          </a:stretch>
        </p:blipFill>
        <p:spPr bwMode="auto">
          <a:xfrm>
            <a:off x="3810000" y="914400"/>
            <a:ext cx="1657350" cy="1386904"/>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srcRect/>
          <a:stretch>
            <a:fillRect/>
          </a:stretch>
        </p:blipFill>
        <p:spPr bwMode="auto">
          <a:xfrm>
            <a:off x="6400800" y="3581400"/>
            <a:ext cx="2447734" cy="61446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97990" name="Picture 6"/>
          <p:cNvPicPr>
            <a:picLocks noChangeAspect="1" noChangeArrowheads="1"/>
          </p:cNvPicPr>
          <p:nvPr/>
        </p:nvPicPr>
        <p:blipFill>
          <a:blip r:embed="rId9" cstate="print"/>
          <a:srcRect/>
          <a:stretch>
            <a:fillRect/>
          </a:stretch>
        </p:blipFill>
        <p:spPr bwMode="auto">
          <a:xfrm>
            <a:off x="1371600" y="914400"/>
            <a:ext cx="2045443" cy="1457324"/>
          </a:xfrm>
          <a:prstGeom prst="rect">
            <a:avLst/>
          </a:prstGeom>
          <a:noFill/>
          <a:ln w="9525">
            <a:noFill/>
            <a:miter lim="800000"/>
            <a:headEnd/>
            <a:tailEnd/>
          </a:ln>
        </p:spPr>
      </p:pic>
      <p:pic>
        <p:nvPicPr>
          <p:cNvPr id="305153" name="Picture 1"/>
          <p:cNvPicPr>
            <a:picLocks noChangeAspect="1" noChangeArrowheads="1"/>
          </p:cNvPicPr>
          <p:nvPr/>
        </p:nvPicPr>
        <p:blipFill>
          <a:blip r:embed="rId10" cstate="print"/>
          <a:srcRect/>
          <a:stretch>
            <a:fillRect/>
          </a:stretch>
        </p:blipFill>
        <p:spPr bwMode="auto">
          <a:xfrm>
            <a:off x="6714020" y="4648200"/>
            <a:ext cx="1515580" cy="1371600"/>
          </a:xfrm>
          <a:prstGeom prst="rect">
            <a:avLst/>
          </a:prstGeom>
          <a:noFill/>
          <a:ln w="9525">
            <a:noFill/>
            <a:miter lim="800000"/>
            <a:headEnd/>
            <a:tailEnd/>
          </a:ln>
        </p:spPr>
      </p:pic>
      <p:sp>
        <p:nvSpPr>
          <p:cNvPr id="32" name="Content Placeholder 2"/>
          <p:cNvSpPr txBox="1">
            <a:spLocks/>
          </p:cNvSpPr>
          <p:nvPr/>
        </p:nvSpPr>
        <p:spPr>
          <a:xfrm>
            <a:off x="0" y="787166"/>
            <a:ext cx="9144000" cy="5689833"/>
          </a:xfrm>
          <a:prstGeom prst="rect">
            <a:avLst/>
          </a:prstGeom>
          <a:solidFill>
            <a:srgbClr val="F4D3A6">
              <a:alpha val="87843"/>
            </a:srgbClr>
          </a:solidFill>
        </p:spPr>
        <p:txBody>
          <a:bodyPr/>
          <a:lstStyle/>
          <a:p>
            <a:pPr marL="342900" marR="0" lvl="0" indent="-342900" algn="l" defTabSz="914400" rtl="0" eaLnBrk="1" fontAlgn="base" latinLnBrk="0" hangingPunct="1">
              <a:lnSpc>
                <a:spcPct val="100000"/>
              </a:lnSpc>
              <a:spcAft>
                <a:spcPct val="0"/>
              </a:spcAft>
              <a:buClr>
                <a:srgbClr val="C00000"/>
              </a:buClr>
              <a:buSzTx/>
              <a:buFontTx/>
              <a:buChar char="•"/>
              <a:tabLst/>
              <a:defRPr/>
            </a:pPr>
            <a:endParaRPr kumimoji="0" lang="en-US" sz="1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endPar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 typeface="Arial" pitchFamily="34" charset="0"/>
              <a:buChar char="•"/>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12 upgrade making good progress – beam commissioning has begun</a:t>
            </a:r>
          </a:p>
          <a:p>
            <a:pPr marL="342900" marR="0" lvl="0" algn="l" defTabSz="914400" rtl="0" eaLnBrk="1" fontAlgn="base" latinLnBrk="0" hangingPunct="1">
              <a:lnSpc>
                <a:spcPct val="100000"/>
              </a:lnSpc>
              <a:spcAft>
                <a:spcPct val="0"/>
              </a:spcAft>
              <a:buClr>
                <a:srgbClr val="C00000"/>
              </a:buClr>
              <a:buSzTx/>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 beam to Hall A this spring</a:t>
            </a:r>
          </a:p>
          <a:p>
            <a:pPr marL="342900" marR="0" lvl="0" algn="l" defTabSz="914400" rtl="0" eaLnBrk="1" fontAlgn="base" latinLnBrk="0" hangingPunct="1">
              <a:lnSpc>
                <a:spcPct val="100000"/>
              </a:lnSpc>
              <a:spcAft>
                <a:spcPct val="0"/>
              </a:spcAft>
              <a:buClr>
                <a:srgbClr val="C00000"/>
              </a:buClr>
              <a:buSzTx/>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 beam to Hall D this fall/winter</a:t>
            </a:r>
          </a:p>
          <a:p>
            <a:pPr marL="342900" marR="0" lvl="0" algn="l" defTabSz="914400" rtl="0" eaLnBrk="1" fontAlgn="base" latinLnBrk="0" hangingPunct="1">
              <a:lnSpc>
                <a:spcPct val="100000"/>
              </a:lnSpc>
              <a:spcAft>
                <a:spcPct val="0"/>
              </a:spcAft>
              <a:buClr>
                <a:srgbClr val="C00000"/>
              </a:buClr>
              <a:buSzTx/>
              <a:tabLst/>
              <a:defRPr/>
            </a:pPr>
            <a:endParaRPr lang="en-US" sz="2000" b="1" kern="0" dirty="0" smtClean="0">
              <a:solidFill>
                <a:srgbClr val="002060"/>
              </a:solidFill>
              <a:latin typeface="Arial" pitchFamily="34" charset="0"/>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 typeface="Arial" pitchFamily="34" charset="0"/>
              <a:buChar char="•"/>
              <a:tabLst/>
              <a:defRPr/>
            </a:pPr>
            <a:r>
              <a:rPr kumimoji="0" lang="en-US" sz="2000" b="1" i="0" u="none" strike="noStrike" kern="0" cap="none" spc="0" normalizeH="0" noProof="0" dirty="0">
                <a:ln>
                  <a:noFill/>
                </a:ln>
                <a:solidFill>
                  <a:srgbClr val="002060"/>
                </a:solidFill>
                <a:effectLst/>
                <a:uLnTx/>
                <a:uFillTx/>
                <a:latin typeface="Arial" pitchFamily="34" charset="0"/>
                <a:ea typeface="+mn-ea"/>
                <a:cs typeface="Arial" pitchFamily="34" charset="0"/>
              </a:rPr>
              <a:t> </a:t>
            </a:r>
            <a:r>
              <a:rPr lang="en-US" sz="2000" b="1" kern="0" dirty="0" smtClean="0">
                <a:solidFill>
                  <a:srgbClr val="002060"/>
                </a:solidFill>
                <a:latin typeface="Arial" pitchFamily="34" charset="0"/>
                <a:cs typeface="Arial" pitchFamily="34" charset="0"/>
              </a:rPr>
              <a:t>We have a 3 year plan for beam commissioning and early physics running (budget?)</a:t>
            </a: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Tx/>
              <a:buChar char="•"/>
              <a:tabLst/>
              <a:defRPr/>
            </a:pPr>
            <a:endParaRPr kumimoji="0" lang="en-US" sz="16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a:p>
            <a:pPr marL="914400" marR="0" lvl="0" indent="-571500" algn="l" defTabSz="914400" rtl="0" eaLnBrk="1" fontAlgn="base" latinLnBrk="0" hangingPunct="1">
              <a:lnSpc>
                <a:spcPct val="100000"/>
              </a:lnSpc>
              <a:spcAft>
                <a:spcPct val="0"/>
              </a:spcAft>
              <a:buClr>
                <a:srgbClr val="C00000"/>
              </a:buClr>
              <a:buSzTx/>
              <a:buFontTx/>
              <a:buChar char="•"/>
              <a:tabLst/>
              <a:defRPr/>
            </a:pPr>
            <a:r>
              <a:rPr lang="en-US" sz="2000" b="1" kern="0" dirty="0" smtClean="0">
                <a:solidFill>
                  <a:srgbClr val="002060"/>
                </a:solidFill>
                <a:latin typeface="Arial" pitchFamily="34" charset="0"/>
                <a:cs typeface="Arial" pitchFamily="34" charset="0"/>
              </a:rPr>
              <a:t>2 PAC meetings this year</a:t>
            </a:r>
          </a:p>
          <a:p>
            <a:pPr marL="342900" marR="0" lvl="0" algn="l" defTabSz="914400" rtl="0" eaLnBrk="1" fontAlgn="base" latinLnBrk="0" hangingPunct="1">
              <a:lnSpc>
                <a:spcPct val="100000"/>
              </a:lnSpc>
              <a:spcAft>
                <a:spcPct val="0"/>
              </a:spcAft>
              <a:buClr>
                <a:srgbClr val="C00000"/>
              </a:buClr>
              <a:buSzTx/>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 prioritization (May)</a:t>
            </a:r>
          </a:p>
          <a:p>
            <a:pPr marL="342900" marR="0" lvl="0" algn="l" defTabSz="914400" rtl="0" eaLnBrk="1" fontAlgn="base" latinLnBrk="0" hangingPunct="1">
              <a:lnSpc>
                <a:spcPct val="100000"/>
              </a:lnSpc>
              <a:spcAft>
                <a:spcPct val="0"/>
              </a:spcAft>
              <a:buClr>
                <a:srgbClr val="C00000"/>
              </a:buClr>
              <a:buSzTx/>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	- new proposals (</a:t>
            </a:r>
            <a:r>
              <a:rPr lang="en-US" sz="2000" b="1" kern="0" smtClean="0">
                <a:solidFill>
                  <a:srgbClr val="002060"/>
                </a:solidFill>
                <a:latin typeface="Arial" pitchFamily="34" charset="0"/>
                <a:cs typeface="Arial" pitchFamily="34" charset="0"/>
              </a:rPr>
              <a:t>July</a:t>
            </a:r>
            <a:r>
              <a:rPr lang="en-US" sz="2000" b="1" kern="0" smtClean="0">
                <a:solidFill>
                  <a:srgbClr val="002060"/>
                </a:solidFill>
                <a:latin typeface="Arial" pitchFamily="34" charset="0"/>
                <a:cs typeface="Arial" pitchFamily="34" charset="0"/>
              </a:rPr>
              <a:t>)</a:t>
            </a:r>
          </a:p>
          <a:p>
            <a:pPr marL="342900" marR="0" lvl="0" algn="l" defTabSz="914400" rtl="0" eaLnBrk="1" fontAlgn="base" latinLnBrk="0" hangingPunct="1">
              <a:lnSpc>
                <a:spcPct val="100000"/>
              </a:lnSpc>
              <a:spcAft>
                <a:spcPct val="0"/>
              </a:spcAft>
              <a:buClr>
                <a:srgbClr val="C00000"/>
              </a:buClr>
              <a:buSzTx/>
              <a:tabLst/>
              <a:defRPr/>
            </a:pPr>
            <a:endParaRPr lang="en-US" sz="2000" b="1" kern="0" dirty="0" smtClean="0">
              <a:solidFill>
                <a:srgbClr val="002060"/>
              </a:solidFill>
              <a:latin typeface="Arial" pitchFamily="34" charset="0"/>
              <a:cs typeface="Arial" pitchFamily="34" charset="0"/>
            </a:endParaRPr>
          </a:p>
          <a:p>
            <a:pPr marL="685800" marR="0" lvl="0" indent="-342900" algn="l" defTabSz="914400" rtl="0" eaLnBrk="1" fontAlgn="base" latinLnBrk="0" hangingPunct="1">
              <a:lnSpc>
                <a:spcPct val="100000"/>
              </a:lnSpc>
              <a:spcAft>
                <a:spcPct val="0"/>
              </a:spcAft>
              <a:buClr>
                <a:srgbClr val="C00000"/>
              </a:buClr>
              <a:buSzTx/>
              <a:buFont typeface="Arial" panose="020B0604020202020204" pitchFamily="34" charset="0"/>
              <a:buChar char="•"/>
              <a:tabLst/>
              <a:defRPr/>
            </a:pPr>
            <a:r>
              <a:rPr lang="en-US" sz="2000" b="1" kern="0" dirty="0">
                <a:solidFill>
                  <a:srgbClr val="002060"/>
                </a:solidFill>
                <a:latin typeface="Arial" pitchFamily="34" charset="0"/>
                <a:cs typeface="Arial" pitchFamily="34" charset="0"/>
              </a:rPr>
              <a:t> </a:t>
            </a:r>
            <a:r>
              <a:rPr lang="en-US" sz="2000" b="1" kern="0" dirty="0" smtClean="0">
                <a:solidFill>
                  <a:srgbClr val="002060"/>
                </a:solidFill>
                <a:latin typeface="Arial" pitchFamily="34" charset="0"/>
                <a:cs typeface="Arial" pitchFamily="34" charset="0"/>
              </a:rPr>
              <a:t>12 </a:t>
            </a:r>
            <a:r>
              <a:rPr lang="en-US" sz="2000" b="1" kern="0" dirty="0" err="1" smtClean="0">
                <a:solidFill>
                  <a:srgbClr val="002060"/>
                </a:solidFill>
                <a:latin typeface="Arial" pitchFamily="34" charset="0"/>
                <a:cs typeface="Arial" pitchFamily="34" charset="0"/>
              </a:rPr>
              <a:t>GeV</a:t>
            </a:r>
            <a:r>
              <a:rPr lang="en-US" sz="2000" b="1" kern="0" dirty="0" smtClean="0">
                <a:solidFill>
                  <a:srgbClr val="002060"/>
                </a:solidFill>
                <a:latin typeface="Arial" pitchFamily="34" charset="0"/>
                <a:cs typeface="Arial" pitchFamily="34" charset="0"/>
              </a:rPr>
              <a:t> physics program is starting soon!</a:t>
            </a:r>
          </a:p>
        </p:txBody>
      </p:sp>
    </p:spTree>
    <p:extLst>
      <p:ext uri="{BB962C8B-B14F-4D97-AF65-F5344CB8AC3E}">
        <p14:creationId xmlns:p14="http://schemas.microsoft.com/office/powerpoint/2010/main" val="221382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715000" y="1143000"/>
            <a:ext cx="3352800" cy="3839513"/>
          </a:xfrm>
          <a:prstGeom prst="rect">
            <a:avLst/>
          </a:prstGeom>
          <a:noFill/>
          <a:ln w="9525">
            <a:noFill/>
            <a:miter lim="800000"/>
            <a:headEnd/>
            <a:tailEnd/>
          </a:ln>
        </p:spPr>
        <p:txBody>
          <a:bodyPr wrap="square">
            <a:spAutoFit/>
          </a:bodyPr>
          <a:lstStyle/>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algn="ctr" eaLnBrk="0" fontAlgn="base" hangingPunct="0">
              <a:spcBef>
                <a:spcPct val="0"/>
              </a:spcBef>
              <a:spcAft>
                <a:spcPct val="0"/>
              </a:spcAft>
              <a:buSzPct val="100000"/>
              <a:defRPr/>
            </a:pPr>
            <a:endParaRPr lang="en-US" sz="1200" b="1" dirty="0">
              <a:solidFill>
                <a:srgbClr val="000000"/>
              </a:solidFill>
              <a:latin typeface="Arial" charset="0"/>
              <a:cs typeface="Arial" pitchFamily="34" charset="0"/>
            </a:endParaRPr>
          </a:p>
          <a:p>
            <a:pPr marL="1028700" lvl="2" indent="-228600" eaLnBrk="0" fontAlgn="base" hangingPunct="0">
              <a:spcBef>
                <a:spcPct val="0"/>
              </a:spcBef>
              <a:spcAft>
                <a:spcPct val="0"/>
              </a:spcAft>
              <a:buSzPct val="100000"/>
              <a:defRPr/>
            </a:pPr>
            <a:endParaRPr lang="en-US" sz="800" b="1" dirty="0">
              <a:solidFill>
                <a:srgbClr val="000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FF0000"/>
                </a:solidFill>
                <a:latin typeface="Arial" charset="0"/>
                <a:cs typeface="Arial" pitchFamily="34" charset="0"/>
              </a:rPr>
              <a:t>16-month</a:t>
            </a:r>
            <a:r>
              <a:rPr lang="en-US" sz="1200" b="1" dirty="0">
                <a:solidFill>
                  <a:srgbClr val="008000"/>
                </a:solidFill>
                <a:latin typeface="Arial" charset="0"/>
                <a:cs typeface="Arial" pitchFamily="34" charset="0"/>
              </a:rPr>
              <a:t> installation              </a:t>
            </a:r>
          </a:p>
          <a:p>
            <a:pPr marL="1028700" lvl="2" indent="-228600" eaLnBrk="0" fontAlgn="base" hangingPunct="0">
              <a:spcBef>
                <a:spcPct val="0"/>
              </a:spcBef>
              <a:spcAft>
                <a:spcPct val="0"/>
              </a:spcAft>
              <a:buSzPct val="100000"/>
              <a:defRPr/>
            </a:pPr>
            <a:r>
              <a:rPr lang="en-US" sz="1200" b="1" dirty="0">
                <a:solidFill>
                  <a:srgbClr val="008000"/>
                </a:solidFill>
                <a:latin typeface="Arial" charset="0"/>
                <a:cs typeface="Arial" pitchFamily="34" charset="0"/>
              </a:rPr>
              <a:t>	May 2012 - </a:t>
            </a:r>
            <a:r>
              <a:rPr lang="en-US" sz="1200" b="1" dirty="0">
                <a:solidFill>
                  <a:srgbClr val="FF0000"/>
                </a:solidFill>
                <a:latin typeface="Arial" charset="0"/>
                <a:cs typeface="Arial" pitchFamily="34" charset="0"/>
              </a:rPr>
              <a:t>Sept</a:t>
            </a:r>
            <a:r>
              <a:rPr lang="en-US" sz="1200" b="1" dirty="0">
                <a:solidFill>
                  <a:srgbClr val="008000"/>
                </a:solidFill>
                <a:latin typeface="Arial" charset="0"/>
                <a:cs typeface="Arial" pitchFamily="34" charset="0"/>
              </a:rPr>
              <a:t> 2013</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Accelerator commissioning start   </a:t>
            </a:r>
            <a:r>
              <a:rPr lang="en-US" sz="1200" b="1" dirty="0">
                <a:solidFill>
                  <a:srgbClr val="FF0000"/>
                </a:solidFill>
                <a:latin typeface="Arial" charset="0"/>
                <a:cs typeface="Arial" pitchFamily="34" charset="0"/>
              </a:rPr>
              <a:t>Oct 2013  </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A commissioning start       </a:t>
            </a:r>
            <a:r>
              <a:rPr lang="en-US" sz="1200" b="1" dirty="0">
                <a:solidFill>
                  <a:srgbClr val="FF0000"/>
                </a:solidFill>
                <a:latin typeface="Arial" charset="0"/>
                <a:cs typeface="Arial" pitchFamily="34" charset="0"/>
              </a:rPr>
              <a:t>Feb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 D commissioning start  </a:t>
            </a:r>
          </a:p>
          <a:p>
            <a:pPr marL="1028700" lvl="2" indent="-228600" eaLnBrk="0" fontAlgn="base" hangingPunct="0">
              <a:spcBef>
                <a:spcPct val="0"/>
              </a:spcBef>
              <a:spcAft>
                <a:spcPct val="0"/>
              </a:spcAft>
              <a:buSzPct val="100000"/>
              <a:defRPr/>
            </a:pPr>
            <a:r>
              <a:rPr lang="en-US" sz="1200" b="1" dirty="0">
                <a:solidFill>
                  <a:srgbClr val="009900"/>
                </a:solidFill>
                <a:latin typeface="Arial" charset="0"/>
                <a:cs typeface="Arial" pitchFamily="34" charset="0"/>
              </a:rPr>
              <a:t>	</a:t>
            </a:r>
            <a:r>
              <a:rPr lang="en-US" sz="1200" b="1" dirty="0">
                <a:solidFill>
                  <a:srgbClr val="FF0000"/>
                </a:solidFill>
                <a:latin typeface="Arial" charset="0"/>
                <a:cs typeface="Arial" pitchFamily="34" charset="0"/>
              </a:rPr>
              <a:t>Oct 2014</a:t>
            </a:r>
          </a:p>
          <a:p>
            <a:pPr marL="1028700" lvl="2" indent="-228600" eaLnBrk="0" fontAlgn="base" hangingPunct="0">
              <a:spcBef>
                <a:spcPct val="50000"/>
              </a:spcBef>
              <a:spcAft>
                <a:spcPct val="0"/>
              </a:spcAft>
              <a:buSzPct val="100000"/>
              <a:defRPr/>
            </a:pPr>
            <a:r>
              <a:rPr lang="en-US" sz="1200" b="1" dirty="0">
                <a:solidFill>
                  <a:srgbClr val="009900"/>
                </a:solidFill>
                <a:latin typeface="Arial" charset="0"/>
                <a:cs typeface="Arial" pitchFamily="34" charset="0"/>
              </a:rPr>
              <a:t>Halls B &amp; C commissioning start </a:t>
            </a:r>
            <a:r>
              <a:rPr lang="en-US" sz="1200" b="1" dirty="0">
                <a:solidFill>
                  <a:srgbClr val="FF0000"/>
                </a:solidFill>
                <a:latin typeface="Arial" charset="0"/>
                <a:cs typeface="Arial" pitchFamily="34" charset="0"/>
              </a:rPr>
              <a:t>Jan/Feb 2016</a:t>
            </a:r>
          </a:p>
          <a:p>
            <a:pPr marL="1028700" lvl="2" indent="-228600" eaLnBrk="0" fontAlgn="base" hangingPunct="0">
              <a:spcBef>
                <a:spcPct val="50000"/>
              </a:spcBef>
              <a:spcAft>
                <a:spcPct val="0"/>
              </a:spcAft>
              <a:buSzPct val="100000"/>
              <a:defRPr/>
            </a:pPr>
            <a:endParaRPr lang="en-US" sz="500" b="1" dirty="0">
              <a:solidFill>
                <a:srgbClr val="008000"/>
              </a:solidFill>
              <a:latin typeface="Arial" charset="0"/>
              <a:cs typeface="Arial" pitchFamily="34" charset="0"/>
            </a:endParaRPr>
          </a:p>
          <a:p>
            <a:pPr marL="1028700" lvl="2" indent="-228600" eaLnBrk="0" fontAlgn="base" hangingPunct="0">
              <a:spcBef>
                <a:spcPct val="50000"/>
              </a:spcBef>
              <a:spcAft>
                <a:spcPct val="0"/>
              </a:spcAft>
              <a:buSzPct val="100000"/>
              <a:defRPr/>
            </a:pPr>
            <a:r>
              <a:rPr lang="en-US" sz="1200" b="1" dirty="0">
                <a:solidFill>
                  <a:srgbClr val="008000"/>
                </a:solidFill>
                <a:latin typeface="Arial" charset="0"/>
                <a:cs typeface="Arial" pitchFamily="34" charset="0"/>
              </a:rPr>
              <a:t>Project Completion                  </a:t>
            </a:r>
            <a:r>
              <a:rPr lang="en-US" sz="1200" b="1" dirty="0">
                <a:solidFill>
                  <a:srgbClr val="FF0000"/>
                </a:solidFill>
                <a:latin typeface="Arial" charset="0"/>
                <a:cs typeface="Arial" pitchFamily="34" charset="0"/>
              </a:rPr>
              <a:t>September 2017</a:t>
            </a:r>
            <a:endParaRPr lang="en-US" sz="1200" b="1" dirty="0">
              <a:solidFill>
                <a:srgbClr val="008000"/>
              </a:solidFill>
              <a:latin typeface="Arial" charset="0"/>
              <a:cs typeface="Arial" pitchFamily="34" charset="0"/>
            </a:endParaRPr>
          </a:p>
          <a:p>
            <a:pPr algn="ctr" eaLnBrk="0" fontAlgn="base" hangingPunct="0">
              <a:spcBef>
                <a:spcPct val="0"/>
              </a:spcBef>
              <a:spcAft>
                <a:spcPct val="0"/>
              </a:spcAft>
              <a:defRPr/>
            </a:pPr>
            <a:endParaRPr lang="en-US" sz="1200" b="1" dirty="0">
              <a:solidFill>
                <a:srgbClr val="008000"/>
              </a:solidFill>
              <a:latin typeface="Arial" charset="0"/>
              <a:cs typeface="Arial" pitchFamily="34" charset="0"/>
            </a:endParaRPr>
          </a:p>
        </p:txBody>
      </p:sp>
      <p:sp>
        <p:nvSpPr>
          <p:cNvPr id="4" name="TextBox 3"/>
          <p:cNvSpPr txBox="1"/>
          <p:nvPr/>
        </p:nvSpPr>
        <p:spPr>
          <a:xfrm>
            <a:off x="6477000" y="1076236"/>
            <a:ext cx="2667000" cy="430887"/>
          </a:xfrm>
          <a:prstGeom prst="rect">
            <a:avLst/>
          </a:prstGeom>
          <a:solidFill>
            <a:srgbClr val="FFFFCC"/>
          </a:solidFill>
        </p:spPr>
        <p:txBody>
          <a:bodyPr wrap="square">
            <a:spAutoFit/>
          </a:bodyPr>
          <a:lstStyle/>
          <a:p>
            <a:pPr eaLnBrk="0" fontAlgn="base" hangingPunct="0">
              <a:spcBef>
                <a:spcPct val="0"/>
              </a:spcBef>
              <a:spcAft>
                <a:spcPct val="0"/>
              </a:spcAft>
              <a:defRPr/>
            </a:pPr>
            <a:r>
              <a:rPr lang="en-US" sz="1100" b="1" dirty="0">
                <a:solidFill>
                  <a:srgbClr val="000000"/>
                </a:solidFill>
                <a:latin typeface="Arial" charset="0"/>
                <a:cs typeface="Arial" pitchFamily="34" charset="0"/>
              </a:rPr>
              <a:t>FY12: reduction of $16M</a:t>
            </a:r>
          </a:p>
          <a:p>
            <a:pPr eaLnBrk="0" fontAlgn="base" hangingPunct="0">
              <a:spcBef>
                <a:spcPct val="0"/>
              </a:spcBef>
              <a:spcAft>
                <a:spcPct val="0"/>
              </a:spcAft>
              <a:defRPr/>
            </a:pPr>
            <a:r>
              <a:rPr lang="en-US" sz="1100" b="1" dirty="0">
                <a:solidFill>
                  <a:srgbClr val="000000"/>
                </a:solidFill>
                <a:latin typeface="Arial" charset="0"/>
                <a:cs typeface="Arial" pitchFamily="34" charset="0"/>
              </a:rPr>
              <a:t>FY13: </a:t>
            </a:r>
            <a:r>
              <a:rPr lang="en-US" sz="1100" b="1" dirty="0" err="1">
                <a:solidFill>
                  <a:srgbClr val="000000"/>
                </a:solidFill>
                <a:latin typeface="Arial" charset="0"/>
                <a:cs typeface="Arial" pitchFamily="34" charset="0"/>
              </a:rPr>
              <a:t>Pres</a:t>
            </a:r>
            <a:r>
              <a:rPr lang="en-US" sz="1100" b="1" dirty="0">
                <a:solidFill>
                  <a:srgbClr val="000000"/>
                </a:solidFill>
                <a:latin typeface="Arial" charset="0"/>
                <a:cs typeface="Arial" pitchFamily="34" charset="0"/>
              </a:rPr>
              <a:t> Request – no restoration </a:t>
            </a:r>
          </a:p>
        </p:txBody>
      </p:sp>
      <p:sp>
        <p:nvSpPr>
          <p:cNvPr id="5" name="TextBox 4"/>
          <p:cNvSpPr txBox="1"/>
          <p:nvPr/>
        </p:nvSpPr>
        <p:spPr>
          <a:xfrm>
            <a:off x="6749873" y="5410200"/>
            <a:ext cx="2066335" cy="523220"/>
          </a:xfrm>
          <a:prstGeom prst="rect">
            <a:avLst/>
          </a:prstGeom>
          <a:noFill/>
        </p:spPr>
        <p:txBody>
          <a:bodyPr wrap="none" rtlCol="0">
            <a:spAutoFit/>
          </a:bodyPr>
          <a:lstStyle/>
          <a:p>
            <a:pPr algn="ctr" eaLnBrk="0" fontAlgn="base" hangingPunct="0">
              <a:spcBef>
                <a:spcPct val="0"/>
              </a:spcBef>
              <a:spcAft>
                <a:spcPct val="0"/>
              </a:spcAft>
            </a:pPr>
            <a:r>
              <a:rPr lang="en-US" sz="1400" b="1" dirty="0" smtClean="0">
                <a:solidFill>
                  <a:srgbClr val="002060"/>
                </a:solidFill>
                <a:latin typeface="Arial" charset="0"/>
                <a:cs typeface="Arial" pitchFamily="34" charset="0"/>
              </a:rPr>
              <a:t>Re-baseline Approved</a:t>
            </a:r>
          </a:p>
          <a:p>
            <a:pPr algn="ctr" eaLnBrk="0" fontAlgn="base" hangingPunct="0">
              <a:spcBef>
                <a:spcPct val="0"/>
              </a:spcBef>
              <a:spcAft>
                <a:spcPct val="0"/>
              </a:spcAft>
            </a:pPr>
            <a:r>
              <a:rPr lang="en-US" sz="1400" b="1" dirty="0" smtClean="0">
                <a:solidFill>
                  <a:srgbClr val="002060"/>
                </a:solidFill>
                <a:latin typeface="Arial" charset="0"/>
                <a:cs typeface="Arial" pitchFamily="34" charset="0"/>
              </a:rPr>
              <a:t>September 4, 2013</a:t>
            </a:r>
            <a:endParaRPr lang="en-US" sz="1400" b="1" dirty="0">
              <a:solidFill>
                <a:srgbClr val="002060"/>
              </a:solidFill>
              <a:latin typeface="Arial" charset="0"/>
              <a:cs typeface="Arial" pitchFamily="34" charset="0"/>
            </a:endParaRPr>
          </a:p>
        </p:txBody>
      </p:sp>
      <p:sp>
        <p:nvSpPr>
          <p:cNvPr id="7" name="Rectangle 2"/>
          <p:cNvSpPr txBox="1">
            <a:spLocks noChangeArrowheads="1"/>
          </p:cNvSpPr>
          <p:nvPr/>
        </p:nvSpPr>
        <p:spPr>
          <a:xfrm>
            <a:off x="685800" y="93785"/>
            <a:ext cx="7772400" cy="592015"/>
          </a:xfrm>
          <a:prstGeom prst="rect">
            <a:avLst/>
          </a:prstGeom>
        </p:spPr>
        <p:txBody>
          <a:bodyPr/>
          <a:lst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r>
              <a:rPr lang="en-US" dirty="0" smtClean="0">
                <a:solidFill>
                  <a:srgbClr val="000000"/>
                </a:solidFill>
              </a:rPr>
              <a:t>12 </a:t>
            </a:r>
            <a:r>
              <a:rPr lang="en-US" dirty="0" err="1" smtClean="0">
                <a:solidFill>
                  <a:srgbClr val="000000"/>
                </a:solidFill>
              </a:rPr>
              <a:t>GeV</a:t>
            </a:r>
            <a:r>
              <a:rPr lang="en-US" dirty="0" smtClean="0">
                <a:solidFill>
                  <a:srgbClr val="000000"/>
                </a:solidFill>
              </a:rPr>
              <a:t> Upgrade Project Schedule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6324601" cy="511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5105400" y="1447800"/>
            <a:ext cx="0" cy="4426297"/>
          </a:xfrm>
          <a:prstGeom prst="line">
            <a:avLst/>
          </a:prstGeom>
          <a:solidFill>
            <a:schemeClr val="accent1"/>
          </a:solidFill>
          <a:ln w="31750" cap="flat" cmpd="sng" algn="ctr">
            <a:solidFill>
              <a:srgbClr val="7030A0"/>
            </a:solidFill>
            <a:prstDash val="solid"/>
            <a:round/>
            <a:headEnd type="none" w="med" len="med"/>
            <a:tailEnd type="none" w="med" len="med"/>
          </a:ln>
          <a:effectLst/>
        </p:spPr>
      </p:cxnSp>
    </p:spTree>
    <p:extLst>
      <p:ext uri="{BB962C8B-B14F-4D97-AF65-F5344CB8AC3E}">
        <p14:creationId xmlns:p14="http://schemas.microsoft.com/office/powerpoint/2010/main" val="153842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945" y="345136"/>
            <a:ext cx="8725728" cy="6050644"/>
            <a:chOff x="-267387" y="120621"/>
            <a:chExt cx="9609346" cy="6663366"/>
          </a:xfrm>
        </p:grpSpPr>
        <p:pic>
          <p:nvPicPr>
            <p:cNvPr id="6" name="Content Placeholder 9" descr="PA080037.JPG"/>
            <p:cNvPicPr>
              <a:picLocks noChangeAspect="1"/>
            </p:cNvPicPr>
            <p:nvPr/>
          </p:nvPicPr>
          <p:blipFill>
            <a:blip r:embed="rId2" cstate="print">
              <a:lum bright="10000" contrast="20000"/>
            </a:blip>
            <a:srcRect/>
            <a:stretch>
              <a:fillRect/>
            </a:stretch>
          </p:blipFill>
          <p:spPr>
            <a:xfrm>
              <a:off x="3642167" y="120621"/>
              <a:ext cx="5194010" cy="230524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1" name="TextBox 10"/>
            <p:cNvSpPr txBox="1"/>
            <p:nvPr/>
          </p:nvSpPr>
          <p:spPr>
            <a:xfrm>
              <a:off x="6925481" y="228600"/>
              <a:ext cx="1491114" cy="246221"/>
            </a:xfrm>
            <a:prstGeom prst="rect">
              <a:avLst/>
            </a:prstGeom>
            <a:noFill/>
          </p:spPr>
          <p:txBody>
            <a:bodyPr wrap="none" rtlCol="0">
              <a:spAutoFit/>
            </a:bodyPr>
            <a:lstStyle/>
            <a:p>
              <a:r>
                <a:rPr lang="en-US" sz="1000" b="1" dirty="0" smtClean="0"/>
                <a:t>Hall D &amp; Counting House</a:t>
              </a:r>
              <a:endParaRPr lang="en-US" sz="1000" b="1" dirty="0"/>
            </a:p>
          </p:txBody>
        </p:sp>
        <p:sp>
          <p:nvSpPr>
            <p:cNvPr id="13" name="TextBox 12"/>
            <p:cNvSpPr txBox="1"/>
            <p:nvPr/>
          </p:nvSpPr>
          <p:spPr>
            <a:xfrm>
              <a:off x="-267387" y="657356"/>
              <a:ext cx="634108" cy="271155"/>
            </a:xfrm>
            <a:prstGeom prst="rect">
              <a:avLst/>
            </a:prstGeom>
            <a:noFill/>
          </p:spPr>
          <p:txBody>
            <a:bodyPr wrap="none" rtlCol="0">
              <a:spAutoFit/>
            </a:bodyPr>
            <a:lstStyle/>
            <a:p>
              <a:r>
                <a:rPr lang="en-US" sz="1000" b="1" dirty="0" smtClean="0"/>
                <a:t>Hall D </a:t>
              </a:r>
              <a:endParaRPr lang="en-US" sz="1000" b="1" dirty="0"/>
            </a:p>
          </p:txBody>
        </p:sp>
        <p:sp>
          <p:nvSpPr>
            <p:cNvPr id="14" name="TextBox 13"/>
            <p:cNvSpPr txBox="1"/>
            <p:nvPr/>
          </p:nvSpPr>
          <p:spPr>
            <a:xfrm>
              <a:off x="8080929" y="6369933"/>
              <a:ext cx="853119" cy="246221"/>
            </a:xfrm>
            <a:prstGeom prst="rect">
              <a:avLst/>
            </a:prstGeom>
            <a:noFill/>
          </p:spPr>
          <p:txBody>
            <a:bodyPr wrap="none" rtlCol="0">
              <a:spAutoFit/>
            </a:bodyPr>
            <a:lstStyle/>
            <a:p>
              <a:r>
                <a:rPr lang="en-US" sz="1000" b="1" dirty="0" smtClean="0"/>
                <a:t>Arc Magnets</a:t>
              </a:r>
              <a:endParaRPr lang="en-US" sz="1000" b="1" dirty="0"/>
            </a:p>
          </p:txBody>
        </p:sp>
        <p:sp>
          <p:nvSpPr>
            <p:cNvPr id="16" name="TextBox 15"/>
            <p:cNvSpPr txBox="1"/>
            <p:nvPr/>
          </p:nvSpPr>
          <p:spPr>
            <a:xfrm>
              <a:off x="8046412" y="4682357"/>
              <a:ext cx="1295547" cy="246221"/>
            </a:xfrm>
            <a:prstGeom prst="rect">
              <a:avLst/>
            </a:prstGeom>
            <a:noFill/>
          </p:spPr>
          <p:txBody>
            <a:bodyPr wrap="none" rtlCol="0">
              <a:spAutoFit/>
            </a:bodyPr>
            <a:lstStyle/>
            <a:p>
              <a:r>
                <a:rPr lang="en-US" sz="1000" b="1" dirty="0" smtClean="0"/>
                <a:t>12 </a:t>
              </a:r>
              <a:r>
                <a:rPr lang="en-US" sz="1000" b="1" dirty="0" err="1" smtClean="0"/>
                <a:t>GeV</a:t>
              </a:r>
              <a:r>
                <a:rPr lang="en-US" sz="1000" b="1" dirty="0" smtClean="0"/>
                <a:t> </a:t>
              </a:r>
              <a:r>
                <a:rPr lang="en-US" sz="1000" b="1" dirty="0" err="1" smtClean="0"/>
                <a:t>Cryomodules</a:t>
              </a:r>
              <a:endParaRPr lang="en-US" sz="1000" b="1" dirty="0"/>
            </a:p>
          </p:txBody>
        </p:sp>
        <p:sp>
          <p:nvSpPr>
            <p:cNvPr id="17" name="TextBox 16"/>
            <p:cNvSpPr txBox="1"/>
            <p:nvPr/>
          </p:nvSpPr>
          <p:spPr>
            <a:xfrm>
              <a:off x="2017281" y="6537766"/>
              <a:ext cx="1273105" cy="246221"/>
            </a:xfrm>
            <a:prstGeom prst="rect">
              <a:avLst/>
            </a:prstGeom>
            <a:noFill/>
          </p:spPr>
          <p:txBody>
            <a:bodyPr wrap="none" rtlCol="0">
              <a:spAutoFit/>
            </a:bodyPr>
            <a:lstStyle/>
            <a:p>
              <a:r>
                <a:rPr lang="en-US" sz="1000" b="1" dirty="0" smtClean="0"/>
                <a:t>Hall B Drift Chamber</a:t>
              </a:r>
              <a:endParaRPr lang="en-US" sz="1000" b="1" dirty="0"/>
            </a:p>
          </p:txBody>
        </p:sp>
      </p:grpSp>
      <p:sp>
        <p:nvSpPr>
          <p:cNvPr id="19" name="TextBox 18"/>
          <p:cNvSpPr txBox="1"/>
          <p:nvPr/>
        </p:nvSpPr>
        <p:spPr>
          <a:xfrm>
            <a:off x="-4886" y="205101"/>
            <a:ext cx="3943708" cy="461665"/>
          </a:xfrm>
          <a:prstGeom prst="rect">
            <a:avLst/>
          </a:prstGeom>
          <a:noFill/>
        </p:spPr>
        <p:txBody>
          <a:bodyPr wrap="none" rtlCol="0">
            <a:spAutoFit/>
          </a:bodyPr>
          <a:lstStyle/>
          <a:p>
            <a:r>
              <a:rPr lang="en-US" sz="2400" b="1" dirty="0" smtClean="0">
                <a:solidFill>
                  <a:srgbClr val="C00000"/>
                </a:solidFill>
                <a:latin typeface="Arial" pitchFamily="34" charset="0"/>
                <a:cs typeface="Arial" pitchFamily="34" charset="0"/>
              </a:rPr>
              <a:t>12 </a:t>
            </a:r>
            <a:r>
              <a:rPr lang="en-US" sz="2400" b="1" dirty="0" err="1" smtClean="0">
                <a:solidFill>
                  <a:srgbClr val="C00000"/>
                </a:solidFill>
                <a:latin typeface="Arial" pitchFamily="34" charset="0"/>
                <a:cs typeface="Arial" pitchFamily="34" charset="0"/>
              </a:rPr>
              <a:t>GeV</a:t>
            </a:r>
            <a:r>
              <a:rPr lang="en-US" sz="2400" b="1" dirty="0" smtClean="0">
                <a:solidFill>
                  <a:srgbClr val="C00000"/>
                </a:solidFill>
                <a:latin typeface="Arial" pitchFamily="34" charset="0"/>
                <a:cs typeface="Arial" pitchFamily="34" charset="0"/>
              </a:rPr>
              <a:t> Project Highlights</a:t>
            </a:r>
            <a:endParaRPr lang="en-US" sz="2400" b="1" dirty="0">
              <a:solidFill>
                <a:srgbClr val="C00000"/>
              </a:solidFill>
              <a:latin typeface="Arial" pitchFamily="34" charset="0"/>
              <a:cs typeface="Arial" pitchFamily="34" charset="0"/>
            </a:endParaRPr>
          </a:p>
        </p:txBody>
      </p:sp>
      <p:pic>
        <p:nvPicPr>
          <p:cNvPr id="20" name="Picture 19"/>
          <p:cNvPicPr/>
          <p:nvPr/>
        </p:nvPicPr>
        <p:blipFill>
          <a:blip r:embed="rId3" cstate="print">
            <a:extLst>
              <a:ext uri="{28A0092B-C50C-407E-A947-70E740481C1C}">
                <a14:useLocalDpi xmlns:a14="http://schemas.microsoft.com/office/drawing/2010/main" val="0"/>
              </a:ext>
            </a:extLst>
          </a:blip>
          <a:srcRect l="43333" t="13333" b="15556"/>
          <a:stretch>
            <a:fillRect/>
          </a:stretch>
        </p:blipFill>
        <p:spPr bwMode="auto">
          <a:xfrm>
            <a:off x="5867400" y="4572000"/>
            <a:ext cx="1981200" cy="1905000"/>
          </a:xfrm>
          <a:prstGeom prst="rect">
            <a:avLst/>
          </a:prstGeom>
          <a:noFill/>
          <a:effectLst>
            <a:outerShdw blurRad="127000" dist="127000" dir="2700000" algn="tl" rotWithShape="0">
              <a:prstClr val="black">
                <a:alpha val="42000"/>
              </a:prstClr>
            </a:outerShdw>
          </a:effectLst>
          <a:scene3d>
            <a:camera prst="orthographicFront"/>
            <a:lightRig rig="threePt" dir="t"/>
          </a:scene3d>
          <a:sp3d>
            <a:bevelT/>
          </a:sp3d>
        </p:spPr>
      </p:pic>
      <p:pic>
        <p:nvPicPr>
          <p:cNvPr id="22" name="Picture 2" descr="\\jlabhome\home\mont\montdocs\jlab\jlab users\users meeting 2013\Four C100 CM's installed into South Lin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474" y="2286000"/>
            <a:ext cx="3186896" cy="213359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066800"/>
            <a:ext cx="3362232" cy="2521674"/>
          </a:xfrm>
          <a:prstGeom prst="rect">
            <a:avLst/>
          </a:prstGeom>
          <a:noFill/>
          <a:ln>
            <a:noFill/>
          </a:ln>
          <a:effectLst>
            <a:outerShdw blurRad="1651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10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632" y="1447800"/>
            <a:ext cx="1629127" cy="1775187"/>
          </a:xfrm>
          <a:prstGeom prst="rect">
            <a:avLst/>
          </a:prstGeom>
          <a:noFill/>
          <a:ln>
            <a:noFill/>
          </a:ln>
          <a:effectLst>
            <a:outerShdw blurRad="1778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871413"/>
            <a:ext cx="3683888" cy="2072187"/>
          </a:xfrm>
          <a:prstGeom prst="rect">
            <a:avLst/>
          </a:prstGeom>
          <a:effectLst>
            <a:outerShdw blurRad="127000" dist="127000" dir="2700000" algn="tl" rotWithShape="0">
              <a:prstClr val="black">
                <a:alpha val="40000"/>
              </a:prstClr>
            </a:outerShdw>
          </a:effectLst>
          <a:scene3d>
            <a:camera prst="orthographicFront"/>
            <a:lightRig rig="threePt" dir="t"/>
          </a:scene3d>
          <a:sp3d>
            <a:bevelT/>
          </a:sp3d>
        </p:spPr>
      </p:pic>
      <p:sp>
        <p:nvSpPr>
          <p:cNvPr id="24" name="TextBox 23"/>
          <p:cNvSpPr txBox="1"/>
          <p:nvPr/>
        </p:nvSpPr>
        <p:spPr>
          <a:xfrm>
            <a:off x="152400" y="6002179"/>
            <a:ext cx="575799" cy="246221"/>
          </a:xfrm>
          <a:prstGeom prst="rect">
            <a:avLst/>
          </a:prstGeom>
          <a:noFill/>
        </p:spPr>
        <p:txBody>
          <a:bodyPr wrap="none" rtlCol="0">
            <a:spAutoFit/>
          </a:bodyPr>
          <a:lstStyle/>
          <a:p>
            <a:r>
              <a:rPr lang="en-US" sz="1000" b="1" dirty="0" smtClean="0"/>
              <a:t>Hall </a:t>
            </a:r>
            <a:r>
              <a:rPr lang="en-US" sz="1000" b="1" dirty="0"/>
              <a:t>C</a:t>
            </a:r>
            <a:r>
              <a:rPr lang="en-US" sz="1000" b="1" dirty="0" smtClean="0"/>
              <a:t> </a:t>
            </a:r>
            <a:endParaRPr lang="en-US" sz="1000" b="1" dirty="0"/>
          </a:p>
        </p:txBody>
      </p:sp>
      <p:sp>
        <p:nvSpPr>
          <p:cNvPr id="25" name="TextBox 24"/>
          <p:cNvSpPr txBox="1"/>
          <p:nvPr/>
        </p:nvSpPr>
        <p:spPr>
          <a:xfrm>
            <a:off x="3498567" y="3258979"/>
            <a:ext cx="1887055" cy="246221"/>
          </a:xfrm>
          <a:prstGeom prst="rect">
            <a:avLst/>
          </a:prstGeom>
          <a:noFill/>
        </p:spPr>
        <p:txBody>
          <a:bodyPr wrap="none" rtlCol="0">
            <a:spAutoFit/>
          </a:bodyPr>
          <a:lstStyle/>
          <a:p>
            <a:r>
              <a:rPr lang="en-US" sz="1000" b="1" dirty="0" smtClean="0"/>
              <a:t>Hall D Central Drift Chamber </a:t>
            </a:r>
            <a:endParaRPr lang="en-US" sz="1000" b="1" dirty="0"/>
          </a:p>
        </p:txBody>
      </p:sp>
      <p:pic>
        <p:nvPicPr>
          <p:cNvPr id="3010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955" y="3588475"/>
            <a:ext cx="2109245" cy="2812326"/>
          </a:xfrm>
          <a:prstGeom prst="rect">
            <a:avLst/>
          </a:prstGeom>
          <a:noFill/>
          <a:ln>
            <a:noFill/>
          </a:ln>
          <a:effectLst>
            <a:outerShdw blurRad="152400" dist="165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8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43188"/>
            <a:ext cx="91440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14366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143000"/>
            <a:ext cx="14589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572000"/>
            <a:ext cx="15938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098550" y="1905000"/>
            <a:ext cx="14478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58000" y="1981200"/>
            <a:ext cx="762000" cy="762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05600" y="4495800"/>
            <a:ext cx="836613" cy="9810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9225"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648200"/>
            <a:ext cx="13874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V="1">
            <a:off x="2209800" y="4524375"/>
            <a:ext cx="228600" cy="9525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1" idx="3"/>
          </p:cNvCxnSpPr>
          <p:nvPr/>
        </p:nvCxnSpPr>
        <p:spPr>
          <a:xfrm flipH="1" flipV="1">
            <a:off x="2390775" y="3170238"/>
            <a:ext cx="428625" cy="48736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1" name="5-Point Star 30"/>
          <p:cNvSpPr/>
          <p:nvPr/>
        </p:nvSpPr>
        <p:spPr>
          <a:xfrm>
            <a:off x="2144713" y="2808288"/>
            <a:ext cx="304800" cy="361950"/>
          </a:xfrm>
          <a:prstGeom prst="star5">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5-Point Star 31"/>
          <p:cNvSpPr/>
          <p:nvPr/>
        </p:nvSpPr>
        <p:spPr>
          <a:xfrm>
            <a:off x="2546350" y="2562225"/>
            <a:ext cx="304800" cy="3619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5-Point Star 32"/>
          <p:cNvSpPr/>
          <p:nvPr/>
        </p:nvSpPr>
        <p:spPr>
          <a:xfrm>
            <a:off x="6858000" y="2627313"/>
            <a:ext cx="304800" cy="3619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5-Point Star 33"/>
          <p:cNvSpPr/>
          <p:nvPr/>
        </p:nvSpPr>
        <p:spPr>
          <a:xfrm>
            <a:off x="6705600" y="4314825"/>
            <a:ext cx="304800" cy="3619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5-Point Star 34"/>
          <p:cNvSpPr/>
          <p:nvPr/>
        </p:nvSpPr>
        <p:spPr>
          <a:xfrm>
            <a:off x="2297113" y="4162425"/>
            <a:ext cx="304800" cy="36195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33"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4963" y="2946400"/>
            <a:ext cx="15668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Box 1"/>
          <p:cNvSpPr txBox="1">
            <a:spLocks noChangeArrowheads="1"/>
          </p:cNvSpPr>
          <p:nvPr/>
        </p:nvSpPr>
        <p:spPr bwMode="auto">
          <a:xfrm>
            <a:off x="609600" y="2576513"/>
            <a:ext cx="140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a:t>Injector</a:t>
            </a:r>
          </a:p>
        </p:txBody>
      </p:sp>
      <p:sp>
        <p:nvSpPr>
          <p:cNvPr id="9235" name="TextBox 4"/>
          <p:cNvSpPr txBox="1">
            <a:spLocks noChangeArrowheads="1"/>
          </p:cNvSpPr>
          <p:nvPr/>
        </p:nvSpPr>
        <p:spPr bwMode="auto">
          <a:xfrm>
            <a:off x="609600" y="7620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2000">
                <a:latin typeface="Arial" pitchFamily="34" charset="0"/>
                <a:cs typeface="Arial" pitchFamily="34" charset="0"/>
              </a:rPr>
              <a:t>34MeV</a:t>
            </a:r>
            <a:endParaRPr lang="en-US" altLang="en-US">
              <a:latin typeface="Arial" pitchFamily="34" charset="0"/>
              <a:cs typeface="Arial" pitchFamily="34" charset="0"/>
            </a:endParaRPr>
          </a:p>
        </p:txBody>
      </p:sp>
      <p:sp>
        <p:nvSpPr>
          <p:cNvPr id="9236" name="Rectangle 5"/>
          <p:cNvSpPr>
            <a:spLocks noChangeArrowheads="1"/>
          </p:cNvSpPr>
          <p:nvPr/>
        </p:nvSpPr>
        <p:spPr bwMode="auto">
          <a:xfrm>
            <a:off x="7467600" y="762000"/>
            <a:ext cx="127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2000">
                <a:latin typeface="Arial" pitchFamily="34" charset="0"/>
                <a:cs typeface="Arial" pitchFamily="34" charset="0"/>
              </a:rPr>
              <a:t>1124MeV</a:t>
            </a:r>
          </a:p>
        </p:txBody>
      </p:sp>
      <p:sp>
        <p:nvSpPr>
          <p:cNvPr id="9237" name="Rectangle 9"/>
          <p:cNvSpPr>
            <a:spLocks noChangeArrowheads="1"/>
          </p:cNvSpPr>
          <p:nvPr/>
        </p:nvSpPr>
        <p:spPr bwMode="auto">
          <a:xfrm>
            <a:off x="1295400" y="6019800"/>
            <a:ext cx="1287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2000">
                <a:latin typeface="Arial" pitchFamily="34" charset="0"/>
                <a:cs typeface="Arial" pitchFamily="34" charset="0"/>
              </a:rPr>
              <a:t>2214MeV</a:t>
            </a:r>
          </a:p>
        </p:txBody>
      </p:sp>
      <p:sp>
        <p:nvSpPr>
          <p:cNvPr id="9238" name="Rectangle 13"/>
          <p:cNvSpPr>
            <a:spLocks noChangeArrowheads="1"/>
          </p:cNvSpPr>
          <p:nvPr/>
        </p:nvSpPr>
        <p:spPr bwMode="auto">
          <a:xfrm>
            <a:off x="4572000" y="3413125"/>
            <a:ext cx="175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a:latin typeface="Arial" pitchFamily="34" charset="0"/>
                <a:cs typeface="Arial" pitchFamily="34" charset="0"/>
              </a:rPr>
              <a:t>2214MeV !!</a:t>
            </a:r>
          </a:p>
        </p:txBody>
      </p:sp>
      <p:sp>
        <p:nvSpPr>
          <p:cNvPr id="9239" name="Rectangle 14"/>
          <p:cNvSpPr>
            <a:spLocks noChangeArrowheads="1"/>
          </p:cNvSpPr>
          <p:nvPr/>
        </p:nvSpPr>
        <p:spPr bwMode="auto">
          <a:xfrm>
            <a:off x="7315200" y="6019800"/>
            <a:ext cx="127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2000">
                <a:latin typeface="Arial" pitchFamily="34" charset="0"/>
                <a:cs typeface="Arial" pitchFamily="34" charset="0"/>
              </a:rPr>
              <a:t>1124MeV</a:t>
            </a:r>
            <a:endParaRPr lang="en-US" altLang="en-US">
              <a:latin typeface="Arial" pitchFamily="34" charset="0"/>
              <a:cs typeface="Arial" pitchFamily="34" charset="0"/>
            </a:endParaRPr>
          </a:p>
        </p:txBody>
      </p:sp>
      <p:sp>
        <p:nvSpPr>
          <p:cNvPr id="9240" name="Title 23"/>
          <p:cNvSpPr>
            <a:spLocks noGrp="1"/>
          </p:cNvSpPr>
          <p:nvPr>
            <p:ph type="title"/>
          </p:nvPr>
        </p:nvSpPr>
        <p:spPr/>
        <p:txBody>
          <a:bodyPr/>
          <a:lstStyle/>
          <a:p>
            <a:r>
              <a:rPr lang="en-US" altLang="en-US" sz="2800" smtClean="0">
                <a:ea typeface="ＭＳ Ｐゴシック" pitchFamily="34" charset="-128"/>
              </a:rPr>
              <a:t>Accelerator KPP 2.2 GeV/pass</a:t>
            </a:r>
          </a:p>
        </p:txBody>
      </p:sp>
      <p:sp>
        <p:nvSpPr>
          <p:cNvPr id="9241" name="TextBox 24"/>
          <p:cNvSpPr txBox="1">
            <a:spLocks noChangeArrowheads="1"/>
          </p:cNvSpPr>
          <p:nvPr/>
        </p:nvSpPr>
        <p:spPr bwMode="auto">
          <a:xfrm>
            <a:off x="2819400" y="4876800"/>
            <a:ext cx="4071938" cy="923925"/>
          </a:xfrm>
          <a:prstGeom prst="rect">
            <a:avLst/>
          </a:prstGeom>
          <a:solidFill>
            <a:srgbClr val="8D042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1800">
                <a:solidFill>
                  <a:schemeClr val="bg1"/>
                </a:solidFill>
                <a:latin typeface="Arial" pitchFamily="34" charset="0"/>
                <a:cs typeface="Arial" pitchFamily="34" charset="0"/>
              </a:rPr>
              <a:t>KPP: machine capable of 12 GeV</a:t>
            </a:r>
          </a:p>
          <a:p>
            <a:r>
              <a:rPr lang="en-US" altLang="en-US" sz="1800">
                <a:solidFill>
                  <a:schemeClr val="bg1"/>
                </a:solidFill>
                <a:latin typeface="Arial" pitchFamily="34" charset="0"/>
                <a:cs typeface="Arial" pitchFamily="34" charset="0"/>
              </a:rPr>
              <a:t>1 pass at 2.2 GeV/pass for 8 hours</a:t>
            </a:r>
          </a:p>
          <a:p>
            <a:r>
              <a:rPr lang="en-US" altLang="en-US" sz="1800">
                <a:solidFill>
                  <a:schemeClr val="bg1"/>
                </a:solidFill>
                <a:latin typeface="Arial" pitchFamily="34" charset="0"/>
                <a:cs typeface="Arial" pitchFamily="34" charset="0"/>
              </a:rPr>
              <a:t>with acceptable trip rate (50% uptime)</a:t>
            </a:r>
          </a:p>
        </p:txBody>
      </p:sp>
      <p:sp>
        <p:nvSpPr>
          <p:cNvPr id="9242" name="Slide Number Placeholder 1"/>
          <p:cNvSpPr>
            <a:spLocks noGrp="1"/>
          </p:cNvSpPr>
          <p:nvPr>
            <p:ph type="sldNum" sz="quarter" idx="4294967295"/>
          </p:nvPr>
        </p:nvSpPr>
        <p:spPr bwMode="auto">
          <a:xfrm>
            <a:off x="3505200" y="6477000"/>
            <a:ext cx="1371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fld id="{A2662EB4-BD97-4BC2-960A-3EE8255185E1}" type="slidenum">
              <a:rPr lang="en-US" altLang="en-US" sz="1200">
                <a:solidFill>
                  <a:srgbClr val="898989"/>
                </a:solidFill>
                <a:latin typeface="Arial" pitchFamily="34" charset="0"/>
              </a:rPr>
              <a:pPr/>
              <a:t>4</a:t>
            </a:fld>
            <a:endParaRPr lang="en-US" altLang="en-US" sz="1200">
              <a:solidFill>
                <a:srgbClr val="898989"/>
              </a:solidFill>
              <a:latin typeface="Arial" pitchFamily="34" charset="0"/>
            </a:endParaRPr>
          </a:p>
        </p:txBody>
      </p:sp>
      <p:sp>
        <p:nvSpPr>
          <p:cNvPr id="9243" name="Footer Placeholder 2"/>
          <p:cNvSpPr>
            <a:spLocks noGrp="1"/>
          </p:cNvSpPr>
          <p:nvPr>
            <p:ph type="ftr" sz="quarter" idx="4294967295"/>
          </p:nvPr>
        </p:nvSpPr>
        <p:spPr bwMode="auto">
          <a:xfrm>
            <a:off x="838200" y="6481763"/>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1200" smtClean="0">
                <a:solidFill>
                  <a:srgbClr val="898989"/>
                </a:solidFill>
                <a:latin typeface="Arial" pitchFamily="34" charset="0"/>
              </a:rPr>
              <a:t>EICAC Meeting 2/28/14</a:t>
            </a:r>
          </a:p>
        </p:txBody>
      </p:sp>
      <p:sp>
        <p:nvSpPr>
          <p:cNvPr id="9244" name="Rectangle 27"/>
          <p:cNvSpPr>
            <a:spLocks noChangeArrowheads="1"/>
          </p:cNvSpPr>
          <p:nvPr/>
        </p:nvSpPr>
        <p:spPr bwMode="auto">
          <a:xfrm>
            <a:off x="2057400" y="914400"/>
            <a:ext cx="510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2" charset="0"/>
                <a:ea typeface="ＭＳ Ｐゴシック" pitchFamily="34" charset="-128"/>
              </a:defRPr>
            </a:lvl1pPr>
            <a:lvl2pPr marL="37931725" indent="-37474525">
              <a:defRPr sz="2400">
                <a:solidFill>
                  <a:schemeClr val="tx1"/>
                </a:solidFill>
                <a:latin typeface="Times" pitchFamily="-102" charset="0"/>
                <a:ea typeface="ＭＳ Ｐゴシック" pitchFamily="34" charset="-128"/>
              </a:defRPr>
            </a:lvl2pPr>
            <a:lvl3pPr marL="1143000" indent="-228600">
              <a:defRPr sz="2400">
                <a:solidFill>
                  <a:schemeClr val="tx1"/>
                </a:solidFill>
                <a:latin typeface="Times" pitchFamily="-102" charset="0"/>
                <a:ea typeface="ＭＳ Ｐゴシック" pitchFamily="34" charset="-128"/>
              </a:defRPr>
            </a:lvl3pPr>
            <a:lvl4pPr marL="1600200" indent="-228600">
              <a:defRPr sz="2400">
                <a:solidFill>
                  <a:schemeClr val="tx1"/>
                </a:solidFill>
                <a:latin typeface="Times" pitchFamily="-102" charset="0"/>
                <a:ea typeface="ＭＳ Ｐゴシック" pitchFamily="34" charset="-128"/>
              </a:defRPr>
            </a:lvl4pPr>
            <a:lvl5pPr marL="2057400" indent="-228600">
              <a:defRPr sz="2400">
                <a:solidFill>
                  <a:schemeClr val="tx1"/>
                </a:solidFill>
                <a:latin typeface="Times" pitchFamily="-102"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02" charset="0"/>
                <a:ea typeface="ＭＳ Ｐゴシック" pitchFamily="34" charset="-128"/>
              </a:defRPr>
            </a:lvl9pPr>
          </a:lstStyle>
          <a:p>
            <a:r>
              <a:rPr lang="en-US" altLang="en-US" sz="1400">
                <a:latin typeface="Arial" pitchFamily="34" charset="0"/>
              </a:rPr>
              <a:t>September 2013	End of long shutdown</a:t>
            </a:r>
          </a:p>
          <a:p>
            <a:r>
              <a:rPr lang="en-US" altLang="en-US" sz="1400">
                <a:latin typeface="Arial" pitchFamily="34" charset="0"/>
              </a:rPr>
              <a:t>October 2013	ARR  Phase I </a:t>
            </a:r>
          </a:p>
          <a:p>
            <a:r>
              <a:rPr lang="en-US" altLang="en-US" sz="1400">
                <a:latin typeface="Arial" pitchFamily="34" charset="0"/>
              </a:rPr>
              <a:t>December 2013	Completed Hot Check Out</a:t>
            </a:r>
          </a:p>
          <a:p>
            <a:r>
              <a:rPr lang="en-US" altLang="en-US" sz="1400">
                <a:latin typeface="Arial" pitchFamily="34" charset="0"/>
              </a:rPr>
              <a:t>		Re-commissioned injector with beam</a:t>
            </a:r>
          </a:p>
          <a:p>
            <a:r>
              <a:rPr lang="en-US" altLang="en-US" sz="1400">
                <a:latin typeface="Arial" pitchFamily="34" charset="0"/>
              </a:rPr>
              <a:t>January 2014	Linacs cold and ready for beam</a:t>
            </a:r>
          </a:p>
          <a:p>
            <a:r>
              <a:rPr lang="en-US" altLang="en-US" sz="1400" b="1">
                <a:latin typeface="Arial" pitchFamily="34" charset="0"/>
              </a:rPr>
              <a:t>February 7	</a:t>
            </a:r>
            <a:r>
              <a:rPr lang="en-US" altLang="en-US" sz="1400">
                <a:latin typeface="Arial" pitchFamily="34" charset="0"/>
              </a:rPr>
              <a:t>	</a:t>
            </a:r>
            <a:r>
              <a:rPr lang="en-US" altLang="en-US" sz="1400" b="1">
                <a:latin typeface="Arial" pitchFamily="34" charset="0"/>
              </a:rPr>
              <a:t>Achieved </a:t>
            </a:r>
            <a:r>
              <a:rPr lang="en-US" altLang="en-US" sz="1400" b="1">
                <a:solidFill>
                  <a:srgbClr val="E80000"/>
                </a:solidFill>
                <a:latin typeface="Arial" pitchFamily="34" charset="0"/>
              </a:rPr>
              <a:t> </a:t>
            </a:r>
            <a:r>
              <a:rPr lang="en-US" altLang="en-US" sz="1400" b="1">
                <a:latin typeface="Arial" pitchFamily="34" charset="0"/>
              </a:rPr>
              <a:t>milestone !</a:t>
            </a:r>
          </a:p>
          <a:p>
            <a:r>
              <a:rPr lang="en-US" altLang="en-US" sz="1400">
                <a:latin typeface="Arial" pitchFamily="34" charset="0"/>
              </a:rPr>
              <a:t>March 2014	Restart commissioning (multi-pass)</a:t>
            </a:r>
          </a:p>
        </p:txBody>
      </p:sp>
    </p:spTree>
    <p:extLst>
      <p:ext uri="{BB962C8B-B14F-4D97-AF65-F5344CB8AC3E}">
        <p14:creationId xmlns:p14="http://schemas.microsoft.com/office/powerpoint/2010/main" val="4184492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24" y="854152"/>
            <a:ext cx="7576457" cy="555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Three year plan</a:t>
            </a:r>
            <a:endParaRPr lang="en-US" dirty="0"/>
          </a:p>
        </p:txBody>
      </p:sp>
    </p:spTree>
    <p:extLst>
      <p:ext uri="{BB962C8B-B14F-4D97-AF65-F5344CB8AC3E}">
        <p14:creationId xmlns:p14="http://schemas.microsoft.com/office/powerpoint/2010/main" val="80880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HPS Status</a:t>
            </a:r>
            <a:endParaRPr lang="en-US" dirty="0"/>
          </a:p>
        </p:txBody>
      </p:sp>
      <p:sp>
        <p:nvSpPr>
          <p:cNvPr id="3" name="Content Placeholder 2"/>
          <p:cNvSpPr>
            <a:spLocks noGrp="1"/>
          </p:cNvSpPr>
          <p:nvPr>
            <p:ph idx="1"/>
          </p:nvPr>
        </p:nvSpPr>
        <p:spPr/>
        <p:txBody>
          <a:bodyPr/>
          <a:lstStyle/>
          <a:p>
            <a:r>
              <a:rPr lang="en-US" dirty="0" smtClean="0"/>
              <a:t> Received Conditional Approval (C2) at PAC39</a:t>
            </a:r>
          </a:p>
          <a:p>
            <a:pPr marL="0" indent="0">
              <a:buNone/>
            </a:pPr>
            <a:r>
              <a:rPr lang="en-US" sz="1800" dirty="0"/>
              <a:t>“Although there is still a substantial amount of work needed to get from this first test run to a full operation of the experiment, the view from the PAC is that the experiment should be promoted to the next level: Conditional Approval 1, which does not require a return to the PAC, but leaves it to the laboratory management to conduct a technical review of the experiment and to schedule </a:t>
            </a:r>
            <a:r>
              <a:rPr lang="en-US" sz="1800" dirty="0" err="1" smtClean="0"/>
              <a:t>beamtime</a:t>
            </a:r>
            <a:r>
              <a:rPr lang="en-US" sz="1800" dirty="0" smtClean="0"/>
              <a:t> </a:t>
            </a:r>
            <a:r>
              <a:rPr lang="en-US" sz="1800" dirty="0"/>
              <a:t>based on the experiment’s readiness. The PAC urges the HPS Collaboration to convince the laboratory to schedule an early test run with electron beam. Ideally, the test run could be performed as soon as beams restart in Hall B, not only to ensure efficient progress toward the full experiment but also to provide an early, high-impact result from 12 </a:t>
            </a:r>
            <a:r>
              <a:rPr lang="en-US" sz="1800" dirty="0" err="1"/>
              <a:t>GeV</a:t>
            </a:r>
            <a:r>
              <a:rPr lang="en-US" sz="1800" dirty="0"/>
              <a:t> operation, thanks to the impressive anticipated reach of the test experiment. The Collaboration should proceed in the meantime to seek funding and acquire the equipment for the full experiment</a:t>
            </a:r>
            <a:r>
              <a:rPr lang="en-US" sz="1800" dirty="0" smtClean="0"/>
              <a:t>.”</a:t>
            </a:r>
          </a:p>
          <a:p>
            <a:r>
              <a:rPr lang="en-US" dirty="0" smtClean="0"/>
              <a:t> Proposal submitted to DOE March 2013</a:t>
            </a:r>
          </a:p>
          <a:p>
            <a:r>
              <a:rPr lang="en-US" dirty="0"/>
              <a:t> </a:t>
            </a:r>
            <a:r>
              <a:rPr lang="en-US" dirty="0" err="1" smtClean="0"/>
              <a:t>JLab</a:t>
            </a:r>
            <a:r>
              <a:rPr lang="en-US" dirty="0" smtClean="0"/>
              <a:t> agreed that DOE review would form basis for HPS full approval</a:t>
            </a:r>
            <a:endParaRPr lang="en-US" dirty="0"/>
          </a:p>
        </p:txBody>
      </p:sp>
    </p:spTree>
    <p:extLst>
      <p:ext uri="{BB962C8B-B14F-4D97-AF65-F5344CB8AC3E}">
        <p14:creationId xmlns:p14="http://schemas.microsoft.com/office/powerpoint/2010/main" val="261806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HPS Status (cont’d)</a:t>
            </a:r>
            <a:endParaRPr lang="en-US" dirty="0"/>
          </a:p>
        </p:txBody>
      </p:sp>
      <p:sp>
        <p:nvSpPr>
          <p:cNvPr id="3" name="Content Placeholder 2"/>
          <p:cNvSpPr>
            <a:spLocks noGrp="1"/>
          </p:cNvSpPr>
          <p:nvPr>
            <p:ph idx="1"/>
          </p:nvPr>
        </p:nvSpPr>
        <p:spPr>
          <a:xfrm>
            <a:off x="152400" y="762000"/>
            <a:ext cx="8839200" cy="5334000"/>
          </a:xfrm>
        </p:spPr>
        <p:txBody>
          <a:bodyPr/>
          <a:lstStyle/>
          <a:p>
            <a:r>
              <a:rPr lang="en-US" dirty="0" smtClean="0"/>
              <a:t> DOE review in July 2013, identified issues:</a:t>
            </a:r>
          </a:p>
          <a:p>
            <a:pPr marL="0" indent="0">
              <a:buNone/>
            </a:pPr>
            <a:r>
              <a:rPr lang="en-US" sz="1800" dirty="0"/>
              <a:t>	- </a:t>
            </a:r>
            <a:r>
              <a:rPr lang="en-US" sz="1800" dirty="0" smtClean="0"/>
              <a:t>A </a:t>
            </a:r>
            <a:r>
              <a:rPr lang="en-US" sz="1800" dirty="0"/>
              <a:t>Technical Coordinator may be needed during the installation and operation phase of the HPS experiment.</a:t>
            </a:r>
          </a:p>
          <a:p>
            <a:pPr marL="0" indent="0">
              <a:buNone/>
            </a:pPr>
            <a:r>
              <a:rPr lang="en-US" sz="1800" dirty="0"/>
              <a:t>	</a:t>
            </a:r>
            <a:r>
              <a:rPr lang="en-US" sz="1800" dirty="0" smtClean="0"/>
              <a:t>- HPS </a:t>
            </a:r>
            <a:r>
              <a:rPr lang="en-US" sz="1800" dirty="0"/>
              <a:t>needs to fully analyze the test data and publish in peer-reviewed journals. This will help uncover possible problems. This is particularly true for the SVT alignment.</a:t>
            </a:r>
          </a:p>
          <a:p>
            <a:pPr marL="0" indent="0">
              <a:buNone/>
            </a:pPr>
            <a:r>
              <a:rPr lang="en-US" sz="1800" dirty="0"/>
              <a:t>	</a:t>
            </a:r>
            <a:r>
              <a:rPr lang="en-US" sz="1800" dirty="0" smtClean="0"/>
              <a:t>- If </a:t>
            </a:r>
            <a:r>
              <a:rPr lang="en-US" sz="1800" dirty="0"/>
              <a:t>you have 30k photoelectrons/</a:t>
            </a:r>
            <a:r>
              <a:rPr lang="en-US" sz="1800" dirty="0" err="1"/>
              <a:t>GeV</a:t>
            </a:r>
            <a:r>
              <a:rPr lang="en-US" sz="1800" dirty="0"/>
              <a:t> in the ECAL, is an APD upgrade going to help overall resolution?</a:t>
            </a:r>
          </a:p>
          <a:p>
            <a:pPr marL="0" indent="0">
              <a:buNone/>
            </a:pPr>
            <a:r>
              <a:rPr lang="en-US" sz="1800" dirty="0"/>
              <a:t>	</a:t>
            </a:r>
            <a:r>
              <a:rPr lang="en-US" sz="1800" dirty="0" smtClean="0"/>
              <a:t>- The </a:t>
            </a:r>
            <a:r>
              <a:rPr lang="en-US" sz="1800" dirty="0"/>
              <a:t>DAQ was only tested at 10% of final expected rate. HPS should consider high-rate tests of the full system before the full run</a:t>
            </a:r>
            <a:r>
              <a:rPr lang="en-US" sz="1800" dirty="0" smtClean="0"/>
              <a:t>.</a:t>
            </a:r>
          </a:p>
          <a:p>
            <a:r>
              <a:rPr lang="en-US" dirty="0"/>
              <a:t> </a:t>
            </a:r>
            <a:r>
              <a:rPr lang="en-US" dirty="0" err="1" smtClean="0"/>
              <a:t>JLab</a:t>
            </a:r>
            <a:r>
              <a:rPr lang="en-US" dirty="0" smtClean="0"/>
              <a:t> requests short document (Dec. 2013):</a:t>
            </a:r>
          </a:p>
          <a:p>
            <a:pPr marL="0" indent="0">
              <a:buNone/>
            </a:pPr>
            <a:r>
              <a:rPr lang="en-US" dirty="0"/>
              <a:t>	</a:t>
            </a:r>
            <a:r>
              <a:rPr lang="en-US" sz="1800" dirty="0"/>
              <a:t>- </a:t>
            </a:r>
            <a:r>
              <a:rPr lang="en-US" sz="1800" dirty="0" smtClean="0"/>
              <a:t>address </a:t>
            </a:r>
            <a:r>
              <a:rPr lang="en-US" sz="1800" dirty="0"/>
              <a:t>the comments from the July DOE </a:t>
            </a:r>
            <a:r>
              <a:rPr lang="en-US" sz="1800" dirty="0" smtClean="0"/>
              <a:t>review</a:t>
            </a:r>
          </a:p>
          <a:p>
            <a:pPr marL="0" indent="0">
              <a:buNone/>
            </a:pPr>
            <a:r>
              <a:rPr lang="en-US" sz="1800" dirty="0"/>
              <a:t>	- </a:t>
            </a:r>
            <a:r>
              <a:rPr lang="en-US" sz="1800" dirty="0" smtClean="0"/>
              <a:t>update </a:t>
            </a:r>
            <a:r>
              <a:rPr lang="en-US" sz="1800" dirty="0"/>
              <a:t>the beam time </a:t>
            </a:r>
            <a:r>
              <a:rPr lang="en-US" sz="1800" dirty="0" smtClean="0"/>
              <a:t>request</a:t>
            </a:r>
          </a:p>
          <a:p>
            <a:r>
              <a:rPr lang="en-US" dirty="0"/>
              <a:t>Successful demonstration of HPS performance during the engineering run will be considered a prerequisite for scheduling of additional running time, as advised by PAC39</a:t>
            </a:r>
          </a:p>
          <a:p>
            <a:pPr marL="0" indent="0">
              <a:buNone/>
            </a:pPr>
            <a:endParaRPr lang="en-US" sz="1800" dirty="0"/>
          </a:p>
        </p:txBody>
      </p:sp>
    </p:spTree>
    <p:extLst>
      <p:ext uri="{BB962C8B-B14F-4D97-AF65-F5344CB8AC3E}">
        <p14:creationId xmlns:p14="http://schemas.microsoft.com/office/powerpoint/2010/main" val="2580108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381000"/>
          </a:xfrm>
        </p:spPr>
        <p:txBody>
          <a:bodyPr/>
          <a:lstStyle/>
          <a:p>
            <a:r>
              <a:rPr lang="en-US" dirty="0" smtClean="0"/>
              <a:t/>
            </a:r>
            <a:br>
              <a:rPr lang="en-US" dirty="0" smtClean="0"/>
            </a:br>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We expect HPS to receive full approval in the next 2-3 months following receipt of the approval/</a:t>
            </a:r>
            <a:r>
              <a:rPr lang="en-US" dirty="0" err="1" smtClean="0"/>
              <a:t>beamtime</a:t>
            </a:r>
            <a:r>
              <a:rPr lang="en-US" dirty="0" smtClean="0"/>
              <a:t> request</a:t>
            </a:r>
          </a:p>
          <a:p>
            <a:r>
              <a:rPr lang="en-US" dirty="0"/>
              <a:t> </a:t>
            </a:r>
            <a:r>
              <a:rPr lang="en-US" dirty="0" smtClean="0"/>
              <a:t>PAC41 will consider HPS for prioritization, assuming full approval status. </a:t>
            </a:r>
          </a:p>
          <a:p>
            <a:r>
              <a:rPr lang="en-US" dirty="0"/>
              <a:t> </a:t>
            </a:r>
            <a:r>
              <a:rPr lang="en-US" dirty="0" smtClean="0"/>
              <a:t>Continue close technical coordination with 12 </a:t>
            </a:r>
            <a:r>
              <a:rPr lang="en-US" dirty="0" err="1" smtClean="0"/>
              <a:t>GeV</a:t>
            </a:r>
            <a:r>
              <a:rPr lang="en-US" dirty="0" smtClean="0"/>
              <a:t> project and Hall B </a:t>
            </a:r>
          </a:p>
          <a:p>
            <a:r>
              <a:rPr lang="en-US" dirty="0" smtClean="0"/>
              <a:t>We anticipate a readiness review in ~July 2014</a:t>
            </a:r>
          </a:p>
          <a:p>
            <a:r>
              <a:rPr lang="en-US" dirty="0"/>
              <a:t> </a:t>
            </a:r>
            <a:r>
              <a:rPr lang="en-US" dirty="0" smtClean="0"/>
              <a:t>We will schedule beam for HPS in Hall B during 2015, subject to priority on schedule for CLAS12 installation activities (as per HPS Implementation Plan)</a:t>
            </a:r>
            <a:endParaRPr lang="en-US" dirty="0"/>
          </a:p>
        </p:txBody>
      </p:sp>
    </p:spTree>
    <p:extLst>
      <p:ext uri="{BB962C8B-B14F-4D97-AF65-F5344CB8AC3E}">
        <p14:creationId xmlns:p14="http://schemas.microsoft.com/office/powerpoint/2010/main" val="43349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Prad</a:t>
            </a:r>
            <a:r>
              <a:rPr lang="en-US" dirty="0" smtClean="0"/>
              <a:t> Status</a:t>
            </a:r>
            <a:endParaRPr lang="en-US" dirty="0"/>
          </a:p>
        </p:txBody>
      </p:sp>
      <p:sp>
        <p:nvSpPr>
          <p:cNvPr id="3" name="Content Placeholder 2"/>
          <p:cNvSpPr>
            <a:spLocks noGrp="1"/>
          </p:cNvSpPr>
          <p:nvPr>
            <p:ph idx="1"/>
          </p:nvPr>
        </p:nvSpPr>
        <p:spPr>
          <a:xfrm>
            <a:off x="762000" y="914400"/>
            <a:ext cx="8077200" cy="5334000"/>
          </a:xfrm>
        </p:spPr>
        <p:txBody>
          <a:bodyPr/>
          <a:lstStyle/>
          <a:p>
            <a:r>
              <a:rPr lang="en-US" dirty="0" smtClean="0"/>
              <a:t> Collaboration submitted “Implementation Plan</a:t>
            </a:r>
          </a:p>
          <a:p>
            <a:pPr marL="0" indent="0">
              <a:buNone/>
            </a:pPr>
            <a:r>
              <a:rPr lang="en-US" dirty="0"/>
              <a:t>	</a:t>
            </a:r>
            <a:r>
              <a:rPr lang="en-US" dirty="0" smtClean="0"/>
              <a:t>- Install before FY15</a:t>
            </a:r>
          </a:p>
          <a:p>
            <a:pPr marL="0" indent="0">
              <a:buNone/>
            </a:pPr>
            <a:r>
              <a:rPr lang="en-US" dirty="0"/>
              <a:t>	</a:t>
            </a:r>
            <a:r>
              <a:rPr lang="en-US" dirty="0" smtClean="0"/>
              <a:t>- Ready for FY15 beam</a:t>
            </a:r>
          </a:p>
          <a:p>
            <a:endParaRPr lang="en-US" dirty="0" smtClean="0"/>
          </a:p>
          <a:p>
            <a:r>
              <a:rPr lang="en-US" dirty="0"/>
              <a:t> </a:t>
            </a:r>
            <a:r>
              <a:rPr lang="en-US" dirty="0" smtClean="0"/>
              <a:t>Required resources reviewed by Physics Division</a:t>
            </a:r>
          </a:p>
          <a:p>
            <a:endParaRPr lang="en-US" dirty="0" smtClean="0"/>
          </a:p>
          <a:p>
            <a:r>
              <a:rPr lang="en-US" dirty="0"/>
              <a:t> </a:t>
            </a:r>
            <a:r>
              <a:rPr lang="en-US" dirty="0" smtClean="0"/>
              <a:t>Meeting with </a:t>
            </a:r>
            <a:r>
              <a:rPr lang="en-US" dirty="0" err="1" smtClean="0"/>
              <a:t>Prad</a:t>
            </a:r>
            <a:r>
              <a:rPr lang="en-US" dirty="0" smtClean="0"/>
              <a:t> leadership scheduled for March 21</a:t>
            </a:r>
            <a:endParaRPr lang="en-US" dirty="0"/>
          </a:p>
        </p:txBody>
      </p:sp>
    </p:spTree>
    <p:extLst>
      <p:ext uri="{BB962C8B-B14F-4D97-AF65-F5344CB8AC3E}">
        <p14:creationId xmlns:p14="http://schemas.microsoft.com/office/powerpoint/2010/main" val="2264181073"/>
      </p:ext>
    </p:extLst>
  </p:cSld>
  <p:clrMapOvr>
    <a:masterClrMapping/>
  </p:clrMapOvr>
</p:sld>
</file>

<file path=ppt/theme/theme1.xml><?xml version="1.0" encoding="utf-8"?>
<a:theme xmlns:a="http://schemas.openxmlformats.org/drawingml/2006/main" name="2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sz="2000" b="1" dirty="0" smtClean="0">
            <a:solidFill>
              <a:srgbClr val="002060"/>
            </a:solidFill>
            <a:latin typeface="Arial" pitchFamily="34" charset="0"/>
            <a:cs typeface="Arial" pitchFamily="34"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90144</TotalTime>
  <Words>947</Words>
  <Application>Microsoft Office PowerPoint</Application>
  <PresentationFormat>On-screen Show (4:3)</PresentationFormat>
  <Paragraphs>245</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2_JLab_PowerPoint1</vt:lpstr>
      <vt:lpstr>3_JLab_PowerPoint1</vt:lpstr>
      <vt:lpstr>PowerPoint Presentation</vt:lpstr>
      <vt:lpstr>PowerPoint Presentation</vt:lpstr>
      <vt:lpstr>PowerPoint Presentation</vt:lpstr>
      <vt:lpstr>Accelerator KPP 2.2 GeV/pass</vt:lpstr>
      <vt:lpstr>Three year plan</vt:lpstr>
      <vt:lpstr>HPS Status</vt:lpstr>
      <vt:lpstr>HPS Status (cont’d)</vt:lpstr>
      <vt:lpstr> Going Forward</vt:lpstr>
      <vt:lpstr>Prad Status</vt:lpstr>
      <vt:lpstr>PowerPoint Presentation</vt:lpstr>
      <vt:lpstr>PowerPoint Presentation</vt:lpstr>
      <vt:lpstr>PAC41</vt:lpstr>
      <vt:lpstr>PAC41</vt:lpstr>
      <vt:lpstr>PAC41</vt:lpstr>
      <vt:lpstr>PAC42</vt:lpstr>
      <vt:lpstr>Summary</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bmck</dc:creator>
  <cp:lastModifiedBy>bmck</cp:lastModifiedBy>
  <cp:revision>147</cp:revision>
  <dcterms:created xsi:type="dcterms:W3CDTF">2010-06-22T16:39:58Z</dcterms:created>
  <dcterms:modified xsi:type="dcterms:W3CDTF">2014-03-09T22:07:36Z</dcterms:modified>
</cp:coreProperties>
</file>