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3.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Microsoft_Equation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Microsoft_Equation5.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0" r:id="rId1"/>
  </p:sldMasterIdLst>
  <p:notesMasterIdLst>
    <p:notesMasterId r:id="rId49"/>
  </p:notesMasterIdLst>
  <p:handoutMasterIdLst>
    <p:handoutMasterId r:id="rId50"/>
  </p:handoutMasterIdLst>
  <p:sldIdLst>
    <p:sldId id="449" r:id="rId2"/>
    <p:sldId id="451" r:id="rId3"/>
    <p:sldId id="450" r:id="rId4"/>
    <p:sldId id="452" r:id="rId5"/>
    <p:sldId id="453" r:id="rId6"/>
    <p:sldId id="454" r:id="rId7"/>
    <p:sldId id="455" r:id="rId8"/>
    <p:sldId id="456" r:id="rId9"/>
    <p:sldId id="458" r:id="rId10"/>
    <p:sldId id="491" r:id="rId11"/>
    <p:sldId id="492" r:id="rId12"/>
    <p:sldId id="457" r:id="rId13"/>
    <p:sldId id="459" r:id="rId14"/>
    <p:sldId id="460" r:id="rId15"/>
    <p:sldId id="461" r:id="rId16"/>
    <p:sldId id="463" r:id="rId17"/>
    <p:sldId id="464" r:id="rId18"/>
    <p:sldId id="465" r:id="rId19"/>
    <p:sldId id="468" r:id="rId20"/>
    <p:sldId id="476" r:id="rId21"/>
    <p:sldId id="467" r:id="rId22"/>
    <p:sldId id="469" r:id="rId23"/>
    <p:sldId id="470" r:id="rId24"/>
    <p:sldId id="472" r:id="rId25"/>
    <p:sldId id="473" r:id="rId26"/>
    <p:sldId id="474" r:id="rId27"/>
    <p:sldId id="478" r:id="rId28"/>
    <p:sldId id="479" r:id="rId29"/>
    <p:sldId id="480" r:id="rId30"/>
    <p:sldId id="481" r:id="rId31"/>
    <p:sldId id="482" r:id="rId32"/>
    <p:sldId id="483" r:id="rId33"/>
    <p:sldId id="484" r:id="rId34"/>
    <p:sldId id="485" r:id="rId35"/>
    <p:sldId id="486" r:id="rId36"/>
    <p:sldId id="487" r:id="rId37"/>
    <p:sldId id="498" r:id="rId38"/>
    <p:sldId id="490" r:id="rId39"/>
    <p:sldId id="488" r:id="rId40"/>
    <p:sldId id="489" r:id="rId41"/>
    <p:sldId id="495" r:id="rId42"/>
    <p:sldId id="494" r:id="rId43"/>
    <p:sldId id="493" r:id="rId44"/>
    <p:sldId id="496" r:id="rId45"/>
    <p:sldId id="497" r:id="rId46"/>
    <p:sldId id="475" r:id="rId47"/>
    <p:sldId id="477"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7E2C"/>
    <a:srgbClr val="8CFF1E"/>
    <a:srgbClr val="E700FF"/>
    <a:srgbClr val="E700B5"/>
    <a:srgbClr val="83FFC1"/>
    <a:srgbClr val="8400C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chemeClr val="accent4">
                  <a:lumMod val="75000"/>
                </a:schemeClr>
              </a:solidFill>
            </c:spPr>
          </c:dPt>
          <c:dPt>
            <c:idx val="1"/>
            <c:bubble3D val="0"/>
            <c:spPr>
              <a:solidFill>
                <a:srgbClr val="FFFF00"/>
              </a:solidFill>
            </c:spPr>
          </c:dPt>
          <c:dPt>
            <c:idx val="2"/>
            <c:bubble3D val="0"/>
            <c:spPr>
              <a:solidFill>
                <a:schemeClr val="accent5">
                  <a:lumMod val="50000"/>
                </a:schemeClr>
              </a:solidFill>
            </c:spPr>
          </c:dPt>
          <c:dPt>
            <c:idx val="3"/>
            <c:bubble3D val="0"/>
            <c:spPr>
              <a:solidFill>
                <a:schemeClr val="accent3">
                  <a:lumMod val="60000"/>
                  <a:lumOff val="40000"/>
                </a:schemeClr>
              </a:solidFill>
              <a:ln>
                <a:solidFill>
                  <a:schemeClr val="accent3">
                    <a:lumMod val="60000"/>
                    <a:lumOff val="40000"/>
                  </a:schemeClr>
                </a:solidFill>
              </a:ln>
            </c:spPr>
          </c:dPt>
          <c:dLbls>
            <c:dLbl>
              <c:idx val="0"/>
              <c:layout>
                <c:manualLayout>
                  <c:x val="0.126628091943052"/>
                  <c:y val="0.0260869565217391"/>
                </c:manualLayout>
              </c:layout>
              <c:tx>
                <c:rich>
                  <a:bodyPr/>
                  <a:lstStyle/>
                  <a:p>
                    <a:r>
                      <a:rPr lang="en-US" dirty="0" smtClean="0">
                        <a:latin typeface="Symbol Proportional BT" charset="2"/>
                        <a:cs typeface="Symbol Proportional BT" charset="2"/>
                      </a:rPr>
                      <a:t>DS</a:t>
                    </a:r>
                    <a:r>
                      <a:rPr lang="en-US" dirty="0"/>
                      <a:t>
</a:t>
                    </a:r>
                  </a:p>
                </c:rich>
              </c:tx>
              <c:showLegendKey val="0"/>
              <c:showVal val="0"/>
              <c:showCatName val="1"/>
              <c:showSerName val="0"/>
              <c:showPercent val="1"/>
              <c:showBubbleSize val="0"/>
            </c:dLbl>
            <c:dLbl>
              <c:idx val="1"/>
              <c:layout/>
              <c:tx>
                <c:rich>
                  <a:bodyPr/>
                  <a:lstStyle/>
                  <a:p>
                    <a:r>
                      <a:rPr lang="en-US" dirty="0" smtClean="0">
                        <a:latin typeface="Symbol Proportional BT" charset="2"/>
                        <a:cs typeface="Symbol Proportional BT" charset="2"/>
                      </a:rPr>
                      <a:t>D</a:t>
                    </a:r>
                    <a:r>
                      <a:rPr lang="en-US" dirty="0" smtClean="0"/>
                      <a:t>G</a:t>
                    </a:r>
                    <a:r>
                      <a:rPr lang="en-US" dirty="0"/>
                      <a:t>
</a:t>
                    </a:r>
                  </a:p>
                </c:rich>
              </c:tx>
              <c:showLegendKey val="0"/>
              <c:showVal val="0"/>
              <c:showCatName val="1"/>
              <c:showSerName val="0"/>
              <c:showPercent val="1"/>
              <c:showBubbleSize val="0"/>
            </c:dLbl>
            <c:dLbl>
              <c:idx val="2"/>
              <c:layout/>
              <c:tx>
                <c:rich>
                  <a:bodyPr/>
                  <a:lstStyle/>
                  <a:p>
                    <a:r>
                      <a:rPr lang="en-US" dirty="0" err="1" smtClean="0">
                        <a:latin typeface="Lucida Calligraphy"/>
                        <a:cs typeface="Lucida Calligraphy"/>
                      </a:rPr>
                      <a:t>L</a:t>
                    </a:r>
                    <a:r>
                      <a:rPr lang="en-US" baseline="-25000" dirty="0" err="1" smtClean="0"/>
                      <a:t>q</a:t>
                    </a:r>
                    <a:r>
                      <a:rPr lang="en-US" dirty="0"/>
                      <a:t>
</a:t>
                    </a:r>
                  </a:p>
                </c:rich>
              </c:tx>
              <c:showLegendKey val="0"/>
              <c:showVal val="0"/>
              <c:showCatName val="1"/>
              <c:showSerName val="0"/>
              <c:showPercent val="1"/>
              <c:showBubbleSize val="0"/>
            </c:dLbl>
            <c:dLbl>
              <c:idx val="3"/>
              <c:layout/>
              <c:tx>
                <c:rich>
                  <a:bodyPr/>
                  <a:lstStyle/>
                  <a:p>
                    <a:r>
                      <a:rPr lang="en-US" dirty="0" err="1">
                        <a:latin typeface="Lucida Calligraphy"/>
                        <a:cs typeface="Lucida Calligraphy"/>
                      </a:rPr>
                      <a:t>L</a:t>
                    </a:r>
                    <a:r>
                      <a:rPr lang="en-US" baseline="-25000" dirty="0" err="1" smtClean="0"/>
                      <a:t>g</a:t>
                    </a:r>
                    <a:r>
                      <a:rPr lang="en-US" dirty="0"/>
                      <a:t>
</a:t>
                    </a:r>
                  </a:p>
                </c:rich>
              </c:tx>
              <c:showLegendKey val="0"/>
              <c:showVal val="0"/>
              <c:showCatName val="1"/>
              <c:showSerName val="0"/>
              <c:showPercent val="1"/>
              <c:showBubbleSize val="0"/>
            </c:dLbl>
            <c:txPr>
              <a:bodyPr/>
              <a:lstStyle/>
              <a:p>
                <a:pPr>
                  <a:defRPr sz="2000">
                    <a:latin typeface="Chalkboard"/>
                  </a:defRPr>
                </a:pPr>
                <a:endParaRPr lang="en-US"/>
              </a:p>
            </c:txPr>
            <c:showLegendKey val="0"/>
            <c:showVal val="0"/>
            <c:showCatName val="1"/>
            <c:showSerName val="0"/>
            <c:showPercent val="1"/>
            <c:showBubbleSize val="0"/>
            <c:showLeaderLines val="1"/>
          </c:dLbls>
          <c:cat>
            <c:strRef>
              <c:f>Sheet1!$A$2:$A$5</c:f>
              <c:strCache>
                <c:ptCount val="4"/>
                <c:pt idx="0">
                  <c:v>DS</c:v>
                </c:pt>
                <c:pt idx="1">
                  <c:v>DG</c:v>
                </c:pt>
                <c:pt idx="2">
                  <c:v>Lq</c:v>
                </c:pt>
                <c:pt idx="3">
                  <c:v>Lg</c:v>
                </c:pt>
              </c:strCache>
            </c:strRef>
          </c:cat>
          <c:val>
            <c:numRef>
              <c:f>Sheet1!$B$2:$B$5</c:f>
              <c:numCache>
                <c:formatCode>General</c:formatCode>
                <c:ptCount val="4"/>
                <c:pt idx="0">
                  <c:v>33.0</c:v>
                </c:pt>
                <c:pt idx="1">
                  <c:v>5.0</c:v>
                </c:pt>
                <c:pt idx="2">
                  <c:v>31.0</c:v>
                </c:pt>
                <c:pt idx="3">
                  <c:v>31.0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solidFill>
                <a:schemeClr val="accent4">
                  <a:lumMod val="75000"/>
                </a:schemeClr>
              </a:solidFill>
            </c:spPr>
          </c:dPt>
          <c:dPt>
            <c:idx val="1"/>
            <c:bubble3D val="0"/>
            <c:spPr>
              <a:solidFill>
                <a:srgbClr val="FFFF00"/>
              </a:solidFill>
            </c:spPr>
          </c:dPt>
          <c:dPt>
            <c:idx val="2"/>
            <c:bubble3D val="0"/>
            <c:spPr>
              <a:solidFill>
                <a:schemeClr val="accent5">
                  <a:lumMod val="50000"/>
                </a:schemeClr>
              </a:solidFill>
            </c:spPr>
          </c:dPt>
          <c:dPt>
            <c:idx val="3"/>
            <c:bubble3D val="0"/>
            <c:spPr>
              <a:solidFill>
                <a:schemeClr val="accent3">
                  <a:lumMod val="60000"/>
                  <a:lumOff val="40000"/>
                </a:schemeClr>
              </a:solidFill>
              <a:ln>
                <a:solidFill>
                  <a:schemeClr val="accent3">
                    <a:lumMod val="60000"/>
                    <a:lumOff val="40000"/>
                  </a:schemeClr>
                </a:solidFill>
              </a:ln>
            </c:spPr>
          </c:dPt>
          <c:dLbls>
            <c:dLbl>
              <c:idx val="0"/>
              <c:layout>
                <c:manualLayout>
                  <c:x val="0.0330205299680006"/>
                  <c:y val="-0.0470837334357596"/>
                </c:manualLayout>
              </c:layout>
              <c:tx>
                <c:rich>
                  <a:bodyPr/>
                  <a:lstStyle/>
                  <a:p>
                    <a:r>
                      <a:rPr lang="en-US" dirty="0" smtClean="0">
                        <a:latin typeface="Symbol Proportional BT" charset="2"/>
                        <a:cs typeface="Symbol Proportional BT" charset="2"/>
                      </a:rPr>
                      <a:t>DS</a:t>
                    </a:r>
                    <a:r>
                      <a:rPr lang="en-US" dirty="0"/>
                      <a:t>
</a:t>
                    </a:r>
                  </a:p>
                </c:rich>
              </c:tx>
              <c:showLegendKey val="0"/>
              <c:showVal val="0"/>
              <c:showCatName val="1"/>
              <c:showSerName val="0"/>
              <c:showPercent val="1"/>
              <c:showBubbleSize val="0"/>
            </c:dLbl>
            <c:dLbl>
              <c:idx val="1"/>
              <c:layout/>
              <c:tx>
                <c:rich>
                  <a:bodyPr/>
                  <a:lstStyle/>
                  <a:p>
                    <a:r>
                      <a:rPr lang="en-US" dirty="0" smtClean="0">
                        <a:latin typeface="Symbol Proportional BT" charset="2"/>
                        <a:cs typeface="Symbol Proportional BT" charset="2"/>
                      </a:rPr>
                      <a:t>D</a:t>
                    </a:r>
                    <a:r>
                      <a:rPr lang="en-US" dirty="0" smtClean="0"/>
                      <a:t>G</a:t>
                    </a:r>
                    <a:r>
                      <a:rPr lang="en-US" dirty="0"/>
                      <a:t>
</a:t>
                    </a:r>
                  </a:p>
                </c:rich>
              </c:tx>
              <c:showLegendKey val="0"/>
              <c:showVal val="0"/>
              <c:showCatName val="1"/>
              <c:showSerName val="0"/>
              <c:showPercent val="1"/>
              <c:showBubbleSize val="0"/>
            </c:dLbl>
            <c:dLbl>
              <c:idx val="2"/>
              <c:layout/>
              <c:tx>
                <c:rich>
                  <a:bodyPr/>
                  <a:lstStyle/>
                  <a:p>
                    <a:pPr>
                      <a:defRPr sz="2000">
                        <a:latin typeface="Comic Sans MS"/>
                        <a:cs typeface="Comic Sans MS"/>
                      </a:defRPr>
                    </a:pPr>
                    <a:r>
                      <a:rPr lang="en-US" dirty="0" err="1">
                        <a:latin typeface="Comic Sans MS"/>
                        <a:cs typeface="Comic Sans MS"/>
                      </a:rPr>
                      <a:t>Lq</a:t>
                    </a:r>
                    <a:r>
                      <a:rPr lang="en-US">
                        <a:latin typeface="Comic Sans MS"/>
                        <a:cs typeface="Comic Sans MS"/>
                      </a:rPr>
                      <a:t>
</a:t>
                    </a:r>
                  </a:p>
                </c:rich>
              </c:tx>
              <c:spPr/>
              <c:showLegendKey val="0"/>
              <c:showVal val="0"/>
              <c:showCatName val="1"/>
              <c:showSerName val="0"/>
              <c:showPercent val="1"/>
              <c:showBubbleSize val="0"/>
            </c:dLbl>
            <c:dLbl>
              <c:idx val="3"/>
              <c:delete val="1"/>
            </c:dLbl>
            <c:txPr>
              <a:bodyPr/>
              <a:lstStyle/>
              <a:p>
                <a:pPr>
                  <a:defRPr sz="2000">
                    <a:latin typeface="Chalkboard"/>
                  </a:defRPr>
                </a:pPr>
                <a:endParaRPr lang="en-US"/>
              </a:p>
            </c:txPr>
            <c:showLegendKey val="0"/>
            <c:showVal val="0"/>
            <c:showCatName val="1"/>
            <c:showSerName val="0"/>
            <c:showPercent val="1"/>
            <c:showBubbleSize val="0"/>
            <c:showLeaderLines val="1"/>
          </c:dLbls>
          <c:cat>
            <c:strRef>
              <c:f>Sheet1!$A$2:$A$5</c:f>
              <c:strCache>
                <c:ptCount val="4"/>
                <c:pt idx="0">
                  <c:v>DS</c:v>
                </c:pt>
                <c:pt idx="2">
                  <c:v>Lq</c:v>
                </c:pt>
                <c:pt idx="3">
                  <c:v>Jg</c:v>
                </c:pt>
              </c:strCache>
            </c:strRef>
          </c:cat>
          <c:val>
            <c:numRef>
              <c:f>Sheet1!$B$2:$B$5</c:f>
              <c:numCache>
                <c:formatCode>General</c:formatCode>
                <c:ptCount val="4"/>
                <c:pt idx="0">
                  <c:v>33.0</c:v>
                </c:pt>
                <c:pt idx="2">
                  <c:v>19.0</c:v>
                </c:pt>
                <c:pt idx="3">
                  <c:v>48.0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52.emf"/><Relationship Id="rId12" Type="http://schemas.openxmlformats.org/officeDocument/2006/relationships/image" Target="../media/image53.emf"/><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9" Type="http://schemas.openxmlformats.org/officeDocument/2006/relationships/image" Target="../media/image50.emf"/><Relationship Id="rId10"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image" Target="../media/image5.emf"/><Relationship Id="rId2"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0.54545</cdr:x>
      <cdr:y>0.14634</cdr:y>
    </cdr:from>
    <cdr:to>
      <cdr:x>0.7013</cdr:x>
      <cdr:y>0.43902</cdr:y>
    </cdr:to>
    <cdr:sp macro="" textlink="">
      <cdr:nvSpPr>
        <cdr:cNvPr id="2" name="TextBox 1"/>
        <cdr:cNvSpPr txBox="1"/>
      </cdr:nvSpPr>
      <cdr:spPr>
        <a:xfrm xmlns:a="http://schemas.openxmlformats.org/drawingml/2006/main">
          <a:off x="3200400" y="45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rgbClr val="FFFFFF"/>
              </a:solidFill>
            </a:rPr>
            <a:t>33%</a:t>
          </a:r>
          <a:endParaRPr lang="en-US" sz="240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0.31507</cdr:x>
      <cdr:y>0.26829</cdr:y>
    </cdr:from>
    <cdr:to>
      <cdr:x>0.46575</cdr:x>
      <cdr:y>0.53659</cdr:y>
    </cdr:to>
    <cdr:sp macro="" textlink="">
      <cdr:nvSpPr>
        <cdr:cNvPr id="3" name="TextBox 2"/>
        <cdr:cNvSpPr txBox="1"/>
      </cdr:nvSpPr>
      <cdr:spPr>
        <a:xfrm xmlns:a="http://schemas.openxmlformats.org/drawingml/2006/main">
          <a:off x="1752600" y="838200"/>
          <a:ext cx="838200"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err="1" smtClean="0">
              <a:solidFill>
                <a:schemeClr val="tx1"/>
              </a:solidFill>
              <a:latin typeface="Comic Sans MS"/>
              <a:cs typeface="Comic Sans MS"/>
            </a:rPr>
            <a:t>J</a:t>
          </a:r>
          <a:r>
            <a:rPr lang="en-US" sz="2400" b="1" baseline="-25000" dirty="0" err="1" smtClean="0">
              <a:solidFill>
                <a:schemeClr val="tx1"/>
              </a:solidFill>
              <a:latin typeface="Comic Sans MS"/>
              <a:cs typeface="Comic Sans MS"/>
            </a:rPr>
            <a:t>g</a:t>
          </a:r>
          <a:endParaRPr lang="en-US" sz="2400" b="1" dirty="0">
            <a:solidFill>
              <a:schemeClr val="tx1"/>
            </a:solidFill>
            <a:latin typeface="Comic Sans MS"/>
            <a:cs typeface="Comic Sans MS"/>
          </a:endParaRPr>
        </a:p>
      </cdr:txBody>
    </cdr:sp>
  </cdr:relSizeAnchor>
  <cdr:relSizeAnchor xmlns:cdr="http://schemas.openxmlformats.org/drawingml/2006/chartDrawing">
    <cdr:from>
      <cdr:x>0.53425</cdr:x>
      <cdr:y>0.14634</cdr:y>
    </cdr:from>
    <cdr:to>
      <cdr:x>0.69863</cdr:x>
      <cdr:y>0.43902</cdr:y>
    </cdr:to>
    <cdr:sp macro="" textlink="">
      <cdr:nvSpPr>
        <cdr:cNvPr id="2" name="TextBox 1"/>
        <cdr:cNvSpPr txBox="1"/>
      </cdr:nvSpPr>
      <cdr:spPr>
        <a:xfrm xmlns:a="http://schemas.openxmlformats.org/drawingml/2006/main">
          <a:off x="2971800" y="45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rgbClr val="FFFFFF"/>
              </a:solidFill>
            </a:rPr>
            <a:t>33%</a:t>
          </a:r>
          <a:endParaRPr lang="en-US" sz="24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F536D0-1A1C-E24C-B4AB-6403D515D0E6}" type="datetimeFigureOut">
              <a:rPr lang="en-US" smtClean="0"/>
              <a:t>3/9/14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A3824D-9EF9-BE4F-86CD-5F1143B0B695}" type="slidenum">
              <a:rPr lang="en-US" smtClean="0"/>
              <a:t>‹#›</a:t>
            </a:fld>
            <a:endParaRPr lang="en-US"/>
          </a:p>
        </p:txBody>
      </p:sp>
    </p:spTree>
    <p:extLst>
      <p:ext uri="{BB962C8B-B14F-4D97-AF65-F5344CB8AC3E}">
        <p14:creationId xmlns:p14="http://schemas.microsoft.com/office/powerpoint/2010/main" val="130272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445B462-D852-714B-8FBD-1582354BBD95}" type="slidenum">
              <a:rPr lang="en-US"/>
              <a:pPr>
                <a:defRPr/>
              </a:pPr>
              <a:t>‹#›</a:t>
            </a:fld>
            <a:endParaRPr lang="en-US"/>
          </a:p>
        </p:txBody>
      </p:sp>
    </p:spTree>
    <p:extLst>
      <p:ext uri="{BB962C8B-B14F-4D97-AF65-F5344CB8AC3E}">
        <p14:creationId xmlns:p14="http://schemas.microsoft.com/office/powerpoint/2010/main" val="11640190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4A599-C731-C748-8A7C-58B70D406F2E}" type="slidenum">
              <a:rPr lang="en-US"/>
              <a:pPr/>
              <a:t>1</a:t>
            </a:fld>
            <a:endParaRPr lang="en-US"/>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components that we identify perhaps with OAM</a:t>
            </a:r>
            <a:endParaRPr lang="en-US" dirty="0"/>
          </a:p>
        </p:txBody>
      </p:sp>
      <p:sp>
        <p:nvSpPr>
          <p:cNvPr id="4" name="Slide Number Placeholder 3"/>
          <p:cNvSpPr>
            <a:spLocks noGrp="1"/>
          </p:cNvSpPr>
          <p:nvPr>
            <p:ph type="sldNum" sz="quarter" idx="10"/>
          </p:nvPr>
        </p:nvSpPr>
        <p:spPr/>
        <p:txBody>
          <a:bodyPr/>
          <a:lstStyle/>
          <a:p>
            <a:pPr>
              <a:defRPr/>
            </a:pPr>
            <a:fld id="{D445B462-D852-714B-8FBD-1582354BBD95}" type="slidenum">
              <a:rPr lang="en-US" smtClean="0"/>
              <a:pPr>
                <a:defRPr/>
              </a:pPr>
              <a:t>4</a:t>
            </a:fld>
            <a:endParaRPr lang="en-US"/>
          </a:p>
        </p:txBody>
      </p:sp>
    </p:spTree>
    <p:extLst>
      <p:ext uri="{BB962C8B-B14F-4D97-AF65-F5344CB8AC3E}">
        <p14:creationId xmlns:p14="http://schemas.microsoft.com/office/powerpoint/2010/main" val="17597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a:t>
            </a:r>
            <a:r>
              <a:rPr lang="en-US" baseline="0" dirty="0" smtClean="0"/>
              <a:t> step is in that new functions defining the soft matrix elements for DVCS processes were found that match exactly the elements of the SR</a:t>
            </a:r>
            <a:endParaRPr lang="en-US" dirty="0"/>
          </a:p>
        </p:txBody>
      </p:sp>
      <p:sp>
        <p:nvSpPr>
          <p:cNvPr id="4" name="Slide Number Placeholder 3"/>
          <p:cNvSpPr>
            <a:spLocks noGrp="1"/>
          </p:cNvSpPr>
          <p:nvPr>
            <p:ph type="sldNum" sz="quarter" idx="10"/>
          </p:nvPr>
        </p:nvSpPr>
        <p:spPr/>
        <p:txBody>
          <a:bodyPr/>
          <a:lstStyle/>
          <a:p>
            <a:pPr>
              <a:defRPr/>
            </a:pPr>
            <a:fld id="{D445B462-D852-714B-8FBD-1582354BBD95}" type="slidenum">
              <a:rPr lang="en-US" smtClean="0"/>
              <a:pPr>
                <a:defRPr/>
              </a:pPr>
              <a:t>9</a:t>
            </a:fld>
            <a:endParaRPr lang="en-US"/>
          </a:p>
        </p:txBody>
      </p:sp>
    </p:spTree>
    <p:extLst>
      <p:ext uri="{BB962C8B-B14F-4D97-AF65-F5344CB8AC3E}">
        <p14:creationId xmlns:p14="http://schemas.microsoft.com/office/powerpoint/2010/main" val="322480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reference</a:t>
            </a:r>
            <a:endParaRPr lang="en-US" dirty="0"/>
          </a:p>
        </p:txBody>
      </p:sp>
      <p:sp>
        <p:nvSpPr>
          <p:cNvPr id="4" name="Slide Number Placeholder 3"/>
          <p:cNvSpPr>
            <a:spLocks noGrp="1"/>
          </p:cNvSpPr>
          <p:nvPr>
            <p:ph type="sldNum" sz="quarter" idx="10"/>
          </p:nvPr>
        </p:nvSpPr>
        <p:spPr/>
        <p:txBody>
          <a:bodyPr/>
          <a:lstStyle/>
          <a:p>
            <a:pPr>
              <a:defRPr/>
            </a:pPr>
            <a:fld id="{D445B462-D852-714B-8FBD-1582354BBD95}" type="slidenum">
              <a:rPr lang="en-US" smtClean="0"/>
              <a:pPr>
                <a:defRPr/>
              </a:pPr>
              <a:t>15</a:t>
            </a:fld>
            <a:endParaRPr lang="en-US"/>
          </a:p>
        </p:txBody>
      </p:sp>
    </p:spTree>
    <p:extLst>
      <p:ext uri="{BB962C8B-B14F-4D97-AF65-F5344CB8AC3E}">
        <p14:creationId xmlns:p14="http://schemas.microsoft.com/office/powerpoint/2010/main" val="164710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terms have</a:t>
            </a:r>
            <a:r>
              <a:rPr lang="en-US" baseline="0" dirty="0" smtClean="0"/>
              <a:t> definite parity: they are parity odd</a:t>
            </a:r>
            <a:endParaRPr lang="en-US" dirty="0"/>
          </a:p>
        </p:txBody>
      </p:sp>
      <p:sp>
        <p:nvSpPr>
          <p:cNvPr id="4" name="Slide Number Placeholder 3"/>
          <p:cNvSpPr>
            <a:spLocks noGrp="1"/>
          </p:cNvSpPr>
          <p:nvPr>
            <p:ph type="sldNum" sz="quarter" idx="10"/>
          </p:nvPr>
        </p:nvSpPr>
        <p:spPr/>
        <p:txBody>
          <a:bodyPr/>
          <a:lstStyle/>
          <a:p>
            <a:pPr>
              <a:defRPr/>
            </a:pPr>
            <a:fld id="{D445B462-D852-714B-8FBD-1582354BBD95}" type="slidenum">
              <a:rPr lang="en-US" smtClean="0"/>
              <a:pPr>
                <a:defRPr/>
              </a:pPr>
              <a:t>16</a:t>
            </a:fld>
            <a:endParaRPr lang="en-US"/>
          </a:p>
        </p:txBody>
      </p:sp>
    </p:spTree>
    <p:extLst>
      <p:ext uri="{BB962C8B-B14F-4D97-AF65-F5344CB8AC3E}">
        <p14:creationId xmlns:p14="http://schemas.microsoft.com/office/powerpoint/2010/main" val="415309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DADA94F-E595-F148-8A31-B304AC254FED}" type="datetime1">
              <a:rPr lang="en-US" smtClean="0"/>
              <a:t>3/9/14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ED95B4-BD14-6D49-ACBD-C20E3E4C0BBA}" type="slidenum">
              <a:rPr lang="en-US" smtClean="0"/>
              <a:t>‹#›</a:t>
            </a:fld>
            <a:endParaRPr lang="en-US"/>
          </a:p>
        </p:txBody>
      </p:sp>
    </p:spTree>
    <p:extLst>
      <p:ext uri="{BB962C8B-B14F-4D97-AF65-F5344CB8AC3E}">
        <p14:creationId xmlns:p14="http://schemas.microsoft.com/office/powerpoint/2010/main" val="172687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02D646-0444-1240-B810-482E90E90A99}" type="datetime1">
              <a:rPr lang="en-US" smtClean="0"/>
              <a:t>3/9/14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7E79E6-CCA3-1D43-B60A-245EE9C2F62E}" type="slidenum">
              <a:rPr lang="en-US" smtClean="0"/>
              <a:pPr>
                <a:defRPr/>
              </a:pPr>
              <a:t>‹#›</a:t>
            </a:fld>
            <a:endParaRPr lang="en-US"/>
          </a:p>
        </p:txBody>
      </p:sp>
    </p:spTree>
    <p:extLst>
      <p:ext uri="{BB962C8B-B14F-4D97-AF65-F5344CB8AC3E}">
        <p14:creationId xmlns:p14="http://schemas.microsoft.com/office/powerpoint/2010/main" val="19141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6CF2F13-98B0-9041-889E-498B3456C7DE}" type="datetime1">
              <a:rPr lang="en-US" smtClean="0"/>
              <a:t>3/9/14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258590-7E71-F944-B966-AE07B1FDD92D}" type="slidenum">
              <a:rPr lang="en-US" smtClean="0"/>
              <a:pPr>
                <a:defRPr/>
              </a:pPr>
              <a:t>‹#›</a:t>
            </a:fld>
            <a:endParaRPr lang="en-US"/>
          </a:p>
        </p:txBody>
      </p:sp>
    </p:spTree>
    <p:extLst>
      <p:ext uri="{BB962C8B-B14F-4D97-AF65-F5344CB8AC3E}">
        <p14:creationId xmlns:p14="http://schemas.microsoft.com/office/powerpoint/2010/main" val="231094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20B8FC6-5B21-6A4D-AAEB-4EA4623E738D}" type="datetime1">
              <a:rPr lang="en-US" smtClean="0"/>
              <a:t>3/9/14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D2C064-2997-E248-BA91-29658AFAD0D5}" type="slidenum">
              <a:rPr lang="en-US" smtClean="0"/>
              <a:pPr>
                <a:defRPr/>
              </a:pPr>
              <a:t>‹#›</a:t>
            </a:fld>
            <a:endParaRPr lang="en-US"/>
          </a:p>
        </p:txBody>
      </p:sp>
    </p:spTree>
    <p:extLst>
      <p:ext uri="{BB962C8B-B14F-4D97-AF65-F5344CB8AC3E}">
        <p14:creationId xmlns:p14="http://schemas.microsoft.com/office/powerpoint/2010/main" val="381491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DA260F8-5AAE-6D40-A61B-E4769B166098}" type="datetime1">
              <a:rPr lang="en-US" smtClean="0"/>
              <a:t>3/9/14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83FBD6-7F69-E34C-86D4-D0BE6D1C70AC}" type="slidenum">
              <a:rPr lang="en-US" smtClean="0"/>
              <a:pPr>
                <a:defRPr/>
              </a:pPr>
              <a:t>‹#›</a:t>
            </a:fld>
            <a:endParaRPr lang="en-US"/>
          </a:p>
        </p:txBody>
      </p:sp>
    </p:spTree>
    <p:extLst>
      <p:ext uri="{BB962C8B-B14F-4D97-AF65-F5344CB8AC3E}">
        <p14:creationId xmlns:p14="http://schemas.microsoft.com/office/powerpoint/2010/main" val="73565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166EAD6-AC91-6A49-82CC-1990C5A3C36D}" type="datetime1">
              <a:rPr lang="en-US" smtClean="0"/>
              <a:t>3/9/14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3FEBBA-5034-1E49-BE19-F858B95A2979}" type="slidenum">
              <a:rPr lang="en-US" smtClean="0"/>
              <a:pPr>
                <a:defRPr/>
              </a:pPr>
              <a:t>‹#›</a:t>
            </a:fld>
            <a:endParaRPr lang="en-US"/>
          </a:p>
        </p:txBody>
      </p:sp>
    </p:spTree>
    <p:extLst>
      <p:ext uri="{BB962C8B-B14F-4D97-AF65-F5344CB8AC3E}">
        <p14:creationId xmlns:p14="http://schemas.microsoft.com/office/powerpoint/2010/main" val="368640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94C9BE1-90F0-574F-AF24-3D0837E1CF3F}" type="datetime1">
              <a:rPr lang="en-US" smtClean="0"/>
              <a:t>3/9/14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706546D-ACD8-FF49-A6F7-F09E7EE911E0}" type="slidenum">
              <a:rPr lang="en-US" smtClean="0"/>
              <a:pPr>
                <a:defRPr/>
              </a:pPr>
              <a:t>‹#›</a:t>
            </a:fld>
            <a:endParaRPr lang="en-US"/>
          </a:p>
        </p:txBody>
      </p:sp>
    </p:spTree>
    <p:extLst>
      <p:ext uri="{BB962C8B-B14F-4D97-AF65-F5344CB8AC3E}">
        <p14:creationId xmlns:p14="http://schemas.microsoft.com/office/powerpoint/2010/main" val="182799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F203C9A-4366-7046-9215-395DCBA05DC1}" type="datetime1">
              <a:rPr lang="en-US" smtClean="0"/>
              <a:t>3/9/14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1DF2F1-A517-B04A-BFAB-1873C53F8638}" type="slidenum">
              <a:rPr lang="en-US" smtClean="0"/>
              <a:pPr>
                <a:defRPr/>
              </a:pPr>
              <a:t>‹#›</a:t>
            </a:fld>
            <a:endParaRPr lang="en-US"/>
          </a:p>
        </p:txBody>
      </p:sp>
    </p:spTree>
    <p:extLst>
      <p:ext uri="{BB962C8B-B14F-4D97-AF65-F5344CB8AC3E}">
        <p14:creationId xmlns:p14="http://schemas.microsoft.com/office/powerpoint/2010/main" val="267873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650D0AE-FB45-374D-A9AF-DF9429BBE748}" type="slidenum">
              <a:rPr lang="en-US" smtClean="0"/>
              <a:pPr>
                <a:defRPr/>
              </a:pPr>
              <a:t>‹#›</a:t>
            </a:fld>
            <a:endParaRPr lang="en-US"/>
          </a:p>
        </p:txBody>
      </p:sp>
    </p:spTree>
    <p:extLst>
      <p:ext uri="{BB962C8B-B14F-4D97-AF65-F5344CB8AC3E}">
        <p14:creationId xmlns:p14="http://schemas.microsoft.com/office/powerpoint/2010/main" val="139141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5D6D463-05A4-AA4C-92DA-B698799EF2A6}" type="datetime1">
              <a:rPr lang="en-US" smtClean="0"/>
              <a:t>3/9/14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6E3673-FC72-D548-A49A-B2D505CAC201}" type="slidenum">
              <a:rPr lang="en-US" smtClean="0"/>
              <a:pPr>
                <a:defRPr/>
              </a:pPr>
              <a:t>‹#›</a:t>
            </a:fld>
            <a:endParaRPr lang="en-US"/>
          </a:p>
        </p:txBody>
      </p:sp>
    </p:spTree>
    <p:extLst>
      <p:ext uri="{BB962C8B-B14F-4D97-AF65-F5344CB8AC3E}">
        <p14:creationId xmlns:p14="http://schemas.microsoft.com/office/powerpoint/2010/main" val="312928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C8BAD9A-9981-F94D-93D6-D629B1A6432D}" type="datetime1">
              <a:rPr lang="en-US" smtClean="0"/>
              <a:t>3/9/14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B24575-1ECD-A64C-B627-3EC5551A3810}" type="slidenum">
              <a:rPr lang="en-US" smtClean="0"/>
              <a:pPr>
                <a:defRPr/>
              </a:pPr>
              <a:t>‹#›</a:t>
            </a:fld>
            <a:endParaRPr lang="en-US"/>
          </a:p>
        </p:txBody>
      </p:sp>
    </p:spTree>
    <p:extLst>
      <p:ext uri="{BB962C8B-B14F-4D97-AF65-F5344CB8AC3E}">
        <p14:creationId xmlns:p14="http://schemas.microsoft.com/office/powerpoint/2010/main" val="3877780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8100DA0-549C-8946-B4E7-EA5D4968111A}" type="datetime1">
              <a:rPr lang="en-US" smtClean="0"/>
              <a:t>3/9/14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B18804-3BDE-E845-8EA7-A36EB0401EC6}" type="slidenum">
              <a:rPr lang="en-US" smtClean="0"/>
              <a:pPr>
                <a:defRPr/>
              </a:pPr>
              <a:t>‹#›</a:t>
            </a:fld>
            <a:endParaRPr lang="en-US"/>
          </a:p>
        </p:txBody>
      </p:sp>
    </p:spTree>
    <p:extLst>
      <p:ext uri="{BB962C8B-B14F-4D97-AF65-F5344CB8AC3E}">
        <p14:creationId xmlns:p14="http://schemas.microsoft.com/office/powerpoint/2010/main" val="550938503"/>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2.emf"/><Relationship Id="rId5" Type="http://schemas.openxmlformats.org/officeDocument/2006/relationships/image" Target="../media/image13.png"/><Relationship Id="rId6" Type="http://schemas.openxmlformats.org/officeDocument/2006/relationships/oleObject" Target="../embeddings/oleObject14.bin"/><Relationship Id="rId7"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19.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20.emf"/><Relationship Id="rId5" Type="http://schemas.openxmlformats.org/officeDocument/2006/relationships/image" Target="../media/image21.pn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6.emf"/><Relationship Id="rId5" Type="http://schemas.openxmlformats.org/officeDocument/2006/relationships/oleObject" Target="../embeddings/oleObject16.bin"/><Relationship Id="rId6" Type="http://schemas.openxmlformats.org/officeDocument/2006/relationships/image" Target="../media/image27.emf"/><Relationship Id="rId7" Type="http://schemas.openxmlformats.org/officeDocument/2006/relationships/oleObject" Target="../embeddings/oleObject17.bin"/><Relationship Id="rId8" Type="http://schemas.openxmlformats.org/officeDocument/2006/relationships/image" Target="../media/image28.emf"/><Relationship Id="rId9" Type="http://schemas.openxmlformats.org/officeDocument/2006/relationships/oleObject" Target="../embeddings/Microsoft_Equation5.bin"/><Relationship Id="rId10" Type="http://schemas.openxmlformats.org/officeDocument/2006/relationships/image" Target="../media/image29.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0.emf"/><Relationship Id="rId5" Type="http://schemas.openxmlformats.org/officeDocument/2006/relationships/oleObject" Target="../embeddings/oleObject19.bin"/><Relationship Id="rId6" Type="http://schemas.openxmlformats.org/officeDocument/2006/relationships/image" Target="../media/image31.emf"/><Relationship Id="rId7" Type="http://schemas.openxmlformats.org/officeDocument/2006/relationships/oleObject" Target="../embeddings/oleObject20.bin"/><Relationship Id="rId8" Type="http://schemas.openxmlformats.org/officeDocument/2006/relationships/image" Target="../media/image32.emf"/><Relationship Id="rId9" Type="http://schemas.openxmlformats.org/officeDocument/2006/relationships/oleObject" Target="../embeddings/oleObject21.bin"/><Relationship Id="rId10" Type="http://schemas.openxmlformats.org/officeDocument/2006/relationships/image" Target="../media/image33.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35.emf"/><Relationship Id="rId5" Type="http://schemas.openxmlformats.org/officeDocument/2006/relationships/oleObject" Target="../embeddings/oleObject23.bin"/><Relationship Id="rId6" Type="http://schemas.openxmlformats.org/officeDocument/2006/relationships/image" Target="../media/image36.emf"/><Relationship Id="rId7" Type="http://schemas.openxmlformats.org/officeDocument/2006/relationships/oleObject" Target="../embeddings/oleObject24.bin"/><Relationship Id="rId8" Type="http://schemas.openxmlformats.org/officeDocument/2006/relationships/image" Target="../media/image37.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8.emf"/><Relationship Id="rId5" Type="http://schemas.openxmlformats.org/officeDocument/2006/relationships/oleObject" Target="../embeddings/oleObject26.bin"/><Relationship Id="rId6" Type="http://schemas.openxmlformats.org/officeDocument/2006/relationships/image" Target="../media/image39.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50.emf"/><Relationship Id="rId21" Type="http://schemas.openxmlformats.org/officeDocument/2006/relationships/oleObject" Target="../embeddings/oleObject36.bin"/><Relationship Id="rId22" Type="http://schemas.openxmlformats.org/officeDocument/2006/relationships/image" Target="../media/image51.emf"/><Relationship Id="rId23" Type="http://schemas.openxmlformats.org/officeDocument/2006/relationships/oleObject" Target="../embeddings/oleObject37.bin"/><Relationship Id="rId24" Type="http://schemas.openxmlformats.org/officeDocument/2006/relationships/image" Target="../media/image52.emf"/><Relationship Id="rId25" Type="http://schemas.openxmlformats.org/officeDocument/2006/relationships/oleObject" Target="../embeddings/oleObject38.bin"/><Relationship Id="rId26" Type="http://schemas.openxmlformats.org/officeDocument/2006/relationships/image" Target="../media/image53.emf"/><Relationship Id="rId10" Type="http://schemas.openxmlformats.org/officeDocument/2006/relationships/image" Target="../media/image45.emf"/><Relationship Id="rId11" Type="http://schemas.openxmlformats.org/officeDocument/2006/relationships/oleObject" Target="../embeddings/oleObject31.bin"/><Relationship Id="rId12" Type="http://schemas.openxmlformats.org/officeDocument/2006/relationships/image" Target="../media/image46.emf"/><Relationship Id="rId13" Type="http://schemas.openxmlformats.org/officeDocument/2006/relationships/oleObject" Target="../embeddings/oleObject32.bin"/><Relationship Id="rId14" Type="http://schemas.openxmlformats.org/officeDocument/2006/relationships/image" Target="../media/image47.emf"/><Relationship Id="rId15" Type="http://schemas.openxmlformats.org/officeDocument/2006/relationships/oleObject" Target="../embeddings/oleObject33.bin"/><Relationship Id="rId16" Type="http://schemas.openxmlformats.org/officeDocument/2006/relationships/image" Target="../media/image48.emf"/><Relationship Id="rId17" Type="http://schemas.openxmlformats.org/officeDocument/2006/relationships/oleObject" Target="../embeddings/oleObject34.bin"/><Relationship Id="rId18" Type="http://schemas.openxmlformats.org/officeDocument/2006/relationships/image" Target="../media/image49.emf"/><Relationship Id="rId19" Type="http://schemas.openxmlformats.org/officeDocument/2006/relationships/oleObject" Target="../embeddings/oleObject35.bin"/><Relationship Id="rId1" Type="http://schemas.openxmlformats.org/officeDocument/2006/relationships/vmlDrawing" Target="../drawings/vmlDrawing16.vml"/><Relationship Id="rId2" Type="http://schemas.openxmlformats.org/officeDocument/2006/relationships/slideLayout" Target="../slideLayouts/slideLayout7.xml"/><Relationship Id="rId3" Type="http://schemas.openxmlformats.org/officeDocument/2006/relationships/oleObject" Target="../embeddings/oleObject27.bin"/><Relationship Id="rId4" Type="http://schemas.openxmlformats.org/officeDocument/2006/relationships/image" Target="../media/image42.emf"/><Relationship Id="rId5" Type="http://schemas.openxmlformats.org/officeDocument/2006/relationships/oleObject" Target="../embeddings/oleObject28.bin"/><Relationship Id="rId6" Type="http://schemas.openxmlformats.org/officeDocument/2006/relationships/image" Target="../media/image43.emf"/><Relationship Id="rId7" Type="http://schemas.openxmlformats.org/officeDocument/2006/relationships/oleObject" Target="../embeddings/oleObject29.bin"/><Relationship Id="rId8" Type="http://schemas.openxmlformats.org/officeDocument/2006/relationships/image" Target="../media/image4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54.emf"/><Relationship Id="rId5" Type="http://schemas.openxmlformats.org/officeDocument/2006/relationships/oleObject" Target="../embeddings/oleObject40.bin"/><Relationship Id="rId6" Type="http://schemas.openxmlformats.org/officeDocument/2006/relationships/image" Target="../media/image55.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57.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oleObject" Target="../embeddings/oleObject2.bin"/><Relationship Id="rId9"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oleObject" Target="../embeddings/oleObject42.bin"/><Relationship Id="rId5" Type="http://schemas.openxmlformats.org/officeDocument/2006/relationships/image" Target="../media/image62.e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oleObject" Target="../embeddings/Microsoft_Equation6.bin"/><Relationship Id="rId6" Type="http://schemas.openxmlformats.org/officeDocument/2006/relationships/image" Target="../media/image65.e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68.emf"/><Relationship Id="rId5" Type="http://schemas.openxmlformats.org/officeDocument/2006/relationships/oleObject" Target="../embeddings/Microsoft_Equation8.bin"/><Relationship Id="rId6" Type="http://schemas.openxmlformats.org/officeDocument/2006/relationships/image" Target="../media/image69.emf"/><Relationship Id="rId7" Type="http://schemas.openxmlformats.org/officeDocument/2006/relationships/image" Target="../media/image70.png"/><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71.emf"/><Relationship Id="rId5" Type="http://schemas.openxmlformats.org/officeDocument/2006/relationships/oleObject" Target="../embeddings/Microsoft_Equation10.bin"/><Relationship Id="rId6" Type="http://schemas.openxmlformats.org/officeDocument/2006/relationships/image" Target="../media/image72.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image" Target="../media/image73.emf"/><Relationship Id="rId5" Type="http://schemas.openxmlformats.org/officeDocument/2006/relationships/oleObject" Target="../embeddings/Microsoft_Equation12.bin"/><Relationship Id="rId6" Type="http://schemas.openxmlformats.org/officeDocument/2006/relationships/image" Target="../media/image74.emf"/><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image" Target="../media/image75.emf"/><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emf"/><Relationship Id="rId5" Type="http://schemas.openxmlformats.org/officeDocument/2006/relationships/oleObject" Target="../embeddings/oleObject4.bin"/><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5" Type="http://schemas.openxmlformats.org/officeDocument/2006/relationships/oleObject" Target="../embeddings/oleObject6.bin"/><Relationship Id="rId6" Type="http://schemas.openxmlformats.org/officeDocument/2006/relationships/image" Target="../media/image4.emf"/><Relationship Id="rId7" Type="http://schemas.openxmlformats.org/officeDocument/2006/relationships/oleObject" Target="../embeddings/oleObject7.bin"/><Relationship Id="rId8" Type="http://schemas.openxmlformats.org/officeDocument/2006/relationships/image" Target="../media/image6.emf"/><Relationship Id="rId9" Type="http://schemas.openxmlformats.org/officeDocument/2006/relationships/oleObject" Target="../embeddings/oleObject8.bin"/><Relationship Id="rId10"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5" Type="http://schemas.openxmlformats.org/officeDocument/2006/relationships/oleObject" Target="../embeddings/oleObject10.bin"/><Relationship Id="rId6" Type="http://schemas.openxmlformats.org/officeDocument/2006/relationships/image" Target="../media/image9.emf"/><Relationship Id="rId7" Type="http://schemas.openxmlformats.org/officeDocument/2006/relationships/oleObject" Target="../embeddings/oleObject11.bin"/><Relationship Id="rId8" Type="http://schemas.openxmlformats.org/officeDocument/2006/relationships/image" Target="../media/image2.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304800" y="264146"/>
            <a:ext cx="9577388" cy="421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ctr" defTabSz="457200" eaLnBrk="1" hangingPunct="1">
              <a:lnSpc>
                <a:spcPct val="117000"/>
              </a:lnSpc>
              <a:tabLst>
                <a:tab pos="1222375"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GB" dirty="0">
                <a:solidFill>
                  <a:srgbClr val="FFFF00"/>
                </a:solidFill>
                <a:latin typeface="Comic Sans MS"/>
                <a:cs typeface="Comic Sans MS"/>
              </a:rPr>
              <a:t>b</a:t>
            </a:r>
            <a:r>
              <a:rPr lang="en-GB" baseline="-25000" dirty="0" smtClean="0">
                <a:solidFill>
                  <a:srgbClr val="FFFF00"/>
                </a:solidFill>
                <a:latin typeface="Comic Sans MS"/>
                <a:cs typeface="Comic Sans MS"/>
              </a:rPr>
              <a:t>1</a:t>
            </a:r>
            <a:r>
              <a:rPr lang="en-GB" dirty="0" smtClean="0">
                <a:solidFill>
                  <a:srgbClr val="FFFF00"/>
                </a:solidFill>
                <a:latin typeface="Comic Sans MS"/>
                <a:cs typeface="Comic Sans MS"/>
              </a:rPr>
              <a:t> and the</a:t>
            </a:r>
            <a:r>
              <a:rPr lang="en-GB" dirty="0" smtClean="0">
                <a:solidFill>
                  <a:srgbClr val="FFFF00"/>
                </a:solidFill>
                <a:latin typeface="Comic Sans MS"/>
                <a:cs typeface="Comic Sans MS"/>
              </a:rPr>
              <a:t> Angular </a:t>
            </a:r>
            <a:r>
              <a:rPr lang="en-GB" dirty="0" smtClean="0">
                <a:solidFill>
                  <a:srgbClr val="FFFF00"/>
                </a:solidFill>
                <a:latin typeface="Comic Sans MS"/>
                <a:cs typeface="Comic Sans MS"/>
              </a:rPr>
              <a:t>Momentum Sum Rule in the Deuteron</a:t>
            </a:r>
            <a:endParaRPr lang="en-GB" dirty="0">
              <a:solidFill>
                <a:srgbClr val="FFFF00"/>
              </a:solidFill>
              <a:latin typeface="Comic Sans MS"/>
              <a:cs typeface="Comic Sans MS"/>
            </a:endParaRPr>
          </a:p>
        </p:txBody>
      </p:sp>
      <p:sp>
        <p:nvSpPr>
          <p:cNvPr id="20" name="Oval 19"/>
          <p:cNvSpPr/>
          <p:nvPr/>
        </p:nvSpPr>
        <p:spPr>
          <a:xfrm>
            <a:off x="6477000" y="1295400"/>
            <a:ext cx="2438400" cy="2438400"/>
          </a:xfrm>
          <a:prstGeom prst="ellipse">
            <a:avLst/>
          </a:prstGeom>
          <a:solidFill>
            <a:schemeClr val="tx1">
              <a:lumMod val="50000"/>
              <a:lumOff val="50000"/>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858000" y="1447800"/>
            <a:ext cx="990600" cy="990600"/>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620000" y="2514600"/>
            <a:ext cx="990600" cy="990600"/>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urved Right Arrow 22"/>
          <p:cNvSpPr/>
          <p:nvPr/>
        </p:nvSpPr>
        <p:spPr>
          <a:xfrm rot="11684550">
            <a:off x="7772400" y="1853327"/>
            <a:ext cx="1143000" cy="1066800"/>
          </a:xfrm>
          <a:prstGeom prst="curvedRightArrow">
            <a:avLst>
              <a:gd name="adj1" fmla="val 8638"/>
              <a:gd name="adj2" fmla="val 21993"/>
              <a:gd name="adj3" fmla="val 40350"/>
            </a:avLst>
          </a:prstGeom>
          <a:solidFill>
            <a:schemeClr val="tx1">
              <a:lumMod val="50000"/>
              <a:lumOff val="50000"/>
            </a:schemeClr>
          </a:solidFill>
          <a:ln>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a:off x="6553200" y="2286000"/>
            <a:ext cx="1143000" cy="1066800"/>
          </a:xfrm>
          <a:prstGeom prst="curvedRightArrow">
            <a:avLst>
              <a:gd name="adj1" fmla="val 8638"/>
              <a:gd name="adj2" fmla="val 21993"/>
              <a:gd name="adj3" fmla="val 40350"/>
            </a:avLst>
          </a:prstGeom>
          <a:solidFill>
            <a:schemeClr val="tx1">
              <a:lumMod val="50000"/>
              <a:lumOff val="50000"/>
            </a:schemeClr>
          </a:solidFill>
          <a:ln>
            <a:solidFill>
              <a:srgbClr val="FF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7467600" y="1600200"/>
            <a:ext cx="228600" cy="2286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162800" y="2057400"/>
            <a:ext cx="228600" cy="228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72400" y="2743200"/>
            <a:ext cx="228600" cy="228600"/>
          </a:xfrm>
          <a:prstGeom prst="ellipse">
            <a:avLst/>
          </a:prstGeom>
          <a:solidFill>
            <a:srgbClr val="800000"/>
          </a:solidFill>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153400" y="2743200"/>
            <a:ext cx="228600" cy="228600"/>
          </a:xfrm>
          <a:prstGeom prst="ellipse">
            <a:avLst/>
          </a:prstGeom>
          <a:solidFill>
            <a:srgbClr val="0000FF"/>
          </a:solidFill>
          <a:ln>
            <a:solidFill>
              <a:srgbClr val="0000FF">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urved Right Arrow 28"/>
          <p:cNvSpPr/>
          <p:nvPr/>
        </p:nvSpPr>
        <p:spPr>
          <a:xfrm rot="11679805">
            <a:off x="7872870" y="2968846"/>
            <a:ext cx="613523" cy="270690"/>
          </a:xfrm>
          <a:prstGeom prst="curvedRightArrow">
            <a:avLst>
              <a:gd name="adj1" fmla="val 25000"/>
              <a:gd name="adj2" fmla="val 32822"/>
              <a:gd name="adj3" fmla="val 25000"/>
            </a:avLst>
          </a:prstGeom>
          <a:solidFill>
            <a:srgbClr val="FFE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8001000" y="3048000"/>
            <a:ext cx="228600" cy="2286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rved Right Arrow 30"/>
          <p:cNvSpPr/>
          <p:nvPr/>
        </p:nvSpPr>
        <p:spPr>
          <a:xfrm rot="20012043">
            <a:off x="6937855" y="1859254"/>
            <a:ext cx="545418" cy="284038"/>
          </a:xfrm>
          <a:prstGeom prst="curvedRightArrow">
            <a:avLst>
              <a:gd name="adj1" fmla="val 25000"/>
              <a:gd name="adj2" fmla="val 32822"/>
              <a:gd name="adj3" fmla="val 25000"/>
            </a:avLst>
          </a:prstGeom>
          <a:solidFill>
            <a:srgbClr val="FFE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7162800" y="1676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8077200" y="2743200"/>
            <a:ext cx="0" cy="3810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924800" y="2895600"/>
            <a:ext cx="0" cy="4572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620000" y="1676400"/>
            <a:ext cx="0" cy="3810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7239000" y="1752600"/>
            <a:ext cx="0" cy="3810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7239000" y="1371600"/>
            <a:ext cx="0" cy="3810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8229600" y="2438400"/>
            <a:ext cx="0" cy="3810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Up Arrow 38"/>
          <p:cNvSpPr/>
          <p:nvPr/>
        </p:nvSpPr>
        <p:spPr>
          <a:xfrm>
            <a:off x="7315200" y="1295400"/>
            <a:ext cx="152400" cy="685800"/>
          </a:xfrm>
          <a:prstGeom prst="upArrow">
            <a:avLst/>
          </a:prstGeom>
          <a:ln>
            <a:solidFill>
              <a:srgbClr val="00009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Up Arrow 39"/>
          <p:cNvSpPr/>
          <p:nvPr/>
        </p:nvSpPr>
        <p:spPr>
          <a:xfrm>
            <a:off x="8001000" y="2286000"/>
            <a:ext cx="152400" cy="685800"/>
          </a:xfrm>
          <a:prstGeom prst="upArrow">
            <a:avLst/>
          </a:prstGeom>
          <a:ln>
            <a:solidFill>
              <a:srgbClr val="00009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6"/>
          <p:cNvSpPr>
            <a:spLocks noChangeArrowheads="1"/>
          </p:cNvSpPr>
          <p:nvPr/>
        </p:nvSpPr>
        <p:spPr bwMode="auto">
          <a:xfrm>
            <a:off x="914400" y="-491061"/>
            <a:ext cx="4572000" cy="641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sz="2800" b="1" dirty="0"/>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sz="2800" b="1" i="1" dirty="0" smtClean="0">
              <a:solidFill>
                <a:srgbClr val="FF8000"/>
              </a:solidFill>
              <a:latin typeface="StarSymbol"/>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sz="2800" b="1" i="1" dirty="0">
              <a:solidFill>
                <a:srgbClr val="FF8000"/>
              </a:solidFill>
              <a:latin typeface="StarSymbol"/>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sz="2800" b="1" i="1" dirty="0" smtClean="0">
              <a:solidFill>
                <a:srgbClr val="FF8000"/>
              </a:solidFill>
              <a:latin typeface="StarSymbol"/>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r>
              <a:rPr lang="en-GB" dirty="0" err="1" smtClean="0">
                <a:solidFill>
                  <a:schemeClr val="tx2"/>
                </a:solidFill>
                <a:latin typeface="Comic Sans MS"/>
                <a:cs typeface="Comic Sans MS"/>
              </a:rPr>
              <a:t>Simonetta</a:t>
            </a:r>
            <a:r>
              <a:rPr lang="en-GB" dirty="0" smtClean="0">
                <a:solidFill>
                  <a:schemeClr val="tx2"/>
                </a:solidFill>
                <a:latin typeface="Comic Sans MS"/>
                <a:cs typeface="Comic Sans MS"/>
              </a:rPr>
              <a:t> </a:t>
            </a:r>
            <a:r>
              <a:rPr lang="en-GB" dirty="0" err="1" smtClean="0">
                <a:solidFill>
                  <a:schemeClr val="tx2"/>
                </a:solidFill>
                <a:latin typeface="Comic Sans MS"/>
                <a:cs typeface="Comic Sans MS"/>
              </a:rPr>
              <a:t>Liuti</a:t>
            </a:r>
            <a:endParaRPr lang="en-GB" dirty="0">
              <a:solidFill>
                <a:schemeClr val="tx2"/>
              </a:solidFill>
              <a:latin typeface="Comic Sans MS"/>
              <a:cs typeface="Comic Sans MS"/>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r>
              <a:rPr lang="en-GB" dirty="0">
                <a:solidFill>
                  <a:schemeClr val="tx2"/>
                </a:solidFill>
                <a:latin typeface="Comic Sans MS"/>
                <a:cs typeface="Comic Sans MS"/>
              </a:rPr>
              <a:t>University of </a:t>
            </a:r>
            <a:r>
              <a:rPr lang="en-GB" dirty="0" smtClean="0">
                <a:solidFill>
                  <a:schemeClr val="tx2"/>
                </a:solidFill>
                <a:latin typeface="Comic Sans MS"/>
                <a:cs typeface="Comic Sans MS"/>
              </a:rPr>
              <a:t>Virginia</a:t>
            </a: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dirty="0" smtClean="0">
              <a:solidFill>
                <a:srgbClr val="CCFFCC"/>
              </a:solidFill>
              <a:latin typeface="Comic Sans MS"/>
              <a:cs typeface="Comic Sans MS"/>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sz="2800" b="1" dirty="0">
              <a:solidFill>
                <a:srgbClr val="0000FF"/>
              </a:solidFill>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endParaRPr lang="en-GB" sz="2800" b="1" dirty="0" smtClean="0">
              <a:solidFill>
                <a:srgbClr val="0000FF"/>
              </a:solidFill>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r>
              <a:rPr lang="en-GB" dirty="0" smtClean="0">
                <a:solidFill>
                  <a:srgbClr val="EEECE1"/>
                </a:solidFill>
                <a:latin typeface="Comic Sans MS"/>
                <a:cs typeface="Comic Sans MS"/>
              </a:rPr>
              <a:t>1</a:t>
            </a:r>
            <a:r>
              <a:rPr lang="en-GB" baseline="30000" dirty="0" smtClean="0">
                <a:solidFill>
                  <a:srgbClr val="EEECE1"/>
                </a:solidFill>
                <a:latin typeface="Comic Sans MS"/>
                <a:cs typeface="Comic Sans MS"/>
              </a:rPr>
              <a:t>st</a:t>
            </a:r>
            <a:r>
              <a:rPr lang="en-GB" dirty="0" smtClean="0">
                <a:solidFill>
                  <a:srgbClr val="EEECE1"/>
                </a:solidFill>
                <a:latin typeface="Comic Sans MS"/>
                <a:cs typeface="Comic Sans MS"/>
              </a:rPr>
              <a:t> Tensor Polarized Solid Target Workshop</a:t>
            </a: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r>
              <a:rPr lang="en-GB" dirty="0" smtClean="0">
                <a:solidFill>
                  <a:srgbClr val="EEECE1"/>
                </a:solidFill>
                <a:latin typeface="Comic Sans MS"/>
                <a:cs typeface="Comic Sans MS"/>
              </a:rPr>
              <a:t>Jefferson Lab</a:t>
            </a:r>
            <a:endParaRPr lang="en-GB" dirty="0">
              <a:solidFill>
                <a:srgbClr val="EEECE1"/>
              </a:solidFill>
              <a:latin typeface="Comic Sans MS"/>
              <a:cs typeface="Comic Sans MS"/>
            </a:endParaRPr>
          </a:p>
          <a:p>
            <a:pPr marL="215900" lvl="1" algn="ctr" defTabSz="457200" eaLnBrk="1" hangingPunct="1">
              <a:spcBef>
                <a:spcPct val="20000"/>
              </a:spcBef>
              <a:tabLst>
                <a:tab pos="723900" algn="l"/>
                <a:tab pos="1447800" algn="l"/>
                <a:tab pos="2171700" algn="l"/>
                <a:tab pos="2895600" algn="l"/>
                <a:tab pos="3619500" algn="l"/>
                <a:tab pos="4343400" algn="l"/>
                <a:tab pos="5067300" algn="l"/>
                <a:tab pos="5791200" algn="l"/>
                <a:tab pos="6515100" algn="l"/>
                <a:tab pos="7239000" algn="l"/>
              </a:tabLst>
              <a:defRPr/>
            </a:pPr>
            <a:r>
              <a:rPr lang="en-GB" b="1" i="1" dirty="0" smtClean="0">
                <a:solidFill>
                  <a:schemeClr val="accent3">
                    <a:lumMod val="60000"/>
                    <a:lumOff val="40000"/>
                  </a:schemeClr>
                </a:solidFill>
                <a:latin typeface="Comic Sans MS"/>
                <a:cs typeface="Comic Sans MS"/>
              </a:rPr>
              <a:t>March</a:t>
            </a:r>
            <a:r>
              <a:rPr lang="en-GB" b="1" i="1" dirty="0" smtClean="0">
                <a:solidFill>
                  <a:schemeClr val="accent3">
                    <a:lumMod val="60000"/>
                    <a:lumOff val="40000"/>
                  </a:schemeClr>
                </a:solidFill>
                <a:latin typeface="Comic Sans MS"/>
                <a:cs typeface="Comic Sans MS"/>
              </a:rPr>
              <a:t> 10</a:t>
            </a:r>
            <a:r>
              <a:rPr lang="en-GB" b="1" i="1" baseline="30000" dirty="0" smtClean="0">
                <a:solidFill>
                  <a:schemeClr val="accent3">
                    <a:lumMod val="60000"/>
                    <a:lumOff val="40000"/>
                  </a:schemeClr>
                </a:solidFill>
                <a:latin typeface="Comic Sans MS"/>
                <a:cs typeface="Comic Sans MS"/>
              </a:rPr>
              <a:t>th </a:t>
            </a:r>
            <a:r>
              <a:rPr lang="en-GB" b="1" i="1" dirty="0" smtClean="0">
                <a:solidFill>
                  <a:schemeClr val="accent3">
                    <a:lumMod val="60000"/>
                    <a:lumOff val="40000"/>
                  </a:schemeClr>
                </a:solidFill>
                <a:latin typeface="Comic Sans MS"/>
                <a:cs typeface="Comic Sans MS"/>
              </a:rPr>
              <a:t>- </a:t>
            </a:r>
            <a:r>
              <a:rPr lang="en-GB" b="1" i="1" dirty="0" smtClean="0">
                <a:solidFill>
                  <a:schemeClr val="accent3">
                    <a:lumMod val="60000"/>
                    <a:lumOff val="40000"/>
                  </a:schemeClr>
                </a:solidFill>
                <a:latin typeface="Comic Sans MS"/>
                <a:cs typeface="Comic Sans MS"/>
              </a:rPr>
              <a:t>13</a:t>
            </a:r>
            <a:r>
              <a:rPr lang="en-GB" b="1" i="1" baseline="30000" dirty="0" smtClean="0">
                <a:solidFill>
                  <a:schemeClr val="accent3">
                    <a:lumMod val="60000"/>
                    <a:lumOff val="40000"/>
                  </a:schemeClr>
                </a:solidFill>
                <a:latin typeface="Comic Sans MS"/>
                <a:cs typeface="Comic Sans MS"/>
              </a:rPr>
              <a:t>th</a:t>
            </a:r>
            <a:r>
              <a:rPr lang="en-GB" b="1" i="1" dirty="0">
                <a:solidFill>
                  <a:schemeClr val="accent3">
                    <a:lumMod val="60000"/>
                    <a:lumOff val="40000"/>
                  </a:schemeClr>
                </a:solidFill>
                <a:latin typeface="Comic Sans MS"/>
                <a:cs typeface="Comic Sans MS"/>
              </a:rPr>
              <a:t>,</a:t>
            </a:r>
            <a:r>
              <a:rPr lang="en-GB" b="1" i="1" baseline="30000" dirty="0" smtClean="0">
                <a:solidFill>
                  <a:schemeClr val="accent3">
                    <a:lumMod val="60000"/>
                    <a:lumOff val="40000"/>
                  </a:schemeClr>
                </a:solidFill>
                <a:latin typeface="Comic Sans MS"/>
                <a:cs typeface="Comic Sans MS"/>
              </a:rPr>
              <a:t> </a:t>
            </a:r>
            <a:r>
              <a:rPr lang="en-GB" b="1" i="1" dirty="0" smtClean="0">
                <a:solidFill>
                  <a:schemeClr val="accent3">
                    <a:lumMod val="60000"/>
                    <a:lumOff val="40000"/>
                  </a:schemeClr>
                </a:solidFill>
                <a:latin typeface="Comic Sans MS"/>
                <a:cs typeface="Comic Sans MS"/>
              </a:rPr>
              <a:t>2014</a:t>
            </a:r>
            <a:r>
              <a:rPr lang="en-GB" b="1" dirty="0">
                <a:solidFill>
                  <a:schemeClr val="accent3">
                    <a:lumMod val="60000"/>
                    <a:lumOff val="40000"/>
                  </a:schemeClr>
                </a:solidFill>
              </a:rPr>
              <a:t/>
            </a:r>
            <a:br>
              <a:rPr lang="en-GB" b="1" dirty="0">
                <a:solidFill>
                  <a:schemeClr val="accent3">
                    <a:lumMod val="60000"/>
                    <a:lumOff val="40000"/>
                  </a:schemeClr>
                </a:solidFill>
              </a:rPr>
            </a:br>
            <a:endParaRPr lang="en-GB" b="1" i="1" dirty="0">
              <a:solidFill>
                <a:schemeClr val="accent3">
                  <a:lumMod val="60000"/>
                  <a:lumOff val="40000"/>
                </a:schemeClr>
              </a:solidFill>
            </a:endParaRPr>
          </a:p>
        </p:txBody>
      </p:sp>
    </p:spTree>
    <p:extLst>
      <p:ext uri="{BB962C8B-B14F-4D97-AF65-F5344CB8AC3E}">
        <p14:creationId xmlns:p14="http://schemas.microsoft.com/office/powerpoint/2010/main" val="384828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10</a:t>
            </a:fld>
            <a:endParaRPr lang="en-US"/>
          </a:p>
        </p:txBody>
      </p:sp>
      <p:pic>
        <p:nvPicPr>
          <p:cNvPr id="4" name="Picture 3"/>
          <p:cNvPicPr>
            <a:picLocks noChangeAspect="1"/>
          </p:cNvPicPr>
          <p:nvPr/>
        </p:nvPicPr>
        <p:blipFill>
          <a:blip r:embed="rId2"/>
          <a:stretch>
            <a:fillRect/>
          </a:stretch>
        </p:blipFill>
        <p:spPr>
          <a:xfrm>
            <a:off x="2189699" y="1143000"/>
            <a:ext cx="4515901" cy="4267200"/>
          </a:xfrm>
          <a:prstGeom prst="rect">
            <a:avLst/>
          </a:prstGeom>
        </p:spPr>
      </p:pic>
      <p:sp>
        <p:nvSpPr>
          <p:cNvPr id="5" name="TextBox 4"/>
          <p:cNvSpPr txBox="1"/>
          <p:nvPr/>
        </p:nvSpPr>
        <p:spPr>
          <a:xfrm>
            <a:off x="3359617" y="457200"/>
            <a:ext cx="1971814" cy="461665"/>
          </a:xfrm>
          <a:prstGeom prst="rect">
            <a:avLst/>
          </a:prstGeom>
          <a:noFill/>
        </p:spPr>
        <p:txBody>
          <a:bodyPr wrap="none" rtlCol="0">
            <a:spAutoFit/>
          </a:bodyPr>
          <a:lstStyle/>
          <a:p>
            <a:r>
              <a:rPr lang="en-US" dirty="0" smtClean="0">
                <a:solidFill>
                  <a:srgbClr val="FFFF00"/>
                </a:solidFill>
                <a:latin typeface="Comic Sans MS"/>
                <a:cs typeface="Comic Sans MS"/>
              </a:rPr>
              <a:t>Observables</a:t>
            </a:r>
            <a:endParaRPr lang="en-US" dirty="0">
              <a:solidFill>
                <a:srgbClr val="FFFF00"/>
              </a:solidFill>
              <a:latin typeface="Comic Sans MS"/>
              <a:cs typeface="Comic Sans MS"/>
            </a:endParaRPr>
          </a:p>
        </p:txBody>
      </p:sp>
      <p:sp>
        <p:nvSpPr>
          <p:cNvPr id="6" name="TextBox 5"/>
          <p:cNvSpPr txBox="1"/>
          <p:nvPr/>
        </p:nvSpPr>
        <p:spPr>
          <a:xfrm>
            <a:off x="5791200" y="528935"/>
            <a:ext cx="2743200" cy="461665"/>
          </a:xfrm>
          <a:prstGeom prst="rect">
            <a:avLst/>
          </a:prstGeom>
          <a:noFill/>
        </p:spPr>
        <p:txBody>
          <a:bodyPr wrap="square" rtlCol="0">
            <a:spAutoFit/>
          </a:bodyPr>
          <a:lstStyle/>
          <a:p>
            <a:r>
              <a:rPr lang="en-US" dirty="0" err="1" smtClean="0"/>
              <a:t>J</a:t>
            </a:r>
            <a:r>
              <a:rPr lang="en-US" baseline="-25000" dirty="0" err="1" smtClean="0"/>
              <a:t>q</a:t>
            </a:r>
            <a:r>
              <a:rPr lang="en-US" baseline="-25000" dirty="0" smtClean="0"/>
              <a:t> </a:t>
            </a:r>
            <a:r>
              <a:rPr lang="en-US" dirty="0" smtClean="0"/>
              <a:t>=</a:t>
            </a:r>
            <a:r>
              <a:rPr lang="en-US" dirty="0" smtClean="0"/>
              <a:t>1/2 </a:t>
            </a:r>
            <a:r>
              <a:rPr lang="en-US" dirty="0" err="1" smtClean="0"/>
              <a:t>ΔΣ+L</a:t>
            </a:r>
            <a:r>
              <a:rPr lang="en-US" baseline="-25000" dirty="0" err="1" smtClean="0"/>
              <a:t>q</a:t>
            </a:r>
            <a:endParaRPr lang="en-US" baseline="-25000" dirty="0"/>
          </a:p>
        </p:txBody>
      </p:sp>
    </p:spTree>
    <p:extLst>
      <p:ext uri="{BB962C8B-B14F-4D97-AF65-F5344CB8AC3E}">
        <p14:creationId xmlns:p14="http://schemas.microsoft.com/office/powerpoint/2010/main" val="35507630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11</a:t>
            </a:fld>
            <a:endParaRPr lang="en-US"/>
          </a:p>
        </p:txBody>
      </p:sp>
      <p:sp>
        <p:nvSpPr>
          <p:cNvPr id="5"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16A94A18-66C2-A54B-A167-329473CCEBB7}" type="datetime1">
              <a:rPr lang="en-US" smtClean="0"/>
              <a:pPr>
                <a:defRPr/>
              </a:pPr>
              <a:t>3/10/14</a:t>
            </a:fld>
            <a:endParaRPr lang="en-US"/>
          </a:p>
        </p:txBody>
      </p:sp>
      <p:sp>
        <p:nvSpPr>
          <p:cNvPr id="6"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8650D0AE-FB45-374D-A9AF-DF9429BBE748}" type="slidenum">
              <a:rPr lang="en-US" smtClean="0"/>
              <a:pPr>
                <a:defRPr/>
              </a:pPr>
              <a:t>11</a:t>
            </a:fld>
            <a:endParaRPr lang="en-US"/>
          </a:p>
        </p:txBody>
      </p:sp>
      <p:sp>
        <p:nvSpPr>
          <p:cNvPr id="8" name="TextBox 7"/>
          <p:cNvSpPr txBox="1"/>
          <p:nvPr/>
        </p:nvSpPr>
        <p:spPr>
          <a:xfrm>
            <a:off x="0" y="693003"/>
            <a:ext cx="9144000" cy="830997"/>
          </a:xfrm>
          <a:prstGeom prst="rect">
            <a:avLst/>
          </a:prstGeom>
          <a:noFill/>
        </p:spPr>
        <p:txBody>
          <a:bodyPr wrap="square" rtlCol="0">
            <a:spAutoFit/>
          </a:bodyPr>
          <a:lstStyle/>
          <a:p>
            <a:r>
              <a:rPr lang="en-US" dirty="0" smtClean="0">
                <a:solidFill>
                  <a:srgbClr val="FFFF00"/>
                </a:solidFill>
                <a:latin typeface="Comic Sans MS"/>
                <a:cs typeface="Comic Sans MS"/>
              </a:rPr>
              <a:t>The second part of the sum rule is about finding a </a:t>
            </a:r>
            <a:r>
              <a:rPr lang="en-US" dirty="0" err="1" smtClean="0">
                <a:solidFill>
                  <a:srgbClr val="FFFF00"/>
                </a:solidFill>
                <a:latin typeface="Comic Sans MS"/>
                <a:cs typeface="Comic Sans MS"/>
              </a:rPr>
              <a:t>Partonic</a:t>
            </a:r>
            <a:r>
              <a:rPr lang="en-US" dirty="0" smtClean="0">
                <a:solidFill>
                  <a:srgbClr val="FFFF00"/>
                </a:solidFill>
                <a:latin typeface="Comic Sans MS"/>
                <a:cs typeface="Comic Sans MS"/>
              </a:rPr>
              <a:t> Interpretation and Observables</a:t>
            </a:r>
            <a:endParaRPr lang="en-US" dirty="0">
              <a:solidFill>
                <a:srgbClr val="FFFF00"/>
              </a:solidFill>
              <a:latin typeface="Comic Sans MS"/>
              <a:cs typeface="Comic Sans MS"/>
            </a:endParaRPr>
          </a:p>
        </p:txBody>
      </p:sp>
      <p:sp>
        <p:nvSpPr>
          <p:cNvPr id="9" name="TextBox 8"/>
          <p:cNvSpPr txBox="1"/>
          <p:nvPr/>
        </p:nvSpPr>
        <p:spPr>
          <a:xfrm>
            <a:off x="0" y="2286000"/>
            <a:ext cx="9199454" cy="461665"/>
          </a:xfrm>
          <a:prstGeom prst="rect">
            <a:avLst/>
          </a:prstGeom>
          <a:noFill/>
        </p:spPr>
        <p:txBody>
          <a:bodyPr wrap="none" rtlCol="0">
            <a:spAutoFit/>
          </a:bodyPr>
          <a:lstStyle/>
          <a:p>
            <a:r>
              <a:rPr lang="en-US" dirty="0" smtClean="0"/>
              <a:t>JM: in LC gauge rewrite AM using Dirac eqn. to isolate spin terms </a:t>
            </a:r>
            <a:endParaRPr lang="en-US" dirty="0"/>
          </a:p>
        </p:txBody>
      </p:sp>
      <p:graphicFrame>
        <p:nvGraphicFramePr>
          <p:cNvPr id="10" name="Object 29"/>
          <p:cNvGraphicFramePr>
            <a:graphicFrameLocks noChangeAspect="1"/>
          </p:cNvGraphicFramePr>
          <p:nvPr>
            <p:extLst>
              <p:ext uri="{D42A27DB-BD31-4B8C-83A1-F6EECF244321}">
                <p14:modId xmlns:p14="http://schemas.microsoft.com/office/powerpoint/2010/main" val="1551320546"/>
              </p:ext>
            </p:extLst>
          </p:nvPr>
        </p:nvGraphicFramePr>
        <p:xfrm>
          <a:off x="228600" y="2725579"/>
          <a:ext cx="8736013" cy="776603"/>
        </p:xfrm>
        <a:graphic>
          <a:graphicData uri="http://schemas.openxmlformats.org/presentationml/2006/ole">
            <mc:AlternateContent xmlns:mc="http://schemas.openxmlformats.org/markup-compatibility/2006">
              <mc:Choice xmlns:v="urn:schemas-microsoft-com:vml" Requires="v">
                <p:oleObj spid="_x0000_s22532" name="Equation" r:id="rId3" imgW="4419600" imgH="393700" progId="Equation.3">
                  <p:embed/>
                </p:oleObj>
              </mc:Choice>
              <mc:Fallback>
                <p:oleObj name="Equation" r:id="rId3" imgW="4419600" imgH="393700" progId="Equation.3">
                  <p:embed/>
                  <p:pic>
                    <p:nvPicPr>
                      <p:cNvPr id="0" name=""/>
                      <p:cNvPicPr>
                        <a:picLocks noChangeAspect="1" noChangeArrowheads="1"/>
                      </p:cNvPicPr>
                      <p:nvPr/>
                    </p:nvPicPr>
                    <p:blipFill>
                      <a:blip r:embed="rId4"/>
                      <a:srcRect/>
                      <a:stretch>
                        <a:fillRect/>
                      </a:stretch>
                    </p:blipFill>
                    <p:spPr bwMode="auto">
                      <a:xfrm>
                        <a:off x="228600" y="2725579"/>
                        <a:ext cx="8736013" cy="776603"/>
                      </a:xfrm>
                      <a:prstGeom prst="rect">
                        <a:avLst/>
                      </a:prstGeom>
                      <a:solidFill>
                        <a:schemeClr val="tx2"/>
                      </a:solidFill>
                      <a:ln>
                        <a:noFill/>
                      </a:ln>
                      <a:effectLst/>
                      <a:extLst/>
                    </p:spPr>
                  </p:pic>
                </p:oleObj>
              </mc:Fallback>
            </mc:AlternateContent>
          </a:graphicData>
        </a:graphic>
      </p:graphicFrame>
      <p:sp>
        <p:nvSpPr>
          <p:cNvPr id="11" name="TextBox 10"/>
          <p:cNvSpPr txBox="1"/>
          <p:nvPr/>
        </p:nvSpPr>
        <p:spPr>
          <a:xfrm>
            <a:off x="5426539" y="3505200"/>
            <a:ext cx="642474" cy="461665"/>
          </a:xfrm>
          <a:prstGeom prst="rect">
            <a:avLst/>
          </a:prstGeom>
          <a:noFill/>
        </p:spPr>
        <p:txBody>
          <a:bodyPr wrap="none" rtlCol="0">
            <a:spAutoFit/>
          </a:bodyPr>
          <a:lstStyle/>
          <a:p>
            <a:r>
              <a:rPr lang="en-US" dirty="0" smtClean="0">
                <a:solidFill>
                  <a:srgbClr val="FF0000"/>
                </a:solidFill>
              </a:rPr>
              <a:t>ΔG</a:t>
            </a:r>
            <a:endParaRPr lang="en-US" dirty="0">
              <a:solidFill>
                <a:srgbClr val="FF0000"/>
              </a:solidFill>
            </a:endParaRPr>
          </a:p>
        </p:txBody>
      </p:sp>
      <p:sp>
        <p:nvSpPr>
          <p:cNvPr id="12" name="TextBox 11"/>
          <p:cNvSpPr txBox="1"/>
          <p:nvPr/>
        </p:nvSpPr>
        <p:spPr>
          <a:xfrm>
            <a:off x="838200" y="3443645"/>
            <a:ext cx="1325002" cy="523220"/>
          </a:xfrm>
          <a:prstGeom prst="rect">
            <a:avLst/>
          </a:prstGeom>
          <a:noFill/>
        </p:spPr>
        <p:txBody>
          <a:bodyPr wrap="none" rtlCol="0">
            <a:spAutoFit/>
          </a:bodyPr>
          <a:lstStyle/>
          <a:p>
            <a:r>
              <a:rPr lang="en-US" sz="2800" dirty="0">
                <a:solidFill>
                  <a:srgbClr val="FF0000"/>
                </a:solidFill>
              </a:rPr>
              <a:t> </a:t>
            </a:r>
            <a:r>
              <a:rPr lang="en-US" sz="2800" dirty="0" smtClean="0">
                <a:solidFill>
                  <a:srgbClr val="FF0000"/>
                </a:solidFill>
              </a:rPr>
              <a:t>      ΔΣ</a:t>
            </a:r>
            <a:endParaRPr lang="en-US" sz="2800" dirty="0">
              <a:solidFill>
                <a:srgbClr val="FF0000"/>
              </a:solidFill>
            </a:endParaRPr>
          </a:p>
        </p:txBody>
      </p:sp>
      <p:sp>
        <p:nvSpPr>
          <p:cNvPr id="13" name="TextBox 12"/>
          <p:cNvSpPr txBox="1"/>
          <p:nvPr/>
        </p:nvSpPr>
        <p:spPr>
          <a:xfrm>
            <a:off x="7821613" y="3335179"/>
            <a:ext cx="469950" cy="707886"/>
          </a:xfrm>
          <a:prstGeom prst="rect">
            <a:avLst/>
          </a:prstGeom>
          <a:noFill/>
        </p:spPr>
        <p:txBody>
          <a:bodyPr wrap="none" rtlCol="0">
            <a:spAutoFit/>
          </a:bodyPr>
          <a:lstStyle/>
          <a:p>
            <a:r>
              <a:rPr lang="en-US" sz="4000" dirty="0" smtClean="0">
                <a:solidFill>
                  <a:srgbClr val="FF6600"/>
                </a:solidFill>
              </a:rPr>
              <a:t>?</a:t>
            </a:r>
            <a:endParaRPr lang="en-US" sz="4000" dirty="0">
              <a:solidFill>
                <a:srgbClr val="FF6600"/>
              </a:solidFill>
            </a:endParaRPr>
          </a:p>
        </p:txBody>
      </p:sp>
      <p:sp>
        <p:nvSpPr>
          <p:cNvPr id="14" name="TextBox 13"/>
          <p:cNvSpPr txBox="1"/>
          <p:nvPr/>
        </p:nvSpPr>
        <p:spPr>
          <a:xfrm>
            <a:off x="3478213" y="3335179"/>
            <a:ext cx="469950" cy="707886"/>
          </a:xfrm>
          <a:prstGeom prst="rect">
            <a:avLst/>
          </a:prstGeom>
          <a:noFill/>
        </p:spPr>
        <p:txBody>
          <a:bodyPr wrap="none" rtlCol="0">
            <a:spAutoFit/>
          </a:bodyPr>
          <a:lstStyle/>
          <a:p>
            <a:r>
              <a:rPr lang="en-US" sz="4000" dirty="0" smtClean="0">
                <a:solidFill>
                  <a:srgbClr val="FF6600"/>
                </a:solidFill>
              </a:rPr>
              <a:t>?</a:t>
            </a:r>
            <a:endParaRPr lang="en-US" sz="4000" dirty="0">
              <a:solidFill>
                <a:srgbClr val="FF6600"/>
              </a:solidFill>
            </a:endParaRPr>
          </a:p>
        </p:txBody>
      </p:sp>
      <p:sp>
        <p:nvSpPr>
          <p:cNvPr id="17" name="Oval 16"/>
          <p:cNvSpPr/>
          <p:nvPr/>
        </p:nvSpPr>
        <p:spPr>
          <a:xfrm>
            <a:off x="4648200" y="2671465"/>
            <a:ext cx="1905000" cy="8382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371600" y="2671465"/>
            <a:ext cx="990600" cy="8382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76944" y="147935"/>
            <a:ext cx="2718413" cy="461665"/>
          </a:xfrm>
          <a:prstGeom prst="rect">
            <a:avLst/>
          </a:prstGeom>
          <a:noFill/>
        </p:spPr>
        <p:txBody>
          <a:bodyPr wrap="none" rtlCol="0">
            <a:spAutoFit/>
          </a:bodyPr>
          <a:lstStyle/>
          <a:p>
            <a:r>
              <a:rPr lang="en-US" dirty="0" smtClean="0">
                <a:solidFill>
                  <a:schemeClr val="accent6">
                    <a:lumMod val="40000"/>
                    <a:lumOff val="60000"/>
                  </a:schemeClr>
                </a:solidFill>
                <a:latin typeface="Comic Sans MS"/>
                <a:cs typeface="Comic Sans MS"/>
              </a:rPr>
              <a:t>Sum Rule: Part II</a:t>
            </a:r>
            <a:endParaRPr lang="en-US" dirty="0">
              <a:solidFill>
                <a:schemeClr val="accent6">
                  <a:lumMod val="40000"/>
                  <a:lumOff val="60000"/>
                </a:schemeClr>
              </a:solidFill>
              <a:latin typeface="Comic Sans MS"/>
              <a:cs typeface="Comic Sans MS"/>
            </a:endParaRPr>
          </a:p>
        </p:txBody>
      </p:sp>
    </p:spTree>
    <p:extLst>
      <p:ext uri="{BB962C8B-B14F-4D97-AF65-F5344CB8AC3E}">
        <p14:creationId xmlns:p14="http://schemas.microsoft.com/office/powerpoint/2010/main" val="2591065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60777" y="6264275"/>
            <a:ext cx="2133600" cy="365125"/>
          </a:xfrm>
        </p:spPr>
        <p:txBody>
          <a:bodyPr/>
          <a:lstStyle/>
          <a:p>
            <a:pPr>
              <a:defRPr/>
            </a:pPr>
            <a:r>
              <a:rPr lang="en-US" dirty="0" smtClean="0"/>
              <a:t>Baryons 6/27/13</a:t>
            </a:r>
            <a:endParaRPr lang="en-US" dirty="0"/>
          </a:p>
        </p:txBody>
      </p:sp>
      <p:sp>
        <p:nvSpPr>
          <p:cNvPr id="3" name="Footer Placeholder 2"/>
          <p:cNvSpPr>
            <a:spLocks noGrp="1"/>
          </p:cNvSpPr>
          <p:nvPr>
            <p:ph type="ftr" sz="quarter" idx="11"/>
          </p:nvPr>
        </p:nvSpPr>
        <p:spPr>
          <a:xfrm>
            <a:off x="381000" y="6264275"/>
            <a:ext cx="2895600" cy="365125"/>
          </a:xfrm>
        </p:spPr>
        <p:txBody>
          <a:bodyPr/>
          <a:lstStyle/>
          <a:p>
            <a:pPr>
              <a:defRPr/>
            </a:pPr>
            <a:r>
              <a:rPr lang="en-US" smtClean="0"/>
              <a:t>Simonetta Liuti</a:t>
            </a:r>
            <a:endParaRPr lang="en-US"/>
          </a:p>
        </p:txBody>
      </p:sp>
      <p:sp>
        <p:nvSpPr>
          <p:cNvPr id="4" name="Slide Number Placeholder 3"/>
          <p:cNvSpPr>
            <a:spLocks noGrp="1"/>
          </p:cNvSpPr>
          <p:nvPr>
            <p:ph type="sldNum" sz="quarter" idx="12"/>
          </p:nvPr>
        </p:nvSpPr>
        <p:spPr>
          <a:xfrm>
            <a:off x="4276165" y="6264275"/>
            <a:ext cx="609600" cy="365125"/>
          </a:xfrm>
        </p:spPr>
        <p:txBody>
          <a:bodyPr/>
          <a:lstStyle/>
          <a:p>
            <a:pPr>
              <a:defRPr/>
            </a:pPr>
            <a:fld id="{8650D0AE-FB45-374D-A9AF-DF9429BBE748}" type="slidenum">
              <a:rPr lang="en-US" smtClean="0"/>
              <a:pPr>
                <a:defRPr/>
              </a:pPr>
              <a:t>12</a:t>
            </a:fld>
            <a:endParaRPr lang="en-US"/>
          </a:p>
        </p:txBody>
      </p:sp>
      <p:sp>
        <p:nvSpPr>
          <p:cNvPr id="5" name="Rectangle 4"/>
          <p:cNvSpPr/>
          <p:nvPr/>
        </p:nvSpPr>
        <p:spPr>
          <a:xfrm>
            <a:off x="-457200" y="185678"/>
            <a:ext cx="6705600" cy="2862322"/>
          </a:xfrm>
          <a:prstGeom prst="rect">
            <a:avLst/>
          </a:prstGeom>
        </p:spPr>
        <p:txBody>
          <a:bodyPr wrap="square">
            <a:spAutoFit/>
          </a:bodyPr>
          <a:lstStyle/>
          <a:p>
            <a:pPr lvl="1"/>
            <a:r>
              <a:rPr lang="en-US" sz="2000" dirty="0" smtClean="0">
                <a:solidFill>
                  <a:srgbClr val="0000FF"/>
                </a:solidFill>
                <a:latin typeface="Comic Sans MS"/>
                <a:cs typeface="Comic Sans MS"/>
              </a:rPr>
              <a:t>Jaffe </a:t>
            </a:r>
            <a:r>
              <a:rPr lang="en-US" sz="2000" dirty="0" err="1" smtClean="0">
                <a:solidFill>
                  <a:srgbClr val="0000FF"/>
                </a:solidFill>
                <a:latin typeface="Comic Sans MS"/>
                <a:cs typeface="Comic Sans MS"/>
              </a:rPr>
              <a:t>Manohar’s</a:t>
            </a:r>
            <a:r>
              <a:rPr lang="en-US" sz="2000" dirty="0" smtClean="0">
                <a:solidFill>
                  <a:srgbClr val="0000FF"/>
                </a:solidFill>
                <a:latin typeface="Comic Sans MS"/>
                <a:cs typeface="Comic Sans MS"/>
              </a:rPr>
              <a:t> </a:t>
            </a:r>
            <a:r>
              <a:rPr lang="en-US" sz="2000" dirty="0" err="1">
                <a:solidFill>
                  <a:srgbClr val="0000FF"/>
                </a:solidFill>
                <a:latin typeface="Comic Sans MS"/>
                <a:cs typeface="Comic Sans MS"/>
              </a:rPr>
              <a:t>p</a:t>
            </a:r>
            <a:r>
              <a:rPr lang="en-US" sz="2000" dirty="0" err="1" smtClean="0">
                <a:solidFill>
                  <a:srgbClr val="0000FF"/>
                </a:solidFill>
                <a:latin typeface="Comic Sans MS"/>
                <a:cs typeface="Comic Sans MS"/>
              </a:rPr>
              <a:t>artonic</a:t>
            </a:r>
            <a:r>
              <a:rPr lang="en-US" sz="2000" dirty="0" smtClean="0">
                <a:solidFill>
                  <a:srgbClr val="0000FF"/>
                </a:solidFill>
                <a:latin typeface="Comic Sans MS"/>
                <a:cs typeface="Comic Sans MS"/>
              </a:rPr>
              <a:t> </a:t>
            </a:r>
            <a:r>
              <a:rPr lang="en-US" sz="2000" dirty="0" smtClean="0">
                <a:solidFill>
                  <a:srgbClr val="0000FF"/>
                </a:solidFill>
                <a:latin typeface="Comic Sans MS"/>
                <a:cs typeface="Comic Sans MS"/>
              </a:rPr>
              <a:t>picture</a:t>
            </a:r>
            <a:r>
              <a:rPr lang="en-US" sz="2000" dirty="0" smtClean="0">
                <a:latin typeface="Comic Sans MS"/>
                <a:cs typeface="Comic Sans MS"/>
              </a:rPr>
              <a:t>:</a:t>
            </a:r>
          </a:p>
          <a:p>
            <a:pPr lvl="1"/>
            <a:endParaRPr lang="en-US" sz="2000" dirty="0">
              <a:latin typeface="Comic Sans MS"/>
              <a:cs typeface="Comic Sans MS"/>
            </a:endParaRPr>
          </a:p>
          <a:p>
            <a:pPr marL="800100" lvl="1" indent="-342900">
              <a:buFont typeface="Wingdings" charset="2"/>
              <a:buChar char="Ø"/>
            </a:pPr>
            <a:r>
              <a:rPr lang="en-US" sz="2000" dirty="0" smtClean="0">
                <a:solidFill>
                  <a:srgbClr val="000000"/>
                </a:solidFill>
                <a:latin typeface="Comic Sans MS"/>
                <a:cs typeface="Comic Sans MS"/>
              </a:rPr>
              <a:t>quark and gluon spin components </a:t>
            </a:r>
            <a:r>
              <a:rPr lang="en-US" sz="2000" dirty="0">
                <a:solidFill>
                  <a:srgbClr val="000000"/>
                </a:solidFill>
                <a:latin typeface="Comic Sans MS"/>
                <a:cs typeface="Comic Sans MS"/>
              </a:rPr>
              <a:t>are </a:t>
            </a:r>
            <a:r>
              <a:rPr lang="en-US" sz="2000" dirty="0" smtClean="0">
                <a:solidFill>
                  <a:srgbClr val="000000"/>
                </a:solidFill>
                <a:latin typeface="Comic Sans MS"/>
                <a:cs typeface="Comic Sans MS"/>
              </a:rPr>
              <a:t>identified with the </a:t>
            </a:r>
            <a:r>
              <a:rPr lang="en-US" sz="2000" dirty="0">
                <a:solidFill>
                  <a:srgbClr val="000000"/>
                </a:solidFill>
                <a:latin typeface="Comic Sans MS"/>
                <a:cs typeface="Comic Sans MS"/>
              </a:rPr>
              <a:t>n=1 moments of spin dependent </a:t>
            </a:r>
            <a:r>
              <a:rPr lang="en-US" sz="2000" dirty="0" smtClean="0">
                <a:solidFill>
                  <a:srgbClr val="000000"/>
                </a:solidFill>
                <a:latin typeface="Comic Sans MS"/>
                <a:cs typeface="Comic Sans MS"/>
              </a:rPr>
              <a:t>structure functions from </a:t>
            </a:r>
            <a:r>
              <a:rPr lang="en-US" sz="2000" dirty="0" smtClean="0">
                <a:solidFill>
                  <a:srgbClr val="000000"/>
                </a:solidFill>
                <a:latin typeface="Comic Sans MS"/>
                <a:cs typeface="Comic Sans MS"/>
              </a:rPr>
              <a:t>DIS</a:t>
            </a:r>
            <a:r>
              <a:rPr lang="en-US" sz="2000" dirty="0">
                <a:solidFill>
                  <a:srgbClr val="000000"/>
                </a:solidFill>
                <a:latin typeface="Comic Sans MS"/>
                <a:cs typeface="Comic Sans MS"/>
              </a:rPr>
              <a:t> </a:t>
            </a:r>
            <a:r>
              <a:rPr lang="en-US" sz="2000" dirty="0" smtClean="0">
                <a:solidFill>
                  <a:srgbClr val="000000"/>
                </a:solidFill>
                <a:latin typeface="Wingdings"/>
                <a:ea typeface="Wingdings"/>
                <a:cs typeface="Wingdings"/>
                <a:sym typeface="Wingdings"/>
              </a:rPr>
              <a:t></a:t>
            </a:r>
            <a:r>
              <a:rPr lang="en-US" sz="2000" dirty="0">
                <a:solidFill>
                  <a:srgbClr val="000000"/>
                </a:solidFill>
                <a:latin typeface="Lucida Grande"/>
                <a:ea typeface="Lucida Grande"/>
                <a:cs typeface="Lucida Grande"/>
                <a:sym typeface="Wingdings"/>
              </a:rPr>
              <a:t> </a:t>
            </a:r>
            <a:r>
              <a:rPr lang="en-US" sz="2000" dirty="0" smtClean="0">
                <a:solidFill>
                  <a:srgbClr val="000000"/>
                </a:solidFill>
                <a:latin typeface="Lucida Grande"/>
                <a:ea typeface="Lucida Grande"/>
                <a:cs typeface="Lucida Grande"/>
              </a:rPr>
              <a:t>ΔΣ </a:t>
            </a:r>
            <a:r>
              <a:rPr lang="en-US" sz="2000" dirty="0">
                <a:solidFill>
                  <a:srgbClr val="000000"/>
                </a:solidFill>
                <a:latin typeface="Comic Sans MS"/>
                <a:ea typeface="Lucida Grande"/>
                <a:cs typeface="Comic Sans MS"/>
              </a:rPr>
              <a:t>and </a:t>
            </a:r>
            <a:r>
              <a:rPr lang="en-US" sz="2000" dirty="0" smtClean="0">
                <a:solidFill>
                  <a:srgbClr val="000000"/>
                </a:solidFill>
                <a:latin typeface="Lucida Grande"/>
                <a:ea typeface="Lucida Grande"/>
                <a:cs typeface="Lucida Grande"/>
              </a:rPr>
              <a:t>ΔG. </a:t>
            </a:r>
          </a:p>
          <a:p>
            <a:pPr marL="800100" lvl="1" indent="-342900">
              <a:buFont typeface="Wingdings" charset="2"/>
              <a:buChar char="Ø"/>
            </a:pPr>
            <a:endParaRPr lang="en-US" sz="2000" dirty="0">
              <a:solidFill>
                <a:srgbClr val="000000"/>
              </a:solidFill>
              <a:latin typeface="Lucida Grande"/>
              <a:ea typeface="Lucida Grande"/>
              <a:cs typeface="Lucida Grande"/>
            </a:endParaRPr>
          </a:p>
          <a:p>
            <a:pPr marL="800100" lvl="1" indent="-342900">
              <a:buFont typeface="Wingdings" charset="2"/>
              <a:buChar char="Ø"/>
            </a:pPr>
            <a:endParaRPr lang="en-US" sz="2000" dirty="0" smtClean="0">
              <a:latin typeface="Lucida Grande"/>
              <a:ea typeface="Lucida Grande"/>
              <a:cs typeface="Lucida Grande"/>
            </a:endParaRPr>
          </a:p>
          <a:p>
            <a:endParaRPr lang="en-US" sz="2000" dirty="0">
              <a:latin typeface="Comic Sans MS"/>
              <a:cs typeface="Comic Sans MS"/>
            </a:endParaRPr>
          </a:p>
          <a:p>
            <a:r>
              <a:rPr lang="en-US" sz="2000" dirty="0" smtClean="0">
                <a:latin typeface="Comic Sans MS"/>
                <a:ea typeface="Lucida Grande"/>
                <a:cs typeface="Comic Sans MS"/>
              </a:rPr>
              <a:t> </a:t>
            </a:r>
          </a:p>
        </p:txBody>
      </p:sp>
      <p:graphicFrame>
        <p:nvGraphicFramePr>
          <p:cNvPr id="14" name="Object 29"/>
          <p:cNvGraphicFramePr>
            <a:graphicFrameLocks noChangeAspect="1"/>
          </p:cNvGraphicFramePr>
          <p:nvPr>
            <p:extLst>
              <p:ext uri="{D42A27DB-BD31-4B8C-83A1-F6EECF244321}">
                <p14:modId xmlns:p14="http://schemas.microsoft.com/office/powerpoint/2010/main" val="252944992"/>
              </p:ext>
            </p:extLst>
          </p:nvPr>
        </p:nvGraphicFramePr>
        <p:xfrm>
          <a:off x="331787" y="1752600"/>
          <a:ext cx="8736013" cy="776603"/>
        </p:xfrm>
        <a:graphic>
          <a:graphicData uri="http://schemas.openxmlformats.org/presentationml/2006/ole">
            <mc:AlternateContent xmlns:mc="http://schemas.openxmlformats.org/markup-compatibility/2006">
              <mc:Choice xmlns:v="urn:schemas-microsoft-com:vml" Requires="v">
                <p:oleObj spid="_x0000_s5131" name="Equation" r:id="rId3" imgW="4419600" imgH="393700" progId="Equation.3">
                  <p:embed/>
                </p:oleObj>
              </mc:Choice>
              <mc:Fallback>
                <p:oleObj name="Equation" r:id="rId3" imgW="4419600" imgH="393700" progId="Equation.3">
                  <p:embed/>
                  <p:pic>
                    <p:nvPicPr>
                      <p:cNvPr id="0" name=""/>
                      <p:cNvPicPr>
                        <a:picLocks noChangeAspect="1" noChangeArrowheads="1"/>
                      </p:cNvPicPr>
                      <p:nvPr/>
                    </p:nvPicPr>
                    <p:blipFill>
                      <a:blip r:embed="rId4"/>
                      <a:srcRect/>
                      <a:stretch>
                        <a:fillRect/>
                      </a:stretch>
                    </p:blipFill>
                    <p:spPr bwMode="auto">
                      <a:xfrm>
                        <a:off x="331787" y="1752600"/>
                        <a:ext cx="8736013" cy="776603"/>
                      </a:xfrm>
                      <a:prstGeom prst="rect">
                        <a:avLst/>
                      </a:prstGeom>
                      <a:noFill/>
                      <a:ln>
                        <a:noFill/>
                      </a:ln>
                      <a:effectLst/>
                      <a:extLst/>
                    </p:spPr>
                  </p:pic>
                </p:oleObj>
              </mc:Fallback>
            </mc:AlternateContent>
          </a:graphicData>
        </a:graphic>
      </p:graphicFrame>
      <p:sp>
        <p:nvSpPr>
          <p:cNvPr id="15" name="TextBox 14"/>
          <p:cNvSpPr txBox="1"/>
          <p:nvPr/>
        </p:nvSpPr>
        <p:spPr>
          <a:xfrm>
            <a:off x="5529726" y="2281535"/>
            <a:ext cx="642474" cy="461665"/>
          </a:xfrm>
          <a:prstGeom prst="rect">
            <a:avLst/>
          </a:prstGeom>
          <a:noFill/>
        </p:spPr>
        <p:txBody>
          <a:bodyPr wrap="none" rtlCol="0">
            <a:spAutoFit/>
          </a:bodyPr>
          <a:lstStyle/>
          <a:p>
            <a:r>
              <a:rPr lang="en-US" dirty="0" smtClean="0">
                <a:solidFill>
                  <a:srgbClr val="FF0000"/>
                </a:solidFill>
              </a:rPr>
              <a:t>ΔG</a:t>
            </a:r>
            <a:endParaRPr lang="en-US" dirty="0">
              <a:solidFill>
                <a:srgbClr val="FF0000"/>
              </a:solidFill>
            </a:endParaRPr>
          </a:p>
        </p:txBody>
      </p:sp>
      <p:sp>
        <p:nvSpPr>
          <p:cNvPr id="16" name="TextBox 15"/>
          <p:cNvSpPr txBox="1"/>
          <p:nvPr/>
        </p:nvSpPr>
        <p:spPr>
          <a:xfrm>
            <a:off x="1692669" y="2281535"/>
            <a:ext cx="593331" cy="461665"/>
          </a:xfrm>
          <a:prstGeom prst="rect">
            <a:avLst/>
          </a:prstGeom>
          <a:noFill/>
        </p:spPr>
        <p:txBody>
          <a:bodyPr wrap="none" rtlCol="0">
            <a:spAutoFit/>
          </a:bodyPr>
          <a:lstStyle/>
          <a:p>
            <a:r>
              <a:rPr lang="en-US" dirty="0" smtClean="0">
                <a:solidFill>
                  <a:srgbClr val="FF0000"/>
                </a:solidFill>
              </a:rPr>
              <a:t>ΔΣ</a:t>
            </a:r>
            <a:endParaRPr lang="en-US" dirty="0">
              <a:solidFill>
                <a:srgbClr val="FF0000"/>
              </a:solidFill>
            </a:endParaRPr>
          </a:p>
        </p:txBody>
      </p:sp>
      <p:pic>
        <p:nvPicPr>
          <p:cNvPr id="9" name="Picture 8"/>
          <p:cNvPicPr>
            <a:picLocks noChangeAspect="1"/>
          </p:cNvPicPr>
          <p:nvPr/>
        </p:nvPicPr>
        <p:blipFill>
          <a:blip r:embed="rId5"/>
          <a:stretch>
            <a:fillRect/>
          </a:stretch>
        </p:blipFill>
        <p:spPr>
          <a:xfrm>
            <a:off x="2743200" y="2714512"/>
            <a:ext cx="2971800" cy="3991088"/>
          </a:xfrm>
          <a:prstGeom prst="rect">
            <a:avLst/>
          </a:prstGeom>
        </p:spPr>
      </p:pic>
      <p:sp>
        <p:nvSpPr>
          <p:cNvPr id="10" name="Rectangle 9"/>
          <p:cNvSpPr/>
          <p:nvPr/>
        </p:nvSpPr>
        <p:spPr>
          <a:xfrm>
            <a:off x="4724400" y="5253335"/>
            <a:ext cx="1124582" cy="461665"/>
          </a:xfrm>
          <a:prstGeom prst="rect">
            <a:avLst/>
          </a:prstGeom>
        </p:spPr>
        <p:txBody>
          <a:bodyPr wrap="square">
            <a:spAutoFit/>
          </a:bodyPr>
          <a:lstStyle/>
          <a:p>
            <a:r>
              <a:rPr lang="en-US" dirty="0">
                <a:solidFill>
                  <a:srgbClr val="000000"/>
                </a:solidFill>
              </a:rPr>
              <a:t>ΔG</a:t>
            </a:r>
          </a:p>
        </p:txBody>
      </p:sp>
      <p:sp>
        <p:nvSpPr>
          <p:cNvPr id="11" name="Rectangle 10"/>
          <p:cNvSpPr/>
          <p:nvPr/>
        </p:nvSpPr>
        <p:spPr>
          <a:xfrm>
            <a:off x="3048000" y="2971800"/>
            <a:ext cx="803876" cy="461665"/>
          </a:xfrm>
          <a:prstGeom prst="rect">
            <a:avLst/>
          </a:prstGeom>
        </p:spPr>
        <p:txBody>
          <a:bodyPr wrap="square">
            <a:spAutoFit/>
          </a:bodyPr>
          <a:lstStyle/>
          <a:p>
            <a:r>
              <a:rPr lang="en-US" dirty="0" err="1" smtClean="0">
                <a:solidFill>
                  <a:schemeClr val="bg1"/>
                </a:solidFill>
              </a:rPr>
              <a:t>Δu</a:t>
            </a:r>
            <a:endParaRPr lang="en-US" dirty="0">
              <a:solidFill>
                <a:schemeClr val="bg1"/>
              </a:solidFill>
            </a:endParaRPr>
          </a:p>
        </p:txBody>
      </p:sp>
      <p:sp>
        <p:nvSpPr>
          <p:cNvPr id="6" name="TextBox 5"/>
          <p:cNvSpPr txBox="1"/>
          <p:nvPr/>
        </p:nvSpPr>
        <p:spPr>
          <a:xfrm>
            <a:off x="6553200" y="3424535"/>
            <a:ext cx="1997963" cy="461665"/>
          </a:xfrm>
          <a:prstGeom prst="rect">
            <a:avLst/>
          </a:prstGeom>
          <a:noFill/>
        </p:spPr>
        <p:txBody>
          <a:bodyPr wrap="none" rtlCol="0">
            <a:spAutoFit/>
          </a:bodyPr>
          <a:lstStyle/>
          <a:p>
            <a:r>
              <a:rPr lang="en-US" dirty="0" smtClean="0">
                <a:solidFill>
                  <a:srgbClr val="000000"/>
                </a:solidFill>
              </a:rPr>
              <a:t>Observables!</a:t>
            </a:r>
            <a:endParaRPr lang="en-US" dirty="0">
              <a:solidFill>
                <a:srgbClr val="000000"/>
              </a:solidFill>
            </a:endParaRPr>
          </a:p>
        </p:txBody>
      </p:sp>
      <p:cxnSp>
        <p:nvCxnSpPr>
          <p:cNvPr id="8" name="Straight Arrow Connector 7"/>
          <p:cNvCxnSpPr/>
          <p:nvPr/>
        </p:nvCxnSpPr>
        <p:spPr>
          <a:xfrm flipH="1">
            <a:off x="5867400" y="3962400"/>
            <a:ext cx="1981200" cy="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834924" y="3043535"/>
            <a:ext cx="803876" cy="461665"/>
          </a:xfrm>
          <a:prstGeom prst="rect">
            <a:avLst/>
          </a:prstGeom>
        </p:spPr>
        <p:txBody>
          <a:bodyPr wrap="square">
            <a:spAutoFit/>
          </a:bodyPr>
          <a:lstStyle/>
          <a:p>
            <a:r>
              <a:rPr lang="en-US" dirty="0" err="1" smtClean="0">
                <a:solidFill>
                  <a:srgbClr val="000000"/>
                </a:solidFill>
              </a:rPr>
              <a:t>Δd</a:t>
            </a:r>
            <a:endParaRPr lang="en-US" dirty="0">
              <a:solidFill>
                <a:srgbClr val="000000"/>
              </a:solidFill>
            </a:endParaRPr>
          </a:p>
        </p:txBody>
      </p:sp>
      <p:sp>
        <p:nvSpPr>
          <p:cNvPr id="18" name="Rectangle 17"/>
          <p:cNvSpPr/>
          <p:nvPr/>
        </p:nvSpPr>
        <p:spPr>
          <a:xfrm>
            <a:off x="3539524" y="5710535"/>
            <a:ext cx="803876" cy="461665"/>
          </a:xfrm>
          <a:prstGeom prst="rect">
            <a:avLst/>
          </a:prstGeom>
        </p:spPr>
        <p:txBody>
          <a:bodyPr wrap="square">
            <a:spAutoFit/>
          </a:bodyPr>
          <a:lstStyle/>
          <a:p>
            <a:r>
              <a:rPr lang="en-US" dirty="0" err="1" smtClean="0">
                <a:solidFill>
                  <a:srgbClr val="000000"/>
                </a:solidFill>
              </a:rPr>
              <a:t>Δs</a:t>
            </a:r>
            <a:endParaRPr lang="en-US" dirty="0">
              <a:solidFill>
                <a:srgbClr val="000000"/>
              </a:solidFill>
            </a:endParaRPr>
          </a:p>
        </p:txBody>
      </p:sp>
      <p:graphicFrame>
        <p:nvGraphicFramePr>
          <p:cNvPr id="19" name="Object 29"/>
          <p:cNvGraphicFramePr>
            <a:graphicFrameLocks noChangeAspect="1"/>
          </p:cNvGraphicFramePr>
          <p:nvPr>
            <p:extLst>
              <p:ext uri="{D42A27DB-BD31-4B8C-83A1-F6EECF244321}">
                <p14:modId xmlns:p14="http://schemas.microsoft.com/office/powerpoint/2010/main" val="1901956532"/>
              </p:ext>
            </p:extLst>
          </p:nvPr>
        </p:nvGraphicFramePr>
        <p:xfrm>
          <a:off x="4114800" y="76200"/>
          <a:ext cx="3157538" cy="762115"/>
        </p:xfrm>
        <a:graphic>
          <a:graphicData uri="http://schemas.openxmlformats.org/presentationml/2006/ole">
            <mc:AlternateContent xmlns:mc="http://schemas.openxmlformats.org/markup-compatibility/2006">
              <mc:Choice xmlns:v="urn:schemas-microsoft-com:vml" Requires="v">
                <p:oleObj spid="_x0000_s5132" name="Equation" r:id="rId6" imgW="1625600" imgH="393700" progId="Equation.3">
                  <p:embed/>
                </p:oleObj>
              </mc:Choice>
              <mc:Fallback>
                <p:oleObj name="Equation" r:id="rId6" imgW="1625600" imgH="393700" progId="Equation.3">
                  <p:embed/>
                  <p:pic>
                    <p:nvPicPr>
                      <p:cNvPr id="0" name=""/>
                      <p:cNvPicPr>
                        <a:picLocks noChangeAspect="1" noChangeArrowheads="1"/>
                      </p:cNvPicPr>
                      <p:nvPr/>
                    </p:nvPicPr>
                    <p:blipFill>
                      <a:blip r:embed="rId7"/>
                      <a:srcRect/>
                      <a:stretch>
                        <a:fillRect/>
                      </a:stretch>
                    </p:blipFill>
                    <p:spPr bwMode="auto">
                      <a:xfrm>
                        <a:off x="4114800" y="76200"/>
                        <a:ext cx="3157538" cy="762115"/>
                      </a:xfrm>
                      <a:prstGeom prst="rect">
                        <a:avLst/>
                      </a:prstGeom>
                      <a:noFill/>
                      <a:ln>
                        <a:solidFill>
                          <a:srgbClr val="FF0000"/>
                        </a:solidFill>
                      </a:ln>
                      <a:effectLst/>
                      <a:extLst/>
                    </p:spPr>
                  </p:pic>
                </p:oleObj>
              </mc:Fallback>
            </mc:AlternateContent>
          </a:graphicData>
        </a:graphic>
      </p:graphicFrame>
      <p:sp>
        <p:nvSpPr>
          <p:cNvPr id="13" name="TextBox 12"/>
          <p:cNvSpPr txBox="1"/>
          <p:nvPr/>
        </p:nvSpPr>
        <p:spPr>
          <a:xfrm>
            <a:off x="7924800" y="2133600"/>
            <a:ext cx="469950" cy="707886"/>
          </a:xfrm>
          <a:prstGeom prst="rect">
            <a:avLst/>
          </a:prstGeom>
          <a:noFill/>
        </p:spPr>
        <p:txBody>
          <a:bodyPr wrap="none" rtlCol="0">
            <a:spAutoFit/>
          </a:bodyPr>
          <a:lstStyle/>
          <a:p>
            <a:r>
              <a:rPr lang="en-US" sz="4000" dirty="0" smtClean="0">
                <a:solidFill>
                  <a:srgbClr val="FF6600"/>
                </a:solidFill>
              </a:rPr>
              <a:t>?</a:t>
            </a:r>
            <a:endParaRPr lang="en-US" sz="4000" dirty="0">
              <a:solidFill>
                <a:srgbClr val="FF6600"/>
              </a:solidFill>
            </a:endParaRPr>
          </a:p>
        </p:txBody>
      </p:sp>
      <p:sp>
        <p:nvSpPr>
          <p:cNvPr id="20" name="TextBox 19"/>
          <p:cNvSpPr txBox="1"/>
          <p:nvPr/>
        </p:nvSpPr>
        <p:spPr>
          <a:xfrm>
            <a:off x="3581400" y="2133600"/>
            <a:ext cx="469950" cy="707886"/>
          </a:xfrm>
          <a:prstGeom prst="rect">
            <a:avLst/>
          </a:prstGeom>
          <a:noFill/>
        </p:spPr>
        <p:txBody>
          <a:bodyPr wrap="none" rtlCol="0">
            <a:spAutoFit/>
          </a:bodyPr>
          <a:lstStyle/>
          <a:p>
            <a:r>
              <a:rPr lang="en-US" sz="4000" dirty="0" smtClean="0">
                <a:solidFill>
                  <a:srgbClr val="FF6600"/>
                </a:solidFill>
              </a:rPr>
              <a:t>?</a:t>
            </a:r>
            <a:endParaRPr lang="en-US" sz="4000" dirty="0">
              <a:solidFill>
                <a:srgbClr val="FF6600"/>
              </a:solidFill>
            </a:endParaRPr>
          </a:p>
        </p:txBody>
      </p:sp>
    </p:spTree>
    <p:extLst>
      <p:ext uri="{BB962C8B-B14F-4D97-AF65-F5344CB8AC3E}">
        <p14:creationId xmlns:p14="http://schemas.microsoft.com/office/powerpoint/2010/main" val="5597394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13</a:t>
            </a:fld>
            <a:endParaRPr lang="en-US"/>
          </a:p>
        </p:txBody>
      </p:sp>
      <p:sp>
        <p:nvSpPr>
          <p:cNvPr id="4" name="TextBox 3"/>
          <p:cNvSpPr txBox="1"/>
          <p:nvPr/>
        </p:nvSpPr>
        <p:spPr>
          <a:xfrm>
            <a:off x="152400" y="914400"/>
            <a:ext cx="7831464" cy="1200328"/>
          </a:xfrm>
          <a:prstGeom prst="rect">
            <a:avLst/>
          </a:prstGeom>
          <a:noFill/>
        </p:spPr>
        <p:txBody>
          <a:bodyPr wrap="squar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In a nutshell, we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now know where OAM could enter the picture</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 </a:t>
            </a:r>
          </a:p>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….but what is OAM in QCD</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endParaRPr>
          </a:p>
        </p:txBody>
      </p:sp>
      <p:sp>
        <p:nvSpPr>
          <p:cNvPr id="5" name="TextBox 4"/>
          <p:cNvSpPr txBox="1"/>
          <p:nvPr/>
        </p:nvSpPr>
        <p:spPr>
          <a:xfrm>
            <a:off x="4191000" y="2362200"/>
            <a:ext cx="881371" cy="1569660"/>
          </a:xfrm>
          <a:prstGeom prst="rect">
            <a:avLst/>
          </a:prstGeom>
          <a:noFill/>
        </p:spPr>
        <p:txBody>
          <a:bodyPr wrap="none" rtlCol="0">
            <a:spAutoFit/>
          </a:bodyPr>
          <a:lstStyle/>
          <a:p>
            <a: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a:t>
            </a:r>
            <a:endParaRPr lang="en-U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endParaRPr>
          </a:p>
        </p:txBody>
      </p:sp>
    </p:spTree>
    <p:extLst>
      <p:ext uri="{BB962C8B-B14F-4D97-AF65-F5344CB8AC3E}">
        <p14:creationId xmlns:p14="http://schemas.microsoft.com/office/powerpoint/2010/main" val="27915153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429000" y="914400"/>
            <a:ext cx="5715000" cy="1066800"/>
          </a:xfrm>
          <a:prstGeom prst="rect">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2286000" y="2971800"/>
            <a:ext cx="685800" cy="609600"/>
          </a:xfrm>
          <a:prstGeom prst="line">
            <a:avLst/>
          </a:prstGeom>
          <a:ln w="38100" cmpd="sng">
            <a:solidFill>
              <a:schemeClr val="accent1">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dirty="0"/>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14</a:t>
            </a:fld>
            <a:endParaRPr lang="en-US"/>
          </a:p>
        </p:txBody>
      </p:sp>
      <p:sp>
        <p:nvSpPr>
          <p:cNvPr id="4" name="TextBox 3"/>
          <p:cNvSpPr txBox="1"/>
          <p:nvPr/>
        </p:nvSpPr>
        <p:spPr>
          <a:xfrm>
            <a:off x="381000" y="304800"/>
            <a:ext cx="3846576" cy="461665"/>
          </a:xfrm>
          <a:prstGeom prst="rect">
            <a:avLst/>
          </a:prstGeom>
          <a:noFill/>
        </p:spPr>
        <p:txBody>
          <a:bodyPr wrap="none" rtlCol="0">
            <a:spAutoFit/>
          </a:bodyPr>
          <a:lstStyle/>
          <a:p>
            <a:r>
              <a:rPr lang="en-US" dirty="0" smtClean="0">
                <a:solidFill>
                  <a:srgbClr val="FFFF00"/>
                </a:solidFill>
                <a:latin typeface="Comic Sans MS"/>
                <a:cs typeface="Comic Sans MS"/>
              </a:rPr>
              <a:t>OAM: The “naive” picture</a:t>
            </a:r>
            <a:endParaRPr lang="en-US" dirty="0">
              <a:solidFill>
                <a:srgbClr val="FFFF00"/>
              </a:solidFill>
              <a:latin typeface="Comic Sans MS"/>
              <a:cs typeface="Comic Sans MS"/>
            </a:endParaRPr>
          </a:p>
        </p:txBody>
      </p:sp>
      <p:sp>
        <p:nvSpPr>
          <p:cNvPr id="5" name="Oval 4"/>
          <p:cNvSpPr/>
          <p:nvPr/>
        </p:nvSpPr>
        <p:spPr>
          <a:xfrm>
            <a:off x="1828800" y="2209800"/>
            <a:ext cx="1066800" cy="2590800"/>
          </a:xfrm>
          <a:prstGeom prst="ellipse">
            <a:avLst/>
          </a:prstGeom>
          <a:noFill/>
          <a:ln w="57150"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362200" y="990600"/>
            <a:ext cx="0" cy="2514600"/>
          </a:xfrm>
          <a:prstGeom prst="straightConnector1">
            <a:avLst/>
          </a:prstGeom>
          <a:ln w="38100" cmpd="sng">
            <a:solidFill>
              <a:srgbClr val="C6D9F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62200" y="3505200"/>
            <a:ext cx="2362200" cy="0"/>
          </a:xfrm>
          <a:prstGeom prst="straightConnector1">
            <a:avLst/>
          </a:prstGeom>
          <a:ln w="38100" cmpd="sng">
            <a:solidFill>
              <a:schemeClr val="bg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667000" y="4114800"/>
            <a:ext cx="381000" cy="533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2590800" y="4572000"/>
            <a:ext cx="152400" cy="1524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endCxn id="15" idx="2"/>
          </p:cNvCxnSpPr>
          <p:nvPr/>
        </p:nvCxnSpPr>
        <p:spPr>
          <a:xfrm>
            <a:off x="2362200" y="3505200"/>
            <a:ext cx="228600" cy="1143000"/>
          </a:xfrm>
          <a:prstGeom prst="straightConnector1">
            <a:avLst/>
          </a:prstGeom>
          <a:ln w="5715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048000" y="4343400"/>
            <a:ext cx="463889" cy="461665"/>
          </a:xfrm>
          <a:prstGeom prst="rect">
            <a:avLst/>
          </a:prstGeom>
          <a:noFill/>
        </p:spPr>
        <p:txBody>
          <a:bodyPr wrap="none" rtlCol="0">
            <a:spAutoFit/>
          </a:bodyPr>
          <a:lstStyle/>
          <a:p>
            <a:r>
              <a:rPr lang="en-US" dirty="0" err="1" smtClean="0"/>
              <a:t>k</a:t>
            </a:r>
            <a:r>
              <a:rPr lang="en-US" baseline="-25000" dirty="0" err="1" smtClean="0"/>
              <a:t>T</a:t>
            </a:r>
            <a:endParaRPr lang="en-US" dirty="0"/>
          </a:p>
        </p:txBody>
      </p:sp>
      <p:sp>
        <p:nvSpPr>
          <p:cNvPr id="23" name="TextBox 22"/>
          <p:cNvSpPr txBox="1"/>
          <p:nvPr/>
        </p:nvSpPr>
        <p:spPr>
          <a:xfrm>
            <a:off x="2074942" y="3886200"/>
            <a:ext cx="355837" cy="461665"/>
          </a:xfrm>
          <a:prstGeom prst="rect">
            <a:avLst/>
          </a:prstGeom>
          <a:noFill/>
        </p:spPr>
        <p:txBody>
          <a:bodyPr wrap="none" rtlCol="0">
            <a:spAutoFit/>
          </a:bodyPr>
          <a:lstStyle/>
          <a:p>
            <a:r>
              <a:rPr lang="en-US" dirty="0"/>
              <a:t>b</a:t>
            </a:r>
          </a:p>
        </p:txBody>
      </p:sp>
      <p:cxnSp>
        <p:nvCxnSpPr>
          <p:cNvPr id="25" name="Straight Arrow Connector 24"/>
          <p:cNvCxnSpPr/>
          <p:nvPr/>
        </p:nvCxnSpPr>
        <p:spPr>
          <a:xfrm>
            <a:off x="2362200" y="3505200"/>
            <a:ext cx="1524000" cy="0"/>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200400" y="2895600"/>
            <a:ext cx="1439316" cy="461665"/>
          </a:xfrm>
          <a:prstGeom prst="rect">
            <a:avLst/>
          </a:prstGeom>
          <a:noFill/>
        </p:spPr>
        <p:txBody>
          <a:bodyPr wrap="none" rtlCol="0">
            <a:spAutoFit/>
          </a:bodyPr>
          <a:lstStyle/>
          <a:p>
            <a:r>
              <a:rPr lang="en-US" dirty="0" err="1" smtClean="0"/>
              <a:t>L</a:t>
            </a:r>
            <a:r>
              <a:rPr lang="en-US" baseline="-25000" dirty="0" err="1" smtClean="0"/>
              <a:t>z</a:t>
            </a:r>
            <a:r>
              <a:rPr lang="en-US" dirty="0" smtClean="0"/>
              <a:t> = </a:t>
            </a:r>
            <a:r>
              <a:rPr lang="en-US" dirty="0" err="1" smtClean="0"/>
              <a:t>b×k</a:t>
            </a:r>
            <a:r>
              <a:rPr lang="en-US" baseline="-25000" dirty="0" err="1" smtClean="0"/>
              <a:t>T</a:t>
            </a:r>
            <a:endParaRPr lang="en-US" dirty="0"/>
          </a:p>
        </p:txBody>
      </p:sp>
      <p:cxnSp>
        <p:nvCxnSpPr>
          <p:cNvPr id="7" name="Straight Arrow Connector 6"/>
          <p:cNvCxnSpPr/>
          <p:nvPr/>
        </p:nvCxnSpPr>
        <p:spPr>
          <a:xfrm flipH="1">
            <a:off x="457200" y="3505200"/>
            <a:ext cx="1905000" cy="1676400"/>
          </a:xfrm>
          <a:prstGeom prst="straightConnector1">
            <a:avLst/>
          </a:prstGeom>
          <a:ln w="38100" cmpd="sng">
            <a:solidFill>
              <a:schemeClr val="bg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5" name="Object 44"/>
          <p:cNvGraphicFramePr>
            <a:graphicFrameLocks noChangeAspect="1"/>
          </p:cNvGraphicFramePr>
          <p:nvPr>
            <p:extLst>
              <p:ext uri="{D42A27DB-BD31-4B8C-83A1-F6EECF244321}">
                <p14:modId xmlns:p14="http://schemas.microsoft.com/office/powerpoint/2010/main" val="3022188188"/>
              </p:ext>
            </p:extLst>
          </p:nvPr>
        </p:nvGraphicFramePr>
        <p:xfrm>
          <a:off x="3629025" y="1052513"/>
          <a:ext cx="5514975" cy="715962"/>
        </p:xfrm>
        <a:graphic>
          <a:graphicData uri="http://schemas.openxmlformats.org/presentationml/2006/ole">
            <mc:AlternateContent xmlns:mc="http://schemas.openxmlformats.org/markup-compatibility/2006">
              <mc:Choice xmlns:v="urn:schemas-microsoft-com:vml" Requires="v">
                <p:oleObj spid="_x0000_s7175" name="Equation" r:id="rId3" imgW="2349500" imgH="304800" progId="Equation.3">
                  <p:embed/>
                </p:oleObj>
              </mc:Choice>
              <mc:Fallback>
                <p:oleObj name="Equation" r:id="rId3" imgW="2349500" imgH="304800" progId="Equation.3">
                  <p:embed/>
                  <p:pic>
                    <p:nvPicPr>
                      <p:cNvPr id="0" name=""/>
                      <p:cNvPicPr/>
                      <p:nvPr/>
                    </p:nvPicPr>
                    <p:blipFill>
                      <a:blip r:embed="rId4"/>
                      <a:stretch>
                        <a:fillRect/>
                      </a:stretch>
                    </p:blipFill>
                    <p:spPr>
                      <a:xfrm>
                        <a:off x="3629025" y="1052513"/>
                        <a:ext cx="5514975" cy="715962"/>
                      </a:xfrm>
                      <a:prstGeom prst="rect">
                        <a:avLst/>
                      </a:prstGeom>
                    </p:spPr>
                  </p:pic>
                </p:oleObj>
              </mc:Fallback>
            </mc:AlternateContent>
          </a:graphicData>
        </a:graphic>
      </p:graphicFrame>
      <p:cxnSp>
        <p:nvCxnSpPr>
          <p:cNvPr id="47" name="Straight Arrow Connector 46"/>
          <p:cNvCxnSpPr/>
          <p:nvPr/>
        </p:nvCxnSpPr>
        <p:spPr>
          <a:xfrm flipV="1">
            <a:off x="7620000" y="1752600"/>
            <a:ext cx="0" cy="190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172201" y="3810000"/>
            <a:ext cx="2971800" cy="2308324"/>
          </a:xfrm>
          <a:prstGeom prst="rect">
            <a:avLst/>
          </a:prstGeom>
          <a:noFill/>
        </p:spPr>
        <p:txBody>
          <a:bodyPr wrap="square" rtlCol="0">
            <a:spAutoFit/>
          </a:bodyPr>
          <a:lstStyle/>
          <a:p>
            <a:r>
              <a:rPr lang="en-US" dirty="0" smtClean="0"/>
              <a:t>Formally, from </a:t>
            </a:r>
            <a:r>
              <a:rPr lang="en-US" dirty="0" err="1" smtClean="0"/>
              <a:t>correlator</a:t>
            </a:r>
            <a:r>
              <a:rPr lang="en-US" dirty="0" smtClean="0"/>
              <a:t>, leading </a:t>
            </a:r>
            <a:r>
              <a:rPr lang="en-US" dirty="0" smtClean="0"/>
              <a:t>twist Wigner distribution with gauge link in LC direction</a:t>
            </a:r>
            <a:endParaRPr lang="en-US" dirty="0"/>
          </a:p>
        </p:txBody>
      </p:sp>
      <p:sp>
        <p:nvSpPr>
          <p:cNvPr id="6" name="TextBox 5"/>
          <p:cNvSpPr txBox="1"/>
          <p:nvPr/>
        </p:nvSpPr>
        <p:spPr>
          <a:xfrm>
            <a:off x="152400" y="5486400"/>
            <a:ext cx="1775809" cy="646331"/>
          </a:xfrm>
          <a:prstGeom prst="rect">
            <a:avLst/>
          </a:prstGeom>
          <a:noFill/>
        </p:spPr>
        <p:txBody>
          <a:bodyPr wrap="none" rtlCol="0">
            <a:spAutoFit/>
          </a:bodyPr>
          <a:lstStyle/>
          <a:p>
            <a:r>
              <a:rPr lang="en-US" sz="1800" dirty="0" err="1" smtClean="0"/>
              <a:t>Lorcé</a:t>
            </a:r>
            <a:r>
              <a:rPr lang="en-US" sz="1800" dirty="0" smtClean="0"/>
              <a:t>, </a:t>
            </a:r>
            <a:r>
              <a:rPr lang="en-US" sz="1800" dirty="0" err="1" smtClean="0"/>
              <a:t>Pasquini</a:t>
            </a:r>
            <a:endParaRPr lang="en-US" sz="1800" dirty="0" smtClean="0"/>
          </a:p>
          <a:p>
            <a:r>
              <a:rPr lang="en-US" sz="1800" dirty="0" err="1" smtClean="0"/>
              <a:t>Burkardt</a:t>
            </a:r>
            <a:r>
              <a:rPr lang="en-US" sz="1800" dirty="0" smtClean="0"/>
              <a:t> </a:t>
            </a:r>
          </a:p>
        </p:txBody>
      </p:sp>
    </p:spTree>
    <p:extLst>
      <p:ext uri="{BB962C8B-B14F-4D97-AF65-F5344CB8AC3E}">
        <p14:creationId xmlns:p14="http://schemas.microsoft.com/office/powerpoint/2010/main" val="3064411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Baryons 6/27/13</a:t>
            </a:r>
            <a:endParaRPr lang="en-US"/>
          </a:p>
        </p:txBody>
      </p:sp>
      <p:sp>
        <p:nvSpPr>
          <p:cNvPr id="3" name="Footer Placeholder 2"/>
          <p:cNvSpPr>
            <a:spLocks noGrp="1"/>
          </p:cNvSpPr>
          <p:nvPr>
            <p:ph type="ftr" sz="quarter" idx="11"/>
          </p:nvPr>
        </p:nvSpPr>
        <p:spPr/>
        <p:txBody>
          <a:bodyPr/>
          <a:lstStyle/>
          <a:p>
            <a:pPr>
              <a:defRPr/>
            </a:pPr>
            <a:r>
              <a:rPr lang="en-US" smtClean="0"/>
              <a:t>Simonetta Liuti</a:t>
            </a:r>
            <a:endParaRPr lang="en-US"/>
          </a:p>
        </p:txBody>
      </p:sp>
      <p:sp>
        <p:nvSpPr>
          <p:cNvPr id="4" name="Slide Number Placeholder 3"/>
          <p:cNvSpPr>
            <a:spLocks noGrp="1"/>
          </p:cNvSpPr>
          <p:nvPr>
            <p:ph type="sldNum" sz="quarter" idx="12"/>
          </p:nvPr>
        </p:nvSpPr>
        <p:spPr/>
        <p:txBody>
          <a:bodyPr>
            <a:normAutofit/>
          </a:bodyPr>
          <a:lstStyle/>
          <a:p>
            <a:pPr>
              <a:defRPr/>
            </a:pPr>
            <a:fld id="{8650D0AE-FB45-374D-A9AF-DF9429BBE748}" type="slidenum">
              <a:rPr lang="en-US" smtClean="0"/>
              <a:pPr>
                <a:defRPr/>
              </a:pPr>
              <a:t>15</a:t>
            </a:fld>
            <a:endParaRPr lang="en-US"/>
          </a:p>
        </p:txBody>
      </p:sp>
      <p:pic>
        <p:nvPicPr>
          <p:cNvPr id="8" name="Picture 7"/>
          <p:cNvPicPr>
            <a:picLocks noChangeAspect="1"/>
          </p:cNvPicPr>
          <p:nvPr/>
        </p:nvPicPr>
        <p:blipFill>
          <a:blip r:embed="rId3"/>
          <a:stretch>
            <a:fillRect/>
          </a:stretch>
        </p:blipFill>
        <p:spPr>
          <a:xfrm>
            <a:off x="4724400" y="0"/>
            <a:ext cx="4343400" cy="1732677"/>
          </a:xfrm>
          <a:prstGeom prst="rect">
            <a:avLst/>
          </a:prstGeom>
        </p:spPr>
      </p:pic>
      <p:sp>
        <p:nvSpPr>
          <p:cNvPr id="14" name="TextBox 13"/>
          <p:cNvSpPr txBox="1"/>
          <p:nvPr/>
        </p:nvSpPr>
        <p:spPr>
          <a:xfrm>
            <a:off x="8382000" y="76200"/>
            <a:ext cx="410138" cy="461665"/>
          </a:xfrm>
          <a:prstGeom prst="rect">
            <a:avLst/>
          </a:prstGeom>
          <a:noFill/>
        </p:spPr>
        <p:txBody>
          <a:bodyPr wrap="none" rtlCol="0">
            <a:spAutoFit/>
          </a:bodyPr>
          <a:lstStyle/>
          <a:p>
            <a:r>
              <a:rPr lang="en-US" dirty="0" err="1" smtClean="0">
                <a:solidFill>
                  <a:srgbClr val="FF0000"/>
                </a:solidFill>
              </a:rPr>
              <a:t>λ</a:t>
            </a:r>
            <a:r>
              <a:rPr lang="en-US" dirty="0" smtClean="0">
                <a:solidFill>
                  <a:srgbClr val="FF0000"/>
                </a:solidFill>
              </a:rPr>
              <a:t>'</a:t>
            </a:r>
            <a:endParaRPr lang="en-US" dirty="0">
              <a:solidFill>
                <a:srgbClr val="FF0000"/>
              </a:solidFill>
            </a:endParaRPr>
          </a:p>
        </p:txBody>
      </p:sp>
      <p:sp>
        <p:nvSpPr>
          <p:cNvPr id="15" name="TextBox 14"/>
          <p:cNvSpPr txBox="1"/>
          <p:nvPr/>
        </p:nvSpPr>
        <p:spPr>
          <a:xfrm>
            <a:off x="5159926" y="228600"/>
            <a:ext cx="351378" cy="461665"/>
          </a:xfrm>
          <a:prstGeom prst="rect">
            <a:avLst/>
          </a:prstGeom>
          <a:noFill/>
        </p:spPr>
        <p:txBody>
          <a:bodyPr wrap="none" rtlCol="0">
            <a:spAutoFit/>
          </a:bodyPr>
          <a:lstStyle/>
          <a:p>
            <a:r>
              <a:rPr lang="en-US" dirty="0" err="1" smtClean="0">
                <a:solidFill>
                  <a:srgbClr val="FF0000"/>
                </a:solidFill>
              </a:rPr>
              <a:t>λ</a:t>
            </a:r>
            <a:endParaRPr lang="en-US" dirty="0">
              <a:solidFill>
                <a:srgbClr val="FF0000"/>
              </a:solidFill>
            </a:endParaRPr>
          </a:p>
        </p:txBody>
      </p:sp>
      <p:pic>
        <p:nvPicPr>
          <p:cNvPr id="6" name="Picture 5"/>
          <p:cNvPicPr>
            <a:picLocks noChangeAspect="1"/>
          </p:cNvPicPr>
          <p:nvPr/>
        </p:nvPicPr>
        <p:blipFill>
          <a:blip r:embed="rId4"/>
          <a:stretch>
            <a:fillRect/>
          </a:stretch>
        </p:blipFill>
        <p:spPr>
          <a:xfrm>
            <a:off x="249680" y="2667000"/>
            <a:ext cx="8818120" cy="2006600"/>
          </a:xfrm>
          <a:prstGeom prst="rect">
            <a:avLst/>
          </a:prstGeom>
        </p:spPr>
      </p:pic>
      <p:sp>
        <p:nvSpPr>
          <p:cNvPr id="9" name="Rectangle 8"/>
          <p:cNvSpPr/>
          <p:nvPr/>
        </p:nvSpPr>
        <p:spPr>
          <a:xfrm>
            <a:off x="4419600" y="3403600"/>
            <a:ext cx="3352800" cy="609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05000" y="2743200"/>
            <a:ext cx="2286000" cy="60960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267200" y="2743200"/>
            <a:ext cx="3505200" cy="60960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219200" y="3352800"/>
            <a:ext cx="2971800" cy="609600"/>
          </a:xfrm>
          <a:prstGeom prst="rect">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cxnSp>
        <p:nvCxnSpPr>
          <p:cNvPr id="20" name="Straight Arrow Connector 19"/>
          <p:cNvCxnSpPr/>
          <p:nvPr/>
        </p:nvCxnSpPr>
        <p:spPr>
          <a:xfrm flipH="1">
            <a:off x="3276600" y="2362200"/>
            <a:ext cx="685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648200" y="2286000"/>
            <a:ext cx="685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581400" y="1905000"/>
            <a:ext cx="2032227" cy="369332"/>
          </a:xfrm>
          <a:prstGeom prst="rect">
            <a:avLst/>
          </a:prstGeom>
          <a:noFill/>
        </p:spPr>
        <p:txBody>
          <a:bodyPr wrap="none" rtlCol="0">
            <a:spAutoFit/>
          </a:bodyPr>
          <a:lstStyle/>
          <a:p>
            <a:r>
              <a:rPr lang="en-US" sz="1800" dirty="0"/>
              <a:t>i</a:t>
            </a:r>
            <a:r>
              <a:rPr lang="en-US" sz="1800" dirty="0" smtClean="0"/>
              <a:t>ntegrate to GPDs </a:t>
            </a:r>
            <a:endParaRPr lang="en-US" sz="1800" dirty="0"/>
          </a:p>
        </p:txBody>
      </p:sp>
      <p:sp>
        <p:nvSpPr>
          <p:cNvPr id="24" name="TextBox 23"/>
          <p:cNvSpPr txBox="1"/>
          <p:nvPr/>
        </p:nvSpPr>
        <p:spPr>
          <a:xfrm>
            <a:off x="3276600" y="5105400"/>
            <a:ext cx="1325979" cy="369332"/>
          </a:xfrm>
          <a:prstGeom prst="rect">
            <a:avLst/>
          </a:prstGeom>
          <a:noFill/>
        </p:spPr>
        <p:txBody>
          <a:bodyPr wrap="none" rtlCol="0">
            <a:spAutoFit/>
          </a:bodyPr>
          <a:lstStyle/>
          <a:p>
            <a:r>
              <a:rPr lang="en-US" sz="1800" dirty="0" smtClean="0"/>
              <a:t>“New” term</a:t>
            </a:r>
            <a:endParaRPr lang="en-US" sz="1800" dirty="0"/>
          </a:p>
        </p:txBody>
      </p:sp>
      <p:sp>
        <p:nvSpPr>
          <p:cNvPr id="5" name="TextBox 4"/>
          <p:cNvSpPr txBox="1"/>
          <p:nvPr/>
        </p:nvSpPr>
        <p:spPr>
          <a:xfrm>
            <a:off x="0" y="228600"/>
            <a:ext cx="4486475" cy="830997"/>
          </a:xfrm>
          <a:prstGeom prst="rect">
            <a:avLst/>
          </a:prstGeom>
          <a:noFill/>
        </p:spPr>
        <p:txBody>
          <a:bodyPr wrap="none" rtlCol="0">
            <a:spAutoFit/>
          </a:bodyPr>
          <a:lstStyle/>
          <a:p>
            <a:r>
              <a:rPr lang="en-US" dirty="0" smtClean="0">
                <a:solidFill>
                  <a:srgbClr val="FFFF00"/>
                </a:solidFill>
                <a:latin typeface="Comic Sans MS"/>
                <a:cs typeface="Comic Sans MS"/>
              </a:rPr>
              <a:t>Technically: GTMD </a:t>
            </a:r>
            <a:r>
              <a:rPr lang="en-US" dirty="0" err="1" smtClean="0">
                <a:solidFill>
                  <a:srgbClr val="FFFF00"/>
                </a:solidFill>
                <a:latin typeface="Comic Sans MS"/>
                <a:cs typeface="Comic Sans MS"/>
              </a:rPr>
              <a:t>Correlator</a:t>
            </a:r>
            <a:endParaRPr lang="en-US" dirty="0" smtClean="0">
              <a:solidFill>
                <a:srgbClr val="FFFF00"/>
              </a:solidFill>
              <a:latin typeface="Comic Sans MS"/>
              <a:cs typeface="Comic Sans MS"/>
            </a:endParaRPr>
          </a:p>
          <a:p>
            <a:endParaRPr lang="en-US" dirty="0">
              <a:solidFill>
                <a:srgbClr val="FFFF00"/>
              </a:solidFill>
              <a:latin typeface="Arial Black"/>
              <a:cs typeface="Arial Black"/>
            </a:endParaRPr>
          </a:p>
        </p:txBody>
      </p:sp>
      <p:cxnSp>
        <p:nvCxnSpPr>
          <p:cNvPr id="28" name="Straight Arrow Connector 27"/>
          <p:cNvCxnSpPr/>
          <p:nvPr/>
        </p:nvCxnSpPr>
        <p:spPr>
          <a:xfrm flipV="1">
            <a:off x="4191000" y="4114800"/>
            <a:ext cx="990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830222" y="1219200"/>
            <a:ext cx="402674" cy="830997"/>
          </a:xfrm>
          <a:prstGeom prst="rect">
            <a:avLst/>
          </a:prstGeom>
          <a:noFill/>
        </p:spPr>
        <p:txBody>
          <a:bodyPr wrap="none" rtlCol="0">
            <a:spAutoFit/>
          </a:bodyPr>
          <a:lstStyle/>
          <a:p>
            <a:r>
              <a:rPr lang="en-US" dirty="0" err="1">
                <a:solidFill>
                  <a:srgbClr val="FF0000"/>
                </a:solidFill>
              </a:rPr>
              <a:t>Λ</a:t>
            </a:r>
            <a:endParaRPr lang="en-US" dirty="0">
              <a:solidFill>
                <a:srgbClr val="FF0000"/>
              </a:solidFill>
            </a:endParaRPr>
          </a:p>
          <a:p>
            <a:endParaRPr lang="en-US" dirty="0">
              <a:solidFill>
                <a:srgbClr val="FF0000"/>
              </a:solidFill>
            </a:endParaRPr>
          </a:p>
        </p:txBody>
      </p:sp>
      <p:sp>
        <p:nvSpPr>
          <p:cNvPr id="25" name="TextBox 24"/>
          <p:cNvSpPr txBox="1"/>
          <p:nvPr/>
        </p:nvSpPr>
        <p:spPr>
          <a:xfrm>
            <a:off x="8686800" y="1219200"/>
            <a:ext cx="461835" cy="461665"/>
          </a:xfrm>
          <a:prstGeom prst="rect">
            <a:avLst/>
          </a:prstGeom>
          <a:noFill/>
        </p:spPr>
        <p:txBody>
          <a:bodyPr wrap="none" rtlCol="0">
            <a:spAutoFit/>
          </a:bodyPr>
          <a:lstStyle/>
          <a:p>
            <a:r>
              <a:rPr lang="en-US" dirty="0" err="1" smtClean="0">
                <a:solidFill>
                  <a:srgbClr val="FF0000"/>
                </a:solidFill>
              </a:rPr>
              <a:t>Λ</a:t>
            </a:r>
            <a:r>
              <a:rPr lang="en-US" dirty="0" smtClean="0">
                <a:solidFill>
                  <a:srgbClr val="FF0000"/>
                </a:solidFill>
              </a:rPr>
              <a:t>'</a:t>
            </a:r>
            <a:endParaRPr lang="en-US" dirty="0">
              <a:solidFill>
                <a:srgbClr val="FF0000"/>
              </a:solidFill>
            </a:endParaRPr>
          </a:p>
        </p:txBody>
      </p:sp>
      <p:sp>
        <p:nvSpPr>
          <p:cNvPr id="7" name="Rectangle 6"/>
          <p:cNvSpPr/>
          <p:nvPr/>
        </p:nvSpPr>
        <p:spPr>
          <a:xfrm>
            <a:off x="5638800" y="5449669"/>
            <a:ext cx="4572000" cy="646331"/>
          </a:xfrm>
          <a:prstGeom prst="rect">
            <a:avLst/>
          </a:prstGeom>
        </p:spPr>
        <p:txBody>
          <a:bodyPr>
            <a:spAutoFit/>
          </a:bodyPr>
          <a:lstStyle/>
          <a:p>
            <a:r>
              <a:rPr lang="en-US" sz="1800" dirty="0" err="1">
                <a:solidFill>
                  <a:schemeClr val="accent6"/>
                </a:solidFill>
                <a:latin typeface="Arial Black"/>
                <a:cs typeface="Arial Black"/>
              </a:rPr>
              <a:t>Meissner</a:t>
            </a:r>
            <a:r>
              <a:rPr lang="en-US" sz="1800" dirty="0">
                <a:solidFill>
                  <a:schemeClr val="accent6"/>
                </a:solidFill>
                <a:latin typeface="Arial Black"/>
                <a:cs typeface="Arial Black"/>
              </a:rPr>
              <a:t>, Metz, </a:t>
            </a:r>
            <a:r>
              <a:rPr lang="en-US" sz="1800" dirty="0" smtClean="0">
                <a:solidFill>
                  <a:schemeClr val="accent6"/>
                </a:solidFill>
                <a:latin typeface="Arial Black"/>
                <a:cs typeface="Arial Black"/>
              </a:rPr>
              <a:t>Schlegel </a:t>
            </a:r>
          </a:p>
          <a:p>
            <a:r>
              <a:rPr lang="en-US" sz="1800" dirty="0" smtClean="0">
                <a:solidFill>
                  <a:schemeClr val="accent6"/>
                </a:solidFill>
                <a:latin typeface="Arial Black"/>
                <a:cs typeface="Arial Black"/>
              </a:rPr>
              <a:t>JHEP </a:t>
            </a:r>
            <a:r>
              <a:rPr lang="en-US" sz="1800" dirty="0">
                <a:solidFill>
                  <a:schemeClr val="accent6"/>
                </a:solidFill>
                <a:latin typeface="Arial Black"/>
                <a:cs typeface="Arial Black"/>
              </a:rPr>
              <a:t>2009</a:t>
            </a:r>
          </a:p>
        </p:txBody>
      </p:sp>
      <p:sp>
        <p:nvSpPr>
          <p:cNvPr id="10" name="TextBox 9"/>
          <p:cNvSpPr txBox="1"/>
          <p:nvPr/>
        </p:nvSpPr>
        <p:spPr>
          <a:xfrm>
            <a:off x="6400800" y="838200"/>
            <a:ext cx="1371600" cy="1200328"/>
          </a:xfrm>
          <a:prstGeom prst="rect">
            <a:avLst/>
          </a:prstGeom>
          <a:noFill/>
        </p:spPr>
        <p:txBody>
          <a:bodyPr wrap="square" rtlCol="0">
            <a:spAutoFit/>
          </a:bodyPr>
          <a:lstStyle/>
          <a:p>
            <a:r>
              <a:rPr lang="en-US" dirty="0" err="1" smtClean="0">
                <a:solidFill>
                  <a:srgbClr val="FFFF00"/>
                </a:solidFill>
              </a:rPr>
              <a:t>A</a:t>
            </a:r>
            <a:r>
              <a:rPr lang="en-US" baseline="-25000" dirty="0" err="1" smtClean="0">
                <a:solidFill>
                  <a:srgbClr val="FFFF00"/>
                </a:solidFill>
              </a:rPr>
              <a:t>Λ’λ</a:t>
            </a:r>
            <a:r>
              <a:rPr lang="en-US" baseline="-25000" dirty="0" smtClean="0">
                <a:solidFill>
                  <a:srgbClr val="FFFF00"/>
                </a:solidFill>
              </a:rPr>
              <a:t>’, </a:t>
            </a:r>
            <a:r>
              <a:rPr lang="en-US" baseline="-25000" dirty="0" err="1" smtClean="0">
                <a:solidFill>
                  <a:srgbClr val="FFFF00"/>
                </a:solidFill>
              </a:rPr>
              <a:t>Λλ</a:t>
            </a:r>
            <a:endParaRPr lang="en-US" dirty="0">
              <a:solidFill>
                <a:srgbClr val="FFFF00"/>
              </a:solidFill>
            </a:endParaRPr>
          </a:p>
          <a:p>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9550818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xplosion 2 15"/>
          <p:cNvSpPr/>
          <p:nvPr/>
        </p:nvSpPr>
        <p:spPr>
          <a:xfrm>
            <a:off x="0" y="4114800"/>
            <a:ext cx="8991600" cy="1066800"/>
          </a:xfrm>
          <a:prstGeom prst="irregularSeal2">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r>
              <a:rPr lang="en-US" smtClean="0"/>
              <a:t>Baryons 6/27/13</a:t>
            </a:r>
            <a:endParaRPr lang="en-US"/>
          </a:p>
        </p:txBody>
      </p:sp>
      <p:sp>
        <p:nvSpPr>
          <p:cNvPr id="3" name="Footer Placeholder 2"/>
          <p:cNvSpPr>
            <a:spLocks noGrp="1"/>
          </p:cNvSpPr>
          <p:nvPr>
            <p:ph type="ftr" sz="quarter" idx="11"/>
          </p:nvPr>
        </p:nvSpPr>
        <p:spPr/>
        <p:txBody>
          <a:bodyPr/>
          <a:lstStyle/>
          <a:p>
            <a:pPr>
              <a:defRPr/>
            </a:pPr>
            <a:r>
              <a:rPr lang="en-US" smtClean="0"/>
              <a:t>Simonetta Liuti</a:t>
            </a:r>
            <a:endParaRPr lang="en-US"/>
          </a:p>
        </p:txBody>
      </p:sp>
      <p:sp>
        <p:nvSpPr>
          <p:cNvPr id="4" name="Slide Number Placeholder 3"/>
          <p:cNvSpPr>
            <a:spLocks noGrp="1"/>
          </p:cNvSpPr>
          <p:nvPr>
            <p:ph type="sldNum" sz="quarter" idx="12"/>
          </p:nvPr>
        </p:nvSpPr>
        <p:spPr/>
        <p:txBody>
          <a:bodyPr>
            <a:normAutofit/>
          </a:bodyPr>
          <a:lstStyle/>
          <a:p>
            <a:pPr>
              <a:defRPr/>
            </a:pPr>
            <a:fld id="{8650D0AE-FB45-374D-A9AF-DF9429BBE748}" type="slidenum">
              <a:rPr lang="en-US" smtClean="0"/>
              <a:pPr>
                <a:defRPr/>
              </a:pPr>
              <a:t>16</a:t>
            </a:fld>
            <a:endParaRPr lang="en-US"/>
          </a:p>
        </p:txBody>
      </p:sp>
      <p:sp>
        <p:nvSpPr>
          <p:cNvPr id="5" name="TextBox 4"/>
          <p:cNvSpPr txBox="1"/>
          <p:nvPr/>
        </p:nvSpPr>
        <p:spPr>
          <a:xfrm>
            <a:off x="-76200" y="228600"/>
            <a:ext cx="9448800" cy="707886"/>
          </a:xfrm>
          <a:prstGeom prst="rect">
            <a:avLst/>
          </a:prstGeom>
          <a:noFill/>
        </p:spPr>
        <p:txBody>
          <a:bodyPr wrap="square" rtlCol="0">
            <a:spAutoFit/>
          </a:bodyPr>
          <a:lstStyle/>
          <a:p>
            <a:r>
              <a:rPr lang="en-US" sz="2000" dirty="0" smtClean="0">
                <a:latin typeface="Comic Sans MS"/>
                <a:cs typeface="Comic Sans MS"/>
              </a:rPr>
              <a:t>Connect Dirac basis (F</a:t>
            </a:r>
            <a:r>
              <a:rPr lang="en-US" sz="2000" baseline="-25000" dirty="0" smtClean="0">
                <a:latin typeface="Comic Sans MS"/>
                <a:cs typeface="Comic Sans MS"/>
              </a:rPr>
              <a:t>11</a:t>
            </a:r>
            <a:r>
              <a:rPr lang="en-US" sz="2000" dirty="0" smtClean="0">
                <a:latin typeface="Comic Sans MS"/>
                <a:cs typeface="Comic Sans MS"/>
              </a:rPr>
              <a:t>, F</a:t>
            </a:r>
            <a:r>
              <a:rPr lang="en-US" sz="2000" baseline="-25000" dirty="0" smtClean="0">
                <a:latin typeface="Comic Sans MS"/>
                <a:cs typeface="Comic Sans MS"/>
              </a:rPr>
              <a:t>12</a:t>
            </a:r>
            <a:r>
              <a:rPr lang="en-US" sz="2000" dirty="0" smtClean="0">
                <a:latin typeface="Comic Sans MS"/>
                <a:cs typeface="Comic Sans MS"/>
              </a:rPr>
              <a:t>, F</a:t>
            </a:r>
            <a:r>
              <a:rPr lang="en-US" sz="2000" baseline="-25000" dirty="0" smtClean="0">
                <a:latin typeface="Comic Sans MS"/>
                <a:cs typeface="Comic Sans MS"/>
              </a:rPr>
              <a:t>13</a:t>
            </a:r>
            <a:r>
              <a:rPr lang="en-US" sz="2000" dirty="0" smtClean="0">
                <a:latin typeface="Comic Sans MS"/>
                <a:cs typeface="Comic Sans MS"/>
              </a:rPr>
              <a:t>, F</a:t>
            </a:r>
            <a:r>
              <a:rPr lang="en-US" sz="2000" baseline="-25000" dirty="0" smtClean="0">
                <a:latin typeface="Comic Sans MS"/>
                <a:cs typeface="Comic Sans MS"/>
              </a:rPr>
              <a:t>14</a:t>
            </a:r>
            <a:r>
              <a:rPr lang="en-US" sz="2000" dirty="0" smtClean="0">
                <a:latin typeface="Comic Sans MS"/>
                <a:cs typeface="Comic Sans MS"/>
              </a:rPr>
              <a:t>) with </a:t>
            </a:r>
            <a:r>
              <a:rPr lang="en-US" sz="2000" dirty="0" err="1" smtClean="0">
                <a:latin typeface="Comic Sans MS"/>
                <a:cs typeface="Comic Sans MS"/>
              </a:rPr>
              <a:t>helicity</a:t>
            </a:r>
            <a:r>
              <a:rPr lang="en-US" sz="2000" dirty="0" smtClean="0">
                <a:latin typeface="Comic Sans MS"/>
                <a:cs typeface="Comic Sans MS"/>
              </a:rPr>
              <a:t> basis (</a:t>
            </a:r>
            <a:r>
              <a:rPr lang="en-US" sz="2000" dirty="0" err="1" smtClean="0">
                <a:solidFill>
                  <a:srgbClr val="FFFF00"/>
                </a:solidFill>
              </a:rPr>
              <a:t>A</a:t>
            </a:r>
            <a:r>
              <a:rPr lang="en-US" sz="2000" baseline="-25000" dirty="0" err="1" smtClean="0">
                <a:solidFill>
                  <a:srgbClr val="FFFF00"/>
                </a:solidFill>
              </a:rPr>
              <a:t>Λ’λ</a:t>
            </a:r>
            <a:r>
              <a:rPr lang="en-US" sz="2000" baseline="-25000" dirty="0">
                <a:solidFill>
                  <a:srgbClr val="FFFF00"/>
                </a:solidFill>
              </a:rPr>
              <a:t>’, </a:t>
            </a:r>
            <a:r>
              <a:rPr lang="en-US" sz="2000" baseline="-25000" dirty="0" err="1" smtClean="0">
                <a:solidFill>
                  <a:srgbClr val="FFFF00"/>
                </a:solidFill>
              </a:rPr>
              <a:t>Λλ</a:t>
            </a:r>
            <a:r>
              <a:rPr lang="en-US" sz="2000" dirty="0">
                <a:solidFill>
                  <a:srgbClr val="FFFF00"/>
                </a:solidFill>
              </a:rPr>
              <a:t>)</a:t>
            </a:r>
          </a:p>
          <a:p>
            <a:endParaRPr lang="en-US" sz="2000" dirty="0"/>
          </a:p>
        </p:txBody>
      </p:sp>
      <p:pic>
        <p:nvPicPr>
          <p:cNvPr id="6" name="Picture 5"/>
          <p:cNvPicPr>
            <a:picLocks noChangeAspect="1"/>
          </p:cNvPicPr>
          <p:nvPr/>
        </p:nvPicPr>
        <p:blipFill>
          <a:blip r:embed="rId3"/>
          <a:stretch>
            <a:fillRect/>
          </a:stretch>
        </p:blipFill>
        <p:spPr>
          <a:xfrm>
            <a:off x="152400" y="2133600"/>
            <a:ext cx="5585536" cy="1003300"/>
          </a:xfrm>
          <a:prstGeom prst="rect">
            <a:avLst/>
          </a:prstGeom>
        </p:spPr>
      </p:pic>
      <p:sp>
        <p:nvSpPr>
          <p:cNvPr id="7" name="Rectangle 6"/>
          <p:cNvSpPr/>
          <p:nvPr/>
        </p:nvSpPr>
        <p:spPr>
          <a:xfrm>
            <a:off x="6172200" y="1295400"/>
            <a:ext cx="2743200" cy="990600"/>
          </a:xfrm>
          <a:prstGeom prst="rect">
            <a:avLst/>
          </a:prstGeom>
          <a:solidFill>
            <a:schemeClr val="accent5">
              <a:lumMod val="20000"/>
              <a:lumOff val="8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324600" y="14478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53200" y="1676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001000" y="14478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772400" y="1752600"/>
            <a:ext cx="533400" cy="0"/>
          </a:xfrm>
          <a:prstGeom prst="straightConnector1">
            <a:avLst/>
          </a:prstGeom>
          <a:ln w="38100" cmpd="sng">
            <a:solidFill>
              <a:srgbClr val="0000FF">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8229600" y="1676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6629400" y="1752599"/>
            <a:ext cx="533400" cy="0"/>
          </a:xfrm>
          <a:prstGeom prst="straightConnector1">
            <a:avLst/>
          </a:prstGeom>
          <a:ln w="38100" cmpd="sng">
            <a:solidFill>
              <a:srgbClr val="0000FF">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4" name="Minus 13"/>
          <p:cNvSpPr/>
          <p:nvPr/>
        </p:nvSpPr>
        <p:spPr>
          <a:xfrm>
            <a:off x="7239000" y="1600200"/>
            <a:ext cx="381000" cy="3810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248400" y="2971800"/>
            <a:ext cx="2743200" cy="990600"/>
          </a:xfrm>
          <a:prstGeom prst="rect">
            <a:avLst/>
          </a:prstGeom>
          <a:solidFill>
            <a:schemeClr val="accent5">
              <a:lumMod val="20000"/>
              <a:lumOff val="8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400800" y="31242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629400" y="3352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077200" y="31242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305800" y="3352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Minus 23"/>
          <p:cNvSpPr/>
          <p:nvPr/>
        </p:nvSpPr>
        <p:spPr>
          <a:xfrm>
            <a:off x="7391400" y="3276600"/>
            <a:ext cx="381000" cy="3810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6705600" y="3429000"/>
            <a:ext cx="381000" cy="0"/>
          </a:xfrm>
          <a:prstGeom prst="straightConnector1">
            <a:avLst/>
          </a:prstGeom>
          <a:ln w="38100" cmpd="sng">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562600" y="1905000"/>
            <a:ext cx="609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638800" y="2819400"/>
            <a:ext cx="6096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8001000" y="3429000"/>
            <a:ext cx="381000" cy="0"/>
          </a:xfrm>
          <a:prstGeom prst="straightConnector1">
            <a:avLst/>
          </a:prstGeom>
          <a:ln w="38100" cmpd="sng">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36951" y="4476690"/>
            <a:ext cx="5712647" cy="400110"/>
          </a:xfrm>
          <a:prstGeom prst="rect">
            <a:avLst/>
          </a:prstGeom>
          <a:noFill/>
        </p:spPr>
        <p:txBody>
          <a:bodyPr wrap="none" rtlCol="0">
            <a:spAutoFit/>
          </a:bodyPr>
          <a:lstStyle/>
          <a:p>
            <a:r>
              <a:rPr lang="en-US" sz="2000" dirty="0" smtClean="0">
                <a:solidFill>
                  <a:srgbClr val="000000"/>
                </a:solidFill>
                <a:latin typeface="Comic Sans MS"/>
                <a:cs typeface="Comic Sans MS"/>
              </a:rPr>
              <a:t>This is parity odd!! (</a:t>
            </a:r>
            <a:r>
              <a:rPr lang="en-US" sz="2000" dirty="0" err="1" smtClean="0">
                <a:solidFill>
                  <a:srgbClr val="000000"/>
                </a:solidFill>
                <a:latin typeface="Comic Sans MS"/>
                <a:cs typeface="Comic Sans MS"/>
              </a:rPr>
              <a:t>A.Courtoy</a:t>
            </a:r>
            <a:r>
              <a:rPr lang="en-US" sz="2000" dirty="0" smtClean="0">
                <a:solidFill>
                  <a:srgbClr val="000000"/>
                </a:solidFill>
                <a:latin typeface="Comic Sans MS"/>
                <a:cs typeface="Comic Sans MS"/>
              </a:rPr>
              <a:t> et al. PLB 2014) </a:t>
            </a:r>
            <a:endParaRPr lang="en-US" sz="2000" dirty="0">
              <a:solidFill>
                <a:srgbClr val="000000"/>
              </a:solidFill>
              <a:latin typeface="Comic Sans MS"/>
              <a:cs typeface="Comic Sans MS"/>
            </a:endParaRPr>
          </a:p>
        </p:txBody>
      </p:sp>
    </p:spTree>
    <p:extLst>
      <p:ext uri="{BB962C8B-B14F-4D97-AF65-F5344CB8AC3E}">
        <p14:creationId xmlns:p14="http://schemas.microsoft.com/office/powerpoint/2010/main" val="7276780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1588182"/>
          </a:xfrm>
        </p:spPr>
        <p:txBody>
          <a:bodyPr>
            <a:normAutofit fontScale="92500" lnSpcReduction="10000"/>
          </a:bodyPr>
          <a:lstStyle/>
          <a:p>
            <a:pPr marL="0" indent="0">
              <a:buNone/>
            </a:pPr>
            <a:r>
              <a:rPr lang="en-US" sz="2600" dirty="0" smtClean="0">
                <a:solidFill>
                  <a:srgbClr val="0000FF"/>
                </a:solidFill>
                <a:latin typeface="Comic Sans MS"/>
                <a:cs typeface="Comic Sans MS"/>
              </a:rPr>
              <a:t>Consider Parity transformation on A</a:t>
            </a:r>
            <a:r>
              <a:rPr lang="en-US" sz="2600" baseline="-25000" dirty="0" smtClean="0">
                <a:solidFill>
                  <a:srgbClr val="0000FF"/>
                </a:solidFill>
                <a:latin typeface="Comic Sans MS"/>
                <a:cs typeface="Comic Sans MS"/>
              </a:rPr>
              <a:t>Λ’, 𝜆’; </a:t>
            </a:r>
            <a:r>
              <a:rPr lang="en-US" sz="2600" baseline="-25000" dirty="0" err="1" smtClean="0">
                <a:solidFill>
                  <a:srgbClr val="0000FF"/>
                </a:solidFill>
                <a:latin typeface="Comic Sans MS"/>
                <a:cs typeface="Comic Sans MS"/>
              </a:rPr>
              <a:t>Λ</a:t>
            </a:r>
            <a:r>
              <a:rPr lang="en-US" sz="2600" baseline="-25000" dirty="0" smtClean="0">
                <a:solidFill>
                  <a:srgbClr val="0000FF"/>
                </a:solidFill>
                <a:latin typeface="Comic Sans MS"/>
                <a:cs typeface="Comic Sans MS"/>
              </a:rPr>
              <a:t>, </a:t>
            </a:r>
            <a:r>
              <a:rPr lang="en-US" sz="2600" baseline="-25000" dirty="0" smtClean="0">
                <a:solidFill>
                  <a:srgbClr val="0000FF"/>
                </a:solidFill>
                <a:latin typeface="Comic Sans MS"/>
                <a:cs typeface="Comic Sans MS"/>
              </a:rPr>
              <a:t>𝜆</a:t>
            </a:r>
          </a:p>
          <a:p>
            <a:pPr marL="0" indent="0">
              <a:buNone/>
            </a:pPr>
            <a:endParaRPr lang="en-US" sz="2600" baseline="-25000" dirty="0" smtClean="0">
              <a:solidFill>
                <a:srgbClr val="0000FF"/>
              </a:solidFill>
              <a:latin typeface="Comic Sans MS"/>
              <a:cs typeface="Comic Sans MS"/>
            </a:endParaRPr>
          </a:p>
          <a:p>
            <a:pPr marL="0" indent="0">
              <a:buNone/>
            </a:pPr>
            <a:r>
              <a:rPr lang="en-US" sz="2600" dirty="0">
                <a:solidFill>
                  <a:srgbClr val="0000FF"/>
                </a:solidFill>
                <a:latin typeface="Comic Sans MS"/>
                <a:cs typeface="Comic Sans MS"/>
              </a:rPr>
              <a:t>A</a:t>
            </a:r>
            <a:r>
              <a:rPr lang="en-US" sz="2600" baseline="-25000" dirty="0">
                <a:solidFill>
                  <a:srgbClr val="0000FF"/>
                </a:solidFill>
                <a:latin typeface="Comic Sans MS"/>
                <a:cs typeface="Comic Sans MS"/>
              </a:rPr>
              <a:t>Λ’, 𝜆’; </a:t>
            </a:r>
            <a:r>
              <a:rPr lang="en-US" sz="2600" baseline="-25000" dirty="0" err="1">
                <a:solidFill>
                  <a:srgbClr val="0000FF"/>
                </a:solidFill>
                <a:latin typeface="Comic Sans MS"/>
                <a:cs typeface="Comic Sans MS"/>
              </a:rPr>
              <a:t>Λ</a:t>
            </a:r>
            <a:r>
              <a:rPr lang="en-US" sz="2600" baseline="-25000" dirty="0">
                <a:solidFill>
                  <a:srgbClr val="0000FF"/>
                </a:solidFill>
                <a:latin typeface="Comic Sans MS"/>
                <a:cs typeface="Comic Sans MS"/>
              </a:rPr>
              <a:t>, </a:t>
            </a:r>
            <a:r>
              <a:rPr lang="en-US" sz="2600" baseline="-25000" dirty="0" smtClean="0">
                <a:solidFill>
                  <a:srgbClr val="0000FF"/>
                </a:solidFill>
                <a:latin typeface="Comic Sans MS"/>
                <a:cs typeface="Comic Sans MS"/>
              </a:rPr>
              <a:t>𝜆 </a:t>
            </a:r>
            <a:r>
              <a:rPr lang="en-US" sz="2600" dirty="0" smtClean="0">
                <a:solidFill>
                  <a:srgbClr val="0000FF"/>
                </a:solidFill>
                <a:latin typeface="Comic Sans MS"/>
                <a:cs typeface="Comic Sans MS"/>
              </a:rPr>
              <a:t>(p</a:t>
            </a:r>
            <a:r>
              <a:rPr lang="en-US" sz="2600" baseline="-25000" dirty="0" smtClean="0">
                <a:solidFill>
                  <a:srgbClr val="0000FF"/>
                </a:solidFill>
                <a:latin typeface="Comic Sans MS"/>
                <a:cs typeface="Comic Sans MS"/>
              </a:rPr>
              <a:t>1</a:t>
            </a:r>
            <a:r>
              <a:rPr lang="en-US" sz="2600" dirty="0" smtClean="0">
                <a:solidFill>
                  <a:srgbClr val="0000FF"/>
                </a:solidFill>
                <a:latin typeface="Comic Sans MS"/>
                <a:cs typeface="Comic Sans MS"/>
              </a:rPr>
              <a:t>,k</a:t>
            </a:r>
            <a:r>
              <a:rPr lang="en-US" sz="2600" baseline="-25000" dirty="0" smtClean="0">
                <a:solidFill>
                  <a:srgbClr val="0000FF"/>
                </a:solidFill>
                <a:latin typeface="Comic Sans MS"/>
                <a:cs typeface="Comic Sans MS"/>
              </a:rPr>
              <a:t>1</a:t>
            </a:r>
            <a:r>
              <a:rPr lang="en-US" sz="2600" dirty="0" smtClean="0">
                <a:solidFill>
                  <a:srgbClr val="0000FF"/>
                </a:solidFill>
                <a:latin typeface="Comic Sans MS"/>
                <a:cs typeface="Comic Sans MS"/>
              </a:rPr>
              <a:t>;p</a:t>
            </a:r>
            <a:r>
              <a:rPr lang="en-US" sz="2600" baseline="-25000" dirty="0" smtClean="0">
                <a:solidFill>
                  <a:srgbClr val="0000FF"/>
                </a:solidFill>
                <a:latin typeface="Comic Sans MS"/>
                <a:cs typeface="Comic Sans MS"/>
              </a:rPr>
              <a:t>2</a:t>
            </a:r>
            <a:r>
              <a:rPr lang="en-US" sz="2600" dirty="0" smtClean="0">
                <a:solidFill>
                  <a:srgbClr val="0000FF"/>
                </a:solidFill>
                <a:latin typeface="Comic Sans MS"/>
                <a:cs typeface="Comic Sans MS"/>
              </a:rPr>
              <a:t>,k</a:t>
            </a:r>
            <a:r>
              <a:rPr lang="en-US" sz="2600" baseline="-25000" dirty="0" smtClean="0">
                <a:solidFill>
                  <a:srgbClr val="0000FF"/>
                </a:solidFill>
                <a:latin typeface="Comic Sans MS"/>
                <a:cs typeface="Comic Sans MS"/>
              </a:rPr>
              <a:t>2</a:t>
            </a:r>
            <a:r>
              <a:rPr lang="en-US" sz="2600" dirty="0" smtClean="0">
                <a:solidFill>
                  <a:srgbClr val="0000FF"/>
                </a:solidFill>
                <a:latin typeface="Comic Sans MS"/>
                <a:cs typeface="Comic Sans MS"/>
              </a:rPr>
              <a:t>) = (-1)</a:t>
            </a:r>
            <a:r>
              <a:rPr lang="en-US" sz="2600" baseline="30000" dirty="0" err="1" smtClean="0">
                <a:solidFill>
                  <a:srgbClr val="0000FF"/>
                </a:solidFill>
                <a:latin typeface="Comic Sans MS"/>
                <a:cs typeface="Comic Sans MS"/>
              </a:rPr>
              <a:t>η</a:t>
            </a:r>
            <a:r>
              <a:rPr lang="en-US" sz="2600" dirty="0" smtClean="0">
                <a:solidFill>
                  <a:srgbClr val="0000FF"/>
                </a:solidFill>
                <a:latin typeface="Comic Sans MS"/>
                <a:cs typeface="Comic Sans MS"/>
              </a:rPr>
              <a:t> A</a:t>
            </a:r>
            <a:r>
              <a:rPr lang="en-US" sz="2600" baseline="30000" dirty="0" smtClean="0">
                <a:solidFill>
                  <a:srgbClr val="0000FF"/>
                </a:solidFill>
                <a:latin typeface="Comic Sans MS"/>
                <a:cs typeface="Comic Sans MS"/>
              </a:rPr>
              <a:t>*</a:t>
            </a:r>
            <a:r>
              <a:rPr lang="en-US" sz="2600" baseline="-25000" dirty="0" smtClean="0">
                <a:solidFill>
                  <a:srgbClr val="0000FF"/>
                </a:solidFill>
                <a:latin typeface="Comic Sans MS"/>
                <a:cs typeface="Comic Sans MS"/>
              </a:rPr>
              <a:t>-Λ’</a:t>
            </a:r>
            <a:r>
              <a:rPr lang="en-US" sz="2600" baseline="-25000" dirty="0">
                <a:solidFill>
                  <a:srgbClr val="0000FF"/>
                </a:solidFill>
                <a:latin typeface="Comic Sans MS"/>
                <a:cs typeface="Comic Sans MS"/>
              </a:rPr>
              <a:t>, </a:t>
            </a:r>
            <a:r>
              <a:rPr lang="en-US" sz="2600" baseline="-25000" dirty="0" smtClean="0">
                <a:solidFill>
                  <a:srgbClr val="0000FF"/>
                </a:solidFill>
                <a:latin typeface="Comic Sans MS"/>
                <a:cs typeface="Comic Sans MS"/>
              </a:rPr>
              <a:t>-𝜆</a:t>
            </a:r>
            <a:r>
              <a:rPr lang="en-US" sz="2600" baseline="-25000" dirty="0">
                <a:solidFill>
                  <a:srgbClr val="0000FF"/>
                </a:solidFill>
                <a:latin typeface="Comic Sans MS"/>
                <a:cs typeface="Comic Sans MS"/>
              </a:rPr>
              <a:t>’; </a:t>
            </a:r>
            <a:r>
              <a:rPr lang="en-US" sz="2600" baseline="-25000" dirty="0" smtClean="0">
                <a:solidFill>
                  <a:srgbClr val="0000FF"/>
                </a:solidFill>
                <a:latin typeface="Comic Sans MS"/>
                <a:cs typeface="Comic Sans MS"/>
              </a:rPr>
              <a:t>-</a:t>
            </a:r>
            <a:r>
              <a:rPr lang="en-US" sz="2600" baseline="-25000" dirty="0" err="1" smtClean="0">
                <a:solidFill>
                  <a:srgbClr val="0000FF"/>
                </a:solidFill>
                <a:latin typeface="Comic Sans MS"/>
                <a:cs typeface="Comic Sans MS"/>
              </a:rPr>
              <a:t>Λ</a:t>
            </a:r>
            <a:r>
              <a:rPr lang="en-US" sz="2600" baseline="-25000" dirty="0">
                <a:solidFill>
                  <a:srgbClr val="0000FF"/>
                </a:solidFill>
                <a:latin typeface="Comic Sans MS"/>
                <a:cs typeface="Comic Sans MS"/>
              </a:rPr>
              <a:t>, </a:t>
            </a:r>
            <a:r>
              <a:rPr lang="en-US" sz="2600" baseline="-25000" dirty="0" smtClean="0">
                <a:solidFill>
                  <a:srgbClr val="0000FF"/>
                </a:solidFill>
                <a:latin typeface="Comic Sans MS"/>
                <a:cs typeface="Comic Sans MS"/>
              </a:rPr>
              <a:t>-𝜆 </a:t>
            </a:r>
            <a:r>
              <a:rPr lang="en-US" sz="2600" dirty="0" smtClean="0">
                <a:solidFill>
                  <a:srgbClr val="0000FF"/>
                </a:solidFill>
                <a:latin typeface="Comic Sans MS"/>
                <a:cs typeface="Comic Sans MS"/>
              </a:rPr>
              <a:t>(-p</a:t>
            </a:r>
            <a:r>
              <a:rPr lang="en-US" sz="2600" baseline="-25000" dirty="0" smtClean="0">
                <a:solidFill>
                  <a:srgbClr val="0000FF"/>
                </a:solidFill>
                <a:latin typeface="Comic Sans MS"/>
                <a:cs typeface="Comic Sans MS"/>
              </a:rPr>
              <a:t>1</a:t>
            </a:r>
            <a:r>
              <a:rPr lang="en-US" sz="2600" dirty="0" smtClean="0">
                <a:solidFill>
                  <a:srgbClr val="0000FF"/>
                </a:solidFill>
                <a:latin typeface="Comic Sans MS"/>
                <a:cs typeface="Comic Sans MS"/>
              </a:rPr>
              <a:t>,-k</a:t>
            </a:r>
            <a:r>
              <a:rPr lang="en-US" sz="2600" baseline="-25000" dirty="0" smtClean="0">
                <a:solidFill>
                  <a:srgbClr val="0000FF"/>
                </a:solidFill>
                <a:latin typeface="Comic Sans MS"/>
                <a:cs typeface="Comic Sans MS"/>
              </a:rPr>
              <a:t>1</a:t>
            </a:r>
            <a:r>
              <a:rPr lang="en-US" sz="2600" dirty="0" smtClean="0">
                <a:solidFill>
                  <a:srgbClr val="0000FF"/>
                </a:solidFill>
                <a:latin typeface="Comic Sans MS"/>
                <a:cs typeface="Comic Sans MS"/>
              </a:rPr>
              <a:t>;-p</a:t>
            </a:r>
            <a:r>
              <a:rPr lang="en-US" sz="2600" baseline="-25000" dirty="0" smtClean="0">
                <a:solidFill>
                  <a:srgbClr val="0000FF"/>
                </a:solidFill>
                <a:latin typeface="Comic Sans MS"/>
                <a:cs typeface="Comic Sans MS"/>
              </a:rPr>
              <a:t>2</a:t>
            </a:r>
            <a:r>
              <a:rPr lang="en-US" sz="2600" dirty="0" smtClean="0">
                <a:solidFill>
                  <a:srgbClr val="0000FF"/>
                </a:solidFill>
                <a:latin typeface="Comic Sans MS"/>
                <a:cs typeface="Comic Sans MS"/>
              </a:rPr>
              <a:t>,-k</a:t>
            </a:r>
            <a:r>
              <a:rPr lang="en-US" sz="2600" baseline="-25000" dirty="0" smtClean="0">
                <a:solidFill>
                  <a:srgbClr val="0000FF"/>
                </a:solidFill>
                <a:latin typeface="Comic Sans MS"/>
                <a:cs typeface="Comic Sans MS"/>
              </a:rPr>
              <a:t>2</a:t>
            </a:r>
            <a:r>
              <a:rPr lang="en-US" sz="2600" dirty="0" smtClean="0">
                <a:solidFill>
                  <a:srgbClr val="0000FF"/>
                </a:solidFill>
                <a:latin typeface="Comic Sans MS"/>
                <a:cs typeface="Comic Sans MS"/>
              </a:rPr>
              <a:t>)</a:t>
            </a:r>
          </a:p>
          <a:p>
            <a:pPr marL="0" indent="0">
              <a:buNone/>
            </a:pPr>
            <a:r>
              <a:rPr lang="en-US" sz="2400" dirty="0">
                <a:solidFill>
                  <a:srgbClr val="0000FF"/>
                </a:solidFill>
                <a:latin typeface="Comic Sans MS"/>
                <a:cs typeface="Comic Sans MS"/>
              </a:rPr>
              <a:t> </a:t>
            </a:r>
            <a:r>
              <a:rPr lang="en-US" sz="2400" dirty="0" smtClean="0">
                <a:solidFill>
                  <a:srgbClr val="0000FF"/>
                </a:solidFill>
                <a:latin typeface="Comic Sans MS"/>
                <a:cs typeface="Comic Sans MS"/>
              </a:rPr>
              <a:t> 							</a:t>
            </a:r>
            <a:r>
              <a:rPr lang="en-US" sz="1800" dirty="0" smtClean="0">
                <a:solidFill>
                  <a:srgbClr val="0000FF"/>
                </a:solidFill>
                <a:latin typeface="Comic Sans MS"/>
                <a:cs typeface="Comic Sans MS"/>
              </a:rPr>
              <a:t> ( </a:t>
            </a:r>
            <a:r>
              <a:rPr lang="en-US" sz="1800" dirty="0" err="1" smtClean="0">
                <a:solidFill>
                  <a:srgbClr val="0000FF"/>
                </a:solidFill>
                <a:latin typeface="Comic Sans MS"/>
                <a:cs typeface="Comic Sans MS"/>
              </a:rPr>
              <a:t>η</a:t>
            </a:r>
            <a:r>
              <a:rPr lang="en-US" sz="1800" dirty="0" smtClean="0">
                <a:solidFill>
                  <a:srgbClr val="0000FF"/>
                </a:solidFill>
                <a:latin typeface="Comic Sans MS"/>
                <a:cs typeface="Comic Sans MS"/>
              </a:rPr>
              <a:t> = </a:t>
            </a:r>
            <a:r>
              <a:rPr lang="en-US" sz="1800" dirty="0" err="1" smtClean="0">
                <a:solidFill>
                  <a:srgbClr val="0000FF"/>
                </a:solidFill>
                <a:latin typeface="Comic Sans MS"/>
                <a:cs typeface="Comic Sans MS"/>
              </a:rPr>
              <a:t>Λ</a:t>
            </a:r>
            <a:r>
              <a:rPr lang="en-US" sz="1800" dirty="0" smtClean="0">
                <a:solidFill>
                  <a:srgbClr val="0000FF"/>
                </a:solidFill>
                <a:latin typeface="Comic Sans MS"/>
                <a:cs typeface="Comic Sans MS"/>
              </a:rPr>
              <a:t>’-𝜆’-</a:t>
            </a:r>
            <a:r>
              <a:rPr lang="en-US" sz="1800" dirty="0" err="1" smtClean="0">
                <a:solidFill>
                  <a:srgbClr val="0000FF"/>
                </a:solidFill>
                <a:latin typeface="Comic Sans MS"/>
                <a:cs typeface="Comic Sans MS"/>
              </a:rPr>
              <a:t>Λ</a:t>
            </a:r>
            <a:r>
              <a:rPr lang="en-US" sz="1800" dirty="0" smtClean="0">
                <a:solidFill>
                  <a:srgbClr val="0000FF"/>
                </a:solidFill>
                <a:latin typeface="Comic Sans MS"/>
                <a:cs typeface="Comic Sans MS"/>
              </a:rPr>
              <a:t>+𝜆 )</a:t>
            </a:r>
            <a:endParaRPr lang="en-US" sz="1800" dirty="0">
              <a:solidFill>
                <a:srgbClr val="0000FF"/>
              </a:solidFill>
              <a:latin typeface="Comic Sans MS"/>
              <a:cs typeface="Comic Sans MS"/>
            </a:endParaRPr>
          </a:p>
          <a:p>
            <a:pPr marL="0" indent="0">
              <a:buNone/>
            </a:pPr>
            <a:endParaRPr lang="en-US" sz="2400" dirty="0">
              <a:solidFill>
                <a:srgbClr val="0000FF"/>
              </a:solidFill>
              <a:latin typeface="Comic Sans MS"/>
              <a:cs typeface="Comic Sans MS"/>
            </a:endParaRPr>
          </a:p>
          <a:p>
            <a:pPr marL="0" indent="0">
              <a:buNone/>
            </a:pPr>
            <a:endParaRPr lang="en-US" dirty="0">
              <a:solidFill>
                <a:srgbClr val="0000FF"/>
              </a:solidFill>
              <a:latin typeface="Comic Sans MS"/>
              <a:cs typeface="Comic Sans MS"/>
            </a:endParaRPr>
          </a:p>
        </p:txBody>
      </p:sp>
      <p:cxnSp>
        <p:nvCxnSpPr>
          <p:cNvPr id="4" name="Straight Connector 3"/>
          <p:cNvCxnSpPr/>
          <p:nvPr/>
        </p:nvCxnSpPr>
        <p:spPr>
          <a:xfrm flipH="1">
            <a:off x="1005150" y="3901847"/>
            <a:ext cx="791796" cy="10630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3725255" y="3902384"/>
            <a:ext cx="791796" cy="10630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796946" y="3901847"/>
            <a:ext cx="27201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16079" y="4964889"/>
            <a:ext cx="2709176" cy="5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568346" y="4402262"/>
            <a:ext cx="122766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796014" y="4002153"/>
            <a:ext cx="1384100" cy="400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96013" y="4402262"/>
            <a:ext cx="1114777" cy="0"/>
          </a:xfrm>
          <a:prstGeom prst="line">
            <a:avLst/>
          </a:prstGeom>
          <a:ln>
            <a:solidFill>
              <a:srgbClr val="FF0000"/>
            </a:solidFill>
            <a:prstDash val="sysDash"/>
            <a:headEnd type="arrow"/>
            <a:tailEnd type="non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02109" y="4049485"/>
            <a:ext cx="422403" cy="400110"/>
          </a:xfrm>
          <a:prstGeom prst="rect">
            <a:avLst/>
          </a:prstGeom>
          <a:noFill/>
        </p:spPr>
        <p:txBody>
          <a:bodyPr wrap="none" rtlCol="0">
            <a:spAutoFit/>
          </a:bodyPr>
          <a:lstStyle/>
          <a:p>
            <a:r>
              <a:rPr lang="en-US" sz="2000" dirty="0" smtClean="0">
                <a:solidFill>
                  <a:srgbClr val="000000"/>
                </a:solidFill>
              </a:rPr>
              <a:t>p</a:t>
            </a:r>
            <a:r>
              <a:rPr lang="en-US" sz="2000" baseline="-25000" dirty="0" smtClean="0">
                <a:solidFill>
                  <a:srgbClr val="000000"/>
                </a:solidFill>
              </a:rPr>
              <a:t>1</a:t>
            </a:r>
            <a:endParaRPr lang="en-US" sz="2000" dirty="0">
              <a:solidFill>
                <a:srgbClr val="000000"/>
              </a:solidFill>
            </a:endParaRPr>
          </a:p>
        </p:txBody>
      </p:sp>
      <p:sp>
        <p:nvSpPr>
          <p:cNvPr id="12" name="TextBox 11"/>
          <p:cNvSpPr txBox="1"/>
          <p:nvPr/>
        </p:nvSpPr>
        <p:spPr>
          <a:xfrm>
            <a:off x="3358366" y="4002153"/>
            <a:ext cx="366889" cy="400110"/>
          </a:xfrm>
          <a:prstGeom prst="rect">
            <a:avLst/>
          </a:prstGeom>
          <a:noFill/>
        </p:spPr>
        <p:txBody>
          <a:bodyPr wrap="square" rtlCol="0">
            <a:spAutoFit/>
          </a:bodyPr>
          <a:lstStyle/>
          <a:p>
            <a:r>
              <a:rPr lang="en-US" sz="2000" dirty="0" smtClean="0">
                <a:solidFill>
                  <a:srgbClr val="000000"/>
                </a:solidFill>
                <a:latin typeface="Symbol" charset="2"/>
                <a:cs typeface="Symbol" charset="2"/>
              </a:rPr>
              <a:t> </a:t>
            </a:r>
            <a:r>
              <a:rPr lang="en-US" sz="2000" dirty="0" err="1" smtClean="0">
                <a:solidFill>
                  <a:srgbClr val="000000"/>
                </a:solidFill>
                <a:latin typeface="Symbol" charset="2"/>
                <a:cs typeface="Symbol" charset="2"/>
              </a:rPr>
              <a:t>θ</a:t>
            </a:r>
            <a:endParaRPr lang="en-US" sz="2000" dirty="0" smtClean="0">
              <a:solidFill>
                <a:srgbClr val="000000"/>
              </a:solidFill>
              <a:latin typeface="Symbol" charset="2"/>
              <a:cs typeface="Symbol" charset="2"/>
            </a:endParaRPr>
          </a:p>
        </p:txBody>
      </p:sp>
      <p:cxnSp>
        <p:nvCxnSpPr>
          <p:cNvPr id="15" name="Straight Arrow Connector 14"/>
          <p:cNvCxnSpPr/>
          <p:nvPr/>
        </p:nvCxnSpPr>
        <p:spPr>
          <a:xfrm flipV="1">
            <a:off x="2821120" y="3600836"/>
            <a:ext cx="0" cy="575617"/>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24549" y="3600836"/>
            <a:ext cx="422403" cy="400110"/>
          </a:xfrm>
          <a:prstGeom prst="rect">
            <a:avLst/>
          </a:prstGeom>
          <a:noFill/>
        </p:spPr>
        <p:txBody>
          <a:bodyPr wrap="none" rtlCol="0">
            <a:spAutoFit/>
          </a:bodyPr>
          <a:lstStyle/>
          <a:p>
            <a:r>
              <a:rPr lang="en-US" sz="2000" dirty="0" smtClean="0">
                <a:solidFill>
                  <a:srgbClr val="000000"/>
                </a:solidFill>
              </a:rPr>
              <a:t>p</a:t>
            </a:r>
            <a:r>
              <a:rPr lang="en-US" sz="2000" baseline="-25000" dirty="0">
                <a:solidFill>
                  <a:srgbClr val="000000"/>
                </a:solidFill>
              </a:rPr>
              <a:t>2</a:t>
            </a:r>
            <a:endParaRPr lang="en-US" sz="2000" dirty="0">
              <a:solidFill>
                <a:srgbClr val="000000"/>
              </a:solidFill>
            </a:endParaRPr>
          </a:p>
        </p:txBody>
      </p:sp>
      <p:cxnSp>
        <p:nvCxnSpPr>
          <p:cNvPr id="22" name="Straight Connector 21"/>
          <p:cNvCxnSpPr/>
          <p:nvPr/>
        </p:nvCxnSpPr>
        <p:spPr>
          <a:xfrm flipV="1">
            <a:off x="1568346" y="4449595"/>
            <a:ext cx="1114777" cy="299905"/>
          </a:xfrm>
          <a:prstGeom prst="line">
            <a:avLst/>
          </a:prstGeom>
          <a:ln>
            <a:solidFill>
              <a:srgbClr val="FF0000"/>
            </a:solidFill>
            <a:prstDash val="sysDash"/>
            <a:headEnd type="arrow"/>
            <a:tailEnd type="non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318468" y="4201885"/>
            <a:ext cx="408001" cy="400110"/>
          </a:xfrm>
          <a:prstGeom prst="rect">
            <a:avLst/>
          </a:prstGeom>
          <a:noFill/>
        </p:spPr>
        <p:txBody>
          <a:bodyPr wrap="none" rtlCol="0">
            <a:spAutoFit/>
          </a:bodyPr>
          <a:lstStyle/>
          <a:p>
            <a:r>
              <a:rPr lang="en-US" sz="2000" dirty="0">
                <a:solidFill>
                  <a:srgbClr val="000000"/>
                </a:solidFill>
              </a:rPr>
              <a:t>k</a:t>
            </a:r>
            <a:r>
              <a:rPr lang="en-US" sz="2000" baseline="-25000" dirty="0" smtClean="0">
                <a:solidFill>
                  <a:srgbClr val="000000"/>
                </a:solidFill>
              </a:rPr>
              <a:t>1</a:t>
            </a:r>
            <a:endParaRPr lang="en-US" sz="2000" dirty="0">
              <a:solidFill>
                <a:srgbClr val="000000"/>
              </a:solidFill>
            </a:endParaRPr>
          </a:p>
        </p:txBody>
      </p:sp>
      <p:sp>
        <p:nvSpPr>
          <p:cNvPr id="26" name="TextBox 25"/>
          <p:cNvSpPr txBox="1"/>
          <p:nvPr/>
        </p:nvSpPr>
        <p:spPr>
          <a:xfrm>
            <a:off x="1016079" y="4965426"/>
            <a:ext cx="408001" cy="400110"/>
          </a:xfrm>
          <a:prstGeom prst="rect">
            <a:avLst/>
          </a:prstGeom>
          <a:noFill/>
        </p:spPr>
        <p:txBody>
          <a:bodyPr wrap="none" rtlCol="0">
            <a:spAutoFit/>
          </a:bodyPr>
          <a:lstStyle/>
          <a:p>
            <a:r>
              <a:rPr lang="en-US" sz="2000" dirty="0" smtClean="0">
                <a:solidFill>
                  <a:srgbClr val="000000"/>
                </a:solidFill>
              </a:rPr>
              <a:t>k</a:t>
            </a:r>
            <a:r>
              <a:rPr lang="en-US" sz="2000" baseline="-25000" dirty="0">
                <a:solidFill>
                  <a:srgbClr val="000000"/>
                </a:solidFill>
              </a:rPr>
              <a:t>2</a:t>
            </a:r>
            <a:endParaRPr lang="en-US" sz="2000" dirty="0">
              <a:solidFill>
                <a:srgbClr val="000000"/>
              </a:solidFill>
            </a:endParaRPr>
          </a:p>
        </p:txBody>
      </p:sp>
      <p:sp>
        <p:nvSpPr>
          <p:cNvPr id="27" name="TextBox 26"/>
          <p:cNvSpPr txBox="1"/>
          <p:nvPr/>
        </p:nvSpPr>
        <p:spPr>
          <a:xfrm>
            <a:off x="5703436" y="3926867"/>
            <a:ext cx="1610086" cy="1938992"/>
          </a:xfrm>
          <a:prstGeom prst="rect">
            <a:avLst/>
          </a:prstGeom>
          <a:noFill/>
        </p:spPr>
        <p:txBody>
          <a:bodyPr wrap="none" rtlCol="0">
            <a:spAutoFit/>
          </a:bodyPr>
          <a:lstStyle/>
          <a:p>
            <a:r>
              <a:rPr lang="en-US" sz="2000" b="1" dirty="0" smtClean="0">
                <a:solidFill>
                  <a:srgbClr val="000000"/>
                </a:solidFill>
              </a:rPr>
              <a:t>p</a:t>
            </a:r>
            <a:r>
              <a:rPr lang="en-US" sz="2000" b="1" baseline="-25000" dirty="0" smtClean="0">
                <a:solidFill>
                  <a:srgbClr val="000000"/>
                </a:solidFill>
              </a:rPr>
              <a:t>1</a:t>
            </a:r>
            <a:r>
              <a:rPr lang="en-US" sz="2000" b="1" dirty="0" smtClean="0">
                <a:solidFill>
                  <a:srgbClr val="000000"/>
                </a:solidFill>
              </a:rPr>
              <a:t>∙σ</a:t>
            </a:r>
            <a:r>
              <a:rPr lang="en-US" sz="2000" b="1" baseline="-25000" dirty="0" smtClean="0">
                <a:solidFill>
                  <a:srgbClr val="000000"/>
                </a:solidFill>
              </a:rPr>
              <a:t>1</a:t>
            </a:r>
            <a:r>
              <a:rPr lang="en-US" sz="2000" b="1" dirty="0" smtClean="0">
                <a:solidFill>
                  <a:srgbClr val="000000"/>
                </a:solidFill>
              </a:rPr>
              <a:t> → Λ</a:t>
            </a:r>
            <a:r>
              <a:rPr lang="en-US" sz="2000" b="1" baseline="-25000" dirty="0" smtClean="0">
                <a:solidFill>
                  <a:srgbClr val="000000"/>
                </a:solidFill>
              </a:rPr>
              <a:t>1</a:t>
            </a:r>
            <a:endParaRPr lang="en-US" sz="2000" dirty="0" smtClean="0">
              <a:solidFill>
                <a:srgbClr val="000000"/>
              </a:solidFill>
            </a:endParaRPr>
          </a:p>
          <a:p>
            <a:r>
              <a:rPr lang="en-US" sz="2000" dirty="0" smtClean="0">
                <a:solidFill>
                  <a:srgbClr val="000000"/>
                </a:solidFill>
              </a:rPr>
              <a:t>Under Parity</a:t>
            </a:r>
          </a:p>
          <a:p>
            <a:r>
              <a:rPr lang="en-US" sz="2000" b="1" dirty="0" smtClean="0">
                <a:solidFill>
                  <a:srgbClr val="000000"/>
                </a:solidFill>
              </a:rPr>
              <a:t>Λ</a:t>
            </a:r>
            <a:r>
              <a:rPr lang="en-US" sz="2000" b="1" baseline="-25000" dirty="0" smtClean="0">
                <a:solidFill>
                  <a:srgbClr val="000000"/>
                </a:solidFill>
              </a:rPr>
              <a:t>1</a:t>
            </a:r>
            <a:r>
              <a:rPr lang="en-US" sz="2000" b="1" dirty="0" smtClean="0">
                <a:solidFill>
                  <a:srgbClr val="000000"/>
                </a:solidFill>
              </a:rPr>
              <a:t> → - Λ</a:t>
            </a:r>
            <a:r>
              <a:rPr lang="en-US" sz="2000" b="1" baseline="-25000" dirty="0" smtClean="0">
                <a:solidFill>
                  <a:srgbClr val="000000"/>
                </a:solidFill>
              </a:rPr>
              <a:t>1</a:t>
            </a:r>
            <a:endParaRPr lang="en-US" sz="2000" b="1" dirty="0" smtClean="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2" name="TextBox 1"/>
          <p:cNvSpPr txBox="1"/>
          <p:nvPr/>
        </p:nvSpPr>
        <p:spPr>
          <a:xfrm>
            <a:off x="3048000" y="457200"/>
            <a:ext cx="2801518" cy="461665"/>
          </a:xfrm>
          <a:prstGeom prst="rect">
            <a:avLst/>
          </a:prstGeom>
          <a:noFill/>
        </p:spPr>
        <p:txBody>
          <a:bodyPr wrap="none" rtlCol="0">
            <a:spAutoFit/>
          </a:bodyPr>
          <a:lstStyle/>
          <a:p>
            <a:r>
              <a:rPr lang="en-US" sz="2400" dirty="0" smtClean="0">
                <a:solidFill>
                  <a:srgbClr val="FF0000"/>
                </a:solidFill>
                <a:latin typeface="Comic Sans MS"/>
                <a:cs typeface="Comic Sans MS"/>
              </a:rPr>
              <a:t>Clearly seen in CM</a:t>
            </a:r>
            <a:endParaRPr lang="en-US" sz="2400" dirty="0">
              <a:solidFill>
                <a:srgbClr val="FF0000"/>
              </a:solidFill>
              <a:latin typeface="Comic Sans MS"/>
              <a:cs typeface="Comic Sans MS"/>
            </a:endParaRPr>
          </a:p>
        </p:txBody>
      </p:sp>
    </p:spTree>
    <p:extLst>
      <p:ext uri="{BB962C8B-B14F-4D97-AF65-F5344CB8AC3E}">
        <p14:creationId xmlns:p14="http://schemas.microsoft.com/office/powerpoint/2010/main" val="10266379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3125"/>
          </a:xfrm>
        </p:spPr>
        <p:txBody>
          <a:bodyPr>
            <a:noAutofit/>
          </a:bodyPr>
          <a:lstStyle/>
          <a:p>
            <a:r>
              <a:rPr lang="en-US" sz="2400" dirty="0" smtClean="0">
                <a:solidFill>
                  <a:srgbClr val="0000FF"/>
                </a:solidFill>
                <a:latin typeface="Comic Sans MS"/>
                <a:cs typeface="Comic Sans MS"/>
              </a:rPr>
              <a:t>Parity in CM system</a:t>
            </a:r>
            <a:endParaRPr lang="en-US" sz="2400" dirty="0">
              <a:solidFill>
                <a:srgbClr val="0000FF"/>
              </a:solidFill>
              <a:latin typeface="Comic Sans MS"/>
              <a:cs typeface="Comic Sans MS"/>
            </a:endParaRPr>
          </a:p>
        </p:txBody>
      </p:sp>
      <p:sp>
        <p:nvSpPr>
          <p:cNvPr id="3" name="Content Placeholder 2"/>
          <p:cNvSpPr>
            <a:spLocks noGrp="1"/>
          </p:cNvSpPr>
          <p:nvPr>
            <p:ph idx="1"/>
          </p:nvPr>
        </p:nvSpPr>
        <p:spPr>
          <a:xfrm>
            <a:off x="685800" y="1066800"/>
            <a:ext cx="8229600" cy="1694021"/>
          </a:xfrm>
        </p:spPr>
        <p:txBody>
          <a:bodyPr>
            <a:normAutofit/>
          </a:bodyPr>
          <a:lstStyle/>
          <a:p>
            <a:r>
              <a:rPr lang="en-US" sz="2400" dirty="0">
                <a:solidFill>
                  <a:schemeClr val="bg1"/>
                </a:solidFill>
                <a:latin typeface="Comic Sans MS"/>
                <a:cs typeface="Comic Sans MS"/>
              </a:rPr>
              <a:t>Parity returns momenta to same configuration </a:t>
            </a:r>
            <a:endParaRPr lang="en-US" sz="2400" dirty="0" smtClean="0">
              <a:solidFill>
                <a:schemeClr val="bg1"/>
              </a:solidFill>
              <a:latin typeface="Comic Sans MS"/>
              <a:cs typeface="Comic Sans MS"/>
            </a:endParaRPr>
          </a:p>
          <a:p>
            <a:pPr marL="0" indent="0">
              <a:buNone/>
            </a:pPr>
            <a:r>
              <a:rPr lang="en-US" sz="2400" dirty="0">
                <a:solidFill>
                  <a:schemeClr val="bg1"/>
                </a:solidFill>
                <a:latin typeface="Comic Sans MS"/>
                <a:cs typeface="Comic Sans MS"/>
              </a:rPr>
              <a:t> </a:t>
            </a:r>
            <a:r>
              <a:rPr lang="en-US" sz="2400" dirty="0" smtClean="0">
                <a:solidFill>
                  <a:schemeClr val="bg1"/>
                </a:solidFill>
                <a:latin typeface="Comic Sans MS"/>
                <a:cs typeface="Comic Sans MS"/>
              </a:rPr>
              <a:t>    after rotation </a:t>
            </a:r>
          </a:p>
          <a:p>
            <a:r>
              <a:rPr lang="en-US" sz="2400" dirty="0" smtClean="0">
                <a:solidFill>
                  <a:schemeClr val="bg1"/>
                </a:solidFill>
                <a:latin typeface="Comic Sans MS"/>
                <a:cs typeface="Comic Sans MS"/>
              </a:rPr>
              <a:t>Can then determine even and odd amplitudes</a:t>
            </a:r>
            <a:endParaRPr lang="en-US" sz="2400" dirty="0">
              <a:solidFill>
                <a:schemeClr val="bg1"/>
              </a:solidFill>
              <a:latin typeface="Comic Sans MS"/>
              <a:cs typeface="Comic Sans MS"/>
            </a:endParaRPr>
          </a:p>
        </p:txBody>
      </p:sp>
      <p:cxnSp>
        <p:nvCxnSpPr>
          <p:cNvPr id="4" name="Straight Connector 3"/>
          <p:cNvCxnSpPr/>
          <p:nvPr/>
        </p:nvCxnSpPr>
        <p:spPr>
          <a:xfrm flipH="1">
            <a:off x="1005150" y="3901847"/>
            <a:ext cx="791796" cy="10630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3725255" y="3902384"/>
            <a:ext cx="791796" cy="10630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796946" y="3901847"/>
            <a:ext cx="27201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016079" y="4964889"/>
            <a:ext cx="2709176" cy="5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2796014" y="4403381"/>
            <a:ext cx="1443978" cy="32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568346" y="4402263"/>
            <a:ext cx="1227668" cy="347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415166" y="4416613"/>
            <a:ext cx="1380848" cy="4382"/>
          </a:xfrm>
          <a:prstGeom prst="line">
            <a:avLst/>
          </a:prstGeom>
          <a:ln>
            <a:solidFill>
              <a:srgbClr val="FF0000"/>
            </a:solidFill>
            <a:prstDash val="sysDash"/>
            <a:headEnd type="arrow"/>
            <a:tailEnd type="non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032448" y="4310496"/>
            <a:ext cx="507813" cy="400110"/>
          </a:xfrm>
          <a:prstGeom prst="rect">
            <a:avLst/>
          </a:prstGeom>
          <a:noFill/>
        </p:spPr>
        <p:txBody>
          <a:bodyPr wrap="none" rtlCol="0">
            <a:spAutoFit/>
          </a:bodyPr>
          <a:lstStyle/>
          <a:p>
            <a:r>
              <a:rPr lang="en-US" sz="2000" dirty="0" smtClean="0">
                <a:solidFill>
                  <a:srgbClr val="000000"/>
                </a:solidFill>
              </a:rPr>
              <a:t>-p</a:t>
            </a:r>
            <a:r>
              <a:rPr lang="en-US" sz="2000" baseline="-25000" dirty="0" smtClean="0">
                <a:solidFill>
                  <a:srgbClr val="000000"/>
                </a:solidFill>
              </a:rPr>
              <a:t>1</a:t>
            </a:r>
            <a:endParaRPr lang="en-US" sz="2000" dirty="0">
              <a:solidFill>
                <a:srgbClr val="000000"/>
              </a:solidFill>
            </a:endParaRPr>
          </a:p>
        </p:txBody>
      </p:sp>
      <p:sp>
        <p:nvSpPr>
          <p:cNvPr id="12" name="TextBox 11"/>
          <p:cNvSpPr txBox="1"/>
          <p:nvPr/>
        </p:nvSpPr>
        <p:spPr>
          <a:xfrm>
            <a:off x="3358366" y="4002153"/>
            <a:ext cx="366889" cy="400110"/>
          </a:xfrm>
          <a:prstGeom prst="rect">
            <a:avLst/>
          </a:prstGeom>
          <a:noFill/>
        </p:spPr>
        <p:txBody>
          <a:bodyPr wrap="square" rtlCol="0">
            <a:spAutoFit/>
          </a:bodyPr>
          <a:lstStyle/>
          <a:p>
            <a:r>
              <a:rPr lang="en-US" sz="2000" dirty="0" smtClean="0">
                <a:solidFill>
                  <a:srgbClr val="000000"/>
                </a:solidFill>
                <a:latin typeface="Symbol" charset="2"/>
                <a:cs typeface="Symbol" charset="2"/>
              </a:rPr>
              <a:t> </a:t>
            </a:r>
            <a:r>
              <a:rPr lang="en-US" sz="2000" dirty="0" err="1" smtClean="0">
                <a:solidFill>
                  <a:srgbClr val="000000"/>
                </a:solidFill>
                <a:latin typeface="Symbol" charset="2"/>
                <a:cs typeface="Symbol" charset="2"/>
              </a:rPr>
              <a:t>θ</a:t>
            </a:r>
            <a:endParaRPr lang="en-US" sz="2000" dirty="0" smtClean="0">
              <a:solidFill>
                <a:srgbClr val="000000"/>
              </a:solidFill>
              <a:latin typeface="Symbol" charset="2"/>
              <a:cs typeface="Symbol" charset="2"/>
            </a:endParaRPr>
          </a:p>
        </p:txBody>
      </p:sp>
      <p:cxnSp>
        <p:nvCxnSpPr>
          <p:cNvPr id="13" name="Straight Arrow Connector 12"/>
          <p:cNvCxnSpPr/>
          <p:nvPr/>
        </p:nvCxnSpPr>
        <p:spPr>
          <a:xfrm flipV="1">
            <a:off x="2821120" y="3534824"/>
            <a:ext cx="0" cy="575617"/>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239992" y="3576706"/>
            <a:ext cx="493411" cy="400110"/>
          </a:xfrm>
          <a:prstGeom prst="rect">
            <a:avLst/>
          </a:prstGeom>
          <a:noFill/>
        </p:spPr>
        <p:txBody>
          <a:bodyPr wrap="none" rtlCol="0">
            <a:spAutoFit/>
          </a:bodyPr>
          <a:lstStyle/>
          <a:p>
            <a:r>
              <a:rPr lang="en-US" sz="2000" dirty="0" smtClean="0">
                <a:solidFill>
                  <a:srgbClr val="000000"/>
                </a:solidFill>
              </a:rPr>
              <a:t>-k</a:t>
            </a:r>
            <a:r>
              <a:rPr lang="en-US" sz="2000" baseline="-25000" dirty="0" smtClean="0">
                <a:solidFill>
                  <a:srgbClr val="000000"/>
                </a:solidFill>
              </a:rPr>
              <a:t>2</a:t>
            </a:r>
            <a:endParaRPr lang="en-US" sz="2000" dirty="0">
              <a:solidFill>
                <a:srgbClr val="000000"/>
              </a:solidFill>
            </a:endParaRPr>
          </a:p>
        </p:txBody>
      </p:sp>
      <p:cxnSp>
        <p:nvCxnSpPr>
          <p:cNvPr id="15" name="Straight Connector 14"/>
          <p:cNvCxnSpPr/>
          <p:nvPr/>
        </p:nvCxnSpPr>
        <p:spPr>
          <a:xfrm flipH="1">
            <a:off x="2683123" y="4002153"/>
            <a:ext cx="1338253" cy="447443"/>
          </a:xfrm>
          <a:prstGeom prst="line">
            <a:avLst/>
          </a:prstGeom>
          <a:ln>
            <a:solidFill>
              <a:srgbClr val="FF0000"/>
            </a:solidFill>
            <a:prstDash val="sysDash"/>
            <a:headEnd type="arrow"/>
            <a:tailEnd type="non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35665" y="4002153"/>
            <a:ext cx="493411" cy="400110"/>
          </a:xfrm>
          <a:prstGeom prst="rect">
            <a:avLst/>
          </a:prstGeom>
          <a:noFill/>
        </p:spPr>
        <p:txBody>
          <a:bodyPr wrap="none" rtlCol="0">
            <a:spAutoFit/>
          </a:bodyPr>
          <a:lstStyle/>
          <a:p>
            <a:r>
              <a:rPr lang="en-US" sz="2000" dirty="0" smtClean="0">
                <a:solidFill>
                  <a:srgbClr val="000000"/>
                </a:solidFill>
              </a:rPr>
              <a:t>-k</a:t>
            </a:r>
            <a:r>
              <a:rPr lang="en-US" sz="2000" baseline="-25000" dirty="0" smtClean="0">
                <a:solidFill>
                  <a:srgbClr val="000000"/>
                </a:solidFill>
              </a:rPr>
              <a:t>1</a:t>
            </a:r>
            <a:endParaRPr lang="en-US" sz="2000" dirty="0">
              <a:solidFill>
                <a:srgbClr val="000000"/>
              </a:solidFill>
            </a:endParaRPr>
          </a:p>
        </p:txBody>
      </p:sp>
      <p:sp>
        <p:nvSpPr>
          <p:cNvPr id="17" name="TextBox 16"/>
          <p:cNvSpPr txBox="1"/>
          <p:nvPr/>
        </p:nvSpPr>
        <p:spPr>
          <a:xfrm>
            <a:off x="1016079" y="4965426"/>
            <a:ext cx="507813" cy="400110"/>
          </a:xfrm>
          <a:prstGeom prst="rect">
            <a:avLst/>
          </a:prstGeom>
          <a:noFill/>
        </p:spPr>
        <p:txBody>
          <a:bodyPr wrap="none" rtlCol="0">
            <a:spAutoFit/>
          </a:bodyPr>
          <a:lstStyle/>
          <a:p>
            <a:r>
              <a:rPr lang="en-US" sz="2000" dirty="0" smtClean="0">
                <a:solidFill>
                  <a:srgbClr val="000000"/>
                </a:solidFill>
              </a:rPr>
              <a:t>-p</a:t>
            </a:r>
            <a:r>
              <a:rPr lang="en-US" sz="2000" baseline="-25000" dirty="0" smtClean="0">
                <a:solidFill>
                  <a:srgbClr val="000000"/>
                </a:solidFill>
              </a:rPr>
              <a:t>2</a:t>
            </a:r>
            <a:endParaRPr lang="en-US" sz="2000" dirty="0">
              <a:solidFill>
                <a:srgbClr val="000000"/>
              </a:solidFill>
            </a:endParaRPr>
          </a:p>
        </p:txBody>
      </p:sp>
      <p:cxnSp>
        <p:nvCxnSpPr>
          <p:cNvPr id="23" name="Straight Connector 22"/>
          <p:cNvCxnSpPr/>
          <p:nvPr/>
        </p:nvCxnSpPr>
        <p:spPr>
          <a:xfrm flipH="1">
            <a:off x="4758427" y="3901847"/>
            <a:ext cx="791796" cy="10630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7478532" y="3902384"/>
            <a:ext cx="791796" cy="10630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50223" y="3901847"/>
            <a:ext cx="27201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769356" y="4964889"/>
            <a:ext cx="2709176" cy="5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321623" y="4402262"/>
            <a:ext cx="122766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549291" y="4002153"/>
            <a:ext cx="1384100" cy="400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9290" y="4402262"/>
            <a:ext cx="1114777" cy="0"/>
          </a:xfrm>
          <a:prstGeom prst="line">
            <a:avLst/>
          </a:prstGeom>
          <a:ln>
            <a:solidFill>
              <a:srgbClr val="FF0000"/>
            </a:solidFill>
            <a:prstDash val="sysDash"/>
            <a:headEnd type="arrow"/>
            <a:tailEnd type="non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4840796" y="4110441"/>
            <a:ext cx="507813" cy="400110"/>
          </a:xfrm>
          <a:prstGeom prst="rect">
            <a:avLst/>
          </a:prstGeom>
          <a:noFill/>
        </p:spPr>
        <p:txBody>
          <a:bodyPr wrap="none" rtlCol="0">
            <a:spAutoFit/>
          </a:bodyPr>
          <a:lstStyle/>
          <a:p>
            <a:r>
              <a:rPr lang="en-US" sz="2000" dirty="0" smtClean="0">
                <a:solidFill>
                  <a:srgbClr val="000000"/>
                </a:solidFill>
              </a:rPr>
              <a:t>-p</a:t>
            </a:r>
            <a:r>
              <a:rPr lang="en-US" sz="2000" baseline="-25000" dirty="0" smtClean="0">
                <a:solidFill>
                  <a:srgbClr val="000000"/>
                </a:solidFill>
              </a:rPr>
              <a:t>1</a:t>
            </a:r>
            <a:endParaRPr lang="en-US" sz="2000" dirty="0">
              <a:solidFill>
                <a:srgbClr val="000000"/>
              </a:solidFill>
            </a:endParaRPr>
          </a:p>
        </p:txBody>
      </p:sp>
      <p:sp>
        <p:nvSpPr>
          <p:cNvPr id="31" name="TextBox 30"/>
          <p:cNvSpPr txBox="1"/>
          <p:nvPr/>
        </p:nvSpPr>
        <p:spPr>
          <a:xfrm>
            <a:off x="7111643" y="4002153"/>
            <a:ext cx="366889" cy="400110"/>
          </a:xfrm>
          <a:prstGeom prst="rect">
            <a:avLst/>
          </a:prstGeom>
          <a:noFill/>
        </p:spPr>
        <p:txBody>
          <a:bodyPr wrap="square" rtlCol="0">
            <a:spAutoFit/>
          </a:bodyPr>
          <a:lstStyle/>
          <a:p>
            <a:r>
              <a:rPr lang="en-US" sz="2000" dirty="0" smtClean="0">
                <a:solidFill>
                  <a:srgbClr val="000000"/>
                </a:solidFill>
                <a:latin typeface="Symbol" charset="2"/>
                <a:cs typeface="Symbol" charset="2"/>
              </a:rPr>
              <a:t> </a:t>
            </a:r>
            <a:r>
              <a:rPr lang="en-US" sz="2000" dirty="0" err="1" smtClean="0">
                <a:solidFill>
                  <a:srgbClr val="000000"/>
                </a:solidFill>
                <a:latin typeface="Symbol" charset="2"/>
                <a:cs typeface="Symbol" charset="2"/>
              </a:rPr>
              <a:t>θ</a:t>
            </a:r>
            <a:endParaRPr lang="en-US" sz="2000" dirty="0" smtClean="0">
              <a:solidFill>
                <a:srgbClr val="000000"/>
              </a:solidFill>
              <a:latin typeface="Symbol" charset="2"/>
              <a:cs typeface="Symbol" charset="2"/>
            </a:endParaRPr>
          </a:p>
        </p:txBody>
      </p:sp>
      <p:cxnSp>
        <p:nvCxnSpPr>
          <p:cNvPr id="32" name="Straight Arrow Connector 31"/>
          <p:cNvCxnSpPr/>
          <p:nvPr/>
        </p:nvCxnSpPr>
        <p:spPr>
          <a:xfrm flipV="1">
            <a:off x="6549290" y="2950246"/>
            <a:ext cx="1" cy="1360250"/>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477826" y="3600836"/>
            <a:ext cx="507813" cy="400110"/>
          </a:xfrm>
          <a:prstGeom prst="rect">
            <a:avLst/>
          </a:prstGeom>
          <a:noFill/>
        </p:spPr>
        <p:txBody>
          <a:bodyPr wrap="none" rtlCol="0">
            <a:spAutoFit/>
          </a:bodyPr>
          <a:lstStyle/>
          <a:p>
            <a:r>
              <a:rPr lang="en-US" sz="2000" dirty="0" smtClean="0">
                <a:solidFill>
                  <a:srgbClr val="000000"/>
                </a:solidFill>
              </a:rPr>
              <a:t>-p</a:t>
            </a:r>
            <a:r>
              <a:rPr lang="en-US" sz="2000" baseline="-25000" dirty="0" smtClean="0">
                <a:solidFill>
                  <a:srgbClr val="000000"/>
                </a:solidFill>
              </a:rPr>
              <a:t>2</a:t>
            </a:r>
            <a:endParaRPr lang="en-US" sz="2000" dirty="0">
              <a:solidFill>
                <a:srgbClr val="000000"/>
              </a:solidFill>
            </a:endParaRPr>
          </a:p>
        </p:txBody>
      </p:sp>
      <p:cxnSp>
        <p:nvCxnSpPr>
          <p:cNvPr id="34" name="Straight Connector 33"/>
          <p:cNvCxnSpPr/>
          <p:nvPr/>
        </p:nvCxnSpPr>
        <p:spPr>
          <a:xfrm flipV="1">
            <a:off x="5321623" y="4449595"/>
            <a:ext cx="1114777" cy="299905"/>
          </a:xfrm>
          <a:prstGeom prst="line">
            <a:avLst/>
          </a:prstGeom>
          <a:ln>
            <a:solidFill>
              <a:srgbClr val="FF0000"/>
            </a:solidFill>
            <a:prstDash val="sysDash"/>
            <a:headEnd type="arrow"/>
            <a:tailEnd type="non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8071745" y="4201885"/>
            <a:ext cx="493411" cy="400110"/>
          </a:xfrm>
          <a:prstGeom prst="rect">
            <a:avLst/>
          </a:prstGeom>
          <a:noFill/>
        </p:spPr>
        <p:txBody>
          <a:bodyPr wrap="none" rtlCol="0">
            <a:spAutoFit/>
          </a:bodyPr>
          <a:lstStyle/>
          <a:p>
            <a:r>
              <a:rPr lang="en-US" sz="2000" dirty="0" smtClean="0">
                <a:solidFill>
                  <a:srgbClr val="000000"/>
                </a:solidFill>
              </a:rPr>
              <a:t>-k</a:t>
            </a:r>
            <a:r>
              <a:rPr lang="en-US" sz="2000" baseline="-25000" dirty="0" smtClean="0">
                <a:solidFill>
                  <a:srgbClr val="000000"/>
                </a:solidFill>
              </a:rPr>
              <a:t>1</a:t>
            </a:r>
            <a:endParaRPr lang="en-US" sz="2000" dirty="0">
              <a:solidFill>
                <a:srgbClr val="000000"/>
              </a:solidFill>
            </a:endParaRPr>
          </a:p>
        </p:txBody>
      </p:sp>
      <p:sp>
        <p:nvSpPr>
          <p:cNvPr id="36" name="TextBox 35"/>
          <p:cNvSpPr txBox="1"/>
          <p:nvPr/>
        </p:nvSpPr>
        <p:spPr>
          <a:xfrm>
            <a:off x="4769356" y="4965426"/>
            <a:ext cx="493411" cy="400110"/>
          </a:xfrm>
          <a:prstGeom prst="rect">
            <a:avLst/>
          </a:prstGeom>
          <a:noFill/>
        </p:spPr>
        <p:txBody>
          <a:bodyPr wrap="none" rtlCol="0">
            <a:spAutoFit/>
          </a:bodyPr>
          <a:lstStyle/>
          <a:p>
            <a:r>
              <a:rPr lang="en-US" sz="2000" dirty="0" smtClean="0">
                <a:solidFill>
                  <a:srgbClr val="000000"/>
                </a:solidFill>
              </a:rPr>
              <a:t>-k</a:t>
            </a:r>
            <a:r>
              <a:rPr lang="en-US" sz="2000" baseline="-25000" dirty="0" smtClean="0">
                <a:solidFill>
                  <a:srgbClr val="000000"/>
                </a:solidFill>
              </a:rPr>
              <a:t>2</a:t>
            </a:r>
            <a:endParaRPr lang="en-US" sz="2000" dirty="0">
              <a:solidFill>
                <a:srgbClr val="000000"/>
              </a:solidFill>
            </a:endParaRPr>
          </a:p>
        </p:txBody>
      </p:sp>
      <p:sp>
        <p:nvSpPr>
          <p:cNvPr id="37" name="Donut 36"/>
          <p:cNvSpPr/>
          <p:nvPr/>
        </p:nvSpPr>
        <p:spPr>
          <a:xfrm>
            <a:off x="6154179" y="3144347"/>
            <a:ext cx="790222" cy="288212"/>
          </a:xfrm>
          <a:prstGeom prst="donut">
            <a:avLst>
              <a:gd name="adj" fmla="val 33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40" name="TextBox 39"/>
          <p:cNvSpPr txBox="1"/>
          <p:nvPr/>
        </p:nvSpPr>
        <p:spPr>
          <a:xfrm>
            <a:off x="6945603" y="3083096"/>
            <a:ext cx="1509097" cy="461665"/>
          </a:xfrm>
          <a:prstGeom prst="rect">
            <a:avLst/>
          </a:prstGeom>
          <a:noFill/>
        </p:spPr>
        <p:txBody>
          <a:bodyPr wrap="none" rtlCol="0">
            <a:spAutoFit/>
          </a:bodyPr>
          <a:lstStyle/>
          <a:p>
            <a:r>
              <a:rPr lang="en-US" dirty="0" smtClean="0">
                <a:solidFill>
                  <a:srgbClr val="000000"/>
                </a:solidFill>
              </a:rPr>
              <a:t>π rotation</a:t>
            </a:r>
            <a:endParaRPr lang="en-US" dirty="0">
              <a:solidFill>
                <a:srgbClr val="000000"/>
              </a:solidFill>
            </a:endParaRPr>
          </a:p>
        </p:txBody>
      </p:sp>
      <p:cxnSp>
        <p:nvCxnSpPr>
          <p:cNvPr id="41" name="Straight Arrow Connector 40"/>
          <p:cNvCxnSpPr/>
          <p:nvPr/>
        </p:nvCxnSpPr>
        <p:spPr>
          <a:xfrm>
            <a:off x="6154179" y="3360284"/>
            <a:ext cx="220104" cy="144550"/>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02914" y="5887263"/>
            <a:ext cx="7883885" cy="461665"/>
          </a:xfrm>
          <a:prstGeom prst="rect">
            <a:avLst/>
          </a:prstGeom>
          <a:noFill/>
        </p:spPr>
        <p:txBody>
          <a:bodyPr wrap="square" rtlCol="0">
            <a:spAutoFit/>
          </a:bodyPr>
          <a:lstStyle/>
          <a:p>
            <a:r>
              <a:rPr lang="en-US" sz="2400" b="1" dirty="0" smtClean="0">
                <a:solidFill>
                  <a:srgbClr val="0000FF"/>
                </a:solidFill>
              </a:rPr>
              <a:t>There are 2 independent amps for the 𝛾</a:t>
            </a:r>
            <a:r>
              <a:rPr lang="en-US" sz="2400" b="1" baseline="30000" dirty="0" smtClean="0">
                <a:solidFill>
                  <a:srgbClr val="0000FF"/>
                </a:solidFill>
              </a:rPr>
              <a:t>+</a:t>
            </a:r>
            <a:r>
              <a:rPr lang="en-US" sz="2400" b="1" dirty="0" smtClean="0">
                <a:solidFill>
                  <a:srgbClr val="0000FF"/>
                </a:solidFill>
              </a:rPr>
              <a:t> matrix elements </a:t>
            </a:r>
            <a:endParaRPr lang="en-US" sz="2400" b="1" dirty="0">
              <a:solidFill>
                <a:srgbClr val="0000FF"/>
              </a:solidFill>
            </a:endParaRPr>
          </a:p>
        </p:txBody>
      </p:sp>
    </p:spTree>
    <p:extLst>
      <p:ext uri="{BB962C8B-B14F-4D97-AF65-F5344CB8AC3E}">
        <p14:creationId xmlns:p14="http://schemas.microsoft.com/office/powerpoint/2010/main" val="18895500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dirty="0" smtClean="0">
                <a:solidFill>
                  <a:srgbClr val="FF0000"/>
                </a:solidFill>
                <a:latin typeface="Comic Sans MS"/>
                <a:cs typeface="Comic Sans MS"/>
              </a:rPr>
              <a:t>Then what happens to </a:t>
            </a:r>
            <a:r>
              <a:rPr lang="en-US" sz="2400" i="1" dirty="0" smtClean="0">
                <a:solidFill>
                  <a:srgbClr val="FF0000"/>
                </a:solidFill>
                <a:latin typeface="Comic Sans MS"/>
                <a:cs typeface="Comic Sans MS"/>
              </a:rPr>
              <a:t>F</a:t>
            </a:r>
            <a:r>
              <a:rPr lang="en-US" sz="2400" baseline="-25000" dirty="0" smtClean="0">
                <a:solidFill>
                  <a:srgbClr val="FF0000"/>
                </a:solidFill>
                <a:latin typeface="Comic Sans MS"/>
                <a:cs typeface="Comic Sans MS"/>
              </a:rPr>
              <a:t>14</a:t>
            </a:r>
            <a:r>
              <a:rPr lang="en-US" sz="2400" dirty="0" smtClean="0">
                <a:solidFill>
                  <a:srgbClr val="FF0000"/>
                </a:solidFill>
                <a:latin typeface="Comic Sans MS"/>
                <a:cs typeface="Comic Sans MS"/>
              </a:rPr>
              <a:t> ?</a:t>
            </a:r>
            <a:endParaRPr lang="en-US" sz="2400" dirty="0">
              <a:solidFill>
                <a:srgbClr val="FF0000"/>
              </a:solidFill>
              <a:latin typeface="Comic Sans MS"/>
              <a:cs typeface="Comic Sans MS"/>
            </a:endParaRPr>
          </a:p>
        </p:txBody>
      </p:sp>
      <p:sp>
        <p:nvSpPr>
          <p:cNvPr id="3" name="Content Placeholder 2"/>
          <p:cNvSpPr>
            <a:spLocks noGrp="1"/>
          </p:cNvSpPr>
          <p:nvPr>
            <p:ph idx="1"/>
          </p:nvPr>
        </p:nvSpPr>
        <p:spPr>
          <a:xfrm>
            <a:off x="457200" y="3733800"/>
            <a:ext cx="8229600" cy="3519128"/>
          </a:xfrm>
        </p:spPr>
        <p:txBody>
          <a:bodyPr>
            <a:noAutofit/>
          </a:bodyPr>
          <a:lstStyle/>
          <a:p>
            <a:pPr>
              <a:buFont typeface="Wingdings" charset="2"/>
              <a:buChar char="ü"/>
            </a:pPr>
            <a:endParaRPr lang="en-US" sz="2000" dirty="0" smtClean="0">
              <a:solidFill>
                <a:srgbClr val="000090"/>
              </a:solidFill>
              <a:latin typeface="Comic Sans MS"/>
              <a:cs typeface="Comic Sans MS"/>
            </a:endParaRPr>
          </a:p>
          <a:p>
            <a:pPr>
              <a:buFont typeface="Wingdings" charset="2"/>
              <a:buChar char="ü"/>
            </a:pPr>
            <a:r>
              <a:rPr lang="en-US" sz="2000" u="sng" dirty="0" smtClean="0">
                <a:solidFill>
                  <a:srgbClr val="FF0000"/>
                </a:solidFill>
                <a:latin typeface="Comic Sans MS"/>
                <a:cs typeface="Comic Sans MS"/>
              </a:rPr>
              <a:t>VERY IMPORTANT CAVEAT</a:t>
            </a:r>
            <a:r>
              <a:rPr lang="en-US" sz="2000" dirty="0" smtClean="0">
                <a:solidFill>
                  <a:srgbClr val="000090"/>
                </a:solidFill>
                <a:latin typeface="Comic Sans MS"/>
                <a:cs typeface="Comic Sans MS"/>
              </a:rPr>
              <a:t>: </a:t>
            </a:r>
          </a:p>
          <a:p>
            <a:pPr marL="0" indent="0">
              <a:buNone/>
            </a:pPr>
            <a:r>
              <a:rPr lang="en-US" sz="2000" dirty="0">
                <a:solidFill>
                  <a:srgbClr val="000090"/>
                </a:solidFill>
                <a:latin typeface="Comic Sans MS"/>
                <a:cs typeface="Comic Sans MS"/>
              </a:rPr>
              <a:t> </a:t>
            </a:r>
            <a:r>
              <a:rPr lang="en-US" sz="2000" dirty="0" smtClean="0">
                <a:solidFill>
                  <a:srgbClr val="000090"/>
                </a:solidFill>
                <a:latin typeface="Comic Sans MS"/>
                <a:cs typeface="Comic Sans MS"/>
              </a:rPr>
              <a:t>   </a:t>
            </a:r>
            <a:r>
              <a:rPr lang="en-US" sz="2000" dirty="0" smtClean="0">
                <a:solidFill>
                  <a:srgbClr val="000090"/>
                </a:solidFill>
                <a:latin typeface="Comic Sans MS"/>
                <a:cs typeface="Comic Sans MS"/>
              </a:rPr>
              <a:t>On Light </a:t>
            </a:r>
            <a:r>
              <a:rPr lang="en-US" sz="2000" dirty="0">
                <a:solidFill>
                  <a:srgbClr val="000090"/>
                </a:solidFill>
                <a:latin typeface="Comic Sans MS"/>
                <a:cs typeface="Comic Sans MS"/>
              </a:rPr>
              <a:t>F</a:t>
            </a:r>
            <a:r>
              <a:rPr lang="en-US" sz="2000" dirty="0" smtClean="0">
                <a:solidFill>
                  <a:srgbClr val="000090"/>
                </a:solidFill>
                <a:latin typeface="Comic Sans MS"/>
                <a:cs typeface="Comic Sans MS"/>
              </a:rPr>
              <a:t>ront this does not happen because what is conserved         	is </a:t>
            </a:r>
            <a:r>
              <a:rPr lang="en-US" sz="2000" dirty="0" smtClean="0">
                <a:solidFill>
                  <a:srgbClr val="FF0000"/>
                </a:solidFill>
                <a:latin typeface="Comic Sans MS"/>
                <a:cs typeface="Comic Sans MS"/>
              </a:rPr>
              <a:t>PT</a:t>
            </a:r>
            <a:r>
              <a:rPr lang="en-US" sz="2000" dirty="0" smtClean="0">
                <a:solidFill>
                  <a:srgbClr val="000090"/>
                </a:solidFill>
                <a:latin typeface="Comic Sans MS"/>
                <a:cs typeface="Comic Sans MS"/>
              </a:rPr>
              <a:t>, not </a:t>
            </a:r>
            <a:r>
              <a:rPr lang="en-US" sz="2000" dirty="0" smtClean="0">
                <a:solidFill>
                  <a:srgbClr val="FF0000"/>
                </a:solidFill>
                <a:latin typeface="Comic Sans MS"/>
                <a:cs typeface="Comic Sans MS"/>
              </a:rPr>
              <a:t>P</a:t>
            </a:r>
            <a:r>
              <a:rPr lang="en-US" sz="2000" dirty="0" smtClean="0">
                <a:solidFill>
                  <a:srgbClr val="000090"/>
                </a:solidFill>
                <a:latin typeface="Comic Sans MS"/>
                <a:cs typeface="Comic Sans MS"/>
              </a:rPr>
              <a:t> and </a:t>
            </a:r>
            <a:r>
              <a:rPr lang="en-US" sz="2000" dirty="0" smtClean="0">
                <a:solidFill>
                  <a:srgbClr val="FF0000"/>
                </a:solidFill>
                <a:latin typeface="Comic Sans MS"/>
                <a:cs typeface="Comic Sans MS"/>
              </a:rPr>
              <a:t>T</a:t>
            </a:r>
            <a:r>
              <a:rPr lang="en-US" sz="2000" dirty="0" smtClean="0">
                <a:solidFill>
                  <a:srgbClr val="000090"/>
                </a:solidFill>
                <a:latin typeface="Comic Sans MS"/>
                <a:cs typeface="Comic Sans MS"/>
              </a:rPr>
              <a:t> separately</a:t>
            </a:r>
          </a:p>
          <a:p>
            <a:pPr>
              <a:buFont typeface="Wingdings" charset="2"/>
              <a:buChar char="ü"/>
            </a:pPr>
            <a:r>
              <a:rPr lang="en-US" sz="2000" i="1" dirty="0" smtClean="0">
                <a:solidFill>
                  <a:srgbClr val="000090"/>
                </a:solidFill>
                <a:latin typeface="Comic Sans MS"/>
                <a:cs typeface="Comic Sans MS"/>
              </a:rPr>
              <a:t>n</a:t>
            </a:r>
            <a:r>
              <a:rPr lang="en-US" sz="2000" baseline="30000" dirty="0" smtClean="0">
                <a:solidFill>
                  <a:srgbClr val="000090"/>
                </a:solidFill>
                <a:latin typeface="Comic Sans MS"/>
                <a:cs typeface="Comic Sans MS"/>
              </a:rPr>
              <a:t>+</a:t>
            </a:r>
            <a:r>
              <a:rPr lang="en-US" sz="2000" dirty="0" smtClean="0">
                <a:solidFill>
                  <a:srgbClr val="000090"/>
                </a:solidFill>
                <a:latin typeface="Comic Sans MS"/>
                <a:cs typeface="Comic Sans MS"/>
              </a:rPr>
              <a:t>→ </a:t>
            </a:r>
            <a:r>
              <a:rPr lang="en-US" sz="2000" i="1" dirty="0" smtClean="0">
                <a:solidFill>
                  <a:srgbClr val="000090"/>
                </a:solidFill>
                <a:latin typeface="Comic Sans MS"/>
                <a:cs typeface="Comic Sans MS"/>
              </a:rPr>
              <a:t>n</a:t>
            </a:r>
            <a:r>
              <a:rPr lang="en-US" sz="2000" baseline="30000" dirty="0" smtClean="0">
                <a:solidFill>
                  <a:srgbClr val="000090"/>
                </a:solidFill>
                <a:latin typeface="Comic Sans MS"/>
                <a:cs typeface="Comic Sans MS"/>
              </a:rPr>
              <a:t>-  </a:t>
            </a:r>
            <a:r>
              <a:rPr lang="en-US" sz="2000" dirty="0" smtClean="0">
                <a:solidFill>
                  <a:srgbClr val="000090"/>
                </a:solidFill>
                <a:latin typeface="Comic Sans MS"/>
                <a:cs typeface="Comic Sans MS"/>
              </a:rPr>
              <a:t>under Parity – forward going become backward moving  -- T reverses and complex </a:t>
            </a:r>
            <a:r>
              <a:rPr lang="en-US" sz="2000" dirty="0" smtClean="0">
                <a:solidFill>
                  <a:srgbClr val="000090"/>
                </a:solidFill>
                <a:latin typeface="Comic Sans MS"/>
                <a:cs typeface="Comic Sans MS"/>
              </a:rPr>
              <a:t>conjugates</a:t>
            </a:r>
          </a:p>
          <a:p>
            <a:pPr>
              <a:buFont typeface="Wingdings" charset="2"/>
              <a:buChar char="ü"/>
            </a:pPr>
            <a:endParaRPr lang="en-US" sz="2000" dirty="0" smtClean="0">
              <a:solidFill>
                <a:srgbClr val="000090"/>
              </a:solidFill>
              <a:latin typeface="Comic Sans MS"/>
              <a:cs typeface="Comic Sans MS"/>
            </a:endParaRPr>
          </a:p>
          <a:p>
            <a:pPr marL="0" indent="0">
              <a:buNone/>
            </a:pPr>
            <a:r>
              <a:rPr lang="en-US" sz="2000" dirty="0" smtClean="0">
                <a:solidFill>
                  <a:srgbClr val="FF0000"/>
                </a:solidFill>
                <a:latin typeface="Comic Sans MS"/>
                <a:cs typeface="Comic Sans MS"/>
              </a:rPr>
              <a:t>                          BUT THAT IS NOT PARITY!!!</a:t>
            </a:r>
            <a:endParaRPr lang="en-US" sz="2000" dirty="0" smtClean="0">
              <a:solidFill>
                <a:srgbClr val="FF0000"/>
              </a:solidFill>
              <a:latin typeface="Comic Sans MS"/>
              <a:cs typeface="Comic Sans MS"/>
            </a:endParaRPr>
          </a:p>
        </p:txBody>
      </p:sp>
      <p:pic>
        <p:nvPicPr>
          <p:cNvPr id="4" name="Content Placeholder 10"/>
          <p:cNvPicPr>
            <a:picLocks noChangeAspect="1"/>
          </p:cNvPicPr>
          <p:nvPr/>
        </p:nvPicPr>
        <p:blipFill>
          <a:blip r:embed="rId2"/>
          <a:srcRect t="13532" b="13532"/>
          <a:stretch>
            <a:fillRect/>
          </a:stretch>
        </p:blipFill>
        <p:spPr>
          <a:xfrm>
            <a:off x="457200" y="1143000"/>
            <a:ext cx="8229600" cy="754063"/>
          </a:xfrm>
          <a:prstGeom prst="rect">
            <a:avLst/>
          </a:prstGeom>
        </p:spPr>
      </p:pic>
      <p:sp>
        <p:nvSpPr>
          <p:cNvPr id="5" name="Rectangle 4"/>
          <p:cNvSpPr/>
          <p:nvPr/>
        </p:nvSpPr>
        <p:spPr>
          <a:xfrm>
            <a:off x="533400" y="2254984"/>
            <a:ext cx="8001000" cy="1631216"/>
          </a:xfrm>
          <a:prstGeom prst="rect">
            <a:avLst/>
          </a:prstGeom>
        </p:spPr>
        <p:txBody>
          <a:bodyPr wrap="square">
            <a:spAutoFit/>
          </a:bodyPr>
          <a:lstStyle/>
          <a:p>
            <a:pPr>
              <a:buFont typeface="Wingdings" charset="2"/>
              <a:buChar char="ü"/>
            </a:pPr>
            <a:r>
              <a:rPr lang="en-US" sz="2000" dirty="0">
                <a:solidFill>
                  <a:srgbClr val="000090"/>
                </a:solidFill>
                <a:latin typeface="Comic Sans MS"/>
                <a:cs typeface="Comic Sans MS"/>
              </a:rPr>
              <a:t>The amps will cancel unless they are imaginary: </a:t>
            </a:r>
          </a:p>
          <a:p>
            <a:pPr marL="0" indent="0">
              <a:buNone/>
            </a:pPr>
            <a:r>
              <a:rPr lang="en-US" sz="2000" dirty="0">
                <a:solidFill>
                  <a:srgbClr val="000090"/>
                </a:solidFill>
                <a:latin typeface="Comic Sans MS"/>
                <a:cs typeface="Comic Sans MS"/>
              </a:rPr>
              <a:t>                   </a:t>
            </a:r>
            <a:r>
              <a:rPr lang="en-US" sz="2000" dirty="0">
                <a:solidFill>
                  <a:schemeClr val="bg1"/>
                </a:solidFill>
                <a:latin typeface="Comic Sans MS"/>
                <a:cs typeface="Comic Sans MS"/>
              </a:rPr>
              <a:t>A</a:t>
            </a:r>
            <a:r>
              <a:rPr lang="en-US" sz="2000" baseline="-25000" dirty="0">
                <a:solidFill>
                  <a:schemeClr val="bg1"/>
                </a:solidFill>
                <a:latin typeface="Comic Sans MS"/>
                <a:cs typeface="Comic Sans MS"/>
              </a:rPr>
              <a:t>+ + ; + +</a:t>
            </a:r>
            <a:r>
              <a:rPr lang="en-US" sz="2000" dirty="0">
                <a:solidFill>
                  <a:schemeClr val="bg1"/>
                </a:solidFill>
                <a:latin typeface="Comic Sans MS"/>
                <a:cs typeface="Comic Sans MS"/>
              </a:rPr>
              <a:t> = A</a:t>
            </a:r>
            <a:r>
              <a:rPr lang="en-US" sz="2000" baseline="30000" dirty="0">
                <a:solidFill>
                  <a:schemeClr val="bg1"/>
                </a:solidFill>
                <a:latin typeface="Comic Sans MS"/>
                <a:cs typeface="Comic Sans MS"/>
              </a:rPr>
              <a:t>*</a:t>
            </a:r>
            <a:r>
              <a:rPr lang="en-US" sz="2000" baseline="-25000" dirty="0">
                <a:solidFill>
                  <a:schemeClr val="bg1"/>
                </a:solidFill>
                <a:latin typeface="Comic Sans MS"/>
                <a:cs typeface="Comic Sans MS"/>
              </a:rPr>
              <a:t>- -;</a:t>
            </a:r>
            <a:r>
              <a:rPr lang="en-US" sz="2000" dirty="0">
                <a:solidFill>
                  <a:schemeClr val="bg1"/>
                </a:solidFill>
                <a:latin typeface="Comic Sans MS"/>
                <a:cs typeface="Comic Sans MS"/>
              </a:rPr>
              <a:t> </a:t>
            </a:r>
            <a:r>
              <a:rPr lang="en-US" sz="2000" baseline="-25000" dirty="0">
                <a:solidFill>
                  <a:schemeClr val="bg1"/>
                </a:solidFill>
                <a:latin typeface="Comic Sans MS"/>
                <a:cs typeface="Comic Sans MS"/>
              </a:rPr>
              <a:t>-</a:t>
            </a:r>
            <a:r>
              <a:rPr lang="en-US" sz="2000" dirty="0">
                <a:solidFill>
                  <a:schemeClr val="bg1"/>
                </a:solidFill>
                <a:latin typeface="Comic Sans MS"/>
                <a:cs typeface="Comic Sans MS"/>
              </a:rPr>
              <a:t> </a:t>
            </a:r>
            <a:r>
              <a:rPr lang="en-US" sz="2000" baseline="-25000" dirty="0">
                <a:solidFill>
                  <a:schemeClr val="bg1"/>
                </a:solidFill>
                <a:latin typeface="Comic Sans MS"/>
                <a:cs typeface="Comic Sans MS"/>
              </a:rPr>
              <a:t>-</a:t>
            </a:r>
            <a:r>
              <a:rPr lang="en-US" sz="2000" dirty="0">
                <a:solidFill>
                  <a:schemeClr val="bg1"/>
                </a:solidFill>
                <a:latin typeface="Comic Sans MS"/>
                <a:cs typeface="Comic Sans MS"/>
              </a:rPr>
              <a:t> &amp; A</a:t>
            </a:r>
            <a:r>
              <a:rPr lang="en-US" sz="2000" baseline="-25000" dirty="0">
                <a:solidFill>
                  <a:schemeClr val="bg1"/>
                </a:solidFill>
                <a:latin typeface="Comic Sans MS"/>
                <a:cs typeface="Comic Sans MS"/>
              </a:rPr>
              <a:t>+ - ; + -</a:t>
            </a:r>
            <a:r>
              <a:rPr lang="en-US" sz="2000" dirty="0">
                <a:solidFill>
                  <a:schemeClr val="bg1"/>
                </a:solidFill>
                <a:latin typeface="Comic Sans MS"/>
                <a:cs typeface="Comic Sans MS"/>
              </a:rPr>
              <a:t> = A</a:t>
            </a:r>
            <a:r>
              <a:rPr lang="en-US" sz="2000" baseline="30000" dirty="0">
                <a:solidFill>
                  <a:schemeClr val="bg1"/>
                </a:solidFill>
                <a:latin typeface="Comic Sans MS"/>
                <a:cs typeface="Comic Sans MS"/>
              </a:rPr>
              <a:t>*</a:t>
            </a:r>
            <a:r>
              <a:rPr lang="en-US" sz="2000" baseline="-25000" dirty="0">
                <a:solidFill>
                  <a:schemeClr val="bg1"/>
                </a:solidFill>
                <a:latin typeface="Comic Sans MS"/>
                <a:cs typeface="Comic Sans MS"/>
              </a:rPr>
              <a:t>- +;</a:t>
            </a:r>
            <a:r>
              <a:rPr lang="en-US" sz="2000" dirty="0">
                <a:solidFill>
                  <a:schemeClr val="bg1"/>
                </a:solidFill>
                <a:latin typeface="Comic Sans MS"/>
                <a:cs typeface="Comic Sans MS"/>
              </a:rPr>
              <a:t> </a:t>
            </a:r>
            <a:r>
              <a:rPr lang="en-US" sz="2000" baseline="-25000" dirty="0">
                <a:solidFill>
                  <a:schemeClr val="bg1"/>
                </a:solidFill>
                <a:latin typeface="Comic Sans MS"/>
                <a:cs typeface="Comic Sans MS"/>
              </a:rPr>
              <a:t>-</a:t>
            </a:r>
            <a:r>
              <a:rPr lang="en-US" sz="2000" dirty="0">
                <a:solidFill>
                  <a:schemeClr val="bg1"/>
                </a:solidFill>
                <a:latin typeface="Comic Sans MS"/>
                <a:cs typeface="Comic Sans MS"/>
              </a:rPr>
              <a:t> </a:t>
            </a:r>
            <a:r>
              <a:rPr lang="en-US" sz="2000" baseline="-25000" dirty="0">
                <a:solidFill>
                  <a:schemeClr val="bg1"/>
                </a:solidFill>
                <a:latin typeface="Comic Sans MS"/>
                <a:cs typeface="Comic Sans MS"/>
              </a:rPr>
              <a:t>+</a:t>
            </a:r>
            <a:endParaRPr lang="en-US" sz="2000" dirty="0">
              <a:solidFill>
                <a:schemeClr val="bg1"/>
              </a:solidFill>
              <a:latin typeface="Comic Sans MS"/>
              <a:cs typeface="Comic Sans MS"/>
            </a:endParaRPr>
          </a:p>
          <a:p>
            <a:pPr>
              <a:buFont typeface="Wingdings" charset="2"/>
              <a:buChar char="ü"/>
            </a:pPr>
            <a:r>
              <a:rPr lang="en-US" sz="2000" dirty="0">
                <a:solidFill>
                  <a:srgbClr val="000090"/>
                </a:solidFill>
                <a:latin typeface="Comic Sans MS"/>
                <a:cs typeface="Comic Sans MS"/>
              </a:rPr>
              <a:t>But this cannot be, as seen from CM system - at leading order - these will be real – all in same plane so no relative phase between </a:t>
            </a:r>
            <a:r>
              <a:rPr lang="en-US" sz="2000" dirty="0" err="1">
                <a:solidFill>
                  <a:srgbClr val="000090"/>
                </a:solidFill>
                <a:latin typeface="Comic Sans MS"/>
                <a:cs typeface="Comic Sans MS"/>
              </a:rPr>
              <a:t>helicity</a:t>
            </a:r>
            <a:r>
              <a:rPr lang="en-US" sz="2000" dirty="0">
                <a:solidFill>
                  <a:srgbClr val="000090"/>
                </a:solidFill>
                <a:latin typeface="Comic Sans MS"/>
                <a:cs typeface="Comic Sans MS"/>
              </a:rPr>
              <a:t> amps . </a:t>
            </a:r>
          </a:p>
        </p:txBody>
      </p:sp>
    </p:spTree>
    <p:extLst>
      <p:ext uri="{BB962C8B-B14F-4D97-AF65-F5344CB8AC3E}">
        <p14:creationId xmlns:p14="http://schemas.microsoft.com/office/powerpoint/2010/main" val="1185251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2</a:t>
            </a:fld>
            <a:endParaRPr lang="en-US"/>
          </a:p>
        </p:txBody>
      </p:sp>
      <p:sp>
        <p:nvSpPr>
          <p:cNvPr id="4" name="TextBox 3"/>
          <p:cNvSpPr txBox="1"/>
          <p:nvPr/>
        </p:nvSpPr>
        <p:spPr>
          <a:xfrm>
            <a:off x="322900" y="648831"/>
            <a:ext cx="8821100" cy="3170099"/>
          </a:xfrm>
          <a:prstGeom prst="rect">
            <a:avLst/>
          </a:prstGeom>
          <a:noFill/>
        </p:spPr>
        <p:txBody>
          <a:bodyPr wrap="square" rtlCol="0">
            <a:spAutoFit/>
          </a:bodyPr>
          <a:lstStyle/>
          <a:p>
            <a:r>
              <a:rPr lang="en-US" sz="2000" dirty="0" smtClean="0"/>
              <a:t>The possibility of a tensor polarized solid target brings us to address:</a:t>
            </a:r>
          </a:p>
          <a:p>
            <a:endParaRPr lang="en-US" sz="2000" dirty="0"/>
          </a:p>
          <a:p>
            <a:pPr marL="342900" indent="-342900">
              <a:buClr>
                <a:srgbClr val="FFFF00"/>
              </a:buClr>
              <a:buFont typeface="Wingdings" charset="2"/>
              <a:buChar char="ü"/>
            </a:pPr>
            <a:r>
              <a:rPr lang="en-US" sz="2000" dirty="0"/>
              <a:t>s</a:t>
            </a:r>
            <a:r>
              <a:rPr lang="en-US" sz="2000" dirty="0" smtClean="0"/>
              <a:t>pin physics issues</a:t>
            </a:r>
          </a:p>
          <a:p>
            <a:pPr marL="342900" indent="-342900">
              <a:buClr>
                <a:srgbClr val="FFFF00"/>
              </a:buClr>
              <a:buFont typeface="Wingdings" charset="2"/>
              <a:buChar char="ü"/>
            </a:pPr>
            <a:endParaRPr lang="en-US" sz="2000" dirty="0" smtClean="0"/>
          </a:p>
          <a:p>
            <a:pPr marL="342900" indent="-342900">
              <a:buClr>
                <a:srgbClr val="FFFF00"/>
              </a:buClr>
              <a:buFont typeface="Wingdings" charset="2"/>
              <a:buChar char="ü"/>
            </a:pPr>
            <a:r>
              <a:rPr lang="en-US" sz="2000" dirty="0" smtClean="0"/>
              <a:t>DIS in nuclei, and the role of ISI/FSI</a:t>
            </a:r>
          </a:p>
          <a:p>
            <a:pPr marL="342900" indent="-342900">
              <a:buClr>
                <a:srgbClr val="FFFF00"/>
              </a:buClr>
              <a:buFont typeface="Wingdings" charset="2"/>
              <a:buChar char="ü"/>
            </a:pPr>
            <a:endParaRPr lang="en-US" sz="2000" dirty="0"/>
          </a:p>
          <a:p>
            <a:pPr marL="342900" indent="-342900">
              <a:buClr>
                <a:srgbClr val="FFFF00"/>
              </a:buClr>
              <a:buFont typeface="Wingdings" charset="2"/>
              <a:buChar char="ü"/>
            </a:pPr>
            <a:r>
              <a:rPr lang="en-US" sz="2000" dirty="0" smtClean="0"/>
              <a:t>Exotic </a:t>
            </a:r>
            <a:r>
              <a:rPr lang="en-US" sz="2000" dirty="0" err="1" smtClean="0"/>
              <a:t>hadronic</a:t>
            </a:r>
            <a:r>
              <a:rPr lang="en-US" sz="2000" dirty="0" smtClean="0"/>
              <a:t> configurations (6q, hidden color…) </a:t>
            </a:r>
          </a:p>
          <a:p>
            <a:pPr marL="342900" indent="-342900">
              <a:buClr>
                <a:srgbClr val="FFFF00"/>
              </a:buClr>
              <a:buFont typeface="Wingdings" charset="2"/>
              <a:buChar char="ü"/>
            </a:pPr>
            <a:endParaRPr lang="en-US" sz="2000" dirty="0" smtClean="0"/>
          </a:p>
          <a:p>
            <a:pPr marL="342900" indent="-342900">
              <a:buClr>
                <a:srgbClr val="FFFF00"/>
              </a:buClr>
              <a:buFont typeface="Wingdings" charset="2"/>
              <a:buChar char="ü"/>
            </a:pPr>
            <a:r>
              <a:rPr lang="en-US" sz="2000" dirty="0" smtClean="0"/>
              <a:t>Issues on the definition and </a:t>
            </a:r>
            <a:r>
              <a:rPr lang="en-US" sz="2000" dirty="0" err="1" smtClean="0"/>
              <a:t>observability</a:t>
            </a:r>
            <a:r>
              <a:rPr lang="en-US" sz="2000" dirty="0" smtClean="0"/>
              <a:t> of </a:t>
            </a:r>
            <a:r>
              <a:rPr lang="en-US" sz="2000" dirty="0" err="1" smtClean="0"/>
              <a:t>partonic</a:t>
            </a:r>
            <a:r>
              <a:rPr lang="en-US" sz="2000" dirty="0" smtClean="0"/>
              <a:t> OAM in both spin ½ and spin 1 systems     </a:t>
            </a:r>
            <a:endParaRPr lang="en-US" sz="2000" dirty="0"/>
          </a:p>
        </p:txBody>
      </p:sp>
    </p:spTree>
    <p:extLst>
      <p:ext uri="{BB962C8B-B14F-4D97-AF65-F5344CB8AC3E}">
        <p14:creationId xmlns:p14="http://schemas.microsoft.com/office/powerpoint/2010/main" val="14976984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20B8FC6-5B21-6A4D-AAEB-4EA4623E738D}" type="datetime1">
              <a:rPr lang="en-US" smtClean="0"/>
              <a:t>3/10/14</a:t>
            </a:fld>
            <a:endParaRPr lang="en-US"/>
          </a:p>
        </p:txBody>
      </p:sp>
      <p:sp>
        <p:nvSpPr>
          <p:cNvPr id="5" name="Slide Number Placeholder 4"/>
          <p:cNvSpPr>
            <a:spLocks noGrp="1"/>
          </p:cNvSpPr>
          <p:nvPr>
            <p:ph type="sldNum" sz="quarter" idx="12"/>
          </p:nvPr>
        </p:nvSpPr>
        <p:spPr/>
        <p:txBody>
          <a:bodyPr/>
          <a:lstStyle/>
          <a:p>
            <a:pPr>
              <a:defRPr/>
            </a:pPr>
            <a:fld id="{D3D2C064-2997-E248-BA91-29658AFAD0D5}" type="slidenum">
              <a:rPr lang="en-US" smtClean="0"/>
              <a:pPr>
                <a:defRPr/>
              </a:pPr>
              <a:t>20</a:t>
            </a:fld>
            <a:endParaRPr lang="en-US"/>
          </a:p>
        </p:txBody>
      </p:sp>
      <p:sp>
        <p:nvSpPr>
          <p:cNvPr id="6" name="TextBox 5"/>
          <p:cNvSpPr txBox="1"/>
          <p:nvPr/>
        </p:nvSpPr>
        <p:spPr>
          <a:xfrm>
            <a:off x="1295400" y="1371600"/>
            <a:ext cx="7315200" cy="3416320"/>
          </a:xfrm>
          <a:prstGeom prst="rect">
            <a:avLst/>
          </a:prstGeom>
          <a:noFill/>
        </p:spPr>
        <p:txBody>
          <a:bodyPr wrap="square" rtlCol="0">
            <a:spAutoFit/>
          </a:bodyPr>
          <a:lstStyle/>
          <a:p>
            <a:r>
              <a:rPr lang="en-US" dirty="0" smtClean="0"/>
              <a:t>While it is important to study experimentally the issue of Parity in connection with OAM (get back to possible observables for this later),  we proposed an avenue to overcome this problem and connect to observables </a:t>
            </a:r>
          </a:p>
          <a:p>
            <a:endParaRPr lang="en-US" dirty="0" smtClean="0"/>
          </a:p>
          <a:p>
            <a:r>
              <a:rPr lang="en-US" dirty="0" smtClean="0">
                <a:solidFill>
                  <a:srgbClr val="FFFF00"/>
                </a:solidFill>
              </a:rPr>
              <a:t>“</a:t>
            </a:r>
            <a:r>
              <a:rPr lang="en-US" dirty="0" err="1" smtClean="0">
                <a:solidFill>
                  <a:srgbClr val="FFFF00"/>
                </a:solidFill>
              </a:rPr>
              <a:t>Observability</a:t>
            </a:r>
            <a:r>
              <a:rPr lang="en-US" dirty="0" smtClean="0">
                <a:solidFill>
                  <a:srgbClr val="FFFF00"/>
                </a:solidFill>
              </a:rPr>
              <a:t> </a:t>
            </a:r>
            <a:r>
              <a:rPr lang="en-US" dirty="0">
                <a:solidFill>
                  <a:srgbClr val="FFFF00"/>
                </a:solidFill>
              </a:rPr>
              <a:t>of </a:t>
            </a:r>
            <a:r>
              <a:rPr lang="en-US" dirty="0" smtClean="0">
                <a:solidFill>
                  <a:srgbClr val="FFFF00"/>
                </a:solidFill>
              </a:rPr>
              <a:t>OAM” </a:t>
            </a:r>
            <a:r>
              <a:rPr lang="en-US" dirty="0" smtClean="0">
                <a:solidFill>
                  <a:srgbClr val="FFFF00"/>
                </a:solidFill>
                <a:latin typeface="Wingdings"/>
                <a:ea typeface="Wingdings"/>
                <a:cs typeface="Wingdings"/>
                <a:sym typeface="Wingdings"/>
              </a:rPr>
              <a:t></a:t>
            </a:r>
            <a:r>
              <a:rPr lang="en-US" dirty="0">
                <a:solidFill>
                  <a:srgbClr val="FFFF00"/>
                </a:solidFill>
              </a:rPr>
              <a:t>arXiv:1310.5157 </a:t>
            </a:r>
          </a:p>
          <a:p>
            <a:pPr marL="342900" indent="-342900">
              <a:buFont typeface="Arial"/>
              <a:buChar char="•"/>
            </a:pPr>
            <a:endParaRPr lang="en-US" dirty="0">
              <a:solidFill>
                <a:srgbClr val="FFFF00"/>
              </a:solidFill>
            </a:endParaRPr>
          </a:p>
          <a:p>
            <a:pPr marL="342900" indent="-342900">
              <a:buFont typeface="Arial"/>
              <a:buChar char="•"/>
            </a:pPr>
            <a:endParaRPr lang="en-US" dirty="0"/>
          </a:p>
        </p:txBody>
      </p:sp>
    </p:spTree>
    <p:extLst>
      <p:ext uri="{BB962C8B-B14F-4D97-AF65-F5344CB8AC3E}">
        <p14:creationId xmlns:p14="http://schemas.microsoft.com/office/powerpoint/2010/main" val="39633537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Baryons 6/27/13</a:t>
            </a:r>
            <a:endParaRPr lang="en-US"/>
          </a:p>
        </p:txBody>
      </p:sp>
      <p:sp>
        <p:nvSpPr>
          <p:cNvPr id="3" name="Footer Placeholder 2"/>
          <p:cNvSpPr>
            <a:spLocks noGrp="1"/>
          </p:cNvSpPr>
          <p:nvPr>
            <p:ph type="ftr" sz="quarter" idx="11"/>
          </p:nvPr>
        </p:nvSpPr>
        <p:spPr/>
        <p:txBody>
          <a:bodyPr/>
          <a:lstStyle/>
          <a:p>
            <a:pPr>
              <a:defRPr/>
            </a:pPr>
            <a:r>
              <a:rPr lang="en-US" smtClean="0"/>
              <a:t>Simonetta Liuti</a:t>
            </a:r>
            <a:endParaRPr lang="en-US"/>
          </a:p>
        </p:txBody>
      </p:sp>
      <p:sp>
        <p:nvSpPr>
          <p:cNvPr id="4" name="Slide Number Placeholder 3"/>
          <p:cNvSpPr>
            <a:spLocks noGrp="1"/>
          </p:cNvSpPr>
          <p:nvPr>
            <p:ph type="sldNum" sz="quarter" idx="12"/>
          </p:nvPr>
        </p:nvSpPr>
        <p:spPr/>
        <p:txBody>
          <a:bodyPr>
            <a:normAutofit/>
          </a:bodyPr>
          <a:lstStyle/>
          <a:p>
            <a:pPr>
              <a:defRPr/>
            </a:pPr>
            <a:fld id="{8650D0AE-FB45-374D-A9AF-DF9429BBE748}" type="slidenum">
              <a:rPr lang="en-US" smtClean="0"/>
              <a:pPr>
                <a:defRPr/>
              </a:pPr>
              <a:t>21</a:t>
            </a:fld>
            <a:endParaRPr lang="en-US"/>
          </a:p>
        </p:txBody>
      </p:sp>
      <p:sp>
        <p:nvSpPr>
          <p:cNvPr id="5" name="TextBox 4"/>
          <p:cNvSpPr txBox="1"/>
          <p:nvPr/>
        </p:nvSpPr>
        <p:spPr>
          <a:xfrm>
            <a:off x="457200" y="627"/>
            <a:ext cx="7086600" cy="461665"/>
          </a:xfrm>
          <a:prstGeom prst="rect">
            <a:avLst/>
          </a:prstGeom>
          <a:noFill/>
        </p:spPr>
        <p:txBody>
          <a:bodyPr wrap="square" rtlCol="0">
            <a:spAutoFit/>
          </a:bodyPr>
          <a:lstStyle/>
          <a:p>
            <a:r>
              <a:rPr lang="en-US" dirty="0">
                <a:solidFill>
                  <a:srgbClr val="FFFF00"/>
                </a:solidFill>
                <a:latin typeface="Comic Sans MS"/>
                <a:cs typeface="Comic Sans MS"/>
              </a:rPr>
              <a:t>C</a:t>
            </a:r>
            <a:r>
              <a:rPr lang="en-US" dirty="0" smtClean="0">
                <a:solidFill>
                  <a:srgbClr val="FFFF00"/>
                </a:solidFill>
                <a:latin typeface="Comic Sans MS"/>
                <a:cs typeface="Comic Sans MS"/>
              </a:rPr>
              <a:t>onsider twist 3 contributions</a:t>
            </a:r>
            <a:endParaRPr lang="en-US" dirty="0">
              <a:solidFill>
                <a:srgbClr val="FFFF00"/>
              </a:solidFill>
              <a:latin typeface="Comic Sans MS"/>
              <a:cs typeface="Comic Sans M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1007201"/>
              </p:ext>
            </p:extLst>
          </p:nvPr>
        </p:nvGraphicFramePr>
        <p:xfrm>
          <a:off x="762000" y="4572000"/>
          <a:ext cx="5546214" cy="914535"/>
        </p:xfrm>
        <a:graphic>
          <a:graphicData uri="http://schemas.openxmlformats.org/presentationml/2006/ole">
            <mc:AlternateContent xmlns:mc="http://schemas.openxmlformats.org/markup-compatibility/2006">
              <mc:Choice xmlns:v="urn:schemas-microsoft-com:vml" Requires="v">
                <p:oleObj spid="_x0000_s10245" name="Equation" r:id="rId3" imgW="2387600" imgH="393700" progId="Equation.3">
                  <p:embed/>
                </p:oleObj>
              </mc:Choice>
              <mc:Fallback>
                <p:oleObj name="Equation" r:id="rId3" imgW="2387600" imgH="393700" progId="Equation.3">
                  <p:embed/>
                  <p:pic>
                    <p:nvPicPr>
                      <p:cNvPr id="0" name=""/>
                      <p:cNvPicPr/>
                      <p:nvPr/>
                    </p:nvPicPr>
                    <p:blipFill>
                      <a:blip r:embed="rId4"/>
                      <a:stretch>
                        <a:fillRect/>
                      </a:stretch>
                    </p:blipFill>
                    <p:spPr>
                      <a:xfrm>
                        <a:off x="762000" y="4572000"/>
                        <a:ext cx="5546214" cy="914535"/>
                      </a:xfrm>
                      <a:prstGeom prst="rect">
                        <a:avLst/>
                      </a:prstGeom>
                      <a:solidFill>
                        <a:schemeClr val="tx2"/>
                      </a:solidFill>
                    </p:spPr>
                  </p:pic>
                </p:oleObj>
              </mc:Fallback>
            </mc:AlternateContent>
          </a:graphicData>
        </a:graphic>
      </p:graphicFrame>
      <p:cxnSp>
        <p:nvCxnSpPr>
          <p:cNvPr id="9" name="Straight Arrow Connector 8"/>
          <p:cNvCxnSpPr/>
          <p:nvPr/>
        </p:nvCxnSpPr>
        <p:spPr>
          <a:xfrm>
            <a:off x="3962400" y="5334000"/>
            <a:ext cx="0" cy="533400"/>
          </a:xfrm>
          <a:prstGeom prst="straightConnector1">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867400" y="5334000"/>
            <a:ext cx="0" cy="533400"/>
          </a:xfrm>
          <a:prstGeom prst="straightConnector1">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447800" y="5334000"/>
            <a:ext cx="0" cy="533400"/>
          </a:xfrm>
          <a:prstGeom prst="straightConnector1">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4"/>
          <p:cNvSpPr>
            <a:spLocks noChangeArrowheads="1"/>
          </p:cNvSpPr>
          <p:nvPr/>
        </p:nvSpPr>
        <p:spPr bwMode="auto">
          <a:xfrm>
            <a:off x="5855935" y="2375154"/>
            <a:ext cx="1772307" cy="86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4" rIns="91430" bIns="45714">
            <a:spAutoFit/>
          </a:bodyPr>
          <a:lstStyle/>
          <a:p>
            <a:pPr defTabSz="915988"/>
            <a:r>
              <a:rPr lang="en-US" sz="2500" dirty="0" smtClean="0">
                <a:latin typeface="Times" charset="0"/>
              </a:rPr>
              <a:t>k’= </a:t>
            </a:r>
            <a:r>
              <a:rPr lang="en-US" sz="2500" dirty="0">
                <a:latin typeface="Times" charset="0"/>
              </a:rPr>
              <a:t>k</a:t>
            </a:r>
            <a:r>
              <a:rPr lang="en-US" sz="2500" dirty="0" smtClean="0">
                <a:latin typeface="Times" charset="0"/>
              </a:rPr>
              <a:t> –</a:t>
            </a:r>
            <a:r>
              <a:rPr lang="en-US" sz="2500" dirty="0" err="1" smtClean="0">
                <a:latin typeface="Times" charset="0"/>
              </a:rPr>
              <a:t>Δ</a:t>
            </a:r>
            <a:r>
              <a:rPr lang="en-US" sz="2500" dirty="0">
                <a:latin typeface="Times" charset="0"/>
              </a:rPr>
              <a:t>. </a:t>
            </a:r>
            <a:r>
              <a:rPr lang="el-GR" sz="2500" dirty="0" smtClean="0">
                <a:solidFill>
                  <a:srgbClr val="FF0000"/>
                </a:solidFill>
                <a:latin typeface="Times" charset="0"/>
              </a:rPr>
              <a:t>λ</a:t>
            </a:r>
            <a:r>
              <a:rPr lang="en-US" sz="2500" dirty="0" smtClean="0">
                <a:solidFill>
                  <a:srgbClr val="FF0000"/>
                </a:solidFill>
                <a:latin typeface="Times" charset="0"/>
              </a:rPr>
              <a:t>’</a:t>
            </a:r>
          </a:p>
          <a:p>
            <a:pPr defTabSz="915988"/>
            <a:r>
              <a:rPr lang="en-US" sz="2500" dirty="0" smtClean="0">
                <a:latin typeface="Times" charset="0"/>
              </a:rPr>
              <a:t> </a:t>
            </a:r>
            <a:endParaRPr lang="en-US" sz="2500" baseline="-25000" dirty="0">
              <a:latin typeface="Times" charset="0"/>
            </a:endParaRPr>
          </a:p>
        </p:txBody>
      </p:sp>
      <p:sp>
        <p:nvSpPr>
          <p:cNvPr id="20" name="Rectangle 22"/>
          <p:cNvSpPr>
            <a:spLocks noChangeArrowheads="1"/>
          </p:cNvSpPr>
          <p:nvPr/>
        </p:nvSpPr>
        <p:spPr bwMode="auto">
          <a:xfrm>
            <a:off x="2985641" y="3561558"/>
            <a:ext cx="671959" cy="4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4" rIns="91430" bIns="45714">
            <a:spAutoFit/>
          </a:bodyPr>
          <a:lstStyle/>
          <a:p>
            <a:pPr defTabSz="915988"/>
            <a:r>
              <a:rPr lang="en-US" sz="2500" dirty="0">
                <a:latin typeface="Times" charset="0"/>
              </a:rPr>
              <a:t>k</a:t>
            </a:r>
            <a:r>
              <a:rPr lang="en-US" sz="2500" dirty="0" smtClean="0">
                <a:latin typeface="Times" charset="0"/>
              </a:rPr>
              <a:t>, </a:t>
            </a:r>
            <a:r>
              <a:rPr lang="en-US" sz="2500" dirty="0" err="1" smtClean="0">
                <a:solidFill>
                  <a:srgbClr val="FF0000"/>
                </a:solidFill>
                <a:latin typeface="Times" charset="0"/>
              </a:rPr>
              <a:t>λ</a:t>
            </a:r>
            <a:endParaRPr lang="en-US" sz="2500" baseline="30000" dirty="0">
              <a:solidFill>
                <a:srgbClr val="FF0000"/>
              </a:solidFill>
              <a:latin typeface="Times" charset="0"/>
            </a:endParaRPr>
          </a:p>
        </p:txBody>
      </p:sp>
      <p:sp>
        <p:nvSpPr>
          <p:cNvPr id="21" name="Rectangle 24"/>
          <p:cNvSpPr>
            <a:spLocks noChangeArrowheads="1"/>
          </p:cNvSpPr>
          <p:nvPr/>
        </p:nvSpPr>
        <p:spPr bwMode="auto">
          <a:xfrm>
            <a:off x="609600" y="2378874"/>
            <a:ext cx="914400" cy="4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0" tIns="45714" rIns="91430" bIns="45714">
            <a:spAutoFit/>
          </a:bodyPr>
          <a:lstStyle/>
          <a:p>
            <a:pPr defTabSz="915988"/>
            <a:r>
              <a:rPr lang="en-US" sz="2500" dirty="0">
                <a:latin typeface="Times" charset="0"/>
              </a:rPr>
              <a:t>p</a:t>
            </a:r>
            <a:r>
              <a:rPr lang="en-US" sz="2500" dirty="0" smtClean="0">
                <a:latin typeface="Times" charset="0"/>
              </a:rPr>
              <a:t>, </a:t>
            </a:r>
            <a:r>
              <a:rPr lang="en-US" sz="2500" dirty="0" err="1" smtClean="0">
                <a:solidFill>
                  <a:srgbClr val="FF0000"/>
                </a:solidFill>
                <a:latin typeface="Times" charset="0"/>
              </a:rPr>
              <a:t>Λ</a:t>
            </a:r>
            <a:endParaRPr lang="en-US" sz="2500" baseline="30000" dirty="0">
              <a:solidFill>
                <a:srgbClr val="FF0000"/>
              </a:solidFill>
              <a:latin typeface="Times" charset="0"/>
            </a:endParaRPr>
          </a:p>
        </p:txBody>
      </p:sp>
      <p:cxnSp>
        <p:nvCxnSpPr>
          <p:cNvPr id="22" name="Straight Arrow Connector 21"/>
          <p:cNvCxnSpPr/>
          <p:nvPr/>
        </p:nvCxnSpPr>
        <p:spPr>
          <a:xfrm>
            <a:off x="998842" y="2855916"/>
            <a:ext cx="2057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199242" y="2855916"/>
            <a:ext cx="190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742042" y="2093916"/>
            <a:ext cx="762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675242" y="2932116"/>
            <a:ext cx="8382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Explosion 1 26"/>
          <p:cNvSpPr/>
          <p:nvPr/>
        </p:nvSpPr>
        <p:spPr>
          <a:xfrm>
            <a:off x="3208642" y="2627316"/>
            <a:ext cx="838200" cy="5334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141842" y="2927651"/>
            <a:ext cx="378830" cy="461665"/>
          </a:xfrm>
          <a:prstGeom prst="rect">
            <a:avLst/>
          </a:prstGeom>
          <a:noFill/>
        </p:spPr>
        <p:txBody>
          <a:bodyPr wrap="none" rtlCol="0">
            <a:spAutoFit/>
          </a:bodyPr>
          <a:lstStyle/>
          <a:p>
            <a:r>
              <a:rPr lang="en-US" dirty="0" err="1" smtClean="0">
                <a:latin typeface="Lucida Grande"/>
                <a:ea typeface="Lucida Grande"/>
                <a:cs typeface="Lucida Grande"/>
              </a:rPr>
              <a:t>ϑ</a:t>
            </a:r>
            <a:endParaRPr lang="en-US" dirty="0"/>
          </a:p>
        </p:txBody>
      </p:sp>
      <p:sp>
        <p:nvSpPr>
          <p:cNvPr id="29" name="Arc 28"/>
          <p:cNvSpPr/>
          <p:nvPr/>
        </p:nvSpPr>
        <p:spPr>
          <a:xfrm rot="11829840">
            <a:off x="2557286" y="2490791"/>
            <a:ext cx="762000" cy="914400"/>
          </a:xfrm>
          <a:prstGeom prst="arc">
            <a:avLst>
              <a:gd name="adj1" fmla="val 14935868"/>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3"/>
          <p:cNvSpPr>
            <a:spLocks noChangeArrowheads="1"/>
          </p:cNvSpPr>
          <p:nvPr/>
        </p:nvSpPr>
        <p:spPr bwMode="auto">
          <a:xfrm>
            <a:off x="4572000" y="1576638"/>
            <a:ext cx="1807843" cy="86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4" rIns="91430" bIns="45714">
            <a:spAutoFit/>
          </a:bodyPr>
          <a:lstStyle/>
          <a:p>
            <a:pPr defTabSz="915988"/>
            <a:r>
              <a:rPr lang="en-US" sz="2500" dirty="0">
                <a:latin typeface="Times" charset="0"/>
              </a:rPr>
              <a:t>p</a:t>
            </a:r>
            <a:r>
              <a:rPr lang="en-US" sz="2500" dirty="0" smtClean="0">
                <a:latin typeface="Times" charset="0"/>
              </a:rPr>
              <a:t>’= k-Δ,  </a:t>
            </a:r>
            <a:r>
              <a:rPr lang="en-US" sz="2500" dirty="0" err="1" smtClean="0">
                <a:solidFill>
                  <a:srgbClr val="FF0000"/>
                </a:solidFill>
                <a:latin typeface="Times" charset="0"/>
              </a:rPr>
              <a:t>Λ</a:t>
            </a:r>
            <a:r>
              <a:rPr lang="en-US" sz="2500" dirty="0" smtClean="0">
                <a:solidFill>
                  <a:srgbClr val="FF0000"/>
                </a:solidFill>
                <a:latin typeface="Times" charset="0"/>
              </a:rPr>
              <a:t>’</a:t>
            </a:r>
          </a:p>
          <a:p>
            <a:pPr defTabSz="915988"/>
            <a:r>
              <a:rPr lang="en-US" sz="2500" dirty="0" smtClean="0">
                <a:latin typeface="Times" charset="0"/>
              </a:rPr>
              <a:t> </a:t>
            </a:r>
            <a:endParaRPr lang="en-US" sz="2500" baseline="-25000" dirty="0">
              <a:latin typeface="Times" charset="0"/>
            </a:endParaRPr>
          </a:p>
        </p:txBody>
      </p:sp>
      <p:sp>
        <p:nvSpPr>
          <p:cNvPr id="34" name="TextBox 33"/>
          <p:cNvSpPr txBox="1"/>
          <p:nvPr/>
        </p:nvSpPr>
        <p:spPr>
          <a:xfrm>
            <a:off x="-1" y="3957935"/>
            <a:ext cx="9144001" cy="461665"/>
          </a:xfrm>
          <a:prstGeom prst="rect">
            <a:avLst/>
          </a:prstGeom>
          <a:noFill/>
        </p:spPr>
        <p:txBody>
          <a:bodyPr wrap="square" rtlCol="0">
            <a:spAutoFit/>
          </a:bodyPr>
          <a:lstStyle/>
          <a:p>
            <a:r>
              <a:rPr lang="en-US" dirty="0"/>
              <a:t>2</a:t>
            </a:r>
            <a:r>
              <a:rPr lang="en-US" dirty="0" smtClean="0"/>
              <a:t>. OAM can be defined through a sum rule similar to </a:t>
            </a:r>
            <a:r>
              <a:rPr lang="en-US" dirty="0" err="1" smtClean="0"/>
              <a:t>Ji’s</a:t>
            </a:r>
            <a:r>
              <a:rPr lang="en-US" dirty="0" smtClean="0"/>
              <a:t> at </a:t>
            </a:r>
            <a:r>
              <a:rPr lang="en-US" dirty="0" err="1" smtClean="0"/>
              <a:t>tw</a:t>
            </a:r>
            <a:r>
              <a:rPr lang="en-US" dirty="0" smtClean="0"/>
              <a:t> 2</a:t>
            </a:r>
            <a:endParaRPr lang="en-US" dirty="0"/>
          </a:p>
        </p:txBody>
      </p:sp>
      <p:sp>
        <p:nvSpPr>
          <p:cNvPr id="35" name="TextBox 34"/>
          <p:cNvSpPr txBox="1"/>
          <p:nvPr/>
        </p:nvSpPr>
        <p:spPr>
          <a:xfrm>
            <a:off x="-1" y="533400"/>
            <a:ext cx="9144001" cy="830997"/>
          </a:xfrm>
          <a:prstGeom prst="rect">
            <a:avLst/>
          </a:prstGeom>
          <a:noFill/>
        </p:spPr>
        <p:txBody>
          <a:bodyPr wrap="square" rtlCol="0">
            <a:spAutoFit/>
          </a:bodyPr>
          <a:lstStyle/>
          <a:p>
            <a:r>
              <a:rPr lang="en-US" dirty="0" smtClean="0"/>
              <a:t>1. They allow us to move out of a two body scattering picture which underlies </a:t>
            </a:r>
            <a:r>
              <a:rPr lang="en-US" dirty="0" err="1" smtClean="0"/>
              <a:t>tw</a:t>
            </a:r>
            <a:r>
              <a:rPr lang="en-US" dirty="0" smtClean="0"/>
              <a:t> 2 (and sets the Parity relations) </a:t>
            </a:r>
            <a:endParaRPr lang="en-US" dirty="0"/>
          </a:p>
        </p:txBody>
      </p:sp>
      <p:sp>
        <p:nvSpPr>
          <p:cNvPr id="36" name="TextBox 35"/>
          <p:cNvSpPr txBox="1"/>
          <p:nvPr/>
        </p:nvSpPr>
        <p:spPr>
          <a:xfrm>
            <a:off x="4038600" y="5638800"/>
            <a:ext cx="555160" cy="461665"/>
          </a:xfrm>
          <a:prstGeom prst="rect">
            <a:avLst/>
          </a:prstGeom>
          <a:noFill/>
        </p:spPr>
        <p:txBody>
          <a:bodyPr wrap="none" rtlCol="0">
            <a:spAutoFit/>
          </a:bodyPr>
          <a:lstStyle/>
          <a:p>
            <a:r>
              <a:rPr lang="en-US" dirty="0" smtClean="0"/>
              <a:t>-</a:t>
            </a:r>
            <a:r>
              <a:rPr lang="en-US" dirty="0" err="1" smtClean="0"/>
              <a:t>J</a:t>
            </a:r>
            <a:r>
              <a:rPr lang="en-US" baseline="-25000" dirty="0" err="1" smtClean="0"/>
              <a:t>q</a:t>
            </a:r>
            <a:endParaRPr lang="en-US" dirty="0"/>
          </a:p>
        </p:txBody>
      </p:sp>
      <p:sp>
        <p:nvSpPr>
          <p:cNvPr id="37" name="TextBox 36"/>
          <p:cNvSpPr txBox="1"/>
          <p:nvPr/>
        </p:nvSpPr>
        <p:spPr>
          <a:xfrm>
            <a:off x="5867400" y="5638800"/>
            <a:ext cx="504064" cy="461665"/>
          </a:xfrm>
          <a:prstGeom prst="rect">
            <a:avLst/>
          </a:prstGeom>
          <a:noFill/>
        </p:spPr>
        <p:txBody>
          <a:bodyPr wrap="none" rtlCol="0">
            <a:spAutoFit/>
          </a:bodyPr>
          <a:lstStyle/>
          <a:p>
            <a:r>
              <a:rPr lang="en-US" dirty="0" err="1"/>
              <a:t>S</a:t>
            </a:r>
            <a:r>
              <a:rPr lang="en-US" baseline="-25000" dirty="0" err="1" smtClean="0"/>
              <a:t>q</a:t>
            </a:r>
            <a:endParaRPr lang="en-US" dirty="0"/>
          </a:p>
        </p:txBody>
      </p:sp>
      <p:sp>
        <p:nvSpPr>
          <p:cNvPr id="38" name="TextBox 37"/>
          <p:cNvSpPr txBox="1"/>
          <p:nvPr/>
        </p:nvSpPr>
        <p:spPr>
          <a:xfrm>
            <a:off x="1600200" y="5638800"/>
            <a:ext cx="572442" cy="461665"/>
          </a:xfrm>
          <a:prstGeom prst="rect">
            <a:avLst/>
          </a:prstGeom>
          <a:noFill/>
        </p:spPr>
        <p:txBody>
          <a:bodyPr wrap="none" rtlCol="0">
            <a:spAutoFit/>
          </a:bodyPr>
          <a:lstStyle/>
          <a:p>
            <a:r>
              <a:rPr lang="en-US" dirty="0" smtClean="0"/>
              <a:t>-</a:t>
            </a:r>
            <a:r>
              <a:rPr lang="en-US" dirty="0" err="1" smtClean="0"/>
              <a:t>L</a:t>
            </a:r>
            <a:r>
              <a:rPr lang="en-US" baseline="-25000" dirty="0" err="1" smtClean="0"/>
              <a:t>q</a:t>
            </a:r>
            <a:endParaRPr lang="en-US" dirty="0"/>
          </a:p>
        </p:txBody>
      </p:sp>
      <p:sp>
        <p:nvSpPr>
          <p:cNvPr id="39" name="Rectangle 38"/>
          <p:cNvSpPr/>
          <p:nvPr/>
        </p:nvSpPr>
        <p:spPr>
          <a:xfrm>
            <a:off x="6400800" y="4626114"/>
            <a:ext cx="4572000" cy="707886"/>
          </a:xfrm>
          <a:prstGeom prst="rect">
            <a:avLst/>
          </a:prstGeom>
        </p:spPr>
        <p:txBody>
          <a:bodyPr>
            <a:spAutoFit/>
          </a:bodyPr>
          <a:lstStyle/>
          <a:p>
            <a:r>
              <a:rPr lang="en-US" sz="2000" dirty="0" err="1">
                <a:solidFill>
                  <a:srgbClr val="FFFF00"/>
                </a:solidFill>
              </a:rPr>
              <a:t>Polyakov</a:t>
            </a:r>
            <a:r>
              <a:rPr lang="en-US" sz="2000" dirty="0">
                <a:solidFill>
                  <a:srgbClr val="FFFF00"/>
                </a:solidFill>
              </a:rPr>
              <a:t> et al. (2000</a:t>
            </a:r>
            <a:r>
              <a:rPr lang="en-US" sz="2000" dirty="0" smtClean="0">
                <a:solidFill>
                  <a:srgbClr val="FFFF00"/>
                </a:solidFill>
              </a:rPr>
              <a:t>)</a:t>
            </a:r>
            <a:endParaRPr lang="en-US" sz="2000" dirty="0">
              <a:solidFill>
                <a:srgbClr val="FFFF00"/>
              </a:solidFill>
            </a:endParaRPr>
          </a:p>
          <a:p>
            <a:r>
              <a:rPr lang="en-US" sz="2000" dirty="0" err="1" smtClean="0">
                <a:solidFill>
                  <a:srgbClr val="FFFF00"/>
                </a:solidFill>
              </a:rPr>
              <a:t>Hatta</a:t>
            </a:r>
            <a:r>
              <a:rPr lang="en-US" sz="2000" dirty="0" smtClean="0">
                <a:solidFill>
                  <a:srgbClr val="FFFF00"/>
                </a:solidFill>
              </a:rPr>
              <a:t> </a:t>
            </a:r>
            <a:r>
              <a:rPr lang="en-US" sz="2000" dirty="0">
                <a:solidFill>
                  <a:srgbClr val="FFFF00"/>
                </a:solidFill>
              </a:rPr>
              <a:t>(2011)</a:t>
            </a:r>
          </a:p>
        </p:txBody>
      </p:sp>
    </p:spTree>
    <p:extLst>
      <p:ext uri="{BB962C8B-B14F-4D97-AF65-F5344CB8AC3E}">
        <p14:creationId xmlns:p14="http://schemas.microsoft.com/office/powerpoint/2010/main" val="9793334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Baryons 6/27/13</a:t>
            </a:r>
            <a:endParaRPr lang="en-US"/>
          </a:p>
        </p:txBody>
      </p:sp>
      <p:sp>
        <p:nvSpPr>
          <p:cNvPr id="3" name="Footer Placeholder 2"/>
          <p:cNvSpPr>
            <a:spLocks noGrp="1"/>
          </p:cNvSpPr>
          <p:nvPr>
            <p:ph type="ftr" sz="quarter" idx="11"/>
          </p:nvPr>
        </p:nvSpPr>
        <p:spPr/>
        <p:txBody>
          <a:bodyPr/>
          <a:lstStyle/>
          <a:p>
            <a:pPr>
              <a:defRPr/>
            </a:pPr>
            <a:r>
              <a:rPr lang="en-US" smtClean="0"/>
              <a:t>Simonetta Liuti</a:t>
            </a:r>
            <a:endParaRPr lang="en-US"/>
          </a:p>
        </p:txBody>
      </p:sp>
      <p:sp>
        <p:nvSpPr>
          <p:cNvPr id="4" name="Slide Number Placeholder 3"/>
          <p:cNvSpPr>
            <a:spLocks noGrp="1"/>
          </p:cNvSpPr>
          <p:nvPr>
            <p:ph type="sldNum" sz="quarter" idx="12"/>
          </p:nvPr>
        </p:nvSpPr>
        <p:spPr/>
        <p:txBody>
          <a:bodyPr>
            <a:normAutofit/>
          </a:bodyPr>
          <a:lstStyle/>
          <a:p>
            <a:pPr>
              <a:defRPr/>
            </a:pPr>
            <a:fld id="{8650D0AE-FB45-374D-A9AF-DF9429BBE748}" type="slidenum">
              <a:rPr lang="en-US" smtClean="0"/>
              <a:pPr>
                <a:defRPr/>
              </a:pPr>
              <a:t>22</a:t>
            </a:fld>
            <a:endParaRPr lang="en-US"/>
          </a:p>
        </p:txBody>
      </p:sp>
      <p:sp>
        <p:nvSpPr>
          <p:cNvPr id="5" name="TextBox 4"/>
          <p:cNvSpPr txBox="1"/>
          <p:nvPr/>
        </p:nvSpPr>
        <p:spPr>
          <a:xfrm>
            <a:off x="457200" y="627"/>
            <a:ext cx="7086600" cy="461665"/>
          </a:xfrm>
          <a:prstGeom prst="rect">
            <a:avLst/>
          </a:prstGeom>
          <a:noFill/>
        </p:spPr>
        <p:txBody>
          <a:bodyPr wrap="square" rtlCol="0">
            <a:spAutoFit/>
          </a:bodyPr>
          <a:lstStyle/>
          <a:p>
            <a:r>
              <a:rPr lang="en-US" dirty="0">
                <a:solidFill>
                  <a:srgbClr val="FFFF00"/>
                </a:solidFill>
                <a:latin typeface="Comic Sans MS"/>
                <a:cs typeface="Comic Sans MS"/>
              </a:rPr>
              <a:t>C</a:t>
            </a:r>
            <a:r>
              <a:rPr lang="en-US" dirty="0" smtClean="0">
                <a:solidFill>
                  <a:srgbClr val="FFFF00"/>
                </a:solidFill>
                <a:latin typeface="Comic Sans MS"/>
                <a:cs typeface="Comic Sans MS"/>
              </a:rPr>
              <a:t>onsider twist 3 contributions</a:t>
            </a:r>
            <a:endParaRPr lang="en-US" dirty="0">
              <a:solidFill>
                <a:srgbClr val="FFFF00"/>
              </a:solidFill>
              <a:latin typeface="Comic Sans MS"/>
              <a:cs typeface="Comic Sans M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5685269"/>
              </p:ext>
            </p:extLst>
          </p:nvPr>
        </p:nvGraphicFramePr>
        <p:xfrm>
          <a:off x="762000" y="4572000"/>
          <a:ext cx="5546214" cy="914535"/>
        </p:xfrm>
        <a:graphic>
          <a:graphicData uri="http://schemas.openxmlformats.org/presentationml/2006/ole">
            <mc:AlternateContent xmlns:mc="http://schemas.openxmlformats.org/markup-compatibility/2006">
              <mc:Choice xmlns:v="urn:schemas-microsoft-com:vml" Requires="v">
                <p:oleObj spid="_x0000_s11269" name="Equation" r:id="rId3" imgW="2387600" imgH="393700" progId="Equation.3">
                  <p:embed/>
                </p:oleObj>
              </mc:Choice>
              <mc:Fallback>
                <p:oleObj name="Equation" r:id="rId3" imgW="2387600" imgH="393700" progId="Equation.3">
                  <p:embed/>
                  <p:pic>
                    <p:nvPicPr>
                      <p:cNvPr id="0" name=""/>
                      <p:cNvPicPr/>
                      <p:nvPr/>
                    </p:nvPicPr>
                    <p:blipFill>
                      <a:blip r:embed="rId4"/>
                      <a:stretch>
                        <a:fillRect/>
                      </a:stretch>
                    </p:blipFill>
                    <p:spPr>
                      <a:xfrm>
                        <a:off x="762000" y="4572000"/>
                        <a:ext cx="5546214" cy="914535"/>
                      </a:xfrm>
                      <a:prstGeom prst="rect">
                        <a:avLst/>
                      </a:prstGeom>
                      <a:solidFill>
                        <a:schemeClr val="tx2"/>
                      </a:solidFill>
                    </p:spPr>
                  </p:pic>
                </p:oleObj>
              </mc:Fallback>
            </mc:AlternateContent>
          </a:graphicData>
        </a:graphic>
      </p:graphicFrame>
      <p:cxnSp>
        <p:nvCxnSpPr>
          <p:cNvPr id="9" name="Straight Arrow Connector 8"/>
          <p:cNvCxnSpPr/>
          <p:nvPr/>
        </p:nvCxnSpPr>
        <p:spPr>
          <a:xfrm>
            <a:off x="3962400" y="5334000"/>
            <a:ext cx="0" cy="533400"/>
          </a:xfrm>
          <a:prstGeom prst="straightConnector1">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867400" y="5334000"/>
            <a:ext cx="0" cy="533400"/>
          </a:xfrm>
          <a:prstGeom prst="straightConnector1">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447800" y="5334000"/>
            <a:ext cx="0" cy="533400"/>
          </a:xfrm>
          <a:prstGeom prst="straightConnector1">
            <a:avLst/>
          </a:prstGeom>
          <a:ln>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4"/>
          <p:cNvSpPr>
            <a:spLocks noChangeArrowheads="1"/>
          </p:cNvSpPr>
          <p:nvPr/>
        </p:nvSpPr>
        <p:spPr bwMode="auto">
          <a:xfrm>
            <a:off x="5855935" y="2375154"/>
            <a:ext cx="1772307" cy="86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4" rIns="91430" bIns="45714">
            <a:spAutoFit/>
          </a:bodyPr>
          <a:lstStyle/>
          <a:p>
            <a:pPr defTabSz="915988"/>
            <a:r>
              <a:rPr lang="en-US" sz="2500" dirty="0" smtClean="0">
                <a:latin typeface="Times" charset="0"/>
              </a:rPr>
              <a:t>k’= </a:t>
            </a:r>
            <a:r>
              <a:rPr lang="en-US" sz="2500" dirty="0">
                <a:latin typeface="Times" charset="0"/>
              </a:rPr>
              <a:t>k</a:t>
            </a:r>
            <a:r>
              <a:rPr lang="en-US" sz="2500" dirty="0" smtClean="0">
                <a:latin typeface="Times" charset="0"/>
              </a:rPr>
              <a:t> –</a:t>
            </a:r>
            <a:r>
              <a:rPr lang="en-US" sz="2500" dirty="0" err="1" smtClean="0">
                <a:latin typeface="Times" charset="0"/>
              </a:rPr>
              <a:t>Δ</a:t>
            </a:r>
            <a:r>
              <a:rPr lang="en-US" sz="2500" dirty="0">
                <a:latin typeface="Times" charset="0"/>
              </a:rPr>
              <a:t>. </a:t>
            </a:r>
            <a:r>
              <a:rPr lang="el-GR" sz="2500" dirty="0" smtClean="0">
                <a:solidFill>
                  <a:srgbClr val="FF0000"/>
                </a:solidFill>
                <a:latin typeface="Times" charset="0"/>
              </a:rPr>
              <a:t>λ</a:t>
            </a:r>
            <a:r>
              <a:rPr lang="en-US" sz="2500" dirty="0" smtClean="0">
                <a:solidFill>
                  <a:srgbClr val="FF0000"/>
                </a:solidFill>
                <a:latin typeface="Times" charset="0"/>
              </a:rPr>
              <a:t>’</a:t>
            </a:r>
          </a:p>
          <a:p>
            <a:pPr defTabSz="915988"/>
            <a:r>
              <a:rPr lang="en-US" sz="2500" dirty="0" smtClean="0">
                <a:latin typeface="Times" charset="0"/>
              </a:rPr>
              <a:t> </a:t>
            </a:r>
            <a:endParaRPr lang="en-US" sz="2500" baseline="-25000" dirty="0">
              <a:latin typeface="Times" charset="0"/>
            </a:endParaRPr>
          </a:p>
        </p:txBody>
      </p:sp>
      <p:sp>
        <p:nvSpPr>
          <p:cNvPr id="20" name="Rectangle 22"/>
          <p:cNvSpPr>
            <a:spLocks noChangeArrowheads="1"/>
          </p:cNvSpPr>
          <p:nvPr/>
        </p:nvSpPr>
        <p:spPr bwMode="auto">
          <a:xfrm>
            <a:off x="2985641" y="3561558"/>
            <a:ext cx="671959" cy="4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4" rIns="91430" bIns="45714">
            <a:spAutoFit/>
          </a:bodyPr>
          <a:lstStyle/>
          <a:p>
            <a:pPr defTabSz="915988"/>
            <a:r>
              <a:rPr lang="en-US" sz="2500" dirty="0">
                <a:latin typeface="Times" charset="0"/>
              </a:rPr>
              <a:t>k</a:t>
            </a:r>
            <a:r>
              <a:rPr lang="en-US" sz="2500" dirty="0" smtClean="0">
                <a:latin typeface="Times" charset="0"/>
              </a:rPr>
              <a:t>, </a:t>
            </a:r>
            <a:r>
              <a:rPr lang="en-US" sz="2500" dirty="0" err="1" smtClean="0">
                <a:solidFill>
                  <a:srgbClr val="FF0000"/>
                </a:solidFill>
                <a:latin typeface="Times" charset="0"/>
              </a:rPr>
              <a:t>λ</a:t>
            </a:r>
            <a:endParaRPr lang="en-US" sz="2500" baseline="30000" dirty="0">
              <a:solidFill>
                <a:srgbClr val="FF0000"/>
              </a:solidFill>
              <a:latin typeface="Times" charset="0"/>
            </a:endParaRPr>
          </a:p>
        </p:txBody>
      </p:sp>
      <p:sp>
        <p:nvSpPr>
          <p:cNvPr id="21" name="Rectangle 24"/>
          <p:cNvSpPr>
            <a:spLocks noChangeArrowheads="1"/>
          </p:cNvSpPr>
          <p:nvPr/>
        </p:nvSpPr>
        <p:spPr bwMode="auto">
          <a:xfrm>
            <a:off x="609600" y="2378874"/>
            <a:ext cx="914400" cy="47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0" tIns="45714" rIns="91430" bIns="45714">
            <a:spAutoFit/>
          </a:bodyPr>
          <a:lstStyle/>
          <a:p>
            <a:pPr defTabSz="915988"/>
            <a:r>
              <a:rPr lang="en-US" sz="2500" dirty="0">
                <a:latin typeface="Times" charset="0"/>
              </a:rPr>
              <a:t>p</a:t>
            </a:r>
            <a:r>
              <a:rPr lang="en-US" sz="2500" dirty="0" smtClean="0">
                <a:latin typeface="Times" charset="0"/>
              </a:rPr>
              <a:t>, </a:t>
            </a:r>
            <a:r>
              <a:rPr lang="en-US" sz="2500" dirty="0" err="1" smtClean="0">
                <a:solidFill>
                  <a:srgbClr val="FF0000"/>
                </a:solidFill>
                <a:latin typeface="Times" charset="0"/>
              </a:rPr>
              <a:t>Λ</a:t>
            </a:r>
            <a:endParaRPr lang="en-US" sz="2500" baseline="30000" dirty="0">
              <a:solidFill>
                <a:srgbClr val="FF0000"/>
              </a:solidFill>
              <a:latin typeface="Times" charset="0"/>
            </a:endParaRPr>
          </a:p>
        </p:txBody>
      </p:sp>
      <p:cxnSp>
        <p:nvCxnSpPr>
          <p:cNvPr id="22" name="Straight Arrow Connector 21"/>
          <p:cNvCxnSpPr/>
          <p:nvPr/>
        </p:nvCxnSpPr>
        <p:spPr>
          <a:xfrm>
            <a:off x="998842" y="2855916"/>
            <a:ext cx="2057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199242" y="2855916"/>
            <a:ext cx="190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742042" y="2093916"/>
            <a:ext cx="762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675242" y="2932116"/>
            <a:ext cx="8382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Explosion 1 26"/>
          <p:cNvSpPr/>
          <p:nvPr/>
        </p:nvSpPr>
        <p:spPr>
          <a:xfrm>
            <a:off x="3208642" y="2627316"/>
            <a:ext cx="838200" cy="5334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141842" y="2927651"/>
            <a:ext cx="378830" cy="461665"/>
          </a:xfrm>
          <a:prstGeom prst="rect">
            <a:avLst/>
          </a:prstGeom>
          <a:noFill/>
        </p:spPr>
        <p:txBody>
          <a:bodyPr wrap="none" rtlCol="0">
            <a:spAutoFit/>
          </a:bodyPr>
          <a:lstStyle/>
          <a:p>
            <a:r>
              <a:rPr lang="en-US" dirty="0" err="1" smtClean="0">
                <a:latin typeface="Lucida Grande"/>
                <a:ea typeface="Lucida Grande"/>
                <a:cs typeface="Lucida Grande"/>
              </a:rPr>
              <a:t>ϑ</a:t>
            </a:r>
            <a:endParaRPr lang="en-US" dirty="0"/>
          </a:p>
        </p:txBody>
      </p:sp>
      <p:sp>
        <p:nvSpPr>
          <p:cNvPr id="29" name="Arc 28"/>
          <p:cNvSpPr/>
          <p:nvPr/>
        </p:nvSpPr>
        <p:spPr>
          <a:xfrm rot="11829840">
            <a:off x="2557286" y="2490791"/>
            <a:ext cx="762000" cy="914400"/>
          </a:xfrm>
          <a:prstGeom prst="arc">
            <a:avLst>
              <a:gd name="adj1" fmla="val 14935868"/>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3"/>
          <p:cNvSpPr>
            <a:spLocks noChangeArrowheads="1"/>
          </p:cNvSpPr>
          <p:nvPr/>
        </p:nvSpPr>
        <p:spPr bwMode="auto">
          <a:xfrm>
            <a:off x="4572000" y="1576638"/>
            <a:ext cx="1807843" cy="86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4" rIns="91430" bIns="45714">
            <a:spAutoFit/>
          </a:bodyPr>
          <a:lstStyle/>
          <a:p>
            <a:pPr defTabSz="915988"/>
            <a:r>
              <a:rPr lang="en-US" sz="2500" dirty="0">
                <a:latin typeface="Times" charset="0"/>
              </a:rPr>
              <a:t>p</a:t>
            </a:r>
            <a:r>
              <a:rPr lang="en-US" sz="2500" dirty="0" smtClean="0">
                <a:latin typeface="Times" charset="0"/>
              </a:rPr>
              <a:t>’= k-Δ,  </a:t>
            </a:r>
            <a:r>
              <a:rPr lang="en-US" sz="2500" dirty="0" err="1" smtClean="0">
                <a:solidFill>
                  <a:srgbClr val="FF0000"/>
                </a:solidFill>
                <a:latin typeface="Times" charset="0"/>
              </a:rPr>
              <a:t>Λ</a:t>
            </a:r>
            <a:r>
              <a:rPr lang="en-US" sz="2500" dirty="0" smtClean="0">
                <a:solidFill>
                  <a:srgbClr val="FF0000"/>
                </a:solidFill>
                <a:latin typeface="Times" charset="0"/>
              </a:rPr>
              <a:t>’</a:t>
            </a:r>
          </a:p>
          <a:p>
            <a:pPr defTabSz="915988"/>
            <a:r>
              <a:rPr lang="en-US" sz="2500" dirty="0" smtClean="0">
                <a:latin typeface="Times" charset="0"/>
              </a:rPr>
              <a:t> </a:t>
            </a:r>
            <a:endParaRPr lang="en-US" sz="2500" baseline="-25000" dirty="0">
              <a:latin typeface="Times" charset="0"/>
            </a:endParaRPr>
          </a:p>
        </p:txBody>
      </p:sp>
      <p:sp>
        <p:nvSpPr>
          <p:cNvPr id="34" name="TextBox 33"/>
          <p:cNvSpPr txBox="1"/>
          <p:nvPr/>
        </p:nvSpPr>
        <p:spPr>
          <a:xfrm>
            <a:off x="-1" y="3957935"/>
            <a:ext cx="9144001" cy="461665"/>
          </a:xfrm>
          <a:prstGeom prst="rect">
            <a:avLst/>
          </a:prstGeom>
          <a:noFill/>
        </p:spPr>
        <p:txBody>
          <a:bodyPr wrap="square" rtlCol="0">
            <a:spAutoFit/>
          </a:bodyPr>
          <a:lstStyle/>
          <a:p>
            <a:r>
              <a:rPr lang="en-US" dirty="0"/>
              <a:t>2</a:t>
            </a:r>
            <a:r>
              <a:rPr lang="en-US" dirty="0" smtClean="0"/>
              <a:t>. OAM can be defined through a sum rule similar to </a:t>
            </a:r>
            <a:r>
              <a:rPr lang="en-US" dirty="0" err="1" smtClean="0"/>
              <a:t>Ji’s</a:t>
            </a:r>
            <a:r>
              <a:rPr lang="en-US" dirty="0" smtClean="0"/>
              <a:t> at </a:t>
            </a:r>
            <a:r>
              <a:rPr lang="en-US" dirty="0" err="1" smtClean="0"/>
              <a:t>tw</a:t>
            </a:r>
            <a:r>
              <a:rPr lang="en-US" dirty="0" smtClean="0"/>
              <a:t> 2</a:t>
            </a:r>
            <a:endParaRPr lang="en-US" dirty="0"/>
          </a:p>
        </p:txBody>
      </p:sp>
      <p:sp>
        <p:nvSpPr>
          <p:cNvPr id="35" name="TextBox 34"/>
          <p:cNvSpPr txBox="1"/>
          <p:nvPr/>
        </p:nvSpPr>
        <p:spPr>
          <a:xfrm>
            <a:off x="-1" y="533400"/>
            <a:ext cx="9144001" cy="830997"/>
          </a:xfrm>
          <a:prstGeom prst="rect">
            <a:avLst/>
          </a:prstGeom>
          <a:noFill/>
        </p:spPr>
        <p:txBody>
          <a:bodyPr wrap="square" rtlCol="0">
            <a:spAutoFit/>
          </a:bodyPr>
          <a:lstStyle/>
          <a:p>
            <a:r>
              <a:rPr lang="en-US" dirty="0" smtClean="0"/>
              <a:t>1. They allow us to move out of a two body scattering picture which underlies </a:t>
            </a:r>
            <a:r>
              <a:rPr lang="en-US" dirty="0" err="1" smtClean="0"/>
              <a:t>tw</a:t>
            </a:r>
            <a:r>
              <a:rPr lang="en-US" dirty="0" smtClean="0"/>
              <a:t> 2 (and sets the Parity relations) </a:t>
            </a:r>
            <a:endParaRPr lang="en-US" dirty="0"/>
          </a:p>
        </p:txBody>
      </p:sp>
      <p:sp>
        <p:nvSpPr>
          <p:cNvPr id="36" name="TextBox 35"/>
          <p:cNvSpPr txBox="1"/>
          <p:nvPr/>
        </p:nvSpPr>
        <p:spPr>
          <a:xfrm>
            <a:off x="4038600" y="5638800"/>
            <a:ext cx="555160" cy="461665"/>
          </a:xfrm>
          <a:prstGeom prst="rect">
            <a:avLst/>
          </a:prstGeom>
          <a:noFill/>
        </p:spPr>
        <p:txBody>
          <a:bodyPr wrap="none" rtlCol="0">
            <a:spAutoFit/>
          </a:bodyPr>
          <a:lstStyle/>
          <a:p>
            <a:r>
              <a:rPr lang="en-US" dirty="0" smtClean="0"/>
              <a:t>-</a:t>
            </a:r>
            <a:r>
              <a:rPr lang="en-US" dirty="0" err="1" smtClean="0"/>
              <a:t>J</a:t>
            </a:r>
            <a:r>
              <a:rPr lang="en-US" baseline="-25000" dirty="0" err="1" smtClean="0"/>
              <a:t>q</a:t>
            </a:r>
            <a:endParaRPr lang="en-US" dirty="0"/>
          </a:p>
        </p:txBody>
      </p:sp>
      <p:sp>
        <p:nvSpPr>
          <p:cNvPr id="37" name="TextBox 36"/>
          <p:cNvSpPr txBox="1"/>
          <p:nvPr/>
        </p:nvSpPr>
        <p:spPr>
          <a:xfrm>
            <a:off x="5867400" y="5638800"/>
            <a:ext cx="504064" cy="461665"/>
          </a:xfrm>
          <a:prstGeom prst="rect">
            <a:avLst/>
          </a:prstGeom>
          <a:noFill/>
        </p:spPr>
        <p:txBody>
          <a:bodyPr wrap="none" rtlCol="0">
            <a:spAutoFit/>
          </a:bodyPr>
          <a:lstStyle/>
          <a:p>
            <a:r>
              <a:rPr lang="en-US" dirty="0" err="1"/>
              <a:t>S</a:t>
            </a:r>
            <a:r>
              <a:rPr lang="en-US" baseline="-25000" dirty="0" err="1" smtClean="0"/>
              <a:t>q</a:t>
            </a:r>
            <a:endParaRPr lang="en-US" dirty="0"/>
          </a:p>
        </p:txBody>
      </p:sp>
      <p:sp>
        <p:nvSpPr>
          <p:cNvPr id="38" name="TextBox 37"/>
          <p:cNvSpPr txBox="1"/>
          <p:nvPr/>
        </p:nvSpPr>
        <p:spPr>
          <a:xfrm>
            <a:off x="1600200" y="5638800"/>
            <a:ext cx="572442" cy="461665"/>
          </a:xfrm>
          <a:prstGeom prst="rect">
            <a:avLst/>
          </a:prstGeom>
          <a:noFill/>
        </p:spPr>
        <p:txBody>
          <a:bodyPr wrap="none" rtlCol="0">
            <a:spAutoFit/>
          </a:bodyPr>
          <a:lstStyle/>
          <a:p>
            <a:r>
              <a:rPr lang="en-US" dirty="0" smtClean="0"/>
              <a:t>-</a:t>
            </a:r>
            <a:r>
              <a:rPr lang="en-US" dirty="0" err="1" smtClean="0"/>
              <a:t>L</a:t>
            </a:r>
            <a:r>
              <a:rPr lang="en-US" baseline="-25000" dirty="0" err="1" smtClean="0"/>
              <a:t>q</a:t>
            </a:r>
            <a:endParaRPr lang="en-US" dirty="0"/>
          </a:p>
        </p:txBody>
      </p:sp>
      <p:sp>
        <p:nvSpPr>
          <p:cNvPr id="39" name="Rectangle 38"/>
          <p:cNvSpPr/>
          <p:nvPr/>
        </p:nvSpPr>
        <p:spPr>
          <a:xfrm>
            <a:off x="6400800" y="4626114"/>
            <a:ext cx="4572000" cy="707886"/>
          </a:xfrm>
          <a:prstGeom prst="rect">
            <a:avLst/>
          </a:prstGeom>
        </p:spPr>
        <p:txBody>
          <a:bodyPr>
            <a:spAutoFit/>
          </a:bodyPr>
          <a:lstStyle/>
          <a:p>
            <a:r>
              <a:rPr lang="en-US" sz="2000" dirty="0" err="1">
                <a:solidFill>
                  <a:srgbClr val="FFFF00"/>
                </a:solidFill>
              </a:rPr>
              <a:t>Polyakov</a:t>
            </a:r>
            <a:r>
              <a:rPr lang="en-US" sz="2000" dirty="0">
                <a:solidFill>
                  <a:srgbClr val="FFFF00"/>
                </a:solidFill>
              </a:rPr>
              <a:t> et al. (2000</a:t>
            </a:r>
            <a:r>
              <a:rPr lang="en-US" sz="2000" dirty="0" smtClean="0">
                <a:solidFill>
                  <a:srgbClr val="FFFF00"/>
                </a:solidFill>
              </a:rPr>
              <a:t>)</a:t>
            </a:r>
            <a:endParaRPr lang="en-US" sz="2000" dirty="0">
              <a:solidFill>
                <a:srgbClr val="FFFF00"/>
              </a:solidFill>
            </a:endParaRPr>
          </a:p>
          <a:p>
            <a:r>
              <a:rPr lang="en-US" sz="2000" dirty="0" err="1" smtClean="0">
                <a:solidFill>
                  <a:srgbClr val="FFFF00"/>
                </a:solidFill>
              </a:rPr>
              <a:t>Hatta</a:t>
            </a:r>
            <a:r>
              <a:rPr lang="en-US" sz="2000" dirty="0" smtClean="0">
                <a:solidFill>
                  <a:srgbClr val="FFFF00"/>
                </a:solidFill>
              </a:rPr>
              <a:t> </a:t>
            </a:r>
            <a:r>
              <a:rPr lang="en-US" sz="2000" dirty="0">
                <a:solidFill>
                  <a:srgbClr val="FFFF00"/>
                </a:solidFill>
              </a:rPr>
              <a:t>(2011)</a:t>
            </a:r>
          </a:p>
        </p:txBody>
      </p:sp>
    </p:spTree>
    <p:extLst>
      <p:ext uri="{BB962C8B-B14F-4D97-AF65-F5344CB8AC3E}">
        <p14:creationId xmlns:p14="http://schemas.microsoft.com/office/powerpoint/2010/main" val="25609235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16212337"/>
              </p:ext>
            </p:extLst>
          </p:nvPr>
        </p:nvGraphicFramePr>
        <p:xfrm>
          <a:off x="1392238" y="4191000"/>
          <a:ext cx="2265362" cy="627063"/>
        </p:xfrm>
        <a:graphic>
          <a:graphicData uri="http://schemas.openxmlformats.org/presentationml/2006/ole">
            <mc:AlternateContent xmlns:mc="http://schemas.openxmlformats.org/markup-compatibility/2006">
              <mc:Choice xmlns:v="urn:schemas-microsoft-com:vml" Requires="v">
                <p:oleObj spid="_x0000_s12294" name="Equation" r:id="rId3" imgW="965200" imgH="266700" progId="Equation.3">
                  <p:embed/>
                </p:oleObj>
              </mc:Choice>
              <mc:Fallback>
                <p:oleObj name="Equation" r:id="rId3" imgW="965200" imgH="266700" progId="Equation.3">
                  <p:embed/>
                  <p:pic>
                    <p:nvPicPr>
                      <p:cNvPr id="0" name=""/>
                      <p:cNvPicPr/>
                      <p:nvPr/>
                    </p:nvPicPr>
                    <p:blipFill>
                      <a:blip r:embed="rId4"/>
                      <a:stretch>
                        <a:fillRect/>
                      </a:stretch>
                    </p:blipFill>
                    <p:spPr>
                      <a:xfrm>
                        <a:off x="1392238" y="4191000"/>
                        <a:ext cx="2265362" cy="627063"/>
                      </a:xfrm>
                      <a:prstGeom prst="rect">
                        <a:avLst/>
                      </a:prstGeom>
                      <a:solidFill>
                        <a:schemeClr val="tx2"/>
                      </a:solidFill>
                    </p:spPr>
                  </p:pic>
                </p:oleObj>
              </mc:Fallback>
            </mc:AlternateContent>
          </a:graphicData>
        </a:graphic>
      </p:graphicFrame>
      <p:sp>
        <p:nvSpPr>
          <p:cNvPr id="8" name="TextBox 7"/>
          <p:cNvSpPr txBox="1"/>
          <p:nvPr/>
        </p:nvSpPr>
        <p:spPr>
          <a:xfrm>
            <a:off x="0" y="76200"/>
            <a:ext cx="8208948" cy="830997"/>
          </a:xfrm>
          <a:prstGeom prst="rect">
            <a:avLst/>
          </a:prstGeom>
          <a:noFill/>
        </p:spPr>
        <p:txBody>
          <a:bodyPr wrap="none" rtlCol="0">
            <a:spAutoFit/>
          </a:bodyPr>
          <a:lstStyle/>
          <a:p>
            <a:r>
              <a:rPr lang="en-US" dirty="0" smtClean="0"/>
              <a:t>In </a:t>
            </a:r>
            <a:r>
              <a:rPr lang="en-US" dirty="0">
                <a:solidFill>
                  <a:srgbClr val="FFFF00"/>
                </a:solidFill>
              </a:rPr>
              <a:t>arXiv:</a:t>
            </a:r>
            <a:r>
              <a:rPr lang="en-US" dirty="0" smtClean="0">
                <a:solidFill>
                  <a:srgbClr val="FFFF00"/>
                </a:solidFill>
              </a:rPr>
              <a:t>1310.5157 </a:t>
            </a:r>
            <a:r>
              <a:rPr lang="en-US" dirty="0" smtClean="0"/>
              <a:t>we asked what is the spin configuration </a:t>
            </a:r>
          </a:p>
          <a:p>
            <a:r>
              <a:rPr lang="en-US" dirty="0" smtClean="0"/>
              <a:t>corresponding to quark OAM? </a:t>
            </a:r>
            <a:endParaRPr lang="en-US" dirty="0"/>
          </a:p>
        </p:txBody>
      </p:sp>
      <p:pic>
        <p:nvPicPr>
          <p:cNvPr id="10" name="Picture 9"/>
          <p:cNvPicPr>
            <a:picLocks noChangeAspect="1"/>
          </p:cNvPicPr>
          <p:nvPr/>
        </p:nvPicPr>
        <p:blipFill>
          <a:blip r:embed="rId5"/>
          <a:stretch>
            <a:fillRect/>
          </a:stretch>
        </p:blipFill>
        <p:spPr>
          <a:xfrm>
            <a:off x="-1" y="1997890"/>
            <a:ext cx="9144001" cy="592910"/>
          </a:xfrm>
          <a:prstGeom prst="rect">
            <a:avLst/>
          </a:prstGeom>
        </p:spPr>
      </p:pic>
      <p:sp>
        <p:nvSpPr>
          <p:cNvPr id="11" name="TextBox 10"/>
          <p:cNvSpPr txBox="1"/>
          <p:nvPr/>
        </p:nvSpPr>
        <p:spPr>
          <a:xfrm>
            <a:off x="0" y="1581090"/>
            <a:ext cx="4362618" cy="400110"/>
          </a:xfrm>
          <a:prstGeom prst="rect">
            <a:avLst/>
          </a:prstGeom>
          <a:noFill/>
        </p:spPr>
        <p:txBody>
          <a:bodyPr wrap="none" rtlCol="0">
            <a:spAutoFit/>
          </a:bodyPr>
          <a:lstStyle/>
          <a:p>
            <a:r>
              <a:rPr lang="en-US" sz="2000" dirty="0" smtClean="0">
                <a:solidFill>
                  <a:srgbClr val="FFFF00"/>
                </a:solidFill>
                <a:latin typeface="Comic Sans MS"/>
                <a:cs typeface="Comic Sans MS"/>
              </a:rPr>
              <a:t>Analysis done using twist 3 GTMDs</a:t>
            </a:r>
            <a:endParaRPr lang="en-US" sz="2000" dirty="0">
              <a:solidFill>
                <a:srgbClr val="FFFF00"/>
              </a:solidFill>
              <a:latin typeface="Comic Sans MS"/>
              <a:cs typeface="Comic Sans MS"/>
            </a:endParaRPr>
          </a:p>
        </p:txBody>
      </p:sp>
      <p:sp>
        <p:nvSpPr>
          <p:cNvPr id="33" name="Oval 32"/>
          <p:cNvSpPr/>
          <p:nvPr/>
        </p:nvSpPr>
        <p:spPr>
          <a:xfrm>
            <a:off x="6248400" y="9906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477000" y="121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924800" y="9906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8229600" y="1295400"/>
            <a:ext cx="609600" cy="0"/>
          </a:xfrm>
          <a:prstGeom prst="straightConnector1">
            <a:avLst/>
          </a:prstGeom>
          <a:ln w="38100" cmpd="sng">
            <a:solidFill>
              <a:srgbClr val="0000FF">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153400" y="121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6553200" y="1295399"/>
            <a:ext cx="533400" cy="0"/>
          </a:xfrm>
          <a:prstGeom prst="straightConnector1">
            <a:avLst/>
          </a:prstGeom>
          <a:ln w="38100" cmpd="sng">
            <a:solidFill>
              <a:srgbClr val="0000FF">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39" name="Minus 38"/>
          <p:cNvSpPr/>
          <p:nvPr/>
        </p:nvSpPr>
        <p:spPr>
          <a:xfrm>
            <a:off x="7239000" y="1143000"/>
            <a:ext cx="381000" cy="3810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553200" y="1295400"/>
            <a:ext cx="304800" cy="0"/>
          </a:xfrm>
          <a:prstGeom prst="straightConnector1">
            <a:avLst/>
          </a:prstGeom>
          <a:ln w="38100" cmpd="sng">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7848600" y="1295400"/>
            <a:ext cx="381000" cy="0"/>
          </a:xfrm>
          <a:prstGeom prst="straightConnector1">
            <a:avLst/>
          </a:prstGeom>
          <a:ln w="38100" cmpd="sng">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5715000" y="762000"/>
            <a:ext cx="3429000" cy="1219200"/>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096000" y="9906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324600" y="121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772400" y="990600"/>
            <a:ext cx="609600" cy="6096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flipH="1">
            <a:off x="7543800" y="1295400"/>
            <a:ext cx="533400" cy="0"/>
          </a:xfrm>
          <a:prstGeom prst="straightConnector1">
            <a:avLst/>
          </a:prstGeom>
          <a:ln w="38100" cmpd="sng">
            <a:solidFill>
              <a:srgbClr val="0000FF">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8001000" y="1219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6400800" y="1295399"/>
            <a:ext cx="533400" cy="0"/>
          </a:xfrm>
          <a:prstGeom prst="straightConnector1">
            <a:avLst/>
          </a:prstGeom>
          <a:ln w="38100" cmpd="sng">
            <a:solidFill>
              <a:srgbClr val="0000FF">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49" name="Minus 48"/>
          <p:cNvSpPr/>
          <p:nvPr/>
        </p:nvSpPr>
        <p:spPr>
          <a:xfrm>
            <a:off x="7010400" y="1143000"/>
            <a:ext cx="381000" cy="3810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3962400" y="2590800"/>
            <a:ext cx="0" cy="685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828800" y="2590800"/>
            <a:ext cx="0" cy="6858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110022" y="3200400"/>
            <a:ext cx="538178" cy="461665"/>
          </a:xfrm>
          <a:prstGeom prst="rect">
            <a:avLst/>
          </a:prstGeom>
          <a:noFill/>
        </p:spPr>
        <p:txBody>
          <a:bodyPr wrap="none" rtlCol="0">
            <a:spAutoFit/>
          </a:bodyPr>
          <a:lstStyle/>
          <a:p>
            <a:r>
              <a:rPr lang="en-US" dirty="0" smtClean="0"/>
              <a:t>G</a:t>
            </a:r>
            <a:r>
              <a:rPr lang="en-US" baseline="-25000" dirty="0" smtClean="0"/>
              <a:t>2</a:t>
            </a:r>
            <a:endParaRPr lang="en-US" dirty="0"/>
          </a:p>
        </p:txBody>
      </p:sp>
      <p:sp>
        <p:nvSpPr>
          <p:cNvPr id="54" name="TextBox 53"/>
          <p:cNvSpPr txBox="1"/>
          <p:nvPr/>
        </p:nvSpPr>
        <p:spPr>
          <a:xfrm>
            <a:off x="1905000" y="3200400"/>
            <a:ext cx="538178" cy="461665"/>
          </a:xfrm>
          <a:prstGeom prst="rect">
            <a:avLst/>
          </a:prstGeom>
          <a:noFill/>
        </p:spPr>
        <p:txBody>
          <a:bodyPr wrap="none" rtlCol="0">
            <a:spAutoFit/>
          </a:bodyPr>
          <a:lstStyle/>
          <a:p>
            <a:r>
              <a:rPr lang="en-US" dirty="0" smtClean="0"/>
              <a:t>G</a:t>
            </a:r>
            <a:r>
              <a:rPr lang="en-US" baseline="-25000" dirty="0" smtClean="0"/>
              <a:t>2</a:t>
            </a:r>
            <a:endParaRPr lang="en-US" dirty="0"/>
          </a:p>
        </p:txBody>
      </p:sp>
      <p:sp>
        <p:nvSpPr>
          <p:cNvPr id="55" name="TextBox 54"/>
          <p:cNvSpPr txBox="1"/>
          <p:nvPr/>
        </p:nvSpPr>
        <p:spPr>
          <a:xfrm>
            <a:off x="4114800" y="3043535"/>
            <a:ext cx="364403" cy="461665"/>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152400" y="4262735"/>
            <a:ext cx="538178" cy="461665"/>
          </a:xfrm>
          <a:prstGeom prst="rect">
            <a:avLst/>
          </a:prstGeom>
          <a:noFill/>
        </p:spPr>
        <p:txBody>
          <a:bodyPr wrap="none" rtlCol="0">
            <a:spAutoFit/>
          </a:bodyPr>
          <a:lstStyle/>
          <a:p>
            <a:r>
              <a:rPr lang="en-US" dirty="0" smtClean="0"/>
              <a:t>G</a:t>
            </a:r>
            <a:r>
              <a:rPr lang="en-US" baseline="-25000" dirty="0" smtClean="0"/>
              <a:t>2</a:t>
            </a:r>
            <a:endParaRPr lang="en-US" dirty="0"/>
          </a:p>
        </p:txBody>
      </p:sp>
      <p:cxnSp>
        <p:nvCxnSpPr>
          <p:cNvPr id="58" name="Straight Arrow Connector 57"/>
          <p:cNvCxnSpPr/>
          <p:nvPr/>
        </p:nvCxnSpPr>
        <p:spPr>
          <a:xfrm>
            <a:off x="838200" y="4495800"/>
            <a:ext cx="381000" cy="0"/>
          </a:xfrm>
          <a:prstGeom prst="straightConnector1">
            <a:avLst/>
          </a:prstGeom>
          <a:ln w="5715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810001" y="4191000"/>
            <a:ext cx="5334000" cy="1569660"/>
          </a:xfrm>
          <a:prstGeom prst="rect">
            <a:avLst/>
          </a:prstGeom>
          <a:noFill/>
        </p:spPr>
        <p:txBody>
          <a:bodyPr wrap="square" rtlCol="0">
            <a:spAutoFit/>
          </a:bodyPr>
          <a:lstStyle/>
          <a:p>
            <a:r>
              <a:rPr lang="en-US" dirty="0" smtClean="0"/>
              <a:t>This is no longer Parity odd </a:t>
            </a:r>
            <a:r>
              <a:rPr lang="en-US" dirty="0" smtClean="0"/>
              <a:t>and</a:t>
            </a:r>
            <a:r>
              <a:rPr lang="en-US" dirty="0" smtClean="0"/>
              <a:t> </a:t>
            </a:r>
            <a:r>
              <a:rPr lang="en-US" dirty="0" smtClean="0"/>
              <a:t>it has a transverse component, OAM is associated with a transverse spin component in the proton</a:t>
            </a:r>
            <a:endParaRPr lang="en-US" dirty="0"/>
          </a:p>
        </p:txBody>
      </p:sp>
    </p:spTree>
    <p:extLst>
      <p:ext uri="{BB962C8B-B14F-4D97-AF65-F5344CB8AC3E}">
        <p14:creationId xmlns:p14="http://schemas.microsoft.com/office/powerpoint/2010/main" val="19671908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24</a:t>
            </a:fld>
            <a:endParaRPr lang="en-US"/>
          </a:p>
        </p:txBody>
      </p:sp>
      <p:sp>
        <p:nvSpPr>
          <p:cNvPr id="5" name="TextBox 4"/>
          <p:cNvSpPr txBox="1"/>
          <p:nvPr/>
        </p:nvSpPr>
        <p:spPr>
          <a:xfrm>
            <a:off x="381000" y="228600"/>
            <a:ext cx="8168673" cy="461665"/>
          </a:xfrm>
          <a:prstGeom prst="rect">
            <a:avLst/>
          </a:prstGeom>
          <a:noFill/>
        </p:spPr>
        <p:txBody>
          <a:bodyPr wrap="none" rtlCol="0">
            <a:spAutoFit/>
          </a:bodyPr>
          <a:lstStyle/>
          <a:p>
            <a:r>
              <a:rPr lang="en-US" dirty="0" smtClean="0">
                <a:solidFill>
                  <a:srgbClr val="FF0000"/>
                </a:solidFill>
                <a:latin typeface="Comic Sans MS"/>
                <a:cs typeface="Comic Sans MS"/>
              </a:rPr>
              <a:t>Now that we understand all this, can we measure OAM?</a:t>
            </a:r>
            <a:endParaRPr lang="en-US" dirty="0">
              <a:solidFill>
                <a:srgbClr val="FF0000"/>
              </a:solidFill>
              <a:latin typeface="Comic Sans MS"/>
              <a:cs typeface="Comic Sans MS"/>
            </a:endParaRPr>
          </a:p>
        </p:txBody>
      </p:sp>
      <p:pic>
        <p:nvPicPr>
          <p:cNvPr id="6" name="Picture 5"/>
          <p:cNvPicPr>
            <a:picLocks noChangeAspect="1"/>
          </p:cNvPicPr>
          <p:nvPr/>
        </p:nvPicPr>
        <p:blipFill>
          <a:blip r:embed="rId2"/>
          <a:stretch>
            <a:fillRect/>
          </a:stretch>
        </p:blipFill>
        <p:spPr>
          <a:xfrm>
            <a:off x="152400" y="1600200"/>
            <a:ext cx="7078436" cy="863600"/>
          </a:xfrm>
          <a:prstGeom prst="rect">
            <a:avLst/>
          </a:prstGeom>
        </p:spPr>
      </p:pic>
      <p:sp>
        <p:nvSpPr>
          <p:cNvPr id="7" name="TextBox 6"/>
          <p:cNvSpPr txBox="1"/>
          <p:nvPr/>
        </p:nvSpPr>
        <p:spPr>
          <a:xfrm>
            <a:off x="76200" y="1143000"/>
            <a:ext cx="8144327" cy="461665"/>
          </a:xfrm>
          <a:prstGeom prst="rect">
            <a:avLst/>
          </a:prstGeom>
          <a:noFill/>
        </p:spPr>
        <p:txBody>
          <a:bodyPr wrap="none" rtlCol="0">
            <a:spAutoFit/>
          </a:bodyPr>
          <a:lstStyle/>
          <a:p>
            <a:r>
              <a:rPr lang="en-US" dirty="0" smtClean="0">
                <a:solidFill>
                  <a:srgbClr val="000090"/>
                </a:solidFill>
              </a:rPr>
              <a:t>First of all notice that in </a:t>
            </a:r>
            <a:r>
              <a:rPr lang="en-US" dirty="0" err="1" smtClean="0">
                <a:solidFill>
                  <a:srgbClr val="000090"/>
                </a:solidFill>
              </a:rPr>
              <a:t>Wandzura</a:t>
            </a:r>
            <a:r>
              <a:rPr lang="en-US" dirty="0" smtClean="0">
                <a:solidFill>
                  <a:srgbClr val="000090"/>
                </a:solidFill>
              </a:rPr>
              <a:t> </a:t>
            </a:r>
            <a:r>
              <a:rPr lang="en-US" dirty="0" err="1" smtClean="0">
                <a:solidFill>
                  <a:srgbClr val="000090"/>
                </a:solidFill>
              </a:rPr>
              <a:t>Wilczek</a:t>
            </a:r>
            <a:r>
              <a:rPr lang="en-US" dirty="0" smtClean="0">
                <a:solidFill>
                  <a:srgbClr val="000090"/>
                </a:solidFill>
              </a:rPr>
              <a:t> approximation</a:t>
            </a:r>
            <a:endParaRPr lang="en-US" dirty="0">
              <a:solidFill>
                <a:srgbClr val="000090"/>
              </a:solidFill>
            </a:endParaRPr>
          </a:p>
        </p:txBody>
      </p:sp>
      <p:pic>
        <p:nvPicPr>
          <p:cNvPr id="8" name="Picture 7" descr="oam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905000"/>
            <a:ext cx="4495800" cy="4495800"/>
          </a:xfrm>
          <a:prstGeom prst="rect">
            <a:avLst/>
          </a:prstGeom>
        </p:spPr>
      </p:pic>
      <p:sp>
        <p:nvSpPr>
          <p:cNvPr id="9" name="TextBox 8"/>
          <p:cNvSpPr txBox="1"/>
          <p:nvPr/>
        </p:nvSpPr>
        <p:spPr>
          <a:xfrm>
            <a:off x="7543800" y="1676400"/>
            <a:ext cx="855322" cy="461665"/>
          </a:xfrm>
          <a:prstGeom prst="rect">
            <a:avLst/>
          </a:prstGeom>
          <a:noFill/>
        </p:spPr>
        <p:txBody>
          <a:bodyPr wrap="none" rtlCol="0">
            <a:spAutoFit/>
          </a:bodyPr>
          <a:lstStyle/>
          <a:p>
            <a:r>
              <a:rPr lang="en-US" dirty="0" smtClean="0">
                <a:solidFill>
                  <a:srgbClr val="FF0000"/>
                </a:solidFill>
              </a:rPr>
              <a:t>≠F</a:t>
            </a:r>
            <a:r>
              <a:rPr lang="en-US" baseline="-25000" dirty="0" smtClean="0">
                <a:solidFill>
                  <a:srgbClr val="FF0000"/>
                </a:solidFill>
              </a:rPr>
              <a:t>14</a:t>
            </a:r>
            <a:r>
              <a:rPr lang="en-US" dirty="0" smtClean="0">
                <a:solidFill>
                  <a:srgbClr val="FF0000"/>
                </a:solidFill>
              </a:rPr>
              <a:t>!</a:t>
            </a:r>
            <a:endParaRPr lang="en-US" dirty="0">
              <a:solidFill>
                <a:srgbClr val="FF0000"/>
              </a:solidFill>
            </a:endParaRPr>
          </a:p>
        </p:txBody>
      </p:sp>
      <p:cxnSp>
        <p:nvCxnSpPr>
          <p:cNvPr id="11" name="Straight Arrow Connector 10"/>
          <p:cNvCxnSpPr/>
          <p:nvPr/>
        </p:nvCxnSpPr>
        <p:spPr>
          <a:xfrm flipH="1">
            <a:off x="4267200" y="2209800"/>
            <a:ext cx="365760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7305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609600" y="838200"/>
            <a:ext cx="6995885" cy="914400"/>
          </a:xfrm>
          <a:prstGeom prst="rect">
            <a:avLst/>
          </a:prstGeom>
        </p:spPr>
      </p:pic>
      <p:sp>
        <p:nvSpPr>
          <p:cNvPr id="7" name="TextBox 6"/>
          <p:cNvSpPr txBox="1"/>
          <p:nvPr/>
        </p:nvSpPr>
        <p:spPr>
          <a:xfrm>
            <a:off x="533400" y="304800"/>
            <a:ext cx="5801588" cy="461665"/>
          </a:xfrm>
          <a:prstGeom prst="rect">
            <a:avLst/>
          </a:prstGeom>
          <a:noFill/>
        </p:spPr>
        <p:txBody>
          <a:bodyPr wrap="none" rtlCol="0">
            <a:spAutoFit/>
          </a:bodyPr>
          <a:lstStyle/>
          <a:p>
            <a:r>
              <a:rPr lang="en-US" dirty="0" smtClean="0">
                <a:solidFill>
                  <a:srgbClr val="FFFF00"/>
                </a:solidFill>
              </a:rPr>
              <a:t>DVCS on a longitudinally polarized target</a:t>
            </a:r>
            <a:endParaRPr lang="en-US" dirty="0">
              <a:solidFill>
                <a:srgbClr val="FFFF00"/>
              </a:solidFill>
            </a:endParaRPr>
          </a:p>
        </p:txBody>
      </p:sp>
      <p:sp>
        <p:nvSpPr>
          <p:cNvPr id="8" name="Rectangle 7"/>
          <p:cNvSpPr/>
          <p:nvPr/>
        </p:nvSpPr>
        <p:spPr>
          <a:xfrm>
            <a:off x="6781800" y="914400"/>
            <a:ext cx="6858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7200" y="3048000"/>
            <a:ext cx="2778675" cy="461665"/>
          </a:xfrm>
          <a:prstGeom prst="rect">
            <a:avLst/>
          </a:prstGeom>
          <a:noFill/>
        </p:spPr>
        <p:txBody>
          <a:bodyPr wrap="none" rtlCol="0">
            <a:spAutoFit/>
          </a:bodyPr>
          <a:lstStyle/>
          <a:p>
            <a:r>
              <a:rPr lang="en-US" dirty="0"/>
              <a:t>s</a:t>
            </a:r>
            <a:r>
              <a:rPr lang="en-US" dirty="0" smtClean="0"/>
              <a:t>in 2φ term is </a:t>
            </a:r>
            <a:r>
              <a:rPr lang="en-US" dirty="0" err="1" smtClean="0"/>
              <a:t>tw</a:t>
            </a:r>
            <a:r>
              <a:rPr lang="en-US" dirty="0" smtClean="0"/>
              <a:t> 3!</a:t>
            </a:r>
            <a:endParaRPr lang="en-US" dirty="0"/>
          </a:p>
        </p:txBody>
      </p:sp>
      <p:pic>
        <p:nvPicPr>
          <p:cNvPr id="10" name="Picture 9"/>
          <p:cNvPicPr>
            <a:picLocks noChangeAspect="1"/>
          </p:cNvPicPr>
          <p:nvPr/>
        </p:nvPicPr>
        <p:blipFill>
          <a:blip r:embed="rId3"/>
          <a:stretch>
            <a:fillRect/>
          </a:stretch>
        </p:blipFill>
        <p:spPr>
          <a:xfrm>
            <a:off x="3327400" y="1993900"/>
            <a:ext cx="4978400" cy="4787900"/>
          </a:xfrm>
          <a:prstGeom prst="rect">
            <a:avLst/>
          </a:prstGeom>
        </p:spPr>
      </p:pic>
      <p:cxnSp>
        <p:nvCxnSpPr>
          <p:cNvPr id="12" name="Straight Arrow Connector 11"/>
          <p:cNvCxnSpPr/>
          <p:nvPr/>
        </p:nvCxnSpPr>
        <p:spPr>
          <a:xfrm flipV="1">
            <a:off x="3276600" y="5181600"/>
            <a:ext cx="28956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339193" y="4800600"/>
            <a:ext cx="1861207" cy="461665"/>
          </a:xfrm>
          <a:prstGeom prst="rect">
            <a:avLst/>
          </a:prstGeom>
          <a:noFill/>
        </p:spPr>
        <p:txBody>
          <a:bodyPr wrap="none" rtlCol="0">
            <a:spAutoFit/>
          </a:bodyPr>
          <a:lstStyle/>
          <a:p>
            <a:r>
              <a:rPr lang="en-US" dirty="0" smtClean="0"/>
              <a:t>WW, small </a:t>
            </a:r>
            <a:r>
              <a:rPr lang="en-US" dirty="0" err="1" smtClean="0"/>
              <a:t>ξ</a:t>
            </a:r>
            <a:r>
              <a:rPr lang="en-US" dirty="0" smtClean="0"/>
              <a:t>   </a:t>
            </a:r>
            <a:endParaRPr lang="en-US" dirty="0"/>
          </a:p>
        </p:txBody>
      </p:sp>
      <p:sp>
        <p:nvSpPr>
          <p:cNvPr id="17" name="Explosion 2 16"/>
          <p:cNvSpPr/>
          <p:nvPr/>
        </p:nvSpPr>
        <p:spPr>
          <a:xfrm>
            <a:off x="-76200" y="5257800"/>
            <a:ext cx="3810000" cy="1295400"/>
          </a:xfrm>
          <a:prstGeom prst="irregularSeal2">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339413" y="5638800"/>
            <a:ext cx="2784787" cy="707886"/>
          </a:xfrm>
          <a:prstGeom prst="rect">
            <a:avLst/>
          </a:prstGeom>
          <a:noFill/>
        </p:spPr>
        <p:txBody>
          <a:bodyPr wrap="none" rtlCol="0">
            <a:spAutoFit/>
          </a:bodyPr>
          <a:lstStyle/>
          <a:p>
            <a:r>
              <a:rPr lang="en-US" sz="2000" dirty="0" err="1" smtClean="0">
                <a:solidFill>
                  <a:schemeClr val="accent6">
                    <a:lumMod val="40000"/>
                    <a:lumOff val="60000"/>
                  </a:schemeClr>
                </a:solidFill>
                <a:latin typeface="Comic Sans MS"/>
                <a:cs typeface="Comic Sans MS"/>
              </a:rPr>
              <a:t>Jlab</a:t>
            </a:r>
            <a:r>
              <a:rPr lang="en-US" sz="2000" dirty="0" smtClean="0">
                <a:solidFill>
                  <a:schemeClr val="accent6">
                    <a:lumMod val="40000"/>
                    <a:lumOff val="60000"/>
                  </a:schemeClr>
                </a:solidFill>
                <a:latin typeface="Comic Sans MS"/>
                <a:cs typeface="Comic Sans MS"/>
              </a:rPr>
              <a:t> data in progress!</a:t>
            </a:r>
          </a:p>
          <a:p>
            <a:r>
              <a:rPr lang="en-US" sz="2000" dirty="0" err="1" smtClean="0">
                <a:solidFill>
                  <a:schemeClr val="accent6">
                    <a:lumMod val="40000"/>
                    <a:lumOff val="60000"/>
                  </a:schemeClr>
                </a:solidFill>
                <a:latin typeface="Comic Sans MS"/>
                <a:cs typeface="Comic Sans MS"/>
              </a:rPr>
              <a:t>Avakian</a:t>
            </a:r>
            <a:r>
              <a:rPr lang="en-US" sz="2000" dirty="0" smtClean="0">
                <a:solidFill>
                  <a:schemeClr val="accent6">
                    <a:lumMod val="40000"/>
                    <a:lumOff val="60000"/>
                  </a:schemeClr>
                </a:solidFill>
                <a:latin typeface="Comic Sans MS"/>
                <a:cs typeface="Comic Sans MS"/>
              </a:rPr>
              <a:t>, Pisano</a:t>
            </a:r>
            <a:endParaRPr lang="en-US" sz="2000" dirty="0">
              <a:solidFill>
                <a:schemeClr val="accent6">
                  <a:lumMod val="40000"/>
                  <a:lumOff val="60000"/>
                </a:schemeClr>
              </a:solidFill>
              <a:latin typeface="Comic Sans MS"/>
              <a:cs typeface="Comic Sans MS"/>
            </a:endParaRPr>
          </a:p>
        </p:txBody>
      </p:sp>
    </p:spTree>
    <p:extLst>
      <p:ext uri="{BB962C8B-B14F-4D97-AF65-F5344CB8AC3E}">
        <p14:creationId xmlns:p14="http://schemas.microsoft.com/office/powerpoint/2010/main" val="14450691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Baryons 6/27/13</a:t>
            </a:r>
            <a:endParaRPr lang="en-US"/>
          </a:p>
        </p:txBody>
      </p:sp>
      <p:sp>
        <p:nvSpPr>
          <p:cNvPr id="3" name="Footer Placeholder 2"/>
          <p:cNvSpPr>
            <a:spLocks noGrp="1"/>
          </p:cNvSpPr>
          <p:nvPr>
            <p:ph type="ftr" sz="quarter" idx="11"/>
          </p:nvPr>
        </p:nvSpPr>
        <p:spPr/>
        <p:txBody>
          <a:bodyPr/>
          <a:lstStyle/>
          <a:p>
            <a:pPr>
              <a:defRPr/>
            </a:pPr>
            <a:r>
              <a:rPr lang="en-US" smtClean="0"/>
              <a:t>Simonetta Liuti</a:t>
            </a:r>
            <a:endParaRPr lang="en-US"/>
          </a:p>
        </p:txBody>
      </p:sp>
      <p:sp>
        <p:nvSpPr>
          <p:cNvPr id="4" name="Slide Number Placeholder 3"/>
          <p:cNvSpPr>
            <a:spLocks noGrp="1"/>
          </p:cNvSpPr>
          <p:nvPr>
            <p:ph type="sldNum" sz="quarter" idx="12"/>
          </p:nvPr>
        </p:nvSpPr>
        <p:spPr/>
        <p:txBody>
          <a:bodyPr>
            <a:normAutofit/>
          </a:bodyPr>
          <a:lstStyle/>
          <a:p>
            <a:pPr>
              <a:defRPr/>
            </a:pPr>
            <a:fld id="{8650D0AE-FB45-374D-A9AF-DF9429BBE748}" type="slidenum">
              <a:rPr lang="en-US" smtClean="0"/>
              <a:pPr>
                <a:defRPr/>
              </a:pPr>
              <a:t>26</a:t>
            </a:fld>
            <a:endParaRPr lang="en-US"/>
          </a:p>
        </p:txBody>
      </p:sp>
      <p:sp>
        <p:nvSpPr>
          <p:cNvPr id="5" name="TextBox 4"/>
          <p:cNvSpPr txBox="1"/>
          <p:nvPr/>
        </p:nvSpPr>
        <p:spPr>
          <a:xfrm>
            <a:off x="152401" y="381000"/>
            <a:ext cx="8991600" cy="3477875"/>
          </a:xfrm>
          <a:prstGeom prst="rect">
            <a:avLst/>
          </a:prstGeom>
          <a:noFill/>
        </p:spPr>
        <p:txBody>
          <a:bodyPr wrap="square" rtlCol="0">
            <a:spAutoFit/>
          </a:bodyPr>
          <a:lstStyle/>
          <a:p>
            <a:r>
              <a:rPr lang="en-US" sz="2000" dirty="0" smtClean="0">
                <a:solidFill>
                  <a:srgbClr val="FFFF00"/>
                </a:solidFill>
                <a:latin typeface="Comic Sans MS"/>
                <a:cs typeface="Comic Sans MS"/>
              </a:rPr>
              <a:t>To explore…</a:t>
            </a:r>
          </a:p>
          <a:p>
            <a:endParaRPr lang="en-US" sz="2000" dirty="0" smtClean="0">
              <a:solidFill>
                <a:srgbClr val="FF0000"/>
              </a:solidFill>
              <a:latin typeface="Comic Sans MS"/>
              <a:cs typeface="Comic Sans MS"/>
            </a:endParaRPr>
          </a:p>
          <a:p>
            <a:pPr marL="342900" indent="-342900">
              <a:buFont typeface="Wingdings" charset="2"/>
              <a:buChar char="ü"/>
            </a:pPr>
            <a:r>
              <a:rPr lang="en-US" sz="2000" dirty="0" smtClean="0">
                <a:latin typeface="Comic Sans MS"/>
                <a:cs typeface="Comic Sans MS"/>
              </a:rPr>
              <a:t>G</a:t>
            </a:r>
            <a:r>
              <a:rPr lang="en-US" sz="2000" baseline="-25000" dirty="0" smtClean="0">
                <a:latin typeface="Comic Sans MS"/>
                <a:cs typeface="Comic Sans MS"/>
              </a:rPr>
              <a:t>2</a:t>
            </a:r>
            <a:r>
              <a:rPr lang="en-US" sz="2000" dirty="0" smtClean="0">
                <a:latin typeface="Comic Sans MS"/>
                <a:cs typeface="Comic Sans MS"/>
              </a:rPr>
              <a:t> can be measured directly, and it does have a </a:t>
            </a:r>
            <a:r>
              <a:rPr lang="en-US" sz="2000" dirty="0" err="1" smtClean="0">
                <a:latin typeface="Comic Sans MS"/>
                <a:cs typeface="Comic Sans MS"/>
              </a:rPr>
              <a:t>partonic</a:t>
            </a:r>
            <a:r>
              <a:rPr lang="en-US" sz="2000" dirty="0" smtClean="0">
                <a:latin typeface="Comic Sans MS"/>
                <a:cs typeface="Comic Sans MS"/>
              </a:rPr>
              <a:t> interpretation, if one views it as a twist 3 quantity. </a:t>
            </a:r>
          </a:p>
          <a:p>
            <a:endParaRPr lang="en-US" sz="2000" dirty="0" smtClean="0">
              <a:latin typeface="Comic Sans MS"/>
              <a:cs typeface="Comic Sans MS"/>
            </a:endParaRPr>
          </a:p>
          <a:p>
            <a:pPr marL="342900" indent="-342900">
              <a:buFont typeface="Wingdings" charset="2"/>
              <a:buChar char="ü"/>
            </a:pPr>
            <a:r>
              <a:rPr lang="en-US" sz="2000" dirty="0" smtClean="0">
                <a:latin typeface="Comic Sans MS"/>
                <a:cs typeface="Comic Sans MS"/>
              </a:rPr>
              <a:t>We need to devise experiments that are sensitive to this contributions (some data</a:t>
            </a:r>
            <a:r>
              <a:rPr lang="en-US" sz="2000" dirty="0">
                <a:latin typeface="Comic Sans MS"/>
                <a:cs typeface="Comic Sans MS"/>
              </a:rPr>
              <a:t> </a:t>
            </a:r>
            <a:r>
              <a:rPr lang="en-US" sz="2000" dirty="0" smtClean="0">
                <a:latin typeface="Comic Sans MS"/>
                <a:cs typeface="Comic Sans MS"/>
              </a:rPr>
              <a:t>already exist, HERMES + S. Pisano) </a:t>
            </a:r>
          </a:p>
          <a:p>
            <a:pPr marL="342900" indent="-342900">
              <a:buFont typeface="Wingdings" charset="2"/>
              <a:buChar char="ü"/>
            </a:pPr>
            <a:endParaRPr lang="en-US" sz="2000" dirty="0" smtClean="0">
              <a:latin typeface="Comic Sans MS"/>
              <a:cs typeface="Comic Sans MS"/>
            </a:endParaRPr>
          </a:p>
          <a:p>
            <a:pPr marL="342900" indent="-342900">
              <a:buFont typeface="Wingdings" charset="2"/>
              <a:buChar char="ü"/>
            </a:pPr>
            <a:r>
              <a:rPr lang="en-US" sz="2000" dirty="0" smtClean="0">
                <a:latin typeface="Comic Sans MS"/>
                <a:cs typeface="Comic Sans MS"/>
              </a:rPr>
              <a:t>Question of L vs. T interpretation</a:t>
            </a:r>
          </a:p>
          <a:p>
            <a:pPr marL="342900" indent="-342900">
              <a:buFont typeface="Wingdings" charset="2"/>
              <a:buChar char="ü"/>
            </a:pPr>
            <a:endParaRPr lang="en-US" sz="2000" dirty="0" smtClean="0">
              <a:latin typeface="Comic Sans MS"/>
              <a:cs typeface="Comic Sans MS"/>
            </a:endParaRPr>
          </a:p>
          <a:p>
            <a:pPr marL="342900" indent="-342900">
              <a:buFont typeface="Wingdings" charset="2"/>
              <a:buChar char="ü"/>
            </a:pPr>
            <a:r>
              <a:rPr lang="en-US" sz="2000" dirty="0" smtClean="0">
                <a:latin typeface="Comic Sans MS"/>
                <a:cs typeface="Comic Sans MS"/>
              </a:rPr>
              <a:t>We focused mainly on quarks, question of </a:t>
            </a:r>
            <a:r>
              <a:rPr lang="en-US"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a:cs typeface="Comic Sans MS"/>
              </a:rPr>
              <a:t>gluon component</a:t>
            </a:r>
            <a:endParaRPr lang="en-US" sz="2000" dirty="0">
              <a:latin typeface="Comic Sans MS"/>
              <a:cs typeface="Comic Sans MS"/>
            </a:endParaRPr>
          </a:p>
        </p:txBody>
      </p:sp>
      <p:sp>
        <p:nvSpPr>
          <p:cNvPr id="6" name="TextBox 5"/>
          <p:cNvSpPr txBox="1"/>
          <p:nvPr/>
        </p:nvSpPr>
        <p:spPr>
          <a:xfrm>
            <a:off x="158827" y="5634335"/>
            <a:ext cx="8756573" cy="461665"/>
          </a:xfrm>
          <a:prstGeom prst="rect">
            <a:avLst/>
          </a:prstGeom>
          <a:noFill/>
        </p:spPr>
        <p:txBody>
          <a:bodyPr wrap="none" rtlCol="0">
            <a:spAutoFit/>
          </a:bodyPr>
          <a:lstStyle/>
          <a:p>
            <a:r>
              <a:rPr lang="en-US" dirty="0" smtClean="0">
                <a:solidFill>
                  <a:srgbClr val="FFFF00"/>
                </a:solidFill>
              </a:rPr>
              <a:t>One way to shed light on these questions is to look at deuteron</a:t>
            </a:r>
            <a:endParaRPr lang="en-US" dirty="0">
              <a:solidFill>
                <a:srgbClr val="FFFF00"/>
              </a:solidFill>
            </a:endParaRPr>
          </a:p>
        </p:txBody>
      </p:sp>
      <p:sp>
        <p:nvSpPr>
          <p:cNvPr id="7" name="Rectangle 6"/>
          <p:cNvSpPr/>
          <p:nvPr/>
        </p:nvSpPr>
        <p:spPr>
          <a:xfrm>
            <a:off x="0" y="5410200"/>
            <a:ext cx="8991600" cy="990600"/>
          </a:xfrm>
          <a:prstGeom prst="rect">
            <a:avLst/>
          </a:prstGeom>
          <a:noFill/>
          <a:ln>
            <a:solidFill>
              <a:srgbClr val="FF0000">
                <a:alpha val="70000"/>
              </a:srgb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8458200" y="6019800"/>
            <a:ext cx="609600"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191000" y="4038600"/>
            <a:ext cx="4987814" cy="369332"/>
          </a:xfrm>
          <a:prstGeom prst="rect">
            <a:avLst/>
          </a:prstGeom>
          <a:noFill/>
        </p:spPr>
        <p:txBody>
          <a:bodyPr wrap="none" rtlCol="0">
            <a:spAutoFit/>
          </a:bodyPr>
          <a:lstStyle/>
          <a:p>
            <a:r>
              <a:rPr lang="en-US"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Is L</a:t>
            </a:r>
            <a:r>
              <a:rPr lang="en-US" sz="1800" b="1" spc="50" baseline="-250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a:t>
            </a:r>
            <a:r>
              <a:rPr lang="en-US"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≈0? (Brodsky, Gardner,arXiv:0608219</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568739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19600" y="2543175"/>
            <a:ext cx="4191000" cy="1295400"/>
          </a:xfrm>
          <a:prstGeom prst="rect">
            <a:avLst/>
          </a:prstGeom>
          <a:solidFill>
            <a:schemeClr val="accent5">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M=0</a:t>
            </a:r>
            <a:endParaRPr lang="en-US" dirty="0"/>
          </a:p>
        </p:txBody>
      </p:sp>
      <p:sp>
        <p:nvSpPr>
          <p:cNvPr id="2" name="TextBox 1"/>
          <p:cNvSpPr txBox="1"/>
          <p:nvPr/>
        </p:nvSpPr>
        <p:spPr>
          <a:xfrm>
            <a:off x="1205356" y="0"/>
            <a:ext cx="6478807" cy="461665"/>
          </a:xfrm>
          <a:prstGeom prst="rect">
            <a:avLst/>
          </a:prstGeom>
          <a:noFill/>
        </p:spPr>
        <p:txBody>
          <a:bodyPr wrap="none" rtlCol="0">
            <a:spAutoFit/>
          </a:bodyPr>
          <a:lstStyle/>
          <a:p>
            <a:r>
              <a:rPr lang="en-US" dirty="0" smtClean="0">
                <a:solidFill>
                  <a:srgbClr val="FFFF00"/>
                </a:solidFill>
                <a:latin typeface="Comic Sans MS"/>
                <a:cs typeface="Comic Sans MS"/>
              </a:rPr>
              <a:t>Interest in Spin 1 targets: deuterium, </a:t>
            </a:r>
            <a:r>
              <a:rPr lang="en-US" baseline="30000" dirty="0" smtClean="0">
                <a:solidFill>
                  <a:srgbClr val="FFFF00"/>
                </a:solidFill>
                <a:latin typeface="Comic Sans MS"/>
                <a:cs typeface="Comic Sans MS"/>
              </a:rPr>
              <a:t>6</a:t>
            </a:r>
            <a:r>
              <a:rPr lang="en-US" dirty="0" smtClean="0">
                <a:solidFill>
                  <a:srgbClr val="FFFF00"/>
                </a:solidFill>
                <a:latin typeface="Comic Sans MS"/>
                <a:cs typeface="Comic Sans MS"/>
              </a:rPr>
              <a:t>Li, …</a:t>
            </a:r>
            <a:endParaRPr lang="en-US" dirty="0">
              <a:solidFill>
                <a:srgbClr val="FFFF00"/>
              </a:solidFill>
              <a:latin typeface="Comic Sans MS"/>
              <a:cs typeface="Comic Sans MS"/>
            </a:endParaRPr>
          </a:p>
        </p:txBody>
      </p:sp>
      <p:sp>
        <p:nvSpPr>
          <p:cNvPr id="4" name="TextBox 3"/>
          <p:cNvSpPr txBox="1"/>
          <p:nvPr/>
        </p:nvSpPr>
        <p:spPr>
          <a:xfrm>
            <a:off x="-76200" y="563940"/>
            <a:ext cx="9372600" cy="1384995"/>
          </a:xfrm>
          <a:prstGeom prst="rect">
            <a:avLst/>
          </a:prstGeom>
          <a:noFill/>
        </p:spPr>
        <p:txBody>
          <a:bodyPr wrap="square" rtlCol="0">
            <a:spAutoFit/>
          </a:bodyPr>
          <a:lstStyle/>
          <a:p>
            <a:pPr marL="342900" indent="-342900">
              <a:buClr>
                <a:srgbClr val="FF0000"/>
              </a:buClr>
              <a:buFont typeface="Wingdings" charset="2"/>
              <a:buChar char="ü"/>
            </a:pPr>
            <a:r>
              <a:rPr lang="en-US" sz="2000" dirty="0" smtClean="0">
                <a:solidFill>
                  <a:schemeClr val="accent1">
                    <a:lumMod val="75000"/>
                  </a:schemeClr>
                </a:solidFill>
                <a:latin typeface="Comic Sans MS"/>
                <a:cs typeface="Comic Sans MS"/>
              </a:rPr>
              <a:t>In DIS: </a:t>
            </a:r>
            <a:r>
              <a:rPr lang="en-US" sz="2000" dirty="0" smtClean="0">
                <a:latin typeface="Comic Sans MS"/>
                <a:cs typeface="Comic Sans MS"/>
              </a:rPr>
              <a:t>Unique possibility to study how the deep inelastic structure of nuclei differs from a system of free nucleons.</a:t>
            </a:r>
          </a:p>
          <a:p>
            <a:r>
              <a:rPr lang="en-US" sz="2000" dirty="0" smtClean="0">
                <a:latin typeface="Comic Sans MS"/>
                <a:cs typeface="Comic Sans MS"/>
              </a:rPr>
              <a:t>       </a:t>
            </a:r>
            <a:r>
              <a:rPr lang="en-US" sz="2000" dirty="0" smtClean="0">
                <a:latin typeface="Wingdings"/>
                <a:ea typeface="Wingdings"/>
                <a:cs typeface="Wingdings"/>
                <a:sym typeface="Wingdings"/>
              </a:rPr>
              <a:t></a:t>
            </a:r>
            <a:r>
              <a:rPr lang="en-US" sz="2000" dirty="0">
                <a:solidFill>
                  <a:schemeClr val="accent1"/>
                </a:solidFill>
                <a:latin typeface="Comic Sans MS"/>
                <a:cs typeface="Comic Sans MS"/>
                <a:sym typeface="Wingdings"/>
              </a:rPr>
              <a:t> </a:t>
            </a:r>
            <a:r>
              <a:rPr lang="en-US" sz="2000" dirty="0" smtClean="0">
                <a:solidFill>
                  <a:schemeClr val="accent1"/>
                </a:solidFill>
                <a:latin typeface="Comic Sans MS"/>
                <a:cs typeface="Comic Sans MS"/>
              </a:rPr>
              <a:t>One more </a:t>
            </a:r>
            <a:r>
              <a:rPr lang="en-US" sz="2000" dirty="0" smtClean="0">
                <a:latin typeface="Comic Sans MS"/>
                <a:cs typeface="Comic Sans MS"/>
              </a:rPr>
              <a:t>distribution </a:t>
            </a:r>
            <a:r>
              <a:rPr lang="en-US" sz="2000" dirty="0" err="1" smtClean="0">
                <a:latin typeface="Comic Sans MS"/>
                <a:cs typeface="Comic Sans MS"/>
              </a:rPr>
              <a:t>w.r.t</a:t>
            </a:r>
            <a:r>
              <a:rPr lang="en-US" sz="2000" dirty="0" smtClean="0">
                <a:latin typeface="Comic Sans MS"/>
                <a:cs typeface="Comic Sans MS"/>
              </a:rPr>
              <a:t>. spin 1/2</a:t>
            </a:r>
          </a:p>
          <a:p>
            <a:endParaRPr lang="en-US" dirty="0">
              <a:latin typeface="Comic Sans MS"/>
              <a:cs typeface="Comic Sans M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70051417"/>
              </p:ext>
            </p:extLst>
          </p:nvPr>
        </p:nvGraphicFramePr>
        <p:xfrm>
          <a:off x="404813" y="3714750"/>
          <a:ext cx="1423987" cy="552450"/>
        </p:xfrm>
        <a:graphic>
          <a:graphicData uri="http://schemas.openxmlformats.org/presentationml/2006/ole">
            <mc:AlternateContent xmlns:mc="http://schemas.openxmlformats.org/markup-compatibility/2006">
              <mc:Choice xmlns:v="urn:schemas-microsoft-com:vml" Requires="v">
                <p:oleObj spid="_x0000_s14353" name="Equation" r:id="rId3" imgW="622300" imgH="241300" progId="Equation.3">
                  <p:embed/>
                </p:oleObj>
              </mc:Choice>
              <mc:Fallback>
                <p:oleObj name="Equation" r:id="rId3" imgW="622300" imgH="241300" progId="Equation.3">
                  <p:embed/>
                  <p:pic>
                    <p:nvPicPr>
                      <p:cNvPr id="0" name=""/>
                      <p:cNvPicPr/>
                      <p:nvPr/>
                    </p:nvPicPr>
                    <p:blipFill>
                      <a:blip r:embed="rId4"/>
                      <a:stretch>
                        <a:fillRect/>
                      </a:stretch>
                    </p:blipFill>
                    <p:spPr>
                      <a:xfrm>
                        <a:off x="404813" y="3714750"/>
                        <a:ext cx="1423987" cy="552450"/>
                      </a:xfrm>
                      <a:prstGeom prst="rect">
                        <a:avLst/>
                      </a:prstGeom>
                      <a:solidFill>
                        <a:srgbClr val="EEECE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00179196"/>
              </p:ext>
            </p:extLst>
          </p:nvPr>
        </p:nvGraphicFramePr>
        <p:xfrm>
          <a:off x="452438" y="4400550"/>
          <a:ext cx="1336675" cy="552450"/>
        </p:xfrm>
        <a:graphic>
          <a:graphicData uri="http://schemas.openxmlformats.org/presentationml/2006/ole">
            <mc:AlternateContent xmlns:mc="http://schemas.openxmlformats.org/markup-compatibility/2006">
              <mc:Choice xmlns:v="urn:schemas-microsoft-com:vml" Requires="v">
                <p:oleObj spid="_x0000_s14354" name="Equation" r:id="rId5" imgW="584200" imgH="241300" progId="Equation.3">
                  <p:embed/>
                </p:oleObj>
              </mc:Choice>
              <mc:Fallback>
                <p:oleObj name="Equation" r:id="rId5" imgW="584200" imgH="241300" progId="Equation.3">
                  <p:embed/>
                  <p:pic>
                    <p:nvPicPr>
                      <p:cNvPr id="0" name=""/>
                      <p:cNvPicPr/>
                      <p:nvPr/>
                    </p:nvPicPr>
                    <p:blipFill>
                      <a:blip r:embed="rId6"/>
                      <a:stretch>
                        <a:fillRect/>
                      </a:stretch>
                    </p:blipFill>
                    <p:spPr>
                      <a:xfrm>
                        <a:off x="452438" y="4400550"/>
                        <a:ext cx="1336675" cy="552450"/>
                      </a:xfrm>
                      <a:prstGeom prst="rect">
                        <a:avLst/>
                      </a:prstGeom>
                      <a:solidFill>
                        <a:srgbClr val="EEECE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8064126"/>
              </p:ext>
            </p:extLst>
          </p:nvPr>
        </p:nvGraphicFramePr>
        <p:xfrm>
          <a:off x="3111500" y="5715000"/>
          <a:ext cx="3127375" cy="614362"/>
        </p:xfrm>
        <a:graphic>
          <a:graphicData uri="http://schemas.openxmlformats.org/presentationml/2006/ole">
            <mc:AlternateContent xmlns:mc="http://schemas.openxmlformats.org/markup-compatibility/2006">
              <mc:Choice xmlns:v="urn:schemas-microsoft-com:vml" Requires="v">
                <p:oleObj spid="_x0000_s14355" name="Equation" r:id="rId7" imgW="1549400" imgH="304800" progId="Equation.3">
                  <p:embed/>
                </p:oleObj>
              </mc:Choice>
              <mc:Fallback>
                <p:oleObj name="Equation" r:id="rId7" imgW="1549400" imgH="304800" progId="Equation.3">
                  <p:embed/>
                  <p:pic>
                    <p:nvPicPr>
                      <p:cNvPr id="0" name=""/>
                      <p:cNvPicPr/>
                      <p:nvPr/>
                    </p:nvPicPr>
                    <p:blipFill>
                      <a:blip r:embed="rId8"/>
                      <a:stretch>
                        <a:fillRect/>
                      </a:stretch>
                    </p:blipFill>
                    <p:spPr>
                      <a:xfrm>
                        <a:off x="3111500" y="5715000"/>
                        <a:ext cx="3127375" cy="614362"/>
                      </a:xfrm>
                      <a:prstGeom prst="rect">
                        <a:avLst/>
                      </a:prstGeom>
                      <a:solidFill>
                        <a:srgbClr val="EEECE1"/>
                      </a:solidFill>
                    </p:spPr>
                  </p:pic>
                </p:oleObj>
              </mc:Fallback>
            </mc:AlternateContent>
          </a:graphicData>
        </a:graphic>
      </p:graphicFrame>
      <p:sp>
        <p:nvSpPr>
          <p:cNvPr id="3" name="TextBox 2"/>
          <p:cNvSpPr txBox="1"/>
          <p:nvPr/>
        </p:nvSpPr>
        <p:spPr>
          <a:xfrm>
            <a:off x="2209800" y="4443710"/>
            <a:ext cx="2624787" cy="461665"/>
          </a:xfrm>
          <a:prstGeom prst="rect">
            <a:avLst/>
          </a:prstGeom>
          <a:noFill/>
        </p:spPr>
        <p:txBody>
          <a:bodyPr wrap="none" rtlCol="0">
            <a:spAutoFit/>
          </a:bodyPr>
          <a:lstStyle/>
          <a:p>
            <a:r>
              <a:rPr lang="en-US" dirty="0">
                <a:latin typeface="Comic Sans MS"/>
                <a:cs typeface="Comic Sans MS"/>
              </a:rPr>
              <a:t>i</a:t>
            </a:r>
            <a:r>
              <a:rPr lang="en-US" dirty="0" smtClean="0">
                <a:latin typeface="Comic Sans MS"/>
                <a:cs typeface="Comic Sans MS"/>
              </a:rPr>
              <a:t>n bound systems</a:t>
            </a:r>
            <a:endParaRPr lang="en-US" dirty="0">
              <a:latin typeface="Comic Sans MS"/>
              <a:cs typeface="Comic Sans MS"/>
            </a:endParaRPr>
          </a:p>
        </p:txBody>
      </p:sp>
      <p:sp>
        <p:nvSpPr>
          <p:cNvPr id="8" name="TextBox 7"/>
          <p:cNvSpPr txBox="1"/>
          <p:nvPr/>
        </p:nvSpPr>
        <p:spPr>
          <a:xfrm>
            <a:off x="2209800" y="3757910"/>
            <a:ext cx="2681293" cy="461665"/>
          </a:xfrm>
          <a:prstGeom prst="rect">
            <a:avLst/>
          </a:prstGeom>
          <a:noFill/>
        </p:spPr>
        <p:txBody>
          <a:bodyPr wrap="none" rtlCol="0">
            <a:spAutoFit/>
          </a:bodyPr>
          <a:lstStyle/>
          <a:p>
            <a:r>
              <a:rPr lang="en-US" dirty="0">
                <a:latin typeface="Comic Sans MS"/>
                <a:cs typeface="Comic Sans MS"/>
              </a:rPr>
              <a:t>f</a:t>
            </a:r>
            <a:r>
              <a:rPr lang="en-US" dirty="0" smtClean="0">
                <a:latin typeface="Comic Sans MS"/>
                <a:cs typeface="Comic Sans MS"/>
              </a:rPr>
              <a:t>or free nucleons</a:t>
            </a:r>
            <a:endParaRPr lang="en-US" dirty="0">
              <a:latin typeface="Comic Sans MS"/>
              <a:cs typeface="Comic Sans MS"/>
            </a:endParaRPr>
          </a:p>
        </p:txBody>
      </p:sp>
      <p:sp>
        <p:nvSpPr>
          <p:cNvPr id="10" name="Oval 9"/>
          <p:cNvSpPr/>
          <p:nvPr/>
        </p:nvSpPr>
        <p:spPr>
          <a:xfrm>
            <a:off x="6019800" y="2847975"/>
            <a:ext cx="609600" cy="609600"/>
          </a:xfrm>
          <a:prstGeom prst="ellipse">
            <a:avLst/>
          </a:prstGeom>
          <a:solidFill>
            <a:srgbClr val="CCFFCC"/>
          </a:solidFill>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48400" y="3076575"/>
            <a:ext cx="152400" cy="152400"/>
          </a:xfrm>
          <a:prstGeom prst="ellipse">
            <a:avLst/>
          </a:prstGeom>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696200" y="2847975"/>
            <a:ext cx="609600" cy="609600"/>
          </a:xfrm>
          <a:prstGeom prst="ellipse">
            <a:avLst/>
          </a:prstGeom>
          <a:solidFill>
            <a:srgbClr val="CCFFCC"/>
          </a:solidFill>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391400" y="3152775"/>
            <a:ext cx="609600" cy="0"/>
          </a:xfrm>
          <a:prstGeom prst="straightConnector1">
            <a:avLst/>
          </a:prstGeom>
          <a:ln w="57150" cmpd="sng">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924800" y="3076575"/>
            <a:ext cx="152400" cy="152400"/>
          </a:xfrm>
          <a:prstGeom prst="ellipse">
            <a:avLst/>
          </a:prstGeom>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800600" y="2847975"/>
            <a:ext cx="609600" cy="609600"/>
          </a:xfrm>
          <a:prstGeom prst="ellipse">
            <a:avLst/>
          </a:prstGeom>
          <a:solidFill>
            <a:srgbClr val="CCFFCC"/>
          </a:solidFill>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400800" y="3152775"/>
            <a:ext cx="533400" cy="0"/>
          </a:xfrm>
          <a:prstGeom prst="straightConnector1">
            <a:avLst/>
          </a:prstGeom>
          <a:ln w="57150" cmpd="sng">
            <a:solidFill>
              <a:srgbClr val="FF0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23" name="Minus 22"/>
          <p:cNvSpPr/>
          <p:nvPr/>
        </p:nvSpPr>
        <p:spPr>
          <a:xfrm>
            <a:off x="5486400" y="3076575"/>
            <a:ext cx="304800" cy="152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Multiply 23"/>
          <p:cNvSpPr/>
          <p:nvPr/>
        </p:nvSpPr>
        <p:spPr>
          <a:xfrm>
            <a:off x="4953000" y="3000375"/>
            <a:ext cx="304800" cy="304800"/>
          </a:xfrm>
          <a:prstGeom prst="mathMultiply">
            <a:avLst/>
          </a:prstGeom>
          <a:ln>
            <a:solidFill>
              <a:srgbClr val="800000">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25" name="Plus 24"/>
          <p:cNvSpPr/>
          <p:nvPr/>
        </p:nvSpPr>
        <p:spPr>
          <a:xfrm>
            <a:off x="7010400" y="3000375"/>
            <a:ext cx="304800" cy="3048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660425" y="6400800"/>
            <a:ext cx="3178775" cy="400110"/>
          </a:xfrm>
          <a:prstGeom prst="rect">
            <a:avLst/>
          </a:prstGeom>
          <a:noFill/>
        </p:spPr>
        <p:txBody>
          <a:bodyPr wrap="none" rtlCol="0">
            <a:spAutoFit/>
          </a:bodyPr>
          <a:lstStyle/>
          <a:p>
            <a:r>
              <a:rPr lang="en-US" sz="2000" dirty="0" smtClean="0">
                <a:solidFill>
                  <a:srgbClr val="FFFF00"/>
                </a:solidFill>
              </a:rPr>
              <a:t>Close and Kumano (1990) </a:t>
            </a:r>
            <a:endParaRPr lang="en-US" sz="2000" dirty="0">
              <a:solidFill>
                <a:srgbClr val="FFFF00"/>
              </a:solidFill>
            </a:endParaRPr>
          </a:p>
        </p:txBody>
      </p:sp>
      <p:sp>
        <p:nvSpPr>
          <p:cNvPr id="28" name="TextBox 27"/>
          <p:cNvSpPr txBox="1"/>
          <p:nvPr/>
        </p:nvSpPr>
        <p:spPr>
          <a:xfrm>
            <a:off x="942828" y="5481935"/>
            <a:ext cx="1495572" cy="461665"/>
          </a:xfrm>
          <a:prstGeom prst="rect">
            <a:avLst/>
          </a:prstGeom>
          <a:noFill/>
        </p:spPr>
        <p:txBody>
          <a:bodyPr wrap="none" rtlCol="0">
            <a:spAutoFit/>
          </a:bodyPr>
          <a:lstStyle/>
          <a:p>
            <a:r>
              <a:rPr lang="en-US" dirty="0" smtClean="0">
                <a:solidFill>
                  <a:srgbClr val="FFFF00"/>
                </a:solidFill>
                <a:latin typeface="Comic Sans MS"/>
                <a:cs typeface="Comic Sans MS"/>
              </a:rPr>
              <a:t>Sum Rule</a:t>
            </a:r>
            <a:endParaRPr lang="en-US" dirty="0">
              <a:solidFill>
                <a:srgbClr val="FFFF00"/>
              </a:solidFill>
              <a:latin typeface="Comic Sans MS"/>
              <a:cs typeface="Comic Sans MS"/>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825437084"/>
              </p:ext>
            </p:extLst>
          </p:nvPr>
        </p:nvGraphicFramePr>
        <p:xfrm>
          <a:off x="198438" y="2684463"/>
          <a:ext cx="3933825" cy="954087"/>
        </p:xfrm>
        <a:graphic>
          <a:graphicData uri="http://schemas.openxmlformats.org/presentationml/2006/ole">
            <mc:AlternateContent xmlns:mc="http://schemas.openxmlformats.org/markup-compatibility/2006">
              <mc:Choice xmlns:v="urn:schemas-microsoft-com:vml" Requires="v">
                <p:oleObj spid="_x0000_s14356" name="Equation" r:id="rId9" imgW="1778000" imgH="431800" progId="Equation.3">
                  <p:embed/>
                </p:oleObj>
              </mc:Choice>
              <mc:Fallback>
                <p:oleObj name="Equation" r:id="rId9" imgW="1778000" imgH="431800" progId="Equation.3">
                  <p:embed/>
                  <p:pic>
                    <p:nvPicPr>
                      <p:cNvPr id="0" name=""/>
                      <p:cNvPicPr/>
                      <p:nvPr/>
                    </p:nvPicPr>
                    <p:blipFill>
                      <a:blip r:embed="rId10"/>
                      <a:stretch>
                        <a:fillRect/>
                      </a:stretch>
                    </p:blipFill>
                    <p:spPr>
                      <a:xfrm>
                        <a:off x="198438" y="2684463"/>
                        <a:ext cx="3933825" cy="954087"/>
                      </a:xfrm>
                      <a:prstGeom prst="rect">
                        <a:avLst/>
                      </a:prstGeom>
                      <a:solidFill>
                        <a:schemeClr val="tx2"/>
                      </a:solidFill>
                    </p:spPr>
                  </p:pic>
                </p:oleObj>
              </mc:Fallback>
            </mc:AlternateContent>
          </a:graphicData>
        </a:graphic>
      </p:graphicFrame>
      <p:sp>
        <p:nvSpPr>
          <p:cNvPr id="30" name="TextBox 29"/>
          <p:cNvSpPr txBox="1"/>
          <p:nvPr/>
        </p:nvSpPr>
        <p:spPr>
          <a:xfrm>
            <a:off x="5200036" y="2221468"/>
            <a:ext cx="3615142" cy="369332"/>
          </a:xfrm>
          <a:prstGeom prst="rect">
            <a:avLst/>
          </a:prstGeom>
          <a:noFill/>
        </p:spPr>
        <p:txBody>
          <a:bodyPr wrap="none" rtlCol="0">
            <a:spAutoFit/>
          </a:bodyPr>
          <a:lstStyle/>
          <a:p>
            <a:r>
              <a:rPr lang="en-US" sz="1800" dirty="0" err="1" smtClean="0">
                <a:solidFill>
                  <a:schemeClr val="tx1">
                    <a:lumMod val="85000"/>
                  </a:schemeClr>
                </a:solidFill>
              </a:rPr>
              <a:t>Hoodbhoy</a:t>
            </a:r>
            <a:r>
              <a:rPr lang="en-US" sz="1800" dirty="0" smtClean="0">
                <a:solidFill>
                  <a:schemeClr val="tx1">
                    <a:lumMod val="85000"/>
                  </a:schemeClr>
                </a:solidFill>
              </a:rPr>
              <a:t>, Jaffe, </a:t>
            </a:r>
            <a:r>
              <a:rPr lang="en-US" sz="1800" dirty="0" err="1" smtClean="0">
                <a:solidFill>
                  <a:schemeClr val="tx1">
                    <a:lumMod val="85000"/>
                  </a:schemeClr>
                </a:solidFill>
              </a:rPr>
              <a:t>Manohar</a:t>
            </a:r>
            <a:r>
              <a:rPr lang="en-US" sz="1800" dirty="0">
                <a:solidFill>
                  <a:schemeClr val="tx1">
                    <a:lumMod val="85000"/>
                  </a:schemeClr>
                </a:solidFill>
              </a:rPr>
              <a:t> </a:t>
            </a:r>
            <a:r>
              <a:rPr lang="en-US" sz="1800" dirty="0" smtClean="0">
                <a:solidFill>
                  <a:schemeClr val="tx1">
                    <a:lumMod val="85000"/>
                  </a:schemeClr>
                </a:solidFill>
              </a:rPr>
              <a:t>(1989) </a:t>
            </a:r>
            <a:endParaRPr lang="en-US" sz="1800" dirty="0">
              <a:solidFill>
                <a:schemeClr val="tx1">
                  <a:lumMod val="85000"/>
                </a:schemeClr>
              </a:solidFill>
            </a:endParaRPr>
          </a:p>
        </p:txBody>
      </p:sp>
      <p:sp>
        <p:nvSpPr>
          <p:cNvPr id="31" name="TextBox 30"/>
          <p:cNvSpPr txBox="1"/>
          <p:nvPr/>
        </p:nvSpPr>
        <p:spPr>
          <a:xfrm>
            <a:off x="1905000" y="1900535"/>
            <a:ext cx="4033376" cy="461665"/>
          </a:xfrm>
          <a:prstGeom prst="rect">
            <a:avLst/>
          </a:prstGeom>
          <a:noFill/>
        </p:spPr>
        <p:txBody>
          <a:bodyPr wrap="none" rtlCol="0">
            <a:spAutoFit/>
          </a:bodyPr>
          <a:lstStyle/>
          <a:p>
            <a:r>
              <a:rPr lang="en-US" dirty="0" smtClean="0">
                <a:solidFill>
                  <a:srgbClr val="FFFF00"/>
                </a:solidFill>
                <a:latin typeface="Comic Sans MS"/>
                <a:cs typeface="Comic Sans MS"/>
              </a:rPr>
              <a:t>Tensor Structure Function </a:t>
            </a:r>
            <a:endParaRPr lang="en-US" dirty="0">
              <a:solidFill>
                <a:srgbClr val="FFFF00"/>
              </a:solidFill>
              <a:latin typeface="Comic Sans MS"/>
              <a:cs typeface="Comic Sans MS"/>
            </a:endParaRPr>
          </a:p>
        </p:txBody>
      </p:sp>
      <p:sp>
        <p:nvSpPr>
          <p:cNvPr id="32" name="Rectangle 31"/>
          <p:cNvSpPr/>
          <p:nvPr/>
        </p:nvSpPr>
        <p:spPr>
          <a:xfrm>
            <a:off x="76200" y="1905000"/>
            <a:ext cx="8991600" cy="3124200"/>
          </a:xfrm>
          <a:prstGeom prst="rect">
            <a:avLst/>
          </a:prstGeom>
          <a:noFill/>
          <a:ln w="57150" cmpd="sng">
            <a:solidFill>
              <a:srgbClr val="D1FF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a:off x="5029200" y="4267200"/>
            <a:ext cx="6096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5715000" y="4186535"/>
            <a:ext cx="3358462" cy="830997"/>
          </a:xfrm>
          <a:prstGeom prst="rect">
            <a:avLst/>
          </a:prstGeom>
          <a:noFill/>
        </p:spPr>
        <p:txBody>
          <a:bodyPr wrap="none" rtlCol="0">
            <a:spAutoFit/>
          </a:bodyPr>
          <a:lstStyle/>
          <a:p>
            <a:r>
              <a:rPr lang="en-US" dirty="0" smtClean="0">
                <a:latin typeface="Comic Sans MS"/>
                <a:cs typeface="Comic Sans MS"/>
              </a:rPr>
              <a:t>Role of D wave, or non </a:t>
            </a:r>
          </a:p>
          <a:p>
            <a:r>
              <a:rPr lang="en-US" dirty="0" smtClean="0">
                <a:latin typeface="Comic Sans MS"/>
                <a:cs typeface="Comic Sans MS"/>
              </a:rPr>
              <a:t>conventional physics!</a:t>
            </a:r>
            <a:endParaRPr lang="en-US" dirty="0">
              <a:latin typeface="Comic Sans MS"/>
              <a:cs typeface="Comic Sans MS"/>
            </a:endParaRPr>
          </a:p>
        </p:txBody>
      </p:sp>
      <p:sp>
        <p:nvSpPr>
          <p:cNvPr id="35" name="Rectangle 34"/>
          <p:cNvSpPr/>
          <p:nvPr/>
        </p:nvSpPr>
        <p:spPr>
          <a:xfrm>
            <a:off x="0" y="5379052"/>
            <a:ext cx="9144000" cy="1447800"/>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91261" y="3429000"/>
            <a:ext cx="737076" cy="400110"/>
          </a:xfrm>
          <a:prstGeom prst="rect">
            <a:avLst/>
          </a:prstGeom>
          <a:noFill/>
        </p:spPr>
        <p:txBody>
          <a:bodyPr wrap="none" rtlCol="0">
            <a:spAutoFit/>
          </a:bodyPr>
          <a:lstStyle/>
          <a:p>
            <a:r>
              <a:rPr lang="en-US" sz="2000" dirty="0">
                <a:solidFill>
                  <a:srgbClr val="000000"/>
                </a:solidFill>
                <a:latin typeface="Comic Sans MS"/>
                <a:cs typeface="Comic Sans MS"/>
              </a:rPr>
              <a:t>m</a:t>
            </a:r>
            <a:r>
              <a:rPr lang="en-US" sz="2000" dirty="0" smtClean="0">
                <a:solidFill>
                  <a:srgbClr val="000000"/>
                </a:solidFill>
                <a:latin typeface="Comic Sans MS"/>
                <a:cs typeface="Comic Sans MS"/>
              </a:rPr>
              <a:t>=-1</a:t>
            </a:r>
            <a:endParaRPr lang="en-US" sz="2000" dirty="0">
              <a:solidFill>
                <a:srgbClr val="000000"/>
              </a:solidFill>
              <a:latin typeface="Comic Sans MS"/>
              <a:cs typeface="Comic Sans MS"/>
            </a:endParaRPr>
          </a:p>
        </p:txBody>
      </p:sp>
      <p:sp>
        <p:nvSpPr>
          <p:cNvPr id="36" name="TextBox 35"/>
          <p:cNvSpPr txBox="1"/>
          <p:nvPr/>
        </p:nvSpPr>
        <p:spPr>
          <a:xfrm>
            <a:off x="4948061" y="3429000"/>
            <a:ext cx="690739" cy="400110"/>
          </a:xfrm>
          <a:prstGeom prst="rect">
            <a:avLst/>
          </a:prstGeom>
          <a:noFill/>
        </p:spPr>
        <p:txBody>
          <a:bodyPr wrap="none" rtlCol="0">
            <a:spAutoFit/>
          </a:bodyPr>
          <a:lstStyle/>
          <a:p>
            <a:r>
              <a:rPr lang="en-US" sz="2000" dirty="0">
                <a:solidFill>
                  <a:srgbClr val="000000"/>
                </a:solidFill>
                <a:latin typeface="Comic Sans MS"/>
                <a:cs typeface="Comic Sans MS"/>
              </a:rPr>
              <a:t>m</a:t>
            </a:r>
            <a:r>
              <a:rPr lang="en-US" sz="2000" dirty="0" smtClean="0">
                <a:solidFill>
                  <a:srgbClr val="000000"/>
                </a:solidFill>
                <a:latin typeface="Comic Sans MS"/>
                <a:cs typeface="Comic Sans MS"/>
              </a:rPr>
              <a:t>=0</a:t>
            </a:r>
            <a:endParaRPr lang="en-US" sz="2000" dirty="0">
              <a:solidFill>
                <a:srgbClr val="000000"/>
              </a:solidFill>
              <a:latin typeface="Comic Sans MS"/>
              <a:cs typeface="Comic Sans MS"/>
            </a:endParaRPr>
          </a:p>
        </p:txBody>
      </p:sp>
      <p:sp>
        <p:nvSpPr>
          <p:cNvPr id="37" name="TextBox 36"/>
          <p:cNvSpPr txBox="1"/>
          <p:nvPr/>
        </p:nvSpPr>
        <p:spPr>
          <a:xfrm>
            <a:off x="6019800" y="3429000"/>
            <a:ext cx="630251" cy="400110"/>
          </a:xfrm>
          <a:prstGeom prst="rect">
            <a:avLst/>
          </a:prstGeom>
          <a:noFill/>
        </p:spPr>
        <p:txBody>
          <a:bodyPr wrap="none" rtlCol="0">
            <a:spAutoFit/>
          </a:bodyPr>
          <a:lstStyle/>
          <a:p>
            <a:r>
              <a:rPr lang="en-US" sz="2000" dirty="0">
                <a:solidFill>
                  <a:srgbClr val="000000"/>
                </a:solidFill>
                <a:latin typeface="Comic Sans MS"/>
                <a:cs typeface="Comic Sans MS"/>
              </a:rPr>
              <a:t>m</a:t>
            </a:r>
            <a:r>
              <a:rPr lang="en-US" sz="2000" dirty="0" smtClean="0">
                <a:solidFill>
                  <a:srgbClr val="000000"/>
                </a:solidFill>
                <a:latin typeface="Comic Sans MS"/>
                <a:cs typeface="Comic Sans MS"/>
              </a:rPr>
              <a:t>=1</a:t>
            </a:r>
            <a:endParaRPr lang="en-US" sz="2000" dirty="0">
              <a:solidFill>
                <a:srgbClr val="000000"/>
              </a:solidFill>
              <a:latin typeface="Comic Sans MS"/>
              <a:cs typeface="Comic Sans MS"/>
            </a:endParaRPr>
          </a:p>
        </p:txBody>
      </p:sp>
      <p:sp>
        <p:nvSpPr>
          <p:cNvPr id="11" name="TextBox 10"/>
          <p:cNvSpPr txBox="1"/>
          <p:nvPr/>
        </p:nvSpPr>
        <p:spPr>
          <a:xfrm>
            <a:off x="4495800" y="2895600"/>
            <a:ext cx="355837" cy="461665"/>
          </a:xfrm>
          <a:prstGeom prst="rect">
            <a:avLst/>
          </a:prstGeom>
          <a:noFill/>
        </p:spPr>
        <p:txBody>
          <a:bodyPr wrap="none" rtlCol="0">
            <a:spAutoFit/>
          </a:bodyPr>
          <a:lstStyle/>
          <a:p>
            <a:r>
              <a:rPr lang="en-US" dirty="0" smtClean="0">
                <a:solidFill>
                  <a:schemeClr val="bg1"/>
                </a:solidFill>
              </a:rPr>
              <a:t>2</a:t>
            </a:r>
            <a:endParaRPr lang="en-US" dirty="0">
              <a:solidFill>
                <a:schemeClr val="bg1"/>
              </a:solidFill>
            </a:endParaRPr>
          </a:p>
        </p:txBody>
      </p:sp>
      <p:sp>
        <p:nvSpPr>
          <p:cNvPr id="13" name="TextBox 12"/>
          <p:cNvSpPr txBox="1"/>
          <p:nvPr/>
        </p:nvSpPr>
        <p:spPr>
          <a:xfrm>
            <a:off x="8233536" y="2590800"/>
            <a:ext cx="377064" cy="923330"/>
          </a:xfrm>
          <a:prstGeom prst="rect">
            <a:avLst/>
          </a:prstGeom>
          <a:noFill/>
        </p:spPr>
        <p:txBody>
          <a:bodyPr wrap="none" rtlCol="0">
            <a:spAutoFit/>
          </a:bodyPr>
          <a:lstStyle/>
          <a:p>
            <a:r>
              <a:rPr lang="en-US" sz="5400" dirty="0">
                <a:solidFill>
                  <a:srgbClr val="800000"/>
                </a:solidFill>
              </a:rPr>
              <a:t>]</a:t>
            </a:r>
          </a:p>
        </p:txBody>
      </p:sp>
      <p:sp>
        <p:nvSpPr>
          <p:cNvPr id="38" name="TextBox 37"/>
          <p:cNvSpPr txBox="1"/>
          <p:nvPr/>
        </p:nvSpPr>
        <p:spPr>
          <a:xfrm>
            <a:off x="5715000" y="2590800"/>
            <a:ext cx="377064" cy="923330"/>
          </a:xfrm>
          <a:prstGeom prst="rect">
            <a:avLst/>
          </a:prstGeom>
          <a:noFill/>
        </p:spPr>
        <p:txBody>
          <a:bodyPr wrap="none" rtlCol="0">
            <a:spAutoFit/>
          </a:bodyPr>
          <a:lstStyle/>
          <a:p>
            <a:r>
              <a:rPr lang="en-US" sz="5400" dirty="0" smtClean="0">
                <a:solidFill>
                  <a:srgbClr val="800000"/>
                </a:solidFill>
              </a:rPr>
              <a:t>[</a:t>
            </a:r>
            <a:endParaRPr lang="en-US" sz="5400" dirty="0">
              <a:solidFill>
                <a:srgbClr val="800000"/>
              </a:solidFill>
            </a:endParaRPr>
          </a:p>
        </p:txBody>
      </p:sp>
    </p:spTree>
    <p:extLst>
      <p:ext uri="{BB962C8B-B14F-4D97-AF65-F5344CB8AC3E}">
        <p14:creationId xmlns:p14="http://schemas.microsoft.com/office/powerpoint/2010/main" val="21743238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2209800" y="1981200"/>
            <a:ext cx="5181600" cy="1371600"/>
          </a:xfrm>
          <a:prstGeom prst="wav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504789" y="2438400"/>
            <a:ext cx="4450407" cy="461665"/>
          </a:xfrm>
          <a:prstGeom prst="rect">
            <a:avLst/>
          </a:prstGeom>
          <a:noFill/>
        </p:spPr>
        <p:txBody>
          <a:bodyPr wrap="none" rtlCol="0">
            <a:spAutoFit/>
          </a:bodyPr>
          <a:lstStyle/>
          <a:p>
            <a:r>
              <a:rPr lang="en-US" dirty="0" smtClean="0">
                <a:solidFill>
                  <a:srgbClr val="FF0000"/>
                </a:solidFill>
              </a:rPr>
              <a:t>S</a:t>
            </a:r>
            <a:r>
              <a:rPr lang="en-US" dirty="0" smtClean="0">
                <a:solidFill>
                  <a:srgbClr val="FF0000"/>
                </a:solidFill>
                <a:latin typeface="Comic Sans MS"/>
                <a:cs typeface="Comic Sans MS"/>
              </a:rPr>
              <a:t>pin </a:t>
            </a:r>
            <a:r>
              <a:rPr lang="en-US" dirty="0" smtClean="0">
                <a:solidFill>
                  <a:srgbClr val="FF0000"/>
                </a:solidFill>
                <a:latin typeface="Comic Sans MS"/>
                <a:cs typeface="Comic Sans MS"/>
              </a:rPr>
              <a:t>One Sum Rule Derivation </a:t>
            </a:r>
            <a:endParaRPr lang="en-US" dirty="0">
              <a:solidFill>
                <a:srgbClr val="FF0000"/>
              </a:solidFill>
            </a:endParaRPr>
          </a:p>
        </p:txBody>
      </p:sp>
    </p:spTree>
    <p:extLst>
      <p:ext uri="{BB962C8B-B14F-4D97-AF65-F5344CB8AC3E}">
        <p14:creationId xmlns:p14="http://schemas.microsoft.com/office/powerpoint/2010/main" val="28796997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09800" y="3810000"/>
            <a:ext cx="5181600" cy="8382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29"/>
          <p:cNvGraphicFramePr>
            <a:graphicFrameLocks noChangeAspect="1"/>
          </p:cNvGraphicFramePr>
          <p:nvPr>
            <p:extLst>
              <p:ext uri="{D42A27DB-BD31-4B8C-83A1-F6EECF244321}">
                <p14:modId xmlns:p14="http://schemas.microsoft.com/office/powerpoint/2010/main" val="2954425555"/>
              </p:ext>
            </p:extLst>
          </p:nvPr>
        </p:nvGraphicFramePr>
        <p:xfrm>
          <a:off x="2362200" y="3733800"/>
          <a:ext cx="4959350" cy="914400"/>
        </p:xfrm>
        <a:graphic>
          <a:graphicData uri="http://schemas.openxmlformats.org/presentationml/2006/ole">
            <mc:AlternateContent xmlns:mc="http://schemas.openxmlformats.org/markup-compatibility/2006">
              <mc:Choice xmlns:v="urn:schemas-microsoft-com:vml" Requires="v">
                <p:oleObj spid="_x0000_s15377" name="Equation" r:id="rId3" imgW="2133600" imgH="393700" progId="Equation.3">
                  <p:embed/>
                </p:oleObj>
              </mc:Choice>
              <mc:Fallback>
                <p:oleObj name="Equation" r:id="rId3" imgW="2133600" imgH="393700" progId="Equation.3">
                  <p:embed/>
                  <p:pic>
                    <p:nvPicPr>
                      <p:cNvPr id="0" name=""/>
                      <p:cNvPicPr>
                        <a:picLocks noChangeAspect="1" noChangeArrowheads="1"/>
                      </p:cNvPicPr>
                      <p:nvPr/>
                    </p:nvPicPr>
                    <p:blipFill>
                      <a:blip r:embed="rId4"/>
                      <a:srcRect/>
                      <a:stretch>
                        <a:fillRect/>
                      </a:stretch>
                    </p:blipFill>
                    <p:spPr bwMode="auto">
                      <a:xfrm>
                        <a:off x="2362200" y="3733800"/>
                        <a:ext cx="4959350" cy="914400"/>
                      </a:xfrm>
                      <a:prstGeom prst="rect">
                        <a:avLst/>
                      </a:prstGeom>
                      <a:noFill/>
                      <a:ln>
                        <a:noFill/>
                      </a:ln>
                      <a:effectLst/>
                      <a:extLst/>
                    </p:spPr>
                  </p:pic>
                </p:oleObj>
              </mc:Fallback>
            </mc:AlternateContent>
          </a:graphicData>
        </a:graphic>
      </p:graphicFrame>
      <p:sp>
        <p:nvSpPr>
          <p:cNvPr id="9" name="Rectangle 8"/>
          <p:cNvSpPr/>
          <p:nvPr/>
        </p:nvSpPr>
        <p:spPr>
          <a:xfrm>
            <a:off x="2209800" y="5029200"/>
            <a:ext cx="4114800" cy="8382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9" name="Object 29"/>
          <p:cNvGraphicFramePr>
            <a:graphicFrameLocks noChangeAspect="1"/>
          </p:cNvGraphicFramePr>
          <p:nvPr>
            <p:extLst>
              <p:ext uri="{D42A27DB-BD31-4B8C-83A1-F6EECF244321}">
                <p14:modId xmlns:p14="http://schemas.microsoft.com/office/powerpoint/2010/main" val="3824031775"/>
              </p:ext>
            </p:extLst>
          </p:nvPr>
        </p:nvGraphicFramePr>
        <p:xfrm>
          <a:off x="2209800" y="2057400"/>
          <a:ext cx="4635500" cy="912813"/>
        </p:xfrm>
        <a:graphic>
          <a:graphicData uri="http://schemas.openxmlformats.org/presentationml/2006/ole">
            <mc:AlternateContent xmlns:mc="http://schemas.openxmlformats.org/markup-compatibility/2006">
              <mc:Choice xmlns:v="urn:schemas-microsoft-com:vml" Requires="v">
                <p:oleObj spid="_x0000_s15378" name="Equation" r:id="rId5" imgW="1993900" imgH="393700" progId="Equation.3">
                  <p:embed/>
                </p:oleObj>
              </mc:Choice>
              <mc:Fallback>
                <p:oleObj name="Equation" r:id="rId5" imgW="1993900" imgH="393700" progId="Equation.3">
                  <p:embed/>
                  <p:pic>
                    <p:nvPicPr>
                      <p:cNvPr id="0" name=""/>
                      <p:cNvPicPr>
                        <a:picLocks noChangeAspect="1" noChangeArrowheads="1"/>
                      </p:cNvPicPr>
                      <p:nvPr/>
                    </p:nvPicPr>
                    <p:blipFill>
                      <a:blip r:embed="rId6"/>
                      <a:srcRect/>
                      <a:stretch>
                        <a:fillRect/>
                      </a:stretch>
                    </p:blipFill>
                    <p:spPr bwMode="auto">
                      <a:xfrm>
                        <a:off x="2209800" y="2057400"/>
                        <a:ext cx="4635500" cy="912813"/>
                      </a:xfrm>
                      <a:prstGeom prst="rect">
                        <a:avLst/>
                      </a:prstGeom>
                      <a:solidFill>
                        <a:srgbClr val="EEECE1"/>
                      </a:solidFill>
                      <a:ln>
                        <a:noFill/>
                      </a:ln>
                      <a:effectLst/>
                      <a:extLst/>
                    </p:spPr>
                  </p:pic>
                </p:oleObj>
              </mc:Fallback>
            </mc:AlternateContent>
          </a:graphicData>
        </a:graphic>
      </p:graphicFrame>
      <p:sp>
        <p:nvSpPr>
          <p:cNvPr id="4" name="TextBox 3"/>
          <p:cNvSpPr txBox="1"/>
          <p:nvPr/>
        </p:nvSpPr>
        <p:spPr>
          <a:xfrm>
            <a:off x="2286000" y="224135"/>
            <a:ext cx="4002869" cy="461665"/>
          </a:xfrm>
          <a:prstGeom prst="rect">
            <a:avLst/>
          </a:prstGeom>
          <a:noFill/>
        </p:spPr>
        <p:txBody>
          <a:bodyPr wrap="none" rtlCol="0">
            <a:spAutoFit/>
          </a:bodyPr>
          <a:lstStyle/>
          <a:p>
            <a:r>
              <a:rPr lang="en-US" dirty="0" smtClean="0">
                <a:solidFill>
                  <a:srgbClr val="FFFF00"/>
                </a:solidFill>
                <a:latin typeface="Comic Sans MS"/>
                <a:cs typeface="Comic Sans MS"/>
              </a:rPr>
              <a:t>OAM Sum Rule: Operators</a:t>
            </a:r>
            <a:endParaRPr lang="en-US" dirty="0">
              <a:solidFill>
                <a:srgbClr val="FFFF00"/>
              </a:solidFill>
              <a:latin typeface="Comic Sans MS"/>
              <a:cs typeface="Comic Sans MS"/>
            </a:endParaRPr>
          </a:p>
        </p:txBody>
      </p:sp>
      <p:graphicFrame>
        <p:nvGraphicFramePr>
          <p:cNvPr id="20" name="Object 29"/>
          <p:cNvGraphicFramePr>
            <a:graphicFrameLocks noChangeAspect="1"/>
          </p:cNvGraphicFramePr>
          <p:nvPr>
            <p:extLst>
              <p:ext uri="{D42A27DB-BD31-4B8C-83A1-F6EECF244321}">
                <p14:modId xmlns:p14="http://schemas.microsoft.com/office/powerpoint/2010/main" val="3301562328"/>
              </p:ext>
            </p:extLst>
          </p:nvPr>
        </p:nvGraphicFramePr>
        <p:xfrm>
          <a:off x="2357437" y="4953000"/>
          <a:ext cx="3128963" cy="914400"/>
        </p:xfrm>
        <a:graphic>
          <a:graphicData uri="http://schemas.openxmlformats.org/presentationml/2006/ole">
            <mc:AlternateContent xmlns:mc="http://schemas.openxmlformats.org/markup-compatibility/2006">
              <mc:Choice xmlns:v="urn:schemas-microsoft-com:vml" Requires="v">
                <p:oleObj spid="_x0000_s15379" name="Equation" r:id="rId7" imgW="1346200" imgH="393700" progId="Equation.3">
                  <p:embed/>
                </p:oleObj>
              </mc:Choice>
              <mc:Fallback>
                <p:oleObj name="Equation" r:id="rId7" imgW="1346200" imgH="393700" progId="Equation.3">
                  <p:embed/>
                  <p:pic>
                    <p:nvPicPr>
                      <p:cNvPr id="0" name=""/>
                      <p:cNvPicPr>
                        <a:picLocks noChangeAspect="1" noChangeArrowheads="1"/>
                      </p:cNvPicPr>
                      <p:nvPr/>
                    </p:nvPicPr>
                    <p:blipFill>
                      <a:blip r:embed="rId8"/>
                      <a:srcRect/>
                      <a:stretch>
                        <a:fillRect/>
                      </a:stretch>
                    </p:blipFill>
                    <p:spPr bwMode="auto">
                      <a:xfrm>
                        <a:off x="2357437" y="4953000"/>
                        <a:ext cx="3128963" cy="914400"/>
                      </a:xfrm>
                      <a:prstGeom prst="rect">
                        <a:avLst/>
                      </a:prstGeom>
                      <a:noFill/>
                      <a:ln>
                        <a:noFill/>
                      </a:ln>
                      <a:effectLst/>
                      <a:extLst/>
                    </p:spPr>
                  </p:pic>
                </p:oleObj>
              </mc:Fallback>
            </mc:AlternateContent>
          </a:graphicData>
        </a:graphic>
      </p:graphicFrame>
      <p:graphicFrame>
        <p:nvGraphicFramePr>
          <p:cNvPr id="21" name="Object 29"/>
          <p:cNvGraphicFramePr>
            <a:graphicFrameLocks noChangeAspect="1"/>
          </p:cNvGraphicFramePr>
          <p:nvPr>
            <p:extLst>
              <p:ext uri="{D42A27DB-BD31-4B8C-83A1-F6EECF244321}">
                <p14:modId xmlns:p14="http://schemas.microsoft.com/office/powerpoint/2010/main" val="2542299616"/>
              </p:ext>
            </p:extLst>
          </p:nvPr>
        </p:nvGraphicFramePr>
        <p:xfrm>
          <a:off x="2286000" y="1146175"/>
          <a:ext cx="3217862" cy="530225"/>
        </p:xfrm>
        <a:graphic>
          <a:graphicData uri="http://schemas.openxmlformats.org/presentationml/2006/ole">
            <mc:AlternateContent xmlns:mc="http://schemas.openxmlformats.org/markup-compatibility/2006">
              <mc:Choice xmlns:v="urn:schemas-microsoft-com:vml" Requires="v">
                <p:oleObj spid="_x0000_s15380" name="Equation" r:id="rId9" imgW="1384300" imgH="228600" progId="Equation.3">
                  <p:embed/>
                </p:oleObj>
              </mc:Choice>
              <mc:Fallback>
                <p:oleObj name="Equation" r:id="rId9" imgW="1384300" imgH="228600" progId="Equation.3">
                  <p:embed/>
                  <p:pic>
                    <p:nvPicPr>
                      <p:cNvPr id="0" name=""/>
                      <p:cNvPicPr>
                        <a:picLocks noChangeAspect="1" noChangeArrowheads="1"/>
                      </p:cNvPicPr>
                      <p:nvPr/>
                    </p:nvPicPr>
                    <p:blipFill>
                      <a:blip r:embed="rId10"/>
                      <a:srcRect/>
                      <a:stretch>
                        <a:fillRect/>
                      </a:stretch>
                    </p:blipFill>
                    <p:spPr bwMode="auto">
                      <a:xfrm>
                        <a:off x="2286000" y="1146175"/>
                        <a:ext cx="3217862" cy="530225"/>
                      </a:xfrm>
                      <a:prstGeom prst="rect">
                        <a:avLst/>
                      </a:prstGeom>
                      <a:solidFill>
                        <a:schemeClr val="tx2"/>
                      </a:solidFill>
                      <a:ln>
                        <a:noFill/>
                      </a:ln>
                      <a:effectLst/>
                      <a:extLst/>
                    </p:spPr>
                  </p:pic>
                </p:oleObj>
              </mc:Fallback>
            </mc:AlternateContent>
          </a:graphicData>
        </a:graphic>
      </p:graphicFrame>
    </p:spTree>
    <p:extLst>
      <p:ext uri="{BB962C8B-B14F-4D97-AF65-F5344CB8AC3E}">
        <p14:creationId xmlns:p14="http://schemas.microsoft.com/office/powerpoint/2010/main" val="317559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3</a:t>
            </a:fld>
            <a:endParaRPr lang="en-US"/>
          </a:p>
        </p:txBody>
      </p:sp>
      <p:sp>
        <p:nvSpPr>
          <p:cNvPr id="4" name="Text Box 6"/>
          <p:cNvSpPr txBox="1">
            <a:spLocks noChangeArrowheads="1"/>
          </p:cNvSpPr>
          <p:nvPr/>
        </p:nvSpPr>
        <p:spPr bwMode="auto">
          <a:xfrm>
            <a:off x="533400" y="1600200"/>
            <a:ext cx="8397875"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dirty="0" smtClean="0">
                <a:solidFill>
                  <a:srgbClr val="FFFF00"/>
                </a:solidFill>
                <a:latin typeface="Comic Sans MS"/>
                <a:cs typeface="Comic Sans MS"/>
              </a:rPr>
              <a:t>One of Jefferson Lab’s main quests: </a:t>
            </a:r>
          </a:p>
          <a:p>
            <a:pPr algn="ctr"/>
            <a:endParaRPr lang="en-US" dirty="0">
              <a:latin typeface="Comic Sans MS"/>
              <a:cs typeface="Comic Sans MS"/>
            </a:endParaRPr>
          </a:p>
          <a:p>
            <a:pPr algn="ctr"/>
            <a:r>
              <a:rPr lang="en-US" dirty="0" smtClean="0">
                <a:latin typeface="Comic Sans MS"/>
                <a:cs typeface="Comic Sans MS"/>
              </a:rPr>
              <a:t>How </a:t>
            </a:r>
            <a:r>
              <a:rPr lang="en-US" dirty="0" smtClean="0">
                <a:latin typeface="Comic Sans MS"/>
                <a:cs typeface="Comic Sans MS"/>
              </a:rPr>
              <a:t>do we observe quarks and gluons orbital </a:t>
            </a:r>
            <a:r>
              <a:rPr lang="en-US" dirty="0">
                <a:latin typeface="Comic Sans MS"/>
                <a:cs typeface="Comic Sans MS"/>
              </a:rPr>
              <a:t>a</a:t>
            </a:r>
            <a:r>
              <a:rPr lang="en-US" dirty="0" smtClean="0">
                <a:latin typeface="Comic Sans MS"/>
                <a:cs typeface="Comic Sans MS"/>
              </a:rPr>
              <a:t>ngular </a:t>
            </a:r>
            <a:r>
              <a:rPr lang="en-US" dirty="0">
                <a:latin typeface="Comic Sans MS"/>
                <a:cs typeface="Comic Sans MS"/>
              </a:rPr>
              <a:t>m</a:t>
            </a:r>
            <a:r>
              <a:rPr lang="en-US" dirty="0" smtClean="0">
                <a:latin typeface="Comic Sans MS"/>
                <a:cs typeface="Comic Sans MS"/>
              </a:rPr>
              <a:t>omentum </a:t>
            </a:r>
            <a:r>
              <a:rPr lang="en-US" dirty="0">
                <a:latin typeface="Comic Sans MS"/>
                <a:cs typeface="Comic Sans MS"/>
              </a:rPr>
              <a:t>d</a:t>
            </a:r>
            <a:r>
              <a:rPr lang="en-US" dirty="0" smtClean="0">
                <a:latin typeface="Comic Sans MS"/>
                <a:cs typeface="Comic Sans MS"/>
              </a:rPr>
              <a:t>istributions in the proton? </a:t>
            </a:r>
            <a:endParaRPr lang="en-US" dirty="0">
              <a:latin typeface="Comic Sans MS"/>
              <a:cs typeface="Comic Sans MS"/>
            </a:endParaRPr>
          </a:p>
        </p:txBody>
      </p:sp>
      <p:sp>
        <p:nvSpPr>
          <p:cNvPr id="5" name="TextBox 4"/>
          <p:cNvSpPr txBox="1"/>
          <p:nvPr/>
        </p:nvSpPr>
        <p:spPr>
          <a:xfrm>
            <a:off x="609600" y="4343400"/>
            <a:ext cx="8382000" cy="830997"/>
          </a:xfrm>
          <a:prstGeom prst="rect">
            <a:avLst/>
          </a:prstGeom>
          <a:noFill/>
        </p:spPr>
        <p:txBody>
          <a:bodyPr wrap="square" rtlCol="0">
            <a:spAutoFit/>
          </a:bodyPr>
          <a:lstStyle/>
          <a:p>
            <a:r>
              <a:rPr lang="en-US" dirty="0" smtClean="0"/>
              <a:t>I will focus on this issue in this talk and leave the other topics  for coffee break discussions</a:t>
            </a:r>
            <a:endParaRPr lang="en-US" dirty="0"/>
          </a:p>
        </p:txBody>
      </p:sp>
    </p:spTree>
    <p:extLst>
      <p:ext uri="{BB962C8B-B14F-4D97-AF65-F5344CB8AC3E}">
        <p14:creationId xmlns:p14="http://schemas.microsoft.com/office/powerpoint/2010/main" val="1149737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93800" y="1092200"/>
            <a:ext cx="6743700" cy="4673600"/>
          </a:xfrm>
          <a:prstGeom prst="rect">
            <a:avLst/>
          </a:prstGeom>
        </p:spPr>
      </p:pic>
      <p:sp>
        <p:nvSpPr>
          <p:cNvPr id="4" name="TextBox 3"/>
          <p:cNvSpPr txBox="1"/>
          <p:nvPr/>
        </p:nvSpPr>
        <p:spPr>
          <a:xfrm>
            <a:off x="228600" y="6019800"/>
            <a:ext cx="7723498" cy="461665"/>
          </a:xfrm>
          <a:prstGeom prst="rect">
            <a:avLst/>
          </a:prstGeom>
          <a:noFill/>
        </p:spPr>
        <p:txBody>
          <a:bodyPr wrap="none" rtlCol="0">
            <a:spAutoFit/>
          </a:bodyPr>
          <a:lstStyle/>
          <a:p>
            <a:r>
              <a:rPr lang="en-US" dirty="0">
                <a:latin typeface="Comic Sans MS"/>
                <a:cs typeface="Comic Sans MS"/>
              </a:rPr>
              <a:t>7</a:t>
            </a:r>
            <a:r>
              <a:rPr lang="en-US" dirty="0" smtClean="0">
                <a:latin typeface="Comic Sans MS"/>
                <a:cs typeface="Comic Sans MS"/>
              </a:rPr>
              <a:t> (conserved f.f.’s</a:t>
            </a:r>
            <a:r>
              <a:rPr lang="en-US" dirty="0" smtClean="0">
                <a:latin typeface="Wingdings"/>
                <a:ea typeface="Wingdings"/>
                <a:cs typeface="Wingdings"/>
                <a:sym typeface="Wingdings"/>
              </a:rPr>
              <a:t></a:t>
            </a:r>
            <a:r>
              <a:rPr lang="en-US" b="1" i="1" dirty="0" smtClean="0">
                <a:latin typeface="Euclid Math One" charset="2"/>
                <a:ea typeface="Wingdings"/>
                <a:cs typeface="Euclid Math One" charset="2"/>
                <a:sym typeface="Wingdings"/>
              </a:rPr>
              <a:t>G</a:t>
            </a:r>
            <a:r>
              <a:rPr lang="en-US" b="1" i="1" baseline="-25000" dirty="0" smtClean="0">
                <a:latin typeface="Euclid Math One" charset="2"/>
                <a:ea typeface="Wingdings"/>
                <a:cs typeface="Euclid Math One" charset="2"/>
                <a:sym typeface="Wingdings"/>
              </a:rPr>
              <a:t>1 </a:t>
            </a:r>
            <a:r>
              <a:rPr lang="en-US" b="1" i="1" dirty="0" smtClean="0">
                <a:latin typeface="Comic Sans MS"/>
                <a:ea typeface="Wingdings"/>
                <a:cs typeface="Comic Sans MS"/>
                <a:sym typeface="Wingdings"/>
              </a:rPr>
              <a:t>–</a:t>
            </a:r>
            <a:r>
              <a:rPr lang="en-US" b="1" i="1" baseline="-25000" dirty="0" smtClean="0">
                <a:latin typeface="Euclid Math One" charset="2"/>
                <a:ea typeface="Wingdings"/>
                <a:cs typeface="Euclid Math One" charset="2"/>
                <a:sym typeface="Wingdings"/>
              </a:rPr>
              <a:t> </a:t>
            </a:r>
            <a:r>
              <a:rPr lang="en-US" b="1" i="1" dirty="0" smtClean="0">
                <a:latin typeface="Euclid Math One" charset="2"/>
                <a:ea typeface="Wingdings"/>
                <a:cs typeface="Euclid Math One" charset="2"/>
                <a:sym typeface="Wingdings"/>
              </a:rPr>
              <a:t>G</a:t>
            </a:r>
            <a:r>
              <a:rPr lang="en-US" b="1" i="1" baseline="-25000" dirty="0">
                <a:latin typeface="Euclid Math One" charset="2"/>
                <a:ea typeface="Wingdings"/>
                <a:cs typeface="Euclid Math One" charset="2"/>
                <a:sym typeface="Wingdings"/>
              </a:rPr>
              <a:t>7</a:t>
            </a:r>
            <a:r>
              <a:rPr lang="en-US" dirty="0" smtClean="0">
                <a:latin typeface="Comic Sans MS"/>
                <a:cs typeface="Comic Sans MS"/>
              </a:rPr>
              <a:t>) + 1 (non-conserved </a:t>
            </a:r>
            <a:r>
              <a:rPr lang="en-US" dirty="0" smtClean="0">
                <a:latin typeface="Wingdings"/>
                <a:ea typeface="Wingdings"/>
                <a:cs typeface="Wingdings"/>
                <a:sym typeface="Wingdings"/>
              </a:rPr>
              <a:t></a:t>
            </a:r>
            <a:r>
              <a:rPr lang="en-US" b="1" i="1" dirty="0" smtClean="0">
                <a:latin typeface="Euclid Math One" charset="2"/>
                <a:ea typeface="Wingdings"/>
                <a:cs typeface="Euclid Math One" charset="2"/>
                <a:sym typeface="Wingdings"/>
              </a:rPr>
              <a:t>G</a:t>
            </a:r>
            <a:r>
              <a:rPr lang="en-US" b="1" i="1" baseline="-25000" dirty="0" smtClean="0">
                <a:latin typeface="Euclid Math One" charset="2"/>
                <a:ea typeface="Wingdings"/>
                <a:cs typeface="Euclid Math One" charset="2"/>
                <a:sym typeface="Wingdings"/>
              </a:rPr>
              <a:t>8</a:t>
            </a:r>
            <a:r>
              <a:rPr lang="en-US" dirty="0" smtClean="0">
                <a:latin typeface="Comic Sans MS"/>
                <a:cs typeface="Comic Sans MS"/>
              </a:rPr>
              <a:t>)</a:t>
            </a:r>
            <a:endParaRPr lang="en-US" dirty="0">
              <a:latin typeface="Comic Sans MS"/>
              <a:cs typeface="Comic Sans MS"/>
            </a:endParaRPr>
          </a:p>
        </p:txBody>
      </p:sp>
      <p:sp>
        <p:nvSpPr>
          <p:cNvPr id="2" name="TextBox 1"/>
          <p:cNvSpPr txBox="1"/>
          <p:nvPr/>
        </p:nvSpPr>
        <p:spPr>
          <a:xfrm>
            <a:off x="1676400" y="304800"/>
            <a:ext cx="184666" cy="461665"/>
          </a:xfrm>
          <a:prstGeom prst="rect">
            <a:avLst/>
          </a:prstGeom>
          <a:noFill/>
        </p:spPr>
        <p:txBody>
          <a:bodyPr wrap="none" rtlCol="0">
            <a:spAutoFit/>
          </a:bodyPr>
          <a:lstStyle/>
          <a:p>
            <a:endParaRPr lang="en-US" dirty="0">
              <a:latin typeface="Comic Sans MS"/>
              <a:cs typeface="Comic Sans MS"/>
            </a:endParaRPr>
          </a:p>
        </p:txBody>
      </p:sp>
      <p:sp>
        <p:nvSpPr>
          <p:cNvPr id="5" name="TextBox 4"/>
          <p:cNvSpPr txBox="1"/>
          <p:nvPr/>
        </p:nvSpPr>
        <p:spPr>
          <a:xfrm>
            <a:off x="2667000" y="0"/>
            <a:ext cx="3190747" cy="461665"/>
          </a:xfrm>
          <a:prstGeom prst="rect">
            <a:avLst/>
          </a:prstGeom>
          <a:noFill/>
        </p:spPr>
        <p:txBody>
          <a:bodyPr wrap="none" rtlCol="0">
            <a:spAutoFit/>
          </a:bodyPr>
          <a:lstStyle/>
          <a:p>
            <a:r>
              <a:rPr lang="en-US" dirty="0" smtClean="0">
                <a:latin typeface="Comic Sans MS"/>
                <a:cs typeface="Comic Sans MS"/>
              </a:rPr>
              <a:t>EMT Matrix Element</a:t>
            </a:r>
            <a:endParaRPr lang="en-US" dirty="0">
              <a:latin typeface="Comic Sans MS"/>
              <a:cs typeface="Comic Sans MS"/>
            </a:endParaRPr>
          </a:p>
        </p:txBody>
      </p:sp>
      <p:sp>
        <p:nvSpPr>
          <p:cNvPr id="6" name="Rectangle 5"/>
          <p:cNvSpPr/>
          <p:nvPr/>
        </p:nvSpPr>
        <p:spPr>
          <a:xfrm>
            <a:off x="1600200" y="25146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24600" y="25146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96000" y="32004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324600" y="44958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48400" y="51054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0" y="51054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53000" y="11430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86200" y="1828800"/>
            <a:ext cx="685800" cy="457200"/>
          </a:xfrm>
          <a:prstGeom prst="rect">
            <a:avLst/>
          </a:prstGeom>
          <a:solidFill>
            <a:schemeClr val="accent3">
              <a:lumMod val="60000"/>
              <a:lumOff val="4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416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4800600"/>
            <a:ext cx="1752600" cy="762000"/>
          </a:xfrm>
          <a:prstGeom prst="rect">
            <a:avLst/>
          </a:prstGeom>
          <a:solidFill>
            <a:schemeClr val="accent3">
              <a:lumMod val="60000"/>
              <a:lumOff val="40000"/>
              <a:alpha val="2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531638" y="0"/>
            <a:ext cx="4316807" cy="461665"/>
          </a:xfrm>
          <a:prstGeom prst="rect">
            <a:avLst/>
          </a:prstGeom>
          <a:noFill/>
        </p:spPr>
        <p:txBody>
          <a:bodyPr wrap="none" rtlCol="0">
            <a:spAutoFit/>
          </a:bodyPr>
          <a:lstStyle/>
          <a:p>
            <a:r>
              <a:rPr lang="en-US" dirty="0" smtClean="0">
                <a:solidFill>
                  <a:srgbClr val="FFFF00"/>
                </a:solidFill>
                <a:latin typeface="Comic Sans MS"/>
                <a:cs typeface="Comic Sans MS"/>
              </a:rPr>
              <a:t>Sum </a:t>
            </a:r>
            <a:r>
              <a:rPr lang="en-US" dirty="0" smtClean="0">
                <a:solidFill>
                  <a:srgbClr val="FFFF00"/>
                </a:solidFill>
                <a:latin typeface="Comic Sans MS"/>
                <a:cs typeface="Comic Sans MS"/>
              </a:rPr>
              <a:t>Rule </a:t>
            </a:r>
            <a:r>
              <a:rPr lang="en-US" dirty="0" smtClean="0">
                <a:solidFill>
                  <a:srgbClr val="FFFF00"/>
                </a:solidFill>
                <a:latin typeface="Comic Sans MS"/>
                <a:cs typeface="Comic Sans MS"/>
              </a:rPr>
              <a:t>in </a:t>
            </a:r>
            <a:r>
              <a:rPr lang="en-US" dirty="0" smtClean="0">
                <a:solidFill>
                  <a:srgbClr val="FFFF00"/>
                </a:solidFill>
                <a:latin typeface="Comic Sans MS"/>
                <a:cs typeface="Comic Sans MS"/>
              </a:rPr>
              <a:t>Deuteron: Part I</a:t>
            </a:r>
            <a:endParaRPr lang="en-US" dirty="0">
              <a:solidFill>
                <a:srgbClr val="FFFF00"/>
              </a:solidFill>
              <a:latin typeface="Comic Sans MS"/>
              <a:cs typeface="Comic Sans MS"/>
            </a:endParaRPr>
          </a:p>
        </p:txBody>
      </p:sp>
      <p:graphicFrame>
        <p:nvGraphicFramePr>
          <p:cNvPr id="3" name="Object 29"/>
          <p:cNvGraphicFramePr>
            <a:graphicFrameLocks noChangeAspect="1"/>
          </p:cNvGraphicFramePr>
          <p:nvPr>
            <p:extLst>
              <p:ext uri="{D42A27DB-BD31-4B8C-83A1-F6EECF244321}">
                <p14:modId xmlns:p14="http://schemas.microsoft.com/office/powerpoint/2010/main" val="3395936156"/>
              </p:ext>
            </p:extLst>
          </p:nvPr>
        </p:nvGraphicFramePr>
        <p:xfrm>
          <a:off x="5941551" y="5486400"/>
          <a:ext cx="2897649" cy="609600"/>
        </p:xfrm>
        <a:graphic>
          <a:graphicData uri="http://schemas.openxmlformats.org/presentationml/2006/ole">
            <mc:AlternateContent xmlns:mc="http://schemas.openxmlformats.org/markup-compatibility/2006">
              <mc:Choice xmlns:v="urn:schemas-microsoft-com:vml" Requires="v">
                <p:oleObj spid="_x0000_s16397" name="Equation" r:id="rId3" imgW="1447800" imgH="304800" progId="Equation.3">
                  <p:embed/>
                </p:oleObj>
              </mc:Choice>
              <mc:Fallback>
                <p:oleObj name="Equation" r:id="rId3" imgW="1447800" imgH="304800" progId="Equation.3">
                  <p:embed/>
                  <p:pic>
                    <p:nvPicPr>
                      <p:cNvPr id="0" name=""/>
                      <p:cNvPicPr>
                        <a:picLocks noChangeAspect="1" noChangeArrowheads="1"/>
                      </p:cNvPicPr>
                      <p:nvPr/>
                    </p:nvPicPr>
                    <p:blipFill>
                      <a:blip r:embed="rId4"/>
                      <a:srcRect/>
                      <a:stretch>
                        <a:fillRect/>
                      </a:stretch>
                    </p:blipFill>
                    <p:spPr bwMode="auto">
                      <a:xfrm>
                        <a:off x="5941551" y="5486400"/>
                        <a:ext cx="2897649" cy="609600"/>
                      </a:xfrm>
                      <a:prstGeom prst="rect">
                        <a:avLst/>
                      </a:prstGeom>
                      <a:solidFill>
                        <a:schemeClr val="tx2">
                          <a:lumMod val="90000"/>
                        </a:schemeClr>
                      </a:solidFill>
                      <a:ln>
                        <a:noFill/>
                      </a:ln>
                      <a:effectLst/>
                      <a:extLst/>
                    </p:spPr>
                  </p:pic>
                </p:oleObj>
              </mc:Fallback>
            </mc:AlternateContent>
          </a:graphicData>
        </a:graphic>
      </p:graphicFrame>
      <p:graphicFrame>
        <p:nvGraphicFramePr>
          <p:cNvPr id="4" name="Object 29"/>
          <p:cNvGraphicFramePr>
            <a:graphicFrameLocks noChangeAspect="1"/>
          </p:cNvGraphicFramePr>
          <p:nvPr>
            <p:extLst>
              <p:ext uri="{D42A27DB-BD31-4B8C-83A1-F6EECF244321}">
                <p14:modId xmlns:p14="http://schemas.microsoft.com/office/powerpoint/2010/main" val="1565566814"/>
              </p:ext>
            </p:extLst>
          </p:nvPr>
        </p:nvGraphicFramePr>
        <p:xfrm>
          <a:off x="527050" y="4038600"/>
          <a:ext cx="5721350" cy="1552575"/>
        </p:xfrm>
        <a:graphic>
          <a:graphicData uri="http://schemas.openxmlformats.org/presentationml/2006/ole">
            <mc:AlternateContent xmlns:mc="http://schemas.openxmlformats.org/markup-compatibility/2006">
              <mc:Choice xmlns:v="urn:schemas-microsoft-com:vml" Requires="v">
                <p:oleObj spid="_x0000_s16398" name="Equation" r:id="rId5" imgW="2667000" imgH="723900" progId="Equation.3">
                  <p:embed/>
                </p:oleObj>
              </mc:Choice>
              <mc:Fallback>
                <p:oleObj name="Equation" r:id="rId5" imgW="2667000" imgH="723900" progId="Equation.3">
                  <p:embed/>
                  <p:pic>
                    <p:nvPicPr>
                      <p:cNvPr id="0" name=""/>
                      <p:cNvPicPr>
                        <a:picLocks noChangeAspect="1" noChangeArrowheads="1"/>
                      </p:cNvPicPr>
                      <p:nvPr/>
                    </p:nvPicPr>
                    <p:blipFill>
                      <a:blip r:embed="rId6"/>
                      <a:srcRect/>
                      <a:stretch>
                        <a:fillRect/>
                      </a:stretch>
                    </p:blipFill>
                    <p:spPr bwMode="auto">
                      <a:xfrm>
                        <a:off x="527050" y="4038600"/>
                        <a:ext cx="5721350" cy="1552575"/>
                      </a:xfrm>
                      <a:prstGeom prst="rect">
                        <a:avLst/>
                      </a:prstGeom>
                      <a:solidFill>
                        <a:schemeClr val="tx2">
                          <a:lumMod val="90000"/>
                        </a:schemeClr>
                      </a:solidFill>
                      <a:ln>
                        <a:noFill/>
                      </a:ln>
                      <a:effectLst/>
                      <a:extLst/>
                    </p:spPr>
                  </p:pic>
                </p:oleObj>
              </mc:Fallback>
            </mc:AlternateContent>
          </a:graphicData>
        </a:graphic>
      </p:graphicFrame>
      <p:sp>
        <p:nvSpPr>
          <p:cNvPr id="5" name="TextBox 4"/>
          <p:cNvSpPr txBox="1"/>
          <p:nvPr/>
        </p:nvSpPr>
        <p:spPr>
          <a:xfrm>
            <a:off x="152400" y="3352800"/>
            <a:ext cx="803450" cy="400110"/>
          </a:xfrm>
          <a:prstGeom prst="rect">
            <a:avLst/>
          </a:prstGeom>
          <a:noFill/>
        </p:spPr>
        <p:txBody>
          <a:bodyPr wrap="none" rtlCol="0">
            <a:spAutoFit/>
          </a:bodyPr>
          <a:lstStyle/>
          <a:p>
            <a:r>
              <a:rPr lang="en-US" sz="2000" dirty="0" smtClean="0">
                <a:solidFill>
                  <a:srgbClr val="FFFF00"/>
                </a:solidFill>
                <a:latin typeface="Comic Sans MS"/>
                <a:cs typeface="Comic Sans MS"/>
              </a:rPr>
              <a:t>OAM</a:t>
            </a:r>
            <a:endParaRPr lang="en-US" sz="2000" dirty="0">
              <a:solidFill>
                <a:srgbClr val="FFFF00"/>
              </a:solidFill>
              <a:latin typeface="Comic Sans MS"/>
              <a:cs typeface="Comic Sans MS"/>
            </a:endParaRPr>
          </a:p>
        </p:txBody>
      </p:sp>
      <p:sp>
        <p:nvSpPr>
          <p:cNvPr id="6" name="TextBox 5"/>
          <p:cNvSpPr txBox="1"/>
          <p:nvPr/>
        </p:nvSpPr>
        <p:spPr>
          <a:xfrm>
            <a:off x="228600" y="685800"/>
            <a:ext cx="1473455" cy="400110"/>
          </a:xfrm>
          <a:prstGeom prst="rect">
            <a:avLst/>
          </a:prstGeom>
          <a:noFill/>
        </p:spPr>
        <p:txBody>
          <a:bodyPr wrap="none" rtlCol="0">
            <a:spAutoFit/>
          </a:bodyPr>
          <a:lstStyle/>
          <a:p>
            <a:r>
              <a:rPr lang="en-US" sz="2000" dirty="0" smtClean="0">
                <a:solidFill>
                  <a:srgbClr val="FFFF00"/>
                </a:solidFill>
                <a:latin typeface="Comic Sans MS"/>
                <a:cs typeface="Comic Sans MS"/>
              </a:rPr>
              <a:t>Momentum</a:t>
            </a:r>
            <a:endParaRPr lang="en-US" sz="2000" dirty="0">
              <a:solidFill>
                <a:srgbClr val="FFFF00"/>
              </a:solidFill>
              <a:latin typeface="Comic Sans MS"/>
              <a:cs typeface="Comic Sans MS"/>
            </a:endParaRPr>
          </a:p>
        </p:txBody>
      </p:sp>
      <p:graphicFrame>
        <p:nvGraphicFramePr>
          <p:cNvPr id="7" name="Object 29"/>
          <p:cNvGraphicFramePr>
            <a:graphicFrameLocks noChangeAspect="1"/>
          </p:cNvGraphicFramePr>
          <p:nvPr>
            <p:extLst>
              <p:ext uri="{D42A27DB-BD31-4B8C-83A1-F6EECF244321}">
                <p14:modId xmlns:p14="http://schemas.microsoft.com/office/powerpoint/2010/main" val="3386965348"/>
              </p:ext>
            </p:extLst>
          </p:nvPr>
        </p:nvGraphicFramePr>
        <p:xfrm>
          <a:off x="304800" y="1295400"/>
          <a:ext cx="6091237" cy="1636452"/>
        </p:xfrm>
        <a:graphic>
          <a:graphicData uri="http://schemas.openxmlformats.org/presentationml/2006/ole">
            <mc:AlternateContent xmlns:mc="http://schemas.openxmlformats.org/markup-compatibility/2006">
              <mc:Choice xmlns:v="urn:schemas-microsoft-com:vml" Requires="v">
                <p:oleObj spid="_x0000_s16399" name="Equation" r:id="rId7" imgW="2882900" imgH="774700" progId="Equation.3">
                  <p:embed/>
                </p:oleObj>
              </mc:Choice>
              <mc:Fallback>
                <p:oleObj name="Equation" r:id="rId7" imgW="2882900" imgH="774700" progId="Equation.3">
                  <p:embed/>
                  <p:pic>
                    <p:nvPicPr>
                      <p:cNvPr id="0" name=""/>
                      <p:cNvPicPr>
                        <a:picLocks noChangeAspect="1" noChangeArrowheads="1"/>
                      </p:cNvPicPr>
                      <p:nvPr/>
                    </p:nvPicPr>
                    <p:blipFill>
                      <a:blip r:embed="rId8"/>
                      <a:srcRect/>
                      <a:stretch>
                        <a:fillRect/>
                      </a:stretch>
                    </p:blipFill>
                    <p:spPr bwMode="auto">
                      <a:xfrm>
                        <a:off x="304800" y="1295400"/>
                        <a:ext cx="6091237" cy="1636452"/>
                      </a:xfrm>
                      <a:prstGeom prst="rect">
                        <a:avLst/>
                      </a:prstGeom>
                      <a:solidFill>
                        <a:schemeClr val="tx2">
                          <a:lumMod val="90000"/>
                        </a:schemeClr>
                      </a:solidFill>
                      <a:ln>
                        <a:noFill/>
                      </a:ln>
                      <a:effectLst/>
                      <a:extLst/>
                    </p:spPr>
                  </p:pic>
                </p:oleObj>
              </mc:Fallback>
            </mc:AlternateContent>
          </a:graphicData>
        </a:graphic>
      </p:graphicFrame>
      <p:sp>
        <p:nvSpPr>
          <p:cNvPr id="8" name="TextBox 7"/>
          <p:cNvSpPr txBox="1"/>
          <p:nvPr/>
        </p:nvSpPr>
        <p:spPr>
          <a:xfrm>
            <a:off x="0" y="6172200"/>
            <a:ext cx="8305800" cy="707886"/>
          </a:xfrm>
          <a:prstGeom prst="rect">
            <a:avLst/>
          </a:prstGeom>
          <a:noFill/>
        </p:spPr>
        <p:txBody>
          <a:bodyPr wrap="square" rtlCol="0">
            <a:spAutoFit/>
          </a:bodyPr>
          <a:lstStyle/>
          <a:p>
            <a:r>
              <a:rPr lang="en-US" sz="2000" dirty="0" smtClean="0">
                <a:solidFill>
                  <a:srgbClr val="FFFF00"/>
                </a:solidFill>
                <a:latin typeface="Comic Sans MS"/>
                <a:cs typeface="Comic Sans MS"/>
              </a:rPr>
              <a:t>Use </a:t>
            </a:r>
            <a:r>
              <a:rPr lang="en-US" sz="2000" dirty="0" err="1" smtClean="0">
                <a:solidFill>
                  <a:srgbClr val="FFFF00"/>
                </a:solidFill>
                <a:latin typeface="Comic Sans MS"/>
                <a:cs typeface="Comic Sans MS"/>
              </a:rPr>
              <a:t>Ji’s</a:t>
            </a:r>
            <a:r>
              <a:rPr lang="en-US" sz="2000" dirty="0" smtClean="0">
                <a:solidFill>
                  <a:srgbClr val="FFFF00"/>
                </a:solidFill>
                <a:latin typeface="Comic Sans MS"/>
                <a:cs typeface="Comic Sans MS"/>
              </a:rPr>
              <a:t> framework, attention must be </a:t>
            </a:r>
            <a:r>
              <a:rPr lang="en-US" sz="2000" dirty="0" err="1" smtClean="0">
                <a:solidFill>
                  <a:srgbClr val="FFFF00"/>
                </a:solidFill>
                <a:latin typeface="Comic Sans MS"/>
                <a:cs typeface="Comic Sans MS"/>
              </a:rPr>
              <a:t>payed</a:t>
            </a:r>
            <a:r>
              <a:rPr lang="en-US" sz="2000" dirty="0" smtClean="0">
                <a:solidFill>
                  <a:srgbClr val="FFFF00"/>
                </a:solidFill>
                <a:latin typeface="Comic Sans MS"/>
                <a:cs typeface="Comic Sans MS"/>
              </a:rPr>
              <a:t> to singularities </a:t>
            </a:r>
          </a:p>
          <a:p>
            <a:r>
              <a:rPr lang="en-US" sz="2000" dirty="0" smtClean="0">
                <a:solidFill>
                  <a:srgbClr val="FFFF00"/>
                </a:solidFill>
                <a:latin typeface="Comic Sans MS"/>
                <a:cs typeface="Comic Sans MS"/>
              </a:rPr>
              <a:t>(Bakker Leader </a:t>
            </a:r>
            <a:r>
              <a:rPr lang="en-US" sz="2000" dirty="0" err="1" smtClean="0">
                <a:solidFill>
                  <a:srgbClr val="FFFF00"/>
                </a:solidFill>
                <a:latin typeface="Comic Sans MS"/>
                <a:cs typeface="Comic Sans MS"/>
              </a:rPr>
              <a:t>Trueman</a:t>
            </a:r>
            <a:r>
              <a:rPr lang="en-US" sz="2000" dirty="0" smtClean="0">
                <a:solidFill>
                  <a:srgbClr val="FFFF00"/>
                </a:solidFill>
                <a:latin typeface="Comic Sans MS"/>
                <a:cs typeface="Comic Sans MS"/>
              </a:rPr>
              <a:t>), … </a:t>
            </a:r>
            <a:endParaRPr lang="en-US" sz="2000" dirty="0">
              <a:solidFill>
                <a:srgbClr val="FFFF00"/>
              </a:solidFill>
              <a:latin typeface="Comic Sans MS"/>
              <a:cs typeface="Comic Sans MS"/>
            </a:endParaRPr>
          </a:p>
        </p:txBody>
      </p:sp>
      <p:sp>
        <p:nvSpPr>
          <p:cNvPr id="10" name="Rectangle 9"/>
          <p:cNvSpPr/>
          <p:nvPr/>
        </p:nvSpPr>
        <p:spPr>
          <a:xfrm>
            <a:off x="685800" y="2438400"/>
            <a:ext cx="1676400" cy="457200"/>
          </a:xfrm>
          <a:prstGeom prst="rect">
            <a:avLst/>
          </a:prstGeom>
          <a:solidFill>
            <a:schemeClr val="accent3">
              <a:lumMod val="60000"/>
              <a:lumOff val="40000"/>
              <a:alpha val="2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24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3139" y="71735"/>
            <a:ext cx="3038061" cy="461665"/>
          </a:xfrm>
          <a:prstGeom prst="rect">
            <a:avLst/>
          </a:prstGeom>
          <a:noFill/>
        </p:spPr>
        <p:txBody>
          <a:bodyPr wrap="none" rtlCol="0">
            <a:spAutoFit/>
          </a:bodyPr>
          <a:lstStyle/>
          <a:p>
            <a:r>
              <a:rPr lang="en-US" dirty="0" smtClean="0">
                <a:solidFill>
                  <a:srgbClr val="FFFF00"/>
                </a:solidFill>
                <a:latin typeface="Comic Sans MS"/>
                <a:cs typeface="Comic Sans MS"/>
              </a:rPr>
              <a:t>Compare to spin 1/2</a:t>
            </a:r>
            <a:endParaRPr lang="en-US" dirty="0">
              <a:solidFill>
                <a:srgbClr val="FFFF00"/>
              </a:solidFill>
              <a:latin typeface="Comic Sans MS"/>
              <a:cs typeface="Comic Sans MS"/>
            </a:endParaRPr>
          </a:p>
        </p:txBody>
      </p:sp>
      <p:graphicFrame>
        <p:nvGraphicFramePr>
          <p:cNvPr id="5" name="Object 29"/>
          <p:cNvGraphicFramePr>
            <a:graphicFrameLocks noChangeAspect="1"/>
          </p:cNvGraphicFramePr>
          <p:nvPr>
            <p:extLst>
              <p:ext uri="{D42A27DB-BD31-4B8C-83A1-F6EECF244321}">
                <p14:modId xmlns:p14="http://schemas.microsoft.com/office/powerpoint/2010/main" val="1037728208"/>
              </p:ext>
            </p:extLst>
          </p:nvPr>
        </p:nvGraphicFramePr>
        <p:xfrm>
          <a:off x="2957513" y="3195638"/>
          <a:ext cx="2981325" cy="1003300"/>
        </p:xfrm>
        <a:graphic>
          <a:graphicData uri="http://schemas.openxmlformats.org/presentationml/2006/ole">
            <mc:AlternateContent xmlns:mc="http://schemas.openxmlformats.org/markup-compatibility/2006">
              <mc:Choice xmlns:v="urn:schemas-microsoft-com:vml" Requires="v">
                <p:oleObj spid="_x0000_s17415" name="Equation" r:id="rId3" imgW="1282700" imgH="431800" progId="Equation.3">
                  <p:embed/>
                </p:oleObj>
              </mc:Choice>
              <mc:Fallback>
                <p:oleObj name="Equation" r:id="rId3" imgW="1282700" imgH="431800" progId="Equation.3">
                  <p:embed/>
                  <p:pic>
                    <p:nvPicPr>
                      <p:cNvPr id="0" name=""/>
                      <p:cNvPicPr>
                        <a:picLocks noChangeAspect="1" noChangeArrowheads="1"/>
                      </p:cNvPicPr>
                      <p:nvPr/>
                    </p:nvPicPr>
                    <p:blipFill>
                      <a:blip r:embed="rId4"/>
                      <a:srcRect/>
                      <a:stretch>
                        <a:fillRect/>
                      </a:stretch>
                    </p:blipFill>
                    <p:spPr bwMode="auto">
                      <a:xfrm>
                        <a:off x="2957513" y="3195638"/>
                        <a:ext cx="2981325" cy="1003300"/>
                      </a:xfrm>
                      <a:prstGeom prst="rect">
                        <a:avLst/>
                      </a:prstGeom>
                      <a:solidFill>
                        <a:srgbClr val="DDD9C3"/>
                      </a:solidFill>
                      <a:ln>
                        <a:noFill/>
                      </a:ln>
                      <a:effectLst/>
                      <a:extLst/>
                    </p:spPr>
                  </p:pic>
                </p:oleObj>
              </mc:Fallback>
            </mc:AlternateContent>
          </a:graphicData>
        </a:graphic>
      </p:graphicFrame>
      <p:sp>
        <p:nvSpPr>
          <p:cNvPr id="6" name="TextBox 5"/>
          <p:cNvSpPr txBox="1"/>
          <p:nvPr/>
        </p:nvSpPr>
        <p:spPr>
          <a:xfrm>
            <a:off x="304800" y="1981200"/>
            <a:ext cx="803450" cy="400110"/>
          </a:xfrm>
          <a:prstGeom prst="rect">
            <a:avLst/>
          </a:prstGeom>
          <a:noFill/>
        </p:spPr>
        <p:txBody>
          <a:bodyPr wrap="none" rtlCol="0">
            <a:spAutoFit/>
          </a:bodyPr>
          <a:lstStyle/>
          <a:p>
            <a:r>
              <a:rPr lang="en-US" sz="2000" dirty="0" smtClean="0">
                <a:solidFill>
                  <a:srgbClr val="FFFF00"/>
                </a:solidFill>
                <a:latin typeface="Comic Sans MS"/>
                <a:cs typeface="Comic Sans MS"/>
              </a:rPr>
              <a:t>OAM</a:t>
            </a:r>
            <a:endParaRPr lang="en-US" sz="2000" dirty="0">
              <a:solidFill>
                <a:srgbClr val="FFFF00"/>
              </a:solidFill>
              <a:latin typeface="Comic Sans MS"/>
              <a:cs typeface="Comic Sans MS"/>
            </a:endParaRPr>
          </a:p>
        </p:txBody>
      </p:sp>
      <p:sp>
        <p:nvSpPr>
          <p:cNvPr id="7" name="TextBox 6"/>
          <p:cNvSpPr txBox="1"/>
          <p:nvPr/>
        </p:nvSpPr>
        <p:spPr>
          <a:xfrm>
            <a:off x="228600" y="685800"/>
            <a:ext cx="1473455" cy="400110"/>
          </a:xfrm>
          <a:prstGeom prst="rect">
            <a:avLst/>
          </a:prstGeom>
          <a:noFill/>
        </p:spPr>
        <p:txBody>
          <a:bodyPr wrap="none" rtlCol="0">
            <a:spAutoFit/>
          </a:bodyPr>
          <a:lstStyle/>
          <a:p>
            <a:r>
              <a:rPr lang="en-US" sz="2000" dirty="0" smtClean="0">
                <a:solidFill>
                  <a:srgbClr val="FFFF00"/>
                </a:solidFill>
                <a:latin typeface="Comic Sans MS"/>
                <a:cs typeface="Comic Sans MS"/>
              </a:rPr>
              <a:t>Momentum</a:t>
            </a:r>
            <a:endParaRPr lang="en-US" sz="2000" dirty="0">
              <a:solidFill>
                <a:srgbClr val="FFFF00"/>
              </a:solidFill>
              <a:latin typeface="Comic Sans MS"/>
              <a:cs typeface="Comic Sans MS"/>
            </a:endParaRPr>
          </a:p>
        </p:txBody>
      </p:sp>
      <p:graphicFrame>
        <p:nvGraphicFramePr>
          <p:cNvPr id="8" name="Object 29"/>
          <p:cNvGraphicFramePr>
            <a:graphicFrameLocks noChangeAspect="1"/>
          </p:cNvGraphicFramePr>
          <p:nvPr>
            <p:extLst>
              <p:ext uri="{D42A27DB-BD31-4B8C-83A1-F6EECF244321}">
                <p14:modId xmlns:p14="http://schemas.microsoft.com/office/powerpoint/2010/main" val="3451296136"/>
              </p:ext>
            </p:extLst>
          </p:nvPr>
        </p:nvGraphicFramePr>
        <p:xfrm>
          <a:off x="3016250" y="1295400"/>
          <a:ext cx="1860550" cy="620712"/>
        </p:xfrm>
        <a:graphic>
          <a:graphicData uri="http://schemas.openxmlformats.org/presentationml/2006/ole">
            <mc:AlternateContent xmlns:mc="http://schemas.openxmlformats.org/markup-compatibility/2006">
              <mc:Choice xmlns:v="urn:schemas-microsoft-com:vml" Requires="v">
                <p:oleObj spid="_x0000_s17416" name="Equation" r:id="rId5" imgW="800100" imgH="266700" progId="Equation.3">
                  <p:embed/>
                </p:oleObj>
              </mc:Choice>
              <mc:Fallback>
                <p:oleObj name="Equation" r:id="rId5" imgW="800100" imgH="266700" progId="Equation.3">
                  <p:embed/>
                  <p:pic>
                    <p:nvPicPr>
                      <p:cNvPr id="0" name=""/>
                      <p:cNvPicPr>
                        <a:picLocks noChangeAspect="1" noChangeArrowheads="1"/>
                      </p:cNvPicPr>
                      <p:nvPr/>
                    </p:nvPicPr>
                    <p:blipFill>
                      <a:blip r:embed="rId6"/>
                      <a:srcRect/>
                      <a:stretch>
                        <a:fillRect/>
                      </a:stretch>
                    </p:blipFill>
                    <p:spPr bwMode="auto">
                      <a:xfrm>
                        <a:off x="3016250" y="1295400"/>
                        <a:ext cx="1860550" cy="620712"/>
                      </a:xfrm>
                      <a:prstGeom prst="rect">
                        <a:avLst/>
                      </a:prstGeom>
                      <a:solidFill>
                        <a:srgbClr val="DDD9C3"/>
                      </a:solidFill>
                      <a:ln>
                        <a:noFill/>
                      </a:ln>
                      <a:effectLst/>
                      <a:extLst/>
                    </p:spPr>
                  </p:pic>
                </p:oleObj>
              </mc:Fallback>
            </mc:AlternateContent>
          </a:graphicData>
        </a:graphic>
      </p:graphicFrame>
    </p:spTree>
    <p:extLst>
      <p:ext uri="{BB962C8B-B14F-4D97-AF65-F5344CB8AC3E}">
        <p14:creationId xmlns:p14="http://schemas.microsoft.com/office/powerpoint/2010/main" val="8551299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6531" y="133290"/>
            <a:ext cx="5335941" cy="400110"/>
          </a:xfrm>
          <a:prstGeom prst="rect">
            <a:avLst/>
          </a:prstGeom>
          <a:noFill/>
        </p:spPr>
        <p:txBody>
          <a:bodyPr wrap="none" rtlCol="0">
            <a:spAutoFit/>
          </a:bodyPr>
          <a:lstStyle/>
          <a:p>
            <a:r>
              <a:rPr lang="en-US" sz="2000" dirty="0">
                <a:solidFill>
                  <a:srgbClr val="FFFF00"/>
                </a:solidFill>
                <a:latin typeface="Comic Sans MS"/>
                <a:cs typeface="Comic Sans MS"/>
              </a:rPr>
              <a:t> </a:t>
            </a:r>
            <a:r>
              <a:rPr lang="en-US" sz="2000" dirty="0" smtClean="0">
                <a:solidFill>
                  <a:srgbClr val="FFFF00"/>
                </a:solidFill>
                <a:latin typeface="Comic Sans MS"/>
                <a:cs typeface="Comic Sans MS"/>
              </a:rPr>
              <a:t>     </a:t>
            </a:r>
            <a:r>
              <a:rPr lang="en-US" sz="2000" dirty="0" smtClean="0">
                <a:solidFill>
                  <a:srgbClr val="FFFF00"/>
                </a:solidFill>
                <a:latin typeface="Comic Sans MS"/>
                <a:cs typeface="Comic Sans MS"/>
              </a:rPr>
              <a:t> </a:t>
            </a:r>
            <a:r>
              <a:rPr lang="en-US" sz="2000" dirty="0" smtClean="0">
                <a:solidFill>
                  <a:srgbClr val="FFFF00"/>
                </a:solidFill>
                <a:latin typeface="Comic Sans MS"/>
                <a:cs typeface="Comic Sans MS"/>
              </a:rPr>
              <a:t>LC Correlation Function for Deuteron</a:t>
            </a:r>
            <a:endParaRPr lang="en-US" sz="2000" dirty="0">
              <a:solidFill>
                <a:srgbClr val="FFFF00"/>
              </a:solidFill>
              <a:latin typeface="Comic Sans MS"/>
              <a:cs typeface="Comic Sans MS"/>
            </a:endParaRPr>
          </a:p>
        </p:txBody>
      </p:sp>
      <p:pic>
        <p:nvPicPr>
          <p:cNvPr id="3" name="Picture 2"/>
          <p:cNvPicPr>
            <a:picLocks noChangeAspect="1"/>
          </p:cNvPicPr>
          <p:nvPr/>
        </p:nvPicPr>
        <p:blipFill>
          <a:blip r:embed="rId2"/>
          <a:stretch>
            <a:fillRect/>
          </a:stretch>
        </p:blipFill>
        <p:spPr>
          <a:xfrm>
            <a:off x="228600" y="685800"/>
            <a:ext cx="5747262" cy="3087815"/>
          </a:xfrm>
          <a:prstGeom prst="rect">
            <a:avLst/>
          </a:prstGeom>
        </p:spPr>
      </p:pic>
      <p:sp>
        <p:nvSpPr>
          <p:cNvPr id="4" name="TextBox 3"/>
          <p:cNvSpPr txBox="1"/>
          <p:nvPr/>
        </p:nvSpPr>
        <p:spPr>
          <a:xfrm>
            <a:off x="152400" y="3745468"/>
            <a:ext cx="5978419" cy="338554"/>
          </a:xfrm>
          <a:prstGeom prst="rect">
            <a:avLst/>
          </a:prstGeom>
          <a:noFill/>
        </p:spPr>
        <p:txBody>
          <a:bodyPr wrap="none" rtlCol="0">
            <a:spAutoFit/>
          </a:bodyPr>
          <a:lstStyle/>
          <a:p>
            <a:r>
              <a:rPr lang="en-US" sz="1600" dirty="0" smtClean="0">
                <a:solidFill>
                  <a:schemeClr val="tx2"/>
                </a:solidFill>
              </a:rPr>
              <a:t>Berger, Cano, Diehl, Pire, PRL(2001</a:t>
            </a:r>
            <a:r>
              <a:rPr lang="en-US" sz="1600" dirty="0" smtClean="0">
                <a:solidFill>
                  <a:schemeClr val="tx2"/>
                </a:solidFill>
              </a:rPr>
              <a:t>), Cano Pire EPJA19(2004) </a:t>
            </a:r>
            <a:endParaRPr lang="en-US" sz="1600" dirty="0">
              <a:solidFill>
                <a:schemeClr val="tx2"/>
              </a:solidFill>
            </a:endParaRPr>
          </a:p>
        </p:txBody>
      </p:sp>
      <p:sp>
        <p:nvSpPr>
          <p:cNvPr id="5" name="Rectangle 4"/>
          <p:cNvSpPr/>
          <p:nvPr/>
        </p:nvSpPr>
        <p:spPr>
          <a:xfrm>
            <a:off x="4876799" y="1524000"/>
            <a:ext cx="381000" cy="3048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04999" y="2133600"/>
            <a:ext cx="381000" cy="3048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257799" y="2133600"/>
            <a:ext cx="381000" cy="3048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09999" y="2743200"/>
            <a:ext cx="381000" cy="3048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47799" y="1524000"/>
            <a:ext cx="381000" cy="3048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200" y="4400490"/>
            <a:ext cx="2562495" cy="400110"/>
          </a:xfrm>
          <a:prstGeom prst="rect">
            <a:avLst/>
          </a:prstGeom>
          <a:noFill/>
        </p:spPr>
        <p:txBody>
          <a:bodyPr wrap="none" rtlCol="0">
            <a:spAutoFit/>
          </a:bodyPr>
          <a:lstStyle/>
          <a:p>
            <a:r>
              <a:rPr lang="en-US" sz="2000" u="sng" dirty="0" smtClean="0">
                <a:solidFill>
                  <a:srgbClr val="FFFF00"/>
                </a:solidFill>
                <a:latin typeface="Comic Sans MS"/>
                <a:cs typeface="Comic Sans MS"/>
              </a:rPr>
              <a:t>Compare to spin 1/2</a:t>
            </a:r>
            <a:endParaRPr lang="en-US" sz="2000" u="sng" dirty="0">
              <a:solidFill>
                <a:srgbClr val="FFFF00"/>
              </a:solidFill>
              <a:latin typeface="Comic Sans MS"/>
              <a:cs typeface="Comic Sans MS"/>
            </a:endParaRPr>
          </a:p>
        </p:txBody>
      </p:sp>
      <p:pic>
        <p:nvPicPr>
          <p:cNvPr id="11" name="Picture 10"/>
          <p:cNvPicPr>
            <a:picLocks noChangeAspect="1"/>
          </p:cNvPicPr>
          <p:nvPr/>
        </p:nvPicPr>
        <p:blipFill>
          <a:blip r:embed="rId3"/>
          <a:stretch>
            <a:fillRect/>
          </a:stretch>
        </p:blipFill>
        <p:spPr>
          <a:xfrm>
            <a:off x="-304800" y="4936235"/>
            <a:ext cx="10134601" cy="626365"/>
          </a:xfrm>
          <a:prstGeom prst="rect">
            <a:avLst/>
          </a:prstGeom>
          <a:ln>
            <a:solidFill>
              <a:srgbClr val="FFFF00"/>
            </a:solidFill>
          </a:ln>
        </p:spPr>
      </p:pic>
      <p:sp>
        <p:nvSpPr>
          <p:cNvPr id="12" name="Rectangle 11"/>
          <p:cNvSpPr/>
          <p:nvPr/>
        </p:nvSpPr>
        <p:spPr>
          <a:xfrm>
            <a:off x="6400800" y="5088635"/>
            <a:ext cx="990600" cy="3810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886200" y="5088635"/>
            <a:ext cx="990600" cy="381000"/>
          </a:xfrm>
          <a:prstGeom prst="rect">
            <a:avLst/>
          </a:prstGeom>
          <a:solidFill>
            <a:schemeClr val="accent5">
              <a:lumMod val="20000"/>
              <a:lumOff val="80000"/>
              <a:alpha val="2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1608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29"/>
          <p:cNvGraphicFramePr>
            <a:graphicFrameLocks noChangeAspect="1"/>
          </p:cNvGraphicFramePr>
          <p:nvPr>
            <p:extLst>
              <p:ext uri="{D42A27DB-BD31-4B8C-83A1-F6EECF244321}">
                <p14:modId xmlns:p14="http://schemas.microsoft.com/office/powerpoint/2010/main" val="3750957629"/>
              </p:ext>
            </p:extLst>
          </p:nvPr>
        </p:nvGraphicFramePr>
        <p:xfrm>
          <a:off x="4648200" y="4343400"/>
          <a:ext cx="3095625" cy="969841"/>
        </p:xfrm>
        <a:graphic>
          <a:graphicData uri="http://schemas.openxmlformats.org/presentationml/2006/ole">
            <mc:AlternateContent xmlns:mc="http://schemas.openxmlformats.org/markup-compatibility/2006">
              <mc:Choice xmlns:v="urn:schemas-microsoft-com:vml" Requires="v">
                <p:oleObj spid="_x0000_s18493" name="Equation" r:id="rId3" imgW="1574800" imgH="495300" progId="Equation.3">
                  <p:embed/>
                </p:oleObj>
              </mc:Choice>
              <mc:Fallback>
                <p:oleObj name="Equation" r:id="rId3" imgW="1574800" imgH="495300" progId="Equation.3">
                  <p:embed/>
                  <p:pic>
                    <p:nvPicPr>
                      <p:cNvPr id="0" name=""/>
                      <p:cNvPicPr>
                        <a:picLocks noChangeAspect="1" noChangeArrowheads="1"/>
                      </p:cNvPicPr>
                      <p:nvPr/>
                    </p:nvPicPr>
                    <p:blipFill>
                      <a:blip r:embed="rId4"/>
                      <a:srcRect/>
                      <a:stretch>
                        <a:fillRect/>
                      </a:stretch>
                    </p:blipFill>
                    <p:spPr bwMode="auto">
                      <a:xfrm>
                        <a:off x="4648200" y="4343400"/>
                        <a:ext cx="3095625" cy="969841"/>
                      </a:xfrm>
                      <a:prstGeom prst="rect">
                        <a:avLst/>
                      </a:prstGeom>
                      <a:solidFill>
                        <a:srgbClr val="DDD9C3"/>
                      </a:solidFill>
                      <a:ln>
                        <a:noFill/>
                      </a:ln>
                      <a:effectLst/>
                      <a:extLst/>
                    </p:spPr>
                  </p:pic>
                </p:oleObj>
              </mc:Fallback>
            </mc:AlternateContent>
          </a:graphicData>
        </a:graphic>
      </p:graphicFrame>
      <p:graphicFrame>
        <p:nvGraphicFramePr>
          <p:cNvPr id="3" name="Object 29"/>
          <p:cNvGraphicFramePr>
            <a:graphicFrameLocks noChangeAspect="1"/>
          </p:cNvGraphicFramePr>
          <p:nvPr>
            <p:extLst>
              <p:ext uri="{D42A27DB-BD31-4B8C-83A1-F6EECF244321}">
                <p14:modId xmlns:p14="http://schemas.microsoft.com/office/powerpoint/2010/main" val="3895442349"/>
              </p:ext>
            </p:extLst>
          </p:nvPr>
        </p:nvGraphicFramePr>
        <p:xfrm>
          <a:off x="246062" y="2159365"/>
          <a:ext cx="2878138" cy="625109"/>
        </p:xfrm>
        <a:graphic>
          <a:graphicData uri="http://schemas.openxmlformats.org/presentationml/2006/ole">
            <mc:AlternateContent xmlns:mc="http://schemas.openxmlformats.org/markup-compatibility/2006">
              <mc:Choice xmlns:v="urn:schemas-microsoft-com:vml" Requires="v">
                <p:oleObj spid="_x0000_s18494" name="Equation" r:id="rId5" imgW="1397000" imgH="304800" progId="Equation.3">
                  <p:embed/>
                </p:oleObj>
              </mc:Choice>
              <mc:Fallback>
                <p:oleObj name="Equation" r:id="rId5" imgW="1397000" imgH="304800" progId="Equation.3">
                  <p:embed/>
                  <p:pic>
                    <p:nvPicPr>
                      <p:cNvPr id="0" name=""/>
                      <p:cNvPicPr>
                        <a:picLocks noChangeAspect="1" noChangeArrowheads="1"/>
                      </p:cNvPicPr>
                      <p:nvPr/>
                    </p:nvPicPr>
                    <p:blipFill>
                      <a:blip r:embed="rId6"/>
                      <a:srcRect/>
                      <a:stretch>
                        <a:fillRect/>
                      </a:stretch>
                    </p:blipFill>
                    <p:spPr bwMode="auto">
                      <a:xfrm>
                        <a:off x="246062" y="2159365"/>
                        <a:ext cx="2878138" cy="625109"/>
                      </a:xfrm>
                      <a:prstGeom prst="rect">
                        <a:avLst/>
                      </a:prstGeom>
                      <a:solidFill>
                        <a:srgbClr val="DDD9C3"/>
                      </a:solidFill>
                      <a:ln>
                        <a:noFill/>
                      </a:ln>
                      <a:effectLst/>
                      <a:extLst/>
                    </p:spPr>
                  </p:pic>
                </p:oleObj>
              </mc:Fallback>
            </mc:AlternateContent>
          </a:graphicData>
        </a:graphic>
      </p:graphicFrame>
      <p:sp>
        <p:nvSpPr>
          <p:cNvPr id="4" name="TextBox 3"/>
          <p:cNvSpPr txBox="1"/>
          <p:nvPr/>
        </p:nvSpPr>
        <p:spPr>
          <a:xfrm>
            <a:off x="457200" y="285690"/>
            <a:ext cx="8343951" cy="400110"/>
          </a:xfrm>
          <a:prstGeom prst="rect">
            <a:avLst/>
          </a:prstGeom>
          <a:noFill/>
        </p:spPr>
        <p:txBody>
          <a:bodyPr wrap="none" rtlCol="0">
            <a:spAutoFit/>
          </a:bodyPr>
          <a:lstStyle/>
          <a:p>
            <a:r>
              <a:rPr lang="en-US" sz="2000" dirty="0" smtClean="0">
                <a:solidFill>
                  <a:srgbClr val="FFFF00"/>
                </a:solidFill>
                <a:latin typeface="Comic Sans MS"/>
                <a:cs typeface="Comic Sans MS"/>
              </a:rPr>
              <a:t>Physical Interpretation of the various deuteron GPDs: Form Factors</a:t>
            </a:r>
            <a:endParaRPr lang="en-US" sz="2000" dirty="0">
              <a:solidFill>
                <a:srgbClr val="FFFF00"/>
              </a:solidFill>
              <a:latin typeface="Comic Sans MS"/>
              <a:cs typeface="Comic Sans MS"/>
            </a:endParaRPr>
          </a:p>
        </p:txBody>
      </p:sp>
      <p:graphicFrame>
        <p:nvGraphicFramePr>
          <p:cNvPr id="5" name="Object 29"/>
          <p:cNvGraphicFramePr>
            <a:graphicFrameLocks noChangeAspect="1"/>
          </p:cNvGraphicFramePr>
          <p:nvPr>
            <p:extLst>
              <p:ext uri="{D42A27DB-BD31-4B8C-83A1-F6EECF244321}">
                <p14:modId xmlns:p14="http://schemas.microsoft.com/office/powerpoint/2010/main" val="4059757208"/>
              </p:ext>
            </p:extLst>
          </p:nvPr>
        </p:nvGraphicFramePr>
        <p:xfrm>
          <a:off x="246062" y="2860675"/>
          <a:ext cx="2878138" cy="625109"/>
        </p:xfrm>
        <a:graphic>
          <a:graphicData uri="http://schemas.openxmlformats.org/presentationml/2006/ole">
            <mc:AlternateContent xmlns:mc="http://schemas.openxmlformats.org/markup-compatibility/2006">
              <mc:Choice xmlns:v="urn:schemas-microsoft-com:vml" Requires="v">
                <p:oleObj spid="_x0000_s18495" name="Equation" r:id="rId7" imgW="1397000" imgH="304800" progId="Equation.3">
                  <p:embed/>
                </p:oleObj>
              </mc:Choice>
              <mc:Fallback>
                <p:oleObj name="Equation" r:id="rId7" imgW="1397000" imgH="304800" progId="Equation.3">
                  <p:embed/>
                  <p:pic>
                    <p:nvPicPr>
                      <p:cNvPr id="0" name=""/>
                      <p:cNvPicPr>
                        <a:picLocks noChangeAspect="1" noChangeArrowheads="1"/>
                      </p:cNvPicPr>
                      <p:nvPr/>
                    </p:nvPicPr>
                    <p:blipFill>
                      <a:blip r:embed="rId8"/>
                      <a:srcRect/>
                      <a:stretch>
                        <a:fillRect/>
                      </a:stretch>
                    </p:blipFill>
                    <p:spPr bwMode="auto">
                      <a:xfrm>
                        <a:off x="246062" y="2860675"/>
                        <a:ext cx="2878138" cy="625109"/>
                      </a:xfrm>
                      <a:prstGeom prst="rect">
                        <a:avLst/>
                      </a:prstGeom>
                      <a:solidFill>
                        <a:srgbClr val="DDD9C3"/>
                      </a:solidFill>
                      <a:ln>
                        <a:noFill/>
                      </a:ln>
                      <a:effectLst/>
                      <a:extLst/>
                    </p:spPr>
                  </p:pic>
                </p:oleObj>
              </mc:Fallback>
            </mc:AlternateContent>
          </a:graphicData>
        </a:graphic>
      </p:graphicFrame>
      <p:graphicFrame>
        <p:nvGraphicFramePr>
          <p:cNvPr id="6" name="Object 29"/>
          <p:cNvGraphicFramePr>
            <a:graphicFrameLocks noChangeAspect="1"/>
          </p:cNvGraphicFramePr>
          <p:nvPr>
            <p:extLst>
              <p:ext uri="{D42A27DB-BD31-4B8C-83A1-F6EECF244321}">
                <p14:modId xmlns:p14="http://schemas.microsoft.com/office/powerpoint/2010/main" val="1278805934"/>
              </p:ext>
            </p:extLst>
          </p:nvPr>
        </p:nvGraphicFramePr>
        <p:xfrm>
          <a:off x="4648200" y="3810000"/>
          <a:ext cx="1185863" cy="495907"/>
        </p:xfrm>
        <a:graphic>
          <a:graphicData uri="http://schemas.openxmlformats.org/presentationml/2006/ole">
            <mc:AlternateContent xmlns:mc="http://schemas.openxmlformats.org/markup-compatibility/2006">
              <mc:Choice xmlns:v="urn:schemas-microsoft-com:vml" Requires="v">
                <p:oleObj spid="_x0000_s18496" name="Equation" r:id="rId9" imgW="635000" imgH="266700" progId="Equation.3">
                  <p:embed/>
                </p:oleObj>
              </mc:Choice>
              <mc:Fallback>
                <p:oleObj name="Equation" r:id="rId9" imgW="635000" imgH="266700" progId="Equation.3">
                  <p:embed/>
                  <p:pic>
                    <p:nvPicPr>
                      <p:cNvPr id="0" name=""/>
                      <p:cNvPicPr>
                        <a:picLocks noChangeAspect="1" noChangeArrowheads="1"/>
                      </p:cNvPicPr>
                      <p:nvPr/>
                    </p:nvPicPr>
                    <p:blipFill>
                      <a:blip r:embed="rId10"/>
                      <a:srcRect/>
                      <a:stretch>
                        <a:fillRect/>
                      </a:stretch>
                    </p:blipFill>
                    <p:spPr bwMode="auto">
                      <a:xfrm>
                        <a:off x="4648200" y="3810000"/>
                        <a:ext cx="1185863" cy="495907"/>
                      </a:xfrm>
                      <a:prstGeom prst="rect">
                        <a:avLst/>
                      </a:prstGeom>
                      <a:solidFill>
                        <a:srgbClr val="DDD9C3"/>
                      </a:solidFill>
                      <a:ln>
                        <a:noFill/>
                      </a:ln>
                      <a:effectLst/>
                      <a:extLst/>
                    </p:spPr>
                  </p:pic>
                </p:oleObj>
              </mc:Fallback>
            </mc:AlternateContent>
          </a:graphicData>
        </a:graphic>
      </p:graphicFrame>
      <p:graphicFrame>
        <p:nvGraphicFramePr>
          <p:cNvPr id="7" name="Object 29"/>
          <p:cNvGraphicFramePr>
            <a:graphicFrameLocks noChangeAspect="1"/>
          </p:cNvGraphicFramePr>
          <p:nvPr>
            <p:extLst>
              <p:ext uri="{D42A27DB-BD31-4B8C-83A1-F6EECF244321}">
                <p14:modId xmlns:p14="http://schemas.microsoft.com/office/powerpoint/2010/main" val="683880815"/>
              </p:ext>
            </p:extLst>
          </p:nvPr>
        </p:nvGraphicFramePr>
        <p:xfrm>
          <a:off x="228600" y="3435350"/>
          <a:ext cx="2481263" cy="644525"/>
        </p:xfrm>
        <a:graphic>
          <a:graphicData uri="http://schemas.openxmlformats.org/presentationml/2006/ole">
            <mc:AlternateContent xmlns:mc="http://schemas.openxmlformats.org/markup-compatibility/2006">
              <mc:Choice xmlns:v="urn:schemas-microsoft-com:vml" Requires="v">
                <p:oleObj spid="_x0000_s18497" name="Equation" r:id="rId11" imgW="1168400" imgH="304800" progId="Equation.3">
                  <p:embed/>
                </p:oleObj>
              </mc:Choice>
              <mc:Fallback>
                <p:oleObj name="Equation" r:id="rId11" imgW="1168400" imgH="304800" progId="Equation.3">
                  <p:embed/>
                  <p:pic>
                    <p:nvPicPr>
                      <p:cNvPr id="0" name=""/>
                      <p:cNvPicPr>
                        <a:picLocks noChangeAspect="1" noChangeArrowheads="1"/>
                      </p:cNvPicPr>
                      <p:nvPr/>
                    </p:nvPicPr>
                    <p:blipFill>
                      <a:blip r:embed="rId12"/>
                      <a:srcRect/>
                      <a:stretch>
                        <a:fillRect/>
                      </a:stretch>
                    </p:blipFill>
                    <p:spPr bwMode="auto">
                      <a:xfrm>
                        <a:off x="228600" y="3435350"/>
                        <a:ext cx="2481263" cy="644525"/>
                      </a:xfrm>
                      <a:prstGeom prst="rect">
                        <a:avLst/>
                      </a:prstGeom>
                      <a:solidFill>
                        <a:srgbClr val="DDD9C3"/>
                      </a:solidFill>
                      <a:ln>
                        <a:noFill/>
                      </a:ln>
                      <a:effectLst/>
                      <a:extLst/>
                    </p:spPr>
                  </p:pic>
                </p:oleObj>
              </mc:Fallback>
            </mc:AlternateContent>
          </a:graphicData>
        </a:graphic>
      </p:graphicFrame>
      <p:graphicFrame>
        <p:nvGraphicFramePr>
          <p:cNvPr id="8" name="Object 29"/>
          <p:cNvGraphicFramePr>
            <a:graphicFrameLocks noChangeAspect="1"/>
          </p:cNvGraphicFramePr>
          <p:nvPr>
            <p:extLst>
              <p:ext uri="{D42A27DB-BD31-4B8C-83A1-F6EECF244321}">
                <p14:modId xmlns:p14="http://schemas.microsoft.com/office/powerpoint/2010/main" val="3178910489"/>
              </p:ext>
            </p:extLst>
          </p:nvPr>
        </p:nvGraphicFramePr>
        <p:xfrm>
          <a:off x="4343400" y="2693064"/>
          <a:ext cx="4724400" cy="590550"/>
        </p:xfrm>
        <a:graphic>
          <a:graphicData uri="http://schemas.openxmlformats.org/presentationml/2006/ole">
            <mc:AlternateContent xmlns:mc="http://schemas.openxmlformats.org/markup-compatibility/2006">
              <mc:Choice xmlns:v="urn:schemas-microsoft-com:vml" Requires="v">
                <p:oleObj spid="_x0000_s18498" name="Equation" r:id="rId13" imgW="2222500" imgH="279400" progId="Equation.3">
                  <p:embed/>
                </p:oleObj>
              </mc:Choice>
              <mc:Fallback>
                <p:oleObj name="Equation" r:id="rId13" imgW="2222500" imgH="279400" progId="Equation.3">
                  <p:embed/>
                  <p:pic>
                    <p:nvPicPr>
                      <p:cNvPr id="0" name=""/>
                      <p:cNvPicPr>
                        <a:picLocks noChangeAspect="1" noChangeArrowheads="1"/>
                      </p:cNvPicPr>
                      <p:nvPr/>
                    </p:nvPicPr>
                    <p:blipFill>
                      <a:blip r:embed="rId14"/>
                      <a:srcRect/>
                      <a:stretch>
                        <a:fillRect/>
                      </a:stretch>
                    </p:blipFill>
                    <p:spPr bwMode="auto">
                      <a:xfrm>
                        <a:off x="4343400" y="2693064"/>
                        <a:ext cx="4724400" cy="590550"/>
                      </a:xfrm>
                      <a:prstGeom prst="rect">
                        <a:avLst/>
                      </a:prstGeom>
                      <a:solidFill>
                        <a:srgbClr val="DDD9C3"/>
                      </a:solidFill>
                      <a:ln>
                        <a:noFill/>
                      </a:ln>
                      <a:effectLst/>
                      <a:extLst/>
                    </p:spPr>
                  </p:pic>
                </p:oleObj>
              </mc:Fallback>
            </mc:AlternateContent>
          </a:graphicData>
        </a:graphic>
      </p:graphicFrame>
      <p:graphicFrame>
        <p:nvGraphicFramePr>
          <p:cNvPr id="9" name="Object 29"/>
          <p:cNvGraphicFramePr>
            <a:graphicFrameLocks noChangeAspect="1"/>
          </p:cNvGraphicFramePr>
          <p:nvPr>
            <p:extLst>
              <p:ext uri="{D42A27DB-BD31-4B8C-83A1-F6EECF244321}">
                <p14:modId xmlns:p14="http://schemas.microsoft.com/office/powerpoint/2010/main" val="3279282153"/>
              </p:ext>
            </p:extLst>
          </p:nvPr>
        </p:nvGraphicFramePr>
        <p:xfrm>
          <a:off x="304800" y="5791200"/>
          <a:ext cx="1143000" cy="925604"/>
        </p:xfrm>
        <a:graphic>
          <a:graphicData uri="http://schemas.openxmlformats.org/presentationml/2006/ole">
            <mc:AlternateContent xmlns:mc="http://schemas.openxmlformats.org/markup-compatibility/2006">
              <mc:Choice xmlns:v="urn:schemas-microsoft-com:vml" Requires="v">
                <p:oleObj spid="_x0000_s18499" name="Equation" r:id="rId15" imgW="609600" imgH="495300" progId="Equation.3">
                  <p:embed/>
                </p:oleObj>
              </mc:Choice>
              <mc:Fallback>
                <p:oleObj name="Equation" r:id="rId15" imgW="609600" imgH="495300" progId="Equation.3">
                  <p:embed/>
                  <p:pic>
                    <p:nvPicPr>
                      <p:cNvPr id="0" name=""/>
                      <p:cNvPicPr>
                        <a:picLocks noChangeAspect="1" noChangeArrowheads="1"/>
                      </p:cNvPicPr>
                      <p:nvPr/>
                    </p:nvPicPr>
                    <p:blipFill>
                      <a:blip r:embed="rId16"/>
                      <a:srcRect/>
                      <a:stretch>
                        <a:fillRect/>
                      </a:stretch>
                    </p:blipFill>
                    <p:spPr bwMode="auto">
                      <a:xfrm>
                        <a:off x="304800" y="5791200"/>
                        <a:ext cx="1143000" cy="925604"/>
                      </a:xfrm>
                      <a:prstGeom prst="rect">
                        <a:avLst/>
                      </a:prstGeom>
                      <a:solidFill>
                        <a:srgbClr val="DDD9C3"/>
                      </a:solidFill>
                      <a:ln>
                        <a:noFill/>
                      </a:ln>
                      <a:effectLst/>
                      <a:extLst/>
                    </p:spPr>
                  </p:pic>
                </p:oleObj>
              </mc:Fallback>
            </mc:AlternateContent>
          </a:graphicData>
        </a:graphic>
      </p:graphicFrame>
      <p:graphicFrame>
        <p:nvGraphicFramePr>
          <p:cNvPr id="10" name="Object 29"/>
          <p:cNvGraphicFramePr>
            <a:graphicFrameLocks noChangeAspect="1"/>
          </p:cNvGraphicFramePr>
          <p:nvPr>
            <p:extLst>
              <p:ext uri="{D42A27DB-BD31-4B8C-83A1-F6EECF244321}">
                <p14:modId xmlns:p14="http://schemas.microsoft.com/office/powerpoint/2010/main" val="1289722230"/>
              </p:ext>
            </p:extLst>
          </p:nvPr>
        </p:nvGraphicFramePr>
        <p:xfrm>
          <a:off x="4343400" y="1295400"/>
          <a:ext cx="3136900" cy="856418"/>
        </p:xfrm>
        <a:graphic>
          <a:graphicData uri="http://schemas.openxmlformats.org/presentationml/2006/ole">
            <mc:AlternateContent xmlns:mc="http://schemas.openxmlformats.org/markup-compatibility/2006">
              <mc:Choice xmlns:v="urn:schemas-microsoft-com:vml" Requires="v">
                <p:oleObj spid="_x0000_s18500" name="Equation" r:id="rId17" imgW="1574800" imgH="431800" progId="Equation.3">
                  <p:embed/>
                </p:oleObj>
              </mc:Choice>
              <mc:Fallback>
                <p:oleObj name="Equation" r:id="rId17" imgW="1574800" imgH="431800" progId="Equation.3">
                  <p:embed/>
                  <p:pic>
                    <p:nvPicPr>
                      <p:cNvPr id="0" name=""/>
                      <p:cNvPicPr>
                        <a:picLocks noChangeAspect="1" noChangeArrowheads="1"/>
                      </p:cNvPicPr>
                      <p:nvPr/>
                    </p:nvPicPr>
                    <p:blipFill>
                      <a:blip r:embed="rId18"/>
                      <a:srcRect/>
                      <a:stretch>
                        <a:fillRect/>
                      </a:stretch>
                    </p:blipFill>
                    <p:spPr bwMode="auto">
                      <a:xfrm>
                        <a:off x="4343400" y="1295400"/>
                        <a:ext cx="3136900" cy="856418"/>
                      </a:xfrm>
                      <a:prstGeom prst="rect">
                        <a:avLst/>
                      </a:prstGeom>
                      <a:solidFill>
                        <a:srgbClr val="DDD9C3"/>
                      </a:solidFill>
                      <a:ln>
                        <a:noFill/>
                      </a:ln>
                      <a:effectLst/>
                      <a:extLst/>
                    </p:spPr>
                  </p:pic>
                </p:oleObj>
              </mc:Fallback>
            </mc:AlternateContent>
          </a:graphicData>
        </a:graphic>
      </p:graphicFrame>
      <p:graphicFrame>
        <p:nvGraphicFramePr>
          <p:cNvPr id="11" name="Object 29"/>
          <p:cNvGraphicFramePr>
            <a:graphicFrameLocks noChangeAspect="1"/>
          </p:cNvGraphicFramePr>
          <p:nvPr>
            <p:extLst>
              <p:ext uri="{D42A27DB-BD31-4B8C-83A1-F6EECF244321}">
                <p14:modId xmlns:p14="http://schemas.microsoft.com/office/powerpoint/2010/main" val="772775721"/>
              </p:ext>
            </p:extLst>
          </p:nvPr>
        </p:nvGraphicFramePr>
        <p:xfrm>
          <a:off x="4343400" y="2060855"/>
          <a:ext cx="1833563" cy="548163"/>
        </p:xfrm>
        <a:graphic>
          <a:graphicData uri="http://schemas.openxmlformats.org/presentationml/2006/ole">
            <mc:AlternateContent xmlns:mc="http://schemas.openxmlformats.org/markup-compatibility/2006">
              <mc:Choice xmlns:v="urn:schemas-microsoft-com:vml" Requires="v">
                <p:oleObj spid="_x0000_s18501" name="Equation" r:id="rId19" imgW="889000" imgH="266700" progId="Equation.3">
                  <p:embed/>
                </p:oleObj>
              </mc:Choice>
              <mc:Fallback>
                <p:oleObj name="Equation" r:id="rId19" imgW="889000" imgH="266700" progId="Equation.3">
                  <p:embed/>
                  <p:pic>
                    <p:nvPicPr>
                      <p:cNvPr id="0" name=""/>
                      <p:cNvPicPr>
                        <a:picLocks noChangeAspect="1" noChangeArrowheads="1"/>
                      </p:cNvPicPr>
                      <p:nvPr/>
                    </p:nvPicPr>
                    <p:blipFill>
                      <a:blip r:embed="rId20"/>
                      <a:srcRect/>
                      <a:stretch>
                        <a:fillRect/>
                      </a:stretch>
                    </p:blipFill>
                    <p:spPr bwMode="auto">
                      <a:xfrm>
                        <a:off x="4343400" y="2060855"/>
                        <a:ext cx="1833563" cy="548163"/>
                      </a:xfrm>
                      <a:prstGeom prst="rect">
                        <a:avLst/>
                      </a:prstGeom>
                      <a:solidFill>
                        <a:srgbClr val="DDD9C3"/>
                      </a:solidFill>
                      <a:ln>
                        <a:noFill/>
                      </a:ln>
                      <a:effectLst/>
                      <a:extLst/>
                    </p:spPr>
                  </p:pic>
                </p:oleObj>
              </mc:Fallback>
            </mc:AlternateContent>
          </a:graphicData>
        </a:graphic>
      </p:graphicFrame>
      <p:graphicFrame>
        <p:nvGraphicFramePr>
          <p:cNvPr id="12" name="Object 29"/>
          <p:cNvGraphicFramePr>
            <a:graphicFrameLocks noChangeAspect="1"/>
          </p:cNvGraphicFramePr>
          <p:nvPr>
            <p:extLst>
              <p:ext uri="{D42A27DB-BD31-4B8C-83A1-F6EECF244321}">
                <p14:modId xmlns:p14="http://schemas.microsoft.com/office/powerpoint/2010/main" val="428552230"/>
              </p:ext>
            </p:extLst>
          </p:nvPr>
        </p:nvGraphicFramePr>
        <p:xfrm>
          <a:off x="4648200" y="5334000"/>
          <a:ext cx="2938462" cy="544830"/>
        </p:xfrm>
        <a:graphic>
          <a:graphicData uri="http://schemas.openxmlformats.org/presentationml/2006/ole">
            <mc:AlternateContent xmlns:mc="http://schemas.openxmlformats.org/markup-compatibility/2006">
              <mc:Choice xmlns:v="urn:schemas-microsoft-com:vml" Requires="v">
                <p:oleObj spid="_x0000_s18502" name="Equation" r:id="rId21" imgW="1498600" imgH="279400" progId="Equation.3">
                  <p:embed/>
                </p:oleObj>
              </mc:Choice>
              <mc:Fallback>
                <p:oleObj name="Equation" r:id="rId21" imgW="1498600" imgH="279400" progId="Equation.3">
                  <p:embed/>
                  <p:pic>
                    <p:nvPicPr>
                      <p:cNvPr id="0" name=""/>
                      <p:cNvPicPr>
                        <a:picLocks noChangeAspect="1" noChangeArrowheads="1"/>
                      </p:cNvPicPr>
                      <p:nvPr/>
                    </p:nvPicPr>
                    <p:blipFill>
                      <a:blip r:embed="rId22"/>
                      <a:srcRect/>
                      <a:stretch>
                        <a:fillRect/>
                      </a:stretch>
                    </p:blipFill>
                    <p:spPr bwMode="auto">
                      <a:xfrm>
                        <a:off x="4648200" y="5334000"/>
                        <a:ext cx="2938462" cy="544830"/>
                      </a:xfrm>
                      <a:prstGeom prst="rect">
                        <a:avLst/>
                      </a:prstGeom>
                      <a:solidFill>
                        <a:srgbClr val="DDD9C3"/>
                      </a:solidFill>
                      <a:ln>
                        <a:noFill/>
                      </a:ln>
                      <a:effectLst/>
                      <a:extLst/>
                    </p:spPr>
                  </p:pic>
                </p:oleObj>
              </mc:Fallback>
            </mc:AlternateContent>
          </a:graphicData>
        </a:graphic>
      </p:graphicFrame>
      <p:graphicFrame>
        <p:nvGraphicFramePr>
          <p:cNvPr id="14" name="Object 29"/>
          <p:cNvGraphicFramePr>
            <a:graphicFrameLocks noChangeAspect="1"/>
          </p:cNvGraphicFramePr>
          <p:nvPr>
            <p:extLst>
              <p:ext uri="{D42A27DB-BD31-4B8C-83A1-F6EECF244321}">
                <p14:modId xmlns:p14="http://schemas.microsoft.com/office/powerpoint/2010/main" val="2023030652"/>
              </p:ext>
            </p:extLst>
          </p:nvPr>
        </p:nvGraphicFramePr>
        <p:xfrm>
          <a:off x="228600" y="4156075"/>
          <a:ext cx="2481263" cy="644525"/>
        </p:xfrm>
        <a:graphic>
          <a:graphicData uri="http://schemas.openxmlformats.org/presentationml/2006/ole">
            <mc:AlternateContent xmlns:mc="http://schemas.openxmlformats.org/markup-compatibility/2006">
              <mc:Choice xmlns:v="urn:schemas-microsoft-com:vml" Requires="v">
                <p:oleObj spid="_x0000_s18503" name="Equation" r:id="rId23" imgW="1168400" imgH="304800" progId="Equation.3">
                  <p:embed/>
                </p:oleObj>
              </mc:Choice>
              <mc:Fallback>
                <p:oleObj name="Equation" r:id="rId23" imgW="1168400" imgH="304800" progId="Equation.3">
                  <p:embed/>
                  <p:pic>
                    <p:nvPicPr>
                      <p:cNvPr id="0" name=""/>
                      <p:cNvPicPr>
                        <a:picLocks noChangeAspect="1" noChangeArrowheads="1"/>
                      </p:cNvPicPr>
                      <p:nvPr/>
                    </p:nvPicPr>
                    <p:blipFill>
                      <a:blip r:embed="rId24"/>
                      <a:srcRect/>
                      <a:stretch>
                        <a:fillRect/>
                      </a:stretch>
                    </p:blipFill>
                    <p:spPr bwMode="auto">
                      <a:xfrm>
                        <a:off x="228600" y="4156075"/>
                        <a:ext cx="2481263" cy="644525"/>
                      </a:xfrm>
                      <a:prstGeom prst="rect">
                        <a:avLst/>
                      </a:prstGeom>
                      <a:solidFill>
                        <a:srgbClr val="DDD9C3"/>
                      </a:solidFill>
                      <a:ln>
                        <a:noFill/>
                      </a:ln>
                      <a:effectLst/>
                      <a:extLst/>
                    </p:spPr>
                  </p:pic>
                </p:oleObj>
              </mc:Fallback>
            </mc:AlternateContent>
          </a:graphicData>
        </a:graphic>
      </p:graphicFrame>
      <p:graphicFrame>
        <p:nvGraphicFramePr>
          <p:cNvPr id="16" name="Object 29"/>
          <p:cNvGraphicFramePr>
            <a:graphicFrameLocks noChangeAspect="1"/>
          </p:cNvGraphicFramePr>
          <p:nvPr>
            <p:extLst>
              <p:ext uri="{D42A27DB-BD31-4B8C-83A1-F6EECF244321}">
                <p14:modId xmlns:p14="http://schemas.microsoft.com/office/powerpoint/2010/main" val="219633670"/>
              </p:ext>
            </p:extLst>
          </p:nvPr>
        </p:nvGraphicFramePr>
        <p:xfrm>
          <a:off x="260350" y="1565275"/>
          <a:ext cx="2940050" cy="644456"/>
        </p:xfrm>
        <a:graphic>
          <a:graphicData uri="http://schemas.openxmlformats.org/presentationml/2006/ole">
            <mc:AlternateContent xmlns:mc="http://schemas.openxmlformats.org/markup-compatibility/2006">
              <mc:Choice xmlns:v="urn:schemas-microsoft-com:vml" Requires="v">
                <p:oleObj spid="_x0000_s18504" name="Equation" r:id="rId25" imgW="1384300" imgH="304800" progId="Equation.3">
                  <p:embed/>
                </p:oleObj>
              </mc:Choice>
              <mc:Fallback>
                <p:oleObj name="Equation" r:id="rId25" imgW="1384300" imgH="304800" progId="Equation.3">
                  <p:embed/>
                  <p:pic>
                    <p:nvPicPr>
                      <p:cNvPr id="0" name=""/>
                      <p:cNvPicPr>
                        <a:picLocks noChangeAspect="1" noChangeArrowheads="1"/>
                      </p:cNvPicPr>
                      <p:nvPr/>
                    </p:nvPicPr>
                    <p:blipFill>
                      <a:blip r:embed="rId26"/>
                      <a:srcRect/>
                      <a:stretch>
                        <a:fillRect/>
                      </a:stretch>
                    </p:blipFill>
                    <p:spPr bwMode="auto">
                      <a:xfrm>
                        <a:off x="260350" y="1565275"/>
                        <a:ext cx="2940050" cy="644456"/>
                      </a:xfrm>
                      <a:prstGeom prst="rect">
                        <a:avLst/>
                      </a:prstGeom>
                      <a:solidFill>
                        <a:srgbClr val="DDD9C3"/>
                      </a:solidFill>
                      <a:ln>
                        <a:noFill/>
                      </a:ln>
                      <a:effectLst/>
                      <a:extLst/>
                    </p:spPr>
                  </p:pic>
                </p:oleObj>
              </mc:Fallback>
            </mc:AlternateContent>
          </a:graphicData>
        </a:graphic>
      </p:graphicFrame>
      <p:sp>
        <p:nvSpPr>
          <p:cNvPr id="19" name="Rectangle 18"/>
          <p:cNvSpPr/>
          <p:nvPr/>
        </p:nvSpPr>
        <p:spPr>
          <a:xfrm>
            <a:off x="152400" y="1295400"/>
            <a:ext cx="3352800" cy="3733800"/>
          </a:xfrm>
          <a:prstGeom prst="rect">
            <a:avLst/>
          </a:prstGeom>
          <a:noFill/>
          <a:ln w="57150" cmpd="sng">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343400" y="3657600"/>
            <a:ext cx="4114800" cy="2438400"/>
          </a:xfrm>
          <a:prstGeom prst="rect">
            <a:avLst/>
          </a:prstGeom>
          <a:no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86000" y="6400800"/>
            <a:ext cx="4847150" cy="400110"/>
          </a:xfrm>
          <a:prstGeom prst="rect">
            <a:avLst/>
          </a:prstGeom>
          <a:noFill/>
        </p:spPr>
        <p:txBody>
          <a:bodyPr wrap="none" rtlCol="0">
            <a:spAutoFit/>
          </a:bodyPr>
          <a:lstStyle/>
          <a:p>
            <a:r>
              <a:rPr lang="en-US" sz="2000" dirty="0" smtClean="0"/>
              <a:t>*In the absence of a tensor polarized sea</a:t>
            </a:r>
            <a:endParaRPr lang="en-US" sz="2000" dirty="0"/>
          </a:p>
        </p:txBody>
      </p:sp>
      <p:sp>
        <p:nvSpPr>
          <p:cNvPr id="15" name="TextBox 14"/>
          <p:cNvSpPr txBox="1"/>
          <p:nvPr/>
        </p:nvSpPr>
        <p:spPr>
          <a:xfrm>
            <a:off x="2667000" y="4038600"/>
            <a:ext cx="304440" cy="461665"/>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8734440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9"/>
          <p:cNvGraphicFramePr>
            <a:graphicFrameLocks noChangeAspect="1"/>
          </p:cNvGraphicFramePr>
          <p:nvPr>
            <p:extLst>
              <p:ext uri="{D42A27DB-BD31-4B8C-83A1-F6EECF244321}">
                <p14:modId xmlns:p14="http://schemas.microsoft.com/office/powerpoint/2010/main" val="3465135918"/>
              </p:ext>
            </p:extLst>
          </p:nvPr>
        </p:nvGraphicFramePr>
        <p:xfrm>
          <a:off x="1371600" y="2486025"/>
          <a:ext cx="5189538" cy="942975"/>
        </p:xfrm>
        <a:graphic>
          <a:graphicData uri="http://schemas.openxmlformats.org/presentationml/2006/ole">
            <mc:AlternateContent xmlns:mc="http://schemas.openxmlformats.org/markup-compatibility/2006">
              <mc:Choice xmlns:v="urn:schemas-microsoft-com:vml" Requires="v">
                <p:oleObj spid="_x0000_s19465" name="Equation" r:id="rId3" imgW="2781300" imgH="508000" progId="Equation.3">
                  <p:embed/>
                </p:oleObj>
              </mc:Choice>
              <mc:Fallback>
                <p:oleObj name="Equation" r:id="rId3" imgW="2781300" imgH="508000" progId="Equation.3">
                  <p:embed/>
                  <p:pic>
                    <p:nvPicPr>
                      <p:cNvPr id="0" name=""/>
                      <p:cNvPicPr>
                        <a:picLocks noChangeAspect="1" noChangeArrowheads="1"/>
                      </p:cNvPicPr>
                      <p:nvPr/>
                    </p:nvPicPr>
                    <p:blipFill>
                      <a:blip r:embed="rId4"/>
                      <a:srcRect/>
                      <a:stretch>
                        <a:fillRect/>
                      </a:stretch>
                    </p:blipFill>
                    <p:spPr bwMode="auto">
                      <a:xfrm>
                        <a:off x="1371600" y="2486025"/>
                        <a:ext cx="5189538" cy="942975"/>
                      </a:xfrm>
                      <a:prstGeom prst="rect">
                        <a:avLst/>
                      </a:prstGeom>
                      <a:solidFill>
                        <a:srgbClr val="DDD9C3"/>
                      </a:solidFill>
                      <a:ln>
                        <a:noFill/>
                      </a:ln>
                      <a:effectLst/>
                      <a:extLst/>
                    </p:spPr>
                  </p:pic>
                </p:oleObj>
              </mc:Fallback>
            </mc:AlternateContent>
          </a:graphicData>
        </a:graphic>
      </p:graphicFrame>
      <p:graphicFrame>
        <p:nvGraphicFramePr>
          <p:cNvPr id="3" name="Object 29"/>
          <p:cNvGraphicFramePr>
            <a:graphicFrameLocks noChangeAspect="1"/>
          </p:cNvGraphicFramePr>
          <p:nvPr>
            <p:extLst>
              <p:ext uri="{D42A27DB-BD31-4B8C-83A1-F6EECF244321}">
                <p14:modId xmlns:p14="http://schemas.microsoft.com/office/powerpoint/2010/main" val="1694308071"/>
              </p:ext>
            </p:extLst>
          </p:nvPr>
        </p:nvGraphicFramePr>
        <p:xfrm>
          <a:off x="1301750" y="984250"/>
          <a:ext cx="5259388" cy="801687"/>
        </p:xfrm>
        <a:graphic>
          <a:graphicData uri="http://schemas.openxmlformats.org/presentationml/2006/ole">
            <mc:AlternateContent xmlns:mc="http://schemas.openxmlformats.org/markup-compatibility/2006">
              <mc:Choice xmlns:v="urn:schemas-microsoft-com:vml" Requires="v">
                <p:oleObj spid="_x0000_s19466" name="Equation" r:id="rId5" imgW="2819400" imgH="431800" progId="Equation.3">
                  <p:embed/>
                </p:oleObj>
              </mc:Choice>
              <mc:Fallback>
                <p:oleObj name="Equation" r:id="rId5" imgW="2819400" imgH="431800" progId="Equation.3">
                  <p:embed/>
                  <p:pic>
                    <p:nvPicPr>
                      <p:cNvPr id="0" name=""/>
                      <p:cNvPicPr>
                        <a:picLocks noChangeAspect="1" noChangeArrowheads="1"/>
                      </p:cNvPicPr>
                      <p:nvPr/>
                    </p:nvPicPr>
                    <p:blipFill>
                      <a:blip r:embed="rId6"/>
                      <a:srcRect/>
                      <a:stretch>
                        <a:fillRect/>
                      </a:stretch>
                    </p:blipFill>
                    <p:spPr bwMode="auto">
                      <a:xfrm>
                        <a:off x="1301750" y="984250"/>
                        <a:ext cx="5259388" cy="801687"/>
                      </a:xfrm>
                      <a:prstGeom prst="rect">
                        <a:avLst/>
                      </a:prstGeom>
                      <a:solidFill>
                        <a:srgbClr val="DDD9C3"/>
                      </a:solidFill>
                      <a:ln>
                        <a:noFill/>
                      </a:ln>
                      <a:effectLst/>
                      <a:extLst/>
                    </p:spPr>
                  </p:pic>
                </p:oleObj>
              </mc:Fallback>
            </mc:AlternateContent>
          </a:graphicData>
        </a:graphic>
      </p:graphicFrame>
      <p:sp>
        <p:nvSpPr>
          <p:cNvPr id="7" name="TextBox 6"/>
          <p:cNvSpPr txBox="1"/>
          <p:nvPr/>
        </p:nvSpPr>
        <p:spPr>
          <a:xfrm>
            <a:off x="457200" y="285690"/>
            <a:ext cx="7407572" cy="400110"/>
          </a:xfrm>
          <a:prstGeom prst="rect">
            <a:avLst/>
          </a:prstGeom>
          <a:noFill/>
        </p:spPr>
        <p:txBody>
          <a:bodyPr wrap="none" rtlCol="0">
            <a:spAutoFit/>
          </a:bodyPr>
          <a:lstStyle/>
          <a:p>
            <a:r>
              <a:rPr lang="en-US" sz="2000" dirty="0" smtClean="0">
                <a:solidFill>
                  <a:srgbClr val="EEECE1"/>
                </a:solidFill>
                <a:latin typeface="Comic Sans MS"/>
                <a:cs typeface="Comic Sans MS"/>
              </a:rPr>
              <a:t>Physical Interpretation of the various deuteron GPDs:  PDFs</a:t>
            </a:r>
            <a:endParaRPr lang="en-US" sz="2000" dirty="0">
              <a:solidFill>
                <a:srgbClr val="EEECE1"/>
              </a:solidFill>
              <a:latin typeface="Comic Sans MS"/>
              <a:cs typeface="Comic Sans MS"/>
            </a:endParaRPr>
          </a:p>
        </p:txBody>
      </p:sp>
    </p:spTree>
    <p:extLst>
      <p:ext uri="{BB962C8B-B14F-4D97-AF65-F5344CB8AC3E}">
        <p14:creationId xmlns:p14="http://schemas.microsoft.com/office/powerpoint/2010/main" val="10437028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333" y="376535"/>
            <a:ext cx="1599867" cy="461665"/>
          </a:xfrm>
          <a:prstGeom prst="rect">
            <a:avLst/>
          </a:prstGeom>
          <a:noFill/>
        </p:spPr>
        <p:txBody>
          <a:bodyPr wrap="none" rtlCol="0">
            <a:spAutoFit/>
          </a:bodyPr>
          <a:lstStyle/>
          <a:p>
            <a:r>
              <a:rPr lang="en-US" dirty="0" smtClean="0">
                <a:solidFill>
                  <a:srgbClr val="FFFF00"/>
                </a:solidFill>
                <a:latin typeface="Comic Sans MS"/>
                <a:cs typeface="Comic Sans MS"/>
              </a:rPr>
              <a:t>Sum rules</a:t>
            </a:r>
            <a:endParaRPr lang="en-US" dirty="0">
              <a:solidFill>
                <a:srgbClr val="FFFF00"/>
              </a:solidFill>
              <a:latin typeface="Comic Sans MS"/>
              <a:cs typeface="Comic Sans MS"/>
            </a:endParaRPr>
          </a:p>
        </p:txBody>
      </p:sp>
      <p:pic>
        <p:nvPicPr>
          <p:cNvPr id="5" name="Picture 4"/>
          <p:cNvPicPr>
            <a:picLocks noChangeAspect="1"/>
          </p:cNvPicPr>
          <p:nvPr/>
        </p:nvPicPr>
        <p:blipFill>
          <a:blip r:embed="rId2"/>
          <a:stretch>
            <a:fillRect/>
          </a:stretch>
        </p:blipFill>
        <p:spPr>
          <a:xfrm>
            <a:off x="917043" y="1371600"/>
            <a:ext cx="5788558" cy="3429000"/>
          </a:xfrm>
          <a:prstGeom prst="rect">
            <a:avLst/>
          </a:prstGeom>
        </p:spPr>
      </p:pic>
      <p:sp>
        <p:nvSpPr>
          <p:cNvPr id="6" name="TextBox 5"/>
          <p:cNvSpPr txBox="1"/>
          <p:nvPr/>
        </p:nvSpPr>
        <p:spPr>
          <a:xfrm>
            <a:off x="6781800" y="2952690"/>
            <a:ext cx="2743200" cy="400110"/>
          </a:xfrm>
          <a:prstGeom prst="rect">
            <a:avLst/>
          </a:prstGeom>
          <a:noFill/>
        </p:spPr>
        <p:txBody>
          <a:bodyPr wrap="square" rtlCol="0">
            <a:spAutoFit/>
          </a:bodyPr>
          <a:lstStyle/>
          <a:p>
            <a:r>
              <a:rPr lang="en-US" sz="2000" dirty="0" err="1" smtClean="0"/>
              <a:t>Quadrupole</a:t>
            </a:r>
            <a:endParaRPr lang="en-US" sz="2000" dirty="0"/>
          </a:p>
        </p:txBody>
      </p:sp>
      <p:sp>
        <p:nvSpPr>
          <p:cNvPr id="7" name="TextBox 6"/>
          <p:cNvSpPr txBox="1"/>
          <p:nvPr/>
        </p:nvSpPr>
        <p:spPr>
          <a:xfrm>
            <a:off x="6705600" y="4248090"/>
            <a:ext cx="2514600" cy="400110"/>
          </a:xfrm>
          <a:prstGeom prst="rect">
            <a:avLst/>
          </a:prstGeom>
          <a:noFill/>
        </p:spPr>
        <p:txBody>
          <a:bodyPr wrap="square" rtlCol="0">
            <a:spAutoFit/>
          </a:bodyPr>
          <a:lstStyle/>
          <a:p>
            <a:r>
              <a:rPr lang="en-US" sz="2000" dirty="0" smtClean="0"/>
              <a:t>Connected to b</a:t>
            </a:r>
            <a:r>
              <a:rPr lang="en-US" sz="2000" baseline="-25000" dirty="0" smtClean="0"/>
              <a:t>1</a:t>
            </a:r>
            <a:r>
              <a:rPr lang="en-US" sz="2000" dirty="0" smtClean="0"/>
              <a:t> SR</a:t>
            </a:r>
            <a:endParaRPr lang="en-US" sz="2000" dirty="0"/>
          </a:p>
        </p:txBody>
      </p:sp>
      <p:sp>
        <p:nvSpPr>
          <p:cNvPr id="8" name="TextBox 7"/>
          <p:cNvSpPr txBox="1"/>
          <p:nvPr/>
        </p:nvSpPr>
        <p:spPr>
          <a:xfrm>
            <a:off x="6781800" y="1581090"/>
            <a:ext cx="2209800" cy="400110"/>
          </a:xfrm>
          <a:prstGeom prst="rect">
            <a:avLst/>
          </a:prstGeom>
          <a:noFill/>
        </p:spPr>
        <p:txBody>
          <a:bodyPr wrap="square" rtlCol="0">
            <a:spAutoFit/>
          </a:bodyPr>
          <a:lstStyle/>
          <a:p>
            <a:r>
              <a:rPr lang="en-US" sz="2000" dirty="0" smtClean="0"/>
              <a:t>Momentum</a:t>
            </a:r>
            <a:endParaRPr lang="en-US" sz="2000" dirty="0"/>
          </a:p>
        </p:txBody>
      </p:sp>
      <p:sp>
        <p:nvSpPr>
          <p:cNvPr id="9" name="TextBox 8"/>
          <p:cNvSpPr txBox="1"/>
          <p:nvPr/>
        </p:nvSpPr>
        <p:spPr>
          <a:xfrm>
            <a:off x="6781800" y="2190690"/>
            <a:ext cx="2743200" cy="400110"/>
          </a:xfrm>
          <a:prstGeom prst="rect">
            <a:avLst/>
          </a:prstGeom>
          <a:noFill/>
        </p:spPr>
        <p:txBody>
          <a:bodyPr wrap="square" rtlCol="0">
            <a:spAutoFit/>
          </a:bodyPr>
          <a:lstStyle/>
          <a:p>
            <a:r>
              <a:rPr lang="en-US" sz="2000" dirty="0" smtClean="0"/>
              <a:t>Angular Momentum</a:t>
            </a:r>
            <a:endParaRPr lang="en-US" sz="2000" dirty="0"/>
          </a:p>
        </p:txBody>
      </p:sp>
    </p:spTree>
    <p:extLst>
      <p:ext uri="{BB962C8B-B14F-4D97-AF65-F5344CB8AC3E}">
        <p14:creationId xmlns:p14="http://schemas.microsoft.com/office/powerpoint/2010/main" val="35002658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9"/>
          <p:cNvGraphicFramePr>
            <a:graphicFrameLocks noChangeAspect="1"/>
          </p:cNvGraphicFramePr>
          <p:nvPr>
            <p:extLst>
              <p:ext uri="{D42A27DB-BD31-4B8C-83A1-F6EECF244321}">
                <p14:modId xmlns:p14="http://schemas.microsoft.com/office/powerpoint/2010/main" val="150317044"/>
              </p:ext>
            </p:extLst>
          </p:nvPr>
        </p:nvGraphicFramePr>
        <p:xfrm>
          <a:off x="2057400" y="2738437"/>
          <a:ext cx="4403725" cy="919163"/>
        </p:xfrm>
        <a:graphic>
          <a:graphicData uri="http://schemas.openxmlformats.org/presentationml/2006/ole">
            <mc:AlternateContent xmlns:mc="http://schemas.openxmlformats.org/markup-compatibility/2006">
              <mc:Choice xmlns:v="urn:schemas-microsoft-com:vml" Requires="v">
                <p:oleObj spid="_x0000_s29697" name="Equation" r:id="rId3" imgW="2070100" imgH="431800" progId="Equation.3">
                  <p:embed/>
                </p:oleObj>
              </mc:Choice>
              <mc:Fallback>
                <p:oleObj name="Equation" r:id="rId3" imgW="2070100" imgH="431800" progId="Equation.3">
                  <p:embed/>
                  <p:pic>
                    <p:nvPicPr>
                      <p:cNvPr id="0" name=""/>
                      <p:cNvPicPr>
                        <a:picLocks noChangeAspect="1" noChangeArrowheads="1"/>
                      </p:cNvPicPr>
                      <p:nvPr/>
                    </p:nvPicPr>
                    <p:blipFill>
                      <a:blip r:embed="rId4"/>
                      <a:srcRect/>
                      <a:stretch>
                        <a:fillRect/>
                      </a:stretch>
                    </p:blipFill>
                    <p:spPr bwMode="auto">
                      <a:xfrm>
                        <a:off x="2057400" y="2738437"/>
                        <a:ext cx="4403725" cy="919163"/>
                      </a:xfrm>
                      <a:prstGeom prst="rect">
                        <a:avLst/>
                      </a:prstGeom>
                      <a:solidFill>
                        <a:schemeClr val="tx2">
                          <a:lumMod val="90000"/>
                        </a:schemeClr>
                      </a:solidFill>
                      <a:ln>
                        <a:noFill/>
                      </a:ln>
                      <a:effectLst/>
                      <a:extLst/>
                    </p:spPr>
                  </p:pic>
                </p:oleObj>
              </mc:Fallback>
            </mc:AlternateContent>
          </a:graphicData>
        </a:graphic>
      </p:graphicFrame>
      <p:sp>
        <p:nvSpPr>
          <p:cNvPr id="5" name="TextBox 4"/>
          <p:cNvSpPr txBox="1"/>
          <p:nvPr/>
        </p:nvSpPr>
        <p:spPr>
          <a:xfrm>
            <a:off x="1524000" y="1062335"/>
            <a:ext cx="6090129" cy="461665"/>
          </a:xfrm>
          <a:prstGeom prst="rect">
            <a:avLst/>
          </a:prstGeom>
          <a:noFill/>
        </p:spPr>
        <p:txBody>
          <a:bodyPr wrap="none" rtlCol="0">
            <a:spAutoFit/>
          </a:bodyPr>
          <a:lstStyle/>
          <a:p>
            <a:r>
              <a:rPr lang="en-US" dirty="0" smtClean="0">
                <a:solidFill>
                  <a:schemeClr val="tx2">
                    <a:lumMod val="90000"/>
                  </a:schemeClr>
                </a:solidFill>
                <a:latin typeface="Comic Sans MS"/>
                <a:cs typeface="Comic Sans MS"/>
              </a:rPr>
              <a:t>Sum rule part II: </a:t>
            </a:r>
            <a:r>
              <a:rPr lang="en-US" dirty="0" err="1" smtClean="0">
                <a:solidFill>
                  <a:schemeClr val="tx2">
                    <a:lumMod val="90000"/>
                  </a:schemeClr>
                </a:solidFill>
                <a:latin typeface="Comic Sans MS"/>
                <a:cs typeface="Comic Sans MS"/>
              </a:rPr>
              <a:t>partonic</a:t>
            </a:r>
            <a:r>
              <a:rPr lang="en-US" dirty="0" smtClean="0">
                <a:solidFill>
                  <a:schemeClr val="tx2">
                    <a:lumMod val="90000"/>
                  </a:schemeClr>
                </a:solidFill>
                <a:latin typeface="Comic Sans MS"/>
                <a:cs typeface="Comic Sans MS"/>
              </a:rPr>
              <a:t> interpretation</a:t>
            </a:r>
            <a:endParaRPr lang="en-US" dirty="0">
              <a:solidFill>
                <a:schemeClr val="tx2">
                  <a:lumMod val="90000"/>
                </a:schemeClr>
              </a:solidFill>
              <a:latin typeface="Comic Sans MS"/>
              <a:cs typeface="Comic Sans MS"/>
            </a:endParaRPr>
          </a:p>
        </p:txBody>
      </p:sp>
    </p:spTree>
    <p:extLst>
      <p:ext uri="{BB962C8B-B14F-4D97-AF65-F5344CB8AC3E}">
        <p14:creationId xmlns:p14="http://schemas.microsoft.com/office/powerpoint/2010/main" val="37213750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062335"/>
            <a:ext cx="1564601" cy="461665"/>
          </a:xfrm>
          <a:prstGeom prst="rect">
            <a:avLst/>
          </a:prstGeom>
          <a:solidFill>
            <a:schemeClr val="bg2">
              <a:lumMod val="60000"/>
              <a:lumOff val="40000"/>
            </a:schemeClr>
          </a:solidFill>
          <a:ln>
            <a:solidFill>
              <a:schemeClr val="tx2">
                <a:lumMod val="90000"/>
              </a:schemeClr>
            </a:solidFill>
          </a:ln>
        </p:spPr>
        <p:txBody>
          <a:bodyPr wrap="none" rtlCol="0">
            <a:spAutoFit/>
          </a:bodyPr>
          <a:lstStyle/>
          <a:p>
            <a:r>
              <a:rPr lang="en-US" dirty="0" smtClean="0"/>
              <a:t>If </a:t>
            </a:r>
            <a:r>
              <a:rPr lang="en-US" dirty="0" smtClean="0"/>
              <a:t>H</a:t>
            </a:r>
            <a:r>
              <a:rPr lang="en-US" baseline="-25000" dirty="0" smtClean="0"/>
              <a:t>2</a:t>
            </a:r>
            <a:r>
              <a:rPr lang="en-US" dirty="0" smtClean="0"/>
              <a:t>=H+E </a:t>
            </a:r>
            <a:endParaRPr lang="en-US" dirty="0"/>
          </a:p>
        </p:txBody>
      </p:sp>
      <p:pic>
        <p:nvPicPr>
          <p:cNvPr id="4" name="Picture 3"/>
          <p:cNvPicPr>
            <a:picLocks noChangeAspect="1"/>
          </p:cNvPicPr>
          <p:nvPr/>
        </p:nvPicPr>
        <p:blipFill>
          <a:blip r:embed="rId2"/>
          <a:stretch>
            <a:fillRect/>
          </a:stretch>
        </p:blipFill>
        <p:spPr>
          <a:xfrm>
            <a:off x="-51816" y="2667000"/>
            <a:ext cx="5309616" cy="990600"/>
          </a:xfrm>
          <a:prstGeom prst="rect">
            <a:avLst/>
          </a:prstGeom>
        </p:spPr>
      </p:pic>
      <p:pic>
        <p:nvPicPr>
          <p:cNvPr id="5" name="Picture 4"/>
          <p:cNvPicPr>
            <a:picLocks noChangeAspect="1"/>
          </p:cNvPicPr>
          <p:nvPr/>
        </p:nvPicPr>
        <p:blipFill>
          <a:blip r:embed="rId3"/>
          <a:stretch>
            <a:fillRect/>
          </a:stretch>
        </p:blipFill>
        <p:spPr>
          <a:xfrm>
            <a:off x="5713379" y="2743200"/>
            <a:ext cx="3735421" cy="914400"/>
          </a:xfrm>
          <a:prstGeom prst="rect">
            <a:avLst/>
          </a:prstGeom>
        </p:spPr>
      </p:pic>
      <p:cxnSp>
        <p:nvCxnSpPr>
          <p:cNvPr id="6" name="Straight Arrow Connector 5"/>
          <p:cNvCxnSpPr/>
          <p:nvPr/>
        </p:nvCxnSpPr>
        <p:spPr bwMode="auto">
          <a:xfrm>
            <a:off x="7315200" y="3352800"/>
            <a:ext cx="0" cy="685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a:off x="5105400" y="3124200"/>
            <a:ext cx="8382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3429000" y="3276600"/>
            <a:ext cx="0" cy="6858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p:cNvSpPr txBox="1"/>
          <p:nvPr/>
        </p:nvSpPr>
        <p:spPr>
          <a:xfrm>
            <a:off x="2628430" y="4114800"/>
            <a:ext cx="1333359" cy="400110"/>
          </a:xfrm>
          <a:prstGeom prst="rect">
            <a:avLst/>
          </a:prstGeom>
          <a:noFill/>
        </p:spPr>
        <p:txBody>
          <a:bodyPr wrap="none" rtlCol="0">
            <a:spAutoFit/>
          </a:bodyPr>
          <a:lstStyle/>
          <a:p>
            <a:r>
              <a:rPr lang="en-US" sz="2000" dirty="0" smtClean="0">
                <a:latin typeface="Comic Sans MS"/>
                <a:cs typeface="Comic Sans MS"/>
              </a:rPr>
              <a:t>F</a:t>
            </a:r>
            <a:r>
              <a:rPr lang="en-US" sz="2000" baseline="-25000" dirty="0" smtClean="0">
                <a:latin typeface="Comic Sans MS"/>
                <a:cs typeface="Comic Sans MS"/>
              </a:rPr>
              <a:t>1</a:t>
            </a:r>
            <a:r>
              <a:rPr lang="en-US" sz="2000" dirty="0" smtClean="0">
                <a:latin typeface="Comic Sans MS"/>
                <a:cs typeface="Comic Sans MS"/>
              </a:rPr>
              <a:t>+F</a:t>
            </a:r>
            <a:r>
              <a:rPr lang="en-US" sz="2000" baseline="-25000" dirty="0" smtClean="0">
                <a:latin typeface="Comic Sans MS"/>
                <a:cs typeface="Comic Sans MS"/>
              </a:rPr>
              <a:t>2</a:t>
            </a:r>
            <a:r>
              <a:rPr lang="en-US" sz="2000" dirty="0" smtClean="0">
                <a:latin typeface="Comic Sans MS"/>
                <a:cs typeface="Comic Sans MS"/>
              </a:rPr>
              <a:t>= G</a:t>
            </a:r>
            <a:r>
              <a:rPr lang="en-US" sz="2000" baseline="-25000" dirty="0" smtClean="0">
                <a:latin typeface="Comic Sans MS"/>
                <a:cs typeface="Comic Sans MS"/>
              </a:rPr>
              <a:t>M</a:t>
            </a:r>
            <a:endParaRPr lang="en-US" sz="2000" baseline="-25000" dirty="0">
              <a:latin typeface="Comic Sans MS"/>
              <a:cs typeface="Comic Sans MS"/>
            </a:endParaRPr>
          </a:p>
        </p:txBody>
      </p:sp>
      <p:sp>
        <p:nvSpPr>
          <p:cNvPr id="10" name="TextBox 9"/>
          <p:cNvSpPr txBox="1"/>
          <p:nvPr/>
        </p:nvSpPr>
        <p:spPr>
          <a:xfrm>
            <a:off x="7110058" y="4114800"/>
            <a:ext cx="509942" cy="400110"/>
          </a:xfrm>
          <a:prstGeom prst="rect">
            <a:avLst/>
          </a:prstGeom>
          <a:noFill/>
        </p:spPr>
        <p:txBody>
          <a:bodyPr wrap="none" rtlCol="0">
            <a:spAutoFit/>
          </a:bodyPr>
          <a:lstStyle/>
          <a:p>
            <a:r>
              <a:rPr lang="en-US" sz="2000" dirty="0" smtClean="0">
                <a:latin typeface="Comic Sans MS"/>
                <a:cs typeface="Comic Sans MS"/>
              </a:rPr>
              <a:t>G</a:t>
            </a:r>
            <a:r>
              <a:rPr lang="en-US" sz="2000" baseline="-25000" dirty="0" smtClean="0">
                <a:latin typeface="Comic Sans MS"/>
                <a:cs typeface="Comic Sans MS"/>
              </a:rPr>
              <a:t>M</a:t>
            </a:r>
            <a:endParaRPr lang="en-US" sz="2000" baseline="-25000" dirty="0">
              <a:latin typeface="Comic Sans MS"/>
              <a:cs typeface="Comic Sans MS"/>
            </a:endParaRPr>
          </a:p>
        </p:txBody>
      </p:sp>
    </p:spTree>
    <p:extLst>
      <p:ext uri="{BB962C8B-B14F-4D97-AF65-F5344CB8AC3E}">
        <p14:creationId xmlns:p14="http://schemas.microsoft.com/office/powerpoint/2010/main" val="17451202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0679" y="909935"/>
            <a:ext cx="9453279" cy="461665"/>
          </a:xfrm>
          <a:prstGeom prst="rect">
            <a:avLst/>
          </a:prstGeom>
          <a:noFill/>
        </p:spPr>
        <p:txBody>
          <a:bodyPr wrap="none" rtlCol="0">
            <a:spAutoFit/>
          </a:bodyPr>
          <a:lstStyle/>
          <a:p>
            <a:r>
              <a:rPr lang="en-US" dirty="0" smtClean="0">
                <a:solidFill>
                  <a:srgbClr val="FF0000"/>
                </a:solidFill>
                <a:latin typeface="Comic Sans MS"/>
                <a:cs typeface="Comic Sans MS"/>
              </a:rPr>
              <a:t>What are the quark and gluon angular momenta in the deuteron?</a:t>
            </a:r>
            <a:endParaRPr lang="en-US" dirty="0">
              <a:solidFill>
                <a:srgbClr val="FF0000"/>
              </a:solidFill>
              <a:latin typeface="Comic Sans MS"/>
              <a:cs typeface="Comic Sans MS"/>
            </a:endParaRPr>
          </a:p>
        </p:txBody>
      </p:sp>
      <p:pic>
        <p:nvPicPr>
          <p:cNvPr id="3" name="Picture 2"/>
          <p:cNvPicPr>
            <a:picLocks noChangeAspect="1"/>
          </p:cNvPicPr>
          <p:nvPr/>
        </p:nvPicPr>
        <p:blipFill>
          <a:blip r:embed="rId2"/>
          <a:stretch>
            <a:fillRect/>
          </a:stretch>
        </p:blipFill>
        <p:spPr>
          <a:xfrm>
            <a:off x="152400" y="1397412"/>
            <a:ext cx="4635500" cy="3403188"/>
          </a:xfrm>
          <a:prstGeom prst="rect">
            <a:avLst/>
          </a:prstGeom>
        </p:spPr>
      </p:pic>
      <p:pic>
        <p:nvPicPr>
          <p:cNvPr id="6" name="Picture 5"/>
          <p:cNvPicPr>
            <a:picLocks noChangeAspect="1"/>
          </p:cNvPicPr>
          <p:nvPr/>
        </p:nvPicPr>
        <p:blipFill>
          <a:blip r:embed="rId3"/>
          <a:stretch>
            <a:fillRect/>
          </a:stretch>
        </p:blipFill>
        <p:spPr>
          <a:xfrm>
            <a:off x="4097421" y="3073812"/>
            <a:ext cx="5046579" cy="952500"/>
          </a:xfrm>
          <a:prstGeom prst="rect">
            <a:avLst/>
          </a:prstGeom>
        </p:spPr>
      </p:pic>
      <p:sp>
        <p:nvSpPr>
          <p:cNvPr id="4" name="TextBox 3"/>
          <p:cNvSpPr txBox="1"/>
          <p:nvPr/>
        </p:nvSpPr>
        <p:spPr>
          <a:xfrm>
            <a:off x="1387163" y="2552080"/>
            <a:ext cx="1737037" cy="369332"/>
          </a:xfrm>
          <a:prstGeom prst="rect">
            <a:avLst/>
          </a:prstGeom>
          <a:noFill/>
        </p:spPr>
        <p:txBody>
          <a:bodyPr wrap="none" rtlCol="0">
            <a:spAutoFit/>
          </a:bodyPr>
          <a:lstStyle/>
          <a:p>
            <a:r>
              <a:rPr lang="en-US" sz="1800" dirty="0" smtClean="0"/>
              <a:t>Nucleon DVCS</a:t>
            </a:r>
            <a:endParaRPr lang="en-US" sz="1800" dirty="0"/>
          </a:p>
        </p:txBody>
      </p:sp>
      <p:sp>
        <p:nvSpPr>
          <p:cNvPr id="5" name="TextBox 4"/>
          <p:cNvSpPr txBox="1"/>
          <p:nvPr/>
        </p:nvSpPr>
        <p:spPr>
          <a:xfrm>
            <a:off x="1600200" y="3526547"/>
            <a:ext cx="1450788" cy="461665"/>
          </a:xfrm>
          <a:prstGeom prst="rect">
            <a:avLst/>
          </a:prstGeom>
          <a:noFill/>
        </p:spPr>
        <p:txBody>
          <a:bodyPr wrap="none" rtlCol="0">
            <a:spAutoFit/>
          </a:bodyPr>
          <a:lstStyle/>
          <a:p>
            <a:r>
              <a:rPr lang="en-US" dirty="0" smtClean="0"/>
              <a:t>Deuteron</a:t>
            </a:r>
            <a:endParaRPr lang="en-US" dirty="0"/>
          </a:p>
        </p:txBody>
      </p:sp>
      <p:sp>
        <p:nvSpPr>
          <p:cNvPr id="7" name="Oval 6"/>
          <p:cNvSpPr/>
          <p:nvPr/>
        </p:nvSpPr>
        <p:spPr>
          <a:xfrm>
            <a:off x="7620000" y="3226212"/>
            <a:ext cx="13716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096000" y="3226212"/>
            <a:ext cx="13716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124201" y="3683412"/>
            <a:ext cx="3428999"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4" idx="3"/>
          </p:cNvCxnSpPr>
          <p:nvPr/>
        </p:nvCxnSpPr>
        <p:spPr>
          <a:xfrm flipH="1" flipV="1">
            <a:off x="3124200" y="2736746"/>
            <a:ext cx="4876800" cy="413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6200" y="3150012"/>
            <a:ext cx="411215" cy="369332"/>
          </a:xfrm>
          <a:prstGeom prst="rect">
            <a:avLst/>
          </a:prstGeom>
          <a:noFill/>
        </p:spPr>
        <p:txBody>
          <a:bodyPr wrap="none" rtlCol="0">
            <a:spAutoFit/>
          </a:bodyPr>
          <a:lstStyle/>
          <a:p>
            <a:r>
              <a:rPr lang="en-US" sz="1800" dirty="0" err="1" smtClean="0">
                <a:solidFill>
                  <a:srgbClr val="000000"/>
                </a:solidFill>
              </a:rPr>
              <a:t>λ</a:t>
            </a:r>
            <a:r>
              <a:rPr lang="en-US" sz="1800" baseline="-25000" dirty="0" err="1" smtClean="0">
                <a:solidFill>
                  <a:srgbClr val="000000"/>
                </a:solidFill>
              </a:rPr>
              <a:t>N</a:t>
            </a:r>
            <a:endParaRPr lang="en-US" sz="1800" dirty="0">
              <a:solidFill>
                <a:srgbClr val="000000"/>
              </a:solidFill>
            </a:endParaRPr>
          </a:p>
        </p:txBody>
      </p:sp>
      <p:sp>
        <p:nvSpPr>
          <p:cNvPr id="19" name="TextBox 18"/>
          <p:cNvSpPr txBox="1"/>
          <p:nvPr/>
        </p:nvSpPr>
        <p:spPr>
          <a:xfrm>
            <a:off x="533400" y="2311812"/>
            <a:ext cx="385667" cy="369332"/>
          </a:xfrm>
          <a:prstGeom prst="rect">
            <a:avLst/>
          </a:prstGeom>
          <a:noFill/>
        </p:spPr>
        <p:txBody>
          <a:bodyPr wrap="none" rtlCol="0">
            <a:spAutoFit/>
          </a:bodyPr>
          <a:lstStyle/>
          <a:p>
            <a:r>
              <a:rPr lang="en-US" sz="1800" dirty="0" err="1" smtClean="0">
                <a:solidFill>
                  <a:srgbClr val="000000"/>
                </a:solidFill>
              </a:rPr>
              <a:t>λ</a:t>
            </a:r>
            <a:r>
              <a:rPr lang="en-US" sz="1800" baseline="-25000" dirty="0" err="1" smtClean="0">
                <a:solidFill>
                  <a:srgbClr val="000000"/>
                </a:solidFill>
              </a:rPr>
              <a:t>q</a:t>
            </a:r>
            <a:endParaRPr lang="en-US" sz="1800" dirty="0">
              <a:solidFill>
                <a:srgbClr val="000000"/>
              </a:solidFill>
            </a:endParaRPr>
          </a:p>
        </p:txBody>
      </p:sp>
      <p:sp>
        <p:nvSpPr>
          <p:cNvPr id="20" name="TextBox 19"/>
          <p:cNvSpPr txBox="1"/>
          <p:nvPr/>
        </p:nvSpPr>
        <p:spPr>
          <a:xfrm>
            <a:off x="334422" y="3923680"/>
            <a:ext cx="300082" cy="369332"/>
          </a:xfrm>
          <a:prstGeom prst="rect">
            <a:avLst/>
          </a:prstGeom>
          <a:noFill/>
        </p:spPr>
        <p:txBody>
          <a:bodyPr wrap="none" rtlCol="0">
            <a:spAutoFit/>
          </a:bodyPr>
          <a:lstStyle/>
          <a:p>
            <a:r>
              <a:rPr lang="en-US" sz="1800" dirty="0" err="1" smtClean="0">
                <a:solidFill>
                  <a:srgbClr val="000000"/>
                </a:solidFill>
              </a:rPr>
              <a:t>λ</a:t>
            </a:r>
            <a:endParaRPr lang="en-US" sz="1800" dirty="0">
              <a:solidFill>
                <a:srgbClr val="000000"/>
              </a:solidFill>
            </a:endParaRPr>
          </a:p>
        </p:txBody>
      </p:sp>
      <p:sp>
        <p:nvSpPr>
          <p:cNvPr id="23" name="TextBox 22"/>
          <p:cNvSpPr txBox="1"/>
          <p:nvPr/>
        </p:nvSpPr>
        <p:spPr>
          <a:xfrm>
            <a:off x="304800" y="3161680"/>
            <a:ext cx="1183362" cy="369332"/>
          </a:xfrm>
          <a:prstGeom prst="rect">
            <a:avLst/>
          </a:prstGeom>
          <a:noFill/>
        </p:spPr>
        <p:txBody>
          <a:bodyPr wrap="none" rtlCol="0">
            <a:spAutoFit/>
          </a:bodyPr>
          <a:lstStyle/>
          <a:p>
            <a:r>
              <a:rPr lang="en-US" sz="1800" dirty="0" smtClean="0">
                <a:solidFill>
                  <a:schemeClr val="bg1"/>
                </a:solidFill>
              </a:rPr>
              <a:t>z=</a:t>
            </a:r>
            <a:r>
              <a:rPr lang="en-US" sz="1800" dirty="0" err="1" smtClean="0">
                <a:solidFill>
                  <a:schemeClr val="bg1"/>
                </a:solidFill>
              </a:rPr>
              <a:t>p</a:t>
            </a:r>
            <a:r>
              <a:rPr lang="en-US" sz="1800" baseline="-25000" dirty="0" err="1" smtClean="0">
                <a:solidFill>
                  <a:schemeClr val="bg1"/>
                </a:solidFill>
              </a:rPr>
              <a:t>N</a:t>
            </a:r>
            <a:r>
              <a:rPr lang="en-US" sz="1800" baseline="30000" dirty="0" smtClean="0">
                <a:solidFill>
                  <a:schemeClr val="bg1"/>
                </a:solidFill>
              </a:rPr>
              <a:t>+</a:t>
            </a:r>
            <a:r>
              <a:rPr lang="en-US" sz="1800" dirty="0" smtClean="0">
                <a:solidFill>
                  <a:schemeClr val="bg1"/>
                </a:solidFill>
              </a:rPr>
              <a:t>/P</a:t>
            </a:r>
            <a:r>
              <a:rPr lang="en-US" sz="1800" baseline="30000" dirty="0" smtClean="0">
                <a:solidFill>
                  <a:schemeClr val="bg1"/>
                </a:solidFill>
              </a:rPr>
              <a:t>+</a:t>
            </a:r>
            <a:r>
              <a:rPr lang="en-US" sz="1800" baseline="-25000" dirty="0" smtClean="0">
                <a:solidFill>
                  <a:schemeClr val="bg1"/>
                </a:solidFill>
              </a:rPr>
              <a:t>D</a:t>
            </a:r>
            <a:endParaRPr lang="en-US" sz="1800" baseline="-25000" dirty="0">
              <a:solidFill>
                <a:schemeClr val="bg1"/>
              </a:solidFill>
            </a:endParaRPr>
          </a:p>
        </p:txBody>
      </p:sp>
    </p:spTree>
    <p:extLst>
      <p:ext uri="{BB962C8B-B14F-4D97-AF65-F5344CB8AC3E}">
        <p14:creationId xmlns:p14="http://schemas.microsoft.com/office/powerpoint/2010/main" val="4120863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9"/>
          <p:cNvGraphicFramePr>
            <a:graphicFrameLocks noChangeAspect="1"/>
          </p:cNvGraphicFramePr>
          <p:nvPr>
            <p:extLst>
              <p:ext uri="{D42A27DB-BD31-4B8C-83A1-F6EECF244321}">
                <p14:modId xmlns:p14="http://schemas.microsoft.com/office/powerpoint/2010/main" val="2912066963"/>
              </p:ext>
            </p:extLst>
          </p:nvPr>
        </p:nvGraphicFramePr>
        <p:xfrm>
          <a:off x="304800" y="1127125"/>
          <a:ext cx="3538538" cy="854075"/>
        </p:xfrm>
        <a:graphic>
          <a:graphicData uri="http://schemas.openxmlformats.org/presentationml/2006/ole">
            <mc:AlternateContent xmlns:mc="http://schemas.openxmlformats.org/markup-compatibility/2006">
              <mc:Choice xmlns:v="urn:schemas-microsoft-com:vml" Requires="v">
                <p:oleObj spid="_x0000_s1033" name="Equation" r:id="rId4" imgW="1625600" imgH="393700" progId="Equation.3">
                  <p:embed/>
                </p:oleObj>
              </mc:Choice>
              <mc:Fallback>
                <p:oleObj name="Equation" r:id="rId4" imgW="1625600" imgH="393700" progId="Equation.3">
                  <p:embed/>
                  <p:pic>
                    <p:nvPicPr>
                      <p:cNvPr id="0" name=""/>
                      <p:cNvPicPr>
                        <a:picLocks noChangeAspect="1" noChangeArrowheads="1"/>
                      </p:cNvPicPr>
                      <p:nvPr/>
                    </p:nvPicPr>
                    <p:blipFill>
                      <a:blip r:embed="rId5"/>
                      <a:srcRect/>
                      <a:stretch>
                        <a:fillRect/>
                      </a:stretch>
                    </p:blipFill>
                    <p:spPr bwMode="auto">
                      <a:xfrm>
                        <a:off x="304800" y="1127125"/>
                        <a:ext cx="3538538" cy="854075"/>
                      </a:xfrm>
                      <a:prstGeom prst="rect">
                        <a:avLst/>
                      </a:prstGeom>
                      <a:solidFill>
                        <a:srgbClr val="FFFF00"/>
                      </a:solidFill>
                      <a:ln>
                        <a:solidFill>
                          <a:srgbClr val="FFFF00"/>
                        </a:solidFill>
                      </a:ln>
                      <a:effectLst/>
                      <a:extLst/>
                    </p:spPr>
                  </p:pic>
                </p:oleObj>
              </mc:Fallback>
            </mc:AlternateContent>
          </a:graphicData>
        </a:graphic>
      </p:graphicFrame>
      <p:graphicFrame>
        <p:nvGraphicFramePr>
          <p:cNvPr id="5" name="Chart 4"/>
          <p:cNvGraphicFramePr/>
          <p:nvPr>
            <p:extLst>
              <p:ext uri="{D42A27DB-BD31-4B8C-83A1-F6EECF244321}">
                <p14:modId xmlns:p14="http://schemas.microsoft.com/office/powerpoint/2010/main" val="2327570715"/>
              </p:ext>
            </p:extLst>
          </p:nvPr>
        </p:nvGraphicFramePr>
        <p:xfrm>
          <a:off x="-762000" y="2209800"/>
          <a:ext cx="5867400" cy="3124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p:cNvGraphicFramePr/>
          <p:nvPr>
            <p:extLst>
              <p:ext uri="{D42A27DB-BD31-4B8C-83A1-F6EECF244321}">
                <p14:modId xmlns:p14="http://schemas.microsoft.com/office/powerpoint/2010/main" val="3535097199"/>
              </p:ext>
            </p:extLst>
          </p:nvPr>
        </p:nvGraphicFramePr>
        <p:xfrm>
          <a:off x="4114800" y="2209800"/>
          <a:ext cx="5562600" cy="3124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Object 29"/>
          <p:cNvGraphicFramePr>
            <a:graphicFrameLocks noChangeAspect="1"/>
          </p:cNvGraphicFramePr>
          <p:nvPr>
            <p:extLst>
              <p:ext uri="{D42A27DB-BD31-4B8C-83A1-F6EECF244321}">
                <p14:modId xmlns:p14="http://schemas.microsoft.com/office/powerpoint/2010/main" val="17972441"/>
              </p:ext>
            </p:extLst>
          </p:nvPr>
        </p:nvGraphicFramePr>
        <p:xfrm>
          <a:off x="6061075" y="1127125"/>
          <a:ext cx="2625725" cy="854075"/>
        </p:xfrm>
        <a:graphic>
          <a:graphicData uri="http://schemas.openxmlformats.org/presentationml/2006/ole">
            <mc:AlternateContent xmlns:mc="http://schemas.openxmlformats.org/markup-compatibility/2006">
              <mc:Choice xmlns:v="urn:schemas-microsoft-com:vml" Requires="v">
                <p:oleObj spid="_x0000_s1034" name="Equation" r:id="rId8" imgW="1206500" imgH="393700" progId="Equation.3">
                  <p:embed/>
                </p:oleObj>
              </mc:Choice>
              <mc:Fallback>
                <p:oleObj name="Equation" r:id="rId8" imgW="1206500" imgH="393700" progId="Equation.3">
                  <p:embed/>
                  <p:pic>
                    <p:nvPicPr>
                      <p:cNvPr id="0" name=""/>
                      <p:cNvPicPr>
                        <a:picLocks noChangeAspect="1" noChangeArrowheads="1"/>
                      </p:cNvPicPr>
                      <p:nvPr/>
                    </p:nvPicPr>
                    <p:blipFill>
                      <a:blip r:embed="rId9"/>
                      <a:srcRect/>
                      <a:stretch>
                        <a:fillRect/>
                      </a:stretch>
                    </p:blipFill>
                    <p:spPr bwMode="auto">
                      <a:xfrm>
                        <a:off x="6061075" y="1127125"/>
                        <a:ext cx="2625725" cy="854075"/>
                      </a:xfrm>
                      <a:prstGeom prst="rect">
                        <a:avLst/>
                      </a:prstGeom>
                      <a:solidFill>
                        <a:srgbClr val="FFFF00"/>
                      </a:solidFill>
                      <a:ln>
                        <a:noFill/>
                      </a:ln>
                      <a:effectLst/>
                      <a:extLst/>
                    </p:spPr>
                  </p:pic>
                </p:oleObj>
              </mc:Fallback>
            </mc:AlternateContent>
          </a:graphicData>
        </a:graphic>
      </p:graphicFrame>
      <p:sp>
        <p:nvSpPr>
          <p:cNvPr id="4" name="TextBox 3"/>
          <p:cNvSpPr txBox="1"/>
          <p:nvPr/>
        </p:nvSpPr>
        <p:spPr>
          <a:xfrm>
            <a:off x="6839589" y="5634335"/>
            <a:ext cx="475611" cy="461665"/>
          </a:xfrm>
          <a:prstGeom prst="rect">
            <a:avLst/>
          </a:prstGeom>
          <a:noFill/>
        </p:spPr>
        <p:txBody>
          <a:bodyPr wrap="none" rtlCol="0">
            <a:spAutoFit/>
          </a:bodyPr>
          <a:lstStyle/>
          <a:p>
            <a:r>
              <a:rPr lang="en-US" dirty="0" err="1" smtClean="0">
                <a:latin typeface="Comic Sans MS"/>
                <a:cs typeface="Comic Sans MS"/>
              </a:rPr>
              <a:t>Ji</a:t>
            </a:r>
            <a:r>
              <a:rPr lang="en-US" dirty="0" smtClean="0">
                <a:latin typeface="Comic Sans MS"/>
                <a:cs typeface="Comic Sans MS"/>
              </a:rPr>
              <a:t> </a:t>
            </a:r>
            <a:endParaRPr lang="en-US" dirty="0">
              <a:latin typeface="Comic Sans MS"/>
              <a:cs typeface="Comic Sans MS"/>
            </a:endParaRPr>
          </a:p>
        </p:txBody>
      </p:sp>
      <p:sp>
        <p:nvSpPr>
          <p:cNvPr id="9" name="TextBox 8"/>
          <p:cNvSpPr txBox="1"/>
          <p:nvPr/>
        </p:nvSpPr>
        <p:spPr>
          <a:xfrm>
            <a:off x="228600" y="5638800"/>
            <a:ext cx="2355633" cy="461665"/>
          </a:xfrm>
          <a:prstGeom prst="rect">
            <a:avLst/>
          </a:prstGeom>
          <a:noFill/>
        </p:spPr>
        <p:txBody>
          <a:bodyPr wrap="none" rtlCol="0">
            <a:spAutoFit/>
          </a:bodyPr>
          <a:lstStyle/>
          <a:p>
            <a:r>
              <a:rPr lang="en-US" dirty="0" smtClean="0">
                <a:latin typeface="Comic Sans MS"/>
                <a:cs typeface="Comic Sans MS"/>
              </a:rPr>
              <a:t>Jaffe </a:t>
            </a:r>
            <a:r>
              <a:rPr lang="en-US" dirty="0" err="1" smtClean="0">
                <a:latin typeface="Comic Sans MS"/>
                <a:cs typeface="Comic Sans MS"/>
              </a:rPr>
              <a:t>Manohar</a:t>
            </a:r>
            <a:r>
              <a:rPr lang="en-US" dirty="0" smtClean="0">
                <a:latin typeface="Comic Sans MS"/>
                <a:cs typeface="Comic Sans MS"/>
              </a:rPr>
              <a:t> </a:t>
            </a:r>
            <a:endParaRPr lang="en-US" dirty="0">
              <a:latin typeface="Comic Sans MS"/>
              <a:cs typeface="Comic Sans MS"/>
            </a:endParaRPr>
          </a:p>
        </p:txBody>
      </p:sp>
      <p:sp>
        <p:nvSpPr>
          <p:cNvPr id="10" name="TextBox 9"/>
          <p:cNvSpPr txBox="1"/>
          <p:nvPr/>
        </p:nvSpPr>
        <p:spPr>
          <a:xfrm>
            <a:off x="2648480" y="152400"/>
            <a:ext cx="4280439" cy="461665"/>
          </a:xfrm>
          <a:prstGeom prst="rect">
            <a:avLst/>
          </a:prstGeom>
          <a:noFill/>
        </p:spPr>
        <p:txBody>
          <a:bodyPr wrap="none" rtlCol="0">
            <a:spAutoFit/>
          </a:bodyPr>
          <a:lstStyle/>
          <a:p>
            <a:r>
              <a:rPr lang="en-US" dirty="0" smtClean="0">
                <a:solidFill>
                  <a:schemeClr val="accent6">
                    <a:lumMod val="40000"/>
                    <a:lumOff val="60000"/>
                  </a:schemeClr>
                </a:solidFill>
                <a:latin typeface="Comic Sans MS"/>
                <a:cs typeface="Comic Sans MS"/>
              </a:rPr>
              <a:t>The spin crisis in a “cartoon”</a:t>
            </a:r>
            <a:endParaRPr lang="en-US" dirty="0">
              <a:solidFill>
                <a:schemeClr val="accent6">
                  <a:lumMod val="40000"/>
                  <a:lumOff val="60000"/>
                </a:schemeClr>
              </a:solidFill>
              <a:latin typeface="Comic Sans MS"/>
              <a:cs typeface="Comic Sans MS"/>
            </a:endParaRPr>
          </a:p>
        </p:txBody>
      </p:sp>
    </p:spTree>
    <p:extLst>
      <p:ext uri="{BB962C8B-B14F-4D97-AF65-F5344CB8AC3E}">
        <p14:creationId xmlns:p14="http://schemas.microsoft.com/office/powerpoint/2010/main" val="33687411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3352800"/>
            <a:ext cx="5912303" cy="2514600"/>
          </a:xfrm>
          <a:prstGeom prst="rect">
            <a:avLst/>
          </a:prstGeom>
        </p:spPr>
      </p:pic>
      <p:sp>
        <p:nvSpPr>
          <p:cNvPr id="5" name="TextBox 4"/>
          <p:cNvSpPr txBox="1"/>
          <p:nvPr/>
        </p:nvSpPr>
        <p:spPr>
          <a:xfrm>
            <a:off x="6934200" y="3576935"/>
            <a:ext cx="1183362" cy="369332"/>
          </a:xfrm>
          <a:prstGeom prst="rect">
            <a:avLst/>
          </a:prstGeom>
          <a:noFill/>
        </p:spPr>
        <p:txBody>
          <a:bodyPr wrap="none" rtlCol="0">
            <a:spAutoFit/>
          </a:bodyPr>
          <a:lstStyle/>
          <a:p>
            <a:r>
              <a:rPr lang="en-US" sz="1800" dirty="0" smtClean="0"/>
              <a:t>z=</a:t>
            </a:r>
            <a:r>
              <a:rPr lang="en-US" sz="1800" dirty="0" err="1" smtClean="0"/>
              <a:t>p</a:t>
            </a:r>
            <a:r>
              <a:rPr lang="en-US" sz="1800" baseline="-25000" dirty="0" err="1" smtClean="0"/>
              <a:t>N</a:t>
            </a:r>
            <a:r>
              <a:rPr lang="en-US" sz="1800" baseline="30000" dirty="0" smtClean="0"/>
              <a:t>+</a:t>
            </a:r>
            <a:r>
              <a:rPr lang="en-US" sz="1800" dirty="0" smtClean="0"/>
              <a:t>/P</a:t>
            </a:r>
            <a:r>
              <a:rPr lang="en-US" sz="1800" baseline="30000" dirty="0" smtClean="0"/>
              <a:t>+</a:t>
            </a:r>
            <a:r>
              <a:rPr lang="en-US" sz="1800" baseline="-25000" dirty="0" smtClean="0"/>
              <a:t>D</a:t>
            </a:r>
            <a:endParaRPr lang="en-US" sz="1800" baseline="-25000" dirty="0"/>
          </a:p>
        </p:txBody>
      </p:sp>
      <p:sp>
        <p:nvSpPr>
          <p:cNvPr id="6" name="TextBox 5"/>
          <p:cNvSpPr txBox="1"/>
          <p:nvPr/>
        </p:nvSpPr>
        <p:spPr>
          <a:xfrm>
            <a:off x="191291" y="2895600"/>
            <a:ext cx="4304509" cy="400110"/>
          </a:xfrm>
          <a:prstGeom prst="rect">
            <a:avLst/>
          </a:prstGeom>
          <a:noFill/>
        </p:spPr>
        <p:txBody>
          <a:bodyPr wrap="none" rtlCol="0">
            <a:spAutoFit/>
          </a:bodyPr>
          <a:lstStyle/>
          <a:p>
            <a:r>
              <a:rPr lang="en-US" sz="2000" dirty="0" smtClean="0">
                <a:solidFill>
                  <a:srgbClr val="EEECE1"/>
                </a:solidFill>
              </a:rPr>
              <a:t>Deuteron LC Momentum distribution</a:t>
            </a:r>
            <a:endParaRPr lang="en-US" sz="2000" dirty="0">
              <a:solidFill>
                <a:srgbClr val="EEECE1"/>
              </a:solidFill>
            </a:endParaRPr>
          </a:p>
        </p:txBody>
      </p:sp>
      <p:sp>
        <p:nvSpPr>
          <p:cNvPr id="7" name="TextBox 6"/>
          <p:cNvSpPr txBox="1"/>
          <p:nvPr/>
        </p:nvSpPr>
        <p:spPr>
          <a:xfrm>
            <a:off x="6934773" y="4747736"/>
            <a:ext cx="1752027" cy="738664"/>
          </a:xfrm>
          <a:prstGeom prst="rect">
            <a:avLst/>
          </a:prstGeom>
          <a:noFill/>
        </p:spPr>
        <p:txBody>
          <a:bodyPr wrap="none" rtlCol="0">
            <a:spAutoFit/>
          </a:bodyPr>
          <a:lstStyle/>
          <a:p>
            <a:r>
              <a:rPr lang="en-US" sz="1800" dirty="0" err="1" smtClean="0"/>
              <a:t>λ</a:t>
            </a:r>
            <a:r>
              <a:rPr lang="en-US" sz="1800" baseline="-25000" dirty="0" err="1" smtClean="0"/>
              <a:t>N</a:t>
            </a:r>
            <a:r>
              <a:rPr lang="en-US" sz="1800" dirty="0" smtClean="0"/>
              <a:t>={λ</a:t>
            </a:r>
            <a:r>
              <a:rPr lang="en-US" sz="1800" baseline="-25000" dirty="0" smtClean="0"/>
              <a:t>N1</a:t>
            </a:r>
            <a:r>
              <a:rPr lang="en-US" sz="1800" dirty="0" smtClean="0"/>
              <a:t>,λ’</a:t>
            </a:r>
            <a:r>
              <a:rPr lang="en-US" sz="1800" baseline="-25000" dirty="0" smtClean="0"/>
              <a:t>N1</a:t>
            </a:r>
            <a:r>
              <a:rPr lang="en-US" sz="1800" dirty="0" smtClean="0"/>
              <a:t>λ</a:t>
            </a:r>
            <a:r>
              <a:rPr lang="en-US" sz="1800" baseline="-25000" dirty="0" smtClean="0"/>
              <a:t>N2</a:t>
            </a:r>
            <a:r>
              <a:rPr lang="en-US" sz="1800" dirty="0" smtClean="0"/>
              <a:t>}</a:t>
            </a:r>
            <a:endParaRPr lang="en-US" sz="1800" dirty="0"/>
          </a:p>
          <a:p>
            <a:endParaRPr lang="en-US" sz="1800" baseline="-25000" dirty="0"/>
          </a:p>
          <a:p>
            <a:endParaRPr lang="en-US" sz="1800" baseline="-25000" dirty="0"/>
          </a:p>
        </p:txBody>
      </p:sp>
      <p:graphicFrame>
        <p:nvGraphicFramePr>
          <p:cNvPr id="11" name="Object 29"/>
          <p:cNvGraphicFramePr>
            <a:graphicFrameLocks noChangeAspect="1"/>
          </p:cNvGraphicFramePr>
          <p:nvPr>
            <p:extLst>
              <p:ext uri="{D42A27DB-BD31-4B8C-83A1-F6EECF244321}">
                <p14:modId xmlns:p14="http://schemas.microsoft.com/office/powerpoint/2010/main" val="2245299600"/>
              </p:ext>
            </p:extLst>
          </p:nvPr>
        </p:nvGraphicFramePr>
        <p:xfrm>
          <a:off x="304800" y="736600"/>
          <a:ext cx="6843712" cy="1701800"/>
        </p:xfrm>
        <a:graphic>
          <a:graphicData uri="http://schemas.openxmlformats.org/presentationml/2006/ole">
            <mc:AlternateContent xmlns:mc="http://schemas.openxmlformats.org/markup-compatibility/2006">
              <mc:Choice xmlns:v="urn:schemas-microsoft-com:vml" Requires="v">
                <p:oleObj spid="_x0000_s25604" name="Equation" r:id="rId4" imgW="3987800" imgH="990600" progId="Equation.3">
                  <p:embed/>
                </p:oleObj>
              </mc:Choice>
              <mc:Fallback>
                <p:oleObj name="Equation" r:id="rId4" imgW="3987800" imgH="990600" progId="Equation.3">
                  <p:embed/>
                  <p:pic>
                    <p:nvPicPr>
                      <p:cNvPr id="0" name=""/>
                      <p:cNvPicPr>
                        <a:picLocks noChangeAspect="1" noChangeArrowheads="1"/>
                      </p:cNvPicPr>
                      <p:nvPr/>
                    </p:nvPicPr>
                    <p:blipFill>
                      <a:blip r:embed="rId5"/>
                      <a:srcRect/>
                      <a:stretch>
                        <a:fillRect/>
                      </a:stretch>
                    </p:blipFill>
                    <p:spPr bwMode="auto">
                      <a:xfrm>
                        <a:off x="304800" y="736600"/>
                        <a:ext cx="6843712" cy="1701800"/>
                      </a:xfrm>
                      <a:prstGeom prst="rect">
                        <a:avLst/>
                      </a:prstGeom>
                      <a:solidFill>
                        <a:schemeClr val="tx1"/>
                      </a:solidFill>
                      <a:ln>
                        <a:noFill/>
                      </a:ln>
                      <a:effectLst/>
                      <a:extLst/>
                    </p:spPr>
                  </p:pic>
                </p:oleObj>
              </mc:Fallback>
            </mc:AlternateContent>
          </a:graphicData>
        </a:graphic>
      </p:graphicFrame>
      <p:sp>
        <p:nvSpPr>
          <p:cNvPr id="15" name="TextBox 14"/>
          <p:cNvSpPr txBox="1"/>
          <p:nvPr/>
        </p:nvSpPr>
        <p:spPr>
          <a:xfrm>
            <a:off x="5522572" y="5862935"/>
            <a:ext cx="1792628" cy="461665"/>
          </a:xfrm>
          <a:prstGeom prst="rect">
            <a:avLst/>
          </a:prstGeom>
          <a:noFill/>
        </p:spPr>
        <p:txBody>
          <a:bodyPr wrap="none" rtlCol="0">
            <a:spAutoFit/>
          </a:bodyPr>
          <a:lstStyle/>
          <a:p>
            <a:r>
              <a:rPr lang="en-US" dirty="0" smtClean="0">
                <a:solidFill>
                  <a:srgbClr val="EEECE1"/>
                </a:solidFill>
              </a:rPr>
              <a:t>H</a:t>
            </a:r>
            <a:r>
              <a:rPr lang="en-US" baseline="-25000" dirty="0" smtClean="0">
                <a:solidFill>
                  <a:srgbClr val="EEECE1"/>
                </a:solidFill>
              </a:rPr>
              <a:t>ISO</a:t>
            </a:r>
            <a:r>
              <a:rPr lang="en-US" dirty="0" smtClean="0">
                <a:solidFill>
                  <a:srgbClr val="EEECE1"/>
                </a:solidFill>
              </a:rPr>
              <a:t>=</a:t>
            </a:r>
            <a:r>
              <a:rPr lang="en-US" dirty="0" err="1" smtClean="0">
                <a:solidFill>
                  <a:srgbClr val="EEECE1"/>
                </a:solidFill>
              </a:rPr>
              <a:t>H</a:t>
            </a:r>
            <a:r>
              <a:rPr lang="en-US" baseline="-25000" dirty="0" err="1" smtClean="0">
                <a:solidFill>
                  <a:srgbClr val="EEECE1"/>
                </a:solidFill>
              </a:rPr>
              <a:t>u</a:t>
            </a:r>
            <a:r>
              <a:rPr lang="en-US" dirty="0" err="1">
                <a:solidFill>
                  <a:srgbClr val="EEECE1"/>
                </a:solidFill>
              </a:rPr>
              <a:t>+</a:t>
            </a:r>
            <a:r>
              <a:rPr lang="en-US" dirty="0" err="1" smtClean="0">
                <a:solidFill>
                  <a:srgbClr val="EEECE1"/>
                </a:solidFill>
              </a:rPr>
              <a:t>H</a:t>
            </a:r>
            <a:r>
              <a:rPr lang="en-US" baseline="-25000" dirty="0" err="1" smtClean="0">
                <a:solidFill>
                  <a:srgbClr val="EEECE1"/>
                </a:solidFill>
              </a:rPr>
              <a:t>d</a:t>
            </a:r>
            <a:endParaRPr lang="en-US" baseline="-25000" dirty="0">
              <a:solidFill>
                <a:srgbClr val="EEECE1"/>
              </a:solidFill>
            </a:endParaRPr>
          </a:p>
        </p:txBody>
      </p:sp>
      <p:sp>
        <p:nvSpPr>
          <p:cNvPr id="16" name="Rectangle 15"/>
          <p:cNvSpPr/>
          <p:nvPr/>
        </p:nvSpPr>
        <p:spPr>
          <a:xfrm>
            <a:off x="7249917" y="5862935"/>
            <a:ext cx="1741683" cy="461665"/>
          </a:xfrm>
          <a:prstGeom prst="rect">
            <a:avLst/>
          </a:prstGeom>
        </p:spPr>
        <p:txBody>
          <a:bodyPr wrap="none">
            <a:spAutoFit/>
          </a:bodyPr>
          <a:lstStyle/>
          <a:p>
            <a:r>
              <a:rPr lang="en-US" dirty="0" smtClean="0">
                <a:solidFill>
                  <a:schemeClr val="tx2"/>
                </a:solidFill>
              </a:rPr>
              <a:t>E</a:t>
            </a:r>
            <a:r>
              <a:rPr lang="en-US" baseline="-25000" dirty="0" smtClean="0">
                <a:solidFill>
                  <a:schemeClr val="tx2"/>
                </a:solidFill>
              </a:rPr>
              <a:t>ISO</a:t>
            </a:r>
            <a:r>
              <a:rPr lang="en-US" dirty="0" smtClean="0">
                <a:solidFill>
                  <a:schemeClr val="tx2"/>
                </a:solidFill>
              </a:rPr>
              <a:t>=</a:t>
            </a:r>
            <a:r>
              <a:rPr lang="en-US" dirty="0" err="1" smtClean="0">
                <a:solidFill>
                  <a:schemeClr val="tx2"/>
                </a:solidFill>
              </a:rPr>
              <a:t>E</a:t>
            </a:r>
            <a:r>
              <a:rPr lang="en-US" baseline="-25000" dirty="0" err="1" smtClean="0">
                <a:solidFill>
                  <a:schemeClr val="tx2"/>
                </a:solidFill>
              </a:rPr>
              <a:t>u</a:t>
            </a:r>
            <a:r>
              <a:rPr lang="en-US" dirty="0" err="1" smtClean="0">
                <a:solidFill>
                  <a:schemeClr val="tx2"/>
                </a:solidFill>
              </a:rPr>
              <a:t>+E</a:t>
            </a:r>
            <a:r>
              <a:rPr lang="en-US" baseline="-25000" dirty="0" err="1" smtClean="0">
                <a:solidFill>
                  <a:schemeClr val="tx2"/>
                </a:solidFill>
              </a:rPr>
              <a:t>d</a:t>
            </a:r>
            <a:endParaRPr lang="en-US" dirty="0">
              <a:solidFill>
                <a:schemeClr val="tx2"/>
              </a:solidFill>
            </a:endParaRPr>
          </a:p>
        </p:txBody>
      </p:sp>
      <p:sp>
        <p:nvSpPr>
          <p:cNvPr id="9" name="TextBox 8"/>
          <p:cNvSpPr txBox="1"/>
          <p:nvPr/>
        </p:nvSpPr>
        <p:spPr>
          <a:xfrm>
            <a:off x="3279474" y="76200"/>
            <a:ext cx="1978326" cy="461665"/>
          </a:xfrm>
          <a:prstGeom prst="rect">
            <a:avLst/>
          </a:prstGeom>
          <a:noFill/>
        </p:spPr>
        <p:txBody>
          <a:bodyPr wrap="none" rtlCol="0">
            <a:spAutoFit/>
          </a:bodyPr>
          <a:lstStyle/>
          <a:p>
            <a:r>
              <a:rPr lang="en-US" dirty="0" smtClean="0">
                <a:solidFill>
                  <a:srgbClr val="FFFF00"/>
                </a:solidFill>
              </a:rPr>
              <a:t>1. H</a:t>
            </a:r>
            <a:r>
              <a:rPr lang="en-US" baseline="-25000" dirty="0" smtClean="0">
                <a:solidFill>
                  <a:srgbClr val="FFFF00"/>
                </a:solidFill>
              </a:rPr>
              <a:t>2</a:t>
            </a:r>
            <a:r>
              <a:rPr lang="en-US" dirty="0" smtClean="0">
                <a:solidFill>
                  <a:srgbClr val="FFFF00"/>
                </a:solidFill>
              </a:rPr>
              <a:t> </a:t>
            </a:r>
            <a:r>
              <a:rPr lang="en-US" dirty="0" smtClean="0">
                <a:solidFill>
                  <a:srgbClr val="FFFF00"/>
                </a:solidFill>
                <a:latin typeface="Wingdings"/>
                <a:ea typeface="Wingdings"/>
                <a:cs typeface="Wingdings"/>
                <a:sym typeface="Wingdings"/>
              </a:rPr>
              <a:t></a:t>
            </a:r>
            <a:r>
              <a:rPr lang="en-US" dirty="0" smtClean="0">
                <a:solidFill>
                  <a:srgbClr val="FFFF00"/>
                </a:solidFill>
              </a:rPr>
              <a:t>OAM</a:t>
            </a:r>
            <a:endParaRPr lang="en-US" dirty="0">
              <a:solidFill>
                <a:srgbClr val="FFFF00"/>
              </a:solidFill>
            </a:endParaRPr>
          </a:p>
        </p:txBody>
      </p:sp>
    </p:spTree>
    <p:extLst>
      <p:ext uri="{BB962C8B-B14F-4D97-AF65-F5344CB8AC3E}">
        <p14:creationId xmlns:p14="http://schemas.microsoft.com/office/powerpoint/2010/main" val="921277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41</a:t>
            </a:fld>
            <a:endParaRPr lang="en-US"/>
          </a:p>
        </p:txBody>
      </p:sp>
      <p:pic>
        <p:nvPicPr>
          <p:cNvPr id="4" name="Picture 3"/>
          <p:cNvPicPr>
            <a:picLocks noChangeAspect="1"/>
          </p:cNvPicPr>
          <p:nvPr/>
        </p:nvPicPr>
        <p:blipFill>
          <a:blip r:embed="rId2"/>
          <a:stretch>
            <a:fillRect/>
          </a:stretch>
        </p:blipFill>
        <p:spPr>
          <a:xfrm>
            <a:off x="1333355" y="1376065"/>
            <a:ext cx="6830962" cy="1600200"/>
          </a:xfrm>
          <a:prstGeom prst="rect">
            <a:avLst/>
          </a:prstGeom>
        </p:spPr>
      </p:pic>
      <p:sp>
        <p:nvSpPr>
          <p:cNvPr id="5" name="TextBox 4"/>
          <p:cNvSpPr txBox="1"/>
          <p:nvPr/>
        </p:nvSpPr>
        <p:spPr>
          <a:xfrm>
            <a:off x="315717" y="514290"/>
            <a:ext cx="4075830" cy="400110"/>
          </a:xfrm>
          <a:prstGeom prst="rect">
            <a:avLst/>
          </a:prstGeom>
          <a:noFill/>
        </p:spPr>
        <p:txBody>
          <a:bodyPr wrap="none" rtlCol="0">
            <a:spAutoFit/>
          </a:bodyPr>
          <a:lstStyle/>
          <a:p>
            <a:r>
              <a:rPr lang="en-US" sz="2000" dirty="0" smtClean="0">
                <a:solidFill>
                  <a:srgbClr val="FFFF00"/>
                </a:solidFill>
                <a:latin typeface="Comic Sans MS"/>
                <a:cs typeface="Comic Sans MS"/>
              </a:rPr>
              <a:t>Deuteron w.f. (momentum space)</a:t>
            </a:r>
            <a:endParaRPr lang="en-US" sz="2000" dirty="0">
              <a:solidFill>
                <a:srgbClr val="FFFF00"/>
              </a:solidFill>
              <a:latin typeface="Comic Sans MS"/>
              <a:cs typeface="Comic Sans MS"/>
            </a:endParaRPr>
          </a:p>
        </p:txBody>
      </p:sp>
      <p:sp>
        <p:nvSpPr>
          <p:cNvPr id="6" name="TextBox 5"/>
          <p:cNvSpPr txBox="1"/>
          <p:nvPr/>
        </p:nvSpPr>
        <p:spPr>
          <a:xfrm>
            <a:off x="315717" y="3128665"/>
            <a:ext cx="4639887" cy="400110"/>
          </a:xfrm>
          <a:prstGeom prst="rect">
            <a:avLst/>
          </a:prstGeom>
          <a:noFill/>
          <a:ln>
            <a:solidFill>
              <a:srgbClr val="FF6600"/>
            </a:solidFill>
          </a:ln>
        </p:spPr>
        <p:txBody>
          <a:bodyPr wrap="none" rtlCol="0">
            <a:spAutoFit/>
          </a:bodyPr>
          <a:lstStyle/>
          <a:p>
            <a:r>
              <a:rPr lang="en-US" sz="2000" dirty="0" smtClean="0">
                <a:solidFill>
                  <a:srgbClr val="FFFFFF"/>
                </a:solidFill>
              </a:rPr>
              <a:t>Mixture of S and D components , L=0,2 </a:t>
            </a:r>
            <a:endParaRPr lang="en-US" sz="2000" dirty="0">
              <a:solidFill>
                <a:srgbClr val="FFFFFF"/>
              </a:solidFill>
            </a:endParaRPr>
          </a:p>
        </p:txBody>
      </p:sp>
      <p:cxnSp>
        <p:nvCxnSpPr>
          <p:cNvPr id="7" name="Straight Arrow Connector 6"/>
          <p:cNvCxnSpPr/>
          <p:nvPr/>
        </p:nvCxnSpPr>
        <p:spPr>
          <a:xfrm flipV="1">
            <a:off x="2144517" y="2747665"/>
            <a:ext cx="1524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220717" y="2747665"/>
            <a:ext cx="46482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8526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3765" y="762000"/>
            <a:ext cx="5223435" cy="723900"/>
          </a:xfrm>
          <a:prstGeom prst="rect">
            <a:avLst/>
          </a:prstGeom>
        </p:spPr>
      </p:pic>
      <p:sp>
        <p:nvSpPr>
          <p:cNvPr id="3" name="TextBox 2"/>
          <p:cNvSpPr txBox="1"/>
          <p:nvPr/>
        </p:nvSpPr>
        <p:spPr>
          <a:xfrm>
            <a:off x="2286000" y="152400"/>
            <a:ext cx="4940174" cy="461665"/>
          </a:xfrm>
          <a:prstGeom prst="rect">
            <a:avLst/>
          </a:prstGeom>
          <a:noFill/>
        </p:spPr>
        <p:txBody>
          <a:bodyPr wrap="none" rtlCol="0">
            <a:spAutoFit/>
          </a:bodyPr>
          <a:lstStyle/>
          <a:p>
            <a:r>
              <a:rPr lang="en-US" dirty="0" smtClean="0"/>
              <a:t>Observables: DVCS from deuteron</a:t>
            </a:r>
            <a:endParaRPr lang="en-US" dirty="0"/>
          </a:p>
        </p:txBody>
      </p:sp>
      <p:cxnSp>
        <p:nvCxnSpPr>
          <p:cNvPr id="7" name="Straight Arrow Connector 6"/>
          <p:cNvCxnSpPr/>
          <p:nvPr/>
        </p:nvCxnSpPr>
        <p:spPr>
          <a:xfrm flipV="1">
            <a:off x="5410200" y="16002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52800" y="1307068"/>
            <a:ext cx="1301295" cy="369332"/>
          </a:xfrm>
          <a:prstGeom prst="rect">
            <a:avLst/>
          </a:prstGeom>
          <a:noFill/>
        </p:spPr>
        <p:txBody>
          <a:bodyPr wrap="none" rtlCol="0">
            <a:spAutoFit/>
          </a:bodyPr>
          <a:lstStyle/>
          <a:p>
            <a:r>
              <a:rPr lang="en-US" sz="1800" dirty="0" err="1" smtClean="0"/>
              <a:t>subleading</a:t>
            </a:r>
            <a:endParaRPr lang="en-US" sz="1800" dirty="0"/>
          </a:p>
        </p:txBody>
      </p:sp>
      <p:sp>
        <p:nvSpPr>
          <p:cNvPr id="4" name="Oval 3"/>
          <p:cNvSpPr/>
          <p:nvPr/>
        </p:nvSpPr>
        <p:spPr>
          <a:xfrm>
            <a:off x="4419600" y="685800"/>
            <a:ext cx="1828800" cy="76200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200" y="2590800"/>
            <a:ext cx="8517326" cy="769441"/>
          </a:xfrm>
          <a:prstGeom prst="rect">
            <a:avLst/>
          </a:prstGeom>
          <a:noFill/>
        </p:spPr>
        <p:txBody>
          <a:bodyPr wrap="none" rtlCol="0">
            <a:spAutoFit/>
          </a:bodyPr>
          <a:lstStyle/>
          <a:p>
            <a:r>
              <a:rPr lang="en-US" dirty="0" smtClean="0"/>
              <a:t>Can the deuteron help us understand the role of gluon OAM?</a:t>
            </a:r>
          </a:p>
          <a:p>
            <a:r>
              <a:rPr lang="en-US" sz="2000" dirty="0" smtClean="0">
                <a:solidFill>
                  <a:srgbClr val="FF0000"/>
                </a:solidFill>
              </a:rPr>
              <a:t>(Brodsky, Gardner, 2006)</a:t>
            </a:r>
            <a:endParaRPr lang="en-US" sz="2000" dirty="0">
              <a:solidFill>
                <a:srgbClr val="FF0000"/>
              </a:solidFill>
            </a:endParaRPr>
          </a:p>
        </p:txBody>
      </p:sp>
      <p:sp>
        <p:nvSpPr>
          <p:cNvPr id="9" name="TextBox 8"/>
          <p:cNvSpPr txBox="1"/>
          <p:nvPr/>
        </p:nvSpPr>
        <p:spPr>
          <a:xfrm>
            <a:off x="2488064" y="3500735"/>
            <a:ext cx="3840464" cy="461665"/>
          </a:xfrm>
          <a:prstGeom prst="rect">
            <a:avLst/>
          </a:prstGeom>
          <a:noFill/>
        </p:spPr>
        <p:txBody>
          <a:bodyPr wrap="none" rtlCol="0">
            <a:spAutoFit/>
          </a:bodyPr>
          <a:lstStyle/>
          <a:p>
            <a:r>
              <a:rPr lang="en-US" dirty="0" smtClean="0"/>
              <a:t>By connecting </a:t>
            </a:r>
            <a:r>
              <a:rPr lang="en-US" dirty="0" err="1" smtClean="0"/>
              <a:t>L</a:t>
            </a:r>
            <a:r>
              <a:rPr lang="en-US" baseline="-25000" dirty="0" err="1" smtClean="0"/>
              <a:t>g</a:t>
            </a:r>
            <a:r>
              <a:rPr lang="en-US" dirty="0" smtClean="0"/>
              <a:t> to SSA in  </a:t>
            </a:r>
            <a:endParaRPr lang="en-US" dirty="0"/>
          </a:p>
        </p:txBody>
      </p:sp>
      <p:pic>
        <p:nvPicPr>
          <p:cNvPr id="11" name="Picture 10"/>
          <p:cNvPicPr>
            <a:picLocks noChangeAspect="1"/>
          </p:cNvPicPr>
          <p:nvPr/>
        </p:nvPicPr>
        <p:blipFill>
          <a:blip r:embed="rId4"/>
          <a:stretch>
            <a:fillRect/>
          </a:stretch>
        </p:blipFill>
        <p:spPr>
          <a:xfrm>
            <a:off x="25400" y="4114800"/>
            <a:ext cx="8813800" cy="80010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567600157"/>
              </p:ext>
            </p:extLst>
          </p:nvPr>
        </p:nvGraphicFramePr>
        <p:xfrm>
          <a:off x="6262688" y="3487738"/>
          <a:ext cx="1725612" cy="474662"/>
        </p:xfrm>
        <a:graphic>
          <a:graphicData uri="http://schemas.openxmlformats.org/presentationml/2006/ole">
            <mc:AlternateContent xmlns:mc="http://schemas.openxmlformats.org/markup-compatibility/2006">
              <mc:Choice xmlns:v="urn:schemas-microsoft-com:vml" Requires="v">
                <p:oleObj spid="_x0000_s24579" name="Equation" r:id="rId5" imgW="876300" imgH="241300" progId="Equation.3">
                  <p:embed/>
                </p:oleObj>
              </mc:Choice>
              <mc:Fallback>
                <p:oleObj name="Equation" r:id="rId5" imgW="876300" imgH="241300" progId="Equation.3">
                  <p:embed/>
                  <p:pic>
                    <p:nvPicPr>
                      <p:cNvPr id="0" name=""/>
                      <p:cNvPicPr/>
                      <p:nvPr/>
                    </p:nvPicPr>
                    <p:blipFill>
                      <a:blip r:embed="rId6"/>
                      <a:stretch>
                        <a:fillRect/>
                      </a:stretch>
                    </p:blipFill>
                    <p:spPr>
                      <a:xfrm>
                        <a:off x="6262688" y="3487738"/>
                        <a:ext cx="1725612" cy="474662"/>
                      </a:xfrm>
                      <a:prstGeom prst="rect">
                        <a:avLst/>
                      </a:prstGeom>
                    </p:spPr>
                  </p:pic>
                </p:oleObj>
              </mc:Fallback>
            </mc:AlternateContent>
          </a:graphicData>
        </a:graphic>
      </p:graphicFrame>
      <p:cxnSp>
        <p:nvCxnSpPr>
          <p:cNvPr id="14" name="Straight Connector 13"/>
          <p:cNvCxnSpPr/>
          <p:nvPr/>
        </p:nvCxnSpPr>
        <p:spPr>
          <a:xfrm>
            <a:off x="2514600" y="4038600"/>
            <a:ext cx="5257800" cy="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610600" y="4262735"/>
            <a:ext cx="610263" cy="461665"/>
          </a:xfrm>
          <a:prstGeom prst="rect">
            <a:avLst/>
          </a:prstGeom>
          <a:noFill/>
        </p:spPr>
        <p:txBody>
          <a:bodyPr wrap="none" rtlCol="0">
            <a:spAutoFit/>
          </a:bodyPr>
          <a:lstStyle/>
          <a:p>
            <a:r>
              <a:rPr lang="en-US" dirty="0" smtClean="0"/>
              <a:t>≈ 0</a:t>
            </a:r>
            <a:endParaRPr lang="en-US" dirty="0"/>
          </a:p>
        </p:txBody>
      </p:sp>
      <p:sp>
        <p:nvSpPr>
          <p:cNvPr id="16" name="TextBox 15"/>
          <p:cNvSpPr txBox="1"/>
          <p:nvPr/>
        </p:nvSpPr>
        <p:spPr>
          <a:xfrm>
            <a:off x="0" y="5334000"/>
            <a:ext cx="9166842" cy="830997"/>
          </a:xfrm>
          <a:prstGeom prst="rect">
            <a:avLst/>
          </a:prstGeom>
          <a:noFill/>
        </p:spPr>
        <p:txBody>
          <a:bodyPr wrap="none" rtlCol="0">
            <a:spAutoFit/>
          </a:bodyPr>
          <a:lstStyle/>
          <a:p>
            <a:r>
              <a:rPr lang="en-US" dirty="0" smtClean="0"/>
              <a:t>Both L	</a:t>
            </a:r>
            <a:r>
              <a:rPr lang="en-US" baseline="-25000" dirty="0" smtClean="0"/>
              <a:t>q</a:t>
            </a:r>
            <a:r>
              <a:rPr lang="en-US" dirty="0" smtClean="0"/>
              <a:t> and </a:t>
            </a:r>
            <a:r>
              <a:rPr lang="en-US" dirty="0" err="1" smtClean="0"/>
              <a:t>L</a:t>
            </a:r>
            <a:r>
              <a:rPr lang="en-US" baseline="-25000" dirty="0" err="1" smtClean="0"/>
              <a:t>g</a:t>
            </a:r>
            <a:r>
              <a:rPr lang="en-US" dirty="0" smtClean="0"/>
              <a:t> contribute! Since </a:t>
            </a:r>
            <a:r>
              <a:rPr lang="en-US" dirty="0" err="1" smtClean="0"/>
              <a:t>L</a:t>
            </a:r>
            <a:r>
              <a:rPr lang="en-US" baseline="-25000" dirty="0" err="1" smtClean="0"/>
              <a:t>q</a:t>
            </a:r>
            <a:r>
              <a:rPr lang="en-US" dirty="0" smtClean="0"/>
              <a:t> disappears because of </a:t>
            </a:r>
            <a:r>
              <a:rPr lang="en-US" dirty="0" err="1" smtClean="0"/>
              <a:t>isospin</a:t>
            </a:r>
            <a:endParaRPr lang="en-US" dirty="0" smtClean="0"/>
          </a:p>
          <a:p>
            <a:r>
              <a:rPr lang="en-US" dirty="0"/>
              <a:t>s</a:t>
            </a:r>
            <a:r>
              <a:rPr lang="en-US" dirty="0" smtClean="0"/>
              <a:t>ymmetry, if A</a:t>
            </a:r>
            <a:r>
              <a:rPr lang="en-US" baseline="30000" dirty="0" smtClean="0"/>
              <a:t>UT</a:t>
            </a:r>
            <a:r>
              <a:rPr lang="en-US" baseline="-25000" dirty="0" smtClean="0"/>
              <a:t>π</a:t>
            </a:r>
            <a:r>
              <a:rPr lang="en-US" dirty="0" smtClean="0"/>
              <a:t> is 0 then </a:t>
            </a:r>
            <a:r>
              <a:rPr lang="en-US" dirty="0" err="1" smtClean="0"/>
              <a:t>L</a:t>
            </a:r>
            <a:r>
              <a:rPr lang="en-US" baseline="-25000" dirty="0" err="1" smtClean="0"/>
              <a:t>g</a:t>
            </a:r>
            <a:r>
              <a:rPr lang="en-US" dirty="0" smtClean="0"/>
              <a:t> is 0   </a:t>
            </a:r>
            <a:endParaRPr lang="en-US" dirty="0"/>
          </a:p>
        </p:txBody>
      </p:sp>
      <p:cxnSp>
        <p:nvCxnSpPr>
          <p:cNvPr id="19" name="Straight Connector 18"/>
          <p:cNvCxnSpPr/>
          <p:nvPr/>
        </p:nvCxnSpPr>
        <p:spPr>
          <a:xfrm>
            <a:off x="5181600" y="1295400"/>
            <a:ext cx="381000" cy="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7321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43</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78780688"/>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23569"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98261505"/>
              </p:ext>
            </p:extLst>
          </p:nvPr>
        </p:nvGraphicFramePr>
        <p:xfrm>
          <a:off x="3124200" y="1066800"/>
          <a:ext cx="2916594" cy="1536700"/>
        </p:xfrm>
        <a:graphic>
          <a:graphicData uri="http://schemas.openxmlformats.org/presentationml/2006/ole">
            <mc:AlternateContent xmlns:mc="http://schemas.openxmlformats.org/markup-compatibility/2006">
              <mc:Choice xmlns:v="urn:schemas-microsoft-com:vml" Requires="v">
                <p:oleObj spid="_x0000_s23570" name="Equation" r:id="rId5" imgW="1181100" imgH="622300" progId="Equation.3">
                  <p:embed/>
                </p:oleObj>
              </mc:Choice>
              <mc:Fallback>
                <p:oleObj name="Equation" r:id="rId5" imgW="1181100" imgH="622300" progId="Equation.3">
                  <p:embed/>
                  <p:pic>
                    <p:nvPicPr>
                      <p:cNvPr id="0" name=""/>
                      <p:cNvPicPr/>
                      <p:nvPr/>
                    </p:nvPicPr>
                    <p:blipFill>
                      <a:blip r:embed="rId6"/>
                      <a:stretch>
                        <a:fillRect/>
                      </a:stretch>
                    </p:blipFill>
                    <p:spPr>
                      <a:xfrm>
                        <a:off x="3124200" y="1066800"/>
                        <a:ext cx="2916594" cy="1536700"/>
                      </a:xfrm>
                      <a:prstGeom prst="rect">
                        <a:avLst/>
                      </a:prstGeom>
                      <a:solidFill>
                        <a:srgbClr val="EEECE1"/>
                      </a:solidFill>
                    </p:spPr>
                  </p:pic>
                </p:oleObj>
              </mc:Fallback>
            </mc:AlternateContent>
          </a:graphicData>
        </a:graphic>
      </p:graphicFrame>
      <p:pic>
        <p:nvPicPr>
          <p:cNvPr id="6" name="Picture 5"/>
          <p:cNvPicPr>
            <a:picLocks noChangeAspect="1"/>
          </p:cNvPicPr>
          <p:nvPr/>
        </p:nvPicPr>
        <p:blipFill>
          <a:blip r:embed="rId7"/>
          <a:stretch>
            <a:fillRect/>
          </a:stretch>
        </p:blipFill>
        <p:spPr>
          <a:xfrm>
            <a:off x="0" y="3200400"/>
            <a:ext cx="9144000" cy="2209800"/>
          </a:xfrm>
          <a:prstGeom prst="rect">
            <a:avLst/>
          </a:prstGeom>
        </p:spPr>
      </p:pic>
      <p:sp>
        <p:nvSpPr>
          <p:cNvPr id="7" name="TextBox 6"/>
          <p:cNvSpPr txBox="1"/>
          <p:nvPr/>
        </p:nvSpPr>
        <p:spPr>
          <a:xfrm>
            <a:off x="3743343" y="304800"/>
            <a:ext cx="1514457" cy="461665"/>
          </a:xfrm>
          <a:prstGeom prst="rect">
            <a:avLst/>
          </a:prstGeom>
          <a:noFill/>
        </p:spPr>
        <p:txBody>
          <a:bodyPr wrap="none" rtlCol="0">
            <a:spAutoFit/>
          </a:bodyPr>
          <a:lstStyle/>
          <a:p>
            <a:r>
              <a:rPr lang="en-US" dirty="0" smtClean="0">
                <a:solidFill>
                  <a:srgbClr val="FFFF00"/>
                </a:solidFill>
              </a:rPr>
              <a:t>2. H</a:t>
            </a:r>
            <a:r>
              <a:rPr lang="en-US" baseline="-25000" dirty="0" smtClean="0">
                <a:solidFill>
                  <a:srgbClr val="FFFF00"/>
                </a:solidFill>
              </a:rPr>
              <a:t>5 </a:t>
            </a:r>
            <a:r>
              <a:rPr lang="en-US" dirty="0" smtClean="0">
                <a:solidFill>
                  <a:srgbClr val="FFFF00"/>
                </a:solidFill>
                <a:latin typeface="Wingdings"/>
                <a:ea typeface="Wingdings"/>
                <a:cs typeface="Wingdings"/>
                <a:sym typeface="Wingdings"/>
              </a:rPr>
              <a:t></a:t>
            </a:r>
            <a:r>
              <a:rPr lang="en-US" dirty="0" smtClean="0">
                <a:solidFill>
                  <a:srgbClr val="FFFF00"/>
                </a:solidFill>
                <a:latin typeface="+mn-lt"/>
                <a:ea typeface="Wingdings"/>
                <a:cs typeface="Wingdings"/>
                <a:sym typeface="Wingdings"/>
              </a:rPr>
              <a:t>b</a:t>
            </a:r>
            <a:r>
              <a:rPr lang="en-US" baseline="-25000" dirty="0" smtClean="0">
                <a:solidFill>
                  <a:srgbClr val="FFFF00"/>
                </a:solidFill>
                <a:latin typeface="+mn-lt"/>
                <a:ea typeface="Wingdings"/>
                <a:cs typeface="Wingdings"/>
                <a:sym typeface="Wingdings"/>
              </a:rPr>
              <a:t>1</a:t>
            </a:r>
            <a:endParaRPr lang="en-US" dirty="0">
              <a:solidFill>
                <a:srgbClr val="FFFF00"/>
              </a:solidFill>
            </a:endParaRPr>
          </a:p>
        </p:txBody>
      </p:sp>
      <p:sp>
        <p:nvSpPr>
          <p:cNvPr id="8" name="Rectangle 7"/>
          <p:cNvSpPr/>
          <p:nvPr/>
        </p:nvSpPr>
        <p:spPr>
          <a:xfrm>
            <a:off x="2133600" y="4876800"/>
            <a:ext cx="17526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010400" y="3733800"/>
            <a:ext cx="1752600" cy="457200"/>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76600" y="3733800"/>
            <a:ext cx="17526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962400" y="4857690"/>
            <a:ext cx="369888" cy="400110"/>
          </a:xfrm>
          <a:prstGeom prst="rect">
            <a:avLst/>
          </a:prstGeom>
          <a:noFill/>
        </p:spPr>
        <p:txBody>
          <a:bodyPr wrap="none" rtlCol="0">
            <a:spAutoFit/>
          </a:bodyPr>
          <a:lstStyle/>
          <a:p>
            <a:r>
              <a:rPr lang="en-US" sz="2000" dirty="0" smtClean="0">
                <a:solidFill>
                  <a:srgbClr val="FF0000"/>
                </a:solidFill>
              </a:rPr>
              <a:t>H</a:t>
            </a:r>
            <a:endParaRPr lang="en-US" sz="2000" dirty="0">
              <a:solidFill>
                <a:srgbClr val="FF0000"/>
              </a:solidFill>
            </a:endParaRPr>
          </a:p>
        </p:txBody>
      </p:sp>
      <p:sp>
        <p:nvSpPr>
          <p:cNvPr id="12" name="TextBox 11"/>
          <p:cNvSpPr txBox="1"/>
          <p:nvPr/>
        </p:nvSpPr>
        <p:spPr>
          <a:xfrm>
            <a:off x="7707312" y="4110335"/>
            <a:ext cx="355736" cy="400110"/>
          </a:xfrm>
          <a:prstGeom prst="rect">
            <a:avLst/>
          </a:prstGeom>
          <a:noFill/>
        </p:spPr>
        <p:txBody>
          <a:bodyPr wrap="none" rtlCol="0">
            <a:spAutoFit/>
          </a:bodyPr>
          <a:lstStyle/>
          <a:p>
            <a:r>
              <a:rPr lang="en-US" sz="2000" dirty="0">
                <a:solidFill>
                  <a:srgbClr val="FF0000"/>
                </a:solidFill>
              </a:rPr>
              <a:t>E</a:t>
            </a:r>
            <a:endParaRPr lang="en-US" sz="2000" dirty="0">
              <a:solidFill>
                <a:srgbClr val="FF0000"/>
              </a:solidFill>
            </a:endParaRPr>
          </a:p>
        </p:txBody>
      </p:sp>
      <p:sp>
        <p:nvSpPr>
          <p:cNvPr id="13" name="TextBox 12"/>
          <p:cNvSpPr txBox="1"/>
          <p:nvPr/>
        </p:nvSpPr>
        <p:spPr>
          <a:xfrm>
            <a:off x="3962400" y="4110335"/>
            <a:ext cx="369888" cy="400110"/>
          </a:xfrm>
          <a:prstGeom prst="rect">
            <a:avLst/>
          </a:prstGeom>
          <a:noFill/>
        </p:spPr>
        <p:txBody>
          <a:bodyPr wrap="none" rtlCol="0">
            <a:spAutoFit/>
          </a:bodyPr>
          <a:lstStyle/>
          <a:p>
            <a:r>
              <a:rPr lang="en-US" sz="2000" dirty="0" smtClean="0">
                <a:solidFill>
                  <a:srgbClr val="FF0000"/>
                </a:solidFill>
              </a:rPr>
              <a:t>H</a:t>
            </a:r>
            <a:endParaRPr lang="en-US" sz="2000" dirty="0">
              <a:solidFill>
                <a:srgbClr val="FF0000"/>
              </a:solidFill>
            </a:endParaRPr>
          </a:p>
        </p:txBody>
      </p:sp>
      <p:sp>
        <p:nvSpPr>
          <p:cNvPr id="14" name="TextBox 13"/>
          <p:cNvSpPr txBox="1"/>
          <p:nvPr/>
        </p:nvSpPr>
        <p:spPr>
          <a:xfrm>
            <a:off x="1344366" y="5345668"/>
            <a:ext cx="941634" cy="369332"/>
          </a:xfrm>
          <a:prstGeom prst="rect">
            <a:avLst/>
          </a:prstGeom>
          <a:noFill/>
        </p:spPr>
        <p:txBody>
          <a:bodyPr wrap="none" rtlCol="0">
            <a:spAutoFit/>
          </a:bodyPr>
          <a:lstStyle/>
          <a:p>
            <a:r>
              <a:rPr lang="en-US" sz="1800" dirty="0" smtClean="0"/>
              <a:t>S wave</a:t>
            </a:r>
            <a:endParaRPr lang="en-US" sz="1800" dirty="0"/>
          </a:p>
        </p:txBody>
      </p:sp>
      <p:sp>
        <p:nvSpPr>
          <p:cNvPr id="15" name="TextBox 14"/>
          <p:cNvSpPr txBox="1"/>
          <p:nvPr/>
        </p:nvSpPr>
        <p:spPr>
          <a:xfrm>
            <a:off x="1676400" y="4050268"/>
            <a:ext cx="1358553" cy="369332"/>
          </a:xfrm>
          <a:prstGeom prst="rect">
            <a:avLst/>
          </a:prstGeom>
          <a:noFill/>
        </p:spPr>
        <p:txBody>
          <a:bodyPr wrap="none" rtlCol="0">
            <a:spAutoFit/>
          </a:bodyPr>
          <a:lstStyle/>
          <a:p>
            <a:r>
              <a:rPr lang="en-US" sz="1800" dirty="0" smtClean="0">
                <a:solidFill>
                  <a:srgbClr val="000090"/>
                </a:solidFill>
              </a:rPr>
              <a:t>S+D waves</a:t>
            </a:r>
            <a:endParaRPr lang="en-US" sz="1800" dirty="0">
              <a:solidFill>
                <a:srgbClr val="000090"/>
              </a:solidFill>
            </a:endParaRPr>
          </a:p>
        </p:txBody>
      </p:sp>
      <p:cxnSp>
        <p:nvCxnSpPr>
          <p:cNvPr id="17" name="Straight Connector 16"/>
          <p:cNvCxnSpPr/>
          <p:nvPr/>
        </p:nvCxnSpPr>
        <p:spPr>
          <a:xfrm>
            <a:off x="1371600" y="5257800"/>
            <a:ext cx="6858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371600" y="4114800"/>
            <a:ext cx="17526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511509" y="152400"/>
            <a:ext cx="2480091" cy="400110"/>
          </a:xfrm>
          <a:prstGeom prst="rect">
            <a:avLst/>
          </a:prstGeom>
          <a:noFill/>
        </p:spPr>
        <p:txBody>
          <a:bodyPr wrap="none" rtlCol="0">
            <a:spAutoFit/>
          </a:bodyPr>
          <a:lstStyle/>
          <a:p>
            <a:r>
              <a:rPr lang="en-US" sz="2000" dirty="0" smtClean="0"/>
              <a:t>(</a:t>
            </a:r>
            <a:r>
              <a:rPr lang="en-US" sz="2000" dirty="0" err="1" smtClean="0"/>
              <a:t>Kathuria</a:t>
            </a:r>
            <a:r>
              <a:rPr lang="en-US" sz="2000" dirty="0" smtClean="0"/>
              <a:t>, SL: 2014)</a:t>
            </a:r>
            <a:endParaRPr lang="en-US" sz="2000" dirty="0"/>
          </a:p>
        </p:txBody>
      </p:sp>
      <p:sp>
        <p:nvSpPr>
          <p:cNvPr id="28" name="TextBox 27"/>
          <p:cNvSpPr txBox="1"/>
          <p:nvPr/>
        </p:nvSpPr>
        <p:spPr>
          <a:xfrm>
            <a:off x="4953000" y="5715000"/>
            <a:ext cx="3839563" cy="461665"/>
          </a:xfrm>
          <a:prstGeom prst="rect">
            <a:avLst/>
          </a:prstGeom>
          <a:noFill/>
        </p:spPr>
        <p:txBody>
          <a:bodyPr wrap="none" rtlCol="0">
            <a:spAutoFit/>
          </a:bodyPr>
          <a:lstStyle/>
          <a:p>
            <a:r>
              <a:rPr lang="en-US" dirty="0" smtClean="0">
                <a:solidFill>
                  <a:srgbClr val="FFFF00"/>
                </a:solidFill>
              </a:rPr>
              <a:t>GPD E makes b</a:t>
            </a:r>
            <a:r>
              <a:rPr lang="en-US" baseline="-25000" dirty="0" smtClean="0">
                <a:solidFill>
                  <a:srgbClr val="FFFF00"/>
                </a:solidFill>
              </a:rPr>
              <a:t>1</a:t>
            </a:r>
            <a:r>
              <a:rPr lang="en-US" dirty="0" smtClean="0">
                <a:solidFill>
                  <a:srgbClr val="FFFF00"/>
                </a:solidFill>
              </a:rPr>
              <a:t> increase!</a:t>
            </a:r>
            <a:endParaRPr lang="en-US" dirty="0">
              <a:solidFill>
                <a:srgbClr val="FFFF00"/>
              </a:solidFill>
            </a:endParaRPr>
          </a:p>
        </p:txBody>
      </p:sp>
    </p:spTree>
    <p:extLst>
      <p:ext uri="{BB962C8B-B14F-4D97-AF65-F5344CB8AC3E}">
        <p14:creationId xmlns:p14="http://schemas.microsoft.com/office/powerpoint/2010/main" val="24310148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44</a:t>
            </a:fld>
            <a:endParaRPr lang="en-US"/>
          </a:p>
        </p:txBody>
      </p:sp>
      <p:sp>
        <p:nvSpPr>
          <p:cNvPr id="4" name="TextBox 3"/>
          <p:cNvSpPr txBox="1"/>
          <p:nvPr/>
        </p:nvSpPr>
        <p:spPr>
          <a:xfrm>
            <a:off x="2136943" y="228600"/>
            <a:ext cx="4797257" cy="461665"/>
          </a:xfrm>
          <a:prstGeom prst="rect">
            <a:avLst/>
          </a:prstGeom>
          <a:noFill/>
        </p:spPr>
        <p:txBody>
          <a:bodyPr wrap="none" rtlCol="0">
            <a:spAutoFit/>
          </a:bodyPr>
          <a:lstStyle/>
          <a:p>
            <a:r>
              <a:rPr lang="en-US" dirty="0" smtClean="0">
                <a:solidFill>
                  <a:srgbClr val="FF0000"/>
                </a:solidFill>
              </a:rPr>
              <a:t>Finally, a remark on the sum rules </a:t>
            </a:r>
            <a:endParaRPr lang="en-US"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90205027"/>
              </p:ext>
            </p:extLst>
          </p:nvPr>
        </p:nvGraphicFramePr>
        <p:xfrm>
          <a:off x="533400" y="1066800"/>
          <a:ext cx="2057400" cy="457200"/>
        </p:xfrm>
        <a:graphic>
          <a:graphicData uri="http://schemas.openxmlformats.org/presentationml/2006/ole">
            <mc:AlternateContent xmlns:mc="http://schemas.openxmlformats.org/markup-compatibility/2006">
              <mc:Choice xmlns:v="urn:schemas-microsoft-com:vml" Requires="v">
                <p:oleObj spid="_x0000_s27658" name="Equation" r:id="rId3" imgW="914400" imgH="203200" progId="Equation.3">
                  <p:embed/>
                </p:oleObj>
              </mc:Choice>
              <mc:Fallback>
                <p:oleObj name="Equation" r:id="rId3" imgW="914400" imgH="203200" progId="Equation.3">
                  <p:embed/>
                  <p:pic>
                    <p:nvPicPr>
                      <p:cNvPr id="0" name=""/>
                      <p:cNvPicPr/>
                      <p:nvPr/>
                    </p:nvPicPr>
                    <p:blipFill>
                      <a:blip r:embed="rId4"/>
                      <a:stretch>
                        <a:fillRect/>
                      </a:stretch>
                    </p:blipFill>
                    <p:spPr>
                      <a:xfrm>
                        <a:off x="533400" y="1066800"/>
                        <a:ext cx="2057400"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297588"/>
              </p:ext>
            </p:extLst>
          </p:nvPr>
        </p:nvGraphicFramePr>
        <p:xfrm>
          <a:off x="533400" y="1905000"/>
          <a:ext cx="6788150" cy="1107080"/>
        </p:xfrm>
        <a:graphic>
          <a:graphicData uri="http://schemas.openxmlformats.org/presentationml/2006/ole">
            <mc:AlternateContent xmlns:mc="http://schemas.openxmlformats.org/markup-compatibility/2006">
              <mc:Choice xmlns:v="urn:schemas-microsoft-com:vml" Requires="v">
                <p:oleObj spid="_x0000_s27659" name="Equation" r:id="rId5" imgW="2959100" imgH="482600" progId="Equation.3">
                  <p:embed/>
                </p:oleObj>
              </mc:Choice>
              <mc:Fallback>
                <p:oleObj name="Equation" r:id="rId5" imgW="2959100" imgH="482600" progId="Equation.3">
                  <p:embed/>
                  <p:pic>
                    <p:nvPicPr>
                      <p:cNvPr id="0" name=""/>
                      <p:cNvPicPr/>
                      <p:nvPr/>
                    </p:nvPicPr>
                    <p:blipFill>
                      <a:blip r:embed="rId6"/>
                      <a:stretch>
                        <a:fillRect/>
                      </a:stretch>
                    </p:blipFill>
                    <p:spPr>
                      <a:xfrm>
                        <a:off x="533400" y="1905000"/>
                        <a:ext cx="6788150" cy="1107080"/>
                      </a:xfrm>
                      <a:prstGeom prst="rect">
                        <a:avLst/>
                      </a:prstGeom>
                    </p:spPr>
                  </p:pic>
                </p:oleObj>
              </mc:Fallback>
            </mc:AlternateContent>
          </a:graphicData>
        </a:graphic>
      </p:graphicFrame>
    </p:spTree>
    <p:extLst>
      <p:ext uri="{BB962C8B-B14F-4D97-AF65-F5344CB8AC3E}">
        <p14:creationId xmlns:p14="http://schemas.microsoft.com/office/powerpoint/2010/main" val="32156624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45</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983408917"/>
              </p:ext>
            </p:extLst>
          </p:nvPr>
        </p:nvGraphicFramePr>
        <p:xfrm>
          <a:off x="1035050" y="4038600"/>
          <a:ext cx="4217988" cy="866775"/>
        </p:xfrm>
        <a:graphic>
          <a:graphicData uri="http://schemas.openxmlformats.org/presentationml/2006/ole">
            <mc:AlternateContent xmlns:mc="http://schemas.openxmlformats.org/markup-compatibility/2006">
              <mc:Choice xmlns:v="urn:schemas-microsoft-com:vml" Requires="v">
                <p:oleObj spid="_x0000_s28679" name="Equation" r:id="rId3" imgW="1917700" imgH="393700" progId="Equation.3">
                  <p:embed/>
                </p:oleObj>
              </mc:Choice>
              <mc:Fallback>
                <p:oleObj name="Equation" r:id="rId3" imgW="1917700" imgH="393700" progId="Equation.3">
                  <p:embed/>
                  <p:pic>
                    <p:nvPicPr>
                      <p:cNvPr id="0" name=""/>
                      <p:cNvPicPr/>
                      <p:nvPr/>
                    </p:nvPicPr>
                    <p:blipFill>
                      <a:blip r:embed="rId4"/>
                      <a:stretch>
                        <a:fillRect/>
                      </a:stretch>
                    </p:blipFill>
                    <p:spPr>
                      <a:xfrm>
                        <a:off x="1035050" y="4038600"/>
                        <a:ext cx="4217988" cy="8667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58461878"/>
              </p:ext>
            </p:extLst>
          </p:nvPr>
        </p:nvGraphicFramePr>
        <p:xfrm>
          <a:off x="381000" y="533400"/>
          <a:ext cx="8350250" cy="2904435"/>
        </p:xfrm>
        <a:graphic>
          <a:graphicData uri="http://schemas.openxmlformats.org/presentationml/2006/ole">
            <mc:AlternateContent xmlns:mc="http://schemas.openxmlformats.org/markup-compatibility/2006">
              <mc:Choice xmlns:v="urn:schemas-microsoft-com:vml" Requires="v">
                <p:oleObj spid="_x0000_s28680" name="Equation" r:id="rId5" imgW="3797300" imgH="1320800" progId="Equation.3">
                  <p:embed/>
                </p:oleObj>
              </mc:Choice>
              <mc:Fallback>
                <p:oleObj name="Equation" r:id="rId5" imgW="3797300" imgH="1320800" progId="Equation.3">
                  <p:embed/>
                  <p:pic>
                    <p:nvPicPr>
                      <p:cNvPr id="0" name=""/>
                      <p:cNvPicPr/>
                      <p:nvPr/>
                    </p:nvPicPr>
                    <p:blipFill>
                      <a:blip r:embed="rId6"/>
                      <a:stretch>
                        <a:fillRect/>
                      </a:stretch>
                    </p:blipFill>
                    <p:spPr>
                      <a:xfrm>
                        <a:off x="381000" y="533400"/>
                        <a:ext cx="8350250" cy="2904435"/>
                      </a:xfrm>
                      <a:prstGeom prst="rect">
                        <a:avLst/>
                      </a:prstGeom>
                    </p:spPr>
                  </p:pic>
                </p:oleObj>
              </mc:Fallback>
            </mc:AlternateContent>
          </a:graphicData>
        </a:graphic>
      </p:graphicFrame>
      <p:sp>
        <p:nvSpPr>
          <p:cNvPr id="6" name="TextBox 5"/>
          <p:cNvSpPr txBox="1"/>
          <p:nvPr/>
        </p:nvSpPr>
        <p:spPr>
          <a:xfrm>
            <a:off x="304800" y="76200"/>
            <a:ext cx="4752022" cy="461665"/>
          </a:xfrm>
          <a:prstGeom prst="rect">
            <a:avLst/>
          </a:prstGeom>
          <a:noFill/>
        </p:spPr>
        <p:txBody>
          <a:bodyPr wrap="none" rtlCol="0">
            <a:spAutoFit/>
          </a:bodyPr>
          <a:lstStyle/>
          <a:p>
            <a:r>
              <a:rPr lang="en-US" dirty="0" smtClean="0">
                <a:solidFill>
                  <a:srgbClr val="FF0000"/>
                </a:solidFill>
              </a:rPr>
              <a:t>Charge density vs. Matter density</a:t>
            </a:r>
            <a:endParaRPr lang="en-US" dirty="0">
              <a:solidFill>
                <a:srgbClr val="FF0000"/>
              </a:solidFill>
            </a:endParaRPr>
          </a:p>
        </p:txBody>
      </p:sp>
      <p:sp>
        <p:nvSpPr>
          <p:cNvPr id="7" name="TextBox 6"/>
          <p:cNvSpPr txBox="1"/>
          <p:nvPr/>
        </p:nvSpPr>
        <p:spPr>
          <a:xfrm>
            <a:off x="5181600" y="4267200"/>
            <a:ext cx="3916457" cy="400110"/>
          </a:xfrm>
          <a:prstGeom prst="rect">
            <a:avLst/>
          </a:prstGeom>
          <a:noFill/>
        </p:spPr>
        <p:txBody>
          <a:bodyPr wrap="none" rtlCol="0">
            <a:spAutoFit/>
          </a:bodyPr>
          <a:lstStyle/>
          <a:p>
            <a:r>
              <a:rPr lang="en-US" sz="2000" dirty="0" smtClean="0">
                <a:solidFill>
                  <a:srgbClr val="FF0000"/>
                </a:solidFill>
              </a:rPr>
              <a:t>Matter density </a:t>
            </a:r>
            <a:r>
              <a:rPr lang="en-US" sz="2000" dirty="0" smtClean="0">
                <a:solidFill>
                  <a:srgbClr val="FF0000"/>
                </a:solidFill>
                <a:latin typeface="Wingdings"/>
                <a:ea typeface="Wingdings"/>
                <a:cs typeface="Wingdings"/>
                <a:sym typeface="Wingdings"/>
              </a:rPr>
              <a:t></a:t>
            </a:r>
            <a:r>
              <a:rPr lang="en-US" sz="2000" dirty="0" smtClean="0">
                <a:solidFill>
                  <a:srgbClr val="FF0000"/>
                </a:solidFill>
              </a:rPr>
              <a:t>Baryon number</a:t>
            </a:r>
            <a:endParaRPr lang="en-US" sz="2000" dirty="0">
              <a:solidFill>
                <a:srgbClr val="FF0000"/>
              </a:solidFill>
            </a:endParaRPr>
          </a:p>
        </p:txBody>
      </p:sp>
      <p:sp>
        <p:nvSpPr>
          <p:cNvPr id="8" name="TextBox 7"/>
          <p:cNvSpPr txBox="1"/>
          <p:nvPr/>
        </p:nvSpPr>
        <p:spPr>
          <a:xfrm>
            <a:off x="304800" y="5334000"/>
            <a:ext cx="7079132" cy="461665"/>
          </a:xfrm>
          <a:prstGeom prst="rect">
            <a:avLst/>
          </a:prstGeom>
          <a:noFill/>
        </p:spPr>
        <p:txBody>
          <a:bodyPr wrap="none" rtlCol="0">
            <a:spAutoFit/>
          </a:bodyPr>
          <a:lstStyle/>
          <a:p>
            <a:r>
              <a:rPr lang="en-US" dirty="0" smtClean="0">
                <a:solidFill>
                  <a:srgbClr val="000090"/>
                </a:solidFill>
              </a:rPr>
              <a:t>Interesting to explore this in relation to b</a:t>
            </a:r>
            <a:r>
              <a:rPr lang="en-US" baseline="-25000" dirty="0" smtClean="0">
                <a:solidFill>
                  <a:srgbClr val="000090"/>
                </a:solidFill>
              </a:rPr>
              <a:t>1</a:t>
            </a:r>
            <a:r>
              <a:rPr lang="en-US" dirty="0" smtClean="0">
                <a:solidFill>
                  <a:srgbClr val="000090"/>
                </a:solidFill>
              </a:rPr>
              <a:t> sum rule</a:t>
            </a:r>
            <a:endParaRPr lang="en-US" dirty="0">
              <a:solidFill>
                <a:srgbClr val="000090"/>
              </a:solidFill>
            </a:endParaRPr>
          </a:p>
        </p:txBody>
      </p:sp>
    </p:spTree>
    <p:extLst>
      <p:ext uri="{BB962C8B-B14F-4D97-AF65-F5344CB8AC3E}">
        <p14:creationId xmlns:p14="http://schemas.microsoft.com/office/powerpoint/2010/main" val="38003220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46</a:t>
            </a:fld>
            <a:endParaRPr lang="en-US"/>
          </a:p>
        </p:txBody>
      </p:sp>
      <p:sp>
        <p:nvSpPr>
          <p:cNvPr id="4" name="TextBox 3"/>
          <p:cNvSpPr txBox="1"/>
          <p:nvPr/>
        </p:nvSpPr>
        <p:spPr>
          <a:xfrm>
            <a:off x="3429000" y="76200"/>
            <a:ext cx="1804400" cy="461665"/>
          </a:xfrm>
          <a:prstGeom prst="rect">
            <a:avLst/>
          </a:prstGeom>
          <a:noFill/>
        </p:spPr>
        <p:txBody>
          <a:bodyPr wrap="none" rtlCol="0">
            <a:spAutoFit/>
          </a:bodyPr>
          <a:lstStyle/>
          <a:p>
            <a:r>
              <a:rPr lang="en-US" dirty="0" smtClean="0">
                <a:solidFill>
                  <a:srgbClr val="FFFF00"/>
                </a:solidFill>
                <a:latin typeface="Comic Sans MS"/>
                <a:cs typeface="Comic Sans MS"/>
              </a:rPr>
              <a:t>Conclusions</a:t>
            </a:r>
            <a:endParaRPr lang="en-US" dirty="0">
              <a:solidFill>
                <a:srgbClr val="FFFF00"/>
              </a:solidFill>
              <a:latin typeface="Comic Sans MS"/>
              <a:cs typeface="Comic Sans MS"/>
            </a:endParaRPr>
          </a:p>
        </p:txBody>
      </p:sp>
      <p:sp>
        <p:nvSpPr>
          <p:cNvPr id="5" name="TextBox 4"/>
          <p:cNvSpPr txBox="1"/>
          <p:nvPr/>
        </p:nvSpPr>
        <p:spPr>
          <a:xfrm>
            <a:off x="381000" y="609600"/>
            <a:ext cx="7848600" cy="5940088"/>
          </a:xfrm>
          <a:prstGeom prst="rect">
            <a:avLst/>
          </a:prstGeom>
          <a:noFill/>
        </p:spPr>
        <p:txBody>
          <a:bodyPr wrap="square" rtlCol="0">
            <a:spAutoFit/>
          </a:bodyPr>
          <a:lstStyle/>
          <a:p>
            <a:r>
              <a:rPr lang="en-US" sz="2000" dirty="0" smtClean="0">
                <a:latin typeface="Comic Sans MS"/>
                <a:cs typeface="Comic Sans MS"/>
              </a:rPr>
              <a:t>OAM has </a:t>
            </a:r>
            <a:r>
              <a:rPr lang="en-US" sz="2000" dirty="0" smtClean="0">
                <a:latin typeface="Comic Sans MS"/>
                <a:cs typeface="Comic Sans MS"/>
              </a:rPr>
              <a:t> </a:t>
            </a:r>
            <a:r>
              <a:rPr lang="en-US" sz="2000" dirty="0" smtClean="0">
                <a:latin typeface="Comic Sans MS"/>
                <a:cs typeface="Comic Sans MS"/>
              </a:rPr>
              <a:t>been associated with the distribution of an </a:t>
            </a:r>
            <a:r>
              <a:rPr lang="en-US" sz="2000" dirty="0" err="1" smtClean="0">
                <a:latin typeface="Comic Sans MS"/>
                <a:cs typeface="Comic Sans MS"/>
              </a:rPr>
              <a:t>unpolarized</a:t>
            </a:r>
            <a:r>
              <a:rPr lang="en-US" sz="2000" dirty="0" smtClean="0">
                <a:latin typeface="Comic Sans MS"/>
                <a:cs typeface="Comic Sans MS"/>
              </a:rPr>
              <a:t> quark in a longitudinally polarized proton. This quantity is Parity odd and it cannot be observed directly</a:t>
            </a:r>
          </a:p>
          <a:p>
            <a:endParaRPr lang="en-US" sz="2000" dirty="0">
              <a:latin typeface="Comic Sans MS"/>
              <a:cs typeface="Comic Sans MS"/>
            </a:endParaRPr>
          </a:p>
          <a:p>
            <a:r>
              <a:rPr lang="en-US" sz="2000" dirty="0" smtClean="0">
                <a:latin typeface="Comic Sans MS"/>
                <a:cs typeface="Comic Sans MS"/>
              </a:rPr>
              <a:t>One could match F</a:t>
            </a:r>
            <a:r>
              <a:rPr lang="en-US" sz="2000" baseline="-25000" dirty="0" smtClean="0">
                <a:latin typeface="Comic Sans MS"/>
                <a:cs typeface="Comic Sans MS"/>
              </a:rPr>
              <a:t>14 </a:t>
            </a:r>
            <a:r>
              <a:rPr lang="en-US" sz="2000" dirty="0" smtClean="0">
                <a:latin typeface="Comic Sans MS"/>
                <a:cs typeface="Comic Sans MS"/>
              </a:rPr>
              <a:t>with a hard part that is also Parity Odd, and generate an observable, however that does would change the </a:t>
            </a:r>
            <a:r>
              <a:rPr lang="en-US" sz="2000" dirty="0" err="1" smtClean="0">
                <a:latin typeface="Comic Sans MS"/>
                <a:cs typeface="Comic Sans MS"/>
              </a:rPr>
              <a:t>partonic</a:t>
            </a:r>
            <a:r>
              <a:rPr lang="en-US" sz="2000" dirty="0" smtClean="0">
                <a:latin typeface="Comic Sans MS"/>
                <a:cs typeface="Comic Sans MS"/>
              </a:rPr>
              <a:t> content of the soft part, it still would not carry the meaning of OAM</a:t>
            </a:r>
          </a:p>
          <a:p>
            <a:endParaRPr lang="en-US" sz="2000" dirty="0">
              <a:latin typeface="Comic Sans MS"/>
              <a:cs typeface="Comic Sans MS"/>
            </a:endParaRPr>
          </a:p>
          <a:p>
            <a:r>
              <a:rPr lang="en-US" sz="2000" dirty="0" smtClean="0">
                <a:latin typeface="Comic Sans MS"/>
                <a:cs typeface="Comic Sans MS"/>
              </a:rPr>
              <a:t>However, at twist three a new quantity, G</a:t>
            </a:r>
            <a:r>
              <a:rPr lang="en-US" sz="2000" baseline="-25000" dirty="0" smtClean="0">
                <a:latin typeface="Comic Sans MS"/>
                <a:cs typeface="Comic Sans MS"/>
              </a:rPr>
              <a:t>2</a:t>
            </a:r>
            <a:r>
              <a:rPr lang="en-US" sz="2000" dirty="0" smtClean="0">
                <a:latin typeface="Comic Sans MS"/>
                <a:cs typeface="Comic Sans MS"/>
              </a:rPr>
              <a:t>, representing OAM was found (</a:t>
            </a:r>
            <a:r>
              <a:rPr lang="en-US" sz="2000" dirty="0" err="1" smtClean="0">
                <a:latin typeface="Comic Sans MS"/>
                <a:cs typeface="Comic Sans MS"/>
              </a:rPr>
              <a:t>Polyakov</a:t>
            </a:r>
            <a:r>
              <a:rPr lang="en-US" sz="2000" dirty="0" smtClean="0">
                <a:latin typeface="Comic Sans MS"/>
                <a:cs typeface="Comic Sans MS"/>
              </a:rPr>
              <a:t> sum rule)</a:t>
            </a:r>
          </a:p>
          <a:p>
            <a:r>
              <a:rPr lang="en-US" sz="2000" dirty="0" smtClean="0">
                <a:latin typeface="Comic Sans MS"/>
                <a:cs typeface="Comic Sans MS"/>
              </a:rPr>
              <a:t>We </a:t>
            </a:r>
            <a:r>
              <a:rPr lang="en-US" sz="2000" dirty="0" smtClean="0">
                <a:latin typeface="Comic Sans MS"/>
                <a:cs typeface="Comic Sans MS"/>
              </a:rPr>
              <a:t>identified a possible direct measurement of OAM, DVCS on a longitudinally polarized proton</a:t>
            </a:r>
            <a:endParaRPr lang="en-US" sz="2000" dirty="0">
              <a:latin typeface="Comic Sans MS"/>
              <a:cs typeface="Comic Sans MS"/>
            </a:endParaRPr>
          </a:p>
          <a:p>
            <a:endParaRPr lang="en-US" sz="2000" dirty="0" smtClean="0">
              <a:latin typeface="Comic Sans MS"/>
              <a:cs typeface="Comic Sans MS"/>
            </a:endParaRPr>
          </a:p>
          <a:p>
            <a:r>
              <a:rPr lang="en-US" sz="2000" dirty="0" smtClean="0">
                <a:solidFill>
                  <a:srgbClr val="FFFF00"/>
                </a:solidFill>
                <a:latin typeface="Comic Sans MS"/>
                <a:cs typeface="Comic Sans MS"/>
                <a:sym typeface="Wingdings"/>
              </a:rPr>
              <a:t>Deuteron </a:t>
            </a:r>
            <a:r>
              <a:rPr lang="en-US" sz="2000" dirty="0">
                <a:solidFill>
                  <a:srgbClr val="FFFF00"/>
                </a:solidFill>
                <a:latin typeface="Comic Sans MS"/>
                <a:cs typeface="Comic Sans MS"/>
                <a:sym typeface="Wingdings"/>
              </a:rPr>
              <a:t>is unique in many respects: as a nuclear target (nuclear effects, b</a:t>
            </a:r>
            <a:r>
              <a:rPr lang="en-US" sz="2000" baseline="-25000" dirty="0">
                <a:solidFill>
                  <a:srgbClr val="FFFF00"/>
                </a:solidFill>
                <a:latin typeface="Comic Sans MS"/>
                <a:cs typeface="Comic Sans MS"/>
                <a:sym typeface="Wingdings"/>
              </a:rPr>
              <a:t>1</a:t>
            </a:r>
            <a:r>
              <a:rPr lang="en-US" sz="2000" dirty="0">
                <a:solidFill>
                  <a:srgbClr val="FFFF00"/>
                </a:solidFill>
                <a:latin typeface="Comic Sans MS"/>
                <a:cs typeface="Comic Sans MS"/>
                <a:sym typeface="Wingdings"/>
              </a:rPr>
              <a:t>), and </a:t>
            </a:r>
            <a:r>
              <a:rPr lang="en-US" sz="2000" dirty="0" smtClean="0">
                <a:solidFill>
                  <a:srgbClr val="FFFF00"/>
                </a:solidFill>
                <a:latin typeface="Comic Sans MS"/>
                <a:cs typeface="Comic Sans MS"/>
                <a:sym typeface="Wingdings"/>
              </a:rPr>
              <a:t>for determining </a:t>
            </a:r>
            <a:r>
              <a:rPr lang="en-US" sz="2000" dirty="0" err="1" smtClean="0">
                <a:solidFill>
                  <a:srgbClr val="FFFF00"/>
                </a:solidFill>
                <a:latin typeface="Comic Sans MS"/>
                <a:cs typeface="Comic Sans MS"/>
                <a:sym typeface="Wingdings"/>
              </a:rPr>
              <a:t>partonic</a:t>
            </a:r>
            <a:r>
              <a:rPr lang="en-US" sz="2000" dirty="0" smtClean="0">
                <a:solidFill>
                  <a:srgbClr val="FFFF00"/>
                </a:solidFill>
                <a:latin typeface="Comic Sans MS"/>
                <a:cs typeface="Comic Sans MS"/>
                <a:sym typeface="Wingdings"/>
              </a:rPr>
              <a:t> (gluon) </a:t>
            </a:r>
            <a:r>
              <a:rPr lang="en-US" sz="2000" dirty="0">
                <a:solidFill>
                  <a:srgbClr val="FFFF00"/>
                </a:solidFill>
                <a:latin typeface="Comic Sans MS"/>
                <a:cs typeface="Comic Sans MS"/>
                <a:sym typeface="Wingdings"/>
              </a:rPr>
              <a:t>spin/OAM content</a:t>
            </a:r>
          </a:p>
          <a:p>
            <a:endParaRPr lang="en-US" sz="2000" dirty="0">
              <a:latin typeface="Comic Sans MS"/>
              <a:cs typeface="Comic Sans MS"/>
            </a:endParaRPr>
          </a:p>
          <a:p>
            <a:r>
              <a:rPr lang="en-US" sz="2000" dirty="0" smtClean="0">
                <a:latin typeface="Comic Sans MS"/>
                <a:cs typeface="Comic Sans MS"/>
              </a:rPr>
              <a:t> </a:t>
            </a:r>
            <a:endParaRPr lang="en-US" sz="2000" dirty="0"/>
          </a:p>
        </p:txBody>
      </p:sp>
    </p:spTree>
    <p:extLst>
      <p:ext uri="{BB962C8B-B14F-4D97-AF65-F5344CB8AC3E}">
        <p14:creationId xmlns:p14="http://schemas.microsoft.com/office/powerpoint/2010/main" val="2805724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3/10/14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47</a:t>
            </a:fld>
            <a:endParaRPr lang="en-US"/>
          </a:p>
        </p:txBody>
      </p:sp>
      <p:sp>
        <p:nvSpPr>
          <p:cNvPr id="5" name="Rectangle 4"/>
          <p:cNvSpPr/>
          <p:nvPr/>
        </p:nvSpPr>
        <p:spPr>
          <a:xfrm>
            <a:off x="228600" y="762000"/>
            <a:ext cx="8699818" cy="4893647"/>
          </a:xfrm>
          <a:prstGeom prst="rect">
            <a:avLst/>
          </a:prstGeom>
        </p:spPr>
        <p:txBody>
          <a:bodyPr wrap="none">
            <a:spAutoFit/>
          </a:bodyPr>
          <a:lstStyle/>
          <a:p>
            <a:pPr marL="342900" indent="-342900">
              <a:buFont typeface="Arial"/>
              <a:buChar char="•"/>
            </a:pPr>
            <a:r>
              <a:rPr lang="en-US" dirty="0"/>
              <a:t>Angular momentum in spin 1 </a:t>
            </a:r>
            <a:r>
              <a:rPr lang="en-US" dirty="0">
                <a:latin typeface="Wingdings"/>
                <a:ea typeface="Wingdings"/>
                <a:cs typeface="Wingdings"/>
                <a:sym typeface="Wingdings"/>
              </a:rPr>
              <a:t></a:t>
            </a:r>
            <a:r>
              <a:rPr lang="en-US" dirty="0"/>
              <a:t>arXiv:</a:t>
            </a:r>
            <a:r>
              <a:rPr lang="en-US" dirty="0" smtClean="0"/>
              <a:t>1101.0581</a:t>
            </a:r>
          </a:p>
          <a:p>
            <a:pPr marL="342900" indent="-342900">
              <a:buFont typeface="Arial"/>
              <a:buChar char="•"/>
            </a:pPr>
            <a:r>
              <a:rPr lang="en-US" dirty="0" err="1"/>
              <a:t>Observability</a:t>
            </a:r>
            <a:r>
              <a:rPr lang="en-US" dirty="0"/>
              <a:t> of OAM</a:t>
            </a:r>
            <a:r>
              <a:rPr lang="en-US" dirty="0">
                <a:latin typeface="Wingdings"/>
                <a:ea typeface="Wingdings"/>
                <a:cs typeface="Wingdings"/>
                <a:sym typeface="Wingdings"/>
              </a:rPr>
              <a:t></a:t>
            </a:r>
            <a:r>
              <a:rPr lang="en-US" dirty="0"/>
              <a:t>arXiv:1310.5157 </a:t>
            </a:r>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r>
              <a:rPr lang="en-US" dirty="0" smtClean="0"/>
              <a:t>GPDs from flavor separated form factors </a:t>
            </a:r>
            <a:r>
              <a:rPr lang="en-US" dirty="0" smtClean="0">
                <a:latin typeface="Wingdings"/>
                <a:ea typeface="Wingdings"/>
                <a:cs typeface="Wingdings"/>
                <a:sym typeface="Wingdings"/>
              </a:rPr>
              <a:t></a:t>
            </a:r>
            <a:r>
              <a:rPr lang="en-US" dirty="0"/>
              <a:t>arXiv:</a:t>
            </a:r>
            <a:r>
              <a:rPr lang="en-US" dirty="0" smtClean="0"/>
              <a:t>1206.1876</a:t>
            </a:r>
          </a:p>
          <a:p>
            <a:pPr marL="342900" indent="-342900">
              <a:buFont typeface="Arial"/>
              <a:buChar char="•"/>
            </a:pPr>
            <a:r>
              <a:rPr lang="en-US" dirty="0" smtClean="0"/>
              <a:t>  </a:t>
            </a:r>
            <a:endParaRPr lang="en-US" dirty="0" smtClean="0">
              <a:latin typeface="Wingdings"/>
              <a:ea typeface="Wingdings"/>
              <a:cs typeface="Wingdings"/>
              <a:sym typeface="Wingdings"/>
            </a:endParaRPr>
          </a:p>
          <a:p>
            <a:pPr marL="342900" indent="-342900">
              <a:buFont typeface="Arial"/>
              <a:buChar char="•"/>
            </a:pPr>
            <a:r>
              <a:rPr lang="en-US" dirty="0" smtClean="0"/>
              <a:t>Chiral odd approach </a:t>
            </a:r>
            <a:r>
              <a:rPr lang="en-US" dirty="0" smtClean="0">
                <a:latin typeface="Wingdings"/>
                <a:ea typeface="Wingdings"/>
                <a:cs typeface="Wingdings"/>
                <a:sym typeface="Wingdings"/>
              </a:rPr>
              <a:t></a:t>
            </a:r>
            <a:r>
              <a:rPr lang="en-US" dirty="0"/>
              <a:t>arXiv:</a:t>
            </a:r>
            <a:r>
              <a:rPr lang="en-US" dirty="0" smtClean="0"/>
              <a:t>1311.0483</a:t>
            </a:r>
          </a:p>
          <a:p>
            <a:pPr marL="342900" indent="-342900">
              <a:buFont typeface="Arial"/>
              <a:buChar char="•"/>
            </a:pPr>
            <a:endParaRPr lang="en-US" dirty="0"/>
          </a:p>
          <a:p>
            <a:pPr marL="342900" indent="-342900">
              <a:buFont typeface="Arial"/>
              <a:buChar char="•"/>
            </a:pPr>
            <a:r>
              <a:rPr lang="en-US" dirty="0" smtClean="0"/>
              <a:t>Chiral even approach</a:t>
            </a:r>
            <a:r>
              <a:rPr lang="en-US" dirty="0" smtClean="0">
                <a:latin typeface="Wingdings"/>
                <a:ea typeface="Wingdings"/>
                <a:cs typeface="Wingdings"/>
                <a:sym typeface="Wingdings"/>
              </a:rPr>
              <a:t></a:t>
            </a:r>
            <a:r>
              <a:rPr lang="en-US" dirty="0"/>
              <a:t>arXiv:</a:t>
            </a:r>
            <a:r>
              <a:rPr lang="en-US" dirty="0" smtClean="0"/>
              <a:t>1012.3776</a:t>
            </a:r>
          </a:p>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endParaRPr lang="en-US" dirty="0" smtClean="0">
              <a:latin typeface="Wingdings"/>
              <a:ea typeface="Wingdings"/>
              <a:cs typeface="Wingdings"/>
              <a:sym typeface="Wingdings"/>
            </a:endParaRPr>
          </a:p>
          <a:p>
            <a:r>
              <a:rPr lang="en-US" dirty="0" smtClean="0"/>
              <a:t> </a:t>
            </a:r>
            <a:endParaRPr lang="en-US" dirty="0"/>
          </a:p>
        </p:txBody>
      </p:sp>
      <p:sp>
        <p:nvSpPr>
          <p:cNvPr id="6" name="TextBox 5"/>
          <p:cNvSpPr txBox="1"/>
          <p:nvPr/>
        </p:nvSpPr>
        <p:spPr>
          <a:xfrm>
            <a:off x="3651636" y="228600"/>
            <a:ext cx="1758564" cy="461665"/>
          </a:xfrm>
          <a:prstGeom prst="rect">
            <a:avLst/>
          </a:prstGeom>
          <a:noFill/>
        </p:spPr>
        <p:txBody>
          <a:bodyPr wrap="none" rtlCol="0">
            <a:spAutoFit/>
          </a:bodyPr>
          <a:lstStyle/>
          <a:p>
            <a:r>
              <a:rPr lang="en-US" dirty="0" smtClean="0"/>
              <a:t>References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7124330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3318"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2398828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5</a:t>
            </a:fld>
            <a:endParaRPr lang="en-US"/>
          </a:p>
        </p:txBody>
      </p:sp>
      <p:sp>
        <p:nvSpPr>
          <p:cNvPr id="4" name="TextBox 3"/>
          <p:cNvSpPr txBox="1"/>
          <p:nvPr/>
        </p:nvSpPr>
        <p:spPr>
          <a:xfrm>
            <a:off x="1981200" y="1143000"/>
            <a:ext cx="5561288" cy="461665"/>
          </a:xfrm>
          <a:prstGeom prst="rect">
            <a:avLst/>
          </a:prstGeom>
          <a:noFill/>
        </p:spPr>
        <p:txBody>
          <a:bodyPr wrap="none" rtlCol="0">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How does OAM enter the picture?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endParaRPr>
          </a:p>
        </p:txBody>
      </p:sp>
      <p:sp>
        <p:nvSpPr>
          <p:cNvPr id="6" name="TextBox 5"/>
          <p:cNvSpPr txBox="1"/>
          <p:nvPr/>
        </p:nvSpPr>
        <p:spPr>
          <a:xfrm>
            <a:off x="4191000" y="2362200"/>
            <a:ext cx="881371" cy="1569660"/>
          </a:xfrm>
          <a:prstGeom prst="rect">
            <a:avLst/>
          </a:prstGeom>
          <a:noFill/>
        </p:spPr>
        <p:txBody>
          <a:bodyPr wrap="none" rtlCol="0">
            <a:spAutoFit/>
          </a:bodyPr>
          <a:lstStyle/>
          <a:p>
            <a:r>
              <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rPr>
              <a:t>?</a:t>
            </a:r>
            <a:endParaRPr lang="en-U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a:cs typeface="Comic Sans MS"/>
            </a:endParaRPr>
          </a:p>
        </p:txBody>
      </p:sp>
    </p:spTree>
    <p:extLst>
      <p:ext uri="{BB962C8B-B14F-4D97-AF65-F5344CB8AC3E}">
        <p14:creationId xmlns:p14="http://schemas.microsoft.com/office/powerpoint/2010/main" val="34579380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6508" y="152400"/>
            <a:ext cx="8672692" cy="400110"/>
          </a:xfrm>
          <a:prstGeom prst="rect">
            <a:avLst/>
          </a:prstGeom>
          <a:noFill/>
        </p:spPr>
        <p:txBody>
          <a:bodyPr wrap="none" rtlCol="0">
            <a:spAutoFit/>
          </a:bodyPr>
          <a:lstStyle/>
          <a:p>
            <a:r>
              <a:rPr lang="en-US" sz="2000" dirty="0">
                <a:solidFill>
                  <a:srgbClr val="FFFF00"/>
                </a:solidFill>
                <a:latin typeface="Comic Sans MS"/>
                <a:cs typeface="Comic Sans MS"/>
              </a:rPr>
              <a:t>D</a:t>
            </a:r>
            <a:r>
              <a:rPr lang="en-US" sz="2000" dirty="0" smtClean="0">
                <a:solidFill>
                  <a:srgbClr val="FFFF00"/>
                </a:solidFill>
                <a:latin typeface="Comic Sans MS"/>
                <a:cs typeface="Comic Sans MS"/>
              </a:rPr>
              <a:t>efine Angular Momentum through the QCD Energy Momentum Tensor </a:t>
            </a:r>
            <a:endParaRPr lang="en-US" sz="2000" dirty="0">
              <a:solidFill>
                <a:srgbClr val="FFFF00"/>
              </a:solidFill>
              <a:latin typeface="Comic Sans MS"/>
              <a:cs typeface="Comic Sans MS"/>
            </a:endParaRPr>
          </a:p>
        </p:txBody>
      </p:sp>
      <p:graphicFrame>
        <p:nvGraphicFramePr>
          <p:cNvPr id="9" name="Object 29"/>
          <p:cNvGraphicFramePr>
            <a:graphicFrameLocks noChangeAspect="1"/>
          </p:cNvGraphicFramePr>
          <p:nvPr>
            <p:extLst>
              <p:ext uri="{D42A27DB-BD31-4B8C-83A1-F6EECF244321}">
                <p14:modId xmlns:p14="http://schemas.microsoft.com/office/powerpoint/2010/main" val="3290983892"/>
              </p:ext>
            </p:extLst>
          </p:nvPr>
        </p:nvGraphicFramePr>
        <p:xfrm>
          <a:off x="-21477" y="1295400"/>
          <a:ext cx="6009190" cy="762000"/>
        </p:xfrm>
        <a:graphic>
          <a:graphicData uri="http://schemas.openxmlformats.org/presentationml/2006/ole">
            <mc:AlternateContent xmlns:mc="http://schemas.openxmlformats.org/markup-compatibility/2006">
              <mc:Choice xmlns:v="urn:schemas-microsoft-com:vml" Requires="v">
                <p:oleObj spid="_x0000_s2057" name="Equation" r:id="rId3" imgW="3403600" imgH="431800" progId="Equation.3">
                  <p:embed/>
                </p:oleObj>
              </mc:Choice>
              <mc:Fallback>
                <p:oleObj name="Equation" r:id="rId3" imgW="3403600" imgH="431800" progId="Equation.3">
                  <p:embed/>
                  <p:pic>
                    <p:nvPicPr>
                      <p:cNvPr id="0" name=""/>
                      <p:cNvPicPr>
                        <a:picLocks noChangeAspect="1" noChangeArrowheads="1"/>
                      </p:cNvPicPr>
                      <p:nvPr/>
                    </p:nvPicPr>
                    <p:blipFill>
                      <a:blip r:embed="rId4"/>
                      <a:srcRect/>
                      <a:stretch>
                        <a:fillRect/>
                      </a:stretch>
                    </p:blipFill>
                    <p:spPr bwMode="auto">
                      <a:xfrm>
                        <a:off x="-21477" y="1295400"/>
                        <a:ext cx="6009190" cy="762000"/>
                      </a:xfrm>
                      <a:prstGeom prst="rect">
                        <a:avLst/>
                      </a:prstGeom>
                      <a:solidFill>
                        <a:srgbClr val="EEECE1"/>
                      </a:solidFill>
                      <a:ln>
                        <a:noFill/>
                      </a:ln>
                      <a:effectLst/>
                      <a:extLst/>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02029587"/>
              </p:ext>
            </p:extLst>
          </p:nvPr>
        </p:nvGraphicFramePr>
        <p:xfrm>
          <a:off x="2971800" y="2971800"/>
          <a:ext cx="3657600" cy="3535680"/>
        </p:xfrm>
        <a:graphic>
          <a:graphicData uri="http://schemas.openxmlformats.org/drawingml/2006/table">
            <a:tbl>
              <a:tblPr>
                <a:tableStyleId>{3C2FFA5D-87B4-456A-9821-1D502468CF0F}</a:tableStyleId>
              </a:tblPr>
              <a:tblGrid>
                <a:gridCol w="914400"/>
                <a:gridCol w="914400"/>
                <a:gridCol w="914400"/>
                <a:gridCol w="914400"/>
              </a:tblGrid>
              <a:tr h="883920">
                <a:tc>
                  <a:txBody>
                    <a:bodyPr/>
                    <a:lstStyle/>
                    <a:p>
                      <a:r>
                        <a:rPr lang="en-US" sz="2400" b="1" i="0" dirty="0" smtClean="0">
                          <a:latin typeface="Comic Sans MS"/>
                          <a:cs typeface="Comic Sans MS"/>
                        </a:rPr>
                        <a:t>  </a:t>
                      </a:r>
                      <a:r>
                        <a:rPr lang="en-US" sz="2400" b="1" i="0" dirty="0" smtClean="0">
                          <a:solidFill>
                            <a:srgbClr val="0000FF"/>
                          </a:solidFill>
                          <a:latin typeface="Comic Sans MS"/>
                          <a:cs typeface="Comic Sans MS"/>
                        </a:rPr>
                        <a:t>T</a:t>
                      </a:r>
                      <a:r>
                        <a:rPr lang="en-US" sz="2400" b="1" i="0" baseline="30000" dirty="0" smtClean="0">
                          <a:solidFill>
                            <a:srgbClr val="0000FF"/>
                          </a:solidFill>
                          <a:latin typeface="Comic Sans MS"/>
                          <a:cs typeface="Comic Sans MS"/>
                        </a:rPr>
                        <a:t>00</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Comic Sans MS"/>
                          <a:cs typeface="Comic Sans MS"/>
                        </a:rPr>
                        <a:t>T</a:t>
                      </a:r>
                      <a:r>
                        <a:rPr lang="en-US" sz="2400" b="1" i="0" baseline="30000" dirty="0" smtClean="0">
                          <a:solidFill>
                            <a:schemeClr val="bg1"/>
                          </a:solidFill>
                          <a:latin typeface="Comic Sans MS"/>
                          <a:cs typeface="Comic Sans MS"/>
                        </a:rPr>
                        <a:t>01</a:t>
                      </a:r>
                    </a:p>
                    <a:p>
                      <a:endParaRPr lang="en-US" sz="2400" b="1" i="0" dirty="0">
                        <a:solidFill>
                          <a:schemeClr val="bg1"/>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Comic Sans MS"/>
                          <a:cs typeface="Comic Sans MS"/>
                        </a:rPr>
                        <a:t>T</a:t>
                      </a:r>
                      <a:r>
                        <a:rPr lang="en-US" sz="2400" b="1" i="0" baseline="30000" dirty="0" smtClean="0">
                          <a:solidFill>
                            <a:schemeClr val="bg1"/>
                          </a:solidFill>
                          <a:latin typeface="Comic Sans MS"/>
                          <a:cs typeface="Comic Sans MS"/>
                        </a:rPr>
                        <a:t>02</a:t>
                      </a:r>
                    </a:p>
                    <a:p>
                      <a:endParaRPr lang="en-US" sz="2400" b="1" i="0" dirty="0">
                        <a:solidFill>
                          <a:schemeClr val="bg1"/>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Comic Sans MS"/>
                          <a:cs typeface="Comic Sans MS"/>
                        </a:rPr>
                        <a:t>T</a:t>
                      </a:r>
                      <a:r>
                        <a:rPr lang="en-US" sz="2400" b="1" i="0" baseline="30000" dirty="0" smtClean="0">
                          <a:solidFill>
                            <a:schemeClr val="bg1"/>
                          </a:solidFill>
                          <a:latin typeface="Comic Sans MS"/>
                          <a:cs typeface="Comic Sans MS"/>
                        </a:rPr>
                        <a:t>03</a:t>
                      </a:r>
                    </a:p>
                    <a:p>
                      <a:endParaRPr lang="en-US" sz="2400" b="1" i="0" dirty="0">
                        <a:solidFill>
                          <a:schemeClr val="bg1"/>
                        </a:solidFill>
                        <a:latin typeface="Comic Sans MS"/>
                        <a:cs typeface="Comic Sans MS"/>
                      </a:endParaRPr>
                    </a:p>
                  </a:txBody>
                  <a:tcPr>
                    <a:solidFill>
                      <a:schemeClr val="tx2"/>
                    </a:solidFill>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Comic Sans MS"/>
                          <a:cs typeface="Comic Sans MS"/>
                        </a:rPr>
                        <a:t>T</a:t>
                      </a:r>
                      <a:r>
                        <a:rPr lang="en-US" sz="2400" b="1" i="0" baseline="30000" dirty="0" smtClean="0">
                          <a:solidFill>
                            <a:schemeClr val="bg1"/>
                          </a:solidFill>
                          <a:latin typeface="Comic Sans MS"/>
                          <a:cs typeface="Comic Sans MS"/>
                        </a:rPr>
                        <a:t>10</a:t>
                      </a:r>
                    </a:p>
                    <a:p>
                      <a:endParaRPr lang="en-US" sz="2400" b="1" i="0" dirty="0">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008000"/>
                          </a:solidFill>
                          <a:latin typeface="Comic Sans MS"/>
                          <a:cs typeface="Comic Sans MS"/>
                        </a:rPr>
                        <a:t>T</a:t>
                      </a:r>
                      <a:r>
                        <a:rPr lang="en-US" sz="2400" b="1" i="0" baseline="30000" dirty="0" smtClean="0">
                          <a:solidFill>
                            <a:srgbClr val="008000"/>
                          </a:solidFill>
                          <a:latin typeface="Comic Sans MS"/>
                          <a:cs typeface="Comic Sans MS"/>
                        </a:rPr>
                        <a:t>11</a:t>
                      </a:r>
                    </a:p>
                    <a:p>
                      <a:endParaRPr lang="en-US" sz="2400" b="1" i="0" dirty="0">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FF0000"/>
                          </a:solidFill>
                          <a:latin typeface="Comic Sans MS"/>
                          <a:cs typeface="Comic Sans MS"/>
                        </a:rPr>
                        <a:t>T</a:t>
                      </a:r>
                      <a:r>
                        <a:rPr lang="en-US" sz="2400" b="1" i="0" baseline="30000" dirty="0" smtClean="0">
                          <a:solidFill>
                            <a:srgbClr val="FF0000"/>
                          </a:solidFill>
                          <a:latin typeface="Comic Sans MS"/>
                          <a:cs typeface="Comic Sans MS"/>
                        </a:rPr>
                        <a:t>12</a:t>
                      </a:r>
                    </a:p>
                    <a:p>
                      <a:endParaRPr lang="en-US" sz="2400" b="1" i="0" dirty="0">
                        <a:solidFill>
                          <a:srgbClr val="FF0000"/>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FF0000"/>
                          </a:solidFill>
                          <a:latin typeface="Comic Sans MS"/>
                          <a:cs typeface="Comic Sans MS"/>
                        </a:rPr>
                        <a:t>T</a:t>
                      </a:r>
                      <a:r>
                        <a:rPr lang="en-US" sz="2400" b="1" i="0" baseline="30000" dirty="0" smtClean="0">
                          <a:solidFill>
                            <a:srgbClr val="FF0000"/>
                          </a:solidFill>
                          <a:latin typeface="Comic Sans MS"/>
                          <a:cs typeface="Comic Sans MS"/>
                        </a:rPr>
                        <a:t>13</a:t>
                      </a:r>
                    </a:p>
                    <a:p>
                      <a:endParaRPr lang="en-US" sz="2400" b="1" i="0" dirty="0">
                        <a:solidFill>
                          <a:srgbClr val="FF0000"/>
                        </a:solidFill>
                        <a:latin typeface="Comic Sans MS"/>
                        <a:cs typeface="Comic Sans MS"/>
                      </a:endParaRPr>
                    </a:p>
                  </a:txBody>
                  <a:tcPr>
                    <a:solidFill>
                      <a:schemeClr val="tx2"/>
                    </a:solidFill>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Comic Sans MS"/>
                          <a:cs typeface="Comic Sans MS"/>
                        </a:rPr>
                        <a:t>T</a:t>
                      </a:r>
                      <a:r>
                        <a:rPr lang="en-US" sz="2400" b="1" i="0" baseline="30000" dirty="0" smtClean="0">
                          <a:solidFill>
                            <a:schemeClr val="bg1"/>
                          </a:solidFill>
                          <a:latin typeface="Comic Sans MS"/>
                          <a:cs typeface="Comic Sans MS"/>
                        </a:rPr>
                        <a:t>20</a:t>
                      </a:r>
                    </a:p>
                    <a:p>
                      <a:endParaRPr lang="en-US" sz="2400" b="1" i="0" dirty="0">
                        <a:solidFill>
                          <a:schemeClr val="bg1"/>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FF0000"/>
                          </a:solidFill>
                          <a:latin typeface="Comic Sans MS"/>
                          <a:cs typeface="Comic Sans MS"/>
                        </a:rPr>
                        <a:t>T</a:t>
                      </a:r>
                      <a:r>
                        <a:rPr lang="en-US" sz="2400" b="1" i="0" baseline="30000" dirty="0" smtClean="0">
                          <a:solidFill>
                            <a:srgbClr val="FF0000"/>
                          </a:solidFill>
                          <a:latin typeface="Comic Sans MS"/>
                          <a:cs typeface="Comic Sans MS"/>
                        </a:rPr>
                        <a:t>21</a:t>
                      </a:r>
                    </a:p>
                    <a:p>
                      <a:endParaRPr lang="en-US" sz="2400" b="1" i="0" dirty="0">
                        <a:solidFill>
                          <a:srgbClr val="FF0000"/>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008000"/>
                          </a:solidFill>
                          <a:latin typeface="Comic Sans MS"/>
                          <a:cs typeface="Comic Sans MS"/>
                        </a:rPr>
                        <a:t>T</a:t>
                      </a:r>
                      <a:r>
                        <a:rPr lang="en-US" sz="2400" b="1" i="0" baseline="30000" dirty="0" smtClean="0">
                          <a:solidFill>
                            <a:srgbClr val="008000"/>
                          </a:solidFill>
                          <a:latin typeface="Comic Sans MS"/>
                          <a:cs typeface="Comic Sans MS"/>
                        </a:rPr>
                        <a:t>22</a:t>
                      </a:r>
                    </a:p>
                    <a:p>
                      <a:endParaRPr lang="en-US" sz="2400" b="1" i="0" dirty="0">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FF0000"/>
                          </a:solidFill>
                          <a:latin typeface="Comic Sans MS"/>
                          <a:cs typeface="Comic Sans MS"/>
                        </a:rPr>
                        <a:t>T</a:t>
                      </a:r>
                      <a:r>
                        <a:rPr lang="en-US" sz="2400" b="1" i="0" baseline="30000" dirty="0" smtClean="0">
                          <a:solidFill>
                            <a:srgbClr val="FF0000"/>
                          </a:solidFill>
                          <a:latin typeface="Comic Sans MS"/>
                          <a:cs typeface="Comic Sans MS"/>
                        </a:rPr>
                        <a:t>23</a:t>
                      </a:r>
                    </a:p>
                    <a:p>
                      <a:endParaRPr lang="en-US" sz="2400" b="1" i="0" dirty="0">
                        <a:latin typeface="Comic Sans MS"/>
                        <a:cs typeface="Comic Sans MS"/>
                      </a:endParaRPr>
                    </a:p>
                  </a:txBody>
                  <a:tcPr>
                    <a:solidFill>
                      <a:schemeClr val="tx2"/>
                    </a:solidFill>
                  </a:tcPr>
                </a:tc>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chemeClr val="bg1"/>
                          </a:solidFill>
                          <a:latin typeface="Comic Sans MS"/>
                          <a:cs typeface="Comic Sans MS"/>
                        </a:rPr>
                        <a:t>T</a:t>
                      </a:r>
                      <a:r>
                        <a:rPr lang="en-US" sz="2400" b="1" i="0" baseline="30000" dirty="0" smtClean="0">
                          <a:solidFill>
                            <a:schemeClr val="bg1"/>
                          </a:solidFill>
                          <a:latin typeface="Comic Sans MS"/>
                          <a:cs typeface="Comic Sans MS"/>
                        </a:rPr>
                        <a:t>30</a:t>
                      </a:r>
                    </a:p>
                    <a:p>
                      <a:endParaRPr lang="en-US" sz="2400" b="1" i="0" dirty="0">
                        <a:solidFill>
                          <a:schemeClr val="bg1"/>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FF0000"/>
                          </a:solidFill>
                          <a:latin typeface="Comic Sans MS"/>
                          <a:cs typeface="Comic Sans MS"/>
                        </a:rPr>
                        <a:t>T</a:t>
                      </a:r>
                      <a:r>
                        <a:rPr lang="en-US" sz="2400" b="1" i="0" baseline="30000" dirty="0" smtClean="0">
                          <a:solidFill>
                            <a:srgbClr val="FF0000"/>
                          </a:solidFill>
                          <a:latin typeface="Comic Sans MS"/>
                          <a:cs typeface="Comic Sans MS"/>
                        </a:rPr>
                        <a:t>31</a:t>
                      </a:r>
                    </a:p>
                    <a:p>
                      <a:endParaRPr lang="en-US" sz="2400" b="1" i="0" dirty="0">
                        <a:solidFill>
                          <a:srgbClr val="FF0000"/>
                        </a:solidFill>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FF0000"/>
                          </a:solidFill>
                          <a:latin typeface="Comic Sans MS"/>
                          <a:cs typeface="Comic Sans MS"/>
                        </a:rPr>
                        <a:t>T</a:t>
                      </a:r>
                      <a:r>
                        <a:rPr lang="en-US" sz="2400" b="1" i="0" baseline="30000" dirty="0" smtClean="0">
                          <a:solidFill>
                            <a:srgbClr val="FF0000"/>
                          </a:solidFill>
                          <a:latin typeface="Comic Sans MS"/>
                          <a:cs typeface="Comic Sans MS"/>
                        </a:rPr>
                        <a:t>32</a:t>
                      </a:r>
                    </a:p>
                    <a:p>
                      <a:endParaRPr lang="en-US" sz="2400" b="1" i="0" dirty="0">
                        <a:latin typeface="Comic Sans MS"/>
                        <a:cs typeface="Comic Sans MS"/>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008000"/>
                          </a:solidFill>
                          <a:latin typeface="Comic Sans MS"/>
                          <a:cs typeface="Comic Sans MS"/>
                        </a:rPr>
                        <a:t>T</a:t>
                      </a:r>
                      <a:r>
                        <a:rPr lang="en-US" sz="2400" b="1" i="0" baseline="30000" dirty="0" smtClean="0">
                          <a:solidFill>
                            <a:srgbClr val="008000"/>
                          </a:solidFill>
                          <a:latin typeface="Comic Sans MS"/>
                          <a:cs typeface="Comic Sans MS"/>
                        </a:rPr>
                        <a:t>33</a:t>
                      </a:r>
                    </a:p>
                    <a:p>
                      <a:endParaRPr lang="en-US" sz="2400" b="1" i="0" dirty="0">
                        <a:latin typeface="Comic Sans MS"/>
                        <a:cs typeface="Comic Sans MS"/>
                      </a:endParaRPr>
                    </a:p>
                  </a:txBody>
                  <a:tcPr>
                    <a:solidFill>
                      <a:schemeClr val="tx2"/>
                    </a:solidFill>
                  </a:tcPr>
                </a:tc>
              </a:tr>
            </a:tbl>
          </a:graphicData>
        </a:graphic>
      </p:graphicFrame>
      <p:sp>
        <p:nvSpPr>
          <p:cNvPr id="12" name="TextBox 11"/>
          <p:cNvSpPr txBox="1"/>
          <p:nvPr/>
        </p:nvSpPr>
        <p:spPr>
          <a:xfrm>
            <a:off x="696074" y="3195935"/>
            <a:ext cx="2351926" cy="461665"/>
          </a:xfrm>
          <a:prstGeom prst="rect">
            <a:avLst/>
          </a:prstGeom>
          <a:noFill/>
        </p:spPr>
        <p:txBody>
          <a:bodyPr wrap="none" rtlCol="0">
            <a:spAutoFit/>
          </a:bodyPr>
          <a:lstStyle/>
          <a:p>
            <a:r>
              <a:rPr lang="en-US" dirty="0" smtClean="0">
                <a:latin typeface="Chalkboard"/>
                <a:cs typeface="Chalkboard"/>
              </a:rPr>
              <a:t>Energy  density</a:t>
            </a:r>
            <a:endParaRPr lang="en-US" dirty="0">
              <a:latin typeface="Chalkboard"/>
              <a:cs typeface="Chalkboard"/>
            </a:endParaRPr>
          </a:p>
        </p:txBody>
      </p:sp>
      <p:sp>
        <p:nvSpPr>
          <p:cNvPr id="13" name="TextBox 12"/>
          <p:cNvSpPr txBox="1"/>
          <p:nvPr/>
        </p:nvSpPr>
        <p:spPr>
          <a:xfrm rot="16200000">
            <a:off x="1272423" y="4930024"/>
            <a:ext cx="2784687" cy="461665"/>
          </a:xfrm>
          <a:prstGeom prst="rect">
            <a:avLst/>
          </a:prstGeom>
          <a:noFill/>
        </p:spPr>
        <p:txBody>
          <a:bodyPr wrap="none" rtlCol="0">
            <a:spAutoFit/>
          </a:bodyPr>
          <a:lstStyle/>
          <a:p>
            <a:r>
              <a:rPr lang="en-US" dirty="0" smtClean="0">
                <a:solidFill>
                  <a:srgbClr val="FFFFFF"/>
                </a:solidFill>
                <a:latin typeface="Chalkboard"/>
                <a:cs typeface="Chalkboard"/>
              </a:rPr>
              <a:t>Momentum density</a:t>
            </a:r>
            <a:endParaRPr lang="en-US" dirty="0">
              <a:solidFill>
                <a:srgbClr val="FFFFFF"/>
              </a:solidFill>
              <a:latin typeface="Chalkboard"/>
              <a:cs typeface="Chalkboard"/>
            </a:endParaRPr>
          </a:p>
        </p:txBody>
      </p:sp>
      <p:sp>
        <p:nvSpPr>
          <p:cNvPr id="14" name="TextBox 13"/>
          <p:cNvSpPr txBox="1"/>
          <p:nvPr/>
        </p:nvSpPr>
        <p:spPr>
          <a:xfrm>
            <a:off x="6629400" y="6091535"/>
            <a:ext cx="1416223" cy="461665"/>
          </a:xfrm>
          <a:prstGeom prst="rect">
            <a:avLst/>
          </a:prstGeom>
          <a:noFill/>
        </p:spPr>
        <p:txBody>
          <a:bodyPr wrap="none" rtlCol="0">
            <a:spAutoFit/>
          </a:bodyPr>
          <a:lstStyle/>
          <a:p>
            <a:r>
              <a:rPr lang="en-US" dirty="0">
                <a:solidFill>
                  <a:srgbClr val="FFFFFF"/>
                </a:solidFill>
                <a:latin typeface="Chalkboard"/>
                <a:cs typeface="Chalkboard"/>
              </a:rPr>
              <a:t>P</a:t>
            </a:r>
            <a:r>
              <a:rPr lang="en-US" dirty="0" smtClean="0">
                <a:solidFill>
                  <a:srgbClr val="FFFFFF"/>
                </a:solidFill>
                <a:latin typeface="Chalkboard"/>
                <a:cs typeface="Chalkboard"/>
              </a:rPr>
              <a:t>ressure</a:t>
            </a:r>
            <a:endParaRPr lang="en-US" dirty="0">
              <a:solidFill>
                <a:srgbClr val="FFFFFF"/>
              </a:solidFill>
              <a:latin typeface="Chalkboard"/>
              <a:cs typeface="Chalkboard"/>
            </a:endParaRPr>
          </a:p>
        </p:txBody>
      </p:sp>
      <p:sp>
        <p:nvSpPr>
          <p:cNvPr id="15" name="TextBox 14"/>
          <p:cNvSpPr txBox="1"/>
          <p:nvPr/>
        </p:nvSpPr>
        <p:spPr>
          <a:xfrm>
            <a:off x="7307898" y="3653135"/>
            <a:ext cx="1912302" cy="461665"/>
          </a:xfrm>
          <a:prstGeom prst="rect">
            <a:avLst/>
          </a:prstGeom>
          <a:noFill/>
        </p:spPr>
        <p:txBody>
          <a:bodyPr wrap="none" rtlCol="0">
            <a:spAutoFit/>
          </a:bodyPr>
          <a:lstStyle/>
          <a:p>
            <a:r>
              <a:rPr lang="en-US" dirty="0" smtClean="0">
                <a:solidFill>
                  <a:srgbClr val="FFFFFF"/>
                </a:solidFill>
                <a:latin typeface="Chalkboard"/>
                <a:cs typeface="Chalkboard"/>
              </a:rPr>
              <a:t>Shear stress</a:t>
            </a:r>
            <a:endParaRPr lang="en-US" dirty="0">
              <a:solidFill>
                <a:srgbClr val="FFFFFF"/>
              </a:solidFill>
              <a:latin typeface="Chalkboard"/>
              <a:cs typeface="Chalkboard"/>
            </a:endParaRPr>
          </a:p>
        </p:txBody>
      </p:sp>
      <p:cxnSp>
        <p:nvCxnSpPr>
          <p:cNvPr id="26" name="Straight Arrow Connector 25"/>
          <p:cNvCxnSpPr/>
          <p:nvPr/>
        </p:nvCxnSpPr>
        <p:spPr>
          <a:xfrm flipH="1">
            <a:off x="4191000" y="4267200"/>
            <a:ext cx="3200400" cy="2057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096000" y="4114800"/>
            <a:ext cx="13716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44713" y="2438400"/>
            <a:ext cx="2784687" cy="461665"/>
          </a:xfrm>
          <a:prstGeom prst="rect">
            <a:avLst/>
          </a:prstGeom>
          <a:noFill/>
        </p:spPr>
        <p:txBody>
          <a:bodyPr wrap="none" rtlCol="0">
            <a:spAutoFit/>
          </a:bodyPr>
          <a:lstStyle/>
          <a:p>
            <a:r>
              <a:rPr lang="en-US" dirty="0" smtClean="0">
                <a:solidFill>
                  <a:srgbClr val="FFFFFF"/>
                </a:solidFill>
                <a:latin typeface="Chalkboard"/>
                <a:cs typeface="Chalkboard"/>
              </a:rPr>
              <a:t>Momentum density</a:t>
            </a:r>
            <a:endParaRPr lang="en-US" dirty="0">
              <a:solidFill>
                <a:srgbClr val="FFFFFF"/>
              </a:solidFill>
              <a:latin typeface="Chalkboard"/>
              <a:cs typeface="Chalkboard"/>
            </a:endParaRPr>
          </a:p>
        </p:txBody>
      </p:sp>
      <p:graphicFrame>
        <p:nvGraphicFramePr>
          <p:cNvPr id="21" name="Object 29"/>
          <p:cNvGraphicFramePr>
            <a:graphicFrameLocks noChangeAspect="1"/>
          </p:cNvGraphicFramePr>
          <p:nvPr>
            <p:extLst>
              <p:ext uri="{D42A27DB-BD31-4B8C-83A1-F6EECF244321}">
                <p14:modId xmlns:p14="http://schemas.microsoft.com/office/powerpoint/2010/main" val="242199629"/>
              </p:ext>
            </p:extLst>
          </p:nvPr>
        </p:nvGraphicFramePr>
        <p:xfrm>
          <a:off x="6400800" y="1456517"/>
          <a:ext cx="2667000" cy="448483"/>
        </p:xfrm>
        <a:graphic>
          <a:graphicData uri="http://schemas.openxmlformats.org/presentationml/2006/ole">
            <mc:AlternateContent xmlns:mc="http://schemas.openxmlformats.org/markup-compatibility/2006">
              <mc:Choice xmlns:v="urn:schemas-microsoft-com:vml" Requires="v">
                <p:oleObj spid="_x0000_s2058" name="Equation" r:id="rId5" imgW="1358900" imgH="228600" progId="Equation.3">
                  <p:embed/>
                </p:oleObj>
              </mc:Choice>
              <mc:Fallback>
                <p:oleObj name="Equation" r:id="rId5" imgW="1358900" imgH="228600" progId="Equation.3">
                  <p:embed/>
                  <p:pic>
                    <p:nvPicPr>
                      <p:cNvPr id="0" name=""/>
                      <p:cNvPicPr>
                        <a:picLocks noChangeAspect="1" noChangeArrowheads="1"/>
                      </p:cNvPicPr>
                      <p:nvPr/>
                    </p:nvPicPr>
                    <p:blipFill>
                      <a:blip r:embed="rId6"/>
                      <a:srcRect/>
                      <a:stretch>
                        <a:fillRect/>
                      </a:stretch>
                    </p:blipFill>
                    <p:spPr bwMode="auto">
                      <a:xfrm>
                        <a:off x="6400800" y="1456517"/>
                        <a:ext cx="2667000" cy="448483"/>
                      </a:xfrm>
                      <a:prstGeom prst="rect">
                        <a:avLst/>
                      </a:prstGeom>
                      <a:solidFill>
                        <a:srgbClr val="EEECE1"/>
                      </a:solidFill>
                      <a:ln>
                        <a:noFill/>
                      </a:ln>
                      <a:effectLst/>
                      <a:extLst/>
                    </p:spPr>
                  </p:pic>
                </p:oleObj>
              </mc:Fallback>
            </mc:AlternateContent>
          </a:graphicData>
        </a:graphic>
      </p:graphicFrame>
      <p:cxnSp>
        <p:nvCxnSpPr>
          <p:cNvPr id="22" name="Straight Arrow Connector 21"/>
          <p:cNvCxnSpPr/>
          <p:nvPr/>
        </p:nvCxnSpPr>
        <p:spPr>
          <a:xfrm>
            <a:off x="6019800" y="1676400"/>
            <a:ext cx="381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058748" y="1905000"/>
            <a:ext cx="1551852" cy="400110"/>
          </a:xfrm>
          <a:prstGeom prst="rect">
            <a:avLst/>
          </a:prstGeom>
          <a:noFill/>
        </p:spPr>
        <p:txBody>
          <a:bodyPr wrap="none" rtlCol="0">
            <a:spAutoFit/>
          </a:bodyPr>
          <a:lstStyle/>
          <a:p>
            <a:r>
              <a:rPr lang="en-US" sz="2000" dirty="0" smtClean="0">
                <a:latin typeface="Comic Sans MS"/>
                <a:cs typeface="Comic Sans MS"/>
              </a:rPr>
              <a:t>AM density</a:t>
            </a:r>
            <a:endParaRPr lang="en-US" sz="2000" dirty="0">
              <a:latin typeface="Comic Sans MS"/>
              <a:cs typeface="Comic Sans MS"/>
            </a:endParaRPr>
          </a:p>
        </p:txBody>
      </p:sp>
    </p:spTree>
    <p:extLst>
      <p:ext uri="{BB962C8B-B14F-4D97-AF65-F5344CB8AC3E}">
        <p14:creationId xmlns:p14="http://schemas.microsoft.com/office/powerpoint/2010/main" val="36016510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7</a:t>
            </a:fld>
            <a:endParaRPr lang="en-US"/>
          </a:p>
        </p:txBody>
      </p:sp>
      <p:graphicFrame>
        <p:nvGraphicFramePr>
          <p:cNvPr id="4" name="Object 29"/>
          <p:cNvGraphicFramePr>
            <a:graphicFrameLocks noChangeAspect="1"/>
          </p:cNvGraphicFramePr>
          <p:nvPr>
            <p:extLst>
              <p:ext uri="{D42A27DB-BD31-4B8C-83A1-F6EECF244321}">
                <p14:modId xmlns:p14="http://schemas.microsoft.com/office/powerpoint/2010/main" val="2301974734"/>
              </p:ext>
            </p:extLst>
          </p:nvPr>
        </p:nvGraphicFramePr>
        <p:xfrm>
          <a:off x="155575" y="2447925"/>
          <a:ext cx="8836025" cy="828675"/>
        </p:xfrm>
        <a:graphic>
          <a:graphicData uri="http://schemas.openxmlformats.org/presentationml/2006/ole">
            <mc:AlternateContent xmlns:mc="http://schemas.openxmlformats.org/markup-compatibility/2006">
              <mc:Choice xmlns:v="urn:schemas-microsoft-com:vml" Requires="v">
                <p:oleObj spid="_x0000_s3093" name="Equation" r:id="rId3" imgW="5003800" imgH="469900" progId="Equation.3">
                  <p:embed/>
                </p:oleObj>
              </mc:Choice>
              <mc:Fallback>
                <p:oleObj name="Equation" r:id="rId3" imgW="5003800" imgH="469900" progId="Equation.3">
                  <p:embed/>
                  <p:pic>
                    <p:nvPicPr>
                      <p:cNvPr id="0" name=""/>
                      <p:cNvPicPr>
                        <a:picLocks noChangeAspect="1" noChangeArrowheads="1"/>
                      </p:cNvPicPr>
                      <p:nvPr/>
                    </p:nvPicPr>
                    <p:blipFill>
                      <a:blip r:embed="rId4"/>
                      <a:srcRect/>
                      <a:stretch>
                        <a:fillRect/>
                      </a:stretch>
                    </p:blipFill>
                    <p:spPr bwMode="auto">
                      <a:xfrm>
                        <a:off x="155575" y="2447925"/>
                        <a:ext cx="8836025" cy="828675"/>
                      </a:xfrm>
                      <a:prstGeom prst="rect">
                        <a:avLst/>
                      </a:prstGeom>
                      <a:solidFill>
                        <a:srgbClr val="EEECE1"/>
                      </a:solidFill>
                      <a:ln>
                        <a:noFill/>
                      </a:ln>
                      <a:effectLst/>
                      <a:extLst/>
                    </p:spPr>
                  </p:pic>
                </p:oleObj>
              </mc:Fallback>
            </mc:AlternateContent>
          </a:graphicData>
        </a:graphic>
      </p:graphicFrame>
      <p:graphicFrame>
        <p:nvGraphicFramePr>
          <p:cNvPr id="5" name="Object 29"/>
          <p:cNvGraphicFramePr>
            <a:graphicFrameLocks noChangeAspect="1"/>
          </p:cNvGraphicFramePr>
          <p:nvPr>
            <p:extLst>
              <p:ext uri="{D42A27DB-BD31-4B8C-83A1-F6EECF244321}">
                <p14:modId xmlns:p14="http://schemas.microsoft.com/office/powerpoint/2010/main" val="574953608"/>
              </p:ext>
            </p:extLst>
          </p:nvPr>
        </p:nvGraphicFramePr>
        <p:xfrm>
          <a:off x="304800" y="1143000"/>
          <a:ext cx="3120140" cy="524683"/>
        </p:xfrm>
        <a:graphic>
          <a:graphicData uri="http://schemas.openxmlformats.org/presentationml/2006/ole">
            <mc:AlternateContent xmlns:mc="http://schemas.openxmlformats.org/markup-compatibility/2006">
              <mc:Choice xmlns:v="urn:schemas-microsoft-com:vml" Requires="v">
                <p:oleObj spid="_x0000_s3094" name="Equation" r:id="rId5" imgW="1358900" imgH="228600" progId="Equation.3">
                  <p:embed/>
                </p:oleObj>
              </mc:Choice>
              <mc:Fallback>
                <p:oleObj name="Equation" r:id="rId5" imgW="1358900" imgH="228600" progId="Equation.3">
                  <p:embed/>
                  <p:pic>
                    <p:nvPicPr>
                      <p:cNvPr id="0" name=""/>
                      <p:cNvPicPr>
                        <a:picLocks noChangeAspect="1" noChangeArrowheads="1"/>
                      </p:cNvPicPr>
                      <p:nvPr/>
                    </p:nvPicPr>
                    <p:blipFill>
                      <a:blip r:embed="rId6"/>
                      <a:srcRect/>
                      <a:stretch>
                        <a:fillRect/>
                      </a:stretch>
                    </p:blipFill>
                    <p:spPr bwMode="auto">
                      <a:xfrm>
                        <a:off x="304800" y="1143000"/>
                        <a:ext cx="3120140" cy="524683"/>
                      </a:xfrm>
                      <a:prstGeom prst="rect">
                        <a:avLst/>
                      </a:prstGeom>
                      <a:solidFill>
                        <a:srgbClr val="EEECE1"/>
                      </a:solidFill>
                      <a:ln>
                        <a:noFill/>
                      </a:ln>
                      <a:effectLst/>
                      <a:extLst/>
                    </p:spPr>
                  </p:pic>
                </p:oleObj>
              </mc:Fallback>
            </mc:AlternateContent>
          </a:graphicData>
        </a:graphic>
      </p:graphicFrame>
      <p:sp>
        <p:nvSpPr>
          <p:cNvPr id="7" name="Right Arrow 6"/>
          <p:cNvSpPr/>
          <p:nvPr/>
        </p:nvSpPr>
        <p:spPr>
          <a:xfrm>
            <a:off x="4038600" y="1304925"/>
            <a:ext cx="8382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200" y="1976735"/>
            <a:ext cx="8581797" cy="461665"/>
          </a:xfrm>
          <a:prstGeom prst="rect">
            <a:avLst/>
          </a:prstGeom>
          <a:noFill/>
        </p:spPr>
        <p:txBody>
          <a:bodyPr wrap="none" rtlCol="0">
            <a:spAutoFit/>
          </a:bodyPr>
          <a:lstStyle/>
          <a:p>
            <a:r>
              <a:rPr lang="en-US" dirty="0">
                <a:solidFill>
                  <a:srgbClr val="FFFF00"/>
                </a:solidFill>
                <a:latin typeface="Comic Sans MS"/>
                <a:cs typeface="Comic Sans MS"/>
              </a:rPr>
              <a:t>a</a:t>
            </a:r>
            <a:r>
              <a:rPr lang="en-US" dirty="0" smtClean="0">
                <a:solidFill>
                  <a:srgbClr val="FFFF00"/>
                </a:solidFill>
                <a:latin typeface="Comic Sans MS"/>
                <a:cs typeface="Comic Sans MS"/>
              </a:rPr>
              <a:t>nd </a:t>
            </a:r>
            <a:r>
              <a:rPr lang="en-US" dirty="0" err="1" smtClean="0">
                <a:solidFill>
                  <a:srgbClr val="FFFF00"/>
                </a:solidFill>
                <a:latin typeface="Comic Sans MS"/>
                <a:cs typeface="Comic Sans MS"/>
              </a:rPr>
              <a:t>parametrize</a:t>
            </a:r>
            <a:r>
              <a:rPr lang="en-US" dirty="0" smtClean="0">
                <a:solidFill>
                  <a:srgbClr val="FFFF00"/>
                </a:solidFill>
                <a:latin typeface="Comic Sans MS"/>
                <a:cs typeface="Comic Sans MS"/>
              </a:rPr>
              <a:t> the </a:t>
            </a:r>
            <a:r>
              <a:rPr lang="en-US" dirty="0">
                <a:solidFill>
                  <a:srgbClr val="FFFF00"/>
                </a:solidFill>
                <a:latin typeface="Comic Sans MS"/>
                <a:cs typeface="Comic Sans MS"/>
              </a:rPr>
              <a:t>EMT in terms of form factors A, B, C</a:t>
            </a:r>
          </a:p>
        </p:txBody>
      </p:sp>
      <p:sp>
        <p:nvSpPr>
          <p:cNvPr id="9" name="TextBox 8"/>
          <p:cNvSpPr txBox="1"/>
          <p:nvPr/>
        </p:nvSpPr>
        <p:spPr>
          <a:xfrm>
            <a:off x="2976944" y="0"/>
            <a:ext cx="2550247" cy="461665"/>
          </a:xfrm>
          <a:prstGeom prst="rect">
            <a:avLst/>
          </a:prstGeom>
          <a:noFill/>
        </p:spPr>
        <p:txBody>
          <a:bodyPr wrap="none" rtlCol="0">
            <a:spAutoFit/>
          </a:bodyPr>
          <a:lstStyle/>
          <a:p>
            <a:r>
              <a:rPr lang="en-US" dirty="0" smtClean="0">
                <a:solidFill>
                  <a:schemeClr val="accent6">
                    <a:lumMod val="40000"/>
                    <a:lumOff val="60000"/>
                  </a:schemeClr>
                </a:solidFill>
                <a:latin typeface="Comic Sans MS"/>
                <a:cs typeface="Comic Sans MS"/>
              </a:rPr>
              <a:t>Sum Rule: Part I</a:t>
            </a:r>
            <a:endParaRPr lang="en-US" dirty="0">
              <a:solidFill>
                <a:schemeClr val="accent6">
                  <a:lumMod val="40000"/>
                  <a:lumOff val="60000"/>
                </a:schemeClr>
              </a:solidFill>
              <a:latin typeface="Comic Sans MS"/>
              <a:cs typeface="Comic Sans MS"/>
            </a:endParaRPr>
          </a:p>
        </p:txBody>
      </p:sp>
      <p:graphicFrame>
        <p:nvGraphicFramePr>
          <p:cNvPr id="13" name="Object 29"/>
          <p:cNvGraphicFramePr>
            <a:graphicFrameLocks noChangeAspect="1"/>
          </p:cNvGraphicFramePr>
          <p:nvPr>
            <p:extLst>
              <p:ext uri="{D42A27DB-BD31-4B8C-83A1-F6EECF244321}">
                <p14:modId xmlns:p14="http://schemas.microsoft.com/office/powerpoint/2010/main" val="3576903756"/>
              </p:ext>
            </p:extLst>
          </p:nvPr>
        </p:nvGraphicFramePr>
        <p:xfrm>
          <a:off x="5482339" y="1066800"/>
          <a:ext cx="3056087" cy="685800"/>
        </p:xfrm>
        <a:graphic>
          <a:graphicData uri="http://schemas.openxmlformats.org/presentationml/2006/ole">
            <mc:AlternateContent xmlns:mc="http://schemas.openxmlformats.org/markup-compatibility/2006">
              <mc:Choice xmlns:v="urn:schemas-microsoft-com:vml" Requires="v">
                <p:oleObj spid="_x0000_s3095" name="Equation" r:id="rId7" imgW="1358900" imgH="304800" progId="Equation.3">
                  <p:embed/>
                </p:oleObj>
              </mc:Choice>
              <mc:Fallback>
                <p:oleObj name="Equation" r:id="rId7" imgW="1358900" imgH="304800" progId="Equation.3">
                  <p:embed/>
                  <p:pic>
                    <p:nvPicPr>
                      <p:cNvPr id="0" name=""/>
                      <p:cNvPicPr>
                        <a:picLocks noChangeAspect="1" noChangeArrowheads="1"/>
                      </p:cNvPicPr>
                      <p:nvPr/>
                    </p:nvPicPr>
                    <p:blipFill>
                      <a:blip r:embed="rId8"/>
                      <a:srcRect/>
                      <a:stretch>
                        <a:fillRect/>
                      </a:stretch>
                    </p:blipFill>
                    <p:spPr bwMode="auto">
                      <a:xfrm>
                        <a:off x="5482339" y="1066800"/>
                        <a:ext cx="3056087" cy="685800"/>
                      </a:xfrm>
                      <a:prstGeom prst="rect">
                        <a:avLst/>
                      </a:prstGeom>
                      <a:solidFill>
                        <a:srgbClr val="EEECE1"/>
                      </a:solidFill>
                      <a:ln>
                        <a:noFill/>
                      </a:ln>
                      <a:effectLst/>
                      <a:extLst/>
                    </p:spPr>
                  </p:pic>
                </p:oleObj>
              </mc:Fallback>
            </mc:AlternateContent>
          </a:graphicData>
        </a:graphic>
      </p:graphicFrame>
      <p:graphicFrame>
        <p:nvGraphicFramePr>
          <p:cNvPr id="15" name="Object 29"/>
          <p:cNvGraphicFramePr>
            <a:graphicFrameLocks noChangeAspect="1"/>
          </p:cNvGraphicFramePr>
          <p:nvPr>
            <p:extLst>
              <p:ext uri="{D42A27DB-BD31-4B8C-83A1-F6EECF244321}">
                <p14:modId xmlns:p14="http://schemas.microsoft.com/office/powerpoint/2010/main" val="810577865"/>
              </p:ext>
            </p:extLst>
          </p:nvPr>
        </p:nvGraphicFramePr>
        <p:xfrm>
          <a:off x="381000" y="4713287"/>
          <a:ext cx="4062413" cy="773113"/>
        </p:xfrm>
        <a:graphic>
          <a:graphicData uri="http://schemas.openxmlformats.org/presentationml/2006/ole">
            <mc:AlternateContent xmlns:mc="http://schemas.openxmlformats.org/markup-compatibility/2006">
              <mc:Choice xmlns:v="urn:schemas-microsoft-com:vml" Requires="v">
                <p:oleObj spid="_x0000_s3096" name="Equation" r:id="rId9" imgW="2070100" imgH="393700" progId="Equation.3">
                  <p:embed/>
                </p:oleObj>
              </mc:Choice>
              <mc:Fallback>
                <p:oleObj name="Equation" r:id="rId9" imgW="2070100" imgH="393700" progId="Equation.3">
                  <p:embed/>
                  <p:pic>
                    <p:nvPicPr>
                      <p:cNvPr id="0" name=""/>
                      <p:cNvPicPr>
                        <a:picLocks noChangeAspect="1" noChangeArrowheads="1"/>
                      </p:cNvPicPr>
                      <p:nvPr/>
                    </p:nvPicPr>
                    <p:blipFill>
                      <a:blip r:embed="rId10"/>
                      <a:srcRect/>
                      <a:stretch>
                        <a:fillRect/>
                      </a:stretch>
                    </p:blipFill>
                    <p:spPr bwMode="auto">
                      <a:xfrm>
                        <a:off x="381000" y="4713287"/>
                        <a:ext cx="4062413" cy="773113"/>
                      </a:xfrm>
                      <a:prstGeom prst="rect">
                        <a:avLst/>
                      </a:prstGeom>
                      <a:solidFill>
                        <a:srgbClr val="EEECE1"/>
                      </a:solidFill>
                      <a:ln>
                        <a:noFill/>
                      </a:ln>
                      <a:effectLst/>
                      <a:extLst/>
                    </p:spPr>
                  </p:pic>
                </p:oleObj>
              </mc:Fallback>
            </mc:AlternateContent>
          </a:graphicData>
        </a:graphic>
      </p:graphicFrame>
      <p:sp>
        <p:nvSpPr>
          <p:cNvPr id="17" name="TextBox 16"/>
          <p:cNvSpPr txBox="1"/>
          <p:nvPr/>
        </p:nvSpPr>
        <p:spPr>
          <a:xfrm>
            <a:off x="76200" y="681335"/>
            <a:ext cx="6990315" cy="461665"/>
          </a:xfrm>
          <a:prstGeom prst="rect">
            <a:avLst/>
          </a:prstGeom>
          <a:noFill/>
        </p:spPr>
        <p:txBody>
          <a:bodyPr wrap="none" rtlCol="0">
            <a:spAutoFit/>
          </a:bodyPr>
          <a:lstStyle/>
          <a:p>
            <a:r>
              <a:rPr lang="en-US" dirty="0">
                <a:solidFill>
                  <a:srgbClr val="FFFF00"/>
                </a:solidFill>
                <a:latin typeface="Comic Sans MS"/>
                <a:cs typeface="Comic Sans MS"/>
              </a:rPr>
              <a:t>F</a:t>
            </a:r>
            <a:r>
              <a:rPr lang="en-US" dirty="0" smtClean="0">
                <a:solidFill>
                  <a:srgbClr val="FFFF00"/>
                </a:solidFill>
                <a:latin typeface="Comic Sans MS"/>
                <a:cs typeface="Comic Sans MS"/>
              </a:rPr>
              <a:t>irst define </a:t>
            </a:r>
            <a:r>
              <a:rPr lang="en-US" dirty="0" smtClean="0">
                <a:solidFill>
                  <a:srgbClr val="FFFF00"/>
                </a:solidFill>
                <a:latin typeface="Comic Sans MS"/>
                <a:cs typeface="Comic Sans MS"/>
              </a:rPr>
              <a:t>the </a:t>
            </a:r>
            <a:r>
              <a:rPr lang="en-US" dirty="0">
                <a:solidFill>
                  <a:srgbClr val="FFFF00"/>
                </a:solidFill>
                <a:latin typeface="Comic Sans MS"/>
                <a:cs typeface="Comic Sans MS"/>
              </a:rPr>
              <a:t>a</a:t>
            </a:r>
            <a:r>
              <a:rPr lang="en-US" dirty="0" smtClean="0">
                <a:solidFill>
                  <a:srgbClr val="FFFF00"/>
                </a:solidFill>
                <a:latin typeface="Comic Sans MS"/>
                <a:cs typeface="Comic Sans MS"/>
              </a:rPr>
              <a:t>ngular momentum components</a:t>
            </a:r>
            <a:endParaRPr lang="en-US" dirty="0">
              <a:solidFill>
                <a:srgbClr val="FFFF00"/>
              </a:solidFill>
              <a:latin typeface="Comic Sans MS"/>
              <a:cs typeface="Comic Sans MS"/>
            </a:endParaRPr>
          </a:p>
        </p:txBody>
      </p:sp>
      <p:sp>
        <p:nvSpPr>
          <p:cNvPr id="18" name="TextBox 17"/>
          <p:cNvSpPr txBox="1"/>
          <p:nvPr/>
        </p:nvSpPr>
        <p:spPr>
          <a:xfrm>
            <a:off x="-76200" y="4186535"/>
            <a:ext cx="9601200" cy="461665"/>
          </a:xfrm>
          <a:prstGeom prst="rect">
            <a:avLst/>
          </a:prstGeom>
          <a:noFill/>
        </p:spPr>
        <p:txBody>
          <a:bodyPr wrap="square" rtlCol="0">
            <a:spAutoFit/>
          </a:bodyPr>
          <a:lstStyle/>
          <a:p>
            <a:r>
              <a:rPr lang="en-US" dirty="0" smtClean="0">
                <a:solidFill>
                  <a:srgbClr val="FFFF00"/>
                </a:solidFill>
                <a:latin typeface="Comic Sans MS"/>
                <a:cs typeface="Comic Sans MS"/>
              </a:rPr>
              <a:t>Finally, connect the </a:t>
            </a:r>
            <a:r>
              <a:rPr lang="en-US" dirty="0" smtClean="0">
                <a:solidFill>
                  <a:srgbClr val="FFFF00"/>
                </a:solidFill>
                <a:latin typeface="Comic Sans MS"/>
                <a:cs typeface="Comic Sans MS"/>
              </a:rPr>
              <a:t>EMT form factors with </a:t>
            </a:r>
            <a:r>
              <a:rPr lang="en-US" dirty="0" smtClean="0">
                <a:solidFill>
                  <a:srgbClr val="FFFF00"/>
                </a:solidFill>
                <a:latin typeface="Comic Sans MS"/>
                <a:cs typeface="Comic Sans MS"/>
              </a:rPr>
              <a:t>the AM </a:t>
            </a:r>
            <a:r>
              <a:rPr lang="en-US" dirty="0" smtClean="0">
                <a:solidFill>
                  <a:srgbClr val="FFFF00"/>
                </a:solidFill>
                <a:latin typeface="Comic Sans MS"/>
                <a:cs typeface="Comic Sans MS"/>
              </a:rPr>
              <a:t>components </a:t>
            </a:r>
            <a:endParaRPr lang="en-US" dirty="0">
              <a:solidFill>
                <a:srgbClr val="FFFF00"/>
              </a:solidFill>
              <a:latin typeface="Comic Sans MS"/>
              <a:cs typeface="Comic Sans MS"/>
            </a:endParaRPr>
          </a:p>
        </p:txBody>
      </p:sp>
      <p:sp>
        <p:nvSpPr>
          <p:cNvPr id="19" name="Down Arrow 18"/>
          <p:cNvSpPr/>
          <p:nvPr/>
        </p:nvSpPr>
        <p:spPr>
          <a:xfrm>
            <a:off x="4343400" y="3429000"/>
            <a:ext cx="381000"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876800" y="4724400"/>
            <a:ext cx="3207278" cy="830997"/>
          </a:xfrm>
          <a:prstGeom prst="rect">
            <a:avLst/>
          </a:prstGeom>
          <a:noFill/>
        </p:spPr>
        <p:txBody>
          <a:bodyPr wrap="none" rtlCol="0">
            <a:spAutoFit/>
          </a:bodyPr>
          <a:lstStyle/>
          <a:p>
            <a:r>
              <a:rPr lang="en-US" dirty="0" smtClean="0"/>
              <a:t>Jaffe </a:t>
            </a:r>
            <a:r>
              <a:rPr lang="en-US" dirty="0" err="1" smtClean="0"/>
              <a:t>Manohar</a:t>
            </a:r>
            <a:r>
              <a:rPr lang="en-US" dirty="0" smtClean="0"/>
              <a:t>  (1990)</a:t>
            </a:r>
          </a:p>
          <a:p>
            <a:r>
              <a:rPr lang="en-US" dirty="0" err="1" smtClean="0"/>
              <a:t>Ji</a:t>
            </a:r>
            <a:r>
              <a:rPr lang="en-US" dirty="0" smtClean="0"/>
              <a:t> (1997)</a:t>
            </a:r>
            <a:endParaRPr lang="en-US" dirty="0"/>
          </a:p>
        </p:txBody>
      </p:sp>
    </p:spTree>
    <p:extLst>
      <p:ext uri="{BB962C8B-B14F-4D97-AF65-F5344CB8AC3E}">
        <p14:creationId xmlns:p14="http://schemas.microsoft.com/office/powerpoint/2010/main" val="3900138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A94A18-66C2-A54B-A167-329473CCEBB7}" type="datetime1">
              <a:rPr lang="en-US" smtClean="0"/>
              <a:t>3/9/14</a:t>
            </a:fld>
            <a:endParaRPr lang="en-US"/>
          </a:p>
        </p:txBody>
      </p:sp>
      <p:sp>
        <p:nvSpPr>
          <p:cNvPr id="3" name="Slide Number Placeholder 2"/>
          <p:cNvSpPr>
            <a:spLocks noGrp="1"/>
          </p:cNvSpPr>
          <p:nvPr>
            <p:ph type="sldNum" sz="quarter" idx="12"/>
          </p:nvPr>
        </p:nvSpPr>
        <p:spPr/>
        <p:txBody>
          <a:bodyPr/>
          <a:lstStyle/>
          <a:p>
            <a:pPr>
              <a:defRPr/>
            </a:pPr>
            <a:fld id="{8650D0AE-FB45-374D-A9AF-DF9429BBE748}" type="slidenum">
              <a:rPr lang="en-US" smtClean="0"/>
              <a:pPr>
                <a:defRPr/>
              </a:pPr>
              <a:t>8</a:t>
            </a:fld>
            <a:endParaRPr lang="en-US"/>
          </a:p>
        </p:txBody>
      </p:sp>
      <p:graphicFrame>
        <p:nvGraphicFramePr>
          <p:cNvPr id="5" name="Object 29"/>
          <p:cNvGraphicFramePr>
            <a:graphicFrameLocks noChangeAspect="1"/>
          </p:cNvGraphicFramePr>
          <p:nvPr>
            <p:extLst>
              <p:ext uri="{D42A27DB-BD31-4B8C-83A1-F6EECF244321}">
                <p14:modId xmlns:p14="http://schemas.microsoft.com/office/powerpoint/2010/main" val="4254858625"/>
              </p:ext>
            </p:extLst>
          </p:nvPr>
        </p:nvGraphicFramePr>
        <p:xfrm>
          <a:off x="152400" y="2286000"/>
          <a:ext cx="8110538" cy="817562"/>
        </p:xfrm>
        <a:graphic>
          <a:graphicData uri="http://schemas.openxmlformats.org/presentationml/2006/ole">
            <mc:AlternateContent xmlns:mc="http://schemas.openxmlformats.org/markup-compatibility/2006">
              <mc:Choice xmlns:v="urn:schemas-microsoft-com:vml" Requires="v">
                <p:oleObj spid="_x0000_s4104" name="Equation" r:id="rId3" imgW="3911600" imgH="393700" progId="Equation.3">
                  <p:embed/>
                </p:oleObj>
              </mc:Choice>
              <mc:Fallback>
                <p:oleObj name="Equation" r:id="rId3" imgW="3911600" imgH="393700" progId="Equation.3">
                  <p:embed/>
                  <p:pic>
                    <p:nvPicPr>
                      <p:cNvPr id="0" name=""/>
                      <p:cNvPicPr>
                        <a:picLocks noChangeAspect="1" noChangeArrowheads="1"/>
                      </p:cNvPicPr>
                      <p:nvPr/>
                    </p:nvPicPr>
                    <p:blipFill>
                      <a:blip r:embed="rId4"/>
                      <a:srcRect/>
                      <a:stretch>
                        <a:fillRect/>
                      </a:stretch>
                    </p:blipFill>
                    <p:spPr bwMode="auto">
                      <a:xfrm>
                        <a:off x="152400" y="2286000"/>
                        <a:ext cx="8110538" cy="817562"/>
                      </a:xfrm>
                      <a:prstGeom prst="rect">
                        <a:avLst/>
                      </a:prstGeom>
                      <a:solidFill>
                        <a:srgbClr val="EEECE1"/>
                      </a:solidFill>
                      <a:ln>
                        <a:noFill/>
                      </a:ln>
                      <a:effectLst/>
                      <a:extLst/>
                    </p:spPr>
                  </p:pic>
                </p:oleObj>
              </mc:Fallback>
            </mc:AlternateContent>
          </a:graphicData>
        </a:graphic>
      </p:graphicFrame>
      <p:sp>
        <p:nvSpPr>
          <p:cNvPr id="6" name="TextBox 5"/>
          <p:cNvSpPr txBox="1"/>
          <p:nvPr/>
        </p:nvSpPr>
        <p:spPr>
          <a:xfrm>
            <a:off x="0" y="693003"/>
            <a:ext cx="9144000" cy="830997"/>
          </a:xfrm>
          <a:prstGeom prst="rect">
            <a:avLst/>
          </a:prstGeom>
          <a:noFill/>
        </p:spPr>
        <p:txBody>
          <a:bodyPr wrap="square" rtlCol="0">
            <a:spAutoFit/>
          </a:bodyPr>
          <a:lstStyle/>
          <a:p>
            <a:r>
              <a:rPr lang="en-US" dirty="0" smtClean="0">
                <a:solidFill>
                  <a:srgbClr val="FFFF00"/>
                </a:solidFill>
                <a:latin typeface="Comic Sans MS"/>
                <a:cs typeface="Comic Sans MS"/>
              </a:rPr>
              <a:t>The second part of the sum rule is about finding a </a:t>
            </a:r>
            <a:r>
              <a:rPr lang="en-US" dirty="0" err="1" smtClean="0">
                <a:solidFill>
                  <a:srgbClr val="FFFF00"/>
                </a:solidFill>
                <a:latin typeface="Comic Sans MS"/>
                <a:cs typeface="Comic Sans MS"/>
              </a:rPr>
              <a:t>Partonic</a:t>
            </a:r>
            <a:r>
              <a:rPr lang="en-US" dirty="0" smtClean="0">
                <a:solidFill>
                  <a:srgbClr val="FFFF00"/>
                </a:solidFill>
                <a:latin typeface="Comic Sans MS"/>
                <a:cs typeface="Comic Sans MS"/>
              </a:rPr>
              <a:t> Interpretation and Observables</a:t>
            </a:r>
            <a:endParaRPr lang="en-US" dirty="0">
              <a:solidFill>
                <a:srgbClr val="FFFF00"/>
              </a:solidFill>
              <a:latin typeface="Comic Sans MS"/>
              <a:cs typeface="Comic Sans MS"/>
            </a:endParaRPr>
          </a:p>
        </p:txBody>
      </p:sp>
      <p:sp>
        <p:nvSpPr>
          <p:cNvPr id="27" name="TextBox 26"/>
          <p:cNvSpPr txBox="1"/>
          <p:nvPr/>
        </p:nvSpPr>
        <p:spPr>
          <a:xfrm>
            <a:off x="0" y="1828800"/>
            <a:ext cx="9165940" cy="461665"/>
          </a:xfrm>
          <a:prstGeom prst="rect">
            <a:avLst/>
          </a:prstGeom>
          <a:noFill/>
        </p:spPr>
        <p:txBody>
          <a:bodyPr wrap="none" rtlCol="0">
            <a:spAutoFit/>
          </a:bodyPr>
          <a:lstStyle/>
          <a:p>
            <a:r>
              <a:rPr lang="en-US" dirty="0" err="1" smtClean="0"/>
              <a:t>Ji</a:t>
            </a:r>
            <a:r>
              <a:rPr lang="en-US" dirty="0" smtClean="0"/>
              <a:t>: define new type of distribution functions for new process, DVCS</a:t>
            </a:r>
            <a:endParaRPr lang="en-US" dirty="0"/>
          </a:p>
        </p:txBody>
      </p:sp>
      <p:sp>
        <p:nvSpPr>
          <p:cNvPr id="28" name="TextBox 27"/>
          <p:cNvSpPr txBox="1"/>
          <p:nvPr/>
        </p:nvSpPr>
        <p:spPr>
          <a:xfrm>
            <a:off x="3352800" y="3124200"/>
            <a:ext cx="3214166" cy="523220"/>
          </a:xfrm>
          <a:prstGeom prst="rect">
            <a:avLst/>
          </a:prstGeom>
          <a:noFill/>
        </p:spPr>
        <p:txBody>
          <a:bodyPr wrap="none" rtlCol="0">
            <a:spAutoFit/>
          </a:bodyPr>
          <a:lstStyle/>
          <a:p>
            <a:r>
              <a:rPr lang="en-US" sz="2800" dirty="0" err="1" smtClean="0">
                <a:solidFill>
                  <a:srgbClr val="FF0000"/>
                </a:solidFill>
              </a:rPr>
              <a:t>J</a:t>
            </a:r>
            <a:r>
              <a:rPr lang="en-US" sz="2800" baseline="-25000" dirty="0" err="1" smtClean="0">
                <a:solidFill>
                  <a:srgbClr val="FF0000"/>
                </a:solidFill>
              </a:rPr>
              <a:t>q,g</a:t>
            </a:r>
            <a:r>
              <a:rPr lang="en-US" sz="2800" dirty="0" smtClean="0">
                <a:solidFill>
                  <a:srgbClr val="FF0000"/>
                </a:solidFill>
              </a:rPr>
              <a:t>, ΔΣ (3-way pie)</a:t>
            </a:r>
            <a:endParaRPr lang="en-US" sz="2800" dirty="0">
              <a:solidFill>
                <a:srgbClr val="FF0000"/>
              </a:solidFill>
            </a:endParaRPr>
          </a:p>
        </p:txBody>
      </p:sp>
      <p:sp>
        <p:nvSpPr>
          <p:cNvPr id="31" name="TextBox 30"/>
          <p:cNvSpPr txBox="1"/>
          <p:nvPr/>
        </p:nvSpPr>
        <p:spPr>
          <a:xfrm>
            <a:off x="2976944" y="147935"/>
            <a:ext cx="2718413" cy="461665"/>
          </a:xfrm>
          <a:prstGeom prst="rect">
            <a:avLst/>
          </a:prstGeom>
          <a:noFill/>
        </p:spPr>
        <p:txBody>
          <a:bodyPr wrap="none" rtlCol="0">
            <a:spAutoFit/>
          </a:bodyPr>
          <a:lstStyle/>
          <a:p>
            <a:r>
              <a:rPr lang="en-US" dirty="0" smtClean="0">
                <a:solidFill>
                  <a:schemeClr val="accent6">
                    <a:lumMod val="40000"/>
                    <a:lumOff val="60000"/>
                  </a:schemeClr>
                </a:solidFill>
                <a:latin typeface="Comic Sans MS"/>
                <a:cs typeface="Comic Sans MS"/>
              </a:rPr>
              <a:t>Sum Rule: Part II</a:t>
            </a:r>
            <a:endParaRPr lang="en-US" dirty="0">
              <a:solidFill>
                <a:schemeClr val="accent6">
                  <a:lumMod val="40000"/>
                  <a:lumOff val="60000"/>
                </a:schemeClr>
              </a:solidFill>
              <a:latin typeface="Comic Sans MS"/>
              <a:cs typeface="Comic Sans MS"/>
            </a:endParaRPr>
          </a:p>
        </p:txBody>
      </p:sp>
    </p:spTree>
    <p:extLst>
      <p:ext uri="{BB962C8B-B14F-4D97-AF65-F5344CB8AC3E}">
        <p14:creationId xmlns:p14="http://schemas.microsoft.com/office/powerpoint/2010/main" val="3570355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197451" y="304800"/>
            <a:ext cx="2813390" cy="461665"/>
          </a:xfrm>
          <a:prstGeom prst="rect">
            <a:avLst/>
          </a:prstGeom>
          <a:noFill/>
        </p:spPr>
        <p:txBody>
          <a:bodyPr wrap="none" rtlCol="0">
            <a:spAutoFit/>
          </a:bodyPr>
          <a:lstStyle/>
          <a:p>
            <a:r>
              <a:rPr lang="en-US" dirty="0" err="1" smtClean="0">
                <a:solidFill>
                  <a:srgbClr val="0000FF"/>
                </a:solidFill>
              </a:rPr>
              <a:t>Ji’s</a:t>
            </a:r>
            <a:r>
              <a:rPr lang="en-US" dirty="0" smtClean="0">
                <a:solidFill>
                  <a:srgbClr val="0000FF"/>
                </a:solidFill>
              </a:rPr>
              <a:t> </a:t>
            </a:r>
            <a:r>
              <a:rPr lang="en-US" dirty="0" err="1" smtClean="0">
                <a:solidFill>
                  <a:srgbClr val="0000FF"/>
                </a:solidFill>
              </a:rPr>
              <a:t>partonic</a:t>
            </a:r>
            <a:r>
              <a:rPr lang="en-US" dirty="0" smtClean="0">
                <a:solidFill>
                  <a:srgbClr val="0000FF"/>
                </a:solidFill>
              </a:rPr>
              <a:t> picture</a:t>
            </a:r>
            <a:endParaRPr lang="en-US" dirty="0">
              <a:solidFill>
                <a:srgbClr val="0000FF"/>
              </a:solidFill>
            </a:endParaRPr>
          </a:p>
        </p:txBody>
      </p:sp>
      <p:pic>
        <p:nvPicPr>
          <p:cNvPr id="4" name="Picture 3"/>
          <p:cNvPicPr>
            <a:picLocks noChangeAspect="1"/>
          </p:cNvPicPr>
          <p:nvPr/>
        </p:nvPicPr>
        <p:blipFill>
          <a:blip r:embed="rId4"/>
          <a:stretch>
            <a:fillRect/>
          </a:stretch>
        </p:blipFill>
        <p:spPr>
          <a:xfrm>
            <a:off x="0" y="1219200"/>
            <a:ext cx="9220200" cy="914400"/>
          </a:xfrm>
          <a:prstGeom prst="rect">
            <a:avLst/>
          </a:prstGeom>
        </p:spPr>
      </p:pic>
      <p:sp>
        <p:nvSpPr>
          <p:cNvPr id="5" name="Rectangle 4"/>
          <p:cNvSpPr/>
          <p:nvPr/>
        </p:nvSpPr>
        <p:spPr>
          <a:xfrm>
            <a:off x="2057400" y="1371600"/>
            <a:ext cx="762000" cy="304800"/>
          </a:xfrm>
          <a:prstGeom prst="rect">
            <a:avLst/>
          </a:prstGeom>
          <a:solidFill>
            <a:srgbClr val="008000">
              <a:alpha val="41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00800" y="1371600"/>
            <a:ext cx="762000" cy="304800"/>
          </a:xfrm>
          <a:prstGeom prst="rect">
            <a:avLst/>
          </a:prstGeom>
          <a:solidFill>
            <a:srgbClr val="008000">
              <a:alpha val="41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733800" y="1371600"/>
            <a:ext cx="762000" cy="304800"/>
          </a:xfrm>
          <a:prstGeom prst="rect">
            <a:avLst/>
          </a:prstGeom>
          <a:solidFill>
            <a:srgbClr val="008000">
              <a:alpha val="41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86000" y="1676400"/>
            <a:ext cx="914400" cy="381000"/>
          </a:xfrm>
          <a:prstGeom prst="rect">
            <a:avLst/>
          </a:prstGeom>
          <a:solidFill>
            <a:srgbClr val="FF0000">
              <a:alpha val="41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7850882" y="2660440"/>
            <a:ext cx="576373" cy="543769"/>
          </a:xfrm>
          <a:prstGeom prst="line">
            <a:avLst/>
          </a:prstGeom>
          <a:ln w="38100" cmpd="sng">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0" name="Line 2"/>
          <p:cNvSpPr>
            <a:spLocks noChangeShapeType="1"/>
          </p:cNvSpPr>
          <p:nvPr/>
        </p:nvSpPr>
        <p:spPr bwMode="auto">
          <a:xfrm flipH="1">
            <a:off x="6477000" y="3233738"/>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 name="Line 3"/>
          <p:cNvSpPr>
            <a:spLocks noChangeShapeType="1"/>
          </p:cNvSpPr>
          <p:nvPr/>
        </p:nvSpPr>
        <p:spPr bwMode="auto">
          <a:xfrm flipV="1">
            <a:off x="6172200" y="3430588"/>
            <a:ext cx="152400" cy="228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2" name="Text Box 4"/>
          <p:cNvSpPr txBox="1">
            <a:spLocks noChangeArrowheads="1"/>
          </p:cNvSpPr>
          <p:nvPr/>
        </p:nvSpPr>
        <p:spPr bwMode="auto">
          <a:xfrm>
            <a:off x="5719738" y="2754880"/>
            <a:ext cx="300062" cy="3693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lIns="91430" tIns="45714" rIns="91430" bIns="45714">
            <a:spAutoFit/>
          </a:bodyPr>
          <a:lstStyle>
            <a:lvl1pPr defTabSz="915988">
              <a:defRPr sz="2400">
                <a:solidFill>
                  <a:schemeClr val="tx1"/>
                </a:solidFill>
                <a:latin typeface="Arial" charset="0"/>
                <a:ea typeface="ＭＳ Ｐゴシック" charset="0"/>
                <a:cs typeface="ＭＳ Ｐゴシック" charset="0"/>
              </a:defRPr>
            </a:lvl1pPr>
            <a:lvl2pPr marL="742950" indent="-285750" defTabSz="915988">
              <a:defRPr sz="2400">
                <a:solidFill>
                  <a:schemeClr val="tx1"/>
                </a:solidFill>
                <a:latin typeface="Arial" charset="0"/>
                <a:ea typeface="ＭＳ Ｐゴシック" charset="0"/>
              </a:defRPr>
            </a:lvl2pPr>
            <a:lvl3pPr marL="1143000" indent="-228600" defTabSz="915988">
              <a:defRPr sz="2400">
                <a:solidFill>
                  <a:schemeClr val="tx1"/>
                </a:solidFill>
                <a:latin typeface="Arial" charset="0"/>
                <a:ea typeface="ＭＳ Ｐゴシック" charset="0"/>
              </a:defRPr>
            </a:lvl3pPr>
            <a:lvl4pPr marL="1600200" indent="-228600" defTabSz="915988">
              <a:defRPr sz="2400">
                <a:solidFill>
                  <a:schemeClr val="tx1"/>
                </a:solidFill>
                <a:latin typeface="Arial" charset="0"/>
                <a:ea typeface="ＭＳ Ｐゴシック" charset="0"/>
              </a:defRPr>
            </a:lvl4pPr>
            <a:lvl5pPr marL="2057400" indent="-228600" defTabSz="915988">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000000"/>
                </a:solidFill>
                <a:latin typeface="Times" charset="0"/>
              </a:rPr>
              <a:t>q</a:t>
            </a:r>
          </a:p>
        </p:txBody>
      </p:sp>
      <p:sp>
        <p:nvSpPr>
          <p:cNvPr id="13" name="Line 5"/>
          <p:cNvSpPr>
            <a:spLocks noChangeShapeType="1"/>
          </p:cNvSpPr>
          <p:nvPr/>
        </p:nvSpPr>
        <p:spPr bwMode="auto">
          <a:xfrm flipV="1">
            <a:off x="4876800" y="3876675"/>
            <a:ext cx="1371600" cy="608013"/>
          </a:xfrm>
          <a:prstGeom prst="line">
            <a:avLst/>
          </a:prstGeom>
          <a:noFill/>
          <a:ln w="79375" cmpd="tri">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4" name="Line 6"/>
          <p:cNvSpPr>
            <a:spLocks noChangeShapeType="1"/>
          </p:cNvSpPr>
          <p:nvPr/>
        </p:nvSpPr>
        <p:spPr bwMode="auto">
          <a:xfrm flipV="1">
            <a:off x="5410200" y="4119563"/>
            <a:ext cx="228600" cy="152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6" name="Text Box 8"/>
          <p:cNvSpPr txBox="1">
            <a:spLocks noChangeArrowheads="1"/>
          </p:cNvSpPr>
          <p:nvPr/>
        </p:nvSpPr>
        <p:spPr bwMode="auto">
          <a:xfrm>
            <a:off x="4724400" y="4029075"/>
            <a:ext cx="184150" cy="533400"/>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4" rIns="91430" bIns="45714">
            <a:spAutoFit/>
          </a:bodyPr>
          <a:lstStyle>
            <a:lvl1pPr defTabSz="915988">
              <a:defRPr sz="2400">
                <a:solidFill>
                  <a:schemeClr val="tx1"/>
                </a:solidFill>
                <a:latin typeface="Arial" charset="0"/>
                <a:ea typeface="ＭＳ Ｐゴシック" charset="0"/>
                <a:cs typeface="ＭＳ Ｐゴシック" charset="0"/>
              </a:defRPr>
            </a:lvl1pPr>
            <a:lvl2pPr marL="455613" defTabSz="915988">
              <a:defRPr sz="2400">
                <a:solidFill>
                  <a:schemeClr val="tx1"/>
                </a:solidFill>
                <a:latin typeface="Arial" charset="0"/>
                <a:ea typeface="ＭＳ Ｐゴシック" charset="0"/>
              </a:defRPr>
            </a:lvl2pPr>
            <a:lvl3pPr marL="915988" defTabSz="915988">
              <a:defRPr sz="2400">
                <a:solidFill>
                  <a:schemeClr val="tx1"/>
                </a:solidFill>
                <a:latin typeface="Arial" charset="0"/>
                <a:ea typeface="ＭＳ Ｐゴシック" charset="0"/>
              </a:defRPr>
            </a:lvl3pPr>
            <a:lvl4pPr defTabSz="915988">
              <a:defRPr sz="2400">
                <a:solidFill>
                  <a:schemeClr val="tx1"/>
                </a:solidFill>
                <a:latin typeface="Arial" charset="0"/>
                <a:ea typeface="ＭＳ Ｐゴシック" charset="0"/>
              </a:defRPr>
            </a:lvl4pPr>
            <a:lvl5pPr marL="1827213" defTabSz="915988">
              <a:defRPr sz="2400">
                <a:solidFill>
                  <a:schemeClr val="tx1"/>
                </a:solidFill>
                <a:latin typeface="Arial" charset="0"/>
                <a:ea typeface="ＭＳ Ｐゴシック" charset="0"/>
              </a:defRPr>
            </a:lvl5pPr>
            <a:lvl6pPr marL="2284413" defTabSz="915988" eaLnBrk="0" fontAlgn="base" hangingPunct="0">
              <a:spcBef>
                <a:spcPct val="0"/>
              </a:spcBef>
              <a:spcAft>
                <a:spcPct val="0"/>
              </a:spcAft>
              <a:defRPr sz="2400">
                <a:solidFill>
                  <a:schemeClr val="tx1"/>
                </a:solidFill>
                <a:latin typeface="Arial" charset="0"/>
                <a:ea typeface="ＭＳ Ｐゴシック" charset="0"/>
              </a:defRPr>
            </a:lvl6pPr>
            <a:lvl7pPr marL="2741613" defTabSz="915988" eaLnBrk="0" fontAlgn="base" hangingPunct="0">
              <a:spcBef>
                <a:spcPct val="0"/>
              </a:spcBef>
              <a:spcAft>
                <a:spcPct val="0"/>
              </a:spcAft>
              <a:defRPr sz="2400">
                <a:solidFill>
                  <a:schemeClr val="tx1"/>
                </a:solidFill>
                <a:latin typeface="Arial" charset="0"/>
                <a:ea typeface="ＭＳ Ｐゴシック" charset="0"/>
              </a:defRPr>
            </a:lvl7pPr>
            <a:lvl8pPr marL="3198813" defTabSz="915988" eaLnBrk="0" fontAlgn="base" hangingPunct="0">
              <a:spcBef>
                <a:spcPct val="0"/>
              </a:spcBef>
              <a:spcAft>
                <a:spcPct val="0"/>
              </a:spcAft>
              <a:defRPr sz="2400">
                <a:solidFill>
                  <a:schemeClr val="tx1"/>
                </a:solidFill>
                <a:latin typeface="Arial" charset="0"/>
                <a:ea typeface="ＭＳ Ｐゴシック" charset="0"/>
              </a:defRPr>
            </a:lvl8pPr>
            <a:lvl9pPr marL="3656013" defTabSz="915988" eaLnBrk="0" fontAlgn="base" hangingPunct="0">
              <a:spcBef>
                <a:spcPct val="0"/>
              </a:spcBef>
              <a:spcAft>
                <a:spcPct val="0"/>
              </a:spcAft>
              <a:defRPr sz="2400">
                <a:solidFill>
                  <a:schemeClr val="tx1"/>
                </a:solidFill>
                <a:latin typeface="Arial" charset="0"/>
                <a:ea typeface="ＭＳ Ｐゴシック" charset="0"/>
              </a:defRPr>
            </a:lvl9pPr>
          </a:lstStyle>
          <a:p>
            <a:pPr eaLnBrk="1">
              <a:lnSpc>
                <a:spcPct val="116000"/>
              </a:lnSpc>
              <a:buClr>
                <a:srgbClr val="000000"/>
              </a:buClr>
              <a:buSzPct val="45000"/>
              <a:buFont typeface="StarSymbol" charset="0"/>
              <a:buNone/>
              <a:defRPr/>
            </a:pPr>
            <a:endParaRPr lang="en-US" sz="2500" smtClean="0">
              <a:solidFill>
                <a:srgbClr val="000000"/>
              </a:solidFill>
              <a:latin typeface="Nimbus Roman No9 L" charset="0"/>
            </a:endParaRPr>
          </a:p>
        </p:txBody>
      </p:sp>
      <p:sp>
        <p:nvSpPr>
          <p:cNvPr id="18" name="Line 10"/>
          <p:cNvSpPr>
            <a:spLocks noChangeShapeType="1"/>
          </p:cNvSpPr>
          <p:nvPr/>
        </p:nvSpPr>
        <p:spPr bwMode="auto">
          <a:xfrm flipH="1" flipV="1">
            <a:off x="8143875" y="3889375"/>
            <a:ext cx="1219200" cy="531813"/>
          </a:xfrm>
          <a:prstGeom prst="line">
            <a:avLst/>
          </a:prstGeom>
          <a:noFill/>
          <a:ln w="79375" cmpd="tri">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1"/>
          <p:cNvSpPr>
            <a:spLocks noChangeShapeType="1"/>
          </p:cNvSpPr>
          <p:nvPr/>
        </p:nvSpPr>
        <p:spPr bwMode="auto">
          <a:xfrm rot="14522146" flipH="1">
            <a:off x="8638381" y="4080669"/>
            <a:ext cx="230188" cy="152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0" name="Line 12"/>
          <p:cNvSpPr>
            <a:spLocks noChangeShapeType="1"/>
          </p:cNvSpPr>
          <p:nvPr/>
        </p:nvSpPr>
        <p:spPr bwMode="auto">
          <a:xfrm>
            <a:off x="7839075" y="3205163"/>
            <a:ext cx="457200" cy="6080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1" name="Line 13"/>
          <p:cNvSpPr>
            <a:spLocks noChangeShapeType="1"/>
          </p:cNvSpPr>
          <p:nvPr/>
        </p:nvSpPr>
        <p:spPr bwMode="auto">
          <a:xfrm rot="5400000" flipV="1">
            <a:off x="7878762" y="3317876"/>
            <a:ext cx="263525" cy="1905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2" name="Rectangle 14"/>
          <p:cNvSpPr>
            <a:spLocks noChangeArrowheads="1"/>
          </p:cNvSpPr>
          <p:nvPr/>
        </p:nvSpPr>
        <p:spPr bwMode="auto">
          <a:xfrm>
            <a:off x="8077200" y="3163681"/>
            <a:ext cx="3276600" cy="64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30" tIns="45714" rIns="91430" bIns="45714">
            <a:spAutoFit/>
          </a:bodyPr>
          <a:lstStyle/>
          <a:p>
            <a:pPr defTabSz="915988"/>
            <a:r>
              <a:rPr lang="en-US" sz="1800" dirty="0">
                <a:solidFill>
                  <a:srgbClr val="000000"/>
                </a:solidFill>
                <a:latin typeface="Times" charset="0"/>
              </a:rPr>
              <a:t>p</a:t>
            </a:r>
            <a:r>
              <a:rPr lang="en-US" sz="1800" dirty="0" smtClean="0">
                <a:solidFill>
                  <a:srgbClr val="000000"/>
                </a:solidFill>
                <a:latin typeface="Times" charset="0"/>
              </a:rPr>
              <a:t>’</a:t>
            </a:r>
            <a:r>
              <a:rPr lang="en-US" sz="1800" baseline="30000" dirty="0" smtClean="0">
                <a:solidFill>
                  <a:srgbClr val="000000"/>
                </a:solidFill>
                <a:latin typeface="Times" charset="0"/>
              </a:rPr>
              <a:t>+</a:t>
            </a:r>
            <a:r>
              <a:rPr lang="en-US" sz="1800" dirty="0" smtClean="0">
                <a:solidFill>
                  <a:srgbClr val="000000"/>
                </a:solidFill>
                <a:latin typeface="Times" charset="0"/>
              </a:rPr>
              <a:t>= p –</a:t>
            </a:r>
            <a:r>
              <a:rPr lang="en-US" sz="1800" dirty="0" err="1" smtClean="0">
                <a:solidFill>
                  <a:srgbClr val="000000"/>
                </a:solidFill>
                <a:latin typeface="Times" charset="0"/>
              </a:rPr>
              <a:t>Δ</a:t>
            </a:r>
            <a:endParaRPr lang="en-US" sz="1800" baseline="30000" dirty="0" smtClean="0">
              <a:solidFill>
                <a:srgbClr val="000000"/>
              </a:solidFill>
              <a:latin typeface="Times" charset="0"/>
            </a:endParaRPr>
          </a:p>
          <a:p>
            <a:pPr defTabSz="915988"/>
            <a:r>
              <a:rPr lang="en-US" sz="1800" dirty="0" smtClean="0">
                <a:solidFill>
                  <a:srgbClr val="000000"/>
                </a:solidFill>
                <a:latin typeface="Times" charset="0"/>
              </a:rPr>
              <a:t> </a:t>
            </a:r>
            <a:endParaRPr lang="en-US" sz="1800" baseline="-25000" dirty="0">
              <a:solidFill>
                <a:srgbClr val="000000"/>
              </a:solidFill>
              <a:latin typeface="Times" charset="0"/>
            </a:endParaRPr>
          </a:p>
        </p:txBody>
      </p:sp>
      <p:sp>
        <p:nvSpPr>
          <p:cNvPr id="23" name="Freeform 15"/>
          <p:cNvSpPr>
            <a:spLocks/>
          </p:cNvSpPr>
          <p:nvPr/>
        </p:nvSpPr>
        <p:spPr bwMode="auto">
          <a:xfrm rot="17476761" flipV="1">
            <a:off x="6020593" y="2548732"/>
            <a:ext cx="531813" cy="685800"/>
          </a:xfrm>
          <a:custGeom>
            <a:avLst/>
            <a:gdLst>
              <a:gd name="T0" fmla="*/ 2147483647 w 456"/>
              <a:gd name="T1" fmla="*/ 0 h 672"/>
              <a:gd name="T2" fmla="*/ 2147483647 w 456"/>
              <a:gd name="T3" fmla="*/ 2147483647 h 672"/>
              <a:gd name="T4" fmla="*/ 2147483647 w 456"/>
              <a:gd name="T5" fmla="*/ 2147483647 h 672"/>
              <a:gd name="T6" fmla="*/ 2147483647 w 456"/>
              <a:gd name="T7" fmla="*/ 2147483647 h 672"/>
              <a:gd name="T8" fmla="*/ 2147483647 w 456"/>
              <a:gd name="T9" fmla="*/ 2147483647 h 672"/>
              <a:gd name="T10" fmla="*/ 2147483647 w 456"/>
              <a:gd name="T11" fmla="*/ 2147483647 h 672"/>
              <a:gd name="T12" fmla="*/ 2147483647 w 456"/>
              <a:gd name="T13" fmla="*/ 2147483647 h 672"/>
              <a:gd name="T14" fmla="*/ 2147483647 w 456"/>
              <a:gd name="T15" fmla="*/ 2147483647 h 672"/>
              <a:gd name="T16" fmla="*/ 2147483647 w 456"/>
              <a:gd name="T17" fmla="*/ 2147483647 h 672"/>
              <a:gd name="T18" fmla="*/ 2147483647 w 456"/>
              <a:gd name="T19" fmla="*/ 2147483647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6" h="672">
                <a:moveTo>
                  <a:pt x="72" y="0"/>
                </a:moveTo>
                <a:cubicBezTo>
                  <a:pt x="36" y="60"/>
                  <a:pt x="0" y="120"/>
                  <a:pt x="24" y="144"/>
                </a:cubicBezTo>
                <a:cubicBezTo>
                  <a:pt x="48" y="168"/>
                  <a:pt x="208" y="120"/>
                  <a:pt x="216" y="144"/>
                </a:cubicBezTo>
                <a:cubicBezTo>
                  <a:pt x="224" y="168"/>
                  <a:pt x="64" y="264"/>
                  <a:pt x="72" y="288"/>
                </a:cubicBezTo>
                <a:cubicBezTo>
                  <a:pt x="80" y="312"/>
                  <a:pt x="256" y="264"/>
                  <a:pt x="264" y="288"/>
                </a:cubicBezTo>
                <a:cubicBezTo>
                  <a:pt x="272" y="312"/>
                  <a:pt x="104" y="408"/>
                  <a:pt x="120" y="432"/>
                </a:cubicBezTo>
                <a:cubicBezTo>
                  <a:pt x="136" y="456"/>
                  <a:pt x="320" y="424"/>
                  <a:pt x="360" y="432"/>
                </a:cubicBezTo>
                <a:cubicBezTo>
                  <a:pt x="400" y="440"/>
                  <a:pt x="392" y="448"/>
                  <a:pt x="360" y="480"/>
                </a:cubicBezTo>
                <a:cubicBezTo>
                  <a:pt x="328" y="512"/>
                  <a:pt x="152" y="592"/>
                  <a:pt x="168" y="624"/>
                </a:cubicBezTo>
                <a:cubicBezTo>
                  <a:pt x="184" y="656"/>
                  <a:pt x="408" y="664"/>
                  <a:pt x="456" y="672"/>
                </a:cubicBezTo>
              </a:path>
            </a:pathLst>
          </a:custGeom>
          <a:noFill/>
          <a:ln w="38100" cmpd="sng">
            <a:solidFill>
              <a:schemeClr val="bg1"/>
            </a:solidFill>
            <a:round/>
            <a:headEnd/>
            <a:tailEnd/>
          </a:ln>
          <a:extLst>
            <a:ext uri="{909E8E84-426E-40dd-AFC4-6F175D3DCCD1}">
              <a14:hiddenFill xmlns:a14="http://schemas.microsoft.com/office/drawing/2010/main">
                <a:solidFill>
                  <a:srgbClr val="800080"/>
                </a:solidFill>
              </a14:hiddenFill>
            </a:ext>
          </a:extLst>
        </p:spPr>
        <p:txBody>
          <a:bodyPr wrap="none" anchor="ctr"/>
          <a:lstStyle/>
          <a:p>
            <a:endParaRPr lang="en-US">
              <a:solidFill>
                <a:srgbClr val="000000"/>
              </a:solidFill>
            </a:endParaRPr>
          </a:p>
        </p:txBody>
      </p:sp>
      <p:sp>
        <p:nvSpPr>
          <p:cNvPr id="24" name="Line 17"/>
          <p:cNvSpPr>
            <a:spLocks noChangeShapeType="1"/>
          </p:cNvSpPr>
          <p:nvPr/>
        </p:nvSpPr>
        <p:spPr bwMode="auto">
          <a:xfrm flipH="1">
            <a:off x="6019800" y="3233738"/>
            <a:ext cx="457200" cy="6127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 name="Oval 18" descr="Light upward diagonal"/>
          <p:cNvSpPr>
            <a:spLocks noChangeArrowheads="1"/>
          </p:cNvSpPr>
          <p:nvPr/>
        </p:nvSpPr>
        <p:spPr bwMode="auto">
          <a:xfrm>
            <a:off x="5943600" y="3694113"/>
            <a:ext cx="2438400" cy="377825"/>
          </a:xfrm>
          <a:prstGeom prst="ellipse">
            <a:avLst/>
          </a:prstGeom>
          <a:pattFill prst="ltUpDiag">
            <a:fgClr>
              <a:schemeClr val="tx1"/>
            </a:fgClr>
            <a:bgClr>
              <a:srgbClr val="FFFFFF"/>
            </a:bgClr>
          </a:patt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endParaRPr>
          </a:p>
        </p:txBody>
      </p:sp>
      <p:sp>
        <p:nvSpPr>
          <p:cNvPr id="26" name="Text Box 19"/>
          <p:cNvSpPr txBox="1">
            <a:spLocks noChangeArrowheads="1"/>
          </p:cNvSpPr>
          <p:nvPr/>
        </p:nvSpPr>
        <p:spPr bwMode="auto">
          <a:xfrm>
            <a:off x="7924800" y="2209800"/>
            <a:ext cx="889967" cy="3693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lIns="91430" tIns="45714" rIns="91430" bIns="45714">
            <a:spAutoFit/>
          </a:bodyPr>
          <a:lstStyle>
            <a:lvl1pPr defTabSz="915988">
              <a:defRPr sz="2400">
                <a:solidFill>
                  <a:schemeClr val="tx1"/>
                </a:solidFill>
                <a:latin typeface="Arial" charset="0"/>
                <a:ea typeface="ＭＳ Ｐゴシック" charset="0"/>
                <a:cs typeface="ＭＳ Ｐゴシック" charset="0"/>
              </a:defRPr>
            </a:lvl1pPr>
            <a:lvl2pPr marL="742950" indent="-285750" defTabSz="915988">
              <a:defRPr sz="2400">
                <a:solidFill>
                  <a:schemeClr val="tx1"/>
                </a:solidFill>
                <a:latin typeface="Arial" charset="0"/>
                <a:ea typeface="ＭＳ Ｐゴシック" charset="0"/>
              </a:defRPr>
            </a:lvl2pPr>
            <a:lvl3pPr marL="1143000" indent="-228600" defTabSz="915988">
              <a:defRPr sz="2400">
                <a:solidFill>
                  <a:schemeClr val="tx1"/>
                </a:solidFill>
                <a:latin typeface="Arial" charset="0"/>
                <a:ea typeface="ＭＳ Ｐゴシック" charset="0"/>
              </a:defRPr>
            </a:lvl3pPr>
            <a:lvl4pPr marL="1600200" indent="-228600" defTabSz="915988">
              <a:defRPr sz="2400">
                <a:solidFill>
                  <a:schemeClr val="tx1"/>
                </a:solidFill>
                <a:latin typeface="Arial" charset="0"/>
                <a:ea typeface="ＭＳ Ｐゴシック" charset="0"/>
              </a:defRPr>
            </a:lvl4pPr>
            <a:lvl5pPr marL="2057400" indent="-228600" defTabSz="915988">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rgbClr val="000000"/>
                </a:solidFill>
                <a:latin typeface="Times" charset="0"/>
              </a:rPr>
              <a:t>q'=</a:t>
            </a:r>
            <a:r>
              <a:rPr lang="en-US" sz="1800" dirty="0" err="1">
                <a:solidFill>
                  <a:srgbClr val="000000"/>
                </a:solidFill>
                <a:latin typeface="Times" charset="0"/>
              </a:rPr>
              <a:t>q+Δ</a:t>
            </a:r>
            <a:endParaRPr lang="en-US" sz="1800" dirty="0">
              <a:solidFill>
                <a:srgbClr val="000000"/>
              </a:solidFill>
              <a:latin typeface="Times" charset="0"/>
            </a:endParaRPr>
          </a:p>
        </p:txBody>
      </p:sp>
      <p:sp>
        <p:nvSpPr>
          <p:cNvPr id="27" name="Oval 20"/>
          <p:cNvSpPr>
            <a:spLocks noChangeArrowheads="1"/>
          </p:cNvSpPr>
          <p:nvPr/>
        </p:nvSpPr>
        <p:spPr bwMode="auto">
          <a:xfrm>
            <a:off x="7688072" y="3069500"/>
            <a:ext cx="318131" cy="274585"/>
          </a:xfrm>
          <a:prstGeom prst="ellipse">
            <a:avLst/>
          </a:prstGeom>
          <a:pattFill prst="dkDnDiag">
            <a:fgClr>
              <a:srgbClr val="800000"/>
            </a:fgClr>
            <a:bgClr>
              <a:prstClr val="white"/>
            </a:bgClr>
          </a:pattFill>
          <a:ln w="9525">
            <a:solidFill>
              <a:schemeClr val="bg1"/>
            </a:solidFill>
            <a:round/>
            <a:headEnd/>
            <a:tailEnd/>
          </a:ln>
        </p:spPr>
        <p:txBody>
          <a:bodyPr wrap="none" anchor="ctr"/>
          <a:lstStyle/>
          <a:p>
            <a:endParaRPr lang="en-US">
              <a:solidFill>
                <a:srgbClr val="000000"/>
              </a:solidFill>
            </a:endParaRPr>
          </a:p>
        </p:txBody>
      </p:sp>
      <p:sp>
        <p:nvSpPr>
          <p:cNvPr id="28" name="Oval 21"/>
          <p:cNvSpPr>
            <a:spLocks noChangeArrowheads="1"/>
          </p:cNvSpPr>
          <p:nvPr/>
        </p:nvSpPr>
        <p:spPr bwMode="auto">
          <a:xfrm>
            <a:off x="6400800" y="3157538"/>
            <a:ext cx="152400" cy="153987"/>
          </a:xfrm>
          <a:prstGeom prst="ellipse">
            <a:avLst/>
          </a:prstGeom>
          <a:solidFill>
            <a:schemeClr val="accent1"/>
          </a:solidFill>
          <a:ln w="9525">
            <a:solidFill>
              <a:schemeClr val="bg1"/>
            </a:solidFill>
            <a:round/>
            <a:headEnd/>
            <a:tailEnd/>
          </a:ln>
        </p:spPr>
        <p:txBody>
          <a:bodyPr wrap="none" anchor="ctr"/>
          <a:lstStyle/>
          <a:p>
            <a:endParaRPr lang="en-US">
              <a:solidFill>
                <a:srgbClr val="000000"/>
              </a:solidFill>
            </a:endParaRPr>
          </a:p>
        </p:txBody>
      </p:sp>
      <p:sp>
        <p:nvSpPr>
          <p:cNvPr id="29" name="Rectangle 22"/>
          <p:cNvSpPr>
            <a:spLocks noChangeArrowheads="1"/>
          </p:cNvSpPr>
          <p:nvPr/>
        </p:nvSpPr>
        <p:spPr bwMode="auto">
          <a:xfrm>
            <a:off x="6885291" y="2785658"/>
            <a:ext cx="545660" cy="3693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lIns="91430" tIns="45714" rIns="91430" bIns="45714">
            <a:spAutoFit/>
          </a:bodyPr>
          <a:lstStyle/>
          <a:p>
            <a:pPr defTabSz="915988"/>
            <a:r>
              <a:rPr lang="en-US" sz="1800" dirty="0" err="1" smtClean="0">
                <a:solidFill>
                  <a:srgbClr val="000000"/>
                </a:solidFill>
                <a:latin typeface="Times" charset="0"/>
              </a:rPr>
              <a:t>p+q</a:t>
            </a:r>
            <a:endParaRPr lang="en-US" sz="1800" baseline="30000" dirty="0">
              <a:solidFill>
                <a:srgbClr val="000000"/>
              </a:solidFill>
              <a:latin typeface="Times" charset="0"/>
            </a:endParaRPr>
          </a:p>
        </p:txBody>
      </p:sp>
      <p:sp>
        <p:nvSpPr>
          <p:cNvPr id="30" name="Rectangle 24"/>
          <p:cNvSpPr>
            <a:spLocks noChangeArrowheads="1"/>
          </p:cNvSpPr>
          <p:nvPr/>
        </p:nvSpPr>
        <p:spPr bwMode="auto">
          <a:xfrm>
            <a:off x="8382000" y="4191000"/>
            <a:ext cx="533400" cy="381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square" lIns="91430" tIns="45714" rIns="91430" bIns="45714">
            <a:spAutoFit/>
          </a:bodyPr>
          <a:lstStyle/>
          <a:p>
            <a:pPr defTabSz="915988"/>
            <a:r>
              <a:rPr lang="en-US" sz="1800" dirty="0" smtClean="0">
                <a:solidFill>
                  <a:srgbClr val="000000"/>
                </a:solidFill>
                <a:latin typeface="Times" charset="0"/>
              </a:rPr>
              <a:t>P’</a:t>
            </a:r>
            <a:endParaRPr lang="en-US" sz="1800" baseline="30000" dirty="0">
              <a:solidFill>
                <a:srgbClr val="000000"/>
              </a:solidFill>
              <a:latin typeface="Times" charset="0"/>
            </a:endParaRPr>
          </a:p>
        </p:txBody>
      </p:sp>
      <p:sp>
        <p:nvSpPr>
          <p:cNvPr id="33" name="Line 28"/>
          <p:cNvSpPr>
            <a:spLocks noChangeShapeType="1"/>
          </p:cNvSpPr>
          <p:nvPr/>
        </p:nvSpPr>
        <p:spPr bwMode="auto">
          <a:xfrm flipV="1">
            <a:off x="5144498" y="2514600"/>
            <a:ext cx="9144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4" name="Line 28"/>
          <p:cNvSpPr>
            <a:spLocks noChangeShapeType="1"/>
          </p:cNvSpPr>
          <p:nvPr/>
        </p:nvSpPr>
        <p:spPr bwMode="auto">
          <a:xfrm flipV="1">
            <a:off x="6058898" y="1981200"/>
            <a:ext cx="9906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5" name="TextBox 34"/>
          <p:cNvSpPr txBox="1"/>
          <p:nvPr/>
        </p:nvSpPr>
        <p:spPr>
          <a:xfrm>
            <a:off x="5181600" y="2052935"/>
            <a:ext cx="355837" cy="461665"/>
          </a:xfrm>
          <a:prstGeom prst="rect">
            <a:avLst/>
          </a:prstGeom>
          <a:noFill/>
          <a:ln>
            <a:noFill/>
          </a:ln>
        </p:spPr>
        <p:txBody>
          <a:bodyPr wrap="none" rtlCol="0">
            <a:spAutoFit/>
          </a:bodyPr>
          <a:lstStyle/>
          <a:p>
            <a:r>
              <a:rPr lang="en-US" dirty="0" smtClean="0">
                <a:solidFill>
                  <a:srgbClr val="000000"/>
                </a:solidFill>
              </a:rPr>
              <a:t>e</a:t>
            </a:r>
            <a:endParaRPr lang="en-US" dirty="0">
              <a:solidFill>
                <a:srgbClr val="000000"/>
              </a:solidFill>
            </a:endParaRPr>
          </a:p>
        </p:txBody>
      </p:sp>
      <p:sp>
        <p:nvSpPr>
          <p:cNvPr id="36" name="Rectangle 22"/>
          <p:cNvSpPr>
            <a:spLocks noChangeArrowheads="1"/>
          </p:cNvSpPr>
          <p:nvPr/>
        </p:nvSpPr>
        <p:spPr bwMode="auto">
          <a:xfrm>
            <a:off x="5791200" y="3288280"/>
            <a:ext cx="389830" cy="36932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none" lIns="91430" tIns="45714" rIns="91430" bIns="45714">
            <a:spAutoFit/>
          </a:bodyPr>
          <a:lstStyle/>
          <a:p>
            <a:pPr defTabSz="915988"/>
            <a:r>
              <a:rPr lang="en-US" sz="1800" dirty="0">
                <a:solidFill>
                  <a:srgbClr val="000000"/>
                </a:solidFill>
                <a:latin typeface="Times" charset="0"/>
              </a:rPr>
              <a:t>p</a:t>
            </a:r>
            <a:r>
              <a:rPr lang="en-US" sz="1800" baseline="30000" dirty="0" smtClean="0">
                <a:solidFill>
                  <a:srgbClr val="000000"/>
                </a:solidFill>
                <a:latin typeface="Times" charset="0"/>
              </a:rPr>
              <a:t>+</a:t>
            </a:r>
            <a:endParaRPr lang="en-US" sz="1800" baseline="30000" dirty="0">
              <a:solidFill>
                <a:srgbClr val="000000"/>
              </a:solidFill>
              <a:latin typeface="Times" charset="0"/>
            </a:endParaRPr>
          </a:p>
        </p:txBody>
      </p:sp>
      <p:sp>
        <p:nvSpPr>
          <p:cNvPr id="38" name="Rectangle 37"/>
          <p:cNvSpPr/>
          <p:nvPr/>
        </p:nvSpPr>
        <p:spPr>
          <a:xfrm>
            <a:off x="76200" y="2477631"/>
            <a:ext cx="4572000" cy="2246769"/>
          </a:xfrm>
          <a:prstGeom prst="rect">
            <a:avLst/>
          </a:prstGeom>
        </p:spPr>
        <p:txBody>
          <a:bodyPr>
            <a:spAutoFit/>
          </a:bodyPr>
          <a:lstStyle/>
          <a:p>
            <a:r>
              <a:rPr lang="en-US" sz="2000" dirty="0">
                <a:solidFill>
                  <a:srgbClr val="000000"/>
                </a:solidFill>
                <a:latin typeface="Comic Sans MS"/>
                <a:ea typeface="Lucida Grande"/>
                <a:cs typeface="Comic Sans MS"/>
              </a:rPr>
              <a:t>New processes (DVCS …) were thought of, whose structure functions – the GPDs - admit n=2 moments that were identified with the (</a:t>
            </a:r>
            <a:r>
              <a:rPr lang="en-US" sz="2000" dirty="0" err="1">
                <a:solidFill>
                  <a:srgbClr val="000000"/>
                </a:solidFill>
                <a:latin typeface="Comic Sans MS"/>
                <a:ea typeface="Lucida Grande"/>
                <a:cs typeface="Comic Sans MS"/>
              </a:rPr>
              <a:t>spin+OAM</a:t>
            </a:r>
            <a:r>
              <a:rPr lang="en-US" sz="2000" dirty="0">
                <a:solidFill>
                  <a:srgbClr val="000000"/>
                </a:solidFill>
                <a:latin typeface="Comic Sans MS"/>
                <a:ea typeface="Lucida Grande"/>
                <a:cs typeface="Comic Sans MS"/>
              </a:rPr>
              <a:t>) quark and gluon components of the SR </a:t>
            </a:r>
          </a:p>
          <a:p>
            <a:endParaRPr lang="en-US" sz="2000" dirty="0">
              <a:solidFill>
                <a:srgbClr val="000000"/>
              </a:solidFill>
              <a:latin typeface="Comic Sans MS"/>
              <a:ea typeface="Lucida Grande"/>
              <a:cs typeface="Comic Sans MS"/>
            </a:endParaRPr>
          </a:p>
        </p:txBody>
      </p:sp>
      <p:sp>
        <p:nvSpPr>
          <p:cNvPr id="39" name="Rectangle 24"/>
          <p:cNvSpPr>
            <a:spLocks noChangeArrowheads="1"/>
          </p:cNvSpPr>
          <p:nvPr/>
        </p:nvSpPr>
        <p:spPr bwMode="auto">
          <a:xfrm>
            <a:off x="4724400" y="4038600"/>
            <a:ext cx="533400" cy="381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square" lIns="91430" tIns="45714" rIns="91430" bIns="45714">
            <a:spAutoFit/>
          </a:bodyPr>
          <a:lstStyle/>
          <a:p>
            <a:pPr defTabSz="915988"/>
            <a:r>
              <a:rPr lang="en-US" sz="1800" dirty="0" smtClean="0">
                <a:solidFill>
                  <a:srgbClr val="000000"/>
                </a:solidFill>
                <a:latin typeface="Times" charset="0"/>
              </a:rPr>
              <a:t>P</a:t>
            </a:r>
            <a:endParaRPr lang="en-US" sz="1800" baseline="30000" dirty="0">
              <a:solidFill>
                <a:srgbClr val="000000"/>
              </a:solidFill>
              <a:latin typeface="Times"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82587340"/>
              </p:ext>
            </p:extLst>
          </p:nvPr>
        </p:nvGraphicFramePr>
        <p:xfrm>
          <a:off x="1077913" y="5030788"/>
          <a:ext cx="7356475" cy="836612"/>
        </p:xfrm>
        <a:graphic>
          <a:graphicData uri="http://schemas.openxmlformats.org/presentationml/2006/ole">
            <mc:AlternateContent xmlns:mc="http://schemas.openxmlformats.org/markup-compatibility/2006">
              <mc:Choice xmlns:v="urn:schemas-microsoft-com:vml" Requires="v">
                <p:oleObj spid="_x0000_s6157" name="Equation" r:id="rId5" imgW="3454400" imgH="393700" progId="Equation.3">
                  <p:embed/>
                </p:oleObj>
              </mc:Choice>
              <mc:Fallback>
                <p:oleObj name="Equation" r:id="rId5" imgW="3454400" imgH="393700" progId="Equation.3">
                  <p:embed/>
                  <p:pic>
                    <p:nvPicPr>
                      <p:cNvPr id="0" name=""/>
                      <p:cNvPicPr/>
                      <p:nvPr/>
                    </p:nvPicPr>
                    <p:blipFill>
                      <a:blip r:embed="rId6"/>
                      <a:stretch>
                        <a:fillRect/>
                      </a:stretch>
                    </p:blipFill>
                    <p:spPr>
                      <a:xfrm>
                        <a:off x="1077913" y="5030788"/>
                        <a:ext cx="7356475" cy="836612"/>
                      </a:xfrm>
                      <a:prstGeom prst="rect">
                        <a:avLst/>
                      </a:prstGeom>
                    </p:spPr>
                  </p:pic>
                </p:oleObj>
              </mc:Fallback>
            </mc:AlternateContent>
          </a:graphicData>
        </a:graphic>
      </p:graphicFrame>
      <p:sp>
        <p:nvSpPr>
          <p:cNvPr id="40" name="TextBox 39"/>
          <p:cNvSpPr txBox="1"/>
          <p:nvPr/>
        </p:nvSpPr>
        <p:spPr>
          <a:xfrm>
            <a:off x="6769873" y="3653135"/>
            <a:ext cx="697727" cy="461665"/>
          </a:xfrm>
          <a:prstGeom prst="rect">
            <a:avLst/>
          </a:prstGeom>
          <a:noFill/>
          <a:ln>
            <a:solidFill>
              <a:schemeClr val="bg1"/>
            </a:solidFill>
          </a:ln>
        </p:spPr>
        <p:txBody>
          <a:bodyPr wrap="none" rtlCol="0">
            <a:spAutoFit/>
          </a:bodyPr>
          <a:lstStyle/>
          <a:p>
            <a:r>
              <a:rPr lang="en-US" dirty="0" smtClean="0">
                <a:solidFill>
                  <a:srgbClr val="000000"/>
                </a:solidFill>
              </a:rPr>
              <a:t>H,E</a:t>
            </a:r>
            <a:endParaRPr lang="en-US" dirty="0">
              <a:solidFill>
                <a:srgbClr val="000000"/>
              </a:solidFill>
            </a:endParaRPr>
          </a:p>
        </p:txBody>
      </p:sp>
      <p:sp>
        <p:nvSpPr>
          <p:cNvPr id="37" name="Date Placeholder 36"/>
          <p:cNvSpPr>
            <a:spLocks noGrp="1"/>
          </p:cNvSpPr>
          <p:nvPr>
            <p:ph type="dt" sz="half" idx="10"/>
          </p:nvPr>
        </p:nvSpPr>
        <p:spPr/>
        <p:txBody>
          <a:bodyPr/>
          <a:lstStyle/>
          <a:p>
            <a:pPr>
              <a:defRPr/>
            </a:pPr>
            <a:r>
              <a:rPr lang="en-US" smtClean="0"/>
              <a:t>Baryons 6/27/13</a:t>
            </a:r>
            <a:endParaRPr lang="en-US"/>
          </a:p>
        </p:txBody>
      </p:sp>
      <p:sp>
        <p:nvSpPr>
          <p:cNvPr id="41" name="Footer Placeholder 40"/>
          <p:cNvSpPr>
            <a:spLocks noGrp="1"/>
          </p:cNvSpPr>
          <p:nvPr>
            <p:ph type="ftr" sz="quarter" idx="11"/>
          </p:nvPr>
        </p:nvSpPr>
        <p:spPr/>
        <p:txBody>
          <a:bodyPr/>
          <a:lstStyle/>
          <a:p>
            <a:pPr>
              <a:defRPr/>
            </a:pPr>
            <a:r>
              <a:rPr lang="en-US" smtClean="0"/>
              <a:t>Simonetta Liuti</a:t>
            </a:r>
            <a:endParaRPr lang="en-US"/>
          </a:p>
        </p:txBody>
      </p:sp>
      <p:sp>
        <p:nvSpPr>
          <p:cNvPr id="42" name="Slide Number Placeholder 41"/>
          <p:cNvSpPr>
            <a:spLocks noGrp="1"/>
          </p:cNvSpPr>
          <p:nvPr>
            <p:ph type="sldNum" sz="quarter" idx="12"/>
          </p:nvPr>
        </p:nvSpPr>
        <p:spPr/>
        <p:txBody>
          <a:bodyPr>
            <a:normAutofit/>
          </a:bodyPr>
          <a:lstStyle/>
          <a:p>
            <a:pPr>
              <a:defRPr/>
            </a:pPr>
            <a:fld id="{8650D0AE-FB45-374D-A9AF-DF9429BBE748}" type="slidenum">
              <a:rPr lang="en-US" smtClean="0"/>
              <a:pPr>
                <a:defRPr/>
              </a:pPr>
              <a:t>9</a:t>
            </a:fld>
            <a:endParaRPr lang="en-US"/>
          </a:p>
        </p:txBody>
      </p:sp>
      <p:sp>
        <p:nvSpPr>
          <p:cNvPr id="43" name="TextBox 42"/>
          <p:cNvSpPr txBox="1"/>
          <p:nvPr/>
        </p:nvSpPr>
        <p:spPr>
          <a:xfrm>
            <a:off x="7010400" y="6091535"/>
            <a:ext cx="1058353" cy="461665"/>
          </a:xfrm>
          <a:prstGeom prst="rect">
            <a:avLst/>
          </a:prstGeom>
          <a:noFill/>
        </p:spPr>
        <p:txBody>
          <a:bodyPr wrap="none" rtlCol="0">
            <a:spAutoFit/>
          </a:bodyPr>
          <a:lstStyle/>
          <a:p>
            <a:r>
              <a:rPr lang="en-US" dirty="0" err="1" smtClean="0">
                <a:solidFill>
                  <a:srgbClr val="FF0000"/>
                </a:solidFill>
              </a:rPr>
              <a:t>ΔΣ+L</a:t>
            </a:r>
            <a:r>
              <a:rPr lang="en-US" baseline="-25000" dirty="0" err="1" smtClean="0">
                <a:solidFill>
                  <a:srgbClr val="FF0000"/>
                </a:solidFill>
              </a:rPr>
              <a:t>q</a:t>
            </a:r>
            <a:endParaRPr lang="en-US" dirty="0">
              <a:solidFill>
                <a:srgbClr val="FF0000"/>
              </a:solidFill>
            </a:endParaRPr>
          </a:p>
        </p:txBody>
      </p:sp>
      <p:cxnSp>
        <p:nvCxnSpPr>
          <p:cNvPr id="45" name="Straight Arrow Connector 44"/>
          <p:cNvCxnSpPr/>
          <p:nvPr/>
        </p:nvCxnSpPr>
        <p:spPr>
          <a:xfrm flipH="1">
            <a:off x="7391400" y="5715000"/>
            <a:ext cx="2286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6" name="Object 29"/>
          <p:cNvGraphicFramePr>
            <a:graphicFrameLocks noChangeAspect="1"/>
          </p:cNvGraphicFramePr>
          <p:nvPr>
            <p:extLst>
              <p:ext uri="{D42A27DB-BD31-4B8C-83A1-F6EECF244321}">
                <p14:modId xmlns:p14="http://schemas.microsoft.com/office/powerpoint/2010/main" val="2084621966"/>
              </p:ext>
            </p:extLst>
          </p:nvPr>
        </p:nvGraphicFramePr>
        <p:xfrm>
          <a:off x="5181600" y="228600"/>
          <a:ext cx="2625725" cy="854075"/>
        </p:xfrm>
        <a:graphic>
          <a:graphicData uri="http://schemas.openxmlformats.org/presentationml/2006/ole">
            <mc:AlternateContent xmlns:mc="http://schemas.openxmlformats.org/markup-compatibility/2006">
              <mc:Choice xmlns:v="urn:schemas-microsoft-com:vml" Requires="v">
                <p:oleObj spid="_x0000_s6158" name="Equation" r:id="rId7" imgW="1206500" imgH="393700" progId="Equation.3">
                  <p:embed/>
                </p:oleObj>
              </mc:Choice>
              <mc:Fallback>
                <p:oleObj name="Equation" r:id="rId7" imgW="1206500" imgH="393700" progId="Equation.3">
                  <p:embed/>
                  <p:pic>
                    <p:nvPicPr>
                      <p:cNvPr id="0" name=""/>
                      <p:cNvPicPr>
                        <a:picLocks noChangeAspect="1" noChangeArrowheads="1"/>
                      </p:cNvPicPr>
                      <p:nvPr/>
                    </p:nvPicPr>
                    <p:blipFill>
                      <a:blip r:embed="rId8"/>
                      <a:srcRect/>
                      <a:stretch>
                        <a:fillRect/>
                      </a:stretch>
                    </p:blipFill>
                    <p:spPr bwMode="auto">
                      <a:xfrm>
                        <a:off x="5181600" y="228600"/>
                        <a:ext cx="2625725" cy="854075"/>
                      </a:xfrm>
                      <a:prstGeom prst="rect">
                        <a:avLst/>
                      </a:prstGeom>
                      <a:noFill/>
                      <a:ln>
                        <a:noFill/>
                      </a:ln>
                      <a:effectLst/>
                      <a:extLst/>
                    </p:spPr>
                  </p:pic>
                </p:oleObj>
              </mc:Fallback>
            </mc:AlternateContent>
          </a:graphicData>
        </a:graphic>
      </p:graphicFrame>
      <p:sp>
        <p:nvSpPr>
          <p:cNvPr id="47" name="Rectangle 46"/>
          <p:cNvSpPr/>
          <p:nvPr/>
        </p:nvSpPr>
        <p:spPr>
          <a:xfrm>
            <a:off x="4724400" y="304800"/>
            <a:ext cx="3352800" cy="762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1396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64181</TotalTime>
  <Words>1963</Words>
  <Application>Microsoft Macintosh PowerPoint</Application>
  <PresentationFormat>On-screen Show (4:3)</PresentationFormat>
  <Paragraphs>410</Paragraphs>
  <Slides>47</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Parity in CM system</vt:lpstr>
      <vt:lpstr>Then what happens to F14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Physics Department University of Virginia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Physics Department University of Virginia</dc:creator>
  <cp:lastModifiedBy>Physics Department University of Virginia</cp:lastModifiedBy>
  <cp:revision>725</cp:revision>
  <cp:lastPrinted>2011-04-27T15:18:24Z</cp:lastPrinted>
  <dcterms:created xsi:type="dcterms:W3CDTF">2010-05-31T02:33:34Z</dcterms:created>
  <dcterms:modified xsi:type="dcterms:W3CDTF">2014-03-10T17:19:33Z</dcterms:modified>
</cp:coreProperties>
</file>