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39"/>
  </p:notesMasterIdLst>
  <p:sldIdLst>
    <p:sldId id="256" r:id="rId2"/>
    <p:sldId id="259" r:id="rId3"/>
    <p:sldId id="555" r:id="rId4"/>
    <p:sldId id="518" r:id="rId5"/>
    <p:sldId id="556" r:id="rId6"/>
    <p:sldId id="572" r:id="rId7"/>
    <p:sldId id="557" r:id="rId8"/>
    <p:sldId id="560" r:id="rId9"/>
    <p:sldId id="567" r:id="rId10"/>
    <p:sldId id="573" r:id="rId11"/>
    <p:sldId id="562" r:id="rId12"/>
    <p:sldId id="559" r:id="rId13"/>
    <p:sldId id="563" r:id="rId14"/>
    <p:sldId id="564" r:id="rId15"/>
    <p:sldId id="561" r:id="rId16"/>
    <p:sldId id="558" r:id="rId17"/>
    <p:sldId id="566" r:id="rId18"/>
    <p:sldId id="523" r:id="rId19"/>
    <p:sldId id="525" r:id="rId20"/>
    <p:sldId id="577" r:id="rId21"/>
    <p:sldId id="570" r:id="rId22"/>
    <p:sldId id="568" r:id="rId23"/>
    <p:sldId id="569" r:id="rId24"/>
    <p:sldId id="575" r:id="rId25"/>
    <p:sldId id="574" r:id="rId26"/>
    <p:sldId id="583" r:id="rId27"/>
    <p:sldId id="399" r:id="rId28"/>
    <p:sldId id="584" r:id="rId29"/>
    <p:sldId id="400" r:id="rId30"/>
    <p:sldId id="579" r:id="rId31"/>
    <p:sldId id="578" r:id="rId32"/>
    <p:sldId id="582" r:id="rId33"/>
    <p:sldId id="581" r:id="rId34"/>
    <p:sldId id="358" r:id="rId35"/>
    <p:sldId id="550" r:id="rId36"/>
    <p:sldId id="359" r:id="rId37"/>
    <p:sldId id="37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9A7D8"/>
    <a:srgbClr val="FFA1A1"/>
    <a:srgbClr val="FF33CC"/>
    <a:srgbClr val="00FF00"/>
    <a:srgbClr val="FF7171"/>
    <a:srgbClr val="0070C0"/>
    <a:srgbClr val="000092"/>
    <a:srgbClr val="5EF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1" autoAdjust="0"/>
    <p:restoredTop sz="94799" autoAdjust="0"/>
  </p:normalViewPr>
  <p:slideViewPr>
    <p:cSldViewPr snapToGrid="0">
      <p:cViewPr varScale="1">
        <p:scale>
          <a:sx n="75" d="100"/>
          <a:sy n="75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31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75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43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13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111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16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68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38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97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4968" y="6459785"/>
            <a:ext cx="93751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30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73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	Elena Long &lt;ellie@jlab.org&gt;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69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 smtClean="0"/>
                  <a:t> at Jefferson Lab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 rotWithShape="0">
                <a:blip r:embed="rId3"/>
                <a:stretch>
                  <a:fillRect l="-5152" b="-16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48864"/>
          </a:xfrm>
        </p:spPr>
        <p:txBody>
          <a:bodyPr>
            <a:normAutofit lnSpcReduction="10000"/>
          </a:bodyPr>
          <a:lstStyle/>
          <a:p>
            <a:r>
              <a:rPr lang="en-US" cap="none" dirty="0" smtClean="0"/>
              <a:t>Elena Long</a:t>
            </a:r>
          </a:p>
          <a:p>
            <a:r>
              <a:rPr lang="en-US" cap="none" dirty="0" smtClean="0"/>
              <a:t>Tensor Spin Observables Workshop</a:t>
            </a:r>
          </a:p>
          <a:p>
            <a:r>
              <a:rPr lang="en-US" cap="none" dirty="0" smtClean="0"/>
              <a:t>Jefferson Lab</a:t>
            </a:r>
          </a:p>
          <a:p>
            <a:r>
              <a:rPr lang="en-US" cap="none" dirty="0" smtClean="0"/>
              <a:t>March 11</a:t>
            </a:r>
            <a:r>
              <a:rPr lang="en-US" cap="none" baseline="30000" dirty="0" smtClean="0"/>
              <a:t>th</a:t>
            </a:r>
            <a:r>
              <a:rPr lang="en-US" cap="none" dirty="0" smtClean="0"/>
              <a:t>, 2014</a:t>
            </a:r>
            <a:endParaRPr lang="en-US" cap="non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064" y="6335987"/>
            <a:ext cx="1408148" cy="535874"/>
          </a:xfrm>
          <a:prstGeom prst="rect">
            <a:avLst/>
          </a:prstGeom>
        </p:spPr>
      </p:pic>
      <p:sp>
        <p:nvSpPr>
          <p:cNvPr id="2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03/11/2014</a:t>
            </a:r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	Elena Long &lt;ellie@jlab.org&gt;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92" y="4842376"/>
            <a:ext cx="4115488" cy="10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6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82" y="2068694"/>
            <a:ext cx="5553199" cy="39324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/>
              <a:t>Enticing Possible Measurement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9612834">
            <a:off x="8467776" y="2982619"/>
            <a:ext cx="2963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33CC">
                    <a:alpha val="25000"/>
                  </a:srgbClr>
                </a:solidFill>
              </a:rPr>
              <a:t>Very</a:t>
            </a:r>
          </a:p>
          <a:p>
            <a:pPr algn="ctr"/>
            <a:r>
              <a:rPr lang="en-US" sz="4000" dirty="0" smtClean="0">
                <a:solidFill>
                  <a:srgbClr val="FF33CC">
                    <a:alpha val="25000"/>
                  </a:srgbClr>
                </a:solidFill>
              </a:rPr>
              <a:t>Preliminary</a:t>
            </a:r>
            <a:endParaRPr lang="en-US" sz="4000" dirty="0">
              <a:solidFill>
                <a:srgbClr val="FF33CC">
                  <a:alpha val="25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8" y="2419111"/>
            <a:ext cx="5368322" cy="323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984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118600" y="1968500"/>
            <a:ext cx="2476500" cy="3683000"/>
          </a:xfrm>
          <a:prstGeom prst="rect">
            <a:avLst/>
          </a:prstGeom>
          <a:solidFill>
            <a:srgbClr val="FF00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83" y="1903681"/>
            <a:ext cx="5372633" cy="43897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83" y="1903681"/>
            <a:ext cx="5372633" cy="43897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83" y="1903681"/>
            <a:ext cx="5372633" cy="43897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83" y="1903681"/>
            <a:ext cx="5372633" cy="43897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83" y="1903681"/>
            <a:ext cx="5372633" cy="43897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83" y="1903681"/>
            <a:ext cx="5372633" cy="4389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 Calculations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8280" y="2175651"/>
                <a:ext cx="6052683" cy="10204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𝑀𝑜𝑡𝑡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𝐼𝐸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𝑄𝐸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𝐼𝐸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p>
                                      </m:sSub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𝑄𝐸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80" y="2175651"/>
                <a:ext cx="6052683" cy="1020472"/>
              </a:xfrm>
              <a:prstGeom prst="rect">
                <a:avLst/>
              </a:prstGeom>
              <a:blipFill rotWithShape="0">
                <a:blip r:embed="rId8"/>
                <a:stretch>
                  <a:fillRect b="-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3369408"/>
                <a:ext cx="5163683" cy="249968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Unpolarized structure functions obtained through </a:t>
                </a:r>
                <a:r>
                  <a:rPr lang="en-US" dirty="0" err="1" smtClean="0"/>
                  <a:t>Bosted’s</a:t>
                </a:r>
                <a:r>
                  <a:rPr lang="en-US" dirty="0" smtClean="0"/>
                  <a:t> code</a:t>
                </a: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Polarized cross sections dependent on unpolarized cross section, tensor polarization,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3369408"/>
                <a:ext cx="5163683" cy="2499685"/>
              </a:xfrm>
              <a:blipFill rotWithShape="0">
                <a:blip r:embed="rId9"/>
                <a:stretch>
                  <a:fillRect l="-1181" t="-26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-5008" y="5971954"/>
            <a:ext cx="51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P.E. </a:t>
            </a:r>
            <a:r>
              <a:rPr lang="en-US" dirty="0" err="1" smtClean="0"/>
              <a:t>Bosted</a:t>
            </a:r>
            <a:r>
              <a:rPr lang="en-US" dirty="0" smtClean="0"/>
              <a:t>, V. </a:t>
            </a:r>
            <a:r>
              <a:rPr lang="en-US" dirty="0" err="1" smtClean="0"/>
              <a:t>Mamyan</a:t>
            </a:r>
            <a:r>
              <a:rPr lang="en-US" dirty="0" smtClean="0"/>
              <a:t>, arXiv:1203.2262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50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9118600" y="2135909"/>
            <a:ext cx="2476500" cy="3348182"/>
          </a:xfrm>
          <a:prstGeom prst="rect">
            <a:avLst/>
          </a:prstGeom>
          <a:solidFill>
            <a:srgbClr val="FF00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27" y="2119480"/>
            <a:ext cx="5407119" cy="4010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27" y="2119480"/>
            <a:ext cx="5407119" cy="4010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Cross Section Calculations</a:t>
                </a:r>
                <a:r>
                  <a:rPr lang="en-US" dirty="0"/>
                  <a:t>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97280" y="2161364"/>
                <a:ext cx="4743735" cy="9389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𝑑𝑖𝑙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p>
                          </m:sSub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p>
                          </m:sSub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i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i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161364"/>
                <a:ext cx="4743735" cy="93891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97280" y="3786188"/>
            <a:ext cx="5163683" cy="2082905"/>
          </a:xfrm>
        </p:spPr>
        <p:txBody>
          <a:bodyPr/>
          <a:lstStyle/>
          <a:p>
            <a:r>
              <a:rPr lang="en-US" dirty="0" smtClean="0"/>
              <a:t>Compared results from the </a:t>
            </a:r>
            <a:r>
              <a:rPr lang="en-US" dirty="0" err="1" smtClean="0"/>
              <a:t>Bosted</a:t>
            </a:r>
            <a:r>
              <a:rPr lang="en-US" dirty="0" smtClean="0"/>
              <a:t> fit and </a:t>
            </a:r>
            <a:r>
              <a:rPr lang="en-US" dirty="0" err="1" smtClean="0"/>
              <a:t>Sargsian’s</a:t>
            </a:r>
            <a:r>
              <a:rPr lang="en-US" dirty="0" smtClean="0"/>
              <a:t> light-cone model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-5009" y="2715555"/>
            <a:ext cx="10528064" cy="3624913"/>
            <a:chOff x="-5009" y="2715555"/>
            <a:chExt cx="10528064" cy="3624913"/>
          </a:xfrm>
        </p:grpSpPr>
        <p:sp>
          <p:nvSpPr>
            <p:cNvPr id="11" name="TextBox 10"/>
            <p:cNvSpPr txBox="1"/>
            <p:nvPr/>
          </p:nvSpPr>
          <p:spPr>
            <a:xfrm>
              <a:off x="-5009" y="5694137"/>
              <a:ext cx="5846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P.E. </a:t>
              </a:r>
              <a:r>
                <a:rPr lang="en-US" dirty="0" err="1" smtClean="0"/>
                <a:t>Bosted</a:t>
              </a:r>
              <a:r>
                <a:rPr lang="en-US" dirty="0" smtClean="0"/>
                <a:t>, V. </a:t>
              </a:r>
              <a:r>
                <a:rPr lang="en-US" dirty="0" err="1" smtClean="0"/>
                <a:t>Mamyan</a:t>
              </a:r>
              <a:r>
                <a:rPr lang="en-US" dirty="0" smtClean="0"/>
                <a:t>, arXiv:1203.2262</a:t>
              </a:r>
            </a:p>
            <a:p>
              <a:r>
                <a:rPr lang="en-US" dirty="0" smtClean="0"/>
                <a:t>M. Sargsian, Private Communication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332524">
              <a:off x="7714145" y="2715555"/>
              <a:ext cx="28089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rgbClr val="FF33CC">
                      <a:alpha val="25000"/>
                    </a:srgbClr>
                  </a:solidFill>
                </a:rPr>
                <a:t>Preliminary</a:t>
              </a:r>
              <a:endParaRPr lang="en-US" sz="4400" dirty="0">
                <a:solidFill>
                  <a:srgbClr val="FF33CC">
                    <a:alpha val="2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616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1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 Calculations - Deuterium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Compared with data similar to </a:t>
                </a:r>
                <a:r>
                  <a:rPr lang="en-US" dirty="0" err="1" smtClean="0"/>
                  <a:t>Azz</a:t>
                </a:r>
                <a:r>
                  <a:rPr lang="en-US" dirty="0" smtClean="0"/>
                  <a:t> range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=5.766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′=4.8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18.0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5008" y="5755418"/>
            <a:ext cx="5148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N. </a:t>
            </a:r>
            <a:r>
              <a:rPr lang="en-US" dirty="0" err="1" smtClean="0"/>
              <a:t>Fomin</a:t>
            </a:r>
            <a:r>
              <a:rPr lang="en-US" dirty="0" smtClean="0"/>
              <a:t>, et al., Phys. Rev. </a:t>
            </a:r>
            <a:r>
              <a:rPr lang="en-US" dirty="0" err="1" smtClean="0"/>
              <a:t>Lett</a:t>
            </a:r>
            <a:r>
              <a:rPr lang="en-US" dirty="0" smtClean="0"/>
              <a:t>. 108 (2012) 092502</a:t>
            </a:r>
          </a:p>
          <a:p>
            <a:r>
              <a:rPr lang="en-US" dirty="0" smtClean="0"/>
              <a:t>N. </a:t>
            </a:r>
            <a:r>
              <a:rPr lang="en-US" dirty="0" err="1" smtClean="0"/>
              <a:t>Fomin</a:t>
            </a:r>
            <a:r>
              <a:rPr lang="en-US" dirty="0" smtClean="0"/>
              <a:t>, et al., Phys. Rev. </a:t>
            </a:r>
            <a:r>
              <a:rPr lang="en-US" dirty="0" err="1" smtClean="0"/>
              <a:t>Lett</a:t>
            </a:r>
            <a:r>
              <a:rPr lang="en-US" dirty="0" smtClean="0"/>
              <a:t>. 105 (2010) 212502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48" y="1832671"/>
            <a:ext cx="5372633" cy="4392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6"/>
          <a:stretch/>
        </p:blipFill>
        <p:spPr>
          <a:xfrm>
            <a:off x="1097280" y="3255776"/>
            <a:ext cx="3693135" cy="24788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27747">
            <a:off x="1897023" y="4842162"/>
            <a:ext cx="2093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33CC">
                    <a:alpha val="25000"/>
                  </a:srgbClr>
                </a:solidFill>
              </a:rPr>
              <a:t>Preliminary</a:t>
            </a:r>
            <a:endParaRPr lang="en-US" sz="3200" dirty="0">
              <a:solidFill>
                <a:srgbClr val="FF33CC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30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48" y="1832670"/>
            <a:ext cx="5372633" cy="4392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 Calculations - Carbon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Compared with data similar to </a:t>
                </a:r>
                <a:r>
                  <a:rPr lang="en-US" dirty="0" err="1" smtClean="0"/>
                  <a:t>Azz</a:t>
                </a:r>
                <a:r>
                  <a:rPr lang="en-US" dirty="0" smtClean="0"/>
                  <a:t> range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=5.766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′=4.8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18.0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5008" y="5755418"/>
            <a:ext cx="5148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N. </a:t>
            </a:r>
            <a:r>
              <a:rPr lang="en-US" dirty="0" err="1" smtClean="0"/>
              <a:t>Fomin</a:t>
            </a:r>
            <a:r>
              <a:rPr lang="en-US" dirty="0" smtClean="0"/>
              <a:t>, et al., Phys. Rev. </a:t>
            </a:r>
            <a:r>
              <a:rPr lang="en-US" dirty="0" err="1" smtClean="0"/>
              <a:t>Lett</a:t>
            </a:r>
            <a:r>
              <a:rPr lang="en-US" dirty="0" smtClean="0"/>
              <a:t>. 108 (2012) 092502</a:t>
            </a:r>
          </a:p>
          <a:p>
            <a:r>
              <a:rPr lang="en-US" dirty="0" smtClean="0"/>
              <a:t>N. </a:t>
            </a:r>
            <a:r>
              <a:rPr lang="en-US" dirty="0" err="1" smtClean="0"/>
              <a:t>Fomin</a:t>
            </a:r>
            <a:r>
              <a:rPr lang="en-US" dirty="0" smtClean="0"/>
              <a:t>, et al., Phys. Rev. </a:t>
            </a:r>
            <a:r>
              <a:rPr lang="en-US" dirty="0" err="1" smtClean="0"/>
              <a:t>Lett</a:t>
            </a:r>
            <a:r>
              <a:rPr lang="en-US" dirty="0" smtClean="0"/>
              <a:t>. 105 (2010) 212502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6"/>
          <a:stretch/>
        </p:blipFill>
        <p:spPr>
          <a:xfrm>
            <a:off x="1097280" y="3255776"/>
            <a:ext cx="3693135" cy="24788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227747">
            <a:off x="1897023" y="4842162"/>
            <a:ext cx="2093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33CC">
                    <a:alpha val="25000"/>
                  </a:srgbClr>
                </a:solidFill>
              </a:rPr>
              <a:t>Preliminary</a:t>
            </a:r>
            <a:endParaRPr lang="en-US" sz="3200" dirty="0">
              <a:solidFill>
                <a:srgbClr val="FF33CC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98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 Calculations - Deuterium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Compared with data similar to </a:t>
                </a:r>
                <a:r>
                  <a:rPr lang="en-US" dirty="0" err="1" smtClean="0"/>
                  <a:t>Azz</a:t>
                </a:r>
                <a:r>
                  <a:rPr lang="en-US" dirty="0" smtClean="0"/>
                  <a:t> range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=6.519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′=6.23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8.0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5008" y="5968778"/>
            <a:ext cx="51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W.P. </a:t>
            </a:r>
            <a:r>
              <a:rPr lang="en-US" dirty="0" err="1" smtClean="0"/>
              <a:t>Shutz</a:t>
            </a:r>
            <a:r>
              <a:rPr lang="en-US" dirty="0" smtClean="0"/>
              <a:t>, et al., Phys. Rev. </a:t>
            </a:r>
            <a:r>
              <a:rPr lang="en-US" dirty="0" err="1" smtClean="0"/>
              <a:t>Lett</a:t>
            </a:r>
            <a:r>
              <a:rPr lang="en-US" dirty="0" smtClean="0"/>
              <a:t>. 38, 259 (1977)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48" y="1845734"/>
            <a:ext cx="5379818" cy="4389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251587"/>
            <a:ext cx="3693135" cy="27391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27747">
            <a:off x="1897023" y="4842162"/>
            <a:ext cx="2093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33CC">
                    <a:alpha val="25000"/>
                  </a:srgbClr>
                </a:solidFill>
              </a:rPr>
              <a:t>Preliminary</a:t>
            </a:r>
            <a:endParaRPr lang="en-US" sz="3200" dirty="0">
              <a:solidFill>
                <a:srgbClr val="FF33CC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49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7700" y="1028700"/>
            <a:ext cx="11099800" cy="135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65" y="0"/>
            <a:ext cx="9351818" cy="62345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9612834">
            <a:off x="2385988" y="1376256"/>
            <a:ext cx="703808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33CC">
                    <a:alpha val="25000"/>
                  </a:srgbClr>
                </a:solidFill>
              </a:rPr>
              <a:t>Very</a:t>
            </a:r>
          </a:p>
          <a:p>
            <a:pPr algn="ctr"/>
            <a:r>
              <a:rPr lang="en-US" sz="11500" dirty="0" smtClean="0">
                <a:solidFill>
                  <a:srgbClr val="FF33CC">
                    <a:alpha val="25000"/>
                  </a:srgbClr>
                </a:solidFill>
              </a:rPr>
              <a:t>Preliminary</a:t>
            </a:r>
            <a:endParaRPr lang="en-US" sz="11500" dirty="0">
              <a:solidFill>
                <a:srgbClr val="FF33CC">
                  <a:alpha val="25000"/>
                </a:srgbClr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7780" y="-449997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Kinematics</a:t>
            </a:r>
            <a:br>
              <a:rPr lang="en-US" sz="3200" dirty="0" smtClean="0"/>
            </a:br>
            <a:r>
              <a:rPr lang="en-US" sz="3200" dirty="0" smtClean="0"/>
              <a:t>Scan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748884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Measurements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129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184301" y="3013484"/>
            <a:ext cx="6166909" cy="2193972"/>
            <a:chOff x="1316645" y="2164786"/>
            <a:chExt cx="8044823" cy="2862070"/>
          </a:xfrm>
        </p:grpSpPr>
        <p:grpSp>
          <p:nvGrpSpPr>
            <p:cNvPr id="50" name="Group 49"/>
            <p:cNvGrpSpPr/>
            <p:nvPr/>
          </p:nvGrpSpPr>
          <p:grpSpPr>
            <a:xfrm>
              <a:off x="1316645" y="2164786"/>
              <a:ext cx="8044823" cy="2862070"/>
              <a:chOff x="1316645" y="2164786"/>
              <a:chExt cx="8044823" cy="2862070"/>
            </a:xfrm>
          </p:grpSpPr>
          <p:sp>
            <p:nvSpPr>
              <p:cNvPr id="52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97990" y="2215394"/>
                <a:ext cx="793935" cy="397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200" dirty="0">
                    <a:latin typeface="+mn-lt"/>
                  </a:rPr>
                  <a:t>SHMS</a:t>
                </a:r>
                <a:endParaRPr lang="en-US" sz="1200" baseline="30000" dirty="0">
                  <a:latin typeface="+mn-lt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1316645" y="2164786"/>
                <a:ext cx="8044823" cy="2862070"/>
                <a:chOff x="1316645" y="2164786"/>
                <a:chExt cx="8044823" cy="2862070"/>
              </a:xfrm>
            </p:grpSpPr>
            <p:cxnSp>
              <p:nvCxnSpPr>
                <p:cNvPr id="54" name="Straight Connector 53"/>
                <p:cNvCxnSpPr>
                  <a:endCxn id="55" idx="3"/>
                </p:cNvCxnSpPr>
                <p:nvPr/>
              </p:nvCxnSpPr>
              <p:spPr>
                <a:xfrm>
                  <a:off x="6280420" y="3638224"/>
                  <a:ext cx="2437962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3" y="4505015"/>
                  <a:ext cx="1273177" cy="39748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6" name="Straight Connector 55"/>
                <p:cNvCxnSpPr>
                  <a:endCxn id="52" idx="3"/>
                </p:cNvCxnSpPr>
                <p:nvPr/>
              </p:nvCxnSpPr>
              <p:spPr>
                <a:xfrm flipV="1">
                  <a:off x="6289383" y="2164786"/>
                  <a:ext cx="1914476" cy="145551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8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643856" y="3910293"/>
                  <a:ext cx="1083583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59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98592" y="4452612"/>
                  <a:ext cx="692724" cy="397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HMS</a:t>
                  </a:r>
                  <a:endParaRPr lang="en-US" sz="1200" baseline="30000" dirty="0">
                    <a:latin typeface="+mn-lt"/>
                  </a:endParaRPr>
                </a:p>
              </p:txBody>
            </p:sp>
            <p:sp>
              <p:nvSpPr>
                <p:cNvPr id="60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6" y="3426854"/>
                  <a:ext cx="264969" cy="397433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41280" y="2731529"/>
                  <a:ext cx="832764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2" name="Oval 23"/>
                <p:cNvSpPr>
                  <a:spLocks noChangeArrowheads="1"/>
                </p:cNvSpPr>
                <p:nvPr/>
              </p:nvSpPr>
              <p:spPr bwMode="auto">
                <a:xfrm>
                  <a:off x="6171880" y="3320922"/>
                  <a:ext cx="372755" cy="55893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3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3"/>
                  <a:ext cx="264969" cy="397433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4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115806" y="3777690"/>
                  <a:ext cx="832764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5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2" y="3437966"/>
                  <a:ext cx="725487" cy="39743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66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49579" y="3042679"/>
                  <a:ext cx="699623" cy="397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 err="1">
                      <a:latin typeface="+mn-lt"/>
                    </a:rPr>
                    <a:t>Lumi</a:t>
                  </a:r>
                  <a:endParaRPr lang="en-US" sz="1200" dirty="0">
                    <a:latin typeface="+mn-lt"/>
                  </a:endParaRPr>
                </a:p>
              </p:txBody>
            </p:sp>
            <p:sp>
              <p:nvSpPr>
                <p:cNvPr id="67" name="Right Bracket 66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100"/>
                </a:p>
              </p:txBody>
            </p:sp>
            <p:sp>
              <p:nvSpPr>
                <p:cNvPr id="6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402651" y="2805113"/>
                  <a:ext cx="958817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Faraday</a:t>
                  </a:r>
                  <a:br>
                    <a:rPr lang="en-US" sz="1200" dirty="0">
                      <a:latin typeface="+mn-lt"/>
                    </a:rPr>
                  </a:br>
                  <a:r>
                    <a:rPr lang="en-US" sz="12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69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316645" y="3279315"/>
                  <a:ext cx="1345628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 smtClean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200" dirty="0" smtClean="0">
                      <a:latin typeface="+mn-lt"/>
                    </a:rPr>
                    <a:t>Beam</a:t>
                  </a:r>
                  <a:endParaRPr lang="en-US" sz="1200" dirty="0">
                    <a:latin typeface="+mn-lt"/>
                  </a:endParaRPr>
                </a:p>
              </p:txBody>
            </p:sp>
          </p:grpSp>
        </p:grpSp>
        <p:sp>
          <p:nvSpPr>
            <p:cNvPr id="51" name="Rectangle 21"/>
            <p:cNvSpPr>
              <a:spLocks noChangeArrowheads="1"/>
            </p:cNvSpPr>
            <p:nvPr/>
          </p:nvSpPr>
          <p:spPr bwMode="auto">
            <a:xfrm rot="19194947">
              <a:off x="7400683" y="2223749"/>
              <a:ext cx="988551" cy="3974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1200" dirty="0" smtClean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  <a:endParaRPr lang="en-US" sz="1200" dirty="0">
                <a:solidFill>
                  <a:srgbClr val="000000"/>
                </a:solidFill>
                <a:latin typeface="Chalkboard"/>
                <a:ea typeface="MS PGothic" panose="020B0600070205080204" pitchFamily="34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3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Identical equipment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(E12-13-011)</a:t>
                </a:r>
                <a:endParaRPr lang="en-US" dirty="0"/>
              </a:p>
            </p:txBody>
          </p:sp>
        </mc:Choice>
        <mc:Fallback xmlns="">
          <p:sp>
            <p:nvSpPr>
              <p:cNvPr id="32" name="Content Placeholder 3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 descr="Screen shot 2011-08-21 at 9.20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04" y="1992030"/>
            <a:ext cx="5249461" cy="398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4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03/11/2014</a:t>
            </a:r>
          </a:p>
        </p:txBody>
      </p:sp>
      <p:sp>
        <p:nvSpPr>
          <p:cNvPr id="3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</p:spPr>
        <p:txBody>
          <a:bodyPr/>
          <a:lstStyle/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40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DNP Target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15060" y="2141079"/>
                <a:ext cx="4947920" cy="402336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400" dirty="0" smtClean="0"/>
                  <a:t>Identical target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(E12-13-011</a:t>
                </a:r>
                <a:r>
                  <a:rPr lang="en-US" sz="2400" dirty="0" smtClean="0"/>
                  <a:t>)</a:t>
                </a:r>
              </a:p>
              <a:p>
                <a:pPr lvl="1"/>
                <a:r>
                  <a:rPr lang="en-US" sz="2400" dirty="0" smtClean="0"/>
                  <a:t>Dynamic Nuclear Polarization of ND</a:t>
                </a:r>
                <a:r>
                  <a:rPr lang="en-US" sz="2400" baseline="-25000" dirty="0" smtClean="0"/>
                  <a:t>3</a:t>
                </a:r>
                <a:endParaRPr lang="en-US" sz="2400" baseline="-25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30%</m:t>
                    </m:r>
                  </m:oMath>
                </a14:m>
                <a:endParaRPr lang="en-US" sz="4400" dirty="0" smtClean="0"/>
              </a:p>
              <a:p>
                <a:pPr lvl="1"/>
                <a:r>
                  <a:rPr lang="en-US" sz="2400" dirty="0" smtClean="0"/>
                  <a:t>5 </a:t>
                </a:r>
                <a:r>
                  <a:rPr lang="en-US" sz="2400" dirty="0"/>
                  <a:t>Tesla at 1 K</a:t>
                </a:r>
              </a:p>
              <a:p>
                <a:pPr lvl="1"/>
                <a:r>
                  <a:rPr lang="en-US" sz="2400" dirty="0"/>
                  <a:t>3cm Target Length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0.65</m:t>
                    </m:r>
                  </m:oMath>
                </a14:m>
                <a:endParaRPr lang="en-US" sz="24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</m:oMath>
                </a14:m>
                <a:r>
                  <a:rPr lang="en-US" sz="2400" dirty="0" smtClean="0"/>
                  <a:t> varies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4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5060" y="2141079"/>
                <a:ext cx="4947920" cy="4023360"/>
              </a:xfrm>
              <a:blipFill rotWithShape="0">
                <a:blip r:embed="rId2"/>
                <a:stretch>
                  <a:fillRect t="-2273" r="-1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5856" r="1266" b="441"/>
          <a:stretch>
            <a:fillRect/>
          </a:stretch>
        </p:blipFill>
        <p:spPr bwMode="auto">
          <a:xfrm>
            <a:off x="6647180" y="1865613"/>
            <a:ext cx="45085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03/11/2014</a:t>
            </a: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</p:spPr>
        <p:txBody>
          <a:bodyPr/>
          <a:lstStyle/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5008" y="5968778"/>
            <a:ext cx="51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courtesy of C. Keith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56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Today’s Discussion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86125"/>
          </a:xfrm>
        </p:spPr>
        <p:txBody>
          <a:bodyPr anchor="ctr">
            <a:normAutofit/>
          </a:bodyPr>
          <a:lstStyle/>
          <a:p>
            <a:pPr lvl="1"/>
            <a:r>
              <a:rPr lang="en-US" sz="4000" dirty="0" smtClean="0"/>
              <a:t> Overview of the Physics</a:t>
            </a:r>
          </a:p>
          <a:p>
            <a:pPr lvl="1"/>
            <a:r>
              <a:rPr lang="en-US" sz="4000" dirty="0" smtClean="0"/>
              <a:t> Rates Calculation</a:t>
            </a:r>
          </a:p>
          <a:p>
            <a:pPr lvl="1"/>
            <a:r>
              <a:rPr lang="en-US" sz="4000" dirty="0" smtClean="0"/>
              <a:t> Experimental Set-up</a:t>
            </a:r>
          </a:p>
          <a:p>
            <a:pPr lvl="1"/>
            <a:r>
              <a:rPr lang="en-US" sz="4000" dirty="0" smtClean="0"/>
              <a:t> Potential Measurements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03/11/2014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88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2299"/>
            <a:ext cx="3200400" cy="1216659"/>
          </a:xfrm>
        </p:spPr>
        <p:txBody>
          <a:bodyPr/>
          <a:lstStyle/>
          <a:p>
            <a:r>
              <a:rPr lang="en-US" dirty="0" smtClean="0"/>
              <a:t>UNH Target Lab is Ramping Up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84680"/>
            <a:ext cx="3200400" cy="337912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First cool-down in January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Achieved 7T field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982" y="3384762"/>
            <a:ext cx="3887978" cy="2915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8" b="75414"/>
          <a:stretch/>
        </p:blipFill>
        <p:spPr>
          <a:xfrm>
            <a:off x="8219793" y="108570"/>
            <a:ext cx="3744355" cy="3085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8" t="49937" r="-730" b="25477"/>
          <a:stretch/>
        </p:blipFill>
        <p:spPr>
          <a:xfrm>
            <a:off x="4274586" y="3295030"/>
            <a:ext cx="3744355" cy="3085235"/>
          </a:xfrm>
          <a:prstGeom prst="rect">
            <a:avLst/>
          </a:prstGeom>
        </p:spPr>
      </p:pic>
      <p:pic>
        <p:nvPicPr>
          <p:cNvPr id="11" name="lhe-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-1" t="15830" r="2239" b="20170"/>
          <a:stretch/>
        </p:blipFill>
        <p:spPr>
          <a:xfrm>
            <a:off x="502920" y="2764891"/>
            <a:ext cx="3108960" cy="3615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47" y="226475"/>
            <a:ext cx="3799235" cy="2849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634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Details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:r>
                  <a:rPr lang="en-US" sz="2800" dirty="0" smtClean="0"/>
                  <a:t>D(</a:t>
                </a:r>
                <a:r>
                  <a:rPr lang="en-US" sz="2800" dirty="0" err="1" smtClean="0"/>
                  <a:t>e,e</a:t>
                </a:r>
                <a:r>
                  <a:rPr lang="en-US" sz="2800" dirty="0" smtClean="0"/>
                  <a:t>’)X</a:t>
                </a:r>
              </a:p>
              <a:p>
                <a:pPr lvl="1"/>
                <a:r>
                  <a:rPr lang="en-US" sz="2800" dirty="0" smtClean="0"/>
                  <a:t>Same equipment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(E12-13-011</a:t>
                </a:r>
                <a:r>
                  <a:rPr lang="en-US" sz="2800" dirty="0" smtClean="0"/>
                  <a:t>)</a:t>
                </a:r>
              </a:p>
              <a:p>
                <a:pPr lvl="1"/>
                <a:r>
                  <a:rPr lang="en-US" sz="2800" b="1" dirty="0" smtClean="0"/>
                  <a:t>2 Week</a:t>
                </a:r>
                <a:r>
                  <a:rPr lang="en-US" sz="2800" dirty="0" smtClean="0"/>
                  <a:t> </a:t>
                </a:r>
                <a:r>
                  <a:rPr lang="en-US" sz="2800" b="1" dirty="0" smtClean="0"/>
                  <a:t>Experiment </a:t>
                </a:r>
              </a:p>
              <a:p>
                <a:pPr lvl="1"/>
                <a:r>
                  <a:rPr lang="en-US" sz="2800" dirty="0" smtClean="0"/>
                  <a:t>1 Kinematic Setting</a:t>
                </a:r>
              </a:p>
              <a:p>
                <a:pPr lvl="2"/>
                <a:r>
                  <a:rPr lang="en-US" sz="2400" dirty="0" smtClean="0"/>
                  <a:t>Beam Energy = 6.6 </a:t>
                </a:r>
                <a:r>
                  <a:rPr lang="en-US" sz="2400" dirty="0" err="1" smtClean="0"/>
                  <a:t>GeV</a:t>
                </a:r>
                <a:endParaRPr lang="en-US" sz="2400" dirty="0" smtClean="0"/>
              </a:p>
              <a:p>
                <a:pPr lvl="2"/>
                <a:r>
                  <a:rPr lang="en-US" sz="2400" dirty="0" smtClean="0"/>
                  <a:t>HMS Angle = 10.6 degrees</a:t>
                </a:r>
              </a:p>
              <a:p>
                <a:pPr lvl="2"/>
                <a:r>
                  <a:rPr lang="en-US" sz="2400" dirty="0" smtClean="0"/>
                  <a:t>HMS Momentum = 7.3 </a:t>
                </a:r>
                <a:r>
                  <a:rPr lang="en-US" sz="2400" dirty="0" err="1" smtClean="0"/>
                  <a:t>GeV</a:t>
                </a:r>
                <a:r>
                  <a:rPr lang="en-US" sz="2400" dirty="0" smtClean="0"/>
                  <a:t>/</a:t>
                </a:r>
                <a:r>
                  <a:rPr lang="en-US" sz="2400" i="1" dirty="0" smtClean="0"/>
                  <a:t>c</a:t>
                </a:r>
              </a:p>
              <a:p>
                <a:pPr lvl="2"/>
                <a:r>
                  <a:rPr lang="en-US" sz="2400" dirty="0" smtClean="0"/>
                  <a:t>SHMS Angle = 10.3 degrees</a:t>
                </a:r>
              </a:p>
              <a:p>
                <a:pPr lvl="2"/>
                <a:r>
                  <a:rPr lang="en-US" sz="2400" dirty="0" smtClean="0"/>
                  <a:t>SHMS Momentum = 6.1 </a:t>
                </a:r>
                <a:r>
                  <a:rPr lang="en-US" sz="2400" dirty="0" err="1" smtClean="0"/>
                  <a:t>GeV</a:t>
                </a:r>
                <a:r>
                  <a:rPr lang="en-US" sz="2400" dirty="0" smtClean="0"/>
                  <a:t>/</a:t>
                </a:r>
                <a:r>
                  <a:rPr lang="en-US" sz="2400" i="1" dirty="0" smtClean="0"/>
                  <a:t>c</a:t>
                </a:r>
                <a:endParaRPr lang="en-US" sz="24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2" t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53" y="2629652"/>
            <a:ext cx="4880293" cy="29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15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2600" y="1333500"/>
            <a:ext cx="11595100" cy="1122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11146" y="310978"/>
            <a:ext cx="9863957" cy="5910514"/>
            <a:chOff x="1111146" y="310978"/>
            <a:chExt cx="9863957" cy="59105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298" y="310978"/>
              <a:ext cx="4839798" cy="29352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284" y="310978"/>
              <a:ext cx="4779709" cy="29339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" y="3346351"/>
              <a:ext cx="4912950" cy="287514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394" y="3333834"/>
              <a:ext cx="4779709" cy="2872528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9612834">
            <a:off x="2515311" y="639656"/>
            <a:ext cx="703808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33CC">
                    <a:alpha val="25000"/>
                  </a:srgbClr>
                </a:solidFill>
              </a:rPr>
              <a:t>Very</a:t>
            </a:r>
          </a:p>
          <a:p>
            <a:pPr algn="ctr"/>
            <a:r>
              <a:rPr lang="en-US" sz="11500" dirty="0" smtClean="0">
                <a:solidFill>
                  <a:srgbClr val="FF33CC">
                    <a:alpha val="25000"/>
                  </a:srgbClr>
                </a:solidFill>
              </a:rPr>
              <a:t>Preliminary</a:t>
            </a:r>
            <a:endParaRPr lang="en-US" sz="11500" dirty="0">
              <a:solidFill>
                <a:srgbClr val="FF33CC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57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946" y="2205434"/>
            <a:ext cx="5346769" cy="3786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1" y="2205434"/>
            <a:ext cx="5407119" cy="37862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/>
              <a:t>Potential Measurement (2 Weeks)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9612834">
            <a:off x="8251877" y="3312818"/>
            <a:ext cx="2963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33CC">
                    <a:alpha val="25000"/>
                  </a:srgbClr>
                </a:solidFill>
              </a:rPr>
              <a:t>Very</a:t>
            </a:r>
          </a:p>
          <a:p>
            <a:pPr algn="ctr"/>
            <a:r>
              <a:rPr lang="en-US" sz="4000" dirty="0" smtClean="0">
                <a:solidFill>
                  <a:srgbClr val="FF33CC">
                    <a:alpha val="25000"/>
                  </a:srgbClr>
                </a:solidFill>
              </a:rPr>
              <a:t>Preliminary</a:t>
            </a:r>
            <a:endParaRPr lang="en-US" sz="4000" dirty="0">
              <a:solidFill>
                <a:srgbClr val="FF33CC">
                  <a:alpha val="25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612834">
            <a:off x="2785534" y="2907490"/>
            <a:ext cx="2963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33CC">
                    <a:alpha val="25000"/>
                  </a:srgbClr>
                </a:solidFill>
              </a:rPr>
              <a:t>Very</a:t>
            </a:r>
          </a:p>
          <a:p>
            <a:pPr algn="ctr"/>
            <a:r>
              <a:rPr lang="en-US" sz="4000" dirty="0" smtClean="0">
                <a:solidFill>
                  <a:srgbClr val="FF33CC">
                    <a:alpha val="25000"/>
                  </a:srgbClr>
                </a:solidFill>
              </a:rPr>
              <a:t>Preliminary</a:t>
            </a:r>
            <a:endParaRPr lang="en-US" sz="4000" dirty="0">
              <a:solidFill>
                <a:srgbClr val="FF33CC">
                  <a:alpha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46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to PAC42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:r>
                  <a:rPr lang="en-US" sz="2800" dirty="0" smtClean="0"/>
                  <a:t>Small dilution factor</a:t>
                </a:r>
              </a:p>
              <a:p>
                <a:pPr lvl="1"/>
                <a:r>
                  <a:rPr lang="en-US" sz="2800" dirty="0"/>
                  <a:t>D(</a:t>
                </a:r>
                <a:r>
                  <a:rPr lang="en-US" sz="2800" dirty="0" err="1"/>
                  <a:t>e,e’p</a:t>
                </a:r>
                <a:r>
                  <a:rPr lang="en-US" sz="2800" dirty="0"/>
                  <a:t>) </a:t>
                </a:r>
                <a:r>
                  <a:rPr lang="en-US" sz="2800" dirty="0" smtClean="0"/>
                  <a:t>removes the dilution factor, but has smaller acceptance</a:t>
                </a:r>
              </a:p>
              <a:p>
                <a:pPr lvl="2"/>
                <a:r>
                  <a:rPr lang="en-US" sz="2400" dirty="0" smtClean="0"/>
                  <a:t>Calculations have yet to be done</a:t>
                </a:r>
              </a:p>
              <a:p>
                <a:pPr lvl="1"/>
                <a:r>
                  <a:rPr lang="en-US" sz="2800" dirty="0" smtClean="0"/>
                  <a:t>Tensor polarization of 30% not yet achieved, but being worked on</a:t>
                </a:r>
              </a:p>
              <a:p>
                <a:pPr lvl="1"/>
                <a:r>
                  <a:rPr lang="en-US" sz="2800" dirty="0" smtClean="0"/>
                  <a:t>Look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800" dirty="0" smtClean="0"/>
                  <a:t> dependence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82" t="-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570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to PAC42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5481320" cy="4614051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n-US" sz="2800" dirty="0" smtClean="0"/>
                  <a:t>Very large measurement</a:t>
                </a:r>
              </a:p>
              <a:p>
                <a:pPr lvl="1"/>
                <a:r>
                  <a:rPr lang="en-US" sz="2800" dirty="0" smtClean="0"/>
                  <a:t>Less dependent on systematics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 smtClean="0"/>
              </a:p>
              <a:p>
                <a:pPr lvl="1"/>
                <a:r>
                  <a:rPr lang="en-US" sz="2800" dirty="0" smtClean="0"/>
                  <a:t>Potential to be used as commissioning to get a better handle on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 smtClean="0"/>
                  <a:t> systematics</a:t>
                </a:r>
              </a:p>
              <a:p>
                <a:pPr lvl="1"/>
                <a:r>
                  <a:rPr lang="en-US" sz="2800" dirty="0" smtClean="0"/>
                  <a:t>Direct access to the tensor component of SRC</a:t>
                </a:r>
              </a:p>
              <a:p>
                <a:pPr lvl="1"/>
                <a:r>
                  <a:rPr lang="en-US" sz="2800" b="1" dirty="0" smtClean="0"/>
                  <a:t>2 week measurement</a:t>
                </a:r>
              </a:p>
              <a:p>
                <a:pPr lvl="1"/>
                <a:r>
                  <a:rPr lang="en-US" sz="2800" b="1" dirty="0" smtClean="0"/>
                  <a:t>Identical equipment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800" b="1" dirty="0" smtClean="0"/>
              </a:p>
              <a:p>
                <a:pPr lvl="1"/>
                <a:r>
                  <a:rPr lang="en-US" sz="2800" dirty="0" smtClean="0"/>
                  <a:t>Open for collaboration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5481320" cy="4614051"/>
              </a:xfrm>
              <a:blipFill rotWithShape="0">
                <a:blip r:embed="rId2"/>
                <a:stretch>
                  <a:fillRect l="-334" t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051946" y="2205434"/>
            <a:ext cx="5346769" cy="3786277"/>
            <a:chOff x="6051946" y="2205434"/>
            <a:chExt cx="5346769" cy="37862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946" y="2205434"/>
              <a:ext cx="5346769" cy="37862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9612834">
              <a:off x="8251877" y="3312818"/>
              <a:ext cx="29633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33CC">
                      <a:alpha val="25000"/>
                    </a:srgbClr>
                  </a:solidFill>
                </a:rPr>
                <a:t>Very</a:t>
              </a:r>
            </a:p>
            <a:p>
              <a:pPr algn="ctr"/>
              <a:r>
                <a:rPr lang="en-US" sz="4000" dirty="0" smtClean="0">
                  <a:solidFill>
                    <a:srgbClr val="FF33CC">
                      <a:alpha val="25000"/>
                    </a:srgbClr>
                  </a:solidFill>
                </a:rPr>
                <a:t>Preliminary</a:t>
              </a:r>
              <a:endParaRPr lang="en-US" sz="4000" dirty="0">
                <a:solidFill>
                  <a:srgbClr val="FF33CC">
                    <a:alpha val="25000"/>
                  </a:srgb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08770" y="1982763"/>
            <a:ext cx="5564777" cy="4111555"/>
            <a:chOff x="5908770" y="1957363"/>
            <a:chExt cx="5564777" cy="411155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27" r="32645" b="63175"/>
            <a:stretch/>
          </p:blipFill>
          <p:spPr>
            <a:xfrm>
              <a:off x="5908770" y="1957363"/>
              <a:ext cx="5564777" cy="411155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19612834">
              <a:off x="8404277" y="3465218"/>
              <a:ext cx="29633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33CC">
                      <a:alpha val="25000"/>
                    </a:srgbClr>
                  </a:solidFill>
                </a:rPr>
                <a:t>Extremely</a:t>
              </a:r>
            </a:p>
            <a:p>
              <a:pPr algn="ctr"/>
              <a:r>
                <a:rPr lang="en-US" sz="4000" dirty="0" smtClean="0">
                  <a:solidFill>
                    <a:srgbClr val="FF33CC">
                      <a:alpha val="25000"/>
                    </a:srgbClr>
                  </a:solidFill>
                </a:rPr>
                <a:t>Preliminary</a:t>
              </a:r>
              <a:endParaRPr lang="en-US" sz="4000" dirty="0">
                <a:solidFill>
                  <a:srgbClr val="FF33CC">
                    <a:alpha val="2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692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(T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5481320" cy="4614051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n-US" sz="2800" dirty="0" smtClean="0"/>
                  <a:t>Very large measurement</a:t>
                </a:r>
              </a:p>
              <a:p>
                <a:pPr lvl="1"/>
                <a:r>
                  <a:rPr lang="en-US" sz="2800" dirty="0" smtClean="0"/>
                  <a:t>Less dependent on systematics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 smtClean="0"/>
              </a:p>
              <a:p>
                <a:pPr lvl="1"/>
                <a:r>
                  <a:rPr lang="en-US" sz="2800" dirty="0" smtClean="0"/>
                  <a:t>Potential to be used as commissioning to get a better handle on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 smtClean="0"/>
                  <a:t> systematics</a:t>
                </a:r>
              </a:p>
              <a:p>
                <a:pPr lvl="1"/>
                <a:r>
                  <a:rPr lang="en-US" sz="2800" dirty="0" smtClean="0"/>
                  <a:t>Direct access to the tensor component of SRC</a:t>
                </a:r>
              </a:p>
              <a:p>
                <a:pPr lvl="1"/>
                <a:r>
                  <a:rPr lang="en-US" sz="2800" b="1" dirty="0" smtClean="0"/>
                  <a:t>2 week measurement</a:t>
                </a:r>
              </a:p>
              <a:p>
                <a:pPr lvl="1"/>
                <a:r>
                  <a:rPr lang="en-US" sz="2800" b="1" dirty="0" smtClean="0"/>
                  <a:t>Identical equipment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sz="2800" b="1" dirty="0" smtClean="0"/>
              </a:p>
              <a:p>
                <a:pPr lvl="1"/>
                <a:r>
                  <a:rPr lang="en-US" sz="2800" dirty="0" smtClean="0"/>
                  <a:t>Open for collaboration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5481320" cy="4614051"/>
              </a:xfrm>
              <a:blipFill rotWithShape="0">
                <a:blip r:embed="rId3"/>
                <a:stretch>
                  <a:fillRect l="-334" t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68" y="0"/>
            <a:ext cx="2310263" cy="1732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r="32645" b="63175"/>
          <a:stretch/>
        </p:blipFill>
        <p:spPr>
          <a:xfrm>
            <a:off x="5908770" y="1982763"/>
            <a:ext cx="5564777" cy="411155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99454" y="1976836"/>
            <a:ext cx="5564777" cy="4111555"/>
            <a:chOff x="5870670" y="1931963"/>
            <a:chExt cx="5564777" cy="411155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27" r="32645" b="63175"/>
            <a:stretch/>
          </p:blipFill>
          <p:spPr>
            <a:xfrm>
              <a:off x="5870670" y="1931963"/>
              <a:ext cx="5564777" cy="411155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19612834">
              <a:off x="8391577" y="3452518"/>
              <a:ext cx="29633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33CC">
                      <a:alpha val="25000"/>
                    </a:srgbClr>
                  </a:solidFill>
                </a:rPr>
                <a:t>Extremely</a:t>
              </a:r>
            </a:p>
            <a:p>
              <a:pPr algn="ctr"/>
              <a:r>
                <a:rPr lang="en-US" sz="4000" dirty="0" smtClean="0">
                  <a:solidFill>
                    <a:srgbClr val="FF33CC">
                      <a:alpha val="25000"/>
                    </a:srgbClr>
                  </a:solidFill>
                </a:rPr>
                <a:t>Preliminary</a:t>
              </a:r>
              <a:endParaRPr lang="en-US" sz="4000" dirty="0">
                <a:solidFill>
                  <a:srgbClr val="FF33CC">
                    <a:alpha val="2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788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03/11/2014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</p:spPr>
        <p:txBody>
          <a:bodyPr/>
          <a:lstStyle/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47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18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03/11/2014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</p:spPr>
        <p:txBody>
          <a:bodyPr/>
          <a:lstStyle/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74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9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2506664" y="228600"/>
            <a:ext cx="7704137" cy="769938"/>
          </a:xfrm>
        </p:spPr>
        <p:txBody>
          <a:bodyPr>
            <a:normAutofit fontScale="90000"/>
          </a:bodyPr>
          <a:lstStyle/>
          <a:p>
            <a:r>
              <a:rPr lang="en-US" smtClean="0">
                <a:ln>
                  <a:noFill/>
                </a:ln>
              </a:rPr>
              <a:t>Tensor Polarization Optimization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3AC523-DC99-4AB0-8B48-080907CAE7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  <p:pic>
        <p:nvPicPr>
          <p:cNvPr id="4096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9" y="2743761"/>
            <a:ext cx="30130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8" y="2463924"/>
            <a:ext cx="30575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2"/>
          <p:cNvSpPr txBox="1">
            <a:spLocks noChangeArrowheads="1"/>
          </p:cNvSpPr>
          <p:nvPr/>
        </p:nvSpPr>
        <p:spPr bwMode="auto">
          <a:xfrm>
            <a:off x="966788" y="5649913"/>
            <a:ext cx="2822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sz="2800"/>
              <a:t>UVA: 30%  at 5.0T</a:t>
            </a:r>
            <a:endParaRPr lang="en-US"/>
          </a:p>
        </p:txBody>
      </p:sp>
      <p:sp>
        <p:nvSpPr>
          <p:cNvPr id="40967" name="TextBox 10"/>
          <p:cNvSpPr txBox="1">
            <a:spLocks noChangeArrowheads="1"/>
          </p:cNvSpPr>
          <p:nvPr/>
        </p:nvSpPr>
        <p:spPr bwMode="auto">
          <a:xfrm>
            <a:off x="8770937" y="5203216"/>
            <a:ext cx="2879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sz="2800" dirty="0"/>
              <a:t>Born: 20%  at 2.5T</a:t>
            </a:r>
            <a:endParaRPr lang="en-US" dirty="0"/>
          </a:p>
        </p:txBody>
      </p:sp>
      <p:pic>
        <p:nvPicPr>
          <p:cNvPr id="4096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1019176"/>
            <a:ext cx="32258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905290" y="3639520"/>
            <a:ext cx="4933870" cy="2417143"/>
            <a:chOff x="1192610" y="3812438"/>
            <a:chExt cx="4933870" cy="2417143"/>
          </a:xfrm>
        </p:grpSpPr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610" y="4748098"/>
              <a:ext cx="1975312" cy="1481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021" y="3812438"/>
              <a:ext cx="2770459" cy="228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2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Brute Force Tensor Polarization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When vector polarizing deuterium, some amount of tensor polarization occurs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=2−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4−3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dirty="0" smtClean="0"/>
              </a:p>
              <a:p>
                <a:r>
                  <a:rPr lang="en-US" dirty="0" smtClean="0"/>
                  <a:t>Higher vector polarization </a:t>
                </a:r>
                <a:r>
                  <a:rPr lang="en-US" dirty="0" smtClean="0">
                    <a:sym typeface="Wingdings" panose="05000000000000000000" pitchFamily="2" charset="2"/>
                  </a:rPr>
                  <a:t> Higher tensor polarization</a:t>
                </a:r>
              </a:p>
              <a:p>
                <a:r>
                  <a:rPr lang="en-US" dirty="0" smtClean="0">
                    <a:sym typeface="Wingdings" panose="05000000000000000000" pitchFamily="2" charset="2"/>
                  </a:rPr>
                  <a:t>Effect maxes out at ~20-25%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41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506664" y="228600"/>
            <a:ext cx="7704137" cy="769938"/>
          </a:xfrm>
        </p:spPr>
        <p:txBody>
          <a:bodyPr>
            <a:normAutofit fontScale="90000"/>
          </a:bodyPr>
          <a:lstStyle/>
          <a:p>
            <a:r>
              <a:rPr lang="en-US" smtClean="0">
                <a:ln>
                  <a:noFill/>
                </a:ln>
              </a:rPr>
              <a:t>Tensor Polarization Measurement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991226" y="1095376"/>
            <a:ext cx="4219575" cy="3624263"/>
          </a:xfrm>
        </p:spPr>
        <p:txBody>
          <a:bodyPr/>
          <a:lstStyle/>
          <a:p>
            <a:r>
              <a:rPr lang="en-US" smtClean="0"/>
              <a:t>Vector optimize with microwaves</a:t>
            </a:r>
          </a:p>
          <a:p>
            <a:r>
              <a:rPr lang="en-US" smtClean="0"/>
              <a:t>Fit peaks with convolution</a:t>
            </a:r>
          </a:p>
          <a:p>
            <a:r>
              <a:rPr lang="en-US" smtClean="0"/>
              <a:t>Tensor optimize with RF</a:t>
            </a:r>
          </a:p>
          <a:p>
            <a:r>
              <a:rPr lang="en-US" smtClean="0"/>
              <a:t>Measure change in peaks using Riemann Sum segments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077BC2-3778-4E08-94AC-1ABFD28DC7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  <p:pic>
        <p:nvPicPr>
          <p:cNvPr id="419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4429126"/>
            <a:ext cx="57213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1533526"/>
            <a:ext cx="3224212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2762251" y="5443539"/>
            <a:ext cx="2562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Ratio of instantaneous </a:t>
            </a:r>
            <a:br>
              <a:rPr lang="en-US"/>
            </a:br>
            <a:r>
              <a:rPr lang="en-US"/>
              <a:t>to initial NMR signal area</a:t>
            </a:r>
            <a:endParaRPr lang="en-US" sz="2800"/>
          </a:p>
        </p:txBody>
      </p:sp>
      <p:sp>
        <p:nvSpPr>
          <p:cNvPr id="41992" name="TextBox 8"/>
          <p:cNvSpPr txBox="1">
            <a:spLocks noChangeArrowheads="1"/>
          </p:cNvSpPr>
          <p:nvPr/>
        </p:nvSpPr>
        <p:spPr bwMode="auto">
          <a:xfrm>
            <a:off x="5561014" y="5446715"/>
            <a:ext cx="2593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Percentage of initial peak</a:t>
            </a:r>
            <a:br>
              <a:rPr lang="en-US"/>
            </a:br>
            <a:r>
              <a:rPr lang="en-US"/>
              <a:t>shifted any time</a:t>
            </a:r>
            <a:br>
              <a:rPr lang="en-US"/>
            </a:br>
            <a:r>
              <a:rPr lang="en-US"/>
              <a:t>(from reduced side)</a:t>
            </a:r>
            <a:endParaRPr lang="en-US" sz="2800"/>
          </a:p>
        </p:txBody>
      </p:sp>
      <p:sp>
        <p:nvSpPr>
          <p:cNvPr id="41993" name="TextBox 9"/>
          <p:cNvSpPr txBox="1">
            <a:spLocks noChangeArrowheads="1"/>
          </p:cNvSpPr>
          <p:nvPr/>
        </p:nvSpPr>
        <p:spPr bwMode="auto">
          <a:xfrm>
            <a:off x="8318501" y="5445127"/>
            <a:ext cx="1763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Available tensor </a:t>
            </a:r>
            <a:br>
              <a:rPr lang="en-US"/>
            </a:br>
            <a:r>
              <a:rPr lang="en-US"/>
              <a:t>enhancement</a:t>
            </a:r>
            <a:endParaRPr lang="en-US" sz="280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033839" y="5132389"/>
            <a:ext cx="369887" cy="330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897688" y="5132389"/>
            <a:ext cx="44450" cy="33496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039101" y="5116515"/>
            <a:ext cx="701675" cy="32702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7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2506664" y="228600"/>
            <a:ext cx="7704137" cy="769938"/>
          </a:xfrm>
        </p:spPr>
        <p:txBody>
          <a:bodyPr/>
          <a:lstStyle/>
          <a:p>
            <a:r>
              <a:rPr lang="en-US" i="1" dirty="0" smtClean="0">
                <a:ln>
                  <a:noFill/>
                </a:ln>
              </a:rPr>
              <a:t>b</a:t>
            </a:r>
            <a:r>
              <a:rPr lang="en-US" dirty="0" smtClean="0">
                <a:ln>
                  <a:noFill/>
                </a:ln>
              </a:rPr>
              <a:t>1 Systematic Contributions</a:t>
            </a: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C40066-29D8-4C69-8A78-3AAE6E1C20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  <p:pic>
        <p:nvPicPr>
          <p:cNvPr id="604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1458913"/>
            <a:ext cx="7151687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6" y="4318000"/>
            <a:ext cx="78073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03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1566"/>
          </a:xfrm>
        </p:spPr>
        <p:txBody>
          <a:bodyPr>
            <a:normAutofit/>
          </a:bodyPr>
          <a:lstStyle/>
          <a:p>
            <a:r>
              <a:rPr lang="en-US" dirty="0" smtClean="0"/>
              <a:t>For tensor polarization, need spin-1 particles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For this experiment, we would be using tensor polarized deuterium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1301738" y="2605200"/>
            <a:ext cx="2273516" cy="2107593"/>
            <a:chOff x="2389358" y="2529000"/>
            <a:chExt cx="1535288" cy="1423241"/>
          </a:xfrm>
        </p:grpSpPr>
        <p:grpSp>
          <p:nvGrpSpPr>
            <p:cNvPr id="15" name="Group 14"/>
            <p:cNvGrpSpPr/>
            <p:nvPr/>
          </p:nvGrpSpPr>
          <p:grpSpPr>
            <a:xfrm>
              <a:off x="2485815" y="3041306"/>
              <a:ext cx="1438831" cy="910935"/>
              <a:chOff x="3767087" y="4861841"/>
              <a:chExt cx="1438831" cy="91093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67087" y="5005137"/>
                <a:ext cx="549419" cy="676615"/>
                <a:chOff x="3767087" y="4548375"/>
                <a:chExt cx="549419" cy="1133377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3767087" y="4548375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3767087" y="4625789"/>
                  <a:ext cx="549419" cy="98163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3767087" y="4625789"/>
                  <a:ext cx="549419" cy="101870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/>
                <p:cNvSpPr/>
                <p:nvPr/>
              </p:nvSpPr>
              <p:spPr>
                <a:xfrm>
                  <a:off x="3767087" y="5550957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4429552" y="4861841"/>
                <a:ext cx="776366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+½ </a:t>
                </a:r>
                <a:endParaRPr lang="en-US" sz="2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444331" y="5461017"/>
                <a:ext cx="736314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-½ </a:t>
                </a:r>
                <a:endParaRPr lang="en-US" sz="2400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389358" y="2529000"/>
              <a:ext cx="742332" cy="56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Spin-½</a:t>
              </a:r>
            </a:p>
            <a:p>
              <a:pPr algn="ctr"/>
              <a:r>
                <a:rPr lang="en-US" sz="2400" b="1" dirty="0" smtClean="0"/>
                <a:t>System</a:t>
              </a:r>
              <a:endParaRPr lang="en-US" sz="24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77533" y="2182411"/>
            <a:ext cx="2205479" cy="3085305"/>
            <a:chOff x="4386946" y="2182413"/>
            <a:chExt cx="1489343" cy="2083483"/>
          </a:xfrm>
        </p:grpSpPr>
        <p:grpSp>
          <p:nvGrpSpPr>
            <p:cNvPr id="31" name="Group 30"/>
            <p:cNvGrpSpPr/>
            <p:nvPr/>
          </p:nvGrpSpPr>
          <p:grpSpPr>
            <a:xfrm>
              <a:off x="4483405" y="2738766"/>
              <a:ext cx="1392884" cy="1527130"/>
              <a:chOff x="4483400" y="2738767"/>
              <a:chExt cx="1392886" cy="1527131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485974" y="2844363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4485974" y="2937962"/>
                <a:ext cx="549419" cy="11868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485974" y="2937962"/>
                <a:ext cx="549419" cy="12316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4485974" y="4056560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01131" y="3954139"/>
                <a:ext cx="655125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-1</a:t>
                </a:r>
                <a:endParaRPr lang="en-US" sz="240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695821" y="3544748"/>
                <a:ext cx="128588" cy="74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483400" y="3463983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181107" y="2738767"/>
                <a:ext cx="695179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+1</a:t>
                </a:r>
                <a:endParaRPr lang="en-US" sz="2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233069" y="3363810"/>
                <a:ext cx="591260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0</a:t>
                </a:r>
                <a:endParaRPr lang="en-US" sz="2400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386946" y="2182413"/>
              <a:ext cx="742332" cy="56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Spin-1</a:t>
              </a:r>
            </a:p>
            <a:p>
              <a:pPr algn="ctr"/>
              <a:r>
                <a:rPr lang="en-US" sz="2400" b="1" dirty="0" smtClean="0"/>
                <a:t>System</a:t>
              </a:r>
              <a:endParaRPr lang="en-US" sz="2400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624454" y="3795328"/>
            <a:ext cx="3595374" cy="707886"/>
            <a:chOff x="5958465" y="3122137"/>
            <a:chExt cx="3595374" cy="707886"/>
          </a:xfrm>
        </p:grpSpPr>
        <p:cxnSp>
          <p:nvCxnSpPr>
            <p:cNvPr id="33" name="Straight Arrow Connector 32"/>
            <p:cNvCxnSpPr/>
            <p:nvPr/>
          </p:nvCxnSpPr>
          <p:spPr>
            <a:xfrm flipH="1">
              <a:off x="5958465" y="3523830"/>
              <a:ext cx="11550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971594" y="3122137"/>
              <a:ext cx="25822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Tensor polarization fills</a:t>
              </a:r>
            </a:p>
            <a:p>
              <a:pPr algn="ctr"/>
              <a:r>
                <a:rPr lang="en-US" sz="2000" dirty="0" smtClean="0"/>
                <a:t>the </a:t>
              </a:r>
              <a:r>
                <a:rPr lang="en-US" sz="2000" i="1" dirty="0" smtClean="0"/>
                <a:t>m</a:t>
              </a:r>
              <a:r>
                <a:rPr lang="en-US" sz="2000" dirty="0" smtClean="0"/>
                <a:t> = 0 state</a:t>
              </a:r>
              <a:endParaRPr lang="en-US" sz="2000" dirty="0"/>
            </a:p>
          </p:txBody>
        </p:sp>
      </p:grpSp>
      <p:sp>
        <p:nvSpPr>
          <p:cNvPr id="4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</p:spPr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41" name="Date Placeholder 4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841" t="4687" r="47950" b="13194"/>
          <a:stretch/>
        </p:blipFill>
        <p:spPr>
          <a:xfrm>
            <a:off x="5487183" y="3103953"/>
            <a:ext cx="1335715" cy="21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35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03/11/2014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488305" y="2028218"/>
                <a:ext cx="3430491" cy="6202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305" y="2028218"/>
                <a:ext cx="3430491" cy="6202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966320" y="3138427"/>
                <a:ext cx="2474459" cy="6202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320" y="3138427"/>
                <a:ext cx="2474459" cy="62023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203550" y="2156584"/>
            <a:ext cx="2546778" cy="760484"/>
            <a:chOff x="6126479" y="2146300"/>
            <a:chExt cx="2546778" cy="7604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6126479" y="2146300"/>
              <a:ext cx="248921" cy="49186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305749" y="2537452"/>
              <a:ext cx="2367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0 for unpolarized beam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174902" y="4204900"/>
                <a:ext cx="2057294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902" y="4204900"/>
                <a:ext cx="2057294" cy="7087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944714" y="5241712"/>
                <a:ext cx="2766591" cy="7167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𝑑𝑖𝑙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𝑝𝑜𝑙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𝑝𝑜𝑙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714" y="5241712"/>
                <a:ext cx="2766591" cy="71679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6947441" y="2491825"/>
            <a:ext cx="4358730" cy="3213494"/>
            <a:chOff x="6947441" y="2491825"/>
            <a:chExt cx="4358730" cy="32134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8" r="32789" b="63137"/>
            <a:stretch/>
          </p:blipFill>
          <p:spPr>
            <a:xfrm>
              <a:off x="6947441" y="2491825"/>
              <a:ext cx="4358730" cy="321349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227747">
              <a:off x="9195461" y="4034992"/>
              <a:ext cx="20936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33CC">
                      <a:alpha val="25000"/>
                    </a:srgbClr>
                  </a:solidFill>
                </a:rPr>
                <a:t>Preliminary</a:t>
              </a:r>
              <a:endParaRPr lang="en-US" sz="3200" dirty="0">
                <a:solidFill>
                  <a:srgbClr val="FF33CC">
                    <a:alpha val="25000"/>
                  </a:srgbClr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72841" y="2503796"/>
            <a:ext cx="4311372" cy="3130254"/>
            <a:chOff x="6972841" y="2503796"/>
            <a:chExt cx="4311372" cy="31302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841" y="2503796"/>
              <a:ext cx="4311372" cy="313025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227747">
              <a:off x="9157203" y="3826779"/>
              <a:ext cx="209365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rgbClr val="FF33CC">
                      <a:alpha val="25000"/>
                    </a:srgbClr>
                  </a:solidFill>
                </a:rPr>
                <a:t>Extremely</a:t>
              </a:r>
            </a:p>
            <a:p>
              <a:pPr algn="ctr"/>
              <a:r>
                <a:rPr lang="en-US" sz="3200" dirty="0" smtClean="0">
                  <a:solidFill>
                    <a:srgbClr val="FF33CC">
                      <a:alpha val="25000"/>
                    </a:srgbClr>
                  </a:solidFill>
                </a:rPr>
                <a:t>Preliminary</a:t>
              </a:r>
              <a:endParaRPr lang="en-US" sz="3200" dirty="0">
                <a:solidFill>
                  <a:srgbClr val="FF33CC">
                    <a:alpha val="2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883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Range 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9138" y="1913767"/>
            <a:ext cx="3926542" cy="40233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Short range correlations caused by tensor force – why not probe it through tensor polarization?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4233" t="28446" r="12699" b="6491"/>
          <a:stretch/>
        </p:blipFill>
        <p:spPr>
          <a:xfrm>
            <a:off x="7660303" y="3334472"/>
            <a:ext cx="3064211" cy="260265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166742" y="5957332"/>
            <a:ext cx="404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R. </a:t>
            </a:r>
            <a:r>
              <a:rPr lang="fr-FR" dirty="0" err="1"/>
              <a:t>Subedi</a:t>
            </a:r>
            <a:r>
              <a:rPr lang="fr-FR" dirty="0"/>
              <a:t> et al., Science </a:t>
            </a:r>
            <a:r>
              <a:rPr lang="fr-FR" b="1" dirty="0" smtClean="0"/>
              <a:t>320</a:t>
            </a:r>
            <a:r>
              <a:rPr lang="fr-FR" dirty="0" smtClean="0"/>
              <a:t>, </a:t>
            </a:r>
            <a:r>
              <a:rPr lang="fr-FR" dirty="0"/>
              <a:t>1476 (2008</a:t>
            </a:r>
            <a:r>
              <a:rPr lang="fr-FR" dirty="0" smtClean="0"/>
              <a:t>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059" t="8574" r="41170" b="2714"/>
          <a:stretch/>
        </p:blipFill>
        <p:spPr>
          <a:xfrm>
            <a:off x="1689456" y="1797449"/>
            <a:ext cx="3817465" cy="415988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0" y="5957332"/>
            <a:ext cx="5067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S. </a:t>
            </a:r>
            <a:r>
              <a:rPr lang="en-US" dirty="0" err="1" smtClean="0"/>
              <a:t>Egiyan</a:t>
            </a:r>
            <a:r>
              <a:rPr lang="en-US" dirty="0"/>
              <a:t> et al</a:t>
            </a:r>
            <a:r>
              <a:rPr lang="en-US" dirty="0" smtClean="0"/>
              <a:t>., </a:t>
            </a:r>
            <a:r>
              <a:rPr lang="en-US" dirty="0"/>
              <a:t>Phys. Rev. </a:t>
            </a:r>
            <a:r>
              <a:rPr lang="en-US" dirty="0" err="1"/>
              <a:t>Lett</a:t>
            </a:r>
            <a:r>
              <a:rPr lang="en-US" dirty="0"/>
              <a:t>. </a:t>
            </a:r>
            <a:r>
              <a:rPr lang="en-US" b="1" dirty="0"/>
              <a:t>96</a:t>
            </a:r>
            <a:r>
              <a:rPr lang="en-US" dirty="0"/>
              <a:t>, 082501 (2006)</a:t>
            </a:r>
          </a:p>
          <a:p>
            <a:endParaRPr lang="en-US" dirty="0"/>
          </a:p>
        </p:txBody>
      </p:sp>
      <p:sp>
        <p:nvSpPr>
          <p:cNvPr id="43" name="Date Placeholder 4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03/11/2014</a:t>
            </a:r>
          </a:p>
        </p:txBody>
      </p:sp>
      <p:sp>
        <p:nvSpPr>
          <p:cNvPr id="4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</p:spPr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580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Development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4122420" cy="4023360"/>
              </a:xfrm>
            </p:spPr>
            <p:txBody>
              <a:bodyPr/>
              <a:lstStyle/>
              <a:p>
                <a:r>
                  <a:rPr lang="en-US" dirty="0" smtClean="0"/>
                  <a:t>Electron scattering from polarized deuterons provides access to short-range NN interactions</a:t>
                </a:r>
              </a:p>
              <a:p>
                <a:endParaRPr lang="en-US" dirty="0"/>
              </a:p>
              <a:p>
                <a:r>
                  <a:rPr lang="en-US" dirty="0" smtClean="0"/>
                  <a:t>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&gt;1.4</m:t>
                    </m:r>
                  </m:oMath>
                </a14:m>
                <a:r>
                  <a:rPr lang="en-US" dirty="0" smtClean="0"/>
                  <a:t>, an SRC plateau is expected</a:t>
                </a:r>
              </a:p>
              <a:p>
                <a:endParaRPr lang="en-US" dirty="0"/>
              </a:p>
              <a:p>
                <a:r>
                  <a:rPr lang="en-US" dirty="0" smtClean="0"/>
                  <a:t>Recent calculations by M. Sargsian indicate a model-dependence in the high-x region that can differ by a factor of 2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4122420" cy="4023360"/>
              </a:xfrm>
              <a:blipFill rotWithShape="0">
                <a:blip r:embed="rId2"/>
                <a:stretch>
                  <a:fillRect l="-1479" t="-1667" r="-4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03/11/2014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54" y="1794934"/>
            <a:ext cx="6039650" cy="45058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008" y="5971954"/>
            <a:ext cx="663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L.L. Frankfurt, M.I. </a:t>
            </a:r>
            <a:r>
              <a:rPr lang="en-US" dirty="0" err="1" smtClean="0"/>
              <a:t>Strikman</a:t>
            </a:r>
            <a:r>
              <a:rPr lang="en-US" dirty="0" smtClean="0"/>
              <a:t>, Phys. Rept. 160 (1988) 235-427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682627" y="2578100"/>
            <a:ext cx="1612899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406400" y="1895581"/>
            <a:ext cx="5067300" cy="3903753"/>
            <a:chOff x="406400" y="2083839"/>
            <a:chExt cx="5067300" cy="3903753"/>
          </a:xfrm>
        </p:grpSpPr>
        <p:sp>
          <p:nvSpPr>
            <p:cNvPr id="11" name="Rectangle 10"/>
            <p:cNvSpPr/>
            <p:nvPr/>
          </p:nvSpPr>
          <p:spPr>
            <a:xfrm>
              <a:off x="406400" y="2083839"/>
              <a:ext cx="5067300" cy="3903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7" y="2092432"/>
              <a:ext cx="3971392" cy="383591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-12418" y="5748677"/>
            <a:ext cx="577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L.L. Frankfurt</a:t>
            </a:r>
            <a:r>
              <a:rPr lang="en-US" dirty="0"/>
              <a:t> et al</a:t>
            </a:r>
            <a:r>
              <a:rPr lang="en-US" dirty="0" smtClean="0"/>
              <a:t>., Int. J. Mod. Phys. A23 (2008) 2991-3055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589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Rates Calculations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93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Rates for D(</a:t>
            </a:r>
            <a:r>
              <a:rPr lang="en-US" dirty="0" err="1" smtClean="0"/>
              <a:t>e,e</a:t>
            </a:r>
            <a:r>
              <a:rPr lang="en-US" dirty="0" smtClean="0"/>
              <a:t>’)X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Pol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Unpol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𝑅𝑡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Pol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Unpol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stat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</m:sSub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sys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0.10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5008" y="5968778"/>
            <a:ext cx="51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Long, Technical Note, JLAB-TN-13-029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1859034"/>
            <a:ext cx="4673599" cy="34867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464800" y="2463800"/>
            <a:ext cx="1612899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323373" y="439611"/>
                <a:ext cx="1832307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Assumptions: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=30%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=65%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tgt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b="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373" y="439611"/>
                <a:ext cx="1832307" cy="1525739"/>
              </a:xfrm>
              <a:prstGeom prst="rect">
                <a:avLst/>
              </a:prstGeom>
              <a:blipFill rotWithShape="0">
                <a:blip r:embed="rId4"/>
                <a:stretch>
                  <a:fillRect l="-2658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947223" y="1890368"/>
            <a:ext cx="5143176" cy="3783014"/>
            <a:chOff x="7099624" y="1982786"/>
            <a:chExt cx="5143176" cy="3783014"/>
          </a:xfrm>
        </p:grpSpPr>
        <p:sp>
          <p:nvSpPr>
            <p:cNvPr id="13" name="Rectangle 12"/>
            <p:cNvSpPr/>
            <p:nvPr/>
          </p:nvSpPr>
          <p:spPr>
            <a:xfrm>
              <a:off x="7384323" y="1982786"/>
              <a:ext cx="4858477" cy="3783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9624" y="2198955"/>
              <a:ext cx="4978075" cy="3442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372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Retrospect">
  <a:themeElements>
    <a:clrScheme name="Custom 3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7835</TotalTime>
  <Words>772</Words>
  <Application>Microsoft Office PowerPoint</Application>
  <PresentationFormat>Widescreen</PresentationFormat>
  <Paragraphs>292</Paragraphs>
  <Slides>37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ＭＳ Ｐゴシック</vt:lpstr>
      <vt:lpstr>ＭＳ Ｐゴシック</vt:lpstr>
      <vt:lpstr>Arial</vt:lpstr>
      <vt:lpstr>Calibri</vt:lpstr>
      <vt:lpstr>Calibri Light</vt:lpstr>
      <vt:lpstr>Cambria Math</vt:lpstr>
      <vt:lpstr>Chalkboard</vt:lpstr>
      <vt:lpstr>Corbel</vt:lpstr>
      <vt:lpstr>Wingdings</vt:lpstr>
      <vt:lpstr>Retrospect</vt:lpstr>
      <vt:lpstr>Tensor Asymmetry A_zz at Jefferson Lab</vt:lpstr>
      <vt:lpstr>Today’s Discussion</vt:lpstr>
      <vt:lpstr>Physics Overview</vt:lpstr>
      <vt:lpstr>Tensor Polarization</vt:lpstr>
      <vt:lpstr>Tensor Asymmetry A_zz</vt:lpstr>
      <vt:lpstr>Short Range Correlations</vt:lpstr>
      <vt:lpstr>Theoretical Development</vt:lpstr>
      <vt:lpstr>Rates Calculations</vt:lpstr>
      <vt:lpstr>Rates for D(e,e’)X</vt:lpstr>
      <vt:lpstr>Enticing Possible Measurement</vt:lpstr>
      <vt:lpstr>Cross Section Calculations</vt:lpstr>
      <vt:lpstr>Cross Section Calculations – f_dil</vt:lpstr>
      <vt:lpstr>Cross Section Calculations - Deuterium</vt:lpstr>
      <vt:lpstr>Cross Section Calculations - Carbon</vt:lpstr>
      <vt:lpstr>Cross Section Calculations - Deuterium</vt:lpstr>
      <vt:lpstr>Kinematics Scan</vt:lpstr>
      <vt:lpstr>Potential Measurements</vt:lpstr>
      <vt:lpstr>Hall C</vt:lpstr>
      <vt:lpstr>DNP Target</vt:lpstr>
      <vt:lpstr>UNH Target Lab is Ramping Up</vt:lpstr>
      <vt:lpstr>Experimental Details</vt:lpstr>
      <vt:lpstr>PowerPoint Presentation</vt:lpstr>
      <vt:lpstr>Potential Measurement (2 Weeks)</vt:lpstr>
      <vt:lpstr>Challenges to PAC42</vt:lpstr>
      <vt:lpstr>Path to PAC42</vt:lpstr>
      <vt:lpstr>Tensor Asymmetry A_zz (TA_zz)</vt:lpstr>
      <vt:lpstr>Thank you</vt:lpstr>
      <vt:lpstr>PowerPoint Presentation</vt:lpstr>
      <vt:lpstr>Backup Slides</vt:lpstr>
      <vt:lpstr>PowerPoint Presentation</vt:lpstr>
      <vt:lpstr>PowerPoint Presentation</vt:lpstr>
      <vt:lpstr>PowerPoint Presentation</vt:lpstr>
      <vt:lpstr>PowerPoint Presentation</vt:lpstr>
      <vt:lpstr>Tensor Polarization Optimization</vt:lpstr>
      <vt:lpstr>Brute Force Tensor Polarization</vt:lpstr>
      <vt:lpstr>Tensor Polarization Measurement</vt:lpstr>
      <vt:lpstr>b1 Systematic Contributions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606</cp:revision>
  <dcterms:created xsi:type="dcterms:W3CDTF">2013-12-10T16:21:31Z</dcterms:created>
  <dcterms:modified xsi:type="dcterms:W3CDTF">2014-03-11T15:16:47Z</dcterms:modified>
</cp:coreProperties>
</file>