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1" r:id="rId3"/>
    <p:sldId id="458" r:id="rId4"/>
    <p:sldId id="430" r:id="rId5"/>
    <p:sldId id="474" r:id="rId6"/>
    <p:sldId id="406" r:id="rId7"/>
    <p:sldId id="407" r:id="rId8"/>
    <p:sldId id="475" r:id="rId9"/>
    <p:sldId id="435" r:id="rId10"/>
    <p:sldId id="378" r:id="rId11"/>
    <p:sldId id="439" r:id="rId12"/>
    <p:sldId id="440" r:id="rId13"/>
    <p:sldId id="441" r:id="rId14"/>
    <p:sldId id="476" r:id="rId15"/>
    <p:sldId id="403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6" r:id="rId24"/>
    <p:sldId id="484" r:id="rId25"/>
    <p:sldId id="485" r:id="rId26"/>
    <p:sldId id="429" r:id="rId27"/>
    <p:sldId id="434" r:id="rId28"/>
    <p:sldId id="41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0000FF"/>
    <a:srgbClr val="0080FF"/>
    <a:srgbClr val="008040"/>
    <a:srgbClr val="FF6FCF"/>
    <a:srgbClr val="FF8000"/>
    <a:srgbClr val="FF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9" d="100"/>
          <a:sy n="99" d="100"/>
        </p:scale>
        <p:origin x="-12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862F68-9D2D-BD4C-AC1A-EE78E7AD722F}" type="datetime1">
              <a:rPr lang="en-US"/>
              <a:pPr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B61D0-86DA-F04C-A443-36ED4D6833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1FB1CF00-DBF8-F041-A84C-2138816A5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3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112" charset="-128"/>
        <a:cs typeface="ＭＳ Ｐゴシック" pitchFamily="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CACF7-A72C-4D49-839B-8EBDCE58F3FF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3F1ED-1553-6144-9E62-7E284B8FA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7C4BA-8C5B-B44F-91A5-93CAFA5BAB0D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90E58-247D-224C-8068-A3D022F32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606A-3CB5-104D-880B-24115CDB9ADD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0BEA0-E67E-8F40-90B0-B12125C18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EC66A-5006-1241-B369-51AFFBDF8B5C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FAA37-72B5-E943-92C8-1C7854D0B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EF9F9-F81D-8C48-9F15-139CC50B2761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87908-16DB-864D-BFB8-EAD4C8211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AAD58-40D6-D143-B0A3-61E32AF361C2}" type="datetime1">
              <a:rPr lang="en-US" smtClean="0"/>
              <a:t>3/15/14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12B93-AFCA-F644-98D2-4923D3F7B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BBC04-541D-B247-81B9-B634AE2AD2A6}" type="datetime1">
              <a:rPr lang="en-US" smtClean="0"/>
              <a:t>3/15/14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C3D95-E9D2-FF41-BE6C-A88DF3C47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878F5-039A-CF40-9C66-7146A146F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5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140C3-4FA2-0B43-94EA-9EE9C4651237}" type="datetime1">
              <a:rPr lang="en-US" smtClean="0"/>
              <a:t>3/15/14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354EB-E425-3944-ADFF-EFD15731AA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98D8C-6E7E-2747-B0CA-7AA768C5E367}" type="datetime1">
              <a:rPr lang="en-US" smtClean="0"/>
              <a:t>3/15/14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5119B-673E-3845-B3C5-2C3213F17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E0A3A-0BFF-534C-A4C8-CD994D62A838}" type="datetime1">
              <a:rPr lang="en-US" smtClean="0"/>
              <a:t>3/15/14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225C1-18D2-B840-B48D-B398C37C7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AE16765-E777-A648-99C5-7F73C5396596}" type="datetime1">
              <a:rPr lang="en-US" smtClean="0"/>
              <a:t>3/15/14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1st Tensor Spin Observables Workshop, JLAB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FB1636-888F-ED43-9F92-B8AE3641E2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+mj-lt"/>
          <a:ea typeface="ＭＳ Ｐゴシック" pitchFamily="112" charset="-128"/>
          <a:cs typeface="ＭＳ Ｐゴシック" pitchFamily="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Arial" pitchFamily="-112" charset="0"/>
          <a:ea typeface="ＭＳ Ｐゴシック" pitchFamily="112" charset="-128"/>
          <a:cs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Arial" pitchFamily="-112" charset="0"/>
          <a:ea typeface="ＭＳ Ｐゴシック" pitchFamily="112" charset="-128"/>
          <a:cs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Arial" pitchFamily="-112" charset="0"/>
          <a:ea typeface="ＭＳ Ｐゴシック" pitchFamily="112" charset="-128"/>
          <a:cs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Arial" pitchFamily="-112" charset="0"/>
          <a:ea typeface="ＭＳ Ｐゴシック" pitchFamily="112" charset="-128"/>
          <a:cs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62673"/>
          </a:solidFill>
          <a:latin typeface="+mn-lt"/>
          <a:ea typeface="ＭＳ Ｐゴシック" pitchFamily="112" charset="-128"/>
          <a:cs typeface="ＭＳ Ｐゴシック" pitchFamily="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000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Werner Boeglin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Florida International University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Miami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04A5F6-B3A2-B640-963E-B25DC0314962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7EC510-7A9B-2D46-944E-4FACD5D107E7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638300" y="1219200"/>
            <a:ext cx="586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Electro-Disintegration of Tensor Polarized Deuterium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3DA58-5FD4-7447-9E6D-7FDF7FD9104B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25603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25604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CA1EC5-D95D-BC45-9A9C-9D386A5761C8}" type="slidenum">
              <a:rPr lang="en-US" sz="1400"/>
              <a:pPr/>
              <a:t>10</a:t>
            </a:fld>
            <a:endParaRPr lang="en-US" sz="1400"/>
          </a:p>
        </p:txBody>
      </p:sp>
      <p:pic>
        <p:nvPicPr>
          <p:cNvPr id="25605" name="Picture 8" descr="gea.pdf                                                        001734E1Macintosh HD                   BBA7981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7576" r="11765" b="62122"/>
          <a:stretch>
            <a:fillRect/>
          </a:stretch>
        </p:blipFill>
        <p:spPr bwMode="auto">
          <a:xfrm>
            <a:off x="4038600" y="304800"/>
            <a:ext cx="3810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fig_kims_5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3401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fig_kims_25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340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143000" y="220980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m</a:t>
            </a:r>
            <a:r>
              <a:rPr lang="en-US"/>
              <a:t> = 250 ± 50 MeV/c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105400" y="2209800"/>
            <a:ext cx="320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m</a:t>
            </a:r>
            <a:r>
              <a:rPr lang="en-US"/>
              <a:t> = 500 ± 100 MeV/c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838200" y="1295400"/>
            <a:ext cx="397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Data: Egyian et al. (CLAS) PRL 98 (2007)</a:t>
            </a:r>
            <a:r>
              <a:rPr lang="en-US"/>
              <a:t> 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1295400" y="175260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Calculation M. </a:t>
            </a:r>
            <a:r>
              <a:rPr lang="en-US" sz="1600" dirty="0" err="1"/>
              <a:t>Sargsian</a:t>
            </a:r>
            <a:endParaRPr lang="en-US" sz="1600" dirty="0"/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914400" y="6096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24886D-D726-FD48-A583-9A4EE63CDBE1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5BADBE-AF3E-5145-8DEA-FDD8106272E5}" type="slidenum">
              <a:rPr lang="en-US" sz="1400"/>
              <a:pPr/>
              <a:t>11</a:t>
            </a:fld>
            <a:endParaRPr lang="en-US" sz="1400" dirty="0"/>
          </a:p>
        </p:txBody>
      </p:sp>
      <p:pic>
        <p:nvPicPr>
          <p:cNvPr id="39940" name="Picture 4" descr="sig_red_exp_calc_pu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04800"/>
            <a:ext cx="3644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573623" y="381000"/>
            <a:ext cx="4267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Summary of angular </a:t>
            </a:r>
            <a:r>
              <a:rPr lang="en-US" dirty="0" smtClean="0"/>
              <a:t>distributions</a:t>
            </a:r>
          </a:p>
          <a:p>
            <a:r>
              <a:rPr lang="en-US" dirty="0" smtClean="0"/>
              <a:t>At Q</a:t>
            </a:r>
            <a:r>
              <a:rPr lang="en-US" baseline="30000" dirty="0" smtClean="0"/>
              <a:t>2</a:t>
            </a:r>
            <a:r>
              <a:rPr lang="en-US" dirty="0" smtClean="0"/>
              <a:t> = 3.5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39942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2413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25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5410200" y="3124200"/>
            <a:ext cx="264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Is experimental or calculated cross section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4800600" y="5181600"/>
            <a:ext cx="400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WB et al. PRL 107 (2011)</a:t>
            </a:r>
            <a:r>
              <a:rPr lang="en-US" sz="2000" dirty="0"/>
              <a:t> 262501 </a:t>
            </a:r>
          </a:p>
        </p:txBody>
      </p:sp>
    </p:spTree>
    <p:extLst>
      <p:ext uri="{BB962C8B-B14F-4D97-AF65-F5344CB8AC3E}">
        <p14:creationId xmlns:p14="http://schemas.microsoft.com/office/powerpoint/2010/main" val="253927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61058-9192-7345-8426-DBC20FECE23B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873F0C-B6B8-C64D-B0C4-DAFB137CF6F9}" type="slidenum">
              <a:rPr lang="en-US" sz="1400"/>
              <a:pPr/>
              <a:t>12</a:t>
            </a:fld>
            <a:endParaRPr lang="en-US" sz="1400"/>
          </a:p>
        </p:txBody>
      </p:sp>
      <p:pic>
        <p:nvPicPr>
          <p:cNvPr id="40964" name="Picture 4" descr="pm_distribution_pub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5" name="Straight Arrow Connector 6"/>
          <p:cNvCxnSpPr>
            <a:cxnSpLocks noChangeShapeType="1"/>
          </p:cNvCxnSpPr>
          <p:nvPr/>
        </p:nvCxnSpPr>
        <p:spPr bwMode="auto">
          <a:xfrm>
            <a:off x="2438400" y="2286000"/>
            <a:ext cx="3810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6" name="Straight Arrow Connector 7"/>
          <p:cNvCxnSpPr>
            <a:cxnSpLocks noChangeShapeType="1"/>
          </p:cNvCxnSpPr>
          <p:nvPr/>
        </p:nvCxnSpPr>
        <p:spPr bwMode="auto">
          <a:xfrm flipV="1">
            <a:off x="2667000" y="4343400"/>
            <a:ext cx="152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0967" name="TextBox 13"/>
          <p:cNvSpPr txBox="1">
            <a:spLocks noChangeArrowheads="1"/>
          </p:cNvSpPr>
          <p:nvPr/>
        </p:nvSpPr>
        <p:spPr bwMode="auto">
          <a:xfrm>
            <a:off x="1143000" y="1447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small FSI difference</a:t>
            </a:r>
          </a:p>
        </p:txBody>
      </p:sp>
      <p:sp>
        <p:nvSpPr>
          <p:cNvPr id="40968" name="TextBox 15"/>
          <p:cNvSpPr txBox="1">
            <a:spLocks noChangeArrowheads="1"/>
          </p:cNvSpPr>
          <p:nvPr/>
        </p:nvSpPr>
        <p:spPr bwMode="auto">
          <a:xfrm>
            <a:off x="914400" y="5257800"/>
            <a:ext cx="1914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large WF difference</a:t>
            </a:r>
          </a:p>
        </p:txBody>
      </p:sp>
      <p:cxnSp>
        <p:nvCxnSpPr>
          <p:cNvPr id="40969" name="Straight Arrow Connector 16"/>
          <p:cNvCxnSpPr>
            <a:cxnSpLocks noChangeShapeType="1"/>
          </p:cNvCxnSpPr>
          <p:nvPr/>
        </p:nvCxnSpPr>
        <p:spPr bwMode="auto">
          <a:xfrm>
            <a:off x="7620000" y="2819400"/>
            <a:ext cx="228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0970" name="TextBox 18"/>
          <p:cNvSpPr txBox="1">
            <a:spLocks noChangeArrowheads="1"/>
          </p:cNvSpPr>
          <p:nvPr/>
        </p:nvSpPr>
        <p:spPr bwMode="auto">
          <a:xfrm>
            <a:off x="7086600" y="2362200"/>
            <a:ext cx="143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large FSI</a:t>
            </a:r>
          </a:p>
        </p:txBody>
      </p:sp>
      <p:sp>
        <p:nvSpPr>
          <p:cNvPr id="40971" name="TextBox 20"/>
          <p:cNvSpPr txBox="1">
            <a:spLocks noChangeArrowheads="1"/>
          </p:cNvSpPr>
          <p:nvPr/>
        </p:nvSpPr>
        <p:spPr bwMode="auto">
          <a:xfrm>
            <a:off x="6629400" y="52578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small WF difference</a:t>
            </a:r>
          </a:p>
        </p:txBody>
      </p:sp>
      <p:cxnSp>
        <p:nvCxnSpPr>
          <p:cNvPr id="40972" name="Straight Arrow Connector 21"/>
          <p:cNvCxnSpPr>
            <a:cxnSpLocks noChangeShapeType="1"/>
          </p:cNvCxnSpPr>
          <p:nvPr/>
        </p:nvCxnSpPr>
        <p:spPr bwMode="auto">
          <a:xfrm flipV="1">
            <a:off x="7620000" y="4191000"/>
            <a:ext cx="152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6287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sig_red_all_ang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31956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72BFAF-4125-884B-B74A-0CA0334E9B09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32555-412A-2441-8DB4-C5D27886AB8F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4419600" y="314325"/>
            <a:ext cx="344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each angle offset by 0.1</a:t>
            </a:r>
          </a:p>
        </p:txBody>
      </p:sp>
      <p:cxnSp>
        <p:nvCxnSpPr>
          <p:cNvPr id="41990" name="Straight Arrow Connector 8"/>
          <p:cNvCxnSpPr>
            <a:cxnSpLocks noChangeShapeType="1"/>
          </p:cNvCxnSpPr>
          <p:nvPr/>
        </p:nvCxnSpPr>
        <p:spPr bwMode="auto">
          <a:xfrm flipH="1">
            <a:off x="3657600" y="1828800"/>
            <a:ext cx="1143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4953000" y="1600200"/>
            <a:ext cx="258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‘yellow’ n(p) Paris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5334000" y="2971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‘cyan’ n(p) CD Bonn</a:t>
            </a:r>
          </a:p>
        </p:txBody>
      </p:sp>
      <p:cxnSp>
        <p:nvCxnSpPr>
          <p:cNvPr id="41993" name="Straight Arrow Connector 11"/>
          <p:cNvCxnSpPr>
            <a:cxnSpLocks noChangeShapeType="1"/>
          </p:cNvCxnSpPr>
          <p:nvPr/>
        </p:nvCxnSpPr>
        <p:spPr bwMode="auto">
          <a:xfrm flipH="1" flipV="1">
            <a:off x="3810000" y="2819400"/>
            <a:ext cx="1295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80933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0C3-4FA2-0B43-94EA-9EE9C4651237}" type="datetime1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54EB-E425-3944-ADFF-EFD15731AA9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q1_vs_q2_vs_q3_mom_dist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743161"/>
            <a:ext cx="7315932" cy="5505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600200"/>
            <a:ext cx="25283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Thesis H. </a:t>
            </a:r>
            <a:r>
              <a:rPr lang="en-US" dirty="0" err="1" smtClean="0"/>
              <a:t>Khanal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0148" y="457200"/>
            <a:ext cx="591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dependence of momentum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5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810000" y="5715000"/>
            <a:ext cx="340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Calculation: M.Sargsian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Angular Distributions up to p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1GeV/c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6" name="Picture 4" descr="ratio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438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3352800" y="4191000"/>
            <a:ext cx="685800" cy="685800"/>
          </a:xfrm>
          <a:prstGeom prst="ellipse">
            <a:avLst/>
          </a:prstGeom>
          <a:solidFill>
            <a:srgbClr val="FFFF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798" name="Straight Arrow Connector 8"/>
          <p:cNvCxnSpPr>
            <a:cxnSpLocks noChangeShapeType="1"/>
          </p:cNvCxnSpPr>
          <p:nvPr/>
        </p:nvCxnSpPr>
        <p:spPr bwMode="auto">
          <a:xfrm flipV="1">
            <a:off x="2362200" y="4876800"/>
            <a:ext cx="1066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685800" y="5867400"/>
            <a:ext cx="2355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/>
              <a:t>FSI depend weakly on p</a:t>
            </a:r>
            <a:r>
              <a:rPr lang="en-US" sz="1500" baseline="-25000"/>
              <a:t>m</a:t>
            </a:r>
          </a:p>
        </p:txBody>
      </p:sp>
      <p:sp>
        <p:nvSpPr>
          <p:cNvPr id="33800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4611B-FB20-3943-9F4E-F18D5ADA20A8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3380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080C0-8C35-4141-824A-BE6302D61F8A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3380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Polarized Deuterium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295400"/>
            <a:ext cx="68403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Experiments using internal targets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D(</a:t>
            </a:r>
            <a:r>
              <a:rPr lang="en-US" dirty="0" err="1" smtClean="0"/>
              <a:t>e,e’p</a:t>
            </a:r>
            <a:r>
              <a:rPr lang="en-US" dirty="0" smtClean="0"/>
              <a:t>)n on vector polarized Deuterium up to</a:t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 = 350 MeV/c</a:t>
            </a:r>
          </a:p>
        </p:txBody>
      </p:sp>
      <p:pic>
        <p:nvPicPr>
          <p:cNvPr id="7" name="Picture 6" descr="A_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98" y="2438400"/>
            <a:ext cx="3826702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2803" y="5943600"/>
            <a:ext cx="3192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I. </a:t>
            </a:r>
            <a:r>
              <a:rPr lang="en-US" sz="1400" dirty="0" err="1"/>
              <a:t>Passchier</a:t>
            </a:r>
            <a:r>
              <a:rPr lang="en-US" sz="1400" dirty="0"/>
              <a:t>, </a:t>
            </a:r>
            <a:r>
              <a:rPr lang="en-US" sz="1400" dirty="0" smtClean="0"/>
              <a:t>et al. PRL 88, 102302 (2002)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389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8479" y="457200"/>
            <a:ext cx="67633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D(</a:t>
            </a:r>
            <a:r>
              <a:rPr lang="en-US" dirty="0" err="1"/>
              <a:t>e,e’p</a:t>
            </a:r>
            <a:r>
              <a:rPr lang="en-US" dirty="0"/>
              <a:t>)n on </a:t>
            </a:r>
            <a:r>
              <a:rPr lang="en-US" dirty="0" smtClean="0"/>
              <a:t>tensor </a:t>
            </a:r>
            <a:r>
              <a:rPr lang="en-US" dirty="0"/>
              <a:t>polarized Deuterium up to</a:t>
            </a:r>
            <a:br>
              <a:rPr lang="en-US" dirty="0"/>
            </a:br>
            <a:r>
              <a:rPr lang="en-US" dirty="0"/>
              <a:t>p</a:t>
            </a:r>
            <a:r>
              <a:rPr lang="en-US" baseline="-25000" dirty="0"/>
              <a:t>m</a:t>
            </a:r>
            <a:r>
              <a:rPr lang="en-US" dirty="0"/>
              <a:t> = </a:t>
            </a:r>
            <a:r>
              <a:rPr lang="en-US" dirty="0" smtClean="0"/>
              <a:t>150 </a:t>
            </a:r>
            <a:r>
              <a:rPr lang="en-US" dirty="0"/>
              <a:t>MeV/c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A_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138731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788223"/>
            <a:ext cx="3068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Z.-L. Zhou </a:t>
            </a:r>
            <a:r>
              <a:rPr lang="en-US" sz="1400" dirty="0" smtClean="0"/>
              <a:t> et al. PRL82, 687 (1999)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334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What can be learned?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0C3-4FA2-0B43-94EA-9EE9C4651237}" type="datetime1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54EB-E425-3944-ADFF-EFD15731AA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685800"/>
            <a:ext cx="772519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Alignment (m) dependent momentum distributions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Structures as a result of interplay of tensor force and </a:t>
            </a:r>
            <a:br>
              <a:rPr lang="en-US" dirty="0" smtClean="0"/>
            </a:br>
            <a:r>
              <a:rPr lang="en-US" dirty="0" smtClean="0"/>
              <a:t>repulsive core</a:t>
            </a:r>
            <a:endParaRPr lang="en-US" dirty="0"/>
          </a:p>
        </p:txBody>
      </p:sp>
      <p:pic>
        <p:nvPicPr>
          <p:cNvPr id="7" name="Picture 6" descr="V_the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874000" cy="401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791200"/>
            <a:ext cx="306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J.L.Forest</a:t>
            </a:r>
            <a:r>
              <a:rPr lang="en-US" sz="1400" dirty="0" smtClean="0"/>
              <a:t> et al. PRC 54, 646 (1996)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1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D_sha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5" y="152400"/>
            <a:ext cx="7163885" cy="60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dirty="0" smtClean="0"/>
              <a:t>Introduction: Why the Deuteron</a:t>
            </a:r>
          </a:p>
          <a:p>
            <a:r>
              <a:rPr lang="en-US" sz="2800" dirty="0" smtClean="0"/>
              <a:t>D(</a:t>
            </a:r>
            <a:r>
              <a:rPr lang="en-US" sz="2800" dirty="0" err="1" smtClean="0"/>
              <a:t>e,e’p</a:t>
            </a:r>
            <a:r>
              <a:rPr lang="en-US" sz="2800" dirty="0" smtClean="0"/>
              <a:t>) at Low 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: Results and Complications</a:t>
            </a:r>
            <a:endParaRPr lang="en-US" sz="2800" baseline="30000" dirty="0" smtClean="0"/>
          </a:p>
          <a:p>
            <a:r>
              <a:rPr lang="en-US" sz="2800" dirty="0" smtClean="0"/>
              <a:t>High 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: Recent Results and Opportunities</a:t>
            </a:r>
          </a:p>
          <a:p>
            <a:r>
              <a:rPr lang="en-US" sz="2800" dirty="0" smtClean="0"/>
              <a:t>D(</a:t>
            </a:r>
            <a:r>
              <a:rPr lang="en-US" sz="2800" dirty="0" err="1" smtClean="0"/>
              <a:t>e,e’p</a:t>
            </a:r>
            <a:r>
              <a:rPr lang="en-US" sz="2800" dirty="0" smtClean="0"/>
              <a:t>)n with Tensor Polarization</a:t>
            </a:r>
            <a:endParaRPr lang="en-US" sz="2800" dirty="0"/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2255-F084-8442-B520-6F85A6C5AF02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AA37-72B5-E943-92C8-1C7854D0B5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0C3-4FA2-0B43-94EA-9EE9C4651237}" type="datetime1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54EB-E425-3944-ADFF-EFD15731AA9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rho_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321300" cy="401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257800"/>
            <a:ext cx="316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NIKHEF data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381000"/>
            <a:ext cx="527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Originally proposed JLAB experiment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600200" y="3886200"/>
            <a:ext cx="7620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581400" y="838200"/>
            <a:ext cx="533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4432693" y="2412212"/>
            <a:ext cx="914400" cy="304800"/>
          </a:xfrm>
          <a:prstGeom prst="rect">
            <a:avLst/>
          </a:prstGeom>
          <a:solidFill>
            <a:srgbClr val="0000FF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80121" y="3836188"/>
            <a:ext cx="914400" cy="304800"/>
          </a:xfrm>
          <a:prstGeom prst="rect">
            <a:avLst/>
          </a:prstGeom>
          <a:solidFill>
            <a:srgbClr val="0000FF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3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: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0C3-4FA2-0B43-94EA-9EE9C4651237}" type="datetime1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54EB-E425-3944-ADFF-EFD15731AA9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066800"/>
            <a:ext cx="6604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752600"/>
            <a:ext cx="656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populations of magnetic </a:t>
            </a:r>
            <a:r>
              <a:rPr lang="en-US" dirty="0" err="1" smtClean="0"/>
              <a:t>substates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05000"/>
            <a:ext cx="457200" cy="228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2819400" cy="31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2819400"/>
            <a:ext cx="389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Un-polarized cross section: 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933700" cy="3556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38600"/>
            <a:ext cx="4457700" cy="38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3464463"/>
            <a:ext cx="497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with polarized target: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3073400" cy="36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914400"/>
            <a:ext cx="74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447800"/>
            <a:ext cx="69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21336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23" y="1500616"/>
            <a:ext cx="2476500" cy="368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209800"/>
            <a:ext cx="192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obtains: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03439"/>
            <a:ext cx="5727700" cy="876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396240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proposal 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3835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0C3-4FA2-0B43-94EA-9EE9C4651237}" type="datetime1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54EB-E425-3944-ADFF-EFD15731AA9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ax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118" y="211282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36855"/>
            <a:ext cx="339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of FSI and MEC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108270" y="2971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708228" y="3552082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513364" y="3971440"/>
            <a:ext cx="0" cy="351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73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Expected results: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axx_er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012" y="260588"/>
            <a:ext cx="3927764" cy="5082988"/>
          </a:xfrm>
          <a:prstGeom prst="rect">
            <a:avLst/>
          </a:prstGeom>
        </p:spPr>
      </p:pic>
      <p:pic>
        <p:nvPicPr>
          <p:cNvPr id="7" name="Picture 6" descr="sig_pol_ex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650673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798" y="4844792"/>
            <a:ext cx="2802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80nA,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zz</a:t>
            </a:r>
            <a:r>
              <a:rPr lang="en-US" dirty="0" smtClean="0"/>
              <a:t> = 0.2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264" y="5617340"/>
            <a:ext cx="290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time: 33 days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8908" y="5617340"/>
            <a:ext cx="313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lots of optimism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5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could be improved?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38A8-A0C6-8641-8268-CA713C43870F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447800"/>
            <a:ext cx="6429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Higher incident energy: larger cross section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Larger particle momenta: smaller effects of</a:t>
            </a:r>
            <a:br>
              <a:rPr lang="en-US" dirty="0" smtClean="0"/>
            </a:br>
            <a:r>
              <a:rPr lang="en-US" dirty="0" smtClean="0"/>
              <a:t>target magnetic field on particle trajectories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Better estimate on N 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200400"/>
            <a:ext cx="262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Challenges: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038600"/>
            <a:ext cx="5724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Still a complicated experiment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Many boundary conditions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Absolute cross section measurements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</a:t>
            </a:r>
            <a:r>
              <a:rPr lang="en-US" baseline="-25000" dirty="0" err="1" smtClean="0"/>
              <a:t>zz</a:t>
            </a:r>
            <a:r>
              <a:rPr lang="en-US" dirty="0" smtClean="0"/>
              <a:t> determination with high precision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Lifetime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505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0438D9-FF83-F543-B92C-7D3DABC08AB2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821635-CEF9-494A-8FB3-0E94962ACC54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32487" y="2081951"/>
            <a:ext cx="84305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 high Q</a:t>
            </a:r>
            <a:r>
              <a:rPr lang="en-US" baseline="30000" dirty="0" smtClean="0"/>
              <a:t>2</a:t>
            </a:r>
            <a:r>
              <a:rPr lang="en-US" dirty="0" smtClean="0"/>
              <a:t> there exist kinematic regions to with small FSI;</a:t>
            </a:r>
            <a:br>
              <a:rPr lang="en-US" dirty="0" smtClean="0"/>
            </a:br>
            <a:r>
              <a:rPr lang="en-US" dirty="0" smtClean="0"/>
              <a:t>experimentally observed and confirmed by theory.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Very few electro-disintegration data on polarized </a:t>
            </a:r>
            <a:br>
              <a:rPr lang="en-US" dirty="0" smtClean="0"/>
            </a:br>
            <a:r>
              <a:rPr lang="en-US" dirty="0" smtClean="0"/>
              <a:t>deuterium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provide new data on the structure of the deuteron</a:t>
            </a:r>
            <a:br>
              <a:rPr lang="en-US" dirty="0" smtClean="0"/>
            </a:br>
            <a:r>
              <a:rPr lang="en-US" dirty="0" smtClean="0"/>
              <a:t>where it is dominated by the D-state and the tensor force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Potential of a unique experiment at JLAB with 11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a solid, tensor polarized D-target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ut_mom_dist_al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/>
          <a:stretch/>
        </p:blipFill>
        <p:spPr>
          <a:xfrm>
            <a:off x="482600" y="1752600"/>
            <a:ext cx="8178800" cy="4454615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Momentum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Distribution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E7EBF8-8AB2-D345-9378-1CDB78CED8AA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5B8887-8C15-B340-8DC0-2996BF009CB5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066800" y="990600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virtually no </a:t>
            </a:r>
            <a:r>
              <a:rPr lang="en-US" sz="2000" dirty="0" smtClean="0"/>
              <a:t>experimental </a:t>
            </a:r>
            <a:r>
              <a:rPr lang="en-US" sz="2000" dirty="0"/>
              <a:t>d(</a:t>
            </a:r>
            <a:r>
              <a:rPr lang="en-US" sz="2000" dirty="0" err="1"/>
              <a:t>e,ep</a:t>
            </a:r>
            <a:r>
              <a:rPr lang="en-US" sz="2000" dirty="0"/>
              <a:t>)n data exist for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</a:t>
            </a:r>
            <a:r>
              <a:rPr lang="en-US" sz="2000" dirty="0"/>
              <a:t>&gt; 0.5 </a:t>
            </a:r>
            <a:r>
              <a:rPr lang="en-US" sz="2000" dirty="0" err="1"/>
              <a:t>GeV</a:t>
            </a:r>
            <a:r>
              <a:rPr lang="en-US" sz="2000" dirty="0"/>
              <a:t>/c without large contributions of FSI, MEC and 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3429000"/>
            <a:ext cx="264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for SRC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057400"/>
            <a:ext cx="1960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several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data</a:t>
            </a:r>
          </a:p>
          <a:p>
            <a:r>
              <a:rPr lang="en-US" sz="1600" dirty="0" smtClean="0"/>
              <a:t>available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FSI Reduction</a:t>
            </a:r>
          </a:p>
        </p:txBody>
      </p:sp>
      <p:pic>
        <p:nvPicPr>
          <p:cNvPr id="30723" name="Picture 3" descr="FSI_reduction.jpg                                              00688A44Macintosh HD                   BBA7981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249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b determined by nucleon size</a:t>
            </a:r>
          </a:p>
          <a:p>
            <a:pPr>
              <a:buFontTx/>
              <a:buChar char="•"/>
            </a:pPr>
            <a:r>
              <a:rPr lang="en-US" sz="2000"/>
              <a:t> cancellation due to imaginary rescattering amplitude</a:t>
            </a:r>
          </a:p>
          <a:p>
            <a:pPr>
              <a:buFontTx/>
              <a:buChar char="•"/>
            </a:pPr>
            <a:r>
              <a:rPr lang="en-US" sz="2000"/>
              <a:t> valid only for high energy (GEA)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CCAF13-ADAB-F84A-8B75-6E8FA963E134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349BEE-832C-0C49-8C87-03361E0FDB84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Introduction: Role of the Deuteron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4343400" cy="2667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Key system to investigate </a:t>
            </a:r>
            <a:r>
              <a:rPr lang="en-US" sz="2400" dirty="0"/>
              <a:t>the </a:t>
            </a:r>
            <a:r>
              <a:rPr lang="en-US" sz="2400" dirty="0" smtClean="0"/>
              <a:t>short range part of </a:t>
            </a:r>
            <a:r>
              <a:rPr lang="en-US" sz="2400" dirty="0"/>
              <a:t>the NN interaction (</a:t>
            </a:r>
            <a:r>
              <a:rPr lang="en-US" sz="2400" dirty="0" smtClean="0"/>
              <a:t>repulsive core).</a:t>
            </a:r>
            <a:endParaRPr lang="en-US" sz="2400" dirty="0"/>
          </a:p>
          <a:p>
            <a:r>
              <a:rPr lang="en-US" sz="2400" dirty="0" smtClean="0"/>
              <a:t>Basis for SRC (structure) studies</a:t>
            </a:r>
          </a:p>
          <a:p>
            <a:r>
              <a:rPr lang="en-US" sz="2400" dirty="0" smtClean="0"/>
              <a:t>Structure needs to be understood in detail at all length scales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BB5C-288B-F041-B77A-122B93E5A704}" type="datetime1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AA37-72B5-E943-92C8-1C7854D0B5E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deute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219249" cy="37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Why Coincidence Reactions: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D9E7E-4CE0-1942-A6F5-35FB47433BFB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A02E80-7304-BD4C-91C9-00A137E40C11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524000" y="1981200"/>
            <a:ext cx="6629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Obtain data closely related to the deuteron wave function (momentum distribution) with a minimum of </a:t>
            </a:r>
            <a:r>
              <a:rPr lang="ja-JP" altLang="en-US" dirty="0"/>
              <a:t>“</a:t>
            </a:r>
            <a:r>
              <a:rPr lang="en-US" dirty="0"/>
              <a:t>other contributions</a:t>
            </a:r>
            <a:r>
              <a:rPr lang="ja-JP" altLang="en-US" dirty="0"/>
              <a:t>”</a:t>
            </a:r>
            <a:r>
              <a:rPr lang="en-US" dirty="0"/>
              <a:t> such as FSI,  MEC, IC etc.</a:t>
            </a:r>
          </a:p>
          <a:p>
            <a:endParaRPr lang="en-US" dirty="0"/>
          </a:p>
          <a:p>
            <a:r>
              <a:rPr lang="en-US" dirty="0"/>
              <a:t>Ideally </a:t>
            </a:r>
            <a:r>
              <a:rPr lang="ja-JP" altLang="en-US" dirty="0"/>
              <a:t>‘</a:t>
            </a:r>
            <a:r>
              <a:rPr lang="en-US" dirty="0"/>
              <a:t>measure</a:t>
            </a:r>
            <a:r>
              <a:rPr lang="ja-JP" altLang="en-US" dirty="0"/>
              <a:t>’</a:t>
            </a:r>
            <a:r>
              <a:rPr lang="en-US" dirty="0"/>
              <a:t> the momentum distribution</a:t>
            </a:r>
          </a:p>
          <a:p>
            <a:r>
              <a:rPr lang="en-US" dirty="0"/>
              <a:t>⇒ study the  d(</a:t>
            </a:r>
            <a:r>
              <a:rPr lang="en-US" dirty="0" err="1"/>
              <a:t>e,e</a:t>
            </a:r>
            <a:r>
              <a:rPr lang="ja-JP" altLang="en-US" dirty="0"/>
              <a:t>’</a:t>
            </a:r>
            <a:r>
              <a:rPr lang="en-US" dirty="0"/>
              <a:t>p) reaction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4876800"/>
            <a:ext cx="33655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200" dirty="0" smtClean="0"/>
              <a:t>D(</a:t>
            </a:r>
            <a:r>
              <a:rPr lang="en-US" sz="3200" dirty="0" err="1" smtClean="0"/>
              <a:t>e,e’p</a:t>
            </a:r>
            <a:r>
              <a:rPr lang="en-US" sz="3200" dirty="0" smtClean="0"/>
              <a:t>) in PWIA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5FFE-D43E-F14E-A795-82077173C022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de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5283200" cy="402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4572000"/>
            <a:ext cx="269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Experimental </a:t>
            </a:r>
          </a:p>
          <a:p>
            <a:r>
              <a:rPr lang="en-US" sz="1800" dirty="0" smtClean="0"/>
              <a:t>Momentum distributions:</a:t>
            </a:r>
            <a:endParaRPr lang="en-US" sz="1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410200"/>
            <a:ext cx="3073400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828800"/>
            <a:ext cx="2294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Wave IA: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286000"/>
            <a:ext cx="357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Hit nucleon does not interact with the </a:t>
            </a:r>
            <a:r>
              <a:rPr lang="en-US" sz="1600" dirty="0"/>
              <a:t>r</a:t>
            </a:r>
            <a:r>
              <a:rPr lang="en-US" sz="1600" dirty="0" smtClean="0"/>
              <a:t>ecoiling system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Described by a plane wave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22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WIA_complications.gif                                         0027ECBFMacintosh HD                   BBA7981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60579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D(e,e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p) Reaction Mechanisms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1868488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expected to be </a:t>
            </a:r>
            <a:br>
              <a:rPr lang="en-US" sz="1800"/>
            </a:br>
            <a:r>
              <a:rPr lang="en-US" sz="1800"/>
              <a:t>small at large Q</a:t>
            </a:r>
            <a:r>
              <a:rPr lang="en-US" sz="1800" baseline="30000"/>
              <a:t>2</a:t>
            </a:r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315200" y="4876800"/>
            <a:ext cx="1631950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supressed for </a:t>
            </a:r>
            <a:br>
              <a:rPr lang="en-US" sz="1800"/>
            </a:br>
            <a:r>
              <a:rPr lang="en-US" sz="1800"/>
              <a:t>x&gt;1</a:t>
            </a: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934200" y="990600"/>
            <a:ext cx="2012950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reduced at certain</a:t>
            </a:r>
            <a:br>
              <a:rPr lang="en-US" sz="1800"/>
            </a:br>
            <a:r>
              <a:rPr lang="en-US" sz="1800"/>
              <a:t>kinematics ?</a:t>
            </a:r>
            <a:endParaRPr lang="en-US"/>
          </a:p>
        </p:txBody>
      </p:sp>
      <p:sp>
        <p:nvSpPr>
          <p:cNvPr id="2048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3DD129-0188-8D40-8749-F3DB0413E3F8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4A17E9-3688-3849-85D1-A51E039D6F85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048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Missing Momentum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Dependences</a:t>
            </a:r>
            <a:endParaRPr lang="en-US" sz="2800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3" descr="Ulmer_fig1.pdf                                                 0027ECBFMacintosh HD                   BBA7981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7300"/>
            <a:ext cx="35131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mainz_cross.gif                                                001734E1Macintosh HD                   BBA7981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9022" r="48682" b="34077"/>
          <a:stretch>
            <a:fillRect/>
          </a:stretch>
        </p:blipFill>
        <p:spPr bwMode="auto">
          <a:xfrm>
            <a:off x="533400" y="1143000"/>
            <a:ext cx="368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66800" y="5715000"/>
            <a:ext cx="3276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MAMI Q</a:t>
            </a:r>
            <a:r>
              <a:rPr lang="en-US" sz="1800" baseline="30000" dirty="0">
                <a:latin typeface="Times" charset="0"/>
              </a:rPr>
              <a:t>2</a:t>
            </a:r>
            <a:r>
              <a:rPr lang="en-US" sz="1800" dirty="0">
                <a:latin typeface="Times" charset="0"/>
              </a:rPr>
              <a:t> = 0.33 (</a:t>
            </a:r>
            <a:r>
              <a:rPr lang="en-US" sz="1800" dirty="0" err="1">
                <a:latin typeface="Times" charset="0"/>
              </a:rPr>
              <a:t>GeV</a:t>
            </a:r>
            <a:r>
              <a:rPr lang="en-US" sz="1800" dirty="0">
                <a:latin typeface="Times" charset="0"/>
              </a:rPr>
              <a:t>/c)</a:t>
            </a:r>
            <a:r>
              <a:rPr lang="en-US" sz="1800" baseline="30000" dirty="0">
                <a:latin typeface="Times" charset="0"/>
              </a:rPr>
              <a:t>2</a:t>
            </a:r>
            <a:r>
              <a:rPr lang="en-US" sz="1800" dirty="0">
                <a:latin typeface="Times" charset="0"/>
              </a:rPr>
              <a:t> </a:t>
            </a:r>
            <a:r>
              <a:rPr lang="en-US" sz="1600" dirty="0" err="1">
                <a:latin typeface="Times" charset="0"/>
              </a:rPr>
              <a:t>Blomqvist</a:t>
            </a:r>
            <a:r>
              <a:rPr lang="en-US" sz="1600" dirty="0">
                <a:latin typeface="Times" charset="0"/>
              </a:rPr>
              <a:t> et al</a:t>
            </a:r>
            <a:r>
              <a:rPr lang="en-US" sz="1600" dirty="0" smtClean="0">
                <a:latin typeface="Times" charset="0"/>
              </a:rPr>
              <a:t>. PLB 429 (1998)</a:t>
            </a:r>
            <a:endParaRPr lang="en-US" sz="1600" dirty="0">
              <a:latin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91200" y="5715000"/>
            <a:ext cx="32277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" charset="0"/>
              </a:rPr>
              <a:t>JLAB Q</a:t>
            </a:r>
            <a:r>
              <a:rPr lang="en-US" sz="1800" baseline="30000" dirty="0">
                <a:latin typeface="Times" charset="0"/>
              </a:rPr>
              <a:t>2</a:t>
            </a:r>
            <a:r>
              <a:rPr lang="en-US" sz="1800" dirty="0">
                <a:latin typeface="Times" charset="0"/>
              </a:rPr>
              <a:t> =  0.67 (</a:t>
            </a:r>
            <a:r>
              <a:rPr lang="en-US" sz="1800" dirty="0" err="1">
                <a:latin typeface="Times" charset="0"/>
              </a:rPr>
              <a:t>GeV</a:t>
            </a:r>
            <a:r>
              <a:rPr lang="en-US" sz="1800" dirty="0">
                <a:latin typeface="Times" charset="0"/>
              </a:rPr>
              <a:t>/c)</a:t>
            </a:r>
            <a:r>
              <a:rPr lang="en-US" sz="1800" baseline="30000" dirty="0">
                <a:latin typeface="Times" charset="0"/>
              </a:rPr>
              <a:t>2</a:t>
            </a:r>
            <a:endParaRPr lang="en-US" sz="1800" dirty="0">
              <a:latin typeface="Times" charset="0"/>
            </a:endParaRPr>
          </a:p>
          <a:p>
            <a:r>
              <a:rPr lang="en-US" sz="1600" dirty="0">
                <a:latin typeface="Times" charset="0"/>
              </a:rPr>
              <a:t>Ulmer et al</a:t>
            </a:r>
            <a:r>
              <a:rPr lang="en-US" sz="1600" dirty="0" smtClean="0">
                <a:latin typeface="Times" charset="0"/>
              </a:rPr>
              <a:t>. PRL89 (2002</a:t>
            </a:r>
            <a:r>
              <a:rPr lang="en-US" sz="1600" dirty="0" smtClean="0">
                <a:latin typeface="Times"/>
                <a:cs typeface="Times"/>
              </a:rPr>
              <a:t>)</a:t>
            </a:r>
            <a:r>
              <a:rPr lang="en-US" sz="1600" dirty="0">
                <a:latin typeface="Times"/>
                <a:cs typeface="Times"/>
              </a:rPr>
              <a:t> 062301-1 </a:t>
            </a:r>
            <a:endParaRPr lang="en-US" sz="1600" baseline="30000" dirty="0">
              <a:latin typeface="Times"/>
              <a:cs typeface="Times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95400" y="4800600"/>
            <a:ext cx="266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arge FSI </a:t>
            </a:r>
            <a:r>
              <a:rPr lang="en-US" dirty="0"/>
              <a:t>included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2126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arge IC</a:t>
            </a:r>
            <a:r>
              <a:rPr lang="en-US" dirty="0">
                <a:solidFill>
                  <a:srgbClr val="FF0000"/>
                </a:solidFill>
              </a:rPr>
              <a:t>+MEC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6324600" y="44958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large FSI</a:t>
            </a:r>
          </a:p>
        </p:txBody>
      </p:sp>
      <p:sp>
        <p:nvSpPr>
          <p:cNvPr id="21516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AE0B29-336D-204E-8DE5-40679CD88DF1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2151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C50A24-E21C-FF4C-BC75-78CC3A249D5B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1518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8458200" y="40386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124200" y="4191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38200"/>
          </a:xfrm>
        </p:spPr>
        <p:txBody>
          <a:bodyPr/>
          <a:lstStyle/>
          <a:p>
            <a:r>
              <a:rPr lang="en-US" sz="2800" dirty="0" smtClean="0"/>
              <a:t>The Problem with low 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06B-3D57-3F4A-A051-96BF0667CFCA}" type="datetime1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1st Tensor Spin Observables Workshop, JLAB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78F5-039A-CF40-9C66-7146A146F93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low_q2_R_pwia_nmi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096000" cy="4064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635000" cy="20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1828800"/>
            <a:ext cx="266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Calculated cross section </a:t>
            </a:r>
            <a:br>
              <a:rPr lang="en-US" sz="1800" dirty="0" smtClean="0"/>
            </a:br>
            <a:r>
              <a:rPr lang="en-US" sz="1800" dirty="0" smtClean="0"/>
              <a:t>with FSI, MEC, IC and RC</a:t>
            </a:r>
          </a:p>
          <a:p>
            <a:r>
              <a:rPr lang="en-US" sz="1800" dirty="0" smtClean="0"/>
              <a:t>(H. </a:t>
            </a:r>
            <a:r>
              <a:rPr lang="en-US" sz="1800" dirty="0" err="1" smtClean="0"/>
              <a:t>Arenhoevel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3276600"/>
            <a:ext cx="319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FSI, MEC and IC dominate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ver a large kinematic region </a:t>
            </a:r>
            <a:br>
              <a:rPr lang="en-US" sz="1800" dirty="0" smtClean="0"/>
            </a:br>
            <a:r>
              <a:rPr lang="en-US" sz="1800" dirty="0" smtClean="0"/>
              <a:t>for missing momenta above 0.2 </a:t>
            </a:r>
            <a:r>
              <a:rPr lang="en-US" sz="1800" dirty="0" err="1" smtClean="0"/>
              <a:t>GeV</a:t>
            </a:r>
            <a:r>
              <a:rPr lang="en-US" sz="1800" dirty="0" smtClean="0"/>
              <a:t>/c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638800"/>
            <a:ext cx="583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Arrow: larger angles inaccessible to existing equipment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angl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24400"/>
            <a:ext cx="15113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1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JLAB: CLAS and Hall A</a:t>
            </a:r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D30DCB-2DA5-6B45-AF0B-0EFF8F765A34}" type="datetime1">
              <a:rPr lang="en-US" sz="1400" smtClean="0"/>
              <a:t>3/15/14</a:t>
            </a:fld>
            <a:endParaRPr lang="en-US" sz="1400"/>
          </a:p>
        </p:txBody>
      </p:sp>
      <p:sp>
        <p:nvSpPr>
          <p:cNvPr id="2458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1st Tensor Spin Observables Workshop, JLAB 2014</a:t>
            </a:r>
            <a:endParaRPr lang="en-US" sz="1400"/>
          </a:p>
        </p:txBody>
      </p:sp>
      <p:sp>
        <p:nvSpPr>
          <p:cNvPr id="245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6B41F9-CA08-C043-A9FA-94C9258D2DA6}" type="slidenum">
              <a:rPr lang="en-US" sz="1400"/>
              <a:pPr/>
              <a:t>9</a:t>
            </a:fld>
            <a:endParaRPr lang="en-US" sz="1400"/>
          </a:p>
        </p:txBody>
      </p:sp>
      <p:grpSp>
        <p:nvGrpSpPr>
          <p:cNvPr id="24583" name="Group 12"/>
          <p:cNvGrpSpPr>
            <a:grpSpLocks/>
          </p:cNvGrpSpPr>
          <p:nvPr/>
        </p:nvGrpSpPr>
        <p:grpSpPr bwMode="auto">
          <a:xfrm>
            <a:off x="838200" y="4267200"/>
            <a:ext cx="8001000" cy="1570038"/>
            <a:chOff x="838200" y="4267200"/>
            <a:chExt cx="8001000" cy="156966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38200" y="4267200"/>
              <a:ext cx="8001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dirty="0">
                  <a:latin typeface="Times" charset="0"/>
                </a:rPr>
                <a:t> </a:t>
              </a:r>
              <a:r>
                <a:rPr lang="en-US" dirty="0"/>
                <a:t>Q</a:t>
              </a:r>
              <a:r>
                <a:rPr lang="en-US" baseline="30000" dirty="0"/>
                <a:t>2</a:t>
              </a:r>
              <a:r>
                <a:rPr lang="en-US" dirty="0"/>
                <a:t> = 0.8, 2.1 and 3.5 (</a:t>
              </a:r>
              <a:r>
                <a:rPr lang="en-US" dirty="0" err="1"/>
                <a:t>GeV</a:t>
              </a:r>
              <a:r>
                <a:rPr lang="en-US" dirty="0"/>
                <a:t>/c)</a:t>
              </a:r>
              <a:r>
                <a:rPr lang="en-US" baseline="30000" dirty="0"/>
                <a:t>2</a:t>
              </a:r>
              <a:r>
                <a:rPr lang="en-US" dirty="0"/>
                <a:t> : constant for each set</a:t>
              </a:r>
            </a:p>
            <a:p>
              <a:pPr>
                <a:buFontTx/>
                <a:buChar char="•"/>
              </a:pPr>
              <a:r>
                <a:rPr lang="en-US" dirty="0"/>
                <a:t> </a:t>
              </a:r>
              <a:r>
                <a:rPr lang="en-US" dirty="0" err="1"/>
                <a:t>p</a:t>
              </a:r>
              <a:r>
                <a:rPr lang="en-US" baseline="-25000" dirty="0" err="1"/>
                <a:t>miss</a:t>
              </a:r>
              <a:r>
                <a:rPr lang="en-US" dirty="0"/>
                <a:t> = 0.2, 0.4 and 0.5 </a:t>
              </a:r>
              <a:r>
                <a:rPr lang="en-US" dirty="0" err="1"/>
                <a:t>GeV</a:t>
              </a:r>
              <a:r>
                <a:rPr lang="en-US" dirty="0"/>
                <a:t>/c : angular distribution</a:t>
              </a:r>
            </a:p>
            <a:p>
              <a:pPr>
                <a:buFontTx/>
                <a:buChar char="•"/>
              </a:pPr>
              <a:r>
                <a:rPr lang="en-US" dirty="0">
                  <a:latin typeface="Times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n-US" dirty="0">
                  <a:latin typeface="Times" charset="0"/>
                </a:rPr>
                <a:t> </a:t>
              </a:r>
              <a:r>
                <a:rPr lang="en-US" dirty="0"/>
                <a:t>angular range for each </a:t>
              </a:r>
              <a:r>
                <a:rPr lang="en-US" dirty="0" err="1"/>
                <a:t>p</a:t>
              </a:r>
              <a:r>
                <a:rPr lang="en-US" baseline="-25000" dirty="0" err="1"/>
                <a:t>miss</a:t>
              </a:r>
              <a:r>
                <a:rPr lang="en-US" baseline="-25000" dirty="0"/>
                <a:t> </a:t>
              </a:r>
              <a:r>
                <a:rPr lang="en-US" dirty="0"/>
                <a:t>dependent on kinematics</a:t>
              </a:r>
              <a:endParaRPr lang="en-US" dirty="0">
                <a:latin typeface="Times" charset="0"/>
              </a:endParaRPr>
            </a:p>
          </p:txBody>
        </p:sp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1143000" y="5105400"/>
            <a:ext cx="1981200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6" name="Equation" r:id="rId3" imgW="1003300" imgH="228600" progId="Equation.DSMT4">
                    <p:embed/>
                  </p:oleObj>
                </mc:Choice>
                <mc:Fallback>
                  <p:oleObj name="Equation" r:id="rId3" imgW="100330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5105400"/>
                          <a:ext cx="1981200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4" name="Text Box 3"/>
          <p:cNvSpPr txBox="1">
            <a:spLocks noChangeArrowheads="1"/>
          </p:cNvSpPr>
          <p:nvPr/>
        </p:nvSpPr>
        <p:spPr bwMode="auto">
          <a:xfrm>
            <a:off x="869950" y="1371600"/>
            <a:ext cx="7404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/>
          </a:p>
          <a:p>
            <a:pPr>
              <a:buFont typeface="Times" charset="0"/>
              <a:buChar char="•"/>
            </a:pPr>
            <a:r>
              <a:rPr lang="en-US" dirty="0"/>
              <a:t> Simultaneous measurement of kinematics</a:t>
            </a:r>
          </a:p>
          <a:p>
            <a:pPr>
              <a:buFont typeface="Times" charset="0"/>
              <a:buChar char="•"/>
            </a:pPr>
            <a:r>
              <a:rPr lang="en-US" dirty="0"/>
              <a:t> focus on Q</a:t>
            </a:r>
            <a:r>
              <a:rPr lang="en-US" baseline="30000" dirty="0"/>
              <a:t>2</a:t>
            </a:r>
            <a:r>
              <a:rPr lang="en-US" dirty="0"/>
              <a:t> dependence</a:t>
            </a:r>
          </a:p>
          <a:p>
            <a:pPr>
              <a:buFont typeface="Times" charset="0"/>
              <a:buChar char="•"/>
            </a:pPr>
            <a:r>
              <a:rPr lang="en-US" dirty="0"/>
              <a:t> e6 running period</a:t>
            </a:r>
          </a:p>
          <a:p>
            <a:pPr>
              <a:buFont typeface="Times" charset="0"/>
              <a:buChar char="•"/>
            </a:pPr>
            <a:r>
              <a:rPr lang="en-US" dirty="0"/>
              <a:t> Q</a:t>
            </a:r>
            <a:r>
              <a:rPr lang="en-US" baseline="30000" dirty="0"/>
              <a:t>2</a:t>
            </a:r>
            <a:r>
              <a:rPr lang="en-US" dirty="0"/>
              <a:t> = 2, 3, 4, 5 (</a:t>
            </a:r>
            <a:r>
              <a:rPr lang="en-US" dirty="0" err="1"/>
              <a:t>GeV</a:t>
            </a:r>
            <a:r>
              <a:rPr lang="en-US" dirty="0"/>
              <a:t>/c)</a:t>
            </a:r>
            <a:r>
              <a:rPr lang="en-US" baseline="30000" dirty="0" smtClean="0"/>
              <a:t>2</a:t>
            </a:r>
            <a:endParaRPr lang="en-US" dirty="0"/>
          </a:p>
          <a:p>
            <a:pPr>
              <a:buFont typeface="Times" charset="0"/>
              <a:buChar char="•"/>
            </a:pPr>
            <a:r>
              <a:rPr lang="en-US" dirty="0" smtClean="0"/>
              <a:t> Further analysis possible :</a:t>
            </a:r>
            <a:r>
              <a:rPr lang="en-US" dirty="0" smtClean="0">
                <a:solidFill>
                  <a:srgbClr val="FF0000"/>
                </a:solidFill>
              </a:rPr>
              <a:t>Data Mining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1066800" y="12192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CLAS</a:t>
            </a: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1066800" y="3810000"/>
            <a:ext cx="99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Hall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X:Templates:Presentations:Designs:Azure</Template>
  <TotalTime>36185</TotalTime>
  <Words>1029</Words>
  <Application>Microsoft Macintosh PowerPoint</Application>
  <PresentationFormat>On-screen Show (4:3)</PresentationFormat>
  <Paragraphs>210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Blank Presentation</vt:lpstr>
      <vt:lpstr>Equation</vt:lpstr>
      <vt:lpstr>PowerPoint Presentation</vt:lpstr>
      <vt:lpstr>Contents</vt:lpstr>
      <vt:lpstr>Introduction: Role of the Deuteron</vt:lpstr>
      <vt:lpstr>Why Coincidence Reactions:</vt:lpstr>
      <vt:lpstr>D(e,e’p) in PWIA</vt:lpstr>
      <vt:lpstr>D(e,e’p) Reaction Mechanisms</vt:lpstr>
      <vt:lpstr>Missing Momentum Dependences</vt:lpstr>
      <vt:lpstr>The Problem with low Q2 </vt:lpstr>
      <vt:lpstr>JLAB: CLAS and Hall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Angular Distributions up to pm = 1GeV/c</vt:lpstr>
      <vt:lpstr>Polarized Deuterium</vt:lpstr>
      <vt:lpstr>PowerPoint Presentation</vt:lpstr>
      <vt:lpstr>What can be learned?</vt:lpstr>
      <vt:lpstr>PowerPoint Presentation</vt:lpstr>
      <vt:lpstr>PowerPoint Presentation</vt:lpstr>
      <vt:lpstr>Extraction of : </vt:lpstr>
      <vt:lpstr>PowerPoint Presentation</vt:lpstr>
      <vt:lpstr>PowerPoint Presentation</vt:lpstr>
      <vt:lpstr>Expected results:</vt:lpstr>
      <vt:lpstr>What could be improved?</vt:lpstr>
      <vt:lpstr>Summary</vt:lpstr>
      <vt:lpstr>Momentum Distribution</vt:lpstr>
      <vt:lpstr>FSI Reduction</vt:lpstr>
    </vt:vector>
  </TitlesOfParts>
  <Company>֟倀]讘ڍ휀뿿큠ޠ]讘֟꜄뿿큐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Few Nucleon Systems at MAMI and Beyond</dc:title>
  <dc:creator>Werner Boeglin</dc:creator>
  <cp:keywords/>
  <cp:lastModifiedBy>Werner Boeglin</cp:lastModifiedBy>
  <cp:revision>450</cp:revision>
  <cp:lastPrinted>2008-01-14T17:19:23Z</cp:lastPrinted>
  <dcterms:created xsi:type="dcterms:W3CDTF">2010-08-02T21:14:26Z</dcterms:created>
  <dcterms:modified xsi:type="dcterms:W3CDTF">2014-03-15T19:02:31Z</dcterms:modified>
</cp:coreProperties>
</file>