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65" r:id="rId3"/>
    <p:sldId id="266" r:id="rId4"/>
    <p:sldId id="267" r:id="rId5"/>
    <p:sldId id="268" r:id="rId6"/>
    <p:sldId id="256" r:id="rId7"/>
    <p:sldId id="270" r:id="rId8"/>
    <p:sldId id="257" r:id="rId9"/>
    <p:sldId id="260" r:id="rId10"/>
    <p:sldId id="279" r:id="rId11"/>
    <p:sldId id="261" r:id="rId12"/>
    <p:sldId id="271" r:id="rId13"/>
    <p:sldId id="276" r:id="rId14"/>
    <p:sldId id="275" r:id="rId15"/>
    <p:sldId id="269" r:id="rId16"/>
    <p:sldId id="258" r:id="rId17"/>
    <p:sldId id="272" r:id="rId18"/>
    <p:sldId id="259" r:id="rId19"/>
    <p:sldId id="274" r:id="rId20"/>
    <p:sldId id="262" r:id="rId21"/>
    <p:sldId id="280" r:id="rId22"/>
    <p:sldId id="278" r:id="rId23"/>
    <p:sldId id="281" r:id="rId24"/>
    <p:sldId id="273"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243C9-369C-4A8E-921B-15699B35DC00}" type="datetimeFigureOut">
              <a:rPr lang="en-US" smtClean="0"/>
              <a:pPr/>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B5466-817B-40C9-9853-226426321D1F}" type="slidenum">
              <a:rPr lang="en-US" smtClean="0"/>
              <a:pPr/>
              <a:t>‹#›</a:t>
            </a:fld>
            <a:endParaRPr lang="en-US"/>
          </a:p>
        </p:txBody>
      </p:sp>
    </p:spTree>
    <p:extLst>
      <p:ext uri="{BB962C8B-B14F-4D97-AF65-F5344CB8AC3E}">
        <p14:creationId xmlns:p14="http://schemas.microsoft.com/office/powerpoint/2010/main" val="125848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4B5466-817B-40C9-9853-226426321D1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9AA2B-9EBA-4102-A6F9-F4803A085271}"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9AA2B-9EBA-4102-A6F9-F4803A085271}"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9AA2B-9EBA-4102-A6F9-F4803A085271}"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9AA2B-9EBA-4102-A6F9-F4803A085271}"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9AA2B-9EBA-4102-A6F9-F4803A085271}"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9AA2B-9EBA-4102-A6F9-F4803A085271}"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9AA2B-9EBA-4102-A6F9-F4803A085271}"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9AA2B-9EBA-4102-A6F9-F4803A085271}"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9AA2B-9EBA-4102-A6F9-F4803A085271}"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9AA2B-9EBA-4102-A6F9-F4803A085271}"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9AA2B-9EBA-4102-A6F9-F4803A085271}"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BBF5C-054E-4B38-9E18-1EEDA8D179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9AA2B-9EBA-4102-A6F9-F4803A085271}"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BBF5C-054E-4B38-9E18-1EEDA8D17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Deuteron Vector and Tensor Polarizations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Before  ~ 1970, no deuteron targets</a:t>
            </a:r>
          </a:p>
          <a:p>
            <a:pPr>
              <a:buNone/>
            </a:pPr>
            <a:r>
              <a:rPr lang="en-US" sz="2000" dirty="0" smtClean="0">
                <a:solidFill>
                  <a:srgbClr val="FF0000"/>
                </a:solidFill>
              </a:rPr>
              <a:t>       LMN -  water of crystallization. Not aware of  any targets with D</a:t>
            </a:r>
            <a:r>
              <a:rPr lang="en-US" sz="2000" baseline="-25000" dirty="0" smtClean="0">
                <a:solidFill>
                  <a:srgbClr val="FF0000"/>
                </a:solidFill>
              </a:rPr>
              <a:t>2</a:t>
            </a:r>
            <a:r>
              <a:rPr lang="en-US" sz="2000" dirty="0" smtClean="0">
                <a:solidFill>
                  <a:srgbClr val="FF0000"/>
                </a:solidFill>
              </a:rPr>
              <a:t>O</a:t>
            </a:r>
          </a:p>
          <a:p>
            <a:pPr>
              <a:buNone/>
            </a:pPr>
            <a:r>
              <a:rPr lang="en-US" sz="2000" dirty="0" smtClean="0">
                <a:solidFill>
                  <a:srgbClr val="FF0000"/>
                </a:solidFill>
              </a:rPr>
              <a:t>        </a:t>
            </a:r>
          </a:p>
          <a:p>
            <a:r>
              <a:rPr lang="en-US" dirty="0" smtClean="0"/>
              <a:t> After  ~ 1970, M. </a:t>
            </a:r>
            <a:r>
              <a:rPr lang="en-US" dirty="0" err="1" smtClean="0"/>
              <a:t>Borghini</a:t>
            </a:r>
            <a:r>
              <a:rPr lang="en-US" dirty="0" smtClean="0"/>
              <a:t> Revolution </a:t>
            </a:r>
          </a:p>
          <a:p>
            <a:pPr>
              <a:buNone/>
            </a:pPr>
            <a:r>
              <a:rPr lang="en-US" dirty="0" smtClean="0"/>
              <a:t> </a:t>
            </a:r>
            <a:r>
              <a:rPr lang="en-US" sz="2000" dirty="0" smtClean="0">
                <a:solidFill>
                  <a:srgbClr val="FF0000"/>
                </a:solidFill>
              </a:rPr>
              <a:t>       In principle most materials of interest could be combined with a paramagnetic </a:t>
            </a:r>
            <a:r>
              <a:rPr lang="en-US" sz="2000" dirty="0" err="1" smtClean="0">
                <a:solidFill>
                  <a:srgbClr val="FF0000"/>
                </a:solidFill>
              </a:rPr>
              <a:t>dopant</a:t>
            </a:r>
            <a:r>
              <a:rPr lang="en-US" sz="2000" dirty="0" smtClean="0">
                <a:solidFill>
                  <a:srgbClr val="FF0000"/>
                </a:solidFill>
              </a:rPr>
              <a:t> and polarized , not </a:t>
            </a:r>
            <a:r>
              <a:rPr lang="en-US" sz="2000" dirty="0" err="1" smtClean="0">
                <a:solidFill>
                  <a:srgbClr val="FF0000"/>
                </a:solidFill>
              </a:rPr>
              <a:t>neccesarily</a:t>
            </a:r>
            <a:r>
              <a:rPr lang="en-US" sz="2000" dirty="0" smtClean="0">
                <a:solidFill>
                  <a:srgbClr val="FF0000"/>
                </a:solidFill>
              </a:rPr>
              <a:t> well.  </a:t>
            </a:r>
            <a:r>
              <a:rPr lang="en-US" sz="2000" dirty="0" err="1" smtClean="0">
                <a:solidFill>
                  <a:srgbClr val="FF0000"/>
                </a:solidFill>
              </a:rPr>
              <a:t>Borghini</a:t>
            </a:r>
            <a:r>
              <a:rPr lang="en-US" sz="2000" dirty="0" smtClean="0">
                <a:solidFill>
                  <a:srgbClr val="FF0000"/>
                </a:solidFill>
              </a:rPr>
              <a:t>  (</a:t>
            </a:r>
            <a:r>
              <a:rPr lang="en-US" sz="2000" dirty="0" smtClean="0">
                <a:solidFill>
                  <a:srgbClr val="00B0F0"/>
                </a:solidFill>
              </a:rPr>
              <a:t>CERN Yellow Report          ). </a:t>
            </a:r>
          </a:p>
          <a:p>
            <a:pPr>
              <a:buNone/>
            </a:pPr>
            <a:r>
              <a:rPr lang="en-US" sz="2000" dirty="0" smtClean="0">
                <a:solidFill>
                  <a:srgbClr val="00B0F0"/>
                </a:solidFill>
              </a:rPr>
              <a:t>       </a:t>
            </a:r>
            <a:r>
              <a:rPr lang="en-US" sz="2000" dirty="0" smtClean="0">
                <a:solidFill>
                  <a:srgbClr val="FF0000"/>
                </a:solidFill>
              </a:rPr>
              <a:t>Materials such as   </a:t>
            </a:r>
            <a:r>
              <a:rPr lang="en-US" sz="2000" dirty="0" err="1" smtClean="0">
                <a:solidFill>
                  <a:srgbClr val="FF0000"/>
                </a:solidFill>
              </a:rPr>
              <a:t>Butanol</a:t>
            </a:r>
            <a:r>
              <a:rPr lang="en-US" sz="2000" dirty="0" smtClean="0">
                <a:solidFill>
                  <a:srgbClr val="FF0000"/>
                </a:solidFill>
              </a:rPr>
              <a:t>, propane- and ethane- </a:t>
            </a:r>
            <a:r>
              <a:rPr lang="en-US" sz="2000" dirty="0" err="1" smtClean="0">
                <a:solidFill>
                  <a:srgbClr val="FF0000"/>
                </a:solidFill>
              </a:rPr>
              <a:t>diol</a:t>
            </a:r>
            <a:r>
              <a:rPr lang="en-US" sz="2000" dirty="0" smtClean="0">
                <a:solidFill>
                  <a:srgbClr val="FF0000"/>
                </a:solidFill>
              </a:rPr>
              <a:t>, doped with  </a:t>
            </a:r>
            <a:r>
              <a:rPr lang="en-US" sz="2000" dirty="0" err="1" smtClean="0">
                <a:solidFill>
                  <a:srgbClr val="FF0000"/>
                </a:solidFill>
              </a:rPr>
              <a:t>porphyrexide</a:t>
            </a:r>
            <a:r>
              <a:rPr lang="en-US" sz="2000" dirty="0" smtClean="0">
                <a:solidFill>
                  <a:srgbClr val="FF0000"/>
                </a:solidFill>
              </a:rPr>
              <a:t>, </a:t>
            </a:r>
            <a:r>
              <a:rPr lang="en-US" sz="2000" dirty="0" err="1" smtClean="0">
                <a:solidFill>
                  <a:srgbClr val="FF0000"/>
                </a:solidFill>
              </a:rPr>
              <a:t>Cr</a:t>
            </a:r>
            <a:r>
              <a:rPr lang="en-US" sz="2000" baseline="30000" dirty="0" err="1" smtClean="0">
                <a:solidFill>
                  <a:srgbClr val="FF0000"/>
                </a:solidFill>
              </a:rPr>
              <a:t>V</a:t>
            </a:r>
            <a:r>
              <a:rPr lang="en-US" sz="2000" dirty="0" smtClean="0">
                <a:solidFill>
                  <a:srgbClr val="FF0000"/>
                </a:solidFill>
              </a:rPr>
              <a:t> complexes, and the like gave polarizations of  ~80 %. Only natural then to  start looking at the </a:t>
            </a:r>
            <a:r>
              <a:rPr lang="en-US" sz="2000" dirty="0" err="1" smtClean="0">
                <a:solidFill>
                  <a:srgbClr val="FF0000"/>
                </a:solidFill>
              </a:rPr>
              <a:t>deuterated</a:t>
            </a:r>
            <a:r>
              <a:rPr lang="en-US" sz="2000" dirty="0" smtClean="0">
                <a:solidFill>
                  <a:srgbClr val="FF0000"/>
                </a:solidFill>
              </a:rPr>
              <a:t> versions.  But generally no better than  P </a:t>
            </a:r>
            <a:r>
              <a:rPr lang="en-US" sz="2000" baseline="-25000" dirty="0" smtClean="0">
                <a:solidFill>
                  <a:srgbClr val="FF0000"/>
                </a:solidFill>
              </a:rPr>
              <a:t>D</a:t>
            </a:r>
            <a:r>
              <a:rPr lang="en-US" sz="2000" dirty="0" smtClean="0">
                <a:solidFill>
                  <a:srgbClr val="FF0000"/>
                </a:solidFill>
              </a:rPr>
              <a:t> ~ 30% were obtained.</a:t>
            </a:r>
          </a:p>
          <a:p>
            <a:pPr>
              <a:buNone/>
            </a:pPr>
            <a:r>
              <a:rPr lang="en-US" sz="2000" dirty="0" smtClean="0">
                <a:solidFill>
                  <a:srgbClr val="FF0000"/>
                </a:solidFill>
              </a:rPr>
              <a:t>       First comprehensive study of Deuteron  vector and  tensor polarization was done by </a:t>
            </a:r>
            <a:r>
              <a:rPr lang="en-US" sz="2000" dirty="0" err="1" smtClean="0">
                <a:solidFill>
                  <a:srgbClr val="FF0000"/>
                </a:solidFill>
              </a:rPr>
              <a:t>DeBoer</a:t>
            </a:r>
            <a:r>
              <a:rPr lang="en-US" sz="2000" dirty="0" smtClean="0">
                <a:solidFill>
                  <a:srgbClr val="FF0000"/>
                </a:solidFill>
              </a:rPr>
              <a:t> at CERN (</a:t>
            </a:r>
            <a:r>
              <a:rPr lang="en-US" sz="2000" dirty="0" smtClean="0">
                <a:solidFill>
                  <a:srgbClr val="00B0F0"/>
                </a:solidFill>
              </a:rPr>
              <a:t>W. De Boer, CERN Yellow Report 74-11, May 1974)</a:t>
            </a:r>
            <a:r>
              <a:rPr lang="en-US" sz="2000" dirty="0" smtClean="0">
                <a:solidFill>
                  <a:srgbClr val="FF0000"/>
                </a:solidFill>
              </a:rPr>
              <a:t> Other places such as Bonn were also investigating </a:t>
            </a:r>
            <a:r>
              <a:rPr lang="en-US" sz="2000" dirty="0" err="1" smtClean="0">
                <a:solidFill>
                  <a:srgbClr val="FF0000"/>
                </a:solidFill>
              </a:rPr>
              <a:t>deuterated</a:t>
            </a:r>
            <a:r>
              <a:rPr lang="en-US" sz="2000" dirty="0" smtClean="0">
                <a:solidFill>
                  <a:srgbClr val="FF0000"/>
                </a:solidFill>
              </a:rPr>
              <a:t> materials.</a:t>
            </a:r>
          </a:p>
          <a:p>
            <a:pPr>
              <a:buNone/>
            </a:pPr>
            <a:r>
              <a:rPr lang="en-US" sz="2000" dirty="0" smtClean="0">
                <a:solidFill>
                  <a:srgbClr val="FF0000"/>
                </a:solidFill>
              </a:rPr>
              <a:t>       By the end of the ’70s,   P</a:t>
            </a:r>
            <a:r>
              <a:rPr lang="en-US" sz="2000" baseline="-25000" dirty="0" smtClean="0">
                <a:solidFill>
                  <a:srgbClr val="FF0000"/>
                </a:solidFill>
              </a:rPr>
              <a:t>H</a:t>
            </a:r>
            <a:r>
              <a:rPr lang="en-US" sz="2000" dirty="0" smtClean="0">
                <a:solidFill>
                  <a:srgbClr val="FF0000"/>
                </a:solidFill>
              </a:rPr>
              <a:t>  ~ 98% and P</a:t>
            </a:r>
            <a:r>
              <a:rPr lang="en-US" sz="2000" baseline="-25000" dirty="0" smtClean="0">
                <a:solidFill>
                  <a:srgbClr val="FF0000"/>
                </a:solidFill>
              </a:rPr>
              <a:t>D </a:t>
            </a:r>
            <a:r>
              <a:rPr lang="en-US" sz="2000" dirty="0" smtClean="0">
                <a:solidFill>
                  <a:srgbClr val="FF0000"/>
                </a:solidFill>
              </a:rPr>
              <a:t> ~ 45% had been reached.</a:t>
            </a:r>
          </a:p>
          <a:p>
            <a:pP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Tensor Polarization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Most direct way is through high vector polarizations.</a:t>
            </a:r>
          </a:p>
          <a:p>
            <a:r>
              <a:rPr lang="en-US" dirty="0" smtClean="0"/>
              <a:t>At present for ND</a:t>
            </a:r>
            <a:r>
              <a:rPr lang="en-US" baseline="-25000" dirty="0" smtClean="0"/>
              <a:t>3    </a:t>
            </a:r>
            <a:r>
              <a:rPr lang="en-US" dirty="0"/>
              <a:t> </a:t>
            </a:r>
            <a:r>
              <a:rPr lang="en-US" dirty="0" smtClean="0"/>
              <a:t>P</a:t>
            </a:r>
            <a:r>
              <a:rPr lang="en-US" baseline="-25000" dirty="0" smtClean="0"/>
              <a:t>D</a:t>
            </a:r>
            <a:r>
              <a:rPr lang="en-US" dirty="0" smtClean="0"/>
              <a:t> ~  50%</a:t>
            </a:r>
          </a:p>
          <a:p>
            <a:endParaRPr lang="en-US" dirty="0"/>
          </a:p>
          <a:p>
            <a:r>
              <a:rPr lang="en-US" dirty="0" smtClean="0"/>
              <a:t>How to improve ?</a:t>
            </a:r>
          </a:p>
          <a:p>
            <a:r>
              <a:rPr lang="en-US" dirty="0" smtClean="0">
                <a:solidFill>
                  <a:srgbClr val="FF0000"/>
                </a:solidFill>
              </a:rPr>
              <a:t>Increase magnetic field ?</a:t>
            </a:r>
          </a:p>
          <a:p>
            <a:r>
              <a:rPr lang="en-US" dirty="0" smtClean="0">
                <a:solidFill>
                  <a:srgbClr val="FF0000"/>
                </a:solidFill>
              </a:rPr>
              <a:t>Tricks!  </a:t>
            </a:r>
            <a:r>
              <a:rPr lang="en-US" dirty="0" smtClean="0">
                <a:solidFill>
                  <a:srgbClr val="00B0F0"/>
                </a:solidFill>
              </a:rPr>
              <a:t>Tempering!! Better measurement.</a:t>
            </a:r>
          </a:p>
          <a:p>
            <a:pPr marL="0" indent="0">
              <a:buNone/>
            </a:pPr>
            <a:r>
              <a:rPr lang="en-US" dirty="0" smtClean="0">
                <a:solidFill>
                  <a:srgbClr val="00B0F0"/>
                </a:solidFill>
              </a:rPr>
              <a:t>   </a:t>
            </a:r>
            <a:r>
              <a:rPr lang="en-US" dirty="0" smtClean="0">
                <a:solidFill>
                  <a:srgbClr val="FF0000"/>
                </a:solidFill>
              </a:rPr>
              <a:t>Other Materials? </a:t>
            </a:r>
            <a:r>
              <a:rPr lang="en-US" dirty="0" smtClean="0">
                <a:solidFill>
                  <a:srgbClr val="00B0F0"/>
                </a:solidFill>
              </a:rPr>
              <a:t>Alcohols, </a:t>
            </a:r>
            <a:r>
              <a:rPr lang="en-US" dirty="0" err="1" smtClean="0">
                <a:solidFill>
                  <a:srgbClr val="00B0F0"/>
                </a:solidFill>
              </a:rPr>
              <a:t>diols</a:t>
            </a:r>
            <a:r>
              <a:rPr lang="en-US" dirty="0" smtClean="0">
                <a:solidFill>
                  <a:srgbClr val="00B0F0"/>
                </a:solidFill>
              </a:rPr>
              <a:t>, </a:t>
            </a:r>
            <a:r>
              <a:rPr lang="en-US" baseline="30000" dirty="0" smtClean="0">
                <a:solidFill>
                  <a:srgbClr val="00B0F0"/>
                </a:solidFill>
              </a:rPr>
              <a:t>6</a:t>
            </a:r>
            <a:r>
              <a:rPr lang="en-US" dirty="0" smtClean="0">
                <a:solidFill>
                  <a:srgbClr val="00B0F0"/>
                </a:solidFill>
              </a:rPr>
              <a:t>LiD</a:t>
            </a:r>
            <a:endParaRPr lang="en-US" dirty="0">
              <a:solidFill>
                <a:srgbClr val="FF0000"/>
              </a:solidFill>
            </a:endParaRPr>
          </a:p>
        </p:txBody>
      </p:sp>
    </p:spTree>
    <p:extLst>
      <p:ext uri="{BB962C8B-B14F-4D97-AF65-F5344CB8AC3E}">
        <p14:creationId xmlns:p14="http://schemas.microsoft.com/office/powerpoint/2010/main" val="185573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arization_timeline2.jpg"/>
          <p:cNvPicPr>
            <a:picLocks noChangeAspect="1"/>
          </p:cNvPicPr>
          <p:nvPr/>
        </p:nvPicPr>
        <p:blipFill>
          <a:blip r:embed="rId2" cstate="print"/>
          <a:stretch>
            <a:fillRect/>
          </a:stretch>
        </p:blipFill>
        <p:spPr>
          <a:xfrm>
            <a:off x="1019175" y="604837"/>
            <a:ext cx="7105650" cy="56483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utanol_vs_magfield_1.jpg"/>
          <p:cNvPicPr>
            <a:picLocks noChangeAspect="1"/>
          </p:cNvPicPr>
          <p:nvPr/>
        </p:nvPicPr>
        <p:blipFill>
          <a:blip r:embed="rId2" cstate="print"/>
          <a:stretch>
            <a:fillRect/>
          </a:stretch>
        </p:blipFill>
        <p:spPr>
          <a:xfrm>
            <a:off x="1922318" y="0"/>
            <a:ext cx="5299364" cy="6858000"/>
          </a:xfrm>
          <a:prstGeom prst="rect">
            <a:avLst/>
          </a:prstGeom>
        </p:spPr>
      </p:pic>
      <p:pic>
        <p:nvPicPr>
          <p:cNvPr id="3" name="Picture 2" descr="d-butanol_vs_magfield_1-rot.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19319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66924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jlab_ug_talk.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ol_vs_dose_rot.jpg"/>
          <p:cNvPicPr>
            <a:picLocks noChangeAspect="1"/>
          </p:cNvPicPr>
          <p:nvPr/>
        </p:nvPicPr>
        <p:blipFill>
          <a:blip r:embed="rId2" cstate="print"/>
          <a:stretch>
            <a:fillRect/>
          </a:stretch>
        </p:blipFill>
        <p:spPr>
          <a:xfrm>
            <a:off x="109825" y="0"/>
            <a:ext cx="8924349"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butanol_6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dcool_cut.jpg"/>
          <p:cNvPicPr>
            <a:picLocks noChangeAspect="1"/>
          </p:cNvPicPr>
          <p:nvPr/>
        </p:nvPicPr>
        <p:blipFill>
          <a:blip r:embed="rId2" cstate="print"/>
          <a:stretch>
            <a:fillRect/>
          </a:stretch>
        </p:blipFill>
        <p:spPr>
          <a:xfrm>
            <a:off x="804672" y="484632"/>
            <a:ext cx="7534656" cy="58887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764631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1980s</a:t>
            </a:r>
            <a:endParaRPr lang="en-US" dirty="0"/>
          </a:p>
        </p:txBody>
      </p:sp>
      <p:sp>
        <p:nvSpPr>
          <p:cNvPr id="4" name="Content Placeholder 3"/>
          <p:cNvSpPr>
            <a:spLocks noGrp="1"/>
          </p:cNvSpPr>
          <p:nvPr>
            <p:ph idx="1"/>
          </p:nvPr>
        </p:nvSpPr>
        <p:spPr/>
        <p:txBody>
          <a:bodyPr>
            <a:normAutofit/>
          </a:bodyPr>
          <a:lstStyle/>
          <a:p>
            <a:pPr algn="just">
              <a:buNone/>
            </a:pPr>
            <a:r>
              <a:rPr lang="en-US" sz="2400" dirty="0" smtClean="0"/>
              <a:t>By 1980 both proton and deuteron targets were being used in experiments at many laboratories. It was soon realized that radiation damage was an issue . Some attention turned back to irradiation doping of materials to in the expectation that irradiated materials would be more resistant to damage when the target was operating  in an ionizing beam.</a:t>
            </a:r>
          </a:p>
          <a:p>
            <a:pPr algn="just">
              <a:buNone/>
            </a:pPr>
            <a:r>
              <a:rPr lang="en-US" sz="2400" dirty="0" smtClean="0"/>
              <a:t>       Also it was a way of doping materials which were hard to dope chemically, </a:t>
            </a:r>
            <a:r>
              <a:rPr lang="en-US" sz="2400" dirty="0" err="1" smtClean="0"/>
              <a:t>eg</a:t>
            </a:r>
            <a:r>
              <a:rPr lang="en-US" sz="2400" dirty="0" smtClean="0"/>
              <a:t>  CD</a:t>
            </a:r>
            <a:r>
              <a:rPr lang="en-US" sz="2400" baseline="-25000" dirty="0" smtClean="0"/>
              <a:t>2</a:t>
            </a:r>
            <a:r>
              <a:rPr lang="en-US" sz="2400" dirty="0" smtClean="0"/>
              <a:t>, NH</a:t>
            </a:r>
            <a:r>
              <a:rPr lang="en-US" sz="2400" baseline="-25000" dirty="0" smtClean="0"/>
              <a:t>3,</a:t>
            </a:r>
            <a:r>
              <a:rPr lang="en-US" sz="2400" dirty="0" smtClean="0"/>
              <a:t>, ND</a:t>
            </a:r>
            <a:r>
              <a:rPr lang="en-US" sz="2400" baseline="-25000" dirty="0" smtClean="0"/>
              <a:t>3</a:t>
            </a:r>
          </a:p>
          <a:p>
            <a:pPr algn="just">
              <a:buNone/>
            </a:pPr>
            <a:r>
              <a:rPr lang="en-US" sz="2400" baseline="-25000" dirty="0" smtClean="0"/>
              <a:t>      </a:t>
            </a:r>
            <a:r>
              <a:rPr lang="en-US" sz="2400" dirty="0" smtClean="0">
                <a:solidFill>
                  <a:srgbClr val="FF0000"/>
                </a:solidFill>
              </a:rPr>
              <a:t> Ammonia was a big success</a:t>
            </a:r>
          </a:p>
          <a:p>
            <a:pPr algn="just">
              <a:buNone/>
            </a:pPr>
            <a:r>
              <a:rPr lang="en-US" sz="2400" dirty="0" smtClean="0">
                <a:solidFill>
                  <a:srgbClr val="FF0000"/>
                </a:solidFill>
              </a:rPr>
              <a:t>      NH</a:t>
            </a:r>
            <a:r>
              <a:rPr lang="en-US" sz="2400" baseline="-25000" dirty="0" smtClean="0">
                <a:solidFill>
                  <a:srgbClr val="FF0000"/>
                </a:solidFill>
              </a:rPr>
              <a:t>3</a:t>
            </a:r>
            <a:r>
              <a:rPr lang="en-US" sz="2400" dirty="0" smtClean="0">
                <a:solidFill>
                  <a:srgbClr val="FF0000"/>
                </a:solidFill>
              </a:rPr>
              <a:t>  &gt; 95%,   ND</a:t>
            </a:r>
            <a:r>
              <a:rPr lang="en-US" sz="2400" baseline="-25000" dirty="0" smtClean="0">
                <a:solidFill>
                  <a:srgbClr val="FF0000"/>
                </a:solidFill>
              </a:rPr>
              <a:t>3</a:t>
            </a:r>
            <a:r>
              <a:rPr lang="en-US" sz="2400" dirty="0" smtClean="0">
                <a:solidFill>
                  <a:srgbClr val="FF0000"/>
                </a:solidFill>
              </a:rPr>
              <a:t> ~ 50%  and high radiation Resistance.</a:t>
            </a:r>
          </a:p>
          <a:p>
            <a:pPr algn="just">
              <a:buNone/>
            </a:pPr>
            <a:r>
              <a:rPr lang="en-US" sz="2400" dirty="0" smtClean="0">
                <a:solidFill>
                  <a:srgbClr val="FF0000"/>
                </a:solidFill>
              </a:rPr>
              <a:t>     </a:t>
            </a:r>
            <a:r>
              <a:rPr lang="en-US" sz="2400" dirty="0" smtClean="0">
                <a:solidFill>
                  <a:srgbClr val="00B0F0"/>
                </a:solidFill>
              </a:rPr>
              <a:t>G. Court and T. </a:t>
            </a:r>
            <a:r>
              <a:rPr lang="en-US" sz="2400" dirty="0" err="1" smtClean="0">
                <a:solidFill>
                  <a:srgbClr val="00B0F0"/>
                </a:solidFill>
              </a:rPr>
              <a:t>Niinikoski</a:t>
            </a:r>
            <a:r>
              <a:rPr lang="en-US" sz="2400" dirty="0" smtClean="0">
                <a:solidFill>
                  <a:srgbClr val="00B0F0"/>
                </a:solidFill>
              </a:rPr>
              <a:t> et al  and </a:t>
            </a:r>
            <a:r>
              <a:rPr lang="en-US" sz="2400" dirty="0" err="1" smtClean="0">
                <a:solidFill>
                  <a:srgbClr val="00B0F0"/>
                </a:solidFill>
              </a:rPr>
              <a:t>D.Crabb</a:t>
            </a:r>
            <a:r>
              <a:rPr lang="en-US" sz="2400" smtClean="0">
                <a:solidFill>
                  <a:srgbClr val="00B0F0"/>
                </a:solidFill>
              </a:rPr>
              <a:t> et al</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_P_comparison.jpg"/>
          <p:cNvPicPr>
            <a:picLocks noChangeAspect="1"/>
          </p:cNvPicPr>
          <p:nvPr/>
        </p:nvPicPr>
        <p:blipFill>
          <a:blip r:embed="rId3" cstate="print"/>
          <a:stretch>
            <a:fillRect/>
          </a:stretch>
        </p:blipFill>
        <p:spPr>
          <a:xfrm>
            <a:off x="133282" y="0"/>
            <a:ext cx="8877435"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Possibilities for Tensor Polarization (Negative)</a:t>
            </a:r>
            <a:endParaRPr lang="en-US" dirty="0"/>
          </a:p>
        </p:txBody>
      </p:sp>
      <p:sp>
        <p:nvSpPr>
          <p:cNvPr id="3" name="Content Placeholder 2"/>
          <p:cNvSpPr>
            <a:spLocks noGrp="1"/>
          </p:cNvSpPr>
          <p:nvPr>
            <p:ph idx="1"/>
          </p:nvPr>
        </p:nvSpPr>
        <p:spPr/>
        <p:txBody>
          <a:bodyPr/>
          <a:lstStyle/>
          <a:p>
            <a:r>
              <a:rPr lang="en-US" dirty="0" smtClean="0">
                <a:solidFill>
                  <a:srgbClr val="FF0000"/>
                </a:solidFill>
              </a:rPr>
              <a:t>RF </a:t>
            </a:r>
            <a:r>
              <a:rPr lang="en-US" dirty="0" err="1" smtClean="0">
                <a:solidFill>
                  <a:srgbClr val="FF0000"/>
                </a:solidFill>
              </a:rPr>
              <a:t>Sauration</a:t>
            </a:r>
            <a:r>
              <a:rPr lang="en-US" dirty="0" smtClean="0">
                <a:solidFill>
                  <a:srgbClr val="FF0000"/>
                </a:solidFill>
              </a:rPr>
              <a:t> (Hole Burning)</a:t>
            </a:r>
          </a:p>
          <a:p>
            <a:r>
              <a:rPr lang="en-US" dirty="0">
                <a:solidFill>
                  <a:srgbClr val="FF0000"/>
                </a:solidFill>
              </a:rPr>
              <a:t> </a:t>
            </a:r>
            <a:r>
              <a:rPr lang="en-US" dirty="0" smtClean="0">
                <a:solidFill>
                  <a:srgbClr val="FF0000"/>
                </a:solidFill>
              </a:rPr>
              <a:t>AFP</a:t>
            </a:r>
          </a:p>
          <a:p>
            <a:r>
              <a:rPr lang="en-US" dirty="0" smtClean="0">
                <a:solidFill>
                  <a:srgbClr val="FF0000"/>
                </a:solidFill>
              </a:rPr>
              <a:t>Two microwave tubes</a:t>
            </a:r>
          </a:p>
          <a:p>
            <a:endParaRPr lang="en-US" dirty="0">
              <a:solidFill>
                <a:srgbClr val="FF0000"/>
              </a:solidFill>
            </a:endParaRPr>
          </a:p>
          <a:p>
            <a:r>
              <a:rPr lang="en-US" dirty="0" smtClean="0">
                <a:solidFill>
                  <a:srgbClr val="FF0000"/>
                </a:solidFill>
              </a:rPr>
              <a:t> See talk by Dustin Keller</a:t>
            </a:r>
          </a:p>
          <a:p>
            <a:endParaRPr lang="en-US" dirty="0">
              <a:solidFill>
                <a:srgbClr val="FF0000"/>
              </a:solidFill>
            </a:endParaRPr>
          </a:p>
        </p:txBody>
      </p:sp>
    </p:spTree>
    <p:extLst>
      <p:ext uri="{BB962C8B-B14F-4D97-AF65-F5344CB8AC3E}">
        <p14:creationId xmlns:p14="http://schemas.microsoft.com/office/powerpoint/2010/main" val="129337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53687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24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B28resnote-3.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9419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 – 1990s</a:t>
            </a:r>
            <a:endParaRPr lang="en-US" dirty="0"/>
          </a:p>
        </p:txBody>
      </p:sp>
      <p:sp>
        <p:nvSpPr>
          <p:cNvPr id="3" name="Content Placeholder 2"/>
          <p:cNvSpPr>
            <a:spLocks noGrp="1"/>
          </p:cNvSpPr>
          <p:nvPr>
            <p:ph idx="1"/>
          </p:nvPr>
        </p:nvSpPr>
        <p:spPr/>
        <p:txBody>
          <a:bodyPr>
            <a:normAutofit/>
          </a:bodyPr>
          <a:lstStyle/>
          <a:p>
            <a:r>
              <a:rPr lang="en-US" sz="2000" dirty="0" smtClean="0"/>
              <a:t>Work on understanding the properties of running in intense beams  with ammonia targets continues and at the same time some studies of irradiated Lithium  </a:t>
            </a:r>
            <a:r>
              <a:rPr lang="en-US" sz="2000" dirty="0" err="1" smtClean="0"/>
              <a:t>Deuteride</a:t>
            </a:r>
            <a:r>
              <a:rPr lang="en-US" sz="2000" dirty="0" smtClean="0"/>
              <a:t>  (</a:t>
            </a:r>
            <a:r>
              <a:rPr lang="en-US" sz="2000" dirty="0" err="1" smtClean="0"/>
              <a:t>LiD</a:t>
            </a:r>
            <a:r>
              <a:rPr lang="en-US" sz="2000" dirty="0" smtClean="0"/>
              <a:t>) and Lithium  Hydride (</a:t>
            </a:r>
            <a:r>
              <a:rPr lang="en-US" sz="2000" dirty="0" err="1" smtClean="0"/>
              <a:t>LiH</a:t>
            </a:r>
            <a:r>
              <a:rPr lang="en-US" sz="2000" dirty="0" smtClean="0"/>
              <a:t>).</a:t>
            </a:r>
          </a:p>
          <a:p>
            <a:r>
              <a:rPr lang="en-US" sz="2000" dirty="0" smtClean="0"/>
              <a:t> </a:t>
            </a:r>
            <a:r>
              <a:rPr lang="en-US" sz="2000" baseline="30000" dirty="0" smtClean="0"/>
              <a:t>6</a:t>
            </a:r>
            <a:r>
              <a:rPr lang="en-US" sz="2000" dirty="0" smtClean="0"/>
              <a:t>LiD was used in two experiments at SLAC  in the ‘90s and hasn’t been much used since.  </a:t>
            </a:r>
          </a:p>
          <a:p>
            <a:r>
              <a:rPr lang="en-US" sz="2000" dirty="0" smtClean="0"/>
              <a:t> </a:t>
            </a:r>
            <a:r>
              <a:rPr lang="en-US" sz="2000" dirty="0" smtClean="0">
                <a:solidFill>
                  <a:srgbClr val="00B0F0"/>
                </a:solidFill>
              </a:rPr>
              <a:t>First pointed out by  </a:t>
            </a:r>
            <a:r>
              <a:rPr lang="en-US" sz="2000" dirty="0" err="1" smtClean="0">
                <a:solidFill>
                  <a:srgbClr val="00B0F0"/>
                </a:solidFill>
              </a:rPr>
              <a:t>Abragam</a:t>
            </a:r>
            <a:r>
              <a:rPr lang="en-US" sz="2000" dirty="0" smtClean="0">
                <a:solidFill>
                  <a:srgbClr val="00B0F0"/>
                </a:solidFill>
              </a:rPr>
              <a:t> et al at </a:t>
            </a:r>
            <a:r>
              <a:rPr lang="en-US" sz="2000" dirty="0" err="1" smtClean="0">
                <a:solidFill>
                  <a:srgbClr val="00B0F0"/>
                </a:solidFill>
              </a:rPr>
              <a:t>Saclay</a:t>
            </a:r>
            <a:r>
              <a:rPr lang="en-US" sz="2000" dirty="0" smtClean="0">
                <a:solidFill>
                  <a:srgbClr val="00B0F0"/>
                </a:solidFill>
              </a:rPr>
              <a:t> </a:t>
            </a:r>
            <a:r>
              <a:rPr lang="en-US" sz="2000" baseline="30000" dirty="0" smtClean="0">
                <a:solidFill>
                  <a:srgbClr val="00B0F0"/>
                </a:solidFill>
              </a:rPr>
              <a:t>6</a:t>
            </a:r>
            <a:r>
              <a:rPr lang="en-US" sz="2000" dirty="0" smtClean="0">
                <a:solidFill>
                  <a:srgbClr val="00B0F0"/>
                </a:solidFill>
              </a:rPr>
              <a:t>Li ~ 70% and D ~ 70%</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2000s</a:t>
            </a:r>
            <a:endParaRPr lang="en-US" dirty="0"/>
          </a:p>
        </p:txBody>
      </p:sp>
      <p:sp>
        <p:nvSpPr>
          <p:cNvPr id="3" name="Content Placeholder 2"/>
          <p:cNvSpPr>
            <a:spLocks noGrp="1"/>
          </p:cNvSpPr>
          <p:nvPr>
            <p:ph idx="1"/>
          </p:nvPr>
        </p:nvSpPr>
        <p:spPr/>
        <p:txBody>
          <a:bodyPr>
            <a:normAutofit/>
          </a:bodyPr>
          <a:lstStyle/>
          <a:p>
            <a:r>
              <a:rPr lang="en-US" sz="2400" dirty="0" smtClean="0"/>
              <a:t>One puzzle that had been noted was that as polarized targets  started using higher magnetic fields the deuteron polarization went from  ~ 50% at 2.5 T t0 ~ 0 % at  5 T  using </a:t>
            </a:r>
            <a:r>
              <a:rPr lang="en-US" sz="2400" dirty="0" err="1" smtClean="0"/>
              <a:t>butanol</a:t>
            </a:r>
            <a:r>
              <a:rPr lang="en-US" sz="2400" dirty="0" smtClean="0"/>
              <a:t> (say) doped with </a:t>
            </a:r>
            <a:r>
              <a:rPr lang="en-US" sz="2400" dirty="0" err="1" smtClean="0"/>
              <a:t>porphyrexide</a:t>
            </a:r>
            <a:r>
              <a:rPr lang="en-US" sz="2400" dirty="0" smtClean="0"/>
              <a:t> or </a:t>
            </a:r>
            <a:r>
              <a:rPr lang="en-US" sz="2400" dirty="0" err="1" smtClean="0"/>
              <a:t>Cr</a:t>
            </a:r>
            <a:r>
              <a:rPr lang="en-US" sz="2400" baseline="30000" dirty="0" err="1" smtClean="0"/>
              <a:t>V</a:t>
            </a:r>
            <a:r>
              <a:rPr lang="en-US" sz="2400" dirty="0" smtClean="0"/>
              <a:t>  but a little better with a newer radical TEMPO.</a:t>
            </a:r>
          </a:p>
          <a:p>
            <a:r>
              <a:rPr lang="en-US" sz="2400" dirty="0" smtClean="0"/>
              <a:t>Solved by Bonn/Bochum people</a:t>
            </a:r>
            <a:endParaRPr lang="en-US" sz="2400" dirty="0" smtClean="0">
              <a:solidFill>
                <a:srgbClr val="FF0000"/>
              </a:solidFill>
            </a:endParaRPr>
          </a:p>
          <a:p>
            <a:r>
              <a:rPr lang="en-US" sz="2400" dirty="0" smtClean="0">
                <a:solidFill>
                  <a:srgbClr val="FF0000"/>
                </a:solidFill>
              </a:rPr>
              <a:t>  Polarization related to the width of the radical ESR line.</a:t>
            </a:r>
          </a:p>
          <a:p>
            <a:r>
              <a:rPr lang="en-US" sz="2400" dirty="0" smtClean="0"/>
              <a:t>Turns out the ESR line for some irradiated materials is narrow too, leading to further irradiation studies.</a:t>
            </a:r>
          </a:p>
          <a:p>
            <a:endParaRPr lang="en-US" sz="2400" dirty="0" smtClean="0"/>
          </a:p>
          <a:p>
            <a:pPr>
              <a:buNone/>
            </a:pPr>
            <a:r>
              <a:rPr lang="en-US" sz="2400" dirty="0" smtClean="0"/>
              <a:t>  </a:t>
            </a:r>
            <a:r>
              <a:rPr lang="en-US" sz="2400" dirty="0" smtClean="0">
                <a:solidFill>
                  <a:srgbClr val="FF0000"/>
                </a:solidFill>
              </a:rPr>
              <a:t>To be continued</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lab_ug_talk_4.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uteron_line.jpg"/>
          <p:cNvPicPr>
            <a:picLocks noChangeAspect="1"/>
          </p:cNvPicPr>
          <p:nvPr/>
        </p:nvPicPr>
        <p:blipFill>
          <a:blip r:embed="rId2" cstate="print"/>
          <a:stretch>
            <a:fillRect/>
          </a:stretch>
        </p:blipFill>
        <p:spPr>
          <a:xfrm>
            <a:off x="685800" y="627888"/>
            <a:ext cx="7772400" cy="56022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lab_ug_talk_Page_35 - Co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uteron_line with+eQ.jpg"/>
          <p:cNvPicPr>
            <a:picLocks noChangeAspect="1"/>
          </p:cNvPicPr>
          <p:nvPr/>
        </p:nvPicPr>
        <p:blipFill>
          <a:blip r:embed="rId2" cstate="print"/>
          <a:stretch>
            <a:fillRect/>
          </a:stretch>
        </p:blipFill>
        <p:spPr>
          <a:xfrm>
            <a:off x="1828800" y="1752600"/>
            <a:ext cx="5305044" cy="33451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a:t>
            </a:r>
            <a:endParaRPr lang="en-US" dirty="0"/>
          </a:p>
        </p:txBody>
      </p:sp>
      <p:sp>
        <p:nvSpPr>
          <p:cNvPr id="3" name="Content Placeholder 2"/>
          <p:cNvSpPr>
            <a:spLocks noGrp="1"/>
          </p:cNvSpPr>
          <p:nvPr>
            <p:ph idx="1"/>
          </p:nvPr>
        </p:nvSpPr>
        <p:spPr/>
        <p:txBody>
          <a:bodyPr/>
          <a:lstStyle/>
          <a:p>
            <a:r>
              <a:rPr lang="en-US" dirty="0" smtClean="0"/>
              <a:t>P  =  (n</a:t>
            </a:r>
            <a:r>
              <a:rPr lang="en-US" baseline="-25000" dirty="0" smtClean="0"/>
              <a:t>1</a:t>
            </a:r>
            <a:r>
              <a:rPr lang="en-US" dirty="0" smtClean="0"/>
              <a:t>  -  n</a:t>
            </a:r>
            <a:r>
              <a:rPr lang="en-US" baseline="-25000" dirty="0" smtClean="0"/>
              <a:t>-1 </a:t>
            </a:r>
            <a:r>
              <a:rPr lang="en-US" dirty="0" smtClean="0"/>
              <a:t>)/(n</a:t>
            </a:r>
            <a:r>
              <a:rPr lang="en-US" baseline="-25000" dirty="0" smtClean="0"/>
              <a:t>1 </a:t>
            </a:r>
            <a:r>
              <a:rPr lang="en-US" dirty="0" smtClean="0"/>
              <a:t>+  n</a:t>
            </a:r>
            <a:r>
              <a:rPr lang="en-US" baseline="-25000" dirty="0" smtClean="0"/>
              <a:t>-1</a:t>
            </a:r>
            <a:r>
              <a:rPr lang="en-US" dirty="0" smtClean="0"/>
              <a:t>  +  n</a:t>
            </a:r>
            <a:r>
              <a:rPr lang="en-US" baseline="-25000" dirty="0" smtClean="0"/>
              <a:t>0</a:t>
            </a:r>
            <a:r>
              <a:rPr lang="en-US" dirty="0" smtClean="0"/>
              <a:t>)</a:t>
            </a:r>
          </a:p>
          <a:p>
            <a:pPr>
              <a:buNone/>
            </a:pPr>
            <a:r>
              <a:rPr lang="en-US" baseline="-25000" dirty="0" smtClean="0"/>
              <a:t> </a:t>
            </a:r>
            <a:r>
              <a:rPr lang="en-US" dirty="0" smtClean="0"/>
              <a:t>   A  =   (n</a:t>
            </a:r>
            <a:r>
              <a:rPr lang="en-US" baseline="-25000" dirty="0" smtClean="0"/>
              <a:t>1  </a:t>
            </a:r>
            <a:r>
              <a:rPr lang="en-US" dirty="0" smtClean="0"/>
              <a:t>-  2n</a:t>
            </a:r>
            <a:r>
              <a:rPr lang="en-US" baseline="-25000" dirty="0" smtClean="0"/>
              <a:t>0</a:t>
            </a:r>
            <a:r>
              <a:rPr lang="en-US" dirty="0" smtClean="0"/>
              <a:t>  +  n</a:t>
            </a:r>
            <a:r>
              <a:rPr lang="en-US" baseline="-25000" dirty="0" smtClean="0"/>
              <a:t>-1</a:t>
            </a:r>
            <a:r>
              <a:rPr lang="en-US" dirty="0" smtClean="0"/>
              <a:t> )/(n</a:t>
            </a:r>
            <a:r>
              <a:rPr lang="en-US" baseline="-25000" dirty="0" smtClean="0"/>
              <a:t>1 </a:t>
            </a:r>
            <a:r>
              <a:rPr lang="en-US" dirty="0" smtClean="0"/>
              <a:t> +  n</a:t>
            </a:r>
            <a:r>
              <a:rPr lang="en-US" baseline="-25000" dirty="0" smtClean="0"/>
              <a:t>0 </a:t>
            </a:r>
            <a:r>
              <a:rPr lang="en-US" dirty="0" smtClean="0"/>
              <a:t> +  n</a:t>
            </a:r>
            <a:r>
              <a:rPr lang="en-US" baseline="-25000" dirty="0" smtClean="0"/>
              <a:t>-1</a:t>
            </a:r>
            <a:r>
              <a:rPr lang="en-US" dirty="0" smtClean="0"/>
              <a:t>)</a:t>
            </a:r>
          </a:p>
          <a:p>
            <a:pPr>
              <a:buNone/>
            </a:pPr>
            <a:r>
              <a:rPr lang="en-US" dirty="0" smtClean="0"/>
              <a:t>   </a:t>
            </a:r>
          </a:p>
          <a:p>
            <a:pPr>
              <a:buNone/>
            </a:pPr>
            <a:r>
              <a:rPr lang="en-US" dirty="0" smtClean="0"/>
              <a:t>     P =  4 </a:t>
            </a:r>
            <a:r>
              <a:rPr lang="en-US" dirty="0" err="1" smtClean="0"/>
              <a:t>tanh</a:t>
            </a:r>
            <a:r>
              <a:rPr lang="en-US" dirty="0" smtClean="0"/>
              <a:t>(</a:t>
            </a:r>
            <a:r>
              <a:rPr lang="el-GR" dirty="0" smtClean="0"/>
              <a:t>μ</a:t>
            </a:r>
            <a:r>
              <a:rPr lang="en-US" dirty="0" smtClean="0"/>
              <a:t>B/2kT)/[3 + tanh</a:t>
            </a:r>
            <a:r>
              <a:rPr lang="en-US" baseline="30000" dirty="0" smtClean="0"/>
              <a:t>2</a:t>
            </a:r>
            <a:r>
              <a:rPr lang="en-US" dirty="0" smtClean="0"/>
              <a:t>(</a:t>
            </a:r>
            <a:r>
              <a:rPr lang="el-GR" dirty="0" smtClean="0"/>
              <a:t>μ</a:t>
            </a:r>
            <a:r>
              <a:rPr lang="en-US" dirty="0" smtClean="0"/>
              <a:t>B/2kT)]</a:t>
            </a:r>
          </a:p>
          <a:p>
            <a:pPr>
              <a:buNone/>
            </a:pPr>
            <a:r>
              <a:rPr lang="en-US" dirty="0" smtClean="0"/>
              <a:t>     A =  4 tanh</a:t>
            </a:r>
            <a:r>
              <a:rPr lang="en-US" baseline="30000" dirty="0" smtClean="0"/>
              <a:t>2</a:t>
            </a:r>
            <a:r>
              <a:rPr lang="en-US" dirty="0" smtClean="0"/>
              <a:t>(</a:t>
            </a:r>
            <a:r>
              <a:rPr lang="el-GR" dirty="0" smtClean="0"/>
              <a:t>μ</a:t>
            </a:r>
            <a:r>
              <a:rPr lang="en-US" dirty="0" smtClean="0"/>
              <a:t>B/2kT)/[3 + tanh</a:t>
            </a:r>
            <a:r>
              <a:rPr lang="en-US" baseline="30000" dirty="0" smtClean="0"/>
              <a:t>2</a:t>
            </a:r>
            <a:r>
              <a:rPr lang="en-US" dirty="0" smtClean="0"/>
              <a:t>(</a:t>
            </a:r>
            <a:r>
              <a:rPr lang="el-GR" dirty="0" smtClean="0"/>
              <a:t>μ</a:t>
            </a:r>
            <a:r>
              <a:rPr lang="en-US" dirty="0" smtClean="0"/>
              <a:t>B/2kT)]</a:t>
            </a:r>
          </a:p>
          <a:p>
            <a:pPr>
              <a:buNone/>
            </a:pPr>
            <a:r>
              <a:rPr lang="en-US" dirty="0" smtClean="0"/>
              <a:t>    </a:t>
            </a:r>
          </a:p>
          <a:p>
            <a:r>
              <a:rPr lang="en-US" dirty="0" smtClean="0">
                <a:solidFill>
                  <a:srgbClr val="FF0000"/>
                </a:solidFill>
              </a:rPr>
              <a:t>    A  = 2 – [4 – 3P</a:t>
            </a:r>
            <a:r>
              <a:rPr lang="en-US" baseline="30000" dirty="0" smtClean="0">
                <a:solidFill>
                  <a:srgbClr val="FF0000"/>
                </a:solidFill>
              </a:rPr>
              <a:t>2</a:t>
            </a:r>
            <a:r>
              <a:rPr lang="en-US" dirty="0" smtClean="0">
                <a:solidFill>
                  <a:srgbClr val="FF0000"/>
                </a:solidFill>
              </a:rPr>
              <a:t>]</a:t>
            </a:r>
            <a:r>
              <a:rPr lang="en-US" baseline="30000" dirty="0" smtClean="0">
                <a:solidFill>
                  <a:srgbClr val="FF0000"/>
                </a:solidFill>
              </a:rPr>
              <a:t>1/2</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600</Words>
  <Application>Microsoft Office PowerPoint</Application>
  <PresentationFormat>On-screen Show (4:3)</PresentationFormat>
  <Paragraphs>49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Deuteron Vector and Tensor Polarizations</vt:lpstr>
      <vt:lpstr>1980s</vt:lpstr>
      <vt:lpstr>1980s – 1990s</vt:lpstr>
      <vt:lpstr>2000s</vt:lpstr>
      <vt:lpstr>PowerPoint Presentation</vt:lpstr>
      <vt:lpstr>PowerPoint Presentation</vt:lpstr>
      <vt:lpstr>PowerPoint Presentation</vt:lpstr>
      <vt:lpstr>PowerPoint Presentation</vt:lpstr>
      <vt:lpstr>Relations</vt:lpstr>
      <vt:lpstr>High Tensor Polarization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Possibilities for Tensor Polarization (Negative)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and Tensor</dc:title>
  <dc:creator>Don</dc:creator>
  <cp:lastModifiedBy>Student</cp:lastModifiedBy>
  <cp:revision>78</cp:revision>
  <dcterms:created xsi:type="dcterms:W3CDTF">2014-03-06T19:03:25Z</dcterms:created>
  <dcterms:modified xsi:type="dcterms:W3CDTF">2014-03-12T02:34:34Z</dcterms:modified>
</cp:coreProperties>
</file>