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4" r:id="rId2"/>
    <p:sldId id="386" r:id="rId3"/>
    <p:sldId id="390" r:id="rId4"/>
    <p:sldId id="391" r:id="rId5"/>
    <p:sldId id="387" r:id="rId6"/>
    <p:sldId id="388" r:id="rId7"/>
    <p:sldId id="389" r:id="rId8"/>
    <p:sldId id="385" r:id="rId9"/>
    <p:sldId id="392" r:id="rId10"/>
    <p:sldId id="393" r:id="rId11"/>
    <p:sldId id="394" r:id="rId12"/>
    <p:sldId id="395" r:id="rId13"/>
    <p:sldId id="396" r:id="rId14"/>
    <p:sldId id="410" r:id="rId15"/>
    <p:sldId id="397" r:id="rId16"/>
    <p:sldId id="398" r:id="rId17"/>
    <p:sldId id="399" r:id="rId18"/>
    <p:sldId id="408" r:id="rId19"/>
    <p:sldId id="400" r:id="rId20"/>
    <p:sldId id="402" r:id="rId21"/>
    <p:sldId id="401" r:id="rId22"/>
    <p:sldId id="403" r:id="rId23"/>
    <p:sldId id="404" r:id="rId24"/>
    <p:sldId id="405" r:id="rId25"/>
    <p:sldId id="406" r:id="rId26"/>
    <p:sldId id="407" r:id="rId27"/>
    <p:sldId id="409" r:id="rId28"/>
    <p:sldId id="380" r:id="rId29"/>
  </p:sldIdLst>
  <p:sldSz cx="9144000" cy="6858000" type="screen4x3"/>
  <p:notesSz cx="6946900" cy="9220200"/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0033CC"/>
    <a:srgbClr val="FFFF00"/>
    <a:srgbClr val="FF0000"/>
    <a:srgbClr val="CC0099"/>
    <a:srgbClr val="CC00CC"/>
    <a:srgbClr val="66FF33"/>
    <a:srgbClr val="E6AF00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0" autoAdjust="0"/>
    <p:restoredTop sz="94686" autoAdjust="0"/>
  </p:normalViewPr>
  <p:slideViewPr>
    <p:cSldViewPr snapToGrid="0">
      <p:cViewPr varScale="1">
        <p:scale>
          <a:sx n="77" d="100"/>
          <a:sy n="77" d="100"/>
        </p:scale>
        <p:origin x="-235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011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>
              <a:buFontTx/>
              <a:buChar char="•"/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87" y="0"/>
            <a:ext cx="301011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>
              <a:buFontTx/>
              <a:buChar char="•"/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190"/>
            <a:ext cx="301011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>
              <a:buFontTx/>
              <a:buChar char="•"/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87" y="8759190"/>
            <a:ext cx="301011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>
              <a:buFontTx/>
              <a:buChar char="•"/>
              <a:defRPr sz="1200"/>
            </a:lvl1pPr>
          </a:lstStyle>
          <a:p>
            <a:fld id="{C18FE197-45C3-414F-8B91-54E1FB1C0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2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011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l" defTabSz="924414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87" y="0"/>
            <a:ext cx="301011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 defTabSz="924414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4" y="4379595"/>
            <a:ext cx="5093553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190"/>
            <a:ext cx="301011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l" defTabSz="924414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87" y="8759190"/>
            <a:ext cx="301011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 defTabSz="924414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fld id="{15FDF4FC-DECB-4DDD-8862-31C835966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72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2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008000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7030A0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996633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0000"/>
                </a:solidFill>
                <a:latin typeface="Comic Sans MS" panose="030F0702030302020204" pitchFamily="66" charset="0"/>
              </a:defRPr>
            </a:lvl1pPr>
            <a:lvl2pPr>
              <a:defRPr sz="2400">
                <a:solidFill>
                  <a:srgbClr val="0033CC"/>
                </a:solidFill>
                <a:latin typeface="Comic Sans MS" panose="030F0702030302020204" pitchFamily="66" charset="0"/>
              </a:defRPr>
            </a:lvl2pPr>
            <a:lvl3pPr>
              <a:defRPr sz="2000">
                <a:solidFill>
                  <a:srgbClr val="008000"/>
                </a:solidFill>
                <a:latin typeface="Comic Sans MS" panose="030F0702030302020204" pitchFamily="66" charset="0"/>
              </a:defRPr>
            </a:lvl3pPr>
            <a:lvl4pPr>
              <a:defRPr sz="1800">
                <a:solidFill>
                  <a:srgbClr val="7030A0"/>
                </a:solidFill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0000"/>
                </a:solidFill>
                <a:latin typeface="Comic Sans MS" panose="030F0702030302020204" pitchFamily="66" charset="0"/>
              </a:defRPr>
            </a:lvl1pPr>
            <a:lvl2pPr>
              <a:defRPr sz="2400">
                <a:solidFill>
                  <a:srgbClr val="0033CC"/>
                </a:solidFill>
                <a:latin typeface="Comic Sans MS" panose="030F0702030302020204" pitchFamily="66" charset="0"/>
              </a:defRPr>
            </a:lvl2pPr>
            <a:lvl3pPr>
              <a:defRPr sz="2000">
                <a:solidFill>
                  <a:srgbClr val="008000"/>
                </a:solidFill>
                <a:latin typeface="Comic Sans MS" panose="030F0702030302020204" pitchFamily="66" charset="0"/>
              </a:defRPr>
            </a:lvl3pPr>
            <a:lvl4pPr>
              <a:defRPr sz="1800">
                <a:solidFill>
                  <a:srgbClr val="7030A0"/>
                </a:solidFill>
                <a:latin typeface="Comic Sans MS" panose="030F0702030302020204" pitchFamily="66" charset="0"/>
              </a:defRPr>
            </a:lvl4pPr>
            <a:lvl5pPr>
              <a:defRPr sz="18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7592" y="6600191"/>
            <a:ext cx="247599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chemeClr val="tx1"/>
                </a:solidFill>
              </a:rPr>
              <a:t>Tensor</a:t>
            </a:r>
            <a:r>
              <a:rPr lang="en-US" sz="1200" i="0" baseline="0" dirty="0" smtClean="0">
                <a:solidFill>
                  <a:schemeClr val="tx1"/>
                </a:solidFill>
              </a:rPr>
              <a:t> Polarized Targets at TRIUMF</a:t>
            </a:r>
            <a:endParaRPr lang="en-US" sz="1200" i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557" y="6599468"/>
            <a:ext cx="156645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chemeClr val="tx1"/>
                </a:solidFill>
              </a:rPr>
              <a:t>G. Smith, March 2014</a:t>
            </a:r>
            <a:endParaRPr lang="en-US" sz="1200" i="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18884" y="6544068"/>
            <a:ext cx="42511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C47839-68A6-41A1-A715-36FA2402303D}" type="slidenum">
              <a:rPr lang="en-US" sz="1600" smtClean="0">
                <a:solidFill>
                  <a:schemeClr val="tx1"/>
                </a:solidFill>
              </a:rPr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4.png"/><Relationship Id="rId7" Type="http://schemas.openxmlformats.org/officeDocument/2006/relationships/image" Target="../media/image3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40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7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89189" y="1620882"/>
                <a:ext cx="5774635" cy="4525963"/>
              </a:xfrm>
            </p:spPr>
            <p:txBody>
              <a:bodyPr/>
              <a:lstStyle/>
              <a:p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/>
                  <a:t> Program: First </a:t>
                </a:r>
                <a:r>
                  <a:rPr lang="en-US" sz="2400" dirty="0" err="1" smtClean="0"/>
                  <a:t>msrmnts</a:t>
                </a:r>
                <a:r>
                  <a:rPr lang="en-US" sz="2400" dirty="0" smtClean="0"/>
                  <a:t> of tensor observables in scattering </a:t>
                </a:r>
                <a:r>
                  <a:rPr lang="en-US" sz="2400" dirty="0" err="1" smtClean="0"/>
                  <a:t>expt’s</a:t>
                </a:r>
                <a:r>
                  <a:rPr lang="en-US" sz="2400" dirty="0" smtClean="0"/>
                  <a:t> (mid-80’s)</a:t>
                </a:r>
              </a:p>
              <a:p>
                <a:pPr lvl="1"/>
                <a:r>
                  <a:rPr lang="en-US" sz="2000" dirty="0" smtClean="0"/>
                  <a:t>(iT</a:t>
                </a:r>
                <a:r>
                  <a:rPr lang="en-US" sz="2000" baseline="-25000" dirty="0" smtClean="0"/>
                  <a:t>11</a:t>
                </a:r>
                <a:r>
                  <a:rPr lang="en-US" sz="2000" dirty="0" smtClean="0"/>
                  <a:t>), T</a:t>
                </a:r>
                <a:r>
                  <a:rPr lang="en-US" sz="2000" baseline="-25000" dirty="0" smtClean="0"/>
                  <a:t>20</a:t>
                </a:r>
                <a:r>
                  <a:rPr lang="en-US" sz="2000" dirty="0" smtClean="0"/>
                  <a:t>, T</a:t>
                </a:r>
                <a:r>
                  <a:rPr lang="en-US" sz="2000" baseline="-25000" dirty="0" smtClean="0"/>
                  <a:t>21</a:t>
                </a:r>
                <a:r>
                  <a:rPr lang="en-US" sz="2000" dirty="0" smtClean="0"/>
                  <a:t>, T</a:t>
                </a:r>
                <a:r>
                  <a:rPr lang="en-US" sz="2000" baseline="-25000" dirty="0" smtClean="0"/>
                  <a:t>22</a:t>
                </a:r>
                <a:endParaRPr lang="en-US" sz="2000" dirty="0" smtClean="0"/>
              </a:p>
              <a:p>
                <a:pPr lvl="2"/>
                <a:r>
                  <a:rPr lang="en-US" sz="1800" dirty="0" err="1" smtClean="0"/>
                  <a:t>Msrmnts</a:t>
                </a:r>
                <a:r>
                  <a:rPr lang="en-US" sz="1800" dirty="0" smtClean="0"/>
                  <a:t> mostly in elastic channel</a:t>
                </a:r>
              </a:p>
              <a:p>
                <a:pPr lvl="2"/>
                <a:r>
                  <a:rPr lang="en-US" sz="1800" dirty="0" smtClean="0"/>
                  <a:t>Some also in absorption &amp; breakup</a:t>
                </a:r>
              </a:p>
              <a:p>
                <a:pPr lvl="1"/>
                <a:r>
                  <a:rPr lang="en-US" sz="2000" dirty="0" smtClean="0"/>
                  <a:t>Direct </a:t>
                </a:r>
                <a:r>
                  <a:rPr lang="en-US" sz="2000" dirty="0" err="1" smtClean="0"/>
                  <a:t>msrmnt</a:t>
                </a:r>
                <a:r>
                  <a:rPr lang="en-US" sz="2000" dirty="0" smtClean="0"/>
                  <a:t> of </a:t>
                </a:r>
                <a:r>
                  <a:rPr lang="en-US" sz="2000" dirty="0" err="1" smtClean="0"/>
                  <a:t>tgt</a:t>
                </a:r>
                <a:r>
                  <a:rPr lang="en-US" sz="2000" dirty="0" smtClean="0"/>
                  <a:t> tensor polarization</a:t>
                </a:r>
              </a:p>
              <a:p>
                <a:pPr lvl="2"/>
                <a:r>
                  <a:rPr lang="en-US" sz="1800" dirty="0" smtClean="0"/>
                  <a:t>Independent of usual </a:t>
                </a:r>
                <a:r>
                  <a:rPr lang="en-US" sz="1800" dirty="0" smtClean="0"/>
                  <a:t>NMR techniques</a:t>
                </a:r>
                <a:endParaRPr lang="en-US" sz="1800" dirty="0" smtClean="0"/>
              </a:p>
              <a:p>
                <a:pPr lvl="2"/>
                <a:r>
                  <a:rPr lang="en-US" sz="1800" dirty="0" smtClean="0"/>
                  <a:t>RF </a:t>
                </a:r>
                <a:r>
                  <a:rPr lang="en-US" sz="1800" dirty="0" smtClean="0"/>
                  <a:t>burning results also studied</a:t>
                </a:r>
                <a:endParaRPr lang="en-US" sz="1800" dirty="0" smtClean="0"/>
              </a:p>
              <a:p>
                <a:pPr lvl="1"/>
                <a:r>
                  <a:rPr lang="en-US" sz="2000" dirty="0" smtClean="0"/>
                  <a:t>Brief description of </a:t>
                </a:r>
              </a:p>
              <a:p>
                <a:pPr lvl="2"/>
                <a:r>
                  <a:rPr lang="en-US" sz="1600" dirty="0" err="1" smtClean="0"/>
                  <a:t>tgts</a:t>
                </a:r>
                <a:r>
                  <a:rPr lang="en-US" sz="1600" dirty="0" smtClean="0"/>
                  <a:t> used</a:t>
                </a:r>
              </a:p>
              <a:p>
                <a:pPr lvl="2"/>
                <a:r>
                  <a:rPr lang="en-US" sz="1600" dirty="0" err="1" smtClean="0"/>
                  <a:t>expt’l</a:t>
                </a:r>
                <a:r>
                  <a:rPr lang="en-US" sz="1600" dirty="0" smtClean="0"/>
                  <a:t> techniques</a:t>
                </a:r>
              </a:p>
              <a:p>
                <a:pPr lvl="2"/>
                <a:r>
                  <a:rPr lang="en-US" sz="1400" dirty="0" smtClean="0"/>
                  <a:t>physics</a:t>
                </a:r>
              </a:p>
              <a:p>
                <a:pPr lvl="1"/>
                <a:r>
                  <a:rPr lang="en-US" sz="2000" dirty="0" smtClean="0"/>
                  <a:t>Description of analysis techniques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89" y="1620882"/>
                <a:ext cx="5774635" cy="4525963"/>
              </a:xfrm>
              <a:blipFill rotWithShape="1">
                <a:blip r:embed="rId2"/>
                <a:stretch>
                  <a:fillRect l="-2218" t="-1078" r="-1056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939" y="0"/>
            <a:ext cx="8757522" cy="1143000"/>
          </a:xfrm>
        </p:spPr>
        <p:txBody>
          <a:bodyPr/>
          <a:lstStyle/>
          <a:p>
            <a:r>
              <a:rPr lang="en-US" sz="3600" dirty="0" smtClean="0"/>
              <a:t>Tensor </a:t>
            </a:r>
            <a:r>
              <a:rPr lang="en-US" sz="3600" dirty="0" smtClean="0"/>
              <a:t>Target Polarization </a:t>
            </a:r>
            <a:r>
              <a:rPr lang="en-US" sz="3600" dirty="0" smtClean="0"/>
              <a:t>at TRIUMF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939" y="2271717"/>
            <a:ext cx="3040104" cy="3862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182" y="6134268"/>
            <a:ext cx="15183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1929-2014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128" y="1225277"/>
            <a:ext cx="201369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Erich Vogt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TRIUMF director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1981-1994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8188" y="1112301"/>
            <a:ext cx="2047355" cy="4247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G. Smith, </a:t>
            </a:r>
            <a:r>
              <a:rPr lang="en-US" dirty="0" err="1" smtClean="0">
                <a:solidFill>
                  <a:schemeClr val="tx1"/>
                </a:solidFill>
              </a:rPr>
              <a:t>JLab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599" y="1332317"/>
            <a:ext cx="8449733" cy="4525963"/>
          </a:xfrm>
        </p:spPr>
        <p:txBody>
          <a:bodyPr/>
          <a:lstStyle/>
          <a:p>
            <a:r>
              <a:rPr lang="en-US" dirty="0" smtClean="0"/>
              <a:t>Area &amp; R techniques rely on </a:t>
            </a:r>
            <a:r>
              <a:rPr lang="en-US" dirty="0" smtClean="0"/>
              <a:t>assumptions:</a:t>
            </a:r>
            <a:endParaRPr lang="en-US" dirty="0" smtClean="0"/>
          </a:p>
          <a:p>
            <a:pPr lvl="1"/>
            <a:r>
              <a:rPr lang="en-US" dirty="0" smtClean="0"/>
              <a:t>D </a:t>
            </a:r>
            <a:r>
              <a:rPr lang="en-US" dirty="0" err="1" smtClean="0"/>
              <a:t>quadrupole</a:t>
            </a:r>
            <a:r>
              <a:rPr lang="en-US" dirty="0" smtClean="0"/>
              <a:t> moment contribution negligible </a:t>
            </a:r>
          </a:p>
          <a:p>
            <a:pPr lvl="2"/>
            <a:r>
              <a:rPr lang="en-US" dirty="0" smtClean="0"/>
              <a:t>20 kHz vs 16 </a:t>
            </a:r>
            <a:r>
              <a:rPr lang="en-US" dirty="0" smtClean="0"/>
              <a:t>MHz @ 2.5 T</a:t>
            </a:r>
            <a:endParaRPr lang="en-US" dirty="0" smtClean="0"/>
          </a:p>
          <a:p>
            <a:pPr lvl="1"/>
            <a:r>
              <a:rPr lang="en-US" dirty="0" smtClean="0"/>
              <a:t>Boltzmann dist. (equal spin temps)</a:t>
            </a:r>
          </a:p>
          <a:p>
            <a:pPr lvl="2"/>
            <a:r>
              <a:rPr lang="en-US" dirty="0" smtClean="0"/>
              <a:t>Kiss that goodbye with RF burning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 smtClean="0"/>
              <a:t>zz</a:t>
            </a:r>
            <a:r>
              <a:rPr lang="en-US" dirty="0" smtClean="0"/>
              <a:t> deduced from </a:t>
            </a:r>
            <a:r>
              <a:rPr lang="en-US" dirty="0" err="1" smtClean="0"/>
              <a:t>msrd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endParaRPr lang="en-US" dirty="0"/>
          </a:p>
          <a:p>
            <a:pPr lvl="1"/>
            <a:r>
              <a:rPr lang="en-US" dirty="0" err="1"/>
              <a:t>p</a:t>
            </a:r>
            <a:r>
              <a:rPr lang="en-US" baseline="-25000" dirty="0" err="1" smtClean="0"/>
              <a:t>zz</a:t>
            </a:r>
            <a:r>
              <a:rPr lang="en-US" dirty="0" smtClean="0"/>
              <a:t> is bloody small…</a:t>
            </a:r>
          </a:p>
          <a:p>
            <a:pPr lvl="1"/>
            <a:r>
              <a:rPr lang="en-US" dirty="0" smtClean="0"/>
              <a:t>NMR system linear over a wide range</a:t>
            </a:r>
          </a:p>
          <a:p>
            <a:pPr lvl="2"/>
            <a:r>
              <a:rPr lang="en-US" dirty="0" smtClean="0"/>
              <a:t>In gain (~3 orders of magnitude)</a:t>
            </a:r>
          </a:p>
          <a:p>
            <a:pPr lvl="2"/>
            <a:r>
              <a:rPr lang="en-US" dirty="0" smtClean="0"/>
              <a:t>In frequency too (16.6 ± 0.3 MHz @ 2.5 T)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err="1"/>
              <a:t>p</a:t>
            </a:r>
            <a:r>
              <a:rPr lang="en-US" u="none" baseline="-25000" dirty="0" err="1" smtClean="0"/>
              <a:t>zz</a:t>
            </a:r>
            <a:r>
              <a:rPr lang="en-US" u="none" dirty="0" smtClean="0"/>
              <a:t> is </a:t>
            </a:r>
            <a:r>
              <a:rPr lang="en-US" i="1" dirty="0" smtClean="0"/>
              <a:t>abstract</a:t>
            </a:r>
            <a:r>
              <a:rPr lang="en-US" u="none" dirty="0" smtClean="0"/>
              <a:t>. Can we trust it?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2276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627"/>
                <a:ext cx="8686800" cy="4525963"/>
              </a:xfrm>
            </p:spPr>
            <p:txBody>
              <a:bodyPr/>
              <a:lstStyle/>
              <a:p>
                <a:pPr algn="ctr"/>
                <a:r>
                  <a:rPr lang="en-US" sz="2400" dirty="0" smtClean="0"/>
                  <a:t>BENCHMARK usual NMR methods to </a:t>
                </a:r>
                <a:r>
                  <a:rPr lang="en-US" sz="2400" dirty="0" err="1" smtClean="0"/>
                  <a:t>msr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zz</a:t>
                </a:r>
                <a:r>
                  <a:rPr lang="en-US" sz="2400" dirty="0" smtClean="0"/>
                  <a:t> by direct </a:t>
                </a:r>
                <a:r>
                  <a:rPr lang="en-US" sz="2400" dirty="0" err="1"/>
                  <a:t>msrmnt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000" dirty="0"/>
                  <a:t>T</a:t>
                </a:r>
                <a:r>
                  <a:rPr lang="en-US" sz="2000" baseline="-25000" dirty="0"/>
                  <a:t>20 </a:t>
                </a:r>
                <a:r>
                  <a:rPr lang="en-US" sz="2000" dirty="0"/>
                  <a:t>at 90º(cm)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𝜋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 pp “known” virtually model independently, and is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large, maximal in fact: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sym typeface="Wingdings" panose="05000000000000000000" pitchFamily="2" charset="2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𝒛𝒛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𝟐𝟎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𝒑𝒐𝒍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𝒖𝒏𝒑𝒐𝒍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dirty="0"/>
                  <a:t>, where </a:t>
                </a:r>
                <a:r>
                  <a:rPr lang="el-GR" sz="2000" dirty="0"/>
                  <a:t>σ</a:t>
                </a:r>
                <a:r>
                  <a:rPr lang="en-US" sz="2000" dirty="0"/>
                  <a:t> = Yield/(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beam</a:t>
                </a:r>
                <a:r>
                  <a:rPr lang="el-GR" sz="2000" dirty="0"/>
                  <a:t>ε</a:t>
                </a:r>
                <a:r>
                  <a:rPr lang="en-US" sz="2000" dirty="0"/>
                  <a:t>)</a:t>
                </a:r>
              </a:p>
              <a:p>
                <a:r>
                  <a:rPr lang="en-US" sz="2400" dirty="0" smtClean="0"/>
                  <a:t>Get T</a:t>
                </a:r>
                <a:r>
                  <a:rPr lang="en-US" sz="2400" baseline="-25000" dirty="0" smtClean="0"/>
                  <a:t>20</a:t>
                </a:r>
                <a:r>
                  <a:rPr lang="en-US" sz="2400" dirty="0" smtClean="0"/>
                  <a:t> 2 ways:</a:t>
                </a:r>
              </a:p>
              <a:p>
                <a:pPr lvl="1"/>
                <a:r>
                  <a:rPr lang="en-US" sz="2000" dirty="0" err="1" smtClean="0"/>
                  <a:t>Msrd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</a:t>
                </a:r>
                <a:r>
                  <a:rPr lang="en-US" sz="2000" baseline="-25000" dirty="0" err="1" smtClean="0"/>
                  <a:t>yy</a:t>
                </a:r>
                <a:r>
                  <a:rPr lang="en-US" sz="2000" dirty="0" smtClean="0"/>
                  <a:t> in pp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π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d at 90º: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20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e>
                    </m:rad>
                    <m:f>
                      <m:fPr>
                        <m:ctrlP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3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𝑦𝑦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lvl="2"/>
                <a:r>
                  <a:rPr lang="en-US" sz="1800" dirty="0" err="1" smtClean="0"/>
                  <a:t>A</a:t>
                </a:r>
                <a:r>
                  <a:rPr lang="en-US" sz="1800" baseline="-25000" dirty="0" err="1" smtClean="0"/>
                  <a:t>yy</a:t>
                </a:r>
                <a:r>
                  <a:rPr lang="en-US" sz="1800" dirty="0" smtClean="0"/>
                  <a:t>=-0.86±0.04 at </a:t>
                </a:r>
                <a:r>
                  <a:rPr lang="en-US" sz="1800" dirty="0" err="1" smtClean="0"/>
                  <a:t>T</a:t>
                </a:r>
                <a:r>
                  <a:rPr lang="en-US" sz="1800" baseline="-25000" dirty="0" err="1" smtClean="0"/>
                  <a:t>p</a:t>
                </a:r>
                <a:r>
                  <a:rPr lang="en-US" sz="1800" dirty="0" smtClean="0"/>
                  <a:t>=447 MeV (NPA415, 391 (1984))</a:t>
                </a:r>
              </a:p>
              <a:p>
                <a:pPr lvl="2"/>
                <a:r>
                  <a:rPr lang="en-US" sz="1800" dirty="0" smtClean="0"/>
                  <a:t>Then T</a:t>
                </a:r>
                <a:r>
                  <a:rPr lang="en-US" sz="1800" baseline="-25000" dirty="0" smtClean="0"/>
                  <a:t>20</a:t>
                </a:r>
                <a:r>
                  <a:rPr lang="en-US" sz="1800" dirty="0" smtClean="0"/>
                  <a:t> = -1.27 ± 0.05</a:t>
                </a:r>
              </a:p>
              <a:p>
                <a:pPr lvl="1"/>
                <a:r>
                  <a:rPr lang="en-US" sz="2000" dirty="0" smtClean="0"/>
                  <a:t>PWA &amp; 3-body </a:t>
                </a:r>
                <a:r>
                  <a:rPr lang="en-US" sz="2000" dirty="0" err="1" smtClean="0"/>
                  <a:t>Fadeev</a:t>
                </a:r>
                <a:r>
                  <a:rPr lang="en-US" sz="2000" dirty="0" smtClean="0"/>
                  <a:t> calculations</a:t>
                </a:r>
              </a:p>
              <a:p>
                <a:pPr lvl="2">
                  <a:tabLst>
                    <a:tab pos="2514600" algn="l"/>
                  </a:tabLst>
                </a:pPr>
                <a:r>
                  <a:rPr lang="en-US" sz="1800" dirty="0" smtClean="0"/>
                  <a:t>If a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(feeds the </a:t>
                </a:r>
                <a:r>
                  <a:rPr lang="en-US" sz="1800" baseline="30000" dirty="0" smtClean="0"/>
                  <a:t>1</a:t>
                </a:r>
                <a:r>
                  <a:rPr lang="en-US" sz="1800" dirty="0" smtClean="0"/>
                  <a:t>D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pp wave) dominates </a:t>
                </a:r>
                <a:r>
                  <a:rPr lang="en-US" sz="1800" dirty="0" smtClean="0"/>
                  <a:t>(as expected on resonance): </a:t>
                </a:r>
                <a:endParaRPr lang="en-US" sz="1800" dirty="0" smtClean="0"/>
              </a:p>
              <a:p>
                <a:pPr marL="914400" lvl="2" indent="0">
                  <a:buNone/>
                  <a:tabLst>
                    <a:tab pos="2514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/>
                        </a:rPr>
                        <m:t>   </m:t>
                      </m:r>
                      <m:r>
                        <a:rPr lang="en-US" sz="18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70</m:t>
                          </m:r>
                        </m:den>
                      </m:f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70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25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108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1800" b="0" i="1" smtClean="0">
                          <a:latin typeface="Cambria Math"/>
                        </a:rPr>
                        <m:t> @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 90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627"/>
                <a:ext cx="8686800" cy="4525963"/>
              </a:xfrm>
              <a:blipFill rotWithShape="1">
                <a:blip r:embed="rId2"/>
                <a:stretch>
                  <a:fillRect l="-1404" t="-2426" r="-351" b="-13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64704"/>
          </a:xfrm>
        </p:spPr>
        <p:txBody>
          <a:bodyPr/>
          <a:lstStyle/>
          <a:p>
            <a:r>
              <a:rPr lang="en-US" u="none" dirty="0" smtClean="0"/>
              <a:t>Novel </a:t>
            </a:r>
            <a:r>
              <a:rPr lang="en-US" dirty="0" smtClean="0"/>
              <a:t>DIRECT</a:t>
            </a:r>
            <a:r>
              <a:rPr lang="en-US" u="none" dirty="0" smtClean="0"/>
              <a:t> </a:t>
            </a:r>
            <a:r>
              <a:rPr lang="en-US" u="none" dirty="0" err="1" smtClean="0"/>
              <a:t>msr</a:t>
            </a:r>
            <a:r>
              <a:rPr lang="en-US" u="none" dirty="0" smtClean="0"/>
              <a:t> of </a:t>
            </a:r>
            <a:r>
              <a:rPr lang="en-US" u="none" dirty="0" err="1" smtClean="0"/>
              <a:t>p</a:t>
            </a:r>
            <a:r>
              <a:rPr lang="en-US" u="none" baseline="-25000" dirty="0" err="1" smtClean="0"/>
              <a:t>zz</a:t>
            </a:r>
            <a:endParaRPr lang="en-US" u="none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18056" y="3144796"/>
            <a:ext cx="494269" cy="2842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572000" y="2607007"/>
            <a:ext cx="993913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89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83" y="-105483"/>
            <a:ext cx="4000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6121"/>
            <a:ext cx="4908166" cy="58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40" y="2743200"/>
            <a:ext cx="2553874" cy="40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3479" y="1401945"/>
            <a:ext cx="200061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Msrd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yy</a:t>
            </a:r>
            <a:r>
              <a:rPr lang="en-US" sz="1800" dirty="0" smtClean="0">
                <a:solidFill>
                  <a:schemeClr val="tx1"/>
                </a:solidFill>
              </a:rPr>
              <a:t> in pp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l-G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π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113" y="2892070"/>
            <a:ext cx="1072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Fadeev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759844" y="2585156"/>
            <a:ext cx="322023" cy="51928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759844" y="3104436"/>
            <a:ext cx="798365" cy="36933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22931" y="1754015"/>
            <a:ext cx="1024639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Our PSA</a:t>
            </a:r>
            <a:endParaRPr lang="en-US" sz="1800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>
            <a:off x="2454086" y="1924831"/>
            <a:ext cx="768845" cy="30824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32" idx="1"/>
          </p:cNvCxnSpPr>
          <p:nvPr/>
        </p:nvCxnSpPr>
        <p:spPr bwMode="auto">
          <a:xfrm flipH="1">
            <a:off x="2454085" y="2233077"/>
            <a:ext cx="627782" cy="35207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3" idx="1"/>
          </p:cNvCxnSpPr>
          <p:nvPr/>
        </p:nvCxnSpPr>
        <p:spPr bwMode="auto">
          <a:xfrm flipH="1">
            <a:off x="1806222" y="1572761"/>
            <a:ext cx="417257" cy="17081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615289" y="-105483"/>
            <a:ext cx="0" cy="284868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968810" y="2553441"/>
            <a:ext cx="63030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136517" y="3104436"/>
            <a:ext cx="1083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OD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182203" y="4141913"/>
            <a:ext cx="9925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C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H</a:t>
            </a:r>
            <a:r>
              <a:rPr lang="en-US" sz="1800" baseline="-25000" dirty="0" smtClean="0"/>
              <a:t>9</a:t>
            </a:r>
            <a:r>
              <a:rPr lang="en-US" sz="1800" dirty="0" smtClean="0"/>
              <a:t>OH</a:t>
            </a:r>
          </a:p>
          <a:p>
            <a:r>
              <a:rPr lang="en-US" sz="1800" dirty="0" smtClean="0"/>
              <a:t>(</a:t>
            </a:r>
            <a:r>
              <a:rPr lang="en-US" sz="1800" dirty="0" err="1" smtClean="0"/>
              <a:t>bkg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7103655" y="5423201"/>
            <a:ext cx="11496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oreground 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inus </a:t>
            </a:r>
            <a:r>
              <a:rPr lang="en-US" sz="1600" dirty="0" err="1" smtClean="0"/>
              <a:t>bkg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033126" y="4261878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BKG: QF </a:t>
            </a:r>
          </a:p>
          <a:p>
            <a:r>
              <a:rPr lang="en-US" sz="1600" dirty="0">
                <a:solidFill>
                  <a:srgbClr val="0033CC"/>
                </a:solidFill>
              </a:rPr>
              <a:t>a</a:t>
            </a:r>
            <a:r>
              <a:rPr lang="en-US" sz="1600" dirty="0" smtClean="0">
                <a:solidFill>
                  <a:srgbClr val="0033CC"/>
                </a:solidFill>
              </a:rPr>
              <a:t>bs on </a:t>
            </a:r>
            <a:r>
              <a:rPr lang="en-US" sz="1600" baseline="30000" dirty="0" smtClean="0">
                <a:solidFill>
                  <a:srgbClr val="0033CC"/>
                </a:solidFill>
              </a:rPr>
              <a:t>12</a:t>
            </a:r>
            <a:r>
              <a:rPr lang="en-US" sz="1600" dirty="0" smtClean="0">
                <a:solidFill>
                  <a:srgbClr val="0033CC"/>
                </a:solidFill>
              </a:rPr>
              <a:t>C 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74782" y="3920313"/>
            <a:ext cx="96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Since no abs on H, this is a </a:t>
            </a:r>
            <a:r>
              <a:rPr lang="en-US" sz="1600" i="1" u="sng" dirty="0" smtClean="0">
                <a:solidFill>
                  <a:srgbClr val="0033CC"/>
                </a:solidFill>
              </a:rPr>
              <a:t>perfect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bkg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tgt</a:t>
            </a:r>
            <a:r>
              <a:rPr lang="en-US" sz="1600" dirty="0" smtClean="0">
                <a:solidFill>
                  <a:srgbClr val="0033CC"/>
                </a:solidFill>
              </a:rPr>
              <a:t>!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81867" y="2062261"/>
            <a:ext cx="1422184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Flinders PSA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1" y="-5"/>
            <a:ext cx="4701746" cy="75409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u="none" dirty="0" err="1"/>
              <a:t>p</a:t>
            </a:r>
            <a:r>
              <a:rPr lang="en-US" u="none" baseline="-25000" dirty="0" err="1" smtClean="0"/>
              <a:t>zz</a:t>
            </a:r>
            <a:r>
              <a:rPr lang="en-US" u="none" dirty="0" smtClean="0"/>
              <a:t> Experiment</a:t>
            </a:r>
            <a:endParaRPr lang="en-US" u="non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" y="4554265"/>
            <a:ext cx="5191759" cy="207114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680" y="4971207"/>
            <a:ext cx="4317773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Took T</a:t>
            </a:r>
            <a:r>
              <a:rPr lang="en-US" baseline="-25000" dirty="0" smtClean="0"/>
              <a:t>20</a:t>
            </a:r>
            <a:r>
              <a:rPr lang="en-US" dirty="0" smtClean="0"/>
              <a:t>= -1.28 ± 0.03</a:t>
            </a:r>
          </a:p>
          <a:p>
            <a:r>
              <a:rPr lang="en-US" dirty="0"/>
              <a:t>a</a:t>
            </a:r>
            <a:r>
              <a:rPr lang="en-US" dirty="0" smtClean="0"/>
              <a:t>fter accounting for </a:t>
            </a:r>
          </a:p>
          <a:p>
            <a:r>
              <a:rPr lang="en-US" dirty="0" smtClean="0"/>
              <a:t>±2.5º angular acceptance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4293705" y="3104436"/>
            <a:ext cx="367748" cy="3693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311965" y="3579450"/>
            <a:ext cx="3260035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0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422" y="1177307"/>
            <a:ext cx="7837540" cy="4525963"/>
          </a:xfrm>
        </p:spPr>
        <p:txBody>
          <a:bodyPr/>
          <a:lstStyle/>
          <a:p>
            <a:r>
              <a:rPr lang="en-US" sz="2800" dirty="0" smtClean="0"/>
              <a:t>Analyzed </a:t>
            </a:r>
            <a:r>
              <a:rPr lang="el-GR" sz="2800" dirty="0" smtClean="0"/>
              <a:t>π</a:t>
            </a:r>
            <a:r>
              <a:rPr lang="en-US" sz="2800" dirty="0" smtClean="0"/>
              <a:t>d </a:t>
            </a:r>
            <a:r>
              <a:rPr lang="en-US" sz="2800" dirty="0" smtClean="0">
                <a:sym typeface="Wingdings" panose="05000000000000000000" pitchFamily="2" charset="2"/>
              </a:rPr>
              <a:t> 2p</a:t>
            </a:r>
            <a:r>
              <a:rPr lang="en-US" sz="2800" dirty="0" smtClean="0"/>
              <a:t> data using:</a:t>
            </a:r>
          </a:p>
          <a:p>
            <a:pPr lvl="1"/>
            <a:r>
              <a:rPr lang="en-US" sz="2400" dirty="0" smtClean="0"/>
              <a:t>TOF: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zz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chemeClr val="tx1"/>
                </a:solidFill>
              </a:rPr>
              <a:t>0.098 ± 0.024</a:t>
            </a:r>
          </a:p>
          <a:p>
            <a:pPr lvl="1"/>
            <a:r>
              <a:rPr lang="en-US" sz="2400" dirty="0" err="1" smtClean="0"/>
              <a:t>Coplanarity</a:t>
            </a:r>
            <a:r>
              <a:rPr lang="en-US" sz="2400" dirty="0" smtClean="0"/>
              <a:t>: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zz</a:t>
            </a:r>
            <a:r>
              <a:rPr lang="en-US" sz="2400" baseline="-250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>
                <a:solidFill>
                  <a:schemeClr val="tx1"/>
                </a:solidFill>
              </a:rPr>
              <a:t>0.100 </a:t>
            </a:r>
            <a:r>
              <a:rPr lang="en-US" sz="2400" dirty="0">
                <a:solidFill>
                  <a:schemeClr val="tx1"/>
                </a:solidFill>
              </a:rPr>
              <a:t>± </a:t>
            </a:r>
            <a:r>
              <a:rPr lang="en-US" sz="2400" dirty="0" smtClean="0">
                <a:solidFill>
                  <a:schemeClr val="tx1"/>
                </a:solidFill>
              </a:rPr>
              <a:t>0.022</a:t>
            </a:r>
          </a:p>
          <a:p>
            <a:r>
              <a:rPr lang="en-US" sz="2800" dirty="0" smtClean="0"/>
              <a:t>Using NMR techniques:</a:t>
            </a:r>
          </a:p>
          <a:p>
            <a:pPr lvl="1"/>
            <a:r>
              <a:rPr lang="en-US" sz="2400" dirty="0" smtClean="0"/>
              <a:t>NMR Areas: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zz</a:t>
            </a:r>
            <a:r>
              <a:rPr lang="en-US" sz="2400" baseline="-250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>
                <a:solidFill>
                  <a:srgbClr val="008000"/>
                </a:solidFill>
              </a:rPr>
              <a:t>0.083 </a:t>
            </a:r>
            <a:r>
              <a:rPr lang="en-US" sz="2400" dirty="0">
                <a:solidFill>
                  <a:srgbClr val="008000"/>
                </a:solidFill>
              </a:rPr>
              <a:t>± </a:t>
            </a:r>
            <a:r>
              <a:rPr lang="en-US" sz="2400" dirty="0" smtClean="0">
                <a:solidFill>
                  <a:srgbClr val="008000"/>
                </a:solidFill>
              </a:rPr>
              <a:t>0.008</a:t>
            </a:r>
          </a:p>
          <a:p>
            <a:pPr lvl="1"/>
            <a:r>
              <a:rPr lang="en-US" sz="2400" dirty="0" smtClean="0"/>
              <a:t>NMR peak ratios: </a:t>
            </a:r>
            <a:r>
              <a:rPr lang="en-US" sz="2400" dirty="0" err="1"/>
              <a:t>p</a:t>
            </a:r>
            <a:r>
              <a:rPr lang="en-US" sz="2400" baseline="-25000" dirty="0" err="1"/>
              <a:t>zz</a:t>
            </a:r>
            <a:r>
              <a:rPr lang="en-US" sz="2400" baseline="-25000" dirty="0"/>
              <a:t> </a:t>
            </a:r>
            <a:r>
              <a:rPr lang="en-US" sz="2400" dirty="0"/>
              <a:t>= </a:t>
            </a:r>
            <a:r>
              <a:rPr lang="en-US" sz="2400" dirty="0" smtClean="0">
                <a:solidFill>
                  <a:srgbClr val="008000"/>
                </a:solidFill>
              </a:rPr>
              <a:t>0.095 </a:t>
            </a:r>
            <a:r>
              <a:rPr lang="en-US" sz="2400" dirty="0">
                <a:solidFill>
                  <a:srgbClr val="008000"/>
                </a:solidFill>
              </a:rPr>
              <a:t>± 0.008</a:t>
            </a:r>
          </a:p>
          <a:p>
            <a:r>
              <a:rPr lang="en-US" sz="2400" dirty="0" smtClean="0"/>
              <a:t>RF pedestal burning </a:t>
            </a:r>
            <a:r>
              <a:rPr lang="en-US" sz="2400" dirty="0" err="1" smtClean="0"/>
              <a:t>msrd</a:t>
            </a:r>
            <a:r>
              <a:rPr lang="en-US" sz="2400" dirty="0" smtClean="0"/>
              <a:t> in </a:t>
            </a:r>
            <a:r>
              <a:rPr lang="en-US" sz="2400" dirty="0" smtClean="0"/>
              <a:t>frozen spin mode (no </a:t>
            </a:r>
            <a:r>
              <a:rPr lang="el-GR" sz="2400" dirty="0" smtClean="0"/>
              <a:t>μ</a:t>
            </a:r>
            <a:r>
              <a:rPr lang="en-US" sz="2400" dirty="0" smtClean="0"/>
              <a:t>w)  over 18h after burning.</a:t>
            </a:r>
            <a:r>
              <a:rPr lang="en-US" sz="2800" dirty="0" smtClean="0"/>
              <a:t> </a:t>
            </a:r>
            <a:r>
              <a:rPr lang="en-US" sz="2400" dirty="0" smtClean="0"/>
              <a:t>NMR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zz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unknown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smtClean="0"/>
              <a:t>TOF</a:t>
            </a:r>
            <a:r>
              <a:rPr lang="en-US" sz="2400" dirty="0"/>
              <a:t>: </a:t>
            </a:r>
            <a:r>
              <a:rPr lang="en-US" sz="2400" dirty="0" err="1"/>
              <a:t>p</a:t>
            </a:r>
            <a:r>
              <a:rPr lang="en-US" sz="2400" baseline="-25000" dirty="0" err="1"/>
              <a:t>zz</a:t>
            </a:r>
            <a:r>
              <a:rPr lang="en-US" sz="2400" baseline="-25000" dirty="0"/>
              <a:t> </a:t>
            </a:r>
            <a:r>
              <a:rPr lang="en-US" sz="2400" dirty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0.10 </a:t>
            </a:r>
            <a:r>
              <a:rPr lang="en-US" sz="2400" dirty="0">
                <a:solidFill>
                  <a:srgbClr val="FF0000"/>
                </a:solidFill>
              </a:rPr>
              <a:t>± </a:t>
            </a:r>
            <a:r>
              <a:rPr lang="en-US" sz="2400" dirty="0" smtClean="0">
                <a:solidFill>
                  <a:srgbClr val="FF0000"/>
                </a:solidFill>
              </a:rPr>
              <a:t>0.017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 err="1"/>
              <a:t>Coplanarity</a:t>
            </a:r>
            <a:r>
              <a:rPr lang="en-US" sz="2400" dirty="0"/>
              <a:t>: </a:t>
            </a:r>
            <a:r>
              <a:rPr lang="en-US" sz="2400" dirty="0" err="1"/>
              <a:t>p</a:t>
            </a:r>
            <a:r>
              <a:rPr lang="en-US" sz="2400" baseline="-25000" dirty="0" err="1"/>
              <a:t>zz</a:t>
            </a:r>
            <a:r>
              <a:rPr lang="en-US" sz="2400" baseline="-25000" dirty="0"/>
              <a:t> </a:t>
            </a:r>
            <a:r>
              <a:rPr lang="en-US" sz="2400" dirty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0.11 </a:t>
            </a:r>
            <a:r>
              <a:rPr lang="en-US" sz="2400" dirty="0">
                <a:solidFill>
                  <a:srgbClr val="FF0000"/>
                </a:solidFill>
              </a:rPr>
              <a:t>± </a:t>
            </a:r>
            <a:r>
              <a:rPr lang="en-US" sz="2400" dirty="0" smtClean="0">
                <a:solidFill>
                  <a:srgbClr val="FF0000"/>
                </a:solidFill>
              </a:rPr>
              <a:t>0.018</a:t>
            </a:r>
          </a:p>
          <a:p>
            <a:pPr lvl="1"/>
            <a:r>
              <a:rPr lang="en-US" sz="2400" dirty="0" smtClean="0"/>
              <a:t>Consistent with unburned</a:t>
            </a:r>
          </a:p>
          <a:p>
            <a:pPr lvl="2"/>
            <a:r>
              <a:rPr lang="en-US" sz="2000" dirty="0" smtClean="0"/>
              <a:t>Either no enhancement, or relaxation times too short</a:t>
            </a:r>
            <a:endParaRPr lang="en-US" sz="28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Benchmarking </a:t>
            </a:r>
            <a:r>
              <a:rPr lang="en-US" u="none" dirty="0" err="1" smtClean="0"/>
              <a:t>p</a:t>
            </a:r>
            <a:r>
              <a:rPr lang="en-US" u="none" baseline="-25000" dirty="0" err="1" smtClean="0"/>
              <a:t>zz</a:t>
            </a:r>
            <a:r>
              <a:rPr lang="en-US" u="none" dirty="0" smtClean="0"/>
              <a:t> Results</a:t>
            </a:r>
            <a:endParaRPr lang="en-US" u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94" y="1230489"/>
            <a:ext cx="3454406" cy="20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775200" y="1862667"/>
            <a:ext cx="1625600" cy="146755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5588000" y="2144889"/>
            <a:ext cx="1648178" cy="116063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412089" y="2009422"/>
            <a:ext cx="1298222" cy="1569157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75200" y="2144889"/>
            <a:ext cx="3556000" cy="3093155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7061200" y="1583265"/>
            <a:ext cx="855133" cy="56048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68962" y="1456266"/>
            <a:ext cx="634772" cy="68092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40" y="3578579"/>
            <a:ext cx="1337760" cy="316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8352" y="1106919"/>
            <a:ext cx="538930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</a:t>
            </a:r>
            <a:r>
              <a:rPr lang="en-US" b="1" baseline="-25000" dirty="0" err="1" smtClean="0"/>
              <a:t>zz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03734" y="4723735"/>
            <a:ext cx="27603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70707" y="5474452"/>
            <a:ext cx="27603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461019" y="6140503"/>
            <a:ext cx="27603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02625" y="4052046"/>
            <a:ext cx="38985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82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10" grpId="0" animBg="1"/>
      <p:bldP spid="7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112" y="1104315"/>
            <a:ext cx="9051036" cy="4525963"/>
          </a:xfrm>
        </p:spPr>
        <p:txBody>
          <a:bodyPr/>
          <a:lstStyle/>
          <a:p>
            <a:r>
              <a:rPr lang="en-US" sz="2400" dirty="0" smtClean="0"/>
              <a:t>Saw no </a:t>
            </a:r>
            <a:r>
              <a:rPr lang="en-US" sz="2400" dirty="0" smtClean="0"/>
              <a:t>effect</a:t>
            </a:r>
          </a:p>
          <a:p>
            <a:pPr lvl="1"/>
            <a:r>
              <a:rPr lang="en-US" sz="2000" dirty="0" smtClean="0"/>
              <a:t>Within our uncertainties</a:t>
            </a:r>
            <a:endParaRPr lang="en-US" sz="2000" dirty="0" smtClean="0"/>
          </a:p>
          <a:p>
            <a:pPr lvl="1"/>
            <a:r>
              <a:rPr lang="en-US" sz="2000" dirty="0" smtClean="0"/>
              <a:t>Also none from holding field</a:t>
            </a:r>
          </a:p>
          <a:p>
            <a:pPr lvl="1"/>
            <a:r>
              <a:rPr lang="en-US" sz="2000" dirty="0" smtClean="0"/>
              <a:t>But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zz</a:t>
            </a:r>
            <a:r>
              <a:rPr lang="en-US" sz="2000" dirty="0" smtClean="0"/>
              <a:t> was very </a:t>
            </a:r>
            <a:r>
              <a:rPr lang="en-US" sz="2000" dirty="0" smtClean="0"/>
              <a:t>small</a:t>
            </a:r>
          </a:p>
          <a:p>
            <a:pPr lvl="1"/>
            <a:r>
              <a:rPr lang="en-US" sz="2000" dirty="0" smtClean="0"/>
              <a:t>Hazy on what NMR predicted burned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zz</a:t>
            </a:r>
            <a:r>
              <a:rPr lang="en-US" sz="2000" dirty="0" smtClean="0"/>
              <a:t> was</a:t>
            </a:r>
          </a:p>
          <a:p>
            <a:pPr lvl="2"/>
            <a:r>
              <a:rPr lang="en-US" sz="1600" dirty="0" smtClean="0"/>
              <a:t>I think it was </a:t>
            </a:r>
            <a:r>
              <a:rPr lang="el-GR" sz="1600" dirty="0" smtClean="0"/>
              <a:t>Δ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zz</a:t>
            </a:r>
            <a:r>
              <a:rPr lang="en-US" sz="1600" dirty="0" smtClean="0"/>
              <a:t> ~ 0.05 (see </a:t>
            </a:r>
            <a:r>
              <a:rPr lang="en-US" sz="1600" b="1" dirty="0" smtClean="0"/>
              <a:t>TRI-PP-86-027 by </a:t>
            </a:r>
            <a:r>
              <a:rPr lang="en-US" sz="1600" b="1" dirty="0" err="1" smtClean="0"/>
              <a:t>Delheij</a:t>
            </a:r>
            <a:r>
              <a:rPr lang="en-US" sz="1600" b="1" dirty="0" smtClean="0"/>
              <a:t>, Healey &amp; Wait)</a:t>
            </a:r>
            <a:endParaRPr lang="en-US" sz="1600" dirty="0" smtClean="0"/>
          </a:p>
          <a:p>
            <a:pPr lvl="1"/>
            <a:r>
              <a:rPr lang="en-US" sz="2000" dirty="0" smtClean="0"/>
              <a:t>Really no effect? </a:t>
            </a:r>
          </a:p>
          <a:p>
            <a:pPr lvl="2"/>
            <a:r>
              <a:rPr lang="en-US" sz="1600" dirty="0" err="1" smtClean="0"/>
              <a:t>Msrd</a:t>
            </a:r>
            <a:r>
              <a:rPr lang="en-US" sz="1600" dirty="0" smtClean="0"/>
              <a:t> burned/unburned = 1.08 ± 0.30</a:t>
            </a:r>
          </a:p>
          <a:p>
            <a:pPr lvl="2"/>
            <a:r>
              <a:rPr lang="en-US" sz="1600" dirty="0" smtClean="0"/>
              <a:t>A larger ratio if comparing burned to NMR… grasping at straws though</a:t>
            </a:r>
            <a:endParaRPr lang="en-US" sz="1600" dirty="0" smtClean="0"/>
          </a:p>
          <a:p>
            <a:pPr lvl="1"/>
            <a:r>
              <a:rPr lang="en-US" sz="2000" dirty="0"/>
              <a:t>After burning, </a:t>
            </a:r>
            <a:r>
              <a:rPr lang="en-US" sz="2000" dirty="0" err="1"/>
              <a:t>msrd</a:t>
            </a:r>
            <a:r>
              <a:rPr lang="en-US" sz="2000" dirty="0"/>
              <a:t> </a:t>
            </a:r>
            <a:r>
              <a:rPr lang="en-US" sz="2000" dirty="0" smtClean="0"/>
              <a:t>average </a:t>
            </a:r>
            <a:r>
              <a:rPr lang="en-US" sz="2000" dirty="0"/>
              <a:t>polarization over </a:t>
            </a:r>
            <a:r>
              <a:rPr lang="en-US" sz="2000" dirty="0" smtClean="0"/>
              <a:t>an 18h period</a:t>
            </a:r>
          </a:p>
          <a:p>
            <a:pPr lvl="2"/>
            <a:r>
              <a:rPr lang="en-US" sz="1600" dirty="0" smtClean="0"/>
              <a:t>Did not investigate shorter time periods</a:t>
            </a:r>
            <a:endParaRPr lang="en-US" sz="1600" dirty="0" smtClean="0"/>
          </a:p>
          <a:p>
            <a:r>
              <a:rPr lang="en-US" sz="2400" dirty="0" smtClean="0"/>
              <a:t>Was frozen spin the problem?</a:t>
            </a:r>
          </a:p>
          <a:p>
            <a:pPr lvl="1"/>
            <a:r>
              <a:rPr lang="en-US" sz="1800" dirty="0" smtClean="0"/>
              <a:t>May </a:t>
            </a:r>
            <a:r>
              <a:rPr lang="en-US" sz="1800" dirty="0" smtClean="0"/>
              <a:t>have had better </a:t>
            </a:r>
            <a:r>
              <a:rPr lang="en-US" sz="1800" dirty="0" err="1" smtClean="0"/>
              <a:t>rslts</a:t>
            </a:r>
            <a:r>
              <a:rPr lang="en-US" sz="1800" dirty="0" smtClean="0"/>
              <a:t> with MUCH higher B (longer relaxation times)</a:t>
            </a:r>
          </a:p>
          <a:p>
            <a:r>
              <a:rPr lang="en-US" sz="2400" dirty="0" smtClean="0"/>
              <a:t>Need to know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zz</a:t>
            </a:r>
            <a:r>
              <a:rPr lang="en-US" sz="2400" dirty="0" smtClean="0"/>
              <a:t> during the entire physics </a:t>
            </a:r>
            <a:r>
              <a:rPr lang="en-US" sz="2400" dirty="0" err="1" smtClean="0"/>
              <a:t>msrmnt</a:t>
            </a:r>
            <a:endParaRPr lang="en-US" sz="2400" dirty="0"/>
          </a:p>
          <a:p>
            <a:pPr lvl="1"/>
            <a:r>
              <a:rPr lang="en-US" sz="2000" dirty="0" smtClean="0"/>
              <a:t>Problematic if burned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zz</a:t>
            </a:r>
            <a:r>
              <a:rPr lang="en-US" sz="2000" dirty="0" smtClean="0"/>
              <a:t>(time) is hard to </a:t>
            </a:r>
            <a:r>
              <a:rPr lang="en-US" sz="2000" dirty="0" err="1" smtClean="0"/>
              <a:t>msr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868" y="12738"/>
            <a:ext cx="4030526" cy="795404"/>
          </a:xfrm>
        </p:spPr>
        <p:txBody>
          <a:bodyPr/>
          <a:lstStyle/>
          <a:p>
            <a:r>
              <a:rPr lang="en-US" sz="3600" dirty="0" smtClean="0"/>
              <a:t>More on Burning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67233" y="7112"/>
            <a:ext cx="4579937" cy="2689225"/>
            <a:chOff x="4199490" y="156197"/>
            <a:chExt cx="4579937" cy="2689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490" y="156197"/>
              <a:ext cx="4579937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111771" y="1579394"/>
              <a:ext cx="61702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CC33"/>
                  </a:solidFill>
                </a:rPr>
                <a:t>NMR</a:t>
              </a:r>
              <a:endParaRPr lang="en-US" sz="1400" b="1" dirty="0">
                <a:solidFill>
                  <a:srgbClr val="33CC33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60318" y="503340"/>
              <a:ext cx="931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schemeClr val="tx1"/>
                  </a:solidFill>
                </a:rPr>
                <a:t>π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d</a:t>
              </a:r>
              <a:r>
                <a:rPr lang="en-US" sz="1200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2p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unburned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8047" y="357019"/>
              <a:ext cx="931761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Avg</a:t>
              </a:r>
              <a:r>
                <a:rPr lang="en-US" sz="1200" b="1" dirty="0" smtClean="0"/>
                <a:t> of </a:t>
              </a:r>
              <a:r>
                <a:rPr lang="el-GR" sz="1200" b="1" dirty="0" smtClean="0"/>
                <a:t>π</a:t>
              </a:r>
              <a:r>
                <a:rPr lang="en-US" sz="1200" b="1" dirty="0" smtClean="0"/>
                <a:t>d</a:t>
              </a:r>
              <a:r>
                <a:rPr lang="en-US" sz="1200" b="1" dirty="0" smtClean="0">
                  <a:sym typeface="Wingdings" panose="05000000000000000000" pitchFamily="2" charset="2"/>
                </a:rPr>
                <a:t>2p</a:t>
              </a:r>
            </a:p>
            <a:p>
              <a:r>
                <a:rPr lang="en-US" sz="1200" b="1" dirty="0" smtClean="0">
                  <a:sym typeface="Wingdings" panose="05000000000000000000" pitchFamily="2" charset="2"/>
                </a:rPr>
                <a:t>burned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93918" y="2026031"/>
              <a:ext cx="693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</a:rPr>
                <a:t>2.5 T</a:t>
              </a:r>
              <a:endParaRPr lang="en-US" sz="1200" b="1" dirty="0" smtClean="0">
                <a:solidFill>
                  <a:srgbClr val="00B0F0"/>
                </a:solidFill>
                <a:sym typeface="Wingdings" panose="05000000000000000000" pitchFamily="2" charset="2"/>
              </a:endParaRPr>
            </a:p>
            <a:p>
              <a:r>
                <a:rPr lang="en-US" sz="1200" b="1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burned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1486" y="1914422"/>
              <a:ext cx="693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</a:rPr>
                <a:t>1.25 T</a:t>
              </a:r>
              <a:endParaRPr lang="en-US" sz="1200" b="1" dirty="0" smtClean="0">
                <a:solidFill>
                  <a:srgbClr val="00B0F0"/>
                </a:solidFill>
                <a:sym typeface="Wingdings" panose="05000000000000000000" pitchFamily="2" charset="2"/>
              </a:endParaRPr>
            </a:p>
            <a:p>
              <a:r>
                <a:rPr lang="en-US" sz="1200" b="1" dirty="0" smtClean="0">
                  <a:solidFill>
                    <a:srgbClr val="00B0F0"/>
                  </a:solidFill>
                  <a:sym typeface="Wingdings" panose="05000000000000000000" pitchFamily="2" charset="2"/>
                </a:rPr>
                <a:t>burned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10" idx="0"/>
            </p:cNvCxnSpPr>
            <p:nvPr/>
          </p:nvCxnSpPr>
          <p:spPr bwMode="auto">
            <a:xfrm flipH="1" flipV="1">
              <a:off x="8189843" y="1500809"/>
              <a:ext cx="78254" cy="413613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9" idx="0"/>
            </p:cNvCxnSpPr>
            <p:nvPr/>
          </p:nvCxnSpPr>
          <p:spPr bwMode="auto">
            <a:xfrm flipV="1">
              <a:off x="7740529" y="1506918"/>
              <a:ext cx="141201" cy="519113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7583557" y="1842675"/>
              <a:ext cx="156972" cy="183356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1" name="Straight Arrow Connector 20"/>
          <p:cNvCxnSpPr/>
          <p:nvPr/>
        </p:nvCxnSpPr>
        <p:spPr bwMode="auto">
          <a:xfrm flipV="1">
            <a:off x="4830417" y="1262272"/>
            <a:ext cx="2683566" cy="239532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830417" y="1357834"/>
            <a:ext cx="1428143" cy="229976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635078" y="5724931"/>
            <a:ext cx="7374830" cy="8050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628061" y="1134130"/>
            <a:ext cx="3267461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6708913" y="595026"/>
            <a:ext cx="148288" cy="13053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2" y="87876"/>
            <a:ext cx="8760940" cy="66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222422" y="2409568"/>
            <a:ext cx="1173892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222422" y="1388533"/>
            <a:ext cx="5794556" cy="575734"/>
          </a:xfrm>
          <a:prstGeom prst="rect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385025" y="2054577"/>
            <a:ext cx="1233997" cy="451556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46311" y="2054577"/>
            <a:ext cx="1196622" cy="451556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6622" y="2054577"/>
            <a:ext cx="1072445" cy="451556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3161" y="4131733"/>
            <a:ext cx="134844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TRIUMF</a:t>
            </a:r>
          </a:p>
          <a:p>
            <a:r>
              <a:rPr lang="en-US" dirty="0" err="1" smtClean="0"/>
              <a:t>Tgt</a:t>
            </a:r>
            <a:r>
              <a:rPr lang="en-US" dirty="0" smtClean="0"/>
              <a:t> </a:t>
            </a:r>
            <a:r>
              <a:rPr lang="en-US" dirty="0" err="1" smtClean="0"/>
              <a:t>Grp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  <a:endCxn id="7" idx="4"/>
          </p:cNvCxnSpPr>
          <p:nvPr/>
        </p:nvCxnSpPr>
        <p:spPr bwMode="auto">
          <a:xfrm flipH="1" flipV="1">
            <a:off x="6812845" y="2506133"/>
            <a:ext cx="294539" cy="1625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endCxn id="5" idx="5"/>
          </p:cNvCxnSpPr>
          <p:nvPr/>
        </p:nvCxnSpPr>
        <p:spPr bwMode="auto">
          <a:xfrm flipH="1" flipV="1">
            <a:off x="2438307" y="2440004"/>
            <a:ext cx="4669076" cy="169172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0"/>
            <a:endCxn id="6" idx="4"/>
          </p:cNvCxnSpPr>
          <p:nvPr/>
        </p:nvCxnSpPr>
        <p:spPr bwMode="auto">
          <a:xfrm flipH="1" flipV="1">
            <a:off x="4244622" y="2506133"/>
            <a:ext cx="2862762" cy="1625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233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Next: T</a:t>
            </a:r>
            <a:r>
              <a:rPr lang="en-US" u="none" baseline="-25000" dirty="0" smtClean="0"/>
              <a:t>21</a:t>
            </a:r>
            <a:endParaRPr lang="en-US" u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8" y="1390650"/>
            <a:ext cx="9044832" cy="49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388533" y="5712178"/>
            <a:ext cx="4075289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393244" y="5909734"/>
            <a:ext cx="28448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42533" y="2630312"/>
            <a:ext cx="953911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86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77" y="1490133"/>
            <a:ext cx="3018524" cy="339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7078" y="1049425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𝑝𝑜𝑙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𝑢𝑛𝑝𝑜𝑙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𝑖𝑇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20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  <m:sSub>
                      <m:sSubPr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𝑧𝑧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−1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  <a:p>
                <a:pPr lvl="2"/>
                <a:r>
                  <a:rPr lang="en-US" sz="2000" dirty="0" smtClean="0"/>
                  <a:t>With Euler angles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600" dirty="0" smtClean="0"/>
                  <a:t> = polar angle between incident beam (z-axis)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en-US" sz="1600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600" dirty="0" smtClean="0"/>
                  <a:t> = angle between y-axis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</a:rPr>
                          <m:t>𝑘</m:t>
                        </m:r>
                      </m:e>
                    </m:acc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160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600" dirty="0" smtClean="0"/>
                  <a:t>) and projection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600" dirty="0" smtClean="0"/>
                  <a:t> on x-y plane</a:t>
                </a:r>
              </a:p>
              <a:p>
                <a:pPr lvl="2"/>
                <a:r>
                  <a:rPr lang="en-US" dirty="0" smtClean="0"/>
                  <a:t>To emphasize T</a:t>
                </a:r>
                <a:r>
                  <a:rPr lang="en-US" baseline="-25000" dirty="0" smtClean="0"/>
                  <a:t>21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take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 smtClean="0"/>
                  <a:t>54.7° </a:t>
                </a:r>
                <a:r>
                  <a:rPr lang="en-US" dirty="0" smtClean="0"/>
                  <a:t>to kill T</a:t>
                </a:r>
                <a:r>
                  <a:rPr lang="en-US" baseline="-25000" dirty="0" smtClean="0"/>
                  <a:t>20</a:t>
                </a:r>
                <a:r>
                  <a:rPr lang="en-US" dirty="0" smtClean="0"/>
                  <a:t> term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90° to kill iT</a:t>
                </a:r>
                <a:r>
                  <a:rPr lang="en-US" baseline="-25000" dirty="0" smtClean="0"/>
                  <a:t>11</a:t>
                </a:r>
                <a:r>
                  <a:rPr lang="en-US" dirty="0" smtClean="0"/>
                  <a:t> term</a:t>
                </a:r>
              </a:p>
              <a:p>
                <a:pPr lvl="3"/>
                <a:r>
                  <a:rPr lang="en-US" dirty="0" smtClean="0"/>
                  <a:t>But had to 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=45° due to magnet geometry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078" y="1049425"/>
                <a:ext cx="8229600" cy="4525963"/>
              </a:xfrm>
              <a:blipFill rotWithShape="1">
                <a:blip r:embed="rId3"/>
                <a:stretch>
                  <a:fillRect b="-18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4461"/>
          </a:xfrm>
        </p:spPr>
        <p:txBody>
          <a:bodyPr/>
          <a:lstStyle/>
          <a:p>
            <a:r>
              <a:rPr lang="en-US" u="none" dirty="0" smtClean="0"/>
              <a:t>How to get at T</a:t>
            </a:r>
            <a:r>
              <a:rPr lang="en-US" u="none" baseline="-25000" dirty="0" smtClean="0"/>
              <a:t>21</a:t>
            </a:r>
            <a:r>
              <a:rPr lang="en-US" u="none" dirty="0" smtClean="0"/>
              <a:t>?</a:t>
            </a:r>
            <a:endParaRPr lang="en-US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79563" y="3047999"/>
                <a:ext cx="46839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563" y="3047999"/>
                <a:ext cx="468397" cy="424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834887" y="983974"/>
            <a:ext cx="6878873" cy="74543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98599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𝑧𝑧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𝑝𝑜𝑙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𝑢𝑛𝑝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=0° to eliminate all other </a:t>
                </a:r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ij</a:t>
                </a:r>
                <a:r>
                  <a:rPr lang="en-US" sz="200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000" dirty="0" smtClean="0"/>
                  <a:t> undefined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𝑧𝑧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𝑝𝑜𝑙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𝑢𝑛𝑝𝑜𝑙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take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</a:t>
                </a:r>
                <a:r>
                  <a:rPr lang="en-US" sz="2000" dirty="0" smtClean="0"/>
                  <a:t>54.7°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kill T</a:t>
                </a:r>
                <a:r>
                  <a:rPr lang="en-US" sz="2000" baseline="-25000" dirty="0" smtClean="0"/>
                  <a:t>20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000" dirty="0" smtClean="0"/>
                  <a:t>=90° to kill iT</a:t>
                </a:r>
                <a:r>
                  <a:rPr lang="en-US" sz="2000" baseline="-25000" dirty="0" smtClean="0"/>
                  <a:t>11</a:t>
                </a:r>
                <a:r>
                  <a:rPr lang="en-US" sz="2000" dirty="0" smtClean="0"/>
                  <a:t>. Some T</a:t>
                </a:r>
                <a:r>
                  <a:rPr lang="en-US" sz="2000" baseline="-25000" dirty="0" smtClean="0"/>
                  <a:t>22</a:t>
                </a:r>
                <a:r>
                  <a:rPr lang="en-US" sz="2000" dirty="0" smtClean="0"/>
                  <a:t>.</a:t>
                </a:r>
              </a:p>
              <a:p>
                <a:pPr lvl="1"/>
                <a:r>
                  <a:rPr lang="en-US" sz="2000" dirty="0" smtClean="0"/>
                  <a:t>We had to take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=45° which mixes in some T</a:t>
                </a:r>
                <a:r>
                  <a:rPr lang="en-US" sz="2000" baseline="-25000" dirty="0" smtClean="0"/>
                  <a:t>20</a:t>
                </a:r>
                <a:r>
                  <a:rPr lang="en-US" sz="2000" dirty="0" smtClean="0"/>
                  <a:t> (&amp; T</a:t>
                </a:r>
                <a:r>
                  <a:rPr lang="en-US" sz="2000" baseline="-25000" dirty="0" smtClean="0"/>
                  <a:t>22</a:t>
                </a:r>
                <a:r>
                  <a:rPr lang="en-US" sz="2000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𝑧𝑧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𝑝𝑜𝑙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𝑢𝑛𝑝𝑜𝑙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000" dirty="0" smtClean="0"/>
                  <a:t>=90° </a:t>
                </a:r>
                <a:r>
                  <a:rPr lang="en-US" sz="2000" dirty="0"/>
                  <a:t>to eliminate </a:t>
                </a:r>
                <a:r>
                  <a:rPr lang="en-US" sz="2000" dirty="0" smtClean="0"/>
                  <a:t>T</a:t>
                </a:r>
                <a:r>
                  <a:rPr lang="en-US" sz="2000" baseline="-25000" dirty="0" smtClean="0"/>
                  <a:t>21</a:t>
                </a:r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lvl="1"/>
                <a:r>
                  <a:rPr lang="en-US" sz="2000" dirty="0"/>
                  <a:t>Take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000" dirty="0" smtClean="0"/>
                  <a:t>=0</a:t>
                </a:r>
                <a:r>
                  <a:rPr lang="en-US" sz="2000" dirty="0"/>
                  <a:t>° to </a:t>
                </a:r>
                <a:r>
                  <a:rPr lang="en-US" sz="2000" dirty="0" smtClean="0"/>
                  <a:t>maximize iT</a:t>
                </a:r>
                <a:r>
                  <a:rPr lang="en-US" sz="2000" baseline="-25000" dirty="0" smtClean="0"/>
                  <a:t>11</a:t>
                </a:r>
                <a:r>
                  <a:rPr lang="en-US" sz="2000" dirty="0" smtClean="0"/>
                  <a:t> &amp; T</a:t>
                </a:r>
                <a:r>
                  <a:rPr lang="en-US" sz="2000" baseline="-25000" dirty="0" smtClean="0"/>
                  <a:t>22 </a:t>
                </a:r>
                <a:r>
                  <a:rPr lang="en-US" sz="2000" dirty="0" smtClean="0"/>
                  <a:t>terms. </a:t>
                </a:r>
                <a:r>
                  <a:rPr lang="en-US" sz="2000" dirty="0"/>
                  <a:t>Some T</a:t>
                </a:r>
                <a:r>
                  <a:rPr lang="en-US" sz="2000" baseline="-25000" dirty="0"/>
                  <a:t>22</a:t>
                </a:r>
                <a:r>
                  <a:rPr lang="en-US" sz="2000" dirty="0" smtClean="0"/>
                  <a:t>.</a:t>
                </a: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98599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4177" y="2782508"/>
            <a:ext cx="1021090" cy="110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48" y="1249875"/>
            <a:ext cx="1000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91" y="4821591"/>
            <a:ext cx="1273657" cy="10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259135" y="0"/>
            <a:ext cx="3280558" cy="2070707"/>
            <a:chOff x="6259135" y="0"/>
            <a:chExt cx="3280558" cy="207070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135" y="0"/>
              <a:ext cx="3280558" cy="207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7155491" y="1540567"/>
              <a:ext cx="154714" cy="10442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464592" y="212346"/>
              <a:ext cx="279585" cy="15696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55491" y="1364890"/>
                  <a:ext cx="234199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491" y="1364890"/>
                  <a:ext cx="234199" cy="4247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4737" r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428097" y="111824"/>
                  <a:ext cx="338666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𝜷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097" y="111824"/>
                  <a:ext cx="338666" cy="3139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273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289" y="0"/>
            <a:ext cx="6584244" cy="1143000"/>
          </a:xfrm>
        </p:spPr>
        <p:txBody>
          <a:bodyPr/>
          <a:lstStyle/>
          <a:p>
            <a:r>
              <a:rPr lang="en-US" sz="4000" dirty="0" smtClean="0"/>
              <a:t>Choice of Euler Angles </a:t>
            </a:r>
            <a:br>
              <a:rPr lang="en-US" sz="4000" dirty="0" smtClean="0"/>
            </a:br>
            <a:r>
              <a:rPr lang="en-US" sz="4000" dirty="0" smtClean="0"/>
              <a:t>Determines the Observables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9736" y="6031264"/>
                <a:ext cx="8162812" cy="4247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ysClr val="windowText" lastClr="000000"/>
                    </a:solidFill>
                  </a:rPr>
                  <a:t>Can separate </a:t>
                </a:r>
                <a:r>
                  <a:rPr lang="en-US" dirty="0" err="1" smtClean="0">
                    <a:solidFill>
                      <a:sysClr val="windowText" lastClr="000000"/>
                    </a:solidFill>
                  </a:rPr>
                  <a:t>T</a:t>
                </a:r>
                <a:r>
                  <a:rPr lang="en-US" baseline="-25000" dirty="0" err="1" smtClean="0">
                    <a:solidFill>
                      <a:sysClr val="windowText" lastClr="000000"/>
                    </a:solidFill>
                  </a:rPr>
                  <a:t>ij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 after measuring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, composite obs.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,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6" y="6031264"/>
                <a:ext cx="8162812" cy="424732"/>
              </a:xfrm>
              <a:prstGeom prst="rect">
                <a:avLst/>
              </a:prstGeom>
              <a:blipFill rotWithShape="1">
                <a:blip r:embed="rId9"/>
                <a:stretch>
                  <a:fillRect l="-1119" t="-18056" b="-29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95" y="2726852"/>
            <a:ext cx="4419979" cy="39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51842"/>
                <a:ext cx="8573911" cy="4525963"/>
              </a:xfrm>
            </p:spPr>
            <p:txBody>
              <a:bodyPr/>
              <a:lstStyle/>
              <a:p>
                <a:r>
                  <a:rPr lang="en-US" dirty="0" smtClean="0"/>
                  <a:t>With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45°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90</a:t>
                </a:r>
                <a:r>
                  <a:rPr lang="en-US" dirty="0"/>
                  <a:t>°</a:t>
                </a:r>
                <a:r>
                  <a:rPr lang="en-US" dirty="0" smtClean="0"/>
                  <a:t> 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𝑧𝑧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𝑝𝑜𝑙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𝑢𝑛𝑝𝑜𝑙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51842"/>
                <a:ext cx="8573911" cy="4525963"/>
              </a:xfrm>
              <a:blipFill rotWithShape="1">
                <a:blip r:embed="rId3"/>
                <a:stretch>
                  <a:fillRect l="-2276" t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0"/>
                <a:ext cx="4929809" cy="1143000"/>
              </a:xfrm>
            </p:spPr>
            <p:txBody>
              <a:bodyPr/>
              <a:lstStyle/>
              <a:p>
                <a:r>
                  <a:rPr lang="en-US" u="none" dirty="0" smtClean="0"/>
                  <a:t>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u="none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b="0" i="1" u="none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b="0" i="1" u="none">
                        <a:latin typeface="Cambria Math"/>
                      </a:rPr>
                      <m:t> </m:t>
                    </m:r>
                  </m:oMath>
                </a14:m>
                <a:r>
                  <a:rPr lang="en-US" u="none" dirty="0" smtClean="0"/>
                  <a:t>Results</a:t>
                </a:r>
                <a:endParaRPr lang="en-US" u="none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4929809" cy="1143000"/>
              </a:xfrm>
              <a:blipFill rotWithShape="1">
                <a:blip r:embed="rId4"/>
                <a:stretch>
                  <a:fillRect r="-743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>
            <a:off x="4244622" y="2065864"/>
            <a:ext cx="677334" cy="69991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59288" y="1907819"/>
            <a:ext cx="903111" cy="9595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9719" y="3145306"/>
                <a:ext cx="1770100" cy="596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Small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19" y="3145306"/>
                <a:ext cx="1770100" cy="596638"/>
              </a:xfrm>
              <a:prstGeom prst="rect">
                <a:avLst/>
              </a:prstGeom>
              <a:blipFill rotWithShape="1">
                <a:blip r:embed="rId5"/>
                <a:stretch>
                  <a:fillRect l="-4811" t="-3061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95265" y="3205632"/>
            <a:ext cx="18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at </a:t>
            </a:r>
          </a:p>
          <a:p>
            <a:r>
              <a:rPr lang="en-US" dirty="0" smtClean="0"/>
              <a:t>back angles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 bwMode="auto">
          <a:xfrm flipV="1">
            <a:off x="1514769" y="2726851"/>
            <a:ext cx="1676777" cy="418455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0" idx="0"/>
          </p:cNvCxnSpPr>
          <p:nvPr/>
        </p:nvCxnSpPr>
        <p:spPr bwMode="auto">
          <a:xfrm flipV="1">
            <a:off x="3639277" y="2765775"/>
            <a:ext cx="944012" cy="439857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6" y="4036629"/>
            <a:ext cx="4035981" cy="25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1986" y="3912451"/>
            <a:ext cx="813043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C</a:t>
            </a:r>
            <a:r>
              <a:rPr lang="en-US" sz="1400" baseline="-25000" dirty="0" smtClean="0">
                <a:solidFill>
                  <a:srgbClr val="0033CC"/>
                </a:solidFill>
              </a:rPr>
              <a:t>4</a:t>
            </a:r>
            <a:r>
              <a:rPr lang="en-US" sz="1400" dirty="0" smtClean="0">
                <a:solidFill>
                  <a:srgbClr val="0033CC"/>
                </a:solidFill>
              </a:rPr>
              <a:t>D</a:t>
            </a:r>
            <a:r>
              <a:rPr lang="en-US" sz="1400" baseline="-25000" dirty="0" smtClean="0">
                <a:solidFill>
                  <a:srgbClr val="0033CC"/>
                </a:solidFill>
              </a:rPr>
              <a:t>9</a:t>
            </a:r>
            <a:r>
              <a:rPr lang="en-US" sz="1400" dirty="0" smtClean="0">
                <a:solidFill>
                  <a:srgbClr val="0033CC"/>
                </a:solidFill>
              </a:rPr>
              <a:t>OD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5733" y="3991473"/>
            <a:ext cx="813043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C</a:t>
            </a:r>
            <a:r>
              <a:rPr lang="en-US" sz="1400" baseline="-25000" dirty="0" smtClean="0">
                <a:solidFill>
                  <a:srgbClr val="0033CC"/>
                </a:solidFill>
              </a:rPr>
              <a:t>4</a:t>
            </a:r>
            <a:r>
              <a:rPr lang="en-US" sz="1400" dirty="0" smtClean="0">
                <a:solidFill>
                  <a:srgbClr val="0033CC"/>
                </a:solidFill>
              </a:rPr>
              <a:t>H</a:t>
            </a:r>
            <a:r>
              <a:rPr lang="en-US" sz="1400" baseline="-25000" dirty="0" smtClean="0">
                <a:solidFill>
                  <a:srgbClr val="0033CC"/>
                </a:solidFill>
              </a:rPr>
              <a:t>9</a:t>
            </a:r>
            <a:r>
              <a:rPr lang="en-US" sz="1400" dirty="0" smtClean="0">
                <a:solidFill>
                  <a:srgbClr val="0033CC"/>
                </a:solidFill>
              </a:rPr>
              <a:t>O</a:t>
            </a:r>
            <a:r>
              <a:rPr lang="en-US" sz="1400" dirty="0">
                <a:solidFill>
                  <a:srgbClr val="0033CC"/>
                </a:solidFill>
              </a:rPr>
              <a:t>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55" y="13930"/>
            <a:ext cx="1645245" cy="205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3340" y="12000"/>
            <a:ext cx="85311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</a:t>
            </a:r>
            <a:r>
              <a:rPr lang="en-US" sz="1600" baseline="-25000" dirty="0" err="1" smtClean="0"/>
              <a:t>z</a:t>
            </a:r>
            <a:r>
              <a:rPr lang="en-US" sz="1600" dirty="0" smtClean="0"/>
              <a:t>=0.47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8166" y="1039515"/>
            <a:ext cx="43473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729895" y="46384"/>
            <a:ext cx="88357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</a:t>
            </a:r>
            <a:r>
              <a:rPr lang="en-US" sz="1600" baseline="-25000" dirty="0" err="1" smtClean="0"/>
              <a:t>zz</a:t>
            </a:r>
            <a:r>
              <a:rPr lang="en-US" sz="1600" dirty="0" smtClean="0"/>
              <a:t>=0.17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68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61661"/>
                <a:ext cx="8428383" cy="4525963"/>
              </a:xfrm>
            </p:spPr>
            <p:txBody>
              <a:bodyPr/>
              <a:lstStyle/>
              <a:p>
                <a:r>
                  <a:rPr lang="en-US" sz="2800" dirty="0" smtClean="0"/>
                  <a:t>Use Madison convention</a:t>
                </a:r>
              </a:p>
              <a:p>
                <a:pPr lvl="1"/>
                <a:r>
                  <a:rPr lang="en-US" sz="1200" dirty="0" smtClean="0"/>
                  <a:t>Proceedings </a:t>
                </a:r>
                <a:r>
                  <a:rPr lang="en-US" sz="1200" dirty="0"/>
                  <a:t>of the Third International Symposium on </a:t>
                </a:r>
                <a:r>
                  <a:rPr lang="en-US" sz="1200" dirty="0" smtClean="0"/>
                  <a:t>Polarization </a:t>
                </a:r>
                <a:r>
                  <a:rPr lang="en-US" sz="1200" dirty="0"/>
                  <a:t>Phenomena in Nuclear Reactions, Madison, 1970, </a:t>
                </a:r>
                <a:r>
                  <a:rPr lang="en-US" sz="1200" dirty="0" smtClean="0"/>
                  <a:t>edited by </a:t>
                </a:r>
                <a:r>
                  <a:rPr lang="en-US" sz="1200" dirty="0"/>
                  <a:t>H. H. </a:t>
                </a:r>
                <a:r>
                  <a:rPr lang="en-US" sz="1200" dirty="0" err="1"/>
                  <a:t>Barschall</a:t>
                </a:r>
                <a:r>
                  <a:rPr lang="en-US" sz="1200" dirty="0"/>
                  <a:t> and W. </a:t>
                </a:r>
                <a:r>
                  <a:rPr lang="en-US" sz="1200" dirty="0" err="1"/>
                  <a:t>Haeberli</a:t>
                </a:r>
                <a:r>
                  <a:rPr lang="en-US" sz="1200" dirty="0"/>
                  <a:t> (University </a:t>
                </a:r>
                <a:r>
                  <a:rPr lang="en-US" sz="1200" dirty="0" smtClean="0"/>
                  <a:t>of Wisconsin, Madison</a:t>
                </a:r>
                <a:r>
                  <a:rPr lang="en-US" sz="1200" dirty="0"/>
                  <a:t>, 1971</a:t>
                </a:r>
                <a:r>
                  <a:rPr lang="en-US" sz="1200" dirty="0" smtClean="0"/>
                  <a:t>).</a:t>
                </a:r>
              </a:p>
              <a:p>
                <a:pPr lvl="1"/>
                <a:r>
                  <a:rPr lang="en-US" sz="1600" dirty="0" smtClean="0"/>
                  <a:t>P</a:t>
                </a:r>
                <a:r>
                  <a:rPr lang="en-US" sz="1600" dirty="0"/>
                  <a:t>. </a:t>
                </a:r>
                <a:r>
                  <a:rPr lang="en-US" sz="1600" dirty="0" err="1"/>
                  <a:t>Schwandt</a:t>
                </a:r>
                <a:r>
                  <a:rPr lang="en-US" sz="1600" dirty="0"/>
                  <a:t> and W. </a:t>
                </a:r>
                <a:r>
                  <a:rPr lang="en-US" sz="1600" dirty="0" err="1"/>
                  <a:t>Haeberli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Nucl</a:t>
                </a:r>
                <a:r>
                  <a:rPr lang="en-US" sz="1600" dirty="0"/>
                  <a:t>. Phys. A110, 585 (1968).</a:t>
                </a:r>
                <a:endParaRPr lang="en-US" sz="1600" dirty="0" smtClean="0"/>
              </a:p>
              <a:p>
                <a:r>
                  <a:rPr lang="en-US" sz="2800" dirty="0" smtClean="0"/>
                  <a:t>Target vector (</a:t>
                </a:r>
                <a:r>
                  <a:rPr lang="en-US" sz="2800" dirty="0" err="1" smtClean="0"/>
                  <a:t>p</a:t>
                </a:r>
                <a:r>
                  <a:rPr lang="en-US" sz="2800" baseline="-25000" dirty="0" err="1" smtClean="0"/>
                  <a:t>z</a:t>
                </a:r>
                <a:r>
                  <a:rPr lang="en-US" sz="2800" dirty="0" smtClean="0"/>
                  <a:t>) &amp; tensor (</a:t>
                </a:r>
                <a:r>
                  <a:rPr lang="en-US" sz="2800" dirty="0" err="1" smtClean="0"/>
                  <a:t>p</a:t>
                </a:r>
                <a:r>
                  <a:rPr lang="en-US" sz="2800" baseline="-25000" dirty="0" err="1" smtClean="0"/>
                  <a:t>zz</a:t>
                </a:r>
                <a:r>
                  <a:rPr lang="en-US" sz="2800" dirty="0" smtClean="0"/>
                  <a:t>) </a:t>
                </a:r>
                <a:r>
                  <a:rPr lang="en-US" sz="2800" u="sng" dirty="0" smtClean="0"/>
                  <a:t>polarization</a:t>
                </a:r>
              </a:p>
              <a:p>
                <a:r>
                  <a:rPr lang="en-US" sz="2800" dirty="0" err="1" smtClean="0"/>
                  <a:t>Msrd</a:t>
                </a:r>
                <a:r>
                  <a:rPr lang="en-US" sz="2800" dirty="0" smtClean="0"/>
                  <a:t> tensor </a:t>
                </a:r>
                <a:r>
                  <a:rPr lang="en-US" sz="2800" u="sng" dirty="0" smtClean="0"/>
                  <a:t>polarization</a:t>
                </a:r>
                <a:r>
                  <a:rPr lang="en-US" sz="2800" dirty="0" smtClean="0"/>
                  <a:t> (t</a:t>
                </a:r>
                <a:r>
                  <a:rPr lang="en-US" sz="2800" baseline="-25000" dirty="0" smtClean="0"/>
                  <a:t>20</a:t>
                </a:r>
                <a:r>
                  <a:rPr lang="en-US" sz="2800" dirty="0" smtClean="0"/>
                  <a:t>) of recoil d</a:t>
                </a:r>
              </a:p>
              <a:p>
                <a:pPr lvl="1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→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ea typeface="Cambria Math"/>
                  </a:rPr>
                  <a:t>: </a:t>
                </a:r>
                <a:r>
                  <a:rPr lang="en-US" sz="2400" dirty="0" err="1" smtClean="0">
                    <a:ea typeface="Cambria Math"/>
                  </a:rPr>
                  <a:t>unpolarized</a:t>
                </a:r>
                <a:r>
                  <a:rPr lang="en-US" sz="2400" dirty="0" smtClean="0">
                    <a:ea typeface="Cambria Math"/>
                  </a:rPr>
                  <a:t> </a:t>
                </a:r>
                <a:r>
                  <a:rPr lang="en-US" sz="2400" dirty="0" err="1" smtClean="0">
                    <a:ea typeface="Cambria Math"/>
                  </a:rPr>
                  <a:t>tgt</a:t>
                </a:r>
                <a:endParaRPr lang="en-US" sz="2400" dirty="0" smtClean="0">
                  <a:ea typeface="Cambria Math"/>
                </a:endParaRPr>
              </a:p>
              <a:p>
                <a:pPr lvl="2"/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He(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/>
                  <a:t>,p)</a:t>
                </a:r>
                <a:r>
                  <a:rPr lang="en-US" sz="2000" baseline="30000" dirty="0" smtClean="0"/>
                  <a:t>4</a:t>
                </a:r>
                <a:r>
                  <a:rPr lang="en-US" sz="2000" dirty="0" smtClean="0"/>
                  <a:t>He </a:t>
                </a:r>
                <a:r>
                  <a:rPr lang="en-US" sz="2000" dirty="0" err="1" smtClean="0"/>
                  <a:t>polarimeter</a:t>
                </a:r>
                <a:r>
                  <a:rPr lang="en-US" sz="2000" dirty="0" smtClean="0"/>
                  <a:t> to analyze recoil d</a:t>
                </a:r>
              </a:p>
              <a:p>
                <a:r>
                  <a:rPr lang="en-US" sz="2800" dirty="0"/>
                  <a:t>V</a:t>
                </a:r>
                <a:r>
                  <a:rPr lang="en-US" sz="2800" dirty="0" smtClean="0"/>
                  <a:t>ector </a:t>
                </a:r>
                <a:r>
                  <a:rPr lang="en-US" sz="2800" dirty="0"/>
                  <a:t>(iT</a:t>
                </a:r>
                <a:r>
                  <a:rPr lang="en-US" sz="2800" baseline="-25000" dirty="0"/>
                  <a:t>11</a:t>
                </a:r>
                <a:r>
                  <a:rPr lang="en-US" sz="2800" dirty="0"/>
                  <a:t>) &amp; </a:t>
                </a:r>
                <a:r>
                  <a:rPr lang="en-US" sz="2800" dirty="0" smtClean="0"/>
                  <a:t>tensor </a:t>
                </a:r>
                <a:r>
                  <a:rPr lang="en-US" sz="2800" dirty="0"/>
                  <a:t>(T</a:t>
                </a:r>
                <a:r>
                  <a:rPr lang="en-US" sz="2800" baseline="-25000" dirty="0"/>
                  <a:t>20</a:t>
                </a:r>
                <a:r>
                  <a:rPr lang="en-US" sz="2800" dirty="0"/>
                  <a:t>, T</a:t>
                </a:r>
                <a:r>
                  <a:rPr lang="en-US" sz="2800" baseline="-25000" dirty="0"/>
                  <a:t>21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T</a:t>
                </a:r>
                <a:r>
                  <a:rPr lang="en-US" sz="2800" baseline="-25000" dirty="0" smtClean="0"/>
                  <a:t>22</a:t>
                </a:r>
                <a:r>
                  <a:rPr lang="en-US" sz="2800" dirty="0"/>
                  <a:t>) </a:t>
                </a:r>
                <a:r>
                  <a:rPr lang="en-US" sz="2800" u="sng" dirty="0" smtClean="0"/>
                  <a:t>analyzing powers</a:t>
                </a:r>
                <a:r>
                  <a:rPr lang="en-US" sz="2800" dirty="0" smtClean="0"/>
                  <a:t>. Composite observables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/>
                  <a:t> &amp;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/>
                  <a:t> elastic: tensor polarized target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baseline="30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61661"/>
                <a:ext cx="8428383" cy="4525963"/>
              </a:xfrm>
              <a:blipFill rotWithShape="1">
                <a:blip r:embed="rId2"/>
                <a:stretch>
                  <a:fillRect l="-1808" t="-2961" b="-4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pic>
        <p:nvPicPr>
          <p:cNvPr id="4" name="Picture 3" descr="MCj040597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8190">
            <a:off x="6455542" y="5501199"/>
            <a:ext cx="1024129" cy="105446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2912165" y="5555974"/>
            <a:ext cx="3382453" cy="39756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9162"/>
          </a:xfrm>
        </p:spPr>
        <p:txBody>
          <a:bodyPr/>
          <a:lstStyle/>
          <a:p>
            <a:r>
              <a:rPr lang="en-US" u="none" dirty="0" smtClean="0"/>
              <a:t>More on T</a:t>
            </a:r>
            <a:r>
              <a:rPr lang="en-US" u="none" baseline="-25000" dirty="0" smtClean="0"/>
              <a:t>20</a:t>
            </a:r>
            <a:r>
              <a:rPr lang="en-US" u="none" dirty="0" smtClean="0"/>
              <a:t> &amp; T</a:t>
            </a:r>
            <a:r>
              <a:rPr lang="en-US" u="none" baseline="-25000" dirty="0" smtClean="0"/>
              <a:t>21</a:t>
            </a:r>
            <a:endParaRPr lang="en-US" u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2" y="862717"/>
            <a:ext cx="8542250" cy="57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4"/>
          <a:stretch/>
        </p:blipFill>
        <p:spPr bwMode="auto">
          <a:xfrm>
            <a:off x="0" y="2400711"/>
            <a:ext cx="2080497" cy="25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94" y="2031379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baseline="-25000" dirty="0" err="1" smtClean="0"/>
              <a:t>zz</a:t>
            </a:r>
            <a:r>
              <a:rPr lang="en-US" sz="2000" dirty="0" smtClean="0"/>
              <a:t> 0.10 up to 0.17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902941" y="1940012"/>
            <a:ext cx="926756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029502" y="2500984"/>
            <a:ext cx="85311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</a:t>
            </a:r>
            <a:r>
              <a:rPr lang="en-US" sz="1600" baseline="-25000" dirty="0" err="1" smtClean="0"/>
              <a:t>z</a:t>
            </a:r>
            <a:r>
              <a:rPr lang="en-US" sz="1600" dirty="0" smtClean="0"/>
              <a:t>=0.47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66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582" y="4612762"/>
            <a:ext cx="1896535" cy="13477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Better without the P</a:t>
            </a:r>
            <a:r>
              <a:rPr lang="en-US" sz="2800" baseline="-25000" dirty="0" smtClean="0">
                <a:solidFill>
                  <a:srgbClr val="0033CC"/>
                </a:solidFill>
              </a:rPr>
              <a:t>11 </a:t>
            </a:r>
            <a:r>
              <a:rPr lang="en-US" sz="2800" dirty="0" smtClean="0">
                <a:solidFill>
                  <a:srgbClr val="0033CC"/>
                </a:solidFill>
              </a:rPr>
              <a:t>!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3111"/>
          </a:xfrm>
        </p:spPr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4888" y="1122755"/>
            <a:ext cx="6999112" cy="508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699911" y="1505803"/>
            <a:ext cx="846667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05985" y="3041867"/>
            <a:ext cx="846667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21582" y="1675136"/>
            <a:ext cx="16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Full 3 body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(Flinders)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838" y="3169650"/>
            <a:ext cx="1598962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Same, but w/o P</a:t>
            </a:r>
            <a:r>
              <a:rPr lang="en-US" baseline="-25000" dirty="0" smtClean="0">
                <a:solidFill>
                  <a:sysClr val="windowText" lastClr="000000"/>
                </a:solidFill>
              </a:rPr>
              <a:t>11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9838" y="1365955"/>
            <a:ext cx="1695068" cy="1117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9838" y="2844800"/>
            <a:ext cx="1598962" cy="12756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8"/>
          <a:stretch/>
        </p:blipFill>
        <p:spPr bwMode="auto">
          <a:xfrm>
            <a:off x="4878714" y="1791"/>
            <a:ext cx="4265286" cy="441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8002" y="510461"/>
            <a:ext cx="888533" cy="94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6279" y="2150336"/>
            <a:ext cx="1021545" cy="9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156" y="0"/>
            <a:ext cx="5060244" cy="1143000"/>
          </a:xfrm>
        </p:spPr>
        <p:txBody>
          <a:bodyPr/>
          <a:lstStyle/>
          <a:p>
            <a:r>
              <a:rPr lang="en-US" u="none" dirty="0" smtClean="0"/>
              <a:t>The P</a:t>
            </a:r>
            <a:r>
              <a:rPr lang="en-US" u="none" baseline="-25000" dirty="0" smtClean="0"/>
              <a:t>11</a:t>
            </a:r>
            <a:r>
              <a:rPr lang="en-US" u="none" dirty="0" smtClean="0"/>
              <a:t> Phase Shift</a:t>
            </a:r>
            <a:endParaRPr lang="en-US" u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50904"/>
            <a:ext cx="4398908" cy="17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321" y="1264308"/>
            <a:ext cx="4651393" cy="4179710"/>
          </a:xfrm>
        </p:spPr>
        <p:txBody>
          <a:bodyPr/>
          <a:lstStyle/>
          <a:p>
            <a:r>
              <a:rPr lang="en-US" sz="2000" dirty="0" smtClean="0"/>
              <a:t>NN – </a:t>
            </a:r>
            <a:r>
              <a:rPr lang="el-GR" sz="2000" dirty="0" smtClean="0"/>
              <a:t>π</a:t>
            </a:r>
            <a:r>
              <a:rPr lang="en-US" sz="2000" dirty="0" smtClean="0"/>
              <a:t>NN system: hard to couple to 2 body </a:t>
            </a:r>
            <a:r>
              <a:rPr lang="en-US" sz="2000" dirty="0" err="1" smtClean="0"/>
              <a:t>cuz</a:t>
            </a:r>
            <a:r>
              <a:rPr lang="en-US" sz="2000" dirty="0" smtClean="0"/>
              <a:t> </a:t>
            </a:r>
            <a:r>
              <a:rPr lang="el-GR" sz="2000" dirty="0" smtClean="0"/>
              <a:t>π</a:t>
            </a:r>
            <a:r>
              <a:rPr lang="en-US" sz="2000" dirty="0" smtClean="0"/>
              <a:t> can absorb on one N and be emitted by the other. </a:t>
            </a:r>
          </a:p>
          <a:p>
            <a:pPr lvl="1"/>
            <a:r>
              <a:rPr lang="en-US" sz="1600" dirty="0" err="1" smtClean="0"/>
              <a:t>Soln</a:t>
            </a:r>
            <a:r>
              <a:rPr lang="en-US" sz="1600" dirty="0"/>
              <a:t>: </a:t>
            </a:r>
            <a:r>
              <a:rPr lang="en-US" sz="1600" dirty="0" smtClean="0"/>
              <a:t>treat abs. via the P</a:t>
            </a:r>
            <a:r>
              <a:rPr lang="en-US" sz="1600" baseline="-25000" dirty="0" smtClean="0"/>
              <a:t>11 </a:t>
            </a:r>
            <a:r>
              <a:rPr lang="el-GR" sz="1600" dirty="0" smtClean="0"/>
              <a:t>π</a:t>
            </a:r>
            <a:r>
              <a:rPr lang="en-US" sz="1600" dirty="0" smtClean="0"/>
              <a:t>N interaction</a:t>
            </a:r>
          </a:p>
          <a:p>
            <a:r>
              <a:rPr lang="en-US" sz="2000" dirty="0" smtClean="0"/>
              <a:t>3-body calculations sensitive </a:t>
            </a:r>
            <a:r>
              <a:rPr lang="en-US" sz="2000" dirty="0"/>
              <a:t>to cancellation </a:t>
            </a:r>
            <a:r>
              <a:rPr lang="en-US" sz="2000" dirty="0" smtClean="0"/>
              <a:t>of the </a:t>
            </a:r>
            <a:r>
              <a:rPr lang="en-US" sz="2000" u="sng" dirty="0" smtClean="0">
                <a:solidFill>
                  <a:srgbClr val="0033CC"/>
                </a:solidFill>
              </a:rPr>
              <a:t>pole</a:t>
            </a:r>
            <a:r>
              <a:rPr lang="en-US" sz="2000" dirty="0" smtClean="0"/>
              <a:t> (true </a:t>
            </a:r>
            <a:r>
              <a:rPr lang="el-GR" sz="2000" dirty="0" smtClean="0"/>
              <a:t>π</a:t>
            </a:r>
            <a:r>
              <a:rPr lang="en-US" sz="2000" dirty="0" smtClean="0"/>
              <a:t> absorption) &amp; </a:t>
            </a:r>
            <a:r>
              <a:rPr lang="en-US" sz="2000" u="sng" dirty="0" smtClean="0">
                <a:solidFill>
                  <a:srgbClr val="0033CC"/>
                </a:solidFill>
              </a:rPr>
              <a:t>non-pole</a:t>
            </a:r>
            <a:r>
              <a:rPr lang="en-US" sz="2000" dirty="0" smtClean="0"/>
              <a:t> (multiple scattering w/o absorption) in the P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 </a:t>
            </a:r>
            <a:r>
              <a:rPr lang="el-GR" sz="2000" dirty="0" smtClean="0"/>
              <a:t>π</a:t>
            </a:r>
            <a:r>
              <a:rPr lang="en-US" sz="2000" dirty="0" smtClean="0"/>
              <a:t>N phase shift.</a:t>
            </a:r>
          </a:p>
          <a:p>
            <a:pPr lvl="1"/>
            <a:r>
              <a:rPr lang="en-US" sz="1600" dirty="0" smtClean="0"/>
              <a:t>Problem: </a:t>
            </a:r>
            <a:r>
              <a:rPr lang="en-US" sz="1600" dirty="0" err="1" smtClean="0"/>
              <a:t>cacl’s</a:t>
            </a:r>
            <a:r>
              <a:rPr lang="en-US" sz="1600" dirty="0" smtClean="0"/>
              <a:t> </a:t>
            </a:r>
            <a:r>
              <a:rPr lang="en-US" sz="1600" dirty="0"/>
              <a:t>w/o </a:t>
            </a:r>
            <a:r>
              <a:rPr lang="en-US" sz="1600" dirty="0" smtClean="0"/>
              <a:t>the P</a:t>
            </a:r>
            <a:r>
              <a:rPr lang="en-US" sz="1600" baseline="-25000" dirty="0" smtClean="0"/>
              <a:t>11</a:t>
            </a:r>
            <a:r>
              <a:rPr lang="en-US" sz="1600" dirty="0" smtClean="0"/>
              <a:t> generally compare better to data!</a:t>
            </a:r>
          </a:p>
          <a:p>
            <a:pPr lvl="1"/>
            <a:r>
              <a:rPr lang="en-US" sz="1600" dirty="0" err="1" smtClean="0"/>
              <a:t>Soln</a:t>
            </a:r>
            <a:r>
              <a:rPr lang="en-US" sz="1600" dirty="0" smtClean="0"/>
              <a:t> (Jennings, PLB205, 187 (1988): </a:t>
            </a:r>
            <a:r>
              <a:rPr lang="en-US" sz="1600" dirty="0" smtClean="0"/>
              <a:t>Pole term Pauli blocked. Missing </a:t>
            </a:r>
            <a:r>
              <a:rPr lang="en-US" sz="1600" dirty="0" smtClean="0"/>
              <a:t>diagrams </a:t>
            </a:r>
            <a:r>
              <a:rPr lang="en-US" sz="1600" dirty="0" smtClean="0"/>
              <a:t>(different time ordering) </a:t>
            </a:r>
            <a:r>
              <a:rPr lang="en-US" sz="1600" dirty="0" smtClean="0"/>
              <a:t>cancel ones </a:t>
            </a:r>
            <a:r>
              <a:rPr lang="en-US" sz="1600" dirty="0" smtClean="0"/>
              <a:t>responsible for the Pauli blocking &amp; improves agreement!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 bwMode="auto">
          <a:xfrm>
            <a:off x="8001000" y="4591878"/>
            <a:ext cx="1143000" cy="10241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71454" y="5456997"/>
            <a:ext cx="1143000" cy="10241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2307" y="4406420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cancels 1b &amp; 1c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5436178" y="4736202"/>
            <a:ext cx="527300" cy="72079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555974" y="4736202"/>
            <a:ext cx="407504" cy="45202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68848" y="4280990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missing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7603401" y="4591086"/>
            <a:ext cx="527300" cy="86591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8366535" y="4524892"/>
            <a:ext cx="203752" cy="25086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580322" y="5188226"/>
            <a:ext cx="844826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55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2511" y="4278843"/>
            <a:ext cx="3394413" cy="20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20" y="4200174"/>
            <a:ext cx="6001832" cy="1847320"/>
          </a:xfrm>
        </p:spPr>
        <p:txBody>
          <a:bodyPr/>
          <a:lstStyle/>
          <a:p>
            <a:r>
              <a:rPr lang="en-US" sz="2000" dirty="0" err="1" smtClean="0"/>
              <a:t>Propandiol</a:t>
            </a:r>
            <a:r>
              <a:rPr lang="en-US" sz="2000" dirty="0" smtClean="0"/>
              <a:t>: C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(OD)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&amp; C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92% </a:t>
            </a:r>
            <a:r>
              <a:rPr lang="en-US" sz="2000" dirty="0" err="1" smtClean="0"/>
              <a:t>deuterated</a:t>
            </a:r>
            <a:r>
              <a:rPr lang="en-US" sz="2000" dirty="0" smtClean="0"/>
              <a:t>, doped with </a:t>
            </a:r>
            <a:r>
              <a:rPr lang="en-US" sz="2000" dirty="0" err="1" smtClean="0"/>
              <a:t>Cr</a:t>
            </a:r>
            <a:r>
              <a:rPr lang="en-US" sz="2000" baseline="30000" dirty="0" err="1" smtClean="0"/>
              <a:t>V</a:t>
            </a:r>
            <a:endParaRPr lang="en-US" sz="2000" dirty="0"/>
          </a:p>
          <a:p>
            <a:pPr lvl="1"/>
            <a:r>
              <a:rPr lang="en-US" sz="1600" dirty="0" smtClean="0"/>
              <a:t>1 </a:t>
            </a:r>
            <a:r>
              <a:rPr lang="en-US" sz="1600" dirty="0" smtClean="0"/>
              <a:t>mm beads in a 0.1 mm thick 5x18x18 mm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brass </a:t>
            </a:r>
            <a:r>
              <a:rPr lang="en-US" sz="1600" dirty="0" smtClean="0"/>
              <a:t>cell</a:t>
            </a:r>
          </a:p>
          <a:p>
            <a:pPr lvl="1"/>
            <a:r>
              <a:rPr lang="en-US" sz="1600" dirty="0" smtClean="0"/>
              <a:t>4 </a:t>
            </a:r>
            <a:r>
              <a:rPr lang="en-US" sz="1600" dirty="0" err="1" smtClean="0"/>
              <a:t>mW</a:t>
            </a:r>
            <a:r>
              <a:rPr lang="en-US" sz="1600" dirty="0" smtClean="0"/>
              <a:t> cooling </a:t>
            </a:r>
            <a:r>
              <a:rPr lang="en-US" sz="1600" dirty="0" smtClean="0"/>
              <a:t>power </a:t>
            </a:r>
          </a:p>
          <a:p>
            <a:pPr lvl="1"/>
            <a:r>
              <a:rPr lang="en-US" sz="1600" dirty="0" smtClean="0"/>
              <a:t>50 </a:t>
            </a:r>
            <a:r>
              <a:rPr lang="en-US" sz="1600" dirty="0" err="1" smtClean="0"/>
              <a:t>mK</a:t>
            </a:r>
            <a:r>
              <a:rPr lang="en-US" sz="1600" dirty="0" smtClean="0"/>
              <a:t> dilution </a:t>
            </a:r>
            <a:r>
              <a:rPr lang="en-US" sz="1600" dirty="0" smtClean="0"/>
              <a:t>fridge</a:t>
            </a:r>
            <a:endParaRPr lang="en-US" sz="1600" dirty="0" smtClean="0"/>
          </a:p>
          <a:p>
            <a:pPr lvl="1"/>
            <a:r>
              <a:rPr lang="en-US" sz="1800" dirty="0" smtClean="0"/>
              <a:t>Up to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=-0.48 (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zz</a:t>
            </a:r>
            <a:r>
              <a:rPr lang="en-US" sz="1800" dirty="0" smtClean="0"/>
              <a:t>=0.18) after 12 </a:t>
            </a:r>
            <a:r>
              <a:rPr lang="en-US" sz="1800" dirty="0" smtClean="0"/>
              <a:t>h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666" y="0"/>
            <a:ext cx="7772400" cy="801511"/>
          </a:xfrm>
        </p:spPr>
        <p:txBody>
          <a:bodyPr/>
          <a:lstStyle/>
          <a:p>
            <a:r>
              <a:rPr lang="en-US" dirty="0" smtClean="0"/>
              <a:t>Back to SIN/PSI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73723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64" y="1249539"/>
            <a:ext cx="24479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221271" y="1805611"/>
            <a:ext cx="1144242" cy="11289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794273" y="5530138"/>
            <a:ext cx="1370888" cy="3139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150h @ 0.83T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 bwMode="auto">
          <a:xfrm>
            <a:off x="2047461" y="2206487"/>
            <a:ext cx="3309730" cy="30811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89" y="984780"/>
            <a:ext cx="3849511" cy="56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84780"/>
                <a:ext cx="6011334" cy="4525963"/>
              </a:xfrm>
            </p:spPr>
            <p:txBody>
              <a:bodyPr/>
              <a:lstStyle/>
              <a:p>
                <a:r>
                  <a:rPr lang="en-US" sz="2800" dirty="0" smtClean="0"/>
                  <a:t>Till now, only </a:t>
                </a:r>
                <a:r>
                  <a:rPr lang="en-US" sz="2800" dirty="0" err="1" smtClean="0"/>
                  <a:t>msrd</a:t>
                </a:r>
                <a:r>
                  <a:rPr lang="en-US" sz="2800" dirty="0" smtClean="0"/>
                  <a:t> (pol)/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(</a:t>
                </a:r>
                <a:r>
                  <a:rPr lang="en-US" sz="2800" dirty="0" err="1" smtClean="0"/>
                  <a:t>unpol</a:t>
                </a:r>
                <a:r>
                  <a:rPr lang="en-US" sz="2800" dirty="0" smtClean="0"/>
                  <a:t>)</a:t>
                </a:r>
              </a:p>
              <a:p>
                <a:pPr lvl="1"/>
                <a:r>
                  <a:rPr lang="en-US" sz="2000" dirty="0" smtClean="0"/>
                  <a:t>What about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u="sng" dirty="0" smtClean="0"/>
                  <a:t>AND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aseline="30000" dirty="0" smtClean="0"/>
                  <a:t> </a:t>
                </a:r>
                <a:r>
                  <a:rPr lang="en-US" sz="2400" dirty="0" smtClean="0"/>
                  <a:t>?</a:t>
                </a:r>
              </a:p>
              <a:p>
                <a:pPr lvl="1"/>
                <a:r>
                  <a:rPr lang="en-US" sz="2000" dirty="0" smtClean="0"/>
                  <a:t>Use both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reduce systematic errors</a:t>
                </a:r>
                <a:endParaRPr lang="en-US" sz="2000" dirty="0" smtClean="0"/>
              </a:p>
              <a:p>
                <a:r>
                  <a:rPr lang="en-US" sz="2800" dirty="0" smtClean="0"/>
                  <a:t>Rewrite general eq. as 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l-GR" sz="2800" dirty="0" smtClean="0"/>
                  <a:t>σ</a:t>
                </a:r>
                <a:r>
                  <a:rPr lang="en-US" sz="2800" dirty="0" smtClean="0"/>
                  <a:t>(</a:t>
                </a:r>
                <a:r>
                  <a:rPr lang="en-US" sz="2800" dirty="0" err="1" smtClean="0"/>
                  <a:t>p</a:t>
                </a:r>
                <a:r>
                  <a:rPr lang="en-US" sz="2800" baseline="-25000" dirty="0" err="1" smtClean="0"/>
                  <a:t>z</a:t>
                </a:r>
                <a:r>
                  <a:rPr lang="en-US" sz="2800" dirty="0" smtClean="0"/>
                  <a:t>) = A + </a:t>
                </a:r>
                <a:r>
                  <a:rPr lang="en-US" sz="2800" dirty="0" err="1" smtClean="0"/>
                  <a:t>Bp</a:t>
                </a:r>
                <a:r>
                  <a:rPr lang="en-US" sz="2800" baseline="-25000" dirty="0" err="1" smtClean="0"/>
                  <a:t>z</a:t>
                </a:r>
                <a:r>
                  <a:rPr lang="en-US" sz="2800" baseline="-25000" dirty="0" smtClean="0"/>
                  <a:t> </a:t>
                </a:r>
                <a:r>
                  <a:rPr lang="en-US" sz="2800" dirty="0" smtClean="0"/>
                  <a:t>+ </a:t>
                </a:r>
                <a:r>
                  <a:rPr lang="en-US" sz="2800" dirty="0" err="1" smtClean="0"/>
                  <a:t>Cp</a:t>
                </a:r>
                <a:r>
                  <a:rPr lang="en-US" sz="2800" baseline="-25000" dirty="0" err="1" smtClean="0"/>
                  <a:t>zz</a:t>
                </a:r>
                <a:r>
                  <a:rPr lang="en-US" sz="2800" dirty="0" smtClean="0"/>
                  <a:t> </a:t>
                </a:r>
              </a:p>
              <a:p>
                <a:pPr lvl="1"/>
                <a:r>
                  <a:rPr lang="en-US" sz="2000" dirty="0" smtClean="0"/>
                  <a:t>Where A = </a:t>
                </a:r>
                <a:r>
                  <a:rPr lang="el-GR" sz="2000" dirty="0" smtClean="0"/>
                  <a:t>σ</a:t>
                </a:r>
                <a:r>
                  <a:rPr lang="en-US" sz="2000" baseline="30000" dirty="0" smtClean="0"/>
                  <a:t>0</a:t>
                </a:r>
                <a:r>
                  <a:rPr lang="en-US" sz="2000" dirty="0" smtClean="0"/>
                  <a:t>,   B = </a:t>
                </a:r>
                <a:r>
                  <a:rPr lang="el-GR" sz="2000" dirty="0" smtClean="0"/>
                  <a:t>σ</a:t>
                </a:r>
                <a:r>
                  <a:rPr lang="en-US" sz="2000" baseline="30000" dirty="0" smtClean="0"/>
                  <a:t>0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V</a:t>
                </a:r>
                <a:r>
                  <a:rPr lang="en-US" sz="2000" dirty="0" smtClean="0"/>
                  <a:t>iT</a:t>
                </a:r>
                <a:r>
                  <a:rPr lang="en-US" sz="2000" baseline="-25000" dirty="0" smtClean="0"/>
                  <a:t>11</a:t>
                </a:r>
                <a:r>
                  <a:rPr lang="en-US" sz="2000" dirty="0" smtClean="0"/>
                  <a:t>, &amp; C = </a:t>
                </a:r>
                <a:r>
                  <a:rPr lang="el-GR" sz="2000" dirty="0" smtClean="0"/>
                  <a:t>σ</a:t>
                </a:r>
                <a:r>
                  <a:rPr lang="en-US" sz="2000" baseline="30000" dirty="0" smtClean="0"/>
                  <a:t>0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T</a:t>
                </a:r>
                <a:r>
                  <a:rPr lang="en-US" sz="2000" dirty="0" smtClean="0"/>
                  <a:t>T</a:t>
                </a:r>
              </a:p>
              <a:p>
                <a:pPr lvl="2"/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 smtClean="0"/>
                  <a:t> for T=T</a:t>
                </a:r>
                <a:r>
                  <a:rPr lang="en-US" sz="2000" baseline="-25000" dirty="0" smtClean="0"/>
                  <a:t>20</a:t>
                </a:r>
                <a:r>
                  <a:rPr lang="en-US" sz="2000" dirty="0" smtClean="0"/>
                  <a:t>, </a:t>
                </a:r>
              </a:p>
              <a:p>
                <a:pPr marL="914400" lvl="2" indent="0">
                  <a:buNone/>
                </a:pP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for </a:t>
                </a:r>
                <a:r>
                  <a:rPr lang="en-US" sz="2000" dirty="0" smtClean="0"/>
                  <a:t>T=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000" baseline="-25000" dirty="0" smtClean="0"/>
                  <a:t>21</a:t>
                </a:r>
                <a:r>
                  <a:rPr lang="en-US" sz="2000" dirty="0" smtClean="0"/>
                  <a:t>,   &amp;  a</a:t>
                </a:r>
                <a:r>
                  <a:rPr lang="en-US" sz="2000" baseline="-25000" dirty="0" smtClean="0"/>
                  <a:t>V</a:t>
                </a:r>
                <a:r>
                  <a:rPr lang="en-US" sz="2000" dirty="0" smtClean="0"/>
                  <a:t>~0</a:t>
                </a:r>
              </a:p>
              <a:p>
                <a:pPr lvl="1"/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𝑇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𝐶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𝐶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If B≠0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</a:p>
              <a:p>
                <a:pPr lvl="2"/>
                <a:r>
                  <a:rPr lang="en-US" sz="1800" dirty="0" err="1" smtClean="0">
                    <a:sym typeface="Wingdings" panose="05000000000000000000" pitchFamily="2" charset="2"/>
                  </a:rPr>
                  <a:t>p</a:t>
                </a:r>
                <a:r>
                  <a:rPr lang="en-US" sz="1800" baseline="-25000" dirty="0" err="1" smtClean="0">
                    <a:sym typeface="Wingdings" panose="05000000000000000000" pitchFamily="2" charset="2"/>
                  </a:rPr>
                  <a:t>z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 is wrong, or </a:t>
                </a:r>
                <a:r>
                  <a:rPr lang="en-US" sz="1800" dirty="0" err="1" smtClean="0">
                    <a:sym typeface="Wingdings" panose="05000000000000000000" pitchFamily="2" charset="2"/>
                  </a:rPr>
                  <a:t>tgt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/B misaligned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4780"/>
                <a:ext cx="6011334" cy="4525963"/>
              </a:xfrm>
              <a:blipFill rotWithShape="1">
                <a:blip r:embed="rId3"/>
                <a:stretch>
                  <a:fillRect l="-2535" t="-2965" b="-2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533" y="0"/>
            <a:ext cx="7579722" cy="860601"/>
          </a:xfrm>
        </p:spPr>
        <p:txBody>
          <a:bodyPr/>
          <a:lstStyle/>
          <a:p>
            <a:r>
              <a:rPr lang="en-US" dirty="0" smtClean="0"/>
              <a:t>Extraction Method 2: Fitting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6554" y="1864790"/>
            <a:ext cx="57740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74328" y="3326001"/>
                <a:ext cx="537519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baseline="-25000" dirty="0" smtClean="0"/>
                  <a:t>21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328" y="3326001"/>
                <a:ext cx="537519" cy="424732"/>
              </a:xfrm>
              <a:prstGeom prst="rect">
                <a:avLst/>
              </a:prstGeom>
              <a:blipFill rotWithShape="1">
                <a:blip r:embed="rId4"/>
                <a:stretch>
                  <a:fillRect r="-568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1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5112" y="988142"/>
            <a:ext cx="3183126" cy="49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152403" y="1092199"/>
                <a:ext cx="6011334" cy="4525963"/>
              </a:xfrm>
            </p:spPr>
            <p:txBody>
              <a:bodyPr/>
              <a:lstStyle/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Take data in sequence:</a:t>
                </a:r>
              </a:p>
              <a:p>
                <a:pPr marL="1314450" lvl="2" indent="-457200"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...,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),(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 smtClean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),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0−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,(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,…</m:t>
                    </m:r>
                  </m:oMath>
                </a14:m>
                <a:endParaRPr lang="en-US" sz="20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en-US" sz="2400" i="0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en-US" sz="2400" b="0" i="0" smtClean="0">
                            <a:latin typeface="Cambria Math"/>
                          </a:rPr>
                          <m:t>0</m:t>
                        </m:r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V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z</m:t>
                            </m:r>
                          </m:sub>
                          <m:sup>
                            <m: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±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iT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z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z</m:t>
                            </m:r>
                          </m:sub>
                          <m:sup>
                            <m:r>
                              <a:rPr lang="en-US" sz="2400" i="0">
                                <a:latin typeface="Cambria Math"/>
                                <a:ea typeface="Cambria Math"/>
                              </a:rPr>
                              <m:t>±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Adding &amp; subtracting: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0+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0−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𝑧𝑧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𝑧𝑧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Likewise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400" dirty="0" smtClean="0"/>
                  <a:t>Construct matrices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for each pair (</a:t>
                </a:r>
                <a:r>
                  <a:rPr lang="en-US" sz="2400" dirty="0" err="1" smtClean="0"/>
                  <a:t>ie</a:t>
                </a:r>
                <a:r>
                  <a:rPr lang="en-US" sz="2400" dirty="0" smtClean="0"/>
                  <a:t> like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).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sz="2000" dirty="0" smtClean="0"/>
                  <a:t>Ex: 5 pairs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5 of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5 rows &amp; 5 columns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US" sz="1600" dirty="0" err="1" smtClean="0"/>
                  <a:t>Diag</a:t>
                </a:r>
                <a:r>
                  <a:rPr lang="en-US" sz="1600" dirty="0" smtClean="0"/>
                  <a:t> elements are time ordered pairs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Weighted </a:t>
                </a:r>
                <a:r>
                  <a:rPr lang="en-US" sz="1600" dirty="0" err="1" smtClean="0"/>
                  <a:t>avg</a:t>
                </a:r>
                <a:r>
                  <a:rPr lang="en-US" sz="1600" dirty="0" smtClean="0"/>
                  <a:t> of these is the result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Row &amp; column </a:t>
                </a:r>
                <a:r>
                  <a:rPr lang="en-US" sz="1600" dirty="0" err="1" smtClean="0"/>
                  <a:t>avgs</a:t>
                </a:r>
                <a:r>
                  <a:rPr lang="en-US" sz="1600" dirty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consistency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en-US" sz="1600" dirty="0" smtClean="0">
                    <a:sym typeface="Wingdings" panose="05000000000000000000" pitchFamily="2" charset="2"/>
                  </a:rPr>
                  <a:t>Eliminates electronic drifts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52403" y="1092199"/>
                <a:ext cx="6011334" cy="4525963"/>
              </a:xfrm>
              <a:blipFill rotWithShape="1">
                <a:blip r:embed="rId3"/>
                <a:stretch>
                  <a:fillRect t="-1077" r="-2434" b="-2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532" y="0"/>
            <a:ext cx="8142111" cy="860601"/>
          </a:xfrm>
        </p:spPr>
        <p:txBody>
          <a:bodyPr/>
          <a:lstStyle/>
          <a:p>
            <a:r>
              <a:rPr lang="en-US" dirty="0" smtClean="0"/>
              <a:t>Extraction Method 3: Matrices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 rot="2991466">
            <a:off x="6227044" y="2071611"/>
            <a:ext cx="2040015" cy="28930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1135" y="3914133"/>
            <a:ext cx="1002866" cy="1428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Diagonal</a:t>
            </a:r>
          </a:p>
          <a:p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atrix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elements &amp;</a:t>
            </a:r>
          </a:p>
          <a:p>
            <a:r>
              <a:rPr lang="en-US" sz="1400" dirty="0" smtClean="0"/>
              <a:t>result =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eighted </a:t>
            </a:r>
            <a:r>
              <a:rPr lang="en-US" sz="1400" dirty="0" err="1" smtClean="0"/>
              <a:t>avg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59844" y="3030937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Column</a:t>
            </a:r>
          </a:p>
          <a:p>
            <a:r>
              <a:rPr lang="en-US" sz="1200" dirty="0" smtClean="0"/>
              <a:t>averages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453846" y="772698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Row</a:t>
            </a:r>
          </a:p>
          <a:p>
            <a:r>
              <a:rPr lang="en-US" sz="1200" dirty="0" smtClean="0"/>
              <a:t>averages</a:t>
            </a:r>
            <a:endParaRPr lang="en-US" sz="1200" dirty="0"/>
          </a:p>
        </p:txBody>
      </p:sp>
      <p:cxnSp>
        <p:nvCxnSpPr>
          <p:cNvPr id="9" name="Elbow Connector 8"/>
          <p:cNvCxnSpPr/>
          <p:nvPr/>
        </p:nvCxnSpPr>
        <p:spPr bwMode="auto">
          <a:xfrm rot="10800000" flipV="1">
            <a:off x="8199492" y="988141"/>
            <a:ext cx="357422" cy="215443"/>
          </a:xfrm>
          <a:prstGeom prst="bentConnector3">
            <a:avLst>
              <a:gd name="adj1" fmla="val 10053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7811911" y="4459111"/>
            <a:ext cx="308558" cy="46284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508" y="5872344"/>
            <a:ext cx="2600777" cy="424732"/>
          </a:xfrm>
          <a:prstGeom prst="rect">
            <a:avLst/>
          </a:prstGeom>
          <a:solidFill>
            <a:srgbClr val="FFFF00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294 MeV, </a:t>
            </a:r>
            <a:r>
              <a:rPr lang="el-GR" dirty="0" smtClean="0">
                <a:solidFill>
                  <a:schemeClr val="tx1"/>
                </a:solidFill>
                <a:latin typeface="Arial"/>
                <a:cs typeface="Arial"/>
              </a:rPr>
              <a:t>θ</a:t>
            </a:r>
            <a:r>
              <a:rPr lang="el-GR" baseline="-25000" dirty="0" smtClean="0">
                <a:solidFill>
                  <a:schemeClr val="tx1"/>
                </a:solidFill>
                <a:latin typeface="Arial"/>
                <a:cs typeface="Arial"/>
              </a:rPr>
              <a:t>π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=151°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0"/>
                <a:ext cx="7772400" cy="986380"/>
              </a:xfrm>
            </p:spPr>
            <p:txBody>
              <a:bodyPr/>
              <a:lstStyle/>
              <a:p>
                <a:r>
                  <a:rPr lang="en-US" u="none" dirty="0" smtClean="0"/>
                  <a:t>Completing the suite: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u="none" smtClean="0"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b>
                        <m:r>
                          <a:rPr lang="en-US" b="1" i="1" u="none" smtClean="0">
                            <a:latin typeface="Cambria Math"/>
                          </a:rPr>
                          <m:t>𝟐𝟐</m:t>
                        </m:r>
                      </m:sub>
                    </m:sSub>
                  </m:oMath>
                </a14:m>
                <a:endParaRPr lang="en-US" u="none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986380"/>
              </a:xfrm>
              <a:blipFill rotWithShape="1">
                <a:blip r:embed="rId2"/>
                <a:stretch>
                  <a:fillRect t="-1235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27" y="1011706"/>
            <a:ext cx="6579925" cy="330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277823" y="1358052"/>
            <a:ext cx="383822" cy="2822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22989" y="5372382"/>
                <a:ext cx="5865338" cy="76394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𝑧𝑧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𝑝𝑜𝑙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𝑢𝑛𝑝𝑜𝑙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1800" dirty="0" smtClean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800" dirty="0" smtClean="0"/>
                  <a:t> normal to scattering plane (vertical)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989" y="5372382"/>
                <a:ext cx="5865338" cy="763941"/>
              </a:xfrm>
              <a:blipFill rotWithShape="1">
                <a:blip r:embed="rId4"/>
                <a:stretch>
                  <a:fillRect b="-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6592" y="4183562"/>
                <a:ext cx="8113376" cy="1083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𝑝𝑜𝑙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±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𝑧𝑧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20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/>
                    </m:sSub>
                  </m:oMath>
                </a14:m>
                <a:r>
                  <a:rPr lang="en-US" sz="2000" dirty="0" smtClean="0"/>
                  <a:t>with </a:t>
                </a:r>
                <a:r>
                  <a:rPr lang="el-GR" sz="2000" dirty="0" smtClean="0"/>
                  <a:t>α</a:t>
                </a:r>
                <a:r>
                  <a:rPr lang="en-US" sz="2000" dirty="0" smtClean="0"/>
                  <a:t>=90º &amp; </a:t>
                </a:r>
                <a:r>
                  <a:rPr lang="el-GR" sz="2000" dirty="0" smtClean="0"/>
                  <a:t>β</a:t>
                </a:r>
                <a:r>
                  <a:rPr lang="en-US" sz="2000" dirty="0" smtClean="0"/>
                  <a:t>=0º</a:t>
                </a:r>
              </a:p>
              <a:p>
                <a:r>
                  <a:rPr lang="en-US" sz="2000" dirty="0" smtClean="0">
                    <a:solidFill>
                      <a:srgbClr val="0033CC"/>
                    </a:solidFill>
                  </a:rPr>
                  <a:t>So you get  iT</a:t>
                </a:r>
                <a:r>
                  <a:rPr lang="en-US" sz="2000" baseline="-25000" dirty="0" smtClean="0">
                    <a:solidFill>
                      <a:srgbClr val="0033CC"/>
                    </a:solidFill>
                  </a:rPr>
                  <a:t>11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 from the difference of 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σ</a:t>
                </a:r>
                <a:r>
                  <a:rPr lang="el-GR" sz="2000" baseline="30000" dirty="0" smtClean="0">
                    <a:solidFill>
                      <a:srgbClr val="0033CC"/>
                    </a:solidFill>
                  </a:rPr>
                  <a:t>±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, &amp; </a:t>
                </a:r>
                <a:r>
                  <a:rPr lang="el-GR" sz="2000" dirty="0" smtClean="0">
                    <a:solidFill>
                      <a:srgbClr val="0033CC"/>
                    </a:solidFill>
                  </a:rPr>
                  <a:t>τ</a:t>
                </a:r>
                <a:r>
                  <a:rPr lang="en-US" sz="2000" baseline="-25000" dirty="0" smtClean="0">
                    <a:solidFill>
                      <a:srgbClr val="0033CC"/>
                    </a:solidFill>
                  </a:rPr>
                  <a:t>22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 simultaneously from the sum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92" y="4183562"/>
                <a:ext cx="8113376" cy="1083374"/>
              </a:xfrm>
              <a:prstGeom prst="rect">
                <a:avLst/>
              </a:prstGeom>
              <a:blipFill rotWithShape="1">
                <a:blip r:embed="rId5"/>
                <a:stretch>
                  <a:fillRect l="-751" r="-676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23" y="1499163"/>
            <a:ext cx="2108317" cy="257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34408" y="3613875"/>
            <a:ext cx="784189" cy="3139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-48.2%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8413" y="1599863"/>
            <a:ext cx="830677" cy="3139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+41.7%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" y="1725387"/>
            <a:ext cx="1995434" cy="234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31164" y="2403227"/>
            <a:ext cx="556564" cy="3139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134º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2461" y="3479966"/>
            <a:ext cx="453971" cy="3139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76º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05" y="5247058"/>
            <a:ext cx="2277717" cy="135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5472" y="5975477"/>
            <a:ext cx="1268296" cy="3139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400h @ 2.5T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626002" y="1834285"/>
            <a:ext cx="1144242" cy="11289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216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𝟐𝟐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3096702" y="0"/>
                <a:ext cx="3035743" cy="82408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u="none"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b>
                        <m:r>
                          <a:rPr lang="en-US" i="1" u="none">
                            <a:latin typeface="Cambria Math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u="none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none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u="none" smtClean="0">
                            <a:latin typeface="Cambria Math"/>
                          </a:rPr>
                          <m:t>𝒊𝑻</m:t>
                        </m:r>
                      </m:e>
                      <m:sub>
                        <m:r>
                          <a:rPr lang="en-US" b="1" i="1" u="none" smtClean="0">
                            <a:latin typeface="Cambria Math"/>
                            <a:ea typeface="Cambria Math"/>
                          </a:rPr>
                          <m:t>𝟏𝟏</m:t>
                        </m:r>
                      </m:sub>
                    </m:sSub>
                  </m:oMath>
                </a14:m>
                <a:endParaRPr lang="en-US" u="none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96702" y="0"/>
                <a:ext cx="3035743" cy="824089"/>
              </a:xfrm>
              <a:blipFill rotWithShape="1">
                <a:blip r:embed="rId3"/>
                <a:stretch>
                  <a:fillRect t="-11111" b="-3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73" y="1169633"/>
            <a:ext cx="2673294" cy="54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518"/>
            <a:ext cx="3096702" cy="364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093" y="3130451"/>
            <a:ext cx="746726" cy="3139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134º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323" y="4861946"/>
            <a:ext cx="551485" cy="3139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76º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67" y="693294"/>
            <a:ext cx="3120051" cy="581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3" y="0"/>
            <a:ext cx="2775456" cy="275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01671" y="984313"/>
                <a:ext cx="561449" cy="424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71" y="984313"/>
                <a:ext cx="561449" cy="424732"/>
              </a:xfrm>
              <a:prstGeom prst="rect">
                <a:avLst/>
              </a:prstGeom>
              <a:blipFill rotWithShape="1">
                <a:blip r:embed="rId8"/>
                <a:stretch>
                  <a:fillRect l="-860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25722" y="491033"/>
                <a:ext cx="605570" cy="424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722" y="491033"/>
                <a:ext cx="605570" cy="424732"/>
              </a:xfrm>
              <a:prstGeom prst="rect">
                <a:avLst/>
              </a:prstGeom>
              <a:blipFill rotWithShape="1">
                <a:blip r:embed="rId9"/>
                <a:stretch>
                  <a:fillRect l="-16162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9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6765" y="1013791"/>
                <a:ext cx="8686801" cy="5091657"/>
              </a:xfrm>
            </p:spPr>
            <p:txBody>
              <a:bodyPr/>
              <a:lstStyle/>
              <a:p>
                <a:r>
                  <a:rPr lang="en-US" sz="2400" dirty="0" smtClean="0"/>
                  <a:t>Tensor polarized targets have been used successfully to measure iT</a:t>
                </a:r>
                <a:r>
                  <a:rPr lang="en-US" sz="2400" baseline="-25000" dirty="0" smtClean="0"/>
                  <a:t>11</a:t>
                </a:r>
                <a:r>
                  <a:rPr lang="en-US" sz="2400" dirty="0" smtClean="0"/>
                  <a:t>, T</a:t>
                </a:r>
                <a:r>
                  <a:rPr lang="en-US" sz="2400" baseline="-25000" dirty="0" smtClean="0"/>
                  <a:t>20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in </a:t>
                </a:r>
                <a:r>
                  <a:rPr lang="el-GR" sz="2400" dirty="0" smtClean="0"/>
                  <a:t>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400" dirty="0" smtClean="0"/>
                  <a:t> scattering</a:t>
                </a:r>
              </a:p>
              <a:p>
                <a:pPr lvl="1"/>
                <a:r>
                  <a:rPr lang="en-US" sz="2000" dirty="0" smtClean="0"/>
                  <a:t>With </a:t>
                </a:r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=0.48, get </a:t>
                </a:r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zz</a:t>
                </a:r>
                <a:r>
                  <a:rPr lang="en-US" sz="2000" dirty="0" smtClean="0"/>
                  <a:t>=0.18</a:t>
                </a:r>
              </a:p>
              <a:p>
                <a:pPr lvl="2"/>
                <a:r>
                  <a:rPr lang="en-US" sz="1800" dirty="0" smtClean="0"/>
                  <a:t>RF burning was a bust (for </a:t>
                </a:r>
                <a:r>
                  <a:rPr lang="en-US" sz="1800" dirty="0" smtClean="0"/>
                  <a:t>us) within our (large) uncertainties</a:t>
                </a:r>
                <a:endParaRPr lang="en-US" sz="1800" dirty="0" smtClean="0"/>
              </a:p>
              <a:p>
                <a:pPr lvl="1"/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zz</a:t>
                </a:r>
                <a:r>
                  <a:rPr lang="en-US" sz="2000" dirty="0" smtClean="0"/>
                  <a:t> direct </a:t>
                </a:r>
                <a:r>
                  <a:rPr lang="en-US" sz="2000" dirty="0" err="1" smtClean="0"/>
                  <a:t>msrmnt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to confirm </a:t>
                </a:r>
                <a:r>
                  <a:rPr lang="en-US" sz="2000" dirty="0" smtClean="0"/>
                  <a:t>NMR techniques</a:t>
                </a:r>
              </a:p>
              <a:p>
                <a:pPr lvl="1"/>
                <a:r>
                  <a:rPr lang="en-US" sz="2000" dirty="0"/>
                  <a:t>Target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/>
                  <a:t> alignment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000" dirty="0" smtClean="0"/>
                  <a:t>)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 smtClean="0"/>
                  <a:t> crucial </a:t>
                </a:r>
                <a:r>
                  <a:rPr lang="en-US" sz="2000" dirty="0"/>
                  <a:t>to select </a:t>
                </a:r>
                <a:r>
                  <a:rPr lang="en-US" sz="2000" dirty="0" err="1"/>
                  <a:t>T</a:t>
                </a:r>
                <a:r>
                  <a:rPr lang="en-US" sz="2000" baseline="-25000" dirty="0" err="1"/>
                  <a:t>ij</a:t>
                </a: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lvl="1"/>
                <a:r>
                  <a:rPr lang="en-US" sz="2000" dirty="0"/>
                  <a:t>Various methods to extract </a:t>
                </a:r>
                <a:r>
                  <a:rPr lang="en-US" sz="2000" dirty="0" err="1"/>
                  <a:t>T</a:t>
                </a:r>
                <a:r>
                  <a:rPr lang="en-US" sz="2000" baseline="-25000" dirty="0" err="1"/>
                  <a:t>ij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&amp; 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2"/>
                <a:r>
                  <a:rPr lang="en-US" sz="1800" dirty="0" smtClean="0"/>
                  <a:t>But can make do just fine with just </a:t>
                </a:r>
                <a:r>
                  <a:rPr lang="el-GR" sz="1800" dirty="0" smtClean="0"/>
                  <a:t>σ</a:t>
                </a:r>
                <a:r>
                  <a:rPr lang="en-US" sz="1800" dirty="0" smtClean="0"/>
                  <a:t>(pol) &amp; </a:t>
                </a:r>
                <a:r>
                  <a:rPr lang="el-GR" sz="1800" dirty="0"/>
                  <a:t>σ</a:t>
                </a:r>
                <a:r>
                  <a:rPr lang="en-US" sz="1800" dirty="0" smtClean="0"/>
                  <a:t>(</a:t>
                </a:r>
                <a:r>
                  <a:rPr lang="en-US" sz="1800" dirty="0" err="1" smtClean="0"/>
                  <a:t>unpol</a:t>
                </a:r>
                <a:r>
                  <a:rPr lang="en-US" sz="1800" dirty="0"/>
                  <a:t>) </a:t>
                </a:r>
                <a:endParaRPr lang="en-US" sz="1800" dirty="0" smtClean="0"/>
              </a:p>
              <a:p>
                <a:pPr lvl="1"/>
                <a:r>
                  <a:rPr lang="en-US" sz="2000" dirty="0" smtClean="0"/>
                  <a:t>Caveats</a:t>
                </a:r>
                <a:r>
                  <a:rPr lang="en-US" sz="2000" dirty="0" smtClean="0"/>
                  <a:t>: </a:t>
                </a:r>
                <a:r>
                  <a:rPr lang="en-US" sz="2000" dirty="0" smtClean="0"/>
                  <a:t>Beam </a:t>
                </a:r>
                <a:r>
                  <a:rPr lang="en-US" sz="2000" dirty="0" smtClean="0"/>
                  <a:t>heating </a:t>
                </a:r>
                <a:r>
                  <a:rPr lang="en-US" sz="2000" dirty="0" smtClean="0"/>
                  <a:t>negligible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with </a:t>
                </a:r>
                <a:r>
                  <a:rPr lang="en-US" sz="2000" dirty="0" err="1" smtClean="0"/>
                  <a:t>pions</a:t>
                </a:r>
                <a:endParaRPr lang="en-US" sz="2000" dirty="0" smtClean="0"/>
              </a:p>
              <a:p>
                <a:r>
                  <a:rPr lang="en-US" sz="2400" dirty="0" smtClean="0"/>
                  <a:t>My b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 opinion: </a:t>
                </a:r>
                <a:r>
                  <a:rPr lang="en-US" sz="2400" dirty="0"/>
                  <a:t>dangerous to bank on </a:t>
                </a:r>
                <a:r>
                  <a:rPr lang="en-US" sz="2400" dirty="0" err="1"/>
                  <a:t>rf</a:t>
                </a:r>
                <a:r>
                  <a:rPr lang="en-US" sz="2400" dirty="0"/>
                  <a:t> burning</a:t>
                </a:r>
              </a:p>
              <a:p>
                <a:pPr lvl="1"/>
                <a:r>
                  <a:rPr lang="en-US" sz="2000" dirty="0" err="1"/>
                  <a:t>rf</a:t>
                </a:r>
                <a:r>
                  <a:rPr lang="en-US" sz="2000" dirty="0"/>
                  <a:t> burning </a:t>
                </a:r>
                <a:r>
                  <a:rPr lang="en-US" sz="2000" dirty="0" smtClean="0"/>
                  <a:t>probably still </a:t>
                </a:r>
                <a:r>
                  <a:rPr lang="en-US" sz="2000" dirty="0"/>
                  <a:t>worth investigating </a:t>
                </a:r>
                <a:r>
                  <a:rPr lang="en-US" sz="2000" dirty="0" smtClean="0"/>
                  <a:t>further/better</a:t>
                </a:r>
                <a:endParaRPr lang="en-US" sz="2000" dirty="0"/>
              </a:p>
              <a:p>
                <a:pPr lvl="2"/>
                <a:r>
                  <a:rPr lang="en-US" sz="2000" dirty="0" smtClean="0"/>
                  <a:t>But essential to find a way to benchmark it outside NMR</a:t>
                </a:r>
              </a:p>
              <a:p>
                <a:pPr lvl="1"/>
                <a:r>
                  <a:rPr lang="en-US" sz="2000" dirty="0"/>
                  <a:t>Backup </a:t>
                </a:r>
                <a:r>
                  <a:rPr lang="en-US" sz="2000" dirty="0"/>
                  <a:t>plan with </a:t>
                </a:r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zz</a:t>
                </a:r>
                <a:r>
                  <a:rPr lang="en-US" sz="2000" dirty="0" smtClean="0"/>
                  <a:t> ~0.2 (you </a:t>
                </a:r>
                <a:r>
                  <a:rPr lang="en-US" sz="2000" u="sng" dirty="0" smtClean="0"/>
                  <a:t>know</a:t>
                </a:r>
                <a:r>
                  <a:rPr lang="en-US" sz="2000" dirty="0" smtClean="0"/>
                  <a:t> you can do this)</a:t>
                </a: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765" y="1013791"/>
                <a:ext cx="8686801" cy="5091657"/>
              </a:xfrm>
              <a:blipFill rotWithShape="1">
                <a:blip r:embed="rId2"/>
                <a:stretch>
                  <a:fillRect l="-1404" t="-2153" r="-211" b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6470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018"/>
                <a:ext cx="8229600" cy="4525963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Brillouin</a:t>
                </a:r>
                <a:r>
                  <a:rPr lang="en-US" dirty="0" smtClean="0"/>
                  <a:t> </a:t>
                </a:r>
                <a:r>
                  <a:rPr lang="en-US" dirty="0" smtClean="0"/>
                  <a:t>formula: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coth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coth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tanh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tanh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𝑘𝑇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With </a:t>
                </a:r>
                <a:r>
                  <a:rPr lang="en-US" dirty="0" smtClean="0"/>
                  <a:t>I=1, x=(</a:t>
                </a:r>
                <a:r>
                  <a:rPr lang="el-GR" dirty="0" smtClean="0"/>
                  <a:t>μ</a:t>
                </a:r>
                <a:r>
                  <a:rPr lang="en-US" dirty="0" smtClean="0"/>
                  <a:t>H)/(2kT)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Likewise,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tanh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4−3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      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𝑤h𝑒𝑟𝑒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sz="2400" dirty="0" smtClean="0"/>
                  <a:t>peak </a:t>
                </a:r>
                <a:r>
                  <a:rPr lang="en-US" sz="2400" dirty="0" err="1" smtClean="0"/>
                  <a:t>asym</a:t>
                </a:r>
                <a:r>
                  <a:rPr lang="en-US" sz="2400" dirty="0" smtClean="0"/>
                  <a:t> 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And </a:t>
                </a:r>
                <a:r>
                  <a:rPr lang="el-GR" dirty="0" smtClean="0"/>
                  <a:t>ν</a:t>
                </a:r>
                <a:r>
                  <a:rPr lang="en-US" baseline="-25000" dirty="0" smtClean="0"/>
                  <a:t>D</a:t>
                </a:r>
                <a:r>
                  <a:rPr lang="en-US" dirty="0" smtClean="0"/>
                  <a:t>=d NMR </a:t>
                </a:r>
                <a:r>
                  <a:rPr lang="el-GR" dirty="0" smtClean="0"/>
                  <a:t>ν</a:t>
                </a:r>
                <a:r>
                  <a:rPr lang="en-US" dirty="0" smtClean="0"/>
                  <a:t> (16.6 MHz) &amp;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=d spin temp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018"/>
                <a:ext cx="8229600" cy="4525963"/>
              </a:xfrm>
              <a:blipFill rotWithShape="1">
                <a:blip r:embed="rId2"/>
                <a:stretch>
                  <a:fillRect l="-1630" t="-1750" b="-2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Formulas</a:t>
            </a:r>
            <a:endParaRPr lang="en-US" dirty="0"/>
          </a:p>
        </p:txBody>
      </p:sp>
      <p:pic>
        <p:nvPicPr>
          <p:cNvPr id="3074" name="Picture 2" descr="B_J(x) = \frac{2J + 1}{2J} \coth \left ( \frac{2J + 1}{2J} x \right )&#10;                - \frac{1}{2J} \coth \left ( \frac{1}{2J} x \right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29" y="1247434"/>
            <a:ext cx="40957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44311" y="1306689"/>
                <a:ext cx="4060618" cy="5082822"/>
              </a:xfrm>
            </p:spPr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tanh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/>
                          </a:rPr>
                          <m:t>3+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tanh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𝑘𝑇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sz="1200" dirty="0"/>
              </a:p>
              <a:p>
                <a:pPr lvl="2"/>
                <a:r>
                  <a:rPr lang="en-US" dirty="0"/>
                  <a:t>x</a:t>
                </a:r>
                <a:r>
                  <a:rPr lang="en-US" dirty="0" smtClean="0"/>
                  <a:t> = (</a:t>
                </a:r>
                <a:r>
                  <a:rPr lang="el-GR" dirty="0"/>
                  <a:t>μ</a:t>
                </a:r>
                <a:r>
                  <a:rPr lang="en-US" dirty="0"/>
                  <a:t>H)/(2kT</a:t>
                </a:r>
                <a:r>
                  <a:rPr lang="en-US" dirty="0" smtClean="0"/>
                  <a:t>)</a:t>
                </a:r>
              </a:p>
              <a:p>
                <a:pPr lvl="3"/>
                <a:r>
                  <a:rPr lang="en-US" sz="1600" dirty="0" smtClean="0"/>
                  <a:t>µ = 2.703x10</a:t>
                </a:r>
                <a:r>
                  <a:rPr lang="en-US" sz="1600" baseline="30000" dirty="0" smtClean="0"/>
                  <a:t>-14</a:t>
                </a:r>
                <a:r>
                  <a:rPr lang="en-US" sz="1600" dirty="0" smtClean="0"/>
                  <a:t> MeV/T</a:t>
                </a:r>
              </a:p>
              <a:p>
                <a:pPr lvl="3"/>
                <a:r>
                  <a:rPr lang="en-US" sz="1600" dirty="0"/>
                  <a:t>k</a:t>
                </a:r>
                <a:r>
                  <a:rPr lang="en-US" sz="1600" dirty="0" smtClean="0"/>
                  <a:t> = 8.617×10</a:t>
                </a:r>
                <a:r>
                  <a:rPr lang="en-US" sz="1600" baseline="30000" dirty="0" smtClean="0"/>
                  <a:t>−11</a:t>
                </a:r>
                <a:r>
                  <a:rPr lang="en-US" sz="1600" dirty="0" smtClean="0"/>
                  <a:t> MeV/K</a:t>
                </a:r>
                <a:endParaRPr lang="en-US" sz="1600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4−3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𝑧𝑧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𝑧𝑧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He fridge: p</a:t>
                </a:r>
                <a:r>
                  <a:rPr lang="en-US" sz="2000" baseline="-25000" dirty="0" smtClean="0"/>
                  <a:t>z</a:t>
                </a:r>
                <a:r>
                  <a:rPr lang="en-US" sz="2000" dirty="0" smtClean="0"/>
                  <a:t>~0.25</a:t>
                </a:r>
              </a:p>
              <a:p>
                <a:pPr lvl="1"/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He/</a:t>
                </a:r>
                <a:r>
                  <a:rPr lang="en-US" sz="2000" baseline="30000" dirty="0" smtClean="0"/>
                  <a:t>4</a:t>
                </a:r>
                <a:r>
                  <a:rPr lang="en-US" sz="2000" dirty="0" smtClean="0"/>
                  <a:t>He fridge: p</a:t>
                </a:r>
                <a:r>
                  <a:rPr lang="en-US" sz="2000" baseline="-25000" dirty="0" smtClean="0"/>
                  <a:t>z</a:t>
                </a:r>
                <a:r>
                  <a:rPr lang="en-US" sz="2000" dirty="0" smtClean="0"/>
                  <a:t>~0.5</a:t>
                </a:r>
                <a:endParaRPr lang="en-US" sz="2000" baseline="30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311" y="1306689"/>
                <a:ext cx="4060618" cy="508282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3589638" cy="1143000"/>
          </a:xfrm>
        </p:spPr>
        <p:txBody>
          <a:bodyPr/>
          <a:lstStyle/>
          <a:p>
            <a:r>
              <a:rPr lang="en-US" dirty="0" smtClean="0"/>
              <a:t>Plots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40" y="3741094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30" y="689882"/>
            <a:ext cx="45799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746045" y="2529941"/>
            <a:ext cx="733778" cy="25964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590844" y="2541230"/>
            <a:ext cx="417689" cy="46284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864" y="1276875"/>
            <a:ext cx="109991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Dilution</a:t>
            </a:r>
          </a:p>
          <a:p>
            <a:r>
              <a:rPr lang="en-US" sz="1400" b="1" dirty="0" smtClean="0"/>
              <a:t>refrigerator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80475" y="1450140"/>
            <a:ext cx="11208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3He</a:t>
            </a:r>
          </a:p>
          <a:p>
            <a:r>
              <a:rPr lang="en-US" sz="1400" b="1" dirty="0" smtClean="0"/>
              <a:t>refrigerator</a:t>
            </a:r>
            <a:endParaRPr lang="en-US" sz="1400" b="1" dirty="0"/>
          </a:p>
        </p:txBody>
      </p:sp>
      <p:cxnSp>
        <p:nvCxnSpPr>
          <p:cNvPr id="8" name="Straight Arrow Connector 7"/>
          <p:cNvCxnSpPr>
            <a:stCxn id="6" idx="2"/>
            <a:endCxn id="3" idx="0"/>
          </p:cNvCxnSpPr>
          <p:nvPr/>
        </p:nvCxnSpPr>
        <p:spPr bwMode="auto">
          <a:xfrm flipH="1">
            <a:off x="6112934" y="1800095"/>
            <a:ext cx="366889" cy="72984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9" idx="2"/>
            <a:endCxn id="5" idx="0"/>
          </p:cNvCxnSpPr>
          <p:nvPr/>
        </p:nvCxnSpPr>
        <p:spPr bwMode="auto">
          <a:xfrm>
            <a:off x="8040886" y="1973360"/>
            <a:ext cx="758803" cy="56787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308478" y="4504267"/>
            <a:ext cx="292382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308478" y="5105373"/>
            <a:ext cx="215212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460598" y="5116662"/>
            <a:ext cx="0" cy="59551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222598" y="4504267"/>
            <a:ext cx="0" cy="119662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804076" y="1973360"/>
            <a:ext cx="0" cy="68640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441244" y="1973360"/>
            <a:ext cx="36283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479823" y="2405764"/>
            <a:ext cx="0" cy="253999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441244" y="2452029"/>
            <a:ext cx="1038579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ight Brace 6"/>
          <p:cNvSpPr/>
          <p:nvPr/>
        </p:nvSpPr>
        <p:spPr bwMode="auto">
          <a:xfrm>
            <a:off x="5499894" y="4556465"/>
            <a:ext cx="246151" cy="457200"/>
          </a:xfrm>
          <a:prstGeom prst="rightBrace">
            <a:avLst>
              <a:gd name="adj1" fmla="val 35850"/>
              <a:gd name="adj2" fmla="val 51234"/>
            </a:avLst>
          </a:prstGeom>
          <a:solidFill>
            <a:schemeClr val="bg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8437" y="4522598"/>
            <a:ext cx="159063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Not much to work with!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59288" y="5700889"/>
            <a:ext cx="1027289" cy="39511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767768" cy="36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>
            <a:off x="2777959" y="801330"/>
            <a:ext cx="235448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3224312" y="530943"/>
            <a:ext cx="1953185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" y="5365979"/>
            <a:ext cx="4482548" cy="112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43" y="132470"/>
            <a:ext cx="4514850" cy="636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8" y="988585"/>
            <a:ext cx="4205096" cy="5449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946" y="1655805"/>
            <a:ext cx="681597" cy="42473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SIN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039543" y="1868171"/>
            <a:ext cx="1037289" cy="252177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357946" y="3826865"/>
            <a:ext cx="9541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LAMPF</a:t>
            </a:r>
            <a:endParaRPr lang="en-US" sz="1800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V="1">
            <a:off x="1835000" y="3713487"/>
            <a:ext cx="636351" cy="11337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939114" y="1285103"/>
            <a:ext cx="418832" cy="37070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2725" y="1072737"/>
            <a:ext cx="681597" cy="42473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SIN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084322" y="1285103"/>
            <a:ext cx="1037289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084322" y="3202256"/>
            <a:ext cx="681597" cy="42473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SIN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765919" y="3414622"/>
            <a:ext cx="1037289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266469" y="2459384"/>
            <a:ext cx="9541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LAMPF</a:t>
            </a:r>
            <a:endParaRPr lang="en-US" sz="1800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 bwMode="auto">
          <a:xfrm>
            <a:off x="6220576" y="2630200"/>
            <a:ext cx="59649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6944616" y="2706172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393584" y="2772073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817838" y="2652619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525834" y="3253987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109812" y="3554671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829717" y="3707071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524908" y="3637045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1" grpId="0" animBg="1"/>
      <p:bldP spid="18" grpId="0" animBg="1"/>
      <p:bldP spid="21" grpId="0" animBg="1"/>
      <p:bldP spid="23" grpId="0"/>
      <p:bldP spid="1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9467" y="1396310"/>
                <a:ext cx="8438444" cy="5175499"/>
              </a:xfrm>
            </p:spPr>
            <p:txBody>
              <a:bodyPr/>
              <a:lstStyle/>
              <a:p>
                <a:r>
                  <a:rPr lang="en-US" sz="2400" dirty="0" smtClean="0"/>
                  <a:t>Perform 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 expt. ever using a tensor polarized target!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𝑝𝑜𝑙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𝑢𝑛𝑝𝑜𝑙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𝑧𝑧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400" dirty="0" smtClean="0"/>
                  <a:t>, with longitudinal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en-US" sz="1800" dirty="0"/>
              </a:p>
              <a:p>
                <a:pPr lvl="1"/>
                <a:r>
                  <a:rPr lang="en-US" sz="2000" dirty="0" smtClean="0"/>
                  <a:t>We thought we were pioneering </a:t>
                </a:r>
                <a:r>
                  <a:rPr lang="en-US" sz="2000" dirty="0" smtClean="0"/>
                  <a:t>this back in 1984</a:t>
                </a:r>
                <a:endParaRPr lang="en-US" sz="2000" dirty="0" smtClean="0"/>
              </a:p>
              <a:p>
                <a:pPr lvl="2"/>
                <a:r>
                  <a:rPr lang="en-US" sz="1800" dirty="0" smtClean="0"/>
                  <a:t>Knew about some CERN tech notes on pol </a:t>
                </a:r>
                <a:r>
                  <a:rPr lang="en-US" sz="1800" dirty="0" err="1" smtClean="0"/>
                  <a:t>tgts</a:t>
                </a:r>
                <a:endParaRPr lang="en-US" sz="1800" dirty="0" smtClean="0"/>
              </a:p>
              <a:p>
                <a:pPr lvl="3"/>
                <a:r>
                  <a:rPr lang="en-US" sz="1600" dirty="0" err="1" smtClean="0"/>
                  <a:t>deBoer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etal</a:t>
                </a:r>
                <a:r>
                  <a:rPr lang="en-US" sz="1600" dirty="0" smtClean="0"/>
                  <a:t>  PL46A, 143 (1974), </a:t>
                </a:r>
                <a:r>
                  <a:rPr lang="en-US" sz="1600" dirty="0" err="1" smtClean="0"/>
                  <a:t>Ninnikoski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Scheffler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Guckelsberger</a:t>
                </a:r>
                <a:r>
                  <a:rPr lang="en-US" sz="1600" dirty="0" smtClean="0"/>
                  <a:t> &amp; </a:t>
                </a:r>
                <a:r>
                  <a:rPr lang="en-US" sz="1600" dirty="0" err="1" smtClean="0"/>
                  <a:t>Udo</a:t>
                </a:r>
                <a:r>
                  <a:rPr lang="en-US" sz="1600" dirty="0" smtClean="0"/>
                  <a:t> NIM137, 415 (1976), Hamada </a:t>
                </a:r>
                <a:r>
                  <a:rPr lang="en-US" sz="1600" dirty="0" err="1" smtClean="0"/>
                  <a:t>etal</a:t>
                </a:r>
                <a:r>
                  <a:rPr lang="en-US" sz="1600" dirty="0" smtClean="0"/>
                  <a:t> NIM189, 561 (1981)</a:t>
                </a:r>
              </a:p>
              <a:p>
                <a:pPr lvl="1"/>
                <a:r>
                  <a:rPr lang="en-US" sz="2000" dirty="0" smtClean="0"/>
                  <a:t>No double scattering/recoil </a:t>
                </a:r>
                <a:r>
                  <a:rPr lang="en-US" sz="2000" dirty="0" err="1" smtClean="0"/>
                  <a:t>polarimeter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Fewer systematic errors: </a:t>
                </a:r>
                <a:r>
                  <a:rPr lang="en-US" sz="2000" dirty="0" err="1" smtClean="0"/>
                  <a:t>msr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xsec</a:t>
                </a:r>
                <a:r>
                  <a:rPr lang="en-US" sz="2000" dirty="0" smtClean="0"/>
                  <a:t> ratios</a:t>
                </a:r>
              </a:p>
              <a:p>
                <a:pPr lvl="1"/>
                <a:r>
                  <a:rPr lang="en-US" sz="2000" dirty="0" smtClean="0"/>
                  <a:t>Develop a large d</a:t>
                </a:r>
                <a:r>
                  <a:rPr lang="el-GR" sz="2000" dirty="0" smtClean="0"/>
                  <a:t>Ω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detection system with lots of </a:t>
                </a:r>
                <a:r>
                  <a:rPr lang="el-GR" sz="2000" dirty="0" smtClean="0"/>
                  <a:t>θ</a:t>
                </a:r>
                <a:r>
                  <a:rPr lang="en-US" sz="2000" dirty="0" smtClean="0"/>
                  <a:t> multiplicity</a:t>
                </a:r>
              </a:p>
              <a:p>
                <a:pPr lvl="1"/>
                <a:r>
                  <a:rPr lang="en-US" sz="2000" u="sng" dirty="0"/>
                  <a:t>Crucial</a:t>
                </a:r>
                <a:r>
                  <a:rPr lang="en-US" sz="2000" dirty="0"/>
                  <a:t> to insure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000" dirty="0"/>
                  <a:t> to suppress other </a:t>
                </a:r>
                <a:r>
                  <a:rPr lang="en-US" sz="2000" dirty="0" err="1"/>
                  <a:t>T</a:t>
                </a:r>
                <a:r>
                  <a:rPr lang="en-US" sz="2000" baseline="-25000" dirty="0" err="1"/>
                  <a:t>ij</a:t>
                </a:r>
                <a:r>
                  <a:rPr lang="en-US" sz="2000" dirty="0"/>
                  <a:t>  </a:t>
                </a:r>
              </a:p>
              <a:p>
                <a:pPr lvl="2"/>
                <a:r>
                  <a:rPr lang="en-US" sz="1800" dirty="0"/>
                  <a:t>Used a split counter with field on/off to do </a:t>
                </a:r>
                <a:r>
                  <a:rPr lang="en-US" sz="1800" dirty="0" smtClean="0"/>
                  <a:t>this,  lasers &amp; mirrors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Be damn sure you can </a:t>
                </a:r>
                <a:r>
                  <a:rPr lang="en-US" sz="2000" dirty="0" err="1" smtClean="0"/>
                  <a:t>msr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zz</a:t>
                </a:r>
                <a:r>
                  <a:rPr lang="en-US" sz="2000" dirty="0" smtClean="0"/>
                  <a:t> 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467" y="1396310"/>
                <a:ext cx="8438444" cy="5175499"/>
              </a:xfrm>
              <a:blipFill rotWithShape="1">
                <a:blip r:embed="rId2"/>
                <a:stretch>
                  <a:fillRect l="-1517" t="-2120" r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resolve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70" y="381400"/>
            <a:ext cx="9160870" cy="58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408670" y="5226908"/>
            <a:ext cx="2323071" cy="1235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762369" y="5231028"/>
            <a:ext cx="2323071" cy="1235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972066" y="5420499"/>
            <a:ext cx="1264507" cy="6178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559647" y="5820034"/>
            <a:ext cx="2928549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63344" y="6211342"/>
            <a:ext cx="1464274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8" y="2272808"/>
            <a:ext cx="8690891" cy="510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0831" y="3014215"/>
                <a:ext cx="7268401" cy="320113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Where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are the Wigner d functions, and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sing either calculated values of  T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21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&amp; T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22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imiting values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Coordinate system rotation needed because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20</a:t>
                </a:r>
                <a:r>
                  <a:rPr lang="en-US" dirty="0">
                    <a:solidFill>
                      <a:schemeClr val="tx1"/>
                    </a:solidFill>
                  </a:rPr>
                  <a:t> z along incident beam, but t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20</a:t>
                </a:r>
                <a:r>
                  <a:rPr lang="en-US" dirty="0">
                    <a:solidFill>
                      <a:schemeClr val="tx1"/>
                    </a:solidFill>
                  </a:rPr>
                  <a:t> z along d momentum.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This rotation mixes in small components from T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21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&amp;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22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31" y="3014215"/>
                <a:ext cx="7268401" cy="3201133"/>
              </a:xfrm>
              <a:prstGeom prst="rect">
                <a:avLst/>
              </a:prstGeom>
              <a:blipFill rotWithShape="1">
                <a:blip r:embed="rId4"/>
                <a:stretch>
                  <a:fillRect l="-754" t="-1705" r="-754" b="-13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646044" y="1540565"/>
            <a:ext cx="1083365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26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1026" y="0"/>
            <a:ext cx="4204252" cy="1143000"/>
          </a:xfrm>
        </p:spPr>
        <p:txBody>
          <a:bodyPr/>
          <a:lstStyle/>
          <a:p>
            <a:r>
              <a:rPr lang="en-US" u="none" dirty="0" smtClean="0"/>
              <a:t>T</a:t>
            </a:r>
            <a:r>
              <a:rPr lang="en-US" u="none" baseline="-25000" dirty="0" smtClean="0"/>
              <a:t>20</a:t>
            </a:r>
            <a:r>
              <a:rPr lang="en-US" u="none" dirty="0" smtClean="0"/>
              <a:t> First Results</a:t>
            </a:r>
            <a:endParaRPr lang="en-US" u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" y="1210659"/>
            <a:ext cx="4027016" cy="52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26" y="1062681"/>
            <a:ext cx="4036810" cy="549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90" y="1272444"/>
            <a:ext cx="4626846" cy="512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8779077" y="2079631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227299" y="2254612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853376" y="2305408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452615" y="2265895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565508" y="2356210"/>
            <a:ext cx="45719" cy="45719"/>
          </a:xfrm>
          <a:prstGeom prst="ellipse">
            <a:avLst/>
          </a:prstGeom>
          <a:solidFill>
            <a:srgbClr val="008000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304936" y="2486032"/>
            <a:ext cx="45719" cy="45719"/>
          </a:xfrm>
          <a:prstGeom prst="ellipse">
            <a:avLst/>
          </a:prstGeom>
          <a:solidFill>
            <a:srgbClr val="008000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971909" y="2356207"/>
            <a:ext cx="45719" cy="45719"/>
          </a:xfrm>
          <a:prstGeom prst="ellipse">
            <a:avLst/>
          </a:prstGeom>
          <a:solidFill>
            <a:srgbClr val="008000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214621" y="3761686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1196" y="1974889"/>
            <a:ext cx="1187826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 smtClean="0">
                <a:solidFill>
                  <a:schemeClr val="tx1"/>
                </a:solidFill>
              </a:rPr>
              <a:t>SIN t</a:t>
            </a:r>
            <a:r>
              <a:rPr lang="en-US" sz="1100" b="1" baseline="-25000" dirty="0" smtClean="0">
                <a:solidFill>
                  <a:schemeClr val="tx1"/>
                </a:solidFill>
              </a:rPr>
              <a:t>20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100" b="1" dirty="0" smtClean="0"/>
              <a:t>LAMPF </a:t>
            </a:r>
            <a:r>
              <a:rPr lang="en-US" sz="1100" b="1" dirty="0"/>
              <a:t>t</a:t>
            </a:r>
            <a:r>
              <a:rPr lang="en-US" sz="1100" b="1" baseline="-25000" dirty="0"/>
              <a:t>20</a:t>
            </a:r>
            <a:r>
              <a:rPr lang="en-US" sz="1100" b="1" dirty="0"/>
              <a:t> </a:t>
            </a:r>
          </a:p>
          <a:p>
            <a:pPr algn="l"/>
            <a:r>
              <a:rPr lang="en-US" sz="1100" b="1" dirty="0" smtClean="0">
                <a:solidFill>
                  <a:srgbClr val="008000"/>
                </a:solidFill>
              </a:rPr>
              <a:t>TRIUMF </a:t>
            </a:r>
            <a:r>
              <a:rPr lang="en-US" sz="1100" b="1" dirty="0">
                <a:solidFill>
                  <a:srgbClr val="008000"/>
                </a:solidFill>
              </a:rPr>
              <a:t>t</a:t>
            </a:r>
            <a:r>
              <a:rPr lang="en-US" sz="1100" b="1" baseline="-25000" dirty="0">
                <a:solidFill>
                  <a:srgbClr val="008000"/>
                </a:solidFill>
              </a:rPr>
              <a:t>20</a:t>
            </a:r>
            <a:r>
              <a:rPr lang="en-US" sz="1100" b="1" dirty="0">
                <a:solidFill>
                  <a:srgbClr val="008000"/>
                </a:solidFill>
              </a:rPr>
              <a:t> </a:t>
            </a:r>
          </a:p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TRIUMF T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20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49595" y="2610774"/>
            <a:ext cx="114140" cy="10984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55238" y="2401926"/>
            <a:ext cx="114140" cy="109849"/>
          </a:xfrm>
          <a:prstGeom prst="rect">
            <a:avLst/>
          </a:prstGeom>
          <a:solidFill>
            <a:srgbClr val="008000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92289" y="2237671"/>
            <a:ext cx="45719" cy="45719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6073421" y="2043291"/>
            <a:ext cx="101600" cy="9031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885517" y="2543040"/>
            <a:ext cx="1498661" cy="29721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983970" y="551339"/>
            <a:ext cx="642732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66009" y="396757"/>
            <a:ext cx="9861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Full </a:t>
            </a:r>
            <a:r>
              <a:rPr lang="en-US" sz="1800" dirty="0" err="1" smtClean="0">
                <a:solidFill>
                  <a:schemeClr val="tx1"/>
                </a:solidFill>
              </a:rPr>
              <a:t>calc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937590" y="810886"/>
            <a:ext cx="152400" cy="2182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811724" y="721049"/>
            <a:ext cx="116641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No P</a:t>
            </a:r>
            <a:r>
              <a:rPr lang="en-US" sz="1800" baseline="-25000" dirty="0" smtClean="0">
                <a:solidFill>
                  <a:schemeClr val="tx1"/>
                </a:solidFill>
              </a:rPr>
              <a:t>11</a:t>
            </a:r>
            <a:r>
              <a:rPr lang="en-US" sz="1800" dirty="0" smtClean="0">
                <a:solidFill>
                  <a:schemeClr val="tx1"/>
                </a:solidFill>
              </a:rPr>
              <a:t> abs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1169502" y="806444"/>
            <a:ext cx="132522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113180" y="1008539"/>
            <a:ext cx="314739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1404729" y="813074"/>
            <a:ext cx="132522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1485801" y="976869"/>
            <a:ext cx="84616" cy="45719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932532" y="980184"/>
            <a:ext cx="84616" cy="45719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ight Brace 29"/>
          <p:cNvSpPr/>
          <p:nvPr/>
        </p:nvSpPr>
        <p:spPr bwMode="auto">
          <a:xfrm>
            <a:off x="1630019" y="762658"/>
            <a:ext cx="181705" cy="283124"/>
          </a:xfrm>
          <a:prstGeom prst="rightBrace">
            <a:avLst>
              <a:gd name="adj1" fmla="val 8333"/>
              <a:gd name="adj2" fmla="val 46915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9" grpId="0" animBg="1"/>
      <p:bldP spid="35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340" y="50328"/>
            <a:ext cx="3267075" cy="1143000"/>
          </a:xfrm>
        </p:spPr>
        <p:txBody>
          <a:bodyPr/>
          <a:lstStyle/>
          <a:p>
            <a:r>
              <a:rPr lang="en-US" dirty="0" smtClean="0"/>
              <a:t>Conditions: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8846"/>
            <a:ext cx="3604879" cy="50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634171" y="436968"/>
                <a:ext cx="5659399" cy="6075043"/>
              </a:xfrm>
            </p:spPr>
            <p:txBody>
              <a:bodyPr/>
              <a:lstStyle/>
              <a:p>
                <a:r>
                  <a:rPr lang="en-US" sz="2400" dirty="0" smtClean="0"/>
                  <a:t>Dilution fridge ~ </a:t>
                </a:r>
                <a:r>
                  <a:rPr lang="en-US" sz="2400" dirty="0" smtClean="0"/>
                  <a:t>120 </a:t>
                </a:r>
                <a:r>
                  <a:rPr lang="en-US" sz="2400" dirty="0" err="1" smtClean="0"/>
                  <a:t>mK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 err="1" smtClean="0"/>
                  <a:t>s.b</a:t>
                </a:r>
                <a:r>
                  <a:rPr lang="en-US" sz="2000" dirty="0" smtClean="0"/>
                  <a:t>. 50 </a:t>
                </a:r>
                <a:r>
                  <a:rPr lang="en-US" sz="2000" dirty="0" err="1" smtClean="0"/>
                  <a:t>mK</a:t>
                </a:r>
                <a:r>
                  <a:rPr lang="en-US" sz="2000" dirty="0" smtClean="0"/>
                  <a:t>!</a:t>
                </a:r>
              </a:p>
              <a:p>
                <a:r>
                  <a:rPr lang="en-US" sz="2400" dirty="0" smtClean="0"/>
                  <a:t>Longitudinal 2.5 T </a:t>
                </a:r>
                <a:r>
                  <a:rPr lang="en-US" sz="2400" dirty="0" err="1" smtClean="0"/>
                  <a:t>sc</a:t>
                </a:r>
                <a:r>
                  <a:rPr lang="en-US" sz="2400" dirty="0" smtClean="0"/>
                  <a:t> split pair</a:t>
                </a:r>
              </a:p>
              <a:p>
                <a:pPr lvl="1"/>
                <a:r>
                  <a:rPr lang="el-GR" sz="2000" dirty="0" smtClean="0"/>
                  <a:t>Δ</a:t>
                </a:r>
                <a:r>
                  <a:rPr lang="en-US" sz="2000" dirty="0" smtClean="0"/>
                  <a:t>B/B ~ 10</a:t>
                </a:r>
                <a:r>
                  <a:rPr lang="en-US" sz="2000" baseline="30000" dirty="0" smtClean="0"/>
                  <a:t>-4</a:t>
                </a:r>
                <a:r>
                  <a:rPr lang="en-US" sz="2000" dirty="0" smtClean="0"/>
                  <a:t>, persistent mode</a:t>
                </a:r>
              </a:p>
              <a:p>
                <a:r>
                  <a:rPr lang="en-US" sz="2400" dirty="0" smtClean="0"/>
                  <a:t>ν</a:t>
                </a:r>
                <a:r>
                  <a:rPr lang="el-GR" sz="2400" baseline="-25000" dirty="0" smtClean="0"/>
                  <a:t>μ</a:t>
                </a:r>
                <a:r>
                  <a:rPr lang="en-US" sz="2400" baseline="-25000" dirty="0" smtClean="0"/>
                  <a:t>wave</a:t>
                </a:r>
                <a:r>
                  <a:rPr lang="en-US" sz="2400" dirty="0" smtClean="0"/>
                  <a:t> 70.820 GHz (3h @ 1 </a:t>
                </a:r>
                <a:r>
                  <a:rPr lang="en-US" sz="2400" dirty="0" err="1" smtClean="0"/>
                  <a:t>mW</a:t>
                </a:r>
                <a:r>
                  <a:rPr lang="en-US" sz="2400" dirty="0" smtClean="0"/>
                  <a:t>)</a:t>
                </a:r>
              </a:p>
              <a:p>
                <a:pPr lvl="1"/>
                <a:r>
                  <a:rPr lang="en-US" sz="2000" dirty="0" err="1" smtClean="0"/>
                  <a:t>ν</a:t>
                </a:r>
                <a:r>
                  <a:rPr lang="en-US" sz="2000" baseline="-25000" dirty="0" err="1" smtClean="0"/>
                  <a:t>NMR</a:t>
                </a:r>
                <a:r>
                  <a:rPr lang="en-US" sz="2000" dirty="0" smtClean="0"/>
                  <a:t> ~ 16.660 ± 0.256 MHz</a:t>
                </a:r>
              </a:p>
              <a:p>
                <a:r>
                  <a:rPr lang="en-US" sz="2400" dirty="0" smtClean="0"/>
                  <a:t>1 mm </a:t>
                </a:r>
                <a:r>
                  <a:rPr lang="el-GR" sz="2400" dirty="0" smtClean="0"/>
                  <a:t>φ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deuterated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butanol</a:t>
                </a:r>
                <a:r>
                  <a:rPr lang="en-US" sz="2400" dirty="0" smtClean="0"/>
                  <a:t> beads</a:t>
                </a:r>
              </a:p>
              <a:p>
                <a:pPr lvl="1"/>
                <a:r>
                  <a:rPr lang="en-US" sz="2000" dirty="0" smtClean="0"/>
                  <a:t>95% </a:t>
                </a:r>
                <a:r>
                  <a:rPr lang="en-US" sz="2000" dirty="0" err="1" smtClean="0"/>
                  <a:t>deuterated</a:t>
                </a:r>
                <a:r>
                  <a:rPr lang="en-US" sz="2000" dirty="0" smtClean="0"/>
                  <a:t> n-butyl </a:t>
                </a:r>
                <a:r>
                  <a:rPr lang="en-US" sz="2000" dirty="0" err="1" smtClean="0"/>
                  <a:t>alchohol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5% D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O doped with EHBA-(</a:t>
                </a:r>
                <a:r>
                  <a:rPr lang="en-US" sz="2000" dirty="0" err="1" smtClean="0"/>
                  <a:t>Cr</a:t>
                </a:r>
                <a:r>
                  <a:rPr lang="en-US" sz="2000" baseline="30000" dirty="0" err="1" smtClean="0"/>
                  <a:t>V</a:t>
                </a:r>
                <a:r>
                  <a:rPr lang="en-US" sz="2000" dirty="0" smtClean="0"/>
                  <a:t>)</a:t>
                </a:r>
              </a:p>
              <a:p>
                <a:pPr lvl="1"/>
                <a:r>
                  <a:rPr lang="en-US" sz="2000" dirty="0" smtClean="0"/>
                  <a:t>Teflon cell 16x16x5 mm</a:t>
                </a:r>
                <a:r>
                  <a:rPr lang="en-US" sz="2000" baseline="30000" dirty="0" smtClean="0"/>
                  <a:t>3</a:t>
                </a:r>
                <a:endParaRPr lang="en-US" sz="2000" dirty="0" smtClean="0"/>
              </a:p>
              <a:p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z</a:t>
                </a:r>
                <a:r>
                  <a:rPr lang="en-US" sz="2400" dirty="0" smtClean="0"/>
                  <a:t>=0.333 ± 0.015  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zz</a:t>
                </a:r>
                <a:r>
                  <a:rPr lang="en-US" sz="2400" dirty="0" smtClean="0"/>
                  <a:t>=0.085 </a:t>
                </a:r>
                <a:r>
                  <a:rPr lang="en-US" sz="2400" dirty="0"/>
                  <a:t>± </a:t>
                </a:r>
                <a:r>
                  <a:rPr lang="en-US" sz="2400" dirty="0" smtClean="0"/>
                  <a:t>0.008</a:t>
                </a:r>
              </a:p>
              <a:p>
                <a:pPr lvl="1"/>
                <a:r>
                  <a:rPr lang="en-US" sz="2000" dirty="0" smtClean="0"/>
                  <a:t>3 techniques used to </a:t>
                </a:r>
                <a:r>
                  <a:rPr lang="en-US" sz="2000" dirty="0" err="1" smtClean="0"/>
                  <a:t>msr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zz</a:t>
                </a:r>
                <a:r>
                  <a:rPr lang="en-US" sz="2000" dirty="0" smtClean="0"/>
                  <a:t>: </a:t>
                </a:r>
              </a:p>
              <a:p>
                <a:pPr lvl="2"/>
                <a:r>
                  <a:rPr lang="en-US" sz="1600" dirty="0" smtClean="0">
                    <a:solidFill>
                      <a:srgbClr val="008000"/>
                    </a:solidFill>
                  </a:rPr>
                  <a:t>p</a:t>
                </a:r>
                <a:r>
                  <a:rPr lang="en-US" sz="1600" baseline="-25000" dirty="0" err="1" smtClean="0">
                    <a:solidFill>
                      <a:srgbClr val="008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8000"/>
                    </a:solidFill>
                  </a:rPr>
                  <a:t> = P(N)  A(D)/A(N)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800" i="1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1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180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 smtClean="0">
                  <a:solidFill>
                    <a:srgbClr val="008000"/>
                  </a:solidFill>
                </a:endParaRPr>
              </a:p>
              <a:p>
                <a:pPr lvl="2"/>
                <a:r>
                  <a:rPr lang="en-US" sz="1800" u="sng" dirty="0" smtClean="0">
                    <a:solidFill>
                      <a:srgbClr val="008000"/>
                    </a:solidFill>
                  </a:rPr>
                  <a:t>DIRECT MSR OF P</a:t>
                </a:r>
                <a:r>
                  <a:rPr lang="en-US" sz="1800" u="sng" baseline="-25000" dirty="0" smtClean="0">
                    <a:solidFill>
                      <a:srgbClr val="008000"/>
                    </a:solidFill>
                  </a:rPr>
                  <a:t>ZZ</a:t>
                </a:r>
                <a:endParaRPr lang="en-US" sz="1800" u="sng" dirty="0" smtClean="0">
                  <a:solidFill>
                    <a:srgbClr val="008000"/>
                  </a:solidFill>
                </a:endParaRPr>
              </a:p>
              <a:p>
                <a:pPr marL="914400" lvl="2" indent="0"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4171" y="436968"/>
                <a:ext cx="5659399" cy="6075043"/>
              </a:xfrm>
              <a:blipFill rotWithShape="1">
                <a:blip r:embed="rId3"/>
                <a:stretch>
                  <a:fillRect l="-2153"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 bwMode="auto">
          <a:xfrm>
            <a:off x="6829704" y="5288693"/>
            <a:ext cx="353156" cy="679621"/>
          </a:xfrm>
          <a:prstGeom prst="rightBrace">
            <a:avLst>
              <a:gd name="adj1" fmla="val 36324"/>
              <a:gd name="adj2" fmla="val 5000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30767" y="5398737"/>
                <a:ext cx="2030684" cy="361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600" b="1" i="1">
                              <a:latin typeface="Cambria Math"/>
                            </a:rPr>
                            <m:t>𝒛𝒛</m:t>
                          </m:r>
                        </m:sub>
                      </m:sSub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r>
                        <a:rPr lang="en-US" sz="1600" b="1" i="1">
                          <a:latin typeface="Cambria Math"/>
                        </a:rPr>
                        <m:t>𝟐</m:t>
                      </m:r>
                      <m:r>
                        <a:rPr lang="en-US" sz="1600" b="1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1600" b="1" i="1"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/>
                            </a:rPr>
                            <m:t>𝟑</m:t>
                          </m:r>
                          <m:sSubSup>
                            <m:sSubSup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n-US" sz="16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67" y="5398737"/>
                <a:ext cx="2030684" cy="361894"/>
              </a:xfrm>
              <a:prstGeom prst="rect">
                <a:avLst/>
              </a:prstGeom>
              <a:blipFill rotWithShape="1"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MCj040597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0647">
            <a:off x="7415095" y="5817464"/>
            <a:ext cx="1024129" cy="1054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3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llACTgt_Training-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HallACTgt_Training-1</Template>
  <TotalTime>4615</TotalTime>
  <Words>2935</Words>
  <Application>Microsoft Office PowerPoint</Application>
  <PresentationFormat>On-screen Show (4:3)</PresentationFormat>
  <Paragraphs>312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HallACTgt_Training-1</vt:lpstr>
      <vt:lpstr>Tensor Target Polarization at TRIUMF</vt:lpstr>
      <vt:lpstr>Nomenclature</vt:lpstr>
      <vt:lpstr>Some Basic Formulas</vt:lpstr>
      <vt:lpstr>Plots</vt:lpstr>
      <vt:lpstr>PowerPoint Presentation</vt:lpstr>
      <vt:lpstr>How to resolve this?</vt:lpstr>
      <vt:lpstr>PowerPoint Presentation</vt:lpstr>
      <vt:lpstr>T20 First Results</vt:lpstr>
      <vt:lpstr>Conditions:</vt:lpstr>
      <vt:lpstr>pzz is abstract. Can we trust it?</vt:lpstr>
      <vt:lpstr>Novel DIRECT msr of pzz</vt:lpstr>
      <vt:lpstr>pzz Experiment</vt:lpstr>
      <vt:lpstr>Benchmarking pzz Results</vt:lpstr>
      <vt:lpstr>More on Burning</vt:lpstr>
      <vt:lpstr>PowerPoint Presentation</vt:lpstr>
      <vt:lpstr>Next: T21</vt:lpstr>
      <vt:lpstr>How to get at T21?</vt:lpstr>
      <vt:lpstr>Choice of Euler Angles  Determines the Observables</vt:lpstr>
      <vt:lpstr>Initial τ_21  Results</vt:lpstr>
      <vt:lpstr>More on T20 &amp; T21</vt:lpstr>
      <vt:lpstr>Some Results</vt:lpstr>
      <vt:lpstr>The P11 Phase Shift</vt:lpstr>
      <vt:lpstr>Back to SIN/PSI</vt:lpstr>
      <vt:lpstr>Extraction Method 2: Fitting</vt:lpstr>
      <vt:lpstr>Extraction Method 3: Matrices</vt:lpstr>
      <vt:lpstr>Completing the suite: τ_22</vt:lpstr>
      <vt:lpstr>τ_22 &amp; 〖iT〗_11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NIM Paper</dc:title>
  <dc:creator>Greg Smith</dc:creator>
  <cp:lastModifiedBy>Greg Smith</cp:lastModifiedBy>
  <cp:revision>86</cp:revision>
  <dcterms:created xsi:type="dcterms:W3CDTF">2014-02-26T22:02:44Z</dcterms:created>
  <dcterms:modified xsi:type="dcterms:W3CDTF">2014-03-11T21:51:55Z</dcterms:modified>
</cp:coreProperties>
</file>