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6" r:id="rId2"/>
    <p:sldId id="260" r:id="rId3"/>
    <p:sldId id="261" r:id="rId4"/>
    <p:sldId id="258" r:id="rId5"/>
    <p:sldId id="262" r:id="rId6"/>
    <p:sldId id="282" r:id="rId7"/>
    <p:sldId id="281" r:id="rId8"/>
    <p:sldId id="265" r:id="rId9"/>
    <p:sldId id="287" r:id="rId10"/>
    <p:sldId id="305" r:id="rId11"/>
    <p:sldId id="293" r:id="rId12"/>
    <p:sldId id="292" r:id="rId13"/>
    <p:sldId id="306" r:id="rId14"/>
    <p:sldId id="274" r:id="rId15"/>
    <p:sldId id="277" r:id="rId16"/>
    <p:sldId id="299" r:id="rId17"/>
    <p:sldId id="307" r:id="rId18"/>
    <p:sldId id="288" r:id="rId19"/>
    <p:sldId id="289" r:id="rId20"/>
    <p:sldId id="290" r:id="rId21"/>
    <p:sldId id="291" r:id="rId22"/>
    <p:sldId id="300" r:id="rId23"/>
    <p:sldId id="284" r:id="rId24"/>
    <p:sldId id="279" r:id="rId25"/>
    <p:sldId id="304" r:id="rId26"/>
    <p:sldId id="286"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8CC8"/>
    <a:srgbClr val="18F400"/>
    <a:srgbClr val="FF00FF"/>
    <a:srgbClr val="2929FF"/>
    <a:srgbClr val="A40042"/>
    <a:srgbClr val="FF0066"/>
    <a:srgbClr val="FF4B00"/>
    <a:srgbClr val="FF0000"/>
    <a:srgbClr val="FFEBAB"/>
    <a:srgbClr val="00482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378" autoAdjust="0"/>
    <p:restoredTop sz="94660"/>
  </p:normalViewPr>
  <p:slideViewPr>
    <p:cSldViewPr>
      <p:cViewPr>
        <p:scale>
          <a:sx n="66" d="100"/>
          <a:sy n="66" d="100"/>
        </p:scale>
        <p:origin x="-870" y="-34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6"/>
  <c:chart>
    <c:title>
      <c:layout/>
    </c:title>
    <c:view3D>
      <c:rotX val="30"/>
      <c:rotY val="20"/>
      <c:perspective val="30"/>
    </c:view3D>
    <c:plotArea>
      <c:layout>
        <c:manualLayout>
          <c:layoutTarget val="inner"/>
          <c:xMode val="edge"/>
          <c:yMode val="edge"/>
          <c:x val="1.6975308641975342E-2"/>
          <c:y val="0.13010181479609975"/>
          <c:w val="0.79564425974530972"/>
          <c:h val="0.82219562996869489"/>
        </c:manualLayout>
      </c:layout>
      <c:pie3DChart>
        <c:varyColors val="1"/>
        <c:ser>
          <c:idx val="0"/>
          <c:order val="0"/>
          <c:tx>
            <c:strRef>
              <c:f>Лист1!$B$1</c:f>
              <c:strCache>
                <c:ptCount val="1"/>
                <c:pt idx="0">
                  <c:v>   </c:v>
                </c:pt>
              </c:strCache>
            </c:strRef>
          </c:tx>
          <c:dPt>
            <c:idx val="0"/>
            <c:explosion val="13"/>
            <c:spPr>
              <a:solidFill>
                <a:srgbClr val="32DA64"/>
              </a:solidFill>
            </c:spPr>
          </c:dPt>
          <c:dPt>
            <c:idx val="1"/>
            <c:explosion val="11"/>
            <c:spPr>
              <a:solidFill>
                <a:srgbClr val="FE0067"/>
              </a:solidFill>
            </c:spPr>
          </c:dPt>
          <c:dPt>
            <c:idx val="2"/>
            <c:explosion val="8"/>
            <c:spPr>
              <a:solidFill>
                <a:srgbClr val="0000FF"/>
              </a:solidFill>
            </c:spPr>
          </c:dPt>
          <c:dPt>
            <c:idx val="3"/>
            <c:explosion val="8"/>
            <c:spPr>
              <a:solidFill>
                <a:srgbClr val="3C5A78"/>
              </a:solidFill>
            </c:spPr>
          </c:dPt>
          <c:dPt>
            <c:idx val="4"/>
            <c:explosion val="8"/>
            <c:spPr>
              <a:solidFill>
                <a:srgbClr val="FFC000"/>
              </a:solidFill>
            </c:spPr>
          </c:dPt>
          <c:cat>
            <c:strRef>
              <c:f>Лист1!$A$2:$A$6</c:f>
              <c:strCache>
                <c:ptCount val="5"/>
                <c:pt idx="0">
                  <c:v>Other</c:v>
                </c:pt>
                <c:pt idx="1">
                  <c:v>e+e-</c:v>
                </c:pt>
                <c:pt idx="2">
                  <c:v>Compton</c:v>
                </c:pt>
                <c:pt idx="3">
                  <c:v>π0 (Pb)</c:v>
                </c:pt>
                <c:pt idx="4">
                  <c:v>π0 (C)</c:v>
                </c:pt>
              </c:strCache>
            </c:strRef>
          </c:cat>
          <c:val>
            <c:numRef>
              <c:f>Лист1!$B$2:$B$6</c:f>
              <c:numCache>
                <c:formatCode>General</c:formatCode>
                <c:ptCount val="5"/>
                <c:pt idx="0">
                  <c:v>8</c:v>
                </c:pt>
                <c:pt idx="1">
                  <c:v>0.2</c:v>
                </c:pt>
                <c:pt idx="2">
                  <c:v>2</c:v>
                </c:pt>
                <c:pt idx="3">
                  <c:v>4</c:v>
                </c:pt>
                <c:pt idx="4">
                  <c:v>8</c:v>
                </c:pt>
              </c:numCache>
            </c:numRef>
          </c:val>
        </c:ser>
      </c:pie3DChart>
    </c:plotArea>
    <c:plotVisOnly val="1"/>
  </c:chart>
  <c:spPr>
    <a:effectLst>
      <a:outerShdw blurRad="50800" dist="38100" dir="2700000" algn="tl" rotWithShape="0">
        <a:prstClr val="black">
          <a:alpha val="40000"/>
        </a:prstClr>
      </a:outerShdw>
    </a:effectLst>
  </c:spPr>
  <c:txPr>
    <a:bodyPr/>
    <a:lstStyle/>
    <a:p>
      <a:pPr>
        <a:defRPr sz="1800"/>
      </a:pPr>
      <a:endParaRPr lang="en-US"/>
    </a:p>
  </c:txPr>
  <c:externalData r:id="rId1"/>
</c:chartSpace>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53279E4-D6BB-45E9-8765-E2AC017EE3B5}" type="datetimeFigureOut">
              <a:rPr lang="en-US" smtClean="0"/>
              <a:t>6/10/2009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B7A2A50-B0CA-4FCA-A7AF-9B5494940A33}" type="slidenum">
              <a:rPr lang="en-US" smtClean="0"/>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B868AA-16B3-4DA4-9DC2-A8FE489A2587}" type="datetimeFigureOut">
              <a:rPr lang="en-US" smtClean="0"/>
              <a:pPr/>
              <a:t>6/10/2009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CA9310-B7AB-4F4D-88D5-9EF4497FF370}" type="slidenum">
              <a:rPr lang="en-US" smtClean="0"/>
              <a:pPr/>
              <a:t>‹#›</a:t>
            </a:fld>
            <a:endParaRPr lang="en-US" dirty="0"/>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FCA9310-B7AB-4F4D-88D5-9EF4497FF370}"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FCA9310-B7AB-4F4D-88D5-9EF4497FF370}"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2D369EDA-2810-4F9A-B40E-1E185D43FCAB}" type="slidenum">
              <a:rPr lang="en-US" smtClean="0"/>
              <a:pPr/>
              <a:t>10</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pPr eaLnBrk="1" hangingPunct="1"/>
            <a:endParaRPr lang="en-US" smtClean="0"/>
          </a:p>
        </p:txBody>
      </p:sp>
      <p:sp>
        <p:nvSpPr>
          <p:cNvPr id="64516" name="Slide Number Placeholder 3"/>
          <p:cNvSpPr>
            <a:spLocks noGrp="1"/>
          </p:cNvSpPr>
          <p:nvPr>
            <p:ph type="sldNum" sz="quarter" idx="5"/>
          </p:nvPr>
        </p:nvSpPr>
        <p:spPr>
          <a:noFill/>
        </p:spPr>
        <p:txBody>
          <a:bodyPr/>
          <a:lstStyle/>
          <a:p>
            <a:fld id="{D9DECEFB-0826-4816-A6FD-1AA30DF2D5F4}" type="slidenum">
              <a:rPr lang="en-US" smtClean="0"/>
              <a:pPr/>
              <a:t>16</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8C68A2-587A-4BDB-89F8-D7690710A4D8}" type="datetime1">
              <a:rPr lang="en-US" smtClean="0"/>
              <a:pPr/>
              <a:t>6/10/2009</a:t>
            </a:fld>
            <a:endParaRPr lang="en-US" dirty="0"/>
          </a:p>
        </p:txBody>
      </p:sp>
      <p:sp>
        <p:nvSpPr>
          <p:cNvPr id="5" name="Footer Placeholder 4"/>
          <p:cNvSpPr>
            <a:spLocks noGrp="1"/>
          </p:cNvSpPr>
          <p:nvPr>
            <p:ph type="ftr" sz="quarter" idx="11"/>
          </p:nvPr>
        </p:nvSpPr>
        <p:spPr/>
        <p:txBody>
          <a:bodyPr/>
          <a:lstStyle/>
          <a:p>
            <a:r>
              <a:rPr lang="en-US" dirty="0" smtClean="0"/>
              <a:t>I. Larin                  Users Meeting   2009</a:t>
            </a:r>
            <a:endParaRPr lang="en-US" dirty="0"/>
          </a:p>
        </p:txBody>
      </p:sp>
      <p:sp>
        <p:nvSpPr>
          <p:cNvPr id="6" name="Slide Number Placeholder 5"/>
          <p:cNvSpPr>
            <a:spLocks noGrp="1"/>
          </p:cNvSpPr>
          <p:nvPr>
            <p:ph type="sldNum" sz="quarter" idx="12"/>
          </p:nvPr>
        </p:nvSpPr>
        <p:spPr/>
        <p:txBody>
          <a:bodyPr/>
          <a:lstStyle/>
          <a:p>
            <a:fld id="{3889096D-1CC9-44F5-AD85-84725E33549A}"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A6E2DD-ECD4-41AA-9191-3AB0E318D313}" type="datetime1">
              <a:rPr lang="en-US" smtClean="0"/>
              <a:pPr/>
              <a:t>6/10/2009</a:t>
            </a:fld>
            <a:endParaRPr lang="en-US" dirty="0"/>
          </a:p>
        </p:txBody>
      </p:sp>
      <p:sp>
        <p:nvSpPr>
          <p:cNvPr id="5" name="Footer Placeholder 4"/>
          <p:cNvSpPr>
            <a:spLocks noGrp="1"/>
          </p:cNvSpPr>
          <p:nvPr>
            <p:ph type="ftr" sz="quarter" idx="11"/>
          </p:nvPr>
        </p:nvSpPr>
        <p:spPr/>
        <p:txBody>
          <a:bodyPr/>
          <a:lstStyle/>
          <a:p>
            <a:r>
              <a:rPr lang="en-US" dirty="0" smtClean="0"/>
              <a:t>I. Larin                  Users Meeting   2009</a:t>
            </a:r>
            <a:endParaRPr lang="en-US" dirty="0"/>
          </a:p>
        </p:txBody>
      </p:sp>
      <p:sp>
        <p:nvSpPr>
          <p:cNvPr id="6" name="Slide Number Placeholder 5"/>
          <p:cNvSpPr>
            <a:spLocks noGrp="1"/>
          </p:cNvSpPr>
          <p:nvPr>
            <p:ph type="sldNum" sz="quarter" idx="12"/>
          </p:nvPr>
        </p:nvSpPr>
        <p:spPr/>
        <p:txBody>
          <a:bodyPr/>
          <a:lstStyle/>
          <a:p>
            <a:fld id="{3889096D-1CC9-44F5-AD85-84725E33549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C5C1D7-501F-4CB6-A7AA-12F82F908B80}" type="datetime1">
              <a:rPr lang="en-US" smtClean="0"/>
              <a:pPr/>
              <a:t>6/10/2009</a:t>
            </a:fld>
            <a:endParaRPr lang="en-US" dirty="0"/>
          </a:p>
        </p:txBody>
      </p:sp>
      <p:sp>
        <p:nvSpPr>
          <p:cNvPr id="5" name="Footer Placeholder 4"/>
          <p:cNvSpPr>
            <a:spLocks noGrp="1"/>
          </p:cNvSpPr>
          <p:nvPr>
            <p:ph type="ftr" sz="quarter" idx="11"/>
          </p:nvPr>
        </p:nvSpPr>
        <p:spPr/>
        <p:txBody>
          <a:bodyPr/>
          <a:lstStyle/>
          <a:p>
            <a:r>
              <a:rPr lang="en-US" dirty="0" smtClean="0"/>
              <a:t>I. Larin                  Users Meeting   2009</a:t>
            </a:r>
            <a:endParaRPr lang="en-US" dirty="0"/>
          </a:p>
        </p:txBody>
      </p:sp>
      <p:sp>
        <p:nvSpPr>
          <p:cNvPr id="6" name="Slide Number Placeholder 5"/>
          <p:cNvSpPr>
            <a:spLocks noGrp="1"/>
          </p:cNvSpPr>
          <p:nvPr>
            <p:ph type="sldNum" sz="quarter" idx="12"/>
          </p:nvPr>
        </p:nvSpPr>
        <p:spPr/>
        <p:txBody>
          <a:bodyPr/>
          <a:lstStyle/>
          <a:p>
            <a:fld id="{3889096D-1CC9-44F5-AD85-84725E33549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D290AB-2478-49B7-BB1D-87C2AF59876F}" type="datetime1">
              <a:rPr lang="en-US" smtClean="0"/>
              <a:pPr/>
              <a:t>6/10/2009</a:t>
            </a:fld>
            <a:endParaRPr lang="en-US" dirty="0"/>
          </a:p>
        </p:txBody>
      </p:sp>
      <p:sp>
        <p:nvSpPr>
          <p:cNvPr id="5" name="Footer Placeholder 4"/>
          <p:cNvSpPr>
            <a:spLocks noGrp="1"/>
          </p:cNvSpPr>
          <p:nvPr>
            <p:ph type="ftr" sz="quarter" idx="11"/>
          </p:nvPr>
        </p:nvSpPr>
        <p:spPr/>
        <p:txBody>
          <a:bodyPr/>
          <a:lstStyle/>
          <a:p>
            <a:r>
              <a:rPr lang="en-US" dirty="0" smtClean="0"/>
              <a:t>I. Larin                  Users Meeting   2009</a:t>
            </a:r>
            <a:endParaRPr lang="en-US" dirty="0"/>
          </a:p>
        </p:txBody>
      </p:sp>
      <p:sp>
        <p:nvSpPr>
          <p:cNvPr id="6" name="Slide Number Placeholder 5"/>
          <p:cNvSpPr>
            <a:spLocks noGrp="1"/>
          </p:cNvSpPr>
          <p:nvPr>
            <p:ph type="sldNum" sz="quarter" idx="12"/>
          </p:nvPr>
        </p:nvSpPr>
        <p:spPr/>
        <p:txBody>
          <a:bodyPr/>
          <a:lstStyle/>
          <a:p>
            <a:fld id="{3889096D-1CC9-44F5-AD85-84725E33549A}"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AAC02C-F472-4F80-A835-EB74208E0E6F}" type="datetime1">
              <a:rPr lang="en-US" smtClean="0"/>
              <a:pPr/>
              <a:t>6/10/2009</a:t>
            </a:fld>
            <a:endParaRPr lang="en-US" dirty="0"/>
          </a:p>
        </p:txBody>
      </p:sp>
      <p:sp>
        <p:nvSpPr>
          <p:cNvPr id="5" name="Footer Placeholder 4"/>
          <p:cNvSpPr>
            <a:spLocks noGrp="1"/>
          </p:cNvSpPr>
          <p:nvPr>
            <p:ph type="ftr" sz="quarter" idx="11"/>
          </p:nvPr>
        </p:nvSpPr>
        <p:spPr/>
        <p:txBody>
          <a:bodyPr/>
          <a:lstStyle/>
          <a:p>
            <a:r>
              <a:rPr lang="en-US" dirty="0" smtClean="0"/>
              <a:t>I. Larin                  Users Meeting   2009</a:t>
            </a:r>
            <a:endParaRPr lang="en-US" dirty="0"/>
          </a:p>
        </p:txBody>
      </p:sp>
      <p:sp>
        <p:nvSpPr>
          <p:cNvPr id="6" name="Slide Number Placeholder 5"/>
          <p:cNvSpPr>
            <a:spLocks noGrp="1"/>
          </p:cNvSpPr>
          <p:nvPr>
            <p:ph type="sldNum" sz="quarter" idx="12"/>
          </p:nvPr>
        </p:nvSpPr>
        <p:spPr/>
        <p:txBody>
          <a:bodyPr/>
          <a:lstStyle/>
          <a:p>
            <a:fld id="{3889096D-1CC9-44F5-AD85-84725E33549A}"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FD387D-FF27-49F5-9E2A-C57CA6B6E035}" type="datetime1">
              <a:rPr lang="en-US" smtClean="0"/>
              <a:pPr/>
              <a:t>6/10/2009</a:t>
            </a:fld>
            <a:endParaRPr lang="en-US" dirty="0"/>
          </a:p>
        </p:txBody>
      </p:sp>
      <p:sp>
        <p:nvSpPr>
          <p:cNvPr id="6" name="Footer Placeholder 5"/>
          <p:cNvSpPr>
            <a:spLocks noGrp="1"/>
          </p:cNvSpPr>
          <p:nvPr>
            <p:ph type="ftr" sz="quarter" idx="11"/>
          </p:nvPr>
        </p:nvSpPr>
        <p:spPr/>
        <p:txBody>
          <a:bodyPr/>
          <a:lstStyle/>
          <a:p>
            <a:r>
              <a:rPr lang="en-US" dirty="0" smtClean="0"/>
              <a:t>I. Larin                  Users Meeting   2009</a:t>
            </a:r>
            <a:endParaRPr lang="en-US" dirty="0"/>
          </a:p>
        </p:txBody>
      </p:sp>
      <p:sp>
        <p:nvSpPr>
          <p:cNvPr id="7" name="Slide Number Placeholder 6"/>
          <p:cNvSpPr>
            <a:spLocks noGrp="1"/>
          </p:cNvSpPr>
          <p:nvPr>
            <p:ph type="sldNum" sz="quarter" idx="12"/>
          </p:nvPr>
        </p:nvSpPr>
        <p:spPr/>
        <p:txBody>
          <a:bodyPr/>
          <a:lstStyle/>
          <a:p>
            <a:fld id="{3889096D-1CC9-44F5-AD85-84725E33549A}"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5C6044-3D5B-459C-A120-8C5C780A37EB}" type="datetime1">
              <a:rPr lang="en-US" smtClean="0"/>
              <a:pPr/>
              <a:t>6/10/2009</a:t>
            </a:fld>
            <a:endParaRPr lang="en-US" dirty="0"/>
          </a:p>
        </p:txBody>
      </p:sp>
      <p:sp>
        <p:nvSpPr>
          <p:cNvPr id="8" name="Footer Placeholder 7"/>
          <p:cNvSpPr>
            <a:spLocks noGrp="1"/>
          </p:cNvSpPr>
          <p:nvPr>
            <p:ph type="ftr" sz="quarter" idx="11"/>
          </p:nvPr>
        </p:nvSpPr>
        <p:spPr/>
        <p:txBody>
          <a:bodyPr/>
          <a:lstStyle/>
          <a:p>
            <a:r>
              <a:rPr lang="en-US" dirty="0" smtClean="0"/>
              <a:t>I. Larin                  Users Meeting   2009</a:t>
            </a:r>
            <a:endParaRPr lang="en-US" dirty="0"/>
          </a:p>
        </p:txBody>
      </p:sp>
      <p:sp>
        <p:nvSpPr>
          <p:cNvPr id="9" name="Slide Number Placeholder 8"/>
          <p:cNvSpPr>
            <a:spLocks noGrp="1"/>
          </p:cNvSpPr>
          <p:nvPr>
            <p:ph type="sldNum" sz="quarter" idx="12"/>
          </p:nvPr>
        </p:nvSpPr>
        <p:spPr/>
        <p:txBody>
          <a:bodyPr/>
          <a:lstStyle/>
          <a:p>
            <a:fld id="{3889096D-1CC9-44F5-AD85-84725E33549A}"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373AFE2-8419-4FF3-B2F0-A004650E5DCA}" type="datetime1">
              <a:rPr lang="en-US" smtClean="0"/>
              <a:pPr/>
              <a:t>6/10/2009</a:t>
            </a:fld>
            <a:endParaRPr lang="en-US" dirty="0"/>
          </a:p>
        </p:txBody>
      </p:sp>
      <p:sp>
        <p:nvSpPr>
          <p:cNvPr id="4" name="Footer Placeholder 3"/>
          <p:cNvSpPr>
            <a:spLocks noGrp="1"/>
          </p:cNvSpPr>
          <p:nvPr>
            <p:ph type="ftr" sz="quarter" idx="11"/>
          </p:nvPr>
        </p:nvSpPr>
        <p:spPr/>
        <p:txBody>
          <a:bodyPr/>
          <a:lstStyle/>
          <a:p>
            <a:r>
              <a:rPr lang="en-US" dirty="0" smtClean="0"/>
              <a:t>I. Larin                  Users Meeting   2009</a:t>
            </a:r>
            <a:endParaRPr lang="en-US" dirty="0"/>
          </a:p>
        </p:txBody>
      </p:sp>
      <p:sp>
        <p:nvSpPr>
          <p:cNvPr id="5" name="Slide Number Placeholder 4"/>
          <p:cNvSpPr>
            <a:spLocks noGrp="1"/>
          </p:cNvSpPr>
          <p:nvPr>
            <p:ph type="sldNum" sz="quarter" idx="12"/>
          </p:nvPr>
        </p:nvSpPr>
        <p:spPr/>
        <p:txBody>
          <a:bodyPr/>
          <a:lstStyle/>
          <a:p>
            <a:fld id="{3889096D-1CC9-44F5-AD85-84725E33549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7AD0D0-573D-41D5-BDE8-C9D7FD69E824}" type="datetime1">
              <a:rPr lang="en-US" smtClean="0"/>
              <a:pPr/>
              <a:t>6/10/2009</a:t>
            </a:fld>
            <a:endParaRPr lang="en-US" dirty="0"/>
          </a:p>
        </p:txBody>
      </p:sp>
      <p:sp>
        <p:nvSpPr>
          <p:cNvPr id="3" name="Footer Placeholder 2"/>
          <p:cNvSpPr>
            <a:spLocks noGrp="1"/>
          </p:cNvSpPr>
          <p:nvPr>
            <p:ph type="ftr" sz="quarter" idx="11"/>
          </p:nvPr>
        </p:nvSpPr>
        <p:spPr/>
        <p:txBody>
          <a:bodyPr/>
          <a:lstStyle/>
          <a:p>
            <a:r>
              <a:rPr lang="en-US" dirty="0" smtClean="0"/>
              <a:t>I. Larin                  Users Meeting   2009</a:t>
            </a:r>
            <a:endParaRPr lang="en-US" dirty="0"/>
          </a:p>
        </p:txBody>
      </p:sp>
      <p:sp>
        <p:nvSpPr>
          <p:cNvPr id="4" name="Slide Number Placeholder 3"/>
          <p:cNvSpPr>
            <a:spLocks noGrp="1"/>
          </p:cNvSpPr>
          <p:nvPr>
            <p:ph type="sldNum" sz="quarter" idx="12"/>
          </p:nvPr>
        </p:nvSpPr>
        <p:spPr/>
        <p:txBody>
          <a:bodyPr/>
          <a:lstStyle/>
          <a:p>
            <a:fld id="{3889096D-1CC9-44F5-AD85-84725E33549A}"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5A61D5-F2EF-4DAB-A041-3796C8CD565E}" type="datetime1">
              <a:rPr lang="en-US" smtClean="0"/>
              <a:pPr/>
              <a:t>6/10/2009</a:t>
            </a:fld>
            <a:endParaRPr lang="en-US" dirty="0"/>
          </a:p>
        </p:txBody>
      </p:sp>
      <p:sp>
        <p:nvSpPr>
          <p:cNvPr id="6" name="Footer Placeholder 5"/>
          <p:cNvSpPr>
            <a:spLocks noGrp="1"/>
          </p:cNvSpPr>
          <p:nvPr>
            <p:ph type="ftr" sz="quarter" idx="11"/>
          </p:nvPr>
        </p:nvSpPr>
        <p:spPr/>
        <p:txBody>
          <a:bodyPr/>
          <a:lstStyle/>
          <a:p>
            <a:r>
              <a:rPr lang="en-US" dirty="0" smtClean="0"/>
              <a:t>I. Larin                  Users Meeting   2009</a:t>
            </a:r>
            <a:endParaRPr lang="en-US" dirty="0"/>
          </a:p>
        </p:txBody>
      </p:sp>
      <p:sp>
        <p:nvSpPr>
          <p:cNvPr id="7" name="Slide Number Placeholder 6"/>
          <p:cNvSpPr>
            <a:spLocks noGrp="1"/>
          </p:cNvSpPr>
          <p:nvPr>
            <p:ph type="sldNum" sz="quarter" idx="12"/>
          </p:nvPr>
        </p:nvSpPr>
        <p:spPr/>
        <p:txBody>
          <a:bodyPr/>
          <a:lstStyle/>
          <a:p>
            <a:fld id="{3889096D-1CC9-44F5-AD85-84725E33549A}"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3818DF-B674-42BD-B8B8-EB461FD73355}" type="datetime1">
              <a:rPr lang="en-US" smtClean="0"/>
              <a:pPr/>
              <a:t>6/10/2009</a:t>
            </a:fld>
            <a:endParaRPr lang="en-US" dirty="0"/>
          </a:p>
        </p:txBody>
      </p:sp>
      <p:sp>
        <p:nvSpPr>
          <p:cNvPr id="6" name="Footer Placeholder 5"/>
          <p:cNvSpPr>
            <a:spLocks noGrp="1"/>
          </p:cNvSpPr>
          <p:nvPr>
            <p:ph type="ftr" sz="quarter" idx="11"/>
          </p:nvPr>
        </p:nvSpPr>
        <p:spPr/>
        <p:txBody>
          <a:bodyPr/>
          <a:lstStyle/>
          <a:p>
            <a:r>
              <a:rPr lang="en-US" dirty="0" smtClean="0"/>
              <a:t>I. Larin                  Users Meeting   2009</a:t>
            </a:r>
            <a:endParaRPr lang="en-US" dirty="0"/>
          </a:p>
        </p:txBody>
      </p:sp>
      <p:sp>
        <p:nvSpPr>
          <p:cNvPr id="7" name="Slide Number Placeholder 6"/>
          <p:cNvSpPr>
            <a:spLocks noGrp="1"/>
          </p:cNvSpPr>
          <p:nvPr>
            <p:ph type="sldNum" sz="quarter" idx="12"/>
          </p:nvPr>
        </p:nvSpPr>
        <p:spPr/>
        <p:txBody>
          <a:bodyPr/>
          <a:lstStyle/>
          <a:p>
            <a:fld id="{3889096D-1CC9-44F5-AD85-84725E33549A}"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B69F51-E184-4B69-B53B-E75474DD7FD8}" type="datetime1">
              <a:rPr lang="en-US" smtClean="0"/>
              <a:pPr/>
              <a:t>6/10/2009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I. Larin                  Users Meeting   2009</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89096D-1CC9-44F5-AD85-84725E33549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7.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image" Target="../media/image2.gif"/></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2.gif"/><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gif"/><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wmf"/><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2.gif"/></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660000">
            <a:off x="95524" y="-16987"/>
            <a:ext cx="9094157" cy="1938992"/>
          </a:xfrm>
          <a:prstGeom prst="rect">
            <a:avLst/>
          </a:prstGeom>
          <a:scene3d>
            <a:camera prst="orthographicFront">
              <a:rot lat="1800000" lon="120000" rev="21000000"/>
            </a:camera>
            <a:lightRig rig="threePt" dir="t"/>
          </a:scene3d>
          <a:sp3d>
            <a:bevelT/>
          </a:sp3d>
        </p:spPr>
        <p:txBody>
          <a:bodyPr wrap="none">
            <a:spAutoFit/>
            <a:sp3d extrusionH="63500">
              <a:bevelT w="63500" h="114300" prst="angle"/>
              <a:extrusionClr>
                <a:srgbClr val="A6C400"/>
              </a:extrusionClr>
              <a:contourClr>
                <a:schemeClr val="bg2">
                  <a:lumMod val="90000"/>
                </a:schemeClr>
              </a:contourClr>
            </a:sp3d>
          </a:bodyPr>
          <a:lstStyle/>
          <a:p>
            <a:pPr algn="ctr"/>
            <a:r>
              <a:rPr lang="en-US" sz="6000" b="1" dirty="0" smtClean="0">
                <a:solidFill>
                  <a:srgbClr val="FF5C00"/>
                </a:solidFill>
                <a:latin typeface="Times New Roman" pitchFamily="18" charset="0"/>
                <a:cs typeface="Times New Roman" pitchFamily="18" charset="0"/>
              </a:rPr>
              <a:t>The Neutral Pion Lifetime:</a:t>
            </a:r>
          </a:p>
          <a:p>
            <a:pPr algn="ctr"/>
            <a:r>
              <a:rPr lang="en-US" sz="6000" b="1" dirty="0" smtClean="0">
                <a:solidFill>
                  <a:srgbClr val="FF5C00"/>
                </a:solidFill>
                <a:latin typeface="Times New Roman" pitchFamily="18" charset="0"/>
                <a:cs typeface="Times New Roman" pitchFamily="18" charset="0"/>
              </a:rPr>
              <a:t>Final Result from </a:t>
            </a:r>
            <a:r>
              <a:rPr lang="en-US" sz="6000" b="1" dirty="0" smtClean="0">
                <a:solidFill>
                  <a:srgbClr val="FF5C00"/>
                </a:solidFill>
                <a:latin typeface="Times New Roman" pitchFamily="18" charset="0"/>
                <a:cs typeface="Times New Roman" pitchFamily="18" charset="0"/>
              </a:rPr>
              <a:t>PrimEx</a:t>
            </a:r>
            <a:endParaRPr lang="en-US" sz="6000" b="1" dirty="0">
              <a:solidFill>
                <a:srgbClr val="FF5C00"/>
              </a:solidFill>
              <a:latin typeface="Times New Roman" pitchFamily="18" charset="0"/>
              <a:cs typeface="Times New Roman" pitchFamily="18" charset="0"/>
            </a:endParaRPr>
          </a:p>
        </p:txBody>
      </p:sp>
      <p:sp>
        <p:nvSpPr>
          <p:cNvPr id="9" name="TextBox 8"/>
          <p:cNvSpPr txBox="1"/>
          <p:nvPr/>
        </p:nvSpPr>
        <p:spPr>
          <a:xfrm>
            <a:off x="533400" y="1905000"/>
            <a:ext cx="8305800" cy="1200329"/>
          </a:xfrm>
          <a:prstGeom prst="rect">
            <a:avLst/>
          </a:prstGeom>
          <a:noFill/>
        </p:spPr>
        <p:txBody>
          <a:bodyPr wrap="square" rtlCol="0">
            <a:spAutoFit/>
            <a:scene3d>
              <a:camera prst="orthographicFront"/>
              <a:lightRig rig="flood" dir="t"/>
            </a:scene3d>
            <a:sp3d prstMaterial="plastic">
              <a:bevelT w="215900" h="215900"/>
              <a:bevelB w="215900" h="215900"/>
              <a:extrusionClr>
                <a:srgbClr val="FF0000"/>
              </a:extrusionClr>
              <a:contourClr>
                <a:schemeClr val="bg1"/>
              </a:contourClr>
            </a:sp3d>
          </a:bodyPr>
          <a:lstStyle/>
          <a:p>
            <a:pPr algn="ctr"/>
            <a:r>
              <a:rPr lang="en-US" sz="2400" b="1" i="1" dirty="0" smtClean="0">
                <a:solidFill>
                  <a:srgbClr val="3C5A78"/>
                </a:solidFill>
                <a:latin typeface="Times New Roman" pitchFamily="18" charset="0"/>
                <a:cs typeface="Times New Roman" pitchFamily="18" charset="0"/>
                <a:sym typeface="Symbol"/>
              </a:rPr>
              <a:t>I. Larin </a:t>
            </a:r>
          </a:p>
          <a:p>
            <a:pPr algn="ctr"/>
            <a:r>
              <a:rPr lang="en-US" sz="2400" b="1" i="1" dirty="0" smtClean="0">
                <a:solidFill>
                  <a:srgbClr val="3C5A78"/>
                </a:solidFill>
                <a:latin typeface="Times New Roman" pitchFamily="18" charset="0"/>
                <a:cs typeface="Times New Roman" pitchFamily="18" charset="0"/>
                <a:sym typeface="Symbol"/>
              </a:rPr>
              <a:t>ITEP, Moscow / Norfolk State University</a:t>
            </a:r>
          </a:p>
          <a:p>
            <a:pPr algn="ctr"/>
            <a:r>
              <a:rPr lang="en-US" sz="2400" b="1" i="1" dirty="0" smtClean="0">
                <a:solidFill>
                  <a:srgbClr val="3C5A78"/>
                </a:solidFill>
                <a:latin typeface="Times New Roman" pitchFamily="18" charset="0"/>
                <a:cs typeface="Times New Roman" pitchFamily="18" charset="0"/>
                <a:sym typeface="Symbol"/>
              </a:rPr>
              <a:t>For the PrimEx Collaboration</a:t>
            </a:r>
          </a:p>
        </p:txBody>
      </p:sp>
      <p:sp>
        <p:nvSpPr>
          <p:cNvPr id="6" name="TextBox 5"/>
          <p:cNvSpPr txBox="1"/>
          <p:nvPr/>
        </p:nvSpPr>
        <p:spPr>
          <a:xfrm>
            <a:off x="2438400" y="3200400"/>
            <a:ext cx="2819400" cy="523220"/>
          </a:xfrm>
          <a:prstGeom prst="rect">
            <a:avLst/>
          </a:prstGeom>
          <a:noFill/>
        </p:spPr>
        <p:txBody>
          <a:bodyPr wrap="square" rtlCol="0">
            <a:spAutoFit/>
            <a:scene3d>
              <a:camera prst="orthographicFront"/>
              <a:lightRig rig="flood" dir="t"/>
            </a:scene3d>
            <a:sp3d prstMaterial="plastic">
              <a:bevelT w="215900" h="215900"/>
              <a:bevelB w="215900" h="215900"/>
              <a:extrusionClr>
                <a:srgbClr val="FF0000"/>
              </a:extrusionClr>
              <a:contourClr>
                <a:schemeClr val="bg1"/>
              </a:contourClr>
            </a:sp3d>
          </a:bodyPr>
          <a:lstStyle/>
          <a:p>
            <a:pPr algn="ctr"/>
            <a:r>
              <a:rPr lang="en-US" sz="2800" b="1" dirty="0" smtClean="0">
                <a:solidFill>
                  <a:srgbClr val="3C5A78"/>
                </a:solidFill>
                <a:latin typeface="Times New Roman" pitchFamily="18" charset="0"/>
                <a:cs typeface="Times New Roman" pitchFamily="18" charset="0"/>
                <a:sym typeface="Symbol"/>
              </a:rPr>
              <a:t>Outline:</a:t>
            </a:r>
            <a:endParaRPr lang="en-US" sz="2800" b="1" baseline="80000" dirty="0">
              <a:solidFill>
                <a:srgbClr val="3C5A78"/>
              </a:solidFill>
              <a:latin typeface="Times New Roman" pitchFamily="18" charset="0"/>
              <a:cs typeface="Times New Roman" pitchFamily="18" charset="0"/>
            </a:endParaRPr>
          </a:p>
        </p:txBody>
      </p:sp>
      <p:sp>
        <p:nvSpPr>
          <p:cNvPr id="7" name="TextBox 6"/>
          <p:cNvSpPr txBox="1"/>
          <p:nvPr/>
        </p:nvSpPr>
        <p:spPr>
          <a:xfrm>
            <a:off x="1600200" y="3733800"/>
            <a:ext cx="4724400" cy="2451953"/>
          </a:xfrm>
          <a:prstGeom prst="rect">
            <a:avLst/>
          </a:prstGeom>
          <a:noFill/>
        </p:spPr>
        <p:txBody>
          <a:bodyPr wrap="square" rtlCol="0">
            <a:spAutoFit/>
            <a:scene3d>
              <a:camera prst="orthographicFront"/>
              <a:lightRig rig="flood" dir="t"/>
            </a:scene3d>
            <a:sp3d prstMaterial="plastic">
              <a:bevelT w="215900" h="215900"/>
              <a:bevelB w="215900" h="215900"/>
              <a:extrusionClr>
                <a:srgbClr val="FF0000"/>
              </a:extrusionClr>
              <a:contourClr>
                <a:schemeClr val="bg1"/>
              </a:contourClr>
            </a:sp3d>
          </a:bodyPr>
          <a:lstStyle/>
          <a:p>
            <a:pPr lvl="1">
              <a:buSzPct val="50000"/>
              <a:buBlip>
                <a:blip r:embed="rId3"/>
              </a:buBlip>
            </a:pPr>
            <a:r>
              <a:rPr lang="en-US" sz="2000" b="1" dirty="0" smtClean="0">
                <a:solidFill>
                  <a:srgbClr val="3C5A78"/>
                </a:solidFill>
                <a:latin typeface="Times New Roman" pitchFamily="18" charset="0"/>
                <a:cs typeface="Times New Roman" pitchFamily="18" charset="0"/>
                <a:sym typeface="Symbol"/>
              </a:rPr>
              <a:t> Physics motivation</a:t>
            </a:r>
          </a:p>
          <a:p>
            <a:pPr lvl="1">
              <a:buSzPct val="50000"/>
              <a:buBlip>
                <a:blip r:embed="rId3"/>
              </a:buBlip>
            </a:pPr>
            <a:r>
              <a:rPr lang="en-US" sz="2000" b="1" dirty="0">
                <a:solidFill>
                  <a:srgbClr val="3C5A78"/>
                </a:solidFill>
                <a:latin typeface="Times New Roman" pitchFamily="18" charset="0"/>
                <a:cs typeface="Times New Roman" pitchFamily="18" charset="0"/>
                <a:sym typeface="Symbol"/>
              </a:rPr>
              <a:t> </a:t>
            </a:r>
            <a:r>
              <a:rPr lang="en-US" sz="2000" b="1" dirty="0" smtClean="0">
                <a:solidFill>
                  <a:srgbClr val="3C5A78"/>
                </a:solidFill>
                <a:latin typeface="Times New Roman" pitchFamily="18" charset="0"/>
                <a:cs typeface="Times New Roman" pitchFamily="18" charset="0"/>
                <a:sym typeface="Symbol"/>
              </a:rPr>
              <a:t>Experimental methods</a:t>
            </a:r>
          </a:p>
          <a:p>
            <a:pPr lvl="1">
              <a:buSzPct val="50000"/>
              <a:buBlip>
                <a:blip r:embed="rId3"/>
              </a:buBlip>
            </a:pPr>
            <a:r>
              <a:rPr lang="en-US" sz="2000" b="1" dirty="0">
                <a:solidFill>
                  <a:srgbClr val="3C5A78"/>
                </a:solidFill>
                <a:latin typeface="Times New Roman" pitchFamily="18" charset="0"/>
                <a:cs typeface="Times New Roman" pitchFamily="18" charset="0"/>
                <a:sym typeface="Symbol"/>
              </a:rPr>
              <a:t> </a:t>
            </a:r>
            <a:r>
              <a:rPr lang="en-US" sz="2000" b="1" dirty="0" smtClean="0">
                <a:solidFill>
                  <a:srgbClr val="3C5A78"/>
                </a:solidFill>
                <a:latin typeface="Times New Roman" pitchFamily="18" charset="0"/>
                <a:cs typeface="Times New Roman" pitchFamily="18" charset="0"/>
                <a:sym typeface="Symbol"/>
              </a:rPr>
              <a:t>The PrimEx experiment</a:t>
            </a:r>
          </a:p>
          <a:p>
            <a:pPr lvl="1">
              <a:buSzPct val="50000"/>
            </a:pPr>
            <a:r>
              <a:rPr lang="en-US" sz="2000" b="1" dirty="0" smtClean="0">
                <a:solidFill>
                  <a:srgbClr val="3C5A78"/>
                </a:solidFill>
                <a:latin typeface="Times New Roman" pitchFamily="18" charset="0"/>
                <a:cs typeface="Times New Roman" pitchFamily="18" charset="0"/>
                <a:sym typeface="Symbol"/>
              </a:rPr>
              <a:t>	- </a:t>
            </a:r>
            <a:r>
              <a:rPr lang="en-US" sz="2000" b="1" baseline="30000" dirty="0" smtClean="0">
                <a:solidFill>
                  <a:srgbClr val="3C5A78"/>
                </a:solidFill>
                <a:latin typeface="Times New Roman" pitchFamily="18" charset="0"/>
                <a:cs typeface="Times New Roman" pitchFamily="18" charset="0"/>
                <a:sym typeface="Symbol"/>
              </a:rPr>
              <a:t>0</a:t>
            </a:r>
            <a:r>
              <a:rPr lang="en-US" sz="2000" b="1" dirty="0" smtClean="0">
                <a:solidFill>
                  <a:srgbClr val="3C5A78"/>
                </a:solidFill>
                <a:latin typeface="Times New Roman" pitchFamily="18" charset="0"/>
                <a:cs typeface="Times New Roman" pitchFamily="18" charset="0"/>
                <a:sym typeface="Symbol"/>
              </a:rPr>
              <a:t> analysis</a:t>
            </a:r>
          </a:p>
          <a:p>
            <a:pPr lvl="1">
              <a:buSzPct val="50000"/>
            </a:pPr>
            <a:r>
              <a:rPr lang="en-US" sz="2000" b="1" dirty="0" smtClean="0">
                <a:solidFill>
                  <a:srgbClr val="3C5A78"/>
                </a:solidFill>
                <a:latin typeface="Times New Roman" pitchFamily="18" charset="0"/>
                <a:cs typeface="Times New Roman" pitchFamily="18" charset="0"/>
                <a:sym typeface="Symbol"/>
              </a:rPr>
              <a:t>	- Control of systematic errors                                 </a:t>
            </a:r>
          </a:p>
          <a:p>
            <a:pPr lvl="1">
              <a:buSzPct val="50000"/>
              <a:buBlip>
                <a:blip r:embed="rId3"/>
              </a:buBlip>
            </a:pPr>
            <a:r>
              <a:rPr lang="en-US" sz="2000" b="1" dirty="0" smtClean="0">
                <a:solidFill>
                  <a:srgbClr val="3C5A78"/>
                </a:solidFill>
                <a:latin typeface="Times New Roman" pitchFamily="18" charset="0"/>
                <a:cs typeface="Times New Roman" pitchFamily="18" charset="0"/>
                <a:sym typeface="Symbol"/>
              </a:rPr>
              <a:t> Results</a:t>
            </a:r>
          </a:p>
          <a:p>
            <a:pPr lvl="1">
              <a:buSzPct val="50000"/>
              <a:buBlip>
                <a:blip r:embed="rId3"/>
              </a:buBlip>
            </a:pPr>
            <a:r>
              <a:rPr lang="en-US" sz="2000" b="1" dirty="0" smtClean="0">
                <a:solidFill>
                  <a:srgbClr val="3C5A78"/>
                </a:solidFill>
                <a:latin typeface="Times New Roman" pitchFamily="18" charset="0"/>
                <a:cs typeface="Times New Roman" pitchFamily="18" charset="0"/>
                <a:sym typeface="Symbol"/>
              </a:rPr>
              <a:t> Future plans</a:t>
            </a:r>
          </a:p>
          <a:p>
            <a:pPr>
              <a:buBlip>
                <a:blip r:embed="rId3"/>
              </a:buBlip>
            </a:pPr>
            <a:endParaRPr lang="en-US" sz="2000" b="1" baseline="80000" dirty="0">
              <a:solidFill>
                <a:srgbClr val="3C5A78"/>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6"/>
          <p:cNvSpPr>
            <a:spLocks noGrp="1"/>
          </p:cNvSpPr>
          <p:nvPr>
            <p:ph type="sldNum" sz="quarter" idx="12"/>
          </p:nvPr>
        </p:nvSpPr>
        <p:spPr/>
        <p:txBody>
          <a:bodyPr/>
          <a:lstStyle/>
          <a:p>
            <a:pPr>
              <a:defRPr/>
            </a:pPr>
            <a:fld id="{E7942AFD-97DA-4C1E-A547-138700C56EE3}" type="slidenum">
              <a:rPr lang="en-US"/>
              <a:pPr>
                <a:defRPr/>
              </a:pPr>
              <a:t>10</a:t>
            </a:fld>
            <a:endParaRPr lang="en-US"/>
          </a:p>
        </p:txBody>
      </p:sp>
      <p:sp>
        <p:nvSpPr>
          <p:cNvPr id="59414" name="Text Box 22"/>
          <p:cNvSpPr txBox="1">
            <a:spLocks noChangeArrowheads="1"/>
          </p:cNvSpPr>
          <p:nvPr/>
        </p:nvSpPr>
        <p:spPr bwMode="auto">
          <a:xfrm>
            <a:off x="533400" y="914400"/>
            <a:ext cx="3723712" cy="1569660"/>
          </a:xfrm>
          <a:prstGeom prst="rect">
            <a:avLst/>
          </a:prstGeom>
          <a:noFill/>
          <a:ln w="9525" algn="ctr">
            <a:noFill/>
            <a:miter lim="800000"/>
            <a:headEnd/>
            <a:tailEnd/>
          </a:ln>
        </p:spPr>
        <p:txBody>
          <a:bodyPr wrap="none">
            <a:spAutoFit/>
          </a:bodyPr>
          <a:lstStyle/>
          <a:p>
            <a:pPr>
              <a:buClrTx/>
              <a:buFontTx/>
              <a:buNone/>
            </a:pPr>
            <a:r>
              <a:rPr lang="en-US" sz="2400" dirty="0"/>
              <a:t>We measure:</a:t>
            </a:r>
          </a:p>
          <a:p>
            <a:pPr>
              <a:buClrTx/>
              <a:buFontTx/>
              <a:buNone/>
            </a:pPr>
            <a:endParaRPr lang="en-US" sz="1200" dirty="0"/>
          </a:p>
          <a:p>
            <a:r>
              <a:rPr lang="en-US" dirty="0"/>
              <a:t> </a:t>
            </a:r>
            <a:r>
              <a:rPr lang="en-US" sz="2000" dirty="0"/>
              <a:t>incident </a:t>
            </a:r>
            <a:r>
              <a:rPr lang="en-US" sz="2000" dirty="0" smtClean="0"/>
              <a:t>photon: energy</a:t>
            </a:r>
            <a:r>
              <a:rPr lang="en-US" sz="2000" dirty="0" smtClean="0">
                <a:sym typeface="Symbol" pitchFamily="18" charset="2"/>
              </a:rPr>
              <a:t> and time</a:t>
            </a:r>
            <a:endParaRPr lang="en-US" sz="2000" dirty="0">
              <a:solidFill>
                <a:srgbClr val="FF0066"/>
              </a:solidFill>
              <a:sym typeface="Symbol" pitchFamily="18" charset="2"/>
            </a:endParaRPr>
          </a:p>
          <a:p>
            <a:r>
              <a:rPr lang="en-US" sz="2000" dirty="0" smtClean="0">
                <a:sym typeface="Symbol"/>
              </a:rPr>
              <a:t></a:t>
            </a:r>
            <a:r>
              <a:rPr lang="en-US" sz="2000" baseline="30000" dirty="0" smtClean="0">
                <a:sym typeface="Symbol"/>
              </a:rPr>
              <a:t></a:t>
            </a:r>
            <a:r>
              <a:rPr lang="en-US" sz="2000" dirty="0" smtClean="0">
                <a:sym typeface="Symbol"/>
              </a:rPr>
              <a:t> </a:t>
            </a:r>
            <a:r>
              <a:rPr lang="en-US" sz="2000" dirty="0" smtClean="0">
                <a:sym typeface="Symbol" pitchFamily="18" charset="2"/>
              </a:rPr>
              <a:t>decay </a:t>
            </a:r>
            <a:r>
              <a:rPr lang="en-US" sz="2000" dirty="0">
                <a:sym typeface="Symbol" pitchFamily="18" charset="2"/>
              </a:rPr>
              <a:t>photons:</a:t>
            </a:r>
          </a:p>
          <a:p>
            <a:pPr>
              <a:buFont typeface="Wingdings" pitchFamily="2" charset="2"/>
              <a:buNone/>
            </a:pPr>
            <a:r>
              <a:rPr lang="en-US" sz="2000" dirty="0">
                <a:sym typeface="Symbol" pitchFamily="18" charset="2"/>
              </a:rPr>
              <a:t>   </a:t>
            </a:r>
            <a:r>
              <a:rPr lang="en-US" sz="2000" dirty="0" smtClean="0">
                <a:sym typeface="Symbol" pitchFamily="18" charset="2"/>
              </a:rPr>
              <a:t>energies, coordinates and time</a:t>
            </a:r>
            <a:endParaRPr lang="en-US" sz="2000" dirty="0">
              <a:solidFill>
                <a:srgbClr val="FF0066"/>
              </a:solidFill>
              <a:sym typeface="Symbol" pitchFamily="18" charset="2"/>
            </a:endParaRPr>
          </a:p>
        </p:txBody>
      </p:sp>
      <p:sp>
        <p:nvSpPr>
          <p:cNvPr id="59415" name="Text Box 23"/>
          <p:cNvSpPr txBox="1">
            <a:spLocks noChangeArrowheads="1"/>
          </p:cNvSpPr>
          <p:nvPr/>
        </p:nvSpPr>
        <p:spPr bwMode="auto">
          <a:xfrm>
            <a:off x="762000" y="3048000"/>
            <a:ext cx="3219343" cy="1384995"/>
          </a:xfrm>
          <a:prstGeom prst="rect">
            <a:avLst/>
          </a:prstGeom>
          <a:noFill/>
          <a:ln w="9525" algn="ctr">
            <a:noFill/>
            <a:miter lim="800000"/>
            <a:headEnd/>
            <a:tailEnd/>
          </a:ln>
        </p:spPr>
        <p:txBody>
          <a:bodyPr wrap="none">
            <a:spAutoFit/>
          </a:bodyPr>
          <a:lstStyle/>
          <a:p>
            <a:pPr>
              <a:buClrTx/>
              <a:buFontTx/>
              <a:buNone/>
            </a:pPr>
            <a:r>
              <a:rPr lang="en-US" sz="2400" dirty="0"/>
              <a:t>Kinematical constraints:</a:t>
            </a:r>
            <a:r>
              <a:rPr lang="en-US" sz="2000" dirty="0">
                <a:solidFill>
                  <a:srgbClr val="0000FF"/>
                </a:solidFill>
              </a:rPr>
              <a:t> </a:t>
            </a:r>
          </a:p>
          <a:p>
            <a:pPr>
              <a:buClrTx/>
              <a:buFontTx/>
              <a:buNone/>
            </a:pPr>
            <a:endParaRPr lang="en-US" sz="2000" dirty="0">
              <a:solidFill>
                <a:srgbClr val="0000FF"/>
              </a:solidFill>
            </a:endParaRPr>
          </a:p>
          <a:p>
            <a:r>
              <a:rPr lang="en-US" sz="2000" dirty="0" smtClean="0"/>
              <a:t>Conservation </a:t>
            </a:r>
            <a:r>
              <a:rPr lang="en-US" sz="2000" dirty="0"/>
              <a:t>of energy;</a:t>
            </a:r>
          </a:p>
          <a:p>
            <a:r>
              <a:rPr lang="en-US" sz="2000" dirty="0" smtClean="0"/>
              <a:t>m</a:t>
            </a:r>
            <a:r>
              <a:rPr lang="en-US" sz="2000" baseline="-10000" dirty="0">
                <a:sym typeface="Symbol" pitchFamily="18" charset="2"/>
              </a:rPr>
              <a:t></a:t>
            </a:r>
            <a:r>
              <a:rPr lang="en-US" sz="2000" dirty="0">
                <a:sym typeface="Symbol" pitchFamily="18" charset="2"/>
              </a:rPr>
              <a:t> invariant mass</a:t>
            </a:r>
          </a:p>
        </p:txBody>
      </p:sp>
      <p:pic>
        <p:nvPicPr>
          <p:cNvPr id="59416" name="Picture 24" descr="pdcay"/>
          <p:cNvPicPr>
            <a:picLocks noChangeAspect="1" noChangeArrowheads="1"/>
          </p:cNvPicPr>
          <p:nvPr/>
        </p:nvPicPr>
        <p:blipFill>
          <a:blip r:embed="rId3"/>
          <a:srcRect/>
          <a:stretch>
            <a:fillRect/>
          </a:stretch>
        </p:blipFill>
        <p:spPr bwMode="auto">
          <a:xfrm>
            <a:off x="5638800" y="685800"/>
            <a:ext cx="3017520" cy="2263140"/>
          </a:xfrm>
          <a:prstGeom prst="rect">
            <a:avLst/>
          </a:prstGeom>
          <a:noFill/>
          <a:ln w="9525">
            <a:noFill/>
            <a:miter lim="800000"/>
            <a:headEnd/>
            <a:tailEnd/>
          </a:ln>
        </p:spPr>
      </p:pic>
      <p:sp>
        <p:nvSpPr>
          <p:cNvPr id="59417" name="Text Box 25"/>
          <p:cNvSpPr txBox="1">
            <a:spLocks noChangeArrowheads="1"/>
          </p:cNvSpPr>
          <p:nvPr/>
        </p:nvSpPr>
        <p:spPr bwMode="auto">
          <a:xfrm>
            <a:off x="228600" y="5105400"/>
            <a:ext cx="3962400" cy="822325"/>
          </a:xfrm>
          <a:prstGeom prst="rect">
            <a:avLst/>
          </a:prstGeom>
          <a:noFill/>
          <a:ln w="9525" algn="ctr">
            <a:noFill/>
            <a:miter lim="800000"/>
            <a:headEnd/>
            <a:tailEnd/>
          </a:ln>
        </p:spPr>
        <p:txBody>
          <a:bodyPr>
            <a:spAutoFit/>
          </a:bodyPr>
          <a:lstStyle/>
          <a:p>
            <a:pPr algn="ctr">
              <a:spcBef>
                <a:spcPct val="50000"/>
              </a:spcBef>
              <a:buClrTx/>
              <a:buFontTx/>
              <a:buNone/>
            </a:pPr>
            <a:r>
              <a:rPr lang="en-US" sz="2400"/>
              <a:t>Three groups analyzed the data independently</a:t>
            </a:r>
          </a:p>
        </p:txBody>
      </p:sp>
      <p:sp>
        <p:nvSpPr>
          <p:cNvPr id="13" name="TextBox 12"/>
          <p:cNvSpPr txBox="1"/>
          <p:nvPr/>
        </p:nvSpPr>
        <p:spPr>
          <a:xfrm>
            <a:off x="914400" y="0"/>
            <a:ext cx="6629400" cy="830997"/>
          </a:xfrm>
          <a:prstGeom prst="rect">
            <a:avLst/>
          </a:prstGeom>
          <a:noFill/>
        </p:spPr>
        <p:txBody>
          <a:bodyPr wrap="square" rtlCol="0">
            <a:spAutoFit/>
            <a:scene3d>
              <a:camera prst="orthographicFront"/>
              <a:lightRig rig="flood" dir="t"/>
            </a:scene3d>
            <a:sp3d prstMaterial="plastic">
              <a:bevelT w="215900" h="215900"/>
              <a:bevelB w="215900" h="215900"/>
              <a:extrusionClr>
                <a:srgbClr val="FF0000"/>
              </a:extrusionClr>
              <a:contourClr>
                <a:schemeClr val="bg1"/>
              </a:contourClr>
            </a:sp3d>
          </a:bodyPr>
          <a:lstStyle/>
          <a:p>
            <a:pPr algn="ctr"/>
            <a:r>
              <a:rPr lang="en-US" sz="4800" b="1" dirty="0" smtClean="0">
                <a:solidFill>
                  <a:srgbClr val="3C5A78"/>
                </a:solidFill>
                <a:latin typeface="Times New Roman" pitchFamily="18" charset="0"/>
                <a:cs typeface="Times New Roman" pitchFamily="18" charset="0"/>
                <a:sym typeface="Symbol"/>
              </a:rPr>
              <a:t></a:t>
            </a:r>
            <a:r>
              <a:rPr lang="en-US" sz="4800" b="1" baseline="30000" dirty="0" smtClean="0">
                <a:solidFill>
                  <a:srgbClr val="3C5A78"/>
                </a:solidFill>
                <a:latin typeface="Times New Roman" pitchFamily="18" charset="0"/>
                <a:cs typeface="Times New Roman" pitchFamily="18" charset="0"/>
                <a:sym typeface="Symbol"/>
              </a:rPr>
              <a:t>0</a:t>
            </a:r>
            <a:r>
              <a:rPr lang="en-US" sz="4800" b="1" dirty="0" smtClean="0">
                <a:solidFill>
                  <a:srgbClr val="3C5A78"/>
                </a:solidFill>
                <a:sym typeface="Symbol"/>
              </a:rPr>
              <a:t> analysis</a:t>
            </a:r>
          </a:p>
        </p:txBody>
      </p:sp>
      <p:pic>
        <p:nvPicPr>
          <p:cNvPr id="14" name="Picture 13" descr="phot_1.png"/>
          <p:cNvPicPr>
            <a:picLocks noChangeAspect="1"/>
          </p:cNvPicPr>
          <p:nvPr/>
        </p:nvPicPr>
        <p:blipFill>
          <a:blip r:embed="rId4"/>
          <a:stretch>
            <a:fillRect/>
          </a:stretch>
        </p:blipFill>
        <p:spPr>
          <a:xfrm rot="5400000">
            <a:off x="5412581" y="2969419"/>
            <a:ext cx="3424238" cy="3429000"/>
          </a:xfrm>
          <a:prstGeom prst="rect">
            <a:avLst/>
          </a:prstGeom>
        </p:spPr>
      </p:pic>
      <p:sp>
        <p:nvSpPr>
          <p:cNvPr id="15" name="TextBox 14"/>
          <p:cNvSpPr txBox="1"/>
          <p:nvPr/>
        </p:nvSpPr>
        <p:spPr>
          <a:xfrm>
            <a:off x="5638800" y="2819400"/>
            <a:ext cx="2971800" cy="369332"/>
          </a:xfrm>
          <a:prstGeom prst="rect">
            <a:avLst/>
          </a:prstGeom>
          <a:solidFill>
            <a:schemeClr val="bg1"/>
          </a:solidFill>
          <a:ln>
            <a:solidFill>
              <a:schemeClr val="tx1">
                <a:lumMod val="50000"/>
                <a:lumOff val="50000"/>
              </a:schemeClr>
            </a:solidFill>
          </a:ln>
        </p:spPr>
        <p:txBody>
          <a:bodyPr wrap="square" rtlCol="0">
            <a:spAutoFit/>
          </a:bodyPr>
          <a:lstStyle/>
          <a:p>
            <a:r>
              <a:rPr lang="en-US" b="1" dirty="0" smtClean="0"/>
              <a:t>Schematic view of </a:t>
            </a:r>
            <a:r>
              <a:rPr lang="en-US" b="1" dirty="0" smtClean="0">
                <a:sym typeface="Symbol"/>
              </a:rPr>
              <a:t></a:t>
            </a:r>
            <a:r>
              <a:rPr lang="en-US" b="1" baseline="30000" dirty="0" smtClean="0"/>
              <a:t>0</a:t>
            </a:r>
            <a:r>
              <a:rPr lang="en-US" b="1" dirty="0" smtClean="0"/>
              <a:t> event</a:t>
            </a:r>
            <a:endParaRPr lang="en-US" b="1" dirty="0"/>
          </a:p>
        </p:txBody>
      </p:sp>
      <p:sp>
        <p:nvSpPr>
          <p:cNvPr id="12" name="Footer Placeholder 3"/>
          <p:cNvSpPr>
            <a:spLocks noGrp="1"/>
          </p:cNvSpPr>
          <p:nvPr>
            <p:ph type="ftr" sz="quarter" idx="11"/>
          </p:nvPr>
        </p:nvSpPr>
        <p:spPr>
          <a:xfrm>
            <a:off x="3124200" y="6356350"/>
            <a:ext cx="2895600" cy="365125"/>
          </a:xfrm>
        </p:spPr>
        <p:txBody>
          <a:bodyPr/>
          <a:lstStyle/>
          <a:p>
            <a:r>
              <a:rPr lang="en-US" dirty="0" smtClean="0"/>
              <a:t>I. Larin                  Users Meeting   2009</a:t>
            </a:r>
            <a:endParaRPr lang="en-US"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I. Larin                  Users Meeting   2009</a:t>
            </a:r>
            <a:endParaRPr lang="en-US" dirty="0"/>
          </a:p>
        </p:txBody>
      </p:sp>
      <p:sp>
        <p:nvSpPr>
          <p:cNvPr id="5" name="Slide Number Placeholder 4"/>
          <p:cNvSpPr>
            <a:spLocks noGrp="1"/>
          </p:cNvSpPr>
          <p:nvPr>
            <p:ph type="sldNum" sz="quarter" idx="12"/>
          </p:nvPr>
        </p:nvSpPr>
        <p:spPr/>
        <p:txBody>
          <a:bodyPr/>
          <a:lstStyle/>
          <a:p>
            <a:fld id="{3889096D-1CC9-44F5-AD85-84725E33549A}" type="slidenum">
              <a:rPr lang="en-US" smtClean="0"/>
              <a:pPr/>
              <a:t>11</a:t>
            </a:fld>
            <a:endParaRPr lang="en-US"/>
          </a:p>
        </p:txBody>
      </p:sp>
      <p:sp>
        <p:nvSpPr>
          <p:cNvPr id="6" name="TextBox 5"/>
          <p:cNvSpPr txBox="1"/>
          <p:nvPr/>
        </p:nvSpPr>
        <p:spPr>
          <a:xfrm>
            <a:off x="914400" y="0"/>
            <a:ext cx="6629400" cy="830997"/>
          </a:xfrm>
          <a:prstGeom prst="rect">
            <a:avLst/>
          </a:prstGeom>
          <a:noFill/>
        </p:spPr>
        <p:txBody>
          <a:bodyPr wrap="square" rtlCol="0">
            <a:spAutoFit/>
            <a:scene3d>
              <a:camera prst="orthographicFront"/>
              <a:lightRig rig="flood" dir="t"/>
            </a:scene3d>
            <a:sp3d prstMaterial="plastic">
              <a:bevelT w="215900" h="215900"/>
              <a:bevelB w="215900" h="215900"/>
              <a:extrusionClr>
                <a:srgbClr val="FF0000"/>
              </a:extrusionClr>
              <a:contourClr>
                <a:schemeClr val="bg1"/>
              </a:contourClr>
            </a:sp3d>
          </a:bodyPr>
          <a:lstStyle/>
          <a:p>
            <a:pPr algn="ctr"/>
            <a:r>
              <a:rPr lang="en-US" sz="4800" b="1" dirty="0" smtClean="0">
                <a:solidFill>
                  <a:srgbClr val="3C5A78"/>
                </a:solidFill>
                <a:latin typeface="Times New Roman" pitchFamily="18" charset="0"/>
                <a:cs typeface="Times New Roman" pitchFamily="18" charset="0"/>
                <a:sym typeface="Symbol"/>
              </a:rPr>
              <a:t></a:t>
            </a:r>
            <a:r>
              <a:rPr lang="en-US" sz="4800" b="1" baseline="30000" dirty="0" smtClean="0">
                <a:solidFill>
                  <a:srgbClr val="3C5A78"/>
                </a:solidFill>
                <a:latin typeface="Times New Roman" pitchFamily="18" charset="0"/>
                <a:cs typeface="Times New Roman" pitchFamily="18" charset="0"/>
                <a:sym typeface="Symbol"/>
              </a:rPr>
              <a:t>0</a:t>
            </a:r>
            <a:r>
              <a:rPr lang="en-US" sz="4800" b="1" dirty="0" smtClean="0">
                <a:solidFill>
                  <a:srgbClr val="3C5A78"/>
                </a:solidFill>
                <a:sym typeface="Symbol"/>
              </a:rPr>
              <a:t> event selection</a:t>
            </a:r>
            <a:endParaRPr lang="en-US" sz="3200" b="1" baseline="80000" dirty="0" smtClean="0">
              <a:solidFill>
                <a:srgbClr val="3C5A78"/>
              </a:solidFill>
            </a:endParaRPr>
          </a:p>
        </p:txBody>
      </p:sp>
      <p:pic>
        <p:nvPicPr>
          <p:cNvPr id="8" name="Picture 4" descr="elast-mass-data"/>
          <p:cNvPicPr>
            <a:picLocks noGrp="1" noChangeAspect="1" noChangeArrowheads="1"/>
          </p:cNvPicPr>
          <p:nvPr>
            <p:ph sz="half" idx="1"/>
          </p:nvPr>
        </p:nvPicPr>
        <p:blipFill>
          <a:blip r:embed="rId2"/>
          <a:srcRect/>
          <a:stretch>
            <a:fillRect/>
          </a:stretch>
        </p:blipFill>
        <p:spPr>
          <a:xfrm>
            <a:off x="228600" y="2590800"/>
            <a:ext cx="3971925" cy="2486025"/>
          </a:xfrm>
          <a:noFill/>
          <a:ln/>
        </p:spPr>
      </p:pic>
      <p:pic>
        <p:nvPicPr>
          <p:cNvPr id="11" name="Picture 10" descr="p16.png"/>
          <p:cNvPicPr>
            <a:picLocks noChangeAspect="1"/>
          </p:cNvPicPr>
          <p:nvPr/>
        </p:nvPicPr>
        <p:blipFill>
          <a:blip r:embed="rId3"/>
          <a:srcRect t="5079" r="54180" b="47407"/>
          <a:stretch>
            <a:fillRect/>
          </a:stretch>
        </p:blipFill>
        <p:spPr>
          <a:xfrm>
            <a:off x="6096000" y="3124200"/>
            <a:ext cx="2474562" cy="2565909"/>
          </a:xfrm>
          <a:prstGeom prst="rect">
            <a:avLst/>
          </a:prstGeom>
        </p:spPr>
      </p:pic>
      <p:sp>
        <p:nvSpPr>
          <p:cNvPr id="13" name="TextBox 12"/>
          <p:cNvSpPr txBox="1"/>
          <p:nvPr/>
        </p:nvSpPr>
        <p:spPr>
          <a:xfrm>
            <a:off x="5715000" y="2743200"/>
            <a:ext cx="3200400" cy="307777"/>
          </a:xfrm>
          <a:prstGeom prst="rect">
            <a:avLst/>
          </a:prstGeom>
          <a:solidFill>
            <a:schemeClr val="bg1"/>
          </a:solidFill>
        </p:spPr>
        <p:txBody>
          <a:bodyPr wrap="square" rtlCol="0">
            <a:spAutoFit/>
          </a:bodyPr>
          <a:lstStyle/>
          <a:p>
            <a:r>
              <a:rPr lang="en-US" sz="1400" b="1" dirty="0" smtClean="0">
                <a:sym typeface="Symbol"/>
              </a:rPr>
              <a:t></a:t>
            </a:r>
            <a:r>
              <a:rPr lang="en-US" sz="1400" b="1" baseline="30000" dirty="0" smtClean="0">
                <a:sym typeface="Symbol"/>
              </a:rPr>
              <a:t>0</a:t>
            </a:r>
            <a:r>
              <a:rPr lang="en-US" sz="1400" b="1" dirty="0" smtClean="0">
                <a:sym typeface="Symbol"/>
              </a:rPr>
              <a:t> </a:t>
            </a:r>
            <a:r>
              <a:rPr lang="en-US" sz="1400" b="1" dirty="0" smtClean="0"/>
              <a:t>event signature: two  </a:t>
            </a:r>
            <a:r>
              <a:rPr lang="en-US" sz="1400" b="1" dirty="0" smtClean="0">
                <a:sym typeface="Symbol"/>
              </a:rPr>
              <a:t> invariant mass</a:t>
            </a:r>
            <a:endParaRPr lang="en-US" sz="1400" b="1" dirty="0"/>
          </a:p>
        </p:txBody>
      </p:sp>
      <p:sp>
        <p:nvSpPr>
          <p:cNvPr id="14" name="TextBox 13"/>
          <p:cNvSpPr txBox="1"/>
          <p:nvPr/>
        </p:nvSpPr>
        <p:spPr>
          <a:xfrm>
            <a:off x="6705600" y="3505200"/>
            <a:ext cx="366664" cy="369332"/>
          </a:xfrm>
          <a:prstGeom prst="rect">
            <a:avLst/>
          </a:prstGeom>
          <a:solidFill>
            <a:schemeClr val="bg1"/>
          </a:solidFill>
        </p:spPr>
        <p:txBody>
          <a:bodyPr wrap="square" rtlCol="0">
            <a:spAutoFit/>
          </a:bodyPr>
          <a:lstStyle/>
          <a:p>
            <a:r>
              <a:rPr lang="en-US" dirty="0" smtClean="0"/>
              <a:t>  </a:t>
            </a:r>
            <a:endParaRPr lang="en-US" dirty="0"/>
          </a:p>
        </p:txBody>
      </p:sp>
      <p:cxnSp>
        <p:nvCxnSpPr>
          <p:cNvPr id="21" name="Straight Arrow Connector 20"/>
          <p:cNvCxnSpPr>
            <a:stCxn id="18" idx="0"/>
          </p:cNvCxnSpPr>
          <p:nvPr/>
        </p:nvCxnSpPr>
        <p:spPr>
          <a:xfrm rot="16200000" flipV="1">
            <a:off x="76200" y="4038600"/>
            <a:ext cx="1981200" cy="457200"/>
          </a:xfrm>
          <a:prstGeom prst="straightConnector1">
            <a:avLst/>
          </a:prstGeom>
          <a:ln w="571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28600" y="5257800"/>
            <a:ext cx="2133600" cy="304800"/>
          </a:xfrm>
          <a:prstGeom prst="rect">
            <a:avLst/>
          </a:prstGeom>
          <a:solidFill>
            <a:schemeClr val="bg1"/>
          </a:solidFill>
          <a:ln w="38100">
            <a:solidFill>
              <a:schemeClr val="tx1">
                <a:lumMod val="50000"/>
                <a:lumOff val="50000"/>
              </a:schemeClr>
            </a:solidFill>
          </a:ln>
        </p:spPr>
        <p:txBody>
          <a:bodyPr wrap="square" rtlCol="0">
            <a:spAutoFit/>
          </a:bodyPr>
          <a:lstStyle/>
          <a:p>
            <a:r>
              <a:rPr lang="en-US" sz="1400" b="1" dirty="0" smtClean="0">
                <a:sym typeface="Symbol"/>
              </a:rPr>
              <a:t>elastic non-</a:t>
            </a:r>
            <a:r>
              <a:rPr lang="en-US" sz="1400" b="1" baseline="30000" dirty="0" smtClean="0">
                <a:sym typeface="Symbol"/>
              </a:rPr>
              <a:t>0</a:t>
            </a:r>
            <a:r>
              <a:rPr lang="en-US" sz="1400" b="1" dirty="0" smtClean="0">
                <a:sym typeface="Symbol"/>
              </a:rPr>
              <a:t> background</a:t>
            </a:r>
            <a:endParaRPr lang="en-US" sz="1400" b="1" dirty="0"/>
          </a:p>
        </p:txBody>
      </p:sp>
      <p:cxnSp>
        <p:nvCxnSpPr>
          <p:cNvPr id="23" name="Straight Arrow Connector 22"/>
          <p:cNvCxnSpPr/>
          <p:nvPr/>
        </p:nvCxnSpPr>
        <p:spPr>
          <a:xfrm rot="10800000" flipV="1">
            <a:off x="2590800" y="2362200"/>
            <a:ext cx="838200" cy="685800"/>
          </a:xfrm>
          <a:prstGeom prst="straightConnector1">
            <a:avLst/>
          </a:prstGeom>
          <a:ln w="571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590800" y="2209800"/>
            <a:ext cx="1524000" cy="304800"/>
          </a:xfrm>
          <a:prstGeom prst="rect">
            <a:avLst/>
          </a:prstGeom>
          <a:solidFill>
            <a:schemeClr val="bg1"/>
          </a:solidFill>
          <a:ln w="38100">
            <a:solidFill>
              <a:schemeClr val="tx1">
                <a:lumMod val="50000"/>
                <a:lumOff val="50000"/>
              </a:schemeClr>
            </a:solidFill>
          </a:ln>
        </p:spPr>
        <p:txBody>
          <a:bodyPr wrap="square" rtlCol="0">
            <a:spAutoFit/>
          </a:bodyPr>
          <a:lstStyle/>
          <a:p>
            <a:r>
              <a:rPr lang="en-US" sz="1400" b="1" dirty="0" smtClean="0">
                <a:sym typeface="Symbol"/>
              </a:rPr>
              <a:t>elastic </a:t>
            </a:r>
            <a:r>
              <a:rPr lang="en-US" sz="1400" b="1" baseline="30000" dirty="0" smtClean="0">
                <a:sym typeface="Symbol"/>
              </a:rPr>
              <a:t>0</a:t>
            </a:r>
            <a:r>
              <a:rPr lang="en-US" sz="1400" b="1" dirty="0" smtClean="0">
                <a:sym typeface="Symbol"/>
              </a:rPr>
              <a:t>s (signal)</a:t>
            </a:r>
            <a:endParaRPr lang="en-US" sz="1400" b="1" dirty="0"/>
          </a:p>
        </p:txBody>
      </p:sp>
      <p:cxnSp>
        <p:nvCxnSpPr>
          <p:cNvPr id="25" name="Straight Arrow Connector 24"/>
          <p:cNvCxnSpPr>
            <a:stCxn id="16" idx="0"/>
          </p:cNvCxnSpPr>
          <p:nvPr/>
        </p:nvCxnSpPr>
        <p:spPr>
          <a:xfrm rot="16200000" flipV="1">
            <a:off x="2209800" y="3886200"/>
            <a:ext cx="1524000" cy="1219200"/>
          </a:xfrm>
          <a:prstGeom prst="straightConnector1">
            <a:avLst/>
          </a:prstGeom>
          <a:ln w="571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514600" y="5257800"/>
            <a:ext cx="2133600" cy="304800"/>
          </a:xfrm>
          <a:prstGeom prst="rect">
            <a:avLst/>
          </a:prstGeom>
          <a:solidFill>
            <a:schemeClr val="bg1"/>
          </a:solidFill>
          <a:ln w="38100">
            <a:solidFill>
              <a:schemeClr val="tx1">
                <a:lumMod val="50000"/>
                <a:lumOff val="50000"/>
              </a:schemeClr>
            </a:solidFill>
          </a:ln>
        </p:spPr>
        <p:txBody>
          <a:bodyPr wrap="square" rtlCol="0">
            <a:spAutoFit/>
          </a:bodyPr>
          <a:lstStyle/>
          <a:p>
            <a:r>
              <a:rPr lang="en-US" sz="1400" b="1" dirty="0" smtClean="0">
                <a:sym typeface="Symbol"/>
              </a:rPr>
              <a:t>Inelastic </a:t>
            </a:r>
            <a:r>
              <a:rPr lang="en-US" sz="1400" b="1" baseline="30000" dirty="0" smtClean="0">
                <a:sym typeface="Symbol"/>
              </a:rPr>
              <a:t>0</a:t>
            </a:r>
            <a:r>
              <a:rPr lang="en-US" sz="1400" b="1" dirty="0" smtClean="0">
                <a:sym typeface="Symbol"/>
              </a:rPr>
              <a:t>s (background)</a:t>
            </a:r>
            <a:endParaRPr lang="en-US" sz="1400" b="1" dirty="0"/>
          </a:p>
        </p:txBody>
      </p:sp>
      <p:sp>
        <p:nvSpPr>
          <p:cNvPr id="27" name="TextBox 26"/>
          <p:cNvSpPr txBox="1"/>
          <p:nvPr/>
        </p:nvSpPr>
        <p:spPr>
          <a:xfrm>
            <a:off x="762000" y="1143000"/>
            <a:ext cx="3153043" cy="923330"/>
          </a:xfrm>
          <a:prstGeom prst="rect">
            <a:avLst/>
          </a:prstGeom>
          <a:solidFill>
            <a:schemeClr val="bg1"/>
          </a:solidFill>
        </p:spPr>
        <p:txBody>
          <a:bodyPr wrap="none" rtlCol="0">
            <a:spAutoFit/>
          </a:bodyPr>
          <a:lstStyle/>
          <a:p>
            <a:pPr algn="ctr"/>
            <a:r>
              <a:rPr lang="en-US" b="1" dirty="0" smtClean="0"/>
              <a:t>2D events distribution:</a:t>
            </a:r>
          </a:p>
          <a:p>
            <a:pPr algn="ctr"/>
            <a:r>
              <a:rPr lang="en-US" b="1" dirty="0" smtClean="0"/>
              <a:t>2</a:t>
            </a:r>
            <a:r>
              <a:rPr lang="en-US" b="1" dirty="0" smtClean="0">
                <a:sym typeface="Symbol"/>
              </a:rPr>
              <a:t> energy ratio to beam energy</a:t>
            </a:r>
          </a:p>
          <a:p>
            <a:pPr algn="ctr"/>
            <a:r>
              <a:rPr lang="en-US" b="1" dirty="0" smtClean="0">
                <a:sym typeface="Symbol"/>
              </a:rPr>
              <a:t>VS  </a:t>
            </a:r>
            <a:r>
              <a:rPr lang="en-US" b="1" dirty="0" smtClean="0"/>
              <a:t>2</a:t>
            </a:r>
            <a:r>
              <a:rPr lang="en-US" b="1" dirty="0" smtClean="0">
                <a:sym typeface="Symbol"/>
              </a:rPr>
              <a:t> invariant mass</a:t>
            </a:r>
            <a:endParaRPr lang="en-US"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hst_00_05_v2.png"/>
          <p:cNvPicPr>
            <a:picLocks noChangeAspect="1"/>
          </p:cNvPicPr>
          <p:nvPr/>
        </p:nvPicPr>
        <p:blipFill>
          <a:blip r:embed="rId2"/>
          <a:stretch>
            <a:fillRect/>
          </a:stretch>
        </p:blipFill>
        <p:spPr>
          <a:xfrm>
            <a:off x="914400" y="4419600"/>
            <a:ext cx="2816352" cy="2121694"/>
          </a:xfrm>
          <a:prstGeom prst="rect">
            <a:avLst/>
          </a:prstGeom>
        </p:spPr>
      </p:pic>
      <p:sp>
        <p:nvSpPr>
          <p:cNvPr id="4" name="Footer Placeholder 3"/>
          <p:cNvSpPr>
            <a:spLocks noGrp="1"/>
          </p:cNvSpPr>
          <p:nvPr>
            <p:ph type="ftr" sz="quarter" idx="11"/>
          </p:nvPr>
        </p:nvSpPr>
        <p:spPr/>
        <p:txBody>
          <a:bodyPr/>
          <a:lstStyle/>
          <a:p>
            <a:r>
              <a:rPr lang="en-US" dirty="0" smtClean="0"/>
              <a:t>I. Larin                  Users Meeting   2009</a:t>
            </a:r>
            <a:endParaRPr lang="en-US" dirty="0"/>
          </a:p>
        </p:txBody>
      </p:sp>
      <p:sp>
        <p:nvSpPr>
          <p:cNvPr id="5" name="Slide Number Placeholder 4"/>
          <p:cNvSpPr>
            <a:spLocks noGrp="1"/>
          </p:cNvSpPr>
          <p:nvPr>
            <p:ph type="sldNum" sz="quarter" idx="12"/>
          </p:nvPr>
        </p:nvSpPr>
        <p:spPr/>
        <p:txBody>
          <a:bodyPr/>
          <a:lstStyle/>
          <a:p>
            <a:fld id="{3889096D-1CC9-44F5-AD85-84725E33549A}" type="slidenum">
              <a:rPr lang="en-US" smtClean="0"/>
              <a:pPr/>
              <a:t>12</a:t>
            </a:fld>
            <a:endParaRPr lang="en-US"/>
          </a:p>
        </p:txBody>
      </p:sp>
      <p:sp>
        <p:nvSpPr>
          <p:cNvPr id="13" name="TextBox 12"/>
          <p:cNvSpPr txBox="1"/>
          <p:nvPr/>
        </p:nvSpPr>
        <p:spPr>
          <a:xfrm>
            <a:off x="990600" y="0"/>
            <a:ext cx="7696200" cy="830997"/>
          </a:xfrm>
          <a:prstGeom prst="rect">
            <a:avLst/>
          </a:prstGeom>
          <a:noFill/>
        </p:spPr>
        <p:txBody>
          <a:bodyPr wrap="square" rtlCol="0">
            <a:spAutoFit/>
            <a:scene3d>
              <a:camera prst="orthographicFront"/>
              <a:lightRig rig="flood" dir="t"/>
            </a:scene3d>
            <a:sp3d prstMaterial="plastic">
              <a:bevelT w="215900" h="215900"/>
              <a:bevelB w="215900" h="215900"/>
              <a:extrusionClr>
                <a:srgbClr val="FF0000"/>
              </a:extrusionClr>
              <a:contourClr>
                <a:schemeClr val="bg1"/>
              </a:contourClr>
            </a:sp3d>
          </a:bodyPr>
          <a:lstStyle/>
          <a:p>
            <a:pPr algn="ctr"/>
            <a:r>
              <a:rPr lang="en-US" sz="4800" b="1" dirty="0" smtClean="0">
                <a:solidFill>
                  <a:srgbClr val="3C5A78"/>
                </a:solidFill>
                <a:latin typeface="Times New Roman" pitchFamily="18" charset="0"/>
                <a:cs typeface="Times New Roman" pitchFamily="18" charset="0"/>
                <a:sym typeface="Symbol"/>
              </a:rPr>
              <a:t></a:t>
            </a:r>
            <a:r>
              <a:rPr lang="en-US" sz="4800" b="1" baseline="30000" dirty="0" smtClean="0">
                <a:solidFill>
                  <a:srgbClr val="3C5A78"/>
                </a:solidFill>
                <a:latin typeface="Times New Roman" pitchFamily="18" charset="0"/>
                <a:cs typeface="Times New Roman" pitchFamily="18" charset="0"/>
                <a:sym typeface="Symbol"/>
              </a:rPr>
              <a:t>0</a:t>
            </a:r>
            <a:r>
              <a:rPr lang="en-US" sz="4800" b="1" dirty="0" smtClean="0">
                <a:solidFill>
                  <a:srgbClr val="3C5A78"/>
                </a:solidFill>
                <a:sym typeface="Symbol"/>
              </a:rPr>
              <a:t> event selection </a:t>
            </a:r>
            <a:r>
              <a:rPr lang="en-US" sz="3200" b="1" dirty="0" smtClean="0">
                <a:solidFill>
                  <a:srgbClr val="3C5A78"/>
                </a:solidFill>
                <a:latin typeface="Times New Roman" pitchFamily="18" charset="0"/>
                <a:cs typeface="Times New Roman" pitchFamily="18" charset="0"/>
                <a:sym typeface="Symbol"/>
              </a:rPr>
              <a:t>(continued)</a:t>
            </a:r>
            <a:endParaRPr lang="en-US" sz="3200" b="1" baseline="80000" dirty="0" smtClean="0">
              <a:solidFill>
                <a:srgbClr val="3C5A78"/>
              </a:solidFill>
            </a:endParaRPr>
          </a:p>
        </p:txBody>
      </p:sp>
      <p:sp>
        <p:nvSpPr>
          <p:cNvPr id="14" name="Text Box 22"/>
          <p:cNvSpPr txBox="1">
            <a:spLocks noChangeArrowheads="1"/>
          </p:cNvSpPr>
          <p:nvPr/>
        </p:nvSpPr>
        <p:spPr bwMode="auto">
          <a:xfrm>
            <a:off x="228600" y="762000"/>
            <a:ext cx="5510611" cy="3570208"/>
          </a:xfrm>
          <a:prstGeom prst="rect">
            <a:avLst/>
          </a:prstGeom>
          <a:noFill/>
          <a:ln w="9525" algn="ctr">
            <a:noFill/>
            <a:miter lim="800000"/>
            <a:headEnd/>
            <a:tailEnd/>
          </a:ln>
        </p:spPr>
        <p:txBody>
          <a:bodyPr wrap="none">
            <a:spAutoFit/>
          </a:bodyPr>
          <a:lstStyle/>
          <a:p>
            <a:pPr>
              <a:buClrTx/>
              <a:buFontTx/>
              <a:buNone/>
            </a:pPr>
            <a:r>
              <a:rPr lang="en-US" sz="2400" dirty="0" smtClean="0"/>
              <a:t>Task to extract elastic </a:t>
            </a:r>
            <a:r>
              <a:rPr lang="en-US" sz="2400" dirty="0" smtClean="0">
                <a:sym typeface="Symbol"/>
              </a:rPr>
              <a:t></a:t>
            </a:r>
            <a:r>
              <a:rPr lang="en-US" sz="2400" baseline="30000" dirty="0" smtClean="0">
                <a:sym typeface="Symbol"/>
              </a:rPr>
              <a:t>0</a:t>
            </a:r>
            <a:r>
              <a:rPr lang="en-US" sz="2400" dirty="0" smtClean="0">
                <a:sym typeface="Symbol"/>
              </a:rPr>
              <a:t> yield</a:t>
            </a:r>
          </a:p>
          <a:p>
            <a:pPr>
              <a:buClrTx/>
              <a:buFontTx/>
              <a:buNone/>
            </a:pPr>
            <a:r>
              <a:rPr lang="en-US" sz="2400" dirty="0" smtClean="0">
                <a:sym typeface="Symbol"/>
              </a:rPr>
              <a:t>as a function of production angle</a:t>
            </a:r>
            <a:r>
              <a:rPr lang="en-US" sz="2400" dirty="0" smtClean="0"/>
              <a:t>:</a:t>
            </a:r>
            <a:endParaRPr lang="en-US" sz="800" dirty="0"/>
          </a:p>
          <a:p>
            <a:r>
              <a:rPr lang="en-US" dirty="0"/>
              <a:t> </a:t>
            </a:r>
            <a:endParaRPr lang="en-US" sz="800" dirty="0" smtClean="0"/>
          </a:p>
          <a:p>
            <a:r>
              <a:rPr lang="en-US" sz="2000" dirty="0" smtClean="0"/>
              <a:t>2 different methods were used:</a:t>
            </a:r>
          </a:p>
          <a:p>
            <a:r>
              <a:rPr lang="en-US" sz="2000" dirty="0" smtClean="0"/>
              <a:t>	For each </a:t>
            </a:r>
            <a:r>
              <a:rPr lang="en-US" sz="2000" dirty="0" smtClean="0">
                <a:sym typeface="Symbol"/>
              </a:rPr>
              <a:t> </a:t>
            </a:r>
            <a:r>
              <a:rPr lang="en-US" sz="2000" dirty="0" smtClean="0"/>
              <a:t>bin:</a:t>
            </a:r>
          </a:p>
          <a:p>
            <a:pPr marL="457200" indent="-457200">
              <a:buAutoNum type="arabicParenR"/>
            </a:pPr>
            <a:r>
              <a:rPr lang="en-US" sz="2000" dirty="0" smtClean="0"/>
              <a:t>Events were additionally split in elasticity, then</a:t>
            </a:r>
          </a:p>
          <a:p>
            <a:pPr marL="457200" indent="-457200"/>
            <a:r>
              <a:rPr lang="en-US" sz="2000" dirty="0" smtClean="0"/>
              <a:t>	</a:t>
            </a:r>
            <a:r>
              <a:rPr lang="en-US" sz="2000" dirty="0" smtClean="0">
                <a:sym typeface="Symbol"/>
              </a:rPr>
              <a:t></a:t>
            </a:r>
            <a:r>
              <a:rPr lang="en-US" sz="2000" baseline="30000" dirty="0" smtClean="0">
                <a:sym typeface="Symbol"/>
              </a:rPr>
              <a:t></a:t>
            </a:r>
            <a:r>
              <a:rPr lang="en-US" sz="2000" dirty="0" smtClean="0">
                <a:sym typeface="Symbol"/>
              </a:rPr>
              <a:t> yield was extracted for each elasticity bin</a:t>
            </a:r>
            <a:endParaRPr lang="en-US" sz="2000" dirty="0" smtClean="0"/>
          </a:p>
          <a:p>
            <a:pPr marL="457200" indent="-457200">
              <a:buAutoNum type="arabicParenR" startAt="2"/>
            </a:pPr>
            <a:r>
              <a:rPr lang="en-US" sz="2000" dirty="0" smtClean="0"/>
              <a:t>Kinematic constraint on elasticity was applied,</a:t>
            </a:r>
          </a:p>
          <a:p>
            <a:pPr marL="457200" indent="-457200"/>
            <a:r>
              <a:rPr lang="en-US" sz="2000" dirty="0" smtClean="0"/>
              <a:t>	then yield was extracted from constrained</a:t>
            </a:r>
          </a:p>
          <a:p>
            <a:pPr marL="457200" indent="-457200"/>
            <a:r>
              <a:rPr lang="en-US" sz="2000" dirty="0" smtClean="0"/>
              <a:t>	invariant mass distribution</a:t>
            </a:r>
          </a:p>
          <a:p>
            <a:endParaRPr lang="en-US" sz="2000" dirty="0" smtClean="0"/>
          </a:p>
        </p:txBody>
      </p:sp>
      <p:pic>
        <p:nvPicPr>
          <p:cNvPr id="15" name="Picture 14" descr="elasticity_example_fit_new.png"/>
          <p:cNvPicPr>
            <a:picLocks noChangeAspect="1"/>
          </p:cNvPicPr>
          <p:nvPr/>
        </p:nvPicPr>
        <p:blipFill>
          <a:blip r:embed="rId3"/>
          <a:stretch>
            <a:fillRect/>
          </a:stretch>
        </p:blipFill>
        <p:spPr>
          <a:xfrm>
            <a:off x="6248400" y="3886200"/>
            <a:ext cx="2430304" cy="2310289"/>
          </a:xfrm>
          <a:prstGeom prst="rect">
            <a:avLst/>
          </a:prstGeom>
        </p:spPr>
      </p:pic>
      <p:pic>
        <p:nvPicPr>
          <p:cNvPr id="16" name="Picture 15" descr="mass_example_fit_new.png"/>
          <p:cNvPicPr>
            <a:picLocks noChangeAspect="1"/>
          </p:cNvPicPr>
          <p:nvPr/>
        </p:nvPicPr>
        <p:blipFill>
          <a:blip r:embed="rId4"/>
          <a:stretch>
            <a:fillRect/>
          </a:stretch>
        </p:blipFill>
        <p:spPr>
          <a:xfrm>
            <a:off x="6172200" y="1219200"/>
            <a:ext cx="2430304" cy="2310289"/>
          </a:xfrm>
          <a:prstGeom prst="rect">
            <a:avLst/>
          </a:prstGeom>
        </p:spPr>
      </p:pic>
      <p:sp>
        <p:nvSpPr>
          <p:cNvPr id="19" name="TextBox 18"/>
          <p:cNvSpPr txBox="1"/>
          <p:nvPr/>
        </p:nvSpPr>
        <p:spPr>
          <a:xfrm>
            <a:off x="6477000" y="914400"/>
            <a:ext cx="1828800" cy="307777"/>
          </a:xfrm>
          <a:prstGeom prst="rect">
            <a:avLst/>
          </a:prstGeom>
          <a:solidFill>
            <a:schemeClr val="bg1"/>
          </a:solidFill>
        </p:spPr>
        <p:txBody>
          <a:bodyPr wrap="square" rtlCol="0">
            <a:spAutoFit/>
          </a:bodyPr>
          <a:lstStyle/>
          <a:p>
            <a:r>
              <a:rPr lang="en-US" sz="1400" b="1" dirty="0" smtClean="0"/>
              <a:t>two  </a:t>
            </a:r>
            <a:r>
              <a:rPr lang="en-US" sz="1400" b="1" dirty="0" smtClean="0">
                <a:sym typeface="Symbol"/>
              </a:rPr>
              <a:t> invariant mass</a:t>
            </a:r>
            <a:endParaRPr lang="en-US" sz="1400" b="1" dirty="0"/>
          </a:p>
        </p:txBody>
      </p:sp>
      <p:sp>
        <p:nvSpPr>
          <p:cNvPr id="20" name="TextBox 19"/>
          <p:cNvSpPr txBox="1"/>
          <p:nvPr/>
        </p:nvSpPr>
        <p:spPr>
          <a:xfrm>
            <a:off x="533400" y="4267200"/>
            <a:ext cx="3733800" cy="307777"/>
          </a:xfrm>
          <a:prstGeom prst="rect">
            <a:avLst/>
          </a:prstGeom>
          <a:solidFill>
            <a:schemeClr val="bg1"/>
          </a:solidFill>
        </p:spPr>
        <p:txBody>
          <a:bodyPr wrap="square" rtlCol="0">
            <a:spAutoFit/>
          </a:bodyPr>
          <a:lstStyle/>
          <a:p>
            <a:r>
              <a:rPr lang="en-US" sz="1400" b="1" dirty="0" smtClean="0"/>
              <a:t>two  </a:t>
            </a:r>
            <a:r>
              <a:rPr lang="en-US" sz="1400" b="1" dirty="0" smtClean="0">
                <a:sym typeface="Symbol"/>
              </a:rPr>
              <a:t> invariant mass with elasticity constraint</a:t>
            </a:r>
            <a:endParaRPr lang="en-US" sz="1400" b="1" dirty="0"/>
          </a:p>
        </p:txBody>
      </p:sp>
      <p:sp>
        <p:nvSpPr>
          <p:cNvPr id="21" name="TextBox 20"/>
          <p:cNvSpPr txBox="1"/>
          <p:nvPr/>
        </p:nvSpPr>
        <p:spPr>
          <a:xfrm>
            <a:off x="6324600" y="3581400"/>
            <a:ext cx="2286000" cy="304800"/>
          </a:xfrm>
          <a:prstGeom prst="rect">
            <a:avLst/>
          </a:prstGeom>
          <a:solidFill>
            <a:schemeClr val="bg1"/>
          </a:solidFill>
        </p:spPr>
        <p:txBody>
          <a:bodyPr wrap="square" rtlCol="0">
            <a:spAutoFit/>
          </a:bodyPr>
          <a:lstStyle/>
          <a:p>
            <a:r>
              <a:rPr lang="en-US" sz="1400" b="1" dirty="0" smtClean="0">
                <a:sym typeface="Symbol"/>
              </a:rPr>
              <a:t></a:t>
            </a:r>
            <a:r>
              <a:rPr lang="en-US" sz="1400" b="1" baseline="30000" dirty="0" smtClean="0">
                <a:sym typeface="Symbol"/>
              </a:rPr>
              <a:t>0</a:t>
            </a:r>
            <a:r>
              <a:rPr lang="en-US" sz="1400" b="1" dirty="0" smtClean="0">
                <a:sym typeface="Symbol"/>
              </a:rPr>
              <a:t> </a:t>
            </a:r>
            <a:r>
              <a:rPr lang="en-US" sz="1400" b="1" dirty="0" smtClean="0"/>
              <a:t>distribution on elasticity</a:t>
            </a:r>
            <a:endParaRPr lang="en-US" sz="14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I. Larin                  Users Meeting   2009</a:t>
            </a:r>
            <a:endParaRPr lang="en-US" dirty="0"/>
          </a:p>
        </p:txBody>
      </p:sp>
      <p:sp>
        <p:nvSpPr>
          <p:cNvPr id="5" name="Slide Number Placeholder 4"/>
          <p:cNvSpPr>
            <a:spLocks noGrp="1"/>
          </p:cNvSpPr>
          <p:nvPr>
            <p:ph type="sldNum" sz="quarter" idx="12"/>
          </p:nvPr>
        </p:nvSpPr>
        <p:spPr/>
        <p:txBody>
          <a:bodyPr/>
          <a:lstStyle/>
          <a:p>
            <a:fld id="{3889096D-1CC9-44F5-AD85-84725E33549A}" type="slidenum">
              <a:rPr lang="en-US" smtClean="0"/>
              <a:pPr/>
              <a:t>13</a:t>
            </a:fld>
            <a:endParaRPr lang="en-US" dirty="0"/>
          </a:p>
        </p:txBody>
      </p:sp>
      <p:pic>
        <p:nvPicPr>
          <p:cNvPr id="6" name="Picture 5" descr="dndt_carbon.png"/>
          <p:cNvPicPr>
            <a:picLocks noChangeAspect="1"/>
          </p:cNvPicPr>
          <p:nvPr/>
        </p:nvPicPr>
        <p:blipFill>
          <a:blip r:embed="rId2"/>
          <a:stretch>
            <a:fillRect/>
          </a:stretch>
        </p:blipFill>
        <p:spPr>
          <a:xfrm>
            <a:off x="914400" y="2743200"/>
            <a:ext cx="3240405" cy="3240405"/>
          </a:xfrm>
          <a:prstGeom prst="rect">
            <a:avLst/>
          </a:prstGeom>
          <a:ln>
            <a:solidFill>
              <a:schemeClr val="tx1">
                <a:lumMod val="50000"/>
                <a:lumOff val="50000"/>
              </a:schemeClr>
            </a:solidFill>
          </a:ln>
        </p:spPr>
      </p:pic>
      <p:pic>
        <p:nvPicPr>
          <p:cNvPr id="7" name="Picture 6" descr="dndt_lead.png"/>
          <p:cNvPicPr>
            <a:picLocks noChangeAspect="1"/>
          </p:cNvPicPr>
          <p:nvPr/>
        </p:nvPicPr>
        <p:blipFill>
          <a:blip r:embed="rId3"/>
          <a:stretch>
            <a:fillRect/>
          </a:stretch>
        </p:blipFill>
        <p:spPr>
          <a:xfrm>
            <a:off x="4953000" y="2743200"/>
            <a:ext cx="3240405" cy="3240405"/>
          </a:xfrm>
          <a:prstGeom prst="rect">
            <a:avLst/>
          </a:prstGeom>
          <a:ln>
            <a:solidFill>
              <a:schemeClr val="tx1">
                <a:lumMod val="50000"/>
                <a:lumOff val="50000"/>
              </a:schemeClr>
            </a:solidFill>
          </a:ln>
        </p:spPr>
      </p:pic>
      <p:sp>
        <p:nvSpPr>
          <p:cNvPr id="8" name="TextBox 7"/>
          <p:cNvSpPr txBox="1"/>
          <p:nvPr/>
        </p:nvSpPr>
        <p:spPr>
          <a:xfrm>
            <a:off x="914400" y="304800"/>
            <a:ext cx="7696200" cy="830997"/>
          </a:xfrm>
          <a:prstGeom prst="rect">
            <a:avLst/>
          </a:prstGeom>
          <a:noFill/>
        </p:spPr>
        <p:txBody>
          <a:bodyPr wrap="square" rtlCol="0">
            <a:spAutoFit/>
            <a:scene3d>
              <a:camera prst="orthographicFront"/>
              <a:lightRig rig="flood" dir="t"/>
            </a:scene3d>
            <a:sp3d prstMaterial="plastic">
              <a:bevelT w="215900" h="215900"/>
              <a:bevelB w="215900" h="215900"/>
              <a:extrusionClr>
                <a:srgbClr val="FF0000"/>
              </a:extrusionClr>
              <a:contourClr>
                <a:schemeClr val="bg1"/>
              </a:contourClr>
            </a:sp3d>
          </a:bodyPr>
          <a:lstStyle/>
          <a:p>
            <a:pPr algn="ctr"/>
            <a:r>
              <a:rPr lang="en-US" sz="4800" b="1" dirty="0" smtClean="0">
                <a:solidFill>
                  <a:srgbClr val="3C5A78"/>
                </a:solidFill>
                <a:latin typeface="Times New Roman" pitchFamily="18" charset="0"/>
                <a:cs typeface="Times New Roman" pitchFamily="18" charset="0"/>
                <a:sym typeface="Symbol"/>
              </a:rPr>
              <a:t>Elastic </a:t>
            </a:r>
            <a:r>
              <a:rPr lang="en-US" sz="4800" b="1" baseline="30000" dirty="0" smtClean="0">
                <a:solidFill>
                  <a:srgbClr val="3C5A78"/>
                </a:solidFill>
                <a:latin typeface="Times New Roman" pitchFamily="18" charset="0"/>
                <a:cs typeface="Times New Roman" pitchFamily="18" charset="0"/>
                <a:sym typeface="Symbol"/>
              </a:rPr>
              <a:t>0</a:t>
            </a:r>
            <a:r>
              <a:rPr lang="en-US" sz="4800" b="1" dirty="0" smtClean="0">
                <a:solidFill>
                  <a:srgbClr val="3C5A78"/>
                </a:solidFill>
                <a:sym typeface="Symbol"/>
              </a:rPr>
              <a:t> yield</a:t>
            </a:r>
            <a:endParaRPr lang="en-US" sz="3200" b="1" baseline="80000" dirty="0" smtClean="0">
              <a:solidFill>
                <a:srgbClr val="3C5A78"/>
              </a:solidFill>
            </a:endParaRPr>
          </a:p>
        </p:txBody>
      </p:sp>
      <p:sp>
        <p:nvSpPr>
          <p:cNvPr id="10" name="TextBox 9"/>
          <p:cNvSpPr txBox="1"/>
          <p:nvPr/>
        </p:nvSpPr>
        <p:spPr>
          <a:xfrm>
            <a:off x="1524000" y="3124200"/>
            <a:ext cx="914400" cy="523220"/>
          </a:xfrm>
          <a:prstGeom prst="rect">
            <a:avLst/>
          </a:prstGeom>
          <a:solidFill>
            <a:schemeClr val="bg1"/>
          </a:solidFill>
        </p:spPr>
        <p:txBody>
          <a:bodyPr wrap="square" rtlCol="0">
            <a:spAutoFit/>
          </a:bodyPr>
          <a:lstStyle/>
          <a:p>
            <a:r>
              <a:rPr lang="en-US" sz="2800" b="1" baseline="30000" dirty="0" smtClean="0">
                <a:solidFill>
                  <a:srgbClr val="A40042"/>
                </a:solidFill>
              </a:rPr>
              <a:t>12</a:t>
            </a:r>
            <a:r>
              <a:rPr lang="en-US" sz="2800" b="1" dirty="0" smtClean="0">
                <a:solidFill>
                  <a:srgbClr val="A40042"/>
                </a:solidFill>
              </a:rPr>
              <a:t>C</a:t>
            </a:r>
            <a:endParaRPr lang="en-US" sz="2800" b="1" dirty="0">
              <a:solidFill>
                <a:srgbClr val="A40042"/>
              </a:solidFill>
            </a:endParaRPr>
          </a:p>
        </p:txBody>
      </p:sp>
      <p:sp>
        <p:nvSpPr>
          <p:cNvPr id="11" name="TextBox 10"/>
          <p:cNvSpPr txBox="1"/>
          <p:nvPr/>
        </p:nvSpPr>
        <p:spPr>
          <a:xfrm>
            <a:off x="6705600" y="3124200"/>
            <a:ext cx="1066800" cy="523220"/>
          </a:xfrm>
          <a:prstGeom prst="rect">
            <a:avLst/>
          </a:prstGeom>
          <a:solidFill>
            <a:schemeClr val="bg1"/>
          </a:solidFill>
        </p:spPr>
        <p:txBody>
          <a:bodyPr wrap="square" rtlCol="0">
            <a:spAutoFit/>
          </a:bodyPr>
          <a:lstStyle/>
          <a:p>
            <a:r>
              <a:rPr lang="en-US" sz="2800" b="1" baseline="30000" dirty="0" smtClean="0">
                <a:solidFill>
                  <a:srgbClr val="A40042"/>
                </a:solidFill>
              </a:rPr>
              <a:t>208</a:t>
            </a:r>
            <a:r>
              <a:rPr lang="en-US" sz="2800" b="1" dirty="0" smtClean="0">
                <a:solidFill>
                  <a:srgbClr val="A40042"/>
                </a:solidFill>
              </a:rPr>
              <a:t>Pb</a:t>
            </a:r>
            <a:endParaRPr lang="en-US" sz="2800" b="1" dirty="0">
              <a:solidFill>
                <a:srgbClr val="A40042"/>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I. Larin                  Users Meeting   2009</a:t>
            </a:r>
            <a:endParaRPr lang="en-US" dirty="0"/>
          </a:p>
        </p:txBody>
      </p:sp>
      <p:sp>
        <p:nvSpPr>
          <p:cNvPr id="5" name="Slide Number Placeholder 4"/>
          <p:cNvSpPr>
            <a:spLocks noGrp="1"/>
          </p:cNvSpPr>
          <p:nvPr>
            <p:ph type="sldNum" sz="quarter" idx="12"/>
          </p:nvPr>
        </p:nvSpPr>
        <p:spPr/>
        <p:txBody>
          <a:bodyPr/>
          <a:lstStyle/>
          <a:p>
            <a:fld id="{3889096D-1CC9-44F5-AD85-84725E33549A}" type="slidenum">
              <a:rPr lang="en-US" smtClean="0"/>
              <a:pPr/>
              <a:t>14</a:t>
            </a:fld>
            <a:endParaRPr lang="en-US"/>
          </a:p>
        </p:txBody>
      </p:sp>
      <p:sp>
        <p:nvSpPr>
          <p:cNvPr id="6" name="TextBox 5"/>
          <p:cNvSpPr txBox="1"/>
          <p:nvPr/>
        </p:nvSpPr>
        <p:spPr>
          <a:xfrm>
            <a:off x="0" y="0"/>
            <a:ext cx="9144000" cy="830997"/>
          </a:xfrm>
          <a:prstGeom prst="rect">
            <a:avLst/>
          </a:prstGeom>
          <a:noFill/>
        </p:spPr>
        <p:txBody>
          <a:bodyPr wrap="square" rtlCol="0">
            <a:spAutoFit/>
            <a:scene3d>
              <a:camera prst="orthographicFront"/>
              <a:lightRig rig="flood" dir="t"/>
            </a:scene3d>
            <a:sp3d prstMaterial="plastic">
              <a:bevelT w="215900" h="215900"/>
              <a:bevelB w="215900" h="215900"/>
              <a:extrusionClr>
                <a:srgbClr val="FF0000"/>
              </a:extrusionClr>
              <a:contourClr>
                <a:schemeClr val="bg1"/>
              </a:contourClr>
            </a:sp3d>
          </a:bodyPr>
          <a:lstStyle/>
          <a:p>
            <a:pPr algn="ctr"/>
            <a:r>
              <a:rPr lang="en-US" sz="4800" b="1" dirty="0" smtClean="0">
                <a:solidFill>
                  <a:srgbClr val="3C5A78"/>
                </a:solidFill>
                <a:latin typeface="Times New Roman" pitchFamily="18" charset="0"/>
                <a:cs typeface="Times New Roman" pitchFamily="18" charset="0"/>
                <a:sym typeface="Symbol"/>
              </a:rPr>
              <a:t></a:t>
            </a:r>
            <a:r>
              <a:rPr lang="en-US" sz="4800" b="1" baseline="30000" dirty="0" smtClean="0">
                <a:solidFill>
                  <a:srgbClr val="3C5A78"/>
                </a:solidFill>
                <a:latin typeface="Times New Roman" pitchFamily="18" charset="0"/>
                <a:cs typeface="Times New Roman" pitchFamily="18" charset="0"/>
                <a:sym typeface="Symbol"/>
              </a:rPr>
              <a:t>0</a:t>
            </a:r>
            <a:r>
              <a:rPr lang="en-US" sz="4800" b="1" dirty="0" smtClean="0">
                <a:solidFill>
                  <a:srgbClr val="3C5A78"/>
                </a:solidFill>
                <a:sym typeface="Symbol"/>
              </a:rPr>
              <a:t> photoproduction cross section</a:t>
            </a:r>
            <a:endParaRPr lang="en-US" sz="4800" b="1" baseline="80000" dirty="0">
              <a:solidFill>
                <a:srgbClr val="3C5A78"/>
              </a:solidFill>
            </a:endParaRPr>
          </a:p>
        </p:txBody>
      </p:sp>
      <p:sp>
        <p:nvSpPr>
          <p:cNvPr id="20" name="TextBox 19"/>
          <p:cNvSpPr txBox="1"/>
          <p:nvPr/>
        </p:nvSpPr>
        <p:spPr>
          <a:xfrm>
            <a:off x="381000" y="762000"/>
            <a:ext cx="8458200" cy="830997"/>
          </a:xfrm>
          <a:prstGeom prst="rect">
            <a:avLst/>
          </a:prstGeom>
          <a:noFill/>
        </p:spPr>
        <p:txBody>
          <a:bodyPr wrap="square" rtlCol="0">
            <a:spAutoFit/>
            <a:scene3d>
              <a:camera prst="orthographicFront"/>
              <a:lightRig rig="flood" dir="t"/>
            </a:scene3d>
            <a:sp3d prstMaterial="plastic">
              <a:bevelT w="215900" h="215900"/>
              <a:bevelB w="215900" h="215900"/>
              <a:extrusionClr>
                <a:srgbClr val="FF0000"/>
              </a:extrusionClr>
              <a:contourClr>
                <a:schemeClr val="bg1"/>
              </a:contourClr>
            </a:sp3d>
          </a:bodyPr>
          <a:lstStyle/>
          <a:p>
            <a:pPr lvl="1">
              <a:buSzPct val="50000"/>
              <a:buBlip>
                <a:blip r:embed="rId2"/>
              </a:buBlip>
            </a:pPr>
            <a:r>
              <a:rPr lang="en-US" sz="2400" b="1" dirty="0" smtClean="0">
                <a:solidFill>
                  <a:srgbClr val="3C5A78"/>
                </a:solidFill>
                <a:latin typeface="Times New Roman" pitchFamily="18" charset="0"/>
                <a:cs typeface="Times New Roman" pitchFamily="18" charset="0"/>
                <a:sym typeface="Symbol"/>
              </a:rPr>
              <a:t> </a:t>
            </a:r>
            <a:r>
              <a:rPr lang="en-US" sz="2400" b="1" baseline="30000" dirty="0" smtClean="0">
                <a:solidFill>
                  <a:srgbClr val="3C5A78"/>
                </a:solidFill>
                <a:latin typeface="Times New Roman" pitchFamily="18" charset="0"/>
                <a:cs typeface="Times New Roman" pitchFamily="18" charset="0"/>
                <a:sym typeface="Symbol"/>
              </a:rPr>
              <a:t>0</a:t>
            </a:r>
            <a:r>
              <a:rPr lang="en-US" sz="2400" b="1" dirty="0" smtClean="0">
                <a:solidFill>
                  <a:srgbClr val="3C5A78"/>
                </a:solidFill>
                <a:latin typeface="Times New Roman" pitchFamily="18" charset="0"/>
                <a:cs typeface="Times New Roman" pitchFamily="18" charset="0"/>
                <a:sym typeface="Symbol"/>
              </a:rPr>
              <a:t> photoproduction cross section has been extracted from elastic </a:t>
            </a:r>
            <a:r>
              <a:rPr lang="en-US" sz="2400" b="1" baseline="30000" dirty="0" smtClean="0">
                <a:solidFill>
                  <a:srgbClr val="3C5A78"/>
                </a:solidFill>
                <a:latin typeface="Times New Roman" pitchFamily="18" charset="0"/>
                <a:cs typeface="Times New Roman" pitchFamily="18" charset="0"/>
                <a:sym typeface="Symbol"/>
              </a:rPr>
              <a:t>0</a:t>
            </a:r>
            <a:r>
              <a:rPr lang="en-US" sz="2400" b="1" dirty="0" smtClean="0">
                <a:solidFill>
                  <a:srgbClr val="3C5A78"/>
                </a:solidFill>
                <a:latin typeface="Times New Roman" pitchFamily="18" charset="0"/>
                <a:cs typeface="Times New Roman" pitchFamily="18" charset="0"/>
                <a:sym typeface="Symbol"/>
              </a:rPr>
              <a:t> yield using setup acceptance and efficiency</a:t>
            </a:r>
            <a:endParaRPr lang="en-US" sz="2400" b="1" baseline="80000" dirty="0">
              <a:solidFill>
                <a:srgbClr val="3C5A78"/>
              </a:solidFill>
              <a:latin typeface="Times New Roman" pitchFamily="18" charset="0"/>
              <a:cs typeface="Times New Roman" pitchFamily="18" charset="0"/>
            </a:endParaRPr>
          </a:p>
        </p:txBody>
      </p:sp>
      <p:pic>
        <p:nvPicPr>
          <p:cNvPr id="12" name="Picture 11" descr="dndt1_c_cs.png"/>
          <p:cNvPicPr>
            <a:picLocks noChangeAspect="1"/>
          </p:cNvPicPr>
          <p:nvPr/>
        </p:nvPicPr>
        <p:blipFill>
          <a:blip r:embed="rId3"/>
          <a:stretch>
            <a:fillRect/>
          </a:stretch>
        </p:blipFill>
        <p:spPr>
          <a:xfrm>
            <a:off x="457200" y="2667000"/>
            <a:ext cx="3240405" cy="3240405"/>
          </a:xfrm>
          <a:prstGeom prst="rect">
            <a:avLst/>
          </a:prstGeom>
          <a:ln>
            <a:solidFill>
              <a:schemeClr val="tx1">
                <a:lumMod val="50000"/>
                <a:lumOff val="50000"/>
              </a:schemeClr>
            </a:solidFill>
          </a:ln>
        </p:spPr>
      </p:pic>
      <p:pic>
        <p:nvPicPr>
          <p:cNvPr id="13" name="Picture 12" descr="dndt1_pb_cs.png"/>
          <p:cNvPicPr>
            <a:picLocks noChangeAspect="1"/>
          </p:cNvPicPr>
          <p:nvPr/>
        </p:nvPicPr>
        <p:blipFill>
          <a:blip r:embed="rId4"/>
          <a:stretch>
            <a:fillRect/>
          </a:stretch>
        </p:blipFill>
        <p:spPr>
          <a:xfrm>
            <a:off x="5638800" y="2667000"/>
            <a:ext cx="3240405" cy="3240405"/>
          </a:xfrm>
          <a:prstGeom prst="rect">
            <a:avLst/>
          </a:prstGeom>
          <a:ln>
            <a:solidFill>
              <a:schemeClr val="tx1">
                <a:lumMod val="50000"/>
                <a:lumOff val="50000"/>
              </a:schemeClr>
            </a:solidFill>
          </a:ln>
        </p:spPr>
      </p:pic>
      <p:sp>
        <p:nvSpPr>
          <p:cNvPr id="14" name="TextBox 13"/>
          <p:cNvSpPr txBox="1"/>
          <p:nvPr/>
        </p:nvSpPr>
        <p:spPr>
          <a:xfrm>
            <a:off x="1219200" y="3200400"/>
            <a:ext cx="914400" cy="523220"/>
          </a:xfrm>
          <a:prstGeom prst="rect">
            <a:avLst/>
          </a:prstGeom>
          <a:solidFill>
            <a:schemeClr val="bg1"/>
          </a:solidFill>
        </p:spPr>
        <p:txBody>
          <a:bodyPr wrap="square" rtlCol="0">
            <a:spAutoFit/>
          </a:bodyPr>
          <a:lstStyle/>
          <a:p>
            <a:r>
              <a:rPr lang="en-US" sz="2800" b="1" baseline="30000" dirty="0" smtClean="0">
                <a:solidFill>
                  <a:srgbClr val="A40042"/>
                </a:solidFill>
              </a:rPr>
              <a:t>12</a:t>
            </a:r>
            <a:r>
              <a:rPr lang="en-US" sz="2800" b="1" dirty="0" smtClean="0">
                <a:solidFill>
                  <a:srgbClr val="A40042"/>
                </a:solidFill>
              </a:rPr>
              <a:t>C</a:t>
            </a:r>
            <a:endParaRPr lang="en-US" sz="2800" b="1" dirty="0">
              <a:solidFill>
                <a:srgbClr val="A40042"/>
              </a:solidFill>
            </a:endParaRPr>
          </a:p>
        </p:txBody>
      </p:sp>
      <p:sp>
        <p:nvSpPr>
          <p:cNvPr id="16" name="TextBox 15"/>
          <p:cNvSpPr txBox="1"/>
          <p:nvPr/>
        </p:nvSpPr>
        <p:spPr>
          <a:xfrm>
            <a:off x="7239000" y="3200400"/>
            <a:ext cx="1066800" cy="523220"/>
          </a:xfrm>
          <a:prstGeom prst="rect">
            <a:avLst/>
          </a:prstGeom>
          <a:solidFill>
            <a:schemeClr val="bg1"/>
          </a:solidFill>
        </p:spPr>
        <p:txBody>
          <a:bodyPr wrap="square" rtlCol="0">
            <a:spAutoFit/>
          </a:bodyPr>
          <a:lstStyle/>
          <a:p>
            <a:r>
              <a:rPr lang="en-US" sz="2800" b="1" baseline="30000" dirty="0" smtClean="0">
                <a:solidFill>
                  <a:srgbClr val="A40042"/>
                </a:solidFill>
              </a:rPr>
              <a:t>208</a:t>
            </a:r>
            <a:r>
              <a:rPr lang="en-US" sz="2800" b="1" dirty="0" smtClean="0">
                <a:solidFill>
                  <a:srgbClr val="A40042"/>
                </a:solidFill>
              </a:rPr>
              <a:t>Pb</a:t>
            </a:r>
            <a:endParaRPr lang="en-US" sz="2800" b="1" dirty="0">
              <a:solidFill>
                <a:srgbClr val="A40042"/>
              </a:solidFill>
            </a:endParaRPr>
          </a:p>
        </p:txBody>
      </p:sp>
      <p:sp>
        <p:nvSpPr>
          <p:cNvPr id="21" name="TextBox 20"/>
          <p:cNvSpPr txBox="1"/>
          <p:nvPr/>
        </p:nvSpPr>
        <p:spPr>
          <a:xfrm>
            <a:off x="3749040" y="2971800"/>
            <a:ext cx="1813560" cy="1938992"/>
          </a:xfrm>
          <a:prstGeom prst="rect">
            <a:avLst/>
          </a:prstGeom>
          <a:solidFill>
            <a:schemeClr val="bg1"/>
          </a:solidFill>
          <a:ln>
            <a:solidFill>
              <a:schemeClr val="tx1">
                <a:lumMod val="50000"/>
                <a:lumOff val="50000"/>
              </a:schemeClr>
            </a:solidFill>
          </a:ln>
        </p:spPr>
        <p:txBody>
          <a:bodyPr wrap="square" rtlCol="0">
            <a:spAutoFit/>
          </a:bodyPr>
          <a:lstStyle/>
          <a:p>
            <a:endParaRPr lang="en-US" sz="1200" dirty="0" smtClean="0"/>
          </a:p>
          <a:p>
            <a:r>
              <a:rPr lang="en-US" sz="1200" dirty="0" smtClean="0"/>
              <a:t>Primakoff 	    </a:t>
            </a:r>
            <a:r>
              <a:rPr lang="en-US" sz="1200" b="1" dirty="0" smtClean="0">
                <a:solidFill>
                  <a:srgbClr val="C00000"/>
                </a:solidFill>
              </a:rPr>
              <a:t>---------</a:t>
            </a:r>
          </a:p>
          <a:p>
            <a:endParaRPr lang="en-US" sz="1200" dirty="0" smtClean="0"/>
          </a:p>
          <a:p>
            <a:r>
              <a:rPr lang="en-US" sz="1200" dirty="0" smtClean="0"/>
              <a:t>Nuclear coherent   </a:t>
            </a:r>
            <a:r>
              <a:rPr lang="en-US" sz="1200" b="1" dirty="0" smtClean="0">
                <a:solidFill>
                  <a:srgbClr val="2929FF"/>
                </a:solidFill>
              </a:rPr>
              <a:t>------</a:t>
            </a:r>
            <a:endParaRPr lang="en-US" sz="1200" b="1" dirty="0" smtClean="0">
              <a:solidFill>
                <a:srgbClr val="2929FF"/>
              </a:solidFill>
            </a:endParaRPr>
          </a:p>
          <a:p>
            <a:endParaRPr lang="en-US" sz="1200" dirty="0" smtClean="0"/>
          </a:p>
          <a:p>
            <a:r>
              <a:rPr lang="en-US" sz="1200" dirty="0" smtClean="0"/>
              <a:t>Interference         </a:t>
            </a:r>
            <a:r>
              <a:rPr lang="en-US" sz="1200" b="1" dirty="0" smtClean="0">
                <a:solidFill>
                  <a:srgbClr val="FF00FF"/>
                </a:solidFill>
              </a:rPr>
              <a:t>---------</a:t>
            </a:r>
          </a:p>
          <a:p>
            <a:endParaRPr lang="en-US" sz="1200" dirty="0" smtClean="0"/>
          </a:p>
          <a:p>
            <a:r>
              <a:rPr lang="en-US" sz="1200" dirty="0" smtClean="0"/>
              <a:t>Incoherent           </a:t>
            </a:r>
            <a:r>
              <a:rPr lang="en-US" sz="1200" b="1" dirty="0" smtClean="0">
                <a:solidFill>
                  <a:srgbClr val="18F400"/>
                </a:solidFill>
              </a:rPr>
              <a:t>---------</a:t>
            </a:r>
          </a:p>
          <a:p>
            <a:endParaRPr lang="en-US" sz="1200" dirty="0" smtClean="0"/>
          </a:p>
          <a:p>
            <a:r>
              <a:rPr lang="en-US" sz="1200" dirty="0" smtClean="0"/>
              <a:t>Total	    </a:t>
            </a:r>
            <a:r>
              <a:rPr lang="en-US" sz="1200" b="1" dirty="0" smtClean="0">
                <a:solidFill>
                  <a:srgbClr val="148CC8"/>
                </a:solidFill>
              </a:rPr>
              <a:t>---------</a:t>
            </a:r>
            <a:endParaRPr lang="en-US" sz="1200" b="1" dirty="0">
              <a:solidFill>
                <a:srgbClr val="148CC8"/>
              </a:solidFill>
            </a:endParaRPr>
          </a:p>
        </p:txBody>
      </p:sp>
      <p:sp>
        <p:nvSpPr>
          <p:cNvPr id="11" name="TextBox 10"/>
          <p:cNvSpPr txBox="1"/>
          <p:nvPr/>
        </p:nvSpPr>
        <p:spPr>
          <a:xfrm>
            <a:off x="3810000" y="2133600"/>
            <a:ext cx="1680268" cy="461665"/>
          </a:xfrm>
          <a:prstGeom prst="rect">
            <a:avLst/>
          </a:prstGeom>
          <a:solidFill>
            <a:schemeClr val="bg1"/>
          </a:solidFill>
          <a:ln>
            <a:solidFill>
              <a:schemeClr val="tx1">
                <a:lumMod val="50000"/>
                <a:lumOff val="50000"/>
              </a:schemeClr>
            </a:solidFill>
          </a:ln>
        </p:spPr>
        <p:txBody>
          <a:bodyPr wrap="none" rtlCol="0">
            <a:spAutoFit/>
          </a:bodyPr>
          <a:lstStyle/>
          <a:p>
            <a:r>
              <a:rPr lang="en-US" sz="2400" b="1" dirty="0" smtClean="0"/>
              <a:t>E</a:t>
            </a:r>
            <a:r>
              <a:rPr lang="en-US" sz="2400" b="1" baseline="-25000" dirty="0" smtClean="0">
                <a:sym typeface="Symbol"/>
              </a:rPr>
              <a:t></a:t>
            </a:r>
            <a:r>
              <a:rPr lang="en-US" sz="2400" b="1" dirty="0" smtClean="0">
                <a:sym typeface="Symbol"/>
              </a:rPr>
              <a:t> = 5.2GeV</a:t>
            </a:r>
            <a:endParaRPr lang="en-US" sz="24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I. Larin                  Users Meeting   2009</a:t>
            </a:r>
            <a:endParaRPr lang="en-US" dirty="0"/>
          </a:p>
        </p:txBody>
      </p:sp>
      <p:sp>
        <p:nvSpPr>
          <p:cNvPr id="5" name="Slide Number Placeholder 4"/>
          <p:cNvSpPr>
            <a:spLocks noGrp="1"/>
          </p:cNvSpPr>
          <p:nvPr>
            <p:ph type="sldNum" sz="quarter" idx="12"/>
          </p:nvPr>
        </p:nvSpPr>
        <p:spPr/>
        <p:txBody>
          <a:bodyPr/>
          <a:lstStyle/>
          <a:p>
            <a:fld id="{3889096D-1CC9-44F5-AD85-84725E33549A}" type="slidenum">
              <a:rPr lang="en-US" smtClean="0"/>
              <a:pPr/>
              <a:t>15</a:t>
            </a:fld>
            <a:endParaRPr lang="en-US"/>
          </a:p>
        </p:txBody>
      </p:sp>
      <p:sp>
        <p:nvSpPr>
          <p:cNvPr id="6" name="TextBox 5"/>
          <p:cNvSpPr txBox="1"/>
          <p:nvPr/>
        </p:nvSpPr>
        <p:spPr>
          <a:xfrm>
            <a:off x="1447800" y="228600"/>
            <a:ext cx="6629400" cy="830997"/>
          </a:xfrm>
          <a:prstGeom prst="rect">
            <a:avLst/>
          </a:prstGeom>
          <a:noFill/>
        </p:spPr>
        <p:txBody>
          <a:bodyPr wrap="square" rtlCol="0">
            <a:spAutoFit/>
            <a:scene3d>
              <a:camera prst="orthographicFront"/>
              <a:lightRig rig="flood" dir="t"/>
            </a:scene3d>
            <a:sp3d prstMaterial="plastic">
              <a:bevelT w="215900" h="215900"/>
              <a:bevelB w="215900" h="215900"/>
              <a:extrusionClr>
                <a:srgbClr val="FF0000"/>
              </a:extrusionClr>
              <a:contourClr>
                <a:schemeClr val="bg1"/>
              </a:contourClr>
            </a:sp3d>
          </a:bodyPr>
          <a:lstStyle/>
          <a:p>
            <a:pPr algn="ctr"/>
            <a:r>
              <a:rPr lang="en-US" sz="4800" b="1" dirty="0" smtClean="0">
                <a:solidFill>
                  <a:srgbClr val="3C5A78"/>
                </a:solidFill>
                <a:latin typeface="Times New Roman" pitchFamily="18" charset="0"/>
                <a:cs typeface="Times New Roman" pitchFamily="18" charset="0"/>
                <a:sym typeface="Symbol"/>
              </a:rPr>
              <a:t>(</a:t>
            </a:r>
            <a:r>
              <a:rPr lang="en-US" sz="4800" b="1" baseline="30000" dirty="0" smtClean="0">
                <a:solidFill>
                  <a:srgbClr val="3C5A78"/>
                </a:solidFill>
                <a:latin typeface="Times New Roman" pitchFamily="18" charset="0"/>
                <a:cs typeface="Times New Roman" pitchFamily="18" charset="0"/>
                <a:sym typeface="Symbol"/>
              </a:rPr>
              <a:t>0</a:t>
            </a:r>
            <a:r>
              <a:rPr lang="en-US" sz="4800" b="1" dirty="0" smtClean="0">
                <a:solidFill>
                  <a:srgbClr val="3C5A78"/>
                </a:solidFill>
                <a:latin typeface="Times New Roman" pitchFamily="18" charset="0"/>
                <a:cs typeface="Times New Roman" pitchFamily="18" charset="0"/>
                <a:sym typeface="Symbol"/>
              </a:rPr>
              <a:t>) extraction</a:t>
            </a:r>
            <a:endParaRPr lang="en-US" sz="4800" b="1" dirty="0">
              <a:solidFill>
                <a:srgbClr val="3C5A78"/>
              </a:solidFill>
            </a:endParaRPr>
          </a:p>
        </p:txBody>
      </p:sp>
      <p:sp>
        <p:nvSpPr>
          <p:cNvPr id="11" name="TextBox 10"/>
          <p:cNvSpPr txBox="1"/>
          <p:nvPr/>
        </p:nvSpPr>
        <p:spPr>
          <a:xfrm>
            <a:off x="152400" y="1066800"/>
            <a:ext cx="8991600" cy="830997"/>
          </a:xfrm>
          <a:prstGeom prst="rect">
            <a:avLst/>
          </a:prstGeom>
          <a:noFill/>
        </p:spPr>
        <p:txBody>
          <a:bodyPr wrap="square" rtlCol="0">
            <a:spAutoFit/>
            <a:scene3d>
              <a:camera prst="orthographicFront"/>
              <a:lightRig rig="flood" dir="t"/>
            </a:scene3d>
            <a:sp3d prstMaterial="plastic">
              <a:bevelT w="215900" h="215900"/>
              <a:bevelB w="215900" h="215900"/>
              <a:extrusionClr>
                <a:srgbClr val="FF0000"/>
              </a:extrusionClr>
              <a:contourClr>
                <a:schemeClr val="bg1"/>
              </a:contourClr>
            </a:sp3d>
          </a:bodyPr>
          <a:lstStyle/>
          <a:p>
            <a:pPr lvl="1">
              <a:buSzPct val="50000"/>
              <a:buBlip>
                <a:blip r:embed="rId2"/>
              </a:buBlip>
            </a:pPr>
            <a:r>
              <a:rPr lang="en-US" sz="2400" b="1" dirty="0" smtClean="0">
                <a:solidFill>
                  <a:srgbClr val="3C5A78"/>
                </a:solidFill>
                <a:latin typeface="Times New Roman" pitchFamily="18" charset="0"/>
                <a:cs typeface="Times New Roman" pitchFamily="18" charset="0"/>
                <a:sym typeface="Symbol"/>
              </a:rPr>
              <a:t> Theoretical </a:t>
            </a:r>
            <a:r>
              <a:rPr lang="en-US" sz="2400" b="1" dirty="0" smtClean="0">
                <a:solidFill>
                  <a:srgbClr val="3C5A78"/>
                </a:solidFill>
                <a:latin typeface="Times New Roman" pitchFamily="18" charset="0"/>
                <a:cs typeface="Times New Roman" pitchFamily="18" charset="0"/>
                <a:sym typeface="Symbol"/>
              </a:rPr>
              <a:t>distributions </a:t>
            </a:r>
            <a:r>
              <a:rPr lang="en-US" sz="2400" b="1" dirty="0" smtClean="0">
                <a:solidFill>
                  <a:srgbClr val="3C5A78"/>
                </a:solidFill>
                <a:latin typeface="Times New Roman" pitchFamily="18" charset="0"/>
                <a:cs typeface="Times New Roman" pitchFamily="18" charset="0"/>
                <a:sym typeface="Symbol"/>
              </a:rPr>
              <a:t>folded with experimental resolution and setup acceptance have been used to fit the data</a:t>
            </a:r>
            <a:endParaRPr lang="en-US" sz="2400" b="1" baseline="80000" dirty="0">
              <a:solidFill>
                <a:srgbClr val="3C5A78"/>
              </a:solidFill>
              <a:latin typeface="Times New Roman" pitchFamily="18" charset="0"/>
              <a:cs typeface="Times New Roman" pitchFamily="18" charset="0"/>
            </a:endParaRPr>
          </a:p>
        </p:txBody>
      </p:sp>
      <p:pic>
        <p:nvPicPr>
          <p:cNvPr id="12" name="Picture 11" descr="dndt_carb_fit.png"/>
          <p:cNvPicPr>
            <a:picLocks noChangeAspect="1"/>
          </p:cNvPicPr>
          <p:nvPr/>
        </p:nvPicPr>
        <p:blipFill>
          <a:blip r:embed="rId3"/>
          <a:stretch>
            <a:fillRect/>
          </a:stretch>
        </p:blipFill>
        <p:spPr>
          <a:xfrm>
            <a:off x="381000" y="2438400"/>
            <a:ext cx="3240405" cy="3240405"/>
          </a:xfrm>
          <a:prstGeom prst="rect">
            <a:avLst/>
          </a:prstGeom>
          <a:ln>
            <a:solidFill>
              <a:schemeClr val="tx1">
                <a:lumMod val="50000"/>
                <a:lumOff val="50000"/>
              </a:schemeClr>
            </a:solidFill>
          </a:ln>
        </p:spPr>
      </p:pic>
      <p:pic>
        <p:nvPicPr>
          <p:cNvPr id="14" name="Picture 13" descr="dndt_pb_log_fit.png"/>
          <p:cNvPicPr>
            <a:picLocks noChangeAspect="1"/>
          </p:cNvPicPr>
          <p:nvPr/>
        </p:nvPicPr>
        <p:blipFill>
          <a:blip r:embed="rId4"/>
          <a:stretch>
            <a:fillRect/>
          </a:stretch>
        </p:blipFill>
        <p:spPr>
          <a:xfrm>
            <a:off x="5638800" y="2438400"/>
            <a:ext cx="3240405" cy="3240405"/>
          </a:xfrm>
          <a:prstGeom prst="rect">
            <a:avLst/>
          </a:prstGeom>
          <a:ln>
            <a:solidFill>
              <a:schemeClr val="tx1">
                <a:lumMod val="50000"/>
                <a:lumOff val="50000"/>
              </a:schemeClr>
            </a:solidFill>
          </a:ln>
        </p:spPr>
      </p:pic>
      <p:sp>
        <p:nvSpPr>
          <p:cNvPr id="15" name="TextBox 14"/>
          <p:cNvSpPr txBox="1"/>
          <p:nvPr/>
        </p:nvSpPr>
        <p:spPr>
          <a:xfrm>
            <a:off x="1752600" y="2706624"/>
            <a:ext cx="1676400" cy="523220"/>
          </a:xfrm>
          <a:prstGeom prst="rect">
            <a:avLst/>
          </a:prstGeom>
          <a:solidFill>
            <a:schemeClr val="bg1"/>
          </a:solidFill>
        </p:spPr>
        <p:txBody>
          <a:bodyPr wrap="square" rtlCol="0">
            <a:spAutoFit/>
          </a:bodyPr>
          <a:lstStyle/>
          <a:p>
            <a:r>
              <a:rPr lang="en-US" sz="2800" b="1" baseline="30000" dirty="0" smtClean="0">
                <a:solidFill>
                  <a:srgbClr val="A40042"/>
                </a:solidFill>
              </a:rPr>
              <a:t>12</a:t>
            </a:r>
            <a:r>
              <a:rPr lang="en-US" sz="2800" b="1" dirty="0" smtClean="0">
                <a:solidFill>
                  <a:srgbClr val="A40042"/>
                </a:solidFill>
              </a:rPr>
              <a:t>C</a:t>
            </a:r>
            <a:endParaRPr lang="en-US" sz="2800" b="1" dirty="0">
              <a:solidFill>
                <a:srgbClr val="A40042"/>
              </a:solidFill>
            </a:endParaRPr>
          </a:p>
        </p:txBody>
      </p:sp>
      <p:sp>
        <p:nvSpPr>
          <p:cNvPr id="16" name="TextBox 15"/>
          <p:cNvSpPr txBox="1"/>
          <p:nvPr/>
        </p:nvSpPr>
        <p:spPr>
          <a:xfrm>
            <a:off x="7010400" y="2743200"/>
            <a:ext cx="1600200" cy="523220"/>
          </a:xfrm>
          <a:prstGeom prst="rect">
            <a:avLst/>
          </a:prstGeom>
          <a:solidFill>
            <a:schemeClr val="bg1"/>
          </a:solidFill>
        </p:spPr>
        <p:txBody>
          <a:bodyPr wrap="square" rtlCol="0">
            <a:spAutoFit/>
          </a:bodyPr>
          <a:lstStyle/>
          <a:p>
            <a:r>
              <a:rPr lang="en-US" sz="2800" b="1" baseline="30000" dirty="0" smtClean="0">
                <a:solidFill>
                  <a:srgbClr val="A40042"/>
                </a:solidFill>
              </a:rPr>
              <a:t>208</a:t>
            </a:r>
            <a:r>
              <a:rPr lang="en-US" sz="2800" b="1" dirty="0" smtClean="0">
                <a:solidFill>
                  <a:srgbClr val="A40042"/>
                </a:solidFill>
              </a:rPr>
              <a:t>Pb</a:t>
            </a:r>
            <a:endParaRPr lang="en-US" sz="2800" b="1" dirty="0">
              <a:solidFill>
                <a:srgbClr val="A40042"/>
              </a:solidFill>
            </a:endParaRPr>
          </a:p>
        </p:txBody>
      </p:sp>
      <p:sp>
        <p:nvSpPr>
          <p:cNvPr id="17" name="TextBox 16"/>
          <p:cNvSpPr txBox="1"/>
          <p:nvPr/>
        </p:nvSpPr>
        <p:spPr>
          <a:xfrm>
            <a:off x="3749040" y="2971800"/>
            <a:ext cx="1813560" cy="1938992"/>
          </a:xfrm>
          <a:prstGeom prst="rect">
            <a:avLst/>
          </a:prstGeom>
          <a:solidFill>
            <a:schemeClr val="bg1"/>
          </a:solidFill>
          <a:ln>
            <a:solidFill>
              <a:schemeClr val="tx1">
                <a:lumMod val="50000"/>
                <a:lumOff val="50000"/>
              </a:schemeClr>
            </a:solidFill>
          </a:ln>
        </p:spPr>
        <p:txBody>
          <a:bodyPr wrap="square" rtlCol="0">
            <a:spAutoFit/>
          </a:bodyPr>
          <a:lstStyle/>
          <a:p>
            <a:endParaRPr lang="en-US" sz="1200" dirty="0" smtClean="0"/>
          </a:p>
          <a:p>
            <a:r>
              <a:rPr lang="en-US" sz="1200" dirty="0" smtClean="0"/>
              <a:t>Primakoff 	    </a:t>
            </a:r>
            <a:r>
              <a:rPr lang="en-US" sz="1200" b="1" dirty="0" smtClean="0">
                <a:solidFill>
                  <a:srgbClr val="C00000"/>
                </a:solidFill>
              </a:rPr>
              <a:t>---------</a:t>
            </a:r>
          </a:p>
          <a:p>
            <a:endParaRPr lang="en-US" sz="1200" dirty="0" smtClean="0"/>
          </a:p>
          <a:p>
            <a:r>
              <a:rPr lang="en-US" sz="1200" dirty="0" smtClean="0"/>
              <a:t>Nuclear coherent   </a:t>
            </a:r>
            <a:r>
              <a:rPr lang="en-US" sz="1200" b="1" dirty="0" smtClean="0">
                <a:solidFill>
                  <a:srgbClr val="2929FF"/>
                </a:solidFill>
              </a:rPr>
              <a:t>-----</a:t>
            </a:r>
          </a:p>
          <a:p>
            <a:endParaRPr lang="en-US" sz="1200" dirty="0" smtClean="0"/>
          </a:p>
          <a:p>
            <a:r>
              <a:rPr lang="en-US" sz="1200" dirty="0" smtClean="0"/>
              <a:t>Interference         </a:t>
            </a:r>
            <a:r>
              <a:rPr lang="en-US" sz="1200" b="1" dirty="0" smtClean="0">
                <a:solidFill>
                  <a:srgbClr val="FF00FF"/>
                </a:solidFill>
              </a:rPr>
              <a:t>---------</a:t>
            </a:r>
          </a:p>
          <a:p>
            <a:endParaRPr lang="en-US" sz="1200" dirty="0" smtClean="0"/>
          </a:p>
          <a:p>
            <a:r>
              <a:rPr lang="en-US" sz="1200" dirty="0" smtClean="0"/>
              <a:t>Incoherent           </a:t>
            </a:r>
            <a:r>
              <a:rPr lang="en-US" sz="1200" b="1" dirty="0" smtClean="0">
                <a:solidFill>
                  <a:srgbClr val="18F400"/>
                </a:solidFill>
              </a:rPr>
              <a:t>---------</a:t>
            </a:r>
          </a:p>
          <a:p>
            <a:endParaRPr lang="en-US" sz="1200" dirty="0" smtClean="0"/>
          </a:p>
          <a:p>
            <a:r>
              <a:rPr lang="en-US" sz="1200" dirty="0" smtClean="0"/>
              <a:t>Total	    </a:t>
            </a:r>
            <a:r>
              <a:rPr lang="en-US" sz="1200" b="1" dirty="0" smtClean="0">
                <a:solidFill>
                  <a:srgbClr val="148CC8"/>
                </a:solidFill>
              </a:rPr>
              <a:t>---------</a:t>
            </a:r>
            <a:endParaRPr lang="en-US" sz="1200" b="1" dirty="0">
              <a:solidFill>
                <a:srgbClr val="148CC8"/>
              </a:solidFill>
            </a:endParaRPr>
          </a:p>
        </p:txBody>
      </p:sp>
      <p:sp>
        <p:nvSpPr>
          <p:cNvPr id="18" name="Rectangle 17"/>
          <p:cNvSpPr/>
          <p:nvPr/>
        </p:nvSpPr>
        <p:spPr>
          <a:xfrm>
            <a:off x="762000" y="5867400"/>
            <a:ext cx="7830670" cy="369332"/>
          </a:xfrm>
          <a:prstGeom prst="rect">
            <a:avLst/>
          </a:prstGeom>
        </p:spPr>
        <p:txBody>
          <a:bodyPr wrap="none">
            <a:spAutoFit/>
            <a:scene3d>
              <a:camera prst="orthographicFront"/>
              <a:lightRig rig="flood" dir="t"/>
            </a:scene3d>
            <a:sp3d extrusionH="57150" prstMaterial="plastic">
              <a:bevelT w="88900"/>
              <a:bevelB w="69850" h="69850"/>
            </a:sp3d>
          </a:bodyPr>
          <a:lstStyle/>
          <a:p>
            <a:r>
              <a:rPr lang="en-US" b="1" dirty="0" smtClean="0">
                <a:solidFill>
                  <a:srgbClr val="FF5C00"/>
                </a:solidFill>
                <a:latin typeface="Times New Roman" pitchFamily="18" charset="0"/>
                <a:cs typeface="Times New Roman" pitchFamily="18" charset="0"/>
                <a:sym typeface="Symbol"/>
              </a:rPr>
              <a:t>Combined extracted value </a:t>
            </a:r>
            <a:r>
              <a:rPr lang="en-US" b="1" baseline="30000" dirty="0" smtClean="0">
                <a:solidFill>
                  <a:srgbClr val="FF5C00"/>
                </a:solidFill>
                <a:latin typeface="Times New Roman" pitchFamily="18" charset="0"/>
                <a:cs typeface="Times New Roman" pitchFamily="18" charset="0"/>
                <a:sym typeface="Symbol"/>
              </a:rPr>
              <a:t>0</a:t>
            </a:r>
            <a:r>
              <a:rPr lang="en-US" b="1" dirty="0" smtClean="0">
                <a:solidFill>
                  <a:srgbClr val="FF5C00"/>
                </a:solidFill>
                <a:latin typeface="Times New Roman" pitchFamily="18" charset="0"/>
                <a:cs typeface="Times New Roman" pitchFamily="18" charset="0"/>
                <a:sym typeface="Symbol"/>
              </a:rPr>
              <a:t> = 7.82eV ± 2.2%stat. (including fit error)</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4"/>
          <p:cNvSpPr txBox="1">
            <a:spLocks noChangeArrowheads="1"/>
          </p:cNvSpPr>
          <p:nvPr/>
        </p:nvSpPr>
        <p:spPr bwMode="auto">
          <a:xfrm>
            <a:off x="1295400" y="76200"/>
            <a:ext cx="5791200" cy="523875"/>
          </a:xfrm>
          <a:prstGeom prst="rect">
            <a:avLst/>
          </a:prstGeom>
          <a:noFill/>
          <a:ln w="9525">
            <a:noFill/>
            <a:miter lim="800000"/>
            <a:headEnd/>
            <a:tailEnd/>
          </a:ln>
        </p:spPr>
        <p:txBody>
          <a:bodyPr>
            <a:spAutoFit/>
          </a:bodyPr>
          <a:lstStyle/>
          <a:p>
            <a:pPr algn="ctr">
              <a:spcBef>
                <a:spcPct val="50000"/>
              </a:spcBef>
              <a:buFont typeface="Wingdings" pitchFamily="2" charset="2"/>
              <a:buNone/>
            </a:pPr>
            <a:r>
              <a:rPr lang="en-US" sz="2800">
                <a:solidFill>
                  <a:srgbClr val="0000FF"/>
                </a:solidFill>
              </a:rPr>
              <a:t>Systematic Errors in </a:t>
            </a:r>
            <a:r>
              <a:rPr lang="en-US" sz="2800">
                <a:solidFill>
                  <a:srgbClr val="0000FF"/>
                </a:solidFill>
                <a:latin typeface="Symbol" pitchFamily="18" charset="2"/>
              </a:rPr>
              <a:t>G</a:t>
            </a:r>
            <a:r>
              <a:rPr lang="en-US" sz="2800">
                <a:solidFill>
                  <a:srgbClr val="0000FF"/>
                </a:solidFill>
              </a:rPr>
              <a:t>(</a:t>
            </a:r>
            <a:r>
              <a:rPr lang="en-US" sz="2800">
                <a:solidFill>
                  <a:srgbClr val="0000FF"/>
                </a:solidFill>
                <a:latin typeface="Symbol" pitchFamily="18" charset="2"/>
              </a:rPr>
              <a:t>p</a:t>
            </a:r>
            <a:r>
              <a:rPr lang="en-US" sz="2800" baseline="30000">
                <a:solidFill>
                  <a:srgbClr val="0000FF"/>
                </a:solidFill>
              </a:rPr>
              <a:t>0</a:t>
            </a:r>
            <a:r>
              <a:rPr lang="en-US" sz="2800">
                <a:solidFill>
                  <a:srgbClr val="0000FF"/>
                </a:solidFill>
                <a:latin typeface="Times New Roman" pitchFamily="18" charset="0"/>
                <a:cs typeface="Times New Roman" pitchFamily="18" charset="0"/>
              </a:rPr>
              <a:t>→</a:t>
            </a:r>
            <a:r>
              <a:rPr lang="en-US" sz="2800">
                <a:solidFill>
                  <a:srgbClr val="0000FF"/>
                </a:solidFill>
                <a:latin typeface="Symbol" pitchFamily="18" charset="2"/>
                <a:cs typeface="Times New Roman" pitchFamily="18" charset="0"/>
              </a:rPr>
              <a:t>gg</a:t>
            </a:r>
            <a:r>
              <a:rPr lang="en-US" sz="2800">
                <a:solidFill>
                  <a:srgbClr val="0000FF"/>
                </a:solidFill>
                <a:cs typeface="Times New Roman" pitchFamily="18" charset="0"/>
              </a:rPr>
              <a:t>)</a:t>
            </a:r>
          </a:p>
        </p:txBody>
      </p:sp>
      <p:sp>
        <p:nvSpPr>
          <p:cNvPr id="6" name="Rectangle 9"/>
          <p:cNvSpPr>
            <a:spLocks noChangeArrowheads="1"/>
          </p:cNvSpPr>
          <p:nvPr/>
        </p:nvSpPr>
        <p:spPr bwMode="auto">
          <a:xfrm>
            <a:off x="152400" y="2525713"/>
            <a:ext cx="8305800" cy="923925"/>
          </a:xfrm>
          <a:prstGeom prst="rect">
            <a:avLst/>
          </a:prstGeom>
          <a:noFill/>
          <a:ln w="9525" algn="ctr">
            <a:noFill/>
            <a:miter lim="800000"/>
            <a:headEnd/>
            <a:tailEnd/>
          </a:ln>
        </p:spPr>
        <p:txBody>
          <a:bodyPr>
            <a:spAutoFit/>
          </a:bodyPr>
          <a:lstStyle/>
          <a:p>
            <a:pPr>
              <a:spcBef>
                <a:spcPct val="25000"/>
              </a:spcBef>
              <a:buClr>
                <a:srgbClr val="CC3300"/>
              </a:buClr>
              <a:buFont typeface="Wingdings" pitchFamily="2" charset="2"/>
              <a:buChar char="q"/>
            </a:pPr>
            <a:r>
              <a:rPr lang="en-US" dirty="0"/>
              <a:t> </a:t>
            </a:r>
            <a:r>
              <a:rPr lang="en-US" sz="2400" b="1" dirty="0"/>
              <a:t>Independent verification of the extracted </a:t>
            </a:r>
          </a:p>
          <a:p>
            <a:pPr>
              <a:spcBef>
                <a:spcPct val="25000"/>
              </a:spcBef>
              <a:buClr>
                <a:srgbClr val="CC3300"/>
              </a:buClr>
              <a:buFont typeface="Wingdings" pitchFamily="2" charset="2"/>
              <a:buNone/>
            </a:pPr>
            <a:r>
              <a:rPr lang="en-US" sz="2400" b="1" dirty="0"/>
              <a:t>  cross sections are needed</a:t>
            </a:r>
          </a:p>
        </p:txBody>
      </p:sp>
      <p:sp>
        <p:nvSpPr>
          <p:cNvPr id="8" name="Rectangle 9"/>
          <p:cNvSpPr>
            <a:spLocks noChangeArrowheads="1"/>
          </p:cNvSpPr>
          <p:nvPr/>
        </p:nvSpPr>
        <p:spPr bwMode="auto">
          <a:xfrm>
            <a:off x="152400" y="990600"/>
            <a:ext cx="8305800" cy="1230313"/>
          </a:xfrm>
          <a:prstGeom prst="rect">
            <a:avLst/>
          </a:prstGeom>
          <a:noFill/>
          <a:ln w="9525" algn="ctr">
            <a:noFill/>
            <a:miter lim="800000"/>
            <a:headEnd/>
            <a:tailEnd/>
          </a:ln>
        </p:spPr>
        <p:txBody>
          <a:bodyPr>
            <a:spAutoFit/>
          </a:bodyPr>
          <a:lstStyle/>
          <a:p>
            <a:pPr>
              <a:spcBef>
                <a:spcPct val="25000"/>
              </a:spcBef>
              <a:buClr>
                <a:srgbClr val="CC3300"/>
              </a:buClr>
              <a:buFont typeface="Wingdings" pitchFamily="2" charset="2"/>
              <a:buChar char="q"/>
            </a:pPr>
            <a:r>
              <a:rPr lang="en-US" dirty="0"/>
              <a:t> </a:t>
            </a:r>
            <a:r>
              <a:rPr lang="en-US" sz="2400" b="1" dirty="0"/>
              <a:t>The Systematic Error ???</a:t>
            </a:r>
          </a:p>
          <a:p>
            <a:pPr lvl="1">
              <a:spcBef>
                <a:spcPct val="25000"/>
              </a:spcBef>
              <a:buClr>
                <a:srgbClr val="CC3300"/>
              </a:buClr>
            </a:pPr>
            <a:r>
              <a:rPr lang="en-US" b="1" dirty="0"/>
              <a:t> </a:t>
            </a:r>
            <a:r>
              <a:rPr lang="en-US" sz="2000" dirty="0"/>
              <a:t>Instrumental (experimental setup)</a:t>
            </a:r>
          </a:p>
          <a:p>
            <a:pPr lvl="1">
              <a:spcBef>
                <a:spcPct val="25000"/>
              </a:spcBef>
              <a:buClr>
                <a:srgbClr val="CC3300"/>
              </a:buClr>
            </a:pPr>
            <a:r>
              <a:rPr lang="en-US" sz="2000" dirty="0"/>
              <a:t> Model </a:t>
            </a:r>
            <a:r>
              <a:rPr lang="en-US" sz="2000" dirty="0" smtClean="0"/>
              <a:t>errors</a:t>
            </a:r>
            <a:endParaRPr lang="en-US" sz="2000" dirty="0"/>
          </a:p>
        </p:txBody>
      </p:sp>
      <p:sp>
        <p:nvSpPr>
          <p:cNvPr id="9" name="Rectangle 9"/>
          <p:cNvSpPr>
            <a:spLocks noChangeArrowheads="1"/>
          </p:cNvSpPr>
          <p:nvPr/>
        </p:nvSpPr>
        <p:spPr bwMode="auto">
          <a:xfrm>
            <a:off x="152400" y="3733800"/>
            <a:ext cx="8305800" cy="2046288"/>
          </a:xfrm>
          <a:prstGeom prst="rect">
            <a:avLst/>
          </a:prstGeom>
          <a:noFill/>
          <a:ln w="9525" algn="ctr">
            <a:noFill/>
            <a:miter lim="800000"/>
            <a:headEnd/>
            <a:tailEnd/>
          </a:ln>
        </p:spPr>
        <p:txBody>
          <a:bodyPr>
            <a:spAutoFit/>
          </a:bodyPr>
          <a:lstStyle/>
          <a:p>
            <a:pPr>
              <a:spcBef>
                <a:spcPct val="25000"/>
              </a:spcBef>
              <a:buClr>
                <a:srgbClr val="CC3300"/>
              </a:buClr>
              <a:buFont typeface="Wingdings" pitchFamily="2" charset="2"/>
              <a:buChar char="q"/>
            </a:pPr>
            <a:r>
              <a:rPr lang="en-US" dirty="0"/>
              <a:t> </a:t>
            </a:r>
            <a:r>
              <a:rPr lang="en-US" sz="2200" dirty="0"/>
              <a:t>The data for the following QED processes had been taken</a:t>
            </a:r>
          </a:p>
          <a:p>
            <a:pPr>
              <a:spcBef>
                <a:spcPct val="25000"/>
              </a:spcBef>
              <a:buClr>
                <a:srgbClr val="CC3300"/>
              </a:buClr>
              <a:buFont typeface="Wingdings" pitchFamily="2" charset="2"/>
              <a:buNone/>
            </a:pPr>
            <a:r>
              <a:rPr lang="en-US" sz="2200" dirty="0"/>
              <a:t>    periodically in this experiment:</a:t>
            </a:r>
          </a:p>
          <a:p>
            <a:pPr>
              <a:spcBef>
                <a:spcPct val="25000"/>
              </a:spcBef>
              <a:buClr>
                <a:srgbClr val="CC3300"/>
              </a:buClr>
              <a:buFont typeface="Wingdings" pitchFamily="2" charset="2"/>
              <a:buNone/>
            </a:pPr>
            <a:endParaRPr lang="en-US" sz="2200" dirty="0"/>
          </a:p>
          <a:p>
            <a:pPr lvl="1">
              <a:spcBef>
                <a:spcPct val="25000"/>
              </a:spcBef>
              <a:buClr>
                <a:srgbClr val="CC3300"/>
              </a:buClr>
            </a:pPr>
            <a:r>
              <a:rPr lang="en-US" dirty="0"/>
              <a:t> </a:t>
            </a:r>
            <a:r>
              <a:rPr lang="en-US" sz="2000" dirty="0"/>
              <a:t>e</a:t>
            </a:r>
            <a:r>
              <a:rPr lang="en-US" sz="2000" baseline="30000" dirty="0"/>
              <a:t>+</a:t>
            </a:r>
            <a:r>
              <a:rPr lang="en-US" sz="2000" dirty="0"/>
              <a:t>e</a:t>
            </a:r>
            <a:r>
              <a:rPr lang="en-US" sz="2000" baseline="30000" dirty="0"/>
              <a:t>-</a:t>
            </a:r>
            <a:r>
              <a:rPr lang="en-US" sz="2000" dirty="0"/>
              <a:t> pair production</a:t>
            </a:r>
          </a:p>
          <a:p>
            <a:pPr lvl="1">
              <a:spcBef>
                <a:spcPct val="25000"/>
              </a:spcBef>
              <a:buClr>
                <a:srgbClr val="CC3300"/>
              </a:buClr>
            </a:pPr>
            <a:r>
              <a:rPr lang="en-US" sz="2000" dirty="0" smtClean="0"/>
              <a:t>Compton </a:t>
            </a:r>
            <a:r>
              <a:rPr lang="en-US" sz="2000" dirty="0"/>
              <a:t>scattering</a:t>
            </a:r>
          </a:p>
        </p:txBody>
      </p:sp>
      <p:sp>
        <p:nvSpPr>
          <p:cNvPr id="12" name="Slide Number Placeholder 11"/>
          <p:cNvSpPr>
            <a:spLocks noGrp="1"/>
          </p:cNvSpPr>
          <p:nvPr>
            <p:ph type="sldNum" sz="quarter" idx="12"/>
          </p:nvPr>
        </p:nvSpPr>
        <p:spPr/>
        <p:txBody>
          <a:bodyPr/>
          <a:lstStyle/>
          <a:p>
            <a:pPr>
              <a:defRPr/>
            </a:pPr>
            <a:fld id="{C133BAFC-1560-4251-8738-FD5D78361C6D}" type="slidenum">
              <a:rPr lang="en-US"/>
              <a:pPr>
                <a:defRPr/>
              </a:pPr>
              <a:t>16</a:t>
            </a:fld>
            <a:endParaRPr lang="en-US" dirty="0"/>
          </a:p>
        </p:txBody>
      </p:sp>
      <p:sp>
        <p:nvSpPr>
          <p:cNvPr id="10" name="Footer Placeholder 3"/>
          <p:cNvSpPr>
            <a:spLocks noGrp="1"/>
          </p:cNvSpPr>
          <p:nvPr>
            <p:ph type="ftr" sz="quarter" idx="11"/>
          </p:nvPr>
        </p:nvSpPr>
        <p:spPr>
          <a:xfrm>
            <a:off x="3124200" y="6356350"/>
            <a:ext cx="2895600" cy="365125"/>
          </a:xfrm>
        </p:spPr>
        <p:txBody>
          <a:bodyPr/>
          <a:lstStyle/>
          <a:p>
            <a:r>
              <a:rPr lang="en-US" dirty="0" smtClean="0"/>
              <a:t>I. Larin                  Users Meeting   2009</a:t>
            </a:r>
            <a:endParaRPr lang="en-US"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p:txBody>
          <a:bodyPr/>
          <a:lstStyle/>
          <a:p>
            <a:fld id="{E1EF5038-C080-4C81-83DE-6C53A8761016}" type="slidenum">
              <a:rPr lang="en-US"/>
              <a:pPr/>
              <a:t>17</a:t>
            </a:fld>
            <a:endParaRPr lang="en-US"/>
          </a:p>
        </p:txBody>
      </p:sp>
      <p:sp>
        <p:nvSpPr>
          <p:cNvPr id="182274" name="Rectangle 2"/>
          <p:cNvSpPr>
            <a:spLocks noGrp="1" noChangeArrowheads="1"/>
          </p:cNvSpPr>
          <p:nvPr>
            <p:ph type="title"/>
          </p:nvPr>
        </p:nvSpPr>
        <p:spPr>
          <a:xfrm>
            <a:off x="457200" y="0"/>
            <a:ext cx="8305800" cy="685800"/>
          </a:xfrm>
        </p:spPr>
        <p:txBody>
          <a:bodyPr/>
          <a:lstStyle/>
          <a:p>
            <a:r>
              <a:rPr lang="en-US" sz="3200">
                <a:solidFill>
                  <a:srgbClr val="0000FF"/>
                </a:solidFill>
                <a:latin typeface="Comic Sans MS" pitchFamily="66" charset="0"/>
              </a:rPr>
              <a:t>Luminosity Control: Pair Spectrometer</a:t>
            </a:r>
          </a:p>
        </p:txBody>
      </p:sp>
      <p:sp>
        <p:nvSpPr>
          <p:cNvPr id="182276" name="Text Box 4"/>
          <p:cNvSpPr txBox="1">
            <a:spLocks noChangeArrowheads="1"/>
          </p:cNvSpPr>
          <p:nvPr/>
        </p:nvSpPr>
        <p:spPr bwMode="auto">
          <a:xfrm>
            <a:off x="152400" y="1752600"/>
            <a:ext cx="184150" cy="366713"/>
          </a:xfrm>
          <a:prstGeom prst="rect">
            <a:avLst/>
          </a:prstGeom>
          <a:noFill/>
          <a:ln w="9525" algn="ctr">
            <a:noFill/>
            <a:miter lim="800000"/>
            <a:headEnd/>
            <a:tailEnd/>
          </a:ln>
          <a:effectLst/>
        </p:spPr>
        <p:txBody>
          <a:bodyPr wrap="none">
            <a:spAutoFit/>
          </a:bodyPr>
          <a:lstStyle/>
          <a:p>
            <a:pPr algn="ctr">
              <a:buClrTx/>
              <a:buFontTx/>
              <a:buNone/>
            </a:pPr>
            <a:endParaRPr lang="en-US"/>
          </a:p>
        </p:txBody>
      </p:sp>
      <p:sp>
        <p:nvSpPr>
          <p:cNvPr id="182294" name="Text Box 22"/>
          <p:cNvSpPr txBox="1">
            <a:spLocks noChangeArrowheads="1"/>
          </p:cNvSpPr>
          <p:nvPr/>
        </p:nvSpPr>
        <p:spPr bwMode="auto">
          <a:xfrm>
            <a:off x="6096000" y="3048000"/>
            <a:ext cx="1458913" cy="396875"/>
          </a:xfrm>
          <a:prstGeom prst="rect">
            <a:avLst/>
          </a:prstGeom>
          <a:noFill/>
          <a:ln w="9525" algn="ctr">
            <a:noFill/>
            <a:miter lim="800000"/>
            <a:headEnd/>
            <a:tailEnd/>
          </a:ln>
          <a:effectLst/>
        </p:spPr>
        <p:txBody>
          <a:bodyPr wrap="none">
            <a:spAutoFit/>
          </a:bodyPr>
          <a:lstStyle/>
          <a:p>
            <a:pPr>
              <a:buClrTx/>
              <a:buFontTx/>
              <a:buNone/>
            </a:pPr>
            <a:r>
              <a:rPr lang="en-US" sz="2000"/>
              <a:t>Scint. Det.</a:t>
            </a:r>
          </a:p>
        </p:txBody>
      </p:sp>
      <p:sp>
        <p:nvSpPr>
          <p:cNvPr id="182295" name="Text Box 23"/>
          <p:cNvSpPr txBox="1">
            <a:spLocks noChangeArrowheads="1"/>
          </p:cNvSpPr>
          <p:nvPr/>
        </p:nvSpPr>
        <p:spPr bwMode="auto">
          <a:xfrm>
            <a:off x="0" y="838200"/>
            <a:ext cx="4648200" cy="1281113"/>
          </a:xfrm>
          <a:prstGeom prst="rect">
            <a:avLst/>
          </a:prstGeom>
          <a:noFill/>
          <a:ln w="9525" algn="ctr">
            <a:noFill/>
            <a:miter lim="800000"/>
            <a:headEnd/>
            <a:tailEnd/>
          </a:ln>
          <a:effectLst/>
        </p:spPr>
        <p:txBody>
          <a:bodyPr>
            <a:spAutoFit/>
          </a:bodyPr>
          <a:lstStyle/>
          <a:p>
            <a:pPr>
              <a:buClr>
                <a:srgbClr val="FF0066"/>
              </a:buClr>
              <a:buFont typeface="Wingdings" pitchFamily="2" charset="2"/>
              <a:buNone/>
            </a:pPr>
            <a:r>
              <a:rPr lang="en-US" sz="2000"/>
              <a:t>Measured in experiment: </a:t>
            </a:r>
          </a:p>
          <a:p>
            <a:pPr>
              <a:buClr>
                <a:srgbClr val="FF0066"/>
              </a:buClr>
              <a:buFont typeface="Wingdings" pitchFamily="2" charset="2"/>
              <a:buNone/>
            </a:pPr>
            <a:endParaRPr lang="en-US" sz="2000"/>
          </a:p>
          <a:p>
            <a:pPr>
              <a:buClr>
                <a:srgbClr val="FF0066"/>
              </a:buClr>
              <a:buFont typeface="Wingdings" pitchFamily="2" charset="2"/>
              <a:buChar char="q"/>
            </a:pPr>
            <a:r>
              <a:rPr lang="en-US" sz="2000"/>
              <a:t> absolute tagging ratios:</a:t>
            </a:r>
          </a:p>
          <a:p>
            <a:pPr lvl="1"/>
            <a:r>
              <a:rPr lang="en-US"/>
              <a:t> </a:t>
            </a:r>
            <a:r>
              <a:rPr lang="en-US" sz="1600"/>
              <a:t>TAC measurements at low intensities</a:t>
            </a:r>
          </a:p>
        </p:txBody>
      </p:sp>
      <p:sp>
        <p:nvSpPr>
          <p:cNvPr id="182296" name="Text Box 24"/>
          <p:cNvSpPr txBox="1">
            <a:spLocks noChangeArrowheads="1"/>
          </p:cNvSpPr>
          <p:nvPr/>
        </p:nvSpPr>
        <p:spPr bwMode="auto">
          <a:xfrm>
            <a:off x="0" y="3733800"/>
            <a:ext cx="4419600" cy="2165350"/>
          </a:xfrm>
          <a:prstGeom prst="rect">
            <a:avLst/>
          </a:prstGeom>
          <a:noFill/>
          <a:ln w="9525" algn="ctr">
            <a:noFill/>
            <a:miter lim="800000"/>
            <a:headEnd/>
            <a:tailEnd/>
          </a:ln>
          <a:effectLst/>
        </p:spPr>
        <p:txBody>
          <a:bodyPr>
            <a:spAutoFit/>
          </a:bodyPr>
          <a:lstStyle/>
          <a:p>
            <a:pPr>
              <a:buClr>
                <a:srgbClr val="FF0066"/>
              </a:buClr>
              <a:buFont typeface="Wingdings" pitchFamily="2" charset="2"/>
              <a:buChar char="q"/>
            </a:pPr>
            <a:r>
              <a:rPr lang="en-US" sz="2000" dirty="0"/>
              <a:t> Uncertainty in photon flux at the level of </a:t>
            </a:r>
            <a:r>
              <a:rPr lang="en-US" sz="2000" dirty="0">
                <a:solidFill>
                  <a:srgbClr val="CC0066"/>
                </a:solidFill>
              </a:rPr>
              <a:t>1% has been reached</a:t>
            </a:r>
          </a:p>
          <a:p>
            <a:pPr>
              <a:buClr>
                <a:srgbClr val="FF0066"/>
              </a:buClr>
              <a:buFont typeface="Wingdings" pitchFamily="2" charset="2"/>
              <a:buChar char="q"/>
            </a:pPr>
            <a:endParaRPr lang="en-US" sz="2000" dirty="0"/>
          </a:p>
          <a:p>
            <a:pPr>
              <a:buClr>
                <a:srgbClr val="FF0066"/>
              </a:buClr>
              <a:buFont typeface="Wingdings" pitchFamily="2" charset="2"/>
              <a:buChar char="q"/>
            </a:pPr>
            <a:r>
              <a:rPr lang="en-US" sz="2000" dirty="0"/>
              <a:t> Verified  by known cross</a:t>
            </a:r>
          </a:p>
          <a:p>
            <a:pPr>
              <a:buClr>
                <a:srgbClr val="FF0066"/>
              </a:buClr>
              <a:buFont typeface="Wingdings" pitchFamily="2" charset="2"/>
              <a:buNone/>
            </a:pPr>
            <a:r>
              <a:rPr lang="en-US" sz="2000" dirty="0"/>
              <a:t>     sections of EM processes</a:t>
            </a:r>
            <a:endParaRPr lang="en-US" dirty="0"/>
          </a:p>
          <a:p>
            <a:pPr lvl="1">
              <a:buClr>
                <a:schemeClr val="accent2"/>
              </a:buClr>
            </a:pPr>
            <a:r>
              <a:rPr lang="en-US" dirty="0"/>
              <a:t> Compton scattering</a:t>
            </a:r>
          </a:p>
          <a:p>
            <a:pPr lvl="1">
              <a:buClr>
                <a:schemeClr val="accent2"/>
              </a:buClr>
            </a:pPr>
            <a:r>
              <a:rPr lang="en-US" dirty="0"/>
              <a:t> e</a:t>
            </a:r>
            <a:r>
              <a:rPr lang="en-US" baseline="30000" dirty="0"/>
              <a:t>+</a:t>
            </a:r>
            <a:r>
              <a:rPr lang="en-US" dirty="0"/>
              <a:t>e</a:t>
            </a:r>
            <a:r>
              <a:rPr lang="en-US" baseline="30000" dirty="0"/>
              <a:t>-</a:t>
            </a:r>
            <a:r>
              <a:rPr lang="en-US" dirty="0"/>
              <a:t> pair production</a:t>
            </a:r>
          </a:p>
        </p:txBody>
      </p:sp>
      <p:sp>
        <p:nvSpPr>
          <p:cNvPr id="182297" name="Text Box 25"/>
          <p:cNvSpPr txBox="1">
            <a:spLocks noChangeArrowheads="1"/>
          </p:cNvSpPr>
          <p:nvPr/>
        </p:nvSpPr>
        <p:spPr bwMode="auto">
          <a:xfrm>
            <a:off x="0" y="2514600"/>
            <a:ext cx="4648200" cy="915988"/>
          </a:xfrm>
          <a:prstGeom prst="rect">
            <a:avLst/>
          </a:prstGeom>
          <a:noFill/>
          <a:ln w="9525" algn="ctr">
            <a:noFill/>
            <a:miter lim="800000"/>
            <a:headEnd/>
            <a:tailEnd/>
          </a:ln>
          <a:effectLst/>
        </p:spPr>
        <p:txBody>
          <a:bodyPr>
            <a:spAutoFit/>
          </a:bodyPr>
          <a:lstStyle/>
          <a:p>
            <a:pPr>
              <a:buClr>
                <a:srgbClr val="FF0066"/>
              </a:buClr>
              <a:buFont typeface="Wingdings" pitchFamily="2" charset="2"/>
              <a:buChar char="q"/>
            </a:pPr>
            <a:r>
              <a:rPr lang="en-US" sz="2000"/>
              <a:t> relative tagging ratios:</a:t>
            </a:r>
          </a:p>
          <a:p>
            <a:pPr lvl="1"/>
            <a:r>
              <a:rPr lang="en-US"/>
              <a:t> </a:t>
            </a:r>
            <a:r>
              <a:rPr lang="en-US" sz="1600"/>
              <a:t>pair spectrometer at low and high</a:t>
            </a:r>
          </a:p>
          <a:p>
            <a:pPr lvl="1">
              <a:buFont typeface="Wingdings" pitchFamily="2" charset="2"/>
              <a:buNone/>
            </a:pPr>
            <a:r>
              <a:rPr lang="en-US" sz="1600"/>
              <a:t>    intensities</a:t>
            </a:r>
          </a:p>
        </p:txBody>
      </p:sp>
      <p:pic>
        <p:nvPicPr>
          <p:cNvPr id="182301" name="Picture 29" descr="R_pair_spectr_detectors2"/>
          <p:cNvPicPr>
            <a:picLocks noChangeAspect="1" noChangeArrowheads="1"/>
          </p:cNvPicPr>
          <p:nvPr/>
        </p:nvPicPr>
        <p:blipFill>
          <a:blip r:embed="rId2"/>
          <a:srcRect/>
          <a:stretch>
            <a:fillRect/>
          </a:stretch>
        </p:blipFill>
        <p:spPr bwMode="auto">
          <a:xfrm>
            <a:off x="5029200" y="609600"/>
            <a:ext cx="3657600" cy="2743200"/>
          </a:xfrm>
          <a:prstGeom prst="rect">
            <a:avLst/>
          </a:prstGeom>
          <a:noFill/>
          <a:ln w="9525">
            <a:noFill/>
            <a:miter lim="800000"/>
            <a:headEnd/>
            <a:tailEnd/>
          </a:ln>
        </p:spPr>
      </p:pic>
      <p:pic>
        <p:nvPicPr>
          <p:cNvPr id="182302" name="Picture 30" descr="relative_ratio_C12"/>
          <p:cNvPicPr>
            <a:picLocks noChangeAspect="1" noChangeArrowheads="1"/>
          </p:cNvPicPr>
          <p:nvPr/>
        </p:nvPicPr>
        <p:blipFill>
          <a:blip r:embed="rId3"/>
          <a:srcRect/>
          <a:stretch>
            <a:fillRect/>
          </a:stretch>
        </p:blipFill>
        <p:spPr bwMode="auto">
          <a:xfrm>
            <a:off x="4724400" y="3505200"/>
            <a:ext cx="4005263" cy="2871788"/>
          </a:xfrm>
          <a:prstGeom prst="rect">
            <a:avLst/>
          </a:prstGeom>
          <a:noFill/>
          <a:ln w="9525">
            <a:noFill/>
            <a:miter lim="800000"/>
            <a:headEnd/>
            <a:tailEnd/>
          </a:ln>
        </p:spPr>
      </p:pic>
      <p:sp>
        <p:nvSpPr>
          <p:cNvPr id="15" name="Footer Placeholder 3"/>
          <p:cNvSpPr>
            <a:spLocks noGrp="1"/>
          </p:cNvSpPr>
          <p:nvPr>
            <p:ph type="ftr" sz="quarter" idx="11"/>
          </p:nvPr>
        </p:nvSpPr>
        <p:spPr>
          <a:xfrm>
            <a:off x="3124200" y="6356350"/>
            <a:ext cx="2895600" cy="365125"/>
          </a:xfrm>
        </p:spPr>
        <p:txBody>
          <a:bodyPr/>
          <a:lstStyle/>
          <a:p>
            <a:r>
              <a:rPr lang="en-US" dirty="0" smtClean="0"/>
              <a:t>I. Larin                  Users Meeting   2009</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22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229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229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22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4" grpId="0"/>
      <p:bldP spid="182295" grpId="0"/>
      <p:bldP spid="182296" grpId="0"/>
      <p:bldP spid="18229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I. Larin                  Users Meeting   2009</a:t>
            </a:r>
            <a:endParaRPr lang="en-US" dirty="0"/>
          </a:p>
        </p:txBody>
      </p:sp>
      <p:sp>
        <p:nvSpPr>
          <p:cNvPr id="5" name="Slide Number Placeholder 4"/>
          <p:cNvSpPr>
            <a:spLocks noGrp="1"/>
          </p:cNvSpPr>
          <p:nvPr>
            <p:ph type="sldNum" sz="quarter" idx="12"/>
          </p:nvPr>
        </p:nvSpPr>
        <p:spPr/>
        <p:txBody>
          <a:bodyPr/>
          <a:lstStyle/>
          <a:p>
            <a:fld id="{3889096D-1CC9-44F5-AD85-84725E33549A}" type="slidenum">
              <a:rPr lang="en-US" smtClean="0"/>
              <a:pPr/>
              <a:t>18</a:t>
            </a:fld>
            <a:endParaRPr lang="en-US"/>
          </a:p>
        </p:txBody>
      </p:sp>
      <p:sp>
        <p:nvSpPr>
          <p:cNvPr id="6" name="TextBox 5"/>
          <p:cNvSpPr txBox="1"/>
          <p:nvPr/>
        </p:nvSpPr>
        <p:spPr>
          <a:xfrm>
            <a:off x="609600" y="152400"/>
            <a:ext cx="7620000" cy="830997"/>
          </a:xfrm>
          <a:prstGeom prst="rect">
            <a:avLst/>
          </a:prstGeom>
          <a:noFill/>
        </p:spPr>
        <p:txBody>
          <a:bodyPr wrap="square" rtlCol="0">
            <a:spAutoFit/>
            <a:scene3d>
              <a:camera prst="orthographicFront"/>
              <a:lightRig rig="flood" dir="t"/>
            </a:scene3d>
            <a:sp3d prstMaterial="plastic">
              <a:bevelT w="215900" h="215900"/>
              <a:bevelB w="215900" h="215900"/>
              <a:extrusionClr>
                <a:srgbClr val="FF0000"/>
              </a:extrusionClr>
              <a:contourClr>
                <a:schemeClr val="bg1"/>
              </a:contourClr>
            </a:sp3d>
          </a:bodyPr>
          <a:lstStyle/>
          <a:p>
            <a:pPr algn="ctr"/>
            <a:r>
              <a:rPr lang="en-US" sz="4800" b="1" dirty="0" smtClean="0">
                <a:solidFill>
                  <a:srgbClr val="3C5A78"/>
                </a:solidFill>
                <a:sym typeface="Symbol"/>
              </a:rPr>
              <a:t>e</a:t>
            </a:r>
            <a:r>
              <a:rPr lang="en-US" sz="4800" b="1" baseline="30000" dirty="0" smtClean="0">
                <a:solidFill>
                  <a:srgbClr val="3C5A78"/>
                </a:solidFill>
                <a:sym typeface="Symbol"/>
              </a:rPr>
              <a:t>+</a:t>
            </a:r>
            <a:r>
              <a:rPr lang="en-US" sz="4800" b="1" dirty="0" smtClean="0">
                <a:solidFill>
                  <a:srgbClr val="3C5A78"/>
                </a:solidFill>
                <a:sym typeface="Symbol"/>
              </a:rPr>
              <a:t>e</a:t>
            </a:r>
            <a:r>
              <a:rPr lang="en-US" sz="5400" b="1" baseline="30000" dirty="0" smtClean="0">
                <a:solidFill>
                  <a:srgbClr val="3C5A78"/>
                </a:solidFill>
                <a:sym typeface="Symbol"/>
              </a:rPr>
              <a:t>-</a:t>
            </a:r>
            <a:r>
              <a:rPr lang="en-US" sz="4800" b="1" dirty="0" smtClean="0">
                <a:solidFill>
                  <a:srgbClr val="3C5A78"/>
                </a:solidFill>
                <a:sym typeface="Symbol"/>
              </a:rPr>
              <a:t> pair production</a:t>
            </a:r>
          </a:p>
        </p:txBody>
      </p:sp>
      <p:pic>
        <p:nvPicPr>
          <p:cNvPr id="8" name="Picture 16" descr="Pawel_primex-pairprod_scetch"/>
          <p:cNvPicPr>
            <a:picLocks noChangeAspect="1" noChangeArrowheads="1"/>
          </p:cNvPicPr>
          <p:nvPr/>
        </p:nvPicPr>
        <p:blipFill>
          <a:blip r:embed="rId2"/>
          <a:srcRect/>
          <a:stretch>
            <a:fillRect/>
          </a:stretch>
        </p:blipFill>
        <p:spPr>
          <a:xfrm>
            <a:off x="1752600" y="1752600"/>
            <a:ext cx="4156710" cy="2074545"/>
          </a:xfrm>
          <a:prstGeom prst="rect">
            <a:avLst/>
          </a:prstGeom>
          <a:noFill/>
          <a:ln/>
        </p:spPr>
      </p:pic>
      <p:pic>
        <p:nvPicPr>
          <p:cNvPr id="7" name="Picture 18" descr="yx_no_cuts"/>
          <p:cNvPicPr>
            <a:picLocks noChangeAspect="1" noChangeArrowheads="1"/>
          </p:cNvPicPr>
          <p:nvPr/>
        </p:nvPicPr>
        <p:blipFill>
          <a:blip r:embed="rId3"/>
          <a:srcRect/>
          <a:stretch>
            <a:fillRect/>
          </a:stretch>
        </p:blipFill>
        <p:spPr bwMode="auto">
          <a:xfrm>
            <a:off x="762000" y="4038600"/>
            <a:ext cx="2600325" cy="2247900"/>
          </a:xfrm>
          <a:prstGeom prst="rect">
            <a:avLst/>
          </a:prstGeom>
          <a:noFill/>
          <a:ln w="9525">
            <a:noFill/>
            <a:miter lim="800000"/>
            <a:headEnd/>
            <a:tailEnd/>
          </a:ln>
        </p:spPr>
      </p:pic>
      <p:pic>
        <p:nvPicPr>
          <p:cNvPr id="10" name="Picture 16" descr="Aram_April_08_2007_e_vs_x.gif"/>
          <p:cNvPicPr>
            <a:picLocks noChangeAspect="1"/>
          </p:cNvPicPr>
          <p:nvPr/>
        </p:nvPicPr>
        <p:blipFill>
          <a:blip r:embed="rId4"/>
          <a:srcRect/>
          <a:stretch>
            <a:fillRect/>
          </a:stretch>
        </p:blipFill>
        <p:spPr bwMode="auto">
          <a:xfrm>
            <a:off x="5943600" y="3962400"/>
            <a:ext cx="2726055" cy="2194560"/>
          </a:xfrm>
          <a:prstGeom prst="rect">
            <a:avLst/>
          </a:prstGeom>
          <a:noFill/>
          <a:ln w="9525">
            <a:noFill/>
            <a:miter lim="800000"/>
            <a:headEnd/>
            <a:tailEnd/>
          </a:ln>
        </p:spPr>
      </p:pic>
      <p:sp>
        <p:nvSpPr>
          <p:cNvPr id="11" name="TextBox 10"/>
          <p:cNvSpPr txBox="1"/>
          <p:nvPr/>
        </p:nvSpPr>
        <p:spPr>
          <a:xfrm>
            <a:off x="685800" y="3886200"/>
            <a:ext cx="2723438" cy="307777"/>
          </a:xfrm>
          <a:prstGeom prst="rect">
            <a:avLst/>
          </a:prstGeom>
          <a:solidFill>
            <a:schemeClr val="bg1"/>
          </a:solidFill>
        </p:spPr>
        <p:txBody>
          <a:bodyPr wrap="none" rtlCol="0">
            <a:spAutoFit/>
          </a:bodyPr>
          <a:lstStyle/>
          <a:p>
            <a:r>
              <a:rPr lang="en-US" sz="1400" b="1" dirty="0" smtClean="0"/>
              <a:t>Pair production events population</a:t>
            </a:r>
            <a:endParaRPr lang="en-US" sz="1400" b="1" dirty="0"/>
          </a:p>
        </p:txBody>
      </p:sp>
      <p:sp>
        <p:nvSpPr>
          <p:cNvPr id="12" name="TextBox 11"/>
          <p:cNvSpPr txBox="1"/>
          <p:nvPr/>
        </p:nvSpPr>
        <p:spPr>
          <a:xfrm>
            <a:off x="2057400" y="1752600"/>
            <a:ext cx="1798890" cy="523220"/>
          </a:xfrm>
          <a:prstGeom prst="rect">
            <a:avLst/>
          </a:prstGeom>
          <a:solidFill>
            <a:schemeClr val="bg1"/>
          </a:solidFill>
        </p:spPr>
        <p:txBody>
          <a:bodyPr wrap="none" rtlCol="0">
            <a:spAutoFit/>
          </a:bodyPr>
          <a:lstStyle/>
          <a:p>
            <a:pPr algn="ctr"/>
            <a:r>
              <a:rPr lang="en-US" sz="1400" b="1" dirty="0" smtClean="0"/>
              <a:t>Schematic view of</a:t>
            </a:r>
          </a:p>
          <a:p>
            <a:pPr algn="ctr"/>
            <a:r>
              <a:rPr lang="en-US" sz="1400" b="1" dirty="0" smtClean="0"/>
              <a:t>pair production event</a:t>
            </a:r>
            <a:endParaRPr lang="en-US" sz="1400" b="1" dirty="0"/>
          </a:p>
        </p:txBody>
      </p:sp>
      <p:sp>
        <p:nvSpPr>
          <p:cNvPr id="13" name="TextBox 12"/>
          <p:cNvSpPr txBox="1"/>
          <p:nvPr/>
        </p:nvSpPr>
        <p:spPr>
          <a:xfrm>
            <a:off x="6019800" y="3200400"/>
            <a:ext cx="2580386" cy="738664"/>
          </a:xfrm>
          <a:prstGeom prst="rect">
            <a:avLst/>
          </a:prstGeom>
          <a:solidFill>
            <a:schemeClr val="bg1"/>
          </a:solidFill>
        </p:spPr>
        <p:txBody>
          <a:bodyPr wrap="none" rtlCol="0">
            <a:spAutoFit/>
          </a:bodyPr>
          <a:lstStyle/>
          <a:p>
            <a:r>
              <a:rPr lang="en-US" sz="1400" b="1" dirty="0" smtClean="0"/>
              <a:t>Pair production event signature:</a:t>
            </a:r>
          </a:p>
          <a:p>
            <a:r>
              <a:rPr lang="en-US" sz="1400" b="1" dirty="0" smtClean="0"/>
              <a:t>e</a:t>
            </a:r>
            <a:r>
              <a:rPr lang="en-US" sz="1400" b="1" baseline="30000" dirty="0" smtClean="0"/>
              <a:t>+</a:t>
            </a:r>
            <a:r>
              <a:rPr lang="en-US" sz="1400" b="1" dirty="0" smtClean="0"/>
              <a:t>  and e</a:t>
            </a:r>
            <a:r>
              <a:rPr lang="en-US" sz="2000" b="1" baseline="30000" dirty="0" smtClean="0"/>
              <a:t>-</a:t>
            </a:r>
            <a:r>
              <a:rPr lang="en-US" sz="1400" b="1" dirty="0" smtClean="0"/>
              <a:t> energy dependence</a:t>
            </a:r>
          </a:p>
          <a:p>
            <a:r>
              <a:rPr lang="en-US" sz="1400" b="1" dirty="0" smtClean="0"/>
              <a:t>on coordinate</a:t>
            </a:r>
            <a:endParaRPr lang="en-US" sz="14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I. Larin                  Users Meeting   2009</a:t>
            </a:r>
            <a:endParaRPr lang="en-US" dirty="0"/>
          </a:p>
        </p:txBody>
      </p:sp>
      <p:sp>
        <p:nvSpPr>
          <p:cNvPr id="5" name="Slide Number Placeholder 4"/>
          <p:cNvSpPr>
            <a:spLocks noGrp="1"/>
          </p:cNvSpPr>
          <p:nvPr>
            <p:ph type="sldNum" sz="quarter" idx="12"/>
          </p:nvPr>
        </p:nvSpPr>
        <p:spPr/>
        <p:txBody>
          <a:bodyPr/>
          <a:lstStyle/>
          <a:p>
            <a:fld id="{3889096D-1CC9-44F5-AD85-84725E33549A}" type="slidenum">
              <a:rPr lang="en-US" smtClean="0"/>
              <a:pPr/>
              <a:t>19</a:t>
            </a:fld>
            <a:endParaRPr lang="en-US"/>
          </a:p>
        </p:txBody>
      </p:sp>
      <p:sp>
        <p:nvSpPr>
          <p:cNvPr id="6" name="TextBox 5"/>
          <p:cNvSpPr txBox="1"/>
          <p:nvPr/>
        </p:nvSpPr>
        <p:spPr>
          <a:xfrm>
            <a:off x="533400" y="0"/>
            <a:ext cx="8077200" cy="830997"/>
          </a:xfrm>
          <a:prstGeom prst="rect">
            <a:avLst/>
          </a:prstGeom>
          <a:noFill/>
        </p:spPr>
        <p:txBody>
          <a:bodyPr wrap="square" rtlCol="0">
            <a:spAutoFit/>
            <a:scene3d>
              <a:camera prst="orthographicFront"/>
              <a:lightRig rig="flood" dir="t"/>
            </a:scene3d>
            <a:sp3d prstMaterial="plastic">
              <a:bevelT w="215900" h="215900"/>
              <a:bevelB w="215900" h="215900"/>
              <a:extrusionClr>
                <a:srgbClr val="FF0000"/>
              </a:extrusionClr>
              <a:contourClr>
                <a:schemeClr val="bg1"/>
              </a:contourClr>
            </a:sp3d>
          </a:bodyPr>
          <a:lstStyle/>
          <a:p>
            <a:pPr algn="ctr"/>
            <a:r>
              <a:rPr lang="en-US" sz="4800" b="1" dirty="0" smtClean="0">
                <a:solidFill>
                  <a:srgbClr val="3C5A78"/>
                </a:solidFill>
                <a:sym typeface="Symbol"/>
              </a:rPr>
              <a:t>Pair production cross section</a:t>
            </a:r>
            <a:endParaRPr lang="en-US" sz="4800" b="1" baseline="80000" dirty="0">
              <a:solidFill>
                <a:srgbClr val="3C5A78"/>
              </a:solidFill>
            </a:endParaRPr>
          </a:p>
        </p:txBody>
      </p:sp>
      <p:pic>
        <p:nvPicPr>
          <p:cNvPr id="7" name="Picture 8" descr="pair1"/>
          <p:cNvPicPr>
            <a:picLocks noGrp="1" noChangeAspect="1" noChangeArrowheads="1"/>
          </p:cNvPicPr>
          <p:nvPr>
            <p:ph/>
          </p:nvPr>
        </p:nvPicPr>
        <p:blipFill>
          <a:blip r:embed="rId2"/>
          <a:srcRect/>
          <a:stretch>
            <a:fillRect/>
          </a:stretch>
        </p:blipFill>
        <p:spPr>
          <a:xfrm>
            <a:off x="4319397" y="2209800"/>
            <a:ext cx="4824603" cy="3241929"/>
          </a:xfrm>
          <a:noFill/>
        </p:spPr>
      </p:pic>
      <p:sp>
        <p:nvSpPr>
          <p:cNvPr id="8" name="TextBox 7"/>
          <p:cNvSpPr txBox="1"/>
          <p:nvPr/>
        </p:nvSpPr>
        <p:spPr>
          <a:xfrm>
            <a:off x="152400" y="5410200"/>
            <a:ext cx="7010400" cy="738664"/>
          </a:xfrm>
          <a:prstGeom prst="rect">
            <a:avLst/>
          </a:prstGeom>
          <a:noFill/>
        </p:spPr>
        <p:txBody>
          <a:bodyPr wrap="square" rtlCol="0">
            <a:spAutoFit/>
            <a:scene3d>
              <a:camera prst="orthographicFront"/>
              <a:lightRig rig="flood" dir="t"/>
            </a:scene3d>
            <a:sp3d prstMaterial="plastic">
              <a:bevelT w="215900" h="215900"/>
              <a:bevelB w="215900" h="215900"/>
              <a:extrusionClr>
                <a:srgbClr val="FF0000"/>
              </a:extrusionClr>
              <a:contourClr>
                <a:schemeClr val="bg1"/>
              </a:contourClr>
            </a:sp3d>
          </a:bodyPr>
          <a:lstStyle/>
          <a:p>
            <a:pPr lvl="1">
              <a:buSzPct val="50000"/>
              <a:buBlip>
                <a:blip r:embed="rId3"/>
              </a:buBlip>
            </a:pPr>
            <a:r>
              <a:rPr lang="en-US" sz="2400" b="1" dirty="0" smtClean="0">
                <a:solidFill>
                  <a:srgbClr val="3C5A78"/>
                </a:solidFill>
                <a:latin typeface="Times New Roman" pitchFamily="18" charset="0"/>
                <a:cs typeface="Times New Roman" pitchFamily="18" charset="0"/>
                <a:sym typeface="Symbol"/>
              </a:rPr>
              <a:t> </a:t>
            </a:r>
            <a:r>
              <a:rPr lang="en-US" b="1" dirty="0" smtClean="0">
                <a:solidFill>
                  <a:srgbClr val="3C5A78"/>
                </a:solidFill>
                <a:latin typeface="Times New Roman" pitchFamily="18" charset="0"/>
                <a:cs typeface="Times New Roman" pitchFamily="18" charset="0"/>
                <a:sym typeface="Symbol"/>
              </a:rPr>
              <a:t>extracted cross section is in agreement with theory prediction at the level of systematic error of 1.7%</a:t>
            </a:r>
            <a:endParaRPr lang="en-US" b="1" baseline="80000" dirty="0">
              <a:solidFill>
                <a:srgbClr val="3C5A78"/>
              </a:solidFill>
              <a:latin typeface="Times New Roman" pitchFamily="18" charset="0"/>
              <a:cs typeface="Times New Roman" pitchFamily="18" charset="0"/>
            </a:endParaRPr>
          </a:p>
        </p:txBody>
      </p:sp>
      <p:sp>
        <p:nvSpPr>
          <p:cNvPr id="9" name="Content Placeholder 2"/>
          <p:cNvSpPr>
            <a:spLocks noGrp="1"/>
          </p:cNvSpPr>
          <p:nvPr>
            <p:ph idx="1"/>
          </p:nvPr>
        </p:nvSpPr>
        <p:spPr>
          <a:xfrm>
            <a:off x="0" y="1600200"/>
            <a:ext cx="4191000" cy="4038600"/>
          </a:xfrm>
        </p:spPr>
        <p:txBody>
          <a:bodyPr>
            <a:normAutofit/>
          </a:bodyPr>
          <a:lstStyle/>
          <a:p>
            <a:r>
              <a:rPr lang="en-US" sz="1600" dirty="0" smtClean="0"/>
              <a:t>Bethe-Heitler mechanism of pair production on the nucleus with screening effects due to atomic electrons and Coulomb distortion</a:t>
            </a:r>
          </a:p>
          <a:p>
            <a:r>
              <a:rPr lang="en-US" sz="1600" dirty="0" smtClean="0"/>
              <a:t>Pair production off atomic electrons, considering excitation of all atomic states and correlation effects due to presence of other electrons and the nucleus</a:t>
            </a:r>
          </a:p>
          <a:p>
            <a:r>
              <a:rPr lang="en-US" sz="1600" dirty="0" smtClean="0"/>
              <a:t>Radiative corrections (of order α/π) (</a:t>
            </a:r>
            <a:r>
              <a:rPr lang="en-US" sz="1600" dirty="0" err="1" smtClean="0"/>
              <a:t>i</a:t>
            </a:r>
            <a:r>
              <a:rPr lang="en-US" sz="1600" dirty="0" smtClean="0"/>
              <a:t>) virtual-photon loops and (ii) real-photon process like  </a:t>
            </a:r>
            <a:r>
              <a:rPr lang="en-US" sz="1600" i="1" dirty="0" smtClean="0"/>
              <a:t>γ + Α→ e </a:t>
            </a:r>
            <a:r>
              <a:rPr lang="en-US" sz="1600" i="1" baseline="30000" dirty="0" smtClean="0"/>
              <a:t>+</a:t>
            </a:r>
            <a:r>
              <a:rPr lang="en-US" sz="1600" i="1" dirty="0" smtClean="0"/>
              <a:t> + e</a:t>
            </a:r>
            <a:r>
              <a:rPr lang="en-US" sz="1600" i="1" baseline="30000" dirty="0" smtClean="0"/>
              <a:t>-</a:t>
            </a:r>
            <a:r>
              <a:rPr lang="en-US" sz="1600" i="1" dirty="0" smtClean="0"/>
              <a:t> + Α + γ</a:t>
            </a:r>
          </a:p>
          <a:p>
            <a:r>
              <a:rPr lang="en-US" sz="1600" dirty="0" smtClean="0"/>
              <a:t>Nuclear incoherent contribution, </a:t>
            </a:r>
            <a:r>
              <a:rPr lang="en-US" sz="1600" i="1" dirty="0" smtClean="0"/>
              <a:t>γ + p →e</a:t>
            </a:r>
            <a:r>
              <a:rPr lang="en-US" sz="1600" i="1" baseline="30000" dirty="0" smtClean="0"/>
              <a:t>+</a:t>
            </a:r>
            <a:r>
              <a:rPr lang="en-US" sz="1600" i="1" dirty="0" smtClean="0"/>
              <a:t> + e</a:t>
            </a:r>
            <a:r>
              <a:rPr lang="en-US" sz="1600" i="1" baseline="30000" dirty="0" smtClean="0"/>
              <a:t>-</a:t>
            </a:r>
            <a:r>
              <a:rPr lang="en-US" sz="1600" i="1" dirty="0" smtClean="0"/>
              <a:t> + p</a:t>
            </a:r>
          </a:p>
          <a:p>
            <a:r>
              <a:rPr lang="en-US" sz="1600" dirty="0"/>
              <a:t>Nuclear coherent contribution, </a:t>
            </a:r>
            <a:r>
              <a:rPr lang="en-US" sz="1600" i="1" dirty="0"/>
              <a:t>i.e. </a:t>
            </a:r>
            <a:r>
              <a:rPr lang="en-US" sz="1600" dirty="0"/>
              <a:t>virtual Compton Scattering, a two-step process</a:t>
            </a:r>
            <a:r>
              <a:rPr lang="en-US" sz="1600" i="1" dirty="0"/>
              <a:t> γ + A → γ </a:t>
            </a:r>
            <a:r>
              <a:rPr lang="en-US" sz="1600" i="1" baseline="30000" dirty="0" smtClean="0"/>
              <a:t>∗</a:t>
            </a:r>
            <a:r>
              <a:rPr lang="en-US" sz="1600" i="1" dirty="0" smtClean="0"/>
              <a:t> </a:t>
            </a:r>
            <a:r>
              <a:rPr lang="en-US" sz="1600" i="1" dirty="0"/>
              <a:t>+ A → e </a:t>
            </a:r>
            <a:r>
              <a:rPr lang="en-US" sz="1600" i="1" baseline="30000" dirty="0"/>
              <a:t>+</a:t>
            </a:r>
            <a:r>
              <a:rPr lang="en-US" sz="1600" i="1" dirty="0"/>
              <a:t> + e</a:t>
            </a:r>
            <a:r>
              <a:rPr lang="en-US" sz="1600" i="1" baseline="30000" dirty="0"/>
              <a:t>−</a:t>
            </a:r>
            <a:r>
              <a:rPr lang="en-US" sz="1600" i="1" dirty="0"/>
              <a:t> + A</a:t>
            </a:r>
            <a:endParaRPr lang="en-US" sz="1600" dirty="0"/>
          </a:p>
        </p:txBody>
      </p:sp>
      <p:sp>
        <p:nvSpPr>
          <p:cNvPr id="10" name="TextBox 9"/>
          <p:cNvSpPr txBox="1"/>
          <p:nvPr/>
        </p:nvSpPr>
        <p:spPr>
          <a:xfrm>
            <a:off x="4495800" y="1371600"/>
            <a:ext cx="4230389" cy="738664"/>
          </a:xfrm>
          <a:prstGeom prst="rect">
            <a:avLst/>
          </a:prstGeom>
          <a:solidFill>
            <a:schemeClr val="bg1"/>
          </a:solidFill>
        </p:spPr>
        <p:txBody>
          <a:bodyPr wrap="none" rtlCol="0">
            <a:spAutoFit/>
          </a:bodyPr>
          <a:lstStyle/>
          <a:p>
            <a:r>
              <a:rPr lang="en-US" sz="1400" b="1" dirty="0" smtClean="0"/>
              <a:t>Pair production  differential cross section as a function</a:t>
            </a:r>
          </a:p>
          <a:p>
            <a:r>
              <a:rPr lang="en-US" sz="1400" b="1" dirty="0" smtClean="0"/>
              <a:t>of fraction of electron energy VS initial  </a:t>
            </a:r>
            <a:r>
              <a:rPr lang="en-US" sz="1400" b="1" dirty="0" smtClean="0">
                <a:sym typeface="Symbol"/>
              </a:rPr>
              <a:t> energy.</a:t>
            </a:r>
          </a:p>
          <a:p>
            <a:r>
              <a:rPr lang="en-US" sz="1400" b="1" dirty="0" smtClean="0">
                <a:sym typeface="Symbol"/>
              </a:rPr>
              <a:t>Theory prediction shown in black dots</a:t>
            </a:r>
            <a:endParaRPr lang="en-US" sz="14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I. Larin                  Users Meeting   2009</a:t>
            </a:r>
            <a:endParaRPr lang="en-US" dirty="0"/>
          </a:p>
        </p:txBody>
      </p:sp>
      <p:sp>
        <p:nvSpPr>
          <p:cNvPr id="5" name="Slide Number Placeholder 4"/>
          <p:cNvSpPr>
            <a:spLocks noGrp="1"/>
          </p:cNvSpPr>
          <p:nvPr>
            <p:ph type="sldNum" sz="quarter" idx="12"/>
          </p:nvPr>
        </p:nvSpPr>
        <p:spPr/>
        <p:txBody>
          <a:bodyPr/>
          <a:lstStyle/>
          <a:p>
            <a:fld id="{3889096D-1CC9-44F5-AD85-84725E33549A}" type="slidenum">
              <a:rPr lang="en-US" smtClean="0"/>
              <a:pPr/>
              <a:t>2</a:t>
            </a:fld>
            <a:endParaRPr lang="en-US" dirty="0"/>
          </a:p>
        </p:txBody>
      </p:sp>
      <p:sp>
        <p:nvSpPr>
          <p:cNvPr id="6" name="TextBox 5"/>
          <p:cNvSpPr txBox="1"/>
          <p:nvPr/>
        </p:nvSpPr>
        <p:spPr>
          <a:xfrm>
            <a:off x="1371600" y="228600"/>
            <a:ext cx="6629400" cy="830997"/>
          </a:xfrm>
          <a:prstGeom prst="rect">
            <a:avLst/>
          </a:prstGeom>
          <a:noFill/>
        </p:spPr>
        <p:txBody>
          <a:bodyPr wrap="square" rtlCol="0">
            <a:spAutoFit/>
            <a:scene3d>
              <a:camera prst="orthographicFront"/>
              <a:lightRig rig="flood" dir="t"/>
            </a:scene3d>
            <a:sp3d prstMaterial="plastic">
              <a:bevelT w="215900" h="215900"/>
              <a:bevelB w="215900" h="215900"/>
              <a:extrusionClr>
                <a:srgbClr val="FF0000"/>
              </a:extrusionClr>
              <a:contourClr>
                <a:schemeClr val="bg1"/>
              </a:contourClr>
            </a:sp3d>
          </a:bodyPr>
          <a:lstStyle/>
          <a:p>
            <a:pPr algn="ctr"/>
            <a:r>
              <a:rPr lang="en-US" sz="4800" b="1" dirty="0" smtClean="0">
                <a:solidFill>
                  <a:srgbClr val="3C5A78"/>
                </a:solidFill>
                <a:latin typeface="Times New Roman" pitchFamily="18" charset="0"/>
                <a:cs typeface="Times New Roman" pitchFamily="18" charset="0"/>
                <a:sym typeface="Symbol"/>
              </a:rPr>
              <a:t>Physics motivation</a:t>
            </a:r>
            <a:endParaRPr lang="en-US" sz="4800" b="1" baseline="80000" dirty="0">
              <a:solidFill>
                <a:srgbClr val="3C5A78"/>
              </a:solidFill>
              <a:latin typeface="Times New Roman" pitchFamily="18" charset="0"/>
              <a:cs typeface="Times New Roman" pitchFamily="18" charset="0"/>
            </a:endParaRPr>
          </a:p>
        </p:txBody>
      </p:sp>
      <p:sp>
        <p:nvSpPr>
          <p:cNvPr id="7" name="TextBox 6"/>
          <p:cNvSpPr txBox="1"/>
          <p:nvPr/>
        </p:nvSpPr>
        <p:spPr>
          <a:xfrm>
            <a:off x="0" y="1295400"/>
            <a:ext cx="9144000" cy="3293209"/>
          </a:xfrm>
          <a:prstGeom prst="rect">
            <a:avLst/>
          </a:prstGeom>
          <a:noFill/>
        </p:spPr>
        <p:txBody>
          <a:bodyPr wrap="square" rtlCol="0">
            <a:spAutoFit/>
            <a:scene3d>
              <a:camera prst="orthographicFront"/>
              <a:lightRig rig="flood" dir="t"/>
            </a:scene3d>
            <a:sp3d prstMaterial="plastic">
              <a:bevelT w="215900" h="215900"/>
              <a:bevelB w="215900" h="215900"/>
              <a:extrusionClr>
                <a:srgbClr val="FF0000"/>
              </a:extrusionClr>
              <a:contourClr>
                <a:schemeClr val="bg1"/>
              </a:contourClr>
            </a:sp3d>
          </a:bodyPr>
          <a:lstStyle/>
          <a:p>
            <a:pPr lvl="1">
              <a:buSzPct val="50000"/>
              <a:buBlip>
                <a:blip r:embed="rId4"/>
              </a:buBlip>
            </a:pPr>
            <a:r>
              <a:rPr lang="en-US" sz="2800" b="1" dirty="0" smtClean="0">
                <a:solidFill>
                  <a:srgbClr val="3C5A78"/>
                </a:solidFill>
                <a:latin typeface="Times New Roman" pitchFamily="18" charset="0"/>
                <a:cs typeface="Times New Roman" pitchFamily="18" charset="0"/>
                <a:sym typeface="Symbol"/>
              </a:rPr>
              <a:t> </a:t>
            </a:r>
            <a:r>
              <a:rPr lang="en-US" sz="2400" b="1" dirty="0" smtClean="0">
                <a:solidFill>
                  <a:srgbClr val="3C5A78"/>
                </a:solidFill>
                <a:latin typeface="Times New Roman" pitchFamily="18" charset="0"/>
                <a:cs typeface="Times New Roman" pitchFamily="18" charset="0"/>
                <a:sym typeface="Symbol"/>
              </a:rPr>
              <a:t></a:t>
            </a:r>
            <a:r>
              <a:rPr lang="en-US" sz="2400" b="1" baseline="30000" dirty="0" smtClean="0">
                <a:solidFill>
                  <a:srgbClr val="3C5A78"/>
                </a:solidFill>
                <a:latin typeface="Times New Roman" pitchFamily="18" charset="0"/>
                <a:cs typeface="Times New Roman" pitchFamily="18" charset="0"/>
                <a:sym typeface="Symbol"/>
              </a:rPr>
              <a:t>0</a:t>
            </a:r>
            <a:r>
              <a:rPr lang="en-US" sz="2400" b="1" dirty="0" smtClean="0">
                <a:solidFill>
                  <a:srgbClr val="3C5A78"/>
                </a:solidFill>
                <a:latin typeface="Times New Roman" pitchFamily="18" charset="0"/>
                <a:cs typeface="Times New Roman" pitchFamily="18" charset="0"/>
                <a:sym typeface="Symbol"/>
              </a:rPr>
              <a:t> decay width and lifetime are related with</a:t>
            </a:r>
          </a:p>
          <a:p>
            <a:pPr lvl="1">
              <a:buSzPct val="50000"/>
            </a:pPr>
            <a:r>
              <a:rPr lang="en-US" sz="2400" b="1" dirty="0" smtClean="0">
                <a:solidFill>
                  <a:srgbClr val="3C5A78"/>
                </a:solidFill>
                <a:latin typeface="Times New Roman" pitchFamily="18" charset="0"/>
                <a:cs typeface="Times New Roman" pitchFamily="18" charset="0"/>
                <a:sym typeface="Symbol"/>
              </a:rPr>
              <a:t> expression:</a:t>
            </a:r>
          </a:p>
          <a:p>
            <a:pPr lvl="1">
              <a:buSzPct val="50000"/>
            </a:pPr>
            <a:endParaRPr lang="en-US" sz="2400" b="1" dirty="0" smtClean="0">
              <a:solidFill>
                <a:srgbClr val="3C5A78"/>
              </a:solidFill>
              <a:latin typeface="Times New Roman" pitchFamily="18" charset="0"/>
              <a:cs typeface="Times New Roman" pitchFamily="18" charset="0"/>
              <a:sym typeface="Symbol"/>
            </a:endParaRPr>
          </a:p>
          <a:p>
            <a:pPr lvl="1">
              <a:buSzPct val="50000"/>
              <a:buBlip>
                <a:blip r:embed="rId4"/>
              </a:buBlip>
            </a:pPr>
            <a:r>
              <a:rPr lang="en-US" sz="2400" b="1" dirty="0" smtClean="0">
                <a:solidFill>
                  <a:srgbClr val="3C5A78"/>
                </a:solidFill>
                <a:latin typeface="Times New Roman" pitchFamily="18" charset="0"/>
                <a:cs typeface="Times New Roman" pitchFamily="18" charset="0"/>
                <a:sym typeface="Symbol"/>
              </a:rPr>
              <a:t> </a:t>
            </a:r>
            <a:r>
              <a:rPr lang="en-US" sz="2400" b="1" baseline="30000" dirty="0" smtClean="0">
                <a:solidFill>
                  <a:srgbClr val="3C5A78"/>
                </a:solidFill>
                <a:latin typeface="Times New Roman" pitchFamily="18" charset="0"/>
                <a:cs typeface="Times New Roman" pitchFamily="18" charset="0"/>
                <a:sym typeface="Symbol"/>
              </a:rPr>
              <a:t>0</a:t>
            </a:r>
            <a:r>
              <a:rPr lang="en-US" sz="2400" b="1" dirty="0" smtClean="0">
                <a:solidFill>
                  <a:srgbClr val="3C5A78"/>
                </a:solidFill>
                <a:latin typeface="Times New Roman" pitchFamily="18" charset="0"/>
                <a:cs typeface="Times New Roman" pitchFamily="18" charset="0"/>
                <a:sym typeface="Symbol"/>
              </a:rPr>
              <a:t> decay proceeds via</a:t>
            </a:r>
          </a:p>
          <a:p>
            <a:pPr lvl="1">
              <a:buSzPct val="50000"/>
            </a:pPr>
            <a:r>
              <a:rPr lang="en-US" sz="2400" b="1" dirty="0" smtClean="0">
                <a:solidFill>
                  <a:srgbClr val="3C5A78"/>
                </a:solidFill>
                <a:latin typeface="Times New Roman" pitchFamily="18" charset="0"/>
                <a:cs typeface="Times New Roman" pitchFamily="18" charset="0"/>
                <a:sym typeface="Symbol"/>
              </a:rPr>
              <a:t> Chiral anomaly in QCD</a:t>
            </a:r>
          </a:p>
          <a:p>
            <a:pPr lvl="1">
              <a:buSzPct val="50000"/>
            </a:pPr>
            <a:r>
              <a:rPr lang="en-US" sz="2400" b="1" dirty="0" smtClean="0">
                <a:solidFill>
                  <a:srgbClr val="3C5A78"/>
                </a:solidFill>
                <a:latin typeface="Times New Roman" pitchFamily="18" charset="0"/>
                <a:cs typeface="Times New Roman" pitchFamily="18" charset="0"/>
                <a:sym typeface="Symbol"/>
              </a:rPr>
              <a:t> </a:t>
            </a:r>
          </a:p>
          <a:p>
            <a:pPr lvl="1">
              <a:buSzPct val="50000"/>
              <a:buBlip>
                <a:blip r:embed="rId4"/>
              </a:buBlip>
            </a:pPr>
            <a:r>
              <a:rPr lang="en-US" sz="2400" b="1" dirty="0">
                <a:solidFill>
                  <a:srgbClr val="3C5A78"/>
                </a:solidFill>
                <a:latin typeface="Times New Roman" pitchFamily="18" charset="0"/>
                <a:cs typeface="Times New Roman" pitchFamily="18" charset="0"/>
                <a:sym typeface="Symbol"/>
              </a:rPr>
              <a:t> </a:t>
            </a:r>
            <a:r>
              <a:rPr lang="en-US" sz="2400" b="1" dirty="0" smtClean="0">
                <a:solidFill>
                  <a:srgbClr val="3C5A78"/>
                </a:solidFill>
                <a:latin typeface="Times New Roman" pitchFamily="18" charset="0"/>
                <a:cs typeface="Times New Roman" pitchFamily="18" charset="0"/>
                <a:sym typeface="Symbol"/>
              </a:rPr>
              <a:t>Chiral anomaly predicts exact value</a:t>
            </a:r>
          </a:p>
          <a:p>
            <a:pPr lvl="1">
              <a:buSzPct val="50000"/>
            </a:pPr>
            <a:r>
              <a:rPr lang="en-US" sz="2400" b="1" dirty="0" smtClean="0">
                <a:solidFill>
                  <a:srgbClr val="3C5A78"/>
                </a:solidFill>
                <a:latin typeface="Times New Roman" pitchFamily="18" charset="0"/>
                <a:cs typeface="Times New Roman" pitchFamily="18" charset="0"/>
                <a:sym typeface="Symbol"/>
              </a:rPr>
              <a:t>  for decay </a:t>
            </a:r>
            <a:r>
              <a:rPr lang="en-US" sz="2400" b="1" dirty="0" smtClean="0">
                <a:solidFill>
                  <a:srgbClr val="3C5A78"/>
                </a:solidFill>
                <a:latin typeface="Times New Roman" pitchFamily="18" charset="0"/>
                <a:cs typeface="Times New Roman" pitchFamily="18" charset="0"/>
                <a:sym typeface="Symbol"/>
              </a:rPr>
              <a:t>width:</a:t>
            </a:r>
            <a:endParaRPr lang="en-US" sz="2400" b="1" dirty="0" smtClean="0">
              <a:solidFill>
                <a:srgbClr val="3C5A78"/>
              </a:solidFill>
              <a:latin typeface="Times New Roman" pitchFamily="18" charset="0"/>
              <a:cs typeface="Times New Roman" pitchFamily="18" charset="0"/>
              <a:sym typeface="Symbol"/>
            </a:endParaRPr>
          </a:p>
          <a:p>
            <a:pPr lvl="1">
              <a:buSzPct val="50000"/>
            </a:pPr>
            <a:endParaRPr lang="en-US" b="1" baseline="80000" dirty="0">
              <a:solidFill>
                <a:srgbClr val="3C5A78"/>
              </a:solidFill>
              <a:latin typeface="Times New Roman" pitchFamily="18" charset="0"/>
              <a:cs typeface="Times New Roman" pitchFamily="18" charset="0"/>
            </a:endParaRPr>
          </a:p>
        </p:txBody>
      </p:sp>
      <p:grpSp>
        <p:nvGrpSpPr>
          <p:cNvPr id="8" name="Group 5"/>
          <p:cNvGrpSpPr>
            <a:grpSpLocks/>
          </p:cNvGrpSpPr>
          <p:nvPr/>
        </p:nvGrpSpPr>
        <p:grpSpPr bwMode="auto">
          <a:xfrm>
            <a:off x="4724400" y="2590800"/>
            <a:ext cx="3810000" cy="1223964"/>
            <a:chOff x="1440" y="816"/>
            <a:chExt cx="2400" cy="771"/>
          </a:xfrm>
        </p:grpSpPr>
        <p:sp>
          <p:nvSpPr>
            <p:cNvPr id="9" name="Line 6"/>
            <p:cNvSpPr>
              <a:spLocks noChangeShapeType="1"/>
            </p:cNvSpPr>
            <p:nvPr/>
          </p:nvSpPr>
          <p:spPr bwMode="auto">
            <a:xfrm>
              <a:off x="2832" y="960"/>
              <a:ext cx="0" cy="576"/>
            </a:xfrm>
            <a:prstGeom prst="line">
              <a:avLst/>
            </a:prstGeom>
            <a:noFill/>
            <a:ln w="19050">
              <a:solidFill>
                <a:schemeClr val="tx1"/>
              </a:solidFill>
              <a:round/>
              <a:headEnd type="triangle" w="med" len="med"/>
              <a:tailEnd/>
            </a:ln>
          </p:spPr>
          <p:txBody>
            <a:bodyPr/>
            <a:lstStyle/>
            <a:p>
              <a:endParaRPr lang="en-US"/>
            </a:p>
          </p:txBody>
        </p:sp>
        <p:sp>
          <p:nvSpPr>
            <p:cNvPr id="10" name="Line 7"/>
            <p:cNvSpPr>
              <a:spLocks noChangeShapeType="1"/>
            </p:cNvSpPr>
            <p:nvPr/>
          </p:nvSpPr>
          <p:spPr bwMode="auto">
            <a:xfrm flipH="1">
              <a:off x="2352" y="960"/>
              <a:ext cx="480" cy="336"/>
            </a:xfrm>
            <a:prstGeom prst="line">
              <a:avLst/>
            </a:prstGeom>
            <a:noFill/>
            <a:ln w="19050">
              <a:solidFill>
                <a:schemeClr val="tx1"/>
              </a:solidFill>
              <a:round/>
              <a:headEnd/>
              <a:tailEnd type="triangle" w="med" len="med"/>
            </a:ln>
          </p:spPr>
          <p:txBody>
            <a:bodyPr/>
            <a:lstStyle/>
            <a:p>
              <a:endParaRPr lang="en-US"/>
            </a:p>
          </p:txBody>
        </p:sp>
        <p:sp>
          <p:nvSpPr>
            <p:cNvPr id="11" name="Line 8"/>
            <p:cNvSpPr>
              <a:spLocks noChangeShapeType="1"/>
            </p:cNvSpPr>
            <p:nvPr/>
          </p:nvSpPr>
          <p:spPr bwMode="auto">
            <a:xfrm>
              <a:off x="2352" y="1296"/>
              <a:ext cx="480" cy="240"/>
            </a:xfrm>
            <a:prstGeom prst="line">
              <a:avLst/>
            </a:prstGeom>
            <a:noFill/>
            <a:ln w="19050">
              <a:solidFill>
                <a:schemeClr val="tx1"/>
              </a:solidFill>
              <a:round/>
              <a:headEnd/>
              <a:tailEnd type="triangle" w="med" len="med"/>
            </a:ln>
          </p:spPr>
          <p:txBody>
            <a:bodyPr/>
            <a:lstStyle/>
            <a:p>
              <a:endParaRPr lang="en-US"/>
            </a:p>
          </p:txBody>
        </p:sp>
        <p:sp>
          <p:nvSpPr>
            <p:cNvPr id="12" name="Line 9"/>
            <p:cNvSpPr>
              <a:spLocks noChangeShapeType="1"/>
            </p:cNvSpPr>
            <p:nvPr/>
          </p:nvSpPr>
          <p:spPr bwMode="auto">
            <a:xfrm flipV="1">
              <a:off x="1728" y="1296"/>
              <a:ext cx="576" cy="0"/>
            </a:xfrm>
            <a:prstGeom prst="line">
              <a:avLst/>
            </a:prstGeom>
            <a:noFill/>
            <a:ln w="38100">
              <a:solidFill>
                <a:schemeClr val="tx1"/>
              </a:solidFill>
              <a:prstDash val="dash"/>
              <a:round/>
              <a:headEnd/>
              <a:tailEnd type="triangle" w="med" len="med"/>
            </a:ln>
          </p:spPr>
          <p:txBody>
            <a:bodyPr/>
            <a:lstStyle/>
            <a:p>
              <a:endParaRPr lang="en-US"/>
            </a:p>
          </p:txBody>
        </p:sp>
        <p:sp>
          <p:nvSpPr>
            <p:cNvPr id="13" name="Text Box 10"/>
            <p:cNvSpPr txBox="1">
              <a:spLocks noChangeArrowheads="1"/>
            </p:cNvSpPr>
            <p:nvPr/>
          </p:nvSpPr>
          <p:spPr bwMode="auto">
            <a:xfrm>
              <a:off x="1440" y="1152"/>
              <a:ext cx="336" cy="291"/>
            </a:xfrm>
            <a:prstGeom prst="rect">
              <a:avLst/>
            </a:prstGeom>
            <a:noFill/>
            <a:ln w="9525">
              <a:noFill/>
              <a:miter lim="800000"/>
              <a:headEnd/>
              <a:tailEnd/>
            </a:ln>
          </p:spPr>
          <p:txBody>
            <a:bodyPr wrap="square">
              <a:spAutoFit/>
            </a:bodyPr>
            <a:lstStyle/>
            <a:p>
              <a:pPr>
                <a:spcBef>
                  <a:spcPct val="50000"/>
                </a:spcBef>
              </a:pPr>
              <a:r>
                <a:rPr lang="en-US" sz="2400" b="1" dirty="0" smtClean="0">
                  <a:sym typeface="Symbol"/>
                </a:rPr>
                <a:t></a:t>
              </a:r>
              <a:r>
                <a:rPr lang="en-US" sz="2400" b="1" baseline="30000" dirty="0" smtClean="0">
                  <a:sym typeface="Symbol"/>
                </a:rPr>
                <a:t>0</a:t>
              </a:r>
              <a:endParaRPr lang="en-US" sz="2400" b="1" baseline="30000" dirty="0"/>
            </a:p>
          </p:txBody>
        </p:sp>
        <p:sp>
          <p:nvSpPr>
            <p:cNvPr id="14" name="Text Box 11"/>
            <p:cNvSpPr txBox="1">
              <a:spLocks noChangeArrowheads="1"/>
            </p:cNvSpPr>
            <p:nvPr/>
          </p:nvSpPr>
          <p:spPr bwMode="auto">
            <a:xfrm>
              <a:off x="3552" y="816"/>
              <a:ext cx="288" cy="291"/>
            </a:xfrm>
            <a:prstGeom prst="rect">
              <a:avLst/>
            </a:prstGeom>
            <a:noFill/>
            <a:ln w="9525">
              <a:noFill/>
              <a:miter lim="800000"/>
              <a:headEnd/>
              <a:tailEnd/>
            </a:ln>
          </p:spPr>
          <p:txBody>
            <a:bodyPr>
              <a:spAutoFit/>
            </a:bodyPr>
            <a:lstStyle/>
            <a:p>
              <a:pPr>
                <a:spcBef>
                  <a:spcPct val="50000"/>
                </a:spcBef>
              </a:pPr>
              <a:r>
                <a:rPr lang="en-US" sz="2400" b="1" dirty="0" smtClean="0">
                  <a:sym typeface="Symbol"/>
                </a:rPr>
                <a:t></a:t>
              </a:r>
              <a:endParaRPr lang="en-US" sz="2400" b="1" baseline="-25000" dirty="0"/>
            </a:p>
          </p:txBody>
        </p:sp>
        <p:grpSp>
          <p:nvGrpSpPr>
            <p:cNvPr id="16" name="Group 13"/>
            <p:cNvGrpSpPr>
              <a:grpSpLocks/>
            </p:cNvGrpSpPr>
            <p:nvPr/>
          </p:nvGrpSpPr>
          <p:grpSpPr bwMode="auto">
            <a:xfrm>
              <a:off x="2832" y="863"/>
              <a:ext cx="671" cy="196"/>
              <a:chOff x="1746" y="1436"/>
              <a:chExt cx="1086" cy="293"/>
            </a:xfrm>
          </p:grpSpPr>
          <p:grpSp>
            <p:nvGrpSpPr>
              <p:cNvPr id="40" name="Group 14"/>
              <p:cNvGrpSpPr>
                <a:grpSpLocks/>
              </p:cNvGrpSpPr>
              <p:nvPr/>
            </p:nvGrpSpPr>
            <p:grpSpPr bwMode="auto">
              <a:xfrm>
                <a:off x="1979" y="1440"/>
                <a:ext cx="707" cy="289"/>
                <a:chOff x="576" y="2016"/>
                <a:chExt cx="5184" cy="769"/>
              </a:xfrm>
            </p:grpSpPr>
            <p:grpSp>
              <p:nvGrpSpPr>
                <p:cNvPr id="47" name="Group 15"/>
                <p:cNvGrpSpPr>
                  <a:grpSpLocks/>
                </p:cNvGrpSpPr>
                <p:nvPr/>
              </p:nvGrpSpPr>
              <p:grpSpPr bwMode="auto">
                <a:xfrm>
                  <a:off x="4028" y="2016"/>
                  <a:ext cx="1732" cy="769"/>
                  <a:chOff x="432" y="1584"/>
                  <a:chExt cx="1732" cy="769"/>
                </a:xfrm>
              </p:grpSpPr>
              <p:sp>
                <p:nvSpPr>
                  <p:cNvPr id="58" name="Arc 16"/>
                  <p:cNvSpPr>
                    <a:spLocks/>
                  </p:cNvSpPr>
                  <p:nvPr/>
                </p:nvSpPr>
                <p:spPr bwMode="auto">
                  <a:xfrm>
                    <a:off x="1728" y="1777"/>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rgbClr val="0000FF"/>
                    </a:solidFill>
                    <a:round/>
                    <a:headEnd/>
                    <a:tailEnd/>
                  </a:ln>
                </p:spPr>
                <p:txBody>
                  <a:bodyPr wrap="none" anchor="ctr"/>
                  <a:lstStyle/>
                  <a:p>
                    <a:endParaRPr lang="en-US"/>
                  </a:p>
                </p:txBody>
              </p:sp>
              <p:sp>
                <p:nvSpPr>
                  <p:cNvPr id="59" name="Arc 17"/>
                  <p:cNvSpPr>
                    <a:spLocks/>
                  </p:cNvSpPr>
                  <p:nvPr/>
                </p:nvSpPr>
                <p:spPr bwMode="auto">
                  <a:xfrm flipH="1">
                    <a:off x="1296" y="1776"/>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rgbClr val="0000FF"/>
                    </a:solidFill>
                    <a:round/>
                    <a:headEnd/>
                    <a:tailEnd/>
                  </a:ln>
                </p:spPr>
                <p:txBody>
                  <a:bodyPr wrap="none" anchor="ctr"/>
                  <a:lstStyle/>
                  <a:p>
                    <a:endParaRPr lang="en-US"/>
                  </a:p>
                </p:txBody>
              </p:sp>
              <p:sp>
                <p:nvSpPr>
                  <p:cNvPr id="60" name="Arc 18"/>
                  <p:cNvSpPr>
                    <a:spLocks/>
                  </p:cNvSpPr>
                  <p:nvPr/>
                </p:nvSpPr>
                <p:spPr bwMode="auto">
                  <a:xfrm flipV="1">
                    <a:off x="864"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rgbClr val="0000FF"/>
                    </a:solidFill>
                    <a:round/>
                    <a:headEnd/>
                    <a:tailEnd/>
                  </a:ln>
                </p:spPr>
                <p:txBody>
                  <a:bodyPr wrap="none" anchor="ctr"/>
                  <a:lstStyle/>
                  <a:p>
                    <a:endParaRPr lang="en-US"/>
                  </a:p>
                </p:txBody>
              </p:sp>
              <p:sp>
                <p:nvSpPr>
                  <p:cNvPr id="61" name="Arc 19"/>
                  <p:cNvSpPr>
                    <a:spLocks/>
                  </p:cNvSpPr>
                  <p:nvPr/>
                </p:nvSpPr>
                <p:spPr bwMode="auto">
                  <a:xfrm flipH="1" flipV="1">
                    <a:off x="432"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rgbClr val="0000FF"/>
                    </a:solidFill>
                    <a:round/>
                    <a:headEnd/>
                    <a:tailEnd/>
                  </a:ln>
                </p:spPr>
                <p:txBody>
                  <a:bodyPr wrap="none" anchor="ctr"/>
                  <a:lstStyle/>
                  <a:p>
                    <a:endParaRPr lang="en-US"/>
                  </a:p>
                </p:txBody>
              </p:sp>
            </p:grpSp>
            <p:grpSp>
              <p:nvGrpSpPr>
                <p:cNvPr id="48" name="Group 20"/>
                <p:cNvGrpSpPr>
                  <a:grpSpLocks/>
                </p:cNvGrpSpPr>
                <p:nvPr/>
              </p:nvGrpSpPr>
              <p:grpSpPr bwMode="auto">
                <a:xfrm>
                  <a:off x="2300" y="2016"/>
                  <a:ext cx="1732" cy="769"/>
                  <a:chOff x="432" y="1584"/>
                  <a:chExt cx="1732" cy="769"/>
                </a:xfrm>
              </p:grpSpPr>
              <p:sp>
                <p:nvSpPr>
                  <p:cNvPr id="54" name="Arc 21"/>
                  <p:cNvSpPr>
                    <a:spLocks/>
                  </p:cNvSpPr>
                  <p:nvPr/>
                </p:nvSpPr>
                <p:spPr bwMode="auto">
                  <a:xfrm>
                    <a:off x="1728" y="1777"/>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rgbClr val="0000FF"/>
                    </a:solidFill>
                    <a:round/>
                    <a:headEnd/>
                    <a:tailEnd/>
                  </a:ln>
                </p:spPr>
                <p:txBody>
                  <a:bodyPr wrap="none" anchor="ctr"/>
                  <a:lstStyle/>
                  <a:p>
                    <a:endParaRPr lang="en-US"/>
                  </a:p>
                </p:txBody>
              </p:sp>
              <p:sp>
                <p:nvSpPr>
                  <p:cNvPr id="55" name="Arc 22"/>
                  <p:cNvSpPr>
                    <a:spLocks/>
                  </p:cNvSpPr>
                  <p:nvPr/>
                </p:nvSpPr>
                <p:spPr bwMode="auto">
                  <a:xfrm flipH="1">
                    <a:off x="1296" y="1776"/>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rgbClr val="0000FF"/>
                    </a:solidFill>
                    <a:round/>
                    <a:headEnd/>
                    <a:tailEnd/>
                  </a:ln>
                </p:spPr>
                <p:txBody>
                  <a:bodyPr wrap="none" anchor="ctr"/>
                  <a:lstStyle/>
                  <a:p>
                    <a:endParaRPr lang="en-US"/>
                  </a:p>
                </p:txBody>
              </p:sp>
              <p:sp>
                <p:nvSpPr>
                  <p:cNvPr id="56" name="Arc 23"/>
                  <p:cNvSpPr>
                    <a:spLocks/>
                  </p:cNvSpPr>
                  <p:nvPr/>
                </p:nvSpPr>
                <p:spPr bwMode="auto">
                  <a:xfrm flipV="1">
                    <a:off x="864"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rgbClr val="0000FF"/>
                    </a:solidFill>
                    <a:round/>
                    <a:headEnd/>
                    <a:tailEnd/>
                  </a:ln>
                </p:spPr>
                <p:txBody>
                  <a:bodyPr wrap="none" anchor="ctr"/>
                  <a:lstStyle/>
                  <a:p>
                    <a:endParaRPr lang="en-US"/>
                  </a:p>
                </p:txBody>
              </p:sp>
              <p:sp>
                <p:nvSpPr>
                  <p:cNvPr id="57" name="Arc 24"/>
                  <p:cNvSpPr>
                    <a:spLocks/>
                  </p:cNvSpPr>
                  <p:nvPr/>
                </p:nvSpPr>
                <p:spPr bwMode="auto">
                  <a:xfrm flipH="1" flipV="1">
                    <a:off x="432"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rgbClr val="0000FF"/>
                    </a:solidFill>
                    <a:round/>
                    <a:headEnd/>
                    <a:tailEnd/>
                  </a:ln>
                </p:spPr>
                <p:txBody>
                  <a:bodyPr wrap="none" anchor="ctr"/>
                  <a:lstStyle/>
                  <a:p>
                    <a:endParaRPr lang="en-US"/>
                  </a:p>
                </p:txBody>
              </p:sp>
            </p:grpSp>
            <p:grpSp>
              <p:nvGrpSpPr>
                <p:cNvPr id="49" name="Group 25"/>
                <p:cNvGrpSpPr>
                  <a:grpSpLocks/>
                </p:cNvGrpSpPr>
                <p:nvPr/>
              </p:nvGrpSpPr>
              <p:grpSpPr bwMode="auto">
                <a:xfrm>
                  <a:off x="576" y="2016"/>
                  <a:ext cx="1732" cy="769"/>
                  <a:chOff x="432" y="1584"/>
                  <a:chExt cx="1732" cy="769"/>
                </a:xfrm>
              </p:grpSpPr>
              <p:sp>
                <p:nvSpPr>
                  <p:cNvPr id="50" name="Arc 26"/>
                  <p:cNvSpPr>
                    <a:spLocks/>
                  </p:cNvSpPr>
                  <p:nvPr/>
                </p:nvSpPr>
                <p:spPr bwMode="auto">
                  <a:xfrm>
                    <a:off x="1728" y="1777"/>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rgbClr val="0000FF"/>
                    </a:solidFill>
                    <a:round/>
                    <a:headEnd/>
                    <a:tailEnd/>
                  </a:ln>
                </p:spPr>
                <p:txBody>
                  <a:bodyPr wrap="none" anchor="ctr"/>
                  <a:lstStyle/>
                  <a:p>
                    <a:endParaRPr lang="en-US"/>
                  </a:p>
                </p:txBody>
              </p:sp>
              <p:sp>
                <p:nvSpPr>
                  <p:cNvPr id="51" name="Arc 27"/>
                  <p:cNvSpPr>
                    <a:spLocks/>
                  </p:cNvSpPr>
                  <p:nvPr/>
                </p:nvSpPr>
                <p:spPr bwMode="auto">
                  <a:xfrm flipH="1">
                    <a:off x="1296" y="1776"/>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rgbClr val="0000FF"/>
                    </a:solidFill>
                    <a:round/>
                    <a:headEnd/>
                    <a:tailEnd/>
                  </a:ln>
                </p:spPr>
                <p:txBody>
                  <a:bodyPr wrap="none" anchor="ctr"/>
                  <a:lstStyle/>
                  <a:p>
                    <a:endParaRPr lang="en-US"/>
                  </a:p>
                </p:txBody>
              </p:sp>
              <p:sp>
                <p:nvSpPr>
                  <p:cNvPr id="52" name="Arc 28"/>
                  <p:cNvSpPr>
                    <a:spLocks/>
                  </p:cNvSpPr>
                  <p:nvPr/>
                </p:nvSpPr>
                <p:spPr bwMode="auto">
                  <a:xfrm flipV="1">
                    <a:off x="864"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rgbClr val="0000FF"/>
                    </a:solidFill>
                    <a:round/>
                    <a:headEnd/>
                    <a:tailEnd/>
                  </a:ln>
                </p:spPr>
                <p:txBody>
                  <a:bodyPr wrap="none" anchor="ctr"/>
                  <a:lstStyle/>
                  <a:p>
                    <a:endParaRPr lang="en-US"/>
                  </a:p>
                </p:txBody>
              </p:sp>
              <p:sp>
                <p:nvSpPr>
                  <p:cNvPr id="53" name="Arc 29"/>
                  <p:cNvSpPr>
                    <a:spLocks/>
                  </p:cNvSpPr>
                  <p:nvPr/>
                </p:nvSpPr>
                <p:spPr bwMode="auto">
                  <a:xfrm flipH="1" flipV="1">
                    <a:off x="432"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rgbClr val="0000FF"/>
                    </a:solidFill>
                    <a:round/>
                    <a:headEnd/>
                    <a:tailEnd/>
                  </a:ln>
                </p:spPr>
                <p:txBody>
                  <a:bodyPr wrap="none" anchor="ctr"/>
                  <a:lstStyle/>
                  <a:p>
                    <a:endParaRPr lang="en-US"/>
                  </a:p>
                </p:txBody>
              </p:sp>
            </p:grpSp>
          </p:grpSp>
          <p:grpSp>
            <p:nvGrpSpPr>
              <p:cNvPr id="41" name="Group 30"/>
              <p:cNvGrpSpPr>
                <a:grpSpLocks/>
              </p:cNvGrpSpPr>
              <p:nvPr/>
            </p:nvGrpSpPr>
            <p:grpSpPr bwMode="auto">
              <a:xfrm>
                <a:off x="1746" y="1436"/>
                <a:ext cx="233" cy="288"/>
                <a:chOff x="432" y="1584"/>
                <a:chExt cx="1732" cy="769"/>
              </a:xfrm>
            </p:grpSpPr>
            <p:sp>
              <p:nvSpPr>
                <p:cNvPr id="43" name="Arc 31"/>
                <p:cNvSpPr>
                  <a:spLocks/>
                </p:cNvSpPr>
                <p:nvPr/>
              </p:nvSpPr>
              <p:spPr bwMode="auto">
                <a:xfrm>
                  <a:off x="1728" y="1777"/>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rgbClr val="0000FF"/>
                  </a:solidFill>
                  <a:round/>
                  <a:headEnd/>
                  <a:tailEnd/>
                </a:ln>
              </p:spPr>
              <p:txBody>
                <a:bodyPr wrap="none" anchor="ctr"/>
                <a:lstStyle/>
                <a:p>
                  <a:endParaRPr lang="en-US"/>
                </a:p>
              </p:txBody>
            </p:sp>
            <p:sp>
              <p:nvSpPr>
                <p:cNvPr id="44" name="Arc 32"/>
                <p:cNvSpPr>
                  <a:spLocks/>
                </p:cNvSpPr>
                <p:nvPr/>
              </p:nvSpPr>
              <p:spPr bwMode="auto">
                <a:xfrm flipH="1">
                  <a:off x="1296" y="1776"/>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rgbClr val="0000FF"/>
                  </a:solidFill>
                  <a:round/>
                  <a:headEnd/>
                  <a:tailEnd/>
                </a:ln>
              </p:spPr>
              <p:txBody>
                <a:bodyPr wrap="none" anchor="ctr"/>
                <a:lstStyle/>
                <a:p>
                  <a:endParaRPr lang="en-US"/>
                </a:p>
              </p:txBody>
            </p:sp>
            <p:sp>
              <p:nvSpPr>
                <p:cNvPr id="45" name="Arc 33"/>
                <p:cNvSpPr>
                  <a:spLocks/>
                </p:cNvSpPr>
                <p:nvPr/>
              </p:nvSpPr>
              <p:spPr bwMode="auto">
                <a:xfrm flipV="1">
                  <a:off x="864"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rgbClr val="0000FF"/>
                  </a:solidFill>
                  <a:round/>
                  <a:headEnd/>
                  <a:tailEnd/>
                </a:ln>
              </p:spPr>
              <p:txBody>
                <a:bodyPr wrap="none" anchor="ctr"/>
                <a:lstStyle/>
                <a:p>
                  <a:endParaRPr lang="en-US"/>
                </a:p>
              </p:txBody>
            </p:sp>
            <p:sp>
              <p:nvSpPr>
                <p:cNvPr id="46" name="Arc 34"/>
                <p:cNvSpPr>
                  <a:spLocks/>
                </p:cNvSpPr>
                <p:nvPr/>
              </p:nvSpPr>
              <p:spPr bwMode="auto">
                <a:xfrm flipH="1" flipV="1">
                  <a:off x="432"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rgbClr val="0000FF"/>
                  </a:solidFill>
                  <a:round/>
                  <a:headEnd/>
                  <a:tailEnd/>
                </a:ln>
              </p:spPr>
              <p:txBody>
                <a:bodyPr wrap="none" anchor="ctr"/>
                <a:lstStyle/>
                <a:p>
                  <a:endParaRPr lang="en-US"/>
                </a:p>
              </p:txBody>
            </p:sp>
          </p:grpSp>
          <p:sp>
            <p:nvSpPr>
              <p:cNvPr id="42" name="Line 35"/>
              <p:cNvSpPr>
                <a:spLocks noChangeShapeType="1"/>
              </p:cNvSpPr>
              <p:nvPr/>
            </p:nvSpPr>
            <p:spPr bwMode="auto">
              <a:xfrm>
                <a:off x="2688" y="1584"/>
                <a:ext cx="144" cy="0"/>
              </a:xfrm>
              <a:prstGeom prst="line">
                <a:avLst/>
              </a:prstGeom>
              <a:noFill/>
              <a:ln w="28575">
                <a:solidFill>
                  <a:srgbClr val="0000FF"/>
                </a:solidFill>
                <a:round/>
                <a:headEnd/>
                <a:tailEnd type="triangle" w="med" len="med"/>
              </a:ln>
            </p:spPr>
            <p:txBody>
              <a:bodyPr wrap="none" anchor="ctr"/>
              <a:lstStyle/>
              <a:p>
                <a:endParaRPr lang="en-US"/>
              </a:p>
            </p:txBody>
          </p:sp>
        </p:grpSp>
        <p:grpSp>
          <p:nvGrpSpPr>
            <p:cNvPr id="17" name="Group 36"/>
            <p:cNvGrpSpPr>
              <a:grpSpLocks/>
            </p:cNvGrpSpPr>
            <p:nvPr/>
          </p:nvGrpSpPr>
          <p:grpSpPr bwMode="auto">
            <a:xfrm>
              <a:off x="2832" y="1391"/>
              <a:ext cx="671" cy="196"/>
              <a:chOff x="1746" y="1436"/>
              <a:chExt cx="1086" cy="293"/>
            </a:xfrm>
          </p:grpSpPr>
          <p:grpSp>
            <p:nvGrpSpPr>
              <p:cNvPr id="18" name="Group 37"/>
              <p:cNvGrpSpPr>
                <a:grpSpLocks/>
              </p:cNvGrpSpPr>
              <p:nvPr/>
            </p:nvGrpSpPr>
            <p:grpSpPr bwMode="auto">
              <a:xfrm>
                <a:off x="1979" y="1440"/>
                <a:ext cx="707" cy="289"/>
                <a:chOff x="576" y="2016"/>
                <a:chExt cx="5184" cy="769"/>
              </a:xfrm>
            </p:grpSpPr>
            <p:grpSp>
              <p:nvGrpSpPr>
                <p:cNvPr id="25" name="Group 38"/>
                <p:cNvGrpSpPr>
                  <a:grpSpLocks/>
                </p:cNvGrpSpPr>
                <p:nvPr/>
              </p:nvGrpSpPr>
              <p:grpSpPr bwMode="auto">
                <a:xfrm>
                  <a:off x="4028" y="2016"/>
                  <a:ext cx="1732" cy="769"/>
                  <a:chOff x="432" y="1584"/>
                  <a:chExt cx="1732" cy="769"/>
                </a:xfrm>
              </p:grpSpPr>
              <p:sp>
                <p:nvSpPr>
                  <p:cNvPr id="36" name="Arc 39"/>
                  <p:cNvSpPr>
                    <a:spLocks/>
                  </p:cNvSpPr>
                  <p:nvPr/>
                </p:nvSpPr>
                <p:spPr bwMode="auto">
                  <a:xfrm>
                    <a:off x="1728" y="1777"/>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rgbClr val="0000FF"/>
                    </a:solidFill>
                    <a:round/>
                    <a:headEnd/>
                    <a:tailEnd/>
                  </a:ln>
                </p:spPr>
                <p:txBody>
                  <a:bodyPr wrap="none" anchor="ctr"/>
                  <a:lstStyle/>
                  <a:p>
                    <a:endParaRPr lang="en-US"/>
                  </a:p>
                </p:txBody>
              </p:sp>
              <p:sp>
                <p:nvSpPr>
                  <p:cNvPr id="37" name="Arc 40"/>
                  <p:cNvSpPr>
                    <a:spLocks/>
                  </p:cNvSpPr>
                  <p:nvPr/>
                </p:nvSpPr>
                <p:spPr bwMode="auto">
                  <a:xfrm flipH="1">
                    <a:off x="1296" y="1776"/>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rgbClr val="0000FF"/>
                    </a:solidFill>
                    <a:round/>
                    <a:headEnd/>
                    <a:tailEnd/>
                  </a:ln>
                </p:spPr>
                <p:txBody>
                  <a:bodyPr wrap="none" anchor="ctr"/>
                  <a:lstStyle/>
                  <a:p>
                    <a:endParaRPr lang="en-US"/>
                  </a:p>
                </p:txBody>
              </p:sp>
              <p:sp>
                <p:nvSpPr>
                  <p:cNvPr id="38" name="Arc 41"/>
                  <p:cNvSpPr>
                    <a:spLocks/>
                  </p:cNvSpPr>
                  <p:nvPr/>
                </p:nvSpPr>
                <p:spPr bwMode="auto">
                  <a:xfrm flipV="1">
                    <a:off x="864"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rgbClr val="0000FF"/>
                    </a:solidFill>
                    <a:round/>
                    <a:headEnd/>
                    <a:tailEnd/>
                  </a:ln>
                </p:spPr>
                <p:txBody>
                  <a:bodyPr wrap="none" anchor="ctr"/>
                  <a:lstStyle/>
                  <a:p>
                    <a:endParaRPr lang="en-US"/>
                  </a:p>
                </p:txBody>
              </p:sp>
              <p:sp>
                <p:nvSpPr>
                  <p:cNvPr id="39" name="Arc 42"/>
                  <p:cNvSpPr>
                    <a:spLocks/>
                  </p:cNvSpPr>
                  <p:nvPr/>
                </p:nvSpPr>
                <p:spPr bwMode="auto">
                  <a:xfrm flipH="1" flipV="1">
                    <a:off x="432"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rgbClr val="0000FF"/>
                    </a:solidFill>
                    <a:round/>
                    <a:headEnd/>
                    <a:tailEnd/>
                  </a:ln>
                </p:spPr>
                <p:txBody>
                  <a:bodyPr wrap="none" anchor="ctr"/>
                  <a:lstStyle/>
                  <a:p>
                    <a:endParaRPr lang="en-US"/>
                  </a:p>
                </p:txBody>
              </p:sp>
            </p:grpSp>
            <p:grpSp>
              <p:nvGrpSpPr>
                <p:cNvPr id="26" name="Group 43"/>
                <p:cNvGrpSpPr>
                  <a:grpSpLocks/>
                </p:cNvGrpSpPr>
                <p:nvPr/>
              </p:nvGrpSpPr>
              <p:grpSpPr bwMode="auto">
                <a:xfrm>
                  <a:off x="2300" y="2016"/>
                  <a:ext cx="1732" cy="769"/>
                  <a:chOff x="432" y="1584"/>
                  <a:chExt cx="1732" cy="769"/>
                </a:xfrm>
              </p:grpSpPr>
              <p:sp>
                <p:nvSpPr>
                  <p:cNvPr id="32" name="Arc 44"/>
                  <p:cNvSpPr>
                    <a:spLocks/>
                  </p:cNvSpPr>
                  <p:nvPr/>
                </p:nvSpPr>
                <p:spPr bwMode="auto">
                  <a:xfrm>
                    <a:off x="1728" y="1777"/>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rgbClr val="0000FF"/>
                    </a:solidFill>
                    <a:round/>
                    <a:headEnd/>
                    <a:tailEnd/>
                  </a:ln>
                </p:spPr>
                <p:txBody>
                  <a:bodyPr wrap="none" anchor="ctr"/>
                  <a:lstStyle/>
                  <a:p>
                    <a:endParaRPr lang="en-US"/>
                  </a:p>
                </p:txBody>
              </p:sp>
              <p:sp>
                <p:nvSpPr>
                  <p:cNvPr id="33" name="Arc 45"/>
                  <p:cNvSpPr>
                    <a:spLocks/>
                  </p:cNvSpPr>
                  <p:nvPr/>
                </p:nvSpPr>
                <p:spPr bwMode="auto">
                  <a:xfrm flipH="1">
                    <a:off x="1296" y="1776"/>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rgbClr val="0000FF"/>
                    </a:solidFill>
                    <a:round/>
                    <a:headEnd/>
                    <a:tailEnd/>
                  </a:ln>
                </p:spPr>
                <p:txBody>
                  <a:bodyPr wrap="none" anchor="ctr"/>
                  <a:lstStyle/>
                  <a:p>
                    <a:endParaRPr lang="en-US"/>
                  </a:p>
                </p:txBody>
              </p:sp>
              <p:sp>
                <p:nvSpPr>
                  <p:cNvPr id="34" name="Arc 46"/>
                  <p:cNvSpPr>
                    <a:spLocks/>
                  </p:cNvSpPr>
                  <p:nvPr/>
                </p:nvSpPr>
                <p:spPr bwMode="auto">
                  <a:xfrm flipV="1">
                    <a:off x="864"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rgbClr val="0000FF"/>
                    </a:solidFill>
                    <a:round/>
                    <a:headEnd/>
                    <a:tailEnd/>
                  </a:ln>
                </p:spPr>
                <p:txBody>
                  <a:bodyPr wrap="none" anchor="ctr"/>
                  <a:lstStyle/>
                  <a:p>
                    <a:endParaRPr lang="en-US"/>
                  </a:p>
                </p:txBody>
              </p:sp>
              <p:sp>
                <p:nvSpPr>
                  <p:cNvPr id="35" name="Arc 47"/>
                  <p:cNvSpPr>
                    <a:spLocks/>
                  </p:cNvSpPr>
                  <p:nvPr/>
                </p:nvSpPr>
                <p:spPr bwMode="auto">
                  <a:xfrm flipH="1" flipV="1">
                    <a:off x="432"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rgbClr val="0000FF"/>
                    </a:solidFill>
                    <a:round/>
                    <a:headEnd/>
                    <a:tailEnd/>
                  </a:ln>
                </p:spPr>
                <p:txBody>
                  <a:bodyPr wrap="none" anchor="ctr"/>
                  <a:lstStyle/>
                  <a:p>
                    <a:endParaRPr lang="en-US"/>
                  </a:p>
                </p:txBody>
              </p:sp>
            </p:grpSp>
            <p:grpSp>
              <p:nvGrpSpPr>
                <p:cNvPr id="27" name="Group 48"/>
                <p:cNvGrpSpPr>
                  <a:grpSpLocks/>
                </p:cNvGrpSpPr>
                <p:nvPr/>
              </p:nvGrpSpPr>
              <p:grpSpPr bwMode="auto">
                <a:xfrm>
                  <a:off x="576" y="2016"/>
                  <a:ext cx="1732" cy="769"/>
                  <a:chOff x="432" y="1584"/>
                  <a:chExt cx="1732" cy="769"/>
                </a:xfrm>
              </p:grpSpPr>
              <p:sp>
                <p:nvSpPr>
                  <p:cNvPr id="28" name="Arc 49"/>
                  <p:cNvSpPr>
                    <a:spLocks/>
                  </p:cNvSpPr>
                  <p:nvPr/>
                </p:nvSpPr>
                <p:spPr bwMode="auto">
                  <a:xfrm>
                    <a:off x="1728" y="1777"/>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rgbClr val="0000FF"/>
                    </a:solidFill>
                    <a:round/>
                    <a:headEnd/>
                    <a:tailEnd/>
                  </a:ln>
                </p:spPr>
                <p:txBody>
                  <a:bodyPr wrap="none" anchor="ctr"/>
                  <a:lstStyle/>
                  <a:p>
                    <a:endParaRPr lang="en-US"/>
                  </a:p>
                </p:txBody>
              </p:sp>
              <p:sp>
                <p:nvSpPr>
                  <p:cNvPr id="29" name="Arc 50"/>
                  <p:cNvSpPr>
                    <a:spLocks/>
                  </p:cNvSpPr>
                  <p:nvPr/>
                </p:nvSpPr>
                <p:spPr bwMode="auto">
                  <a:xfrm flipH="1">
                    <a:off x="1296" y="1776"/>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rgbClr val="0000FF"/>
                    </a:solidFill>
                    <a:round/>
                    <a:headEnd/>
                    <a:tailEnd/>
                  </a:ln>
                </p:spPr>
                <p:txBody>
                  <a:bodyPr wrap="none" anchor="ctr"/>
                  <a:lstStyle/>
                  <a:p>
                    <a:endParaRPr lang="en-US"/>
                  </a:p>
                </p:txBody>
              </p:sp>
              <p:sp>
                <p:nvSpPr>
                  <p:cNvPr id="30" name="Arc 51"/>
                  <p:cNvSpPr>
                    <a:spLocks/>
                  </p:cNvSpPr>
                  <p:nvPr/>
                </p:nvSpPr>
                <p:spPr bwMode="auto">
                  <a:xfrm flipV="1">
                    <a:off x="864"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rgbClr val="0000FF"/>
                    </a:solidFill>
                    <a:round/>
                    <a:headEnd/>
                    <a:tailEnd/>
                  </a:ln>
                </p:spPr>
                <p:txBody>
                  <a:bodyPr wrap="none" anchor="ctr"/>
                  <a:lstStyle/>
                  <a:p>
                    <a:endParaRPr lang="en-US"/>
                  </a:p>
                </p:txBody>
              </p:sp>
              <p:sp>
                <p:nvSpPr>
                  <p:cNvPr id="31" name="Arc 52"/>
                  <p:cNvSpPr>
                    <a:spLocks/>
                  </p:cNvSpPr>
                  <p:nvPr/>
                </p:nvSpPr>
                <p:spPr bwMode="auto">
                  <a:xfrm flipH="1" flipV="1">
                    <a:off x="432"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rgbClr val="0000FF"/>
                    </a:solidFill>
                    <a:round/>
                    <a:headEnd/>
                    <a:tailEnd/>
                  </a:ln>
                </p:spPr>
                <p:txBody>
                  <a:bodyPr wrap="none" anchor="ctr"/>
                  <a:lstStyle/>
                  <a:p>
                    <a:endParaRPr lang="en-US"/>
                  </a:p>
                </p:txBody>
              </p:sp>
            </p:grpSp>
          </p:grpSp>
          <p:grpSp>
            <p:nvGrpSpPr>
              <p:cNvPr id="19" name="Group 53"/>
              <p:cNvGrpSpPr>
                <a:grpSpLocks/>
              </p:cNvGrpSpPr>
              <p:nvPr/>
            </p:nvGrpSpPr>
            <p:grpSpPr bwMode="auto">
              <a:xfrm>
                <a:off x="1746" y="1436"/>
                <a:ext cx="233" cy="288"/>
                <a:chOff x="432" y="1584"/>
                <a:chExt cx="1732" cy="769"/>
              </a:xfrm>
            </p:grpSpPr>
            <p:sp>
              <p:nvSpPr>
                <p:cNvPr id="21" name="Arc 54"/>
                <p:cNvSpPr>
                  <a:spLocks/>
                </p:cNvSpPr>
                <p:nvPr/>
              </p:nvSpPr>
              <p:spPr bwMode="auto">
                <a:xfrm>
                  <a:off x="1728" y="1777"/>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rgbClr val="0000FF"/>
                  </a:solidFill>
                  <a:round/>
                  <a:headEnd/>
                  <a:tailEnd/>
                </a:ln>
              </p:spPr>
              <p:txBody>
                <a:bodyPr wrap="none" anchor="ctr"/>
                <a:lstStyle/>
                <a:p>
                  <a:endParaRPr lang="en-US"/>
                </a:p>
              </p:txBody>
            </p:sp>
            <p:sp>
              <p:nvSpPr>
                <p:cNvPr id="22" name="Arc 55"/>
                <p:cNvSpPr>
                  <a:spLocks/>
                </p:cNvSpPr>
                <p:nvPr/>
              </p:nvSpPr>
              <p:spPr bwMode="auto">
                <a:xfrm flipH="1">
                  <a:off x="1296" y="1776"/>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rgbClr val="0000FF"/>
                  </a:solidFill>
                  <a:round/>
                  <a:headEnd/>
                  <a:tailEnd/>
                </a:ln>
              </p:spPr>
              <p:txBody>
                <a:bodyPr wrap="none" anchor="ctr"/>
                <a:lstStyle/>
                <a:p>
                  <a:endParaRPr lang="en-US"/>
                </a:p>
              </p:txBody>
            </p:sp>
            <p:sp>
              <p:nvSpPr>
                <p:cNvPr id="23" name="Arc 56"/>
                <p:cNvSpPr>
                  <a:spLocks/>
                </p:cNvSpPr>
                <p:nvPr/>
              </p:nvSpPr>
              <p:spPr bwMode="auto">
                <a:xfrm flipV="1">
                  <a:off x="864"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rgbClr val="0000FF"/>
                  </a:solidFill>
                  <a:round/>
                  <a:headEnd/>
                  <a:tailEnd/>
                </a:ln>
              </p:spPr>
              <p:txBody>
                <a:bodyPr wrap="none" anchor="ctr"/>
                <a:lstStyle/>
                <a:p>
                  <a:endParaRPr lang="en-US"/>
                </a:p>
              </p:txBody>
            </p:sp>
            <p:sp>
              <p:nvSpPr>
                <p:cNvPr id="24" name="Arc 57"/>
                <p:cNvSpPr>
                  <a:spLocks/>
                </p:cNvSpPr>
                <p:nvPr/>
              </p:nvSpPr>
              <p:spPr bwMode="auto">
                <a:xfrm flipH="1" flipV="1">
                  <a:off x="432"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rgbClr val="0000FF"/>
                  </a:solidFill>
                  <a:round/>
                  <a:headEnd/>
                  <a:tailEnd/>
                </a:ln>
              </p:spPr>
              <p:txBody>
                <a:bodyPr wrap="none" anchor="ctr"/>
                <a:lstStyle/>
                <a:p>
                  <a:endParaRPr lang="en-US"/>
                </a:p>
              </p:txBody>
            </p:sp>
          </p:grpSp>
          <p:sp>
            <p:nvSpPr>
              <p:cNvPr id="20" name="Line 58"/>
              <p:cNvSpPr>
                <a:spLocks noChangeShapeType="1"/>
              </p:cNvSpPr>
              <p:nvPr/>
            </p:nvSpPr>
            <p:spPr bwMode="auto">
              <a:xfrm>
                <a:off x="2688" y="1584"/>
                <a:ext cx="144" cy="0"/>
              </a:xfrm>
              <a:prstGeom prst="line">
                <a:avLst/>
              </a:prstGeom>
              <a:noFill/>
              <a:ln w="28575">
                <a:solidFill>
                  <a:srgbClr val="0000FF"/>
                </a:solidFill>
                <a:round/>
                <a:headEnd/>
                <a:tailEnd type="triangle" w="med" len="med"/>
              </a:ln>
            </p:spPr>
            <p:txBody>
              <a:bodyPr wrap="none" anchor="ctr"/>
              <a:lstStyle/>
              <a:p>
                <a:endParaRPr lang="en-US"/>
              </a:p>
            </p:txBody>
          </p:sp>
        </p:grpSp>
      </p:grpSp>
      <p:sp>
        <p:nvSpPr>
          <p:cNvPr id="62" name="Text Box 11"/>
          <p:cNvSpPr txBox="1">
            <a:spLocks noChangeArrowheads="1"/>
          </p:cNvSpPr>
          <p:nvPr/>
        </p:nvSpPr>
        <p:spPr bwMode="auto">
          <a:xfrm>
            <a:off x="8077200" y="3352800"/>
            <a:ext cx="457200" cy="461665"/>
          </a:xfrm>
          <a:prstGeom prst="rect">
            <a:avLst/>
          </a:prstGeom>
          <a:noFill/>
          <a:ln w="9525">
            <a:noFill/>
            <a:miter lim="800000"/>
            <a:headEnd/>
            <a:tailEnd/>
          </a:ln>
        </p:spPr>
        <p:txBody>
          <a:bodyPr>
            <a:spAutoFit/>
          </a:bodyPr>
          <a:lstStyle/>
          <a:p>
            <a:pPr>
              <a:spcBef>
                <a:spcPct val="50000"/>
              </a:spcBef>
            </a:pPr>
            <a:r>
              <a:rPr lang="en-US" sz="2400" b="1" dirty="0" smtClean="0">
                <a:sym typeface="Symbol"/>
              </a:rPr>
              <a:t></a:t>
            </a:r>
            <a:endParaRPr lang="en-US" sz="2400" b="1" baseline="-25000" dirty="0"/>
          </a:p>
        </p:txBody>
      </p:sp>
      <p:graphicFrame>
        <p:nvGraphicFramePr>
          <p:cNvPr id="3074" name="Object 2"/>
          <p:cNvGraphicFramePr>
            <a:graphicFrameLocks noChangeAspect="1"/>
          </p:cNvGraphicFramePr>
          <p:nvPr/>
        </p:nvGraphicFramePr>
        <p:xfrm>
          <a:off x="2209800" y="1600200"/>
          <a:ext cx="2384425" cy="890588"/>
        </p:xfrm>
        <a:graphic>
          <a:graphicData uri="http://schemas.openxmlformats.org/presentationml/2006/ole">
            <p:oleObj spid="_x0000_s3074" name="Equation" r:id="rId5" imgW="1193760" imgH="444240" progId="Equation.3">
              <p:embed/>
            </p:oleObj>
          </a:graphicData>
        </a:graphic>
      </p:graphicFrame>
      <p:graphicFrame>
        <p:nvGraphicFramePr>
          <p:cNvPr id="64" name="Object 63"/>
          <p:cNvGraphicFramePr>
            <a:graphicFrameLocks noChangeAspect="1"/>
          </p:cNvGraphicFramePr>
          <p:nvPr/>
        </p:nvGraphicFramePr>
        <p:xfrm>
          <a:off x="1295400" y="4648200"/>
          <a:ext cx="4341813" cy="960438"/>
        </p:xfrm>
        <a:graphic>
          <a:graphicData uri="http://schemas.openxmlformats.org/presentationml/2006/ole">
            <p:oleObj spid="_x0000_s3075" name="Equation" r:id="rId6" imgW="2184120" imgH="482400" progId="Equation.3">
              <p:embed/>
            </p:oleObj>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ptcomp.png"/>
          <p:cNvPicPr>
            <a:picLocks noChangeAspect="1"/>
          </p:cNvPicPr>
          <p:nvPr/>
        </p:nvPicPr>
        <p:blipFill>
          <a:blip r:embed="rId2"/>
          <a:srcRect l="20075" t="43679" r="39433" b="34070"/>
          <a:stretch>
            <a:fillRect/>
          </a:stretch>
        </p:blipFill>
        <p:spPr>
          <a:xfrm>
            <a:off x="5029200" y="4114800"/>
            <a:ext cx="3873173" cy="1746790"/>
          </a:xfrm>
          <a:prstGeom prst="rect">
            <a:avLst/>
          </a:prstGeom>
        </p:spPr>
      </p:pic>
      <p:sp>
        <p:nvSpPr>
          <p:cNvPr id="4" name="Footer Placeholder 3"/>
          <p:cNvSpPr>
            <a:spLocks noGrp="1"/>
          </p:cNvSpPr>
          <p:nvPr>
            <p:ph type="ftr" sz="quarter" idx="11"/>
          </p:nvPr>
        </p:nvSpPr>
        <p:spPr/>
        <p:txBody>
          <a:bodyPr/>
          <a:lstStyle/>
          <a:p>
            <a:r>
              <a:rPr lang="en-US" dirty="0" smtClean="0"/>
              <a:t>I. Larin                  Users Meeting   2009</a:t>
            </a:r>
            <a:endParaRPr lang="en-US" dirty="0"/>
          </a:p>
        </p:txBody>
      </p:sp>
      <p:sp>
        <p:nvSpPr>
          <p:cNvPr id="5" name="Slide Number Placeholder 4"/>
          <p:cNvSpPr>
            <a:spLocks noGrp="1"/>
          </p:cNvSpPr>
          <p:nvPr>
            <p:ph type="sldNum" sz="quarter" idx="12"/>
          </p:nvPr>
        </p:nvSpPr>
        <p:spPr/>
        <p:txBody>
          <a:bodyPr/>
          <a:lstStyle/>
          <a:p>
            <a:fld id="{3889096D-1CC9-44F5-AD85-84725E33549A}" type="slidenum">
              <a:rPr lang="en-US" smtClean="0"/>
              <a:pPr/>
              <a:t>20</a:t>
            </a:fld>
            <a:endParaRPr lang="en-US" dirty="0"/>
          </a:p>
        </p:txBody>
      </p:sp>
      <p:sp>
        <p:nvSpPr>
          <p:cNvPr id="6" name="TextBox 5"/>
          <p:cNvSpPr txBox="1"/>
          <p:nvPr/>
        </p:nvSpPr>
        <p:spPr>
          <a:xfrm>
            <a:off x="304800" y="152400"/>
            <a:ext cx="8458200" cy="830997"/>
          </a:xfrm>
          <a:prstGeom prst="rect">
            <a:avLst/>
          </a:prstGeom>
          <a:noFill/>
        </p:spPr>
        <p:txBody>
          <a:bodyPr wrap="square" rtlCol="0">
            <a:spAutoFit/>
            <a:scene3d>
              <a:camera prst="orthographicFront"/>
              <a:lightRig rig="flood" dir="t"/>
            </a:scene3d>
            <a:sp3d prstMaterial="plastic">
              <a:bevelT w="215900" h="215900"/>
              <a:bevelB w="215900" h="215900"/>
              <a:extrusionClr>
                <a:srgbClr val="FF0000"/>
              </a:extrusionClr>
              <a:contourClr>
                <a:schemeClr val="bg1"/>
              </a:contourClr>
            </a:sp3d>
          </a:bodyPr>
          <a:lstStyle/>
          <a:p>
            <a:pPr algn="ctr"/>
            <a:r>
              <a:rPr lang="en-US" sz="4800" b="1" dirty="0" smtClean="0">
                <a:solidFill>
                  <a:srgbClr val="3C5A78"/>
                </a:solidFill>
                <a:sym typeface="Symbol"/>
              </a:rPr>
              <a:t>Compton scattering</a:t>
            </a:r>
            <a:endParaRPr lang="en-US" sz="4800" b="1" baseline="80000" dirty="0">
              <a:solidFill>
                <a:srgbClr val="3C5A78"/>
              </a:solidFill>
            </a:endParaRPr>
          </a:p>
        </p:txBody>
      </p:sp>
      <p:pic>
        <p:nvPicPr>
          <p:cNvPr id="7" name="Picture 9" descr="Pawel_new_primex-compt"/>
          <p:cNvPicPr>
            <a:picLocks noChangeAspect="1" noChangeArrowheads="1"/>
          </p:cNvPicPr>
          <p:nvPr/>
        </p:nvPicPr>
        <p:blipFill>
          <a:blip r:embed="rId3"/>
          <a:srcRect/>
          <a:stretch>
            <a:fillRect/>
          </a:stretch>
        </p:blipFill>
        <p:spPr bwMode="auto">
          <a:xfrm>
            <a:off x="152400" y="1600200"/>
            <a:ext cx="3516630" cy="1733550"/>
          </a:xfrm>
          <a:prstGeom prst="rect">
            <a:avLst/>
          </a:prstGeom>
          <a:noFill/>
          <a:ln w="9525">
            <a:noFill/>
            <a:miter lim="800000"/>
            <a:headEnd/>
            <a:tailEnd/>
          </a:ln>
        </p:spPr>
      </p:pic>
      <p:pic>
        <p:nvPicPr>
          <p:cNvPr id="8" name="Picture 4" descr="compt-select1"/>
          <p:cNvPicPr>
            <a:picLocks noChangeAspect="1" noChangeArrowheads="1"/>
          </p:cNvPicPr>
          <p:nvPr/>
        </p:nvPicPr>
        <p:blipFill>
          <a:blip r:embed="rId4"/>
          <a:srcRect/>
          <a:stretch>
            <a:fillRect/>
          </a:stretch>
        </p:blipFill>
        <p:spPr bwMode="auto">
          <a:xfrm>
            <a:off x="533400" y="3886200"/>
            <a:ext cx="2415540" cy="2415540"/>
          </a:xfrm>
          <a:prstGeom prst="rect">
            <a:avLst/>
          </a:prstGeom>
          <a:noFill/>
          <a:ln w="9525">
            <a:noFill/>
            <a:miter lim="800000"/>
            <a:headEnd/>
            <a:tailEnd/>
          </a:ln>
        </p:spPr>
      </p:pic>
      <p:sp>
        <p:nvSpPr>
          <p:cNvPr id="10" name="TextBox 9"/>
          <p:cNvSpPr txBox="1"/>
          <p:nvPr/>
        </p:nvSpPr>
        <p:spPr>
          <a:xfrm>
            <a:off x="5486400" y="3581400"/>
            <a:ext cx="3269165" cy="523220"/>
          </a:xfrm>
          <a:prstGeom prst="rect">
            <a:avLst/>
          </a:prstGeom>
          <a:solidFill>
            <a:schemeClr val="bg1"/>
          </a:solidFill>
        </p:spPr>
        <p:txBody>
          <a:bodyPr wrap="none" rtlCol="0">
            <a:spAutoFit/>
          </a:bodyPr>
          <a:lstStyle/>
          <a:p>
            <a:r>
              <a:rPr lang="en-US" sz="1400" dirty="0" smtClean="0"/>
              <a:t>Production angle resolution measurement</a:t>
            </a:r>
          </a:p>
          <a:p>
            <a:r>
              <a:rPr lang="en-US" sz="1400" dirty="0" smtClean="0"/>
              <a:t>with Compton scattering on thin Be target</a:t>
            </a:r>
            <a:endParaRPr lang="en-US" sz="1400" dirty="0"/>
          </a:p>
        </p:txBody>
      </p:sp>
      <p:sp>
        <p:nvSpPr>
          <p:cNvPr id="11" name="TextBox 10"/>
          <p:cNvSpPr txBox="1"/>
          <p:nvPr/>
        </p:nvSpPr>
        <p:spPr>
          <a:xfrm>
            <a:off x="5715000" y="5791200"/>
            <a:ext cx="2743200" cy="369332"/>
          </a:xfrm>
          <a:prstGeom prst="rect">
            <a:avLst/>
          </a:prstGeom>
          <a:solidFill>
            <a:schemeClr val="bg1"/>
          </a:solidFill>
          <a:ln>
            <a:solidFill>
              <a:schemeClr val="tx1">
                <a:lumMod val="50000"/>
                <a:lumOff val="50000"/>
              </a:schemeClr>
            </a:solidFill>
          </a:ln>
        </p:spPr>
        <p:txBody>
          <a:bodyPr wrap="square" rtlCol="0">
            <a:spAutoFit/>
            <a:scene3d>
              <a:camera prst="orthographicFront"/>
              <a:lightRig rig="flood" dir="t"/>
            </a:scene3d>
            <a:sp3d prstMaterial="plastic">
              <a:bevelT w="215900" h="215900"/>
              <a:bevelB w="215900" h="215900"/>
              <a:extrusionClr>
                <a:srgbClr val="FF0000"/>
              </a:extrusionClr>
              <a:contourClr>
                <a:schemeClr val="bg1"/>
              </a:contourClr>
            </a:sp3d>
          </a:bodyPr>
          <a:lstStyle/>
          <a:p>
            <a:pPr lvl="1">
              <a:buSzPct val="50000"/>
              <a:buBlip>
                <a:blip r:embed="rId5"/>
              </a:buBlip>
            </a:pPr>
            <a:r>
              <a:rPr lang="en-US" b="1" dirty="0" smtClean="0">
                <a:solidFill>
                  <a:srgbClr val="3C5A78"/>
                </a:solidFill>
                <a:latin typeface="Times New Roman" pitchFamily="18" charset="0"/>
                <a:cs typeface="Times New Roman" pitchFamily="18" charset="0"/>
                <a:sym typeface="Symbol"/>
              </a:rPr>
              <a:t> (</a:t>
            </a:r>
            <a:r>
              <a:rPr lang="en-US" b="1" baseline="-25000" dirty="0" smtClean="0">
                <a:solidFill>
                  <a:srgbClr val="3C5A78"/>
                </a:solidFill>
                <a:latin typeface="Times New Roman" pitchFamily="18" charset="0"/>
                <a:cs typeface="Times New Roman" pitchFamily="18" charset="0"/>
                <a:sym typeface="Symbol"/>
              </a:rPr>
              <a:t>x</a:t>
            </a:r>
            <a:r>
              <a:rPr lang="en-US" b="1" dirty="0" smtClean="0">
                <a:solidFill>
                  <a:srgbClr val="3C5A78"/>
                </a:solidFill>
                <a:latin typeface="Times New Roman" pitchFamily="18" charset="0"/>
                <a:cs typeface="Times New Roman" pitchFamily="18" charset="0"/>
                <a:sym typeface="Symbol"/>
              </a:rPr>
              <a:t>)  0.35mrad</a:t>
            </a:r>
            <a:endParaRPr lang="en-US" b="1" baseline="80000" dirty="0">
              <a:solidFill>
                <a:srgbClr val="3C5A78"/>
              </a:solidFill>
              <a:latin typeface="Times New Roman" pitchFamily="18" charset="0"/>
              <a:cs typeface="Times New Roman" pitchFamily="18" charset="0"/>
            </a:endParaRPr>
          </a:p>
        </p:txBody>
      </p:sp>
      <p:sp>
        <p:nvSpPr>
          <p:cNvPr id="14" name="TextBox 13"/>
          <p:cNvSpPr txBox="1"/>
          <p:nvPr/>
        </p:nvSpPr>
        <p:spPr>
          <a:xfrm>
            <a:off x="5562600" y="4114800"/>
            <a:ext cx="1344984" cy="461665"/>
          </a:xfrm>
          <a:prstGeom prst="rect">
            <a:avLst/>
          </a:prstGeom>
          <a:solidFill>
            <a:schemeClr val="bg1"/>
          </a:solidFill>
        </p:spPr>
        <p:txBody>
          <a:bodyPr wrap="none" rtlCol="0">
            <a:spAutoFit/>
          </a:bodyPr>
          <a:lstStyle/>
          <a:p>
            <a:pPr algn="ctr"/>
            <a:r>
              <a:rPr lang="en-US" sz="1200" b="1" dirty="0" smtClean="0"/>
              <a:t>Production  angle </a:t>
            </a:r>
          </a:p>
          <a:p>
            <a:pPr algn="ctr"/>
            <a:r>
              <a:rPr lang="en-US" sz="1200" b="1" dirty="0" smtClean="0"/>
              <a:t>projection</a:t>
            </a:r>
            <a:endParaRPr lang="en-US" sz="1200" b="1" dirty="0"/>
          </a:p>
        </p:txBody>
      </p:sp>
      <p:sp>
        <p:nvSpPr>
          <p:cNvPr id="15" name="TextBox 14"/>
          <p:cNvSpPr txBox="1"/>
          <p:nvPr/>
        </p:nvSpPr>
        <p:spPr>
          <a:xfrm>
            <a:off x="609600" y="3581400"/>
            <a:ext cx="2297104" cy="307777"/>
          </a:xfrm>
          <a:prstGeom prst="rect">
            <a:avLst/>
          </a:prstGeom>
          <a:solidFill>
            <a:schemeClr val="bg1"/>
          </a:solidFill>
        </p:spPr>
        <p:txBody>
          <a:bodyPr wrap="none" rtlCol="0">
            <a:spAutoFit/>
          </a:bodyPr>
          <a:lstStyle/>
          <a:p>
            <a:r>
              <a:rPr lang="en-US" sz="1400" b="1" dirty="0" smtClean="0"/>
              <a:t>Compton events  population</a:t>
            </a:r>
            <a:endParaRPr lang="en-US" sz="1400" b="1" dirty="0"/>
          </a:p>
        </p:txBody>
      </p:sp>
      <p:sp>
        <p:nvSpPr>
          <p:cNvPr id="16" name="Rectangle 15"/>
          <p:cNvSpPr/>
          <p:nvPr/>
        </p:nvSpPr>
        <p:spPr>
          <a:xfrm>
            <a:off x="1143000" y="2133600"/>
            <a:ext cx="2286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762000" y="1600200"/>
            <a:ext cx="961097" cy="461665"/>
          </a:xfrm>
          <a:prstGeom prst="rect">
            <a:avLst/>
          </a:prstGeom>
          <a:noFill/>
        </p:spPr>
        <p:txBody>
          <a:bodyPr wrap="none" rtlCol="0">
            <a:spAutoFit/>
          </a:bodyPr>
          <a:lstStyle/>
          <a:p>
            <a:pPr algn="ctr"/>
            <a:r>
              <a:rPr lang="en-US" sz="1200" b="1" dirty="0" smtClean="0"/>
              <a:t>Dipole</a:t>
            </a:r>
          </a:p>
          <a:p>
            <a:pPr algn="ctr"/>
            <a:r>
              <a:rPr lang="en-US" sz="1200" b="1" dirty="0" smtClean="0"/>
              <a:t>Magnet OFF</a:t>
            </a:r>
            <a:endParaRPr lang="en-US" sz="1200" b="1" dirty="0"/>
          </a:p>
        </p:txBody>
      </p:sp>
      <p:sp>
        <p:nvSpPr>
          <p:cNvPr id="18" name="TextBox 17"/>
          <p:cNvSpPr txBox="1"/>
          <p:nvPr/>
        </p:nvSpPr>
        <p:spPr>
          <a:xfrm>
            <a:off x="381000" y="1219200"/>
            <a:ext cx="2749427" cy="307777"/>
          </a:xfrm>
          <a:prstGeom prst="rect">
            <a:avLst/>
          </a:prstGeom>
          <a:solidFill>
            <a:schemeClr val="bg1"/>
          </a:solidFill>
        </p:spPr>
        <p:txBody>
          <a:bodyPr wrap="square" rtlCol="0">
            <a:spAutoFit/>
          </a:bodyPr>
          <a:lstStyle/>
          <a:p>
            <a:pPr algn="ctr"/>
            <a:r>
              <a:rPr lang="en-US" sz="1400" b="1" dirty="0" smtClean="0"/>
              <a:t>Schematic view of Compton event</a:t>
            </a:r>
            <a:endParaRPr lang="en-US" sz="1400" b="1" dirty="0"/>
          </a:p>
        </p:txBody>
      </p:sp>
      <p:sp>
        <p:nvSpPr>
          <p:cNvPr id="19" name="TextBox 18"/>
          <p:cNvSpPr txBox="1"/>
          <p:nvPr/>
        </p:nvSpPr>
        <p:spPr>
          <a:xfrm>
            <a:off x="4419600" y="1752600"/>
            <a:ext cx="2209800" cy="954107"/>
          </a:xfrm>
          <a:prstGeom prst="rect">
            <a:avLst/>
          </a:prstGeom>
          <a:solidFill>
            <a:schemeClr val="bg1"/>
          </a:solidFill>
          <a:ln w="38100">
            <a:solidFill>
              <a:schemeClr val="tx1">
                <a:lumMod val="50000"/>
                <a:lumOff val="50000"/>
              </a:schemeClr>
            </a:solidFill>
          </a:ln>
        </p:spPr>
        <p:txBody>
          <a:bodyPr wrap="square" rtlCol="0">
            <a:spAutoFit/>
          </a:bodyPr>
          <a:lstStyle/>
          <a:p>
            <a:r>
              <a:rPr lang="en-US" sz="1400" b="1" dirty="0" smtClean="0"/>
              <a:t>Compton event signature:</a:t>
            </a:r>
          </a:p>
          <a:p>
            <a:r>
              <a:rPr lang="en-US" sz="1400" b="1" dirty="0" smtClean="0"/>
              <a:t>vertex  Z-coordinate reconstructed using </a:t>
            </a:r>
          </a:p>
          <a:p>
            <a:r>
              <a:rPr lang="en-US" sz="1400" b="1" dirty="0" smtClean="0"/>
              <a:t>Compton kinematics</a:t>
            </a:r>
            <a:endParaRPr lang="en-US" sz="1400" b="1" dirty="0"/>
          </a:p>
        </p:txBody>
      </p:sp>
      <p:pic>
        <p:nvPicPr>
          <p:cNvPr id="20" name="Picture 19" descr="be_yield.1.png"/>
          <p:cNvPicPr>
            <a:picLocks noChangeAspect="1"/>
          </p:cNvPicPr>
          <p:nvPr/>
        </p:nvPicPr>
        <p:blipFill>
          <a:blip r:embed="rId6"/>
          <a:stretch>
            <a:fillRect/>
          </a:stretch>
        </p:blipFill>
        <p:spPr>
          <a:xfrm>
            <a:off x="6705600" y="1295400"/>
            <a:ext cx="2160270" cy="2160270"/>
          </a:xfrm>
          <a:prstGeom prst="rect">
            <a:avLst/>
          </a:prstGeom>
        </p:spPr>
      </p:pic>
      <p:cxnSp>
        <p:nvCxnSpPr>
          <p:cNvPr id="21" name="Straight Arrow Connector 20"/>
          <p:cNvCxnSpPr/>
          <p:nvPr/>
        </p:nvCxnSpPr>
        <p:spPr>
          <a:xfrm>
            <a:off x="6629400" y="2209800"/>
            <a:ext cx="838200" cy="228600"/>
          </a:xfrm>
          <a:prstGeom prst="straightConnector1">
            <a:avLst/>
          </a:prstGeom>
          <a:ln w="571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I. Larin                  Users Meeting   2009</a:t>
            </a:r>
            <a:endParaRPr lang="en-US" dirty="0"/>
          </a:p>
        </p:txBody>
      </p:sp>
      <p:sp>
        <p:nvSpPr>
          <p:cNvPr id="5" name="Slide Number Placeholder 4"/>
          <p:cNvSpPr>
            <a:spLocks noGrp="1"/>
          </p:cNvSpPr>
          <p:nvPr>
            <p:ph type="sldNum" sz="quarter" idx="12"/>
          </p:nvPr>
        </p:nvSpPr>
        <p:spPr/>
        <p:txBody>
          <a:bodyPr/>
          <a:lstStyle/>
          <a:p>
            <a:fld id="{3889096D-1CC9-44F5-AD85-84725E33549A}" type="slidenum">
              <a:rPr lang="en-US" smtClean="0"/>
              <a:pPr/>
              <a:t>21</a:t>
            </a:fld>
            <a:endParaRPr lang="en-US" dirty="0"/>
          </a:p>
        </p:txBody>
      </p:sp>
      <p:sp>
        <p:nvSpPr>
          <p:cNvPr id="6" name="TextBox 5"/>
          <p:cNvSpPr txBox="1"/>
          <p:nvPr/>
        </p:nvSpPr>
        <p:spPr>
          <a:xfrm>
            <a:off x="533400" y="0"/>
            <a:ext cx="8153400" cy="1569660"/>
          </a:xfrm>
          <a:prstGeom prst="rect">
            <a:avLst/>
          </a:prstGeom>
          <a:noFill/>
        </p:spPr>
        <p:txBody>
          <a:bodyPr wrap="square" rtlCol="0">
            <a:spAutoFit/>
            <a:scene3d>
              <a:camera prst="orthographicFront"/>
              <a:lightRig rig="flood" dir="t"/>
            </a:scene3d>
            <a:sp3d prstMaterial="plastic">
              <a:bevelT w="215900" h="215900"/>
              <a:bevelB w="215900" h="215900"/>
              <a:extrusionClr>
                <a:srgbClr val="FF0000"/>
              </a:extrusionClr>
              <a:contourClr>
                <a:schemeClr val="bg1"/>
              </a:contourClr>
            </a:sp3d>
          </a:bodyPr>
          <a:lstStyle/>
          <a:p>
            <a:pPr algn="ctr"/>
            <a:r>
              <a:rPr lang="en-US" sz="4800" b="1" dirty="0" smtClean="0">
                <a:solidFill>
                  <a:srgbClr val="3C5A78"/>
                </a:solidFill>
                <a:sym typeface="Symbol"/>
              </a:rPr>
              <a:t>Compton cross section VS incident photon energy</a:t>
            </a:r>
            <a:endParaRPr lang="en-US" sz="4800" b="1" baseline="80000" dirty="0">
              <a:solidFill>
                <a:srgbClr val="3C5A78"/>
              </a:solidFill>
            </a:endParaRPr>
          </a:p>
        </p:txBody>
      </p:sp>
      <p:sp>
        <p:nvSpPr>
          <p:cNvPr id="9" name="TextBox 8"/>
          <p:cNvSpPr txBox="1"/>
          <p:nvPr/>
        </p:nvSpPr>
        <p:spPr>
          <a:xfrm>
            <a:off x="152400" y="5867400"/>
            <a:ext cx="8458200" cy="646331"/>
          </a:xfrm>
          <a:prstGeom prst="rect">
            <a:avLst/>
          </a:prstGeom>
          <a:noFill/>
        </p:spPr>
        <p:txBody>
          <a:bodyPr wrap="square" rtlCol="0">
            <a:spAutoFit/>
            <a:scene3d>
              <a:camera prst="orthographicFront"/>
              <a:lightRig rig="flood" dir="t"/>
            </a:scene3d>
            <a:sp3d prstMaterial="plastic">
              <a:bevelT w="215900" h="215900"/>
              <a:bevelB w="215900" h="215900"/>
              <a:extrusionClr>
                <a:srgbClr val="FF0000"/>
              </a:extrusionClr>
              <a:contourClr>
                <a:schemeClr val="bg1"/>
              </a:contourClr>
            </a:sp3d>
          </a:bodyPr>
          <a:lstStyle/>
          <a:p>
            <a:pPr lvl="1">
              <a:buSzPct val="50000"/>
              <a:buBlip>
                <a:blip r:embed="rId2"/>
              </a:buBlip>
            </a:pPr>
            <a:r>
              <a:rPr lang="en-US" b="1" dirty="0" smtClean="0">
                <a:solidFill>
                  <a:srgbClr val="3C5A78"/>
                </a:solidFill>
                <a:latin typeface="Times New Roman" pitchFamily="18" charset="0"/>
                <a:cs typeface="Times New Roman" pitchFamily="18" charset="0"/>
                <a:sym typeface="Symbol"/>
              </a:rPr>
              <a:t> extracted cross section is in agreement with theory prediction at the level of systematic error of 1.5%</a:t>
            </a:r>
            <a:endParaRPr lang="en-US" b="1" baseline="80000" dirty="0">
              <a:solidFill>
                <a:srgbClr val="3C5A78"/>
              </a:solidFill>
              <a:latin typeface="Times New Roman" pitchFamily="18" charset="0"/>
              <a:cs typeface="Times New Roman" pitchFamily="18" charset="0"/>
            </a:endParaRPr>
          </a:p>
        </p:txBody>
      </p:sp>
      <p:pic>
        <p:nvPicPr>
          <p:cNvPr id="12" name="Picture 11" descr="totxs-alle.png"/>
          <p:cNvPicPr>
            <a:picLocks noChangeAspect="1"/>
          </p:cNvPicPr>
          <p:nvPr/>
        </p:nvPicPr>
        <p:blipFill>
          <a:blip r:embed="rId3"/>
          <a:stretch>
            <a:fillRect/>
          </a:stretch>
        </p:blipFill>
        <p:spPr>
          <a:xfrm>
            <a:off x="381000" y="1828800"/>
            <a:ext cx="1890236" cy="1890236"/>
          </a:xfrm>
          <a:prstGeom prst="rect">
            <a:avLst/>
          </a:prstGeom>
          <a:ln>
            <a:solidFill>
              <a:schemeClr val="tx1">
                <a:lumMod val="50000"/>
                <a:lumOff val="50000"/>
              </a:schemeClr>
            </a:solidFill>
          </a:ln>
        </p:spPr>
      </p:pic>
      <p:pic>
        <p:nvPicPr>
          <p:cNvPr id="13" name="Picture 7" descr="comprc-C12-4945-desym"/>
          <p:cNvPicPr>
            <a:picLocks noGrp="1" noChangeAspect="1" noChangeArrowheads="1"/>
          </p:cNvPicPr>
          <p:nvPr>
            <p:ph/>
          </p:nvPr>
        </p:nvPicPr>
        <p:blipFill>
          <a:blip r:embed="rId4"/>
          <a:srcRect/>
          <a:stretch>
            <a:fillRect/>
          </a:stretch>
        </p:blipFill>
        <p:spPr>
          <a:xfrm>
            <a:off x="5334000" y="1828800"/>
            <a:ext cx="3352800" cy="1676400"/>
          </a:xfrm>
          <a:noFill/>
          <a:ln/>
        </p:spPr>
      </p:pic>
      <p:cxnSp>
        <p:nvCxnSpPr>
          <p:cNvPr id="17" name="Straight Arrow Connector 16"/>
          <p:cNvCxnSpPr/>
          <p:nvPr/>
        </p:nvCxnSpPr>
        <p:spPr>
          <a:xfrm>
            <a:off x="4648200" y="2590800"/>
            <a:ext cx="762000" cy="1588"/>
          </a:xfrm>
          <a:prstGeom prst="straightConnector1">
            <a:avLst/>
          </a:prstGeom>
          <a:ln w="635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10800000" flipV="1">
            <a:off x="1676400" y="2590800"/>
            <a:ext cx="1066800" cy="457200"/>
          </a:xfrm>
          <a:prstGeom prst="straightConnector1">
            <a:avLst/>
          </a:prstGeom>
          <a:ln w="635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743200" y="2133600"/>
            <a:ext cx="1905000" cy="1015663"/>
          </a:xfrm>
          <a:prstGeom prst="rect">
            <a:avLst/>
          </a:prstGeom>
          <a:solidFill>
            <a:schemeClr val="bg1"/>
          </a:solidFill>
          <a:ln w="38100">
            <a:solidFill>
              <a:schemeClr val="tx1">
                <a:lumMod val="50000"/>
                <a:lumOff val="50000"/>
              </a:schemeClr>
            </a:solidFill>
          </a:ln>
        </p:spPr>
        <p:txBody>
          <a:bodyPr wrap="square" rtlCol="0">
            <a:spAutoFit/>
          </a:bodyPr>
          <a:lstStyle/>
          <a:p>
            <a:pPr algn="ctr"/>
            <a:r>
              <a:rPr lang="en-US" sz="1200" dirty="0" smtClean="0"/>
              <a:t>Compton cross section  as </a:t>
            </a:r>
          </a:p>
          <a:p>
            <a:pPr algn="ctr"/>
            <a:r>
              <a:rPr lang="en-US" sz="1200" dirty="0" smtClean="0"/>
              <a:t>a function of  </a:t>
            </a:r>
            <a:r>
              <a:rPr lang="en-US" sz="1200" dirty="0" smtClean="0">
                <a:sym typeface="Symbol"/>
              </a:rPr>
              <a:t> energy.</a:t>
            </a:r>
          </a:p>
          <a:p>
            <a:pPr algn="ctr"/>
            <a:r>
              <a:rPr lang="en-US" sz="1200" dirty="0" smtClean="0">
                <a:sym typeface="Symbol"/>
              </a:rPr>
              <a:t>Curves show theory </a:t>
            </a:r>
          </a:p>
          <a:p>
            <a:pPr algn="ctr"/>
            <a:r>
              <a:rPr lang="en-US" sz="1200" dirty="0" smtClean="0">
                <a:sym typeface="Symbol"/>
              </a:rPr>
              <a:t>calculation with</a:t>
            </a:r>
          </a:p>
          <a:p>
            <a:pPr algn="ctr"/>
            <a:r>
              <a:rPr lang="en-US" sz="1200" dirty="0" smtClean="0">
                <a:sym typeface="Symbol"/>
              </a:rPr>
              <a:t> rad. corrections</a:t>
            </a:r>
          </a:p>
        </p:txBody>
      </p:sp>
      <p:pic>
        <p:nvPicPr>
          <p:cNvPr id="27" name="Picture 4" descr="compare-exp-theory"/>
          <p:cNvPicPr>
            <a:picLocks noChangeAspect="1" noChangeArrowheads="1"/>
          </p:cNvPicPr>
          <p:nvPr/>
        </p:nvPicPr>
        <p:blipFill>
          <a:blip r:embed="rId5"/>
          <a:srcRect/>
          <a:stretch>
            <a:fillRect/>
          </a:stretch>
        </p:blipFill>
        <p:spPr bwMode="auto">
          <a:xfrm>
            <a:off x="381000" y="4267200"/>
            <a:ext cx="3291840" cy="1645920"/>
          </a:xfrm>
          <a:prstGeom prst="rect">
            <a:avLst/>
          </a:prstGeom>
          <a:noFill/>
          <a:ln w="9525">
            <a:solidFill>
              <a:schemeClr val="tx1">
                <a:lumMod val="50000"/>
                <a:lumOff val="50000"/>
              </a:schemeClr>
            </a:solidFill>
            <a:miter lim="800000"/>
            <a:headEnd/>
            <a:tailEnd/>
          </a:ln>
        </p:spPr>
      </p:pic>
      <p:sp>
        <p:nvSpPr>
          <p:cNvPr id="29" name="TextBox 28"/>
          <p:cNvSpPr txBox="1"/>
          <p:nvPr/>
        </p:nvSpPr>
        <p:spPr>
          <a:xfrm>
            <a:off x="152400" y="3962400"/>
            <a:ext cx="4267200" cy="307777"/>
          </a:xfrm>
          <a:prstGeom prst="rect">
            <a:avLst/>
          </a:prstGeom>
          <a:solidFill>
            <a:schemeClr val="bg1"/>
          </a:solidFill>
        </p:spPr>
        <p:txBody>
          <a:bodyPr wrap="square" rtlCol="0">
            <a:spAutoFit/>
          </a:bodyPr>
          <a:lstStyle/>
          <a:p>
            <a:r>
              <a:rPr lang="en-US" sz="1400" b="1" dirty="0" smtClean="0"/>
              <a:t>Extracted cross section deviation  from calculated value</a:t>
            </a:r>
            <a:endParaRPr lang="en-US" sz="1400" b="1" dirty="0"/>
          </a:p>
        </p:txBody>
      </p:sp>
      <p:sp>
        <p:nvSpPr>
          <p:cNvPr id="30" name="TextBox 29"/>
          <p:cNvSpPr txBox="1"/>
          <p:nvPr/>
        </p:nvSpPr>
        <p:spPr>
          <a:xfrm>
            <a:off x="6172200" y="3886200"/>
            <a:ext cx="1811778" cy="307777"/>
          </a:xfrm>
          <a:prstGeom prst="rect">
            <a:avLst/>
          </a:prstGeom>
          <a:solidFill>
            <a:schemeClr val="bg1"/>
          </a:solidFill>
        </p:spPr>
        <p:txBody>
          <a:bodyPr wrap="none" rtlCol="0">
            <a:spAutoFit/>
          </a:bodyPr>
          <a:lstStyle/>
          <a:p>
            <a:r>
              <a:rPr lang="en-US" sz="1400" b="1" dirty="0" smtClean="0"/>
              <a:t>Projected distribution</a:t>
            </a:r>
            <a:endParaRPr lang="en-US" sz="1400" b="1" dirty="0"/>
          </a:p>
        </p:txBody>
      </p:sp>
      <p:sp>
        <p:nvSpPr>
          <p:cNvPr id="28" name="Right Arrow 27"/>
          <p:cNvSpPr/>
          <p:nvPr/>
        </p:nvSpPr>
        <p:spPr>
          <a:xfrm>
            <a:off x="3733800" y="4724400"/>
            <a:ext cx="1600200" cy="48463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descr="compt-grad-plot.png"/>
          <p:cNvPicPr>
            <a:picLocks noChangeAspect="1"/>
          </p:cNvPicPr>
          <p:nvPr/>
        </p:nvPicPr>
        <p:blipFill>
          <a:blip r:embed="rId6"/>
          <a:stretch>
            <a:fillRect/>
          </a:stretch>
        </p:blipFill>
        <p:spPr>
          <a:xfrm>
            <a:off x="5334000" y="4191000"/>
            <a:ext cx="3291847" cy="1645924"/>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07347969-03E0-4CE5-8876-F8EABCB7CC11}" type="slidenum">
              <a:rPr lang="en-US"/>
              <a:pPr/>
              <a:t>22</a:t>
            </a:fld>
            <a:endParaRPr lang="en-US"/>
          </a:p>
        </p:txBody>
      </p:sp>
      <p:sp>
        <p:nvSpPr>
          <p:cNvPr id="246786" name="Rectangle 2"/>
          <p:cNvSpPr>
            <a:spLocks noGrp="1" noChangeArrowheads="1"/>
          </p:cNvSpPr>
          <p:nvPr>
            <p:ph type="title"/>
          </p:nvPr>
        </p:nvSpPr>
        <p:spPr>
          <a:xfrm>
            <a:off x="381000" y="152400"/>
            <a:ext cx="8763000" cy="533400"/>
          </a:xfrm>
        </p:spPr>
        <p:txBody>
          <a:bodyPr/>
          <a:lstStyle/>
          <a:p>
            <a:r>
              <a:rPr lang="en-US" sz="2800" dirty="0">
                <a:latin typeface="Comic Sans MS" pitchFamily="66" charset="0"/>
              </a:rPr>
              <a:t>Model dependence of </a:t>
            </a:r>
            <a:r>
              <a:rPr lang="el-GR" sz="2800" dirty="0">
                <a:solidFill>
                  <a:schemeClr val="tx1"/>
                </a:solidFill>
                <a:latin typeface="Comic Sans MS" pitchFamily="66" charset="0"/>
                <a:sym typeface="Symbol" pitchFamily="18" charset="2"/>
              </a:rPr>
              <a:t>Γ</a:t>
            </a:r>
            <a:r>
              <a:rPr lang="en-US" sz="2800" dirty="0">
                <a:solidFill>
                  <a:schemeClr val="tx1"/>
                </a:solidFill>
                <a:latin typeface="Comic Sans MS" pitchFamily="66" charset="0"/>
                <a:sym typeface="Symbol" pitchFamily="18" charset="2"/>
              </a:rPr>
              <a:t>(</a:t>
            </a:r>
            <a:r>
              <a:rPr lang="en-US" sz="2800" baseline="30000" dirty="0">
                <a:solidFill>
                  <a:schemeClr val="tx1"/>
                </a:solidFill>
                <a:latin typeface="Comic Sans MS" pitchFamily="66" charset="0"/>
                <a:sym typeface="Symbol" pitchFamily="18" charset="2"/>
              </a:rPr>
              <a:t>0</a:t>
            </a:r>
            <a:r>
              <a:rPr lang="en-US" sz="2800" dirty="0">
                <a:solidFill>
                  <a:schemeClr val="tx1"/>
                </a:solidFill>
                <a:latin typeface="Comic Sans MS" pitchFamily="66" charset="0"/>
                <a:sym typeface="Symbol" pitchFamily="18" charset="2"/>
              </a:rPr>
              <a:t>)</a:t>
            </a:r>
            <a:r>
              <a:rPr lang="en-US" sz="2800" dirty="0">
                <a:latin typeface="Comic Sans MS" pitchFamily="66" charset="0"/>
                <a:sym typeface="Symbol" pitchFamily="18" charset="2"/>
              </a:rPr>
              <a:t> Extraction</a:t>
            </a:r>
          </a:p>
        </p:txBody>
      </p:sp>
      <p:pic>
        <p:nvPicPr>
          <p:cNvPr id="246789" name="Picture 5" descr="sigma"/>
          <p:cNvPicPr>
            <a:picLocks noChangeAspect="1" noChangeArrowheads="1"/>
          </p:cNvPicPr>
          <p:nvPr/>
        </p:nvPicPr>
        <p:blipFill>
          <a:blip r:embed="rId2"/>
          <a:srcRect/>
          <a:stretch>
            <a:fillRect/>
          </a:stretch>
        </p:blipFill>
        <p:spPr bwMode="auto">
          <a:xfrm>
            <a:off x="2133600" y="2743200"/>
            <a:ext cx="1998250" cy="1998250"/>
          </a:xfrm>
          <a:prstGeom prst="rect">
            <a:avLst/>
          </a:prstGeom>
          <a:noFill/>
          <a:ln>
            <a:solidFill>
              <a:schemeClr val="tx1">
                <a:lumMod val="50000"/>
                <a:lumOff val="50000"/>
              </a:schemeClr>
            </a:solidFill>
          </a:ln>
        </p:spPr>
      </p:pic>
      <p:sp>
        <p:nvSpPr>
          <p:cNvPr id="246790" name="Text Box 6"/>
          <p:cNvSpPr txBox="1">
            <a:spLocks noChangeArrowheads="1"/>
          </p:cNvSpPr>
          <p:nvPr/>
        </p:nvSpPr>
        <p:spPr bwMode="auto">
          <a:xfrm>
            <a:off x="685800" y="5638800"/>
            <a:ext cx="7772400" cy="400110"/>
          </a:xfrm>
          <a:prstGeom prst="rect">
            <a:avLst/>
          </a:prstGeom>
          <a:noFill/>
          <a:ln w="9525" algn="ctr">
            <a:noFill/>
            <a:miter lim="800000"/>
            <a:headEnd/>
            <a:tailEnd/>
          </a:ln>
          <a:effectLst/>
        </p:spPr>
        <p:txBody>
          <a:bodyPr wrap="square">
            <a:spAutoFit/>
          </a:bodyPr>
          <a:lstStyle/>
          <a:p>
            <a:pPr marL="914400">
              <a:spcBef>
                <a:spcPct val="50000"/>
              </a:spcBef>
              <a:buFont typeface="Wingdings" pitchFamily="2" charset="2"/>
              <a:buNone/>
            </a:pPr>
            <a:r>
              <a:rPr lang="en-US" sz="2000" b="1" dirty="0">
                <a:solidFill>
                  <a:srgbClr val="CC3300"/>
                </a:solidFill>
              </a:rPr>
              <a:t>Model error in </a:t>
            </a:r>
            <a:r>
              <a:rPr lang="el-GR" sz="2000" b="1" dirty="0">
                <a:solidFill>
                  <a:srgbClr val="CC3300"/>
                </a:solidFill>
                <a:sym typeface="Symbol" pitchFamily="18" charset="2"/>
              </a:rPr>
              <a:t>Γ</a:t>
            </a:r>
            <a:r>
              <a:rPr lang="en-US" sz="2000" b="1" dirty="0">
                <a:solidFill>
                  <a:srgbClr val="CC3300"/>
                </a:solidFill>
                <a:sym typeface="Symbol" pitchFamily="18" charset="2"/>
              </a:rPr>
              <a:t>(</a:t>
            </a:r>
            <a:r>
              <a:rPr lang="en-US" sz="2000" b="1" baseline="30000" dirty="0">
                <a:solidFill>
                  <a:srgbClr val="CC3300"/>
                </a:solidFill>
                <a:sym typeface="Symbol" pitchFamily="18" charset="2"/>
              </a:rPr>
              <a:t>0</a:t>
            </a:r>
            <a:r>
              <a:rPr lang="en-US" sz="2000" b="1" dirty="0">
                <a:solidFill>
                  <a:srgbClr val="CC3300"/>
                </a:solidFill>
                <a:sym typeface="Symbol" pitchFamily="18" charset="2"/>
              </a:rPr>
              <a:t>) </a:t>
            </a:r>
            <a:r>
              <a:rPr lang="en-US" sz="2000" b="1" dirty="0" smtClean="0">
                <a:solidFill>
                  <a:srgbClr val="CC3300"/>
                </a:solidFill>
                <a:sym typeface="Symbol" pitchFamily="18" charset="2"/>
              </a:rPr>
              <a:t>extraction is controlled </a:t>
            </a:r>
            <a:r>
              <a:rPr lang="en-US" sz="2000" b="1" dirty="0">
                <a:solidFill>
                  <a:srgbClr val="CC3300"/>
                </a:solidFill>
                <a:sym typeface="Symbol" pitchFamily="18" charset="2"/>
              </a:rPr>
              <a:t>at </a:t>
            </a:r>
            <a:r>
              <a:rPr lang="en-US" sz="2000" b="1" dirty="0" smtClean="0">
                <a:solidFill>
                  <a:srgbClr val="CC3300"/>
                </a:solidFill>
                <a:sym typeface="Symbol" pitchFamily="18" charset="2"/>
              </a:rPr>
              <a:t>0.3%  level</a:t>
            </a:r>
            <a:endParaRPr lang="en-US" sz="2000" b="1" dirty="0">
              <a:solidFill>
                <a:srgbClr val="CC3300"/>
              </a:solidFill>
              <a:sym typeface="Symbol" pitchFamily="18" charset="2"/>
            </a:endParaRPr>
          </a:p>
        </p:txBody>
      </p:sp>
      <p:pic>
        <p:nvPicPr>
          <p:cNvPr id="246792" name="Picture 8" descr="shadowing_effect"/>
          <p:cNvPicPr>
            <a:picLocks noChangeAspect="1" noChangeArrowheads="1"/>
          </p:cNvPicPr>
          <p:nvPr/>
        </p:nvPicPr>
        <p:blipFill>
          <a:blip r:embed="rId3"/>
          <a:srcRect/>
          <a:stretch>
            <a:fillRect/>
          </a:stretch>
        </p:blipFill>
        <p:spPr bwMode="auto">
          <a:xfrm>
            <a:off x="0" y="2743200"/>
            <a:ext cx="1998250" cy="1998250"/>
          </a:xfrm>
          <a:prstGeom prst="rect">
            <a:avLst/>
          </a:prstGeom>
          <a:noFill/>
          <a:ln>
            <a:solidFill>
              <a:schemeClr val="tx1">
                <a:lumMod val="50000"/>
                <a:lumOff val="50000"/>
              </a:schemeClr>
            </a:solidFill>
          </a:ln>
        </p:spPr>
      </p:pic>
      <p:pic>
        <p:nvPicPr>
          <p:cNvPr id="12" name="Picture 11" descr="incoh1.png"/>
          <p:cNvPicPr>
            <a:picLocks noChangeAspect="1"/>
          </p:cNvPicPr>
          <p:nvPr/>
        </p:nvPicPr>
        <p:blipFill>
          <a:blip r:embed="rId4"/>
          <a:stretch>
            <a:fillRect/>
          </a:stretch>
        </p:blipFill>
        <p:spPr>
          <a:xfrm>
            <a:off x="4572000" y="2743200"/>
            <a:ext cx="1998250" cy="1998250"/>
          </a:xfrm>
          <a:prstGeom prst="rect">
            <a:avLst/>
          </a:prstGeom>
          <a:ln>
            <a:solidFill>
              <a:schemeClr val="tx1">
                <a:lumMod val="50000"/>
                <a:lumOff val="50000"/>
              </a:schemeClr>
            </a:solidFill>
          </a:ln>
        </p:spPr>
      </p:pic>
      <p:pic>
        <p:nvPicPr>
          <p:cNvPr id="13" name="Picture 12" descr="incoh2.png"/>
          <p:cNvPicPr>
            <a:picLocks noChangeAspect="1"/>
          </p:cNvPicPr>
          <p:nvPr/>
        </p:nvPicPr>
        <p:blipFill>
          <a:blip r:embed="rId5"/>
          <a:stretch>
            <a:fillRect/>
          </a:stretch>
        </p:blipFill>
        <p:spPr>
          <a:xfrm>
            <a:off x="6934200" y="2743200"/>
            <a:ext cx="1998250" cy="1998250"/>
          </a:xfrm>
          <a:prstGeom prst="rect">
            <a:avLst/>
          </a:prstGeom>
          <a:ln>
            <a:solidFill>
              <a:schemeClr val="tx1">
                <a:lumMod val="50000"/>
                <a:lumOff val="50000"/>
              </a:schemeClr>
            </a:solidFill>
          </a:ln>
        </p:spPr>
      </p:pic>
      <p:sp>
        <p:nvSpPr>
          <p:cNvPr id="14" name="Rectangle 2"/>
          <p:cNvSpPr>
            <a:spLocks noChangeArrowheads="1"/>
          </p:cNvSpPr>
          <p:nvPr/>
        </p:nvSpPr>
        <p:spPr bwMode="auto">
          <a:xfrm>
            <a:off x="4724400" y="609600"/>
            <a:ext cx="4419600" cy="1524000"/>
          </a:xfrm>
          <a:prstGeom prst="rect">
            <a:avLst/>
          </a:prstGeom>
          <a:noFill/>
          <a:ln w="9525">
            <a:noFill/>
            <a:miter lim="800000"/>
            <a:headEnd/>
            <a:tailEnd/>
          </a:ln>
        </p:spPr>
        <p:txBody>
          <a:bodyPr anchor="ctr"/>
          <a:lstStyle/>
          <a:p>
            <a:pPr eaLnBrk="1" hangingPunct="1"/>
            <a:r>
              <a:rPr lang="en-US" sz="2400" i="0" dirty="0" smtClean="0">
                <a:solidFill>
                  <a:srgbClr val="000066"/>
                </a:solidFill>
              </a:rPr>
              <a:t>Incoherent </a:t>
            </a:r>
            <a:r>
              <a:rPr lang="el-GR" sz="2400" i="0" dirty="0">
                <a:solidFill>
                  <a:srgbClr val="000066"/>
                </a:solidFill>
                <a:sym typeface="Symbol" pitchFamily="18" charset="2"/>
              </a:rPr>
              <a:t></a:t>
            </a:r>
            <a:r>
              <a:rPr lang="en-US" sz="2400" i="0" baseline="30000" dirty="0">
                <a:solidFill>
                  <a:srgbClr val="000066"/>
                </a:solidFill>
              </a:rPr>
              <a:t>0 </a:t>
            </a:r>
            <a:r>
              <a:rPr lang="en-US" sz="2400" i="0" dirty="0" smtClean="0">
                <a:solidFill>
                  <a:srgbClr val="000066"/>
                </a:solidFill>
              </a:rPr>
              <a:t>photoproduction</a:t>
            </a:r>
          </a:p>
          <a:p>
            <a:r>
              <a:rPr lang="en-US" sz="2400" i="0" dirty="0" smtClean="0">
                <a:solidFill>
                  <a:srgbClr val="000066"/>
                </a:solidFill>
              </a:rPr>
              <a:t> </a:t>
            </a:r>
            <a:r>
              <a:rPr lang="en-US" sz="2400" i="0" dirty="0">
                <a:solidFill>
                  <a:srgbClr val="000066"/>
                </a:solidFill>
              </a:rPr>
              <a:t>off </a:t>
            </a:r>
            <a:r>
              <a:rPr lang="en-US" sz="2400" dirty="0" smtClean="0">
                <a:solidFill>
                  <a:srgbClr val="000066"/>
                </a:solidFill>
              </a:rPr>
              <a:t>c</a:t>
            </a:r>
            <a:r>
              <a:rPr lang="en-US" sz="2400" i="0" dirty="0" smtClean="0">
                <a:solidFill>
                  <a:srgbClr val="000066"/>
                </a:solidFill>
              </a:rPr>
              <a:t>omplex </a:t>
            </a:r>
            <a:r>
              <a:rPr lang="en-US" sz="2400" dirty="0" smtClean="0">
                <a:solidFill>
                  <a:srgbClr val="000066"/>
                </a:solidFill>
              </a:rPr>
              <a:t>n</a:t>
            </a:r>
            <a:r>
              <a:rPr lang="en-US" sz="2400" i="0" dirty="0" smtClean="0">
                <a:solidFill>
                  <a:srgbClr val="000066"/>
                </a:solidFill>
              </a:rPr>
              <a:t>uclei (</a:t>
            </a:r>
            <a:r>
              <a:rPr lang="en-US" sz="2400" dirty="0" smtClean="0">
                <a:solidFill>
                  <a:srgbClr val="000066"/>
                </a:solidFill>
                <a:sym typeface="Symbol" pitchFamily="18" charset="2"/>
              </a:rPr>
              <a:t>A→</a:t>
            </a:r>
            <a:r>
              <a:rPr lang="en-US" sz="2400" baseline="30000" dirty="0" smtClean="0">
                <a:solidFill>
                  <a:srgbClr val="000066"/>
                </a:solidFill>
                <a:sym typeface="Symbol" pitchFamily="18" charset="2"/>
              </a:rPr>
              <a:t>0</a:t>
            </a:r>
            <a:r>
              <a:rPr lang="en-US" sz="2400" dirty="0" smtClean="0">
                <a:solidFill>
                  <a:srgbClr val="000066"/>
                </a:solidFill>
                <a:sym typeface="Symbol" pitchFamily="18" charset="2"/>
              </a:rPr>
              <a:t>A´)</a:t>
            </a:r>
          </a:p>
          <a:p>
            <a:pPr eaLnBrk="1" hangingPunct="1"/>
            <a:endParaRPr lang="el-GR" sz="2400" i="0" dirty="0">
              <a:solidFill>
                <a:srgbClr val="000066"/>
              </a:solidFill>
            </a:endParaRPr>
          </a:p>
        </p:txBody>
      </p:sp>
      <p:sp>
        <p:nvSpPr>
          <p:cNvPr id="15" name="Rectangle 4"/>
          <p:cNvSpPr>
            <a:spLocks noChangeArrowheads="1"/>
          </p:cNvSpPr>
          <p:nvPr/>
        </p:nvSpPr>
        <p:spPr bwMode="auto">
          <a:xfrm>
            <a:off x="4724400" y="1676400"/>
            <a:ext cx="3839980" cy="914400"/>
          </a:xfrm>
          <a:prstGeom prst="rect">
            <a:avLst/>
          </a:prstGeom>
          <a:noFill/>
          <a:ln w="9525">
            <a:noFill/>
            <a:miter lim="800000"/>
            <a:headEnd/>
            <a:tailEnd/>
          </a:ln>
        </p:spPr>
        <p:txBody>
          <a:bodyPr/>
          <a:lstStyle/>
          <a:p>
            <a:pPr marL="342900" indent="-342900" eaLnBrk="1" hangingPunct="1">
              <a:lnSpc>
                <a:spcPct val="80000"/>
              </a:lnSpc>
              <a:spcBef>
                <a:spcPct val="20000"/>
              </a:spcBef>
              <a:buClr>
                <a:srgbClr val="0000FF"/>
              </a:buClr>
              <a:buFont typeface="Wingdings" pitchFamily="2" charset="2"/>
              <a:buNone/>
            </a:pPr>
            <a:r>
              <a:rPr lang="en-US" sz="2000" i="0" dirty="0">
                <a:solidFill>
                  <a:srgbClr val="000066"/>
                </a:solidFill>
              </a:rPr>
              <a:t>Two independent approaches: </a:t>
            </a:r>
          </a:p>
          <a:p>
            <a:pPr marL="742950" lvl="1" indent="-285750" eaLnBrk="1" hangingPunct="1">
              <a:lnSpc>
                <a:spcPct val="80000"/>
              </a:lnSpc>
              <a:spcBef>
                <a:spcPct val="20000"/>
              </a:spcBef>
              <a:buClr>
                <a:srgbClr val="3333CC"/>
              </a:buClr>
              <a:buFont typeface="Wingdings" pitchFamily="2" charset="2"/>
              <a:buChar char="Ø"/>
            </a:pPr>
            <a:r>
              <a:rPr lang="en-US" i="0" dirty="0">
                <a:solidFill>
                  <a:srgbClr val="000066"/>
                </a:solidFill>
              </a:rPr>
              <a:t>Glauber theory</a:t>
            </a:r>
          </a:p>
          <a:p>
            <a:pPr marL="742950" lvl="1" indent="-285750" eaLnBrk="1" hangingPunct="1">
              <a:lnSpc>
                <a:spcPct val="80000"/>
              </a:lnSpc>
              <a:spcBef>
                <a:spcPct val="20000"/>
              </a:spcBef>
              <a:buClr>
                <a:srgbClr val="3333CC"/>
              </a:buClr>
              <a:buFont typeface="Wingdings" pitchFamily="2" charset="2"/>
              <a:buChar char="Ø"/>
            </a:pPr>
            <a:r>
              <a:rPr lang="en-US" i="0" dirty="0">
                <a:solidFill>
                  <a:srgbClr val="000066"/>
                </a:solidFill>
              </a:rPr>
              <a:t>Cascade Model (Monte Carlo)</a:t>
            </a:r>
          </a:p>
        </p:txBody>
      </p:sp>
      <p:cxnSp>
        <p:nvCxnSpPr>
          <p:cNvPr id="16" name="Straight Arrow Connector 15"/>
          <p:cNvCxnSpPr/>
          <p:nvPr/>
        </p:nvCxnSpPr>
        <p:spPr>
          <a:xfrm>
            <a:off x="6477000" y="3886200"/>
            <a:ext cx="609600" cy="1588"/>
          </a:xfrm>
          <a:prstGeom prst="straightConnector1">
            <a:avLst/>
          </a:prstGeom>
          <a:ln w="635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0" y="1752600"/>
            <a:ext cx="4327851" cy="646331"/>
          </a:xfrm>
          <a:prstGeom prst="rect">
            <a:avLst/>
          </a:prstGeom>
          <a:solidFill>
            <a:schemeClr val="bg1"/>
          </a:solidFill>
          <a:ln>
            <a:solidFill>
              <a:schemeClr val="tx1">
                <a:lumMod val="50000"/>
                <a:lumOff val="50000"/>
              </a:schemeClr>
            </a:solidFill>
          </a:ln>
        </p:spPr>
        <p:txBody>
          <a:bodyPr wrap="none" rtlCol="0">
            <a:spAutoFit/>
          </a:bodyPr>
          <a:lstStyle/>
          <a:p>
            <a:pPr algn="ctr"/>
            <a:r>
              <a:rPr lang="en-US" dirty="0" smtClean="0"/>
              <a:t>model parameter error</a:t>
            </a:r>
          </a:p>
          <a:p>
            <a:pPr algn="ctr"/>
            <a:r>
              <a:rPr lang="el-GR" dirty="0" smtClean="0">
                <a:latin typeface="+mj-lt"/>
                <a:sym typeface="Symbol" pitchFamily="18" charset="2"/>
              </a:rPr>
              <a:t>Γ</a:t>
            </a:r>
            <a:r>
              <a:rPr lang="en-US" dirty="0" smtClean="0">
                <a:latin typeface="+mj-lt"/>
                <a:sym typeface="Symbol" pitchFamily="18" charset="2"/>
              </a:rPr>
              <a:t>(</a:t>
            </a:r>
            <a:r>
              <a:rPr lang="en-US" baseline="30000" dirty="0" smtClean="0">
                <a:latin typeface="+mj-lt"/>
                <a:sym typeface="Symbol" pitchFamily="18" charset="2"/>
              </a:rPr>
              <a:t>0</a:t>
            </a:r>
            <a:r>
              <a:rPr lang="en-US" dirty="0" smtClean="0">
                <a:latin typeface="+mj-lt"/>
                <a:sym typeface="Symbol" pitchFamily="18" charset="2"/>
              </a:rPr>
              <a:t>)  </a:t>
            </a:r>
            <a:r>
              <a:rPr lang="en-US" dirty="0" smtClean="0">
                <a:latin typeface="+mj-lt"/>
              </a:rPr>
              <a:t>se</a:t>
            </a:r>
            <a:r>
              <a:rPr lang="en-US" dirty="0" smtClean="0"/>
              <a:t>nsitivity to different parameters</a:t>
            </a:r>
            <a:endParaRPr lang="en-US" dirty="0"/>
          </a:p>
        </p:txBody>
      </p:sp>
      <p:sp>
        <p:nvSpPr>
          <p:cNvPr id="17" name="Footer Placeholder 3"/>
          <p:cNvSpPr>
            <a:spLocks noGrp="1"/>
          </p:cNvSpPr>
          <p:nvPr>
            <p:ph type="ftr" sz="quarter" idx="11"/>
          </p:nvPr>
        </p:nvSpPr>
        <p:spPr>
          <a:xfrm>
            <a:off x="3124200" y="6356350"/>
            <a:ext cx="2895600" cy="365125"/>
          </a:xfrm>
        </p:spPr>
        <p:txBody>
          <a:bodyPr/>
          <a:lstStyle/>
          <a:p>
            <a:r>
              <a:rPr lang="en-US" dirty="0" smtClean="0"/>
              <a:t>I. Larin                  Users Meeting   2009</a:t>
            </a:r>
            <a:endParaRPr lang="en-US"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I. Larin                  Users Meeting   2009</a:t>
            </a:r>
            <a:endParaRPr lang="en-US" dirty="0"/>
          </a:p>
        </p:txBody>
      </p:sp>
      <p:sp>
        <p:nvSpPr>
          <p:cNvPr id="5" name="Slide Number Placeholder 4"/>
          <p:cNvSpPr>
            <a:spLocks noGrp="1"/>
          </p:cNvSpPr>
          <p:nvPr>
            <p:ph type="sldNum" sz="quarter" idx="12"/>
          </p:nvPr>
        </p:nvSpPr>
        <p:spPr/>
        <p:txBody>
          <a:bodyPr/>
          <a:lstStyle/>
          <a:p>
            <a:fld id="{3889096D-1CC9-44F5-AD85-84725E33549A}" type="slidenum">
              <a:rPr lang="en-US" smtClean="0"/>
              <a:pPr/>
              <a:t>23</a:t>
            </a:fld>
            <a:endParaRPr lang="en-US" dirty="0"/>
          </a:p>
        </p:txBody>
      </p:sp>
      <p:graphicFrame>
        <p:nvGraphicFramePr>
          <p:cNvPr id="6" name="Group 51"/>
          <p:cNvGraphicFramePr>
            <a:graphicFrameLocks noGrp="1"/>
          </p:cNvGraphicFramePr>
          <p:nvPr/>
        </p:nvGraphicFramePr>
        <p:xfrm>
          <a:off x="2209800" y="1143000"/>
          <a:ext cx="4495800" cy="4846322"/>
        </p:xfrm>
        <a:graphic>
          <a:graphicData uri="http://schemas.openxmlformats.org/drawingml/2006/table">
            <a:tbl>
              <a:tblPr>
                <a:effectLst/>
              </a:tblPr>
              <a:tblGrid>
                <a:gridCol w="2516133"/>
                <a:gridCol w="1979667"/>
              </a:tblGrid>
              <a:tr h="372794">
                <a:tc>
                  <a:txBody>
                    <a:bodyPr/>
                    <a:lstStyle/>
                    <a:p>
                      <a:pPr marL="342900" marR="0" lvl="0" indent="-342900" algn="l" defTabSz="914400" rtl="0" eaLnBrk="1" fontAlgn="base" latinLnBrk="0" hangingPunct="1">
                        <a:lnSpc>
                          <a:spcPct val="100000"/>
                        </a:lnSpc>
                        <a:spcBef>
                          <a:spcPct val="0"/>
                        </a:spcBef>
                        <a:spcAft>
                          <a:spcPct val="0"/>
                        </a:spcAft>
                        <a:buClr>
                          <a:srgbClr val="0000FF"/>
                        </a:buClr>
                        <a:buSzPct val="65000"/>
                        <a:buFont typeface="Wingdings" pitchFamily="2" charset="2"/>
                        <a:buNone/>
                        <a:tabLst/>
                      </a:pPr>
                      <a:r>
                        <a:rPr kumimoji="0" lang="en-US" sz="1800" b="0" i="0" u="none" strike="noStrike" cap="none" normalizeH="0" baseline="0" dirty="0" smtClean="0">
                          <a:ln>
                            <a:noFill/>
                          </a:ln>
                          <a:solidFill>
                            <a:srgbClr val="FF4B00"/>
                          </a:solidFill>
                          <a:effectLst>
                            <a:outerShdw blurRad="38100" dist="38100" dir="2700000" algn="tl">
                              <a:srgbClr val="000000"/>
                            </a:outerShdw>
                          </a:effectLst>
                          <a:latin typeface="Albertus Medium" pitchFamily="34" charset="0"/>
                          <a:ea typeface="Times New Roman" pitchFamily="18" charset="0"/>
                          <a:cs typeface="Arial" charset="0"/>
                        </a:rPr>
                        <a:t>Contributions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BAB">
                        <a:alpha val="4706"/>
                      </a:srgbClr>
                    </a:solidFill>
                  </a:tcPr>
                </a:tc>
                <a:tc>
                  <a:txBody>
                    <a:bodyPr/>
                    <a:lstStyle/>
                    <a:p>
                      <a:pPr marL="342900" marR="0" lvl="0" indent="-342900" algn="ctr" defTabSz="914400" rtl="0" eaLnBrk="1" fontAlgn="base" latinLnBrk="0" hangingPunct="1">
                        <a:lnSpc>
                          <a:spcPct val="100000"/>
                        </a:lnSpc>
                        <a:spcBef>
                          <a:spcPct val="0"/>
                        </a:spcBef>
                        <a:spcAft>
                          <a:spcPct val="0"/>
                        </a:spcAft>
                        <a:buClr>
                          <a:srgbClr val="0000FF"/>
                        </a:buClr>
                        <a:buSzPct val="65000"/>
                        <a:buFont typeface="Wingdings" pitchFamily="2" charset="2"/>
                        <a:buNone/>
                        <a:tabLst/>
                      </a:pPr>
                      <a:r>
                        <a:rPr kumimoji="0" lang="en-US" sz="1800" b="0" i="0" u="none" strike="noStrike" cap="none" normalizeH="0" baseline="0" dirty="0" smtClean="0">
                          <a:ln>
                            <a:noFill/>
                          </a:ln>
                          <a:solidFill>
                            <a:srgbClr val="FF4B00"/>
                          </a:solidFill>
                          <a:effectLst>
                            <a:outerShdw blurRad="38100" dist="38100" dir="2700000" algn="tl">
                              <a:srgbClr val="000000"/>
                            </a:outerShdw>
                          </a:effectLst>
                          <a:latin typeface="Albertus Medium" pitchFamily="34" charset="0"/>
                          <a:ea typeface="Times New Roman" pitchFamily="18" charset="0"/>
                          <a:cs typeface="Arial" charset="0"/>
                        </a:rPr>
                        <a:t>Error,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BAB">
                        <a:alpha val="4706"/>
                      </a:srgbClr>
                    </a:solidFill>
                  </a:tcPr>
                </a:tc>
              </a:tr>
              <a:tr h="372794">
                <a:tc>
                  <a:txBody>
                    <a:bodyPr/>
                    <a:lstStyle/>
                    <a:p>
                      <a:pPr marL="342900" marR="0" lvl="0" indent="-342900" algn="l" defTabSz="914400" rtl="0" eaLnBrk="1" fontAlgn="base" latinLnBrk="0" hangingPunct="1">
                        <a:lnSpc>
                          <a:spcPct val="100000"/>
                        </a:lnSpc>
                        <a:spcBef>
                          <a:spcPct val="0"/>
                        </a:spcBef>
                        <a:spcAft>
                          <a:spcPct val="0"/>
                        </a:spcAft>
                        <a:buClr>
                          <a:srgbClr val="0000FF"/>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lbertus Medium" pitchFamily="34" charset="0"/>
                          <a:ea typeface="Times New Roman" pitchFamily="18" charset="0"/>
                          <a:cs typeface="Arial" charset="0"/>
                        </a:rPr>
                        <a:t>Photon flux</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BAB">
                        <a:alpha val="4706"/>
                      </a:srgbClr>
                    </a:solidFill>
                  </a:tcPr>
                </a:tc>
                <a:tc>
                  <a:txBody>
                    <a:bodyPr/>
                    <a:lstStyle/>
                    <a:p>
                      <a:pPr marL="342900" marR="0" lvl="0" indent="-342900" algn="ctr" defTabSz="914400" rtl="0" eaLnBrk="1" fontAlgn="base" latinLnBrk="0" hangingPunct="1">
                        <a:lnSpc>
                          <a:spcPct val="100000"/>
                        </a:lnSpc>
                        <a:spcBef>
                          <a:spcPct val="0"/>
                        </a:spcBef>
                        <a:spcAft>
                          <a:spcPct val="0"/>
                        </a:spcAft>
                        <a:buClr>
                          <a:srgbClr val="0000FF"/>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lbertus Medium" pitchFamily="34" charset="0"/>
                          <a:ea typeface="Times New Roman" pitchFamily="18" charset="0"/>
                          <a:cs typeface="Arial" charset="0"/>
                        </a:rPr>
                        <a:t>1.0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BAB">
                        <a:alpha val="4706"/>
                      </a:srgbClr>
                    </a:solidFill>
                  </a:tcPr>
                </a:tc>
              </a:tr>
              <a:tr h="372794">
                <a:tc>
                  <a:txBody>
                    <a:bodyPr/>
                    <a:lstStyle/>
                    <a:p>
                      <a:pPr marL="342900" marR="0" lvl="0" indent="-342900" algn="l" defTabSz="914400" rtl="0" eaLnBrk="1" fontAlgn="base" latinLnBrk="0" hangingPunct="1">
                        <a:lnSpc>
                          <a:spcPct val="100000"/>
                        </a:lnSpc>
                        <a:spcBef>
                          <a:spcPct val="0"/>
                        </a:spcBef>
                        <a:spcAft>
                          <a:spcPct val="0"/>
                        </a:spcAft>
                        <a:buClr>
                          <a:srgbClr val="0000FF"/>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lbertus Medium" pitchFamily="34" charset="0"/>
                          <a:ea typeface="Times New Roman" pitchFamily="18" charset="0"/>
                          <a:cs typeface="Arial" charset="0"/>
                        </a:rPr>
                        <a:t>Target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BAB">
                        <a:alpha val="4706"/>
                      </a:srgbClr>
                    </a:solidFill>
                  </a:tcPr>
                </a:tc>
                <a:tc>
                  <a:txBody>
                    <a:bodyPr/>
                    <a:lstStyle/>
                    <a:p>
                      <a:pPr marL="342900" marR="0" lvl="0" indent="-342900" algn="ctr" defTabSz="914400" rtl="0" eaLnBrk="1" fontAlgn="base" latinLnBrk="0" hangingPunct="1">
                        <a:lnSpc>
                          <a:spcPct val="100000"/>
                        </a:lnSpc>
                        <a:spcBef>
                          <a:spcPct val="0"/>
                        </a:spcBef>
                        <a:spcAft>
                          <a:spcPct val="0"/>
                        </a:spcAft>
                        <a:buClr>
                          <a:srgbClr val="0000FF"/>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lbertus Medium" pitchFamily="34" charset="0"/>
                          <a:ea typeface="Times New Roman" pitchFamily="18" charset="0"/>
                          <a:cs typeface="Arial" charset="0"/>
                        </a:rPr>
                        <a:t>0.1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BAB">
                        <a:alpha val="4706"/>
                      </a:srgbClr>
                    </a:solidFill>
                  </a:tcPr>
                </a:tc>
              </a:tr>
              <a:tr h="372794">
                <a:tc>
                  <a:txBody>
                    <a:bodyPr/>
                    <a:lstStyle/>
                    <a:p>
                      <a:pPr marL="342900" marR="0" lvl="0" indent="-342900" algn="l" defTabSz="914400" rtl="0" eaLnBrk="1" fontAlgn="base" latinLnBrk="0" hangingPunct="1">
                        <a:lnSpc>
                          <a:spcPct val="100000"/>
                        </a:lnSpc>
                        <a:spcBef>
                          <a:spcPct val="0"/>
                        </a:spcBef>
                        <a:spcAft>
                          <a:spcPct val="0"/>
                        </a:spcAft>
                        <a:buClr>
                          <a:srgbClr val="0000FF"/>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lbertus Medium" pitchFamily="34" charset="0"/>
                          <a:ea typeface="Times New Roman" pitchFamily="18" charset="0"/>
                          <a:cs typeface="Arial" charset="0"/>
                        </a:rPr>
                        <a:t>Yield extraction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BAB">
                        <a:alpha val="4706"/>
                      </a:srgbClr>
                    </a:solidFill>
                  </a:tcPr>
                </a:tc>
                <a:tc>
                  <a:txBody>
                    <a:bodyPr/>
                    <a:lstStyle/>
                    <a:p>
                      <a:pPr marL="342900" marR="0" lvl="0" indent="-342900" algn="ctr" defTabSz="914400" rtl="0" eaLnBrk="1" fontAlgn="base" latinLnBrk="0" hangingPunct="1">
                        <a:lnSpc>
                          <a:spcPct val="100000"/>
                        </a:lnSpc>
                        <a:spcBef>
                          <a:spcPct val="0"/>
                        </a:spcBef>
                        <a:spcAft>
                          <a:spcPct val="0"/>
                        </a:spcAft>
                        <a:buClr>
                          <a:srgbClr val="0000FF"/>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lbertus Medium" pitchFamily="34" charset="0"/>
                          <a:ea typeface="Times New Roman" pitchFamily="18" charset="0"/>
                          <a:cs typeface="Arial" charset="0"/>
                        </a:rPr>
                        <a:t>1.6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BAB">
                        <a:alpha val="4706"/>
                      </a:srgbClr>
                    </a:solidFill>
                  </a:tcPr>
                </a:tc>
              </a:tr>
              <a:tr h="372794">
                <a:tc>
                  <a:txBody>
                    <a:bodyPr/>
                    <a:lstStyle/>
                    <a:p>
                      <a:pPr marL="342900" marR="0" lvl="0" indent="-342900" algn="l" defTabSz="914400" rtl="0" eaLnBrk="1" fontAlgn="base" latinLnBrk="0" hangingPunct="1">
                        <a:lnSpc>
                          <a:spcPct val="100000"/>
                        </a:lnSpc>
                        <a:spcBef>
                          <a:spcPct val="0"/>
                        </a:spcBef>
                        <a:spcAft>
                          <a:spcPct val="0"/>
                        </a:spcAft>
                        <a:buClr>
                          <a:srgbClr val="0000FF"/>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lbertus Medium" pitchFamily="34" charset="0"/>
                          <a:ea typeface="Times New Roman" pitchFamily="18" charset="0"/>
                          <a:cs typeface="Arial" charset="0"/>
                        </a:rPr>
                        <a:t>HYCAL eff.</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BAB">
                        <a:alpha val="4706"/>
                      </a:srgbClr>
                    </a:solidFill>
                  </a:tcPr>
                </a:tc>
                <a:tc>
                  <a:txBody>
                    <a:bodyPr/>
                    <a:lstStyle/>
                    <a:p>
                      <a:pPr marL="342900" marR="0" lvl="0" indent="-342900" algn="ctr" defTabSz="914400" rtl="0" eaLnBrk="1" fontAlgn="base" latinLnBrk="0" hangingPunct="1">
                        <a:lnSpc>
                          <a:spcPct val="100000"/>
                        </a:lnSpc>
                        <a:spcBef>
                          <a:spcPct val="0"/>
                        </a:spcBef>
                        <a:spcAft>
                          <a:spcPct val="0"/>
                        </a:spcAft>
                        <a:buClr>
                          <a:srgbClr val="0000FF"/>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lbertus Medium" pitchFamily="34" charset="0"/>
                          <a:ea typeface="Times New Roman" pitchFamily="18" charset="0"/>
                          <a:cs typeface="Arial" charset="0"/>
                        </a:rPr>
                        <a:t>0.5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BAB">
                        <a:alpha val="4706"/>
                      </a:srgbClr>
                    </a:solidFill>
                  </a:tcPr>
                </a:tc>
              </a:tr>
              <a:tr h="372794">
                <a:tc>
                  <a:txBody>
                    <a:bodyPr/>
                    <a:lstStyle/>
                    <a:p>
                      <a:pPr marL="342900" marR="0" lvl="0" indent="-342900" algn="l" defTabSz="914400" rtl="0" eaLnBrk="1" fontAlgn="base" latinLnBrk="0" hangingPunct="1">
                        <a:lnSpc>
                          <a:spcPct val="100000"/>
                        </a:lnSpc>
                        <a:spcBef>
                          <a:spcPct val="0"/>
                        </a:spcBef>
                        <a:spcAft>
                          <a:spcPct val="0"/>
                        </a:spcAft>
                        <a:buClr>
                          <a:srgbClr val="0000FF"/>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lbertus Medium" pitchFamily="34" charset="0"/>
                          <a:ea typeface="Times New Roman" pitchFamily="18" charset="0"/>
                          <a:cs typeface="Arial" charset="0"/>
                        </a:rPr>
                        <a:t>Beam parameters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BAB">
                        <a:alpha val="4706"/>
                      </a:srgbClr>
                    </a:solidFill>
                  </a:tcPr>
                </a:tc>
                <a:tc>
                  <a:txBody>
                    <a:bodyPr/>
                    <a:lstStyle/>
                    <a:p>
                      <a:pPr marL="342900" marR="0" lvl="0" indent="-342900" algn="ctr" defTabSz="914400" rtl="0" eaLnBrk="1" fontAlgn="base" latinLnBrk="0" hangingPunct="1">
                        <a:lnSpc>
                          <a:spcPct val="100000"/>
                        </a:lnSpc>
                        <a:spcBef>
                          <a:spcPct val="0"/>
                        </a:spcBef>
                        <a:spcAft>
                          <a:spcPct val="0"/>
                        </a:spcAft>
                        <a:buClr>
                          <a:srgbClr val="0000FF"/>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lbertus Medium" pitchFamily="34" charset="0"/>
                          <a:ea typeface="Times New Roman" pitchFamily="18" charset="0"/>
                          <a:cs typeface="Arial" charset="0"/>
                        </a:rPr>
                        <a:t>0.4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BAB">
                        <a:alpha val="4706"/>
                      </a:srgbClr>
                    </a:solidFill>
                  </a:tcPr>
                </a:tc>
              </a:tr>
              <a:tr h="372794">
                <a:tc>
                  <a:txBody>
                    <a:bodyPr/>
                    <a:lstStyle/>
                    <a:p>
                      <a:pPr marL="342900" marR="0" lvl="0" indent="-342900" algn="l" defTabSz="914400" rtl="0" eaLnBrk="1" fontAlgn="base" latinLnBrk="0" hangingPunct="1">
                        <a:lnSpc>
                          <a:spcPct val="100000"/>
                        </a:lnSpc>
                        <a:spcBef>
                          <a:spcPct val="0"/>
                        </a:spcBef>
                        <a:spcAft>
                          <a:spcPct val="0"/>
                        </a:spcAft>
                        <a:buClr>
                          <a:srgbClr val="0000FF"/>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lbertus Medium" pitchFamily="34" charset="0"/>
                          <a:ea typeface="Times New Roman" pitchFamily="18" charset="0"/>
                          <a:cs typeface="Arial" charset="0"/>
                        </a:rPr>
                        <a:t>Trigger eff.</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BAB">
                        <a:alpha val="4706"/>
                      </a:srgbClr>
                    </a:solidFill>
                  </a:tcPr>
                </a:tc>
                <a:tc>
                  <a:txBody>
                    <a:bodyPr/>
                    <a:lstStyle/>
                    <a:p>
                      <a:pPr marL="342900" marR="0" lvl="0" indent="-342900" algn="ctr" defTabSz="914400" rtl="0" eaLnBrk="1" fontAlgn="base" latinLnBrk="0" hangingPunct="1">
                        <a:lnSpc>
                          <a:spcPct val="100000"/>
                        </a:lnSpc>
                        <a:spcBef>
                          <a:spcPct val="0"/>
                        </a:spcBef>
                        <a:spcAft>
                          <a:spcPct val="0"/>
                        </a:spcAft>
                        <a:buClr>
                          <a:srgbClr val="0000FF"/>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lbertus Medium" pitchFamily="34" charset="0"/>
                          <a:ea typeface="Times New Roman" pitchFamily="18" charset="0"/>
                          <a:cs typeface="Arial" charset="0"/>
                        </a:rPr>
                        <a:t>0.1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BAB">
                        <a:alpha val="4706"/>
                      </a:srgbClr>
                    </a:solidFill>
                  </a:tcPr>
                </a:tc>
              </a:tr>
              <a:tr h="372794">
                <a:tc>
                  <a:txBody>
                    <a:bodyPr/>
                    <a:lstStyle/>
                    <a:p>
                      <a:pPr marL="342900" marR="0" lvl="0" indent="-342900" algn="l" defTabSz="914400" rtl="0" eaLnBrk="1" fontAlgn="base" latinLnBrk="0" hangingPunct="1">
                        <a:lnSpc>
                          <a:spcPct val="100000"/>
                        </a:lnSpc>
                        <a:spcBef>
                          <a:spcPct val="0"/>
                        </a:spcBef>
                        <a:spcAft>
                          <a:spcPct val="0"/>
                        </a:spcAft>
                        <a:buClr>
                          <a:srgbClr val="0000FF"/>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lbertus Medium" pitchFamily="34" charset="0"/>
                          <a:ea typeface="Times New Roman" pitchFamily="18" charset="0"/>
                          <a:cs typeface="Arial" charset="0"/>
                        </a:rPr>
                        <a:t>VETO eff.</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BAB">
                        <a:alpha val="4706"/>
                      </a:srgbClr>
                    </a:solidFill>
                  </a:tcPr>
                </a:tc>
                <a:tc>
                  <a:txBody>
                    <a:bodyPr/>
                    <a:lstStyle/>
                    <a:p>
                      <a:pPr marL="342900" marR="0" lvl="0" indent="-342900" algn="ctr" defTabSz="914400" rtl="0" eaLnBrk="1" fontAlgn="base" latinLnBrk="0" hangingPunct="1">
                        <a:lnSpc>
                          <a:spcPct val="100000"/>
                        </a:lnSpc>
                        <a:spcBef>
                          <a:spcPct val="0"/>
                        </a:spcBef>
                        <a:spcAft>
                          <a:spcPct val="0"/>
                        </a:spcAft>
                        <a:buClr>
                          <a:srgbClr val="0000FF"/>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lbertus Medium" pitchFamily="34" charset="0"/>
                          <a:ea typeface="Times New Roman" pitchFamily="18" charset="0"/>
                          <a:cs typeface="Arial" charset="0"/>
                        </a:rPr>
                        <a:t>0.4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BAB">
                        <a:alpha val="4706"/>
                      </a:srgbClr>
                    </a:solidFill>
                  </a:tcPr>
                </a:tc>
              </a:tr>
              <a:tr h="372794">
                <a:tc>
                  <a:txBody>
                    <a:bodyPr/>
                    <a:lstStyle/>
                    <a:p>
                      <a:pPr marL="342900" marR="0" lvl="0" indent="-342900" algn="l" defTabSz="914400" rtl="0" eaLnBrk="1" fontAlgn="base" latinLnBrk="0" hangingPunct="1">
                        <a:lnSpc>
                          <a:spcPct val="100000"/>
                        </a:lnSpc>
                        <a:spcBef>
                          <a:spcPct val="0"/>
                        </a:spcBef>
                        <a:spcAft>
                          <a:spcPct val="0"/>
                        </a:spcAft>
                        <a:buClr>
                          <a:srgbClr val="0000FF"/>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lbertus Medium" pitchFamily="34" charset="0"/>
                          <a:ea typeface="Times New Roman" pitchFamily="18" charset="0"/>
                          <a:cs typeface="Arial" charset="0"/>
                        </a:rPr>
                        <a:t>Acceptance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BAB">
                        <a:alpha val="4706"/>
                      </a:srgbClr>
                    </a:solidFill>
                  </a:tcPr>
                </a:tc>
                <a:tc>
                  <a:txBody>
                    <a:bodyPr/>
                    <a:lstStyle/>
                    <a:p>
                      <a:pPr marL="342900" marR="0" lvl="0" indent="-342900" algn="ctr" defTabSz="914400" rtl="0" eaLnBrk="1" fontAlgn="base" latinLnBrk="0" hangingPunct="1">
                        <a:lnSpc>
                          <a:spcPct val="100000"/>
                        </a:lnSpc>
                        <a:spcBef>
                          <a:spcPct val="0"/>
                        </a:spcBef>
                        <a:spcAft>
                          <a:spcPct val="0"/>
                        </a:spcAft>
                        <a:buClr>
                          <a:srgbClr val="0000FF"/>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lbertus Medium" pitchFamily="34" charset="0"/>
                          <a:ea typeface="Times New Roman" pitchFamily="18" charset="0"/>
                          <a:cs typeface="Arial" charset="0"/>
                        </a:rPr>
                        <a:t>0.3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BAB">
                        <a:alpha val="4706"/>
                      </a:srgbClr>
                    </a:solidFill>
                  </a:tcPr>
                </a:tc>
              </a:tr>
              <a:tr h="372794">
                <a:tc>
                  <a:txBody>
                    <a:bodyPr/>
                    <a:lstStyle/>
                    <a:p>
                      <a:pPr marL="342900" marR="0" lvl="0" indent="-342900" algn="l" defTabSz="914400" rtl="0" eaLnBrk="1" fontAlgn="base" latinLnBrk="0" hangingPunct="1">
                        <a:lnSpc>
                          <a:spcPct val="100000"/>
                        </a:lnSpc>
                        <a:spcBef>
                          <a:spcPct val="0"/>
                        </a:spcBef>
                        <a:spcAft>
                          <a:spcPct val="0"/>
                        </a:spcAft>
                        <a:buClr>
                          <a:srgbClr val="0000FF"/>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lbertus Medium" pitchFamily="34" charset="0"/>
                          <a:ea typeface="Times New Roman" pitchFamily="18" charset="0"/>
                          <a:cs typeface="Arial" charset="0"/>
                        </a:rPr>
                        <a:t>Model errors (theory)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BAB">
                        <a:alpha val="4706"/>
                      </a:srgbClr>
                    </a:solidFill>
                  </a:tcPr>
                </a:tc>
                <a:tc>
                  <a:txBody>
                    <a:bodyPr/>
                    <a:lstStyle/>
                    <a:p>
                      <a:pPr marL="342900" marR="0" lvl="0" indent="-342900" algn="ctr" defTabSz="914400" rtl="0" eaLnBrk="1" fontAlgn="base" latinLnBrk="0" hangingPunct="1">
                        <a:lnSpc>
                          <a:spcPct val="100000"/>
                        </a:lnSpc>
                        <a:spcBef>
                          <a:spcPct val="0"/>
                        </a:spcBef>
                        <a:spcAft>
                          <a:spcPct val="0"/>
                        </a:spcAft>
                        <a:buClr>
                          <a:srgbClr val="0000FF"/>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lbertus Medium" pitchFamily="34" charset="0"/>
                          <a:ea typeface="Times New Roman" pitchFamily="18" charset="0"/>
                          <a:cs typeface="Arial" charset="0"/>
                        </a:rPr>
                        <a:t>0.3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BAB">
                        <a:alpha val="4706"/>
                      </a:srgbClr>
                    </a:solidFill>
                  </a:tcPr>
                </a:tc>
              </a:tr>
              <a:tr h="372794">
                <a:tc>
                  <a:txBody>
                    <a:bodyPr/>
                    <a:lstStyle/>
                    <a:p>
                      <a:pPr marL="342900" marR="0" lvl="0" indent="-342900" algn="l" defTabSz="914400" rtl="0" eaLnBrk="1" fontAlgn="base" latinLnBrk="0" hangingPunct="1">
                        <a:lnSpc>
                          <a:spcPct val="100000"/>
                        </a:lnSpc>
                        <a:spcBef>
                          <a:spcPct val="0"/>
                        </a:spcBef>
                        <a:spcAft>
                          <a:spcPct val="0"/>
                        </a:spcAft>
                        <a:buClr>
                          <a:srgbClr val="0000FF"/>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lbertus Medium" pitchFamily="34" charset="0"/>
                          <a:ea typeface="Times New Roman" pitchFamily="18" charset="0"/>
                          <a:cs typeface="Arial" charset="0"/>
                        </a:rPr>
                        <a:t>Physics  background</a:t>
                      </a:r>
                      <a:endParaRPr kumimoji="0" lang="en-US" sz="1800" b="0" i="0" u="none" strike="noStrike" cap="none" normalizeH="0" baseline="0" dirty="0" smtClean="0">
                        <a:ln>
                          <a:noFill/>
                        </a:ln>
                        <a:solidFill>
                          <a:schemeClr val="tx1"/>
                        </a:solidFill>
                        <a:effectLst/>
                        <a:latin typeface="Albertus Medium" pitchFamily="34" charset="0"/>
                        <a:ea typeface="Times New Roman" pitchFamily="18" charset="0"/>
                        <a:cs typeface="Arial" charset="0"/>
                        <a:sym typeface="Symbol" pitchFamily="18"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BAB">
                        <a:alpha val="4706"/>
                      </a:srgbClr>
                    </a:solidFill>
                  </a:tcPr>
                </a:tc>
                <a:tc>
                  <a:txBody>
                    <a:bodyPr/>
                    <a:lstStyle/>
                    <a:p>
                      <a:pPr marL="342900" marR="0" lvl="0" indent="-342900" algn="ctr" defTabSz="914400" rtl="0" eaLnBrk="1" fontAlgn="base" latinLnBrk="0" hangingPunct="1">
                        <a:lnSpc>
                          <a:spcPct val="100000"/>
                        </a:lnSpc>
                        <a:spcBef>
                          <a:spcPct val="0"/>
                        </a:spcBef>
                        <a:spcAft>
                          <a:spcPct val="0"/>
                        </a:spcAft>
                        <a:buClr>
                          <a:srgbClr val="0000FF"/>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lbertus Medium" pitchFamily="34" charset="0"/>
                          <a:ea typeface="Times New Roman" pitchFamily="18" charset="0"/>
                          <a:cs typeface="Arial" charset="0"/>
                        </a:rPr>
                        <a:t>  0.25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BAB">
                        <a:alpha val="4706"/>
                      </a:srgbClr>
                    </a:solidFill>
                  </a:tcPr>
                </a:tc>
              </a:tr>
              <a:tr h="372794">
                <a:tc>
                  <a:txBody>
                    <a:bodyPr/>
                    <a:lstStyle/>
                    <a:p>
                      <a:pPr marL="342900" marR="0" lvl="0" indent="-342900" algn="l" defTabSz="914400" rtl="0" eaLnBrk="1" fontAlgn="base" latinLnBrk="0" hangingPunct="1">
                        <a:lnSpc>
                          <a:spcPct val="100000"/>
                        </a:lnSpc>
                        <a:spcBef>
                          <a:spcPct val="0"/>
                        </a:spcBef>
                        <a:spcAft>
                          <a:spcPct val="0"/>
                        </a:spcAft>
                        <a:buClr>
                          <a:srgbClr val="0000FF"/>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lbertus Medium" pitchFamily="34" charset="0"/>
                          <a:ea typeface="Times New Roman" pitchFamily="18" charset="0"/>
                          <a:cs typeface="Arial" charset="0"/>
                        </a:rPr>
                        <a:t>Branching ratio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BAB">
                        <a:alpha val="4706"/>
                      </a:srgbClr>
                    </a:solidFill>
                  </a:tcPr>
                </a:tc>
                <a:tc>
                  <a:txBody>
                    <a:bodyPr/>
                    <a:lstStyle/>
                    <a:p>
                      <a:pPr marL="342900" marR="0" lvl="0" indent="-342900" algn="ctr" defTabSz="914400" rtl="0" eaLnBrk="1" fontAlgn="base" latinLnBrk="0" hangingPunct="1">
                        <a:lnSpc>
                          <a:spcPct val="100000"/>
                        </a:lnSpc>
                        <a:spcBef>
                          <a:spcPct val="0"/>
                        </a:spcBef>
                        <a:spcAft>
                          <a:spcPct val="0"/>
                        </a:spcAft>
                        <a:buClr>
                          <a:srgbClr val="0000FF"/>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lbertus Medium" pitchFamily="34" charset="0"/>
                          <a:ea typeface="Times New Roman" pitchFamily="18" charset="0"/>
                          <a:cs typeface="Arial" charset="0"/>
                        </a:rPr>
                        <a:t>  0.03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BAB">
                        <a:alpha val="4706"/>
                      </a:srgbClr>
                    </a:solidFill>
                  </a:tcPr>
                </a:tc>
              </a:tr>
              <a:tr h="372794">
                <a:tc>
                  <a:txBody>
                    <a:bodyPr/>
                    <a:lstStyle/>
                    <a:p>
                      <a:pPr marL="342900" marR="0" lvl="0" indent="-342900" algn="l" defTabSz="914400" rtl="0" eaLnBrk="1" fontAlgn="base" latinLnBrk="0" hangingPunct="1">
                        <a:lnSpc>
                          <a:spcPct val="100000"/>
                        </a:lnSpc>
                        <a:spcBef>
                          <a:spcPct val="0"/>
                        </a:spcBef>
                        <a:spcAft>
                          <a:spcPct val="0"/>
                        </a:spcAft>
                        <a:buClr>
                          <a:srgbClr val="0000FF"/>
                        </a:buClr>
                        <a:buSzPct val="65000"/>
                        <a:buFont typeface="Wingdings" pitchFamily="2" charset="2"/>
                        <a:buNone/>
                        <a:tabLst/>
                      </a:pPr>
                      <a:r>
                        <a:rPr kumimoji="0" lang="en-US" sz="1800" b="0" i="0" u="none" strike="noStrike" cap="none" normalizeH="0" baseline="0" dirty="0" smtClean="0">
                          <a:ln>
                            <a:noFill/>
                          </a:ln>
                          <a:solidFill>
                            <a:srgbClr val="FF4B00"/>
                          </a:solidFill>
                          <a:effectLst>
                            <a:outerShdw blurRad="38100" dist="38100" dir="2700000" algn="tl">
                              <a:srgbClr val="000000"/>
                            </a:outerShdw>
                          </a:effectLst>
                          <a:latin typeface="Albertus Medium" pitchFamily="34" charset="0"/>
                          <a:ea typeface="Times New Roman" pitchFamily="18" charset="0"/>
                          <a:cs typeface="Arial" charset="0"/>
                        </a:rPr>
                        <a:t>Total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BAB">
                        <a:alpha val="4706"/>
                      </a:srgbClr>
                    </a:solidFill>
                  </a:tcPr>
                </a:tc>
                <a:tc>
                  <a:txBody>
                    <a:bodyPr/>
                    <a:lstStyle/>
                    <a:p>
                      <a:pPr marL="342900" marR="0" lvl="0" indent="-342900" algn="ctr" defTabSz="914400" rtl="0" eaLnBrk="1" fontAlgn="base" latinLnBrk="0" hangingPunct="1">
                        <a:lnSpc>
                          <a:spcPct val="100000"/>
                        </a:lnSpc>
                        <a:spcBef>
                          <a:spcPct val="0"/>
                        </a:spcBef>
                        <a:spcAft>
                          <a:spcPct val="0"/>
                        </a:spcAft>
                        <a:buClr>
                          <a:srgbClr val="0000FF"/>
                        </a:buClr>
                        <a:buSzPct val="65000"/>
                        <a:buFont typeface="Wingdings" pitchFamily="2" charset="2"/>
                        <a:buNone/>
                        <a:tabLst/>
                      </a:pPr>
                      <a:r>
                        <a:rPr kumimoji="0" lang="en-US" sz="1800" b="0" i="0" u="none" strike="noStrike" cap="none" normalizeH="0" baseline="0" dirty="0" smtClean="0">
                          <a:ln>
                            <a:noFill/>
                          </a:ln>
                          <a:solidFill>
                            <a:srgbClr val="FF4B00"/>
                          </a:solidFill>
                          <a:effectLst>
                            <a:outerShdw blurRad="38100" dist="38100" dir="2700000" algn="tl">
                              <a:srgbClr val="000000"/>
                            </a:outerShdw>
                          </a:effectLst>
                          <a:latin typeface="Albertus Medium" pitchFamily="34" charset="0"/>
                          <a:ea typeface="Times New Roman" pitchFamily="18" charset="0"/>
                          <a:cs typeface="Arial" charset="0"/>
                        </a:rPr>
                        <a:t>2.1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BAB">
                        <a:alpha val="4706"/>
                      </a:srgbClr>
                    </a:solidFill>
                  </a:tcPr>
                </a:tc>
              </a:tr>
            </a:tbl>
          </a:graphicData>
        </a:graphic>
      </p:graphicFrame>
      <p:sp>
        <p:nvSpPr>
          <p:cNvPr id="7" name="TextBox 6"/>
          <p:cNvSpPr txBox="1"/>
          <p:nvPr/>
        </p:nvSpPr>
        <p:spPr>
          <a:xfrm>
            <a:off x="533400" y="228600"/>
            <a:ext cx="7543800" cy="830997"/>
          </a:xfrm>
          <a:prstGeom prst="rect">
            <a:avLst/>
          </a:prstGeom>
          <a:noFill/>
        </p:spPr>
        <p:txBody>
          <a:bodyPr wrap="square" rtlCol="0">
            <a:spAutoFit/>
            <a:scene3d>
              <a:camera prst="orthographicFront"/>
              <a:lightRig rig="flood" dir="t"/>
            </a:scene3d>
            <a:sp3d prstMaterial="plastic">
              <a:bevelT w="215900" h="215900"/>
              <a:bevelB w="215900" h="215900"/>
              <a:extrusionClr>
                <a:srgbClr val="FF0000"/>
              </a:extrusionClr>
              <a:contourClr>
                <a:schemeClr val="bg1"/>
              </a:contourClr>
            </a:sp3d>
          </a:bodyPr>
          <a:lstStyle/>
          <a:p>
            <a:pPr algn="ctr"/>
            <a:r>
              <a:rPr lang="en-US" sz="4800" b="1" dirty="0" smtClean="0">
                <a:solidFill>
                  <a:srgbClr val="3C5A78"/>
                </a:solidFill>
                <a:latin typeface="Times New Roman" pitchFamily="18" charset="0"/>
                <a:cs typeface="Times New Roman" pitchFamily="18" charset="0"/>
                <a:sym typeface="Symbol"/>
              </a:rPr>
              <a:t>(</a:t>
            </a:r>
            <a:r>
              <a:rPr lang="en-US" sz="4800" b="1" baseline="30000" dirty="0" smtClean="0">
                <a:solidFill>
                  <a:srgbClr val="3C5A78"/>
                </a:solidFill>
                <a:latin typeface="Times New Roman" pitchFamily="18" charset="0"/>
                <a:cs typeface="Times New Roman" pitchFamily="18" charset="0"/>
                <a:sym typeface="Symbol"/>
              </a:rPr>
              <a:t>0</a:t>
            </a:r>
            <a:r>
              <a:rPr lang="en-US" sz="4800" b="1" dirty="0" smtClean="0">
                <a:solidFill>
                  <a:srgbClr val="3C5A78"/>
                </a:solidFill>
                <a:latin typeface="Times New Roman" pitchFamily="18" charset="0"/>
                <a:cs typeface="Times New Roman" pitchFamily="18" charset="0"/>
                <a:sym typeface="Symbol"/>
              </a:rPr>
              <a:t>) systematic errors</a:t>
            </a:r>
            <a:endParaRPr lang="en-US" sz="4800" b="1" dirty="0">
              <a:solidFill>
                <a:srgbClr val="3C5A78"/>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tile tx="0" ty="0" sx="100000" sy="100000" flip="none" algn="tl"/>
        </a:blip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I. Larin                  Users Meeting   2009</a:t>
            </a:r>
            <a:endParaRPr lang="en-US" dirty="0"/>
          </a:p>
        </p:txBody>
      </p:sp>
      <p:sp>
        <p:nvSpPr>
          <p:cNvPr id="5" name="Slide Number Placeholder 4"/>
          <p:cNvSpPr>
            <a:spLocks noGrp="1"/>
          </p:cNvSpPr>
          <p:nvPr>
            <p:ph type="sldNum" sz="quarter" idx="12"/>
          </p:nvPr>
        </p:nvSpPr>
        <p:spPr/>
        <p:txBody>
          <a:bodyPr/>
          <a:lstStyle/>
          <a:p>
            <a:fld id="{3889096D-1CC9-44F5-AD85-84725E33549A}" type="slidenum">
              <a:rPr lang="en-US" smtClean="0"/>
              <a:pPr/>
              <a:t>24</a:t>
            </a:fld>
            <a:endParaRPr lang="en-US" dirty="0"/>
          </a:p>
        </p:txBody>
      </p:sp>
      <p:sp>
        <p:nvSpPr>
          <p:cNvPr id="6" name="TextBox 5"/>
          <p:cNvSpPr txBox="1"/>
          <p:nvPr/>
        </p:nvSpPr>
        <p:spPr>
          <a:xfrm>
            <a:off x="1219200" y="228600"/>
            <a:ext cx="6629400" cy="830997"/>
          </a:xfrm>
          <a:prstGeom prst="rect">
            <a:avLst/>
          </a:prstGeom>
          <a:noFill/>
        </p:spPr>
        <p:txBody>
          <a:bodyPr wrap="square" rtlCol="0">
            <a:spAutoFit/>
            <a:scene3d>
              <a:camera prst="orthographicFront"/>
              <a:lightRig rig="flood" dir="t"/>
            </a:scene3d>
            <a:sp3d prstMaterial="plastic">
              <a:bevelT w="215900" h="215900"/>
              <a:bevelB w="215900" h="215900"/>
              <a:extrusionClr>
                <a:srgbClr val="FF0000"/>
              </a:extrusionClr>
              <a:contourClr>
                <a:schemeClr val="bg1"/>
              </a:contourClr>
            </a:sp3d>
          </a:bodyPr>
          <a:lstStyle/>
          <a:p>
            <a:pPr algn="ctr"/>
            <a:r>
              <a:rPr lang="en-US" sz="4800" b="1" dirty="0" smtClean="0">
                <a:solidFill>
                  <a:srgbClr val="FF5C00"/>
                </a:solidFill>
                <a:latin typeface="Times New Roman" pitchFamily="18" charset="0"/>
                <a:cs typeface="Times New Roman" pitchFamily="18" charset="0"/>
                <a:sym typeface="Symbol"/>
              </a:rPr>
              <a:t>PrimEx Result</a:t>
            </a:r>
            <a:endParaRPr lang="en-US" sz="4800" b="1" dirty="0">
              <a:solidFill>
                <a:srgbClr val="FF5C00"/>
              </a:solidFill>
            </a:endParaRPr>
          </a:p>
        </p:txBody>
      </p:sp>
      <p:sp>
        <p:nvSpPr>
          <p:cNvPr id="7" name="TextBox 6"/>
          <p:cNvSpPr txBox="1"/>
          <p:nvPr/>
        </p:nvSpPr>
        <p:spPr>
          <a:xfrm>
            <a:off x="533400" y="1524000"/>
            <a:ext cx="8382000" cy="1405513"/>
          </a:xfrm>
          <a:prstGeom prst="rect">
            <a:avLst/>
          </a:prstGeom>
          <a:noFill/>
        </p:spPr>
        <p:txBody>
          <a:bodyPr wrap="square" rtlCol="0">
            <a:spAutoFit/>
            <a:scene3d>
              <a:camera prst="orthographicFront"/>
              <a:lightRig rig="flood" dir="t"/>
            </a:scene3d>
            <a:sp3d prstMaterial="plastic">
              <a:bevelT w="215900" h="215900"/>
              <a:bevelB w="215900" h="215900"/>
              <a:extrusionClr>
                <a:srgbClr val="FF0000"/>
              </a:extrusionClr>
              <a:contourClr>
                <a:schemeClr val="bg1"/>
              </a:contourClr>
            </a:sp3d>
          </a:bodyPr>
          <a:lstStyle/>
          <a:p>
            <a:pPr lvl="1">
              <a:buSzPct val="50000"/>
            </a:pPr>
            <a:r>
              <a:rPr lang="en-US" sz="3200" b="1" dirty="0" smtClean="0">
                <a:solidFill>
                  <a:srgbClr val="FF5C00"/>
                </a:solidFill>
                <a:latin typeface="Times New Roman" pitchFamily="18" charset="0"/>
                <a:cs typeface="Times New Roman" pitchFamily="18" charset="0"/>
                <a:sym typeface="Symbol"/>
              </a:rPr>
              <a:t></a:t>
            </a:r>
            <a:r>
              <a:rPr lang="en-US" sz="3200" b="1" baseline="30000" dirty="0" smtClean="0">
                <a:solidFill>
                  <a:srgbClr val="FF5C00"/>
                </a:solidFill>
                <a:latin typeface="Times New Roman" pitchFamily="18" charset="0"/>
                <a:cs typeface="Times New Roman" pitchFamily="18" charset="0"/>
                <a:sym typeface="Symbol"/>
              </a:rPr>
              <a:t>0</a:t>
            </a:r>
            <a:r>
              <a:rPr lang="en-US" sz="3200" b="1" dirty="0" smtClean="0">
                <a:solidFill>
                  <a:srgbClr val="FF5C00"/>
                </a:solidFill>
                <a:latin typeface="Times New Roman" pitchFamily="18" charset="0"/>
                <a:cs typeface="Times New Roman" pitchFamily="18" charset="0"/>
                <a:sym typeface="Symbol"/>
              </a:rPr>
              <a:t> = 7.82eV ± 2.2%stat. ± 2.1%syst. 				(± 3.0% total)</a:t>
            </a:r>
          </a:p>
          <a:p>
            <a:pPr>
              <a:buBlip>
                <a:blip r:embed="rId3"/>
              </a:buBlip>
            </a:pPr>
            <a:endParaRPr lang="en-US" sz="3200" b="1" baseline="80000" dirty="0">
              <a:solidFill>
                <a:srgbClr val="3C5A78"/>
              </a:solidFill>
              <a:latin typeface="Times New Roman" pitchFamily="18" charset="0"/>
              <a:cs typeface="Times New Roman" pitchFamily="18" charset="0"/>
            </a:endParaRPr>
          </a:p>
        </p:txBody>
      </p:sp>
      <p:pic>
        <p:nvPicPr>
          <p:cNvPr id="9" name="Picture 8" descr="pi0-width-all.png"/>
          <p:cNvPicPr>
            <a:picLocks noChangeAspect="1"/>
          </p:cNvPicPr>
          <p:nvPr/>
        </p:nvPicPr>
        <p:blipFill>
          <a:blip r:embed="rId4"/>
          <a:stretch>
            <a:fillRect/>
          </a:stretch>
        </p:blipFill>
        <p:spPr>
          <a:xfrm>
            <a:off x="2971800" y="2590800"/>
            <a:ext cx="3675895" cy="3675895"/>
          </a:xfrm>
          <a:prstGeom prst="rect">
            <a:avLst/>
          </a:prstGeom>
        </p:spPr>
      </p:pic>
      <p:sp>
        <p:nvSpPr>
          <p:cNvPr id="10" name="TextBox 9"/>
          <p:cNvSpPr txBox="1"/>
          <p:nvPr/>
        </p:nvSpPr>
        <p:spPr>
          <a:xfrm>
            <a:off x="5181600" y="5181600"/>
            <a:ext cx="914400" cy="338554"/>
          </a:xfrm>
          <a:prstGeom prst="rect">
            <a:avLst/>
          </a:prstGeom>
          <a:solidFill>
            <a:schemeClr val="bg1">
              <a:alpha val="75000"/>
            </a:schemeClr>
          </a:solidFill>
        </p:spPr>
        <p:txBody>
          <a:bodyPr wrap="square" rtlCol="0">
            <a:spAutoFit/>
            <a:scene3d>
              <a:camera prst="orthographicFront"/>
              <a:lightRig rig="flood" dir="t"/>
            </a:scene3d>
            <a:sp3d extrusionH="57150" prstMaterial="plastic">
              <a:bevelT w="215900" h="215900"/>
              <a:bevelB w="215900" h="215900"/>
              <a:extrusionClr>
                <a:srgbClr val="FF0000"/>
              </a:extrusionClr>
              <a:contourClr>
                <a:schemeClr val="bg1"/>
              </a:contourClr>
            </a:sp3d>
          </a:bodyPr>
          <a:lstStyle/>
          <a:p>
            <a:pPr algn="ctr"/>
            <a:r>
              <a:rPr lang="en-US" sz="1600" b="1" dirty="0" smtClean="0">
                <a:solidFill>
                  <a:srgbClr val="FF4B00"/>
                </a:solidFill>
                <a:latin typeface="Times New Roman" pitchFamily="18" charset="0"/>
                <a:cs typeface="Times New Roman" pitchFamily="18" charset="0"/>
                <a:sym typeface="Symbol"/>
              </a:rPr>
              <a:t>PrimEx</a:t>
            </a:r>
            <a:endParaRPr lang="en-US" sz="1600" b="1" dirty="0">
              <a:solidFill>
                <a:srgbClr val="FF4B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pi0-width-primexII.png"/>
          <p:cNvPicPr>
            <a:picLocks noChangeAspect="1"/>
          </p:cNvPicPr>
          <p:nvPr/>
        </p:nvPicPr>
        <p:blipFill>
          <a:blip r:embed="rId2"/>
          <a:stretch>
            <a:fillRect/>
          </a:stretch>
        </p:blipFill>
        <p:spPr>
          <a:xfrm>
            <a:off x="0" y="1752600"/>
            <a:ext cx="3675895" cy="3675895"/>
          </a:xfrm>
          <a:prstGeom prst="rect">
            <a:avLst/>
          </a:prstGeom>
        </p:spPr>
      </p:pic>
      <p:sp>
        <p:nvSpPr>
          <p:cNvPr id="4" name="Footer Placeholder 3"/>
          <p:cNvSpPr>
            <a:spLocks noGrp="1"/>
          </p:cNvSpPr>
          <p:nvPr>
            <p:ph type="ftr" sz="quarter" idx="11"/>
          </p:nvPr>
        </p:nvSpPr>
        <p:spPr/>
        <p:txBody>
          <a:bodyPr/>
          <a:lstStyle/>
          <a:p>
            <a:r>
              <a:rPr lang="en-US" dirty="0" smtClean="0"/>
              <a:t>I. Larin                  Users Meeting   2009</a:t>
            </a:r>
            <a:endParaRPr lang="en-US" dirty="0"/>
          </a:p>
        </p:txBody>
      </p:sp>
      <p:sp>
        <p:nvSpPr>
          <p:cNvPr id="5" name="Slide Number Placeholder 4"/>
          <p:cNvSpPr>
            <a:spLocks noGrp="1"/>
          </p:cNvSpPr>
          <p:nvPr>
            <p:ph type="sldNum" sz="quarter" idx="12"/>
          </p:nvPr>
        </p:nvSpPr>
        <p:spPr/>
        <p:txBody>
          <a:bodyPr/>
          <a:lstStyle/>
          <a:p>
            <a:fld id="{3889096D-1CC9-44F5-AD85-84725E33549A}" type="slidenum">
              <a:rPr lang="en-US" smtClean="0"/>
              <a:pPr/>
              <a:t>25</a:t>
            </a:fld>
            <a:endParaRPr lang="en-US" dirty="0"/>
          </a:p>
        </p:txBody>
      </p:sp>
      <p:graphicFrame>
        <p:nvGraphicFramePr>
          <p:cNvPr id="6" name="Group 51"/>
          <p:cNvGraphicFramePr>
            <a:graphicFrameLocks noGrp="1"/>
          </p:cNvGraphicFramePr>
          <p:nvPr/>
        </p:nvGraphicFramePr>
        <p:xfrm>
          <a:off x="3886200" y="1219200"/>
          <a:ext cx="4495800" cy="4846322"/>
        </p:xfrm>
        <a:graphic>
          <a:graphicData uri="http://schemas.openxmlformats.org/drawingml/2006/table">
            <a:tbl>
              <a:tblPr>
                <a:effectLst/>
              </a:tblPr>
              <a:tblGrid>
                <a:gridCol w="2516133"/>
                <a:gridCol w="1979667"/>
              </a:tblGrid>
              <a:tr h="372794">
                <a:tc>
                  <a:txBody>
                    <a:bodyPr/>
                    <a:lstStyle/>
                    <a:p>
                      <a:pPr marL="342900" marR="0" lvl="0" indent="-342900" algn="l" defTabSz="914400" rtl="0" eaLnBrk="1" fontAlgn="base" latinLnBrk="0" hangingPunct="1">
                        <a:lnSpc>
                          <a:spcPct val="100000"/>
                        </a:lnSpc>
                        <a:spcBef>
                          <a:spcPct val="0"/>
                        </a:spcBef>
                        <a:spcAft>
                          <a:spcPct val="0"/>
                        </a:spcAft>
                        <a:buClr>
                          <a:srgbClr val="0000FF"/>
                        </a:buClr>
                        <a:buSzPct val="65000"/>
                        <a:buFont typeface="Wingdings" pitchFamily="2" charset="2"/>
                        <a:buNone/>
                        <a:tabLst/>
                      </a:pPr>
                      <a:r>
                        <a:rPr kumimoji="0" lang="en-US" sz="1800" b="0" i="0" u="none" strike="noStrike" cap="none" normalizeH="0" baseline="0" dirty="0" smtClean="0">
                          <a:ln>
                            <a:noFill/>
                          </a:ln>
                          <a:solidFill>
                            <a:srgbClr val="FF4B00"/>
                          </a:solidFill>
                          <a:effectLst>
                            <a:outerShdw blurRad="38100" dist="38100" dir="2700000" algn="tl">
                              <a:srgbClr val="000000"/>
                            </a:outerShdw>
                          </a:effectLst>
                          <a:latin typeface="Albertus Medium" pitchFamily="34" charset="0"/>
                          <a:ea typeface="Times New Roman" pitchFamily="18" charset="0"/>
                          <a:cs typeface="Arial" charset="0"/>
                        </a:rPr>
                        <a:t>Contributions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BAB">
                        <a:alpha val="4706"/>
                      </a:srgbClr>
                    </a:solidFill>
                  </a:tcPr>
                </a:tc>
                <a:tc>
                  <a:txBody>
                    <a:bodyPr/>
                    <a:lstStyle/>
                    <a:p>
                      <a:pPr marL="342900" marR="0" lvl="0" indent="-342900" algn="ctr" defTabSz="914400" rtl="0" eaLnBrk="1" fontAlgn="base" latinLnBrk="0" hangingPunct="1">
                        <a:lnSpc>
                          <a:spcPct val="100000"/>
                        </a:lnSpc>
                        <a:spcBef>
                          <a:spcPct val="0"/>
                        </a:spcBef>
                        <a:spcAft>
                          <a:spcPct val="0"/>
                        </a:spcAft>
                        <a:buClr>
                          <a:srgbClr val="0000FF"/>
                        </a:buClr>
                        <a:buSzPct val="65000"/>
                        <a:buFont typeface="Wingdings" pitchFamily="2" charset="2"/>
                        <a:buNone/>
                        <a:tabLst/>
                      </a:pPr>
                      <a:r>
                        <a:rPr kumimoji="0" lang="en-US" sz="1800" b="0" i="0" u="none" strike="noStrike" cap="none" normalizeH="0" baseline="0" dirty="0" smtClean="0">
                          <a:ln>
                            <a:noFill/>
                          </a:ln>
                          <a:solidFill>
                            <a:srgbClr val="FF4B00"/>
                          </a:solidFill>
                          <a:effectLst>
                            <a:outerShdw blurRad="38100" dist="38100" dir="2700000" algn="tl">
                              <a:srgbClr val="000000"/>
                            </a:outerShdw>
                          </a:effectLst>
                          <a:latin typeface="Albertus Medium" pitchFamily="34" charset="0"/>
                          <a:ea typeface="Times New Roman" pitchFamily="18" charset="0"/>
                          <a:cs typeface="Arial" charset="0"/>
                        </a:rPr>
                        <a:t>Error,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BAB">
                        <a:alpha val="4706"/>
                      </a:srgbClr>
                    </a:solidFill>
                  </a:tcPr>
                </a:tc>
              </a:tr>
              <a:tr h="372794">
                <a:tc>
                  <a:txBody>
                    <a:bodyPr/>
                    <a:lstStyle/>
                    <a:p>
                      <a:pPr marL="342900" marR="0" lvl="0" indent="-342900" algn="l" defTabSz="914400" rtl="0" eaLnBrk="1" fontAlgn="base" latinLnBrk="0" hangingPunct="1">
                        <a:lnSpc>
                          <a:spcPct val="100000"/>
                        </a:lnSpc>
                        <a:spcBef>
                          <a:spcPct val="0"/>
                        </a:spcBef>
                        <a:spcAft>
                          <a:spcPct val="0"/>
                        </a:spcAft>
                        <a:buClr>
                          <a:srgbClr val="0000FF"/>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lbertus Medium" pitchFamily="34" charset="0"/>
                          <a:ea typeface="Times New Roman" pitchFamily="18" charset="0"/>
                          <a:cs typeface="Arial" charset="0"/>
                        </a:rPr>
                        <a:t>Photon flux</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BAB">
                        <a:alpha val="4706"/>
                      </a:srgbClr>
                    </a:solidFill>
                  </a:tcPr>
                </a:tc>
                <a:tc>
                  <a:txBody>
                    <a:bodyPr/>
                    <a:lstStyle/>
                    <a:p>
                      <a:pPr marL="342900" marR="0" lvl="0" indent="-342900" algn="ctr" defTabSz="914400" rtl="0" eaLnBrk="1" fontAlgn="base" latinLnBrk="0" hangingPunct="1">
                        <a:lnSpc>
                          <a:spcPct val="100000"/>
                        </a:lnSpc>
                        <a:spcBef>
                          <a:spcPct val="0"/>
                        </a:spcBef>
                        <a:spcAft>
                          <a:spcPct val="0"/>
                        </a:spcAft>
                        <a:buClr>
                          <a:srgbClr val="0000FF"/>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lbertus Medium" pitchFamily="34" charset="0"/>
                          <a:ea typeface="Times New Roman" pitchFamily="18" charset="0"/>
                          <a:cs typeface="Arial" charset="0"/>
                        </a:rPr>
                        <a:t>1.0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BAB">
                        <a:alpha val="4706"/>
                      </a:srgbClr>
                    </a:solidFill>
                  </a:tcPr>
                </a:tc>
              </a:tr>
              <a:tr h="372794">
                <a:tc>
                  <a:txBody>
                    <a:bodyPr/>
                    <a:lstStyle/>
                    <a:p>
                      <a:pPr marL="342900" marR="0" lvl="0" indent="-342900" algn="l" defTabSz="914400" rtl="0" eaLnBrk="1" fontAlgn="base" latinLnBrk="0" hangingPunct="1">
                        <a:lnSpc>
                          <a:spcPct val="100000"/>
                        </a:lnSpc>
                        <a:spcBef>
                          <a:spcPct val="0"/>
                        </a:spcBef>
                        <a:spcAft>
                          <a:spcPct val="0"/>
                        </a:spcAft>
                        <a:buClr>
                          <a:srgbClr val="0000FF"/>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lbertus Medium" pitchFamily="34" charset="0"/>
                          <a:ea typeface="Times New Roman" pitchFamily="18" charset="0"/>
                          <a:cs typeface="Arial" charset="0"/>
                        </a:rPr>
                        <a:t>Target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BAB">
                        <a:alpha val="4706"/>
                      </a:srgbClr>
                    </a:solidFill>
                  </a:tcPr>
                </a:tc>
                <a:tc>
                  <a:txBody>
                    <a:bodyPr/>
                    <a:lstStyle/>
                    <a:p>
                      <a:pPr marL="342900" marR="0" lvl="0" indent="-342900" algn="ctr" defTabSz="914400" rtl="0" eaLnBrk="1" fontAlgn="base" latinLnBrk="0" hangingPunct="1">
                        <a:lnSpc>
                          <a:spcPct val="100000"/>
                        </a:lnSpc>
                        <a:spcBef>
                          <a:spcPct val="0"/>
                        </a:spcBef>
                        <a:spcAft>
                          <a:spcPct val="0"/>
                        </a:spcAft>
                        <a:buClr>
                          <a:srgbClr val="0000FF"/>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lbertus Medium" pitchFamily="34" charset="0"/>
                          <a:ea typeface="Times New Roman" pitchFamily="18" charset="0"/>
                          <a:cs typeface="Arial" charset="0"/>
                        </a:rPr>
                        <a:t>0.1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BAB">
                        <a:alpha val="4706"/>
                      </a:srgbClr>
                    </a:solidFill>
                  </a:tcPr>
                </a:tc>
              </a:tr>
              <a:tr h="372794">
                <a:tc>
                  <a:txBody>
                    <a:bodyPr/>
                    <a:lstStyle/>
                    <a:p>
                      <a:pPr marL="342900" marR="0" lvl="0" indent="-342900" algn="l" defTabSz="914400" rtl="0" eaLnBrk="1" fontAlgn="base" latinLnBrk="0" hangingPunct="1">
                        <a:lnSpc>
                          <a:spcPct val="100000"/>
                        </a:lnSpc>
                        <a:spcBef>
                          <a:spcPct val="0"/>
                        </a:spcBef>
                        <a:spcAft>
                          <a:spcPct val="0"/>
                        </a:spcAft>
                        <a:buClr>
                          <a:srgbClr val="0000FF"/>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lbertus Medium" pitchFamily="34" charset="0"/>
                          <a:ea typeface="Times New Roman" pitchFamily="18" charset="0"/>
                          <a:cs typeface="Arial" charset="0"/>
                        </a:rPr>
                        <a:t>Yield extraction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alpha val="25000"/>
                      </a:srgbClr>
                    </a:solidFill>
                  </a:tcPr>
                </a:tc>
                <a:tc>
                  <a:txBody>
                    <a:bodyPr/>
                    <a:lstStyle/>
                    <a:p>
                      <a:pPr marL="342900" marR="0" lvl="0" indent="-342900" algn="ctr" defTabSz="914400" rtl="0" eaLnBrk="1" fontAlgn="base" latinLnBrk="0" hangingPunct="1">
                        <a:lnSpc>
                          <a:spcPct val="100000"/>
                        </a:lnSpc>
                        <a:spcBef>
                          <a:spcPct val="0"/>
                        </a:spcBef>
                        <a:spcAft>
                          <a:spcPct val="0"/>
                        </a:spcAft>
                        <a:buClr>
                          <a:srgbClr val="0000FF"/>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lbertus Medium" pitchFamily="34" charset="0"/>
                          <a:ea typeface="Times New Roman" pitchFamily="18" charset="0"/>
                          <a:cs typeface="Arial" charset="0"/>
                        </a:rPr>
                        <a:t>0.5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alpha val="25000"/>
                      </a:srgbClr>
                    </a:solidFill>
                  </a:tcPr>
                </a:tc>
              </a:tr>
              <a:tr h="372794">
                <a:tc>
                  <a:txBody>
                    <a:bodyPr/>
                    <a:lstStyle/>
                    <a:p>
                      <a:pPr marL="342900" marR="0" lvl="0" indent="-342900" algn="l" defTabSz="914400" rtl="0" eaLnBrk="1" fontAlgn="base" latinLnBrk="0" hangingPunct="1">
                        <a:lnSpc>
                          <a:spcPct val="100000"/>
                        </a:lnSpc>
                        <a:spcBef>
                          <a:spcPct val="0"/>
                        </a:spcBef>
                        <a:spcAft>
                          <a:spcPct val="0"/>
                        </a:spcAft>
                        <a:buClr>
                          <a:srgbClr val="0000FF"/>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lbertus Medium" pitchFamily="34" charset="0"/>
                          <a:ea typeface="Times New Roman" pitchFamily="18" charset="0"/>
                          <a:cs typeface="Arial" charset="0"/>
                        </a:rPr>
                        <a:t>HYCAL eff.</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alpha val="25000"/>
                      </a:srgbClr>
                    </a:solidFill>
                  </a:tcPr>
                </a:tc>
                <a:tc>
                  <a:txBody>
                    <a:bodyPr/>
                    <a:lstStyle/>
                    <a:p>
                      <a:pPr marL="342900" marR="0" lvl="0" indent="-342900" algn="ctr" defTabSz="914400" rtl="0" eaLnBrk="1" fontAlgn="base" latinLnBrk="0" hangingPunct="1">
                        <a:lnSpc>
                          <a:spcPct val="100000"/>
                        </a:lnSpc>
                        <a:spcBef>
                          <a:spcPct val="0"/>
                        </a:spcBef>
                        <a:spcAft>
                          <a:spcPct val="0"/>
                        </a:spcAft>
                        <a:buClr>
                          <a:srgbClr val="0000FF"/>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lbertus Medium" pitchFamily="34" charset="0"/>
                          <a:ea typeface="Times New Roman" pitchFamily="18" charset="0"/>
                          <a:cs typeface="Arial" charset="0"/>
                        </a:rPr>
                        <a:t>0.2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alpha val="25000"/>
                      </a:srgbClr>
                    </a:solidFill>
                  </a:tcPr>
                </a:tc>
              </a:tr>
              <a:tr h="372794">
                <a:tc>
                  <a:txBody>
                    <a:bodyPr/>
                    <a:lstStyle/>
                    <a:p>
                      <a:pPr marL="342900" marR="0" lvl="0" indent="-342900" algn="l" defTabSz="914400" rtl="0" eaLnBrk="1" fontAlgn="base" latinLnBrk="0" hangingPunct="1">
                        <a:lnSpc>
                          <a:spcPct val="100000"/>
                        </a:lnSpc>
                        <a:spcBef>
                          <a:spcPct val="0"/>
                        </a:spcBef>
                        <a:spcAft>
                          <a:spcPct val="0"/>
                        </a:spcAft>
                        <a:buClr>
                          <a:srgbClr val="0000FF"/>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lbertus Medium" pitchFamily="34" charset="0"/>
                          <a:ea typeface="Times New Roman" pitchFamily="18" charset="0"/>
                          <a:cs typeface="Arial" charset="0"/>
                        </a:rPr>
                        <a:t>Beam parameters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BAB">
                        <a:alpha val="4706"/>
                      </a:srgbClr>
                    </a:solidFill>
                  </a:tcPr>
                </a:tc>
                <a:tc>
                  <a:txBody>
                    <a:bodyPr/>
                    <a:lstStyle/>
                    <a:p>
                      <a:pPr marL="342900" marR="0" lvl="0" indent="-342900" algn="ctr" defTabSz="914400" rtl="0" eaLnBrk="1" fontAlgn="base" latinLnBrk="0" hangingPunct="1">
                        <a:lnSpc>
                          <a:spcPct val="100000"/>
                        </a:lnSpc>
                        <a:spcBef>
                          <a:spcPct val="0"/>
                        </a:spcBef>
                        <a:spcAft>
                          <a:spcPct val="0"/>
                        </a:spcAft>
                        <a:buClr>
                          <a:srgbClr val="0000FF"/>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lbertus Medium" pitchFamily="34" charset="0"/>
                          <a:ea typeface="Times New Roman" pitchFamily="18" charset="0"/>
                          <a:cs typeface="Arial" charset="0"/>
                        </a:rPr>
                        <a:t>0.4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BAB">
                        <a:alpha val="4706"/>
                      </a:srgbClr>
                    </a:solidFill>
                  </a:tcPr>
                </a:tc>
              </a:tr>
              <a:tr h="372794">
                <a:tc>
                  <a:txBody>
                    <a:bodyPr/>
                    <a:lstStyle/>
                    <a:p>
                      <a:pPr marL="342900" marR="0" lvl="0" indent="-342900" algn="l" defTabSz="914400" rtl="0" eaLnBrk="1" fontAlgn="base" latinLnBrk="0" hangingPunct="1">
                        <a:lnSpc>
                          <a:spcPct val="100000"/>
                        </a:lnSpc>
                        <a:spcBef>
                          <a:spcPct val="0"/>
                        </a:spcBef>
                        <a:spcAft>
                          <a:spcPct val="0"/>
                        </a:spcAft>
                        <a:buClr>
                          <a:srgbClr val="0000FF"/>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lbertus Medium" pitchFamily="34" charset="0"/>
                          <a:ea typeface="Times New Roman" pitchFamily="18" charset="0"/>
                          <a:cs typeface="Arial" charset="0"/>
                        </a:rPr>
                        <a:t>Trigger eff.</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BAB">
                        <a:alpha val="4706"/>
                      </a:srgbClr>
                    </a:solidFill>
                  </a:tcPr>
                </a:tc>
                <a:tc>
                  <a:txBody>
                    <a:bodyPr/>
                    <a:lstStyle/>
                    <a:p>
                      <a:pPr marL="342900" marR="0" lvl="0" indent="-342900" algn="ctr" defTabSz="914400" rtl="0" eaLnBrk="1" fontAlgn="base" latinLnBrk="0" hangingPunct="1">
                        <a:lnSpc>
                          <a:spcPct val="100000"/>
                        </a:lnSpc>
                        <a:spcBef>
                          <a:spcPct val="0"/>
                        </a:spcBef>
                        <a:spcAft>
                          <a:spcPct val="0"/>
                        </a:spcAft>
                        <a:buClr>
                          <a:srgbClr val="0000FF"/>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lbertus Medium" pitchFamily="34" charset="0"/>
                          <a:ea typeface="Times New Roman" pitchFamily="18" charset="0"/>
                          <a:cs typeface="Arial" charset="0"/>
                        </a:rPr>
                        <a:t>0.1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BAB">
                        <a:alpha val="4706"/>
                      </a:srgbClr>
                    </a:solidFill>
                  </a:tcPr>
                </a:tc>
              </a:tr>
              <a:tr h="372794">
                <a:tc>
                  <a:txBody>
                    <a:bodyPr/>
                    <a:lstStyle/>
                    <a:p>
                      <a:pPr marL="342900" marR="0" lvl="0" indent="-342900" algn="l" defTabSz="914400" rtl="0" eaLnBrk="1" fontAlgn="base" latinLnBrk="0" hangingPunct="1">
                        <a:lnSpc>
                          <a:spcPct val="100000"/>
                        </a:lnSpc>
                        <a:spcBef>
                          <a:spcPct val="0"/>
                        </a:spcBef>
                        <a:spcAft>
                          <a:spcPct val="0"/>
                        </a:spcAft>
                        <a:buClr>
                          <a:srgbClr val="0000FF"/>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lbertus Medium" pitchFamily="34" charset="0"/>
                          <a:ea typeface="Times New Roman" pitchFamily="18" charset="0"/>
                          <a:cs typeface="Arial" charset="0"/>
                        </a:rPr>
                        <a:t>VETO eff.</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BAB">
                        <a:alpha val="4706"/>
                      </a:srgbClr>
                    </a:solidFill>
                  </a:tcPr>
                </a:tc>
                <a:tc>
                  <a:txBody>
                    <a:bodyPr/>
                    <a:lstStyle/>
                    <a:p>
                      <a:pPr marL="342900" marR="0" lvl="0" indent="-342900" algn="ctr" defTabSz="914400" rtl="0" eaLnBrk="1" fontAlgn="base" latinLnBrk="0" hangingPunct="1">
                        <a:lnSpc>
                          <a:spcPct val="100000"/>
                        </a:lnSpc>
                        <a:spcBef>
                          <a:spcPct val="0"/>
                        </a:spcBef>
                        <a:spcAft>
                          <a:spcPct val="0"/>
                        </a:spcAft>
                        <a:buClr>
                          <a:srgbClr val="0000FF"/>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lbertus Medium" pitchFamily="34" charset="0"/>
                          <a:ea typeface="Times New Roman" pitchFamily="18" charset="0"/>
                          <a:cs typeface="Arial" charset="0"/>
                        </a:rPr>
                        <a:t>0.3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BAB">
                        <a:alpha val="4706"/>
                      </a:srgbClr>
                    </a:solidFill>
                  </a:tcPr>
                </a:tc>
              </a:tr>
              <a:tr h="372794">
                <a:tc>
                  <a:txBody>
                    <a:bodyPr/>
                    <a:lstStyle/>
                    <a:p>
                      <a:pPr marL="342900" marR="0" lvl="0" indent="-342900" algn="l" defTabSz="914400" rtl="0" eaLnBrk="1" fontAlgn="base" latinLnBrk="0" hangingPunct="1">
                        <a:lnSpc>
                          <a:spcPct val="100000"/>
                        </a:lnSpc>
                        <a:spcBef>
                          <a:spcPct val="0"/>
                        </a:spcBef>
                        <a:spcAft>
                          <a:spcPct val="0"/>
                        </a:spcAft>
                        <a:buClr>
                          <a:srgbClr val="0000FF"/>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lbertus Medium" pitchFamily="34" charset="0"/>
                          <a:ea typeface="Times New Roman" pitchFamily="18" charset="0"/>
                          <a:cs typeface="Arial" charset="0"/>
                        </a:rPr>
                        <a:t>Acceptance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BAB">
                        <a:alpha val="4706"/>
                      </a:srgbClr>
                    </a:solidFill>
                  </a:tcPr>
                </a:tc>
                <a:tc>
                  <a:txBody>
                    <a:bodyPr/>
                    <a:lstStyle/>
                    <a:p>
                      <a:pPr marL="342900" marR="0" lvl="0" indent="-342900" algn="ctr" defTabSz="914400" rtl="0" eaLnBrk="1" fontAlgn="base" latinLnBrk="0" hangingPunct="1">
                        <a:lnSpc>
                          <a:spcPct val="100000"/>
                        </a:lnSpc>
                        <a:spcBef>
                          <a:spcPct val="0"/>
                        </a:spcBef>
                        <a:spcAft>
                          <a:spcPct val="0"/>
                        </a:spcAft>
                        <a:buClr>
                          <a:srgbClr val="0000FF"/>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lbertus Medium" pitchFamily="34" charset="0"/>
                          <a:ea typeface="Times New Roman" pitchFamily="18" charset="0"/>
                          <a:cs typeface="Arial" charset="0"/>
                        </a:rPr>
                        <a:t>0.3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BAB">
                        <a:alpha val="4706"/>
                      </a:srgbClr>
                    </a:solidFill>
                  </a:tcPr>
                </a:tc>
              </a:tr>
              <a:tr h="372794">
                <a:tc>
                  <a:txBody>
                    <a:bodyPr/>
                    <a:lstStyle/>
                    <a:p>
                      <a:pPr marL="342900" marR="0" lvl="0" indent="-342900" algn="l" defTabSz="914400" rtl="0" eaLnBrk="1" fontAlgn="base" latinLnBrk="0" hangingPunct="1">
                        <a:lnSpc>
                          <a:spcPct val="100000"/>
                        </a:lnSpc>
                        <a:spcBef>
                          <a:spcPct val="0"/>
                        </a:spcBef>
                        <a:spcAft>
                          <a:spcPct val="0"/>
                        </a:spcAft>
                        <a:buClr>
                          <a:srgbClr val="0000FF"/>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lbertus Medium" pitchFamily="34" charset="0"/>
                          <a:ea typeface="Times New Roman" pitchFamily="18" charset="0"/>
                          <a:cs typeface="Arial" charset="0"/>
                        </a:rPr>
                        <a:t>Model errors (theory)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BAB">
                        <a:alpha val="4706"/>
                      </a:srgbClr>
                    </a:solidFill>
                  </a:tcPr>
                </a:tc>
                <a:tc>
                  <a:txBody>
                    <a:bodyPr/>
                    <a:lstStyle/>
                    <a:p>
                      <a:pPr marL="342900" marR="0" lvl="0" indent="-342900" algn="ctr" defTabSz="914400" rtl="0" eaLnBrk="1" fontAlgn="base" latinLnBrk="0" hangingPunct="1">
                        <a:lnSpc>
                          <a:spcPct val="100000"/>
                        </a:lnSpc>
                        <a:spcBef>
                          <a:spcPct val="0"/>
                        </a:spcBef>
                        <a:spcAft>
                          <a:spcPct val="0"/>
                        </a:spcAft>
                        <a:buClr>
                          <a:srgbClr val="0000FF"/>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lbertus Medium" pitchFamily="34" charset="0"/>
                          <a:ea typeface="Times New Roman" pitchFamily="18" charset="0"/>
                          <a:cs typeface="Arial" charset="0"/>
                        </a:rPr>
                        <a:t>0.3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BAB">
                        <a:alpha val="4706"/>
                      </a:srgbClr>
                    </a:solidFill>
                  </a:tcPr>
                </a:tc>
              </a:tr>
              <a:tr h="372794">
                <a:tc>
                  <a:txBody>
                    <a:bodyPr/>
                    <a:lstStyle/>
                    <a:p>
                      <a:pPr marL="342900" marR="0" lvl="0" indent="-342900" algn="l" defTabSz="914400" rtl="0" eaLnBrk="1" fontAlgn="base" latinLnBrk="0" hangingPunct="1">
                        <a:lnSpc>
                          <a:spcPct val="100000"/>
                        </a:lnSpc>
                        <a:spcBef>
                          <a:spcPct val="0"/>
                        </a:spcBef>
                        <a:spcAft>
                          <a:spcPct val="0"/>
                        </a:spcAft>
                        <a:buClr>
                          <a:srgbClr val="0000FF"/>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lbertus Medium" pitchFamily="34" charset="0"/>
                          <a:ea typeface="Times New Roman" pitchFamily="18" charset="0"/>
                          <a:cs typeface="Arial" charset="0"/>
                        </a:rPr>
                        <a:t>Physics  background</a:t>
                      </a:r>
                      <a:endParaRPr kumimoji="0" lang="en-US" sz="1800" b="0" i="0" u="none" strike="noStrike" cap="none" normalizeH="0" baseline="0" dirty="0" smtClean="0">
                        <a:ln>
                          <a:noFill/>
                        </a:ln>
                        <a:solidFill>
                          <a:schemeClr val="tx1"/>
                        </a:solidFill>
                        <a:effectLst/>
                        <a:latin typeface="Albertus Medium" pitchFamily="34" charset="0"/>
                        <a:ea typeface="Times New Roman" pitchFamily="18" charset="0"/>
                        <a:cs typeface="Arial" charset="0"/>
                        <a:sym typeface="Symbol" pitchFamily="18"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BAB">
                        <a:alpha val="4706"/>
                      </a:srgbClr>
                    </a:solidFill>
                  </a:tcPr>
                </a:tc>
                <a:tc>
                  <a:txBody>
                    <a:bodyPr/>
                    <a:lstStyle/>
                    <a:p>
                      <a:pPr marL="342900" marR="0" lvl="0" indent="-342900" algn="ctr" defTabSz="914400" rtl="0" eaLnBrk="1" fontAlgn="base" latinLnBrk="0" hangingPunct="1">
                        <a:lnSpc>
                          <a:spcPct val="100000"/>
                        </a:lnSpc>
                        <a:spcBef>
                          <a:spcPct val="0"/>
                        </a:spcBef>
                        <a:spcAft>
                          <a:spcPct val="0"/>
                        </a:spcAft>
                        <a:buClr>
                          <a:srgbClr val="0000FF"/>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lbertus Medium" pitchFamily="34" charset="0"/>
                          <a:ea typeface="Times New Roman" pitchFamily="18" charset="0"/>
                          <a:cs typeface="Arial" charset="0"/>
                        </a:rPr>
                        <a:t>  0.25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BAB">
                        <a:alpha val="4706"/>
                      </a:srgbClr>
                    </a:solidFill>
                  </a:tcPr>
                </a:tc>
              </a:tr>
              <a:tr h="372794">
                <a:tc>
                  <a:txBody>
                    <a:bodyPr/>
                    <a:lstStyle/>
                    <a:p>
                      <a:pPr marL="342900" marR="0" lvl="0" indent="-342900" algn="l" defTabSz="914400" rtl="0" eaLnBrk="1" fontAlgn="base" latinLnBrk="0" hangingPunct="1">
                        <a:lnSpc>
                          <a:spcPct val="100000"/>
                        </a:lnSpc>
                        <a:spcBef>
                          <a:spcPct val="0"/>
                        </a:spcBef>
                        <a:spcAft>
                          <a:spcPct val="0"/>
                        </a:spcAft>
                        <a:buClr>
                          <a:srgbClr val="0000FF"/>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lbertus Medium" pitchFamily="34" charset="0"/>
                          <a:ea typeface="Times New Roman" pitchFamily="18" charset="0"/>
                          <a:cs typeface="Arial" charset="0"/>
                        </a:rPr>
                        <a:t>Branching ratio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BAB">
                        <a:alpha val="4706"/>
                      </a:srgbClr>
                    </a:solidFill>
                  </a:tcPr>
                </a:tc>
                <a:tc>
                  <a:txBody>
                    <a:bodyPr/>
                    <a:lstStyle/>
                    <a:p>
                      <a:pPr marL="342900" marR="0" lvl="0" indent="-342900" algn="ctr" defTabSz="914400" rtl="0" eaLnBrk="1" fontAlgn="base" latinLnBrk="0" hangingPunct="1">
                        <a:lnSpc>
                          <a:spcPct val="100000"/>
                        </a:lnSpc>
                        <a:spcBef>
                          <a:spcPct val="0"/>
                        </a:spcBef>
                        <a:spcAft>
                          <a:spcPct val="0"/>
                        </a:spcAft>
                        <a:buClr>
                          <a:srgbClr val="0000FF"/>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lbertus Medium" pitchFamily="34" charset="0"/>
                          <a:ea typeface="Times New Roman" pitchFamily="18" charset="0"/>
                          <a:cs typeface="Arial" charset="0"/>
                        </a:rPr>
                        <a:t>  0.03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BAB">
                        <a:alpha val="4706"/>
                      </a:srgbClr>
                    </a:solidFill>
                  </a:tcPr>
                </a:tc>
              </a:tr>
              <a:tr h="372794">
                <a:tc>
                  <a:txBody>
                    <a:bodyPr/>
                    <a:lstStyle/>
                    <a:p>
                      <a:pPr marL="342900" marR="0" lvl="0" indent="-342900" algn="l" defTabSz="914400" rtl="0" eaLnBrk="1" fontAlgn="base" latinLnBrk="0" hangingPunct="1">
                        <a:lnSpc>
                          <a:spcPct val="100000"/>
                        </a:lnSpc>
                        <a:spcBef>
                          <a:spcPct val="0"/>
                        </a:spcBef>
                        <a:spcAft>
                          <a:spcPct val="0"/>
                        </a:spcAft>
                        <a:buClr>
                          <a:srgbClr val="0000FF"/>
                        </a:buClr>
                        <a:buSzPct val="65000"/>
                        <a:buFont typeface="Wingdings" pitchFamily="2" charset="2"/>
                        <a:buNone/>
                        <a:tabLst/>
                      </a:pPr>
                      <a:r>
                        <a:rPr kumimoji="0" lang="en-US" sz="1800" b="0" i="0" u="none" strike="noStrike" cap="none" normalizeH="0" baseline="0" dirty="0" smtClean="0">
                          <a:ln>
                            <a:noFill/>
                          </a:ln>
                          <a:solidFill>
                            <a:srgbClr val="FF4B00"/>
                          </a:solidFill>
                          <a:effectLst>
                            <a:outerShdw blurRad="38100" dist="38100" dir="2700000" algn="tl">
                              <a:srgbClr val="000000"/>
                            </a:outerShdw>
                          </a:effectLst>
                          <a:latin typeface="Albertus Medium" pitchFamily="34" charset="0"/>
                          <a:ea typeface="Times New Roman" pitchFamily="18" charset="0"/>
                          <a:cs typeface="Arial" charset="0"/>
                        </a:rPr>
                        <a:t>Total  (syst.)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BAB">
                        <a:alpha val="4706"/>
                      </a:srgbClr>
                    </a:solidFill>
                  </a:tcPr>
                </a:tc>
                <a:tc>
                  <a:txBody>
                    <a:bodyPr/>
                    <a:lstStyle/>
                    <a:p>
                      <a:pPr marL="342900" marR="0" lvl="0" indent="-342900" algn="ctr" defTabSz="914400" rtl="0" eaLnBrk="1" fontAlgn="base" latinLnBrk="0" hangingPunct="1">
                        <a:lnSpc>
                          <a:spcPct val="100000"/>
                        </a:lnSpc>
                        <a:spcBef>
                          <a:spcPct val="0"/>
                        </a:spcBef>
                        <a:spcAft>
                          <a:spcPct val="0"/>
                        </a:spcAft>
                        <a:buClr>
                          <a:srgbClr val="0000FF"/>
                        </a:buClr>
                        <a:buSzPct val="65000"/>
                        <a:buFont typeface="Wingdings" pitchFamily="2" charset="2"/>
                        <a:buNone/>
                        <a:tabLst/>
                      </a:pPr>
                      <a:r>
                        <a:rPr kumimoji="0" lang="en-US" sz="1800" b="0" i="0" u="none" strike="noStrike" cap="none" normalizeH="0" baseline="0" dirty="0" smtClean="0">
                          <a:ln>
                            <a:noFill/>
                          </a:ln>
                          <a:solidFill>
                            <a:srgbClr val="FF4B00"/>
                          </a:solidFill>
                          <a:effectLst>
                            <a:outerShdw blurRad="38100" dist="38100" dir="2700000" algn="tl">
                              <a:srgbClr val="000000"/>
                            </a:outerShdw>
                          </a:effectLst>
                          <a:latin typeface="Albertus Medium" pitchFamily="34" charset="0"/>
                          <a:ea typeface="Times New Roman" pitchFamily="18" charset="0"/>
                          <a:cs typeface="Arial" charset="0"/>
                        </a:rPr>
                        <a:t>1.3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BAB">
                        <a:alpha val="4706"/>
                      </a:srgbClr>
                    </a:solidFill>
                  </a:tcPr>
                </a:tc>
              </a:tr>
            </a:tbl>
          </a:graphicData>
        </a:graphic>
      </p:graphicFrame>
      <p:sp>
        <p:nvSpPr>
          <p:cNvPr id="7" name="TextBox 6"/>
          <p:cNvSpPr txBox="1"/>
          <p:nvPr/>
        </p:nvSpPr>
        <p:spPr>
          <a:xfrm>
            <a:off x="533400" y="228600"/>
            <a:ext cx="7543800" cy="830997"/>
          </a:xfrm>
          <a:prstGeom prst="rect">
            <a:avLst/>
          </a:prstGeom>
          <a:noFill/>
        </p:spPr>
        <p:txBody>
          <a:bodyPr wrap="square" rtlCol="0">
            <a:spAutoFit/>
            <a:scene3d>
              <a:camera prst="orthographicFront"/>
              <a:lightRig rig="flood" dir="t"/>
            </a:scene3d>
            <a:sp3d prstMaterial="plastic">
              <a:bevelT w="215900" h="215900"/>
              <a:bevelB w="215900" h="215900"/>
              <a:extrusionClr>
                <a:srgbClr val="FF0000"/>
              </a:extrusionClr>
              <a:contourClr>
                <a:schemeClr val="bg1"/>
              </a:contourClr>
            </a:sp3d>
          </a:bodyPr>
          <a:lstStyle/>
          <a:p>
            <a:pPr algn="ctr"/>
            <a:r>
              <a:rPr lang="en-US" sz="4800" b="1" dirty="0" smtClean="0">
                <a:solidFill>
                  <a:srgbClr val="3C5A78"/>
                </a:solidFill>
                <a:latin typeface="Times New Roman" pitchFamily="18" charset="0"/>
                <a:cs typeface="Times New Roman" pitchFamily="18" charset="0"/>
                <a:sym typeface="Symbol"/>
              </a:rPr>
              <a:t>PrimEx-II run</a:t>
            </a:r>
            <a:endParaRPr lang="en-US" sz="4800" b="1" dirty="0">
              <a:solidFill>
                <a:srgbClr val="3C5A78"/>
              </a:solidFill>
            </a:endParaRPr>
          </a:p>
        </p:txBody>
      </p:sp>
      <p:sp>
        <p:nvSpPr>
          <p:cNvPr id="8" name="Oval 58"/>
          <p:cNvSpPr>
            <a:spLocks noChangeArrowheads="1"/>
          </p:cNvSpPr>
          <p:nvPr/>
        </p:nvSpPr>
        <p:spPr bwMode="auto">
          <a:xfrm>
            <a:off x="3200400" y="2286000"/>
            <a:ext cx="5486400" cy="822960"/>
          </a:xfrm>
          <a:prstGeom prst="ellipse">
            <a:avLst/>
          </a:prstGeom>
          <a:noFill/>
          <a:ln w="50800" algn="ctr">
            <a:solidFill>
              <a:srgbClr val="00B050"/>
            </a:solidFill>
            <a:round/>
            <a:headEnd/>
            <a:tailEnd/>
          </a:ln>
        </p:spPr>
        <p:txBody>
          <a:bodyPr wrap="square" anchor="ctr">
            <a:spAutoFit/>
          </a:bodyPr>
          <a:lstStyle/>
          <a:p>
            <a:endParaRPr lang="en-US"/>
          </a:p>
        </p:txBody>
      </p:sp>
      <p:sp>
        <p:nvSpPr>
          <p:cNvPr id="9" name="TextBox 8"/>
          <p:cNvSpPr txBox="1"/>
          <p:nvPr/>
        </p:nvSpPr>
        <p:spPr>
          <a:xfrm>
            <a:off x="381000" y="1219200"/>
            <a:ext cx="3505200" cy="461665"/>
          </a:xfrm>
          <a:prstGeom prst="rect">
            <a:avLst/>
          </a:prstGeom>
          <a:noFill/>
        </p:spPr>
        <p:txBody>
          <a:bodyPr wrap="square" rtlCol="0">
            <a:spAutoFit/>
          </a:bodyPr>
          <a:lstStyle/>
          <a:p>
            <a:r>
              <a:rPr lang="en-US" sz="2400" b="1" dirty="0" smtClean="0"/>
              <a:t>Statistical error: 0.44%</a:t>
            </a:r>
            <a:endParaRPr lang="en-US" sz="2400" b="1" dirty="0"/>
          </a:p>
        </p:txBody>
      </p:sp>
      <p:cxnSp>
        <p:nvCxnSpPr>
          <p:cNvPr id="20" name="Straight Arrow Connector 19"/>
          <p:cNvCxnSpPr>
            <a:stCxn id="18" idx="0"/>
          </p:cNvCxnSpPr>
          <p:nvPr/>
        </p:nvCxnSpPr>
        <p:spPr>
          <a:xfrm rot="5400000" flipH="1" flipV="1">
            <a:off x="2364905" y="4879505"/>
            <a:ext cx="1066800" cy="14699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828800" y="5486400"/>
            <a:ext cx="1992020" cy="369332"/>
          </a:xfrm>
          <a:prstGeom prst="rect">
            <a:avLst/>
          </a:prstGeom>
          <a:solidFill>
            <a:schemeClr val="bg1"/>
          </a:solidFill>
          <a:ln w="25400">
            <a:solidFill>
              <a:srgbClr val="FFC000"/>
            </a:solidFill>
          </a:ln>
        </p:spPr>
        <p:txBody>
          <a:bodyPr wrap="none" rtlCol="0">
            <a:spAutoFit/>
          </a:bodyPr>
          <a:lstStyle/>
          <a:p>
            <a:r>
              <a:rPr lang="en-US" b="1" dirty="0" smtClean="0"/>
              <a:t>Projected </a:t>
            </a:r>
            <a:r>
              <a:rPr lang="en-US" b="1" dirty="0" smtClean="0"/>
              <a:t>PrimEx-II</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I. Larin                  Users Meeting   2009</a:t>
            </a:r>
            <a:endParaRPr lang="en-US" dirty="0"/>
          </a:p>
        </p:txBody>
      </p:sp>
      <p:sp>
        <p:nvSpPr>
          <p:cNvPr id="5" name="Slide Number Placeholder 4"/>
          <p:cNvSpPr>
            <a:spLocks noGrp="1"/>
          </p:cNvSpPr>
          <p:nvPr>
            <p:ph type="sldNum" sz="quarter" idx="12"/>
          </p:nvPr>
        </p:nvSpPr>
        <p:spPr/>
        <p:txBody>
          <a:bodyPr/>
          <a:lstStyle/>
          <a:p>
            <a:fld id="{3889096D-1CC9-44F5-AD85-84725E33549A}" type="slidenum">
              <a:rPr lang="en-US" smtClean="0"/>
              <a:pPr/>
              <a:t>26</a:t>
            </a:fld>
            <a:endParaRPr lang="en-US" dirty="0"/>
          </a:p>
        </p:txBody>
      </p:sp>
      <p:sp>
        <p:nvSpPr>
          <p:cNvPr id="6" name="TextBox 5"/>
          <p:cNvSpPr txBox="1"/>
          <p:nvPr/>
        </p:nvSpPr>
        <p:spPr>
          <a:xfrm>
            <a:off x="1371600" y="0"/>
            <a:ext cx="6629400" cy="830997"/>
          </a:xfrm>
          <a:prstGeom prst="rect">
            <a:avLst/>
          </a:prstGeom>
          <a:noFill/>
        </p:spPr>
        <p:txBody>
          <a:bodyPr wrap="square" rtlCol="0">
            <a:spAutoFit/>
            <a:scene3d>
              <a:camera prst="orthographicFront"/>
              <a:lightRig rig="flood" dir="t"/>
            </a:scene3d>
            <a:sp3d prstMaterial="plastic">
              <a:bevelT w="215900" h="215900"/>
              <a:bevelB w="215900" h="215900"/>
              <a:extrusionClr>
                <a:srgbClr val="FF0000"/>
              </a:extrusionClr>
              <a:contourClr>
                <a:schemeClr val="bg1"/>
              </a:contourClr>
            </a:sp3d>
          </a:bodyPr>
          <a:lstStyle/>
          <a:p>
            <a:pPr algn="ctr"/>
            <a:r>
              <a:rPr lang="en-US" sz="4800" b="1" dirty="0" smtClean="0">
                <a:solidFill>
                  <a:srgbClr val="3C5A78"/>
                </a:solidFill>
                <a:latin typeface="Times New Roman" pitchFamily="18" charset="0"/>
                <a:cs typeface="Times New Roman" pitchFamily="18" charset="0"/>
                <a:sym typeface="Symbol"/>
              </a:rPr>
              <a:t>Summary</a:t>
            </a:r>
            <a:endParaRPr lang="en-US" sz="4800" b="1" baseline="80000" dirty="0">
              <a:solidFill>
                <a:srgbClr val="3C5A78"/>
              </a:solidFill>
            </a:endParaRPr>
          </a:p>
        </p:txBody>
      </p:sp>
      <p:sp>
        <p:nvSpPr>
          <p:cNvPr id="7" name="TextBox 6"/>
          <p:cNvSpPr txBox="1"/>
          <p:nvPr/>
        </p:nvSpPr>
        <p:spPr>
          <a:xfrm>
            <a:off x="0" y="1066800"/>
            <a:ext cx="8991600" cy="4770537"/>
          </a:xfrm>
          <a:prstGeom prst="rect">
            <a:avLst/>
          </a:prstGeom>
          <a:noFill/>
        </p:spPr>
        <p:txBody>
          <a:bodyPr wrap="square" rtlCol="0">
            <a:spAutoFit/>
            <a:scene3d>
              <a:camera prst="orthographicFront"/>
              <a:lightRig rig="flood" dir="t"/>
            </a:scene3d>
            <a:sp3d prstMaterial="plastic">
              <a:bevelT w="215900" h="215900"/>
              <a:bevelB w="215900" h="215900"/>
              <a:extrusionClr>
                <a:srgbClr val="FF0000"/>
              </a:extrusionClr>
              <a:contourClr>
                <a:schemeClr val="bg1"/>
              </a:contourClr>
            </a:sp3d>
          </a:bodyPr>
          <a:lstStyle/>
          <a:p>
            <a:pPr lvl="1">
              <a:buSzPct val="50000"/>
              <a:buBlip>
                <a:blip r:embed="rId2"/>
              </a:buBlip>
            </a:pPr>
            <a:r>
              <a:rPr lang="en-US" b="1" dirty="0" smtClean="0">
                <a:solidFill>
                  <a:srgbClr val="3C5A78"/>
                </a:solidFill>
                <a:latin typeface="Times New Roman" pitchFamily="18" charset="0"/>
                <a:cs typeface="Times New Roman" pitchFamily="18" charset="0"/>
                <a:sym typeface="Symbol"/>
              </a:rPr>
              <a:t> </a:t>
            </a:r>
            <a:r>
              <a:rPr lang="en-US" b="1" baseline="30000" dirty="0" smtClean="0">
                <a:solidFill>
                  <a:srgbClr val="3C5A78"/>
                </a:solidFill>
                <a:latin typeface="Times New Roman" pitchFamily="18" charset="0"/>
                <a:cs typeface="Times New Roman" pitchFamily="18" charset="0"/>
                <a:sym typeface="Symbol"/>
              </a:rPr>
              <a:t>0</a:t>
            </a:r>
            <a:r>
              <a:rPr lang="en-US" b="1" dirty="0" smtClean="0">
                <a:solidFill>
                  <a:srgbClr val="3C5A78"/>
                </a:solidFill>
                <a:latin typeface="Times New Roman" pitchFamily="18" charset="0"/>
                <a:cs typeface="Times New Roman" pitchFamily="18" charset="0"/>
                <a:sym typeface="Symbol"/>
              </a:rPr>
              <a:t> lifetime is one of the few precision QCD predictions. Percent level measurement is a stringent test of QCD</a:t>
            </a:r>
          </a:p>
          <a:p>
            <a:pPr lvl="1">
              <a:buSzPct val="50000"/>
            </a:pPr>
            <a:endParaRPr lang="en-US" sz="1000" b="1" dirty="0" smtClean="0">
              <a:solidFill>
                <a:srgbClr val="3C5A78"/>
              </a:solidFill>
              <a:latin typeface="Times New Roman" pitchFamily="18" charset="0"/>
              <a:cs typeface="Times New Roman" pitchFamily="18" charset="0"/>
              <a:sym typeface="Symbol"/>
            </a:endParaRPr>
          </a:p>
          <a:p>
            <a:pPr lvl="1">
              <a:buSzPct val="50000"/>
              <a:buBlip>
                <a:blip r:embed="rId2"/>
              </a:buBlip>
            </a:pPr>
            <a:r>
              <a:rPr lang="en-US" b="1" dirty="0" smtClean="0">
                <a:solidFill>
                  <a:srgbClr val="3C5A78"/>
                </a:solidFill>
                <a:latin typeface="Times New Roman" pitchFamily="18" charset="0"/>
                <a:cs typeface="Times New Roman" pitchFamily="18" charset="0"/>
                <a:sym typeface="Symbol"/>
              </a:rPr>
              <a:t> A high resolution experimental setup including hybrid calorimeter and pair spectrometer has been designed, developed and constructed</a:t>
            </a:r>
          </a:p>
          <a:p>
            <a:pPr lvl="1">
              <a:buSzPct val="50000"/>
            </a:pPr>
            <a:endParaRPr lang="en-US" sz="1000" b="1" dirty="0" smtClean="0">
              <a:solidFill>
                <a:srgbClr val="3C5A78"/>
              </a:solidFill>
              <a:latin typeface="Times New Roman" pitchFamily="18" charset="0"/>
              <a:cs typeface="Times New Roman" pitchFamily="18" charset="0"/>
              <a:sym typeface="Symbol"/>
            </a:endParaRPr>
          </a:p>
          <a:p>
            <a:pPr lvl="1">
              <a:buSzPct val="50000"/>
              <a:buBlip>
                <a:blip r:embed="rId2"/>
              </a:buBlip>
            </a:pPr>
            <a:r>
              <a:rPr lang="en-US" b="1" dirty="0" smtClean="0">
                <a:solidFill>
                  <a:srgbClr val="3C5A78"/>
                </a:solidFill>
                <a:latin typeface="Times New Roman" pitchFamily="18" charset="0"/>
                <a:cs typeface="Times New Roman" pitchFamily="18" charset="0"/>
                <a:sym typeface="Symbol"/>
              </a:rPr>
              <a:t> Commissioning and first physics run had been done in Fall-2004</a:t>
            </a:r>
          </a:p>
          <a:p>
            <a:pPr lvl="1">
              <a:buSzPct val="50000"/>
            </a:pPr>
            <a:endParaRPr lang="en-US" sz="1000" b="1" dirty="0" smtClean="0">
              <a:solidFill>
                <a:srgbClr val="3C5A78"/>
              </a:solidFill>
              <a:latin typeface="Times New Roman" pitchFamily="18" charset="0"/>
              <a:cs typeface="Times New Roman" pitchFamily="18" charset="0"/>
              <a:sym typeface="Symbol"/>
            </a:endParaRPr>
          </a:p>
          <a:p>
            <a:pPr lvl="1">
              <a:buSzPct val="50000"/>
              <a:buBlip>
                <a:blip r:embed="rId2"/>
              </a:buBlip>
            </a:pPr>
            <a:r>
              <a:rPr lang="en-US" b="1" dirty="0" smtClean="0">
                <a:solidFill>
                  <a:srgbClr val="3C5A78"/>
                </a:solidFill>
                <a:latin typeface="Times New Roman" pitchFamily="18" charset="0"/>
                <a:cs typeface="Times New Roman" pitchFamily="18" charset="0"/>
                <a:sym typeface="Symbol"/>
              </a:rPr>
              <a:t> Compton and pair production measurements demonstrate that the cross section systematical errors are controlled at the 1.5% level</a:t>
            </a:r>
          </a:p>
          <a:p>
            <a:pPr lvl="1">
              <a:buSzPct val="50000"/>
            </a:pPr>
            <a:endParaRPr lang="en-US" b="1" dirty="0" smtClean="0">
              <a:solidFill>
                <a:srgbClr val="3C5A78"/>
              </a:solidFill>
              <a:latin typeface="Times New Roman" pitchFamily="18" charset="0"/>
              <a:cs typeface="Times New Roman" pitchFamily="18" charset="0"/>
              <a:sym typeface="Symbol"/>
            </a:endParaRPr>
          </a:p>
          <a:p>
            <a:pPr lvl="1">
              <a:buSzPct val="50000"/>
              <a:buBlip>
                <a:blip r:embed="rId2"/>
              </a:buBlip>
            </a:pPr>
            <a:r>
              <a:rPr lang="en-US" b="1" dirty="0" smtClean="0">
                <a:solidFill>
                  <a:srgbClr val="3C5A78"/>
                </a:solidFill>
                <a:latin typeface="Times New Roman" pitchFamily="18" charset="0"/>
                <a:cs typeface="Times New Roman" pitchFamily="18" charset="0"/>
                <a:sym typeface="Symbol"/>
              </a:rPr>
              <a:t> Control of model error in </a:t>
            </a:r>
            <a:r>
              <a:rPr lang="en-US" b="1" baseline="30000" dirty="0" smtClean="0">
                <a:solidFill>
                  <a:srgbClr val="3C5A78"/>
                </a:solidFill>
                <a:latin typeface="Times New Roman" pitchFamily="18" charset="0"/>
                <a:cs typeface="Times New Roman" pitchFamily="18" charset="0"/>
                <a:sym typeface="Symbol"/>
              </a:rPr>
              <a:t>0</a:t>
            </a:r>
            <a:r>
              <a:rPr lang="en-US" b="1" dirty="0" smtClean="0">
                <a:solidFill>
                  <a:srgbClr val="3C5A78"/>
                </a:solidFill>
                <a:latin typeface="Times New Roman" pitchFamily="18" charset="0"/>
                <a:cs typeface="Times New Roman" pitchFamily="18" charset="0"/>
                <a:sym typeface="Symbol"/>
              </a:rPr>
              <a:t> lifetime at 0.3% level has been reached</a:t>
            </a:r>
          </a:p>
          <a:p>
            <a:pPr lvl="1">
              <a:buSzPct val="50000"/>
            </a:pPr>
            <a:endParaRPr lang="en-US" sz="1000" b="1" dirty="0" smtClean="0">
              <a:solidFill>
                <a:srgbClr val="3C5A78"/>
              </a:solidFill>
              <a:latin typeface="Times New Roman" pitchFamily="18" charset="0"/>
              <a:cs typeface="Times New Roman" pitchFamily="18" charset="0"/>
              <a:sym typeface="Symbol"/>
            </a:endParaRPr>
          </a:p>
          <a:p>
            <a:pPr lvl="1">
              <a:buSzPct val="50000"/>
              <a:buBlip>
                <a:blip r:embed="rId2"/>
              </a:buBlip>
            </a:pPr>
            <a:r>
              <a:rPr lang="en-US" b="1" dirty="0" smtClean="0">
                <a:solidFill>
                  <a:srgbClr val="3C5A78"/>
                </a:solidFill>
                <a:latin typeface="Times New Roman" pitchFamily="18" charset="0"/>
                <a:cs typeface="Times New Roman" pitchFamily="18" charset="0"/>
                <a:sym typeface="Symbol"/>
              </a:rPr>
              <a:t> PrimEx result: </a:t>
            </a:r>
            <a:r>
              <a:rPr lang="en-US" b="1" dirty="0" smtClean="0">
                <a:solidFill>
                  <a:srgbClr val="FF5C00"/>
                </a:solidFill>
                <a:latin typeface="Times New Roman" pitchFamily="18" charset="0"/>
                <a:cs typeface="Times New Roman" pitchFamily="18" charset="0"/>
                <a:sym typeface="Symbol"/>
              </a:rPr>
              <a:t></a:t>
            </a:r>
            <a:r>
              <a:rPr lang="en-US" b="1" baseline="30000" dirty="0" smtClean="0">
                <a:solidFill>
                  <a:srgbClr val="FF5C00"/>
                </a:solidFill>
                <a:latin typeface="Times New Roman" pitchFamily="18" charset="0"/>
                <a:cs typeface="Times New Roman" pitchFamily="18" charset="0"/>
                <a:sym typeface="Symbol"/>
              </a:rPr>
              <a:t>0</a:t>
            </a:r>
            <a:r>
              <a:rPr lang="en-US" b="1" dirty="0" smtClean="0">
                <a:solidFill>
                  <a:srgbClr val="FF5C00"/>
                </a:solidFill>
                <a:latin typeface="Times New Roman" pitchFamily="18" charset="0"/>
                <a:cs typeface="Times New Roman" pitchFamily="18" charset="0"/>
                <a:sym typeface="Symbol"/>
              </a:rPr>
              <a:t> = 7.82eV ± 2.2% stat. ± 2.1% syst.</a:t>
            </a:r>
          </a:p>
          <a:p>
            <a:pPr lvl="2">
              <a:buSzPct val="50000"/>
            </a:pPr>
            <a:r>
              <a:rPr lang="en-US" b="1" dirty="0" smtClean="0">
                <a:solidFill>
                  <a:srgbClr val="FF5C00"/>
                </a:solidFill>
                <a:latin typeface="Times New Roman" pitchFamily="18" charset="0"/>
                <a:cs typeface="Times New Roman" pitchFamily="18" charset="0"/>
                <a:sym typeface="Symbol"/>
              </a:rPr>
              <a:t>			       (3.0% total).</a:t>
            </a:r>
          </a:p>
          <a:p>
            <a:pPr lvl="2">
              <a:buSzPct val="50000"/>
            </a:pPr>
            <a:r>
              <a:rPr lang="en-US" b="1" dirty="0" smtClean="0">
                <a:solidFill>
                  <a:srgbClr val="3C5A78"/>
                </a:solidFill>
                <a:latin typeface="Times New Roman" pitchFamily="18" charset="0"/>
                <a:cs typeface="Times New Roman" pitchFamily="18" charset="0"/>
                <a:sym typeface="Symbol"/>
              </a:rPr>
              <a:t>Our result is 2.4 times more </a:t>
            </a:r>
            <a:r>
              <a:rPr lang="en-US" b="1" dirty="0" smtClean="0">
                <a:solidFill>
                  <a:srgbClr val="3C5A78"/>
                </a:solidFill>
                <a:latin typeface="Times New Roman" pitchFamily="18" charset="0"/>
                <a:cs typeface="Times New Roman" pitchFamily="18" charset="0"/>
                <a:sym typeface="Symbol"/>
              </a:rPr>
              <a:t>precise </a:t>
            </a:r>
            <a:r>
              <a:rPr lang="en-US" b="1" dirty="0" smtClean="0">
                <a:solidFill>
                  <a:srgbClr val="3C5A78"/>
                </a:solidFill>
                <a:latin typeface="Times New Roman" pitchFamily="18" charset="0"/>
                <a:cs typeface="Times New Roman" pitchFamily="18" charset="0"/>
                <a:sym typeface="Symbol"/>
              </a:rPr>
              <a:t>than current PDG value</a:t>
            </a:r>
          </a:p>
          <a:p>
            <a:pPr lvl="2">
              <a:buSzPct val="50000"/>
            </a:pPr>
            <a:endParaRPr lang="en-US" sz="1000" b="1" dirty="0" smtClean="0">
              <a:solidFill>
                <a:srgbClr val="FF5C00"/>
              </a:solidFill>
              <a:latin typeface="Times New Roman" pitchFamily="18" charset="0"/>
              <a:cs typeface="Times New Roman" pitchFamily="18" charset="0"/>
              <a:sym typeface="Symbol"/>
            </a:endParaRPr>
          </a:p>
          <a:p>
            <a:pPr lvl="1">
              <a:buSzPct val="50000"/>
              <a:buBlip>
                <a:blip r:embed="rId2"/>
              </a:buBlip>
            </a:pPr>
            <a:r>
              <a:rPr lang="en-US" b="1" dirty="0" smtClean="0">
                <a:solidFill>
                  <a:srgbClr val="3C5A78"/>
                </a:solidFill>
                <a:latin typeface="Times New Roman" pitchFamily="18" charset="0"/>
                <a:cs typeface="Times New Roman" pitchFamily="18" charset="0"/>
                <a:sym typeface="Symbol"/>
              </a:rPr>
              <a:t> With the PrimEx-II run we will reach the planned </a:t>
            </a:r>
            <a:r>
              <a:rPr lang="en-US" b="1" dirty="0" smtClean="0">
                <a:solidFill>
                  <a:srgbClr val="3C5A78"/>
                </a:solidFill>
                <a:latin typeface="Times New Roman" pitchFamily="18" charset="0"/>
                <a:cs typeface="Times New Roman" pitchFamily="18" charset="0"/>
                <a:sym typeface="Symbol"/>
              </a:rPr>
              <a:t>precision </a:t>
            </a:r>
            <a:r>
              <a:rPr lang="en-US" b="1" dirty="0" smtClean="0">
                <a:solidFill>
                  <a:srgbClr val="3C5A78"/>
                </a:solidFill>
                <a:latin typeface="Times New Roman" pitchFamily="18" charset="0"/>
                <a:cs typeface="Times New Roman" pitchFamily="18" charset="0"/>
                <a:sym typeface="Symbol"/>
              </a:rPr>
              <a:t>of  1.4%</a:t>
            </a:r>
          </a:p>
          <a:p>
            <a:pPr>
              <a:buBlip>
                <a:blip r:embed="rId2"/>
              </a:buBlip>
            </a:pPr>
            <a:endParaRPr lang="en-US" b="1" baseline="80000" dirty="0">
              <a:solidFill>
                <a:srgbClr val="3C5A78"/>
              </a:solidFill>
              <a:latin typeface="Times New Roman" pitchFamily="18" charset="0"/>
              <a:cs typeface="Times New Roman" pitchFamily="18" charset="0"/>
            </a:endParaRPr>
          </a:p>
        </p:txBody>
      </p:sp>
      <p:sp>
        <p:nvSpPr>
          <p:cNvPr id="13" name="Text Box 9"/>
          <p:cNvSpPr txBox="1">
            <a:spLocks noChangeArrowheads="1"/>
          </p:cNvSpPr>
          <p:nvPr/>
        </p:nvSpPr>
        <p:spPr bwMode="auto">
          <a:xfrm>
            <a:off x="1295400" y="5943600"/>
            <a:ext cx="6781800" cy="307777"/>
          </a:xfrm>
          <a:prstGeom prst="rect">
            <a:avLst/>
          </a:prstGeom>
          <a:noFill/>
          <a:ln w="9525">
            <a:noFill/>
            <a:miter lim="800000"/>
            <a:headEnd/>
            <a:tailEnd/>
          </a:ln>
          <a:effectLst/>
        </p:spPr>
        <p:txBody>
          <a:bodyPr wrap="square">
            <a:spAutoFit/>
          </a:bodyPr>
          <a:lstStyle/>
          <a:p>
            <a:pPr algn="ctr"/>
            <a:r>
              <a:rPr lang="en-US" sz="1400" b="1" i="1" dirty="0">
                <a:solidFill>
                  <a:srgbClr val="0070C0"/>
                </a:solidFill>
              </a:rPr>
              <a:t>This experiment was </a:t>
            </a:r>
            <a:r>
              <a:rPr lang="en-US" sz="1400" b="1" i="1" dirty="0" smtClean="0">
                <a:solidFill>
                  <a:srgbClr val="0070C0"/>
                </a:solidFill>
              </a:rPr>
              <a:t>supported in part by NSF </a:t>
            </a:r>
            <a:r>
              <a:rPr lang="en-US" sz="1400" b="1" i="1" dirty="0">
                <a:solidFill>
                  <a:srgbClr val="0070C0"/>
                </a:solidFill>
              </a:rPr>
              <a:t>MRI PHY 0079840 grant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pi0-width-theory.png"/>
          <p:cNvPicPr>
            <a:picLocks noChangeAspect="1"/>
          </p:cNvPicPr>
          <p:nvPr/>
        </p:nvPicPr>
        <p:blipFill>
          <a:blip r:embed="rId2"/>
          <a:stretch>
            <a:fillRect/>
          </a:stretch>
        </p:blipFill>
        <p:spPr>
          <a:xfrm>
            <a:off x="5105400" y="1600200"/>
            <a:ext cx="3675895" cy="3675895"/>
          </a:xfrm>
          <a:prstGeom prst="rect">
            <a:avLst/>
          </a:prstGeom>
        </p:spPr>
      </p:pic>
      <p:pic>
        <p:nvPicPr>
          <p:cNvPr id="10" name="Picture 9" descr="pi0-width-pdg.png"/>
          <p:cNvPicPr>
            <a:picLocks noChangeAspect="1"/>
          </p:cNvPicPr>
          <p:nvPr/>
        </p:nvPicPr>
        <p:blipFill>
          <a:blip r:embed="rId3"/>
          <a:stretch>
            <a:fillRect/>
          </a:stretch>
        </p:blipFill>
        <p:spPr>
          <a:xfrm>
            <a:off x="5105400" y="1600200"/>
            <a:ext cx="3675895" cy="3675895"/>
          </a:xfrm>
          <a:prstGeom prst="rect">
            <a:avLst/>
          </a:prstGeom>
        </p:spPr>
      </p:pic>
      <p:sp>
        <p:nvSpPr>
          <p:cNvPr id="7" name="TextBox 6"/>
          <p:cNvSpPr txBox="1"/>
          <p:nvPr/>
        </p:nvSpPr>
        <p:spPr>
          <a:xfrm>
            <a:off x="0" y="990600"/>
            <a:ext cx="5105400" cy="5570756"/>
          </a:xfrm>
          <a:prstGeom prst="rect">
            <a:avLst/>
          </a:prstGeom>
          <a:noFill/>
        </p:spPr>
        <p:txBody>
          <a:bodyPr wrap="square" rtlCol="0">
            <a:spAutoFit/>
            <a:scene3d>
              <a:camera prst="orthographicFront"/>
              <a:lightRig rig="flood" dir="t"/>
            </a:scene3d>
            <a:sp3d prstMaterial="plastic">
              <a:bevelT w="215900" h="215900"/>
              <a:bevelB w="215900" h="215900"/>
              <a:extrusionClr>
                <a:srgbClr val="FF0000"/>
              </a:extrusionClr>
              <a:contourClr>
                <a:schemeClr val="bg1"/>
              </a:contourClr>
            </a:sp3d>
          </a:bodyPr>
          <a:lstStyle/>
          <a:p>
            <a:pPr lvl="1">
              <a:buSzPct val="50000"/>
              <a:buBlip>
                <a:blip r:embed="rId4"/>
              </a:buBlip>
            </a:pPr>
            <a:r>
              <a:rPr lang="en-US" sz="2000" b="1" dirty="0" smtClean="0">
                <a:solidFill>
                  <a:srgbClr val="3C5A78"/>
                </a:solidFill>
                <a:latin typeface="Times New Roman" pitchFamily="18" charset="0"/>
                <a:cs typeface="Times New Roman" pitchFamily="18" charset="0"/>
                <a:sym typeface="Symbol"/>
              </a:rPr>
              <a:t> Chiral anomaly next to leading</a:t>
            </a:r>
          </a:p>
          <a:p>
            <a:pPr lvl="1">
              <a:buSzPct val="50000"/>
            </a:pPr>
            <a:r>
              <a:rPr lang="en-US" sz="2000" b="1" dirty="0" smtClean="0">
                <a:solidFill>
                  <a:srgbClr val="3C5A78"/>
                </a:solidFill>
                <a:latin typeface="Times New Roman" pitchFamily="18" charset="0"/>
                <a:cs typeface="Times New Roman" pitchFamily="18" charset="0"/>
                <a:sym typeface="Symbol"/>
              </a:rPr>
              <a:t>order </a:t>
            </a:r>
            <a:r>
              <a:rPr lang="en-US" sz="2000" b="1" dirty="0" smtClean="0">
                <a:solidFill>
                  <a:srgbClr val="3C5A78"/>
                </a:solidFill>
                <a:latin typeface="Times New Roman" pitchFamily="18" charset="0"/>
                <a:cs typeface="Times New Roman" pitchFamily="18" charset="0"/>
                <a:sym typeface="Symbol"/>
              </a:rPr>
              <a:t>correction taking into</a:t>
            </a:r>
          </a:p>
          <a:p>
            <a:pPr lvl="1">
              <a:buSzPct val="50000"/>
            </a:pPr>
            <a:r>
              <a:rPr lang="en-US" sz="2000" b="1" dirty="0" smtClean="0">
                <a:solidFill>
                  <a:srgbClr val="3C5A78"/>
                </a:solidFill>
                <a:latin typeface="Times New Roman" pitchFamily="18" charset="0"/>
                <a:cs typeface="Times New Roman" pitchFamily="18" charset="0"/>
                <a:sym typeface="Symbol"/>
              </a:rPr>
              <a:t>account </a:t>
            </a:r>
            <a:r>
              <a:rPr lang="en-US" sz="2000" b="1" dirty="0" smtClean="0">
                <a:solidFill>
                  <a:srgbClr val="3C5A78"/>
                </a:solidFill>
                <a:latin typeface="Times New Roman" pitchFamily="18" charset="0"/>
                <a:cs typeface="Times New Roman" pitchFamily="18" charset="0"/>
                <a:sym typeface="Symbol"/>
              </a:rPr>
              <a:t>difference between quark masses and mixing effects:</a:t>
            </a:r>
            <a:endParaRPr lang="en-US" sz="2000" b="1" dirty="0" smtClean="0">
              <a:solidFill>
                <a:srgbClr val="3C5A78"/>
              </a:solidFill>
              <a:latin typeface="Times New Roman" pitchFamily="18" charset="0"/>
              <a:cs typeface="Times New Roman" pitchFamily="18" charset="0"/>
              <a:sym typeface="Symbol"/>
            </a:endParaRPr>
          </a:p>
          <a:p>
            <a:pPr>
              <a:buClr>
                <a:schemeClr val="tx2"/>
              </a:buClr>
              <a:buFont typeface="Wingdings" pitchFamily="2" charset="2"/>
              <a:buNone/>
            </a:pPr>
            <a:r>
              <a:rPr lang="en-US" sz="2000" dirty="0" smtClean="0">
                <a:solidFill>
                  <a:srgbClr val="000066"/>
                </a:solidFill>
              </a:rPr>
              <a:t>	(Moussallam </a:t>
            </a:r>
            <a:r>
              <a:rPr lang="en-US" sz="2000" dirty="0" smtClean="0">
                <a:solidFill>
                  <a:srgbClr val="000066"/>
                </a:solidFill>
              </a:rPr>
              <a:t>2009):</a:t>
            </a:r>
          </a:p>
          <a:p>
            <a:pPr>
              <a:buClr>
                <a:schemeClr val="tx2"/>
              </a:buClr>
            </a:pPr>
            <a:r>
              <a:rPr lang="en-US" sz="2000" b="1" dirty="0" smtClean="0">
                <a:solidFill>
                  <a:srgbClr val="000066"/>
                </a:solidFill>
                <a:latin typeface="Times New Roman" pitchFamily="18" charset="0"/>
                <a:cs typeface="Times New Roman" pitchFamily="18" charset="0"/>
                <a:sym typeface="Symbol"/>
              </a:rPr>
              <a:t>	</a:t>
            </a:r>
            <a:r>
              <a:rPr lang="en-US" sz="2000" b="1" dirty="0" smtClean="0">
                <a:solidFill>
                  <a:srgbClr val="3C5A78"/>
                </a:solidFill>
                <a:latin typeface="Times New Roman" pitchFamily="18" charset="0"/>
                <a:cs typeface="Times New Roman" pitchFamily="18" charset="0"/>
                <a:sym typeface="Symbol"/>
              </a:rPr>
              <a:t></a:t>
            </a:r>
            <a:r>
              <a:rPr lang="en-US" sz="2000" b="1" baseline="30000" dirty="0" smtClean="0">
                <a:solidFill>
                  <a:srgbClr val="3C5A78"/>
                </a:solidFill>
                <a:latin typeface="Times New Roman" pitchFamily="18" charset="0"/>
                <a:cs typeface="Times New Roman" pitchFamily="18" charset="0"/>
                <a:sym typeface="Symbol"/>
              </a:rPr>
              <a:t>0</a:t>
            </a:r>
            <a:r>
              <a:rPr lang="en-US" sz="2000" b="1" dirty="0" smtClean="0">
                <a:solidFill>
                  <a:srgbClr val="3C5A78"/>
                </a:solidFill>
                <a:latin typeface="Times New Roman" pitchFamily="18" charset="0"/>
                <a:cs typeface="Times New Roman" pitchFamily="18" charset="0"/>
                <a:sym typeface="Symbol"/>
              </a:rPr>
              <a:t> = </a:t>
            </a:r>
            <a:r>
              <a:rPr lang="en-US" sz="2000" b="1" dirty="0" smtClean="0">
                <a:solidFill>
                  <a:srgbClr val="3C5A78"/>
                </a:solidFill>
                <a:latin typeface="Times New Roman" pitchFamily="18" charset="0"/>
                <a:cs typeface="Times New Roman" pitchFamily="18" charset="0"/>
                <a:sym typeface="Symbol"/>
              </a:rPr>
              <a:t>8.09eV </a:t>
            </a:r>
            <a:r>
              <a:rPr lang="en-US" sz="2000" b="1" dirty="0" smtClean="0">
                <a:solidFill>
                  <a:srgbClr val="3C5A78"/>
                </a:solidFill>
                <a:latin typeface="Times New Roman" pitchFamily="18" charset="0"/>
                <a:cs typeface="Times New Roman" pitchFamily="18" charset="0"/>
                <a:sym typeface="Symbol"/>
              </a:rPr>
              <a:t>± </a:t>
            </a:r>
            <a:r>
              <a:rPr lang="en-US" sz="2000" b="1" dirty="0" smtClean="0">
                <a:solidFill>
                  <a:srgbClr val="3C5A78"/>
                </a:solidFill>
                <a:latin typeface="Times New Roman" pitchFamily="18" charset="0"/>
                <a:cs typeface="Times New Roman" pitchFamily="18" charset="0"/>
                <a:sym typeface="Symbol"/>
              </a:rPr>
              <a:t>1.4%</a:t>
            </a:r>
            <a:endParaRPr lang="en-US" sz="2000" dirty="0" smtClean="0">
              <a:solidFill>
                <a:srgbClr val="000066"/>
              </a:solidFill>
            </a:endParaRPr>
          </a:p>
          <a:p>
            <a:pPr>
              <a:buClr>
                <a:schemeClr val="tx2"/>
              </a:buClr>
              <a:buFont typeface="Wingdings" pitchFamily="2" charset="2"/>
              <a:buNone/>
            </a:pPr>
            <a:r>
              <a:rPr lang="en-US" sz="2000" dirty="0" smtClean="0">
                <a:solidFill>
                  <a:srgbClr val="000066"/>
                </a:solidFill>
              </a:rPr>
              <a:t>	 </a:t>
            </a:r>
            <a:r>
              <a:rPr lang="en-US" sz="2000" dirty="0" smtClean="0">
                <a:solidFill>
                  <a:srgbClr val="000066"/>
                </a:solidFill>
              </a:rPr>
              <a:t>(</a:t>
            </a:r>
            <a:r>
              <a:rPr lang="en-US" sz="2000" dirty="0" err="1" smtClean="0">
                <a:solidFill>
                  <a:srgbClr val="000066"/>
                </a:solidFill>
              </a:rPr>
              <a:t>J.Goity</a:t>
            </a:r>
            <a:r>
              <a:rPr lang="en-US" sz="2000" dirty="0" smtClean="0">
                <a:solidFill>
                  <a:srgbClr val="000066"/>
                </a:solidFill>
              </a:rPr>
              <a:t>, et al. 2002): </a:t>
            </a:r>
          </a:p>
          <a:p>
            <a:pPr>
              <a:buClr>
                <a:schemeClr val="tx2"/>
              </a:buClr>
              <a:buFont typeface="Wingdings" pitchFamily="2" charset="2"/>
              <a:buNone/>
            </a:pPr>
            <a:r>
              <a:rPr lang="en-US" sz="2000" b="1" dirty="0" smtClean="0">
                <a:solidFill>
                  <a:srgbClr val="000066"/>
                </a:solidFill>
                <a:latin typeface="Times New Roman" pitchFamily="18" charset="0"/>
                <a:cs typeface="Times New Roman" pitchFamily="18" charset="0"/>
                <a:sym typeface="Symbol"/>
              </a:rPr>
              <a:t>	</a:t>
            </a:r>
            <a:r>
              <a:rPr lang="en-US" sz="2000" b="1" dirty="0" smtClean="0">
                <a:solidFill>
                  <a:srgbClr val="3C5A78"/>
                </a:solidFill>
                <a:latin typeface="Times New Roman" pitchFamily="18" charset="0"/>
                <a:cs typeface="Times New Roman" pitchFamily="18" charset="0"/>
                <a:sym typeface="Symbol"/>
              </a:rPr>
              <a:t></a:t>
            </a:r>
            <a:r>
              <a:rPr lang="en-US" sz="2000" b="1" baseline="30000" dirty="0" smtClean="0">
                <a:solidFill>
                  <a:srgbClr val="3C5A78"/>
                </a:solidFill>
                <a:latin typeface="Times New Roman" pitchFamily="18" charset="0"/>
                <a:cs typeface="Times New Roman" pitchFamily="18" charset="0"/>
                <a:sym typeface="Symbol"/>
              </a:rPr>
              <a:t>0</a:t>
            </a:r>
            <a:r>
              <a:rPr lang="en-US" sz="2000" b="1" dirty="0" smtClean="0">
                <a:solidFill>
                  <a:srgbClr val="3C5A78"/>
                </a:solidFill>
                <a:latin typeface="Times New Roman" pitchFamily="18" charset="0"/>
                <a:cs typeface="Times New Roman" pitchFamily="18" charset="0"/>
                <a:sym typeface="Symbol"/>
              </a:rPr>
              <a:t> = 8.1eV ± 1.0%</a:t>
            </a:r>
          </a:p>
          <a:p>
            <a:pPr>
              <a:buClr>
                <a:schemeClr val="tx2"/>
              </a:buClr>
              <a:buFont typeface="Wingdings" pitchFamily="2" charset="2"/>
              <a:buNone/>
            </a:pPr>
            <a:endParaRPr lang="en-US" sz="1200" b="1" dirty="0" smtClean="0">
              <a:solidFill>
                <a:srgbClr val="3C5A78"/>
              </a:solidFill>
              <a:latin typeface="Times New Roman" pitchFamily="18" charset="0"/>
              <a:cs typeface="Times New Roman" pitchFamily="18" charset="0"/>
              <a:sym typeface="Symbol"/>
            </a:endParaRPr>
          </a:p>
          <a:p>
            <a:pPr lvl="1">
              <a:buSzPct val="50000"/>
              <a:buBlip>
                <a:blip r:embed="rId4"/>
              </a:buBlip>
            </a:pPr>
            <a:r>
              <a:rPr lang="en-US" sz="2000" b="1" dirty="0">
                <a:solidFill>
                  <a:srgbClr val="3C5A78"/>
                </a:solidFill>
                <a:latin typeface="Times New Roman" pitchFamily="18" charset="0"/>
                <a:cs typeface="Times New Roman" pitchFamily="18" charset="0"/>
                <a:sym typeface="Symbol"/>
              </a:rPr>
              <a:t> </a:t>
            </a:r>
            <a:r>
              <a:rPr lang="en-US" sz="2000" b="1" dirty="0" smtClean="0">
                <a:solidFill>
                  <a:srgbClr val="3C5A78"/>
                </a:solidFill>
                <a:latin typeface="Times New Roman" pitchFamily="18" charset="0"/>
                <a:cs typeface="Times New Roman" pitchFamily="18" charset="0"/>
                <a:sym typeface="Symbol"/>
              </a:rPr>
              <a:t>QCD sum rules:</a:t>
            </a:r>
          </a:p>
          <a:p>
            <a:pPr>
              <a:buClr>
                <a:schemeClr val="tx2"/>
              </a:buClr>
              <a:buFont typeface="Wingdings" pitchFamily="2" charset="2"/>
              <a:buNone/>
            </a:pPr>
            <a:r>
              <a:rPr lang="en-US" sz="2000" b="1" dirty="0" smtClean="0">
                <a:solidFill>
                  <a:srgbClr val="3C5A78"/>
                </a:solidFill>
                <a:latin typeface="Times New Roman" pitchFamily="18" charset="0"/>
                <a:cs typeface="Times New Roman" pitchFamily="18" charset="0"/>
                <a:sym typeface="Symbol"/>
              </a:rPr>
              <a:t>	 </a:t>
            </a:r>
            <a:r>
              <a:rPr lang="en-US" sz="2000" dirty="0" smtClean="0">
                <a:solidFill>
                  <a:srgbClr val="000066"/>
                </a:solidFill>
              </a:rPr>
              <a:t>(Ioffe, et al.  2007):</a:t>
            </a:r>
          </a:p>
          <a:p>
            <a:pPr lvl="1">
              <a:buSzPct val="50000"/>
            </a:pPr>
            <a:r>
              <a:rPr lang="en-US" sz="2000" dirty="0" smtClean="0">
                <a:solidFill>
                  <a:srgbClr val="000066"/>
                </a:solidFill>
              </a:rPr>
              <a:t>	</a:t>
            </a:r>
            <a:r>
              <a:rPr lang="en-US" sz="2000" b="1" dirty="0" smtClean="0">
                <a:solidFill>
                  <a:srgbClr val="3C5A78"/>
                </a:solidFill>
                <a:latin typeface="Times New Roman" pitchFamily="18" charset="0"/>
                <a:cs typeface="Times New Roman" pitchFamily="18" charset="0"/>
                <a:sym typeface="Symbol"/>
              </a:rPr>
              <a:t> </a:t>
            </a:r>
            <a:r>
              <a:rPr lang="en-US" sz="2000" b="1" baseline="30000" dirty="0" smtClean="0">
                <a:solidFill>
                  <a:srgbClr val="3C5A78"/>
                </a:solidFill>
                <a:latin typeface="Times New Roman" pitchFamily="18" charset="0"/>
                <a:cs typeface="Times New Roman" pitchFamily="18" charset="0"/>
                <a:sym typeface="Symbol"/>
              </a:rPr>
              <a:t>0</a:t>
            </a:r>
            <a:r>
              <a:rPr lang="en-US" sz="2000" b="1" dirty="0" smtClean="0">
                <a:solidFill>
                  <a:srgbClr val="3C5A78"/>
                </a:solidFill>
                <a:latin typeface="Times New Roman" pitchFamily="18" charset="0"/>
                <a:cs typeface="Times New Roman" pitchFamily="18" charset="0"/>
                <a:sym typeface="Symbol"/>
              </a:rPr>
              <a:t> = 7.93eV ± 1.5%</a:t>
            </a:r>
          </a:p>
          <a:p>
            <a:pPr lvl="1">
              <a:buSzPct val="50000"/>
            </a:pPr>
            <a:endParaRPr lang="en-US" sz="1200" b="1" dirty="0" smtClean="0">
              <a:solidFill>
                <a:srgbClr val="3C5A78"/>
              </a:solidFill>
              <a:latin typeface="Times New Roman" pitchFamily="18" charset="0"/>
              <a:cs typeface="Times New Roman" pitchFamily="18" charset="0"/>
              <a:sym typeface="Symbol"/>
            </a:endParaRPr>
          </a:p>
          <a:p>
            <a:pPr lvl="1">
              <a:buSzPct val="50000"/>
              <a:buBlip>
                <a:blip r:embed="rId4"/>
              </a:buBlip>
            </a:pPr>
            <a:r>
              <a:rPr lang="en-US" sz="2000" b="1" dirty="0" smtClean="0">
                <a:solidFill>
                  <a:srgbClr val="3C5A78"/>
                </a:solidFill>
                <a:latin typeface="Times New Roman" pitchFamily="18" charset="0"/>
                <a:cs typeface="Times New Roman" pitchFamily="18" charset="0"/>
                <a:sym typeface="Symbol"/>
              </a:rPr>
              <a:t> PDG value for </a:t>
            </a:r>
            <a:r>
              <a:rPr lang="en-US" sz="2000" b="1" baseline="30000" dirty="0" smtClean="0">
                <a:solidFill>
                  <a:srgbClr val="3C5A78"/>
                </a:solidFill>
                <a:latin typeface="Times New Roman" pitchFamily="18" charset="0"/>
                <a:cs typeface="Times New Roman" pitchFamily="18" charset="0"/>
                <a:sym typeface="Symbol"/>
              </a:rPr>
              <a:t>0</a:t>
            </a:r>
            <a:r>
              <a:rPr lang="en-US" sz="2000" b="1" dirty="0" smtClean="0">
                <a:solidFill>
                  <a:srgbClr val="3C5A78"/>
                </a:solidFill>
                <a:latin typeface="Times New Roman" pitchFamily="18" charset="0"/>
                <a:cs typeface="Times New Roman" pitchFamily="18" charset="0"/>
                <a:sym typeface="Symbol"/>
              </a:rPr>
              <a:t> 7.74eV</a:t>
            </a:r>
          </a:p>
          <a:p>
            <a:pPr lvl="1">
              <a:buSzPct val="50000"/>
            </a:pPr>
            <a:r>
              <a:rPr lang="en-US" sz="2000" b="1" dirty="0" smtClean="0">
                <a:solidFill>
                  <a:srgbClr val="3C5A78"/>
                </a:solidFill>
                <a:latin typeface="Times New Roman" pitchFamily="18" charset="0"/>
                <a:cs typeface="Times New Roman" pitchFamily="18" charset="0"/>
                <a:sym typeface="Symbol"/>
              </a:rPr>
              <a:t>has ~7% error</a:t>
            </a:r>
          </a:p>
          <a:p>
            <a:pPr lvl="1">
              <a:buSzPct val="50000"/>
            </a:pPr>
            <a:endParaRPr lang="en-US" sz="1200" b="1" dirty="0" smtClean="0">
              <a:solidFill>
                <a:srgbClr val="3C5A78"/>
              </a:solidFill>
              <a:latin typeface="Times New Roman" pitchFamily="18" charset="0"/>
              <a:cs typeface="Times New Roman" pitchFamily="18" charset="0"/>
              <a:sym typeface="Symbol"/>
            </a:endParaRPr>
          </a:p>
          <a:p>
            <a:pPr lvl="1">
              <a:buSzPct val="50000"/>
              <a:buBlip>
                <a:blip r:embed="rId4"/>
              </a:buBlip>
            </a:pPr>
            <a:r>
              <a:rPr lang="en-US" sz="2000" b="1" dirty="0" smtClean="0">
                <a:solidFill>
                  <a:srgbClr val="3C5A78"/>
                </a:solidFill>
                <a:latin typeface="Times New Roman" pitchFamily="18" charset="0"/>
                <a:cs typeface="Times New Roman" pitchFamily="18" charset="0"/>
                <a:sym typeface="Symbol"/>
              </a:rPr>
              <a:t> Precision measurement of </a:t>
            </a:r>
            <a:r>
              <a:rPr lang="en-US" sz="2000" b="1" baseline="30000" dirty="0" smtClean="0">
                <a:solidFill>
                  <a:srgbClr val="3C5A78"/>
                </a:solidFill>
                <a:latin typeface="Times New Roman" pitchFamily="18" charset="0"/>
                <a:cs typeface="Times New Roman" pitchFamily="18" charset="0"/>
                <a:sym typeface="Symbol"/>
              </a:rPr>
              <a:t>0</a:t>
            </a:r>
            <a:r>
              <a:rPr lang="en-US" sz="2000" b="1" dirty="0" smtClean="0">
                <a:solidFill>
                  <a:srgbClr val="3C5A78"/>
                </a:solidFill>
                <a:latin typeface="Times New Roman" pitchFamily="18" charset="0"/>
                <a:cs typeface="Times New Roman" pitchFamily="18" charset="0"/>
                <a:sym typeface="Symbol"/>
              </a:rPr>
              <a:t> </a:t>
            </a:r>
          </a:p>
          <a:p>
            <a:pPr lvl="1">
              <a:buSzPct val="50000"/>
            </a:pPr>
            <a:r>
              <a:rPr lang="en-US" sz="2000" b="1" dirty="0" smtClean="0">
                <a:solidFill>
                  <a:srgbClr val="3C5A78"/>
                </a:solidFill>
                <a:latin typeface="Times New Roman" pitchFamily="18" charset="0"/>
                <a:cs typeface="Times New Roman" pitchFamily="18" charset="0"/>
                <a:sym typeface="Symbol"/>
              </a:rPr>
              <a:t>at percent level will provide stringent</a:t>
            </a:r>
          </a:p>
          <a:p>
            <a:pPr lvl="1">
              <a:buSzPct val="50000"/>
            </a:pPr>
            <a:r>
              <a:rPr lang="en-US" sz="2000" b="1" dirty="0" smtClean="0">
                <a:solidFill>
                  <a:srgbClr val="3C5A78"/>
                </a:solidFill>
                <a:latin typeface="Times New Roman" pitchFamily="18" charset="0"/>
                <a:cs typeface="Times New Roman" pitchFamily="18" charset="0"/>
                <a:sym typeface="Symbol"/>
              </a:rPr>
              <a:t>test of QCD prediction</a:t>
            </a:r>
          </a:p>
        </p:txBody>
      </p:sp>
      <p:sp>
        <p:nvSpPr>
          <p:cNvPr id="4" name="Footer Placeholder 3"/>
          <p:cNvSpPr>
            <a:spLocks noGrp="1"/>
          </p:cNvSpPr>
          <p:nvPr>
            <p:ph type="ftr" sz="quarter" idx="11"/>
          </p:nvPr>
        </p:nvSpPr>
        <p:spPr/>
        <p:txBody>
          <a:bodyPr/>
          <a:lstStyle/>
          <a:p>
            <a:r>
              <a:rPr lang="en-US" dirty="0" smtClean="0"/>
              <a:t>I. Larin                  Users Meeting   2009</a:t>
            </a:r>
            <a:endParaRPr lang="en-US" dirty="0"/>
          </a:p>
        </p:txBody>
      </p:sp>
      <p:sp>
        <p:nvSpPr>
          <p:cNvPr id="5" name="Slide Number Placeholder 4"/>
          <p:cNvSpPr>
            <a:spLocks noGrp="1"/>
          </p:cNvSpPr>
          <p:nvPr>
            <p:ph type="sldNum" sz="quarter" idx="12"/>
          </p:nvPr>
        </p:nvSpPr>
        <p:spPr/>
        <p:txBody>
          <a:bodyPr/>
          <a:lstStyle/>
          <a:p>
            <a:fld id="{3889096D-1CC9-44F5-AD85-84725E33549A}" type="slidenum">
              <a:rPr lang="en-US" smtClean="0"/>
              <a:pPr/>
              <a:t>3</a:t>
            </a:fld>
            <a:endParaRPr lang="en-US"/>
          </a:p>
        </p:txBody>
      </p:sp>
      <p:sp>
        <p:nvSpPr>
          <p:cNvPr id="6" name="TextBox 5"/>
          <p:cNvSpPr txBox="1"/>
          <p:nvPr/>
        </p:nvSpPr>
        <p:spPr>
          <a:xfrm>
            <a:off x="914400" y="0"/>
            <a:ext cx="7467600" cy="830997"/>
          </a:xfrm>
          <a:prstGeom prst="rect">
            <a:avLst/>
          </a:prstGeom>
          <a:noFill/>
        </p:spPr>
        <p:txBody>
          <a:bodyPr wrap="square" rtlCol="0">
            <a:spAutoFit/>
            <a:scene3d>
              <a:camera prst="orthographicFront"/>
              <a:lightRig rig="flood" dir="t"/>
            </a:scene3d>
            <a:sp3d prstMaterial="plastic">
              <a:bevelT w="215900" h="215900"/>
              <a:bevelB w="215900" h="215900"/>
              <a:extrusionClr>
                <a:srgbClr val="FF0000"/>
              </a:extrusionClr>
              <a:contourClr>
                <a:schemeClr val="bg1"/>
              </a:contourClr>
            </a:sp3d>
          </a:bodyPr>
          <a:lstStyle/>
          <a:p>
            <a:pPr algn="ctr"/>
            <a:r>
              <a:rPr lang="en-US" sz="4800" b="1" dirty="0" smtClean="0">
                <a:solidFill>
                  <a:srgbClr val="3C5A78"/>
                </a:solidFill>
                <a:latin typeface="Times New Roman" pitchFamily="18" charset="0"/>
                <a:cs typeface="Times New Roman" pitchFamily="18" charset="0"/>
                <a:sym typeface="Symbol"/>
              </a:rPr>
              <a:t>Physics motivation </a:t>
            </a:r>
            <a:r>
              <a:rPr lang="en-US" sz="3200" b="1" dirty="0" smtClean="0">
                <a:solidFill>
                  <a:srgbClr val="3C5A78"/>
                </a:solidFill>
                <a:latin typeface="Times New Roman" pitchFamily="18" charset="0"/>
                <a:cs typeface="Times New Roman" pitchFamily="18" charset="0"/>
                <a:sym typeface="Symbol"/>
              </a:rPr>
              <a:t>(continued)</a:t>
            </a:r>
            <a:endParaRPr lang="en-US" sz="3200" b="1" baseline="80000" dirty="0">
              <a:solidFill>
                <a:srgbClr val="3C5A78"/>
              </a:solidFill>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tang1.jpg"/>
          <p:cNvPicPr>
            <a:picLocks noChangeAspect="1"/>
          </p:cNvPicPr>
          <p:nvPr/>
        </p:nvPicPr>
        <p:blipFill>
          <a:blip r:embed="rId2"/>
          <a:stretch>
            <a:fillRect/>
          </a:stretch>
        </p:blipFill>
        <p:spPr>
          <a:xfrm>
            <a:off x="5257800" y="990608"/>
            <a:ext cx="1950720" cy="1560576"/>
          </a:xfrm>
          <a:prstGeom prst="rect">
            <a:avLst/>
          </a:prstGeom>
        </p:spPr>
      </p:pic>
      <p:sp>
        <p:nvSpPr>
          <p:cNvPr id="4" name="Footer Placeholder 3"/>
          <p:cNvSpPr>
            <a:spLocks noGrp="1"/>
          </p:cNvSpPr>
          <p:nvPr>
            <p:ph type="ftr" sz="quarter" idx="11"/>
          </p:nvPr>
        </p:nvSpPr>
        <p:spPr/>
        <p:txBody>
          <a:bodyPr/>
          <a:lstStyle/>
          <a:p>
            <a:r>
              <a:rPr lang="en-US" dirty="0" smtClean="0"/>
              <a:t>I. Larin                  Users Meeting   2009</a:t>
            </a:r>
            <a:endParaRPr lang="en-US" dirty="0"/>
          </a:p>
        </p:txBody>
      </p:sp>
      <p:sp>
        <p:nvSpPr>
          <p:cNvPr id="5" name="Slide Number Placeholder 4"/>
          <p:cNvSpPr>
            <a:spLocks noGrp="1"/>
          </p:cNvSpPr>
          <p:nvPr>
            <p:ph type="sldNum" sz="quarter" idx="12"/>
          </p:nvPr>
        </p:nvSpPr>
        <p:spPr/>
        <p:txBody>
          <a:bodyPr/>
          <a:lstStyle/>
          <a:p>
            <a:fld id="{3889096D-1CC9-44F5-AD85-84725E33549A}" type="slidenum">
              <a:rPr lang="en-US" smtClean="0"/>
              <a:pPr/>
              <a:t>4</a:t>
            </a:fld>
            <a:endParaRPr lang="en-US" dirty="0"/>
          </a:p>
        </p:txBody>
      </p:sp>
      <p:sp>
        <p:nvSpPr>
          <p:cNvPr id="6" name="TextBox 5"/>
          <p:cNvSpPr txBox="1"/>
          <p:nvPr/>
        </p:nvSpPr>
        <p:spPr>
          <a:xfrm>
            <a:off x="5614416" y="1938528"/>
            <a:ext cx="411480" cy="646331"/>
          </a:xfrm>
          <a:prstGeom prst="rect">
            <a:avLst/>
          </a:prstGeom>
          <a:noFill/>
        </p:spPr>
        <p:txBody>
          <a:bodyPr wrap="square" rtlCol="0">
            <a:spAutoFit/>
            <a:scene3d>
              <a:camera prst="orthographicFront">
                <a:rot lat="300000" lon="300000" rev="2160000"/>
              </a:camera>
              <a:lightRig rig="flood" dir="t"/>
            </a:scene3d>
            <a:sp3d prstMaterial="plastic">
              <a:bevelT w="215900" h="215900"/>
              <a:bevelB w="215900" h="215900"/>
              <a:extrusionClr>
                <a:srgbClr val="FF0000"/>
              </a:extrusionClr>
              <a:contourClr>
                <a:schemeClr val="bg1"/>
              </a:contourClr>
            </a:sp3d>
          </a:bodyPr>
          <a:lstStyle/>
          <a:p>
            <a:r>
              <a:rPr lang="en-US" sz="3600" b="1" dirty="0" smtClean="0">
                <a:solidFill>
                  <a:srgbClr val="3C5A78"/>
                </a:solidFill>
                <a:effectLst>
                  <a:outerShdw blurRad="63500" dist="127000" dir="4800000" algn="tl" rotWithShape="0">
                    <a:prstClr val="black">
                      <a:alpha val="70000"/>
                    </a:prstClr>
                  </a:outerShdw>
                </a:effectLst>
                <a:sym typeface="Symbol"/>
              </a:rPr>
              <a:t></a:t>
            </a:r>
            <a:endParaRPr lang="en-US" sz="3600" b="1" dirty="0">
              <a:solidFill>
                <a:srgbClr val="3C5A78"/>
              </a:solidFill>
              <a:effectLst>
                <a:outerShdw blurRad="63500" dist="127000" dir="4800000" algn="tl" rotWithShape="0">
                  <a:prstClr val="black">
                    <a:alpha val="70000"/>
                  </a:prstClr>
                </a:outerShdw>
              </a:effectLst>
            </a:endParaRPr>
          </a:p>
        </p:txBody>
      </p:sp>
      <p:sp>
        <p:nvSpPr>
          <p:cNvPr id="10" name="TextBox 9"/>
          <p:cNvSpPr txBox="1"/>
          <p:nvPr/>
        </p:nvSpPr>
        <p:spPr>
          <a:xfrm>
            <a:off x="6553200" y="1981200"/>
            <a:ext cx="685800" cy="646331"/>
          </a:xfrm>
          <a:prstGeom prst="rect">
            <a:avLst/>
          </a:prstGeom>
          <a:noFill/>
        </p:spPr>
        <p:txBody>
          <a:bodyPr wrap="square" rtlCol="0">
            <a:spAutoFit/>
            <a:scene3d>
              <a:camera prst="orthographicFront">
                <a:rot lat="300000" lon="300000" rev="17400000"/>
              </a:camera>
              <a:lightRig rig="flood" dir="t"/>
            </a:scene3d>
            <a:sp3d prstMaterial="plastic">
              <a:bevelT w="215900" h="215900"/>
              <a:bevelB w="215900" h="215900"/>
              <a:extrusionClr>
                <a:srgbClr val="FF0000"/>
              </a:extrusionClr>
              <a:contourClr>
                <a:schemeClr val="bg1"/>
              </a:contourClr>
            </a:sp3d>
          </a:bodyPr>
          <a:lstStyle/>
          <a:p>
            <a:r>
              <a:rPr lang="en-US" sz="3600" b="1" dirty="0" smtClean="0">
                <a:solidFill>
                  <a:srgbClr val="3C5A78"/>
                </a:solidFill>
                <a:effectLst>
                  <a:outerShdw blurRad="38100" dist="63500" dir="600000" algn="ctr" rotWithShape="0">
                    <a:schemeClr val="tx1">
                      <a:alpha val="50000"/>
                    </a:schemeClr>
                  </a:outerShdw>
                </a:effectLst>
                <a:sym typeface="Symbol"/>
              </a:rPr>
              <a:t></a:t>
            </a:r>
            <a:r>
              <a:rPr lang="en-US" sz="2400" b="1" baseline="50000" dirty="0" smtClean="0">
                <a:solidFill>
                  <a:srgbClr val="3C5A78"/>
                </a:solidFill>
                <a:effectLst>
                  <a:outerShdw blurRad="38100" dist="63500" dir="600000" algn="ctr" rotWithShape="0">
                    <a:schemeClr val="tx1">
                      <a:alpha val="50000"/>
                    </a:schemeClr>
                  </a:outerShdw>
                </a:effectLst>
                <a:sym typeface="Symbol"/>
              </a:rPr>
              <a:t>0</a:t>
            </a:r>
            <a:endParaRPr lang="en-US" sz="2400" b="1" baseline="50000" dirty="0">
              <a:solidFill>
                <a:srgbClr val="3C5A78"/>
              </a:solidFill>
              <a:effectLst>
                <a:outerShdw blurRad="38100" dist="63500" dir="600000" algn="ctr" rotWithShape="0">
                  <a:schemeClr val="tx1">
                    <a:alpha val="50000"/>
                  </a:schemeClr>
                </a:outerShdw>
              </a:effectLst>
            </a:endParaRPr>
          </a:p>
        </p:txBody>
      </p:sp>
      <p:sp>
        <p:nvSpPr>
          <p:cNvPr id="9" name="TextBox 8"/>
          <p:cNvSpPr txBox="1"/>
          <p:nvPr/>
        </p:nvSpPr>
        <p:spPr>
          <a:xfrm>
            <a:off x="6096000" y="1828800"/>
            <a:ext cx="762000" cy="646331"/>
          </a:xfrm>
          <a:prstGeom prst="rect">
            <a:avLst/>
          </a:prstGeom>
          <a:noFill/>
        </p:spPr>
        <p:txBody>
          <a:bodyPr wrap="square" rtlCol="0">
            <a:spAutoFit/>
            <a:scene3d>
              <a:camera prst="orthographicFront">
                <a:rot lat="300000" lon="300000" rev="20400000"/>
              </a:camera>
              <a:lightRig rig="flood" dir="t"/>
            </a:scene3d>
            <a:sp3d prstMaterial="plastic">
              <a:bevelT w="215900" h="215900"/>
              <a:bevelB w="215900" h="215900"/>
              <a:extrusionClr>
                <a:srgbClr val="FF0000"/>
              </a:extrusionClr>
              <a:contourClr>
                <a:schemeClr val="bg1"/>
              </a:contourClr>
            </a:sp3d>
          </a:bodyPr>
          <a:lstStyle/>
          <a:p>
            <a:r>
              <a:rPr lang="en-US" sz="3600" b="1" dirty="0" smtClean="0">
                <a:solidFill>
                  <a:srgbClr val="3C5A78"/>
                </a:solidFill>
                <a:effectLst>
                  <a:outerShdw blurRad="50800" dist="63500" dir="3000000" algn="ctr" rotWithShape="0">
                    <a:srgbClr val="000000">
                      <a:alpha val="60000"/>
                    </a:srgbClr>
                  </a:outerShdw>
                </a:effectLst>
                <a:sym typeface="Symbol"/>
              </a:rPr>
              <a:t></a:t>
            </a:r>
            <a:r>
              <a:rPr lang="en-US" sz="2400" b="1" baseline="50000" dirty="0" smtClean="0">
                <a:solidFill>
                  <a:srgbClr val="3C5A78"/>
                </a:solidFill>
                <a:effectLst>
                  <a:outerShdw blurRad="63500" dist="63500" dir="3000000" algn="ctr" rotWithShape="0">
                    <a:srgbClr val="000000">
                      <a:alpha val="50000"/>
                    </a:srgbClr>
                  </a:outerShdw>
                </a:effectLst>
                <a:sym typeface="Symbol"/>
              </a:rPr>
              <a:t>0</a:t>
            </a:r>
            <a:endParaRPr lang="en-US" sz="2400" b="1" baseline="50000" dirty="0">
              <a:solidFill>
                <a:srgbClr val="3C5A78"/>
              </a:solidFill>
              <a:effectLst>
                <a:outerShdw blurRad="63500" dist="63500" dir="3000000" algn="ctr" rotWithShape="0">
                  <a:srgbClr val="000000">
                    <a:alpha val="50000"/>
                  </a:srgbClr>
                </a:outerShdw>
              </a:effectLst>
            </a:endParaRPr>
          </a:p>
        </p:txBody>
      </p:sp>
      <p:sp>
        <p:nvSpPr>
          <p:cNvPr id="11" name="TextBox 10"/>
          <p:cNvSpPr txBox="1"/>
          <p:nvPr/>
        </p:nvSpPr>
        <p:spPr>
          <a:xfrm>
            <a:off x="1295400" y="228600"/>
            <a:ext cx="6629400" cy="830997"/>
          </a:xfrm>
          <a:prstGeom prst="rect">
            <a:avLst/>
          </a:prstGeom>
          <a:noFill/>
        </p:spPr>
        <p:txBody>
          <a:bodyPr wrap="square" rtlCol="0">
            <a:spAutoFit/>
            <a:scene3d>
              <a:camera prst="orthographicFront"/>
              <a:lightRig rig="flood" dir="t"/>
            </a:scene3d>
            <a:sp3d prstMaterial="plastic">
              <a:bevelT w="215900" h="215900"/>
              <a:bevelB w="215900" h="215900"/>
              <a:extrusionClr>
                <a:srgbClr val="FF0000"/>
              </a:extrusionClr>
              <a:contourClr>
                <a:schemeClr val="bg1"/>
              </a:contourClr>
            </a:sp3d>
          </a:bodyPr>
          <a:lstStyle/>
          <a:p>
            <a:pPr algn="ctr"/>
            <a:r>
              <a:rPr lang="en-US" sz="4800" b="1" dirty="0" smtClean="0">
                <a:solidFill>
                  <a:srgbClr val="3C5A78"/>
                </a:solidFill>
                <a:sym typeface="Symbol"/>
              </a:rPr>
              <a:t>Experimental methods</a:t>
            </a:r>
            <a:endParaRPr lang="en-US" sz="4800" b="1" baseline="80000" dirty="0">
              <a:solidFill>
                <a:srgbClr val="3C5A78"/>
              </a:solidFill>
            </a:endParaRPr>
          </a:p>
        </p:txBody>
      </p:sp>
      <p:sp>
        <p:nvSpPr>
          <p:cNvPr id="12" name="TextBox 11"/>
          <p:cNvSpPr txBox="1"/>
          <p:nvPr/>
        </p:nvSpPr>
        <p:spPr>
          <a:xfrm>
            <a:off x="0" y="1219200"/>
            <a:ext cx="5257800" cy="5139869"/>
          </a:xfrm>
          <a:prstGeom prst="rect">
            <a:avLst/>
          </a:prstGeom>
          <a:noFill/>
        </p:spPr>
        <p:txBody>
          <a:bodyPr wrap="square" rtlCol="0">
            <a:spAutoFit/>
            <a:scene3d>
              <a:camera prst="orthographicFront"/>
              <a:lightRig rig="flood" dir="t"/>
            </a:scene3d>
            <a:sp3d prstMaterial="plastic">
              <a:bevelT w="215900" h="215900"/>
              <a:bevelB w="215900" h="215900"/>
              <a:extrusionClr>
                <a:srgbClr val="FF0000"/>
              </a:extrusionClr>
              <a:contourClr>
                <a:schemeClr val="bg1"/>
              </a:contourClr>
            </a:sp3d>
          </a:bodyPr>
          <a:lstStyle/>
          <a:p>
            <a:pPr lvl="1">
              <a:buSzPct val="50000"/>
            </a:pPr>
            <a:r>
              <a:rPr lang="en-US" sz="2800" b="1" dirty="0" smtClean="0">
                <a:solidFill>
                  <a:srgbClr val="3C5A78"/>
                </a:solidFill>
                <a:latin typeface="Times New Roman" pitchFamily="18" charset="0"/>
                <a:cs typeface="Times New Roman" pitchFamily="18" charset="0"/>
                <a:sym typeface="Symbol"/>
              </a:rPr>
              <a:t>	Direct method:</a:t>
            </a:r>
          </a:p>
          <a:p>
            <a:pPr lvl="1">
              <a:buSzPct val="50000"/>
              <a:buBlip>
                <a:blip r:embed="rId3"/>
              </a:buBlip>
            </a:pPr>
            <a:r>
              <a:rPr lang="en-US" sz="2000" b="1" dirty="0" smtClean="0">
                <a:solidFill>
                  <a:srgbClr val="3C5A78"/>
                </a:solidFill>
                <a:latin typeface="Times New Roman" pitchFamily="18" charset="0"/>
                <a:cs typeface="Times New Roman" pitchFamily="18" charset="0"/>
                <a:sym typeface="Symbol"/>
              </a:rPr>
              <a:t> </a:t>
            </a:r>
            <a:r>
              <a:rPr lang="en-US" sz="2000" b="1" baseline="30000" dirty="0" smtClean="0">
                <a:solidFill>
                  <a:srgbClr val="3C5A78"/>
                </a:solidFill>
                <a:latin typeface="Times New Roman" pitchFamily="18" charset="0"/>
                <a:cs typeface="Times New Roman" pitchFamily="18" charset="0"/>
                <a:sym typeface="Symbol"/>
              </a:rPr>
              <a:t>0</a:t>
            </a:r>
            <a:r>
              <a:rPr lang="en-US" sz="2000" b="1" dirty="0" smtClean="0">
                <a:solidFill>
                  <a:srgbClr val="3C5A78"/>
                </a:solidFill>
                <a:latin typeface="Times New Roman" pitchFamily="18" charset="0"/>
                <a:cs typeface="Times New Roman" pitchFamily="18" charset="0"/>
                <a:sym typeface="Symbol"/>
              </a:rPr>
              <a:t> decay length measurement</a:t>
            </a:r>
          </a:p>
          <a:p>
            <a:pPr lvl="1">
              <a:buSzPct val="50000"/>
              <a:buBlip>
                <a:blip r:embed="rId3"/>
              </a:buBlip>
            </a:pPr>
            <a:r>
              <a:rPr lang="en-US" sz="2000" b="1" dirty="0" smtClean="0">
                <a:solidFill>
                  <a:srgbClr val="3C5A78"/>
                </a:solidFill>
                <a:latin typeface="Times New Roman" pitchFamily="18" charset="0"/>
                <a:cs typeface="Times New Roman" pitchFamily="18" charset="0"/>
                <a:sym typeface="Symbol"/>
              </a:rPr>
              <a:t> </a:t>
            </a:r>
            <a:r>
              <a:rPr lang="en-US" sz="2000" b="1" baseline="30000" dirty="0" smtClean="0">
                <a:solidFill>
                  <a:srgbClr val="3C5A78"/>
                </a:solidFill>
                <a:latin typeface="Times New Roman" pitchFamily="18" charset="0"/>
                <a:cs typeface="Times New Roman" pitchFamily="18" charset="0"/>
                <a:sym typeface="Symbol"/>
              </a:rPr>
              <a:t>0</a:t>
            </a:r>
            <a:r>
              <a:rPr lang="en-US" sz="2000" b="1" dirty="0" smtClean="0">
                <a:solidFill>
                  <a:srgbClr val="3C5A78"/>
                </a:solidFill>
                <a:latin typeface="Times New Roman" pitchFamily="18" charset="0"/>
                <a:cs typeface="Times New Roman" pitchFamily="18" charset="0"/>
                <a:sym typeface="Symbol"/>
              </a:rPr>
              <a:t> lifetime ~10</a:t>
            </a:r>
            <a:r>
              <a:rPr lang="en-US" sz="2000" b="1" baseline="30000" dirty="0" smtClean="0">
                <a:solidFill>
                  <a:srgbClr val="3C5A78"/>
                </a:solidFill>
                <a:latin typeface="Times New Roman" pitchFamily="18" charset="0"/>
                <a:cs typeface="Times New Roman" pitchFamily="18" charset="0"/>
                <a:sym typeface="Symbol"/>
              </a:rPr>
              <a:t>-16</a:t>
            </a:r>
            <a:r>
              <a:rPr lang="en-US" sz="2000" b="1" dirty="0" smtClean="0">
                <a:solidFill>
                  <a:srgbClr val="3C5A78"/>
                </a:solidFill>
                <a:latin typeface="Times New Roman" pitchFamily="18" charset="0"/>
                <a:cs typeface="Times New Roman" pitchFamily="18" charset="0"/>
                <a:sym typeface="Symbol"/>
              </a:rPr>
              <a:t>sec – </a:t>
            </a:r>
          </a:p>
          <a:p>
            <a:pPr lvl="1">
              <a:buSzPct val="50000"/>
            </a:pPr>
            <a:r>
              <a:rPr lang="en-US" sz="2000" b="1" dirty="0" smtClean="0">
                <a:solidFill>
                  <a:srgbClr val="3C5A78"/>
                </a:solidFill>
                <a:latin typeface="Times New Roman" pitchFamily="18" charset="0"/>
                <a:cs typeface="Times New Roman" pitchFamily="18" charset="0"/>
                <a:sym typeface="Symbol"/>
              </a:rPr>
              <a:t>   too small (~18m length for 100GeV </a:t>
            </a:r>
            <a:r>
              <a:rPr lang="en-US" sz="2000" b="1" baseline="30000" dirty="0" smtClean="0">
                <a:solidFill>
                  <a:srgbClr val="3C5A78"/>
                </a:solidFill>
                <a:latin typeface="Times New Roman" pitchFamily="18" charset="0"/>
                <a:cs typeface="Times New Roman" pitchFamily="18" charset="0"/>
                <a:sym typeface="Symbol"/>
              </a:rPr>
              <a:t>0</a:t>
            </a:r>
            <a:r>
              <a:rPr lang="en-US" sz="2000" b="1" dirty="0" smtClean="0">
                <a:solidFill>
                  <a:srgbClr val="3C5A78"/>
                </a:solidFill>
                <a:latin typeface="Times New Roman" pitchFamily="18" charset="0"/>
                <a:cs typeface="Times New Roman" pitchFamily="18" charset="0"/>
                <a:sym typeface="Symbol"/>
              </a:rPr>
              <a:t>)</a:t>
            </a:r>
          </a:p>
          <a:p>
            <a:pPr lvl="1">
              <a:buSzPct val="50000"/>
              <a:buBlip>
                <a:blip r:embed="rId3"/>
              </a:buBlip>
            </a:pPr>
            <a:r>
              <a:rPr lang="en-US" sz="2000" b="1" dirty="0" smtClean="0">
                <a:solidFill>
                  <a:srgbClr val="3C5A78"/>
                </a:solidFill>
                <a:latin typeface="Times New Roman" pitchFamily="18" charset="0"/>
                <a:cs typeface="Times New Roman" pitchFamily="18" charset="0"/>
                <a:sym typeface="Symbol"/>
              </a:rPr>
              <a:t> CERN 1984: 450GeV proton beam</a:t>
            </a:r>
          </a:p>
          <a:p>
            <a:pPr lvl="1">
              <a:buSzPct val="50000"/>
            </a:pPr>
            <a:r>
              <a:rPr lang="en-US" sz="2000" b="1" dirty="0" smtClean="0">
                <a:solidFill>
                  <a:srgbClr val="3C5A78"/>
                </a:solidFill>
                <a:latin typeface="Times New Roman" pitchFamily="18" charset="0"/>
                <a:cs typeface="Times New Roman" pitchFamily="18" charset="0"/>
                <a:sym typeface="Symbol"/>
              </a:rPr>
              <a:t> </a:t>
            </a:r>
          </a:p>
          <a:p>
            <a:pPr lvl="1">
              <a:buSzPct val="50000"/>
            </a:pPr>
            <a:endParaRPr lang="en-US" sz="2000" b="1" dirty="0" smtClean="0">
              <a:solidFill>
                <a:srgbClr val="3C5A78"/>
              </a:solidFill>
              <a:latin typeface="Times New Roman" pitchFamily="18" charset="0"/>
              <a:cs typeface="Times New Roman" pitchFamily="18" charset="0"/>
              <a:sym typeface="Symbol"/>
            </a:endParaRPr>
          </a:p>
          <a:p>
            <a:pPr lvl="1">
              <a:buSzPct val="50000"/>
            </a:pPr>
            <a:endParaRPr lang="en-US" sz="2000" b="1" dirty="0" smtClean="0">
              <a:solidFill>
                <a:srgbClr val="3C5A78"/>
              </a:solidFill>
              <a:latin typeface="Times New Roman" pitchFamily="18" charset="0"/>
              <a:cs typeface="Times New Roman" pitchFamily="18" charset="0"/>
              <a:sym typeface="Symbol"/>
            </a:endParaRPr>
          </a:p>
          <a:p>
            <a:pPr lvl="1">
              <a:buSzPct val="50000"/>
            </a:pPr>
            <a:endParaRPr lang="en-US" sz="2000" b="1" dirty="0" smtClean="0">
              <a:solidFill>
                <a:srgbClr val="3C5A78"/>
              </a:solidFill>
              <a:latin typeface="Times New Roman" pitchFamily="18" charset="0"/>
              <a:cs typeface="Times New Roman" pitchFamily="18" charset="0"/>
              <a:sym typeface="Symbol"/>
            </a:endParaRPr>
          </a:p>
          <a:p>
            <a:pPr lvl="1">
              <a:buSzPct val="50000"/>
            </a:pPr>
            <a:endParaRPr lang="en-US" sz="2000" b="1" dirty="0" smtClean="0">
              <a:solidFill>
                <a:srgbClr val="3C5A78"/>
              </a:solidFill>
              <a:latin typeface="Times New Roman" pitchFamily="18" charset="0"/>
              <a:cs typeface="Times New Roman" pitchFamily="18" charset="0"/>
              <a:sym typeface="Symbol"/>
            </a:endParaRPr>
          </a:p>
          <a:p>
            <a:pPr lvl="1">
              <a:buSzPct val="50000"/>
            </a:pPr>
            <a:endParaRPr lang="en-US" sz="2000" b="1" dirty="0" smtClean="0">
              <a:solidFill>
                <a:srgbClr val="3C5A78"/>
              </a:solidFill>
              <a:latin typeface="Times New Roman" pitchFamily="18" charset="0"/>
              <a:cs typeface="Times New Roman" pitchFamily="18" charset="0"/>
              <a:sym typeface="Symbol"/>
            </a:endParaRPr>
          </a:p>
          <a:p>
            <a:pPr lvl="1">
              <a:buSzPct val="50000"/>
            </a:pPr>
            <a:endParaRPr lang="en-US" sz="2000" b="1" dirty="0" smtClean="0">
              <a:solidFill>
                <a:srgbClr val="3C5A78"/>
              </a:solidFill>
              <a:latin typeface="Times New Roman" pitchFamily="18" charset="0"/>
              <a:cs typeface="Times New Roman" pitchFamily="18" charset="0"/>
              <a:sym typeface="Symbol"/>
            </a:endParaRPr>
          </a:p>
          <a:p>
            <a:pPr lvl="1">
              <a:buSzPct val="50000"/>
            </a:pPr>
            <a:endParaRPr lang="en-US" sz="2000" b="1" dirty="0" smtClean="0">
              <a:solidFill>
                <a:srgbClr val="3C5A78"/>
              </a:solidFill>
              <a:latin typeface="Times New Roman" pitchFamily="18" charset="0"/>
              <a:cs typeface="Times New Roman" pitchFamily="18" charset="0"/>
              <a:sym typeface="Symbol"/>
            </a:endParaRPr>
          </a:p>
          <a:p>
            <a:pPr lvl="1">
              <a:buSzPct val="50000"/>
            </a:pPr>
            <a:r>
              <a:rPr lang="en-US" sz="2000" b="1" dirty="0" smtClean="0">
                <a:solidFill>
                  <a:srgbClr val="3C5A78"/>
                </a:solidFill>
                <a:latin typeface="Times New Roman" pitchFamily="18" charset="0"/>
                <a:cs typeface="Times New Roman" pitchFamily="18" charset="0"/>
                <a:sym typeface="Symbol"/>
              </a:rPr>
              <a:t>Result: </a:t>
            </a:r>
            <a:r>
              <a:rPr lang="en-US" sz="2000" b="1" baseline="30000" dirty="0" smtClean="0">
                <a:solidFill>
                  <a:srgbClr val="3C5A78"/>
                </a:solidFill>
                <a:latin typeface="Times New Roman" pitchFamily="18" charset="0"/>
                <a:cs typeface="Times New Roman" pitchFamily="18" charset="0"/>
                <a:sym typeface="Symbol"/>
              </a:rPr>
              <a:t>0</a:t>
            </a:r>
            <a:r>
              <a:rPr lang="en-US" sz="2000" b="1" dirty="0" smtClean="0">
                <a:solidFill>
                  <a:srgbClr val="3C5A78"/>
                </a:solidFill>
                <a:latin typeface="Times New Roman" pitchFamily="18" charset="0"/>
                <a:cs typeface="Times New Roman" pitchFamily="18" charset="0"/>
                <a:sym typeface="Symbol"/>
              </a:rPr>
              <a:t> = 7.34eV ± 3.1%</a:t>
            </a:r>
          </a:p>
          <a:p>
            <a:pPr lvl="1">
              <a:buSzPct val="50000"/>
            </a:pPr>
            <a:r>
              <a:rPr lang="en-US" sz="2000" b="1" dirty="0" smtClean="0">
                <a:solidFill>
                  <a:srgbClr val="3C5A78"/>
                </a:solidFill>
                <a:latin typeface="Times New Roman" pitchFamily="18" charset="0"/>
                <a:cs typeface="Times New Roman" pitchFamily="18" charset="0"/>
                <a:sym typeface="Symbol"/>
              </a:rPr>
              <a:t>Limitations: unknown </a:t>
            </a:r>
            <a:r>
              <a:rPr lang="en-US" sz="2000" b="1" baseline="30000" dirty="0" smtClean="0">
                <a:solidFill>
                  <a:srgbClr val="3C5A78"/>
                </a:solidFill>
                <a:latin typeface="Times New Roman" pitchFamily="18" charset="0"/>
                <a:cs typeface="Times New Roman" pitchFamily="18" charset="0"/>
                <a:sym typeface="Symbol"/>
              </a:rPr>
              <a:t>0</a:t>
            </a:r>
            <a:r>
              <a:rPr lang="en-US" sz="2000" b="1" dirty="0" smtClean="0">
                <a:solidFill>
                  <a:srgbClr val="3C5A78"/>
                </a:solidFill>
                <a:latin typeface="Times New Roman" pitchFamily="18" charset="0"/>
                <a:cs typeface="Times New Roman" pitchFamily="18" charset="0"/>
                <a:sym typeface="Symbol"/>
              </a:rPr>
              <a:t> momentum spectrum </a:t>
            </a:r>
            <a:endParaRPr lang="en-US" sz="2800" b="1" dirty="0" smtClean="0">
              <a:solidFill>
                <a:srgbClr val="3C5A78"/>
              </a:solidFill>
              <a:latin typeface="Times New Roman" pitchFamily="18" charset="0"/>
              <a:cs typeface="Times New Roman" pitchFamily="18" charset="0"/>
              <a:sym typeface="Symbol"/>
            </a:endParaRPr>
          </a:p>
        </p:txBody>
      </p:sp>
      <p:pic>
        <p:nvPicPr>
          <p:cNvPr id="13" name="Picture 25" descr="direct_cern3"/>
          <p:cNvPicPr>
            <a:picLocks noGrp="1" noChangeAspect="1" noChangeArrowheads="1"/>
          </p:cNvPicPr>
          <p:nvPr>
            <p:ph sz="half" idx="4294967295"/>
          </p:nvPr>
        </p:nvPicPr>
        <p:blipFill>
          <a:blip r:embed="rId4"/>
          <a:srcRect l="8485" t="20392" r="8485" b="20392"/>
          <a:stretch>
            <a:fillRect/>
          </a:stretch>
        </p:blipFill>
        <p:spPr>
          <a:xfrm>
            <a:off x="533400" y="2971800"/>
            <a:ext cx="4196496" cy="2312740"/>
          </a:xfrm>
          <a:prstGeom prst="rect">
            <a:avLst/>
          </a:prstGeom>
          <a:noFill/>
        </p:spPr>
      </p:pic>
      <p:pic>
        <p:nvPicPr>
          <p:cNvPr id="14" name="Picture 13" descr="pi0-width-data-dir.png"/>
          <p:cNvPicPr>
            <a:picLocks noChangeAspect="1"/>
          </p:cNvPicPr>
          <p:nvPr/>
        </p:nvPicPr>
        <p:blipFill>
          <a:blip r:embed="rId5"/>
          <a:stretch>
            <a:fillRect/>
          </a:stretch>
        </p:blipFill>
        <p:spPr>
          <a:xfrm>
            <a:off x="5105400" y="2590800"/>
            <a:ext cx="3675895" cy="367589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I. Larin                  Users Meeting   2009</a:t>
            </a:r>
            <a:endParaRPr lang="en-US" dirty="0"/>
          </a:p>
        </p:txBody>
      </p:sp>
      <p:sp>
        <p:nvSpPr>
          <p:cNvPr id="5" name="Slide Number Placeholder 4"/>
          <p:cNvSpPr>
            <a:spLocks noGrp="1"/>
          </p:cNvSpPr>
          <p:nvPr>
            <p:ph type="sldNum" sz="quarter" idx="12"/>
          </p:nvPr>
        </p:nvSpPr>
        <p:spPr/>
        <p:txBody>
          <a:bodyPr/>
          <a:lstStyle/>
          <a:p>
            <a:fld id="{3889096D-1CC9-44F5-AD85-84725E33549A}" type="slidenum">
              <a:rPr lang="en-US" smtClean="0"/>
              <a:pPr/>
              <a:t>5</a:t>
            </a:fld>
            <a:endParaRPr lang="en-US"/>
          </a:p>
        </p:txBody>
      </p:sp>
      <p:sp>
        <p:nvSpPr>
          <p:cNvPr id="6" name="TextBox 5"/>
          <p:cNvSpPr txBox="1"/>
          <p:nvPr/>
        </p:nvSpPr>
        <p:spPr>
          <a:xfrm>
            <a:off x="685800" y="152400"/>
            <a:ext cx="8077200" cy="830997"/>
          </a:xfrm>
          <a:prstGeom prst="rect">
            <a:avLst/>
          </a:prstGeom>
          <a:noFill/>
        </p:spPr>
        <p:txBody>
          <a:bodyPr wrap="square" rtlCol="0">
            <a:spAutoFit/>
            <a:scene3d>
              <a:camera prst="orthographicFront"/>
              <a:lightRig rig="flood" dir="t"/>
            </a:scene3d>
            <a:sp3d prstMaterial="plastic">
              <a:bevelT w="215900" h="215900"/>
              <a:bevelB w="215900" h="215900"/>
              <a:extrusionClr>
                <a:srgbClr val="FF0000"/>
              </a:extrusionClr>
              <a:contourClr>
                <a:schemeClr val="bg1"/>
              </a:contourClr>
            </a:sp3d>
          </a:bodyPr>
          <a:lstStyle/>
          <a:p>
            <a:pPr algn="ctr"/>
            <a:r>
              <a:rPr lang="en-US" sz="4800" b="1" dirty="0" smtClean="0">
                <a:solidFill>
                  <a:srgbClr val="3C5A78"/>
                </a:solidFill>
                <a:sym typeface="Symbol"/>
              </a:rPr>
              <a:t>Experimental methods</a:t>
            </a:r>
            <a:r>
              <a:rPr lang="en-US" sz="4800" b="1" dirty="0" smtClean="0">
                <a:solidFill>
                  <a:srgbClr val="3C5A78"/>
                </a:solidFill>
                <a:latin typeface="Times New Roman" pitchFamily="18" charset="0"/>
                <a:cs typeface="Times New Roman" pitchFamily="18" charset="0"/>
                <a:sym typeface="Symbol"/>
              </a:rPr>
              <a:t> </a:t>
            </a:r>
            <a:r>
              <a:rPr lang="en-US" sz="3200" b="1" dirty="0" smtClean="0">
                <a:solidFill>
                  <a:srgbClr val="3C5A78"/>
                </a:solidFill>
                <a:latin typeface="Times New Roman" pitchFamily="18" charset="0"/>
                <a:cs typeface="Times New Roman" pitchFamily="18" charset="0"/>
                <a:sym typeface="Symbol"/>
              </a:rPr>
              <a:t>(continued)</a:t>
            </a:r>
            <a:endParaRPr lang="en-US" sz="3200" b="1" baseline="80000" dirty="0">
              <a:solidFill>
                <a:srgbClr val="3C5A78"/>
              </a:solidFill>
            </a:endParaRPr>
          </a:p>
        </p:txBody>
      </p:sp>
      <p:pic>
        <p:nvPicPr>
          <p:cNvPr id="7" name="Picture 4" descr="primakoff_effect_large"/>
          <p:cNvPicPr>
            <a:picLocks noGrp="1" noChangeAspect="1" noChangeArrowheads="1"/>
          </p:cNvPicPr>
          <p:nvPr>
            <p:ph sz="half" idx="1"/>
          </p:nvPr>
        </p:nvPicPr>
        <p:blipFill>
          <a:blip r:embed="rId2" cstate="print"/>
          <a:srcRect/>
          <a:stretch>
            <a:fillRect/>
          </a:stretch>
        </p:blipFill>
        <p:spPr>
          <a:xfrm>
            <a:off x="457200" y="914400"/>
            <a:ext cx="1943100" cy="1943100"/>
          </a:xfrm>
          <a:noFill/>
          <a:ln/>
        </p:spPr>
      </p:pic>
      <p:pic>
        <p:nvPicPr>
          <p:cNvPr id="8" name="Picture 9" descr="prcsec"/>
          <p:cNvPicPr>
            <a:picLocks noChangeAspect="1" noChangeArrowheads="1"/>
          </p:cNvPicPr>
          <p:nvPr/>
        </p:nvPicPr>
        <p:blipFill>
          <a:blip r:embed="rId3"/>
          <a:srcRect/>
          <a:stretch>
            <a:fillRect/>
          </a:stretch>
        </p:blipFill>
        <p:spPr>
          <a:xfrm>
            <a:off x="3733800" y="2133600"/>
            <a:ext cx="5286375" cy="495300"/>
          </a:xfrm>
          <a:prstGeom prst="rect">
            <a:avLst/>
          </a:prstGeom>
          <a:noFill/>
          <a:ln>
            <a:solidFill>
              <a:srgbClr val="000066"/>
            </a:solidFill>
          </a:ln>
        </p:spPr>
      </p:pic>
      <p:sp>
        <p:nvSpPr>
          <p:cNvPr id="9" name="AutoShape 12"/>
          <p:cNvSpPr>
            <a:spLocks noChangeArrowheads="1"/>
          </p:cNvSpPr>
          <p:nvPr/>
        </p:nvSpPr>
        <p:spPr bwMode="auto">
          <a:xfrm>
            <a:off x="5029200" y="2590800"/>
            <a:ext cx="228600" cy="533400"/>
          </a:xfrm>
          <a:prstGeom prst="upArrow">
            <a:avLst>
              <a:gd name="adj1" fmla="val 50000"/>
              <a:gd name="adj2" fmla="val 58333"/>
            </a:avLst>
          </a:prstGeom>
          <a:solidFill>
            <a:srgbClr val="C80000"/>
          </a:solidFill>
          <a:ln w="9525">
            <a:solidFill>
              <a:schemeClr val="folHlink"/>
            </a:solidFill>
            <a:miter lim="800000"/>
            <a:headEnd/>
            <a:tailEnd/>
          </a:ln>
          <a:effectLst/>
        </p:spPr>
        <p:txBody>
          <a:bodyPr vert="eaVert" wrap="none" anchor="ctr"/>
          <a:lstStyle/>
          <a:p>
            <a:endParaRPr lang="en-US"/>
          </a:p>
        </p:txBody>
      </p:sp>
      <p:sp>
        <p:nvSpPr>
          <p:cNvPr id="10" name="Text Box 13"/>
          <p:cNvSpPr txBox="1">
            <a:spLocks noChangeArrowheads="1"/>
          </p:cNvSpPr>
          <p:nvPr/>
        </p:nvSpPr>
        <p:spPr bwMode="auto">
          <a:xfrm>
            <a:off x="3581400" y="2926080"/>
            <a:ext cx="2124812" cy="400110"/>
          </a:xfrm>
          <a:prstGeom prst="rect">
            <a:avLst/>
          </a:prstGeom>
          <a:solidFill>
            <a:srgbClr val="FFCC64"/>
          </a:solidFill>
          <a:ln w="9525">
            <a:solidFill>
              <a:schemeClr val="folHlink"/>
            </a:solidFill>
            <a:miter lim="800000"/>
            <a:headEnd/>
            <a:tailEnd/>
          </a:ln>
          <a:effectLst/>
        </p:spPr>
        <p:txBody>
          <a:bodyPr wrap="square">
            <a:spAutoFit/>
          </a:bodyPr>
          <a:lstStyle/>
          <a:p>
            <a:pPr algn="ctr" eaLnBrk="1" hangingPunct="1"/>
            <a:r>
              <a:rPr lang="en-US" sz="2000" b="1" i="0" dirty="0">
                <a:solidFill>
                  <a:srgbClr val="B40049"/>
                </a:solidFill>
                <a:effectLst>
                  <a:outerShdw blurRad="127000" dist="139700" dir="5400000" algn="ctr" rotWithShape="0">
                    <a:schemeClr val="tx1">
                      <a:alpha val="46000"/>
                    </a:schemeClr>
                  </a:outerShdw>
                </a:effectLst>
              </a:rPr>
              <a:t>Radiative width</a:t>
            </a:r>
          </a:p>
        </p:txBody>
      </p:sp>
      <p:sp>
        <p:nvSpPr>
          <p:cNvPr id="12" name="AutoShape 15"/>
          <p:cNvSpPr>
            <a:spLocks noChangeArrowheads="1"/>
          </p:cNvSpPr>
          <p:nvPr/>
        </p:nvSpPr>
        <p:spPr bwMode="auto">
          <a:xfrm>
            <a:off x="7239000" y="2590800"/>
            <a:ext cx="228600" cy="304800"/>
          </a:xfrm>
          <a:prstGeom prst="upArrow">
            <a:avLst>
              <a:gd name="adj1" fmla="val 50000"/>
              <a:gd name="adj2" fmla="val 58333"/>
            </a:avLst>
          </a:prstGeom>
          <a:solidFill>
            <a:srgbClr val="0000FF">
              <a:alpha val="75000"/>
            </a:srgbClr>
          </a:solidFill>
          <a:ln w="9525">
            <a:solidFill>
              <a:schemeClr val="folHlink"/>
            </a:solidFill>
            <a:miter lim="800000"/>
            <a:headEnd/>
            <a:tailEnd/>
          </a:ln>
          <a:effectLst/>
        </p:spPr>
        <p:txBody>
          <a:bodyPr vert="eaVert" wrap="none" anchor="ctr"/>
          <a:lstStyle/>
          <a:p>
            <a:pPr algn="ctr" eaLnBrk="1" hangingPunct="1"/>
            <a:endParaRPr lang="en-US" sz="3200">
              <a:latin typeface="Arial" charset="0"/>
            </a:endParaRPr>
          </a:p>
        </p:txBody>
      </p:sp>
      <p:sp>
        <p:nvSpPr>
          <p:cNvPr id="13" name="Text Box 16"/>
          <p:cNvSpPr txBox="1">
            <a:spLocks noChangeArrowheads="1"/>
          </p:cNvSpPr>
          <p:nvPr/>
        </p:nvSpPr>
        <p:spPr bwMode="auto">
          <a:xfrm>
            <a:off x="5791200" y="2926080"/>
            <a:ext cx="3352800" cy="400110"/>
          </a:xfrm>
          <a:prstGeom prst="rect">
            <a:avLst/>
          </a:prstGeom>
          <a:solidFill>
            <a:srgbClr val="0000FF">
              <a:alpha val="75000"/>
            </a:srgbClr>
          </a:solidFill>
          <a:ln w="9525">
            <a:solidFill>
              <a:schemeClr val="folHlink"/>
            </a:solidFill>
            <a:miter lim="800000"/>
            <a:headEnd/>
            <a:tailEnd/>
          </a:ln>
          <a:effectLst/>
          <a:scene3d>
            <a:camera prst="orthographicFront"/>
            <a:lightRig rig="threePt" dir="t"/>
          </a:scene3d>
          <a:sp3d prstMaterial="plastic">
            <a:bevelT w="0"/>
            <a:bevelB w="12700" prst="relaxedInset"/>
          </a:sp3d>
        </p:spPr>
        <p:txBody>
          <a:bodyPr wrap="square">
            <a:spAutoFit/>
          </a:bodyPr>
          <a:lstStyle/>
          <a:p>
            <a:pPr algn="ctr" eaLnBrk="1" hangingPunct="1"/>
            <a:r>
              <a:rPr lang="en-US" sz="2000" i="0" dirty="0">
                <a:solidFill>
                  <a:schemeClr val="bg1"/>
                </a:solidFill>
                <a:effectLst>
                  <a:outerShdw blurRad="38100" dist="38100" dir="2700000" algn="tl">
                    <a:srgbClr val="000000"/>
                  </a:outerShdw>
                </a:effectLst>
              </a:rPr>
              <a:t>Known, measured quantities</a:t>
            </a:r>
          </a:p>
        </p:txBody>
      </p:sp>
      <p:sp>
        <p:nvSpPr>
          <p:cNvPr id="14" name="TextBox 13"/>
          <p:cNvSpPr txBox="1"/>
          <p:nvPr/>
        </p:nvSpPr>
        <p:spPr>
          <a:xfrm>
            <a:off x="3352800" y="1143000"/>
            <a:ext cx="5791200" cy="830997"/>
          </a:xfrm>
          <a:prstGeom prst="rect">
            <a:avLst/>
          </a:prstGeom>
          <a:noFill/>
        </p:spPr>
        <p:txBody>
          <a:bodyPr wrap="square" rtlCol="0">
            <a:spAutoFit/>
            <a:scene3d>
              <a:camera prst="orthographicFront"/>
              <a:lightRig rig="flood" dir="t"/>
            </a:scene3d>
            <a:sp3d prstMaterial="plastic">
              <a:bevelT w="215900" h="215900"/>
              <a:bevelB w="215900" h="215900"/>
              <a:extrusionClr>
                <a:srgbClr val="FF0000"/>
              </a:extrusionClr>
              <a:contourClr>
                <a:schemeClr val="bg1"/>
              </a:contourClr>
            </a:sp3d>
          </a:bodyPr>
          <a:lstStyle/>
          <a:p>
            <a:pPr lvl="1">
              <a:buSzPct val="50000"/>
              <a:buBlip>
                <a:blip r:embed="rId4"/>
              </a:buBlip>
            </a:pPr>
            <a:r>
              <a:rPr lang="en-US" sz="2800" b="1" dirty="0" smtClean="0">
                <a:solidFill>
                  <a:srgbClr val="3C5A78"/>
                </a:solidFill>
                <a:latin typeface="Times New Roman" pitchFamily="18" charset="0"/>
                <a:cs typeface="Times New Roman" pitchFamily="18" charset="0"/>
                <a:sym typeface="Symbol"/>
              </a:rPr>
              <a:t> The Primakoff method</a:t>
            </a:r>
            <a:r>
              <a:rPr lang="en-US" sz="2000" b="1" dirty="0" smtClean="0">
                <a:solidFill>
                  <a:srgbClr val="3C5A78"/>
                </a:solidFill>
                <a:latin typeface="Times New Roman" pitchFamily="18" charset="0"/>
                <a:cs typeface="Times New Roman" pitchFamily="18" charset="0"/>
                <a:sym typeface="Symbol"/>
              </a:rPr>
              <a:t>: coherent photoproduction in the nucleus Coulomb field</a:t>
            </a:r>
          </a:p>
        </p:txBody>
      </p:sp>
      <p:pic>
        <p:nvPicPr>
          <p:cNvPr id="16" name="Picture 27" descr="pi0-csec-theory"/>
          <p:cNvPicPr>
            <a:picLocks noChangeAspect="1" noChangeArrowheads="1"/>
          </p:cNvPicPr>
          <p:nvPr/>
        </p:nvPicPr>
        <p:blipFill>
          <a:blip r:embed="rId5"/>
          <a:srcRect t="9900"/>
          <a:stretch>
            <a:fillRect/>
          </a:stretch>
        </p:blipFill>
        <p:spPr>
          <a:xfrm>
            <a:off x="152400" y="4036314"/>
            <a:ext cx="4572000" cy="2059686"/>
          </a:xfrm>
          <a:prstGeom prst="rect">
            <a:avLst/>
          </a:prstGeom>
          <a:noFill/>
          <a:ln>
            <a:solidFill>
              <a:srgbClr val="000066"/>
            </a:solidFill>
          </a:ln>
        </p:spPr>
      </p:pic>
      <p:sp>
        <p:nvSpPr>
          <p:cNvPr id="18" name="TextBox 17"/>
          <p:cNvSpPr txBox="1"/>
          <p:nvPr/>
        </p:nvSpPr>
        <p:spPr>
          <a:xfrm>
            <a:off x="5029200" y="3429000"/>
            <a:ext cx="4114800" cy="1938992"/>
          </a:xfrm>
          <a:prstGeom prst="rect">
            <a:avLst/>
          </a:prstGeom>
          <a:noFill/>
        </p:spPr>
        <p:txBody>
          <a:bodyPr wrap="square" rtlCol="0">
            <a:spAutoFit/>
            <a:scene3d>
              <a:camera prst="orthographicFront"/>
              <a:lightRig rig="flood" dir="t"/>
            </a:scene3d>
            <a:sp3d prstMaterial="plastic">
              <a:bevelT w="215900" h="215900"/>
              <a:bevelB w="215900" h="215900"/>
              <a:extrusionClr>
                <a:srgbClr val="FF0000"/>
              </a:extrusionClr>
              <a:contourClr>
                <a:schemeClr val="bg1"/>
              </a:contourClr>
            </a:sp3d>
          </a:bodyPr>
          <a:lstStyle/>
          <a:p>
            <a:pPr lvl="1">
              <a:buSzPct val="50000"/>
              <a:buBlip>
                <a:blip r:embed="rId4"/>
              </a:buBlip>
            </a:pPr>
            <a:r>
              <a:rPr lang="en-US" sz="2000" b="1" dirty="0" smtClean="0">
                <a:solidFill>
                  <a:srgbClr val="3C5A78"/>
                </a:solidFill>
                <a:latin typeface="Times New Roman" pitchFamily="18" charset="0"/>
                <a:cs typeface="Times New Roman" pitchFamily="18" charset="0"/>
                <a:sym typeface="Symbol"/>
              </a:rPr>
              <a:t> needs absolute cross section measurement</a:t>
            </a:r>
          </a:p>
          <a:p>
            <a:pPr lvl="1">
              <a:buSzPct val="50000"/>
              <a:buBlip>
                <a:blip r:embed="rId4"/>
              </a:buBlip>
            </a:pPr>
            <a:r>
              <a:rPr lang="en-US" sz="2000" b="1" dirty="0" smtClean="0">
                <a:solidFill>
                  <a:srgbClr val="3C5A78"/>
                </a:solidFill>
                <a:latin typeface="Times New Roman" pitchFamily="18" charset="0"/>
                <a:cs typeface="Times New Roman" pitchFamily="18" charset="0"/>
                <a:sym typeface="Symbol"/>
              </a:rPr>
              <a:t> high resolution in production angle requires high energy and position resolution</a:t>
            </a:r>
          </a:p>
          <a:p>
            <a:pPr lvl="1">
              <a:buSzPct val="50000"/>
              <a:buBlip>
                <a:blip r:embed="rId4"/>
              </a:buBlip>
            </a:pPr>
            <a:r>
              <a:rPr lang="en-US" sz="2000" b="1" dirty="0" smtClean="0">
                <a:solidFill>
                  <a:srgbClr val="3C5A78"/>
                </a:solidFill>
                <a:latin typeface="Times New Roman" pitchFamily="18" charset="0"/>
                <a:cs typeface="Times New Roman" pitchFamily="18" charset="0"/>
                <a:sym typeface="Symbol"/>
              </a:rPr>
              <a:t> use of targets with different Z</a:t>
            </a:r>
          </a:p>
        </p:txBody>
      </p:sp>
      <p:sp>
        <p:nvSpPr>
          <p:cNvPr id="19" name="AutoShape 6"/>
          <p:cNvSpPr>
            <a:spLocks noChangeArrowheads="1"/>
          </p:cNvSpPr>
          <p:nvPr/>
        </p:nvSpPr>
        <p:spPr bwMode="auto">
          <a:xfrm rot="12415241">
            <a:off x="4294837" y="5490297"/>
            <a:ext cx="763379" cy="304800"/>
          </a:xfrm>
          <a:prstGeom prst="rightArrow">
            <a:avLst>
              <a:gd name="adj1" fmla="val 50000"/>
              <a:gd name="adj2" fmla="val 56250"/>
            </a:avLst>
          </a:prstGeom>
          <a:solidFill>
            <a:srgbClr val="0000FF">
              <a:alpha val="75000"/>
            </a:srgbClr>
          </a:solidFill>
          <a:ln w="9525">
            <a:solidFill>
              <a:schemeClr val="hlink"/>
            </a:solidFill>
            <a:miter lim="800000"/>
            <a:headEnd/>
            <a:tailEnd/>
          </a:ln>
        </p:spPr>
        <p:txBody>
          <a:bodyPr wrap="none" anchor="ctr"/>
          <a:lstStyle/>
          <a:p>
            <a:endParaRPr lang="ru-RU"/>
          </a:p>
        </p:txBody>
      </p:sp>
      <p:sp>
        <p:nvSpPr>
          <p:cNvPr id="20" name="Text Box 7"/>
          <p:cNvSpPr txBox="1">
            <a:spLocks noChangeArrowheads="1"/>
          </p:cNvSpPr>
          <p:nvPr/>
        </p:nvSpPr>
        <p:spPr bwMode="auto">
          <a:xfrm>
            <a:off x="4953000" y="5562600"/>
            <a:ext cx="3276600" cy="830997"/>
          </a:xfrm>
          <a:prstGeom prst="rect">
            <a:avLst/>
          </a:prstGeom>
          <a:solidFill>
            <a:srgbClr val="0000FF">
              <a:alpha val="75000"/>
            </a:srgbClr>
          </a:solidFill>
          <a:ln w="9525">
            <a:solidFill>
              <a:schemeClr val="hlink"/>
            </a:solidFill>
            <a:miter lim="800000"/>
            <a:headEnd/>
            <a:tailEnd/>
          </a:ln>
          <a:effectLst/>
        </p:spPr>
        <p:txBody>
          <a:bodyPr wrap="square">
            <a:spAutoFit/>
          </a:bodyPr>
          <a:lstStyle/>
          <a:p>
            <a:pPr algn="ctr" eaLnBrk="1" hangingPunct="1">
              <a:defRPr/>
            </a:pPr>
            <a:r>
              <a:rPr lang="en-US" sz="1600" dirty="0">
                <a:solidFill>
                  <a:schemeClr val="bg1"/>
                </a:solidFill>
                <a:effectLst>
                  <a:outerShdw blurRad="38100" dist="38100" dir="2700000" algn="tl">
                    <a:srgbClr val="000000"/>
                  </a:outerShdw>
                </a:effectLst>
              </a:rPr>
              <a:t>Angular distribution </a:t>
            </a:r>
            <a:r>
              <a:rPr lang="en-US" sz="1600" dirty="0" smtClean="0">
                <a:solidFill>
                  <a:schemeClr val="bg1"/>
                </a:solidFill>
                <a:effectLst>
                  <a:outerShdw blurRad="38100" dist="38100" dir="2700000" algn="tl">
                    <a:srgbClr val="000000"/>
                  </a:outerShdw>
                </a:effectLst>
              </a:rPr>
              <a:t>analysis enables </a:t>
            </a:r>
            <a:r>
              <a:rPr lang="en-US" sz="1600" dirty="0">
                <a:solidFill>
                  <a:schemeClr val="bg1"/>
                </a:solidFill>
                <a:effectLst>
                  <a:outerShdw blurRad="38100" dist="38100" dir="2700000" algn="tl">
                    <a:srgbClr val="000000"/>
                  </a:outerShdw>
                </a:effectLst>
              </a:rPr>
              <a:t>separation of </a:t>
            </a:r>
            <a:r>
              <a:rPr lang="en-US" sz="1600" dirty="0" smtClean="0">
                <a:solidFill>
                  <a:schemeClr val="bg1"/>
                </a:solidFill>
                <a:effectLst>
                  <a:outerShdw blurRad="38100" dist="38100" dir="2700000" algn="tl">
                    <a:srgbClr val="000000"/>
                  </a:outerShdw>
                </a:effectLst>
              </a:rPr>
              <a:t>amplitudes</a:t>
            </a:r>
          </a:p>
          <a:p>
            <a:pPr algn="ctr" eaLnBrk="1" hangingPunct="1">
              <a:defRPr/>
            </a:pPr>
            <a:r>
              <a:rPr lang="en-US" sz="1600" dirty="0" smtClean="0">
                <a:solidFill>
                  <a:schemeClr val="bg1"/>
                </a:solidFill>
                <a:effectLst>
                  <a:outerShdw blurRad="38100" dist="38100" dir="2700000" algn="tl">
                    <a:srgbClr val="000000"/>
                  </a:outerShdw>
                </a:effectLst>
              </a:rPr>
              <a:t> and extraction of Primakoff part</a:t>
            </a:r>
            <a:endParaRPr lang="en-US" sz="1600" dirty="0">
              <a:solidFill>
                <a:schemeClr val="bg1"/>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55"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anim calcmode="lin" valueType="num">
                                      <p:cBhvr>
                                        <p:cTn id="9" dur="1000" fill="hold"/>
                                        <p:tgtEl>
                                          <p:spTgt spid="20"/>
                                        </p:tgtEl>
                                        <p:attrNameLst>
                                          <p:attrName>ppt_w</p:attrName>
                                        </p:attrNameLst>
                                      </p:cBhvr>
                                      <p:tavLst>
                                        <p:tav tm="0">
                                          <p:val>
                                            <p:strVal val="#ppt_w*0.70"/>
                                          </p:val>
                                        </p:tav>
                                        <p:tav tm="100000">
                                          <p:val>
                                            <p:strVal val="#ppt_w"/>
                                          </p:val>
                                        </p:tav>
                                      </p:tavLst>
                                    </p:anim>
                                    <p:anim calcmode="lin" valueType="num">
                                      <p:cBhvr>
                                        <p:cTn id="10" dur="1000" fill="hold"/>
                                        <p:tgtEl>
                                          <p:spTgt spid="20"/>
                                        </p:tgtEl>
                                        <p:attrNameLst>
                                          <p:attrName>ppt_h</p:attrName>
                                        </p:attrNameLst>
                                      </p:cBhvr>
                                      <p:tavLst>
                                        <p:tav tm="0">
                                          <p:val>
                                            <p:strVal val="#ppt_h"/>
                                          </p:val>
                                        </p:tav>
                                        <p:tav tm="100000">
                                          <p:val>
                                            <p:strVal val="#ppt_h"/>
                                          </p:val>
                                        </p:tav>
                                      </p:tavLst>
                                    </p:anim>
                                    <p:animEffect transition="in" filter="fade">
                                      <p:cBhvr>
                                        <p:cTn id="11"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i0-width-data.png"/>
          <p:cNvPicPr>
            <a:picLocks noChangeAspect="1"/>
          </p:cNvPicPr>
          <p:nvPr/>
        </p:nvPicPr>
        <p:blipFill>
          <a:blip r:embed="rId2"/>
          <a:stretch>
            <a:fillRect/>
          </a:stretch>
        </p:blipFill>
        <p:spPr>
          <a:xfrm>
            <a:off x="5029200" y="1447800"/>
            <a:ext cx="3675895" cy="3675895"/>
          </a:xfrm>
          <a:prstGeom prst="rect">
            <a:avLst/>
          </a:prstGeom>
          <a:solidFill>
            <a:schemeClr val="bg1"/>
          </a:solidFill>
        </p:spPr>
      </p:pic>
      <p:sp>
        <p:nvSpPr>
          <p:cNvPr id="4" name="Footer Placeholder 3"/>
          <p:cNvSpPr>
            <a:spLocks noGrp="1"/>
          </p:cNvSpPr>
          <p:nvPr>
            <p:ph type="ftr" sz="quarter" idx="11"/>
          </p:nvPr>
        </p:nvSpPr>
        <p:spPr/>
        <p:txBody>
          <a:bodyPr/>
          <a:lstStyle/>
          <a:p>
            <a:r>
              <a:rPr lang="en-US" dirty="0" smtClean="0"/>
              <a:t>I. Larin                  Users Meeting   2009</a:t>
            </a:r>
            <a:endParaRPr lang="en-US" dirty="0"/>
          </a:p>
        </p:txBody>
      </p:sp>
      <p:sp>
        <p:nvSpPr>
          <p:cNvPr id="5" name="Slide Number Placeholder 4"/>
          <p:cNvSpPr>
            <a:spLocks noGrp="1"/>
          </p:cNvSpPr>
          <p:nvPr>
            <p:ph type="sldNum" sz="quarter" idx="12"/>
          </p:nvPr>
        </p:nvSpPr>
        <p:spPr/>
        <p:txBody>
          <a:bodyPr/>
          <a:lstStyle/>
          <a:p>
            <a:fld id="{3889096D-1CC9-44F5-AD85-84725E33549A}" type="slidenum">
              <a:rPr lang="en-US" smtClean="0"/>
              <a:pPr/>
              <a:t>6</a:t>
            </a:fld>
            <a:endParaRPr lang="en-US"/>
          </a:p>
        </p:txBody>
      </p:sp>
      <p:sp>
        <p:nvSpPr>
          <p:cNvPr id="6" name="TextBox 5"/>
          <p:cNvSpPr txBox="1"/>
          <p:nvPr/>
        </p:nvSpPr>
        <p:spPr>
          <a:xfrm>
            <a:off x="533400" y="228600"/>
            <a:ext cx="7543800" cy="830997"/>
          </a:xfrm>
          <a:prstGeom prst="rect">
            <a:avLst/>
          </a:prstGeom>
          <a:noFill/>
        </p:spPr>
        <p:txBody>
          <a:bodyPr wrap="square" rtlCol="0">
            <a:spAutoFit/>
            <a:scene3d>
              <a:camera prst="orthographicFront"/>
              <a:lightRig rig="flood" dir="t"/>
            </a:scene3d>
            <a:sp3d prstMaterial="plastic">
              <a:bevelT w="215900" h="215900"/>
              <a:bevelB w="215900" h="215900"/>
              <a:extrusionClr>
                <a:srgbClr val="FF0000"/>
              </a:extrusionClr>
              <a:contourClr>
                <a:schemeClr val="bg1"/>
              </a:contourClr>
            </a:sp3d>
          </a:bodyPr>
          <a:lstStyle/>
          <a:p>
            <a:pPr algn="ctr"/>
            <a:r>
              <a:rPr lang="en-US" sz="4800" b="1" dirty="0" smtClean="0">
                <a:solidFill>
                  <a:srgbClr val="3C5A78"/>
                </a:solidFill>
                <a:sym typeface="Symbol"/>
              </a:rPr>
              <a:t>Primakoff experiments</a:t>
            </a:r>
            <a:endParaRPr lang="en-US" sz="4800" b="1" baseline="80000" dirty="0">
              <a:solidFill>
                <a:srgbClr val="3C5A78"/>
              </a:solidFill>
            </a:endParaRPr>
          </a:p>
        </p:txBody>
      </p:sp>
      <p:sp>
        <p:nvSpPr>
          <p:cNvPr id="7" name="TextBox 6"/>
          <p:cNvSpPr txBox="1"/>
          <p:nvPr/>
        </p:nvSpPr>
        <p:spPr>
          <a:xfrm>
            <a:off x="0" y="1524000"/>
            <a:ext cx="5257800" cy="4052391"/>
          </a:xfrm>
          <a:prstGeom prst="rect">
            <a:avLst/>
          </a:prstGeom>
          <a:noFill/>
        </p:spPr>
        <p:txBody>
          <a:bodyPr wrap="square" rtlCol="0">
            <a:spAutoFit/>
            <a:scene3d>
              <a:camera prst="orthographicFront"/>
              <a:lightRig rig="flood" dir="t"/>
            </a:scene3d>
            <a:sp3d prstMaterial="plastic">
              <a:bevelT w="215900" h="215900"/>
              <a:bevelB w="215900" h="215900"/>
              <a:extrusionClr>
                <a:srgbClr val="FF0000"/>
              </a:extrusionClr>
              <a:contourClr>
                <a:schemeClr val="bg1"/>
              </a:contourClr>
            </a:sp3d>
          </a:bodyPr>
          <a:lstStyle/>
          <a:p>
            <a:pPr lvl="1">
              <a:buSzPct val="50000"/>
              <a:buBlip>
                <a:blip r:embed="rId3"/>
              </a:buBlip>
            </a:pPr>
            <a:r>
              <a:rPr lang="en-US" sz="2000" b="1" dirty="0" smtClean="0">
                <a:solidFill>
                  <a:srgbClr val="3C5A78"/>
                </a:solidFill>
                <a:latin typeface="Times New Roman" pitchFamily="18" charset="0"/>
                <a:cs typeface="Times New Roman" pitchFamily="18" charset="0"/>
                <a:sym typeface="Symbol"/>
              </a:rPr>
              <a:t> DESY 1970:</a:t>
            </a:r>
          </a:p>
          <a:p>
            <a:pPr lvl="1">
              <a:buSzPct val="50000"/>
            </a:pPr>
            <a:r>
              <a:rPr lang="en-US" sz="2000" b="1" dirty="0" smtClean="0">
                <a:solidFill>
                  <a:srgbClr val="3C5A78"/>
                </a:solidFill>
                <a:latin typeface="Times New Roman" pitchFamily="18" charset="0"/>
                <a:cs typeface="Times New Roman" pitchFamily="18" charset="0"/>
                <a:sym typeface="Symbol"/>
              </a:rPr>
              <a:t> - E=1.5…2.5GeV</a:t>
            </a:r>
          </a:p>
          <a:p>
            <a:pPr lvl="1">
              <a:buSzPct val="50000"/>
            </a:pPr>
            <a:r>
              <a:rPr lang="en-US" sz="2000" b="1" dirty="0" smtClean="0">
                <a:solidFill>
                  <a:srgbClr val="3C5A78"/>
                </a:solidFill>
                <a:latin typeface="Times New Roman" pitchFamily="18" charset="0"/>
                <a:cs typeface="Times New Roman" pitchFamily="18" charset="0"/>
                <a:sym typeface="Symbol"/>
              </a:rPr>
              <a:t> - targets C, Al, Zn, Pb</a:t>
            </a:r>
          </a:p>
          <a:p>
            <a:pPr lvl="1">
              <a:buSzPct val="50000"/>
            </a:pPr>
            <a:r>
              <a:rPr lang="en-US" sz="2000" b="1" dirty="0" smtClean="0">
                <a:solidFill>
                  <a:srgbClr val="3C5A78"/>
                </a:solidFill>
                <a:latin typeface="Times New Roman" pitchFamily="18" charset="0"/>
                <a:cs typeface="Times New Roman" pitchFamily="18" charset="0"/>
                <a:sym typeface="Symbol"/>
              </a:rPr>
              <a:t>Result: </a:t>
            </a:r>
            <a:r>
              <a:rPr lang="en-US" sz="2000" b="1" baseline="30000" dirty="0" smtClean="0">
                <a:solidFill>
                  <a:srgbClr val="3C5A78"/>
                </a:solidFill>
                <a:latin typeface="Times New Roman" pitchFamily="18" charset="0"/>
                <a:cs typeface="Times New Roman" pitchFamily="18" charset="0"/>
                <a:sym typeface="Symbol"/>
              </a:rPr>
              <a:t>0</a:t>
            </a:r>
            <a:r>
              <a:rPr lang="en-US" sz="2000" b="1" dirty="0" smtClean="0">
                <a:solidFill>
                  <a:srgbClr val="3C5A78"/>
                </a:solidFill>
                <a:latin typeface="Times New Roman" pitchFamily="18" charset="0"/>
                <a:cs typeface="Times New Roman" pitchFamily="18" charset="0"/>
                <a:sym typeface="Symbol"/>
              </a:rPr>
              <a:t> = 11.7eV ± 10%</a:t>
            </a:r>
          </a:p>
          <a:p>
            <a:pPr lvl="1">
              <a:buSzPct val="50000"/>
            </a:pPr>
            <a:endParaRPr lang="en-US" sz="1200" b="1" dirty="0" smtClean="0">
              <a:solidFill>
                <a:srgbClr val="3C5A78"/>
              </a:solidFill>
              <a:latin typeface="Times New Roman" pitchFamily="18" charset="0"/>
              <a:cs typeface="Times New Roman" pitchFamily="18" charset="0"/>
              <a:sym typeface="Symbol"/>
            </a:endParaRPr>
          </a:p>
          <a:p>
            <a:pPr lvl="1">
              <a:buSzPct val="50000"/>
              <a:buBlip>
                <a:blip r:embed="rId3"/>
              </a:buBlip>
            </a:pPr>
            <a:r>
              <a:rPr lang="en-US" sz="2000" b="1" dirty="0" smtClean="0">
                <a:solidFill>
                  <a:srgbClr val="3C5A78"/>
                </a:solidFill>
                <a:latin typeface="Times New Roman" pitchFamily="18" charset="0"/>
                <a:cs typeface="Times New Roman" pitchFamily="18" charset="0"/>
                <a:sym typeface="Symbol"/>
              </a:rPr>
              <a:t> Cornell 1974:</a:t>
            </a:r>
          </a:p>
          <a:p>
            <a:pPr lvl="1">
              <a:buSzPct val="50000"/>
            </a:pPr>
            <a:r>
              <a:rPr lang="en-US" sz="2000" b="1" dirty="0" smtClean="0">
                <a:solidFill>
                  <a:srgbClr val="3C5A78"/>
                </a:solidFill>
                <a:latin typeface="Times New Roman" pitchFamily="18" charset="0"/>
                <a:cs typeface="Times New Roman" pitchFamily="18" charset="0"/>
                <a:sym typeface="Symbol"/>
              </a:rPr>
              <a:t> - E=4…6GeV</a:t>
            </a:r>
          </a:p>
          <a:p>
            <a:pPr lvl="1">
              <a:buSzPct val="50000"/>
            </a:pPr>
            <a:r>
              <a:rPr lang="en-US" sz="2000" b="1" dirty="0" smtClean="0">
                <a:solidFill>
                  <a:srgbClr val="3C5A78"/>
                </a:solidFill>
                <a:latin typeface="Times New Roman" pitchFamily="18" charset="0"/>
                <a:cs typeface="Times New Roman" pitchFamily="18" charset="0"/>
                <a:sym typeface="Symbol"/>
              </a:rPr>
              <a:t> - targets Be, Al, Cu, Ag, U</a:t>
            </a:r>
          </a:p>
          <a:p>
            <a:pPr lvl="1">
              <a:buSzPct val="50000"/>
            </a:pPr>
            <a:r>
              <a:rPr lang="en-US" sz="2000" b="1" dirty="0" smtClean="0">
                <a:solidFill>
                  <a:srgbClr val="3C5A78"/>
                </a:solidFill>
                <a:latin typeface="Times New Roman" pitchFamily="18" charset="0"/>
                <a:cs typeface="Times New Roman" pitchFamily="18" charset="0"/>
                <a:sym typeface="Symbol"/>
              </a:rPr>
              <a:t> Result: </a:t>
            </a:r>
            <a:r>
              <a:rPr lang="en-US" sz="2000" b="1" baseline="30000" dirty="0" smtClean="0">
                <a:solidFill>
                  <a:srgbClr val="3C5A78"/>
                </a:solidFill>
                <a:latin typeface="Times New Roman" pitchFamily="18" charset="0"/>
                <a:cs typeface="Times New Roman" pitchFamily="18" charset="0"/>
                <a:sym typeface="Symbol"/>
              </a:rPr>
              <a:t>0</a:t>
            </a:r>
            <a:r>
              <a:rPr lang="en-US" sz="2000" b="1" dirty="0" smtClean="0">
                <a:solidFill>
                  <a:srgbClr val="3C5A78"/>
                </a:solidFill>
                <a:latin typeface="Times New Roman" pitchFamily="18" charset="0"/>
                <a:cs typeface="Times New Roman" pitchFamily="18" charset="0"/>
                <a:sym typeface="Symbol"/>
              </a:rPr>
              <a:t> = 7.92eV ± 5.3%</a:t>
            </a:r>
          </a:p>
          <a:p>
            <a:pPr lvl="1">
              <a:buSzPct val="50000"/>
            </a:pPr>
            <a:endParaRPr lang="en-US" sz="1200" b="1" dirty="0" smtClean="0">
              <a:solidFill>
                <a:srgbClr val="3C5A78"/>
              </a:solidFill>
              <a:latin typeface="Times New Roman" pitchFamily="18" charset="0"/>
              <a:cs typeface="Times New Roman" pitchFamily="18" charset="0"/>
              <a:sym typeface="Symbol"/>
            </a:endParaRPr>
          </a:p>
          <a:p>
            <a:pPr lvl="1">
              <a:buSzPct val="50000"/>
              <a:buBlip>
                <a:blip r:embed="rId3"/>
              </a:buBlip>
            </a:pPr>
            <a:r>
              <a:rPr lang="en-US" sz="2000" b="1" dirty="0" smtClean="0">
                <a:solidFill>
                  <a:srgbClr val="3C5A78"/>
                </a:solidFill>
                <a:latin typeface="Times New Roman" pitchFamily="18" charset="0"/>
                <a:cs typeface="Times New Roman" pitchFamily="18" charset="0"/>
                <a:sym typeface="Symbol"/>
              </a:rPr>
              <a:t> All previous experiments used</a:t>
            </a:r>
          </a:p>
          <a:p>
            <a:pPr lvl="1">
              <a:buSzPct val="50000"/>
            </a:pPr>
            <a:r>
              <a:rPr lang="en-US" sz="2000" b="1" dirty="0" smtClean="0">
                <a:solidFill>
                  <a:srgbClr val="3C5A78"/>
                </a:solidFill>
                <a:latin typeface="Times New Roman" pitchFamily="18" charset="0"/>
                <a:cs typeface="Times New Roman" pitchFamily="18" charset="0"/>
                <a:sym typeface="Symbol"/>
              </a:rPr>
              <a:t>untagged photon beam and</a:t>
            </a:r>
          </a:p>
          <a:p>
            <a:pPr lvl="1">
              <a:buSzPct val="50000"/>
            </a:pPr>
            <a:r>
              <a:rPr lang="en-US" sz="2000" b="1" dirty="0" smtClean="0">
                <a:solidFill>
                  <a:srgbClr val="3C5A78"/>
                </a:solidFill>
                <a:latin typeface="Times New Roman" pitchFamily="18" charset="0"/>
                <a:cs typeface="Times New Roman" pitchFamily="18" charset="0"/>
                <a:sym typeface="Symbol"/>
              </a:rPr>
              <a:t>conventional Lead Glass calorimetry</a:t>
            </a:r>
          </a:p>
          <a:p>
            <a:pPr>
              <a:buBlip>
                <a:blip r:embed="rId3"/>
              </a:buBlip>
            </a:pPr>
            <a:endParaRPr lang="en-US" sz="2000" b="1" baseline="80000" dirty="0">
              <a:solidFill>
                <a:srgbClr val="3C5A78"/>
              </a:solidFill>
              <a:latin typeface="Times New Roman" pitchFamily="18" charset="0"/>
              <a:cs typeface="Times New Roman" pitchFamily="18" charset="0"/>
            </a:endParaRPr>
          </a:p>
        </p:txBody>
      </p:sp>
      <p:sp>
        <p:nvSpPr>
          <p:cNvPr id="10" name="TextBox 9"/>
          <p:cNvSpPr txBox="1"/>
          <p:nvPr/>
        </p:nvSpPr>
        <p:spPr>
          <a:xfrm>
            <a:off x="5791200" y="4038600"/>
            <a:ext cx="304800" cy="369332"/>
          </a:xfrm>
          <a:prstGeom prst="rect">
            <a:avLst/>
          </a:prstGeom>
          <a:solidFill>
            <a:schemeClr val="bg1"/>
          </a:solidFill>
        </p:spPr>
        <p:txBody>
          <a:bodyPr wrap="square" rtlCol="0">
            <a:spAutoFit/>
          </a:bodyPr>
          <a:lstStyle/>
          <a:p>
            <a:r>
              <a:rPr lang="en-US" dirty="0" smtClean="0"/>
              <a:t> </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I. Larin                  Users Meeting   2009</a:t>
            </a:r>
            <a:endParaRPr lang="en-US" dirty="0"/>
          </a:p>
        </p:txBody>
      </p:sp>
      <p:sp>
        <p:nvSpPr>
          <p:cNvPr id="5" name="Slide Number Placeholder 4"/>
          <p:cNvSpPr>
            <a:spLocks noGrp="1"/>
          </p:cNvSpPr>
          <p:nvPr>
            <p:ph type="sldNum" sz="quarter" idx="12"/>
          </p:nvPr>
        </p:nvSpPr>
        <p:spPr/>
        <p:txBody>
          <a:bodyPr/>
          <a:lstStyle/>
          <a:p>
            <a:fld id="{3889096D-1CC9-44F5-AD85-84725E33549A}" type="slidenum">
              <a:rPr lang="en-US" smtClean="0"/>
              <a:pPr/>
              <a:t>7</a:t>
            </a:fld>
            <a:endParaRPr lang="en-US" dirty="0"/>
          </a:p>
        </p:txBody>
      </p:sp>
      <p:sp>
        <p:nvSpPr>
          <p:cNvPr id="6" name="TextBox 5"/>
          <p:cNvSpPr txBox="1"/>
          <p:nvPr/>
        </p:nvSpPr>
        <p:spPr>
          <a:xfrm>
            <a:off x="2057400" y="0"/>
            <a:ext cx="5029200" cy="830997"/>
          </a:xfrm>
          <a:prstGeom prst="rect">
            <a:avLst/>
          </a:prstGeom>
          <a:noFill/>
        </p:spPr>
        <p:txBody>
          <a:bodyPr wrap="square" rtlCol="0">
            <a:spAutoFit/>
            <a:scene3d>
              <a:camera prst="orthographicFront"/>
              <a:lightRig rig="flood" dir="t"/>
            </a:scene3d>
            <a:sp3d prstMaterial="plastic">
              <a:bevelT w="215900" h="215900"/>
              <a:bevelB w="215900" h="215900"/>
              <a:extrusionClr>
                <a:srgbClr val="FF0000"/>
              </a:extrusionClr>
              <a:contourClr>
                <a:schemeClr val="bg1"/>
              </a:contourClr>
            </a:sp3d>
          </a:bodyPr>
          <a:lstStyle/>
          <a:p>
            <a:pPr algn="ctr"/>
            <a:r>
              <a:rPr lang="en-US" sz="4800" b="1" dirty="0" smtClean="0">
                <a:solidFill>
                  <a:srgbClr val="3C5A78"/>
                </a:solidFill>
                <a:sym typeface="Symbol"/>
              </a:rPr>
              <a:t>PrimEx experiment</a:t>
            </a:r>
            <a:endParaRPr lang="en-US" sz="4800" b="1" baseline="80000" dirty="0">
              <a:solidFill>
                <a:srgbClr val="3C5A78"/>
              </a:solidFill>
            </a:endParaRPr>
          </a:p>
        </p:txBody>
      </p:sp>
      <p:sp>
        <p:nvSpPr>
          <p:cNvPr id="8" name="TextBox 7"/>
          <p:cNvSpPr txBox="1"/>
          <p:nvPr/>
        </p:nvSpPr>
        <p:spPr>
          <a:xfrm>
            <a:off x="0" y="1219201"/>
            <a:ext cx="4724400" cy="5029200"/>
          </a:xfrm>
          <a:prstGeom prst="rect">
            <a:avLst/>
          </a:prstGeom>
          <a:noFill/>
        </p:spPr>
        <p:txBody>
          <a:bodyPr wrap="square" rtlCol="0">
            <a:spAutoFit/>
            <a:scene3d>
              <a:camera prst="orthographicFront"/>
              <a:lightRig rig="flood" dir="t"/>
            </a:scene3d>
            <a:sp3d prstMaterial="plastic">
              <a:bevelT w="215900" h="215900"/>
              <a:bevelB w="215900" h="215900"/>
              <a:extrusionClr>
                <a:srgbClr val="FF0000"/>
              </a:extrusionClr>
              <a:contourClr>
                <a:schemeClr val="bg1"/>
              </a:contourClr>
            </a:sp3d>
          </a:bodyPr>
          <a:lstStyle/>
          <a:p>
            <a:pPr lvl="1" algn="ctr">
              <a:buSzPct val="50000"/>
            </a:pPr>
            <a:r>
              <a:rPr lang="en-US" sz="2000" b="1" dirty="0" smtClean="0">
                <a:solidFill>
                  <a:srgbClr val="3C5A78"/>
                </a:solidFill>
                <a:latin typeface="Times New Roman" pitchFamily="18" charset="0"/>
                <a:cs typeface="Times New Roman" pitchFamily="18" charset="0"/>
                <a:sym typeface="Symbol"/>
              </a:rPr>
              <a:t>Primakoff </a:t>
            </a:r>
            <a:r>
              <a:rPr lang="en-US" sz="2000" b="1" baseline="30000" dirty="0" smtClean="0">
                <a:solidFill>
                  <a:srgbClr val="3C5A78"/>
                </a:solidFill>
                <a:latin typeface="Times New Roman" pitchFamily="18" charset="0"/>
                <a:cs typeface="Times New Roman" pitchFamily="18" charset="0"/>
                <a:sym typeface="Symbol"/>
              </a:rPr>
              <a:t>0</a:t>
            </a:r>
            <a:r>
              <a:rPr lang="en-US" sz="2000" b="1" dirty="0" smtClean="0">
                <a:solidFill>
                  <a:srgbClr val="3C5A78"/>
                </a:solidFill>
                <a:latin typeface="Times New Roman" pitchFamily="18" charset="0"/>
                <a:cs typeface="Times New Roman" pitchFamily="18" charset="0"/>
                <a:sym typeface="Symbol"/>
              </a:rPr>
              <a:t> production</a:t>
            </a:r>
          </a:p>
          <a:p>
            <a:pPr lvl="1" algn="ctr">
              <a:buSzPct val="50000"/>
            </a:pPr>
            <a:endParaRPr lang="en-US" sz="1400" b="1" dirty="0" smtClean="0">
              <a:solidFill>
                <a:srgbClr val="3C5A78"/>
              </a:solidFill>
              <a:latin typeface="Times New Roman" pitchFamily="18" charset="0"/>
              <a:cs typeface="Times New Roman" pitchFamily="18" charset="0"/>
              <a:sym typeface="Symbol"/>
            </a:endParaRPr>
          </a:p>
          <a:p>
            <a:pPr lvl="1">
              <a:buSzPct val="50000"/>
              <a:buBlip>
                <a:blip r:embed="rId2"/>
              </a:buBlip>
            </a:pPr>
            <a:r>
              <a:rPr lang="en-US" b="1" dirty="0">
                <a:solidFill>
                  <a:srgbClr val="3C5A78"/>
                </a:solidFill>
                <a:latin typeface="Times New Roman" pitchFamily="18" charset="0"/>
                <a:cs typeface="Times New Roman" pitchFamily="18" charset="0"/>
                <a:sym typeface="Symbol"/>
              </a:rPr>
              <a:t> </a:t>
            </a:r>
            <a:r>
              <a:rPr lang="en-US" b="1" dirty="0" smtClean="0">
                <a:solidFill>
                  <a:srgbClr val="3C5A78"/>
                </a:solidFill>
                <a:latin typeface="Times New Roman" pitchFamily="18" charset="0"/>
                <a:cs typeface="Times New Roman" pitchFamily="18" charset="0"/>
                <a:sym typeface="Symbol"/>
              </a:rPr>
              <a:t>Jlab Hall B high resolution, high  	intensity photon tagging facility</a:t>
            </a:r>
          </a:p>
          <a:p>
            <a:pPr lvl="1">
              <a:buSzPct val="50000"/>
            </a:pPr>
            <a:r>
              <a:rPr lang="en-US" b="1" dirty="0">
                <a:solidFill>
                  <a:srgbClr val="3C5A78"/>
                </a:solidFill>
                <a:latin typeface="Times New Roman" pitchFamily="18" charset="0"/>
                <a:cs typeface="Times New Roman" pitchFamily="18" charset="0"/>
                <a:sym typeface="Symbol"/>
              </a:rPr>
              <a:t> </a:t>
            </a:r>
            <a:r>
              <a:rPr lang="en-US" b="1" dirty="0" smtClean="0">
                <a:solidFill>
                  <a:srgbClr val="3C5A78"/>
                </a:solidFill>
                <a:latin typeface="Times New Roman" pitchFamily="18" charset="0"/>
                <a:cs typeface="Times New Roman" pitchFamily="18" charset="0"/>
                <a:sym typeface="Symbol"/>
              </a:rPr>
              <a:t>- Precise photon flux control</a:t>
            </a:r>
          </a:p>
          <a:p>
            <a:pPr lvl="1">
              <a:buSzPct val="50000"/>
              <a:buBlip>
                <a:blip r:embed="rId2"/>
              </a:buBlip>
            </a:pPr>
            <a:endParaRPr lang="en-US" sz="1200" b="1" dirty="0" smtClean="0">
              <a:solidFill>
                <a:srgbClr val="3C5A78"/>
              </a:solidFill>
              <a:latin typeface="Times New Roman" pitchFamily="18" charset="0"/>
              <a:cs typeface="Times New Roman" pitchFamily="18" charset="0"/>
              <a:sym typeface="Symbol"/>
            </a:endParaRPr>
          </a:p>
          <a:p>
            <a:pPr lvl="1">
              <a:buSzPct val="50000"/>
              <a:buBlip>
                <a:blip r:embed="rId2"/>
              </a:buBlip>
            </a:pPr>
            <a:r>
              <a:rPr lang="en-US" b="1" dirty="0" smtClean="0">
                <a:solidFill>
                  <a:srgbClr val="3C5A78"/>
                </a:solidFill>
                <a:latin typeface="Times New Roman" pitchFamily="18" charset="0"/>
                <a:cs typeface="Times New Roman" pitchFamily="18" charset="0"/>
                <a:sym typeface="Symbol"/>
              </a:rPr>
              <a:t> New hybrid electromagnetic calorimeter 	(HyCal)</a:t>
            </a:r>
          </a:p>
          <a:p>
            <a:pPr lvl="1">
              <a:buSzPct val="50000"/>
            </a:pPr>
            <a:r>
              <a:rPr lang="en-US" b="1" dirty="0" smtClean="0">
                <a:solidFill>
                  <a:srgbClr val="3C5A78"/>
                </a:solidFill>
                <a:latin typeface="Times New Roman" pitchFamily="18" charset="0"/>
                <a:cs typeface="Times New Roman" pitchFamily="18" charset="0"/>
                <a:sym typeface="Symbol"/>
              </a:rPr>
              <a:t> - high energy and position resolution</a:t>
            </a:r>
          </a:p>
          <a:p>
            <a:pPr lvl="1">
              <a:buSzPct val="50000"/>
            </a:pPr>
            <a:r>
              <a:rPr lang="en-US" b="1" dirty="0">
                <a:solidFill>
                  <a:srgbClr val="3C5A78"/>
                </a:solidFill>
                <a:latin typeface="Times New Roman" pitchFamily="18" charset="0"/>
                <a:cs typeface="Times New Roman" pitchFamily="18" charset="0"/>
                <a:sym typeface="Symbol"/>
              </a:rPr>
              <a:t> </a:t>
            </a:r>
            <a:r>
              <a:rPr lang="en-US" b="1" dirty="0" smtClean="0">
                <a:solidFill>
                  <a:srgbClr val="3C5A78"/>
                </a:solidFill>
                <a:latin typeface="Times New Roman" pitchFamily="18" charset="0"/>
                <a:cs typeface="Times New Roman" pitchFamily="18" charset="0"/>
                <a:sym typeface="Symbol"/>
              </a:rPr>
              <a:t>- large geometrical acceptance</a:t>
            </a:r>
          </a:p>
          <a:p>
            <a:pPr lvl="1">
              <a:buSzPct val="50000"/>
              <a:buBlip>
                <a:blip r:embed="rId2"/>
              </a:buBlip>
            </a:pPr>
            <a:endParaRPr lang="en-US" sz="1200" b="1" dirty="0" smtClean="0">
              <a:solidFill>
                <a:srgbClr val="3C5A78"/>
              </a:solidFill>
              <a:latin typeface="Times New Roman" pitchFamily="18" charset="0"/>
              <a:cs typeface="Times New Roman" pitchFamily="18" charset="0"/>
              <a:sym typeface="Symbol"/>
            </a:endParaRPr>
          </a:p>
          <a:p>
            <a:pPr lvl="1">
              <a:buSzPct val="50000"/>
              <a:buBlip>
                <a:blip r:embed="rId2"/>
              </a:buBlip>
            </a:pPr>
            <a:r>
              <a:rPr lang="en-US" b="1" dirty="0" smtClean="0">
                <a:solidFill>
                  <a:srgbClr val="3C5A78"/>
                </a:solidFill>
                <a:latin typeface="Times New Roman" pitchFamily="18" charset="0"/>
                <a:cs typeface="Times New Roman" pitchFamily="18" charset="0"/>
                <a:sym typeface="Symbol"/>
              </a:rPr>
              <a:t> Pair spectrometer for additional flux 	control at high intensities</a:t>
            </a:r>
          </a:p>
          <a:p>
            <a:pPr lvl="1">
              <a:buSzPct val="50000"/>
              <a:buBlip>
                <a:blip r:embed="rId2"/>
              </a:buBlip>
            </a:pPr>
            <a:endParaRPr lang="en-US" sz="1200" b="1" dirty="0" smtClean="0">
              <a:solidFill>
                <a:srgbClr val="3C5A78"/>
              </a:solidFill>
              <a:latin typeface="Times New Roman" pitchFamily="18" charset="0"/>
              <a:cs typeface="Times New Roman" pitchFamily="18" charset="0"/>
              <a:sym typeface="Symbol"/>
            </a:endParaRPr>
          </a:p>
          <a:p>
            <a:pPr lvl="1">
              <a:buSzPct val="50000"/>
              <a:buBlip>
                <a:blip r:embed="rId2"/>
              </a:buBlip>
            </a:pPr>
            <a:r>
              <a:rPr lang="en-US" b="1" dirty="0" smtClean="0">
                <a:solidFill>
                  <a:srgbClr val="3C5A78"/>
                </a:solidFill>
                <a:latin typeface="Times New Roman" pitchFamily="18" charset="0"/>
                <a:cs typeface="Times New Roman" pitchFamily="18" charset="0"/>
                <a:sym typeface="Symbol"/>
              </a:rPr>
              <a:t> Systematical errors are controlled by 	well known QED processes</a:t>
            </a:r>
          </a:p>
          <a:p>
            <a:pPr lvl="1">
              <a:buSzPct val="50000"/>
              <a:buBlip>
                <a:blip r:embed="rId2"/>
              </a:buBlip>
            </a:pPr>
            <a:endParaRPr lang="en-US" sz="1200" b="1" dirty="0" smtClean="0">
              <a:solidFill>
                <a:srgbClr val="3C5A78"/>
              </a:solidFill>
              <a:latin typeface="Times New Roman" pitchFamily="18" charset="0"/>
              <a:cs typeface="Times New Roman" pitchFamily="18" charset="0"/>
              <a:sym typeface="Symbol"/>
            </a:endParaRPr>
          </a:p>
          <a:p>
            <a:pPr lvl="1">
              <a:buSzPct val="50000"/>
              <a:buBlip>
                <a:blip r:embed="rId2"/>
              </a:buBlip>
            </a:pPr>
            <a:r>
              <a:rPr lang="en-US" b="1" dirty="0" smtClean="0">
                <a:solidFill>
                  <a:srgbClr val="3C5A78"/>
                </a:solidFill>
                <a:latin typeface="Times New Roman" pitchFamily="18" charset="0"/>
                <a:cs typeface="Times New Roman" pitchFamily="18" charset="0"/>
                <a:sym typeface="Symbol"/>
              </a:rPr>
              <a:t> High purity monoisotopic </a:t>
            </a:r>
            <a:r>
              <a:rPr lang="en-US" b="1" baseline="30000" dirty="0" smtClean="0">
                <a:solidFill>
                  <a:srgbClr val="3C5A78"/>
                </a:solidFill>
                <a:latin typeface="Times New Roman" pitchFamily="18" charset="0"/>
                <a:cs typeface="Times New Roman" pitchFamily="18" charset="0"/>
                <a:sym typeface="Symbol"/>
              </a:rPr>
              <a:t>12</a:t>
            </a:r>
            <a:r>
              <a:rPr lang="en-US" b="1" dirty="0" smtClean="0">
                <a:solidFill>
                  <a:srgbClr val="3C5A78"/>
                </a:solidFill>
                <a:latin typeface="Times New Roman" pitchFamily="18" charset="0"/>
                <a:cs typeface="Times New Roman" pitchFamily="18" charset="0"/>
                <a:sym typeface="Symbol"/>
              </a:rPr>
              <a:t>C and </a:t>
            </a:r>
            <a:r>
              <a:rPr lang="en-US" b="1" baseline="30000" dirty="0" smtClean="0">
                <a:solidFill>
                  <a:srgbClr val="3C5A78"/>
                </a:solidFill>
                <a:latin typeface="Times New Roman" pitchFamily="18" charset="0"/>
                <a:cs typeface="Times New Roman" pitchFamily="18" charset="0"/>
                <a:sym typeface="Symbol"/>
              </a:rPr>
              <a:t>208</a:t>
            </a:r>
            <a:r>
              <a:rPr lang="en-US" b="1" dirty="0" smtClean="0">
                <a:solidFill>
                  <a:srgbClr val="3C5A78"/>
                </a:solidFill>
                <a:latin typeface="Times New Roman" pitchFamily="18" charset="0"/>
                <a:cs typeface="Times New Roman" pitchFamily="18" charset="0"/>
                <a:sym typeface="Symbol"/>
              </a:rPr>
              <a:t>Pb targets</a:t>
            </a:r>
          </a:p>
        </p:txBody>
      </p:sp>
      <p:pic>
        <p:nvPicPr>
          <p:cNvPr id="9" name="Picture 8" descr="hycal_oct_2_testlab"/>
          <p:cNvPicPr>
            <a:picLocks noChangeAspect="1" noChangeArrowheads="1"/>
          </p:cNvPicPr>
          <p:nvPr/>
        </p:nvPicPr>
        <p:blipFill>
          <a:blip r:embed="rId3" cstate="print"/>
          <a:srcRect/>
          <a:stretch>
            <a:fillRect/>
          </a:stretch>
        </p:blipFill>
        <p:spPr>
          <a:xfrm>
            <a:off x="6781800" y="4648200"/>
            <a:ext cx="2081507" cy="1559468"/>
          </a:xfrm>
          <a:prstGeom prst="rect">
            <a:avLst/>
          </a:prstGeom>
          <a:noFill/>
        </p:spPr>
      </p:pic>
      <p:pic>
        <p:nvPicPr>
          <p:cNvPr id="10" name="Picture 9" descr="s-9.gif"/>
          <p:cNvPicPr>
            <a:picLocks noChangeAspect="1"/>
          </p:cNvPicPr>
          <p:nvPr/>
        </p:nvPicPr>
        <p:blipFill>
          <a:blip r:embed="rId4">
            <a:clrChange>
              <a:clrFrom>
                <a:srgbClr val="FFFFFF"/>
              </a:clrFrom>
              <a:clrTo>
                <a:srgbClr val="FFFFFF">
                  <a:alpha val="0"/>
                </a:srgbClr>
              </a:clrTo>
            </a:clrChange>
          </a:blip>
          <a:stretch>
            <a:fillRect/>
          </a:stretch>
        </p:blipFill>
        <p:spPr>
          <a:xfrm>
            <a:off x="5181600" y="838200"/>
            <a:ext cx="3657600" cy="36576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I. Larin                  Users Meeting   2009</a:t>
            </a:r>
            <a:endParaRPr lang="en-US" dirty="0"/>
          </a:p>
        </p:txBody>
      </p:sp>
      <p:sp>
        <p:nvSpPr>
          <p:cNvPr id="5" name="Slide Number Placeholder 4"/>
          <p:cNvSpPr>
            <a:spLocks noGrp="1"/>
          </p:cNvSpPr>
          <p:nvPr>
            <p:ph type="sldNum" sz="quarter" idx="12"/>
          </p:nvPr>
        </p:nvSpPr>
        <p:spPr/>
        <p:txBody>
          <a:bodyPr/>
          <a:lstStyle/>
          <a:p>
            <a:fld id="{3889096D-1CC9-44F5-AD85-84725E33549A}" type="slidenum">
              <a:rPr lang="en-US" smtClean="0"/>
              <a:pPr/>
              <a:t>8</a:t>
            </a:fld>
            <a:endParaRPr lang="en-US"/>
          </a:p>
        </p:txBody>
      </p:sp>
      <p:sp>
        <p:nvSpPr>
          <p:cNvPr id="6" name="TextBox 5"/>
          <p:cNvSpPr txBox="1"/>
          <p:nvPr/>
        </p:nvSpPr>
        <p:spPr>
          <a:xfrm>
            <a:off x="1447800" y="228600"/>
            <a:ext cx="6629400" cy="830997"/>
          </a:xfrm>
          <a:prstGeom prst="rect">
            <a:avLst/>
          </a:prstGeom>
          <a:noFill/>
        </p:spPr>
        <p:txBody>
          <a:bodyPr wrap="square" rtlCol="0">
            <a:spAutoFit/>
            <a:scene3d>
              <a:camera prst="orthographicFront"/>
              <a:lightRig rig="flood" dir="t"/>
            </a:scene3d>
            <a:sp3d prstMaterial="plastic">
              <a:bevelT w="215900" h="215900"/>
              <a:bevelB w="215900" h="215900"/>
              <a:extrusionClr>
                <a:srgbClr val="FF0000"/>
              </a:extrusionClr>
              <a:contourClr>
                <a:schemeClr val="bg1"/>
              </a:contourClr>
            </a:sp3d>
          </a:bodyPr>
          <a:lstStyle/>
          <a:p>
            <a:pPr algn="ctr"/>
            <a:r>
              <a:rPr lang="en-US" sz="4800" b="1" dirty="0" smtClean="0">
                <a:solidFill>
                  <a:srgbClr val="3C5A78"/>
                </a:solidFill>
                <a:sym typeface="Symbol"/>
              </a:rPr>
              <a:t>PrimEx Collaboration</a:t>
            </a:r>
            <a:endParaRPr lang="en-US" sz="4800" b="1" baseline="80000" dirty="0">
              <a:solidFill>
                <a:srgbClr val="3C5A78"/>
              </a:solidFill>
            </a:endParaRPr>
          </a:p>
        </p:txBody>
      </p:sp>
      <p:sp>
        <p:nvSpPr>
          <p:cNvPr id="7" name="Rectangle 6"/>
          <p:cNvSpPr>
            <a:spLocks noChangeArrowheads="1"/>
          </p:cNvSpPr>
          <p:nvPr/>
        </p:nvSpPr>
        <p:spPr bwMode="auto">
          <a:xfrm>
            <a:off x="457200" y="1600200"/>
            <a:ext cx="6019800" cy="3539430"/>
          </a:xfrm>
          <a:prstGeom prst="rect">
            <a:avLst/>
          </a:prstGeom>
          <a:noFill/>
          <a:ln w="9525">
            <a:noFill/>
            <a:miter lim="800000"/>
            <a:headEnd/>
            <a:tailEnd/>
          </a:ln>
          <a:effectLst/>
        </p:spPr>
        <p:txBody>
          <a:bodyPr wrap="square" anchor="ctr">
            <a:spAutoFit/>
          </a:bodyPr>
          <a:lstStyle/>
          <a:p>
            <a:pPr algn="ctr"/>
            <a:r>
              <a:rPr lang="en-US" sz="1400" i="1" dirty="0">
                <a:latin typeface="Times New Roman" pitchFamily="18" charset="0"/>
              </a:rPr>
              <a:t>Arizona State University, Tempe, AZ, Catholic University of America, Washington, DC, Chinese Institute of Atomic Energy, Beijing, China, Eastern Kentucky University, Richmond, KY, George Washington University, Washington, DC,  Hampton University, Hampton, VA, Institute for High Energy Physics, Chinese Academy of Sciences, Beijing, China, Institute for High Energy Physics, Protvino, Moscow region, Russia, Institute for Theoretical and Experimental Physics, Moscow, Russia, Kharkov Institute of Physics and Technology, Kharkov, Ukraine,  Massachusetts Institute of Technology, Cambridge, MA, </a:t>
            </a:r>
            <a:r>
              <a:rPr lang="en-US" sz="1400" i="1" dirty="0" smtClean="0">
                <a:latin typeface="Times New Roman" pitchFamily="18" charset="0"/>
              </a:rPr>
              <a:t>Moscow Engineering Physics Institute, Moscow, Russia, Norfolk </a:t>
            </a:r>
            <a:r>
              <a:rPr lang="en-US" sz="1400" i="1" dirty="0">
                <a:latin typeface="Times New Roman" pitchFamily="18" charset="0"/>
              </a:rPr>
              <a:t>State University, Norfolk, VA, North Carolina A&amp;T State University, Greensboro, NC, North Carolina Central University, Durham, NC, Thomas Jefferson National Accelerator Facility, Newport News, VA, Tomsk </a:t>
            </a:r>
            <a:r>
              <a:rPr lang="en-US" sz="1400" i="1" dirty="0" smtClean="0">
                <a:latin typeface="Times New Roman" pitchFamily="18" charset="0"/>
              </a:rPr>
              <a:t>Polytechnic </a:t>
            </a:r>
            <a:r>
              <a:rPr lang="en-US" sz="1400" i="1" dirty="0">
                <a:latin typeface="Times New Roman" pitchFamily="18" charset="0"/>
              </a:rPr>
              <a:t>University, Tomsk, Russia, Idaho State University, Pocatello, ID, University of Illinois, Urbana, IL, University of Kentucky, Lexington, KY,  University of Massachusetts, Amherst, MA, University of North Carolina at Wilmington, Wilmington, NC, University of Virginia, Charlottesville, VA, Yerevan Physics Institute, Yerevan, Armenia  </a:t>
            </a:r>
          </a:p>
        </p:txBody>
      </p:sp>
      <p:pic>
        <p:nvPicPr>
          <p:cNvPr id="8" name="Picture 4" descr="PRIMEXa_012"/>
          <p:cNvPicPr>
            <a:picLocks noChangeAspect="1" noChangeArrowheads="1"/>
          </p:cNvPicPr>
          <p:nvPr/>
        </p:nvPicPr>
        <p:blipFill>
          <a:blip r:embed="rId2" cstate="print"/>
          <a:srcRect/>
          <a:stretch>
            <a:fillRect/>
          </a:stretch>
        </p:blipFill>
        <p:spPr>
          <a:xfrm>
            <a:off x="6553200" y="1600200"/>
            <a:ext cx="2404664" cy="3620816"/>
          </a:xfrm>
          <a:prstGeom prst="rect">
            <a:avLst/>
          </a:prstGeo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I. Larin                  Users Meeting   2009</a:t>
            </a:r>
            <a:endParaRPr lang="en-US" dirty="0"/>
          </a:p>
        </p:txBody>
      </p:sp>
      <p:sp>
        <p:nvSpPr>
          <p:cNvPr id="5" name="Slide Number Placeholder 4"/>
          <p:cNvSpPr>
            <a:spLocks noGrp="1"/>
          </p:cNvSpPr>
          <p:nvPr>
            <p:ph type="sldNum" sz="quarter" idx="12"/>
          </p:nvPr>
        </p:nvSpPr>
        <p:spPr/>
        <p:txBody>
          <a:bodyPr/>
          <a:lstStyle/>
          <a:p>
            <a:fld id="{3889096D-1CC9-44F5-AD85-84725E33549A}" type="slidenum">
              <a:rPr lang="en-US" smtClean="0"/>
              <a:pPr/>
              <a:t>9</a:t>
            </a:fld>
            <a:endParaRPr lang="en-US" dirty="0"/>
          </a:p>
        </p:txBody>
      </p:sp>
      <p:sp>
        <p:nvSpPr>
          <p:cNvPr id="6" name="TextBox 5"/>
          <p:cNvSpPr txBox="1"/>
          <p:nvPr/>
        </p:nvSpPr>
        <p:spPr>
          <a:xfrm>
            <a:off x="1600200" y="0"/>
            <a:ext cx="5638800" cy="830997"/>
          </a:xfrm>
          <a:prstGeom prst="rect">
            <a:avLst/>
          </a:prstGeom>
          <a:noFill/>
        </p:spPr>
        <p:txBody>
          <a:bodyPr wrap="square" rtlCol="0">
            <a:spAutoFit/>
            <a:scene3d>
              <a:camera prst="orthographicFront"/>
              <a:lightRig rig="flood" dir="t"/>
            </a:scene3d>
            <a:sp3d prstMaterial="plastic">
              <a:bevelT w="215900" h="215900"/>
              <a:bevelB w="215900" h="215900"/>
              <a:extrusionClr>
                <a:srgbClr val="FF0000"/>
              </a:extrusionClr>
              <a:contourClr>
                <a:schemeClr val="bg1"/>
              </a:contourClr>
            </a:sp3d>
          </a:bodyPr>
          <a:lstStyle/>
          <a:p>
            <a:pPr algn="ctr"/>
            <a:r>
              <a:rPr lang="en-US" sz="4800" b="1" dirty="0" smtClean="0">
                <a:solidFill>
                  <a:srgbClr val="3C5A78"/>
                </a:solidFill>
                <a:sym typeface="Symbol"/>
              </a:rPr>
              <a:t>PrimEx Milestones</a:t>
            </a:r>
            <a:endParaRPr lang="en-US" sz="4800" b="1" baseline="80000" dirty="0">
              <a:solidFill>
                <a:srgbClr val="3C5A78"/>
              </a:solidFill>
            </a:endParaRPr>
          </a:p>
        </p:txBody>
      </p:sp>
      <p:graphicFrame>
        <p:nvGraphicFramePr>
          <p:cNvPr id="7" name="Содержимое 5"/>
          <p:cNvGraphicFramePr>
            <a:graphicFrameLocks noGrp="1"/>
          </p:cNvGraphicFramePr>
          <p:nvPr>
            <p:ph idx="1"/>
          </p:nvPr>
        </p:nvGraphicFramePr>
        <p:xfrm>
          <a:off x="5105400" y="3733800"/>
          <a:ext cx="4191000" cy="28194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5486400" y="4953000"/>
            <a:ext cx="762000" cy="523220"/>
          </a:xfrm>
          <a:prstGeom prst="rect">
            <a:avLst/>
          </a:prstGeom>
          <a:noFill/>
        </p:spPr>
        <p:txBody>
          <a:bodyPr wrap="square" rtlCol="0">
            <a:spAutoFit/>
            <a:scene3d>
              <a:camera prst="orthographicFront">
                <a:rot lat="21000000" lon="0" rev="0"/>
              </a:camera>
              <a:lightRig rig="flood" dir="t"/>
            </a:scene3d>
            <a:sp3d prstMaterial="plastic">
              <a:bevelT w="215900" h="215900"/>
              <a:bevelB w="215900" h="215900"/>
              <a:extrusionClr>
                <a:srgbClr val="FF0000"/>
              </a:extrusionClr>
              <a:contourClr>
                <a:schemeClr val="bg1"/>
              </a:contourClr>
            </a:sp3d>
          </a:bodyPr>
          <a:lstStyle/>
          <a:p>
            <a:r>
              <a:rPr lang="en-US" sz="2800" b="1" dirty="0" smtClean="0">
                <a:solidFill>
                  <a:srgbClr val="AEC2D6"/>
                </a:solidFill>
                <a:effectLst>
                  <a:outerShdw dir="3000000" algn="ctr" rotWithShape="0">
                    <a:srgbClr val="000000">
                      <a:alpha val="25000"/>
                    </a:srgbClr>
                  </a:outerShdw>
                </a:effectLst>
                <a:sym typeface="Symbol"/>
              </a:rPr>
              <a:t></a:t>
            </a:r>
            <a:r>
              <a:rPr lang="en-US" sz="2000" b="1" baseline="50000" dirty="0" smtClean="0">
                <a:solidFill>
                  <a:srgbClr val="AEC2D6"/>
                </a:solidFill>
                <a:effectLst>
                  <a:outerShdw dir="3000000" algn="ctr" rotWithShape="0">
                    <a:srgbClr val="000000">
                      <a:alpha val="25000"/>
                    </a:srgbClr>
                  </a:outerShdw>
                </a:effectLst>
                <a:sym typeface="Symbol"/>
              </a:rPr>
              <a:t>0</a:t>
            </a:r>
            <a:endParaRPr lang="en-US" sz="2000" b="1" baseline="50000" dirty="0">
              <a:solidFill>
                <a:srgbClr val="AEC2D6"/>
              </a:solidFill>
              <a:effectLst>
                <a:outerShdw dir="3000000" algn="ctr" rotWithShape="0">
                  <a:srgbClr val="000000">
                    <a:alpha val="25000"/>
                  </a:srgbClr>
                </a:outerShdw>
              </a:effectLst>
            </a:endParaRPr>
          </a:p>
        </p:txBody>
      </p:sp>
      <p:sp>
        <p:nvSpPr>
          <p:cNvPr id="9" name="TextBox 8"/>
          <p:cNvSpPr txBox="1"/>
          <p:nvPr/>
        </p:nvSpPr>
        <p:spPr>
          <a:xfrm>
            <a:off x="5410200" y="4572000"/>
            <a:ext cx="762000" cy="523220"/>
          </a:xfrm>
          <a:prstGeom prst="rect">
            <a:avLst/>
          </a:prstGeom>
          <a:noFill/>
        </p:spPr>
        <p:txBody>
          <a:bodyPr wrap="square" rtlCol="0">
            <a:spAutoFit/>
            <a:scene3d>
              <a:camera prst="orthographicFront">
                <a:rot lat="20700000" lon="0" rev="0"/>
              </a:camera>
              <a:lightRig rig="flood" dir="t"/>
            </a:scene3d>
            <a:sp3d prstMaterial="plastic">
              <a:bevelT w="215900" h="215900"/>
              <a:bevelB w="215900" h="215900"/>
              <a:extrusionClr>
                <a:srgbClr val="FF0000"/>
              </a:extrusionClr>
              <a:contourClr>
                <a:schemeClr val="bg1"/>
              </a:contourClr>
            </a:sp3d>
          </a:bodyPr>
          <a:lstStyle/>
          <a:p>
            <a:r>
              <a:rPr lang="en-US" sz="2800" b="1" dirty="0" smtClean="0">
                <a:solidFill>
                  <a:srgbClr val="FFE9A3"/>
                </a:solidFill>
                <a:effectLst>
                  <a:outerShdw dir="3000000" algn="ctr" rotWithShape="0">
                    <a:srgbClr val="000000">
                      <a:alpha val="25000"/>
                    </a:srgbClr>
                  </a:outerShdw>
                </a:effectLst>
                <a:sym typeface="Symbol"/>
              </a:rPr>
              <a:t></a:t>
            </a:r>
            <a:r>
              <a:rPr lang="en-US" sz="2000" b="1" baseline="50000" dirty="0" smtClean="0">
                <a:solidFill>
                  <a:srgbClr val="FFE9A3"/>
                </a:solidFill>
                <a:effectLst>
                  <a:outerShdw dir="3000000" algn="ctr" rotWithShape="0">
                    <a:srgbClr val="000000">
                      <a:alpha val="25000"/>
                    </a:srgbClr>
                  </a:outerShdw>
                </a:effectLst>
                <a:sym typeface="Symbol"/>
              </a:rPr>
              <a:t>0</a:t>
            </a:r>
            <a:endParaRPr lang="en-US" sz="2000" b="1" baseline="50000" dirty="0">
              <a:solidFill>
                <a:srgbClr val="FFE9A3"/>
              </a:solidFill>
              <a:effectLst>
                <a:outerShdw dir="3000000" algn="ctr" rotWithShape="0">
                  <a:srgbClr val="000000">
                    <a:alpha val="25000"/>
                  </a:srgbClr>
                </a:outerShdw>
              </a:effectLst>
            </a:endParaRPr>
          </a:p>
        </p:txBody>
      </p:sp>
      <p:sp>
        <p:nvSpPr>
          <p:cNvPr id="10" name="TextBox 9"/>
          <p:cNvSpPr txBox="1"/>
          <p:nvPr/>
        </p:nvSpPr>
        <p:spPr>
          <a:xfrm>
            <a:off x="6705600" y="5334000"/>
            <a:ext cx="914400" cy="307777"/>
          </a:xfrm>
          <a:prstGeom prst="rect">
            <a:avLst/>
          </a:prstGeom>
          <a:noFill/>
        </p:spPr>
        <p:txBody>
          <a:bodyPr wrap="square" rtlCol="0">
            <a:spAutoFit/>
            <a:scene3d>
              <a:camera prst="orthographicFront">
                <a:rot lat="20400000" lon="0" rev="0"/>
              </a:camera>
              <a:lightRig rig="flood" dir="t"/>
            </a:scene3d>
            <a:sp3d prstMaterial="plastic">
              <a:bevelT w="215900" h="215900"/>
              <a:bevelB w="215900" h="215900"/>
              <a:extrusionClr>
                <a:srgbClr val="FF0000"/>
              </a:extrusionClr>
              <a:contourClr>
                <a:schemeClr val="bg1"/>
              </a:contourClr>
            </a:sp3d>
          </a:bodyPr>
          <a:lstStyle/>
          <a:p>
            <a:r>
              <a:rPr lang="en-US" sz="1400" b="1" dirty="0" smtClean="0">
                <a:solidFill>
                  <a:srgbClr val="FFFF00"/>
                </a:solidFill>
                <a:effectLst>
                  <a:outerShdw dir="3000000" algn="ctr" rotWithShape="0">
                    <a:srgbClr val="000000">
                      <a:alpha val="25000"/>
                    </a:srgbClr>
                  </a:outerShdw>
                </a:effectLst>
                <a:sym typeface="Symbol"/>
              </a:rPr>
              <a:t>Compton</a:t>
            </a:r>
            <a:endParaRPr lang="en-US" sz="1400" b="1" baseline="50000" dirty="0">
              <a:solidFill>
                <a:srgbClr val="FFFF00"/>
              </a:solidFill>
              <a:effectLst>
                <a:outerShdw dir="3000000" algn="ctr" rotWithShape="0">
                  <a:srgbClr val="000000">
                    <a:alpha val="25000"/>
                  </a:srgbClr>
                </a:outerShdw>
              </a:effectLst>
            </a:endParaRPr>
          </a:p>
        </p:txBody>
      </p:sp>
      <p:sp>
        <p:nvSpPr>
          <p:cNvPr id="11" name="TextBox 10"/>
          <p:cNvSpPr txBox="1"/>
          <p:nvPr/>
        </p:nvSpPr>
        <p:spPr>
          <a:xfrm>
            <a:off x="7467600" y="5715000"/>
            <a:ext cx="1143000" cy="523220"/>
          </a:xfrm>
          <a:prstGeom prst="rect">
            <a:avLst/>
          </a:prstGeom>
          <a:noFill/>
        </p:spPr>
        <p:txBody>
          <a:bodyPr wrap="square" rtlCol="0">
            <a:spAutoFit/>
            <a:scene3d>
              <a:camera prst="orthographicFront">
                <a:rot lat="20700000" lon="0" rev="1800000"/>
              </a:camera>
              <a:lightRig rig="flood" dir="t"/>
            </a:scene3d>
            <a:sp3d prstMaterial="plastic">
              <a:bevelT w="215900" h="215900"/>
              <a:bevelB w="215900" h="215900"/>
              <a:extrusionClr>
                <a:srgbClr val="FF0000"/>
              </a:extrusionClr>
              <a:contourClr>
                <a:schemeClr val="bg1"/>
              </a:contourClr>
            </a:sp3d>
          </a:bodyPr>
          <a:lstStyle/>
          <a:p>
            <a:r>
              <a:rPr lang="en-US" sz="2800" b="1" dirty="0" smtClean="0">
                <a:solidFill>
                  <a:srgbClr val="FF0066"/>
                </a:solidFill>
                <a:effectLst>
                  <a:outerShdw dir="3000000" algn="ctr" rotWithShape="0">
                    <a:srgbClr val="000000">
                      <a:alpha val="25000"/>
                    </a:srgbClr>
                  </a:outerShdw>
                </a:effectLst>
                <a:sym typeface="Symbol"/>
              </a:rPr>
              <a:t>e</a:t>
            </a:r>
            <a:r>
              <a:rPr lang="en-US" sz="2800" b="1" baseline="30000" dirty="0" smtClean="0">
                <a:solidFill>
                  <a:srgbClr val="FF0066"/>
                </a:solidFill>
                <a:effectLst>
                  <a:outerShdw dir="3000000" algn="ctr" rotWithShape="0">
                    <a:srgbClr val="000000">
                      <a:alpha val="25000"/>
                    </a:srgbClr>
                  </a:outerShdw>
                </a:effectLst>
                <a:sym typeface="Symbol"/>
              </a:rPr>
              <a:t>+</a:t>
            </a:r>
            <a:r>
              <a:rPr lang="en-US" sz="2800" b="1" dirty="0" smtClean="0">
                <a:solidFill>
                  <a:srgbClr val="FF0066"/>
                </a:solidFill>
                <a:effectLst>
                  <a:outerShdw dir="3000000" algn="ctr" rotWithShape="0">
                    <a:srgbClr val="000000">
                      <a:alpha val="25000"/>
                    </a:srgbClr>
                  </a:outerShdw>
                </a:effectLst>
                <a:sym typeface="Symbol"/>
              </a:rPr>
              <a:t>e</a:t>
            </a:r>
            <a:r>
              <a:rPr lang="en-US" sz="2800" b="1" baseline="30000" dirty="0" smtClean="0">
                <a:solidFill>
                  <a:srgbClr val="FF0066"/>
                </a:solidFill>
                <a:effectLst>
                  <a:outerShdw dir="3000000" algn="ctr" rotWithShape="0">
                    <a:srgbClr val="000000">
                      <a:alpha val="25000"/>
                    </a:srgbClr>
                  </a:outerShdw>
                </a:effectLst>
                <a:sym typeface="Symbol"/>
              </a:rPr>
              <a:t>-</a:t>
            </a:r>
            <a:endParaRPr lang="en-US" sz="2800" b="1" baseline="30000" dirty="0">
              <a:solidFill>
                <a:srgbClr val="FF0066"/>
              </a:solidFill>
              <a:effectLst>
                <a:outerShdw dir="3000000" algn="ctr" rotWithShape="0">
                  <a:srgbClr val="000000">
                    <a:alpha val="25000"/>
                  </a:srgbClr>
                </a:outerShdw>
              </a:effectLst>
            </a:endParaRPr>
          </a:p>
        </p:txBody>
      </p:sp>
      <p:sp>
        <p:nvSpPr>
          <p:cNvPr id="12" name="TextBox 11"/>
          <p:cNvSpPr txBox="1"/>
          <p:nvPr/>
        </p:nvSpPr>
        <p:spPr>
          <a:xfrm>
            <a:off x="7010400" y="4572000"/>
            <a:ext cx="1447800" cy="461665"/>
          </a:xfrm>
          <a:prstGeom prst="rect">
            <a:avLst/>
          </a:prstGeom>
          <a:noFill/>
        </p:spPr>
        <p:txBody>
          <a:bodyPr wrap="square" rtlCol="0">
            <a:spAutoFit/>
            <a:scene3d>
              <a:camera prst="orthographicFront">
                <a:rot lat="20400000" lon="0" rev="0"/>
              </a:camera>
              <a:lightRig rig="flood" dir="t"/>
            </a:scene3d>
            <a:sp3d prstMaterial="plastic">
              <a:bevelT w="215900" h="215900"/>
              <a:bevelB w="215900" h="215900"/>
              <a:extrusionClr>
                <a:srgbClr val="FF0000"/>
              </a:extrusionClr>
              <a:contourClr>
                <a:schemeClr val="bg1"/>
              </a:contourClr>
            </a:sp3d>
          </a:bodyPr>
          <a:lstStyle/>
          <a:p>
            <a:pPr algn="ctr"/>
            <a:r>
              <a:rPr lang="en-US" sz="1200" b="1" dirty="0" smtClean="0">
                <a:solidFill>
                  <a:srgbClr val="004821"/>
                </a:solidFill>
                <a:sym typeface="Symbol"/>
              </a:rPr>
              <a:t>Commissioning</a:t>
            </a:r>
          </a:p>
          <a:p>
            <a:pPr algn="ctr"/>
            <a:r>
              <a:rPr lang="en-US" sz="1200" b="1" dirty="0" smtClean="0">
                <a:solidFill>
                  <a:srgbClr val="004821"/>
                </a:solidFill>
                <a:sym typeface="Symbol"/>
              </a:rPr>
              <a:t>and special runs</a:t>
            </a:r>
            <a:endParaRPr lang="en-US" sz="1200" b="1" baseline="50000" dirty="0">
              <a:solidFill>
                <a:srgbClr val="004821"/>
              </a:solidFill>
            </a:endParaRPr>
          </a:p>
        </p:txBody>
      </p:sp>
      <p:sp>
        <p:nvSpPr>
          <p:cNvPr id="13" name="TextBox 12"/>
          <p:cNvSpPr txBox="1"/>
          <p:nvPr/>
        </p:nvSpPr>
        <p:spPr>
          <a:xfrm>
            <a:off x="5943600" y="4953000"/>
            <a:ext cx="990600" cy="523220"/>
          </a:xfrm>
          <a:prstGeom prst="rect">
            <a:avLst/>
          </a:prstGeom>
          <a:noFill/>
        </p:spPr>
        <p:txBody>
          <a:bodyPr wrap="square" rtlCol="0">
            <a:spAutoFit/>
            <a:scene3d>
              <a:camera prst="orthographicFront">
                <a:rot lat="21000000" lon="0" rev="0"/>
              </a:camera>
              <a:lightRig rig="flood" dir="t"/>
            </a:scene3d>
            <a:sp3d prstMaterial="plastic">
              <a:bevelT w="215900" h="215900"/>
              <a:bevelB w="215900" h="215900"/>
              <a:extrusionClr>
                <a:srgbClr val="FF0000"/>
              </a:extrusionClr>
              <a:contourClr>
                <a:schemeClr val="bg1"/>
              </a:contourClr>
            </a:sp3d>
          </a:bodyPr>
          <a:lstStyle/>
          <a:p>
            <a:r>
              <a:rPr lang="en-US" sz="2000" b="1" baseline="50000" dirty="0" smtClean="0">
                <a:solidFill>
                  <a:srgbClr val="AEC2D6"/>
                </a:solidFill>
                <a:effectLst>
                  <a:outerShdw dir="3000000" algn="ctr" rotWithShape="0">
                    <a:srgbClr val="000000">
                      <a:alpha val="25000"/>
                    </a:srgbClr>
                  </a:outerShdw>
                </a:effectLst>
                <a:sym typeface="Symbol"/>
              </a:rPr>
              <a:t>208</a:t>
            </a:r>
            <a:r>
              <a:rPr lang="en-US" sz="2800" b="1" dirty="0" smtClean="0">
                <a:solidFill>
                  <a:srgbClr val="AEC2D6"/>
                </a:solidFill>
                <a:effectLst>
                  <a:outerShdw dir="3000000" algn="ctr" rotWithShape="0">
                    <a:srgbClr val="000000">
                      <a:alpha val="25000"/>
                    </a:srgbClr>
                  </a:outerShdw>
                </a:effectLst>
                <a:sym typeface="Symbol"/>
              </a:rPr>
              <a:t>Pb</a:t>
            </a:r>
            <a:endParaRPr lang="en-US" sz="2800" b="1" baseline="50000" dirty="0">
              <a:solidFill>
                <a:srgbClr val="AEC2D6"/>
              </a:solidFill>
              <a:effectLst>
                <a:outerShdw dir="3000000" algn="ctr" rotWithShape="0">
                  <a:srgbClr val="000000">
                    <a:alpha val="25000"/>
                  </a:srgbClr>
                </a:outerShdw>
              </a:effectLst>
            </a:endParaRPr>
          </a:p>
        </p:txBody>
      </p:sp>
      <p:sp>
        <p:nvSpPr>
          <p:cNvPr id="14" name="TextBox 13"/>
          <p:cNvSpPr txBox="1"/>
          <p:nvPr/>
        </p:nvSpPr>
        <p:spPr>
          <a:xfrm>
            <a:off x="6096000" y="4343400"/>
            <a:ext cx="762000" cy="523220"/>
          </a:xfrm>
          <a:prstGeom prst="rect">
            <a:avLst/>
          </a:prstGeom>
          <a:noFill/>
        </p:spPr>
        <p:txBody>
          <a:bodyPr wrap="square" rtlCol="0">
            <a:spAutoFit/>
            <a:scene3d>
              <a:camera prst="orthographicFront">
                <a:rot lat="20700000" lon="0" rev="0"/>
              </a:camera>
              <a:lightRig rig="flood" dir="t"/>
            </a:scene3d>
            <a:sp3d prstMaterial="plastic">
              <a:bevelT w="215900" h="215900"/>
              <a:bevelB w="215900" h="215900"/>
              <a:extrusionClr>
                <a:srgbClr val="FF0000"/>
              </a:extrusionClr>
              <a:contourClr>
                <a:schemeClr val="bg1"/>
              </a:contourClr>
            </a:sp3d>
          </a:bodyPr>
          <a:lstStyle/>
          <a:p>
            <a:r>
              <a:rPr lang="en-US" sz="2000" b="1" baseline="50000" dirty="0" smtClean="0">
                <a:solidFill>
                  <a:srgbClr val="FFE9A3"/>
                </a:solidFill>
                <a:effectLst>
                  <a:outerShdw dir="3000000" algn="ctr" rotWithShape="0">
                    <a:srgbClr val="000000">
                      <a:alpha val="25000"/>
                    </a:srgbClr>
                  </a:outerShdw>
                </a:effectLst>
                <a:sym typeface="Symbol"/>
              </a:rPr>
              <a:t>12</a:t>
            </a:r>
            <a:r>
              <a:rPr lang="en-US" sz="2000" b="1" dirty="0" smtClean="0">
                <a:solidFill>
                  <a:srgbClr val="FFE9A3"/>
                </a:solidFill>
                <a:effectLst>
                  <a:outerShdw dir="3000000" algn="ctr" rotWithShape="0">
                    <a:srgbClr val="000000">
                      <a:alpha val="25000"/>
                    </a:srgbClr>
                  </a:outerShdw>
                </a:effectLst>
                <a:sym typeface="Symbol"/>
              </a:rPr>
              <a:t> </a:t>
            </a:r>
            <a:r>
              <a:rPr lang="en-US" sz="2800" b="1" dirty="0" smtClean="0">
                <a:solidFill>
                  <a:srgbClr val="FFE9A3"/>
                </a:solidFill>
                <a:effectLst>
                  <a:outerShdw dir="3000000" algn="ctr" rotWithShape="0">
                    <a:srgbClr val="000000">
                      <a:alpha val="25000"/>
                    </a:srgbClr>
                  </a:outerShdw>
                </a:effectLst>
                <a:sym typeface="Symbol"/>
              </a:rPr>
              <a:t>C</a:t>
            </a:r>
            <a:endParaRPr lang="en-US" sz="2800" b="1" baseline="50000" dirty="0">
              <a:solidFill>
                <a:srgbClr val="FFE9A3"/>
              </a:solidFill>
              <a:effectLst>
                <a:outerShdw dir="3000000" algn="ctr" rotWithShape="0">
                  <a:srgbClr val="000000">
                    <a:alpha val="25000"/>
                  </a:srgbClr>
                </a:outerShdw>
              </a:effectLst>
            </a:endParaRPr>
          </a:p>
        </p:txBody>
      </p:sp>
      <p:sp>
        <p:nvSpPr>
          <p:cNvPr id="15" name="TextBox 14"/>
          <p:cNvSpPr txBox="1"/>
          <p:nvPr/>
        </p:nvSpPr>
        <p:spPr>
          <a:xfrm>
            <a:off x="0" y="1066800"/>
            <a:ext cx="5562600" cy="4093428"/>
          </a:xfrm>
          <a:prstGeom prst="rect">
            <a:avLst/>
          </a:prstGeom>
          <a:noFill/>
        </p:spPr>
        <p:txBody>
          <a:bodyPr wrap="square" rtlCol="0">
            <a:spAutoFit/>
            <a:scene3d>
              <a:camera prst="orthographicFront"/>
              <a:lightRig rig="flood" dir="t"/>
            </a:scene3d>
            <a:sp3d prstMaterial="plastic">
              <a:bevelT w="215900" h="215900"/>
              <a:bevelB w="215900" h="215900"/>
              <a:extrusionClr>
                <a:srgbClr val="FF0000"/>
              </a:extrusionClr>
              <a:contourClr>
                <a:schemeClr val="bg1"/>
              </a:contourClr>
            </a:sp3d>
          </a:bodyPr>
          <a:lstStyle/>
          <a:p>
            <a:pPr lvl="1">
              <a:buSzPct val="50000"/>
              <a:buBlip>
                <a:blip r:embed="rId3"/>
              </a:buBlip>
            </a:pPr>
            <a:r>
              <a:rPr lang="en-US" sz="2000" b="1" dirty="0" smtClean="0">
                <a:solidFill>
                  <a:srgbClr val="3C5A78"/>
                </a:solidFill>
                <a:latin typeface="Times New Roman" pitchFamily="18" charset="0"/>
                <a:cs typeface="Times New Roman" pitchFamily="18" charset="0"/>
                <a:sym typeface="Symbol"/>
              </a:rPr>
              <a:t> 1999: Proposal approved by PAC15</a:t>
            </a:r>
          </a:p>
          <a:p>
            <a:pPr lvl="1">
              <a:buSzPct val="50000"/>
              <a:buBlip>
                <a:blip r:embed="rId3"/>
              </a:buBlip>
            </a:pPr>
            <a:endParaRPr lang="en-US" sz="800" b="1" dirty="0" smtClean="0">
              <a:solidFill>
                <a:srgbClr val="3C5A78"/>
              </a:solidFill>
              <a:latin typeface="Times New Roman" pitchFamily="18" charset="0"/>
              <a:cs typeface="Times New Roman" pitchFamily="18" charset="0"/>
              <a:sym typeface="Symbol"/>
            </a:endParaRPr>
          </a:p>
          <a:p>
            <a:pPr lvl="1">
              <a:buSzPct val="50000"/>
              <a:buBlip>
                <a:blip r:embed="rId3"/>
              </a:buBlip>
            </a:pPr>
            <a:r>
              <a:rPr lang="en-US" sz="2000" b="1" dirty="0" smtClean="0">
                <a:solidFill>
                  <a:srgbClr val="3C5A78"/>
                </a:solidFill>
                <a:latin typeface="Times New Roman" pitchFamily="18" charset="0"/>
                <a:cs typeface="Times New Roman" pitchFamily="18" charset="0"/>
                <a:sym typeface="Symbol"/>
              </a:rPr>
              <a:t> 2000: NSF awarded MRI $1M grant to develop experimental setup</a:t>
            </a:r>
          </a:p>
          <a:p>
            <a:pPr lvl="1">
              <a:buSzPct val="50000"/>
              <a:buBlip>
                <a:blip r:embed="rId3"/>
              </a:buBlip>
            </a:pPr>
            <a:endParaRPr lang="en-US" sz="800" b="1" dirty="0" smtClean="0">
              <a:solidFill>
                <a:srgbClr val="3C5A78"/>
              </a:solidFill>
              <a:latin typeface="Times New Roman" pitchFamily="18" charset="0"/>
              <a:cs typeface="Times New Roman" pitchFamily="18" charset="0"/>
              <a:sym typeface="Symbol"/>
            </a:endParaRPr>
          </a:p>
          <a:p>
            <a:pPr lvl="1">
              <a:buSzPct val="50000"/>
              <a:buBlip>
                <a:blip r:embed="rId3"/>
              </a:buBlip>
            </a:pPr>
            <a:r>
              <a:rPr lang="en-US" sz="2000" b="1" dirty="0" smtClean="0">
                <a:solidFill>
                  <a:srgbClr val="3C5A78"/>
                </a:solidFill>
                <a:latin typeface="Times New Roman" pitchFamily="18" charset="0"/>
                <a:cs typeface="Times New Roman" pitchFamily="18" charset="0"/>
                <a:sym typeface="Symbol"/>
              </a:rPr>
              <a:t> 2002: Reapproved by PAC22 (E02-103) with A rating</a:t>
            </a:r>
          </a:p>
          <a:p>
            <a:pPr lvl="1">
              <a:buSzPct val="50000"/>
              <a:buBlip>
                <a:blip r:embed="rId3"/>
              </a:buBlip>
            </a:pPr>
            <a:endParaRPr lang="en-US" sz="800" b="1" dirty="0" smtClean="0">
              <a:solidFill>
                <a:srgbClr val="3C5A78"/>
              </a:solidFill>
              <a:latin typeface="Times New Roman" pitchFamily="18" charset="0"/>
              <a:cs typeface="Times New Roman" pitchFamily="18" charset="0"/>
              <a:sym typeface="Symbol"/>
            </a:endParaRPr>
          </a:p>
          <a:p>
            <a:pPr lvl="1">
              <a:buSzPct val="50000"/>
              <a:buBlip>
                <a:blip r:embed="rId3"/>
              </a:buBlip>
            </a:pPr>
            <a:r>
              <a:rPr lang="en-US" sz="2000" b="1" dirty="0" smtClean="0">
                <a:solidFill>
                  <a:srgbClr val="3C5A78"/>
                </a:solidFill>
                <a:latin typeface="Times New Roman" pitchFamily="18" charset="0"/>
                <a:cs typeface="Times New Roman" pitchFamily="18" charset="0"/>
                <a:sym typeface="Symbol"/>
              </a:rPr>
              <a:t> 2004: August        	- Installation of setup</a:t>
            </a:r>
          </a:p>
          <a:p>
            <a:pPr lvl="1">
              <a:buSzPct val="50000"/>
            </a:pPr>
            <a:r>
              <a:rPr lang="en-US" sz="2000" b="1" dirty="0" smtClean="0">
                <a:solidFill>
                  <a:srgbClr val="3C5A78"/>
                </a:solidFill>
                <a:latin typeface="Times New Roman" pitchFamily="18" charset="0"/>
                <a:cs typeface="Times New Roman" pitchFamily="18" charset="0"/>
                <a:sym typeface="Symbol"/>
              </a:rPr>
              <a:t>             September  	- Commissioning</a:t>
            </a:r>
          </a:p>
          <a:p>
            <a:pPr lvl="1">
              <a:buSzPct val="50000"/>
            </a:pPr>
            <a:r>
              <a:rPr lang="en-US" sz="2000" b="1" dirty="0" smtClean="0">
                <a:solidFill>
                  <a:srgbClr val="3C5A78"/>
                </a:solidFill>
                <a:latin typeface="Times New Roman" pitchFamily="18" charset="0"/>
                <a:cs typeface="Times New Roman" pitchFamily="18" charset="0"/>
                <a:sym typeface="Symbol"/>
              </a:rPr>
              <a:t>October-November	- Data taking (~45 days)</a:t>
            </a:r>
          </a:p>
          <a:p>
            <a:pPr lvl="1">
              <a:buSzPct val="50000"/>
            </a:pPr>
            <a:endParaRPr lang="en-US" sz="800" b="1" dirty="0" smtClean="0">
              <a:solidFill>
                <a:srgbClr val="3C5A78"/>
              </a:solidFill>
              <a:latin typeface="Times New Roman" pitchFamily="18" charset="0"/>
              <a:cs typeface="Times New Roman" pitchFamily="18" charset="0"/>
              <a:sym typeface="Symbol"/>
            </a:endParaRPr>
          </a:p>
          <a:p>
            <a:pPr lvl="1">
              <a:buSzPct val="50000"/>
              <a:buBlip>
                <a:blip r:embed="rId3"/>
              </a:buBlip>
            </a:pPr>
            <a:r>
              <a:rPr lang="en-US" sz="2000" b="1" dirty="0" smtClean="0">
                <a:solidFill>
                  <a:srgbClr val="3C5A78"/>
                </a:solidFill>
                <a:latin typeface="Times New Roman" pitchFamily="18" charset="0"/>
                <a:cs typeface="Times New Roman" pitchFamily="18" charset="0"/>
                <a:sym typeface="Symbol"/>
              </a:rPr>
              <a:t> 2007: First preliminary results released at April APS meeting with AIP press conference</a:t>
            </a:r>
          </a:p>
          <a:p>
            <a:pPr lvl="1">
              <a:buSzPct val="50000"/>
              <a:buBlip>
                <a:blip r:embed="rId3"/>
              </a:buBlip>
            </a:pPr>
            <a:endParaRPr lang="en-US" sz="800" b="1" dirty="0" smtClean="0">
              <a:solidFill>
                <a:srgbClr val="3C5A78"/>
              </a:solidFill>
              <a:latin typeface="Times New Roman" pitchFamily="18" charset="0"/>
              <a:cs typeface="Times New Roman" pitchFamily="18" charset="0"/>
              <a:sym typeface="Symbol"/>
            </a:endParaRPr>
          </a:p>
          <a:p>
            <a:pPr lvl="1">
              <a:buSzPct val="50000"/>
              <a:buBlip>
                <a:blip r:embed="rId3"/>
              </a:buBlip>
            </a:pPr>
            <a:r>
              <a:rPr lang="en-US" sz="2000" b="1" dirty="0" smtClean="0">
                <a:solidFill>
                  <a:srgbClr val="3C5A78"/>
                </a:solidFill>
                <a:latin typeface="Times New Roman" pitchFamily="18" charset="0"/>
                <a:cs typeface="Times New Roman" pitchFamily="18" charset="0"/>
                <a:sym typeface="Symbol"/>
              </a:rPr>
              <a:t> 2009: Final result reported</a:t>
            </a:r>
          </a:p>
        </p:txBody>
      </p:sp>
      <p:sp>
        <p:nvSpPr>
          <p:cNvPr id="17" name="TextBox 16"/>
          <p:cNvSpPr txBox="1"/>
          <p:nvPr/>
        </p:nvSpPr>
        <p:spPr>
          <a:xfrm>
            <a:off x="5486400" y="3886200"/>
            <a:ext cx="3048000" cy="461665"/>
          </a:xfrm>
          <a:prstGeom prst="rect">
            <a:avLst/>
          </a:prstGeom>
          <a:noFill/>
        </p:spPr>
        <p:txBody>
          <a:bodyPr wrap="square" rtlCol="0">
            <a:spAutoFit/>
            <a:scene3d>
              <a:camera prst="orthographicFront"/>
              <a:lightRig rig="flood" dir="t"/>
            </a:scene3d>
            <a:sp3d prstMaterial="plastic">
              <a:bevelT w="215900" h="215900"/>
              <a:bevelB w="215900" h="215900"/>
              <a:extrusionClr>
                <a:srgbClr val="FF0000"/>
              </a:extrusionClr>
              <a:contourClr>
                <a:schemeClr val="bg1"/>
              </a:contourClr>
            </a:sp3d>
          </a:bodyPr>
          <a:lstStyle/>
          <a:p>
            <a:pPr algn="ctr"/>
            <a:r>
              <a:rPr lang="en-US" sz="2400" b="1" dirty="0" smtClean="0">
                <a:solidFill>
                  <a:srgbClr val="FF5C00"/>
                </a:solidFill>
                <a:latin typeface="Times New Roman" pitchFamily="18" charset="0"/>
                <a:cs typeface="Times New Roman" pitchFamily="18" charset="0"/>
                <a:sym typeface="Symbol"/>
              </a:rPr>
              <a:t>PrimEx data chart</a:t>
            </a:r>
            <a:endParaRPr lang="en-US" sz="2400" b="1" dirty="0">
              <a:solidFill>
                <a:srgbClr val="FF5C00"/>
              </a:solidFill>
            </a:endParaRPr>
          </a:p>
        </p:txBody>
      </p:sp>
      <p:pic>
        <p:nvPicPr>
          <p:cNvPr id="23" name="Picture 22" descr="PrimEx_024b.jpg"/>
          <p:cNvPicPr>
            <a:picLocks noChangeAspect="1"/>
          </p:cNvPicPr>
          <p:nvPr/>
        </p:nvPicPr>
        <p:blipFill>
          <a:blip r:embed="rId4" cstate="print"/>
          <a:stretch>
            <a:fillRect/>
          </a:stretch>
        </p:blipFill>
        <p:spPr>
          <a:xfrm>
            <a:off x="6324600" y="990600"/>
            <a:ext cx="1825600" cy="2745943"/>
          </a:xfrm>
          <a:prstGeom prst="rect">
            <a:avLst/>
          </a:prstGeom>
        </p:spPr>
      </p:pic>
      <p:pic>
        <p:nvPicPr>
          <p:cNvPr id="24" name="Picture 23" descr="PrimEx_069b.jpg"/>
          <p:cNvPicPr>
            <a:picLocks noChangeAspect="1"/>
          </p:cNvPicPr>
          <p:nvPr/>
        </p:nvPicPr>
        <p:blipFill>
          <a:blip r:embed="rId5" cstate="print"/>
          <a:stretch>
            <a:fillRect/>
          </a:stretch>
        </p:blipFill>
        <p:spPr>
          <a:xfrm>
            <a:off x="533400" y="5212080"/>
            <a:ext cx="2160270" cy="1538935"/>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2141</TotalTime>
  <Words>1662</Words>
  <Application>Microsoft Office PowerPoint</Application>
  <PresentationFormat>On-screen Show (4:3)</PresentationFormat>
  <Paragraphs>400</Paragraphs>
  <Slides>26</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Office Theme</vt:lpstr>
      <vt:lpstr>Equation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Luminosity Control: Pair Spectrometer</vt:lpstr>
      <vt:lpstr>Slide 18</vt:lpstr>
      <vt:lpstr>Slide 19</vt:lpstr>
      <vt:lpstr>Slide 20</vt:lpstr>
      <vt:lpstr>Slide 21</vt:lpstr>
      <vt:lpstr>Model dependence of Γ(0) Extraction</vt:lpstr>
      <vt:lpstr>Slide 23</vt:lpstr>
      <vt:lpstr>Slide 24</vt:lpstr>
      <vt:lpstr>Slide 25</vt:lpstr>
      <vt:lpstr>Slide 26</vt:lpstr>
    </vt:vector>
  </TitlesOfParts>
  <Company>Jefferson Science Associates, LLC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Prim    x Experiment Overview and Results</dc:title>
  <dc:creator>Myung Bang</dc:creator>
  <cp:lastModifiedBy>Myung Bang</cp:lastModifiedBy>
  <cp:revision>283</cp:revision>
  <dcterms:created xsi:type="dcterms:W3CDTF">2009-06-08T01:58:03Z</dcterms:created>
  <dcterms:modified xsi:type="dcterms:W3CDTF">2009-06-10T18:18:43Z</dcterms:modified>
</cp:coreProperties>
</file>