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89" r:id="rId3"/>
    <p:sldId id="281" r:id="rId4"/>
    <p:sldId id="282" r:id="rId5"/>
    <p:sldId id="283" r:id="rId6"/>
    <p:sldId id="262" r:id="rId7"/>
    <p:sldId id="261" r:id="rId8"/>
    <p:sldId id="264" r:id="rId9"/>
    <p:sldId id="265" r:id="rId10"/>
    <p:sldId id="266" r:id="rId11"/>
    <p:sldId id="267" r:id="rId12"/>
    <p:sldId id="268" r:id="rId13"/>
    <p:sldId id="270" r:id="rId14"/>
    <p:sldId id="269" r:id="rId15"/>
    <p:sldId id="272" r:id="rId16"/>
    <p:sldId id="271" r:id="rId17"/>
    <p:sldId id="273" r:id="rId18"/>
    <p:sldId id="275" r:id="rId19"/>
    <p:sldId id="274" r:id="rId20"/>
    <p:sldId id="276" r:id="rId21"/>
    <p:sldId id="278" r:id="rId22"/>
    <p:sldId id="260" r:id="rId23"/>
    <p:sldId id="259" r:id="rId24"/>
    <p:sldId id="258" r:id="rId25"/>
    <p:sldId id="279" r:id="rId26"/>
    <p:sldId id="26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9" d="100"/>
          <a:sy n="99" d="100"/>
        </p:scale>
        <p:origin x="-792"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1EF8B-5442-A14C-AE46-F273B6DF40B3}" type="datetimeFigureOut">
              <a:rPr lang="en-US" smtClean="0"/>
              <a:pPr/>
              <a:t>6/7/10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B2154-3E95-BD4E-BDE7-0BC376F78F7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D3B2B-F2DD-7E40-86A9-60320015A0FB}" type="datetimeFigureOut">
              <a:rPr lang="en-US" smtClean="0"/>
              <a:pPr/>
              <a:t>6/7/10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F50C7-9ED2-2140-AD95-3F6D7E7A31D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43789B-9F06-1F45-AE66-A84ECF75B065}" type="slidenum">
              <a:rPr lang="en-GB"/>
              <a:pPr/>
              <a:t>3</a:t>
            </a:fld>
            <a:endParaRPr lang="en-GB"/>
          </a:p>
        </p:txBody>
      </p:sp>
      <p:sp>
        <p:nvSpPr>
          <p:cNvPr id="5734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3E52B8E-FB96-2A41-9AE7-15766F31E343}" type="slidenum">
              <a:rPr lang="en-GB"/>
              <a:pPr/>
              <a:t>4</a:t>
            </a:fld>
            <a:endParaRPr lang="en-GB"/>
          </a:p>
        </p:txBody>
      </p:sp>
      <p:sp>
        <p:nvSpPr>
          <p:cNvPr id="583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FC145D9-82C6-7E4E-9FD9-4BD261EFD340}" type="slidenum">
              <a:rPr lang="en-GB"/>
              <a:pPr/>
              <a:t>5</a:t>
            </a:fld>
            <a:endParaRPr lang="en-GB"/>
          </a:p>
        </p:txBody>
      </p:sp>
      <p:sp>
        <p:nvSpPr>
          <p:cNvPr id="5939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6/7/10</a:t>
            </a:r>
            <a:endParaRPr lang="en-US"/>
          </a:p>
        </p:txBody>
      </p:sp>
      <p:sp>
        <p:nvSpPr>
          <p:cNvPr id="8" name="Footer Placeholder 7"/>
          <p:cNvSpPr>
            <a:spLocks noGrp="1"/>
          </p:cNvSpPr>
          <p:nvPr>
            <p:ph type="ftr" sz="quarter" idx="11"/>
          </p:nvPr>
        </p:nvSpPr>
        <p:spPr/>
        <p:txBody>
          <a:bodyPr/>
          <a:lstStyle/>
          <a:p>
            <a:r>
              <a:rPr lang="en-US" dirty="0" smtClean="0"/>
              <a:t>JLab Users Group Meeting 2010</a:t>
            </a:r>
            <a:endParaRPr lang="en-US" dirty="0"/>
          </a:p>
        </p:txBody>
      </p:sp>
      <p:sp>
        <p:nvSpPr>
          <p:cNvPr id="9" name="Slide Number Placeholder 8"/>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6/7/10</a:t>
            </a:r>
            <a:endParaRPr lang="en-US"/>
          </a:p>
        </p:txBody>
      </p:sp>
      <p:sp>
        <p:nvSpPr>
          <p:cNvPr id="4" name="Footer Placeholder 3"/>
          <p:cNvSpPr>
            <a:spLocks noGrp="1"/>
          </p:cNvSpPr>
          <p:nvPr>
            <p:ph type="ftr" sz="quarter" idx="11"/>
          </p:nvPr>
        </p:nvSpPr>
        <p:spPr/>
        <p:txBody>
          <a:bodyPr/>
          <a:lstStyle/>
          <a:p>
            <a:r>
              <a:rPr lang="en-US" dirty="0" smtClean="0"/>
              <a:t>JLab Users Group Meeting 2010</a:t>
            </a:r>
            <a:endParaRPr lang="en-US" dirty="0"/>
          </a:p>
        </p:txBody>
      </p:sp>
      <p:sp>
        <p:nvSpPr>
          <p:cNvPr id="5" name="Slide Number Placeholder 4"/>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png"/><Relationship Id="rId1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 name="Content Placeholder 7" descr="Hall-D.tiff"/>
          <p:cNvPicPr>
            <a:picLocks noChangeAspect="1"/>
          </p:cNvPicPr>
          <p:nvPr userDrawn="1"/>
        </p:nvPicPr>
        <p:blipFill>
          <a:blip r:embed="rId13">
            <a:alphaModFix amt="13000"/>
          </a:blip>
          <a:srcRect l="-15418" r="-15418"/>
          <a:stretch>
            <a:fillRect/>
          </a:stretch>
        </p:blipFill>
        <p:spPr>
          <a:xfrm>
            <a:off x="-1488875" y="0"/>
            <a:ext cx="12075224"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5">
                    <a:lumMod val="75000"/>
                  </a:schemeClr>
                </a:solidFill>
                <a:latin typeface="Apple Casual"/>
              </a:defRPr>
            </a:lvl1pPr>
          </a:lstStyle>
          <a:p>
            <a:r>
              <a:rPr lang="en-US" smtClean="0"/>
              <a:t>6/7/10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5">
                    <a:lumMod val="75000"/>
                  </a:schemeClr>
                </a:solidFill>
                <a:latin typeface="Apple Casual"/>
              </a:defRPr>
            </a:lvl1pPr>
          </a:lstStyle>
          <a:p>
            <a:r>
              <a:rPr lang="en-US" dirty="0" smtClean="0"/>
              <a:t>JLab Users Group Meeting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9715F3B9-89F0-7A49-8C3D-F3D72409BFA8}" type="slidenum">
              <a:rPr lang="en-US" smtClean="0"/>
              <a:pPr/>
              <a:t>‹#›</a:t>
            </a:fld>
            <a:endParaRPr lang="en-US" dirty="0"/>
          </a:p>
        </p:txBody>
      </p:sp>
      <p:pic>
        <p:nvPicPr>
          <p:cNvPr id="7" name="Picture 6"/>
          <p:cNvPicPr>
            <a:picLocks noChangeAspect="1" noChangeArrowheads="1"/>
          </p:cNvPicPr>
          <p:nvPr userDrawn="1"/>
        </p:nvPicPr>
        <p:blipFill>
          <a:blip r:embed="rId14"/>
          <a:srcRect/>
          <a:stretch>
            <a:fillRect/>
          </a:stretch>
        </p:blipFill>
        <p:spPr bwMode="auto">
          <a:xfrm>
            <a:off x="7451725" y="0"/>
            <a:ext cx="1692275" cy="1096963"/>
          </a:xfrm>
          <a:prstGeom prst="rect">
            <a:avLst/>
          </a:prstGeom>
          <a:noFill/>
          <a:ln w="9525">
            <a:noFill/>
            <a:round/>
            <a:headEnd/>
            <a:tailEnd/>
          </a:ln>
        </p:spPr>
      </p:pic>
      <p:pic>
        <p:nvPicPr>
          <p:cNvPr id="9" name="Picture 1029"/>
          <p:cNvPicPr>
            <a:picLocks noChangeAspect="1" noChangeArrowheads="1"/>
          </p:cNvPicPr>
          <p:nvPr userDrawn="1"/>
        </p:nvPicPr>
        <p:blipFill>
          <a:blip r:embed="rId15"/>
          <a:srcRect/>
          <a:stretch>
            <a:fillRect/>
          </a:stretch>
        </p:blipFill>
        <p:spPr bwMode="auto">
          <a:xfrm>
            <a:off x="0" y="0"/>
            <a:ext cx="665480" cy="96012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b="1" i="0" kern="1200">
          <a:solidFill>
            <a:schemeClr val="accent2">
              <a:lumMod val="75000"/>
            </a:schemeClr>
          </a:solidFill>
          <a:latin typeface="Apple Casual"/>
          <a:ea typeface="+mj-ea"/>
          <a:cs typeface="+mj-cs"/>
        </a:defRPr>
      </a:lvl1pPr>
    </p:titleStyle>
    <p:bodyStyle>
      <a:lvl1pPr marL="342900" indent="-342900" algn="l" defTabSz="457200" rtl="0" eaLnBrk="1" latinLnBrk="0" hangingPunct="1">
        <a:spcBef>
          <a:spcPct val="20000"/>
        </a:spcBef>
        <a:buFont typeface="Arial"/>
        <a:buChar char="•"/>
        <a:defRPr sz="3200" b="1" i="0" kern="1200">
          <a:solidFill>
            <a:schemeClr val="accent5">
              <a:lumMod val="75000"/>
            </a:schemeClr>
          </a:solidFill>
          <a:latin typeface="Apple Casual"/>
          <a:ea typeface="+mn-ea"/>
          <a:cs typeface="+mn-cs"/>
        </a:defRPr>
      </a:lvl1pPr>
      <a:lvl2pPr marL="742950" indent="-285750" algn="l" defTabSz="457200" rtl="0" eaLnBrk="1" latinLnBrk="0" hangingPunct="1">
        <a:spcBef>
          <a:spcPct val="20000"/>
        </a:spcBef>
        <a:buFont typeface="Arial"/>
        <a:buChar char="–"/>
        <a:defRPr sz="2600" kern="1200">
          <a:solidFill>
            <a:schemeClr val="accent2">
              <a:lumMod val="75000"/>
            </a:schemeClr>
          </a:solidFill>
          <a:latin typeface="Apple Casual"/>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Apple Casu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image" Target="../media/image69.pdf"/><Relationship Id="rId13"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image" Target="../media/image59.pdf"/><Relationship Id="rId3" Type="http://schemas.openxmlformats.org/officeDocument/2006/relationships/image" Target="../media/image60.png"/><Relationship Id="rId4" Type="http://schemas.openxmlformats.org/officeDocument/2006/relationships/image" Target="../media/image61.pdf"/><Relationship Id="rId5" Type="http://schemas.openxmlformats.org/officeDocument/2006/relationships/image" Target="../media/image62.png"/><Relationship Id="rId6" Type="http://schemas.openxmlformats.org/officeDocument/2006/relationships/image" Target="../media/image63.pdf"/><Relationship Id="rId7" Type="http://schemas.openxmlformats.org/officeDocument/2006/relationships/image" Target="../media/image64.png"/><Relationship Id="rId8" Type="http://schemas.openxmlformats.org/officeDocument/2006/relationships/image" Target="../media/image65.pdf"/><Relationship Id="rId9" Type="http://schemas.openxmlformats.org/officeDocument/2006/relationships/image" Target="../media/image66.png"/><Relationship Id="rId10" Type="http://schemas.openxmlformats.org/officeDocument/2006/relationships/image" Target="../media/image67.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df"/><Relationship Id="rId3"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df"/><Relationship Id="rId4" Type="http://schemas.openxmlformats.org/officeDocument/2006/relationships/image" Target="../media/image75.png"/><Relationship Id="rId5" Type="http://schemas.openxmlformats.org/officeDocument/2006/relationships/image" Target="../media/image76.pdf"/><Relationship Id="rId6" Type="http://schemas.openxmlformats.org/officeDocument/2006/relationships/image" Target="../media/image77.png"/><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9.pdf"/><Relationship Id="rId4" Type="http://schemas.openxmlformats.org/officeDocument/2006/relationships/image" Target="../media/image80.png"/><Relationship Id="rId5" Type="http://schemas.openxmlformats.org/officeDocument/2006/relationships/image" Target="../media/image81.pdf"/><Relationship Id="rId6" Type="http://schemas.openxmlformats.org/officeDocument/2006/relationships/image" Target="../media/image82.png"/><Relationship Id="rId7" Type="http://schemas.openxmlformats.org/officeDocument/2006/relationships/image" Target="../media/image83.pdf"/><Relationship Id="rId8" Type="http://schemas.openxmlformats.org/officeDocument/2006/relationships/image" Target="../media/image84.png"/><Relationship Id="rId9" Type="http://schemas.openxmlformats.org/officeDocument/2006/relationships/image" Target="../media/image85.pdf"/><Relationship Id="rId10" Type="http://schemas.openxmlformats.org/officeDocument/2006/relationships/image" Target="../media/image86.png"/><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df"/><Relationship Id="rId3"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df"/><Relationship Id="rId5" Type="http://schemas.openxmlformats.org/officeDocument/2006/relationships/image" Target="../media/image92.png"/><Relationship Id="rId1" Type="http://schemas.openxmlformats.org/officeDocument/2006/relationships/slideLayout" Target="../slideLayouts/slideLayout7.xml"/><Relationship Id="rId2" Type="http://schemas.openxmlformats.org/officeDocument/2006/relationships/image" Target="../media/image89.pdf"/></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100.png"/><Relationship Id="rId11"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26.xml.rels><?xml version="1.0" encoding="UTF-8" standalone="yes"?>
<Relationships xmlns="http://schemas.openxmlformats.org/package/2006/relationships"><Relationship Id="rId11" Type="http://schemas.openxmlformats.org/officeDocument/2006/relationships/image" Target="../media/image115.png"/><Relationship Id="rId12" Type="http://schemas.openxmlformats.org/officeDocument/2006/relationships/image" Target="../media/image116.pdf"/><Relationship Id="rId13" Type="http://schemas.openxmlformats.org/officeDocument/2006/relationships/image" Target="../media/image117.png"/><Relationship Id="rId14" Type="http://schemas.openxmlformats.org/officeDocument/2006/relationships/image" Target="../media/image118.pdf"/><Relationship Id="rId15"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06.pdf"/><Relationship Id="rId3" Type="http://schemas.openxmlformats.org/officeDocument/2006/relationships/image" Target="../media/image107.png"/><Relationship Id="rId4" Type="http://schemas.openxmlformats.org/officeDocument/2006/relationships/image" Target="../media/image108.pdf"/><Relationship Id="rId5" Type="http://schemas.openxmlformats.org/officeDocument/2006/relationships/image" Target="../media/image109.png"/><Relationship Id="rId6" Type="http://schemas.openxmlformats.org/officeDocument/2006/relationships/image" Target="../media/image110.pdf"/><Relationship Id="rId7" Type="http://schemas.openxmlformats.org/officeDocument/2006/relationships/image" Target="../media/image111.png"/><Relationship Id="rId8" Type="http://schemas.openxmlformats.org/officeDocument/2006/relationships/image" Target="../media/image112.pdf"/><Relationship Id="rId9" Type="http://schemas.openxmlformats.org/officeDocument/2006/relationships/image" Target="../media/image113.png"/><Relationship Id="rId10" Type="http://schemas.openxmlformats.org/officeDocument/2006/relationships/image" Target="../media/image114.pdf"/></Relationships>
</file>

<file path=ppt/slides/_rels/slide27.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df"/><Relationship Id="rId5" Type="http://schemas.openxmlformats.org/officeDocument/2006/relationships/image" Target="../media/image123.png"/><Relationship Id="rId6" Type="http://schemas.openxmlformats.org/officeDocument/2006/relationships/image" Target="../media/image124.pdf"/><Relationship Id="rId7" Type="http://schemas.openxmlformats.org/officeDocument/2006/relationships/image" Target="../media/image125.png"/><Relationship Id="rId8" Type="http://schemas.openxmlformats.org/officeDocument/2006/relationships/image" Target="../media/image126.pdf"/><Relationship Id="rId9" Type="http://schemas.openxmlformats.org/officeDocument/2006/relationships/image" Target="../media/image127.png"/><Relationship Id="rId1" Type="http://schemas.openxmlformats.org/officeDocument/2006/relationships/slideLayout" Target="../slideLayouts/slideLayout2.xml"/><Relationship Id="rId2" Type="http://schemas.openxmlformats.org/officeDocument/2006/relationships/image" Target="../media/image120.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 Id="rId3" Type="http://schemas.openxmlformats.org/officeDocument/2006/relationships/image" Target="../media/image1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 Id="rId9" Type="http://schemas.openxmlformats.org/officeDocument/2006/relationships/image" Target="../media/image9.png"/><Relationship Id="rId10" Type="http://schemas.openxmlformats.org/officeDocument/2006/relationships/image" Target="../media/image10.pdf"/><Relationship Id="rId11"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df"/><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d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7.pdf"/></Relationships>
</file>

<file path=ppt/slides/_rels/slide8.xml.rels><?xml version="1.0" encoding="UTF-8" standalone="yes"?>
<Relationships xmlns="http://schemas.openxmlformats.org/package/2006/relationships"><Relationship Id="rId20" Type="http://schemas.openxmlformats.org/officeDocument/2006/relationships/image" Target="../media/image35.pdf"/><Relationship Id="rId21" Type="http://schemas.openxmlformats.org/officeDocument/2006/relationships/image" Target="../media/image36.png"/><Relationship Id="rId22" Type="http://schemas.openxmlformats.org/officeDocument/2006/relationships/image" Target="../media/image37.pdf"/><Relationship Id="rId23" Type="http://schemas.openxmlformats.org/officeDocument/2006/relationships/image" Target="../media/image38.png"/><Relationship Id="rId24" Type="http://schemas.openxmlformats.org/officeDocument/2006/relationships/image" Target="../media/image39.pdf"/><Relationship Id="rId25" Type="http://schemas.openxmlformats.org/officeDocument/2006/relationships/image" Target="../media/image40.png"/><Relationship Id="rId26" Type="http://schemas.openxmlformats.org/officeDocument/2006/relationships/image" Target="../media/image41.pdf"/><Relationship Id="rId27" Type="http://schemas.openxmlformats.org/officeDocument/2006/relationships/image" Target="../media/image42.png"/><Relationship Id="rId28" Type="http://schemas.openxmlformats.org/officeDocument/2006/relationships/image" Target="../media/image43.pdf"/><Relationship Id="rId2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30" Type="http://schemas.openxmlformats.org/officeDocument/2006/relationships/image" Target="../media/image45.pdf"/><Relationship Id="rId31" Type="http://schemas.openxmlformats.org/officeDocument/2006/relationships/image" Target="../media/image46.png"/><Relationship Id="rId32" Type="http://schemas.openxmlformats.org/officeDocument/2006/relationships/image" Target="../media/image47.pdf"/><Relationship Id="rId9" Type="http://schemas.openxmlformats.org/officeDocument/2006/relationships/image" Target="../media/image24.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33" Type="http://schemas.openxmlformats.org/officeDocument/2006/relationships/image" Target="../media/image48.png"/><Relationship Id="rId34" Type="http://schemas.openxmlformats.org/officeDocument/2006/relationships/image" Target="../media/image49.pdf"/><Relationship Id="rId35" Type="http://schemas.openxmlformats.org/officeDocument/2006/relationships/image" Target="../media/image50.png"/><Relationship Id="rId36" Type="http://schemas.openxmlformats.org/officeDocument/2006/relationships/image" Target="../media/image51.pdf"/><Relationship Id="rId10" Type="http://schemas.openxmlformats.org/officeDocument/2006/relationships/image" Target="../media/image25.pdf"/><Relationship Id="rId11" Type="http://schemas.openxmlformats.org/officeDocument/2006/relationships/image" Target="../media/image26.png"/><Relationship Id="rId12" Type="http://schemas.openxmlformats.org/officeDocument/2006/relationships/image" Target="../media/image27.pdf"/><Relationship Id="rId13" Type="http://schemas.openxmlformats.org/officeDocument/2006/relationships/image" Target="../media/image28.png"/><Relationship Id="rId14" Type="http://schemas.openxmlformats.org/officeDocument/2006/relationships/image" Target="../media/image29.pdf"/><Relationship Id="rId15" Type="http://schemas.openxmlformats.org/officeDocument/2006/relationships/image" Target="../media/image30.png"/><Relationship Id="rId16" Type="http://schemas.openxmlformats.org/officeDocument/2006/relationships/image" Target="../media/image31.pdf"/><Relationship Id="rId17" Type="http://schemas.openxmlformats.org/officeDocument/2006/relationships/image" Target="../media/image32.png"/><Relationship Id="rId18" Type="http://schemas.openxmlformats.org/officeDocument/2006/relationships/image" Target="../media/image33.pdf"/><Relationship Id="rId19" Type="http://schemas.openxmlformats.org/officeDocument/2006/relationships/image" Target="../media/image34.png"/><Relationship Id="rId37" Type="http://schemas.openxmlformats.org/officeDocument/2006/relationships/image" Target="../media/image52.png"/><Relationship Id="rId38" Type="http://schemas.openxmlformats.org/officeDocument/2006/relationships/image" Target="../media/image53.pdf"/><Relationship Id="rId39" Type="http://schemas.openxmlformats.org/officeDocument/2006/relationships/image" Target="../media/image54.png"/><Relationship Id="rId40" Type="http://schemas.openxmlformats.org/officeDocument/2006/relationships/image" Target="../media/image55.pdf"/><Relationship Id="rId41" Type="http://schemas.openxmlformats.org/officeDocument/2006/relationships/image" Target="../media/image56.png"/><Relationship Id="rId42" Type="http://schemas.openxmlformats.org/officeDocument/2006/relationships/image" Target="../media/image57.pdf"/><Relationship Id="rId43" Type="http://schemas.openxmlformats.org/officeDocument/2006/relationships/image" Target="../media/image58.png"/></Relationships>
</file>

<file path=ppt/slides/_rels/slide9.xml.rels><?xml version="1.0" encoding="UTF-8" standalone="yes"?>
<Relationships xmlns="http://schemas.openxmlformats.org/package/2006/relationships"><Relationship Id="rId20" Type="http://schemas.openxmlformats.org/officeDocument/2006/relationships/image" Target="../media/image35.pdf"/><Relationship Id="rId21" Type="http://schemas.openxmlformats.org/officeDocument/2006/relationships/image" Target="../media/image36.png"/><Relationship Id="rId22" Type="http://schemas.openxmlformats.org/officeDocument/2006/relationships/image" Target="../media/image37.pdf"/><Relationship Id="rId23" Type="http://schemas.openxmlformats.org/officeDocument/2006/relationships/image" Target="../media/image38.png"/><Relationship Id="rId24" Type="http://schemas.openxmlformats.org/officeDocument/2006/relationships/image" Target="../media/image39.pdf"/><Relationship Id="rId25" Type="http://schemas.openxmlformats.org/officeDocument/2006/relationships/image" Target="../media/image40.png"/><Relationship Id="rId26" Type="http://schemas.openxmlformats.org/officeDocument/2006/relationships/image" Target="../media/image41.pdf"/><Relationship Id="rId27" Type="http://schemas.openxmlformats.org/officeDocument/2006/relationships/image" Target="../media/image42.png"/><Relationship Id="rId28" Type="http://schemas.openxmlformats.org/officeDocument/2006/relationships/image" Target="../media/image43.pdf"/><Relationship Id="rId2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30" Type="http://schemas.openxmlformats.org/officeDocument/2006/relationships/image" Target="../media/image45.pdf"/><Relationship Id="rId31" Type="http://schemas.openxmlformats.org/officeDocument/2006/relationships/image" Target="../media/image46.png"/><Relationship Id="rId32" Type="http://schemas.openxmlformats.org/officeDocument/2006/relationships/image" Target="../media/image47.pdf"/><Relationship Id="rId9" Type="http://schemas.openxmlformats.org/officeDocument/2006/relationships/image" Target="../media/image24.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33" Type="http://schemas.openxmlformats.org/officeDocument/2006/relationships/image" Target="../media/image48.png"/><Relationship Id="rId34" Type="http://schemas.openxmlformats.org/officeDocument/2006/relationships/image" Target="../media/image49.pdf"/><Relationship Id="rId35" Type="http://schemas.openxmlformats.org/officeDocument/2006/relationships/image" Target="../media/image50.png"/><Relationship Id="rId36" Type="http://schemas.openxmlformats.org/officeDocument/2006/relationships/image" Target="../media/image51.pdf"/><Relationship Id="rId10" Type="http://schemas.openxmlformats.org/officeDocument/2006/relationships/image" Target="../media/image25.pdf"/><Relationship Id="rId11" Type="http://schemas.openxmlformats.org/officeDocument/2006/relationships/image" Target="../media/image26.png"/><Relationship Id="rId12" Type="http://schemas.openxmlformats.org/officeDocument/2006/relationships/image" Target="../media/image27.pdf"/><Relationship Id="rId13" Type="http://schemas.openxmlformats.org/officeDocument/2006/relationships/image" Target="../media/image28.png"/><Relationship Id="rId14" Type="http://schemas.openxmlformats.org/officeDocument/2006/relationships/image" Target="../media/image29.pdf"/><Relationship Id="rId15" Type="http://schemas.openxmlformats.org/officeDocument/2006/relationships/image" Target="../media/image30.png"/><Relationship Id="rId16" Type="http://schemas.openxmlformats.org/officeDocument/2006/relationships/image" Target="../media/image31.pdf"/><Relationship Id="rId17" Type="http://schemas.openxmlformats.org/officeDocument/2006/relationships/image" Target="../media/image32.png"/><Relationship Id="rId18" Type="http://schemas.openxmlformats.org/officeDocument/2006/relationships/image" Target="../media/image33.pdf"/><Relationship Id="rId19" Type="http://schemas.openxmlformats.org/officeDocument/2006/relationships/image" Target="../media/image34.png"/><Relationship Id="rId37" Type="http://schemas.openxmlformats.org/officeDocument/2006/relationships/image" Target="../media/image52.png"/><Relationship Id="rId38" Type="http://schemas.openxmlformats.org/officeDocument/2006/relationships/image" Target="../media/image53.pdf"/><Relationship Id="rId39" Type="http://schemas.openxmlformats.org/officeDocument/2006/relationships/image" Target="../media/image54.png"/><Relationship Id="rId40" Type="http://schemas.openxmlformats.org/officeDocument/2006/relationships/image" Target="../media/image55.pdf"/><Relationship Id="rId41"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GlueX/Hall-D Physics</a:t>
            </a:r>
            <a:endParaRPr lang="en-US" dirty="0"/>
          </a:p>
        </p:txBody>
      </p:sp>
      <p:sp>
        <p:nvSpPr>
          <p:cNvPr id="3" name="Subtitle 2"/>
          <p:cNvSpPr>
            <a:spLocks noGrp="1"/>
          </p:cNvSpPr>
          <p:nvPr>
            <p:ph type="subTitle" idx="1"/>
          </p:nvPr>
        </p:nvSpPr>
        <p:spPr/>
        <p:txBody>
          <a:bodyPr>
            <a:normAutofit fontScale="92500"/>
          </a:bodyPr>
          <a:lstStyle/>
          <a:p>
            <a:r>
              <a:rPr lang="en-US" sz="2800" dirty="0" smtClean="0">
                <a:solidFill>
                  <a:schemeClr val="accent5">
                    <a:lumMod val="75000"/>
                  </a:schemeClr>
                </a:solidFill>
              </a:rPr>
              <a:t>Curtis A. Meyer</a:t>
            </a:r>
          </a:p>
          <a:p>
            <a:r>
              <a:rPr lang="en-US" sz="2800" dirty="0" smtClean="0">
                <a:solidFill>
                  <a:schemeClr val="accent5">
                    <a:lumMod val="75000"/>
                  </a:schemeClr>
                </a:solidFill>
              </a:rPr>
              <a:t>Carnegie Mellon University</a:t>
            </a:r>
          </a:p>
          <a:p>
            <a:r>
              <a:rPr lang="en-US" sz="2800" dirty="0" smtClean="0">
                <a:solidFill>
                  <a:schemeClr val="accent5">
                    <a:lumMod val="75000"/>
                  </a:schemeClr>
                </a:solidFill>
              </a:rPr>
              <a:t>JLab Users Group Meeting, June 7,2010</a:t>
            </a:r>
            <a:endParaRPr lang="en-US" sz="28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430588" cy="3014663"/>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b</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f</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 , </a:t>
            </a:r>
            <a:r>
              <a:rPr lang="en-GB" sz="2400">
                <a:latin typeface="Symbol" pitchFamily="16" charset="2"/>
              </a:rPr>
              <a:t></a:t>
            </a:r>
            <a:r>
              <a:rPr lang="en-GB" sz="2400">
                <a:latin typeface="Comic Sans MS" pitchFamily="64" charset="0"/>
              </a:rPr>
              <a:t>a</a:t>
            </a:r>
            <a:r>
              <a:rPr lang="en-GB" sz="2400" baseline="-25000">
                <a:latin typeface="Comic Sans MS" pitchFamily="64" charset="0"/>
              </a:rPr>
              <a:t>1 </a:t>
            </a:r>
            <a:endParaRPr lang="en-GB" sz="240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a</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endParaRPr lang="en-GB" sz="240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2 </a:t>
            </a:r>
            <a:r>
              <a:rPr lang="en-GB" sz="2400">
                <a:latin typeface="Symbol" pitchFamily="16" charset="2"/>
              </a:rPr>
              <a:t></a:t>
            </a:r>
            <a:r>
              <a:rPr lang="en-GB" sz="2400">
                <a:latin typeface="Comic Sans MS" pitchFamily="64" charset="0"/>
              </a:rPr>
              <a:t> a</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a</a:t>
            </a:r>
            <a:r>
              <a:rPr lang="en-GB" sz="2400" baseline="-25000">
                <a:latin typeface="Comic Sans MS" pitchFamily="64" charset="0"/>
              </a:rPr>
              <a:t>2</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2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a:t>
            </a:r>
            <a:r>
              <a:rPr lang="en-GB" sz="240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0 </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0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8"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10</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f</a:t>
            </a:r>
            <a:r>
              <a:rPr lang="en-GB" sz="2400" baseline="-25000" dirty="0">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2</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11</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33" name="TextBox 32"/>
          <p:cNvSpPr txBox="1"/>
          <p:nvPr/>
        </p:nvSpPr>
        <p:spPr>
          <a:xfrm>
            <a:off x="4129606" y="4979427"/>
            <a:ext cx="5014394" cy="646331"/>
          </a:xfrm>
          <a:prstGeom prst="rect">
            <a:avLst/>
          </a:prstGeom>
          <a:noFill/>
        </p:spPr>
        <p:txBody>
          <a:bodyPr wrap="square" rtlCol="0">
            <a:spAutoFit/>
          </a:bodyPr>
          <a:lstStyle/>
          <a:p>
            <a:r>
              <a:rPr lang="en-US" b="1" dirty="0" smtClean="0">
                <a:solidFill>
                  <a:srgbClr val="FF0000"/>
                </a:solidFill>
                <a:latin typeface="Comic Sans MS"/>
                <a:cs typeface="Comic Sans MS"/>
              </a:rPr>
              <a:t>The good channels to look at with amplitude analysis.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solidFill>
                  <a:srgbClr val="3366FF"/>
                </a:solidFill>
                <a:latin typeface="Symbol" pitchFamily="16" charset="2"/>
              </a:rPr>
              <a:t></a:t>
            </a:r>
            <a:r>
              <a:rPr lang="en-GB" sz="2400" dirty="0">
                <a:solidFill>
                  <a:srgbClr val="3366FF"/>
                </a:solidFill>
                <a:latin typeface="Comic Sans MS" pitchFamily="64" charset="0"/>
              </a:rPr>
              <a:t>f</a:t>
            </a:r>
            <a:r>
              <a:rPr lang="en-GB" sz="2400" baseline="-25000" dirty="0">
                <a:solidFill>
                  <a:srgbClr val="3366FF"/>
                </a:solidFill>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solidFill>
                  <a:srgbClr val="3366FF"/>
                </a:solidFill>
                <a:latin typeface="Symbol" pitchFamily="16" charset="2"/>
              </a:rPr>
              <a:t></a:t>
            </a:r>
            <a:r>
              <a:rPr lang="en-GB" sz="2400" dirty="0">
                <a:solidFill>
                  <a:srgbClr val="3366FF"/>
                </a:solidFill>
                <a:latin typeface="Comic Sans MS" pitchFamily="64" charset="0"/>
              </a:rPr>
              <a:t>a</a:t>
            </a:r>
            <a:r>
              <a:rPr lang="en-GB" sz="2400" baseline="-25000" dirty="0">
                <a:solidFill>
                  <a:srgbClr val="3366FF"/>
                </a:solidFill>
                <a:latin typeface="Comic Sans MS" pitchFamily="64" charset="0"/>
              </a:rPr>
              <a:t>2</a:t>
            </a:r>
            <a:r>
              <a:rPr lang="en-GB" sz="2400" dirty="0">
                <a:solidFill>
                  <a:srgbClr val="3366FF"/>
                </a:solidFill>
                <a:latin typeface="Symbol" pitchFamily="16" charset="2"/>
              </a:rPr>
              <a:t></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12</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
        <p:nvSpPr>
          <p:cNvPr id="31" name="TextBox 30"/>
          <p:cNvSpPr txBox="1"/>
          <p:nvPr/>
        </p:nvSpPr>
        <p:spPr>
          <a:xfrm>
            <a:off x="4129606" y="4979427"/>
            <a:ext cx="5014394" cy="1477328"/>
          </a:xfrm>
          <a:prstGeom prst="rect">
            <a:avLst/>
          </a:prstGeom>
          <a:noFill/>
        </p:spPr>
        <p:txBody>
          <a:bodyPr wrap="square" rtlCol="0">
            <a:spAutoFit/>
          </a:bodyPr>
          <a:lstStyle/>
          <a:p>
            <a:r>
              <a:rPr lang="en-US" b="1" dirty="0" smtClean="0">
                <a:solidFill>
                  <a:srgbClr val="FF0000"/>
                </a:solidFill>
                <a:latin typeface="Comic Sans MS"/>
                <a:cs typeface="Comic Sans MS"/>
              </a:rPr>
              <a:t>The good channels to look at with amplitude analysis.</a:t>
            </a:r>
          </a:p>
          <a:p>
            <a:endParaRPr lang="en-US" b="1" dirty="0" smtClean="0">
              <a:solidFill>
                <a:srgbClr val="FF0000"/>
              </a:solidFill>
              <a:latin typeface="Comic Sans MS"/>
              <a:cs typeface="Comic Sans MS"/>
            </a:endParaRPr>
          </a:p>
          <a:p>
            <a:r>
              <a:rPr lang="en-US" b="1" dirty="0" smtClean="0">
                <a:solidFill>
                  <a:srgbClr val="3366FF"/>
                </a:solidFill>
                <a:latin typeface="Comic Sans MS"/>
                <a:cs typeface="Comic Sans MS"/>
              </a:rPr>
              <a:t>Other interesting channels for amplitude analysis.</a:t>
            </a:r>
            <a:endParaRPr lang="en-US" b="1" dirty="0">
              <a:solidFill>
                <a:srgbClr val="3366FF"/>
              </a:solidFill>
              <a:latin typeface="Comic Sans MS"/>
              <a:cs typeface="Comic Sans MS"/>
            </a:endParaRPr>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13</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14</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pic>
        <p:nvPicPr>
          <p:cNvPr id="7" name="Picture 6" descr="fig1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0164" y="2454519"/>
            <a:ext cx="3033395" cy="2461260"/>
          </a:xfrm>
          <a:prstGeom prst="rect">
            <a:avLst/>
          </a:prstGeom>
        </p:spPr>
      </p:pic>
      <p:sp>
        <p:nvSpPr>
          <p:cNvPr id="8" name="TextBox 7"/>
          <p:cNvSpPr txBox="1"/>
          <p:nvPr/>
        </p:nvSpPr>
        <p:spPr>
          <a:xfrm>
            <a:off x="3784580" y="3438451"/>
            <a:ext cx="2235220" cy="1477328"/>
          </a:xfrm>
          <a:prstGeom prst="rect">
            <a:avLst/>
          </a:prstGeom>
          <a:noFill/>
        </p:spPr>
        <p:txBody>
          <a:bodyPr wrap="none" rtlCol="0">
            <a:spAutoFit/>
          </a:bodyPr>
          <a:lstStyle/>
          <a:p>
            <a:r>
              <a:rPr lang="en-US" dirty="0" smtClean="0"/>
              <a:t>E852:            18  </a:t>
            </a:r>
            <a:r>
              <a:rPr lang="en-US" dirty="0" err="1" smtClean="0"/>
              <a:t>GeV/c</a:t>
            </a:r>
            <a:endParaRPr lang="en-US" dirty="0" smtClean="0"/>
          </a:p>
          <a:p>
            <a:endParaRPr lang="en-US" dirty="0" smtClean="0"/>
          </a:p>
          <a:p>
            <a:r>
              <a:rPr lang="en-US" dirty="0" smtClean="0"/>
              <a:t>VES:               37 </a:t>
            </a:r>
            <a:r>
              <a:rPr lang="en-US" dirty="0" err="1" smtClean="0"/>
              <a:t>GeV/c</a:t>
            </a:r>
            <a:endParaRPr lang="en-US" dirty="0" smtClean="0"/>
          </a:p>
          <a:p>
            <a:endParaRPr lang="en-US" dirty="0" smtClean="0"/>
          </a:p>
          <a:p>
            <a:r>
              <a:rPr lang="en-US" dirty="0" smtClean="0"/>
              <a:t>COMPASS:  160 </a:t>
            </a:r>
            <a:r>
              <a:rPr lang="en-US" dirty="0" err="1" smtClean="0"/>
              <a:t>GeV/c</a:t>
            </a:r>
            <a:r>
              <a:rPr lang="en-US" dirty="0" smtClean="0"/>
              <a:t> </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19800" y="3438451"/>
            <a:ext cx="21209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032500" y="4077808"/>
            <a:ext cx="1473200" cy="190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032500" y="4578796"/>
            <a:ext cx="1701800" cy="190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124325" y="5058015"/>
            <a:ext cx="3124200" cy="317500"/>
          </a:xfrm>
          <a:prstGeom prst="rect">
            <a:avLst/>
          </a:prstGeom>
        </p:spPr>
      </p:pic>
      <p:sp>
        <p:nvSpPr>
          <p:cNvPr id="13" name="TextBox 12"/>
          <p:cNvSpPr txBox="1"/>
          <p:nvPr/>
        </p:nvSpPr>
        <p:spPr>
          <a:xfrm>
            <a:off x="4325757" y="2879516"/>
            <a:ext cx="2436433" cy="369332"/>
          </a:xfrm>
          <a:prstGeom prst="rect">
            <a:avLst/>
          </a:prstGeom>
          <a:noFill/>
        </p:spPr>
        <p:txBody>
          <a:bodyPr wrap="none" rtlCol="0">
            <a:spAutoFit/>
          </a:bodyPr>
          <a:lstStyle/>
          <a:p>
            <a:r>
              <a:rPr lang="en-US" dirty="0" smtClean="0">
                <a:solidFill>
                  <a:schemeClr val="tx2">
                    <a:lumMod val="75000"/>
                  </a:schemeClr>
                </a:solidFill>
                <a:latin typeface="Apple Casual"/>
              </a:rPr>
              <a:t>Diffractive production</a:t>
            </a:r>
            <a:endParaRPr lang="en-US" dirty="0">
              <a:solidFill>
                <a:schemeClr val="tx2">
                  <a:lumMod val="75000"/>
                </a:schemeClr>
              </a:solidFill>
              <a:latin typeface="Apple Casual"/>
            </a:endParaRPr>
          </a:p>
        </p:txBody>
      </p:sp>
      <p:sp>
        <p:nvSpPr>
          <p:cNvPr id="14" name="TextBox 13"/>
          <p:cNvSpPr txBox="1"/>
          <p:nvPr/>
        </p:nvSpPr>
        <p:spPr>
          <a:xfrm>
            <a:off x="652519" y="5375515"/>
            <a:ext cx="1893029" cy="646331"/>
          </a:xfrm>
          <a:prstGeom prst="rect">
            <a:avLst/>
          </a:prstGeom>
          <a:noFill/>
        </p:spPr>
        <p:txBody>
          <a:bodyPr wrap="none" rtlCol="0">
            <a:spAutoFit/>
          </a:bodyPr>
          <a:lstStyle/>
          <a:p>
            <a:r>
              <a:rPr lang="en-US" dirty="0" smtClean="0"/>
              <a:t>M: spin projection</a:t>
            </a:r>
          </a:p>
          <a:p>
            <a:r>
              <a:rPr lang="en-US" dirty="0" smtClean="0"/>
              <a:t>    : reflectivity</a:t>
            </a:r>
            <a:endParaRPr lang="en-US" dirty="0"/>
          </a:p>
        </p:txBody>
      </p:sp>
      <p:pic>
        <p:nvPicPr>
          <p:cNvPr id="15" name="Picture 14"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757238" y="5765800"/>
            <a:ext cx="139700" cy="165100"/>
          </a:xfrm>
          <a:prstGeom prst="rect">
            <a:avLst/>
          </a:prstGeom>
        </p:spPr>
      </p:pic>
      <p:sp>
        <p:nvSpPr>
          <p:cNvPr id="16" name="TextBox 15"/>
          <p:cNvSpPr txBox="1"/>
          <p:nvPr/>
        </p:nvSpPr>
        <p:spPr>
          <a:xfrm>
            <a:off x="3124200" y="5442634"/>
            <a:ext cx="4056068" cy="646331"/>
          </a:xfrm>
          <a:prstGeom prst="rect">
            <a:avLst/>
          </a:prstGeom>
          <a:noFill/>
        </p:spPr>
        <p:txBody>
          <a:bodyPr wrap="none" rtlCol="0">
            <a:spAutoFit/>
          </a:bodyPr>
          <a:lstStyle/>
          <a:p>
            <a:r>
              <a:rPr lang="en-US" dirty="0" smtClean="0"/>
              <a:t>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p>
          <a:p>
            <a:r>
              <a:rPr lang="en-US" dirty="0" smtClean="0"/>
              <a:t>Unnatural-parity-exchange: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15</a:t>
            </a:fld>
            <a:endParaRPr lang="en-US"/>
          </a:p>
        </p:txBody>
      </p:sp>
      <p:sp>
        <p:nvSpPr>
          <p:cNvPr id="5" name="Rectangle 4"/>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TextBox 6"/>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(2015) </a:t>
            </a:r>
          </a:p>
        </p:txBody>
      </p:sp>
      <p:sp>
        <p:nvSpPr>
          <p:cNvPr id="8" name="TextBox 7"/>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10" name="TextBox 9"/>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in          annihilation</a:t>
            </a:r>
            <a:endParaRPr lang="en-US" sz="2000" dirty="0">
              <a:solidFill>
                <a:schemeClr val="tx2">
                  <a:lumMod val="60000"/>
                  <a:lumOff val="40000"/>
                </a:schemeClr>
              </a:solidFill>
            </a:endParaRPr>
          </a:p>
        </p:txBody>
      </p:sp>
      <p:pic>
        <p:nvPicPr>
          <p:cNvPr id="12" name="Picture 11"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108700" y="3013809"/>
            <a:ext cx="444500" cy="279400"/>
          </a:xfrm>
          <a:prstGeom prst="rect">
            <a:avLst/>
          </a:prstGeom>
        </p:spPr>
      </p:pic>
      <p:sp>
        <p:nvSpPr>
          <p:cNvPr id="13" name="Rectangle 12"/>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16</a:t>
            </a:fld>
            <a:endParaRPr lang="en-US"/>
          </a:p>
        </p:txBody>
      </p:sp>
      <p:sp>
        <p:nvSpPr>
          <p:cNvPr id="6" name="Rectangle 5"/>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7" name="Rectangle 6"/>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8" name="TextBox 7"/>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in          annihilation</a:t>
            </a:r>
            <a:endParaRPr lang="en-US" sz="2000" dirty="0">
              <a:solidFill>
                <a:schemeClr val="tx2">
                  <a:lumMod val="60000"/>
                  <a:lumOff val="40000"/>
                </a:schemeClr>
              </a:solidFill>
            </a:endParaRPr>
          </a:p>
        </p:txBody>
      </p:sp>
      <p:pic>
        <p:nvPicPr>
          <p:cNvPr id="9" name="Picture 4" descr="e852_etapi"/>
          <p:cNvPicPr>
            <a:picLocks noChangeAspect="1" noChangeArrowheads="1"/>
          </p:cNvPicPr>
          <p:nvPr/>
        </p:nvPicPr>
        <p:blipFill>
          <a:blip r:embed="rId2"/>
          <a:srcRect/>
          <a:stretch>
            <a:fillRect/>
          </a:stretch>
        </p:blipFill>
        <p:spPr bwMode="auto">
          <a:xfrm>
            <a:off x="4695883" y="2750058"/>
            <a:ext cx="4251960" cy="3606292"/>
          </a:xfrm>
          <a:prstGeom prst="rect">
            <a:avLst/>
          </a:prstGeom>
          <a:noFill/>
        </p:spPr>
      </p:pic>
      <p:sp>
        <p:nvSpPr>
          <p:cNvPr id="10" name="TextBox 9"/>
          <p:cNvSpPr txBox="1"/>
          <p:nvPr/>
        </p:nvSpPr>
        <p:spPr>
          <a:xfrm>
            <a:off x="5003235" y="2380726"/>
            <a:ext cx="2033129" cy="369332"/>
          </a:xfrm>
          <a:prstGeom prst="rect">
            <a:avLst/>
          </a:prstGeom>
          <a:noFill/>
        </p:spPr>
        <p:txBody>
          <a:bodyPr wrap="none" rtlCol="0">
            <a:spAutoFit/>
          </a:bodyPr>
          <a:lstStyle/>
          <a:p>
            <a:r>
              <a:rPr lang="en-US" dirty="0" smtClean="0"/>
              <a:t>E852 + CBAR (1997)</a:t>
            </a:r>
            <a:endParaRPr lang="en-US" dirty="0"/>
          </a:p>
        </p:txBody>
      </p:sp>
      <p:sp>
        <p:nvSpPr>
          <p:cNvPr id="11" name="TextBox 10"/>
          <p:cNvSpPr txBox="1"/>
          <p:nvPr/>
        </p:nvSpPr>
        <p:spPr>
          <a:xfrm>
            <a:off x="-1" y="2750058"/>
            <a:ext cx="4555979" cy="2862323"/>
          </a:xfrm>
          <a:prstGeom prst="rect">
            <a:avLst/>
          </a:prstGeom>
          <a:noFill/>
        </p:spPr>
        <p:txBody>
          <a:bodyPr wrap="square" rtlCol="0">
            <a:spAutoFit/>
          </a:bodyPr>
          <a:lstStyle/>
          <a:p>
            <a:r>
              <a:rPr lang="en-US" dirty="0" smtClean="0">
                <a:solidFill>
                  <a:schemeClr val="accent5">
                    <a:lumMod val="75000"/>
                  </a:schemeClr>
                </a:solidFill>
                <a:latin typeface="Apple Casual"/>
              </a:rPr>
              <a:t>While everyone seems to agree that there is intensity in the P</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exotic wave, there are a number of alternative (non-resonant) explanations for this state. </a:t>
            </a:r>
          </a:p>
          <a:p>
            <a:endParaRPr lang="en-US" dirty="0" smtClean="0"/>
          </a:p>
          <a:p>
            <a:r>
              <a:rPr lang="en-US" dirty="0" smtClean="0">
                <a:solidFill>
                  <a:schemeClr val="accent2">
                    <a:lumMod val="75000"/>
                  </a:schemeClr>
                </a:solidFill>
                <a:latin typeface="Apple Casual"/>
              </a:rPr>
              <a:t>Unlikely to be a hybrid based on its mass. Also , the only observed decay should not couple to a member of an SU(3) octet. It could couple to an SU(3) decuplet state (e.g. 4-quark).</a:t>
            </a:r>
            <a:endParaRPr lang="en-US" dirty="0">
              <a:solidFill>
                <a:schemeClr val="accent2">
                  <a:lumMod val="75000"/>
                </a:schemeClr>
              </a:solidFill>
              <a:latin typeface="Apple Casual"/>
            </a:endParaRPr>
          </a:p>
        </p:txBody>
      </p:sp>
      <p:pic>
        <p:nvPicPr>
          <p:cNvPr id="12" name="Picture 1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176894" y="3285549"/>
            <a:ext cx="317500" cy="2159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019800" y="3285549"/>
            <a:ext cx="304800" cy="228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17</a:t>
            </a:fld>
            <a:endParaRPr lang="en-US"/>
          </a:p>
        </p:txBody>
      </p:sp>
      <p:sp>
        <p:nvSpPr>
          <p:cNvPr id="5" name="Rectangle 4"/>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Rectangle 6"/>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9" name="TextBox 8"/>
          <p:cNvSpPr txBox="1"/>
          <p:nvPr/>
        </p:nvSpPr>
        <p:spPr>
          <a:xfrm>
            <a:off x="1848280" y="61555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10" name="Rectangle 9"/>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1"/>
      <p:bldP spid="10" grpId="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18</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Rectangle 5"/>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7" name="TextBox 6"/>
          <p:cNvSpPr txBox="1"/>
          <p:nvPr/>
        </p:nvSpPr>
        <p:spPr>
          <a:xfrm>
            <a:off x="1848281" y="615553"/>
            <a:ext cx="7295720" cy="1908215"/>
          </a:xfrm>
          <a:prstGeom prst="rect">
            <a:avLst/>
          </a:prstGeom>
          <a:noFill/>
        </p:spPr>
        <p:txBody>
          <a:bodyPr wrap="squar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E852</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E852,VES,CBAR</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solidFill>
                  <a:schemeClr val="tx2">
                    <a:lumMod val="60000"/>
                    <a:lumOff val="40000"/>
                  </a:schemeClr>
                </a:solidFill>
              </a:rPr>
              <a:t>             COMPASS</a:t>
            </a:r>
            <a:endParaRPr lang="en-US" dirty="0"/>
          </a:p>
        </p:txBody>
      </p:sp>
      <p:pic>
        <p:nvPicPr>
          <p:cNvPr id="9" name="Picture 6" descr="fig25"/>
          <p:cNvPicPr>
            <a:picLocks noChangeAspect="1" noChangeArrowheads="1"/>
          </p:cNvPicPr>
          <p:nvPr/>
        </p:nvPicPr>
        <p:blipFill>
          <a:blip r:embed="rId2"/>
          <a:srcRect/>
          <a:stretch>
            <a:fillRect/>
          </a:stretch>
        </p:blipFill>
        <p:spPr bwMode="auto">
          <a:xfrm>
            <a:off x="152400" y="2985433"/>
            <a:ext cx="4159250" cy="2497137"/>
          </a:xfrm>
          <a:prstGeom prst="rect">
            <a:avLst/>
          </a:prstGeom>
          <a:noFill/>
        </p:spPr>
      </p:pic>
      <p:pic>
        <p:nvPicPr>
          <p:cNvPr id="10" name="Picture 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2523768"/>
            <a:ext cx="495300" cy="329441"/>
          </a:xfrm>
          <a:prstGeom prst="rect">
            <a:avLst/>
          </a:prstGeom>
        </p:spPr>
      </p:pic>
      <p:sp>
        <p:nvSpPr>
          <p:cNvPr id="12" name="TextBox 11"/>
          <p:cNvSpPr txBox="1"/>
          <p:nvPr/>
        </p:nvSpPr>
        <p:spPr>
          <a:xfrm>
            <a:off x="550818" y="2523768"/>
            <a:ext cx="4079963" cy="461665"/>
          </a:xfrm>
          <a:prstGeom prst="rect">
            <a:avLst/>
          </a:prstGeom>
          <a:noFill/>
        </p:spPr>
        <p:txBody>
          <a:bodyPr wrap="none" rtlCol="0">
            <a:spAutoFit/>
          </a:bodyPr>
          <a:lstStyle/>
          <a:p>
            <a:r>
              <a:rPr lang="en-US" sz="2400" dirty="0" smtClean="0"/>
              <a:t>Decay mode sensitive to model</a:t>
            </a:r>
            <a:endParaRPr lang="en-US" sz="2400" dirty="0"/>
          </a:p>
        </p:txBody>
      </p:sp>
      <p:pic>
        <p:nvPicPr>
          <p:cNvPr id="13" name="Picture 12" descr="t_0p1_1p0_zemach_42waves_tdep_30a_6w_nobgr2mp_6_compass_prl.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191250" y="2529974"/>
            <a:ext cx="2880360" cy="2159000"/>
          </a:xfrm>
          <a:prstGeom prst="rect">
            <a:avLst/>
          </a:prstGeom>
        </p:spPr>
      </p:pic>
      <p:pic>
        <p:nvPicPr>
          <p:cNvPr id="14" name="Picture 13" descr="t_0p1_1p0_zemach_42waves_tdep_30a_6w_nobgr2mp_2_6_compass_prl.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191250" y="4699000"/>
            <a:ext cx="2880360" cy="2159000"/>
          </a:xfrm>
          <a:prstGeom prst="rect">
            <a:avLst/>
          </a:prstGeom>
        </p:spPr>
      </p:pic>
      <p:sp>
        <p:nvSpPr>
          <p:cNvPr id="15" name="TextBox 14"/>
          <p:cNvSpPr txBox="1"/>
          <p:nvPr/>
        </p:nvSpPr>
        <p:spPr>
          <a:xfrm>
            <a:off x="4915975" y="2762032"/>
            <a:ext cx="1275275" cy="2031325"/>
          </a:xfrm>
          <a:prstGeom prst="rect">
            <a:avLst/>
          </a:prstGeom>
          <a:noFill/>
        </p:spPr>
        <p:txBody>
          <a:bodyPr wrap="square" rtlCol="0">
            <a:spAutoFit/>
          </a:bodyPr>
          <a:lstStyle/>
          <a:p>
            <a:r>
              <a:rPr lang="en-US" dirty="0" smtClean="0"/>
              <a:t>But not in</a:t>
            </a:r>
          </a:p>
          <a:p>
            <a:r>
              <a:rPr lang="en-US" dirty="0" smtClean="0"/>
              <a:t>COMPASS</a:t>
            </a:r>
          </a:p>
          <a:p>
            <a:endParaRPr lang="en-US" dirty="0" smtClean="0"/>
          </a:p>
          <a:p>
            <a:r>
              <a:rPr lang="en-US" dirty="0" smtClean="0"/>
              <a:t>Exactly the same mass and width as the </a:t>
            </a:r>
          </a:p>
        </p:txBody>
      </p:sp>
      <p:pic>
        <p:nvPicPr>
          <p:cNvPr id="16" name="Picture 15"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005388" y="4799013"/>
            <a:ext cx="952500" cy="266700"/>
          </a:xfrm>
          <a:prstGeom prst="rect">
            <a:avLst/>
          </a:prstGeom>
        </p:spPr>
      </p:pic>
      <p:sp>
        <p:nvSpPr>
          <p:cNvPr id="17" name="TextBox 16"/>
          <p:cNvSpPr txBox="1"/>
          <p:nvPr/>
        </p:nvSpPr>
        <p:spPr>
          <a:xfrm>
            <a:off x="152400" y="5482570"/>
            <a:ext cx="3108543" cy="369332"/>
          </a:xfrm>
          <a:prstGeom prst="rect">
            <a:avLst/>
          </a:prstGeom>
          <a:noFill/>
        </p:spPr>
        <p:txBody>
          <a:bodyPr wrap="none" rtlCol="0">
            <a:spAutoFit/>
          </a:bodyPr>
          <a:lstStyle/>
          <a:p>
            <a:r>
              <a:rPr lang="en-US" dirty="0" smtClean="0"/>
              <a:t>Confused production in E852??</a:t>
            </a:r>
            <a:endParaRPr lang="en-US" dirty="0"/>
          </a:p>
        </p:txBody>
      </p:sp>
      <p:sp>
        <p:nvSpPr>
          <p:cNvPr id="18" name="TextBox 17"/>
          <p:cNvSpPr txBox="1"/>
          <p:nvPr/>
        </p:nvSpPr>
        <p:spPr>
          <a:xfrm>
            <a:off x="284540" y="5894685"/>
            <a:ext cx="5673348" cy="461665"/>
          </a:xfrm>
          <a:prstGeom prst="rect">
            <a:avLst/>
          </a:prstGeom>
          <a:noFill/>
        </p:spPr>
        <p:txBody>
          <a:bodyPr wrap="none" rtlCol="0">
            <a:spAutoFit/>
          </a:bodyPr>
          <a:lstStyle/>
          <a:p>
            <a:r>
              <a:rPr lang="en-US" sz="2400" b="1" dirty="0" smtClean="0">
                <a:solidFill>
                  <a:schemeClr val="accent2">
                    <a:lumMod val="75000"/>
                  </a:schemeClr>
                </a:solidFill>
                <a:latin typeface="Apple Casual"/>
              </a:rPr>
              <a:t>This is consistent with a hybrid meson</a:t>
            </a:r>
            <a:endParaRPr lang="en-US" sz="2400" b="1" dirty="0">
              <a:solidFill>
                <a:schemeClr val="accent2">
                  <a:lumMod val="75000"/>
                </a:schemeClr>
              </a:solidFill>
              <a:latin typeface="Apple Casu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19</a:t>
            </a:fld>
            <a:endParaRPr lang="en-US"/>
          </a:p>
        </p:txBody>
      </p:sp>
      <p:sp>
        <p:nvSpPr>
          <p:cNvPr id="5" name="TextBox 4"/>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(2015) </a:t>
            </a:r>
          </a:p>
        </p:txBody>
      </p:sp>
      <p:sp>
        <p:nvSpPr>
          <p:cNvPr id="6" name="TextBox 5"/>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7" name="TextBox 6"/>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(2015) </a:t>
            </a:r>
          </a:p>
        </p:txBody>
      </p:sp>
      <p:sp>
        <p:nvSpPr>
          <p:cNvPr id="8" name="TextBox 7"/>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Meson spectroscopy and hybrid mesons.</a:t>
            </a:r>
          </a:p>
          <a:p>
            <a:endParaRPr lang="en-US" sz="2400" dirty="0" smtClean="0"/>
          </a:p>
          <a:p>
            <a:r>
              <a:rPr lang="en-US" sz="2400" dirty="0" smtClean="0"/>
              <a:t>New information from Lattice QCD.</a:t>
            </a:r>
          </a:p>
          <a:p>
            <a:endParaRPr lang="en-US" sz="2400" dirty="0" smtClean="0"/>
          </a:p>
          <a:p>
            <a:r>
              <a:rPr lang="en-US" sz="2400" dirty="0" smtClean="0"/>
              <a:t>The experimental situation.</a:t>
            </a:r>
          </a:p>
          <a:p>
            <a:endParaRPr lang="en-US" sz="2400" dirty="0" smtClean="0"/>
          </a:p>
          <a:p>
            <a:r>
              <a:rPr lang="en-US" sz="2400" dirty="0" smtClean="0"/>
              <a:t>Status of GlueX/Hall-D.</a:t>
            </a:r>
          </a:p>
          <a:p>
            <a:endParaRPr lang="en-US" sz="2400" dirty="0" smtClean="0"/>
          </a:p>
          <a:p>
            <a:r>
              <a:rPr lang="en-US" sz="2400" dirty="0" smtClean="0"/>
              <a:t>Amplitude analysis.</a:t>
            </a:r>
          </a:p>
          <a:p>
            <a:endParaRPr lang="en-US" sz="2400" dirty="0"/>
          </a:p>
          <a:p>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pPr/>
              <a:t>20</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(2015) </a:t>
            </a:r>
          </a:p>
        </p:txBody>
      </p:sp>
      <p:sp>
        <p:nvSpPr>
          <p:cNvPr id="7" name="TextBox 6"/>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    E852</a:t>
            </a:r>
            <a:endParaRPr lang="en-US" dirty="0"/>
          </a:p>
        </p:txBody>
      </p:sp>
      <p:pic>
        <p:nvPicPr>
          <p:cNvPr id="8" name="Picture 7" descr="fig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2260271"/>
            <a:ext cx="4749800" cy="2717800"/>
          </a:xfrm>
          <a:prstGeom prst="rect">
            <a:avLst/>
          </a:prstGeom>
        </p:spPr>
      </p:pic>
      <p:sp>
        <p:nvSpPr>
          <p:cNvPr id="9" name="Rectangle 8"/>
          <p:cNvSpPr/>
          <p:nvPr/>
        </p:nvSpPr>
        <p:spPr>
          <a:xfrm>
            <a:off x="1506179" y="2771162"/>
            <a:ext cx="752279" cy="369332"/>
          </a:xfrm>
          <a:prstGeom prst="rect">
            <a:avLst/>
          </a:prstGeom>
        </p:spPr>
        <p:txBody>
          <a:bodyPr wrap="none">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0" name="Rectangle 9"/>
          <p:cNvSpPr/>
          <p:nvPr/>
        </p:nvSpPr>
        <p:spPr>
          <a:xfrm>
            <a:off x="1506179" y="2401830"/>
            <a:ext cx="718240" cy="369332"/>
          </a:xfrm>
          <a:prstGeom prst="rect">
            <a:avLst/>
          </a:prstGeom>
        </p:spPr>
        <p:txBody>
          <a:bodyPr wrap="none">
            <a:spAutoFit/>
          </a:bodyPr>
          <a:lstStyle/>
          <a:p>
            <a:r>
              <a:rPr lang="en-US" dirty="0" err="1"/>
              <a:t>m</a:t>
            </a:r>
            <a:r>
              <a:rPr lang="en-US" baseline="30000" dirty="0" err="1" smtClean="0"/>
              <a:t>ε</a:t>
            </a:r>
            <a:r>
              <a:rPr lang="en-US" dirty="0" smtClean="0"/>
              <a:t>=0</a:t>
            </a:r>
            <a:r>
              <a:rPr lang="en-US" baseline="30000" dirty="0" smtClean="0"/>
              <a:t>-</a:t>
            </a:r>
            <a:endParaRPr lang="en-US" baseline="30000" dirty="0"/>
          </a:p>
        </p:txBody>
      </p:sp>
      <p:sp>
        <p:nvSpPr>
          <p:cNvPr id="11" name="TextBox 10"/>
          <p:cNvSpPr txBox="1"/>
          <p:nvPr/>
        </p:nvSpPr>
        <p:spPr>
          <a:xfrm>
            <a:off x="2948212" y="2771162"/>
            <a:ext cx="748923" cy="369332"/>
          </a:xfrm>
          <a:prstGeom prst="rect">
            <a:avLst/>
          </a:prstGeom>
          <a:noFill/>
        </p:spPr>
        <p:txBody>
          <a:bodyPr wrap="none" rtlCol="0">
            <a:spAutoFit/>
          </a:bodyPr>
          <a:lstStyle/>
          <a:p>
            <a:r>
              <a:rPr lang="en-US" dirty="0" err="1"/>
              <a:t>m</a:t>
            </a:r>
            <a:r>
              <a:rPr lang="en-US" baseline="30000" dirty="0" err="1" smtClean="0"/>
              <a:t>ε</a:t>
            </a:r>
            <a:r>
              <a:rPr lang="en-US" dirty="0" smtClean="0"/>
              <a:t>=1</a:t>
            </a:r>
            <a:r>
              <a:rPr lang="en-US" baseline="30000" dirty="0" smtClean="0"/>
              <a:t>+</a:t>
            </a:r>
            <a:endParaRPr lang="en-US" baseline="30000" dirty="0"/>
          </a:p>
        </p:txBody>
      </p:sp>
      <p:sp>
        <p:nvSpPr>
          <p:cNvPr id="12" name="TextBox 11"/>
          <p:cNvSpPr txBox="1"/>
          <p:nvPr/>
        </p:nvSpPr>
        <p:spPr>
          <a:xfrm>
            <a:off x="2948212" y="3140494"/>
            <a:ext cx="752279" cy="369332"/>
          </a:xfrm>
          <a:prstGeom prst="rect">
            <a:avLst/>
          </a:prstGeom>
          <a:noFill/>
        </p:spPr>
        <p:txBody>
          <a:bodyPr wrap="none" rtlCol="0">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3" name="Rectangle 12"/>
          <p:cNvSpPr/>
          <p:nvPr/>
        </p:nvSpPr>
        <p:spPr>
          <a:xfrm>
            <a:off x="4902200" y="2260271"/>
            <a:ext cx="2798842" cy="1938992"/>
          </a:xfrm>
          <a:prstGeom prst="rect">
            <a:avLst/>
          </a:prstGeom>
        </p:spPr>
        <p:txBody>
          <a:bodyPr wrap="square">
            <a:spAutoFit/>
          </a:bodyPr>
          <a:lstStyle/>
          <a:p>
            <a:r>
              <a:rPr lang="en-US" dirty="0" smtClean="0"/>
              <a:t> π</a:t>
            </a:r>
            <a:r>
              <a:rPr lang="en-US" baseline="-25000" dirty="0" smtClean="0"/>
              <a:t>1</a:t>
            </a:r>
            <a:r>
              <a:rPr lang="en-US" dirty="0" smtClean="0"/>
              <a:t>(2000)→b</a:t>
            </a:r>
            <a:r>
              <a:rPr lang="en-US" baseline="-25000" dirty="0" smtClean="0"/>
              <a:t>1</a:t>
            </a:r>
            <a:r>
              <a:rPr lang="en-US" dirty="0" smtClean="0"/>
              <a:t>π</a:t>
            </a:r>
          </a:p>
          <a:p>
            <a:r>
              <a:rPr lang="en-US" dirty="0" smtClean="0"/>
              <a:t>M = 2014±20±16 MeV/c</a:t>
            </a:r>
            <a:r>
              <a:rPr lang="en-US" baseline="30000" dirty="0" smtClean="0"/>
              <a:t>2</a:t>
            </a:r>
          </a:p>
          <a:p>
            <a:r>
              <a:rPr lang="en-US" dirty="0" err="1" smtClean="0"/>
              <a:t>Γ</a:t>
            </a:r>
            <a:r>
              <a:rPr lang="en-US" dirty="0" smtClean="0"/>
              <a:t>   =   230±32±73 MeV/c</a:t>
            </a:r>
            <a:r>
              <a:rPr lang="en-US" baseline="30000" dirty="0" smtClean="0"/>
              <a:t>2</a:t>
            </a:r>
          </a:p>
          <a:p>
            <a:endParaRPr lang="en-US" baseline="30000" dirty="0" smtClean="0"/>
          </a:p>
          <a:p>
            <a:r>
              <a:rPr lang="en-US" dirty="0" smtClean="0"/>
              <a:t>Seen primarily in natural </a:t>
            </a:r>
          </a:p>
          <a:p>
            <a:r>
              <a:rPr lang="en-US" dirty="0" smtClean="0"/>
              <a:t>parity exchange. </a:t>
            </a:r>
          </a:p>
          <a:p>
            <a:r>
              <a:rPr lang="en-US" dirty="0" smtClean="0">
                <a:solidFill>
                  <a:srgbClr val="FF4566"/>
                </a:solidFill>
              </a:rPr>
              <a:t>The natural dominates</a:t>
            </a:r>
            <a:endParaRPr lang="en-US" dirty="0"/>
          </a:p>
        </p:txBody>
      </p:sp>
      <p:sp>
        <p:nvSpPr>
          <p:cNvPr id="15" name="TextBox 14"/>
          <p:cNvSpPr txBox="1"/>
          <p:nvPr/>
        </p:nvSpPr>
        <p:spPr>
          <a:xfrm>
            <a:off x="850580" y="1940165"/>
            <a:ext cx="3480440" cy="461665"/>
          </a:xfrm>
          <a:prstGeom prst="rect">
            <a:avLst/>
          </a:prstGeom>
          <a:noFill/>
        </p:spPr>
        <p:txBody>
          <a:bodyPr wrap="none" rtlCol="0">
            <a:spAutoFit/>
          </a:bodyPr>
          <a:lstStyle/>
          <a:p>
            <a:r>
              <a:rPr lang="en-US" sz="2400" dirty="0" smtClean="0">
                <a:solidFill>
                  <a:schemeClr val="accent2">
                    <a:lumMod val="75000"/>
                  </a:schemeClr>
                </a:solidFill>
                <a:latin typeface="Apple Casual"/>
              </a:rPr>
              <a:t>Need two J</a:t>
            </a:r>
            <a:r>
              <a:rPr lang="en-US" sz="2400" baseline="30000" dirty="0" smtClean="0">
                <a:solidFill>
                  <a:schemeClr val="accent2">
                    <a:lumMod val="75000"/>
                  </a:schemeClr>
                </a:solidFill>
                <a:latin typeface="Apple Casual"/>
              </a:rPr>
              <a:t>PC</a:t>
            </a:r>
            <a:r>
              <a:rPr lang="en-US" sz="2400" dirty="0" smtClean="0">
                <a:solidFill>
                  <a:schemeClr val="accent2">
                    <a:lumMod val="75000"/>
                  </a:schemeClr>
                </a:solidFill>
                <a:latin typeface="Apple Casual"/>
              </a:rPr>
              <a:t>=1</a:t>
            </a:r>
            <a:r>
              <a:rPr lang="en-US" sz="2400" baseline="30000" dirty="0" smtClean="0">
                <a:solidFill>
                  <a:schemeClr val="accent2">
                    <a:lumMod val="75000"/>
                  </a:schemeClr>
                </a:solidFill>
                <a:latin typeface="Apple Casual"/>
              </a:rPr>
              <a:t>-+</a:t>
            </a:r>
            <a:r>
              <a:rPr lang="en-US" sz="2400" dirty="0" smtClean="0">
                <a:solidFill>
                  <a:schemeClr val="accent2">
                    <a:lumMod val="75000"/>
                  </a:schemeClr>
                </a:solidFill>
                <a:latin typeface="Apple Casual"/>
              </a:rPr>
              <a:t> states</a:t>
            </a:r>
            <a:endParaRPr lang="en-US" sz="2400" dirty="0">
              <a:solidFill>
                <a:schemeClr val="accent2">
                  <a:lumMod val="75000"/>
                </a:schemeClr>
              </a:solidFill>
              <a:latin typeface="Apple Casual"/>
            </a:endParaRPr>
          </a:p>
        </p:txBody>
      </p:sp>
      <p:sp>
        <p:nvSpPr>
          <p:cNvPr id="16" name="TextBox 15"/>
          <p:cNvSpPr txBox="1"/>
          <p:nvPr/>
        </p:nvSpPr>
        <p:spPr>
          <a:xfrm>
            <a:off x="457200" y="5156022"/>
            <a:ext cx="8037194" cy="1200328"/>
          </a:xfrm>
          <a:prstGeom prst="rect">
            <a:avLst/>
          </a:prstGeom>
          <a:noFill/>
        </p:spPr>
        <p:txBody>
          <a:bodyPr wrap="square" rtlCol="0">
            <a:spAutoFit/>
          </a:bodyPr>
          <a:lstStyle/>
          <a:p>
            <a:r>
              <a:rPr lang="en-US" sz="2400" dirty="0" smtClean="0">
                <a:solidFill>
                  <a:schemeClr val="accent5">
                    <a:lumMod val="75000"/>
                  </a:schemeClr>
                </a:solidFill>
                <a:latin typeface="Apple Casual"/>
              </a:rPr>
              <a:t>Seen in one experiment with low statistics It needs confirmation. If this exists, it is also a good candidate for an exotic hybrid meson.</a:t>
            </a:r>
            <a:endParaRPr lang="en-US" sz="2400" dirty="0">
              <a:solidFill>
                <a:schemeClr val="accent5">
                  <a:lumMod val="75000"/>
                </a:schemeClr>
              </a:solidFill>
              <a:latin typeface="Apple Casu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21</a:t>
            </a:fld>
            <a:endParaRPr lang="en-US"/>
          </a:p>
        </p:txBody>
      </p:sp>
      <p:sp>
        <p:nvSpPr>
          <p:cNvPr id="5" name="Rectangle 4"/>
          <p:cNvSpPr/>
          <p:nvPr/>
        </p:nvSpPr>
        <p:spPr>
          <a:xfrm>
            <a:off x="871639" y="0"/>
            <a:ext cx="2845796" cy="646331"/>
          </a:xfrm>
          <a:prstGeom prst="rect">
            <a:avLst/>
          </a:prstGeom>
        </p:spPr>
        <p:txBody>
          <a:bodyPr wrap="square">
            <a:spAutoFit/>
          </a:bodyPr>
          <a:lstStyle/>
          <a:p>
            <a:pPr lvl="0" algn="ctr" defTabSz="914400">
              <a:spcBef>
                <a:spcPct val="0"/>
              </a:spcBef>
              <a:defRPr/>
            </a:pPr>
            <a:r>
              <a:rPr lang="en-US" sz="3600" b="1" dirty="0" smtClean="0">
                <a:solidFill>
                  <a:schemeClr val="accent2">
                    <a:lumMod val="75000"/>
                  </a:schemeClr>
                </a:solidFill>
                <a:latin typeface="Apple Casual"/>
              </a:rPr>
              <a:t>QCD Exotics</a:t>
            </a:r>
          </a:p>
        </p:txBody>
      </p:sp>
      <p:grpSp>
        <p:nvGrpSpPr>
          <p:cNvPr id="6" name="Group 6"/>
          <p:cNvGrpSpPr>
            <a:grpSpLocks/>
          </p:cNvGrpSpPr>
          <p:nvPr/>
        </p:nvGrpSpPr>
        <p:grpSpPr bwMode="auto">
          <a:xfrm>
            <a:off x="640557" y="1600200"/>
            <a:ext cx="7446962" cy="2209800"/>
            <a:chOff x="0" y="2592"/>
            <a:chExt cx="4691" cy="1392"/>
          </a:xfrm>
        </p:grpSpPr>
        <p:sp>
          <p:nvSpPr>
            <p:cNvPr id="7" name="Text Box 7"/>
            <p:cNvSpPr txBox="1">
              <a:spLocks noChangeArrowheads="1"/>
            </p:cNvSpPr>
            <p:nvPr/>
          </p:nvSpPr>
          <p:spPr bwMode="auto">
            <a:xfrm>
              <a:off x="0" y="2640"/>
              <a:ext cx="1664"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p</a:t>
              </a:r>
              <a:r>
                <a:rPr lang="en-US" b="1" baseline="-25000">
                  <a:solidFill>
                    <a:srgbClr val="008000"/>
                  </a:solidFill>
                </a:rPr>
                <a:t>1</a:t>
              </a:r>
              <a:r>
                <a:rPr lang="en-US">
                  <a:solidFill>
                    <a:srgbClr val="008000"/>
                  </a:solidFill>
                </a:rPr>
                <a:t>  I</a:t>
              </a:r>
              <a:r>
                <a:rPr lang="en-US" b="1" baseline="30000">
                  <a:solidFill>
                    <a:srgbClr val="008000"/>
                  </a:solidFill>
                </a:rPr>
                <a:t>G</a:t>
              </a:r>
              <a:r>
                <a:rPr lang="en-US">
                  <a:solidFill>
                    <a:srgbClr val="008000"/>
                  </a:solidFill>
                </a:rPr>
                <a:t>(J</a:t>
              </a:r>
              <a:r>
                <a:rPr lang="en-US" b="1" baseline="30000">
                  <a:solidFill>
                    <a:srgbClr val="008000"/>
                  </a:solidFill>
                </a:rPr>
                <a:t>PC</a:t>
              </a:r>
              <a:r>
                <a:rPr lang="en-US">
                  <a:solidFill>
                    <a:srgbClr val="008000"/>
                  </a:solidFill>
                </a:rPr>
                <a:t>)=1</a:t>
              </a:r>
              <a:r>
                <a:rPr lang="en-US" b="1" baseline="30000">
                  <a:solidFill>
                    <a:srgbClr val="008000"/>
                  </a:solidFill>
                </a:rPr>
                <a:t>-</a:t>
              </a:r>
              <a:r>
                <a:rPr lang="en-US">
                  <a:solidFill>
                    <a:srgbClr val="008000"/>
                  </a:solidFill>
                </a:rPr>
                <a:t>(1</a:t>
              </a:r>
              <a:r>
                <a:rPr lang="en-US" b="1" baseline="30000">
                  <a:solidFill>
                    <a:srgbClr val="008000"/>
                  </a:solidFill>
                </a:rPr>
                <a:t>-+</a:t>
              </a:r>
              <a:r>
                <a:rPr lang="en-US">
                  <a:solidFill>
                    <a:srgbClr val="008000"/>
                  </a:solidFill>
                </a:rPr>
                <a:t>)</a:t>
              </a:r>
            </a:p>
          </p:txBody>
        </p:sp>
        <p:sp>
          <p:nvSpPr>
            <p:cNvPr id="8" name="Text Box 8"/>
            <p:cNvSpPr txBox="1">
              <a:spLocks noChangeArrowheads="1"/>
            </p:cNvSpPr>
            <p:nvPr/>
          </p:nvSpPr>
          <p:spPr bwMode="auto">
            <a:xfrm>
              <a:off x="2880" y="3504"/>
              <a:ext cx="1792" cy="288"/>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Symbol" charset="2"/>
                </a:rPr>
                <a:t>h</a:t>
              </a:r>
              <a:r>
                <a:rPr lang="en-US" b="1" baseline="30000">
                  <a:solidFill>
                    <a:srgbClr val="800000"/>
                  </a:solidFill>
                </a:rPr>
                <a:t>’</a:t>
              </a:r>
              <a:r>
                <a:rPr lang="en-US" b="1" baseline="-25000">
                  <a:solidFill>
                    <a:srgbClr val="800000"/>
                  </a:solidFill>
                </a:rPr>
                <a:t>1</a:t>
              </a:r>
              <a:r>
                <a:rPr lang="en-US">
                  <a:solidFill>
                    <a:srgbClr val="800000"/>
                  </a:solidFill>
                </a:rPr>
                <a:t>  I</a:t>
              </a:r>
              <a:r>
                <a:rPr lang="en-US" b="1" baseline="30000">
                  <a:solidFill>
                    <a:srgbClr val="800000"/>
                  </a:solidFill>
                </a:rPr>
                <a:t>G</a:t>
              </a:r>
              <a:r>
                <a:rPr lang="en-US">
                  <a:solidFill>
                    <a:srgbClr val="800000"/>
                  </a:solidFill>
                </a:rPr>
                <a:t>(J</a:t>
              </a:r>
              <a:r>
                <a:rPr lang="en-US" b="1" baseline="30000">
                  <a:solidFill>
                    <a:srgbClr val="800000"/>
                  </a:solidFill>
                </a:rPr>
                <a:t>PC</a:t>
              </a:r>
              <a:r>
                <a:rPr lang="en-US">
                  <a:solidFill>
                    <a:srgbClr val="800000"/>
                  </a:solidFill>
                </a:rPr>
                <a:t>)=0</a:t>
              </a:r>
              <a:r>
                <a:rPr lang="en-US" b="1" baseline="30000">
                  <a:solidFill>
                    <a:srgbClr val="800000"/>
                  </a:solidFill>
                </a:rPr>
                <a:t>+</a:t>
              </a:r>
              <a:r>
                <a:rPr lang="en-US">
                  <a:solidFill>
                    <a:srgbClr val="800000"/>
                  </a:solidFill>
                </a:rPr>
                <a:t>(1</a:t>
              </a:r>
              <a:r>
                <a:rPr lang="en-US" b="1" baseline="30000">
                  <a:solidFill>
                    <a:srgbClr val="800000"/>
                  </a:solidFill>
                </a:rPr>
                <a:t>-+</a:t>
              </a:r>
              <a:r>
                <a:rPr lang="en-US">
                  <a:solidFill>
                    <a:srgbClr val="800000"/>
                  </a:solidFill>
                </a:rPr>
                <a:t>) </a:t>
              </a:r>
            </a:p>
          </p:txBody>
        </p:sp>
        <p:grpSp>
          <p:nvGrpSpPr>
            <p:cNvPr id="9" name="Group 9"/>
            <p:cNvGrpSpPr>
              <a:grpSpLocks/>
            </p:cNvGrpSpPr>
            <p:nvPr/>
          </p:nvGrpSpPr>
          <p:grpSpPr bwMode="auto">
            <a:xfrm>
              <a:off x="1440" y="2592"/>
              <a:ext cx="1248" cy="1056"/>
              <a:chOff x="2976" y="720"/>
              <a:chExt cx="1248" cy="1056"/>
            </a:xfrm>
          </p:grpSpPr>
          <p:sp>
            <p:nvSpPr>
              <p:cNvPr id="17" name="AutoShape 10"/>
              <p:cNvSpPr>
                <a:spLocks noChangeArrowheads="1"/>
              </p:cNvSpPr>
              <p:nvPr/>
            </p:nvSpPr>
            <p:spPr bwMode="auto">
              <a:xfrm>
                <a:off x="3024" y="768"/>
                <a:ext cx="1152" cy="960"/>
              </a:xfrm>
              <a:prstGeom prst="hexagon">
                <a:avLst>
                  <a:gd name="adj" fmla="val 30000"/>
                  <a:gd name="vf" fmla="val 115470"/>
                </a:avLst>
              </a:prstGeom>
              <a:noFill/>
              <a:ln w="25400">
                <a:solidFill>
                  <a:srgbClr val="993300"/>
                </a:solidFill>
                <a:miter lim="800000"/>
                <a:headEnd/>
                <a:tailEnd/>
              </a:ln>
              <a:effectLst/>
            </p:spPr>
            <p:txBody>
              <a:bodyPr wrap="none" anchor="ctr">
                <a:prstTxWarp prst="textNoShape">
                  <a:avLst/>
                </a:prstTxWarp>
              </a:bodyPr>
              <a:lstStyle/>
              <a:p>
                <a:endParaRPr lang="en-US"/>
              </a:p>
            </p:txBody>
          </p:sp>
          <p:sp>
            <p:nvSpPr>
              <p:cNvPr id="18" name="Oval 11"/>
              <p:cNvSpPr>
                <a:spLocks noChangeArrowheads="1"/>
              </p:cNvSpPr>
              <p:nvPr/>
            </p:nvSpPr>
            <p:spPr bwMode="auto">
              <a:xfrm>
                <a:off x="3792"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2"/>
              <p:cNvSpPr>
                <a:spLocks noChangeArrowheads="1"/>
              </p:cNvSpPr>
              <p:nvPr/>
            </p:nvSpPr>
            <p:spPr bwMode="auto">
              <a:xfrm>
                <a:off x="2976"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3"/>
              <p:cNvSpPr>
                <a:spLocks noChangeArrowheads="1"/>
              </p:cNvSpPr>
              <p:nvPr/>
            </p:nvSpPr>
            <p:spPr bwMode="auto">
              <a:xfrm>
                <a:off x="3504" y="1104"/>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4"/>
              <p:cNvSpPr>
                <a:spLocks noChangeArrowheads="1"/>
              </p:cNvSpPr>
              <p:nvPr/>
            </p:nvSpPr>
            <p:spPr bwMode="auto">
              <a:xfrm>
                <a:off x="4080"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15"/>
              <p:cNvSpPr>
                <a:spLocks noChangeArrowheads="1"/>
              </p:cNvSpPr>
              <p:nvPr/>
            </p:nvSpPr>
            <p:spPr bwMode="auto">
              <a:xfrm>
                <a:off x="3600" y="1200"/>
                <a:ext cx="144" cy="144"/>
              </a:xfrm>
              <a:prstGeom prst="ellipse">
                <a:avLst/>
              </a:prstGeom>
              <a:solidFill>
                <a:srgbClr val="993300"/>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16"/>
              <p:cNvSpPr>
                <a:spLocks noChangeArrowheads="1"/>
              </p:cNvSpPr>
              <p:nvPr/>
            </p:nvSpPr>
            <p:spPr bwMode="auto">
              <a:xfrm>
                <a:off x="3456" y="1200"/>
                <a:ext cx="144" cy="144"/>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17"/>
              <p:cNvSpPr>
                <a:spLocks noChangeArrowheads="1"/>
              </p:cNvSpPr>
              <p:nvPr/>
            </p:nvSpPr>
            <p:spPr bwMode="auto">
              <a:xfrm>
                <a:off x="3264"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5" name="Oval 18"/>
              <p:cNvSpPr>
                <a:spLocks noChangeArrowheads="1"/>
              </p:cNvSpPr>
              <p:nvPr/>
            </p:nvSpPr>
            <p:spPr bwMode="auto">
              <a:xfrm>
                <a:off x="3792"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6" name="Oval 19"/>
              <p:cNvSpPr>
                <a:spLocks noChangeArrowheads="1"/>
              </p:cNvSpPr>
              <p:nvPr/>
            </p:nvSpPr>
            <p:spPr bwMode="auto">
              <a:xfrm>
                <a:off x="3216"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grpSp>
        <p:sp>
          <p:nvSpPr>
            <p:cNvPr id="10" name="Rectangle 20"/>
            <p:cNvSpPr>
              <a:spLocks noChangeArrowheads="1"/>
            </p:cNvSpPr>
            <p:nvPr/>
          </p:nvSpPr>
          <p:spPr bwMode="auto">
            <a:xfrm>
              <a:off x="768" y="3696"/>
              <a:ext cx="1763" cy="288"/>
            </a:xfrm>
            <a:prstGeom prst="rect">
              <a:avLst/>
            </a:prstGeom>
            <a:noFill/>
            <a:ln w="9525">
              <a:noFill/>
              <a:miter lim="800000"/>
              <a:headEnd/>
              <a:tailEnd/>
            </a:ln>
            <a:effectLst/>
          </p:spPr>
          <p:txBody>
            <a:bodyPr wrap="none">
              <a:prstTxWarp prst="textNoShape">
                <a:avLst/>
              </a:prstTxWarp>
              <a:spAutoFit/>
            </a:bodyPr>
            <a:lstStyle/>
            <a:p>
              <a:r>
                <a:rPr lang="en-US">
                  <a:solidFill>
                    <a:srgbClr val="FF6600"/>
                  </a:solidFill>
                  <a:latin typeface="Symbol" charset="2"/>
                </a:rPr>
                <a:t>h</a:t>
              </a:r>
              <a:r>
                <a:rPr lang="en-US" b="1" baseline="-25000">
                  <a:solidFill>
                    <a:srgbClr val="FF6600"/>
                  </a:solidFill>
                </a:rPr>
                <a:t>1</a:t>
              </a:r>
              <a:r>
                <a:rPr lang="en-US">
                  <a:solidFill>
                    <a:srgbClr val="FF6600"/>
                  </a:solidFill>
                </a:rPr>
                <a:t>  I</a:t>
              </a:r>
              <a:r>
                <a:rPr lang="en-US" b="1" baseline="30000">
                  <a:solidFill>
                    <a:srgbClr val="FF6600"/>
                  </a:solidFill>
                </a:rPr>
                <a:t>G</a:t>
              </a:r>
              <a:r>
                <a:rPr lang="en-US">
                  <a:solidFill>
                    <a:srgbClr val="FF6600"/>
                  </a:solidFill>
                </a:rPr>
                <a:t>(J</a:t>
              </a:r>
              <a:r>
                <a:rPr lang="en-US" b="1" baseline="30000">
                  <a:solidFill>
                    <a:srgbClr val="FF6600"/>
                  </a:solidFill>
                </a:rPr>
                <a:t>PC</a:t>
              </a:r>
              <a:r>
                <a:rPr lang="en-US">
                  <a:solidFill>
                    <a:srgbClr val="FF6600"/>
                  </a:solidFill>
                </a:rPr>
                <a:t>)=0</a:t>
              </a:r>
              <a:r>
                <a:rPr lang="en-US" b="1" baseline="30000">
                  <a:solidFill>
                    <a:srgbClr val="FF6600"/>
                  </a:solidFill>
                </a:rPr>
                <a:t>+</a:t>
              </a:r>
              <a:r>
                <a:rPr lang="en-US">
                  <a:solidFill>
                    <a:srgbClr val="FF6600"/>
                  </a:solidFill>
                </a:rPr>
                <a:t>(1</a:t>
              </a:r>
              <a:r>
                <a:rPr lang="en-US" b="1" baseline="30000">
                  <a:solidFill>
                    <a:srgbClr val="FF6600"/>
                  </a:solidFill>
                </a:rPr>
                <a:t>-+</a:t>
              </a:r>
              <a:r>
                <a:rPr lang="en-US">
                  <a:solidFill>
                    <a:srgbClr val="FF6600"/>
                  </a:solidFill>
                </a:rPr>
                <a:t>) </a:t>
              </a:r>
            </a:p>
          </p:txBody>
        </p:sp>
        <p:sp>
          <p:nvSpPr>
            <p:cNvPr id="11" name="Rectangle 21"/>
            <p:cNvSpPr>
              <a:spLocks noChangeArrowheads="1"/>
            </p:cNvSpPr>
            <p:nvPr/>
          </p:nvSpPr>
          <p:spPr bwMode="auto">
            <a:xfrm>
              <a:off x="2976" y="3024"/>
              <a:ext cx="1715" cy="365"/>
            </a:xfrm>
            <a:prstGeom prst="rect">
              <a:avLst/>
            </a:prstGeom>
            <a:noFill/>
            <a:ln w="9525">
              <a:noFill/>
              <a:miter lim="800000"/>
              <a:headEnd/>
              <a:tailEnd/>
            </a:ln>
            <a:effectLst/>
          </p:spPr>
          <p:txBody>
            <a:bodyPr wrap="none">
              <a:prstTxWarp prst="textNoShape">
                <a:avLst/>
              </a:prstTxWarp>
              <a:spAutoFit/>
            </a:bodyPr>
            <a:lstStyle/>
            <a:p>
              <a:r>
                <a:rPr lang="en-US">
                  <a:solidFill>
                    <a:srgbClr val="CC0099"/>
                  </a:solidFill>
                </a:rPr>
                <a:t>K</a:t>
              </a:r>
              <a:r>
                <a:rPr lang="en-US" b="1" baseline="-25000">
                  <a:solidFill>
                    <a:srgbClr val="CC0099"/>
                  </a:solidFill>
                </a:rPr>
                <a:t>1</a:t>
              </a:r>
              <a:r>
                <a:rPr lang="en-US">
                  <a:solidFill>
                    <a:srgbClr val="CC0099"/>
                  </a:solidFill>
                </a:rPr>
                <a:t>  I</a:t>
              </a:r>
              <a:r>
                <a:rPr lang="en-US" b="1" baseline="30000">
                  <a:solidFill>
                    <a:srgbClr val="CC0099"/>
                  </a:solidFill>
                </a:rPr>
                <a:t>G</a:t>
              </a:r>
              <a:r>
                <a:rPr lang="en-US">
                  <a:solidFill>
                    <a:srgbClr val="CC0099"/>
                  </a:solidFill>
                </a:rPr>
                <a:t>(J</a:t>
              </a:r>
              <a:r>
                <a:rPr lang="en-US" b="1" baseline="30000">
                  <a:solidFill>
                    <a:srgbClr val="CC0099"/>
                  </a:solidFill>
                </a:rPr>
                <a:t>PC</a:t>
              </a:r>
              <a:r>
                <a:rPr lang="en-US">
                  <a:solidFill>
                    <a:srgbClr val="CC0099"/>
                  </a:solidFill>
                </a:rPr>
                <a:t>)= </a:t>
              </a:r>
              <a:r>
                <a:rPr lang="en-US" sz="3200">
                  <a:solidFill>
                    <a:srgbClr val="CC0099"/>
                  </a:solidFill>
                  <a:ea typeface="Tahoma" charset="0"/>
                  <a:cs typeface="Tahoma" charset="0"/>
                </a:rPr>
                <a:t>½</a:t>
              </a:r>
              <a:r>
                <a:rPr lang="en-US">
                  <a:solidFill>
                    <a:srgbClr val="CC0099"/>
                  </a:solidFill>
                </a:rPr>
                <a:t> (1</a:t>
              </a:r>
              <a:r>
                <a:rPr lang="en-US" b="1" baseline="30000">
                  <a:solidFill>
                    <a:srgbClr val="CC0099"/>
                  </a:solidFill>
                </a:rPr>
                <a:t>-</a:t>
              </a:r>
              <a:r>
                <a:rPr lang="en-US">
                  <a:solidFill>
                    <a:srgbClr val="CC0099"/>
                  </a:solidFill>
                </a:rPr>
                <a:t>)</a:t>
              </a:r>
            </a:p>
          </p:txBody>
        </p:sp>
        <p:sp>
          <p:nvSpPr>
            <p:cNvPr id="12" name="Line 22"/>
            <p:cNvSpPr>
              <a:spLocks noChangeShapeType="1"/>
            </p:cNvSpPr>
            <p:nvPr/>
          </p:nvSpPr>
          <p:spPr bwMode="auto">
            <a:xfrm flipH="1" flipV="1">
              <a:off x="2208" y="3216"/>
              <a:ext cx="672" cy="384"/>
            </a:xfrm>
            <a:prstGeom prst="line">
              <a:avLst/>
            </a:prstGeom>
            <a:noFill/>
            <a:ln w="25400">
              <a:solidFill>
                <a:srgbClr val="800000"/>
              </a:solidFill>
              <a:round/>
              <a:headEnd/>
              <a:tailEnd type="triangle" w="med" len="med"/>
            </a:ln>
            <a:effectLst/>
          </p:spPr>
          <p:txBody>
            <a:bodyPr>
              <a:prstTxWarp prst="textNoShape">
                <a:avLst/>
              </a:prstTxWarp>
            </a:bodyPr>
            <a:lstStyle/>
            <a:p>
              <a:endParaRPr lang="en-US"/>
            </a:p>
          </p:txBody>
        </p:sp>
        <p:sp>
          <p:nvSpPr>
            <p:cNvPr id="13" name="Line 23"/>
            <p:cNvSpPr>
              <a:spLocks noChangeShapeType="1"/>
            </p:cNvSpPr>
            <p:nvPr/>
          </p:nvSpPr>
          <p:spPr bwMode="auto">
            <a:xfrm flipV="1">
              <a:off x="1104" y="3216"/>
              <a:ext cx="816" cy="480"/>
            </a:xfrm>
            <a:prstGeom prst="line">
              <a:avLst/>
            </a:prstGeom>
            <a:noFill/>
            <a:ln w="25400">
              <a:solidFill>
                <a:srgbClr val="FF6600"/>
              </a:solidFill>
              <a:round/>
              <a:headEnd/>
              <a:tailEnd type="triangle" w="med" len="med"/>
            </a:ln>
            <a:effectLst/>
          </p:spPr>
          <p:txBody>
            <a:bodyPr>
              <a:prstTxWarp prst="textNoShape">
                <a:avLst/>
              </a:prstTxWarp>
            </a:bodyPr>
            <a:lstStyle/>
            <a:p>
              <a:endParaRPr lang="en-US"/>
            </a:p>
          </p:txBody>
        </p:sp>
        <p:sp>
          <p:nvSpPr>
            <p:cNvPr id="14" name="Line 24"/>
            <p:cNvSpPr>
              <a:spLocks noChangeShapeType="1"/>
            </p:cNvSpPr>
            <p:nvPr/>
          </p:nvSpPr>
          <p:spPr bwMode="auto">
            <a:xfrm flipV="1">
              <a:off x="2496" y="3264"/>
              <a:ext cx="480" cy="240"/>
            </a:xfrm>
            <a:prstGeom prst="line">
              <a:avLst/>
            </a:prstGeom>
            <a:noFill/>
            <a:ln w="25400">
              <a:solidFill>
                <a:srgbClr val="CC0099"/>
              </a:solidFill>
              <a:round/>
              <a:headEnd type="triangle" w="med" len="med"/>
              <a:tailEnd/>
            </a:ln>
            <a:effectLst/>
          </p:spPr>
          <p:txBody>
            <a:bodyPr>
              <a:prstTxWarp prst="textNoShape">
                <a:avLst/>
              </a:prstTxWarp>
            </a:bodyPr>
            <a:lstStyle/>
            <a:p>
              <a:endParaRPr lang="en-US"/>
            </a:p>
          </p:txBody>
        </p:sp>
        <p:sp>
          <p:nvSpPr>
            <p:cNvPr id="15" name="Line 25"/>
            <p:cNvSpPr>
              <a:spLocks noChangeShapeType="1"/>
            </p:cNvSpPr>
            <p:nvPr/>
          </p:nvSpPr>
          <p:spPr bwMode="auto">
            <a:xfrm flipH="1" flipV="1">
              <a:off x="1968" y="2736"/>
              <a:ext cx="960" cy="432"/>
            </a:xfrm>
            <a:prstGeom prst="line">
              <a:avLst/>
            </a:prstGeom>
            <a:noFill/>
            <a:ln w="25400">
              <a:solidFill>
                <a:srgbClr val="CC0099"/>
              </a:solidFill>
              <a:round/>
              <a:headEnd/>
              <a:tailEnd type="triangle" w="med" len="med"/>
            </a:ln>
            <a:effectLst/>
          </p:spPr>
          <p:txBody>
            <a:bodyPr>
              <a:prstTxWarp prst="textNoShape">
                <a:avLst/>
              </a:prstTxWarp>
            </a:bodyPr>
            <a:lstStyle/>
            <a:p>
              <a:endParaRPr lang="en-US"/>
            </a:p>
          </p:txBody>
        </p:sp>
        <p:sp>
          <p:nvSpPr>
            <p:cNvPr id="16" name="Line 26"/>
            <p:cNvSpPr>
              <a:spLocks noChangeShapeType="1"/>
            </p:cNvSpPr>
            <p:nvPr/>
          </p:nvSpPr>
          <p:spPr bwMode="auto">
            <a:xfrm>
              <a:off x="288" y="3024"/>
              <a:ext cx="1056" cy="96"/>
            </a:xfrm>
            <a:prstGeom prst="line">
              <a:avLst/>
            </a:prstGeom>
            <a:noFill/>
            <a:ln w="25400">
              <a:solidFill>
                <a:srgbClr val="008000"/>
              </a:solidFill>
              <a:round/>
              <a:headEnd/>
              <a:tailEnd type="triangle" w="med" len="med"/>
            </a:ln>
            <a:effectLst/>
          </p:spPr>
          <p:txBody>
            <a:bodyPr>
              <a:prstTxWarp prst="textNoShape">
                <a:avLst/>
              </a:prstTxWarp>
            </a:bodyPr>
            <a:lstStyle/>
            <a:p>
              <a:endParaRPr lang="en-US"/>
            </a:p>
          </p:txBody>
        </p:sp>
      </p:grpSp>
      <p:sp>
        <p:nvSpPr>
          <p:cNvPr id="27" name="TextBox 26"/>
          <p:cNvSpPr txBox="1"/>
          <p:nvPr/>
        </p:nvSpPr>
        <p:spPr>
          <a:xfrm>
            <a:off x="932046" y="774860"/>
            <a:ext cx="7155473" cy="400110"/>
          </a:xfrm>
          <a:prstGeom prst="rect">
            <a:avLst/>
          </a:prstGeom>
          <a:noFill/>
        </p:spPr>
        <p:txBody>
          <a:bodyPr wrap="none" rtlCol="0">
            <a:spAutoFit/>
          </a:bodyPr>
          <a:lstStyle/>
          <a:p>
            <a:r>
              <a:rPr lang="en-US" sz="2000" dirty="0" smtClean="0">
                <a:solidFill>
                  <a:srgbClr val="0000FF"/>
                </a:solidFill>
              </a:rPr>
              <a:t>We expect 3 nonets of exotic-quantum-number mesons: 0</a:t>
            </a:r>
            <a:r>
              <a:rPr lang="en-US" sz="2000" baseline="30000" dirty="0" smtClean="0">
                <a:solidFill>
                  <a:srgbClr val="0000FF"/>
                </a:solidFill>
              </a:rPr>
              <a:t>+-</a:t>
            </a:r>
            <a:r>
              <a:rPr lang="en-US" sz="2000" dirty="0" smtClean="0">
                <a:solidFill>
                  <a:srgbClr val="0000FF"/>
                </a:solidFill>
              </a:rPr>
              <a:t>, 1</a:t>
            </a:r>
            <a:r>
              <a:rPr lang="en-US" sz="2000" baseline="30000" dirty="0" smtClean="0">
                <a:solidFill>
                  <a:srgbClr val="0000FF"/>
                </a:solidFill>
              </a:rPr>
              <a:t>-+</a:t>
            </a:r>
            <a:r>
              <a:rPr lang="en-US" sz="2000" dirty="0" smtClean="0">
                <a:solidFill>
                  <a:srgbClr val="0000FF"/>
                </a:solidFill>
              </a:rPr>
              <a:t>, 2</a:t>
            </a:r>
            <a:r>
              <a:rPr lang="en-US" sz="2000" baseline="30000" dirty="0" smtClean="0">
                <a:solidFill>
                  <a:srgbClr val="0000FF"/>
                </a:solidFill>
              </a:rPr>
              <a:t>+-</a:t>
            </a:r>
            <a:endParaRPr lang="en-US" sz="2000" baseline="30000" dirty="0">
              <a:solidFill>
                <a:srgbClr val="0000FF"/>
              </a:solidFill>
            </a:endParaRPr>
          </a:p>
        </p:txBody>
      </p:sp>
      <p:cxnSp>
        <p:nvCxnSpPr>
          <p:cNvPr id="29" name="Straight Arrow Connector 28"/>
          <p:cNvCxnSpPr/>
          <p:nvPr/>
        </p:nvCxnSpPr>
        <p:spPr>
          <a:xfrm rot="10800000" flipV="1">
            <a:off x="4907757" y="1174970"/>
            <a:ext cx="1945238" cy="65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40557" y="4531000"/>
            <a:ext cx="2993127" cy="369332"/>
          </a:xfrm>
          <a:prstGeom prst="rect">
            <a:avLst/>
          </a:prstGeom>
          <a:noFill/>
        </p:spPr>
        <p:txBody>
          <a:bodyPr wrap="none" rtlCol="0">
            <a:spAutoFit/>
          </a:bodyPr>
          <a:lstStyle/>
          <a:p>
            <a:r>
              <a:rPr lang="en-US" dirty="0" err="1" smtClean="0"/>
              <a:t>π</a:t>
            </a:r>
            <a:r>
              <a:rPr lang="en-US" dirty="0" smtClean="0"/>
              <a:t> , </a:t>
            </a:r>
            <a:r>
              <a:rPr lang="en-US" dirty="0" err="1" smtClean="0"/>
              <a:t>η</a:t>
            </a:r>
            <a:r>
              <a:rPr lang="en-US" dirty="0" smtClean="0"/>
              <a:t> , </a:t>
            </a:r>
            <a:r>
              <a:rPr lang="en-US" dirty="0" err="1" smtClean="0"/>
              <a:t>η</a:t>
            </a:r>
            <a:r>
              <a:rPr lang="en-US" dirty="0" smtClean="0"/>
              <a:t>’ , K   →  </a:t>
            </a:r>
            <a:r>
              <a:rPr lang="en-US" dirty="0" smtClean="0">
                <a:solidFill>
                  <a:schemeClr val="accent2">
                    <a:lumMod val="75000"/>
                  </a:schemeClr>
                </a:solidFill>
              </a:rPr>
              <a:t>π</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t>, K</a:t>
            </a:r>
            <a:r>
              <a:rPr lang="en-US" baseline="-25000" dirty="0" smtClean="0"/>
              <a:t>1</a:t>
            </a:r>
            <a:endParaRPr lang="en-US" baseline="-25000" dirty="0"/>
          </a:p>
        </p:txBody>
      </p:sp>
      <p:sp>
        <p:nvSpPr>
          <p:cNvPr id="31" name="TextBox 30"/>
          <p:cNvSpPr txBox="1"/>
          <p:nvPr/>
        </p:nvSpPr>
        <p:spPr>
          <a:xfrm>
            <a:off x="2124154" y="4900332"/>
            <a:ext cx="1473955" cy="707886"/>
          </a:xfrm>
          <a:prstGeom prst="rect">
            <a:avLst/>
          </a:prstGeom>
          <a:noFill/>
        </p:spPr>
        <p:txBody>
          <a:bodyPr wrap="none" rtlCol="0">
            <a:spAutoFit/>
          </a:bodyPr>
          <a:lstStyle/>
          <a:p>
            <a:r>
              <a:rPr lang="en-US" sz="2000" dirty="0" smtClean="0">
                <a:solidFill>
                  <a:schemeClr val="accent2">
                    <a:lumMod val="75000"/>
                  </a:schemeClr>
                </a:solidFill>
              </a:rPr>
              <a:t>b</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a:t>
            </a:r>
            <a:r>
              <a:rPr lang="en-US" sz="2000" dirty="0" smtClean="0"/>
              <a:t>, K</a:t>
            </a:r>
            <a:r>
              <a:rPr lang="en-US" sz="2000" baseline="-25000" dirty="0" smtClean="0"/>
              <a:t>0</a:t>
            </a:r>
          </a:p>
          <a:p>
            <a:r>
              <a:rPr lang="en-US" sz="2000" dirty="0" smtClean="0">
                <a:solidFill>
                  <a:schemeClr val="accent2">
                    <a:lumMod val="75000"/>
                  </a:schemeClr>
                </a:solidFill>
              </a:rPr>
              <a:t>b</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a:t>
            </a:r>
            <a:r>
              <a:rPr lang="en-US" sz="2000" dirty="0" smtClean="0"/>
              <a:t>, K</a:t>
            </a:r>
            <a:r>
              <a:rPr lang="en-US" sz="2000" baseline="-25000" dirty="0" smtClean="0"/>
              <a:t>2</a:t>
            </a:r>
            <a:endParaRPr lang="en-US" sz="2000" baseline="-25000" dirty="0"/>
          </a:p>
        </p:txBody>
      </p:sp>
      <p:sp>
        <p:nvSpPr>
          <p:cNvPr id="32" name="TextBox 31"/>
          <p:cNvSpPr txBox="1"/>
          <p:nvPr/>
        </p:nvSpPr>
        <p:spPr>
          <a:xfrm>
            <a:off x="3717435" y="4684888"/>
            <a:ext cx="428322" cy="923330"/>
          </a:xfrm>
          <a:prstGeom prst="rect">
            <a:avLst/>
          </a:prstGeom>
          <a:noFill/>
        </p:spPr>
        <p:txBody>
          <a:bodyPr wrap="none" rtlCol="0">
            <a:spAutoFit/>
          </a:bodyPr>
          <a:lstStyle/>
          <a:p>
            <a:r>
              <a:rPr lang="en-US" dirty="0" smtClean="0"/>
              <a:t>1</a:t>
            </a:r>
            <a:r>
              <a:rPr lang="en-US" baseline="30000" dirty="0" smtClean="0"/>
              <a:t>-+</a:t>
            </a:r>
          </a:p>
          <a:p>
            <a:r>
              <a:rPr lang="en-US" dirty="0" smtClean="0"/>
              <a:t>0</a:t>
            </a:r>
            <a:r>
              <a:rPr lang="en-US" baseline="30000" dirty="0" smtClean="0"/>
              <a:t>+-</a:t>
            </a:r>
          </a:p>
          <a:p>
            <a:r>
              <a:rPr lang="en-US" dirty="0" smtClean="0"/>
              <a:t>2</a:t>
            </a:r>
            <a:r>
              <a:rPr lang="en-US" baseline="30000" dirty="0" smtClean="0"/>
              <a:t>+-</a:t>
            </a:r>
            <a:endParaRPr lang="en-US" baseline="30000" dirty="0"/>
          </a:p>
        </p:txBody>
      </p:sp>
      <p:sp>
        <p:nvSpPr>
          <p:cNvPr id="33" name="Right Brace 32"/>
          <p:cNvSpPr/>
          <p:nvPr/>
        </p:nvSpPr>
        <p:spPr>
          <a:xfrm>
            <a:off x="4221957" y="4531000"/>
            <a:ext cx="253681" cy="1077218"/>
          </a:xfrm>
          <a:prstGeom prst="rightBrace">
            <a:avLst/>
          </a:prstGeom>
          <a:ln w="3492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4907757" y="4684888"/>
            <a:ext cx="3924549" cy="830997"/>
          </a:xfrm>
          <a:prstGeom prst="rect">
            <a:avLst/>
          </a:prstGeom>
          <a:noFill/>
        </p:spPr>
        <p:txBody>
          <a:bodyPr wrap="square" rtlCol="0">
            <a:spAutoFit/>
          </a:bodyPr>
          <a:lstStyle/>
          <a:p>
            <a:r>
              <a:rPr lang="en-US" sz="2400" b="1" dirty="0" smtClean="0">
                <a:solidFill>
                  <a:schemeClr val="accent2">
                    <a:lumMod val="75000"/>
                  </a:schemeClr>
                </a:solidFill>
              </a:rPr>
              <a:t>What are the mixing angles</a:t>
            </a:r>
            <a:r>
              <a:rPr lang="en-US" sz="2400" b="1" dirty="0">
                <a:solidFill>
                  <a:schemeClr val="accent2">
                    <a:lumMod val="75000"/>
                  </a:schemeClr>
                </a:solidFill>
              </a:rPr>
              <a:t> </a:t>
            </a:r>
            <a:r>
              <a:rPr lang="en-US" sz="2400" b="1" dirty="0" smtClean="0">
                <a:solidFill>
                  <a:schemeClr val="accent2">
                    <a:lumMod val="75000"/>
                  </a:schemeClr>
                </a:solidFill>
              </a:rPr>
              <a:t>between the isoscalar states?</a:t>
            </a:r>
            <a:endParaRPr lang="en-US" sz="2400" b="1" dirty="0">
              <a:solidFill>
                <a:schemeClr val="accent2">
                  <a:lumMod val="75000"/>
                </a:schemeClr>
              </a:solidFill>
            </a:endParaRPr>
          </a:p>
        </p:txBody>
      </p:sp>
      <p:sp>
        <p:nvSpPr>
          <p:cNvPr id="35" name="Oval 34"/>
          <p:cNvSpPr>
            <a:spLocks noChangeAspect="1"/>
          </p:cNvSpPr>
          <p:nvPr/>
        </p:nvSpPr>
        <p:spPr>
          <a:xfrm>
            <a:off x="7305878" y="1600200"/>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305878" y="2276856"/>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577138" y="2178050"/>
            <a:ext cx="1320800" cy="3683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577138" y="1492250"/>
            <a:ext cx="1320800" cy="368300"/>
          </a:xfrm>
          <a:prstGeom prst="rect">
            <a:avLst/>
          </a:prstGeom>
        </p:spPr>
      </p:pic>
      <p:sp>
        <p:nvSpPr>
          <p:cNvPr id="40" name="TextBox 39"/>
          <p:cNvSpPr txBox="1"/>
          <p:nvPr/>
        </p:nvSpPr>
        <p:spPr>
          <a:xfrm>
            <a:off x="7138296" y="2794337"/>
            <a:ext cx="2005704" cy="1015663"/>
          </a:xfrm>
          <a:prstGeom prst="rect">
            <a:avLst/>
          </a:prstGeom>
          <a:noFill/>
        </p:spPr>
        <p:txBody>
          <a:bodyPr wrap="square" rtlCol="0">
            <a:spAutoFit/>
          </a:bodyPr>
          <a:lstStyle/>
          <a:p>
            <a:r>
              <a:rPr lang="en-US" sz="2000" dirty="0" smtClean="0">
                <a:solidFill>
                  <a:srgbClr val="008000"/>
                </a:solidFill>
                <a:latin typeface="Apple Casual"/>
              </a:rPr>
              <a:t>Lattice showed two states here.</a:t>
            </a:r>
            <a:endParaRPr lang="en-US" sz="2000" dirty="0">
              <a:solidFill>
                <a:srgbClr val="008000"/>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9151" y="1025278"/>
            <a:ext cx="7416799" cy="5275510"/>
            <a:chOff x="783" y="81"/>
            <a:chExt cx="4672" cy="3692"/>
          </a:xfrm>
        </p:grpSpPr>
        <p:grpSp>
          <p:nvGrpSpPr>
            <p:cNvPr id="3" name="Group 2"/>
            <p:cNvGrpSpPr>
              <a:grpSpLocks/>
            </p:cNvGrpSpPr>
            <p:nvPr/>
          </p:nvGrpSpPr>
          <p:grpSpPr bwMode="auto">
            <a:xfrm>
              <a:off x="783" y="819"/>
              <a:ext cx="3839" cy="2954"/>
              <a:chOff x="783" y="819"/>
              <a:chExt cx="3839" cy="2954"/>
            </a:xfrm>
          </p:grpSpPr>
          <p:pic>
            <p:nvPicPr>
              <p:cNvPr id="5123" name="Picture 3"/>
              <p:cNvPicPr>
                <a:picLocks noChangeAspect="1" noChangeArrowheads="1"/>
              </p:cNvPicPr>
              <p:nvPr/>
            </p:nvPicPr>
            <p:blipFill>
              <a:blip r:embed="rId3"/>
              <a:srcRect/>
              <a:stretch>
                <a:fillRect/>
              </a:stretch>
            </p:blipFill>
            <p:spPr bwMode="auto">
              <a:xfrm>
                <a:off x="783" y="819"/>
                <a:ext cx="3840" cy="2955"/>
              </a:xfrm>
              <a:prstGeom prst="rect">
                <a:avLst/>
              </a:prstGeom>
              <a:noFill/>
            </p:spPr>
          </p:pic>
          <p:sp>
            <p:nvSpPr>
              <p:cNvPr id="5124" name="Freeform 4"/>
              <p:cNvSpPr>
                <a:spLocks noChangeArrowheads="1"/>
              </p:cNvSpPr>
              <p:nvPr/>
            </p:nvSpPr>
            <p:spPr bwMode="auto">
              <a:xfrm>
                <a:off x="2877" y="1697"/>
                <a:ext cx="219" cy="336"/>
              </a:xfrm>
              <a:custGeom>
                <a:avLst/>
                <a:gdLst/>
                <a:ahLst/>
                <a:cxnLst>
                  <a:cxn ang="0">
                    <a:pos x="963" y="507"/>
                  </a:cxn>
                  <a:cxn ang="0">
                    <a:pos x="963" y="1481"/>
                  </a:cxn>
                  <a:cxn ang="0">
                    <a:pos x="0" y="974"/>
                  </a:cxn>
                  <a:cxn ang="0">
                    <a:pos x="0" y="0"/>
                  </a:cxn>
                  <a:cxn ang="0">
                    <a:pos x="963" y="507"/>
                  </a:cxn>
                </a:cxnLst>
                <a:rect l="0" t="0" r="r" b="b"/>
                <a:pathLst>
                  <a:path w="964" h="1482">
                    <a:moveTo>
                      <a:pt x="963" y="507"/>
                    </a:moveTo>
                    <a:lnTo>
                      <a:pt x="963" y="1481"/>
                    </a:lnTo>
                    <a:lnTo>
                      <a:pt x="0" y="974"/>
                    </a:lnTo>
                    <a:lnTo>
                      <a:pt x="0" y="0"/>
                    </a:lnTo>
                    <a:lnTo>
                      <a:pt x="963" y="507"/>
                    </a:lnTo>
                  </a:path>
                </a:pathLst>
              </a:custGeom>
              <a:solidFill>
                <a:srgbClr val="0068AE"/>
              </a:solidFill>
              <a:ln w="9525">
                <a:noFill/>
                <a:round/>
                <a:headEnd/>
                <a:tailEnd/>
              </a:ln>
            </p:spPr>
            <p:txBody>
              <a:bodyPr wrap="none" anchor="ctr"/>
              <a:lstStyle/>
              <a:p>
                <a:endParaRPr lang="en-US"/>
              </a:p>
            </p:txBody>
          </p:sp>
        </p:grpSp>
        <p:pic>
          <p:nvPicPr>
            <p:cNvPr id="5125" name="Picture 5"/>
            <p:cNvPicPr>
              <a:picLocks noChangeAspect="1" noChangeArrowheads="1"/>
            </p:cNvPicPr>
            <p:nvPr/>
          </p:nvPicPr>
          <p:blipFill>
            <a:blip r:embed="rId4"/>
            <a:srcRect/>
            <a:stretch>
              <a:fillRect/>
            </a:stretch>
          </p:blipFill>
          <p:spPr bwMode="auto">
            <a:xfrm>
              <a:off x="816" y="1776"/>
              <a:ext cx="1940" cy="1182"/>
            </a:xfrm>
            <a:prstGeom prst="rect">
              <a:avLst/>
            </a:prstGeom>
            <a:noFill/>
          </p:spPr>
        </p:pic>
        <p:pic>
          <p:nvPicPr>
            <p:cNvPr id="5126" name="Picture 6"/>
            <p:cNvPicPr>
              <a:picLocks noChangeAspect="1" noChangeArrowheads="1"/>
            </p:cNvPicPr>
            <p:nvPr/>
          </p:nvPicPr>
          <p:blipFill>
            <a:blip r:embed="rId5"/>
            <a:srcRect/>
            <a:stretch>
              <a:fillRect/>
            </a:stretch>
          </p:blipFill>
          <p:spPr bwMode="auto">
            <a:xfrm>
              <a:off x="2913" y="544"/>
              <a:ext cx="554" cy="843"/>
            </a:xfrm>
            <a:prstGeom prst="rect">
              <a:avLst/>
            </a:prstGeom>
            <a:noFill/>
          </p:spPr>
        </p:pic>
        <p:pic>
          <p:nvPicPr>
            <p:cNvPr id="5127" name="Picture 7"/>
            <p:cNvPicPr>
              <a:picLocks noChangeAspect="1" noChangeArrowheads="1"/>
            </p:cNvPicPr>
            <p:nvPr/>
          </p:nvPicPr>
          <p:blipFill>
            <a:blip r:embed="rId6"/>
            <a:srcRect/>
            <a:stretch>
              <a:fillRect/>
            </a:stretch>
          </p:blipFill>
          <p:spPr bwMode="auto">
            <a:xfrm>
              <a:off x="2138" y="816"/>
              <a:ext cx="786" cy="774"/>
            </a:xfrm>
            <a:prstGeom prst="rect">
              <a:avLst/>
            </a:prstGeom>
            <a:noFill/>
          </p:spPr>
        </p:pic>
        <p:pic>
          <p:nvPicPr>
            <p:cNvPr id="5128" name="Picture 8"/>
            <p:cNvPicPr>
              <a:picLocks noChangeAspect="1" noChangeArrowheads="1"/>
            </p:cNvPicPr>
            <p:nvPr/>
          </p:nvPicPr>
          <p:blipFill>
            <a:blip r:embed="rId7"/>
            <a:srcRect/>
            <a:stretch>
              <a:fillRect/>
            </a:stretch>
          </p:blipFill>
          <p:spPr bwMode="auto">
            <a:xfrm>
              <a:off x="2737" y="2079"/>
              <a:ext cx="1068" cy="859"/>
            </a:xfrm>
            <a:prstGeom prst="rect">
              <a:avLst/>
            </a:prstGeom>
            <a:noFill/>
          </p:spPr>
        </p:pic>
        <p:grpSp>
          <p:nvGrpSpPr>
            <p:cNvPr id="4" name="Group 9"/>
            <p:cNvGrpSpPr>
              <a:grpSpLocks/>
            </p:cNvGrpSpPr>
            <p:nvPr/>
          </p:nvGrpSpPr>
          <p:grpSpPr bwMode="auto">
            <a:xfrm>
              <a:off x="2864" y="1437"/>
              <a:ext cx="574" cy="533"/>
              <a:chOff x="2864" y="1437"/>
              <a:chExt cx="574" cy="533"/>
            </a:xfrm>
          </p:grpSpPr>
          <p:sp>
            <p:nvSpPr>
              <p:cNvPr id="5130" name="Text Box 10"/>
              <p:cNvSpPr txBox="1">
                <a:spLocks noChangeArrowheads="1"/>
              </p:cNvSpPr>
              <p:nvPr/>
            </p:nvSpPr>
            <p:spPr bwMode="auto">
              <a:xfrm>
                <a:off x="3058" y="1437"/>
                <a:ext cx="380" cy="149"/>
              </a:xfrm>
              <a:prstGeom prst="rect">
                <a:avLst/>
              </a:prstGeom>
              <a:noFill/>
              <a:ln w="9525">
                <a:noFill/>
                <a:miter lim="800000"/>
                <a:headEnd/>
                <a:tailEnd/>
              </a:ln>
            </p:spPr>
            <p:txBody>
              <a:bodyPr wrap="square" lIns="0" tIns="0" rIns="0" bIns="0">
                <a:spAutoFit/>
              </a:bodyPr>
              <a:lstStyle/>
              <a:p>
                <a:pPr>
                  <a:lnSpc>
                    <a:spcPct val="84000"/>
                  </a:lnSpc>
                  <a:spcBef>
                    <a:spcPts val="100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solidFill>
                    <a:effectLst>
                      <a:outerShdw blurRad="38100" dist="38100" dir="2700000" algn="tl">
                        <a:srgbClr val="FFFFFF"/>
                      </a:outerShdw>
                    </a:effectLst>
                  </a:rPr>
                  <a:t>CHL-2</a:t>
                </a:r>
              </a:p>
            </p:txBody>
          </p:sp>
          <p:grpSp>
            <p:nvGrpSpPr>
              <p:cNvPr id="5" name="Group 11"/>
              <p:cNvGrpSpPr>
                <a:grpSpLocks/>
              </p:cNvGrpSpPr>
              <p:nvPr/>
            </p:nvGrpSpPr>
            <p:grpSpPr bwMode="auto">
              <a:xfrm>
                <a:off x="2864" y="1533"/>
                <a:ext cx="368" cy="437"/>
                <a:chOff x="2864" y="1533"/>
                <a:chExt cx="368" cy="437"/>
              </a:xfrm>
            </p:grpSpPr>
            <p:pic>
              <p:nvPicPr>
                <p:cNvPr id="5132" name="Picture 12"/>
                <p:cNvPicPr>
                  <a:picLocks noChangeAspect="1" noChangeArrowheads="1"/>
                </p:cNvPicPr>
                <p:nvPr/>
              </p:nvPicPr>
              <p:blipFill>
                <a:blip r:embed="rId8"/>
                <a:srcRect/>
                <a:stretch>
                  <a:fillRect/>
                </a:stretch>
              </p:blipFill>
              <p:spPr bwMode="auto">
                <a:xfrm>
                  <a:off x="2864" y="1704"/>
                  <a:ext cx="167" cy="267"/>
                </a:xfrm>
                <a:prstGeom prst="rect">
                  <a:avLst/>
                </a:prstGeom>
                <a:noFill/>
              </p:spPr>
            </p:pic>
            <p:pic>
              <p:nvPicPr>
                <p:cNvPr id="5133" name="Picture 13"/>
                <p:cNvPicPr>
                  <a:picLocks noChangeAspect="1" noChangeArrowheads="1"/>
                </p:cNvPicPr>
                <p:nvPr/>
              </p:nvPicPr>
              <p:blipFill>
                <a:blip r:embed="rId9"/>
                <a:srcRect/>
                <a:stretch>
                  <a:fillRect/>
                </a:stretch>
              </p:blipFill>
              <p:spPr bwMode="auto">
                <a:xfrm>
                  <a:off x="3030" y="1533"/>
                  <a:ext cx="203" cy="288"/>
                </a:xfrm>
                <a:prstGeom prst="rect">
                  <a:avLst/>
                </a:prstGeom>
                <a:noFill/>
              </p:spPr>
            </p:pic>
          </p:grpSp>
        </p:grpSp>
        <p:grpSp>
          <p:nvGrpSpPr>
            <p:cNvPr id="6" name="Group 14"/>
            <p:cNvGrpSpPr>
              <a:grpSpLocks/>
            </p:cNvGrpSpPr>
            <p:nvPr/>
          </p:nvGrpSpPr>
          <p:grpSpPr bwMode="auto">
            <a:xfrm>
              <a:off x="3449" y="81"/>
              <a:ext cx="858" cy="605"/>
              <a:chOff x="3449" y="81"/>
              <a:chExt cx="858" cy="605"/>
            </a:xfrm>
          </p:grpSpPr>
          <p:pic>
            <p:nvPicPr>
              <p:cNvPr id="5135" name="Picture 15"/>
              <p:cNvPicPr>
                <a:picLocks noChangeAspect="1" noChangeArrowheads="1"/>
              </p:cNvPicPr>
              <p:nvPr/>
            </p:nvPicPr>
            <p:blipFill>
              <a:blip r:embed="rId10"/>
              <a:srcRect/>
              <a:stretch>
                <a:fillRect/>
              </a:stretch>
            </p:blipFill>
            <p:spPr bwMode="auto">
              <a:xfrm>
                <a:off x="3449" y="81"/>
                <a:ext cx="859" cy="606"/>
              </a:xfrm>
              <a:prstGeom prst="rect">
                <a:avLst/>
              </a:prstGeom>
              <a:noFill/>
            </p:spPr>
          </p:pic>
          <p:sp>
            <p:nvSpPr>
              <p:cNvPr id="5136" name="Freeform 16"/>
              <p:cNvSpPr>
                <a:spLocks noChangeArrowheads="1"/>
              </p:cNvSpPr>
              <p:nvPr/>
            </p:nvSpPr>
            <p:spPr bwMode="auto">
              <a:xfrm>
                <a:off x="3693" y="356"/>
                <a:ext cx="219" cy="192"/>
              </a:xfrm>
              <a:custGeom>
                <a:avLst/>
                <a:gdLst/>
                <a:ahLst/>
                <a:cxnLst>
                  <a:cxn ang="0">
                    <a:pos x="0" y="498"/>
                  </a:cxn>
                  <a:cxn ang="0">
                    <a:pos x="0" y="846"/>
                  </a:cxn>
                  <a:cxn ang="0">
                    <a:pos x="963" y="346"/>
                  </a:cxn>
                  <a:cxn ang="0">
                    <a:pos x="963" y="0"/>
                  </a:cxn>
                  <a:cxn ang="0">
                    <a:pos x="0" y="498"/>
                  </a:cxn>
                </a:cxnLst>
                <a:rect l="0" t="0" r="r" b="b"/>
                <a:pathLst>
                  <a:path w="964" h="847">
                    <a:moveTo>
                      <a:pt x="0" y="498"/>
                    </a:moveTo>
                    <a:lnTo>
                      <a:pt x="0" y="846"/>
                    </a:lnTo>
                    <a:lnTo>
                      <a:pt x="963" y="346"/>
                    </a:lnTo>
                    <a:lnTo>
                      <a:pt x="963" y="0"/>
                    </a:lnTo>
                    <a:lnTo>
                      <a:pt x="0" y="498"/>
                    </a:lnTo>
                  </a:path>
                </a:pathLst>
              </a:custGeom>
              <a:solidFill>
                <a:srgbClr val="0068AE"/>
              </a:solidFill>
              <a:ln w="9525">
                <a:noFill/>
                <a:round/>
                <a:headEnd/>
                <a:tailEnd/>
              </a:ln>
            </p:spPr>
            <p:txBody>
              <a:bodyPr wrap="none" anchor="ctr"/>
              <a:lstStyle/>
              <a:p>
                <a:endParaRPr lang="en-US"/>
              </a:p>
            </p:txBody>
          </p:sp>
        </p:grpSp>
        <p:sp>
          <p:nvSpPr>
            <p:cNvPr id="5137" name="Freeform 17"/>
            <p:cNvSpPr>
              <a:spLocks noChangeArrowheads="1"/>
            </p:cNvSpPr>
            <p:nvPr/>
          </p:nvSpPr>
          <p:spPr bwMode="auto">
            <a:xfrm>
              <a:off x="3694" y="361"/>
              <a:ext cx="276" cy="130"/>
            </a:xfrm>
            <a:custGeom>
              <a:avLst/>
              <a:gdLst/>
              <a:ahLst/>
              <a:cxnLst>
                <a:cxn ang="0">
                  <a:pos x="0" y="574"/>
                </a:cxn>
                <a:cxn ang="0">
                  <a:pos x="56" y="476"/>
                </a:cxn>
                <a:cxn ang="0">
                  <a:pos x="112" y="538"/>
                </a:cxn>
                <a:cxn ang="0">
                  <a:pos x="176" y="565"/>
                </a:cxn>
                <a:cxn ang="0">
                  <a:pos x="212" y="472"/>
                </a:cxn>
                <a:cxn ang="0">
                  <a:pos x="288" y="437"/>
                </a:cxn>
                <a:cxn ang="0">
                  <a:pos x="352" y="468"/>
                </a:cxn>
                <a:cxn ang="0">
                  <a:pos x="376" y="388"/>
                </a:cxn>
                <a:cxn ang="0">
                  <a:pos x="384" y="362"/>
                </a:cxn>
                <a:cxn ang="0">
                  <a:pos x="448" y="370"/>
                </a:cxn>
                <a:cxn ang="0">
                  <a:pos x="512" y="388"/>
                </a:cxn>
                <a:cxn ang="0">
                  <a:pos x="584" y="264"/>
                </a:cxn>
                <a:cxn ang="0">
                  <a:pos x="609" y="273"/>
                </a:cxn>
                <a:cxn ang="0">
                  <a:pos x="633" y="291"/>
                </a:cxn>
                <a:cxn ang="0">
                  <a:pos x="681" y="309"/>
                </a:cxn>
                <a:cxn ang="0">
                  <a:pos x="769" y="167"/>
                </a:cxn>
                <a:cxn ang="0">
                  <a:pos x="857" y="238"/>
                </a:cxn>
                <a:cxn ang="0">
                  <a:pos x="945" y="105"/>
                </a:cxn>
                <a:cxn ang="0">
                  <a:pos x="1017" y="150"/>
                </a:cxn>
                <a:cxn ang="0">
                  <a:pos x="1065" y="167"/>
                </a:cxn>
                <a:cxn ang="0">
                  <a:pos x="1145" y="44"/>
                </a:cxn>
                <a:cxn ang="0">
                  <a:pos x="1218" y="0"/>
                </a:cxn>
              </a:cxnLst>
              <a:rect l="0" t="0" r="r" b="b"/>
              <a:pathLst>
                <a:path w="1219" h="575">
                  <a:moveTo>
                    <a:pt x="0" y="574"/>
                  </a:moveTo>
                  <a:cubicBezTo>
                    <a:pt x="64" y="525"/>
                    <a:pt x="44" y="560"/>
                    <a:pt x="56" y="476"/>
                  </a:cubicBezTo>
                  <a:cubicBezTo>
                    <a:pt x="100" y="494"/>
                    <a:pt x="76" y="476"/>
                    <a:pt x="112" y="538"/>
                  </a:cubicBezTo>
                  <a:cubicBezTo>
                    <a:pt x="116" y="547"/>
                    <a:pt x="176" y="565"/>
                    <a:pt x="176" y="565"/>
                  </a:cubicBezTo>
                  <a:cubicBezTo>
                    <a:pt x="212" y="525"/>
                    <a:pt x="160" y="490"/>
                    <a:pt x="212" y="472"/>
                  </a:cubicBezTo>
                  <a:cubicBezTo>
                    <a:pt x="256" y="406"/>
                    <a:pt x="244" y="388"/>
                    <a:pt x="288" y="437"/>
                  </a:cubicBezTo>
                  <a:cubicBezTo>
                    <a:pt x="292" y="454"/>
                    <a:pt x="328" y="512"/>
                    <a:pt x="352" y="468"/>
                  </a:cubicBezTo>
                  <a:cubicBezTo>
                    <a:pt x="352" y="468"/>
                    <a:pt x="372" y="401"/>
                    <a:pt x="376" y="388"/>
                  </a:cubicBezTo>
                  <a:cubicBezTo>
                    <a:pt x="380" y="379"/>
                    <a:pt x="384" y="362"/>
                    <a:pt x="384" y="362"/>
                  </a:cubicBezTo>
                  <a:cubicBezTo>
                    <a:pt x="404" y="366"/>
                    <a:pt x="428" y="366"/>
                    <a:pt x="448" y="370"/>
                  </a:cubicBezTo>
                  <a:cubicBezTo>
                    <a:pt x="468" y="375"/>
                    <a:pt x="512" y="388"/>
                    <a:pt x="512" y="388"/>
                  </a:cubicBezTo>
                  <a:cubicBezTo>
                    <a:pt x="564" y="375"/>
                    <a:pt x="556" y="313"/>
                    <a:pt x="584" y="264"/>
                  </a:cubicBezTo>
                  <a:cubicBezTo>
                    <a:pt x="592" y="269"/>
                    <a:pt x="600" y="269"/>
                    <a:pt x="609" y="273"/>
                  </a:cubicBezTo>
                  <a:cubicBezTo>
                    <a:pt x="617" y="278"/>
                    <a:pt x="625" y="287"/>
                    <a:pt x="633" y="291"/>
                  </a:cubicBezTo>
                  <a:cubicBezTo>
                    <a:pt x="649" y="300"/>
                    <a:pt x="681" y="309"/>
                    <a:pt x="681" y="309"/>
                  </a:cubicBezTo>
                  <a:cubicBezTo>
                    <a:pt x="709" y="264"/>
                    <a:pt x="721" y="185"/>
                    <a:pt x="769" y="167"/>
                  </a:cubicBezTo>
                  <a:cubicBezTo>
                    <a:pt x="805" y="194"/>
                    <a:pt x="817" y="225"/>
                    <a:pt x="857" y="238"/>
                  </a:cubicBezTo>
                  <a:cubicBezTo>
                    <a:pt x="909" y="220"/>
                    <a:pt x="929" y="158"/>
                    <a:pt x="945" y="105"/>
                  </a:cubicBezTo>
                  <a:cubicBezTo>
                    <a:pt x="969" y="114"/>
                    <a:pt x="997" y="141"/>
                    <a:pt x="1017" y="150"/>
                  </a:cubicBezTo>
                  <a:cubicBezTo>
                    <a:pt x="1033" y="154"/>
                    <a:pt x="1065" y="167"/>
                    <a:pt x="1065" y="167"/>
                  </a:cubicBezTo>
                  <a:cubicBezTo>
                    <a:pt x="1105" y="88"/>
                    <a:pt x="1121" y="83"/>
                    <a:pt x="1145" y="44"/>
                  </a:cubicBezTo>
                  <a:cubicBezTo>
                    <a:pt x="1145" y="35"/>
                    <a:pt x="1201" y="8"/>
                    <a:pt x="1218" y="0"/>
                  </a:cubicBezTo>
                </a:path>
              </a:pathLst>
            </a:custGeom>
            <a:noFill/>
            <a:ln w="19080">
              <a:solidFill>
                <a:srgbClr val="FFB623"/>
              </a:solidFill>
              <a:round/>
              <a:headEnd/>
              <a:tailEnd/>
            </a:ln>
          </p:spPr>
          <p:txBody>
            <a:bodyPr/>
            <a:lstStyle/>
            <a:p>
              <a:endParaRPr lang="en-US"/>
            </a:p>
          </p:txBody>
        </p:sp>
        <p:grpSp>
          <p:nvGrpSpPr>
            <p:cNvPr id="7" name="Group 18"/>
            <p:cNvGrpSpPr>
              <a:grpSpLocks/>
            </p:cNvGrpSpPr>
            <p:nvPr/>
          </p:nvGrpSpPr>
          <p:grpSpPr bwMode="auto">
            <a:xfrm>
              <a:off x="4145" y="528"/>
              <a:ext cx="1310" cy="942"/>
              <a:chOff x="4145" y="528"/>
              <a:chExt cx="1310" cy="942"/>
            </a:xfrm>
          </p:grpSpPr>
          <p:sp>
            <p:nvSpPr>
              <p:cNvPr id="5139" name="Text Box 19"/>
              <p:cNvSpPr txBox="1">
                <a:spLocks noChangeArrowheads="1"/>
              </p:cNvSpPr>
              <p:nvPr/>
            </p:nvSpPr>
            <p:spPr bwMode="auto">
              <a:xfrm>
                <a:off x="4276" y="528"/>
                <a:ext cx="1179" cy="942"/>
              </a:xfrm>
              <a:prstGeom prst="rect">
                <a:avLst/>
              </a:prstGeom>
              <a:noFill/>
              <a:ln w="9525">
                <a:noFill/>
                <a:miter lim="800000"/>
                <a:headEnd/>
                <a:tailEnd/>
              </a:ln>
            </p:spPr>
            <p:txBody>
              <a:bodyPr wrap="square" lIns="90000" tIns="46800" rIns="90000" bIns="46800">
                <a:spAutoFit/>
              </a:bodyPr>
              <a:lstStyle/>
              <a:p>
                <a:pPr algn="ctr">
                  <a:lnSpc>
                    <a:spcPct val="84000"/>
                  </a:lnSpc>
                  <a:spcBef>
                    <a:spcPts val="1125"/>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a:solidFill>
                      <a:schemeClr val="tx1"/>
                    </a:solidFill>
                    <a:effectLst>
                      <a:outerShdw blurRad="38100" dist="38100" dir="2700000" algn="tl">
                        <a:srgbClr val="FFFFFF"/>
                      </a:outerShdw>
                    </a:effectLst>
                  </a:rPr>
                  <a:t>Upgrade magnets and power supplies</a:t>
                </a:r>
              </a:p>
            </p:txBody>
          </p:sp>
          <p:pic>
            <p:nvPicPr>
              <p:cNvPr id="5140" name="Picture 20"/>
              <p:cNvPicPr>
                <a:picLocks noChangeAspect="1" noChangeArrowheads="1"/>
              </p:cNvPicPr>
              <p:nvPr/>
            </p:nvPicPr>
            <p:blipFill>
              <a:blip r:embed="rId9"/>
              <a:srcRect/>
              <a:stretch>
                <a:fillRect/>
              </a:stretch>
            </p:blipFill>
            <p:spPr bwMode="auto">
              <a:xfrm>
                <a:off x="4145" y="847"/>
                <a:ext cx="279" cy="376"/>
              </a:xfrm>
              <a:prstGeom prst="rect">
                <a:avLst/>
              </a:prstGeom>
              <a:noFill/>
            </p:spPr>
          </p:pic>
        </p:grpSp>
      </p:grpSp>
      <p:sp>
        <p:nvSpPr>
          <p:cNvPr id="29" name="Title 1"/>
          <p:cNvSpPr txBox="1">
            <a:spLocks/>
          </p:cNvSpPr>
          <p:nvPr/>
        </p:nvSpPr>
        <p:spPr>
          <a:xfrm>
            <a:off x="1122196" y="0"/>
            <a:ext cx="6416724" cy="850514"/>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Apple Casual"/>
                <a:ea typeface="+mj-ea"/>
                <a:cs typeface="+mj-cs"/>
              </a:rPr>
              <a:t>The GlueX Detector in Hall-D</a:t>
            </a:r>
          </a:p>
        </p:txBody>
      </p:sp>
      <p:sp>
        <p:nvSpPr>
          <p:cNvPr id="30" name="Date Placeholder 29"/>
          <p:cNvSpPr>
            <a:spLocks noGrp="1"/>
          </p:cNvSpPr>
          <p:nvPr>
            <p:ph type="dt" sz="half" idx="10"/>
          </p:nvPr>
        </p:nvSpPr>
        <p:spPr/>
        <p:txBody>
          <a:bodyPr/>
          <a:lstStyle/>
          <a:p>
            <a:r>
              <a:rPr lang="en-US" smtClean="0"/>
              <a:t>6/7/10</a:t>
            </a:r>
            <a:endParaRPr lang="en-US"/>
          </a:p>
        </p:txBody>
      </p:sp>
      <p:sp>
        <p:nvSpPr>
          <p:cNvPr id="31" name="Slide Number Placeholder 30"/>
          <p:cNvSpPr>
            <a:spLocks noGrp="1"/>
          </p:cNvSpPr>
          <p:nvPr>
            <p:ph type="sldNum" sz="quarter" idx="12"/>
          </p:nvPr>
        </p:nvSpPr>
        <p:spPr/>
        <p:txBody>
          <a:bodyPr/>
          <a:lstStyle/>
          <a:p>
            <a:fld id="{9715F3B9-89F0-7A49-8C3D-F3D72409BFA8}" type="slidenum">
              <a:rPr lang="en-US" smtClean="0"/>
              <a:pPr/>
              <a:t>22</a:t>
            </a:fld>
            <a:endParaRPr lang="en-US"/>
          </a:p>
        </p:txBody>
      </p:sp>
      <p:sp>
        <p:nvSpPr>
          <p:cNvPr id="32" name="Footer Placeholder 31"/>
          <p:cNvSpPr>
            <a:spLocks noGrp="1"/>
          </p:cNvSpPr>
          <p:nvPr>
            <p:ph type="ftr" sz="quarter" idx="11"/>
          </p:nvPr>
        </p:nvSpPr>
        <p:spPr/>
        <p:txBody>
          <a:bodyPr/>
          <a:lstStyle/>
          <a:p>
            <a:r>
              <a:rPr lang="en-US" dirty="0" smtClean="0"/>
              <a:t>JLab Users Group Meeting 2010</a:t>
            </a:r>
            <a:endParaRPr lang="en-US" dirty="0"/>
          </a:p>
        </p:txBody>
      </p:sp>
      <p:pic>
        <p:nvPicPr>
          <p:cNvPr id="33" name="Picture 32"/>
          <p:cNvPicPr>
            <a:picLocks noChangeAspect="1"/>
          </p:cNvPicPr>
          <p:nvPr/>
        </p:nvPicPr>
        <p:blipFill>
          <a:blip r:embed="rId11"/>
          <a:stretch>
            <a:fillRect/>
          </a:stretch>
        </p:blipFill>
        <p:spPr>
          <a:xfrm>
            <a:off x="6053020" y="4573270"/>
            <a:ext cx="2971800" cy="1783080"/>
          </a:xfrm>
          <a:prstGeom prst="rect">
            <a:avLst/>
          </a:prstGeom>
        </p:spPr>
      </p:pic>
      <p:cxnSp>
        <p:nvCxnSpPr>
          <p:cNvPr id="35" name="Straight Arrow Connector 34"/>
          <p:cNvCxnSpPr/>
          <p:nvPr/>
        </p:nvCxnSpPr>
        <p:spPr>
          <a:xfrm rot="16200000" flipH="1">
            <a:off x="5299691" y="2467762"/>
            <a:ext cx="2757952" cy="10446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Content Placeholder 7" descr="Hall-D.tiff"/>
          <p:cNvPicPr>
            <a:picLocks noChangeAspect="1"/>
          </p:cNvPicPr>
          <p:nvPr/>
        </p:nvPicPr>
        <p:blipFill>
          <a:blip r:embed="rId2">
            <a:alphaModFix/>
          </a:blip>
          <a:srcRect l="-15418" r="-15418"/>
          <a:stretch>
            <a:fillRect/>
          </a:stretch>
        </p:blipFill>
        <p:spPr>
          <a:xfrm>
            <a:off x="-1488875" y="0"/>
            <a:ext cx="12075224" cy="6857999"/>
          </a:xfrm>
          <a:prstGeom prst="rect">
            <a:avLst/>
          </a:prstGeom>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pPr/>
              <a:t>23</a:t>
            </a:fld>
            <a:endParaRPr lang="en-US"/>
          </a:p>
        </p:txBody>
      </p:sp>
      <p:sp>
        <p:nvSpPr>
          <p:cNvPr id="10" name="Footer Placeholder 9"/>
          <p:cNvSpPr>
            <a:spLocks noGrp="1"/>
          </p:cNvSpPr>
          <p:nvPr>
            <p:ph type="ftr" sz="quarter" idx="11"/>
          </p:nvPr>
        </p:nvSpPr>
        <p:spPr/>
        <p:txBody>
          <a:bodyPr/>
          <a:lstStyle/>
          <a:p>
            <a:r>
              <a:rPr lang="en-US" dirty="0" smtClean="0"/>
              <a:t>JLab Users Group Meeting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196" y="0"/>
            <a:ext cx="6416724" cy="850514"/>
          </a:xfrm>
        </p:spPr>
        <p:txBody>
          <a:bodyPr/>
          <a:lstStyle/>
          <a:p>
            <a:r>
              <a:rPr lang="en-US" dirty="0" smtClean="0"/>
              <a:t>The GlueX Detector in Hall D</a:t>
            </a:r>
            <a:endParaRPr lang="en-US" dirty="0"/>
          </a:p>
        </p:txBody>
      </p:sp>
      <p:sp>
        <p:nvSpPr>
          <p:cNvPr id="3" name="Content Placeholder 2"/>
          <p:cNvSpPr>
            <a:spLocks noGrp="1"/>
          </p:cNvSpPr>
          <p:nvPr>
            <p:ph idx="1"/>
          </p:nvPr>
        </p:nvSpPr>
        <p:spPr/>
        <p:txBody>
          <a:bodyPr/>
          <a:lstStyle/>
          <a:p>
            <a:endParaRPr lang="en-US" dirty="0"/>
          </a:p>
        </p:txBody>
      </p:sp>
      <p:pic>
        <p:nvPicPr>
          <p:cNvPr id="7" name="Picture 1"/>
          <p:cNvPicPr>
            <a:picLocks noChangeAspect="1" noChangeArrowheads="1"/>
          </p:cNvPicPr>
          <p:nvPr/>
        </p:nvPicPr>
        <p:blipFill>
          <a:blip r:embed="rId2">
            <a:alphaModFix amt="75000"/>
          </a:blip>
          <a:srcRect/>
          <a:stretch>
            <a:fillRect/>
          </a:stretch>
        </p:blipFill>
        <p:spPr bwMode="auto">
          <a:xfrm>
            <a:off x="481330" y="1013460"/>
            <a:ext cx="8205470" cy="5342890"/>
          </a:xfrm>
          <a:prstGeom prst="rect">
            <a:avLst/>
          </a:prstGeom>
          <a:noFill/>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pPr/>
              <a:t>24</a:t>
            </a:fld>
            <a:endParaRPr lang="en-US"/>
          </a:p>
        </p:txBody>
      </p:sp>
      <p:sp>
        <p:nvSpPr>
          <p:cNvPr id="10" name="Footer Placeholder 9"/>
          <p:cNvSpPr>
            <a:spLocks noGrp="1"/>
          </p:cNvSpPr>
          <p:nvPr>
            <p:ph type="ftr" sz="quarter" idx="11"/>
          </p:nvPr>
        </p:nvSpPr>
        <p:spPr/>
        <p:txBody>
          <a:bodyPr/>
          <a:lstStyle/>
          <a:p>
            <a:r>
              <a:rPr lang="en-US" dirty="0" smtClean="0"/>
              <a:t>JLab Users Group Meeting 2010</a:t>
            </a:r>
            <a:endParaRPr lang="en-US" dirty="0"/>
          </a:p>
        </p:txBody>
      </p:sp>
      <p:sp>
        <p:nvSpPr>
          <p:cNvPr id="11" name="TextBox 10"/>
          <p:cNvSpPr txBox="1"/>
          <p:nvPr/>
        </p:nvSpPr>
        <p:spPr>
          <a:xfrm>
            <a:off x="7364138" y="4126160"/>
            <a:ext cx="734195" cy="338554"/>
          </a:xfrm>
          <a:prstGeom prst="rect">
            <a:avLst/>
          </a:prstGeom>
          <a:noFill/>
        </p:spPr>
        <p:txBody>
          <a:bodyPr wrap="none" rtlCol="0">
            <a:spAutoFit/>
          </a:bodyPr>
          <a:lstStyle/>
          <a:p>
            <a:r>
              <a:rPr lang="en-US" sz="1600" dirty="0" smtClean="0"/>
              <a:t>Future</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0"/>
            <a:ext cx="6096000" cy="850514"/>
          </a:xfrm>
        </p:spPr>
        <p:txBody>
          <a:bodyPr>
            <a:normAutofit fontScale="90000"/>
          </a:bodyPr>
          <a:lstStyle/>
          <a:p>
            <a:r>
              <a:rPr lang="en-US" dirty="0" smtClean="0"/>
              <a:t>Detector Construction Underway</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25</a:t>
            </a:fld>
            <a:endParaRPr lang="en-US"/>
          </a:p>
        </p:txBody>
      </p:sp>
      <p:pic>
        <p:nvPicPr>
          <p:cNvPr id="7" name="Picture 5"/>
          <p:cNvPicPr>
            <a:picLocks noChangeAspect="1" noChangeArrowheads="1"/>
          </p:cNvPicPr>
          <p:nvPr/>
        </p:nvPicPr>
        <p:blipFill>
          <a:blip r:embed="rId2"/>
          <a:srcRect/>
          <a:stretch>
            <a:fillRect/>
          </a:stretch>
        </p:blipFill>
        <p:spPr bwMode="auto">
          <a:xfrm>
            <a:off x="403860" y="1141786"/>
            <a:ext cx="2720340" cy="3520440"/>
          </a:xfrm>
          <a:prstGeom prst="rect">
            <a:avLst/>
          </a:prstGeom>
          <a:noFill/>
          <a:ln w="12700" cap="flat">
            <a:noFill/>
            <a:miter lim="800000"/>
            <a:headEnd/>
            <a:tailEnd/>
          </a:ln>
        </p:spPr>
      </p:pic>
      <p:sp>
        <p:nvSpPr>
          <p:cNvPr id="8" name="TextBox 7"/>
          <p:cNvSpPr txBox="1"/>
          <p:nvPr/>
        </p:nvSpPr>
        <p:spPr>
          <a:xfrm>
            <a:off x="489030" y="1141786"/>
            <a:ext cx="2101770" cy="369332"/>
          </a:xfrm>
          <a:prstGeom prst="rect">
            <a:avLst/>
          </a:prstGeom>
          <a:noFill/>
        </p:spPr>
        <p:txBody>
          <a:bodyPr wrap="none" rtlCol="0">
            <a:spAutoFit/>
          </a:bodyPr>
          <a:lstStyle/>
          <a:p>
            <a:r>
              <a:rPr lang="en-US" dirty="0" smtClean="0"/>
              <a:t>BCAL at Univ. Regina</a:t>
            </a:r>
            <a:endParaRPr lang="en-US" dirty="0"/>
          </a:p>
        </p:txBody>
      </p:sp>
      <p:sp>
        <p:nvSpPr>
          <p:cNvPr id="9" name="TextBox 8"/>
          <p:cNvSpPr txBox="1"/>
          <p:nvPr/>
        </p:nvSpPr>
        <p:spPr>
          <a:xfrm>
            <a:off x="489030" y="4497240"/>
            <a:ext cx="2447042" cy="923330"/>
          </a:xfrm>
          <a:prstGeom prst="rect">
            <a:avLst/>
          </a:prstGeom>
          <a:noFill/>
        </p:spPr>
        <p:txBody>
          <a:bodyPr wrap="square" rtlCol="0">
            <a:spAutoFit/>
          </a:bodyPr>
          <a:lstStyle/>
          <a:p>
            <a:r>
              <a:rPr lang="en-US" dirty="0" smtClean="0"/>
              <a:t>First 4 of 48 modules have been delivered to Jlab.</a:t>
            </a:r>
            <a:endParaRPr lang="en-US" dirty="0"/>
          </a:p>
        </p:txBody>
      </p:sp>
      <p:pic>
        <p:nvPicPr>
          <p:cNvPr id="10" name="Picture 9" descr="ream_plate_a_s.jpg"/>
          <p:cNvPicPr>
            <a:picLocks noChangeAspect="1"/>
          </p:cNvPicPr>
          <p:nvPr/>
        </p:nvPicPr>
        <p:blipFill>
          <a:blip r:embed="rId3"/>
          <a:stretch>
            <a:fillRect/>
          </a:stretch>
        </p:blipFill>
        <p:spPr>
          <a:xfrm>
            <a:off x="5826060" y="1511118"/>
            <a:ext cx="3127248" cy="2345436"/>
          </a:xfrm>
          <a:prstGeom prst="rect">
            <a:avLst/>
          </a:prstGeom>
        </p:spPr>
      </p:pic>
      <p:sp>
        <p:nvSpPr>
          <p:cNvPr id="11" name="TextBox 10"/>
          <p:cNvSpPr txBox="1"/>
          <p:nvPr/>
        </p:nvSpPr>
        <p:spPr>
          <a:xfrm>
            <a:off x="6107407" y="1141786"/>
            <a:ext cx="1331502" cy="369332"/>
          </a:xfrm>
          <a:prstGeom prst="rect">
            <a:avLst/>
          </a:prstGeom>
          <a:noFill/>
        </p:spPr>
        <p:txBody>
          <a:bodyPr wrap="none" rtlCol="0">
            <a:spAutoFit/>
          </a:bodyPr>
          <a:lstStyle/>
          <a:p>
            <a:r>
              <a:rPr lang="en-US" dirty="0" smtClean="0"/>
              <a:t>CDC at CMU</a:t>
            </a:r>
            <a:endParaRPr lang="en-US" dirty="0"/>
          </a:p>
        </p:txBody>
      </p:sp>
      <p:pic>
        <p:nvPicPr>
          <p:cNvPr id="12" name="Picture 11"/>
          <p:cNvPicPr>
            <a:picLocks noChangeAspect="1"/>
          </p:cNvPicPr>
          <p:nvPr/>
        </p:nvPicPr>
        <p:blipFill>
          <a:blip r:embed="rId4"/>
          <a:stretch>
            <a:fillRect/>
          </a:stretch>
        </p:blipFill>
        <p:spPr>
          <a:xfrm>
            <a:off x="3124200" y="3463791"/>
            <a:ext cx="4064000" cy="3048000"/>
          </a:xfrm>
          <a:prstGeom prst="rect">
            <a:avLst/>
          </a:prstGeom>
        </p:spPr>
      </p:pic>
      <p:sp>
        <p:nvSpPr>
          <p:cNvPr id="13" name="TextBox 12"/>
          <p:cNvSpPr txBox="1"/>
          <p:nvPr/>
        </p:nvSpPr>
        <p:spPr>
          <a:xfrm>
            <a:off x="3693583" y="2984374"/>
            <a:ext cx="1138766" cy="369332"/>
          </a:xfrm>
          <a:prstGeom prst="rect">
            <a:avLst/>
          </a:prstGeom>
          <a:noFill/>
        </p:spPr>
        <p:txBody>
          <a:bodyPr wrap="none" rtlCol="0">
            <a:spAutoFit/>
          </a:bodyPr>
          <a:lstStyle/>
          <a:p>
            <a:r>
              <a:rPr lang="en-US" dirty="0" smtClean="0"/>
              <a:t>FCAL at IU</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 Analysis</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26</a:t>
            </a:fld>
            <a:endParaRPr lang="en-US"/>
          </a:p>
        </p:txBody>
      </p:sp>
      <p:sp>
        <p:nvSpPr>
          <p:cNvPr id="7" name="TextBox 6"/>
          <p:cNvSpPr txBox="1"/>
          <p:nvPr/>
        </p:nvSpPr>
        <p:spPr>
          <a:xfrm>
            <a:off x="457200" y="1735981"/>
            <a:ext cx="8319142" cy="923330"/>
          </a:xfrm>
          <a:prstGeom prst="rect">
            <a:avLst/>
          </a:prstGeom>
          <a:noFill/>
        </p:spPr>
        <p:txBody>
          <a:bodyPr wrap="none" rtlCol="0">
            <a:spAutoFit/>
          </a:bodyPr>
          <a:lstStyle/>
          <a:p>
            <a:r>
              <a:rPr lang="en-US" dirty="0" smtClean="0"/>
              <a:t>In order to find the exotic QN exotics, it is necessary to carry out an amplitude analysis:</a:t>
            </a:r>
          </a:p>
          <a:p>
            <a:endParaRPr lang="en-US" dirty="0"/>
          </a:p>
          <a:p>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8463" y="2335213"/>
            <a:ext cx="31877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84250" y="2818061"/>
            <a:ext cx="3213100" cy="317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84250" y="3135561"/>
            <a:ext cx="3162300" cy="317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984250" y="3453061"/>
            <a:ext cx="3162300" cy="3175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984250" y="4136063"/>
            <a:ext cx="3162300" cy="317500"/>
          </a:xfrm>
          <a:prstGeom prst="rect">
            <a:avLst/>
          </a:prstGeom>
        </p:spPr>
      </p:pic>
      <p:sp>
        <p:nvSpPr>
          <p:cNvPr id="14" name="TextBox 13"/>
          <p:cNvSpPr txBox="1"/>
          <p:nvPr/>
        </p:nvSpPr>
        <p:spPr>
          <a:xfrm>
            <a:off x="4625891" y="2283381"/>
            <a:ext cx="2996922" cy="369332"/>
          </a:xfrm>
          <a:prstGeom prst="rect">
            <a:avLst/>
          </a:prstGeom>
          <a:noFill/>
        </p:spPr>
        <p:txBody>
          <a:bodyPr wrap="none" rtlCol="0">
            <a:spAutoFit/>
          </a:bodyPr>
          <a:lstStyle/>
          <a:p>
            <a:r>
              <a:rPr lang="en-US" dirty="0" smtClean="0"/>
              <a:t>Analyze a particular final state</a:t>
            </a:r>
            <a:endParaRPr lang="en-US" dirty="0"/>
          </a:p>
        </p:txBody>
      </p:sp>
      <p:sp>
        <p:nvSpPr>
          <p:cNvPr id="15" name="Right Brace 14"/>
          <p:cNvSpPr/>
          <p:nvPr/>
        </p:nvSpPr>
        <p:spPr>
          <a:xfrm>
            <a:off x="4381197" y="2818061"/>
            <a:ext cx="244694" cy="952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02579" y="2818061"/>
            <a:ext cx="3602140"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normal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1</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3</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a:t>
            </a:r>
            <a:endParaRPr lang="en-US" dirty="0">
              <a:solidFill>
                <a:schemeClr val="accent5">
                  <a:lumMod val="75000"/>
                </a:schemeClr>
              </a:solidFill>
              <a:latin typeface="Apple Casual"/>
            </a:endParaRPr>
          </a:p>
        </p:txBody>
      </p:sp>
      <p:sp>
        <p:nvSpPr>
          <p:cNvPr id="17" name="Right Brace 16"/>
          <p:cNvSpPr/>
          <p:nvPr/>
        </p:nvSpPr>
        <p:spPr>
          <a:xfrm>
            <a:off x="4381197" y="4136063"/>
            <a:ext cx="244694" cy="317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902579" y="3812897"/>
            <a:ext cx="3515582"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exotic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endParaRPr lang="en-US" dirty="0">
              <a:solidFill>
                <a:schemeClr val="accent5">
                  <a:lumMod val="75000"/>
                </a:schemeClr>
              </a:solidFill>
              <a:latin typeface="Apple Casual"/>
            </a:endParaRPr>
          </a:p>
        </p:txBody>
      </p:sp>
      <p:pic>
        <p:nvPicPr>
          <p:cNvPr id="19" name="Picture 1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146550" y="5130800"/>
            <a:ext cx="1841500" cy="2413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984250" y="4589463"/>
            <a:ext cx="977900" cy="1866900"/>
          </a:xfrm>
          <a:prstGeom prst="rect">
            <a:avLst/>
          </a:prstGeom>
        </p:spPr>
      </p:pic>
      <p:sp>
        <p:nvSpPr>
          <p:cNvPr id="21" name="Right Brace 20"/>
          <p:cNvSpPr/>
          <p:nvPr/>
        </p:nvSpPr>
        <p:spPr>
          <a:xfrm>
            <a:off x="1962150" y="4589463"/>
            <a:ext cx="414882" cy="1866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2590800" y="5130800"/>
            <a:ext cx="1149530"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a:t>
            </a:r>
            <a:r>
              <a:rPr lang="en-US" dirty="0" err="1" smtClean="0">
                <a:solidFill>
                  <a:schemeClr val="accent5">
                    <a:lumMod val="75000"/>
                  </a:schemeClr>
                </a:solidFill>
                <a:latin typeface="Apple Casual"/>
              </a:rPr>
              <a:t>isospin</a:t>
            </a:r>
            <a:r>
              <a:rPr lang="en-US" dirty="0" smtClean="0">
                <a:solidFill>
                  <a:schemeClr val="accent5">
                    <a:lumMod val="75000"/>
                  </a:schemeClr>
                </a:solidFill>
                <a:latin typeface="Apple Casual"/>
              </a:rPr>
              <a:t> channels</a:t>
            </a:r>
            <a:endParaRPr lang="en-US" dirty="0">
              <a:solidFill>
                <a:schemeClr val="accent5">
                  <a:lumMod val="75000"/>
                </a:schemeClr>
              </a:solidFill>
              <a:latin typeface="Apple Casual"/>
            </a:endParaRPr>
          </a:p>
        </p:txBody>
      </p:sp>
      <p:sp>
        <p:nvSpPr>
          <p:cNvPr id="23" name="TextBox 22"/>
          <p:cNvSpPr txBox="1"/>
          <p:nvPr/>
        </p:nvSpPr>
        <p:spPr>
          <a:xfrm>
            <a:off x="6296853" y="4669135"/>
            <a:ext cx="1069613"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decay modes</a:t>
            </a:r>
            <a:endParaRPr lang="en-US"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8" grpId="1"/>
      <p:bldP spid="21" grpId="0" animBg="1"/>
      <p:bldP spid="22" grpId="0"/>
      <p:bldP spid="23"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27</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127225" y="1980650"/>
            <a:ext cx="5993949" cy="369332"/>
          </a:xfrm>
          <a:prstGeom prst="rect">
            <a:avLst/>
          </a:prstGeom>
          <a:noFill/>
        </p:spPr>
        <p:txBody>
          <a:bodyPr wrap="none" rtlCol="0">
            <a:spAutoFit/>
          </a:bodyPr>
          <a:lstStyle/>
          <a:p>
            <a:r>
              <a:rPr lang="en-US" dirty="0" smtClean="0"/>
              <a:t>Write down quantum mechanical amplitudes for each process:</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53200" y="1980650"/>
            <a:ext cx="1384300" cy="520700"/>
          </a:xfrm>
          <a:prstGeom prst="rect">
            <a:avLst/>
          </a:prstGeom>
        </p:spPr>
      </p:pic>
      <p:sp>
        <p:nvSpPr>
          <p:cNvPr id="10" name="TextBox 9"/>
          <p:cNvSpPr txBox="1"/>
          <p:nvPr/>
        </p:nvSpPr>
        <p:spPr>
          <a:xfrm>
            <a:off x="159541" y="3017578"/>
            <a:ext cx="4862517" cy="369332"/>
          </a:xfrm>
          <a:prstGeom prst="rect">
            <a:avLst/>
          </a:prstGeom>
          <a:noFill/>
        </p:spPr>
        <p:txBody>
          <a:bodyPr wrap="none" rtlCol="0">
            <a:spAutoFit/>
          </a:bodyPr>
          <a:lstStyle/>
          <a:p>
            <a:r>
              <a:rPr lang="en-US" dirty="0" smtClean="0"/>
              <a:t>Create a total amplitude which yields an intensity: </a:t>
            </a:r>
            <a:endParaRPr lang="en-US" dirty="0"/>
          </a:p>
        </p:txBody>
      </p:sp>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22058" y="2942410"/>
            <a:ext cx="3937000" cy="889000"/>
          </a:xfrm>
          <a:prstGeom prst="rect">
            <a:avLst/>
          </a:prstGeom>
        </p:spPr>
      </p:pic>
      <p:sp>
        <p:nvSpPr>
          <p:cNvPr id="13" name="TextBox 12"/>
          <p:cNvSpPr txBox="1"/>
          <p:nvPr/>
        </p:nvSpPr>
        <p:spPr>
          <a:xfrm>
            <a:off x="1133023" y="3831410"/>
            <a:ext cx="5946798" cy="369332"/>
          </a:xfrm>
          <a:prstGeom prst="rect">
            <a:avLst/>
          </a:prstGeom>
          <a:noFill/>
        </p:spPr>
        <p:txBody>
          <a:bodyPr wrap="none" rtlCol="0">
            <a:spAutoFit/>
          </a:bodyPr>
          <a:lstStyle/>
          <a:p>
            <a:r>
              <a:rPr lang="en-US" dirty="0" smtClean="0"/>
              <a:t>(Fitting angular distributions in some high-dimensional space)</a:t>
            </a:r>
            <a:endParaRPr lang="en-US" dirty="0"/>
          </a:p>
        </p:txBody>
      </p:sp>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29821" y="5327650"/>
            <a:ext cx="6553200" cy="762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29821" y="4349750"/>
            <a:ext cx="6350000" cy="368300"/>
          </a:xfrm>
          <a:prstGeom prst="rect">
            <a:avLst/>
          </a:prstGeom>
        </p:spPr>
      </p:pic>
      <p:sp>
        <p:nvSpPr>
          <p:cNvPr id="16" name="TextBox 15"/>
          <p:cNvSpPr txBox="1"/>
          <p:nvPr/>
        </p:nvSpPr>
        <p:spPr>
          <a:xfrm>
            <a:off x="1287324" y="4883467"/>
            <a:ext cx="3673752" cy="369332"/>
          </a:xfrm>
          <a:prstGeom prst="rect">
            <a:avLst/>
          </a:prstGeom>
          <a:noFill/>
        </p:spPr>
        <p:txBody>
          <a:bodyPr wrap="none" rtlCol="0">
            <a:spAutoFit/>
          </a:bodyPr>
          <a:lstStyle/>
          <a:p>
            <a:r>
              <a:rPr lang="en-US" dirty="0" smtClean="0"/>
              <a:t>Maximize the probability (likelihood).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28</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699127" y="1417638"/>
            <a:ext cx="7434052" cy="1200329"/>
          </a:xfrm>
          <a:prstGeom prst="rect">
            <a:avLst/>
          </a:prstGeom>
          <a:noFill/>
        </p:spPr>
        <p:txBody>
          <a:bodyPr wrap="square" rtlCol="0">
            <a:spAutoFit/>
          </a:bodyPr>
          <a:lstStyle/>
          <a:p>
            <a:r>
              <a:rPr lang="en-US" dirty="0" smtClean="0">
                <a:solidFill>
                  <a:schemeClr val="accent5">
                    <a:lumMod val="75000"/>
                  </a:schemeClr>
                </a:solidFill>
                <a:latin typeface="Apple Casual"/>
              </a:rPr>
              <a:t>If one can compute the normalization once, then relatively quick, but this limits the form of the amplitude and may bias your answer. If you wanted to allow the mass and width of a resonance to be fit, you have to recompute the  normalization each step.</a:t>
            </a:r>
            <a:endParaRPr lang="en-US" dirty="0">
              <a:solidFill>
                <a:schemeClr val="accent5">
                  <a:lumMod val="75000"/>
                </a:schemeClr>
              </a:solidFill>
              <a:latin typeface="Apple Casual"/>
            </a:endParaRPr>
          </a:p>
        </p:txBody>
      </p:sp>
      <p:pic>
        <p:nvPicPr>
          <p:cNvPr id="9" name="Picture 8"/>
          <p:cNvPicPr>
            <a:picLocks noChangeAspect="1"/>
          </p:cNvPicPr>
          <p:nvPr/>
        </p:nvPicPr>
        <p:blipFill>
          <a:blip r:embed="rId2"/>
          <a:stretch>
            <a:fillRect/>
          </a:stretch>
        </p:blipFill>
        <p:spPr>
          <a:xfrm>
            <a:off x="3930650" y="3021941"/>
            <a:ext cx="4756150" cy="2613660"/>
          </a:xfrm>
          <a:prstGeom prst="rect">
            <a:avLst/>
          </a:prstGeom>
        </p:spPr>
      </p:pic>
      <p:sp>
        <p:nvSpPr>
          <p:cNvPr id="10" name="TextBox 9"/>
          <p:cNvSpPr txBox="1"/>
          <p:nvPr/>
        </p:nvSpPr>
        <p:spPr>
          <a:xfrm>
            <a:off x="457200" y="3021941"/>
            <a:ext cx="3231523" cy="3046988"/>
          </a:xfrm>
          <a:prstGeom prst="rect">
            <a:avLst/>
          </a:prstGeom>
          <a:noFill/>
        </p:spPr>
        <p:txBody>
          <a:bodyPr wrap="square" rtlCol="0">
            <a:spAutoFit/>
          </a:bodyPr>
          <a:lstStyle/>
          <a:p>
            <a:r>
              <a:rPr lang="en-US" sz="1600" dirty="0" smtClean="0">
                <a:solidFill>
                  <a:schemeClr val="accent2">
                    <a:lumMod val="75000"/>
                  </a:schemeClr>
                </a:solidFill>
                <a:latin typeface="Apple Casual"/>
              </a:rPr>
              <a:t>The problem appears well suited to run on graphical processor (GPU).  The next generation will have up to 512 </a:t>
            </a:r>
            <a:r>
              <a:rPr lang="en-US" sz="1600" dirty="0" err="1" smtClean="0">
                <a:solidFill>
                  <a:schemeClr val="accent2">
                    <a:lumMod val="75000"/>
                  </a:schemeClr>
                </a:solidFill>
                <a:latin typeface="Apple Casual"/>
              </a:rPr>
              <a:t>cpu</a:t>
            </a:r>
            <a:r>
              <a:rPr lang="en-US" sz="1600" dirty="0" smtClean="0">
                <a:solidFill>
                  <a:schemeClr val="accent2">
                    <a:lumMod val="75000"/>
                  </a:schemeClr>
                </a:solidFill>
                <a:latin typeface="Apple Casual"/>
              </a:rPr>
              <a:t> cores per GPU and four can be installed per box. We are currently studying how well the problem scales, but our first studies have been very promising. These work because there are a lot of repeated parallel calculations.</a:t>
            </a:r>
            <a:endParaRPr lang="en-US" sz="1600" dirty="0">
              <a:solidFill>
                <a:schemeClr val="accent2">
                  <a:lumMod val="75000"/>
                </a:schemeClr>
              </a:solidFill>
              <a:latin typeface="Apple Casual"/>
            </a:endParaRPr>
          </a:p>
        </p:txBody>
      </p:sp>
      <p:pic>
        <p:nvPicPr>
          <p:cNvPr id="11" name="Picture 10"/>
          <p:cNvPicPr>
            <a:picLocks noChangeAspect="1"/>
          </p:cNvPicPr>
          <p:nvPr/>
        </p:nvPicPr>
        <p:blipFill>
          <a:blip r:embed="rId3"/>
          <a:stretch>
            <a:fillRect/>
          </a:stretch>
        </p:blipFill>
        <p:spPr>
          <a:xfrm>
            <a:off x="3759200" y="3112369"/>
            <a:ext cx="5384800" cy="2956560"/>
          </a:xfrm>
          <a:prstGeom prst="rect">
            <a:avLst/>
          </a:prstGeom>
        </p:spPr>
      </p:pic>
      <p:sp>
        <p:nvSpPr>
          <p:cNvPr id="12" name="TextBox 11"/>
          <p:cNvSpPr txBox="1"/>
          <p:nvPr/>
        </p:nvSpPr>
        <p:spPr>
          <a:xfrm>
            <a:off x="5656131" y="2575665"/>
            <a:ext cx="897069" cy="523220"/>
          </a:xfrm>
          <a:prstGeom prst="rect">
            <a:avLst/>
          </a:prstGeom>
          <a:noFill/>
        </p:spPr>
        <p:txBody>
          <a:bodyPr wrap="none" rtlCol="0">
            <a:spAutoFit/>
          </a:bodyPr>
          <a:lstStyle/>
          <a:p>
            <a:r>
              <a:rPr lang="en-US" sz="2800" dirty="0" smtClean="0">
                <a:solidFill>
                  <a:schemeClr val="accent5">
                    <a:lumMod val="75000"/>
                  </a:schemeClr>
                </a:solidFill>
                <a:latin typeface="Apple Casual"/>
              </a:rPr>
              <a:t>GPUs</a:t>
            </a:r>
            <a:endParaRPr lang="en-US" sz="2800"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have also developed tools to facilitate the writing of amplitudes (</a:t>
            </a:r>
            <a:r>
              <a:rPr lang="en-US" sz="2400" dirty="0" err="1" smtClean="0"/>
              <a:t>qft</a:t>
            </a:r>
            <a:r>
              <a:rPr lang="en-US" sz="2400" dirty="0" smtClean="0"/>
              <a:t>++). This has been used to analyze the </a:t>
            </a:r>
            <a:r>
              <a:rPr lang="en-US" sz="2400" dirty="0" err="1" smtClean="0"/>
              <a:t>photoproduction</a:t>
            </a:r>
            <a:r>
              <a:rPr lang="en-US" sz="2400" dirty="0" smtClean="0"/>
              <a:t> of Baryons using CLAS data.</a:t>
            </a:r>
          </a:p>
          <a:p>
            <a:endParaRPr lang="en-US" sz="2400" dirty="0" smtClean="0"/>
          </a:p>
          <a:p>
            <a:r>
              <a:rPr lang="en-US" sz="2400" dirty="0" smtClean="0"/>
              <a:t>GlueX is a member of the </a:t>
            </a:r>
            <a:r>
              <a:rPr lang="en-US" sz="2400" dirty="0" err="1" smtClean="0"/>
              <a:t>OpenScienceGrid</a:t>
            </a:r>
            <a:r>
              <a:rPr lang="en-US" sz="2400" dirty="0" smtClean="0"/>
              <a:t> (OSG) and we are currently able to generate and process Monte Carlo data on the grid. We believe that this will be a major part of our data model.</a:t>
            </a:r>
          </a:p>
          <a:p>
            <a:endParaRPr lang="en-US" sz="2400" dirty="0" smtClean="0"/>
          </a:p>
          <a:p>
            <a:r>
              <a:rPr lang="en-US" sz="2400" dirty="0" smtClean="0"/>
              <a:t>We are working on pushing our A.A. onto the grid, but the recent results with GPUs may change our paradigm.</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29</a:t>
            </a:fld>
            <a:endParaRPr lang="en-US"/>
          </a:p>
        </p:txBody>
      </p:sp>
      <p:sp>
        <p:nvSpPr>
          <p:cNvPr id="9"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Date Placeholder 2"/>
          <p:cNvSpPr>
            <a:spLocks noGrp="1"/>
          </p:cNvSpPr>
          <p:nvPr>
            <p:ph type="dt" idx="10"/>
          </p:nvPr>
        </p:nvSpPr>
        <p:spPr/>
        <p:txBody>
          <a:bodyPr/>
          <a:lstStyle/>
          <a:p>
            <a:r>
              <a:rPr lang="en-US" smtClean="0"/>
              <a:t>6/7/10</a:t>
            </a:r>
            <a:endParaRPr lang="en-GB"/>
          </a:p>
        </p:txBody>
      </p:sp>
      <p:sp>
        <p:nvSpPr>
          <p:cNvPr id="130" name="Footer Placeholder 3"/>
          <p:cNvSpPr>
            <a:spLocks noGrp="1"/>
          </p:cNvSpPr>
          <p:nvPr>
            <p:ph type="ftr" idx="11"/>
          </p:nvPr>
        </p:nvSpPr>
        <p:spPr/>
        <p:txBody>
          <a:bodyPr/>
          <a:lstStyle/>
          <a:p>
            <a:r>
              <a:rPr lang="en-US" dirty="0" smtClean="0"/>
              <a:t>JLab Users Group Meeting 2010</a:t>
            </a:r>
            <a:endParaRPr lang="en-GB" dirty="0"/>
          </a:p>
        </p:txBody>
      </p:sp>
      <p:sp>
        <p:nvSpPr>
          <p:cNvPr id="131" name="Slide Number Placeholder 4"/>
          <p:cNvSpPr>
            <a:spLocks noGrp="1"/>
          </p:cNvSpPr>
          <p:nvPr>
            <p:ph type="sldNum" idx="12"/>
          </p:nvPr>
        </p:nvSpPr>
        <p:spPr/>
        <p:txBody>
          <a:bodyPr/>
          <a:lstStyle/>
          <a:p>
            <a:fld id="{4B03AC20-4ADE-C64A-BE71-20D3C4442257}" type="slidenum">
              <a:rPr lang="en-GB"/>
              <a:pPr/>
              <a:t>3</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19458"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59"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0"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1"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2"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3"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4"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5"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6"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7"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8"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9"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0"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1"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19473"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4"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5"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6"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7"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8"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9"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0"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1"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2"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3"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4"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5"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6"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19488"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9"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0"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1"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2"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3"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4"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5"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6"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7"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8"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9"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0"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1"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19503"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4"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5"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6"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7"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8"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9"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0"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1"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2"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3"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4"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5"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6"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6" name="Group 62"/>
          <p:cNvGrpSpPr>
            <a:grpSpLocks/>
          </p:cNvGrpSpPr>
          <p:nvPr/>
        </p:nvGrpSpPr>
        <p:grpSpPr bwMode="auto">
          <a:xfrm>
            <a:off x="6883400" y="1649413"/>
            <a:ext cx="1992313" cy="820738"/>
            <a:chOff x="4160" y="520"/>
            <a:chExt cx="1255" cy="517"/>
          </a:xfrm>
        </p:grpSpPr>
        <p:sp>
          <p:nvSpPr>
            <p:cNvPr id="19519"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7" name="Group 64"/>
            <p:cNvGrpSpPr>
              <a:grpSpLocks/>
            </p:cNvGrpSpPr>
            <p:nvPr/>
          </p:nvGrpSpPr>
          <p:grpSpPr bwMode="auto">
            <a:xfrm>
              <a:off x="4160" y="520"/>
              <a:ext cx="271" cy="517"/>
              <a:chOff x="4160" y="520"/>
              <a:chExt cx="271" cy="517"/>
            </a:xfrm>
          </p:grpSpPr>
          <p:sp>
            <p:nvSpPr>
              <p:cNvPr id="19521"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2"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8" name="Group 67"/>
            <p:cNvGrpSpPr>
              <a:grpSpLocks/>
            </p:cNvGrpSpPr>
            <p:nvPr/>
          </p:nvGrpSpPr>
          <p:grpSpPr bwMode="auto">
            <a:xfrm>
              <a:off x="5144" y="520"/>
              <a:ext cx="271" cy="517"/>
              <a:chOff x="5144" y="520"/>
              <a:chExt cx="271" cy="517"/>
            </a:xfrm>
          </p:grpSpPr>
          <p:sp>
            <p:nvSpPr>
              <p:cNvPr id="1952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9526"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9527"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9528"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9529"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19532"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3"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4"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5"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6"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7"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8"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9"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0"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1"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2"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3"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4"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5"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6"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47"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8"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9"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50"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1"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2"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3"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4"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5"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6"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19557"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8"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9"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19560"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19561"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19562"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19563"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19564"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19565"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pSp>
        <p:nvGrpSpPr>
          <p:cNvPr id="11" name="Group 110"/>
          <p:cNvGrpSpPr>
            <a:grpSpLocks/>
          </p:cNvGrpSpPr>
          <p:nvPr/>
        </p:nvGrpSpPr>
        <p:grpSpPr bwMode="auto">
          <a:xfrm>
            <a:off x="4221162" y="2541587"/>
            <a:ext cx="3876674" cy="1236663"/>
            <a:chOff x="2659" y="1177"/>
            <a:chExt cx="2442" cy="779"/>
          </a:xfrm>
        </p:grpSpPr>
        <p:sp>
          <p:nvSpPr>
            <p:cNvPr id="19567" name="Text Box 111"/>
            <p:cNvSpPr txBox="1">
              <a:spLocks noChangeArrowheads="1"/>
            </p:cNvSpPr>
            <p:nvPr/>
          </p:nvSpPr>
          <p:spPr bwMode="auto">
            <a:xfrm>
              <a:off x="2659" y="1177"/>
              <a:ext cx="2442"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D60093"/>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D60093"/>
                  </a:solidFill>
                  <a:latin typeface="Comic Sans MS" charset="0"/>
                  <a:ea typeface="DejaVu Sans" charset="0"/>
                  <a:cs typeface="DejaVu Sans" charset="0"/>
                </a:rPr>
                <a:t>Consider the three lightest quarks</a:t>
              </a:r>
            </a:p>
          </p:txBody>
        </p:sp>
        <p:graphicFrame>
          <p:nvGraphicFramePr>
            <p:cNvPr id="19568" name="Object 112"/>
            <p:cNvGraphicFramePr>
              <a:graphicFrameLocks noChangeAspect="1"/>
            </p:cNvGraphicFramePr>
            <p:nvPr/>
          </p:nvGraphicFramePr>
          <p:xfrm>
            <a:off x="2672" y="1454"/>
            <a:ext cx="581" cy="257"/>
          </p:xfrm>
          <a:graphic>
            <a:graphicData uri="http://schemas.openxmlformats.org/presentationml/2006/ole">
              <p:oleObj spid="_x0000_s41986" r:id="rId4" imgW="558800" imgH="177800" progId="Equation.3">
                <p:embed/>
              </p:oleObj>
            </a:graphicData>
          </a:graphic>
        </p:graphicFrame>
        <p:sp>
          <p:nvSpPr>
            <p:cNvPr id="19570" name="AutoShape 114"/>
            <p:cNvSpPr>
              <a:spLocks/>
            </p:cNvSpPr>
            <p:nvPr/>
          </p:nvSpPr>
          <p:spPr bwMode="auto">
            <a:xfrm>
              <a:off x="3256" y="1487"/>
              <a:ext cx="208" cy="469"/>
            </a:xfrm>
            <a:prstGeom prst="rightBrace">
              <a:avLst>
                <a:gd name="adj1" fmla="val 18790"/>
                <a:gd name="adj2" fmla="val 50000"/>
              </a:avLst>
            </a:prstGeom>
            <a:noFill/>
            <a:ln w="12600">
              <a:solidFill>
                <a:srgbClr val="3333CC"/>
              </a:solidFill>
              <a:miter lim="800000"/>
              <a:headEnd/>
              <a:tailEnd/>
            </a:ln>
            <a:effectLst/>
          </p:spPr>
          <p:txBody>
            <a:bodyPr wrap="none" anchor="ctr">
              <a:prstTxWarp prst="textNoShape">
                <a:avLst/>
              </a:prstTxWarp>
            </a:bodyPr>
            <a:lstStyle/>
            <a:p>
              <a:endParaRPr lang="en-US"/>
            </a:p>
          </p:txBody>
        </p:sp>
        <p:sp>
          <p:nvSpPr>
            <p:cNvPr id="19571" name="Text Box 115"/>
            <p:cNvSpPr txBox="1">
              <a:spLocks noChangeArrowheads="1"/>
            </p:cNvSpPr>
            <p:nvPr/>
          </p:nvSpPr>
          <p:spPr bwMode="auto">
            <a:xfrm>
              <a:off x="3518" y="1583"/>
              <a:ext cx="1460"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latin typeface="Comic Sans MS" charset="0"/>
                  <a:ea typeface="DejaVu Sans" charset="0"/>
                  <a:cs typeface="DejaVu Sans" charset="0"/>
                </a:rPr>
                <a:t>9 Combinations</a:t>
              </a:r>
            </a:p>
          </p:txBody>
        </p:sp>
      </p:grpSp>
      <p:sp>
        <p:nvSpPr>
          <p:cNvPr id="19582" name="Text Box 126"/>
          <p:cNvSpPr txBox="1">
            <a:spLocks noChangeArrowheads="1"/>
          </p:cNvSpPr>
          <p:nvPr/>
        </p:nvSpPr>
        <p:spPr bwMode="auto">
          <a:xfrm rot="19020000">
            <a:off x="1063625" y="1462088"/>
            <a:ext cx="708025" cy="3079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CC0066"/>
                </a:solidFill>
                <a:latin typeface="Comic Sans MS" charset="0"/>
                <a:ea typeface="DejaVu Sans" charset="0"/>
                <a:cs typeface="DejaVu Sans" charset="0"/>
              </a:rPr>
              <a:t>radial </a:t>
            </a:r>
          </a:p>
        </p:txBody>
      </p:sp>
      <p:sp>
        <p:nvSpPr>
          <p:cNvPr id="1958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graphicFrame>
        <p:nvGraphicFramePr>
          <p:cNvPr id="133" name="Object 112"/>
          <p:cNvGraphicFramePr>
            <a:graphicFrameLocks noChangeAspect="1"/>
          </p:cNvGraphicFramePr>
          <p:nvPr/>
        </p:nvGraphicFramePr>
        <p:xfrm>
          <a:off x="4241800" y="3162301"/>
          <a:ext cx="762000" cy="520699"/>
        </p:xfrm>
        <a:graphic>
          <a:graphicData uri="http://schemas.openxmlformats.org/presentationml/2006/ole">
            <p:oleObj spid="_x0000_s41987" name="Equation" r:id="rId5" imgW="355600" imgH="266700" progId="Equation.3">
              <p:embed/>
            </p:oleObj>
          </a:graphicData>
        </a:graphic>
      </p:graphicFrame>
      <p:sp>
        <p:nvSpPr>
          <p:cNvPr id="135"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pic>
        <p:nvPicPr>
          <p:cNvPr id="123" name="Picture 1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41800" y="4171950"/>
            <a:ext cx="1943100" cy="1320800"/>
          </a:xfrm>
          <a:prstGeom prst="rect">
            <a:avLst/>
          </a:prstGeom>
        </p:spPr>
      </p:pic>
      <p:sp>
        <p:nvSpPr>
          <p:cNvPr id="124" name="Right Brace 123"/>
          <p:cNvSpPr/>
          <p:nvPr/>
        </p:nvSpPr>
        <p:spPr>
          <a:xfrm>
            <a:off x="6438900" y="4202113"/>
            <a:ext cx="114300" cy="12461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5" name="Picture 12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808788" y="4368800"/>
            <a:ext cx="609600" cy="317500"/>
          </a:xfrm>
          <a:prstGeom prst="rect">
            <a:avLst/>
          </a:prstGeom>
        </p:spPr>
      </p:pic>
      <p:pic>
        <p:nvPicPr>
          <p:cNvPr id="127" name="Picture 12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77851" y="1811381"/>
            <a:ext cx="609600" cy="317500"/>
          </a:xfrm>
          <a:prstGeom prst="rect">
            <a:avLst/>
          </a:prstGeom>
        </p:spPr>
      </p:pic>
      <p:pic>
        <p:nvPicPr>
          <p:cNvPr id="128" name="Picture 12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735763" y="4773613"/>
            <a:ext cx="1231900" cy="381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100000">
                                          <p:val>
                                            <p:fltVal val="0"/>
                                          </p:val>
                                        </p:tav>
                                        <p:tav>
                                          <p:val>
                                            <p:strVal val="#ppt_w"/>
                                          </p:val>
                                        </p:tav>
                                      </p:tavLst>
                                    </p:anim>
                                    <p:anim calcmode="lin" valueType="num">
                                      <p:cBhvr>
                                        <p:cTn id="8" dur="500" fill="hold"/>
                                        <p:tgtEl>
                                          <p:spTgt spid="9"/>
                                        </p:tgtEl>
                                        <p:attrNameLst>
                                          <p:attrName>ppt_h</p:attrName>
                                        </p:attrNameLst>
                                      </p:cBhvr>
                                      <p:tavLst>
                                        <p:tav tm="100000">
                                          <p:val>
                                            <p:fltVal val="0"/>
                                          </p:val>
                                        </p:tav>
                                        <p:tav>
                                          <p:val>
                                            <p:strVal val="#ppt_h"/>
                                          </p:val>
                                        </p:tav>
                                      </p:tavLst>
                                    </p:anim>
                                  </p:childTnLst>
                                </p:cTn>
                              </p:par>
                            </p:childTnLst>
                          </p:cTn>
                        </p:par>
                        <p:par>
                          <p:cTn id="9" fill="hold">
                            <p:stCondLst>
                              <p:cond delay="500"/>
                            </p:stCondLst>
                            <p:childTnLst>
                              <p:par>
                                <p:cTn id="10" presetID="1" presetClass="entr" fill="hold" nodeType="afterEffect">
                                  <p:stCondLst>
                                    <p:cond delay="0"/>
                                  </p:stCondLst>
                                  <p:childTnLst>
                                    <p:set>
                                      <p:cBhvr>
                                        <p:cTn id="11" dur="1" fill="hold">
                                          <p:stCondLst>
                                            <p:cond delay="0"/>
                                          </p:stCondLst>
                                        </p:cTn>
                                        <p:tgtEl>
                                          <p:spTgt spid="1956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20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100000">
                                          <p:val>
                                            <p:fltVal val="0"/>
                                          </p:val>
                                        </p:tav>
                                        <p:tav>
                                          <p:val>
                                            <p:strVal val="#ppt_w"/>
                                          </p:val>
                                        </p:tav>
                                      </p:tavLst>
                                    </p:anim>
                                    <p:anim calcmode="lin" valueType="num">
                                      <p:cBhvr>
                                        <p:cTn id="20" dur="500" fill="hold"/>
                                        <p:tgtEl>
                                          <p:spTgt spid="5"/>
                                        </p:tgtEl>
                                        <p:attrNameLst>
                                          <p:attrName>ppt_h</p:attrName>
                                        </p:attrNameLst>
                                      </p:cBhvr>
                                      <p:tavLst>
                                        <p:tav tm="100000">
                                          <p:val>
                                            <p:strVal val="#ppt_h"/>
                                          </p:val>
                                        </p:tav>
                                        <p:tav>
                                          <p:val>
                                            <p:strVal val="#ppt_h"/>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9582"/>
                                        </p:tgtEl>
                                        <p:attrNameLst>
                                          <p:attrName>style.visibility</p:attrName>
                                        </p:attrNameLst>
                                      </p:cBhvr>
                                      <p:to>
                                        <p:strVal val="visible"/>
                                      </p:to>
                                    </p:set>
                                    <p:anim calcmode="lin" valueType="num">
                                      <p:cBhvr>
                                        <p:cTn id="24" dur="500" fill="hold"/>
                                        <p:tgtEl>
                                          <p:spTgt spid="19582"/>
                                        </p:tgtEl>
                                        <p:attrNameLst>
                                          <p:attrName>ppt_x</p:attrName>
                                        </p:attrNameLst>
                                      </p:cBhvr>
                                      <p:tavLst>
                                        <p:tav tm="100000">
                                          <p:val>
                                            <p:strVal val="0-#ppt_w/2"/>
                                          </p:val>
                                        </p:tav>
                                        <p:tav>
                                          <p:val>
                                            <p:strVal val="#ppt_x"/>
                                          </p:val>
                                        </p:tav>
                                      </p:tavLst>
                                    </p:anim>
                                    <p:anim calcmode="lin" valueType="num">
                                      <p:cBhvr>
                                        <p:cTn id="25" dur="500" fill="hold"/>
                                        <p:tgtEl>
                                          <p:spTgt spid="19582"/>
                                        </p:tgtEl>
                                        <p:attrNameLst>
                                          <p:attrName>ppt_y</p:attrName>
                                        </p:attrNameLst>
                                      </p:cBhvr>
                                      <p:tavLst>
                                        <p:tav tm="100000">
                                          <p:val>
                                            <p:strVal val="#ppt_y"/>
                                          </p:val>
                                        </p:tav>
                                        <p:tav>
                                          <p:val>
                                            <p:strVal val="#ppt_y"/>
                                          </p:val>
                                        </p:tav>
                                      </p:tavLst>
                                    </p:anim>
                                  </p:childTnLst>
                                </p:cTn>
                              </p:par>
                            </p:childTnLst>
                          </p:cTn>
                        </p:par>
                        <p:par>
                          <p:cTn id="26" fill="hold">
                            <p:stCondLst>
                              <p:cond delay="1000"/>
                            </p:stCondLst>
                            <p:childTnLst>
                              <p:par>
                                <p:cTn id="27" presetID="17" presetClass="entr" presetSubtype="1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100000">
                                          <p:val>
                                            <p:fltVal val="0"/>
                                          </p:val>
                                        </p:tav>
                                        <p:tav>
                                          <p:val>
                                            <p:strVal val="#ppt_w"/>
                                          </p:val>
                                        </p:tav>
                                      </p:tavLst>
                                    </p:anim>
                                    <p:anim calcmode="lin" valueType="num">
                                      <p:cBhvr>
                                        <p:cTn id="30" dur="500" fill="hold"/>
                                        <p:tgtEl>
                                          <p:spTgt spid="4"/>
                                        </p:tgtEl>
                                        <p:attrNameLst>
                                          <p:attrName>ppt_h</p:attrName>
                                        </p:attrNameLst>
                                      </p:cBhvr>
                                      <p:tavLst>
                                        <p:tav tm="100000">
                                          <p:val>
                                            <p:strVal val="#ppt_h"/>
                                          </p:val>
                                        </p:tav>
                                        <p:tav>
                                          <p:val>
                                            <p:strVal val="#ppt_h"/>
                                          </p:val>
                                        </p:tav>
                                      </p:tavLst>
                                    </p:anim>
                                  </p:childTnLst>
                                </p:cTn>
                              </p:par>
                            </p:childTnLst>
                          </p:cTn>
                        </p:par>
                        <p:par>
                          <p:cTn id="31" fill="hold">
                            <p:stCondLst>
                              <p:cond delay="1500"/>
                            </p:stCondLst>
                            <p:childTnLst>
                              <p:par>
                                <p:cTn id="32" presetID="17"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100000">
                                          <p:val>
                                            <p:fltVal val="0"/>
                                          </p:val>
                                        </p:tav>
                                        <p:tav>
                                          <p:val>
                                            <p:strVal val="#ppt_w"/>
                                          </p:val>
                                        </p:tav>
                                      </p:tavLst>
                                    </p:anim>
                                    <p:anim calcmode="lin" valueType="num">
                                      <p:cBhvr>
                                        <p:cTn id="35" dur="500" fill="hold"/>
                                        <p:tgtEl>
                                          <p:spTgt spid="3"/>
                                        </p:tgtEl>
                                        <p:attrNameLst>
                                          <p:attrName>ppt_h</p:attrName>
                                        </p:attrNameLst>
                                      </p:cBhvr>
                                      <p:tavLst>
                                        <p:tav tm="100000">
                                          <p:val>
                                            <p:strVal val="#ppt_h"/>
                                          </p:val>
                                        </p:tav>
                                        <p:tav>
                                          <p:val>
                                            <p:strVal val="#ppt_h"/>
                                          </p:val>
                                        </p:tav>
                                      </p:tavLst>
                                    </p:anim>
                                  </p:childTnLst>
                                </p:cTn>
                              </p:par>
                            </p:childTnLst>
                          </p:cTn>
                        </p:par>
                        <p:par>
                          <p:cTn id="36" fill="hold">
                            <p:stCondLst>
                              <p:cond delay="2000"/>
                            </p:stCondLst>
                            <p:childTnLst>
                              <p:par>
                                <p:cTn id="37" presetID="17" presetClass="entr" presetSubtype="1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100000">
                                          <p:val>
                                            <p:fltVal val="0"/>
                                          </p:val>
                                        </p:tav>
                                        <p:tav>
                                          <p:val>
                                            <p:strVal val="#ppt_w"/>
                                          </p:val>
                                        </p:tav>
                                      </p:tavLst>
                                    </p:anim>
                                    <p:anim calcmode="lin" valueType="num">
                                      <p:cBhvr>
                                        <p:cTn id="40" dur="500" fill="hold"/>
                                        <p:tgtEl>
                                          <p:spTgt spid="2"/>
                                        </p:tgtEl>
                                        <p:attrNameLst>
                                          <p:attrName>ppt_h</p:attrName>
                                        </p:attrNameLst>
                                      </p:cBhvr>
                                      <p:tavLst>
                                        <p:tav tm="100000">
                                          <p:val>
                                            <p:strVal val="#ppt_h"/>
                                          </p:val>
                                        </p:tav>
                                        <p:tav>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100000">
                                          <p:val>
                                            <p:fltVal val="0"/>
                                          </p:val>
                                        </p:tav>
                                        <p:tav>
                                          <p:val>
                                            <p:strVal val="#ppt_w"/>
                                          </p:val>
                                        </p:tav>
                                      </p:tavLst>
                                    </p:anim>
                                    <p:anim calcmode="lin" valueType="num">
                                      <p:cBhvr>
                                        <p:cTn id="46" dur="500" fill="hold"/>
                                        <p:tgtEl>
                                          <p:spTgt spid="11"/>
                                        </p:tgtEl>
                                        <p:attrNameLst>
                                          <p:attrName>ppt_h</p:attrName>
                                        </p:attrNameLst>
                                      </p:cBhvr>
                                      <p:tavLst>
                                        <p:tav tm="100000">
                                          <p:val>
                                            <p:fltVal val="0"/>
                                          </p:val>
                                        </p:tav>
                                        <p:tav>
                                          <p:val>
                                            <p:strVal val="#ppt_h"/>
                                          </p:val>
                                        </p:tav>
                                      </p:tavLst>
                                    </p:anim>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are currently carrying out A.A. on several promising channels using simulated data and the full GlueX Monte Carlo and reconstruction code base.</a:t>
            </a:r>
          </a:p>
          <a:p>
            <a:endParaRPr lang="en-US" sz="2400" dirty="0" smtClean="0"/>
          </a:p>
          <a:p>
            <a:r>
              <a:rPr lang="en-US" sz="2400" dirty="0" smtClean="0"/>
              <a:t>We are working with phenomenologists to develop better formulations for our amplitudes that satisfy known physical constraints. These are more computationally challenging, but the GPUs may solve this problem. </a:t>
            </a:r>
          </a:p>
          <a:p>
            <a:endParaRPr lang="en-US" sz="2400" dirty="0" smtClean="0"/>
          </a:p>
          <a:p>
            <a:r>
              <a:rPr lang="en-US" sz="2400" dirty="0" smtClean="0"/>
              <a:t>Members are performing PWA on CLEO-</a:t>
            </a:r>
            <a:r>
              <a:rPr lang="en-US" sz="2400" dirty="0" err="1" smtClean="0"/>
              <a:t>c</a:t>
            </a:r>
            <a:r>
              <a:rPr lang="en-US" sz="2400" dirty="0" smtClean="0"/>
              <a:t>, BES-III, E852 and CLAS data.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30</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search for exotic hybrids still remains limited by statistics, and information only exists for </a:t>
            </a:r>
            <a:r>
              <a:rPr lang="en-US" sz="2400" dirty="0" err="1" smtClean="0"/>
              <a:t>isospin</a:t>
            </a:r>
            <a:r>
              <a:rPr lang="en-US" sz="2400" dirty="0" smtClean="0"/>
              <a:t>-one 1</a:t>
            </a:r>
            <a:r>
              <a:rPr lang="en-US" sz="2400" baseline="30000" dirty="0" smtClean="0"/>
              <a:t>-+</a:t>
            </a:r>
            <a:r>
              <a:rPr lang="en-US" sz="2400" dirty="0" smtClean="0"/>
              <a:t> states. </a:t>
            </a:r>
          </a:p>
          <a:p>
            <a:r>
              <a:rPr lang="en-US" sz="2400" dirty="0" smtClean="0"/>
              <a:t>Exciting recent lattice results reaffirm the case for these states and provide theoretical methods to measure the </a:t>
            </a:r>
            <a:r>
              <a:rPr lang="en-US" sz="2400" dirty="0" err="1" smtClean="0"/>
              <a:t>gluonic</a:t>
            </a:r>
            <a:r>
              <a:rPr lang="en-US" sz="2400" dirty="0" smtClean="0"/>
              <a:t> content of states.</a:t>
            </a:r>
          </a:p>
          <a:p>
            <a:r>
              <a:rPr lang="en-US" sz="2400" dirty="0" smtClean="0"/>
              <a:t>The GlueX/Hall-D complex is under construction with detector elements delivered to Jlab and we are on-track to first beam in 2014.</a:t>
            </a:r>
          </a:p>
          <a:p>
            <a:r>
              <a:rPr lang="en-US" sz="2400" dirty="0" smtClean="0"/>
              <a:t>Work continues on Amplitude Analysis with a lot of interesting progress. By 2014 we should have a very robust set of tools.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Date Placeholder 1"/>
          <p:cNvSpPr>
            <a:spLocks noGrp="1"/>
          </p:cNvSpPr>
          <p:nvPr>
            <p:ph type="dt" idx="10"/>
          </p:nvPr>
        </p:nvSpPr>
        <p:spPr/>
        <p:txBody>
          <a:bodyPr/>
          <a:lstStyle/>
          <a:p>
            <a:r>
              <a:rPr lang="en-US" smtClean="0"/>
              <a:t>6/7/10</a:t>
            </a:r>
            <a:endParaRPr lang="en-GB"/>
          </a:p>
        </p:txBody>
      </p:sp>
      <p:sp>
        <p:nvSpPr>
          <p:cNvPr id="123" name="Footer Placeholder 2"/>
          <p:cNvSpPr>
            <a:spLocks noGrp="1"/>
          </p:cNvSpPr>
          <p:nvPr>
            <p:ph type="ftr" idx="11"/>
          </p:nvPr>
        </p:nvSpPr>
        <p:spPr/>
        <p:txBody>
          <a:bodyPr/>
          <a:lstStyle/>
          <a:p>
            <a:r>
              <a:rPr lang="en-US" dirty="0" smtClean="0"/>
              <a:t>JLab Users Group Meeting 2010</a:t>
            </a:r>
            <a:endParaRPr lang="en-GB" dirty="0"/>
          </a:p>
        </p:txBody>
      </p:sp>
      <p:sp>
        <p:nvSpPr>
          <p:cNvPr id="124" name="Slide Number Placeholder 3"/>
          <p:cNvSpPr>
            <a:spLocks noGrp="1"/>
          </p:cNvSpPr>
          <p:nvPr>
            <p:ph type="sldNum" idx="12"/>
          </p:nvPr>
        </p:nvSpPr>
        <p:spPr/>
        <p:txBody>
          <a:bodyPr/>
          <a:lstStyle/>
          <a:p>
            <a:fld id="{32BD9816-2AA4-7F41-9C90-085265647081}" type="slidenum">
              <a:rPr lang="en-GB"/>
              <a:pPr/>
              <a:t>4</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0482"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3"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4"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7"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8"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9"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0"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1"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2"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3"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4"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5"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0497"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8"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9"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0"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1"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2"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3"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4"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5"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6"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7"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8"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9"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0"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0512"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3"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4"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5"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6"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7"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8"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9"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0"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1"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2"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3"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4"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5"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0527"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8"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9"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0"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1"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2"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3"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4"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5"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6"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7"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8"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9"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40"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0553"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0556"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7"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8"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9"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0"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1"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2"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3"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4"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5"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6"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7"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8"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9"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70"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1"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2"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3"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4"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5"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6"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7"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8"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9"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0"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0581"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82"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3"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0584"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0585"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0586"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0587"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0588"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0589" name="Text Box 109"/>
          <p:cNvSpPr txBox="1">
            <a:spLocks noChangeArrowheads="1"/>
          </p:cNvSpPr>
          <p:nvPr/>
        </p:nvSpPr>
        <p:spPr bwMode="auto">
          <a:xfrm>
            <a:off x="1198563" y="798513"/>
            <a:ext cx="1609725" cy="460375"/>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aphicFrame>
        <p:nvGraphicFramePr>
          <p:cNvPr id="20590" name="Object 110"/>
          <p:cNvGraphicFramePr>
            <a:graphicFrameLocks noChangeAspect="1"/>
          </p:cNvGraphicFramePr>
          <p:nvPr/>
        </p:nvGraphicFramePr>
        <p:xfrm>
          <a:off x="4495800" y="3270250"/>
          <a:ext cx="152400" cy="317500"/>
        </p:xfrm>
        <a:graphic>
          <a:graphicData uri="http://schemas.openxmlformats.org/presentationml/2006/ole">
            <p:oleObj spid="_x0000_s44034" name="Equation" r:id="rId4" imgW="76200" imgH="177800" progId="Equation.3">
              <p:embed/>
            </p:oleObj>
          </a:graphicData>
        </a:graphic>
      </p:graphicFrame>
      <p:sp>
        <p:nvSpPr>
          <p:cNvPr id="20591" name="Text Box 111"/>
          <p:cNvSpPr txBox="1">
            <a:spLocks noChangeArrowheads="1"/>
          </p:cNvSpPr>
          <p:nvPr/>
        </p:nvSpPr>
        <p:spPr bwMode="auto">
          <a:xfrm>
            <a:off x="3551238" y="585946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2" name="Text Box 112"/>
          <p:cNvSpPr txBox="1">
            <a:spLocks noChangeArrowheads="1"/>
          </p:cNvSpPr>
          <p:nvPr/>
        </p:nvSpPr>
        <p:spPr bwMode="auto">
          <a:xfrm>
            <a:off x="3551238" y="53721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3" name="Text Box 113"/>
          <p:cNvSpPr txBox="1">
            <a:spLocks noChangeArrowheads="1"/>
          </p:cNvSpPr>
          <p:nvPr/>
        </p:nvSpPr>
        <p:spPr bwMode="auto">
          <a:xfrm>
            <a:off x="3659188" y="4632325"/>
            <a:ext cx="1208087"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b,K,h,h’</a:t>
            </a:r>
          </a:p>
        </p:txBody>
      </p:sp>
      <p:sp>
        <p:nvSpPr>
          <p:cNvPr id="20594" name="Text Box 114"/>
          <p:cNvSpPr txBox="1">
            <a:spLocks noChangeArrowheads="1"/>
          </p:cNvSpPr>
          <p:nvPr/>
        </p:nvSpPr>
        <p:spPr bwMode="auto">
          <a:xfrm>
            <a:off x="3660775" y="4140200"/>
            <a:ext cx="113982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a,K,f,f’</a:t>
            </a:r>
          </a:p>
        </p:txBody>
      </p:sp>
      <p:sp>
        <p:nvSpPr>
          <p:cNvPr id="20595" name="Text Box 115"/>
          <p:cNvSpPr txBox="1">
            <a:spLocks noChangeArrowheads="1"/>
          </p:cNvSpPr>
          <p:nvPr/>
        </p:nvSpPr>
        <p:spPr bwMode="auto">
          <a:xfrm>
            <a:off x="3551238" y="344011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6" name="Text Box 116"/>
          <p:cNvSpPr txBox="1">
            <a:spLocks noChangeArrowheads="1"/>
          </p:cNvSpPr>
          <p:nvPr/>
        </p:nvSpPr>
        <p:spPr bwMode="auto">
          <a:xfrm>
            <a:off x="3551238" y="28702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7" name="AutoShape 117"/>
          <p:cNvSpPr>
            <a:spLocks/>
          </p:cNvSpPr>
          <p:nvPr/>
        </p:nvSpPr>
        <p:spPr bwMode="auto">
          <a:xfrm>
            <a:off x="4868863" y="2959100"/>
            <a:ext cx="655637" cy="3249613"/>
          </a:xfrm>
          <a:prstGeom prst="rightBrace">
            <a:avLst>
              <a:gd name="adj1" fmla="val 41304"/>
              <a:gd name="adj2" fmla="val 50000"/>
            </a:avLst>
          </a:prstGeom>
          <a:noFill/>
          <a:ln w="25560">
            <a:solidFill>
              <a:srgbClr val="3333CC"/>
            </a:solidFill>
            <a:miter lim="800000"/>
            <a:headEnd/>
            <a:tailEnd/>
          </a:ln>
          <a:effectLst/>
        </p:spPr>
        <p:txBody>
          <a:bodyPr wrap="none" anchor="ctr">
            <a:prstTxWarp prst="textNoShape">
              <a:avLst/>
            </a:prstTxWarp>
          </a:bodyPr>
          <a:lstStyle/>
          <a:p>
            <a:endParaRPr lang="en-US"/>
          </a:p>
        </p:txBody>
      </p:sp>
      <p:sp>
        <p:nvSpPr>
          <p:cNvPr id="20598" name="Text Box 118"/>
          <p:cNvSpPr txBox="1">
            <a:spLocks noChangeArrowheads="1"/>
          </p:cNvSpPr>
          <p:nvPr/>
        </p:nvSpPr>
        <p:spPr bwMode="auto">
          <a:xfrm>
            <a:off x="5540375" y="2846388"/>
            <a:ext cx="2585473" cy="925511"/>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Mesons come in </a:t>
            </a:r>
            <a:endParaRPr lang="en-GB" dirty="0" smtClean="0">
              <a:solidFill>
                <a:srgbClr val="CC0066"/>
              </a:solidFill>
              <a:latin typeface="Comic Sans MS" charset="0"/>
              <a:ea typeface="DejaVu Sans" charset="0"/>
              <a:cs typeface="DejaVu Sans" charset="0"/>
            </a:endParaRP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solidFill>
                  <a:srgbClr val="CC0066"/>
                </a:solidFill>
                <a:latin typeface="Comic Sans MS" charset="0"/>
                <a:ea typeface="DejaVu Sans" charset="0"/>
                <a:cs typeface="DejaVu Sans" charset="0"/>
              </a:rPr>
              <a:t>nonets</a:t>
            </a:r>
            <a:r>
              <a:rPr lang="en-GB" dirty="0" smtClean="0">
                <a:solidFill>
                  <a:srgbClr val="CC0066"/>
                </a:solidFill>
                <a:latin typeface="Comic Sans MS" charset="0"/>
                <a:ea typeface="DejaVu Sans" charset="0"/>
                <a:cs typeface="DejaVu Sans" charset="0"/>
              </a:rPr>
              <a:t> </a:t>
            </a:r>
            <a:r>
              <a:rPr lang="en-GB" dirty="0">
                <a:solidFill>
                  <a:srgbClr val="CC0066"/>
                </a:solidFill>
                <a:latin typeface="Comic Sans MS" charset="0"/>
                <a:ea typeface="DejaVu Sans" charset="0"/>
                <a:cs typeface="DejaVu Sans" charset="0"/>
              </a:rPr>
              <a:t>of the same</a:t>
            </a: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J</a:t>
            </a:r>
            <a:r>
              <a:rPr lang="en-GB" baseline="30000" dirty="0">
                <a:solidFill>
                  <a:srgbClr val="CC0066"/>
                </a:solidFill>
                <a:latin typeface="Comic Sans MS" charset="0"/>
                <a:ea typeface="DejaVu Sans" charset="0"/>
                <a:cs typeface="DejaVu Sans" charset="0"/>
              </a:rPr>
              <a:t>PC</a:t>
            </a:r>
            <a:r>
              <a:rPr lang="en-GB" dirty="0">
                <a:solidFill>
                  <a:srgbClr val="CC0066"/>
                </a:solidFill>
                <a:latin typeface="Comic Sans MS" charset="0"/>
                <a:ea typeface="DejaVu Sans" charset="0"/>
                <a:cs typeface="DejaVu Sans" charset="0"/>
              </a:rPr>
              <a:t> Quantum Numbers</a:t>
            </a:r>
          </a:p>
        </p:txBody>
      </p:sp>
      <p:sp>
        <p:nvSpPr>
          <p:cNvPr id="20599" name="Text Box 119"/>
          <p:cNvSpPr txBox="1">
            <a:spLocks noChangeArrowheads="1"/>
          </p:cNvSpPr>
          <p:nvPr/>
        </p:nvSpPr>
        <p:spPr bwMode="auto">
          <a:xfrm>
            <a:off x="5516563" y="4772025"/>
            <a:ext cx="2531334" cy="6485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FF"/>
                </a:solidFill>
                <a:latin typeface="Comic Sans MS" charset="0"/>
                <a:ea typeface="DejaVu Sans" charset="0"/>
                <a:cs typeface="DejaVu Sans" charset="0"/>
              </a:rPr>
              <a:t>SU(3) is broken</a:t>
            </a:r>
            <a:endParaRPr lang="en-GB" dirty="0" smtClean="0">
              <a:solidFill>
                <a:srgbClr val="0000FF"/>
              </a:solidFill>
              <a:latin typeface="Comic Sans MS" charset="0"/>
              <a:ea typeface="DejaVu Sans" charset="0"/>
              <a:cs typeface="DejaVu Sans" charset="0"/>
            </a:endParaRP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FF"/>
                </a:solidFill>
                <a:latin typeface="Comic Sans MS" charset="0"/>
                <a:ea typeface="DejaVu Sans" charset="0"/>
                <a:cs typeface="DejaVu Sans" charset="0"/>
              </a:rPr>
              <a:t>last </a:t>
            </a:r>
            <a:r>
              <a:rPr lang="en-GB" dirty="0">
                <a:solidFill>
                  <a:srgbClr val="0000FF"/>
                </a:solidFill>
                <a:latin typeface="Comic Sans MS" charset="0"/>
                <a:ea typeface="DejaVu Sans" charset="0"/>
                <a:cs typeface="DejaVu Sans" charset="0"/>
              </a:rPr>
              <a:t>two members mix</a:t>
            </a:r>
          </a:p>
        </p:txBody>
      </p:sp>
      <p:sp>
        <p:nvSpPr>
          <p:cNvPr id="125"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6"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7" name="Group 62"/>
          <p:cNvGrpSpPr>
            <a:grpSpLocks/>
          </p:cNvGrpSpPr>
          <p:nvPr/>
        </p:nvGrpSpPr>
        <p:grpSpPr bwMode="auto">
          <a:xfrm>
            <a:off x="6883400" y="1649413"/>
            <a:ext cx="1992313" cy="820738"/>
            <a:chOff x="4160" y="520"/>
            <a:chExt cx="1255" cy="517"/>
          </a:xfrm>
        </p:grpSpPr>
        <p:sp>
          <p:nvSpPr>
            <p:cNvPr id="128"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9" name="Group 64"/>
            <p:cNvGrpSpPr>
              <a:grpSpLocks/>
            </p:cNvGrpSpPr>
            <p:nvPr/>
          </p:nvGrpSpPr>
          <p:grpSpPr bwMode="auto">
            <a:xfrm>
              <a:off x="4160" y="519"/>
              <a:ext cx="272" cy="520"/>
              <a:chOff x="4160" y="519"/>
              <a:chExt cx="272" cy="520"/>
            </a:xfrm>
          </p:grpSpPr>
          <p:sp>
            <p:nvSpPr>
              <p:cNvPr id="136"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7"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30" name="Group 67"/>
            <p:cNvGrpSpPr>
              <a:grpSpLocks/>
            </p:cNvGrpSpPr>
            <p:nvPr/>
          </p:nvGrpSpPr>
          <p:grpSpPr bwMode="auto">
            <a:xfrm>
              <a:off x="5144" y="519"/>
              <a:ext cx="272" cy="520"/>
              <a:chOff x="5144" y="519"/>
              <a:chExt cx="272" cy="520"/>
            </a:xfrm>
          </p:grpSpPr>
          <p:sp>
            <p:nvSpPr>
              <p:cNvPr id="13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31"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2"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3"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Date Placeholder 1"/>
          <p:cNvSpPr>
            <a:spLocks noGrp="1"/>
          </p:cNvSpPr>
          <p:nvPr>
            <p:ph type="dt" idx="10"/>
          </p:nvPr>
        </p:nvSpPr>
        <p:spPr/>
        <p:txBody>
          <a:bodyPr/>
          <a:lstStyle/>
          <a:p>
            <a:r>
              <a:rPr lang="en-US" smtClean="0"/>
              <a:t>6/7/10</a:t>
            </a:r>
            <a:endParaRPr lang="en-GB"/>
          </a:p>
        </p:txBody>
      </p:sp>
      <p:sp>
        <p:nvSpPr>
          <p:cNvPr id="121" name="Footer Placeholder 2"/>
          <p:cNvSpPr>
            <a:spLocks noGrp="1"/>
          </p:cNvSpPr>
          <p:nvPr>
            <p:ph type="ftr" idx="11"/>
          </p:nvPr>
        </p:nvSpPr>
        <p:spPr/>
        <p:txBody>
          <a:bodyPr/>
          <a:lstStyle/>
          <a:p>
            <a:r>
              <a:rPr lang="en-US" dirty="0" smtClean="0"/>
              <a:t>JLab Users Group Meeting 2010</a:t>
            </a:r>
            <a:endParaRPr lang="en-GB" dirty="0"/>
          </a:p>
        </p:txBody>
      </p:sp>
      <p:sp>
        <p:nvSpPr>
          <p:cNvPr id="122" name="Slide Number Placeholder 3"/>
          <p:cNvSpPr>
            <a:spLocks noGrp="1"/>
          </p:cNvSpPr>
          <p:nvPr>
            <p:ph type="sldNum" idx="12"/>
          </p:nvPr>
        </p:nvSpPr>
        <p:spPr/>
        <p:txBody>
          <a:bodyPr/>
          <a:lstStyle/>
          <a:p>
            <a:fld id="{1FD9B05B-FADD-1C4D-A586-2B835851A8A7}" type="slidenum">
              <a:rPr lang="en-GB"/>
              <a:pPr/>
              <a:t>5</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1506"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7"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8"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9"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0"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1"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2"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3"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4"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5"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6"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7"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8"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9"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1521"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2"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3"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4"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5"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6"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7"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8"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9"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0"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1"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2"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3"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4"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1536"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7"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8"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9"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0"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1"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2"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3"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4"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5"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6"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7"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8"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9"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1551"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2"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3"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4"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5"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6"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7"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8"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9"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0"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1"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2"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3"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4"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1577"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1580"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1"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2"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3"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4"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5"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6"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7"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8"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9"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0"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1"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2"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3"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4"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5"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6"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7"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8"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9"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0"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1"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602"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3"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4"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1605"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6"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7"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1608"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1609"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1610"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1611"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1612"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1613"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sp>
        <p:nvSpPr>
          <p:cNvPr id="21615" name="Text Box 111"/>
          <p:cNvSpPr txBox="1">
            <a:spLocks noChangeArrowheads="1"/>
          </p:cNvSpPr>
          <p:nvPr/>
        </p:nvSpPr>
        <p:spPr bwMode="auto">
          <a:xfrm>
            <a:off x="3886200" y="2560638"/>
            <a:ext cx="4719638"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CC0066"/>
                </a:solidFill>
                <a:latin typeface="Comic Sans MS" charset="0"/>
                <a:ea typeface="DejaVu Sans" charset="0"/>
                <a:cs typeface="DejaVu Sans" charset="0"/>
              </a:rPr>
              <a:t>Allowed J</a:t>
            </a:r>
            <a:r>
              <a:rPr lang="en-GB" b="1" baseline="30000">
                <a:solidFill>
                  <a:srgbClr val="CC0066"/>
                </a:solidFill>
                <a:latin typeface="Comic Sans MS" charset="0"/>
                <a:ea typeface="DejaVu Sans" charset="0"/>
                <a:cs typeface="DejaVu Sans" charset="0"/>
              </a:rPr>
              <a:t>PC</a:t>
            </a:r>
            <a:r>
              <a:rPr lang="en-GB" b="1">
                <a:solidFill>
                  <a:srgbClr val="CC0066"/>
                </a:solidFill>
                <a:latin typeface="Comic Sans MS" charset="0"/>
                <a:ea typeface="DejaVu Sans" charset="0"/>
                <a:cs typeface="DejaVu Sans" charset="0"/>
              </a:rPr>
              <a:t> Quantum numbers:</a:t>
            </a:r>
          </a:p>
        </p:txBody>
      </p:sp>
      <p:sp>
        <p:nvSpPr>
          <p:cNvPr id="21616" name="Text Box 112"/>
          <p:cNvSpPr txBox="1">
            <a:spLocks noChangeArrowheads="1"/>
          </p:cNvSpPr>
          <p:nvPr/>
        </p:nvSpPr>
        <p:spPr bwMode="auto">
          <a:xfrm>
            <a:off x="4040188" y="3233738"/>
            <a:ext cx="2544762"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a:t>
            </a:r>
            <a:r>
              <a:rPr lang="en-GB" b="1">
                <a:solidFill>
                  <a:srgbClr val="0000FF"/>
                </a:solidFill>
                <a:latin typeface="Comic Sans MS" charset="0"/>
                <a:ea typeface="DejaVu Sans" charset="0"/>
                <a:cs typeface="DejaVu Sans" charset="0"/>
              </a:rPr>
              <a:t>  1</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       3</a:t>
            </a:r>
            <a:r>
              <a:rPr lang="en-GB" b="1" baseline="30000">
                <a:solidFill>
                  <a:srgbClr val="0000FF"/>
                </a:solidFill>
                <a:latin typeface="Comic Sans MS" charset="0"/>
                <a:ea typeface="DejaVu Sans" charset="0"/>
                <a:cs typeface="DejaVu Sans" charset="0"/>
              </a:rPr>
              <a:t>+-</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a:t>
            </a:r>
          </a:p>
        </p:txBody>
      </p:sp>
      <p:sp>
        <p:nvSpPr>
          <p:cNvPr id="21617" name="Text Box 113"/>
          <p:cNvSpPr txBox="1">
            <a:spLocks noChangeArrowheads="1"/>
          </p:cNvSpPr>
          <p:nvPr/>
        </p:nvSpPr>
        <p:spPr bwMode="auto">
          <a:xfrm>
            <a:off x="3925888" y="3208338"/>
            <a:ext cx="2781300"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0</a:t>
            </a:r>
            <a:r>
              <a:rPr lang="en-GB" b="1" baseline="30000">
                <a:solidFill>
                  <a:srgbClr val="FF0000"/>
                </a:solidFill>
                <a:latin typeface="Comic Sans MS" charset="0"/>
                <a:ea typeface="DejaVu Sans" charset="0"/>
                <a:cs typeface="DejaVu Sans" charset="0"/>
              </a:rPr>
              <a:t>--</a:t>
            </a:r>
            <a:r>
              <a:rPr lang="en-GB" b="1">
                <a:solidFill>
                  <a:srgbClr val="FF0000"/>
                </a:solidFill>
                <a:latin typeface="Comic Sans MS" charset="0"/>
                <a:ea typeface="DejaVu Sans" charset="0"/>
                <a:cs typeface="DejaVu Sans" charset="0"/>
              </a:rPr>
              <a:t>            0</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1</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2</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3</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4</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5</a:t>
            </a:r>
            <a:r>
              <a:rPr lang="en-GB" b="1" baseline="30000">
                <a:solidFill>
                  <a:srgbClr val="FF0000"/>
                </a:solidFill>
                <a:latin typeface="Comic Sans MS" charset="0"/>
                <a:ea typeface="DejaVu Sans" charset="0"/>
                <a:cs typeface="DejaVu Sans" charset="0"/>
              </a:rPr>
              <a:t>-+</a:t>
            </a:r>
          </a:p>
        </p:txBody>
      </p:sp>
      <p:sp>
        <p:nvSpPr>
          <p:cNvPr id="21618" name="Text Box 114"/>
          <p:cNvSpPr txBox="1">
            <a:spLocks noChangeArrowheads="1"/>
          </p:cNvSpPr>
          <p:nvPr/>
        </p:nvSpPr>
        <p:spPr bwMode="auto">
          <a:xfrm>
            <a:off x="3832225" y="5481638"/>
            <a:ext cx="3943350" cy="7350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Exotic Quantum Numbers</a:t>
            </a:r>
          </a:p>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9966FF"/>
                </a:solidFill>
                <a:latin typeface="Comic Sans MS" charset="0"/>
                <a:ea typeface="DejaVu Sans" charset="0"/>
                <a:cs typeface="DejaVu Sans" charset="0"/>
              </a:rPr>
              <a:t>non quark-antiquark description</a:t>
            </a:r>
          </a:p>
        </p:txBody>
      </p:sp>
      <p:grpSp>
        <p:nvGrpSpPr>
          <p:cNvPr id="11" name="Group 116"/>
          <p:cNvGrpSpPr>
            <a:grpSpLocks/>
          </p:cNvGrpSpPr>
          <p:nvPr/>
        </p:nvGrpSpPr>
        <p:grpSpPr bwMode="auto">
          <a:xfrm>
            <a:off x="3632200" y="1206500"/>
            <a:ext cx="2335213" cy="912813"/>
            <a:chOff x="2288" y="760"/>
            <a:chExt cx="1471" cy="575"/>
          </a:xfrm>
        </p:grpSpPr>
        <p:sp>
          <p:nvSpPr>
            <p:cNvPr id="21621" name="Rectangle 117"/>
            <p:cNvSpPr>
              <a:spLocks noChangeArrowheads="1"/>
            </p:cNvSpPr>
            <p:nvPr/>
          </p:nvSpPr>
          <p:spPr bwMode="auto">
            <a:xfrm>
              <a:off x="2288" y="760"/>
              <a:ext cx="1472" cy="576"/>
            </a:xfrm>
            <a:prstGeom prst="rect">
              <a:avLst/>
            </a:prstGeom>
            <a:solidFill>
              <a:schemeClr val="bg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622" name="Text Box 118"/>
            <p:cNvSpPr txBox="1">
              <a:spLocks noChangeArrowheads="1"/>
            </p:cNvSpPr>
            <p:nvPr/>
          </p:nvSpPr>
          <p:spPr bwMode="auto">
            <a:xfrm>
              <a:off x="2311" y="781"/>
              <a:ext cx="1401" cy="52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Nothing to do</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with Glue!</a:t>
              </a:r>
            </a:p>
          </p:txBody>
        </p:sp>
      </p:grpSp>
      <p:sp>
        <p:nvSpPr>
          <p:cNvPr id="12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4"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5" name="Group 62"/>
          <p:cNvGrpSpPr>
            <a:grpSpLocks/>
          </p:cNvGrpSpPr>
          <p:nvPr/>
        </p:nvGrpSpPr>
        <p:grpSpPr bwMode="auto">
          <a:xfrm>
            <a:off x="6883400" y="1649413"/>
            <a:ext cx="1992313" cy="820738"/>
            <a:chOff x="4160" y="520"/>
            <a:chExt cx="1255" cy="517"/>
          </a:xfrm>
        </p:grpSpPr>
        <p:sp>
          <p:nvSpPr>
            <p:cNvPr id="126"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7" name="Group 64"/>
            <p:cNvGrpSpPr>
              <a:grpSpLocks/>
            </p:cNvGrpSpPr>
            <p:nvPr/>
          </p:nvGrpSpPr>
          <p:grpSpPr bwMode="auto">
            <a:xfrm>
              <a:off x="4160" y="519"/>
              <a:ext cx="272" cy="520"/>
              <a:chOff x="4160" y="519"/>
              <a:chExt cx="272" cy="520"/>
            </a:xfrm>
          </p:grpSpPr>
          <p:sp>
            <p:nvSpPr>
              <p:cNvPr id="134"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28" name="Group 67"/>
            <p:cNvGrpSpPr>
              <a:grpSpLocks/>
            </p:cNvGrpSpPr>
            <p:nvPr/>
          </p:nvGrpSpPr>
          <p:grpSpPr bwMode="auto">
            <a:xfrm>
              <a:off x="5144" y="519"/>
              <a:ext cx="272" cy="520"/>
              <a:chOff x="5144" y="519"/>
              <a:chExt cx="272" cy="520"/>
            </a:xfrm>
          </p:grpSpPr>
          <p:sp>
            <p:nvSpPr>
              <p:cNvPr id="132"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3"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29"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0"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1"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36" name="TextBox 135"/>
          <p:cNvSpPr txBox="1"/>
          <p:nvPr/>
        </p:nvSpPr>
        <p:spPr>
          <a:xfrm>
            <a:off x="3221994" y="5892284"/>
            <a:ext cx="446719" cy="369332"/>
          </a:xfrm>
          <a:prstGeom prst="rect">
            <a:avLst/>
          </a:prstGeom>
          <a:noFill/>
        </p:spPr>
        <p:txBody>
          <a:bodyPr wrap="none" rtlCol="0">
            <a:spAutoFit/>
          </a:bodyPr>
          <a:lstStyle/>
          <a:p>
            <a:r>
              <a:rPr lang="en-US" baseline="30000" dirty="0" smtClean="0"/>
              <a:t>1</a:t>
            </a:r>
            <a:r>
              <a:rPr lang="en-US" dirty="0" smtClean="0"/>
              <a:t>S</a:t>
            </a:r>
            <a:r>
              <a:rPr lang="en-US" baseline="-25000" dirty="0" smtClean="0"/>
              <a:t>0</a:t>
            </a:r>
            <a:endParaRPr lang="en-US" baseline="-25000" dirty="0"/>
          </a:p>
        </p:txBody>
      </p:sp>
      <p:sp>
        <p:nvSpPr>
          <p:cNvPr id="138" name="TextBox 137"/>
          <p:cNvSpPr txBox="1"/>
          <p:nvPr/>
        </p:nvSpPr>
        <p:spPr>
          <a:xfrm>
            <a:off x="3185481" y="5556250"/>
            <a:ext cx="446719" cy="369332"/>
          </a:xfrm>
          <a:prstGeom prst="rect">
            <a:avLst/>
          </a:prstGeom>
          <a:noFill/>
        </p:spPr>
        <p:txBody>
          <a:bodyPr wrap="none" rtlCol="0">
            <a:spAutoFit/>
          </a:bodyPr>
          <a:lstStyle/>
          <a:p>
            <a:r>
              <a:rPr lang="en-US" baseline="30000" dirty="0" smtClean="0"/>
              <a:t>3</a:t>
            </a:r>
            <a:r>
              <a:rPr lang="en-US" dirty="0" smtClean="0"/>
              <a:t>S</a:t>
            </a:r>
            <a:r>
              <a:rPr lang="en-US" baseline="-25000" dirty="0"/>
              <a:t>1</a:t>
            </a:r>
          </a:p>
        </p:txBody>
      </p:sp>
      <p:sp>
        <p:nvSpPr>
          <p:cNvPr id="139" name="TextBox 138"/>
          <p:cNvSpPr txBox="1"/>
          <p:nvPr/>
        </p:nvSpPr>
        <p:spPr>
          <a:xfrm>
            <a:off x="3208806" y="5112306"/>
            <a:ext cx="459907" cy="369332"/>
          </a:xfrm>
          <a:prstGeom prst="rect">
            <a:avLst/>
          </a:prstGeom>
          <a:noFill/>
        </p:spPr>
        <p:txBody>
          <a:bodyPr wrap="none" rtlCol="0">
            <a:spAutoFit/>
          </a:bodyPr>
          <a:lstStyle/>
          <a:p>
            <a:r>
              <a:rPr lang="en-US" baseline="30000" dirty="0" smtClean="0"/>
              <a:t>1</a:t>
            </a:r>
            <a:r>
              <a:rPr lang="en-US" dirty="0" smtClean="0"/>
              <a:t>P</a:t>
            </a:r>
            <a:r>
              <a:rPr lang="en-US" baseline="-25000" dirty="0"/>
              <a:t>1</a:t>
            </a:r>
          </a:p>
        </p:txBody>
      </p:sp>
      <p:sp>
        <p:nvSpPr>
          <p:cNvPr id="140" name="TextBox 139"/>
          <p:cNvSpPr txBox="1"/>
          <p:nvPr/>
        </p:nvSpPr>
        <p:spPr>
          <a:xfrm>
            <a:off x="3221994" y="4849813"/>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smtClean="0"/>
              <a:t>0</a:t>
            </a:r>
            <a:endParaRPr lang="en-US" baseline="-25000" dirty="0"/>
          </a:p>
        </p:txBody>
      </p:sp>
      <p:sp>
        <p:nvSpPr>
          <p:cNvPr id="141" name="TextBox 140"/>
          <p:cNvSpPr txBox="1"/>
          <p:nvPr/>
        </p:nvSpPr>
        <p:spPr>
          <a:xfrm>
            <a:off x="3221994" y="4480481"/>
            <a:ext cx="681994" cy="369332"/>
          </a:xfrm>
          <a:prstGeom prst="rect">
            <a:avLst/>
          </a:prstGeom>
          <a:noFill/>
        </p:spPr>
        <p:txBody>
          <a:bodyPr wrap="square" rtlCol="0">
            <a:spAutoFit/>
          </a:bodyPr>
          <a:lstStyle/>
          <a:p>
            <a:r>
              <a:rPr lang="en-US" baseline="30000" dirty="0" smtClean="0"/>
              <a:t>3</a:t>
            </a:r>
            <a:r>
              <a:rPr lang="en-US" dirty="0" smtClean="0"/>
              <a:t>P</a:t>
            </a:r>
            <a:r>
              <a:rPr lang="en-US" baseline="-25000" dirty="0"/>
              <a:t>1</a:t>
            </a:r>
          </a:p>
        </p:txBody>
      </p:sp>
      <p:sp>
        <p:nvSpPr>
          <p:cNvPr id="142" name="TextBox 141"/>
          <p:cNvSpPr txBox="1"/>
          <p:nvPr/>
        </p:nvSpPr>
        <p:spPr>
          <a:xfrm>
            <a:off x="3185481" y="4228068"/>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a:t>2</a:t>
            </a:r>
          </a:p>
        </p:txBody>
      </p:sp>
      <p:sp>
        <p:nvSpPr>
          <p:cNvPr id="143" name="TextBox 142"/>
          <p:cNvSpPr txBox="1"/>
          <p:nvPr/>
        </p:nvSpPr>
        <p:spPr>
          <a:xfrm>
            <a:off x="3167063" y="29956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3</a:t>
            </a:r>
            <a:endParaRPr lang="en-US" baseline="-25000" dirty="0"/>
          </a:p>
        </p:txBody>
      </p:sp>
      <p:sp>
        <p:nvSpPr>
          <p:cNvPr id="144" name="TextBox 143"/>
          <p:cNvSpPr txBox="1"/>
          <p:nvPr/>
        </p:nvSpPr>
        <p:spPr>
          <a:xfrm>
            <a:off x="3143251" y="35798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a:t>1</a:t>
            </a:r>
          </a:p>
        </p:txBody>
      </p:sp>
      <p:sp>
        <p:nvSpPr>
          <p:cNvPr id="145" name="TextBox 144"/>
          <p:cNvSpPr txBox="1"/>
          <p:nvPr/>
        </p:nvSpPr>
        <p:spPr>
          <a:xfrm>
            <a:off x="3167063" y="3257034"/>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2</a:t>
            </a:r>
            <a:endParaRPr lang="en-US" baseline="-25000" dirty="0"/>
          </a:p>
        </p:txBody>
      </p:sp>
      <p:sp>
        <p:nvSpPr>
          <p:cNvPr id="146" name="TextBox 145"/>
          <p:cNvSpPr txBox="1"/>
          <p:nvPr/>
        </p:nvSpPr>
        <p:spPr>
          <a:xfrm>
            <a:off x="3143251" y="3832781"/>
            <a:ext cx="546100" cy="369332"/>
          </a:xfrm>
          <a:prstGeom prst="rect">
            <a:avLst/>
          </a:prstGeom>
          <a:noFill/>
        </p:spPr>
        <p:txBody>
          <a:bodyPr wrap="square" rtlCol="0">
            <a:spAutoFit/>
          </a:bodyPr>
          <a:lstStyle/>
          <a:p>
            <a:r>
              <a:rPr lang="en-US" baseline="30000" dirty="0" smtClean="0"/>
              <a:t>1</a:t>
            </a:r>
            <a:r>
              <a:rPr lang="en-US" dirty="0" smtClean="0"/>
              <a:t>D</a:t>
            </a:r>
            <a:r>
              <a:rPr lang="en-US" baseline="-25000" dirty="0"/>
              <a:t>2</a:t>
            </a:r>
          </a:p>
        </p:txBody>
      </p:sp>
      <p:sp>
        <p:nvSpPr>
          <p:cNvPr id="147" name="TextBox 146"/>
          <p:cNvSpPr txBox="1"/>
          <p:nvPr/>
        </p:nvSpPr>
        <p:spPr>
          <a:xfrm>
            <a:off x="3122613" y="2589768"/>
            <a:ext cx="546100" cy="369332"/>
          </a:xfrm>
          <a:prstGeom prst="rect">
            <a:avLst/>
          </a:prstGeom>
          <a:noFill/>
        </p:spPr>
        <p:txBody>
          <a:bodyPr wrap="square" rtlCol="0">
            <a:spAutoFit/>
          </a:bodyPr>
          <a:lstStyle/>
          <a:p>
            <a:r>
              <a:rPr lang="en-US" baseline="30000" dirty="0" smtClean="0"/>
              <a:t>1</a:t>
            </a:r>
            <a:r>
              <a:rPr lang="en-US" dirty="0" smtClean="0"/>
              <a:t>F</a:t>
            </a:r>
            <a:r>
              <a:rPr lang="en-US" baseline="-25000" dirty="0"/>
              <a:t>3</a:t>
            </a:r>
          </a:p>
        </p:txBody>
      </p:sp>
      <p:sp>
        <p:nvSpPr>
          <p:cNvPr id="148" name="TextBox 147"/>
          <p:cNvSpPr txBox="1"/>
          <p:nvPr/>
        </p:nvSpPr>
        <p:spPr>
          <a:xfrm>
            <a:off x="3122613" y="2005013"/>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3</a:t>
            </a:r>
            <a:endParaRPr lang="en-US" baseline="-25000" dirty="0"/>
          </a:p>
        </p:txBody>
      </p:sp>
      <p:sp>
        <p:nvSpPr>
          <p:cNvPr id="149" name="TextBox 148"/>
          <p:cNvSpPr txBox="1"/>
          <p:nvPr/>
        </p:nvSpPr>
        <p:spPr>
          <a:xfrm>
            <a:off x="3086100" y="2309814"/>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a:t>2</a:t>
            </a:r>
          </a:p>
        </p:txBody>
      </p:sp>
      <p:sp>
        <p:nvSpPr>
          <p:cNvPr id="150" name="TextBox 149"/>
          <p:cNvSpPr txBox="1"/>
          <p:nvPr/>
        </p:nvSpPr>
        <p:spPr>
          <a:xfrm>
            <a:off x="3167063" y="1680647"/>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4</a:t>
            </a:r>
            <a:endParaRPr lang="en-US" baseline="-25000" dirty="0"/>
          </a:p>
        </p:txBody>
      </p:sp>
      <p:sp>
        <p:nvSpPr>
          <p:cNvPr id="151" name="TextBox 150"/>
          <p:cNvSpPr txBox="1"/>
          <p:nvPr/>
        </p:nvSpPr>
        <p:spPr>
          <a:xfrm>
            <a:off x="6883400" y="4037013"/>
            <a:ext cx="184666" cy="369332"/>
          </a:xfrm>
          <a:prstGeom prst="rect">
            <a:avLst/>
          </a:prstGeom>
          <a:noFill/>
        </p:spPr>
        <p:txBody>
          <a:bodyPr wrap="none" rtlCol="0">
            <a:spAutoFit/>
          </a:bodyPr>
          <a:lstStyle/>
          <a:p>
            <a:endParaRPr lang="en-US" dirty="0"/>
          </a:p>
        </p:txBody>
      </p:sp>
      <p:sp>
        <p:nvSpPr>
          <p:cNvPr id="152" name="TextBox 151"/>
          <p:cNvSpPr txBox="1"/>
          <p:nvPr/>
        </p:nvSpPr>
        <p:spPr>
          <a:xfrm>
            <a:off x="2949576" y="1021834"/>
            <a:ext cx="788988" cy="369332"/>
          </a:xfrm>
          <a:prstGeom prst="rect">
            <a:avLst/>
          </a:prstGeom>
          <a:noFill/>
        </p:spPr>
        <p:txBody>
          <a:bodyPr wrap="square" rtlCol="0">
            <a:spAutoFit/>
          </a:bodyPr>
          <a:lstStyle/>
          <a:p>
            <a:r>
              <a:rPr lang="en-US" baseline="30000" dirty="0" smtClean="0"/>
              <a:t>2S+1</a:t>
            </a:r>
            <a:r>
              <a:rPr lang="en-US" dirty="0"/>
              <a:t>L</a:t>
            </a:r>
            <a:r>
              <a:rPr lang="en-US" baseline="-25000" dirty="0" smtClean="0"/>
              <a:t>J</a:t>
            </a:r>
            <a:endParaRPr lang="en-US"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1617"/>
                                        </p:tgtEl>
                                        <p:attrNameLst>
                                          <p:attrName>style.visibility</p:attrName>
                                        </p:attrNameLst>
                                      </p:cBhvr>
                                      <p:to>
                                        <p:strVal val="visible"/>
                                      </p:to>
                                    </p:set>
                                    <p:anim calcmode="lin" valueType="num">
                                      <p:cBhvr>
                                        <p:cTn id="11" dur="500" fill="hold"/>
                                        <p:tgtEl>
                                          <p:spTgt spid="21617"/>
                                        </p:tgtEl>
                                        <p:attrNameLst>
                                          <p:attrName>ppt_x</p:attrName>
                                        </p:attrNameLst>
                                      </p:cBhvr>
                                      <p:tavLst>
                                        <p:tav tm="100000">
                                          <p:val>
                                            <p:strVal val="1+#ppt_w/2"/>
                                          </p:val>
                                        </p:tav>
                                        <p:tav>
                                          <p:val>
                                            <p:strVal val="#ppt_x"/>
                                          </p:val>
                                        </p:tav>
                                      </p:tavLst>
                                    </p:anim>
                                    <p:anim calcmode="lin" valueType="num">
                                      <p:cBhvr>
                                        <p:cTn id="12" dur="500" fill="hold"/>
                                        <p:tgtEl>
                                          <p:spTgt spid="21617"/>
                                        </p:tgtEl>
                                        <p:attrNameLst>
                                          <p:attrName>ppt_y</p:attrName>
                                        </p:attrNameLst>
                                      </p:cBhvr>
                                      <p:tavLst>
                                        <p:tav tm="100000">
                                          <p:val>
                                            <p:strVal val="#ppt_y"/>
                                          </p:val>
                                        </p:tav>
                                        <p:tav>
                                          <p:val>
                                            <p:strVal val="#ppt_y"/>
                                          </p:val>
                                        </p:tav>
                                      </p:tavLst>
                                    </p:anim>
                                  </p:childTnLst>
                                </p:cTn>
                              </p:par>
                            </p:childTnLst>
                          </p:cTn>
                        </p:par>
                        <p:par>
                          <p:cTn id="13" fill="hold">
                            <p:stCondLst>
                              <p:cond delay="0"/>
                            </p:stCondLst>
                            <p:childTnLst>
                              <p:par>
                                <p:cTn id="14" presetID="1" presetClass="entr" fill="hold" nodeType="afterEffect">
                                  <p:stCondLst>
                                    <p:cond delay="0"/>
                                  </p:stCondLst>
                                  <p:childTnLst>
                                    <p:set>
                                      <p:cBhvr>
                                        <p:cTn id="15" dur="1" fill="hold">
                                          <p:stCondLst>
                                            <p:cond delay="0"/>
                                          </p:stCondLst>
                                        </p:cTn>
                                        <p:tgtEl>
                                          <p:spTgt spid="216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6</a:t>
            </a:fld>
            <a:endParaRPr lang="en-US"/>
          </a:p>
        </p:txBody>
      </p:sp>
      <p:sp>
        <p:nvSpPr>
          <p:cNvPr id="5" name="Rectangle 4"/>
          <p:cNvSpPr>
            <a:spLocks noChangeArrowheads="1"/>
          </p:cNvSpPr>
          <p:nvPr/>
        </p:nvSpPr>
        <p:spPr bwMode="auto">
          <a:xfrm>
            <a:off x="812800" y="0"/>
            <a:ext cx="5207000" cy="609600"/>
          </a:xfrm>
          <a:prstGeom prst="rect">
            <a:avLst/>
          </a:prstGeom>
          <a:noFill/>
          <a:ln w="9525">
            <a:noFill/>
            <a:miter lim="800000"/>
            <a:headEnd/>
            <a:tailEnd/>
          </a:ln>
          <a:effectLst/>
        </p:spPr>
        <p:txBody>
          <a:bodyPr anchor="ctr"/>
          <a:lstStyle/>
          <a:p>
            <a:pPr algn="ctr"/>
            <a:r>
              <a:rPr lang="en-US" sz="3600" b="1" dirty="0">
                <a:solidFill>
                  <a:schemeClr val="accent2">
                    <a:lumMod val="75000"/>
                  </a:schemeClr>
                </a:solidFill>
                <a:effectLst>
                  <a:outerShdw blurRad="38100" dist="38100" dir="2700000" algn="tl">
                    <a:srgbClr val="C0C0C0"/>
                  </a:outerShdw>
                </a:effectLst>
                <a:latin typeface="Apple Casual"/>
              </a:rPr>
              <a:t>Hybrid Predictions</a:t>
            </a:r>
          </a:p>
        </p:txBody>
      </p:sp>
      <p:pic>
        <p:nvPicPr>
          <p:cNvPr id="6" name="Picture 5" descr="fig01_exotic_masse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94300" y="1617523"/>
            <a:ext cx="3886200" cy="2400300"/>
          </a:xfrm>
          <a:prstGeom prst="rect">
            <a:avLst/>
          </a:prstGeom>
        </p:spPr>
      </p:pic>
      <p:pic>
        <p:nvPicPr>
          <p:cNvPr id="7" name="Picture 6" descr="fig02_exotic_spectrum.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300" y="4244975"/>
            <a:ext cx="3924300" cy="2476500"/>
          </a:xfrm>
          <a:prstGeom prst="rect">
            <a:avLst/>
          </a:prstGeom>
        </p:spPr>
      </p:pic>
      <p:sp>
        <p:nvSpPr>
          <p:cNvPr id="8" name="TextBox 7"/>
          <p:cNvSpPr txBox="1"/>
          <p:nvPr/>
        </p:nvSpPr>
        <p:spPr>
          <a:xfrm>
            <a:off x="6212630" y="1309628"/>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9" name="Text Box 5"/>
          <p:cNvSpPr txBox="1">
            <a:spLocks noChangeArrowheads="1"/>
          </p:cNvSpPr>
          <p:nvPr/>
        </p:nvSpPr>
        <p:spPr bwMode="auto">
          <a:xfrm>
            <a:off x="610684" y="487303"/>
            <a:ext cx="6884988" cy="822325"/>
          </a:xfrm>
          <a:prstGeom prst="rect">
            <a:avLst/>
          </a:prstGeom>
          <a:noFill/>
          <a:ln w="25400">
            <a:noFill/>
            <a:miter lim="800000"/>
            <a:headEnd/>
            <a:tailEnd/>
          </a:ln>
          <a:effectLst/>
        </p:spPr>
        <p:txBody>
          <a:bodyPr wrap="none">
            <a:spAutoFit/>
          </a:bodyPr>
          <a:lstStyle/>
          <a:p>
            <a:r>
              <a:rPr lang="en-US" sz="2400" b="1" dirty="0">
                <a:solidFill>
                  <a:srgbClr val="0099FF"/>
                </a:solidFill>
                <a:latin typeface="Comic Sans MS" pitchFamily="64" charset="0"/>
              </a:rPr>
              <a:t>Flux-tube model:  8 degenerate nonets</a:t>
            </a:r>
          </a:p>
          <a:p>
            <a:r>
              <a:rPr lang="en-US" sz="2400" dirty="0">
                <a:solidFill>
                  <a:srgbClr val="660066"/>
                </a:solidFill>
                <a:latin typeface="Comic Sans MS" pitchFamily="64" charset="0"/>
              </a:rPr>
              <a:t>       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 </a:t>
            </a:r>
            <a:r>
              <a:rPr lang="en-US" sz="2400" dirty="0">
                <a:solidFill>
                  <a:srgbClr val="660066"/>
                </a:solidFill>
                <a:latin typeface="Comic Sans MS" pitchFamily="64" charset="0"/>
              </a:rPr>
              <a:t>0</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0</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FF0000"/>
                </a:solidFill>
                <a:latin typeface="Comic Sans MS" pitchFamily="64" charset="0"/>
              </a:rPr>
              <a:t>1</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,2</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2</a:t>
            </a:r>
            <a:r>
              <a:rPr lang="en-US" sz="2400" b="1" baseline="30000" dirty="0">
                <a:solidFill>
                  <a:srgbClr val="FF0000"/>
                </a:solidFill>
                <a:latin typeface="Comic Sans MS" pitchFamily="64" charset="0"/>
              </a:rPr>
              <a:t>+-   </a:t>
            </a:r>
            <a:r>
              <a:rPr lang="en-US" sz="2400" b="1" dirty="0">
                <a:solidFill>
                  <a:srgbClr val="990033"/>
                </a:solidFill>
                <a:latin typeface="Comic Sans MS" pitchFamily="64" charset="0"/>
              </a:rPr>
              <a:t>~1.9 GeV/c</a:t>
            </a:r>
            <a:r>
              <a:rPr lang="en-US" sz="2400" b="1" baseline="30000" dirty="0">
                <a:solidFill>
                  <a:srgbClr val="990033"/>
                </a:solidFill>
                <a:latin typeface="Comic Sans MS" pitchFamily="64" charset="0"/>
              </a:rPr>
              <a:t>2</a:t>
            </a:r>
            <a:endParaRPr lang="en-US" sz="2400" dirty="0">
              <a:latin typeface="Comic Sans MS" pitchFamily="64" charset="0"/>
            </a:endParaRPr>
          </a:p>
        </p:txBody>
      </p:sp>
      <p:sp>
        <p:nvSpPr>
          <p:cNvPr id="10" name="Text Box 13"/>
          <p:cNvSpPr txBox="1">
            <a:spLocks noChangeArrowheads="1"/>
          </p:cNvSpPr>
          <p:nvPr/>
        </p:nvSpPr>
        <p:spPr bwMode="auto">
          <a:xfrm>
            <a:off x="987425" y="1646238"/>
            <a:ext cx="736600"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S=0</a:t>
            </a:r>
          </a:p>
        </p:txBody>
      </p:sp>
      <p:sp>
        <p:nvSpPr>
          <p:cNvPr id="11" name="AutoShape 12"/>
          <p:cNvSpPr>
            <a:spLocks/>
          </p:cNvSpPr>
          <p:nvPr/>
        </p:nvSpPr>
        <p:spPr bwMode="auto">
          <a:xfrm rot="5329672">
            <a:off x="1295400" y="1333500"/>
            <a:ext cx="88900" cy="609600"/>
          </a:xfrm>
          <a:prstGeom prst="rightBrace">
            <a:avLst>
              <a:gd name="adj1" fmla="val 57143"/>
              <a:gd name="adj2" fmla="val 50000"/>
            </a:avLst>
          </a:prstGeom>
          <a:noFill/>
          <a:ln w="25400">
            <a:solidFill>
              <a:srgbClr val="008000"/>
            </a:solidFill>
            <a:round/>
            <a:headEnd/>
            <a:tailEnd/>
          </a:ln>
          <a:effectLst/>
        </p:spPr>
        <p:txBody>
          <a:bodyPr wrap="none" anchor="ctr"/>
          <a:lstStyle/>
          <a:p>
            <a:endParaRPr lang="en-US"/>
          </a:p>
        </p:txBody>
      </p:sp>
      <p:sp>
        <p:nvSpPr>
          <p:cNvPr id="12" name="AutoShape 14"/>
          <p:cNvSpPr>
            <a:spLocks/>
          </p:cNvSpPr>
          <p:nvPr/>
        </p:nvSpPr>
        <p:spPr bwMode="auto">
          <a:xfrm rot="5400000">
            <a:off x="3431382" y="170656"/>
            <a:ext cx="69850" cy="3008313"/>
          </a:xfrm>
          <a:prstGeom prst="rightBrace">
            <a:avLst>
              <a:gd name="adj1" fmla="val 358902"/>
              <a:gd name="adj2" fmla="val 50000"/>
            </a:avLst>
          </a:prstGeom>
          <a:noFill/>
          <a:ln w="25400">
            <a:solidFill>
              <a:srgbClr val="008000"/>
            </a:solidFill>
            <a:round/>
            <a:headEnd/>
            <a:tailEnd/>
          </a:ln>
          <a:effectLst/>
        </p:spPr>
        <p:txBody>
          <a:bodyPr wrap="none" anchor="ctr"/>
          <a:lstStyle/>
          <a:p>
            <a:endParaRPr lang="en-US"/>
          </a:p>
        </p:txBody>
      </p:sp>
      <p:sp>
        <p:nvSpPr>
          <p:cNvPr id="13" name="Text Box 15"/>
          <p:cNvSpPr txBox="1">
            <a:spLocks noChangeArrowheads="1"/>
          </p:cNvSpPr>
          <p:nvPr/>
        </p:nvSpPr>
        <p:spPr bwMode="auto">
          <a:xfrm>
            <a:off x="3082925" y="1697038"/>
            <a:ext cx="687388"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S=1</a:t>
            </a:r>
          </a:p>
        </p:txBody>
      </p:sp>
      <p:sp>
        <p:nvSpPr>
          <p:cNvPr id="14" name="Text Box 11"/>
          <p:cNvSpPr txBox="1">
            <a:spLocks noChangeArrowheads="1"/>
          </p:cNvSpPr>
          <p:nvPr/>
        </p:nvSpPr>
        <p:spPr bwMode="auto">
          <a:xfrm>
            <a:off x="457200" y="3065463"/>
            <a:ext cx="1652716" cy="1200328"/>
          </a:xfrm>
          <a:prstGeom prst="rect">
            <a:avLst/>
          </a:prstGeom>
          <a:noFill/>
          <a:ln w="25400">
            <a:noFill/>
            <a:miter lim="800000"/>
            <a:headEnd/>
            <a:tailEnd/>
          </a:ln>
          <a:effectLst/>
        </p:spPr>
        <p:txBody>
          <a:bodyPr wrap="none">
            <a:spAutoFit/>
          </a:bodyPr>
          <a:lstStyle/>
          <a:p>
            <a:r>
              <a:rPr lang="en-US" sz="2400" dirty="0">
                <a:solidFill>
                  <a:srgbClr val="FF0000"/>
                </a:solidFill>
                <a:latin typeface="Comic Sans MS" pitchFamily="64" charset="0"/>
              </a:rPr>
              <a:t>1</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1.9</a:t>
            </a:r>
          </a:p>
          <a:p>
            <a:r>
              <a:rPr lang="en-US" sz="2400" dirty="0">
                <a:solidFill>
                  <a:srgbClr val="FF0000"/>
                </a:solidFill>
                <a:latin typeface="Comic Sans MS" pitchFamily="64" charset="0"/>
              </a:rPr>
              <a:t>2</a:t>
            </a:r>
            <a:r>
              <a:rPr lang="en-US" sz="2400" baseline="30000" dirty="0">
                <a:solidFill>
                  <a:srgbClr val="FF0000"/>
                </a:solidFill>
                <a:latin typeface="Comic Sans MS" pitchFamily="64" charset="0"/>
              </a:rPr>
              <a:t>+-</a:t>
            </a:r>
            <a:r>
              <a:rPr lang="en-US" sz="2400" dirty="0">
                <a:solidFill>
                  <a:srgbClr val="FF0000"/>
                </a:solidFill>
                <a:latin typeface="Comic Sans MS" pitchFamily="64" charset="0"/>
              </a:rPr>
              <a:t>    </a:t>
            </a:r>
            <a:r>
              <a:rPr lang="en-US" sz="2400" dirty="0" smtClean="0">
                <a:solidFill>
                  <a:srgbClr val="FF0000"/>
                </a:solidFill>
                <a:latin typeface="Comic Sans MS" pitchFamily="64" charset="0"/>
              </a:rPr>
              <a:t> ~2.2</a:t>
            </a:r>
            <a:endParaRPr lang="en-US" sz="2400" baseline="30000" dirty="0" smtClean="0">
              <a:solidFill>
                <a:srgbClr val="FF0000"/>
              </a:solidFill>
              <a:latin typeface="Comic Sans MS" pitchFamily="64" charset="0"/>
            </a:endParaRPr>
          </a:p>
          <a:p>
            <a:r>
              <a:rPr lang="en-US" sz="2400" dirty="0">
                <a:solidFill>
                  <a:srgbClr val="FF0000"/>
                </a:solidFill>
                <a:latin typeface="Comic Sans MS" pitchFamily="64" charset="0"/>
              </a:rPr>
              <a:t>0</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2.2</a:t>
            </a:r>
            <a:endParaRPr lang="en-US" sz="2400" dirty="0">
              <a:solidFill>
                <a:srgbClr val="FF0000"/>
              </a:solidFill>
              <a:latin typeface="Comic Sans MS" pitchFamily="64" charset="0"/>
            </a:endParaRPr>
          </a:p>
        </p:txBody>
      </p:sp>
      <p:sp>
        <p:nvSpPr>
          <p:cNvPr id="15" name="TextBox 14"/>
          <p:cNvSpPr txBox="1"/>
          <p:nvPr/>
        </p:nvSpPr>
        <p:spPr>
          <a:xfrm>
            <a:off x="418311" y="2665353"/>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16" name="Right Brace 15"/>
          <p:cNvSpPr/>
          <p:nvPr/>
        </p:nvSpPr>
        <p:spPr>
          <a:xfrm>
            <a:off x="2109916" y="3065463"/>
            <a:ext cx="178330" cy="12003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442947" y="3261110"/>
            <a:ext cx="2654731" cy="369332"/>
          </a:xfrm>
          <a:prstGeom prst="rect">
            <a:avLst/>
          </a:prstGeom>
          <a:noFill/>
        </p:spPr>
        <p:txBody>
          <a:bodyPr wrap="none" rtlCol="0">
            <a:spAutoFit/>
          </a:bodyPr>
          <a:lstStyle/>
          <a:p>
            <a:r>
              <a:rPr lang="en-US" dirty="0" smtClean="0"/>
              <a:t>At the physical </a:t>
            </a:r>
            <a:r>
              <a:rPr lang="en-US" dirty="0" err="1" smtClean="0"/>
              <a:t>pion</a:t>
            </a:r>
            <a:r>
              <a:rPr lang="en-US" dirty="0" smtClean="0"/>
              <a:t> mass?</a:t>
            </a:r>
            <a:endParaRPr lang="en-US" dirty="0"/>
          </a:p>
        </p:txBody>
      </p:sp>
      <p:sp>
        <p:nvSpPr>
          <p:cNvPr id="18" name="Text Box 8"/>
          <p:cNvSpPr txBox="1">
            <a:spLocks noChangeArrowheads="1"/>
          </p:cNvSpPr>
          <p:nvPr/>
        </p:nvSpPr>
        <p:spPr bwMode="auto">
          <a:xfrm>
            <a:off x="373640" y="4517084"/>
            <a:ext cx="4138613" cy="1552575"/>
          </a:xfrm>
          <a:prstGeom prst="rect">
            <a:avLst/>
          </a:prstGeom>
          <a:noFill/>
          <a:ln w="25400">
            <a:noFill/>
            <a:miter lim="800000"/>
            <a:headEnd/>
            <a:tailEnd/>
          </a:ln>
          <a:effectLst/>
        </p:spPr>
        <p:txBody>
          <a:bodyPr wrap="none">
            <a:spAutoFit/>
          </a:bodyPr>
          <a:lstStyle/>
          <a:p>
            <a:r>
              <a:rPr lang="en-US" sz="2400" b="1" dirty="0">
                <a:solidFill>
                  <a:srgbClr val="FF0066"/>
                </a:solidFill>
                <a:latin typeface="Comic Sans MS" pitchFamily="64" charset="0"/>
              </a:rPr>
              <a:t>In the charmonium sector:</a:t>
            </a:r>
          </a:p>
          <a:p>
            <a:r>
              <a:rPr lang="en-US" sz="2400" dirty="0">
                <a:solidFill>
                  <a:srgbClr val="333399"/>
                </a:solidFill>
                <a:latin typeface="Comic Sans MS" pitchFamily="64" charset="0"/>
              </a:rPr>
              <a:t>1</a:t>
            </a:r>
            <a:r>
              <a:rPr lang="en-US" sz="2400" baseline="30000" dirty="0">
                <a:solidFill>
                  <a:srgbClr val="333399"/>
                </a:solidFill>
                <a:latin typeface="Comic Sans MS" pitchFamily="64" charset="0"/>
              </a:rPr>
              <a:t>-+</a:t>
            </a:r>
            <a:r>
              <a:rPr lang="en-US" sz="2400" dirty="0">
                <a:solidFill>
                  <a:srgbClr val="333399"/>
                </a:solidFill>
                <a:latin typeface="Comic Sans MS" pitchFamily="64" charset="0"/>
              </a:rPr>
              <a:t>      4.39 </a:t>
            </a:r>
            <a:r>
              <a:rPr lang="en-US" sz="2400" dirty="0">
                <a:solidFill>
                  <a:srgbClr val="333399"/>
                </a:solidFill>
                <a:latin typeface="Comic Sans MS" pitchFamily="64" charset="0"/>
                <a:sym typeface="Symbol" pitchFamily="16" charset="2"/>
              </a:rPr>
              <a:t>0.08</a:t>
            </a:r>
          </a:p>
          <a:p>
            <a:r>
              <a:rPr lang="en-US" sz="2400" dirty="0">
                <a:solidFill>
                  <a:srgbClr val="333399"/>
                </a:solidFill>
                <a:latin typeface="Comic Sans MS" pitchFamily="64" charset="0"/>
                <a:sym typeface="Symbol" pitchFamily="16" charset="2"/>
              </a:rPr>
              <a:t>0</a:t>
            </a:r>
            <a:r>
              <a:rPr lang="en-US" sz="2400" baseline="30000" dirty="0">
                <a:solidFill>
                  <a:srgbClr val="333399"/>
                </a:solidFill>
                <a:latin typeface="Comic Sans MS" pitchFamily="64" charset="0"/>
                <a:sym typeface="Symbol" pitchFamily="16" charset="2"/>
              </a:rPr>
              <a:t>+-</a:t>
            </a:r>
            <a:r>
              <a:rPr lang="en-US" sz="2400" dirty="0">
                <a:solidFill>
                  <a:srgbClr val="333399"/>
                </a:solidFill>
                <a:latin typeface="Comic Sans MS" pitchFamily="64" charset="0"/>
                <a:sym typeface="Symbol" pitchFamily="16" charset="2"/>
              </a:rPr>
              <a:t>      4.61  0.11</a:t>
            </a:r>
          </a:p>
          <a:p>
            <a:endParaRPr lang="en-US" sz="2400" dirty="0">
              <a:latin typeface="Comic Sans MS" pitchFamily="64" charset="0"/>
              <a:sym typeface="Symbol" pitchFamily="16" charset="2"/>
            </a:endParaRPr>
          </a:p>
        </p:txBody>
      </p:sp>
      <p:sp>
        <p:nvSpPr>
          <p:cNvPr id="19" name="TextBox 18"/>
          <p:cNvSpPr txBox="1"/>
          <p:nvPr/>
        </p:nvSpPr>
        <p:spPr>
          <a:xfrm>
            <a:off x="315665" y="5884993"/>
            <a:ext cx="3945161" cy="369332"/>
          </a:xfrm>
          <a:prstGeom prst="rect">
            <a:avLst/>
          </a:prstGeom>
          <a:noFill/>
        </p:spPr>
        <p:txBody>
          <a:bodyPr wrap="none" rtlCol="0">
            <a:spAutoFit/>
          </a:bodyPr>
          <a:lstStyle/>
          <a:p>
            <a:r>
              <a:rPr lang="en-US" dirty="0" smtClean="0"/>
              <a:t>Many models predict exotic-QN hybrids.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7</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sp>
        <p:nvSpPr>
          <p:cNvPr id="21" name="TextBox 20"/>
          <p:cNvSpPr txBox="1"/>
          <p:nvPr/>
        </p:nvSpPr>
        <p:spPr>
          <a:xfrm>
            <a:off x="0" y="1344613"/>
            <a:ext cx="1398254" cy="1569660"/>
          </a:xfrm>
          <a:prstGeom prst="rect">
            <a:avLst/>
          </a:prstGeom>
          <a:noFill/>
        </p:spPr>
        <p:txBody>
          <a:bodyPr wrap="square" rtlCol="0">
            <a:spAutoFit/>
          </a:bodyPr>
          <a:lstStyle/>
          <a:p>
            <a:r>
              <a:rPr lang="en-US" sz="1600" dirty="0" smtClean="0"/>
              <a:t>3 identical quarks, </a:t>
            </a:r>
            <a:r>
              <a:rPr lang="en-US" sz="1600" dirty="0" err="1" smtClean="0"/>
              <a:t>pion</a:t>
            </a:r>
            <a:r>
              <a:rPr lang="en-US" sz="1600" dirty="0" smtClean="0"/>
              <a:t> mass~700MeV</a:t>
            </a:r>
          </a:p>
          <a:p>
            <a:endParaRPr lang="en-US" sz="1600" dirty="0" smtClean="0"/>
          </a:p>
          <a:p>
            <a:r>
              <a:rPr lang="en-US" sz="1600" dirty="0" smtClean="0"/>
              <a:t>Two lattice volumes.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8</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42"/>
              <a:stretch>
                <a:fillRect/>
              </a:stretch>
            </p:blipFill>
          </mc:Choice>
          <mc:Fallback>
            <p:blipFill>
              <a:blip r:embed="rId43"/>
              <a:stretch>
                <a:fillRect/>
              </a:stretch>
            </p:blipFill>
          </mc:Fallback>
        </mc:AlternateContent>
        <p:spPr>
          <a:xfrm>
            <a:off x="203200" y="1990725"/>
            <a:ext cx="1130300" cy="304800"/>
          </a:xfrm>
          <a:prstGeom prst="rect">
            <a:avLst/>
          </a:prstGeom>
        </p:spPr>
      </p:pic>
      <p:sp>
        <p:nvSpPr>
          <p:cNvPr id="39" name="TextBox 38"/>
          <p:cNvSpPr txBox="1"/>
          <p:nvPr/>
        </p:nvSpPr>
        <p:spPr>
          <a:xfrm>
            <a:off x="287722" y="2534245"/>
            <a:ext cx="819230" cy="923330"/>
          </a:xfrm>
          <a:prstGeom prst="rect">
            <a:avLst/>
          </a:prstGeom>
          <a:noFill/>
        </p:spPr>
        <p:txBody>
          <a:bodyPr wrap="none" rtlCol="0">
            <a:spAutoFit/>
          </a:bodyPr>
          <a:lstStyle/>
          <a:p>
            <a:r>
              <a:rPr lang="en-US" dirty="0" smtClean="0"/>
              <a:t>Quark-</a:t>
            </a:r>
          </a:p>
          <a:p>
            <a:r>
              <a:rPr lang="en-US" dirty="0"/>
              <a:t>m</a:t>
            </a:r>
            <a:r>
              <a:rPr lang="en-US" dirty="0" smtClean="0"/>
              <a:t>odel</a:t>
            </a:r>
          </a:p>
          <a:p>
            <a:r>
              <a:rPr lang="en-US" dirty="0" smtClean="0"/>
              <a:t>states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9</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sp>
        <p:nvSpPr>
          <p:cNvPr id="40" name="TextBox 39"/>
          <p:cNvSpPr txBox="1"/>
          <p:nvPr/>
        </p:nvSpPr>
        <p:spPr>
          <a:xfrm>
            <a:off x="107007" y="2301945"/>
            <a:ext cx="1226493" cy="707886"/>
          </a:xfrm>
          <a:prstGeom prst="rect">
            <a:avLst/>
          </a:prstGeom>
          <a:noFill/>
        </p:spPr>
        <p:txBody>
          <a:bodyPr wrap="none" rtlCol="0">
            <a:spAutoFit/>
          </a:bodyPr>
          <a:lstStyle/>
          <a:p>
            <a:r>
              <a:rPr lang="en-US" sz="2000" b="1" dirty="0" smtClean="0">
                <a:solidFill>
                  <a:schemeClr val="accent2">
                    <a:lumMod val="75000"/>
                  </a:schemeClr>
                </a:solidFill>
              </a:rPr>
              <a:t>    Extra</a:t>
            </a:r>
          </a:p>
          <a:p>
            <a:r>
              <a:rPr lang="en-US" sz="2000" b="1" dirty="0">
                <a:solidFill>
                  <a:schemeClr val="accent2">
                    <a:lumMod val="75000"/>
                  </a:schemeClr>
                </a:solidFill>
              </a:rPr>
              <a:t>s</a:t>
            </a:r>
            <a:r>
              <a:rPr lang="en-US" sz="2000" b="1" dirty="0" smtClean="0">
                <a:solidFill>
                  <a:schemeClr val="accent2">
                    <a:lumMod val="75000"/>
                  </a:schemeClr>
                </a:solidFill>
              </a:rPr>
              <a:t>tates ???     </a:t>
            </a:r>
            <a:endParaRPr lang="en-US" sz="2000" b="1" dirty="0">
              <a:solidFill>
                <a:schemeClr val="accent2">
                  <a:lumMod val="75000"/>
                </a:schemeClr>
              </a:solidFill>
            </a:endParaRPr>
          </a:p>
        </p:txBody>
      </p:sp>
      <p:sp>
        <p:nvSpPr>
          <p:cNvPr id="41" name="Rectangle 40"/>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711325" y="4314825"/>
            <a:ext cx="5978144" cy="369332"/>
          </a:xfrm>
          <a:prstGeom prst="rect">
            <a:avLst/>
          </a:prstGeom>
          <a:noFill/>
        </p:spPr>
        <p:txBody>
          <a:bodyPr wrap="none" rtlCol="0">
            <a:spAutoFit/>
          </a:bodyPr>
          <a:lstStyle/>
          <a:p>
            <a:r>
              <a:rPr lang="en-US" b="1" i="1" dirty="0" smtClean="0">
                <a:solidFill>
                  <a:schemeClr val="accent2">
                    <a:lumMod val="75000"/>
                  </a:schemeClr>
                </a:solidFill>
              </a:rPr>
              <a:t>Large overlap with non-trivial operators in the </a:t>
            </a:r>
            <a:r>
              <a:rPr lang="en-US" b="1" i="1" dirty="0" err="1" smtClean="0">
                <a:solidFill>
                  <a:schemeClr val="accent2">
                    <a:lumMod val="75000"/>
                  </a:schemeClr>
                </a:solidFill>
              </a:rPr>
              <a:t>gluonic</a:t>
            </a:r>
            <a:r>
              <a:rPr lang="en-US" b="1" i="1" dirty="0" smtClean="0">
                <a:solidFill>
                  <a:schemeClr val="accent2">
                    <a:lumMod val="75000"/>
                  </a:schemeClr>
                </a:solidFill>
              </a:rPr>
              <a:t> fields</a:t>
            </a:r>
            <a:endParaRPr lang="en-US" b="1" i="1" dirty="0">
              <a:solidFill>
                <a:schemeClr val="accent2">
                  <a:lumMod val="75000"/>
                </a:schemeClr>
              </a:solidFill>
            </a:endParaRPr>
          </a:p>
        </p:txBody>
      </p:sp>
      <p:sp>
        <p:nvSpPr>
          <p:cNvPr id="43" name="TextBox 42"/>
          <p:cNvSpPr txBox="1"/>
          <p:nvPr/>
        </p:nvSpPr>
        <p:spPr>
          <a:xfrm>
            <a:off x="255832" y="3736975"/>
            <a:ext cx="454947" cy="1477328"/>
          </a:xfrm>
          <a:prstGeom prst="rect">
            <a:avLst/>
          </a:prstGeom>
          <a:noFill/>
        </p:spPr>
        <p:txBody>
          <a:bodyPr wrap="none" rtlCol="0">
            <a:spAutoFit/>
          </a:bodyPr>
          <a:lstStyle/>
          <a:p>
            <a:r>
              <a:rPr lang="en-US" dirty="0" smtClean="0"/>
              <a:t>0</a:t>
            </a:r>
            <a:r>
              <a:rPr lang="en-US" baseline="30000" dirty="0" smtClean="0"/>
              <a:t>-+</a:t>
            </a:r>
          </a:p>
          <a:p>
            <a:r>
              <a:rPr lang="en-US" dirty="0" smtClean="0"/>
              <a:t>1</a:t>
            </a:r>
            <a:r>
              <a:rPr lang="en-US" baseline="30000" dirty="0" smtClean="0"/>
              <a:t>—</a:t>
            </a:r>
          </a:p>
          <a:p>
            <a:r>
              <a:rPr lang="en-US" dirty="0" smtClean="0"/>
              <a:t>2</a:t>
            </a:r>
            <a:r>
              <a:rPr lang="en-US" baseline="30000" dirty="0" smtClean="0"/>
              <a:t>-+</a:t>
            </a:r>
          </a:p>
          <a:p>
            <a:r>
              <a:rPr lang="en-US" dirty="0" smtClean="0"/>
              <a:t>1</a:t>
            </a:r>
            <a:r>
              <a:rPr lang="en-US" baseline="30000" dirty="0" smtClean="0"/>
              <a:t>+-</a:t>
            </a:r>
          </a:p>
          <a:p>
            <a:r>
              <a:rPr lang="en-US" dirty="0" smtClean="0"/>
              <a:t>1</a:t>
            </a:r>
            <a:r>
              <a:rPr lang="en-US" baseline="30000" dirty="0" smtClean="0"/>
              <a:t>++</a:t>
            </a:r>
            <a:endParaRPr lang="en-US" baseline="30000" dirty="0"/>
          </a:p>
        </p:txBody>
      </p:sp>
      <p:sp>
        <p:nvSpPr>
          <p:cNvPr id="44" name="TextBox 43"/>
          <p:cNvSpPr txBox="1"/>
          <p:nvPr/>
        </p:nvSpPr>
        <p:spPr>
          <a:xfrm>
            <a:off x="0" y="3178175"/>
            <a:ext cx="1287206" cy="646331"/>
          </a:xfrm>
          <a:prstGeom prst="rect">
            <a:avLst/>
          </a:prstGeom>
          <a:noFill/>
        </p:spPr>
        <p:txBody>
          <a:bodyPr wrap="none" rtlCol="0">
            <a:spAutoFit/>
          </a:bodyPr>
          <a:lstStyle/>
          <a:p>
            <a:r>
              <a:rPr lang="en-US" dirty="0" smtClean="0"/>
              <a:t>Non-exotic</a:t>
            </a:r>
          </a:p>
          <a:p>
            <a:r>
              <a:rPr lang="en-US" dirty="0" smtClean="0"/>
              <a:t>QN hybrids.</a:t>
            </a:r>
            <a:endParaRPr lang="en-US" dirty="0"/>
          </a:p>
        </p:txBody>
      </p:sp>
      <p:cxnSp>
        <p:nvCxnSpPr>
          <p:cNvPr id="46" name="Straight Arrow Connector 45"/>
          <p:cNvCxnSpPr>
            <a:stCxn id="43" idx="3"/>
          </p:cNvCxnSpPr>
          <p:nvPr/>
        </p:nvCxnSpPr>
        <p:spPr>
          <a:xfrm flipV="1">
            <a:off x="710779" y="2624138"/>
            <a:ext cx="2694407" cy="185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10779" y="2736056"/>
            <a:ext cx="1519659" cy="1443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02626" y="2944176"/>
            <a:ext cx="1016853" cy="100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4078</TotalTime>
  <Words>3249</Words>
  <Application>Microsoft Macintosh PowerPoint</Application>
  <PresentationFormat>On-screen Show (4:3)</PresentationFormat>
  <Paragraphs>508</Paragraphs>
  <Slides>31</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Equation.3</vt:lpstr>
      <vt:lpstr>Equation</vt:lpstr>
      <vt:lpstr>GlueX/Hall-D Physics</vt:lpstr>
      <vt:lpstr>Outline</vt:lpstr>
      <vt:lpstr>Slide 3</vt:lpstr>
      <vt:lpstr>Slide 4</vt:lpstr>
      <vt:lpstr>Slide 5</vt:lpstr>
      <vt:lpstr>Slide 6</vt:lpstr>
      <vt:lpstr>LQCD: The Spectrum of Mesons</vt:lpstr>
      <vt:lpstr>LQCD: The Spectrum of Mesons</vt:lpstr>
      <vt:lpstr>LQCD: The Spectrum of Mesons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GlueX Detector in Hall D</vt:lpstr>
      <vt:lpstr>Detector Construction Underway</vt:lpstr>
      <vt:lpstr>Amplitude Analysis</vt:lpstr>
      <vt:lpstr>Amplitude Analysis</vt:lpstr>
      <vt:lpstr>Amplitude Analysis</vt:lpstr>
      <vt:lpstr>Amplitude Analysis</vt:lpstr>
      <vt:lpstr>Amplitude Analysis</vt:lpstr>
      <vt:lpstr>Summary</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GlueX/Hall-D Physics</dc:title>
  <dc:creator>Curtis Meyer</dc:creator>
  <cp:lastModifiedBy>Curtis Meyer</cp:lastModifiedBy>
  <cp:revision>27</cp:revision>
  <dcterms:created xsi:type="dcterms:W3CDTF">2010-06-07T11:45:54Z</dcterms:created>
  <dcterms:modified xsi:type="dcterms:W3CDTF">2010-06-07T12:17:36Z</dcterms:modified>
</cp:coreProperties>
</file>