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81" r:id="rId2"/>
    <p:sldMasterId id="2147483856" r:id="rId3"/>
  </p:sldMasterIdLst>
  <p:notesMasterIdLst>
    <p:notesMasterId r:id="rId37"/>
  </p:notesMasterIdLst>
  <p:handoutMasterIdLst>
    <p:handoutMasterId r:id="rId38"/>
  </p:handoutMasterIdLst>
  <p:sldIdLst>
    <p:sldId id="302" r:id="rId4"/>
    <p:sldId id="315" r:id="rId5"/>
    <p:sldId id="307" r:id="rId6"/>
    <p:sldId id="287" r:id="rId7"/>
    <p:sldId id="289" r:id="rId8"/>
    <p:sldId id="281" r:id="rId9"/>
    <p:sldId id="298" r:id="rId10"/>
    <p:sldId id="273" r:id="rId11"/>
    <p:sldId id="322" r:id="rId12"/>
    <p:sldId id="282" r:id="rId13"/>
    <p:sldId id="258" r:id="rId14"/>
    <p:sldId id="274" r:id="rId15"/>
    <p:sldId id="317" r:id="rId16"/>
    <p:sldId id="328" r:id="rId17"/>
    <p:sldId id="318" r:id="rId18"/>
    <p:sldId id="323" r:id="rId19"/>
    <p:sldId id="324" r:id="rId20"/>
    <p:sldId id="326" r:id="rId21"/>
    <p:sldId id="327" r:id="rId22"/>
    <p:sldId id="325" r:id="rId23"/>
    <p:sldId id="306" r:id="rId24"/>
    <p:sldId id="290" r:id="rId25"/>
    <p:sldId id="314" r:id="rId26"/>
    <p:sldId id="292" r:id="rId27"/>
    <p:sldId id="291" r:id="rId28"/>
    <p:sldId id="320" r:id="rId29"/>
    <p:sldId id="305" r:id="rId30"/>
    <p:sldId id="309" r:id="rId31"/>
    <p:sldId id="310" r:id="rId32"/>
    <p:sldId id="311" r:id="rId33"/>
    <p:sldId id="300" r:id="rId34"/>
    <p:sldId id="267" r:id="rId35"/>
    <p:sldId id="261" r:id="rId3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71"/>
    <a:srgbClr val="FFEEDD"/>
    <a:srgbClr val="BDBDFF"/>
    <a:srgbClr val="0000FF"/>
    <a:srgbClr val="E7E7FF"/>
    <a:srgbClr val="FF972F"/>
    <a:srgbClr val="FF99FF"/>
    <a:srgbClr val="F5DEA3"/>
    <a:srgbClr val="FFCC99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24" autoAdjust="0"/>
    <p:restoredTop sz="99386" autoAdjust="0"/>
  </p:normalViewPr>
  <p:slideViewPr>
    <p:cSldViewPr snapToGrid="0">
      <p:cViewPr>
        <p:scale>
          <a:sx n="66" d="100"/>
          <a:sy n="66" d="100"/>
        </p:scale>
        <p:origin x="-474" y="-546"/>
      </p:cViewPr>
      <p:guideLst>
        <p:guide orient="horz" pos="2197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84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E0C7F9C-4126-4601-B216-81036E47D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7B9AB4-E1CD-4C29-979F-CD2D669BF07C}" type="datetimeFigureOut">
              <a:rPr lang="en-US"/>
              <a:pPr>
                <a:defRPr/>
              </a:pPr>
              <a:t>6/9/2010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E4C4D6-0022-449B-A8D5-37B56F674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8D5EF-2FA8-4AF2-84F3-74BF00951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E67F-C87E-48AE-9859-C4A5814D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2A7DF-96C1-4B24-8B88-EA6F5FE0B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1430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B672E-1148-42C0-A7D0-3B8CDB129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305800" cy="5394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B66AF-A188-4E93-A12B-56C457309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347B1-41EE-4A05-BD75-FBA7BF3BB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6B1C-164E-44BF-9730-3D37EAAEE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42B4-2887-4C4A-8284-27C741839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82803-99F6-49E3-846D-D31B44E91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7B71A-56FF-49CF-8685-7D9ADCFCB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077DC-7F03-40ED-B59A-146E26847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Hall-B Weekly Meeting                            Mac Mestayer</a:t>
            </a:r>
            <a:r>
              <a:rPr lang="en-US" dirty="0" smtClean="0">
                <a:latin typeface="Arial" charset="0"/>
              </a:rPr>
              <a:t>                     </a:t>
            </a:r>
            <a:endParaRPr lang="en-US" dirty="0">
              <a:latin typeface="Arial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BB790-D1A5-4931-AB9E-168FBAE8A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3BCF3-187C-4DD9-804E-335EFEAA3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AB366-27EC-48F6-9D08-612BCAC6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1F3B0-503D-4C38-983B-8A1220F4B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8861C-43C3-4F37-AC43-50C213EDA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B64C8-8564-49DB-9429-B31D3F2EE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3FC49-82BF-46BB-917D-397019A553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Lucida Bright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4B62A-6E7F-40A7-B268-1A76D36B786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80129-BE58-453F-ABD9-49B94D4FA6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A2540-8FB2-4612-9912-5018682293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54511-2009-4EF6-A348-F1E5A1368F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25C8C-FC78-4693-BA77-FDB659AB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A024-B06E-4306-A4B0-BAB3A225EE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24D8-CC19-4725-9CA4-D0604B79D5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74D3C-1959-4B61-B55F-4401C34E48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7A0ED-D389-4A26-8543-9B4EF6DAE3D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0212-7CFF-420D-8C25-C39FD1D475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DE19-A1EA-4236-B9FF-ED0C4884EB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499C-0007-4B24-A00A-5FD41C886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12B9D-D0A9-4639-8ABC-712BC898C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C179-BF99-4AEE-A169-6E1ACC55A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6950-70E7-43C6-9966-431CB861E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C190-7860-4262-8292-BF4E1F406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1CD19-79D7-49E3-92DA-19B325223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43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7213" y="6497638"/>
            <a:ext cx="18129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0350" y="6497638"/>
            <a:ext cx="55118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>
              <a:latin typeface="Arial" charset="0"/>
            </a:endParaRP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69014A1-CDC3-48A8-8E01-B317AC151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man Old Styl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May 24, 2010</a:t>
            </a:r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Hall-B Weekly Meeting                            Mac Mestayer                     </a:t>
            </a:r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83ECF1C-E1D9-4960-B891-4E670A638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May 24,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Hall-B Weekly Meeting                            Mac Mestayer                    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5E6992-B017-47F0-B8CE-634DD72EC0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75" y="1882775"/>
            <a:ext cx="7577138" cy="4329113"/>
          </a:xfrm>
          <a:solidFill>
            <a:srgbClr val="FFEEDD"/>
          </a:solidFill>
          <a:effectLst>
            <a:outerShdw blurRad="50800" dist="50800" dir="2700000" algn="tl" rotWithShape="0">
              <a:prstClr val="black"/>
            </a:outerShdw>
          </a:effec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latin typeface="Palatino" pitchFamily="18" charset="0"/>
              </a:rPr>
              <a:t>Physics motivation to study strange production</a:t>
            </a:r>
          </a:p>
          <a:p>
            <a:pPr lvl="1" eaLnBrk="1" hangingPunct="1"/>
            <a:r>
              <a:rPr lang="en-US" dirty="0" smtClean="0">
                <a:latin typeface="Palatino" pitchFamily="18" charset="0"/>
              </a:rPr>
              <a:t>advantages for large-W spectroscopy</a:t>
            </a:r>
          </a:p>
          <a:p>
            <a:pPr lvl="1" eaLnBrk="1" hangingPunct="1"/>
            <a:r>
              <a:rPr lang="en-US" dirty="0" smtClean="0">
                <a:latin typeface="Palatino" pitchFamily="18" charset="0"/>
              </a:rPr>
              <a:t>window into      production</a:t>
            </a:r>
          </a:p>
          <a:p>
            <a:pPr lvl="2" eaLnBrk="1" hangingPunct="1">
              <a:buFontTx/>
              <a:buNone/>
            </a:pPr>
            <a:r>
              <a:rPr lang="en-US" sz="2400" dirty="0" smtClean="0">
                <a:latin typeface="Symbol" pitchFamily="18" charset="2"/>
                <a:sym typeface="Wingdings" pitchFamily="2" charset="2"/>
              </a:rPr>
              <a:t>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Symbol" pitchFamily="18" charset="2"/>
              </a:rPr>
              <a:t>L</a:t>
            </a:r>
            <a:r>
              <a:rPr lang="en-US" sz="2400" dirty="0" smtClean="0">
                <a:solidFill>
                  <a:srgbClr val="0000FF"/>
                </a:solidFill>
                <a:latin typeface="Palatino" pitchFamily="18" charset="0"/>
              </a:rPr>
              <a:t> polarization, exclusive ratios 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Palatino" pitchFamily="18" charset="0"/>
              </a:rPr>
              <a:t>Polarization results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  <a:latin typeface="Palatino" pitchFamily="18" charset="0"/>
              </a:rPr>
              <a:t>semi-classical explanations </a:t>
            </a:r>
            <a:r>
              <a:rPr lang="en-US" dirty="0" smtClean="0">
                <a:solidFill>
                  <a:srgbClr val="0000FF"/>
                </a:solidFill>
                <a:latin typeface="Palatino" pitchFamily="18" charset="0"/>
                <a:sym typeface="Wingdings" pitchFamily="2" charset="2"/>
              </a:rPr>
              <a:t> spin of </a:t>
            </a:r>
            <a:endParaRPr lang="en-US" dirty="0" smtClean="0">
              <a:solidFill>
                <a:srgbClr val="0000FF"/>
              </a:solidFill>
              <a:latin typeface="Palatino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Palatino" pitchFamily="18" charset="0"/>
              </a:rPr>
              <a:t> Results on exclusive ratios</a:t>
            </a:r>
          </a:p>
          <a:p>
            <a:pPr lvl="1" eaLnBrk="1" hangingPunct="1"/>
            <a:r>
              <a:rPr lang="en-US" dirty="0" err="1" smtClean="0">
                <a:latin typeface="Palatino" pitchFamily="18" charset="0"/>
              </a:rPr>
              <a:t>eP</a:t>
            </a:r>
            <a:r>
              <a:rPr lang="en-US" dirty="0" smtClean="0">
                <a:latin typeface="Palatino" pitchFamily="18" charset="0"/>
              </a:rPr>
              <a:t> </a:t>
            </a:r>
            <a:r>
              <a:rPr lang="en-US" dirty="0" smtClean="0">
                <a:latin typeface="Palatino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Palatino" pitchFamily="18" charset="0"/>
                <a:sym typeface="Wingdings" pitchFamily="2" charset="2"/>
              </a:rPr>
              <a:t>e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’</a:t>
            </a:r>
            <a:r>
              <a:rPr lang="en-US" dirty="0" err="1" smtClean="0">
                <a:latin typeface="Symbol" pitchFamily="18" charset="2"/>
                <a:sym typeface="Wingdings" pitchFamily="2" charset="2"/>
              </a:rPr>
              <a:t>p</a:t>
            </a:r>
            <a:r>
              <a:rPr lang="en-US" baseline="30000" dirty="0" smtClean="0">
                <a:latin typeface="Palatino" pitchFamily="18" charset="0"/>
                <a:sym typeface="Wingdings" pitchFamily="2" charset="2"/>
              </a:rPr>
              <a:t>+</a:t>
            </a:r>
            <a:r>
              <a:rPr lang="en-US" dirty="0" smtClean="0">
                <a:latin typeface="Palatino" pitchFamily="18" charset="0"/>
                <a:sym typeface="Wingdings" pitchFamily="2" charset="2"/>
              </a:rPr>
              <a:t>(N) - Hall C</a:t>
            </a:r>
            <a:endParaRPr lang="en-US" dirty="0" smtClean="0">
              <a:latin typeface="Palatino" pitchFamily="18" charset="0"/>
            </a:endParaRPr>
          </a:p>
          <a:p>
            <a:pPr lvl="1" eaLnBrk="1" hangingPunct="1"/>
            <a:r>
              <a:rPr lang="en-US" dirty="0" smtClean="0">
                <a:latin typeface="Palatino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Palatino" pitchFamily="18" charset="0"/>
              </a:rPr>
              <a:t>ratio </a:t>
            </a:r>
            <a:r>
              <a:rPr lang="en-US" dirty="0" smtClean="0">
                <a:latin typeface="Palatino" pitchFamily="18" charset="0"/>
              </a:rPr>
              <a:t>-   K</a:t>
            </a:r>
            <a:r>
              <a:rPr lang="en-US" baseline="30000" dirty="0" smtClean="0">
                <a:latin typeface="Palatino" pitchFamily="18" charset="0"/>
              </a:rPr>
              <a:t>+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>
                <a:latin typeface="Palatino" pitchFamily="18" charset="0"/>
              </a:rPr>
              <a:t> :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30000" dirty="0" smtClean="0">
                <a:latin typeface="Palatino" pitchFamily="18" charset="0"/>
              </a:rPr>
              <a:t>0</a:t>
            </a:r>
            <a:r>
              <a:rPr lang="en-US" dirty="0" smtClean="0">
                <a:latin typeface="Palatino" pitchFamily="18" charset="0"/>
              </a:rPr>
              <a:t>P : </a:t>
            </a:r>
            <a:r>
              <a:rPr lang="en-US" dirty="0" err="1" smtClean="0">
                <a:latin typeface="Symbol" pitchFamily="18" charset="2"/>
              </a:rPr>
              <a:t>p</a:t>
            </a:r>
            <a:r>
              <a:rPr lang="en-US" baseline="30000" dirty="0" err="1" smtClean="0">
                <a:latin typeface="Palatino" pitchFamily="18" charset="0"/>
              </a:rPr>
              <a:t>+</a:t>
            </a:r>
            <a:r>
              <a:rPr lang="en-US" dirty="0" err="1" smtClean="0">
                <a:latin typeface="Palatino" pitchFamily="18" charset="0"/>
              </a:rPr>
              <a:t>N</a:t>
            </a:r>
            <a:r>
              <a:rPr lang="en-US" dirty="0" smtClean="0">
                <a:latin typeface="Palatino" pitchFamily="18" charset="0"/>
              </a:rPr>
              <a:t> </a:t>
            </a:r>
            <a:r>
              <a:rPr lang="en-US" dirty="0" smtClean="0">
                <a:latin typeface="Palatino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Palatino" pitchFamily="18" charset="0"/>
              </a:rPr>
              <a:t>  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/>
          </p:nvPr>
        </p:nvSpPr>
        <p:spPr>
          <a:xfrm>
            <a:off x="276225" y="0"/>
            <a:ext cx="8577263" cy="1349829"/>
          </a:xfrm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sz="3200" dirty="0" smtClean="0"/>
              <a:t>Studying “Open” Strangeness at Jlab</a:t>
            </a:r>
            <a:r>
              <a:rPr lang="en-US" sz="3200" dirty="0" smtClean="0">
                <a:latin typeface="Palatino" pitchFamily="18" charset="0"/>
              </a:rPr>
              <a:t/>
            </a:r>
            <a:br>
              <a:rPr lang="en-US" sz="3200" dirty="0" smtClean="0">
                <a:latin typeface="Palatino" pitchFamily="18" charset="0"/>
              </a:rPr>
            </a:br>
            <a:r>
              <a:rPr lang="en-US" sz="2000" dirty="0" smtClean="0">
                <a:solidFill>
                  <a:srgbClr val="0000FF"/>
                </a:solidFill>
                <a:latin typeface="Palatino" pitchFamily="18" charset="0"/>
              </a:rPr>
              <a:t>Mac Mestayer</a:t>
            </a:r>
          </a:p>
        </p:txBody>
      </p:sp>
      <p:grpSp>
        <p:nvGrpSpPr>
          <p:cNvPr id="4101" name="Group 7"/>
          <p:cNvGrpSpPr>
            <a:grpSpLocks/>
          </p:cNvGrpSpPr>
          <p:nvPr/>
        </p:nvGrpSpPr>
        <p:grpSpPr bwMode="auto">
          <a:xfrm>
            <a:off x="3184525" y="2762250"/>
            <a:ext cx="492125" cy="522288"/>
            <a:chOff x="7538714" y="2780280"/>
            <a:chExt cx="492444" cy="523220"/>
          </a:xfrm>
        </p:grpSpPr>
        <p:sp>
          <p:nvSpPr>
            <p:cNvPr id="4106" name="TextBox 5"/>
            <p:cNvSpPr txBox="1">
              <a:spLocks noChangeArrowheads="1"/>
            </p:cNvSpPr>
            <p:nvPr/>
          </p:nvSpPr>
          <p:spPr bwMode="auto">
            <a:xfrm>
              <a:off x="7538714" y="2801257"/>
              <a:ext cx="4924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qq</a:t>
              </a:r>
            </a:p>
          </p:txBody>
        </p:sp>
        <p:sp>
          <p:nvSpPr>
            <p:cNvPr id="4107" name="TextBox 6"/>
            <p:cNvSpPr txBox="1">
              <a:spLocks noChangeArrowheads="1"/>
            </p:cNvSpPr>
            <p:nvPr/>
          </p:nvSpPr>
          <p:spPr bwMode="auto">
            <a:xfrm>
              <a:off x="7707899" y="2780280"/>
              <a:ext cx="3048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‾</a:t>
              </a:r>
            </a:p>
          </p:txBody>
        </p:sp>
      </p:grpSp>
      <p:grpSp>
        <p:nvGrpSpPr>
          <p:cNvPr id="3" name="Group 25"/>
          <p:cNvGrpSpPr/>
          <p:nvPr/>
        </p:nvGrpSpPr>
        <p:grpSpPr>
          <a:xfrm>
            <a:off x="5107442" y="5530854"/>
            <a:ext cx="1664642" cy="564976"/>
            <a:chOff x="1885270" y="2250625"/>
            <a:chExt cx="1664642" cy="564976"/>
          </a:xfrm>
          <a:noFill/>
        </p:grpSpPr>
        <p:sp>
          <p:nvSpPr>
            <p:cNvPr id="27" name="TextBox 12"/>
            <p:cNvSpPr txBox="1">
              <a:spLocks noChangeArrowheads="1"/>
            </p:cNvSpPr>
            <p:nvPr/>
          </p:nvSpPr>
          <p:spPr bwMode="auto">
            <a:xfrm>
              <a:off x="1885270" y="2312330"/>
              <a:ext cx="425122" cy="4622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 err="1"/>
                <a:t>ss</a:t>
              </a:r>
              <a:endParaRPr lang="en-US" sz="2400" dirty="0"/>
            </a:p>
          </p:txBody>
        </p:sp>
        <p:sp>
          <p:nvSpPr>
            <p:cNvPr id="28" name="TextBox 13"/>
            <p:cNvSpPr txBox="1">
              <a:spLocks noChangeArrowheads="1"/>
            </p:cNvSpPr>
            <p:nvPr/>
          </p:nvSpPr>
          <p:spPr bwMode="auto">
            <a:xfrm>
              <a:off x="2001423" y="2292381"/>
              <a:ext cx="394660" cy="5232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/>
                <a:t>‾ </a:t>
              </a:r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2895574" y="2250625"/>
              <a:ext cx="654347" cy="536379"/>
              <a:chOff x="5588354" y="5690342"/>
              <a:chExt cx="654770" cy="537075"/>
            </a:xfrm>
            <a:grpFill/>
          </p:grpSpPr>
          <p:sp>
            <p:nvSpPr>
              <p:cNvPr id="33" name="TextBox 21"/>
              <p:cNvSpPr txBox="1">
                <a:spLocks noChangeArrowheads="1"/>
              </p:cNvSpPr>
              <p:nvPr/>
            </p:nvSpPr>
            <p:spPr bwMode="auto">
              <a:xfrm>
                <a:off x="5931284" y="5690342"/>
                <a:ext cx="304891" cy="52322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/>
                  <a:t>‾</a:t>
                </a:r>
              </a:p>
            </p:txBody>
          </p:sp>
          <p:sp>
            <p:nvSpPr>
              <p:cNvPr id="34" name="TextBox 24"/>
              <p:cNvSpPr txBox="1">
                <a:spLocks noChangeArrowheads="1"/>
              </p:cNvSpPr>
              <p:nvPr/>
            </p:nvSpPr>
            <p:spPr bwMode="auto">
              <a:xfrm>
                <a:off x="5588354" y="5765153"/>
                <a:ext cx="654770" cy="46226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/>
                  <a:t>: </a:t>
                </a:r>
                <a:r>
                  <a:rPr lang="en-US" sz="2400" dirty="0" err="1"/>
                  <a:t>dd</a:t>
                </a:r>
                <a:endParaRPr lang="en-US" sz="2400" dirty="0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261361" y="2287619"/>
              <a:ext cx="654346" cy="523875"/>
              <a:chOff x="4095830" y="5167652"/>
              <a:chExt cx="654346" cy="523875"/>
            </a:xfrm>
            <a:grpFill/>
          </p:grpSpPr>
          <p:sp>
            <p:nvSpPr>
              <p:cNvPr id="31" name="TextBox 20"/>
              <p:cNvSpPr txBox="1">
                <a:spLocks noChangeArrowheads="1"/>
              </p:cNvSpPr>
              <p:nvPr/>
            </p:nvSpPr>
            <p:spPr bwMode="auto">
              <a:xfrm>
                <a:off x="4095830" y="5184480"/>
                <a:ext cx="654346" cy="46166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/>
                  <a:t>: </a:t>
                </a:r>
                <a:r>
                  <a:rPr lang="en-US" sz="2400" dirty="0" err="1"/>
                  <a:t>uu</a:t>
                </a:r>
                <a:endParaRPr lang="en-US" sz="2400" dirty="0"/>
              </a:p>
            </p:txBody>
          </p:sp>
          <p:sp>
            <p:nvSpPr>
              <p:cNvPr id="32" name="TextBox 25"/>
              <p:cNvSpPr txBox="1">
                <a:spLocks noChangeArrowheads="1"/>
              </p:cNvSpPr>
              <p:nvPr/>
            </p:nvSpPr>
            <p:spPr bwMode="auto">
              <a:xfrm>
                <a:off x="4421652" y="5167652"/>
                <a:ext cx="304694" cy="52387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dirty="0"/>
                  <a:t>‾</a:t>
                </a:r>
              </a:p>
            </p:txBody>
          </p:sp>
        </p:grpSp>
      </p:grpSp>
      <p:grpSp>
        <p:nvGrpSpPr>
          <p:cNvPr id="4103" name="Group 34"/>
          <p:cNvGrpSpPr>
            <a:grpSpLocks/>
          </p:cNvGrpSpPr>
          <p:nvPr/>
        </p:nvGrpSpPr>
        <p:grpSpPr bwMode="auto">
          <a:xfrm>
            <a:off x="6216196" y="4138613"/>
            <a:ext cx="568325" cy="523875"/>
            <a:chOff x="6084811" y="2033619"/>
            <a:chExt cx="569388" cy="523875"/>
          </a:xfrm>
        </p:grpSpPr>
        <p:sp>
          <p:nvSpPr>
            <p:cNvPr id="4104" name="TextBox 20"/>
            <p:cNvSpPr txBox="1">
              <a:spLocks noChangeArrowheads="1"/>
            </p:cNvSpPr>
            <p:nvPr/>
          </p:nvSpPr>
          <p:spPr bwMode="auto">
            <a:xfrm>
              <a:off x="6084811" y="2093990"/>
              <a:ext cx="5693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 qq</a:t>
              </a:r>
            </a:p>
          </p:txBody>
        </p:sp>
        <p:sp>
          <p:nvSpPr>
            <p:cNvPr id="4105" name="TextBox 25"/>
            <p:cNvSpPr txBox="1">
              <a:spLocks noChangeArrowheads="1"/>
            </p:cNvSpPr>
            <p:nvPr/>
          </p:nvSpPr>
          <p:spPr bwMode="auto">
            <a:xfrm>
              <a:off x="6324611" y="2033619"/>
              <a:ext cx="304694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‾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 rot="20494762">
            <a:off x="4858761" y="1132114"/>
            <a:ext cx="3007555" cy="954107"/>
          </a:xfrm>
          <a:prstGeom prst="rect">
            <a:avLst/>
          </a:prstGeom>
          <a:solidFill>
            <a:srgbClr val="FFB87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 an overview;</a:t>
            </a:r>
          </a:p>
          <a:p>
            <a:r>
              <a:rPr lang="en-US" dirty="0" smtClean="0"/>
              <a:t>“selected topics” 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0" name="Group 56"/>
          <p:cNvGrpSpPr>
            <a:grpSpLocks/>
          </p:cNvGrpSpPr>
          <p:nvPr/>
        </p:nvGrpSpPr>
        <p:grpSpPr bwMode="auto">
          <a:xfrm>
            <a:off x="4262438" y="552450"/>
            <a:ext cx="4286250" cy="2159000"/>
            <a:chOff x="1811" y="216"/>
            <a:chExt cx="2700" cy="1360"/>
          </a:xfrm>
        </p:grpSpPr>
        <p:grpSp>
          <p:nvGrpSpPr>
            <p:cNvPr id="14368" name="Group 6"/>
            <p:cNvGrpSpPr>
              <a:grpSpLocks/>
            </p:cNvGrpSpPr>
            <p:nvPr/>
          </p:nvGrpSpPr>
          <p:grpSpPr bwMode="auto">
            <a:xfrm>
              <a:off x="2380" y="771"/>
              <a:ext cx="584" cy="110"/>
              <a:chOff x="558" y="1562"/>
              <a:chExt cx="1421" cy="143"/>
            </a:xfrm>
          </p:grpSpPr>
          <p:sp>
            <p:nvSpPr>
              <p:cNvPr id="14383" name="Freeform 4"/>
              <p:cNvSpPr>
                <a:spLocks/>
              </p:cNvSpPr>
              <p:nvPr/>
            </p:nvSpPr>
            <p:spPr bwMode="auto">
              <a:xfrm>
                <a:off x="558" y="1562"/>
                <a:ext cx="713" cy="138"/>
              </a:xfrm>
              <a:custGeom>
                <a:avLst/>
                <a:gdLst>
                  <a:gd name="T0" fmla="*/ 0 w 4608"/>
                  <a:gd name="T1" fmla="*/ 0 h 1199"/>
                  <a:gd name="T2" fmla="*/ 0 w 4608"/>
                  <a:gd name="T3" fmla="*/ 0 h 1199"/>
                  <a:gd name="T4" fmla="*/ 0 w 4608"/>
                  <a:gd name="T5" fmla="*/ 0 h 1199"/>
                  <a:gd name="T6" fmla="*/ 0 w 4608"/>
                  <a:gd name="T7" fmla="*/ 0 h 1199"/>
                  <a:gd name="T8" fmla="*/ 0 w 4608"/>
                  <a:gd name="T9" fmla="*/ 0 h 1199"/>
                  <a:gd name="T10" fmla="*/ 0 w 4608"/>
                  <a:gd name="T11" fmla="*/ 0 h 1199"/>
                  <a:gd name="T12" fmla="*/ 0 w 4608"/>
                  <a:gd name="T13" fmla="*/ 0 h 1199"/>
                  <a:gd name="T14" fmla="*/ 0 w 4608"/>
                  <a:gd name="T15" fmla="*/ 0 h 1199"/>
                  <a:gd name="T16" fmla="*/ 0 w 4608"/>
                  <a:gd name="T17" fmla="*/ 0 h 119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608"/>
                  <a:gd name="T28" fmla="*/ 0 h 1199"/>
                  <a:gd name="T29" fmla="*/ 4608 w 4608"/>
                  <a:gd name="T30" fmla="*/ 1199 h 119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608" h="1199">
                    <a:moveTo>
                      <a:pt x="0" y="587"/>
                    </a:moveTo>
                    <a:cubicBezTo>
                      <a:pt x="195" y="293"/>
                      <a:pt x="390" y="0"/>
                      <a:pt x="585" y="1"/>
                    </a:cubicBezTo>
                    <a:cubicBezTo>
                      <a:pt x="780" y="2"/>
                      <a:pt x="975" y="401"/>
                      <a:pt x="1170" y="596"/>
                    </a:cubicBezTo>
                    <a:cubicBezTo>
                      <a:pt x="1365" y="791"/>
                      <a:pt x="1563" y="1175"/>
                      <a:pt x="1755" y="1172"/>
                    </a:cubicBezTo>
                    <a:cubicBezTo>
                      <a:pt x="1947" y="1169"/>
                      <a:pt x="2132" y="767"/>
                      <a:pt x="2322" y="577"/>
                    </a:cubicBezTo>
                    <a:cubicBezTo>
                      <a:pt x="2512" y="387"/>
                      <a:pt x="2706" y="27"/>
                      <a:pt x="2898" y="29"/>
                    </a:cubicBezTo>
                    <a:cubicBezTo>
                      <a:pt x="3090" y="31"/>
                      <a:pt x="3284" y="392"/>
                      <a:pt x="3474" y="587"/>
                    </a:cubicBezTo>
                    <a:cubicBezTo>
                      <a:pt x="3664" y="782"/>
                      <a:pt x="3852" y="1199"/>
                      <a:pt x="4041" y="1199"/>
                    </a:cubicBezTo>
                    <a:cubicBezTo>
                      <a:pt x="4230" y="1199"/>
                      <a:pt x="4419" y="893"/>
                      <a:pt x="4608" y="587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4" name="Freeform 5"/>
              <p:cNvSpPr>
                <a:spLocks/>
              </p:cNvSpPr>
              <p:nvPr/>
            </p:nvSpPr>
            <p:spPr bwMode="auto">
              <a:xfrm>
                <a:off x="1266" y="1567"/>
                <a:ext cx="713" cy="138"/>
              </a:xfrm>
              <a:custGeom>
                <a:avLst/>
                <a:gdLst>
                  <a:gd name="T0" fmla="*/ 0 w 4608"/>
                  <a:gd name="T1" fmla="*/ 0 h 1199"/>
                  <a:gd name="T2" fmla="*/ 0 w 4608"/>
                  <a:gd name="T3" fmla="*/ 0 h 1199"/>
                  <a:gd name="T4" fmla="*/ 0 w 4608"/>
                  <a:gd name="T5" fmla="*/ 0 h 1199"/>
                  <a:gd name="T6" fmla="*/ 0 w 4608"/>
                  <a:gd name="T7" fmla="*/ 0 h 1199"/>
                  <a:gd name="T8" fmla="*/ 0 w 4608"/>
                  <a:gd name="T9" fmla="*/ 0 h 1199"/>
                  <a:gd name="T10" fmla="*/ 0 w 4608"/>
                  <a:gd name="T11" fmla="*/ 0 h 1199"/>
                  <a:gd name="T12" fmla="*/ 0 w 4608"/>
                  <a:gd name="T13" fmla="*/ 0 h 1199"/>
                  <a:gd name="T14" fmla="*/ 0 w 4608"/>
                  <a:gd name="T15" fmla="*/ 0 h 1199"/>
                  <a:gd name="T16" fmla="*/ 0 w 4608"/>
                  <a:gd name="T17" fmla="*/ 0 h 119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608"/>
                  <a:gd name="T28" fmla="*/ 0 h 1199"/>
                  <a:gd name="T29" fmla="*/ 4608 w 4608"/>
                  <a:gd name="T30" fmla="*/ 1199 h 119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608" h="1199">
                    <a:moveTo>
                      <a:pt x="0" y="587"/>
                    </a:moveTo>
                    <a:cubicBezTo>
                      <a:pt x="195" y="293"/>
                      <a:pt x="390" y="0"/>
                      <a:pt x="585" y="1"/>
                    </a:cubicBezTo>
                    <a:cubicBezTo>
                      <a:pt x="780" y="2"/>
                      <a:pt x="975" y="401"/>
                      <a:pt x="1170" y="596"/>
                    </a:cubicBezTo>
                    <a:cubicBezTo>
                      <a:pt x="1365" y="791"/>
                      <a:pt x="1563" y="1175"/>
                      <a:pt x="1755" y="1172"/>
                    </a:cubicBezTo>
                    <a:cubicBezTo>
                      <a:pt x="1947" y="1169"/>
                      <a:pt x="2132" y="767"/>
                      <a:pt x="2322" y="577"/>
                    </a:cubicBezTo>
                    <a:cubicBezTo>
                      <a:pt x="2512" y="387"/>
                      <a:pt x="2706" y="27"/>
                      <a:pt x="2898" y="29"/>
                    </a:cubicBezTo>
                    <a:cubicBezTo>
                      <a:pt x="3090" y="31"/>
                      <a:pt x="3284" y="392"/>
                      <a:pt x="3474" y="587"/>
                    </a:cubicBezTo>
                    <a:cubicBezTo>
                      <a:pt x="3664" y="782"/>
                      <a:pt x="3852" y="1199"/>
                      <a:pt x="4041" y="1199"/>
                    </a:cubicBezTo>
                    <a:cubicBezTo>
                      <a:pt x="4230" y="1199"/>
                      <a:pt x="4419" y="893"/>
                      <a:pt x="4608" y="587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9" name="Line 7"/>
            <p:cNvSpPr>
              <a:spLocks noChangeShapeType="1"/>
            </p:cNvSpPr>
            <p:nvPr/>
          </p:nvSpPr>
          <p:spPr bwMode="auto">
            <a:xfrm flipH="1">
              <a:off x="1811" y="831"/>
              <a:ext cx="569" cy="6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8"/>
            <p:cNvSpPr>
              <a:spLocks noChangeShapeType="1"/>
            </p:cNvSpPr>
            <p:nvPr/>
          </p:nvSpPr>
          <p:spPr bwMode="auto">
            <a:xfrm flipH="1" flipV="1">
              <a:off x="1858" y="324"/>
              <a:ext cx="529" cy="4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71" name="Group 31"/>
            <p:cNvGrpSpPr>
              <a:grpSpLocks/>
            </p:cNvGrpSpPr>
            <p:nvPr/>
          </p:nvGrpSpPr>
          <p:grpSpPr bwMode="auto">
            <a:xfrm>
              <a:off x="2981" y="781"/>
              <a:ext cx="738" cy="62"/>
              <a:chOff x="2057" y="1541"/>
              <a:chExt cx="964" cy="96"/>
            </a:xfrm>
          </p:grpSpPr>
          <p:sp>
            <p:nvSpPr>
              <p:cNvPr id="14381" name="Line 12"/>
              <p:cNvSpPr>
                <a:spLocks noChangeShapeType="1"/>
              </p:cNvSpPr>
              <p:nvPr/>
            </p:nvSpPr>
            <p:spPr bwMode="auto">
              <a:xfrm flipH="1">
                <a:off x="2057" y="1637"/>
                <a:ext cx="95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2" name="Line 13"/>
              <p:cNvSpPr>
                <a:spLocks noChangeShapeType="1"/>
              </p:cNvSpPr>
              <p:nvPr/>
            </p:nvSpPr>
            <p:spPr bwMode="auto">
              <a:xfrm flipH="1">
                <a:off x="2070" y="1541"/>
                <a:ext cx="95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2" name="Line 14"/>
            <p:cNvSpPr>
              <a:spLocks noChangeShapeType="1"/>
            </p:cNvSpPr>
            <p:nvPr/>
          </p:nvSpPr>
          <p:spPr bwMode="auto">
            <a:xfrm flipH="1">
              <a:off x="3003" y="908"/>
              <a:ext cx="7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Text Box 15"/>
            <p:cNvSpPr txBox="1">
              <a:spLocks noChangeArrowheads="1"/>
            </p:cNvSpPr>
            <p:nvPr/>
          </p:nvSpPr>
          <p:spPr bwMode="auto">
            <a:xfrm>
              <a:off x="3811" y="671"/>
              <a:ext cx="29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3600">
                  <a:latin typeface="Bookman Old Style" pitchFamily="18" charset="0"/>
                </a:rPr>
                <a:t>p</a:t>
              </a:r>
            </a:p>
          </p:txBody>
        </p:sp>
        <p:sp>
          <p:nvSpPr>
            <p:cNvPr id="14374" name="Text Box 16"/>
            <p:cNvSpPr txBox="1">
              <a:spLocks noChangeArrowheads="1"/>
            </p:cNvSpPr>
            <p:nvPr/>
          </p:nvSpPr>
          <p:spPr bwMode="auto">
            <a:xfrm>
              <a:off x="2000" y="1172"/>
              <a:ext cx="26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3600">
                  <a:latin typeface="Bookman Old Style" pitchFamily="18" charset="0"/>
                </a:rPr>
                <a:t>e</a:t>
              </a:r>
            </a:p>
          </p:txBody>
        </p:sp>
        <p:sp>
          <p:nvSpPr>
            <p:cNvPr id="14375" name="Text Box 17"/>
            <p:cNvSpPr txBox="1">
              <a:spLocks noChangeArrowheads="1"/>
            </p:cNvSpPr>
            <p:nvPr/>
          </p:nvSpPr>
          <p:spPr bwMode="auto">
            <a:xfrm>
              <a:off x="2095" y="216"/>
              <a:ext cx="32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3600" dirty="0">
                  <a:latin typeface="Bookman Old Style" pitchFamily="18" charset="0"/>
                </a:rPr>
                <a:t>e</a:t>
              </a:r>
              <a:r>
                <a:rPr lang="en-US" sz="3600" dirty="0">
                  <a:latin typeface="Comic Sans MS" pitchFamily="66" charset="0"/>
                </a:rPr>
                <a:t>’</a:t>
              </a:r>
            </a:p>
          </p:txBody>
        </p:sp>
        <p:sp>
          <p:nvSpPr>
            <p:cNvPr id="14376" name="Line 18"/>
            <p:cNvSpPr>
              <a:spLocks noChangeShapeType="1"/>
            </p:cNvSpPr>
            <p:nvPr/>
          </p:nvSpPr>
          <p:spPr bwMode="auto">
            <a:xfrm flipV="1">
              <a:off x="1996" y="1084"/>
              <a:ext cx="164" cy="19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20"/>
            <p:cNvSpPr>
              <a:spLocks noChangeShapeType="1"/>
            </p:cNvSpPr>
            <p:nvPr/>
          </p:nvSpPr>
          <p:spPr bwMode="auto">
            <a:xfrm flipH="1" flipV="1">
              <a:off x="2100" y="530"/>
              <a:ext cx="172" cy="17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21"/>
            <p:cNvSpPr>
              <a:spLocks noChangeShapeType="1"/>
            </p:cNvSpPr>
            <p:nvPr/>
          </p:nvSpPr>
          <p:spPr bwMode="auto">
            <a:xfrm>
              <a:off x="2498" y="813"/>
              <a:ext cx="302" cy="6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Text Box 22"/>
            <p:cNvSpPr txBox="1">
              <a:spLocks noChangeArrowheads="1"/>
            </p:cNvSpPr>
            <p:nvPr/>
          </p:nvSpPr>
          <p:spPr bwMode="auto">
            <a:xfrm>
              <a:off x="3566" y="422"/>
              <a:ext cx="9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Bookman Old Style" pitchFamily="18" charset="0"/>
                </a:rPr>
                <a:t>unpolarized</a:t>
              </a:r>
            </a:p>
          </p:txBody>
        </p:sp>
        <p:sp>
          <p:nvSpPr>
            <p:cNvPr id="14380" name="Line 23"/>
            <p:cNvSpPr>
              <a:spLocks noChangeShapeType="1"/>
            </p:cNvSpPr>
            <p:nvPr/>
          </p:nvSpPr>
          <p:spPr bwMode="auto">
            <a:xfrm flipH="1">
              <a:off x="3555" y="613"/>
              <a:ext cx="56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1" name="Group 50"/>
          <p:cNvGrpSpPr>
            <a:grpSpLocks/>
          </p:cNvGrpSpPr>
          <p:nvPr/>
        </p:nvGrpSpPr>
        <p:grpSpPr bwMode="auto">
          <a:xfrm>
            <a:off x="4262438" y="4495800"/>
            <a:ext cx="3360737" cy="1811338"/>
            <a:chOff x="1617" y="2818"/>
            <a:chExt cx="2117" cy="1141"/>
          </a:xfrm>
        </p:grpSpPr>
        <p:grpSp>
          <p:nvGrpSpPr>
            <p:cNvPr id="14359" name="Group 38"/>
            <p:cNvGrpSpPr>
              <a:grpSpLocks/>
            </p:cNvGrpSpPr>
            <p:nvPr/>
          </p:nvGrpSpPr>
          <p:grpSpPr bwMode="auto">
            <a:xfrm rot="8804017">
              <a:off x="2690" y="3081"/>
              <a:ext cx="649" cy="125"/>
              <a:chOff x="2057" y="1541"/>
              <a:chExt cx="979" cy="196"/>
            </a:xfrm>
          </p:grpSpPr>
          <p:sp>
            <p:nvSpPr>
              <p:cNvPr id="14365" name="Line 39"/>
              <p:cNvSpPr>
                <a:spLocks noChangeShapeType="1"/>
              </p:cNvSpPr>
              <p:nvPr/>
            </p:nvSpPr>
            <p:spPr bwMode="auto">
              <a:xfrm flipH="1">
                <a:off x="2057" y="1637"/>
                <a:ext cx="95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6" name="Line 40"/>
              <p:cNvSpPr>
                <a:spLocks noChangeShapeType="1"/>
              </p:cNvSpPr>
              <p:nvPr/>
            </p:nvSpPr>
            <p:spPr bwMode="auto">
              <a:xfrm flipH="1">
                <a:off x="2070" y="1541"/>
                <a:ext cx="95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7" name="Line 41"/>
              <p:cNvSpPr>
                <a:spLocks noChangeShapeType="1"/>
              </p:cNvSpPr>
              <p:nvPr/>
            </p:nvSpPr>
            <p:spPr bwMode="auto">
              <a:xfrm flipH="1">
                <a:off x="2085" y="1737"/>
                <a:ext cx="95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0" name="Group 42"/>
            <p:cNvGrpSpPr>
              <a:grpSpLocks/>
            </p:cNvGrpSpPr>
            <p:nvPr/>
          </p:nvGrpSpPr>
          <p:grpSpPr bwMode="auto">
            <a:xfrm rot="-1981432">
              <a:off x="2092" y="3495"/>
              <a:ext cx="639" cy="61"/>
              <a:chOff x="2057" y="1541"/>
              <a:chExt cx="964" cy="96"/>
            </a:xfrm>
          </p:grpSpPr>
          <p:sp>
            <p:nvSpPr>
              <p:cNvPr id="14363" name="Line 43"/>
              <p:cNvSpPr>
                <a:spLocks noChangeShapeType="1"/>
              </p:cNvSpPr>
              <p:nvPr/>
            </p:nvSpPr>
            <p:spPr bwMode="auto">
              <a:xfrm flipH="1">
                <a:off x="2057" y="1637"/>
                <a:ext cx="95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Line 44"/>
              <p:cNvSpPr>
                <a:spLocks noChangeShapeType="1"/>
              </p:cNvSpPr>
              <p:nvPr/>
            </p:nvSpPr>
            <p:spPr bwMode="auto">
              <a:xfrm flipH="1">
                <a:off x="2070" y="1541"/>
                <a:ext cx="95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1" name="Text Box 47"/>
            <p:cNvSpPr txBox="1">
              <a:spLocks noChangeArrowheads="1"/>
            </p:cNvSpPr>
            <p:nvPr/>
          </p:nvSpPr>
          <p:spPr bwMode="auto">
            <a:xfrm>
              <a:off x="1617" y="3555"/>
              <a:ext cx="438" cy="40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Bookman Old Style" pitchFamily="18" charset="0"/>
                </a:rPr>
                <a:t>K</a:t>
              </a:r>
              <a:r>
                <a:rPr lang="en-US" sz="3600" baseline="30000">
                  <a:latin typeface="Bookman Old Style" pitchFamily="18" charset="0"/>
                </a:rPr>
                <a:t>+</a:t>
              </a:r>
            </a:p>
          </p:txBody>
        </p:sp>
        <p:sp>
          <p:nvSpPr>
            <p:cNvPr id="14362" name="Text Box 48"/>
            <p:cNvSpPr txBox="1">
              <a:spLocks noChangeArrowheads="1"/>
            </p:cNvSpPr>
            <p:nvPr/>
          </p:nvSpPr>
          <p:spPr bwMode="auto">
            <a:xfrm>
              <a:off x="3420" y="2818"/>
              <a:ext cx="314" cy="40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Symbol" pitchFamily="18" charset="2"/>
                </a:rPr>
                <a:t>L</a:t>
              </a:r>
            </a:p>
          </p:txBody>
        </p:sp>
      </p:grpSp>
      <p:grpSp>
        <p:nvGrpSpPr>
          <p:cNvPr id="14342" name="Group 51"/>
          <p:cNvGrpSpPr>
            <a:grpSpLocks/>
          </p:cNvGrpSpPr>
          <p:nvPr/>
        </p:nvGrpSpPr>
        <p:grpSpPr bwMode="auto">
          <a:xfrm>
            <a:off x="4262438" y="2551113"/>
            <a:ext cx="3624262" cy="2360612"/>
            <a:chOff x="1533" y="1959"/>
            <a:chExt cx="2283" cy="1487"/>
          </a:xfrm>
        </p:grpSpPr>
        <p:grpSp>
          <p:nvGrpSpPr>
            <p:cNvPr id="14349" name="Group 45"/>
            <p:cNvGrpSpPr>
              <a:grpSpLocks/>
            </p:cNvGrpSpPr>
            <p:nvPr/>
          </p:nvGrpSpPr>
          <p:grpSpPr bwMode="auto">
            <a:xfrm>
              <a:off x="1831" y="2481"/>
              <a:ext cx="1502" cy="567"/>
              <a:chOff x="2764" y="2161"/>
              <a:chExt cx="1502" cy="567"/>
            </a:xfrm>
          </p:grpSpPr>
          <p:grpSp>
            <p:nvGrpSpPr>
              <p:cNvPr id="14352" name="Group 27"/>
              <p:cNvGrpSpPr>
                <a:grpSpLocks/>
              </p:cNvGrpSpPr>
              <p:nvPr/>
            </p:nvGrpSpPr>
            <p:grpSpPr bwMode="auto">
              <a:xfrm rot="-1995983">
                <a:off x="2764" y="2610"/>
                <a:ext cx="775" cy="118"/>
                <a:chOff x="2057" y="1541"/>
                <a:chExt cx="979" cy="196"/>
              </a:xfrm>
            </p:grpSpPr>
            <p:sp>
              <p:nvSpPr>
                <p:cNvPr id="14356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2057" y="1637"/>
                  <a:ext cx="95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2070" y="1541"/>
                  <a:ext cx="95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8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2085" y="1737"/>
                  <a:ext cx="95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53" name="Group 32"/>
              <p:cNvGrpSpPr>
                <a:grpSpLocks/>
              </p:cNvGrpSpPr>
              <p:nvPr/>
            </p:nvGrpSpPr>
            <p:grpSpPr bwMode="auto">
              <a:xfrm rot="8818568">
                <a:off x="3503" y="2161"/>
                <a:ext cx="763" cy="58"/>
                <a:chOff x="2057" y="1541"/>
                <a:chExt cx="964" cy="96"/>
              </a:xfrm>
            </p:grpSpPr>
            <p:sp>
              <p:nvSpPr>
                <p:cNvPr id="14354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2057" y="1637"/>
                  <a:ext cx="95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5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070" y="1541"/>
                  <a:ext cx="95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50" name="Text Box 46"/>
            <p:cNvSpPr txBox="1">
              <a:spLocks noChangeArrowheads="1"/>
            </p:cNvSpPr>
            <p:nvPr/>
          </p:nvSpPr>
          <p:spPr bwMode="auto">
            <a:xfrm>
              <a:off x="3378" y="1959"/>
              <a:ext cx="438" cy="40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Bookman Old Style" pitchFamily="18" charset="0"/>
                </a:rPr>
                <a:t>K</a:t>
              </a:r>
              <a:r>
                <a:rPr lang="en-US" sz="3600" baseline="30000">
                  <a:latin typeface="Bookman Old Style" pitchFamily="18" charset="0"/>
                </a:rPr>
                <a:t>+</a:t>
              </a:r>
            </a:p>
          </p:txBody>
        </p:sp>
        <p:sp>
          <p:nvSpPr>
            <p:cNvPr id="14351" name="Text Box 49"/>
            <p:cNvSpPr txBox="1">
              <a:spLocks noChangeArrowheads="1"/>
            </p:cNvSpPr>
            <p:nvPr/>
          </p:nvSpPr>
          <p:spPr bwMode="auto">
            <a:xfrm>
              <a:off x="1533" y="3042"/>
              <a:ext cx="314" cy="40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Symbol" pitchFamily="18" charset="2"/>
                </a:rPr>
                <a:t>L</a:t>
              </a:r>
            </a:p>
          </p:txBody>
        </p:sp>
      </p:grpSp>
      <p:sp>
        <p:nvSpPr>
          <p:cNvPr id="14343" name="Line 52"/>
          <p:cNvSpPr>
            <a:spLocks noChangeShapeType="1"/>
          </p:cNvSpPr>
          <p:nvPr/>
        </p:nvSpPr>
        <p:spPr bwMode="auto">
          <a:xfrm>
            <a:off x="6281738" y="5006975"/>
            <a:ext cx="479425" cy="952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3"/>
          <p:cNvSpPr>
            <a:spLocks noChangeShapeType="1"/>
          </p:cNvSpPr>
          <p:nvPr/>
        </p:nvSpPr>
        <p:spPr bwMode="auto">
          <a:xfrm>
            <a:off x="5140325" y="4141788"/>
            <a:ext cx="479425" cy="952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ext Box 54"/>
          <p:cNvSpPr txBox="1">
            <a:spLocks noChangeArrowheads="1"/>
          </p:cNvSpPr>
          <p:nvPr/>
        </p:nvSpPr>
        <p:spPr bwMode="auto">
          <a:xfrm>
            <a:off x="7065963" y="3481388"/>
            <a:ext cx="82550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Bookman Old Style" pitchFamily="18" charset="0"/>
              </a:rPr>
              <a:t>-or-</a:t>
            </a:r>
          </a:p>
        </p:txBody>
      </p:sp>
      <p:sp>
        <p:nvSpPr>
          <p:cNvPr id="14346" name="Text Box 58"/>
          <p:cNvSpPr txBox="1">
            <a:spLocks noChangeArrowheads="1"/>
          </p:cNvSpPr>
          <p:nvPr/>
        </p:nvSpPr>
        <p:spPr bwMode="auto">
          <a:xfrm>
            <a:off x="661988" y="376465"/>
            <a:ext cx="2538412" cy="946150"/>
          </a:xfrm>
          <a:prstGeom prst="rect">
            <a:avLst/>
          </a:prstGeom>
          <a:solidFill>
            <a:srgbClr val="BDBDFF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  <a:r>
              <a:rPr lang="en-US">
                <a:latin typeface="Bookman Old Style" pitchFamily="18" charset="0"/>
              </a:rPr>
              <a:t> </a:t>
            </a:r>
            <a:r>
              <a:rPr lang="en-US"/>
              <a:t>Polarization </a:t>
            </a:r>
          </a:p>
          <a:p>
            <a:r>
              <a:rPr lang="en-US"/>
              <a:t>Transfer</a:t>
            </a:r>
          </a:p>
        </p:txBody>
      </p:sp>
      <p:sp>
        <p:nvSpPr>
          <p:cNvPr id="14347" name="Text Box 61"/>
          <p:cNvSpPr txBox="1">
            <a:spLocks noChangeArrowheads="1"/>
          </p:cNvSpPr>
          <p:nvPr/>
        </p:nvSpPr>
        <p:spPr bwMode="auto">
          <a:xfrm>
            <a:off x="222250" y="3444875"/>
            <a:ext cx="3908425" cy="1979613"/>
          </a:xfrm>
          <a:prstGeom prst="rect">
            <a:avLst/>
          </a:prstGeom>
          <a:solidFill>
            <a:srgbClr val="FFB871"/>
          </a:solidFill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>
                <a:latin typeface="Symbol" pitchFamily="18" charset="2"/>
              </a:rPr>
              <a:t>L</a:t>
            </a:r>
            <a:r>
              <a:rPr lang="en-US" sz="2400" dirty="0">
                <a:latin typeface="Bookman Old Style" pitchFamily="18" charset="0"/>
              </a:rPr>
              <a:t> polarized ~ </a:t>
            </a:r>
            <a:r>
              <a:rPr lang="en-US" sz="2400" dirty="0">
                <a:latin typeface="Symbol" pitchFamily="18" charset="2"/>
              </a:rPr>
              <a:t>g</a:t>
            </a:r>
            <a:r>
              <a:rPr lang="en-US" sz="2400" dirty="0">
                <a:latin typeface="Bookman Old Style" pitchFamily="18" charset="0"/>
              </a:rPr>
              <a:t> direction</a:t>
            </a:r>
          </a:p>
          <a:p>
            <a:pPr lvl="1" algn="l">
              <a:lnSpc>
                <a:spcPct val="150000"/>
              </a:lnSpc>
              <a:buFontTx/>
              <a:buChar char="•"/>
            </a:pPr>
            <a:r>
              <a:rPr lang="en-US" sz="2400" dirty="0">
                <a:latin typeface="Bookman Old Style" pitchFamily="18" charset="0"/>
              </a:rPr>
              <a:t>for all K</a:t>
            </a:r>
            <a:r>
              <a:rPr lang="en-US" sz="2400" baseline="30000" dirty="0">
                <a:latin typeface="Bookman Old Style" pitchFamily="18" charset="0"/>
              </a:rPr>
              <a:t>+</a:t>
            </a:r>
            <a:r>
              <a:rPr lang="en-US" sz="2400" dirty="0">
                <a:latin typeface="Bookman Old Style" pitchFamily="18" charset="0"/>
              </a:rPr>
              <a:t> angles</a:t>
            </a:r>
          </a:p>
          <a:p>
            <a:pPr lvl="1" algn="l">
              <a:lnSpc>
                <a:spcPct val="150000"/>
              </a:lnSpc>
              <a:buFontTx/>
              <a:buChar char="•"/>
            </a:pPr>
            <a:r>
              <a:rPr lang="en-US" sz="2400" dirty="0">
                <a:latin typeface="Bookman Old Style" pitchFamily="18" charset="0"/>
              </a:rPr>
              <a:t>for all W</a:t>
            </a:r>
          </a:p>
          <a:p>
            <a:pPr algn="l">
              <a:buFontTx/>
              <a:buChar char="•"/>
            </a:pPr>
            <a:endParaRPr lang="en-US" sz="1600" dirty="0">
              <a:latin typeface="Bookman Old Style" pitchFamily="18" charset="0"/>
            </a:endParaRPr>
          </a:p>
        </p:txBody>
      </p:sp>
      <p:sp>
        <p:nvSpPr>
          <p:cNvPr id="14348" name="Text Box 64"/>
          <p:cNvSpPr txBox="1">
            <a:spLocks noChangeArrowheads="1"/>
          </p:cNvSpPr>
          <p:nvPr/>
        </p:nvSpPr>
        <p:spPr bwMode="auto">
          <a:xfrm>
            <a:off x="606425" y="2117725"/>
            <a:ext cx="2898775" cy="946150"/>
          </a:xfrm>
          <a:prstGeom prst="rect">
            <a:avLst/>
          </a:prstGeom>
          <a:solidFill>
            <a:srgbClr val="FFEEDD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Bookman Old Style" pitchFamily="18" charset="0"/>
              </a:rPr>
              <a:t>      Simple</a:t>
            </a:r>
          </a:p>
          <a:p>
            <a:pPr algn="l"/>
            <a:r>
              <a:rPr lang="en-US" dirty="0">
                <a:latin typeface="Bookman Old Style" pitchFamily="18" charset="0"/>
              </a:rPr>
              <a:t>Phenomenology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5"/>
          <p:cNvSpPr>
            <a:spLocks noGrp="1" noChangeArrowheads="1"/>
          </p:cNvSpPr>
          <p:nvPr>
            <p:ph type="title"/>
          </p:nvPr>
        </p:nvSpPr>
        <p:spPr>
          <a:xfrm>
            <a:off x="573088" y="0"/>
            <a:ext cx="8081962" cy="628650"/>
          </a:xfrm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sz="2800" dirty="0" smtClean="0">
                <a:latin typeface="Palatino" pitchFamily="18" charset="0"/>
              </a:rPr>
              <a:t>Model for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pitchFamily="18" charset="2"/>
              </a:rPr>
              <a:t>L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Palatino" pitchFamily="18" charset="0"/>
              </a:rPr>
              <a:t>Polarization in Exclusive Production</a:t>
            </a:r>
            <a:r>
              <a:rPr lang="en-US" sz="2400" dirty="0" smtClean="0"/>
              <a:t> </a:t>
            </a:r>
          </a:p>
        </p:txBody>
      </p:sp>
      <p:pic>
        <p:nvPicPr>
          <p:cNvPr id="16389" name="Picture 8" descr="liang_boro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70113" y="887413"/>
            <a:ext cx="4718050" cy="3789362"/>
          </a:xfrm>
          <a:noFill/>
        </p:spPr>
      </p:pic>
      <p:grpSp>
        <p:nvGrpSpPr>
          <p:cNvPr id="16390" name="Group 34"/>
          <p:cNvGrpSpPr>
            <a:grpSpLocks/>
          </p:cNvGrpSpPr>
          <p:nvPr/>
        </p:nvGrpSpPr>
        <p:grpSpPr bwMode="auto">
          <a:xfrm>
            <a:off x="2403475" y="1517650"/>
            <a:ext cx="3746500" cy="1290638"/>
            <a:chOff x="1537" y="1215"/>
            <a:chExt cx="2360" cy="813"/>
          </a:xfrm>
        </p:grpSpPr>
        <p:sp>
          <p:nvSpPr>
            <p:cNvPr id="16398" name="Rectangle 18"/>
            <p:cNvSpPr>
              <a:spLocks noChangeArrowheads="1"/>
            </p:cNvSpPr>
            <p:nvPr/>
          </p:nvSpPr>
          <p:spPr bwMode="auto">
            <a:xfrm>
              <a:off x="3408" y="1215"/>
              <a:ext cx="489" cy="813"/>
            </a:xfrm>
            <a:prstGeom prst="rect">
              <a:avLst/>
            </a:prstGeom>
            <a:solidFill>
              <a:schemeClr val="accent1"/>
            </a:solidFill>
            <a:ln w="381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600">
                <a:latin typeface="Bookman Old Style" pitchFamily="18" charset="0"/>
              </a:endParaRPr>
            </a:p>
          </p:txBody>
        </p:sp>
        <p:sp>
          <p:nvSpPr>
            <p:cNvPr id="16399" name="Text Box 22"/>
            <p:cNvSpPr txBox="1">
              <a:spLocks noChangeArrowheads="1"/>
            </p:cNvSpPr>
            <p:nvPr/>
          </p:nvSpPr>
          <p:spPr bwMode="auto">
            <a:xfrm>
              <a:off x="3423" y="1618"/>
              <a:ext cx="356" cy="36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>
                  <a:latin typeface="Bookman Old Style" pitchFamily="18" charset="0"/>
                </a:rPr>
                <a:t>s(</a:t>
              </a:r>
              <a:r>
                <a:rPr lang="en-US" sz="1600">
                  <a:latin typeface="Wingdings 3" pitchFamily="18" charset="2"/>
                </a:rPr>
                <a:t>h</a:t>
              </a:r>
              <a:r>
                <a:rPr lang="en-US" sz="1600">
                  <a:latin typeface="Bookman Old Style" pitchFamily="18" charset="0"/>
                </a:rPr>
                <a:t>)</a:t>
              </a:r>
            </a:p>
            <a:p>
              <a:pPr algn="l"/>
              <a:r>
                <a:rPr lang="en-US" sz="1600">
                  <a:latin typeface="Bookman Old Style" pitchFamily="18" charset="0"/>
                </a:rPr>
                <a:t>u(</a:t>
              </a:r>
              <a:r>
                <a:rPr lang="en-US" sz="1600">
                  <a:latin typeface="Wingdings 3" pitchFamily="18" charset="2"/>
                </a:rPr>
                <a:t>i</a:t>
              </a:r>
              <a:r>
                <a:rPr lang="en-US" sz="1600">
                  <a:latin typeface="Bookman Old Style" pitchFamily="18" charset="0"/>
                </a:rPr>
                <a:t>)</a:t>
              </a:r>
            </a:p>
          </p:txBody>
        </p:sp>
        <p:sp>
          <p:nvSpPr>
            <p:cNvPr id="16400" name="Line 23"/>
            <p:cNvSpPr>
              <a:spLocks noChangeShapeType="1"/>
            </p:cNvSpPr>
            <p:nvPr/>
          </p:nvSpPr>
          <p:spPr bwMode="auto">
            <a:xfrm>
              <a:off x="3483" y="1689"/>
              <a:ext cx="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0"/>
            <p:cNvSpPr>
              <a:spLocks noChangeShapeType="1"/>
            </p:cNvSpPr>
            <p:nvPr/>
          </p:nvSpPr>
          <p:spPr bwMode="auto">
            <a:xfrm flipV="1">
              <a:off x="2001" y="1386"/>
              <a:ext cx="14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1"/>
            <p:cNvSpPr>
              <a:spLocks noChangeShapeType="1"/>
            </p:cNvSpPr>
            <p:nvPr/>
          </p:nvSpPr>
          <p:spPr bwMode="auto">
            <a:xfrm flipV="1">
              <a:off x="1998" y="1455"/>
              <a:ext cx="14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2"/>
            <p:cNvSpPr>
              <a:spLocks noChangeShapeType="1"/>
            </p:cNvSpPr>
            <p:nvPr/>
          </p:nvSpPr>
          <p:spPr bwMode="auto">
            <a:xfrm flipV="1">
              <a:off x="1998" y="1839"/>
              <a:ext cx="14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13"/>
            <p:cNvSpPr>
              <a:spLocks noChangeShapeType="1"/>
            </p:cNvSpPr>
            <p:nvPr/>
          </p:nvSpPr>
          <p:spPr bwMode="auto">
            <a:xfrm flipV="1">
              <a:off x="2001" y="1647"/>
              <a:ext cx="7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Rectangle 14"/>
            <p:cNvSpPr>
              <a:spLocks noChangeArrowheads="1"/>
            </p:cNvSpPr>
            <p:nvPr/>
          </p:nvSpPr>
          <p:spPr bwMode="auto">
            <a:xfrm>
              <a:off x="2742" y="1512"/>
              <a:ext cx="138" cy="270"/>
            </a:xfrm>
            <a:prstGeom prst="rect">
              <a:avLst/>
            </a:prstGeom>
            <a:solidFill>
              <a:schemeClr val="folHlink"/>
            </a:solidFill>
            <a:ln w="381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Line 15"/>
            <p:cNvSpPr>
              <a:spLocks noChangeShapeType="1"/>
            </p:cNvSpPr>
            <p:nvPr/>
          </p:nvSpPr>
          <p:spPr bwMode="auto">
            <a:xfrm>
              <a:off x="2880" y="1521"/>
              <a:ext cx="5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16"/>
            <p:cNvSpPr>
              <a:spLocks noChangeShapeType="1"/>
            </p:cNvSpPr>
            <p:nvPr/>
          </p:nvSpPr>
          <p:spPr bwMode="auto">
            <a:xfrm>
              <a:off x="2880" y="1770"/>
              <a:ext cx="5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Text Box 21"/>
            <p:cNvSpPr txBox="1">
              <a:spLocks noChangeArrowheads="1"/>
            </p:cNvSpPr>
            <p:nvPr/>
          </p:nvSpPr>
          <p:spPr bwMode="auto">
            <a:xfrm>
              <a:off x="3381" y="1259"/>
              <a:ext cx="509" cy="36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Bookman Old Style" pitchFamily="18" charset="0"/>
                </a:rPr>
                <a:t> (ud)</a:t>
              </a:r>
              <a:r>
                <a:rPr lang="en-US" sz="1600" baseline="-25000">
                  <a:latin typeface="Bookman Old Style" pitchFamily="18" charset="0"/>
                </a:rPr>
                <a:t>0</a:t>
              </a:r>
            </a:p>
            <a:p>
              <a:pPr algn="l"/>
              <a:r>
                <a:rPr lang="en-US" sz="1600" baseline="-25000">
                  <a:latin typeface="Bookman Old Style" pitchFamily="18" charset="0"/>
                </a:rPr>
                <a:t> </a:t>
              </a:r>
              <a:r>
                <a:rPr lang="en-US" sz="1600">
                  <a:latin typeface="Bookman Old Style" pitchFamily="18" charset="0"/>
                </a:rPr>
                <a:t>s (</a:t>
              </a:r>
              <a:r>
                <a:rPr lang="en-US" sz="1600">
                  <a:latin typeface="Wingdings 3" pitchFamily="18" charset="2"/>
                </a:rPr>
                <a:t>i</a:t>
              </a:r>
              <a:r>
                <a:rPr lang="en-US" sz="1600">
                  <a:latin typeface="Bookman Old Style" pitchFamily="18" charset="0"/>
                </a:rPr>
                <a:t>)</a:t>
              </a:r>
            </a:p>
          </p:txBody>
        </p:sp>
        <p:sp>
          <p:nvSpPr>
            <p:cNvPr id="16409" name="Oval 25"/>
            <p:cNvSpPr>
              <a:spLocks noChangeArrowheads="1"/>
            </p:cNvSpPr>
            <p:nvPr/>
          </p:nvSpPr>
          <p:spPr bwMode="auto">
            <a:xfrm>
              <a:off x="2394" y="1710"/>
              <a:ext cx="56" cy="78"/>
            </a:xfrm>
            <a:prstGeom prst="ellipse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Text Box 27"/>
            <p:cNvSpPr txBox="1">
              <a:spLocks noChangeArrowheads="1"/>
            </p:cNvSpPr>
            <p:nvPr/>
          </p:nvSpPr>
          <p:spPr bwMode="auto">
            <a:xfrm>
              <a:off x="1537" y="1376"/>
              <a:ext cx="255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Bookman Old Style" pitchFamily="18" charset="0"/>
                </a:rPr>
                <a:t>p</a:t>
              </a:r>
            </a:p>
          </p:txBody>
        </p:sp>
      </p:grpSp>
      <p:grpSp>
        <p:nvGrpSpPr>
          <p:cNvPr id="16391" name="Group 37"/>
          <p:cNvGrpSpPr>
            <a:grpSpLocks/>
          </p:cNvGrpSpPr>
          <p:nvPr/>
        </p:nvGrpSpPr>
        <p:grpSpPr bwMode="auto">
          <a:xfrm>
            <a:off x="544513" y="3679825"/>
            <a:ext cx="8369300" cy="2566988"/>
            <a:chOff x="343" y="2318"/>
            <a:chExt cx="5272" cy="1617"/>
          </a:xfrm>
        </p:grpSpPr>
        <p:sp>
          <p:nvSpPr>
            <p:cNvPr id="16395" name="Text Box 9"/>
            <p:cNvSpPr txBox="1">
              <a:spLocks noChangeArrowheads="1"/>
            </p:cNvSpPr>
            <p:nvPr/>
          </p:nvSpPr>
          <p:spPr bwMode="auto">
            <a:xfrm>
              <a:off x="343" y="2318"/>
              <a:ext cx="5272" cy="1617"/>
            </a:xfrm>
            <a:prstGeom prst="rect">
              <a:avLst/>
            </a:prstGeom>
            <a:solidFill>
              <a:srgbClr val="FFFFB3"/>
            </a:solidFill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l"/>
              <a:r>
                <a:rPr lang="en-US" sz="1800">
                  <a:latin typeface="Bookman Old Style" pitchFamily="18" charset="0"/>
                </a:rPr>
                <a:t>Figure and caption from </a:t>
              </a:r>
              <a:r>
                <a:rPr lang="en-US" sz="1800" b="1">
                  <a:latin typeface="Bookman Old Style" pitchFamily="18" charset="0"/>
                </a:rPr>
                <a:t>Liang and Boros</a:t>
              </a:r>
              <a:r>
                <a:rPr lang="en-US" sz="1800">
                  <a:latin typeface="Bookman Old Style" pitchFamily="18" charset="0"/>
                </a:rPr>
                <a:t>, Phys.Rev.</a:t>
              </a:r>
              <a:r>
                <a:rPr lang="en-US" sz="1800" b="1">
                  <a:latin typeface="Bookman Old Style" pitchFamily="18" charset="0"/>
                </a:rPr>
                <a:t>D61, </a:t>
              </a:r>
              <a:r>
                <a:rPr lang="en-US" sz="1800">
                  <a:latin typeface="Bookman Old Style" pitchFamily="18" charset="0"/>
                </a:rPr>
                <a:t>117503, 2000.</a:t>
              </a:r>
            </a:p>
            <a:p>
              <a:pPr marL="342900" indent="-342900" algn="l"/>
              <a:endParaRPr lang="en-US" sz="1800">
                <a:latin typeface="Bookman Old Style" pitchFamily="18" charset="0"/>
              </a:endParaRPr>
            </a:p>
            <a:p>
              <a:pPr marL="342900" indent="-342900" algn="l"/>
              <a:r>
                <a:rPr lang="en-US" sz="1800">
                  <a:latin typeface="Bookman Old Style" pitchFamily="18" charset="0"/>
                </a:rPr>
                <a:t>			Authors make three points:</a:t>
              </a:r>
            </a:p>
            <a:p>
              <a:pPr marL="342900" indent="-342900" algn="l">
                <a:lnSpc>
                  <a:spcPct val="150000"/>
                </a:lnSpc>
                <a:buFontTx/>
                <a:buAutoNum type="arabicPeriod"/>
              </a:pPr>
              <a:r>
                <a:rPr lang="en-US" sz="1800">
                  <a:latin typeface="Bookman Old Style" pitchFamily="18" charset="0"/>
                </a:rPr>
                <a:t>u-quark is polarized</a:t>
              </a:r>
              <a:r>
                <a:rPr lang="en-US" sz="1800" b="1">
                  <a:latin typeface="Bookman Old Style" pitchFamily="18" charset="0"/>
                </a:rPr>
                <a:t> “down”</a:t>
              </a:r>
              <a:r>
                <a:rPr lang="en-US" sz="1800">
                  <a:latin typeface="Bookman Old Style" pitchFamily="18" charset="0"/>
                </a:rPr>
                <a:t> as it scatters </a:t>
              </a:r>
              <a:r>
                <a:rPr lang="en-US" sz="1800" b="1">
                  <a:latin typeface="Bookman Old Style" pitchFamily="18" charset="0"/>
                </a:rPr>
                <a:t>“right”</a:t>
              </a:r>
            </a:p>
            <a:p>
              <a:pPr marL="800100" lvl="1" indent="-342900" algn="l">
                <a:lnSpc>
                  <a:spcPct val="150000"/>
                </a:lnSpc>
              </a:pPr>
              <a:r>
                <a:rPr lang="en-US" sz="1800">
                  <a:latin typeface="Bookman Old Style" pitchFamily="18" charset="0"/>
                </a:rPr>
                <a:t>phenomenology explains single-spin asymmetry data</a:t>
              </a:r>
            </a:p>
            <a:p>
              <a:pPr marL="342900" indent="-342900" algn="l">
                <a:lnSpc>
                  <a:spcPct val="150000"/>
                </a:lnSpc>
                <a:buFontTx/>
                <a:buAutoNum type="arabicPeriod"/>
              </a:pPr>
              <a:r>
                <a:rPr lang="en-US" sz="1800">
                  <a:latin typeface="Bookman Old Style" pitchFamily="18" charset="0"/>
                </a:rPr>
                <a:t>spin of</a:t>
              </a:r>
              <a:r>
                <a:rPr lang="en-US" sz="1800" b="1">
                  <a:latin typeface="Bookman Old Style" pitchFamily="18" charset="0"/>
                </a:rPr>
                <a:t> s-quark</a:t>
              </a:r>
              <a:r>
                <a:rPr lang="en-US" sz="1800">
                  <a:latin typeface="Bookman Old Style" pitchFamily="18" charset="0"/>
                </a:rPr>
                <a:t> is </a:t>
              </a:r>
              <a:r>
                <a:rPr lang="en-US" sz="1800" b="1">
                  <a:latin typeface="Bookman Old Style" pitchFamily="18" charset="0"/>
                </a:rPr>
                <a:t>opposite</a:t>
              </a:r>
              <a:r>
                <a:rPr lang="en-US" sz="1800">
                  <a:latin typeface="Bookman Old Style" pitchFamily="18" charset="0"/>
                </a:rPr>
                <a:t> that of </a:t>
              </a:r>
              <a:r>
                <a:rPr lang="en-US" sz="1800" b="1">
                  <a:latin typeface="Bookman Old Style" pitchFamily="18" charset="0"/>
                </a:rPr>
                <a:t>u-quark</a:t>
              </a:r>
              <a:r>
                <a:rPr lang="en-US" sz="1800">
                  <a:latin typeface="Bookman Old Style" pitchFamily="18" charset="0"/>
                </a:rPr>
                <a:t> to make spin-0 K</a:t>
              </a:r>
              <a:r>
                <a:rPr lang="en-US" sz="1800" baseline="30000">
                  <a:latin typeface="Bookman Old Style" pitchFamily="18" charset="0"/>
                </a:rPr>
                <a:t>+</a:t>
              </a:r>
              <a:r>
                <a:rPr lang="en-US" sz="1800">
                  <a:latin typeface="Bookman Old Style" pitchFamily="18" charset="0"/>
                </a:rPr>
                <a:t> </a:t>
              </a:r>
            </a:p>
            <a:p>
              <a:pPr marL="342900" indent="-342900" algn="l">
                <a:lnSpc>
                  <a:spcPct val="150000"/>
                </a:lnSpc>
                <a:buFontTx/>
                <a:buAutoNum type="arabicPeriod"/>
              </a:pPr>
              <a:r>
                <a:rPr lang="en-US" sz="1800">
                  <a:latin typeface="Bookman Old Style" pitchFamily="18" charset="0"/>
                </a:rPr>
                <a:t>spin of </a:t>
              </a:r>
              <a:r>
                <a:rPr lang="en-US" sz="1800" b="1">
                  <a:latin typeface="Bookman Old Style" pitchFamily="18" charset="0"/>
                </a:rPr>
                <a:t>s-quark</a:t>
              </a:r>
              <a:r>
                <a:rPr lang="en-US" sz="1800">
                  <a:latin typeface="Bookman Old Style" pitchFamily="18" charset="0"/>
                </a:rPr>
                <a:t> must be </a:t>
              </a:r>
              <a:r>
                <a:rPr lang="en-US" sz="1800" b="1">
                  <a:latin typeface="Bookman Old Style" pitchFamily="18" charset="0"/>
                </a:rPr>
                <a:t>opposite</a:t>
              </a:r>
              <a:r>
                <a:rPr lang="en-US" sz="1800">
                  <a:latin typeface="Bookman Old Style" pitchFamily="18" charset="0"/>
                </a:rPr>
                <a:t> that of </a:t>
              </a:r>
              <a:r>
                <a:rPr lang="en-US" sz="1800" b="1">
                  <a:latin typeface="Bookman Old Style" pitchFamily="18" charset="0"/>
                </a:rPr>
                <a:t>s</a:t>
              </a:r>
              <a:r>
                <a:rPr lang="en-US" sz="1800">
                  <a:latin typeface="Bookman Old Style" pitchFamily="18" charset="0"/>
                </a:rPr>
                <a:t> to </a:t>
              </a:r>
              <a:r>
                <a:rPr lang="en-US" sz="1800" b="1">
                  <a:latin typeface="Bookman Old Style" pitchFamily="18" charset="0"/>
                </a:rPr>
                <a:t>predict correct </a:t>
              </a:r>
              <a:r>
                <a:rPr lang="en-US" sz="1800" b="1">
                  <a:latin typeface="Symbol" pitchFamily="18" charset="2"/>
                </a:rPr>
                <a:t>L</a:t>
              </a:r>
              <a:r>
                <a:rPr lang="en-US" sz="1800" b="1">
                  <a:latin typeface="Bookman Old Style" pitchFamily="18" charset="0"/>
                </a:rPr>
                <a:t> spin</a:t>
              </a:r>
              <a:r>
                <a:rPr lang="en-US" sz="1800">
                  <a:latin typeface="Bookman Old Style" pitchFamily="18" charset="0"/>
                </a:rPr>
                <a:t>.</a:t>
              </a:r>
            </a:p>
          </p:txBody>
        </p:sp>
        <p:sp>
          <p:nvSpPr>
            <p:cNvPr id="16396" name="Line 29"/>
            <p:cNvSpPr>
              <a:spLocks noChangeShapeType="1"/>
            </p:cNvSpPr>
            <p:nvPr/>
          </p:nvSpPr>
          <p:spPr bwMode="auto">
            <a:xfrm>
              <a:off x="1141" y="3496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Line 30"/>
            <p:cNvSpPr>
              <a:spLocks noChangeShapeType="1"/>
            </p:cNvSpPr>
            <p:nvPr/>
          </p:nvSpPr>
          <p:spPr bwMode="auto">
            <a:xfrm flipV="1">
              <a:off x="3564" y="376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2" name="Text Box 38"/>
          <p:cNvSpPr txBox="1">
            <a:spLocks noChangeArrowheads="1"/>
          </p:cNvSpPr>
          <p:nvPr/>
        </p:nvSpPr>
        <p:spPr bwMode="auto">
          <a:xfrm>
            <a:off x="5975350" y="1474788"/>
            <a:ext cx="428625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16393" name="Text Box 39"/>
          <p:cNvSpPr txBox="1">
            <a:spLocks noChangeArrowheads="1"/>
          </p:cNvSpPr>
          <p:nvPr/>
        </p:nvSpPr>
        <p:spPr bwMode="auto">
          <a:xfrm>
            <a:off x="5975350" y="2184400"/>
            <a:ext cx="58420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Bookman Old Style" pitchFamily="18" charset="0"/>
              </a:rPr>
              <a:t>K</a:t>
            </a:r>
            <a:r>
              <a:rPr lang="en-US" baseline="30000">
                <a:latin typeface="Bookman Old Style" pitchFamily="18" charset="0"/>
              </a:rPr>
              <a:t>+</a:t>
            </a:r>
          </a:p>
        </p:txBody>
      </p:sp>
      <p:sp>
        <p:nvSpPr>
          <p:cNvPr id="16394" name="Text Box 40"/>
          <p:cNvSpPr txBox="1">
            <a:spLocks noChangeArrowheads="1"/>
          </p:cNvSpPr>
          <p:nvPr/>
        </p:nvSpPr>
        <p:spPr bwMode="auto">
          <a:xfrm>
            <a:off x="3956050" y="935038"/>
            <a:ext cx="2057400" cy="457200"/>
          </a:xfrm>
          <a:prstGeom prst="rect">
            <a:avLst/>
          </a:prstGeom>
          <a:solidFill>
            <a:srgbClr val="FFFFCC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Bookman Old Style" pitchFamily="18" charset="0"/>
              </a:rPr>
              <a:t>p p </a:t>
            </a:r>
            <a:r>
              <a:rPr lang="en-US" sz="2400">
                <a:latin typeface="Wingdings 3" pitchFamily="18" charset="2"/>
              </a:rPr>
              <a:t>g</a:t>
            </a:r>
            <a:r>
              <a:rPr lang="en-US" sz="2400">
                <a:latin typeface="Bookman Old Style" pitchFamily="18" charset="0"/>
              </a:rPr>
              <a:t> p </a:t>
            </a:r>
            <a:r>
              <a:rPr lang="en-US" sz="2400">
                <a:latin typeface="Symbol" pitchFamily="18" charset="2"/>
              </a:rPr>
              <a:t>L</a:t>
            </a:r>
            <a:r>
              <a:rPr lang="en-US" sz="2400">
                <a:latin typeface="Bookman Old Style" pitchFamily="18" charset="0"/>
              </a:rPr>
              <a:t> K</a:t>
            </a:r>
            <a:r>
              <a:rPr lang="en-US" sz="2400" baseline="30000">
                <a:latin typeface="Bookman Old Style" pitchFamily="18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63"/>
          <p:cNvSpPr txBox="1">
            <a:spLocks noChangeArrowheads="1"/>
          </p:cNvSpPr>
          <p:nvPr/>
        </p:nvSpPr>
        <p:spPr bwMode="auto">
          <a:xfrm>
            <a:off x="260350" y="1423988"/>
            <a:ext cx="2308225" cy="1552575"/>
          </a:xfrm>
          <a:prstGeom prst="rect">
            <a:avLst/>
          </a:prstGeom>
          <a:solidFill>
            <a:srgbClr val="FFEEDD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Bookman Old Style" pitchFamily="18" charset="0"/>
              </a:rPr>
              <a:t>polarized</a:t>
            </a:r>
          </a:p>
          <a:p>
            <a:pPr algn="l"/>
            <a:r>
              <a:rPr lang="en-US" sz="2400" dirty="0">
                <a:latin typeface="Bookman Old Style" pitchFamily="18" charset="0"/>
              </a:rPr>
              <a:t> electron</a:t>
            </a:r>
          </a:p>
          <a:p>
            <a:pPr algn="l"/>
            <a:r>
              <a:rPr lang="en-US" sz="2400" dirty="0">
                <a:latin typeface="Wingdings 3" pitchFamily="18" charset="2"/>
              </a:rPr>
              <a:t>g</a:t>
            </a:r>
            <a:r>
              <a:rPr lang="en-US" sz="2400" dirty="0">
                <a:latin typeface="Bookman Old Style" pitchFamily="18" charset="0"/>
              </a:rPr>
              <a:t> polarized</a:t>
            </a:r>
          </a:p>
          <a:p>
            <a:pPr algn="l"/>
            <a:r>
              <a:rPr lang="en-US" sz="2400" dirty="0">
                <a:latin typeface="Bookman Old Style" pitchFamily="18" charset="0"/>
              </a:rPr>
              <a:t>virtual photon</a:t>
            </a:r>
          </a:p>
        </p:txBody>
      </p:sp>
      <p:sp>
        <p:nvSpPr>
          <p:cNvPr id="17413" name="Rectangle 8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15963"/>
          </a:xfrm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dirty="0" smtClean="0">
                <a:latin typeface="Palatino" pitchFamily="18" charset="0"/>
              </a:rPr>
              <a:t>Quark Spins: Transferred Polarization</a:t>
            </a:r>
          </a:p>
        </p:txBody>
      </p:sp>
      <p:sp>
        <p:nvSpPr>
          <p:cNvPr id="17414" name="Line 14"/>
          <p:cNvSpPr>
            <a:spLocks noChangeAspect="1" noChangeShapeType="1"/>
          </p:cNvSpPr>
          <p:nvPr/>
        </p:nvSpPr>
        <p:spPr bwMode="auto">
          <a:xfrm flipV="1">
            <a:off x="3994150" y="2841625"/>
            <a:ext cx="1003300" cy="447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15"/>
          <p:cNvSpPr>
            <a:spLocks noChangeAspect="1" noChangeShapeType="1"/>
          </p:cNvSpPr>
          <p:nvPr/>
        </p:nvSpPr>
        <p:spPr bwMode="auto">
          <a:xfrm flipH="1">
            <a:off x="2955925" y="3590925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28"/>
          <p:cNvSpPr>
            <a:spLocks noChangeAspect="1" noChangeShapeType="1"/>
          </p:cNvSpPr>
          <p:nvPr/>
        </p:nvSpPr>
        <p:spPr bwMode="auto">
          <a:xfrm flipH="1">
            <a:off x="2957513" y="5235575"/>
            <a:ext cx="979487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29"/>
          <p:cNvSpPr>
            <a:spLocks noChangeAspect="1" noChangeShapeType="1"/>
          </p:cNvSpPr>
          <p:nvPr/>
        </p:nvSpPr>
        <p:spPr bwMode="auto">
          <a:xfrm flipH="1">
            <a:off x="2744788" y="5491163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30"/>
          <p:cNvSpPr>
            <a:spLocks noChangeAspect="1" noChangeShapeType="1"/>
          </p:cNvSpPr>
          <p:nvPr/>
        </p:nvSpPr>
        <p:spPr bwMode="auto">
          <a:xfrm flipH="1">
            <a:off x="2782888" y="5605463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31"/>
          <p:cNvSpPr>
            <a:spLocks noChangeAspect="1" noChangeShapeType="1"/>
          </p:cNvSpPr>
          <p:nvPr/>
        </p:nvSpPr>
        <p:spPr bwMode="auto">
          <a:xfrm flipV="1">
            <a:off x="4237038" y="4440238"/>
            <a:ext cx="1003300" cy="446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32"/>
          <p:cNvSpPr>
            <a:spLocks noChangeAspect="1" noChangeShapeType="1"/>
          </p:cNvSpPr>
          <p:nvPr/>
        </p:nvSpPr>
        <p:spPr bwMode="auto">
          <a:xfrm flipV="1">
            <a:off x="4095750" y="4729163"/>
            <a:ext cx="1003300" cy="447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1" name="Group 38"/>
          <p:cNvGrpSpPr>
            <a:grpSpLocks noChangeAspect="1"/>
          </p:cNvGrpSpPr>
          <p:nvPr/>
        </p:nvGrpSpPr>
        <p:grpSpPr bwMode="auto">
          <a:xfrm>
            <a:off x="2811463" y="1252538"/>
            <a:ext cx="1225550" cy="233362"/>
            <a:chOff x="576" y="981"/>
            <a:chExt cx="1568" cy="1183"/>
          </a:xfrm>
        </p:grpSpPr>
        <p:sp>
          <p:nvSpPr>
            <p:cNvPr id="17463" name="Freeform 39"/>
            <p:cNvSpPr>
              <a:spLocks noChangeAspect="1"/>
            </p:cNvSpPr>
            <p:nvPr/>
          </p:nvSpPr>
          <p:spPr bwMode="auto">
            <a:xfrm>
              <a:off x="576" y="994"/>
              <a:ext cx="786" cy="1170"/>
            </a:xfrm>
            <a:custGeom>
              <a:avLst/>
              <a:gdLst>
                <a:gd name="T0" fmla="*/ 0 w 4599"/>
                <a:gd name="T1" fmla="*/ 588 h 1170"/>
                <a:gd name="T2" fmla="*/ 0 w 4599"/>
                <a:gd name="T3" fmla="*/ 3 h 1170"/>
                <a:gd name="T4" fmla="*/ 0 w 4599"/>
                <a:gd name="T5" fmla="*/ 606 h 1170"/>
                <a:gd name="T6" fmla="*/ 0 w 4599"/>
                <a:gd name="T7" fmla="*/ 1164 h 1170"/>
                <a:gd name="T8" fmla="*/ 0 w 4599"/>
                <a:gd name="T9" fmla="*/ 569 h 1170"/>
                <a:gd name="T10" fmla="*/ 0 w 4599"/>
                <a:gd name="T11" fmla="*/ 3 h 1170"/>
                <a:gd name="T12" fmla="*/ 1 w 4599"/>
                <a:gd name="T13" fmla="*/ 579 h 1170"/>
                <a:gd name="T14" fmla="*/ 1 w 4599"/>
                <a:gd name="T15" fmla="*/ 1164 h 1170"/>
                <a:gd name="T16" fmla="*/ 1 w 4599"/>
                <a:gd name="T17" fmla="*/ 569 h 11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99"/>
                <a:gd name="T28" fmla="*/ 0 h 1170"/>
                <a:gd name="T29" fmla="*/ 4599 w 4599"/>
                <a:gd name="T30" fmla="*/ 1170 h 11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99" h="1170">
                  <a:moveTo>
                    <a:pt x="0" y="588"/>
                  </a:moveTo>
                  <a:cubicBezTo>
                    <a:pt x="192" y="294"/>
                    <a:pt x="384" y="0"/>
                    <a:pt x="576" y="3"/>
                  </a:cubicBezTo>
                  <a:cubicBezTo>
                    <a:pt x="768" y="6"/>
                    <a:pt x="960" y="413"/>
                    <a:pt x="1152" y="606"/>
                  </a:cubicBezTo>
                  <a:cubicBezTo>
                    <a:pt x="1344" y="799"/>
                    <a:pt x="1538" y="1170"/>
                    <a:pt x="1728" y="1164"/>
                  </a:cubicBezTo>
                  <a:cubicBezTo>
                    <a:pt x="1918" y="1158"/>
                    <a:pt x="2103" y="762"/>
                    <a:pt x="2295" y="569"/>
                  </a:cubicBezTo>
                  <a:cubicBezTo>
                    <a:pt x="2487" y="376"/>
                    <a:pt x="2690" y="1"/>
                    <a:pt x="2880" y="3"/>
                  </a:cubicBezTo>
                  <a:cubicBezTo>
                    <a:pt x="3070" y="5"/>
                    <a:pt x="3248" y="386"/>
                    <a:pt x="3438" y="579"/>
                  </a:cubicBezTo>
                  <a:cubicBezTo>
                    <a:pt x="3628" y="772"/>
                    <a:pt x="3830" y="1166"/>
                    <a:pt x="4023" y="1164"/>
                  </a:cubicBezTo>
                  <a:cubicBezTo>
                    <a:pt x="4216" y="1162"/>
                    <a:pt x="4500" y="668"/>
                    <a:pt x="4599" y="56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Freeform 40"/>
            <p:cNvSpPr>
              <a:spLocks noChangeAspect="1"/>
            </p:cNvSpPr>
            <p:nvPr/>
          </p:nvSpPr>
          <p:spPr bwMode="auto">
            <a:xfrm>
              <a:off x="1358" y="981"/>
              <a:ext cx="786" cy="1170"/>
            </a:xfrm>
            <a:custGeom>
              <a:avLst/>
              <a:gdLst>
                <a:gd name="T0" fmla="*/ 0 w 4599"/>
                <a:gd name="T1" fmla="*/ 588 h 1170"/>
                <a:gd name="T2" fmla="*/ 0 w 4599"/>
                <a:gd name="T3" fmla="*/ 3 h 1170"/>
                <a:gd name="T4" fmla="*/ 0 w 4599"/>
                <a:gd name="T5" fmla="*/ 606 h 1170"/>
                <a:gd name="T6" fmla="*/ 0 w 4599"/>
                <a:gd name="T7" fmla="*/ 1164 h 1170"/>
                <a:gd name="T8" fmla="*/ 0 w 4599"/>
                <a:gd name="T9" fmla="*/ 569 h 1170"/>
                <a:gd name="T10" fmla="*/ 0 w 4599"/>
                <a:gd name="T11" fmla="*/ 3 h 1170"/>
                <a:gd name="T12" fmla="*/ 1 w 4599"/>
                <a:gd name="T13" fmla="*/ 579 h 1170"/>
                <a:gd name="T14" fmla="*/ 1 w 4599"/>
                <a:gd name="T15" fmla="*/ 1164 h 1170"/>
                <a:gd name="T16" fmla="*/ 1 w 4599"/>
                <a:gd name="T17" fmla="*/ 569 h 11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99"/>
                <a:gd name="T28" fmla="*/ 0 h 1170"/>
                <a:gd name="T29" fmla="*/ 4599 w 4599"/>
                <a:gd name="T30" fmla="*/ 1170 h 11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99" h="1170">
                  <a:moveTo>
                    <a:pt x="0" y="588"/>
                  </a:moveTo>
                  <a:cubicBezTo>
                    <a:pt x="192" y="294"/>
                    <a:pt x="384" y="0"/>
                    <a:pt x="576" y="3"/>
                  </a:cubicBezTo>
                  <a:cubicBezTo>
                    <a:pt x="768" y="6"/>
                    <a:pt x="960" y="413"/>
                    <a:pt x="1152" y="606"/>
                  </a:cubicBezTo>
                  <a:cubicBezTo>
                    <a:pt x="1344" y="799"/>
                    <a:pt x="1538" y="1170"/>
                    <a:pt x="1728" y="1164"/>
                  </a:cubicBezTo>
                  <a:cubicBezTo>
                    <a:pt x="1918" y="1158"/>
                    <a:pt x="2103" y="762"/>
                    <a:pt x="2295" y="569"/>
                  </a:cubicBezTo>
                  <a:cubicBezTo>
                    <a:pt x="2487" y="376"/>
                    <a:pt x="2690" y="1"/>
                    <a:pt x="2880" y="3"/>
                  </a:cubicBezTo>
                  <a:cubicBezTo>
                    <a:pt x="3070" y="5"/>
                    <a:pt x="3248" y="386"/>
                    <a:pt x="3438" y="579"/>
                  </a:cubicBezTo>
                  <a:cubicBezTo>
                    <a:pt x="3628" y="772"/>
                    <a:pt x="3830" y="1166"/>
                    <a:pt x="4023" y="1164"/>
                  </a:cubicBezTo>
                  <a:cubicBezTo>
                    <a:pt x="4216" y="1162"/>
                    <a:pt x="4500" y="668"/>
                    <a:pt x="4599" y="56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2" name="Line 41"/>
          <p:cNvSpPr>
            <a:spLocks noChangeAspect="1" noChangeShapeType="1"/>
          </p:cNvSpPr>
          <p:nvPr/>
        </p:nvSpPr>
        <p:spPr bwMode="auto">
          <a:xfrm flipH="1">
            <a:off x="4189413" y="1935163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42"/>
          <p:cNvSpPr>
            <a:spLocks noChangeAspect="1" noChangeShapeType="1"/>
          </p:cNvSpPr>
          <p:nvPr/>
        </p:nvSpPr>
        <p:spPr bwMode="auto">
          <a:xfrm flipH="1">
            <a:off x="4130675" y="1820863"/>
            <a:ext cx="981075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43"/>
          <p:cNvSpPr>
            <a:spLocks noChangeAspect="1" noChangeShapeType="1"/>
          </p:cNvSpPr>
          <p:nvPr/>
        </p:nvSpPr>
        <p:spPr bwMode="auto">
          <a:xfrm flipH="1" flipV="1">
            <a:off x="4038600" y="1379538"/>
            <a:ext cx="1089025" cy="338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44"/>
          <p:cNvSpPr>
            <a:spLocks noChangeShapeType="1"/>
          </p:cNvSpPr>
          <p:nvPr/>
        </p:nvSpPr>
        <p:spPr bwMode="auto">
          <a:xfrm>
            <a:off x="1392238" y="2598738"/>
            <a:ext cx="586422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45"/>
          <p:cNvSpPr>
            <a:spLocks noChangeShapeType="1"/>
          </p:cNvSpPr>
          <p:nvPr/>
        </p:nvSpPr>
        <p:spPr bwMode="auto">
          <a:xfrm>
            <a:off x="1412875" y="4202113"/>
            <a:ext cx="586422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Text Box 46"/>
          <p:cNvSpPr txBox="1">
            <a:spLocks noChangeArrowheads="1"/>
          </p:cNvSpPr>
          <p:nvPr/>
        </p:nvSpPr>
        <p:spPr bwMode="auto">
          <a:xfrm>
            <a:off x="5083175" y="1541463"/>
            <a:ext cx="322263" cy="5683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</a:pPr>
            <a:r>
              <a:rPr lang="en-US" sz="1600">
                <a:latin typeface="Bookman Old Style" pitchFamily="18" charset="0"/>
              </a:rPr>
              <a:t>u</a:t>
            </a:r>
          </a:p>
          <a:p>
            <a:pPr>
              <a:lnSpc>
                <a:spcPct val="65000"/>
              </a:lnSpc>
            </a:pPr>
            <a:r>
              <a:rPr lang="en-US" sz="1600">
                <a:latin typeface="Bookman Old Style" pitchFamily="18" charset="0"/>
              </a:rPr>
              <a:t>u</a:t>
            </a:r>
          </a:p>
          <a:p>
            <a:pPr>
              <a:lnSpc>
                <a:spcPct val="65000"/>
              </a:lnSpc>
            </a:pPr>
            <a:r>
              <a:rPr lang="en-US" sz="1600">
                <a:latin typeface="Bookman Old Style" pitchFamily="18" charset="0"/>
              </a:rPr>
              <a:t>d</a:t>
            </a:r>
          </a:p>
        </p:txBody>
      </p:sp>
      <p:sp>
        <p:nvSpPr>
          <p:cNvPr id="17428" name="Text Box 47"/>
          <p:cNvSpPr txBox="1">
            <a:spLocks noChangeArrowheads="1"/>
          </p:cNvSpPr>
          <p:nvPr/>
        </p:nvSpPr>
        <p:spPr bwMode="auto">
          <a:xfrm>
            <a:off x="5356225" y="1463675"/>
            <a:ext cx="404813" cy="519113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Bookman Old Style" pitchFamily="18" charset="0"/>
              </a:rPr>
              <a:t>p</a:t>
            </a:r>
          </a:p>
        </p:txBody>
      </p:sp>
      <p:sp>
        <p:nvSpPr>
          <p:cNvPr id="17429" name="Text Box 48"/>
          <p:cNvSpPr txBox="1">
            <a:spLocks noChangeArrowheads="1"/>
          </p:cNvSpPr>
          <p:nvPr/>
        </p:nvSpPr>
        <p:spPr bwMode="auto">
          <a:xfrm>
            <a:off x="3644900" y="3032125"/>
            <a:ext cx="322263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u</a:t>
            </a:r>
          </a:p>
        </p:txBody>
      </p:sp>
      <p:sp>
        <p:nvSpPr>
          <p:cNvPr id="17430" name="Text Box 49"/>
          <p:cNvSpPr txBox="1">
            <a:spLocks noChangeArrowheads="1"/>
          </p:cNvSpPr>
          <p:nvPr/>
        </p:nvSpPr>
        <p:spPr bwMode="auto">
          <a:xfrm>
            <a:off x="4059238" y="3368675"/>
            <a:ext cx="322262" cy="581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u</a:t>
            </a:r>
          </a:p>
          <a:p>
            <a:r>
              <a:rPr lang="en-US" sz="1600">
                <a:latin typeface="Bookman Old Style" pitchFamily="18" charset="0"/>
              </a:rPr>
              <a:t>d</a:t>
            </a:r>
          </a:p>
        </p:txBody>
      </p:sp>
      <p:sp>
        <p:nvSpPr>
          <p:cNvPr id="17431" name="Text Box 50"/>
          <p:cNvSpPr txBox="1">
            <a:spLocks noChangeArrowheads="1"/>
          </p:cNvSpPr>
          <p:nvPr/>
        </p:nvSpPr>
        <p:spPr bwMode="auto">
          <a:xfrm>
            <a:off x="3987800" y="4608513"/>
            <a:ext cx="322263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u</a:t>
            </a:r>
          </a:p>
        </p:txBody>
      </p:sp>
      <p:grpSp>
        <p:nvGrpSpPr>
          <p:cNvPr id="17432" name="Group 51"/>
          <p:cNvGrpSpPr>
            <a:grpSpLocks/>
          </p:cNvGrpSpPr>
          <p:nvPr/>
        </p:nvGrpSpPr>
        <p:grpSpPr bwMode="auto">
          <a:xfrm>
            <a:off x="3875088" y="4903788"/>
            <a:ext cx="290512" cy="336550"/>
            <a:chOff x="2390" y="3023"/>
            <a:chExt cx="183" cy="212"/>
          </a:xfrm>
        </p:grpSpPr>
        <p:sp>
          <p:nvSpPr>
            <p:cNvPr id="17461" name="Text Box 52"/>
            <p:cNvSpPr txBox="1">
              <a:spLocks noChangeArrowheads="1"/>
            </p:cNvSpPr>
            <p:nvPr/>
          </p:nvSpPr>
          <p:spPr bwMode="auto">
            <a:xfrm>
              <a:off x="2390" y="3023"/>
              <a:ext cx="183" cy="2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Bookman Old Style" pitchFamily="18" charset="0"/>
                </a:rPr>
                <a:t>s</a:t>
              </a:r>
            </a:p>
          </p:txBody>
        </p:sp>
        <p:sp>
          <p:nvSpPr>
            <p:cNvPr id="17462" name="Line 53"/>
            <p:cNvSpPr>
              <a:spLocks noChangeShapeType="1"/>
            </p:cNvSpPr>
            <p:nvPr/>
          </p:nvSpPr>
          <p:spPr bwMode="auto">
            <a:xfrm>
              <a:off x="2454" y="3087"/>
              <a:ext cx="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3" name="Text Box 54"/>
          <p:cNvSpPr txBox="1">
            <a:spLocks noChangeArrowheads="1"/>
          </p:cNvSpPr>
          <p:nvPr/>
        </p:nvSpPr>
        <p:spPr bwMode="auto">
          <a:xfrm>
            <a:off x="3586163" y="4927600"/>
            <a:ext cx="290512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s</a:t>
            </a:r>
          </a:p>
        </p:txBody>
      </p:sp>
      <p:sp>
        <p:nvSpPr>
          <p:cNvPr id="17434" name="Text Box 55"/>
          <p:cNvSpPr txBox="1">
            <a:spLocks noChangeArrowheads="1"/>
          </p:cNvSpPr>
          <p:nvPr/>
        </p:nvSpPr>
        <p:spPr bwMode="auto">
          <a:xfrm>
            <a:off x="3779838" y="5641975"/>
            <a:ext cx="428625" cy="519113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17435" name="Text Box 56"/>
          <p:cNvSpPr txBox="1">
            <a:spLocks noChangeArrowheads="1"/>
          </p:cNvSpPr>
          <p:nvPr/>
        </p:nvSpPr>
        <p:spPr bwMode="auto">
          <a:xfrm>
            <a:off x="5213350" y="4173538"/>
            <a:ext cx="641350" cy="519112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K</a:t>
            </a:r>
            <a:r>
              <a:rPr lang="en-US" baseline="30000">
                <a:latin typeface="Bookman Old Style" pitchFamily="18" charset="0"/>
              </a:rPr>
              <a:t>+</a:t>
            </a:r>
          </a:p>
        </p:txBody>
      </p:sp>
      <p:sp>
        <p:nvSpPr>
          <p:cNvPr id="17436" name="Text Box 57"/>
          <p:cNvSpPr txBox="1">
            <a:spLocks noChangeArrowheads="1"/>
          </p:cNvSpPr>
          <p:nvPr/>
        </p:nvSpPr>
        <p:spPr bwMode="auto">
          <a:xfrm>
            <a:off x="5832475" y="854075"/>
            <a:ext cx="3035300" cy="1187450"/>
          </a:xfrm>
          <a:prstGeom prst="rect">
            <a:avLst/>
          </a:prstGeom>
          <a:solidFill>
            <a:srgbClr val="FFEEDD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Bookman Old Style" pitchFamily="18" charset="0"/>
              </a:rPr>
              <a:t>u-quark polarized  </a:t>
            </a:r>
          </a:p>
          <a:p>
            <a:pPr algn="l"/>
            <a:r>
              <a:rPr lang="en-US" sz="2400" dirty="0">
                <a:latin typeface="Bookman Old Style" pitchFamily="18" charset="0"/>
              </a:rPr>
              <a:t>by photon’s spin:</a:t>
            </a:r>
          </a:p>
          <a:p>
            <a:pPr algn="l"/>
            <a:r>
              <a:rPr lang="en-US" sz="2400" dirty="0" err="1">
                <a:latin typeface="Bookman Old Style" pitchFamily="18" charset="0"/>
              </a:rPr>
              <a:t>helicity</a:t>
            </a:r>
            <a:r>
              <a:rPr lang="en-US" sz="2400" dirty="0">
                <a:latin typeface="Bookman Old Style" pitchFamily="18" charset="0"/>
              </a:rPr>
              <a:t> conserved</a:t>
            </a:r>
            <a:endParaRPr lang="en-US" sz="2000" dirty="0">
              <a:latin typeface="Bookman Old Style" pitchFamily="18" charset="0"/>
            </a:endParaRPr>
          </a:p>
        </p:txBody>
      </p:sp>
      <p:sp>
        <p:nvSpPr>
          <p:cNvPr id="17437" name="Text Box 59"/>
          <p:cNvSpPr txBox="1">
            <a:spLocks noChangeArrowheads="1"/>
          </p:cNvSpPr>
          <p:nvPr/>
        </p:nvSpPr>
        <p:spPr bwMode="auto">
          <a:xfrm>
            <a:off x="5873750" y="3033713"/>
            <a:ext cx="3270250" cy="822325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Bookman Old Style" pitchFamily="18" charset="0"/>
              </a:rPr>
              <a:t>after absorption of</a:t>
            </a:r>
          </a:p>
          <a:p>
            <a:pPr algn="l"/>
            <a:r>
              <a:rPr lang="en-US" sz="2400">
                <a:latin typeface="Bookman Old Style" pitchFamily="18" charset="0"/>
              </a:rPr>
              <a:t>photon’s momentum</a:t>
            </a:r>
          </a:p>
        </p:txBody>
      </p:sp>
      <p:sp>
        <p:nvSpPr>
          <p:cNvPr id="17438" name="Text Box 64"/>
          <p:cNvSpPr txBox="1">
            <a:spLocks noChangeArrowheads="1"/>
          </p:cNvSpPr>
          <p:nvPr/>
        </p:nvSpPr>
        <p:spPr bwMode="auto">
          <a:xfrm>
            <a:off x="2438400" y="5653088"/>
            <a:ext cx="381000" cy="8255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u</a:t>
            </a:r>
          </a:p>
          <a:p>
            <a:r>
              <a:rPr lang="en-US" sz="1600">
                <a:latin typeface="Bookman Old Style" pitchFamily="18" charset="0"/>
              </a:rPr>
              <a:t>d</a:t>
            </a:r>
          </a:p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7439" name="Line 66"/>
          <p:cNvSpPr>
            <a:spLocks noChangeShapeType="1"/>
          </p:cNvSpPr>
          <p:nvPr/>
        </p:nvSpPr>
        <p:spPr bwMode="auto">
          <a:xfrm flipV="1">
            <a:off x="1843088" y="1335088"/>
            <a:ext cx="973137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Line 68"/>
          <p:cNvSpPr>
            <a:spLocks noChangeAspect="1" noChangeShapeType="1"/>
          </p:cNvSpPr>
          <p:nvPr/>
        </p:nvSpPr>
        <p:spPr bwMode="auto">
          <a:xfrm flipH="1">
            <a:off x="3036888" y="3751263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Line 69"/>
          <p:cNvSpPr>
            <a:spLocks noChangeShapeType="1"/>
          </p:cNvSpPr>
          <p:nvPr/>
        </p:nvSpPr>
        <p:spPr bwMode="auto">
          <a:xfrm flipH="1" flipV="1">
            <a:off x="1828800" y="798513"/>
            <a:ext cx="987425" cy="550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Line 70"/>
          <p:cNvSpPr>
            <a:spLocks noChangeShapeType="1"/>
          </p:cNvSpPr>
          <p:nvPr/>
        </p:nvSpPr>
        <p:spPr bwMode="auto">
          <a:xfrm flipV="1">
            <a:off x="2076450" y="1625600"/>
            <a:ext cx="319088" cy="203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Line 71"/>
          <p:cNvSpPr>
            <a:spLocks noChangeShapeType="1"/>
          </p:cNvSpPr>
          <p:nvPr/>
        </p:nvSpPr>
        <p:spPr bwMode="auto">
          <a:xfrm flipH="1" flipV="1">
            <a:off x="2249488" y="1030288"/>
            <a:ext cx="377825" cy="21748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Line 72"/>
          <p:cNvSpPr>
            <a:spLocks noChangeShapeType="1"/>
          </p:cNvSpPr>
          <p:nvPr/>
        </p:nvSpPr>
        <p:spPr bwMode="auto">
          <a:xfrm flipV="1">
            <a:off x="3048000" y="1335088"/>
            <a:ext cx="7112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Line 73"/>
          <p:cNvSpPr>
            <a:spLocks noChangeShapeType="1"/>
          </p:cNvSpPr>
          <p:nvPr/>
        </p:nvSpPr>
        <p:spPr bwMode="auto">
          <a:xfrm flipH="1" flipV="1">
            <a:off x="4368800" y="1481138"/>
            <a:ext cx="406400" cy="130175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Line 74"/>
          <p:cNvSpPr>
            <a:spLocks noChangeShapeType="1"/>
          </p:cNvSpPr>
          <p:nvPr/>
        </p:nvSpPr>
        <p:spPr bwMode="auto">
          <a:xfrm flipV="1">
            <a:off x="4224338" y="3019425"/>
            <a:ext cx="347662" cy="15875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Line 75"/>
          <p:cNvSpPr>
            <a:spLocks noChangeShapeType="1"/>
          </p:cNvSpPr>
          <p:nvPr/>
        </p:nvSpPr>
        <p:spPr bwMode="auto">
          <a:xfrm flipV="1">
            <a:off x="4572000" y="4594225"/>
            <a:ext cx="347663" cy="15875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Line 76"/>
          <p:cNvSpPr>
            <a:spLocks noChangeShapeType="1"/>
          </p:cNvSpPr>
          <p:nvPr/>
        </p:nvSpPr>
        <p:spPr bwMode="auto">
          <a:xfrm flipH="1">
            <a:off x="4137025" y="4976813"/>
            <a:ext cx="434975" cy="1603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Line 77"/>
          <p:cNvSpPr>
            <a:spLocks noChangeShapeType="1"/>
          </p:cNvSpPr>
          <p:nvPr/>
        </p:nvSpPr>
        <p:spPr bwMode="auto">
          <a:xfrm flipV="1">
            <a:off x="3454400" y="5268913"/>
            <a:ext cx="420688" cy="15875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5159375" y="5019675"/>
            <a:ext cx="3727450" cy="822325"/>
            <a:chOff x="3250" y="3162"/>
            <a:chExt cx="2348" cy="518"/>
          </a:xfrm>
        </p:grpSpPr>
        <p:grpSp>
          <p:nvGrpSpPr>
            <p:cNvPr id="17457" name="Group 60"/>
            <p:cNvGrpSpPr>
              <a:grpSpLocks/>
            </p:cNvGrpSpPr>
            <p:nvPr/>
          </p:nvGrpSpPr>
          <p:grpSpPr bwMode="auto">
            <a:xfrm>
              <a:off x="3730" y="3162"/>
              <a:ext cx="1868" cy="518"/>
              <a:chOff x="3873" y="2723"/>
              <a:chExt cx="1868" cy="518"/>
            </a:xfrm>
          </p:grpSpPr>
          <p:sp>
            <p:nvSpPr>
              <p:cNvPr id="17459" name="Text Box 61"/>
              <p:cNvSpPr txBox="1">
                <a:spLocks noChangeArrowheads="1"/>
              </p:cNvSpPr>
              <p:nvPr/>
            </p:nvSpPr>
            <p:spPr bwMode="auto">
              <a:xfrm>
                <a:off x="3873" y="2723"/>
                <a:ext cx="1868" cy="518"/>
              </a:xfrm>
              <a:prstGeom prst="rect">
                <a:avLst/>
              </a:prstGeom>
              <a:solidFill>
                <a:srgbClr val="FFEEDD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latin typeface="Bookman Old Style" pitchFamily="18" charset="0"/>
                  </a:rPr>
                  <a:t>  s spin selected </a:t>
                </a:r>
              </a:p>
              <a:p>
                <a:pPr algn="l"/>
                <a:r>
                  <a:rPr lang="en-US" sz="2400" dirty="0">
                    <a:latin typeface="Bookman Old Style" pitchFamily="18" charset="0"/>
                  </a:rPr>
                  <a:t>opposite u-quark’s</a:t>
                </a:r>
              </a:p>
            </p:txBody>
          </p:sp>
          <p:sp>
            <p:nvSpPr>
              <p:cNvPr id="17460" name="Line 62"/>
              <p:cNvSpPr>
                <a:spLocks noChangeShapeType="1"/>
              </p:cNvSpPr>
              <p:nvPr/>
            </p:nvSpPr>
            <p:spPr bwMode="auto">
              <a:xfrm>
                <a:off x="4065" y="2811"/>
                <a:ext cx="7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58" name="Line 79"/>
            <p:cNvSpPr>
              <a:spLocks noChangeShapeType="1"/>
            </p:cNvSpPr>
            <p:nvPr/>
          </p:nvSpPr>
          <p:spPr bwMode="auto">
            <a:xfrm flipH="1" flipV="1">
              <a:off x="3250" y="3278"/>
              <a:ext cx="494" cy="73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51" name="Line 80"/>
          <p:cNvSpPr>
            <a:spLocks noChangeShapeType="1"/>
          </p:cNvSpPr>
          <p:nvPr/>
        </p:nvSpPr>
        <p:spPr bwMode="auto">
          <a:xfrm flipH="1">
            <a:off x="4760913" y="1089025"/>
            <a:ext cx="1074737" cy="3333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260350" y="3910013"/>
            <a:ext cx="3302000" cy="1552575"/>
            <a:chOff x="164" y="2463"/>
            <a:chExt cx="2080" cy="978"/>
          </a:xfrm>
        </p:grpSpPr>
        <p:sp>
          <p:nvSpPr>
            <p:cNvPr id="17453" name="Line 82"/>
            <p:cNvSpPr>
              <a:spLocks noChangeShapeType="1"/>
            </p:cNvSpPr>
            <p:nvPr/>
          </p:nvSpPr>
          <p:spPr bwMode="auto">
            <a:xfrm>
              <a:off x="1861" y="3003"/>
              <a:ext cx="383" cy="12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54" name="Group 84"/>
            <p:cNvGrpSpPr>
              <a:grpSpLocks/>
            </p:cNvGrpSpPr>
            <p:nvPr/>
          </p:nvGrpSpPr>
          <p:grpSpPr bwMode="auto">
            <a:xfrm>
              <a:off x="164" y="2463"/>
              <a:ext cx="1716" cy="978"/>
              <a:chOff x="164" y="2463"/>
              <a:chExt cx="1716" cy="978"/>
            </a:xfrm>
          </p:grpSpPr>
          <p:sp>
            <p:nvSpPr>
              <p:cNvPr id="17455" name="Text Box 65"/>
              <p:cNvSpPr txBox="1">
                <a:spLocks noChangeArrowheads="1"/>
              </p:cNvSpPr>
              <p:nvPr/>
            </p:nvSpPr>
            <p:spPr bwMode="auto">
              <a:xfrm>
                <a:off x="164" y="2463"/>
                <a:ext cx="1716" cy="978"/>
              </a:xfrm>
              <a:prstGeom prst="rect">
                <a:avLst/>
              </a:prstGeom>
              <a:solidFill>
                <a:srgbClr val="FFB871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dirty="0">
                    <a:latin typeface="Symbol" pitchFamily="18" charset="2"/>
                  </a:rPr>
                  <a:t>L</a:t>
                </a:r>
                <a:r>
                  <a:rPr lang="en-US" sz="2400" dirty="0">
                    <a:latin typeface="Bookman Old Style" pitchFamily="18" charset="0"/>
                  </a:rPr>
                  <a:t> polarization </a:t>
                </a:r>
              </a:p>
              <a:p>
                <a:pPr algn="l"/>
                <a:r>
                  <a:rPr lang="en-US" sz="2400" dirty="0">
                    <a:latin typeface="Bookman Old Style" pitchFamily="18" charset="0"/>
                  </a:rPr>
                  <a:t> in direction of </a:t>
                </a:r>
                <a:r>
                  <a:rPr lang="en-US" sz="2400" dirty="0">
                    <a:latin typeface="Symbol" pitchFamily="18" charset="2"/>
                  </a:rPr>
                  <a:t>g</a:t>
                </a:r>
              </a:p>
              <a:p>
                <a:pPr algn="l"/>
                <a:r>
                  <a:rPr lang="en-US" sz="2400" dirty="0">
                    <a:latin typeface="Bookman Old Style" pitchFamily="18" charset="0"/>
                  </a:rPr>
                  <a:t> if s and s have</a:t>
                </a:r>
              </a:p>
              <a:p>
                <a:pPr algn="l"/>
                <a:r>
                  <a:rPr lang="en-US" sz="2400" dirty="0">
                    <a:latin typeface="Bookman Old Style" pitchFamily="18" charset="0"/>
                  </a:rPr>
                  <a:t> </a:t>
                </a:r>
                <a:r>
                  <a:rPr lang="en-US" sz="2400" dirty="0">
                    <a:solidFill>
                      <a:srgbClr val="0000FF"/>
                    </a:solidFill>
                    <a:latin typeface="Bookman Old Style" pitchFamily="18" charset="0"/>
                  </a:rPr>
                  <a:t>opposite</a:t>
                </a:r>
                <a:r>
                  <a:rPr lang="en-US" sz="2400" dirty="0">
                    <a:latin typeface="Bookman Old Style" pitchFamily="18" charset="0"/>
                  </a:rPr>
                  <a:t> spins !</a:t>
                </a:r>
              </a:p>
            </p:txBody>
          </p:sp>
          <p:sp>
            <p:nvSpPr>
              <p:cNvPr id="17456" name="Line 83"/>
              <p:cNvSpPr>
                <a:spLocks noChangeShapeType="1"/>
              </p:cNvSpPr>
              <p:nvPr/>
            </p:nvSpPr>
            <p:spPr bwMode="auto">
              <a:xfrm>
                <a:off x="1051" y="2999"/>
                <a:ext cx="7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538061" y="0"/>
            <a:ext cx="6096000" cy="1143000"/>
          </a:xfrm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dirty="0" smtClean="0"/>
              <a:t>Two Model Explanations</a:t>
            </a:r>
          </a:p>
        </p:txBody>
      </p:sp>
      <p:pic>
        <p:nvPicPr>
          <p:cNvPr id="19459" name="Content Placeholder 5" descr="CChyp2_07_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5275" y="1512888"/>
            <a:ext cx="4633913" cy="4525962"/>
          </a:xfrm>
          <a:solidFill>
            <a:srgbClr val="FFEEDD"/>
          </a:solidFill>
          <a:effectLst>
            <a:outerShdw blurRad="50800" dist="50800" dir="2700000" algn="tl" rotWithShape="0">
              <a:prstClr val="black"/>
            </a:outerShdw>
          </a:effectLst>
        </p:spPr>
      </p:pic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4978400" y="1263650"/>
            <a:ext cx="3686175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CERN Courier: July, 2007</a:t>
            </a:r>
          </a:p>
          <a:p>
            <a:r>
              <a:rPr lang="en-US" sz="1800"/>
              <a:t>Harry Lee, Dan Carman, Reinhard</a:t>
            </a:r>
          </a:p>
          <a:p>
            <a:r>
              <a:rPr lang="en-US" sz="1800"/>
              <a:t>Schumacher, MM</a:t>
            </a:r>
          </a:p>
          <a:p>
            <a:endParaRPr lang="en-US" sz="1800"/>
          </a:p>
          <a:p>
            <a:r>
              <a:rPr lang="en-US" sz="1800"/>
              <a:t>Two possible pictures of how </a:t>
            </a:r>
            <a:r>
              <a:rPr lang="en-US" sz="1800">
                <a:solidFill>
                  <a:srgbClr val="CC0000"/>
                </a:solidFill>
              </a:rPr>
              <a:t>spin</a:t>
            </a:r>
          </a:p>
          <a:p>
            <a:r>
              <a:rPr lang="en-US" sz="1800">
                <a:solidFill>
                  <a:srgbClr val="CC0000"/>
                </a:solidFill>
              </a:rPr>
              <a:t>is transferred</a:t>
            </a:r>
            <a:r>
              <a:rPr lang="en-US" sz="1800"/>
              <a:t> from virtual photon</a:t>
            </a:r>
          </a:p>
          <a:p>
            <a:r>
              <a:rPr lang="en-US" sz="1800"/>
              <a:t>to the </a:t>
            </a:r>
            <a:r>
              <a:rPr lang="en-US" sz="1800">
                <a:latin typeface="Symbol" pitchFamily="18" charset="2"/>
              </a:rPr>
              <a:t>L.</a:t>
            </a:r>
          </a:p>
          <a:p>
            <a:endParaRPr lang="en-US" sz="1800">
              <a:latin typeface="Symbol" pitchFamily="18" charset="2"/>
            </a:endParaRPr>
          </a:p>
          <a:p>
            <a:r>
              <a:rPr lang="en-US" sz="1800"/>
              <a:t>Carman, MM: photon to u-quark;</a:t>
            </a:r>
          </a:p>
          <a:p>
            <a:r>
              <a:rPr lang="en-US" sz="1800"/>
              <a:t>through s-sbar spin correlation to </a:t>
            </a:r>
            <a:r>
              <a:rPr lang="en-US" sz="1800">
                <a:latin typeface="Symbol" pitchFamily="18" charset="2"/>
              </a:rPr>
              <a:t>L</a:t>
            </a:r>
            <a:r>
              <a:rPr lang="en-US" sz="1800"/>
              <a:t>.</a:t>
            </a:r>
          </a:p>
          <a:p>
            <a:endParaRPr lang="en-US" sz="1800"/>
          </a:p>
          <a:p>
            <a:r>
              <a:rPr lang="en-US" sz="1800"/>
              <a:t>Schumacher: directly from photon</a:t>
            </a:r>
          </a:p>
          <a:p>
            <a:r>
              <a:rPr lang="en-US" sz="1800"/>
              <a:t>to s-sbar to </a:t>
            </a:r>
            <a:r>
              <a:rPr lang="en-US" sz="1800">
                <a:latin typeface="Symbol" pitchFamily="18" charset="2"/>
              </a:rPr>
              <a:t>L</a:t>
            </a:r>
            <a:r>
              <a:rPr lang="en-US" sz="1800"/>
              <a:t>.</a:t>
            </a:r>
          </a:p>
          <a:p>
            <a:endParaRPr lang="en-US"/>
          </a:p>
          <a:p>
            <a:r>
              <a:rPr lang="en-US" sz="2000">
                <a:solidFill>
                  <a:srgbClr val="0000FF"/>
                </a:solidFill>
              </a:rPr>
              <a:t>Problem</a:t>
            </a:r>
            <a:r>
              <a:rPr lang="en-US" sz="2000"/>
              <a:t>: </a:t>
            </a:r>
            <a:r>
              <a:rPr lang="en-US" sz="2000">
                <a:solidFill>
                  <a:srgbClr val="FF0000"/>
                </a:solidFill>
              </a:rPr>
              <a:t>both consistent with data!</a:t>
            </a:r>
            <a:endParaRPr lang="en-US" sz="2000" b="1"/>
          </a:p>
          <a:p>
            <a:r>
              <a:rPr lang="en-US" sz="2000" b="1"/>
              <a:t>How (else) to distinguish models?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  <a:solidFill>
            <a:srgbClr val="BDBDFF"/>
          </a:solidFill>
        </p:spPr>
        <p:txBody>
          <a:bodyPr/>
          <a:lstStyle/>
          <a:p>
            <a:r>
              <a:rPr lang="en-US" sz="2800" dirty="0">
                <a:latin typeface="Palatino" pitchFamily="18" charset="0"/>
              </a:rPr>
              <a:t>Competing Phenomenology: how to distinguish?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34975" y="1509713"/>
            <a:ext cx="3932238" cy="1522412"/>
            <a:chOff x="274" y="951"/>
            <a:chExt cx="2477" cy="959"/>
          </a:xfrm>
        </p:grpSpPr>
        <p:sp>
          <p:nvSpPr>
            <p:cNvPr id="410638" name="Line 14"/>
            <p:cNvSpPr>
              <a:spLocks noChangeShapeType="1"/>
            </p:cNvSpPr>
            <p:nvPr/>
          </p:nvSpPr>
          <p:spPr bwMode="auto">
            <a:xfrm flipH="1" flipV="1">
              <a:off x="274" y="951"/>
              <a:ext cx="622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283" y="1096"/>
              <a:ext cx="2468" cy="814"/>
              <a:chOff x="1691" y="859"/>
              <a:chExt cx="2468" cy="814"/>
            </a:xfrm>
          </p:grpSpPr>
          <p:grpSp>
            <p:nvGrpSpPr>
              <p:cNvPr id="4" name="Group 5"/>
              <p:cNvGrpSpPr>
                <a:grpSpLocks noChangeAspect="1"/>
              </p:cNvGrpSpPr>
              <p:nvPr/>
            </p:nvGrpSpPr>
            <p:grpSpPr bwMode="auto">
              <a:xfrm>
                <a:off x="2301" y="999"/>
                <a:ext cx="772" cy="147"/>
                <a:chOff x="576" y="981"/>
                <a:chExt cx="1568" cy="1183"/>
              </a:xfrm>
            </p:grpSpPr>
            <p:sp>
              <p:nvSpPr>
                <p:cNvPr id="410630" name="Freeform 6"/>
                <p:cNvSpPr>
                  <a:spLocks noChangeAspect="1"/>
                </p:cNvSpPr>
                <p:nvPr/>
              </p:nvSpPr>
              <p:spPr bwMode="auto">
                <a:xfrm>
                  <a:off x="576" y="994"/>
                  <a:ext cx="786" cy="1170"/>
                </a:xfrm>
                <a:custGeom>
                  <a:avLst/>
                  <a:gdLst/>
                  <a:ahLst/>
                  <a:cxnLst>
                    <a:cxn ang="0">
                      <a:pos x="0" y="588"/>
                    </a:cxn>
                    <a:cxn ang="0">
                      <a:pos x="576" y="3"/>
                    </a:cxn>
                    <a:cxn ang="0">
                      <a:pos x="1152" y="606"/>
                    </a:cxn>
                    <a:cxn ang="0">
                      <a:pos x="1728" y="1164"/>
                    </a:cxn>
                    <a:cxn ang="0">
                      <a:pos x="2295" y="569"/>
                    </a:cxn>
                    <a:cxn ang="0">
                      <a:pos x="2880" y="3"/>
                    </a:cxn>
                    <a:cxn ang="0">
                      <a:pos x="3438" y="579"/>
                    </a:cxn>
                    <a:cxn ang="0">
                      <a:pos x="4023" y="1164"/>
                    </a:cxn>
                    <a:cxn ang="0">
                      <a:pos x="4599" y="569"/>
                    </a:cxn>
                  </a:cxnLst>
                  <a:rect l="0" t="0" r="r" b="b"/>
                  <a:pathLst>
                    <a:path w="4599" h="1170">
                      <a:moveTo>
                        <a:pt x="0" y="588"/>
                      </a:moveTo>
                      <a:cubicBezTo>
                        <a:pt x="192" y="294"/>
                        <a:pt x="384" y="0"/>
                        <a:pt x="576" y="3"/>
                      </a:cubicBezTo>
                      <a:cubicBezTo>
                        <a:pt x="768" y="6"/>
                        <a:pt x="960" y="413"/>
                        <a:pt x="1152" y="606"/>
                      </a:cubicBezTo>
                      <a:cubicBezTo>
                        <a:pt x="1344" y="799"/>
                        <a:pt x="1538" y="1170"/>
                        <a:pt x="1728" y="1164"/>
                      </a:cubicBezTo>
                      <a:cubicBezTo>
                        <a:pt x="1918" y="1158"/>
                        <a:pt x="2103" y="762"/>
                        <a:pt x="2295" y="569"/>
                      </a:cubicBezTo>
                      <a:cubicBezTo>
                        <a:pt x="2487" y="376"/>
                        <a:pt x="2690" y="1"/>
                        <a:pt x="2880" y="3"/>
                      </a:cubicBezTo>
                      <a:cubicBezTo>
                        <a:pt x="3070" y="5"/>
                        <a:pt x="3248" y="386"/>
                        <a:pt x="3438" y="579"/>
                      </a:cubicBezTo>
                      <a:cubicBezTo>
                        <a:pt x="3628" y="772"/>
                        <a:pt x="3830" y="1166"/>
                        <a:pt x="4023" y="1164"/>
                      </a:cubicBezTo>
                      <a:cubicBezTo>
                        <a:pt x="4216" y="1162"/>
                        <a:pt x="4500" y="668"/>
                        <a:pt x="4599" y="569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31" name="Freeform 7"/>
                <p:cNvSpPr>
                  <a:spLocks noChangeAspect="1"/>
                </p:cNvSpPr>
                <p:nvPr/>
              </p:nvSpPr>
              <p:spPr bwMode="auto">
                <a:xfrm>
                  <a:off x="1358" y="981"/>
                  <a:ext cx="786" cy="1170"/>
                </a:xfrm>
                <a:custGeom>
                  <a:avLst/>
                  <a:gdLst/>
                  <a:ahLst/>
                  <a:cxnLst>
                    <a:cxn ang="0">
                      <a:pos x="0" y="588"/>
                    </a:cxn>
                    <a:cxn ang="0">
                      <a:pos x="576" y="3"/>
                    </a:cxn>
                    <a:cxn ang="0">
                      <a:pos x="1152" y="606"/>
                    </a:cxn>
                    <a:cxn ang="0">
                      <a:pos x="1728" y="1164"/>
                    </a:cxn>
                    <a:cxn ang="0">
                      <a:pos x="2295" y="569"/>
                    </a:cxn>
                    <a:cxn ang="0">
                      <a:pos x="2880" y="3"/>
                    </a:cxn>
                    <a:cxn ang="0">
                      <a:pos x="3438" y="579"/>
                    </a:cxn>
                    <a:cxn ang="0">
                      <a:pos x="4023" y="1164"/>
                    </a:cxn>
                    <a:cxn ang="0">
                      <a:pos x="4599" y="569"/>
                    </a:cxn>
                  </a:cxnLst>
                  <a:rect l="0" t="0" r="r" b="b"/>
                  <a:pathLst>
                    <a:path w="4599" h="1170">
                      <a:moveTo>
                        <a:pt x="0" y="588"/>
                      </a:moveTo>
                      <a:cubicBezTo>
                        <a:pt x="192" y="294"/>
                        <a:pt x="384" y="0"/>
                        <a:pt x="576" y="3"/>
                      </a:cubicBezTo>
                      <a:cubicBezTo>
                        <a:pt x="768" y="6"/>
                        <a:pt x="960" y="413"/>
                        <a:pt x="1152" y="606"/>
                      </a:cubicBezTo>
                      <a:cubicBezTo>
                        <a:pt x="1344" y="799"/>
                        <a:pt x="1538" y="1170"/>
                        <a:pt x="1728" y="1164"/>
                      </a:cubicBezTo>
                      <a:cubicBezTo>
                        <a:pt x="1918" y="1158"/>
                        <a:pt x="2103" y="762"/>
                        <a:pt x="2295" y="569"/>
                      </a:cubicBezTo>
                      <a:cubicBezTo>
                        <a:pt x="2487" y="376"/>
                        <a:pt x="2690" y="1"/>
                        <a:pt x="2880" y="3"/>
                      </a:cubicBezTo>
                      <a:cubicBezTo>
                        <a:pt x="3070" y="5"/>
                        <a:pt x="3248" y="386"/>
                        <a:pt x="3438" y="579"/>
                      </a:cubicBezTo>
                      <a:cubicBezTo>
                        <a:pt x="3628" y="772"/>
                        <a:pt x="3830" y="1166"/>
                        <a:pt x="4023" y="1164"/>
                      </a:cubicBezTo>
                      <a:cubicBezTo>
                        <a:pt x="4216" y="1162"/>
                        <a:pt x="4500" y="668"/>
                        <a:pt x="4599" y="569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0632" name="Line 8"/>
              <p:cNvSpPr>
                <a:spLocks noChangeAspect="1" noChangeShapeType="1"/>
              </p:cNvSpPr>
              <p:nvPr/>
            </p:nvSpPr>
            <p:spPr bwMode="auto">
              <a:xfrm flipH="1">
                <a:off x="3169" y="1429"/>
                <a:ext cx="618" cy="2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33" name="Line 9"/>
              <p:cNvSpPr>
                <a:spLocks noChangeAspect="1" noChangeShapeType="1"/>
              </p:cNvSpPr>
              <p:nvPr/>
            </p:nvSpPr>
            <p:spPr bwMode="auto">
              <a:xfrm flipH="1">
                <a:off x="3132" y="1357"/>
                <a:ext cx="618" cy="2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34" name="Line 1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074" y="1079"/>
                <a:ext cx="686" cy="2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35" name="Text Box 11"/>
              <p:cNvSpPr txBox="1">
                <a:spLocks noChangeArrowheads="1"/>
              </p:cNvSpPr>
              <p:nvPr/>
            </p:nvSpPr>
            <p:spPr bwMode="auto">
              <a:xfrm>
                <a:off x="3732" y="1181"/>
                <a:ext cx="203" cy="35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65000"/>
                  </a:lnSpc>
                </a:pPr>
                <a:r>
                  <a:rPr lang="en-US" sz="1600">
                    <a:latin typeface="Bookman Old Style" pitchFamily="18" charset="0"/>
                  </a:rPr>
                  <a:t>u</a:t>
                </a:r>
              </a:p>
              <a:p>
                <a:pPr>
                  <a:lnSpc>
                    <a:spcPct val="65000"/>
                  </a:lnSpc>
                </a:pPr>
                <a:r>
                  <a:rPr lang="en-US" sz="1600">
                    <a:latin typeface="Bookman Old Style" pitchFamily="18" charset="0"/>
                  </a:rPr>
                  <a:t>u</a:t>
                </a:r>
              </a:p>
              <a:p>
                <a:pPr>
                  <a:lnSpc>
                    <a:spcPct val="65000"/>
                  </a:lnSpc>
                </a:pPr>
                <a:r>
                  <a:rPr lang="en-US" sz="1600">
                    <a:latin typeface="Bookman Old Style" pitchFamily="18" charset="0"/>
                  </a:rPr>
                  <a:t>d</a:t>
                </a:r>
              </a:p>
            </p:txBody>
          </p:sp>
          <p:sp>
            <p:nvSpPr>
              <p:cNvPr id="410636" name="Text Box 12"/>
              <p:cNvSpPr txBox="1">
                <a:spLocks noChangeArrowheads="1"/>
              </p:cNvSpPr>
              <p:nvPr/>
            </p:nvSpPr>
            <p:spPr bwMode="auto">
              <a:xfrm>
                <a:off x="3904" y="1132"/>
                <a:ext cx="255" cy="327"/>
              </a:xfrm>
              <a:prstGeom prst="rect">
                <a:avLst/>
              </a:prstGeom>
              <a:solidFill>
                <a:srgbClr val="F5CFE7"/>
              </a:solidFill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Bookman Old Style" pitchFamily="18" charset="0"/>
                  </a:rPr>
                  <a:t>p</a:t>
                </a:r>
              </a:p>
            </p:txBody>
          </p:sp>
          <p:sp>
            <p:nvSpPr>
              <p:cNvPr id="410637" name="Line 13"/>
              <p:cNvSpPr>
                <a:spLocks noChangeShapeType="1"/>
              </p:cNvSpPr>
              <p:nvPr/>
            </p:nvSpPr>
            <p:spPr bwMode="auto">
              <a:xfrm flipV="1">
                <a:off x="1691" y="1051"/>
                <a:ext cx="613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39" name="Line 15"/>
              <p:cNvSpPr>
                <a:spLocks noChangeShapeType="1"/>
              </p:cNvSpPr>
              <p:nvPr/>
            </p:nvSpPr>
            <p:spPr bwMode="auto">
              <a:xfrm flipV="1">
                <a:off x="1838" y="1234"/>
                <a:ext cx="201" cy="128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40" name="Line 16"/>
              <p:cNvSpPr>
                <a:spLocks noChangeShapeType="1"/>
              </p:cNvSpPr>
              <p:nvPr/>
            </p:nvSpPr>
            <p:spPr bwMode="auto">
              <a:xfrm flipH="1" flipV="1">
                <a:off x="1947" y="859"/>
                <a:ext cx="238" cy="137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41" name="Line 17"/>
              <p:cNvSpPr>
                <a:spLocks noChangeShapeType="1"/>
              </p:cNvSpPr>
              <p:nvPr/>
            </p:nvSpPr>
            <p:spPr bwMode="auto">
              <a:xfrm flipV="1">
                <a:off x="2450" y="1051"/>
                <a:ext cx="448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42" name="Line 18"/>
              <p:cNvSpPr>
                <a:spLocks noChangeShapeType="1"/>
              </p:cNvSpPr>
              <p:nvPr/>
            </p:nvSpPr>
            <p:spPr bwMode="auto">
              <a:xfrm flipH="1" flipV="1">
                <a:off x="3282" y="1143"/>
                <a:ext cx="256" cy="82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5081588" y="1171575"/>
            <a:ext cx="3109912" cy="1987550"/>
            <a:chOff x="1729" y="2629"/>
            <a:chExt cx="1959" cy="1252"/>
          </a:xfrm>
        </p:grpSpPr>
        <p:sp>
          <p:nvSpPr>
            <p:cNvPr id="410646" name="Line 22"/>
            <p:cNvSpPr>
              <a:spLocks noChangeAspect="1" noChangeShapeType="1"/>
            </p:cNvSpPr>
            <p:nvPr/>
          </p:nvSpPr>
          <p:spPr bwMode="auto">
            <a:xfrm flipH="1">
              <a:off x="1863" y="3298"/>
              <a:ext cx="617" cy="2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47" name="Line 23"/>
            <p:cNvSpPr>
              <a:spLocks noChangeAspect="1" noChangeShapeType="1"/>
            </p:cNvSpPr>
            <p:nvPr/>
          </p:nvSpPr>
          <p:spPr bwMode="auto">
            <a:xfrm flipH="1">
              <a:off x="1729" y="3459"/>
              <a:ext cx="618" cy="2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48" name="Line 24"/>
            <p:cNvSpPr>
              <a:spLocks noChangeAspect="1" noChangeShapeType="1"/>
            </p:cNvSpPr>
            <p:nvPr/>
          </p:nvSpPr>
          <p:spPr bwMode="auto">
            <a:xfrm flipH="1">
              <a:off x="1753" y="3531"/>
              <a:ext cx="618" cy="2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49" name="Line 25"/>
            <p:cNvSpPr>
              <a:spLocks noChangeAspect="1" noChangeShapeType="1"/>
            </p:cNvSpPr>
            <p:nvPr/>
          </p:nvSpPr>
          <p:spPr bwMode="auto">
            <a:xfrm flipV="1">
              <a:off x="2669" y="2797"/>
              <a:ext cx="632" cy="2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50" name="Line 26"/>
            <p:cNvSpPr>
              <a:spLocks noChangeAspect="1" noChangeShapeType="1"/>
            </p:cNvSpPr>
            <p:nvPr/>
          </p:nvSpPr>
          <p:spPr bwMode="auto">
            <a:xfrm flipV="1">
              <a:off x="2580" y="2979"/>
              <a:ext cx="632" cy="2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51" name="Text Box 27"/>
            <p:cNvSpPr txBox="1">
              <a:spLocks noChangeArrowheads="1"/>
            </p:cNvSpPr>
            <p:nvPr/>
          </p:nvSpPr>
          <p:spPr bwMode="auto">
            <a:xfrm>
              <a:off x="2512" y="2903"/>
              <a:ext cx="203" cy="2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Bookman Old Style" pitchFamily="18" charset="0"/>
                </a:rPr>
                <a:t>u</a:t>
              </a:r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2441" y="3089"/>
              <a:ext cx="183" cy="212"/>
              <a:chOff x="2390" y="3023"/>
              <a:chExt cx="183" cy="212"/>
            </a:xfrm>
          </p:grpSpPr>
          <p:sp>
            <p:nvSpPr>
              <p:cNvPr id="410653" name="Text Box 29"/>
              <p:cNvSpPr txBox="1">
                <a:spLocks noChangeArrowheads="1"/>
              </p:cNvSpPr>
              <p:nvPr/>
            </p:nvSpPr>
            <p:spPr bwMode="auto">
              <a:xfrm>
                <a:off x="2390" y="3023"/>
                <a:ext cx="183" cy="212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Bookman Old Style" pitchFamily="18" charset="0"/>
                  </a:rPr>
                  <a:t>s</a:t>
                </a:r>
              </a:p>
            </p:txBody>
          </p:sp>
          <p:sp>
            <p:nvSpPr>
              <p:cNvPr id="410654" name="Line 30"/>
              <p:cNvSpPr>
                <a:spLocks noChangeShapeType="1"/>
              </p:cNvSpPr>
              <p:nvPr/>
            </p:nvSpPr>
            <p:spPr bwMode="auto">
              <a:xfrm>
                <a:off x="2454" y="3087"/>
                <a:ext cx="6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655" name="Text Box 31"/>
            <p:cNvSpPr txBox="1">
              <a:spLocks noChangeArrowheads="1"/>
            </p:cNvSpPr>
            <p:nvPr/>
          </p:nvSpPr>
          <p:spPr bwMode="auto">
            <a:xfrm>
              <a:off x="2259" y="3104"/>
              <a:ext cx="183" cy="2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Bookman Old Style" pitchFamily="18" charset="0"/>
                </a:rPr>
                <a:t>s</a:t>
              </a:r>
            </a:p>
          </p:txBody>
        </p:sp>
        <p:sp>
          <p:nvSpPr>
            <p:cNvPr id="410656" name="Text Box 32"/>
            <p:cNvSpPr txBox="1">
              <a:spLocks noChangeArrowheads="1"/>
            </p:cNvSpPr>
            <p:nvPr/>
          </p:nvSpPr>
          <p:spPr bwMode="auto">
            <a:xfrm>
              <a:off x="2381" y="3554"/>
              <a:ext cx="270" cy="327"/>
            </a:xfrm>
            <a:prstGeom prst="rect">
              <a:avLst/>
            </a:prstGeom>
            <a:solidFill>
              <a:srgbClr val="F5CFE7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L</a:t>
              </a:r>
            </a:p>
          </p:txBody>
        </p:sp>
        <p:sp>
          <p:nvSpPr>
            <p:cNvPr id="410657" name="Text Box 33"/>
            <p:cNvSpPr txBox="1">
              <a:spLocks noChangeArrowheads="1"/>
            </p:cNvSpPr>
            <p:nvPr/>
          </p:nvSpPr>
          <p:spPr bwMode="auto">
            <a:xfrm>
              <a:off x="3284" y="2629"/>
              <a:ext cx="404" cy="327"/>
            </a:xfrm>
            <a:prstGeom prst="rect">
              <a:avLst/>
            </a:prstGeom>
            <a:solidFill>
              <a:srgbClr val="F5CFE7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Bookman Old Style" pitchFamily="18" charset="0"/>
                </a:rPr>
                <a:t>K</a:t>
              </a:r>
              <a:r>
                <a:rPr lang="en-US" baseline="30000">
                  <a:latin typeface="Bookman Old Style" pitchFamily="18" charset="0"/>
                </a:rPr>
                <a:t>+</a:t>
              </a:r>
            </a:p>
          </p:txBody>
        </p:sp>
        <p:sp>
          <p:nvSpPr>
            <p:cNvPr id="410659" name="Line 35"/>
            <p:cNvSpPr>
              <a:spLocks noChangeShapeType="1"/>
            </p:cNvSpPr>
            <p:nvPr/>
          </p:nvSpPr>
          <p:spPr bwMode="auto">
            <a:xfrm flipV="1">
              <a:off x="2880" y="2894"/>
              <a:ext cx="219" cy="10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60" name="Line 36"/>
            <p:cNvSpPr>
              <a:spLocks noChangeShapeType="1"/>
            </p:cNvSpPr>
            <p:nvPr/>
          </p:nvSpPr>
          <p:spPr bwMode="auto">
            <a:xfrm flipH="1">
              <a:off x="2606" y="3135"/>
              <a:ext cx="274" cy="10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61" name="Line 37"/>
            <p:cNvSpPr>
              <a:spLocks noChangeShapeType="1"/>
            </p:cNvSpPr>
            <p:nvPr/>
          </p:nvSpPr>
          <p:spPr bwMode="auto">
            <a:xfrm flipV="1">
              <a:off x="2176" y="3319"/>
              <a:ext cx="265" cy="10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665" name="AutoShape 41"/>
          <p:cNvSpPr>
            <a:spLocks/>
          </p:cNvSpPr>
          <p:nvPr/>
        </p:nvSpPr>
        <p:spPr bwMode="auto">
          <a:xfrm>
            <a:off x="4543425" y="1639888"/>
            <a:ext cx="223838" cy="1436687"/>
          </a:xfrm>
          <a:prstGeom prst="rightBrace">
            <a:avLst>
              <a:gd name="adj1" fmla="val 5348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45"/>
          <p:cNvGrpSpPr>
            <a:grpSpLocks noChangeAspect="1"/>
          </p:cNvGrpSpPr>
          <p:nvPr/>
        </p:nvGrpSpPr>
        <p:grpSpPr bwMode="auto">
          <a:xfrm>
            <a:off x="409575" y="4479925"/>
            <a:ext cx="1225550" cy="233363"/>
            <a:chOff x="576" y="981"/>
            <a:chExt cx="1568" cy="1183"/>
          </a:xfrm>
        </p:grpSpPr>
        <p:sp>
          <p:nvSpPr>
            <p:cNvPr id="410670" name="Freeform 46"/>
            <p:cNvSpPr>
              <a:spLocks noChangeAspect="1"/>
            </p:cNvSpPr>
            <p:nvPr/>
          </p:nvSpPr>
          <p:spPr bwMode="auto">
            <a:xfrm>
              <a:off x="576" y="994"/>
              <a:ext cx="786" cy="1170"/>
            </a:xfrm>
            <a:custGeom>
              <a:avLst/>
              <a:gdLst/>
              <a:ahLst/>
              <a:cxnLst>
                <a:cxn ang="0">
                  <a:pos x="0" y="588"/>
                </a:cxn>
                <a:cxn ang="0">
                  <a:pos x="576" y="3"/>
                </a:cxn>
                <a:cxn ang="0">
                  <a:pos x="1152" y="606"/>
                </a:cxn>
                <a:cxn ang="0">
                  <a:pos x="1728" y="1164"/>
                </a:cxn>
                <a:cxn ang="0">
                  <a:pos x="2295" y="569"/>
                </a:cxn>
                <a:cxn ang="0">
                  <a:pos x="2880" y="3"/>
                </a:cxn>
                <a:cxn ang="0">
                  <a:pos x="3438" y="579"/>
                </a:cxn>
                <a:cxn ang="0">
                  <a:pos x="4023" y="1164"/>
                </a:cxn>
                <a:cxn ang="0">
                  <a:pos x="4599" y="569"/>
                </a:cxn>
              </a:cxnLst>
              <a:rect l="0" t="0" r="r" b="b"/>
              <a:pathLst>
                <a:path w="4599" h="1170">
                  <a:moveTo>
                    <a:pt x="0" y="588"/>
                  </a:moveTo>
                  <a:cubicBezTo>
                    <a:pt x="192" y="294"/>
                    <a:pt x="384" y="0"/>
                    <a:pt x="576" y="3"/>
                  </a:cubicBezTo>
                  <a:cubicBezTo>
                    <a:pt x="768" y="6"/>
                    <a:pt x="960" y="413"/>
                    <a:pt x="1152" y="606"/>
                  </a:cubicBezTo>
                  <a:cubicBezTo>
                    <a:pt x="1344" y="799"/>
                    <a:pt x="1538" y="1170"/>
                    <a:pt x="1728" y="1164"/>
                  </a:cubicBezTo>
                  <a:cubicBezTo>
                    <a:pt x="1918" y="1158"/>
                    <a:pt x="2103" y="762"/>
                    <a:pt x="2295" y="569"/>
                  </a:cubicBezTo>
                  <a:cubicBezTo>
                    <a:pt x="2487" y="376"/>
                    <a:pt x="2690" y="1"/>
                    <a:pt x="2880" y="3"/>
                  </a:cubicBezTo>
                  <a:cubicBezTo>
                    <a:pt x="3070" y="5"/>
                    <a:pt x="3248" y="386"/>
                    <a:pt x="3438" y="579"/>
                  </a:cubicBezTo>
                  <a:cubicBezTo>
                    <a:pt x="3628" y="772"/>
                    <a:pt x="3830" y="1166"/>
                    <a:pt x="4023" y="1164"/>
                  </a:cubicBezTo>
                  <a:cubicBezTo>
                    <a:pt x="4216" y="1162"/>
                    <a:pt x="4500" y="668"/>
                    <a:pt x="4599" y="56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71" name="Freeform 47"/>
            <p:cNvSpPr>
              <a:spLocks noChangeAspect="1"/>
            </p:cNvSpPr>
            <p:nvPr/>
          </p:nvSpPr>
          <p:spPr bwMode="auto">
            <a:xfrm>
              <a:off x="1358" y="981"/>
              <a:ext cx="786" cy="1170"/>
            </a:xfrm>
            <a:custGeom>
              <a:avLst/>
              <a:gdLst/>
              <a:ahLst/>
              <a:cxnLst>
                <a:cxn ang="0">
                  <a:pos x="0" y="588"/>
                </a:cxn>
                <a:cxn ang="0">
                  <a:pos x="576" y="3"/>
                </a:cxn>
                <a:cxn ang="0">
                  <a:pos x="1152" y="606"/>
                </a:cxn>
                <a:cxn ang="0">
                  <a:pos x="1728" y="1164"/>
                </a:cxn>
                <a:cxn ang="0">
                  <a:pos x="2295" y="569"/>
                </a:cxn>
                <a:cxn ang="0">
                  <a:pos x="2880" y="3"/>
                </a:cxn>
                <a:cxn ang="0">
                  <a:pos x="3438" y="579"/>
                </a:cxn>
                <a:cxn ang="0">
                  <a:pos x="4023" y="1164"/>
                </a:cxn>
                <a:cxn ang="0">
                  <a:pos x="4599" y="569"/>
                </a:cxn>
              </a:cxnLst>
              <a:rect l="0" t="0" r="r" b="b"/>
              <a:pathLst>
                <a:path w="4599" h="1170">
                  <a:moveTo>
                    <a:pt x="0" y="588"/>
                  </a:moveTo>
                  <a:cubicBezTo>
                    <a:pt x="192" y="294"/>
                    <a:pt x="384" y="0"/>
                    <a:pt x="576" y="3"/>
                  </a:cubicBezTo>
                  <a:cubicBezTo>
                    <a:pt x="768" y="6"/>
                    <a:pt x="960" y="413"/>
                    <a:pt x="1152" y="606"/>
                  </a:cubicBezTo>
                  <a:cubicBezTo>
                    <a:pt x="1344" y="799"/>
                    <a:pt x="1538" y="1170"/>
                    <a:pt x="1728" y="1164"/>
                  </a:cubicBezTo>
                  <a:cubicBezTo>
                    <a:pt x="1918" y="1158"/>
                    <a:pt x="2103" y="762"/>
                    <a:pt x="2295" y="569"/>
                  </a:cubicBezTo>
                  <a:cubicBezTo>
                    <a:pt x="2487" y="376"/>
                    <a:pt x="2690" y="1"/>
                    <a:pt x="2880" y="3"/>
                  </a:cubicBezTo>
                  <a:cubicBezTo>
                    <a:pt x="3070" y="5"/>
                    <a:pt x="3248" y="386"/>
                    <a:pt x="3438" y="579"/>
                  </a:cubicBezTo>
                  <a:cubicBezTo>
                    <a:pt x="3628" y="772"/>
                    <a:pt x="3830" y="1166"/>
                    <a:pt x="4023" y="1164"/>
                  </a:cubicBezTo>
                  <a:cubicBezTo>
                    <a:pt x="4216" y="1162"/>
                    <a:pt x="4500" y="668"/>
                    <a:pt x="4599" y="56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680" name="Line 56"/>
          <p:cNvSpPr>
            <a:spLocks noChangeShapeType="1"/>
          </p:cNvSpPr>
          <p:nvPr/>
        </p:nvSpPr>
        <p:spPr bwMode="auto">
          <a:xfrm flipV="1">
            <a:off x="747713" y="4605338"/>
            <a:ext cx="7112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3246438" y="4287838"/>
            <a:ext cx="1722437" cy="942975"/>
            <a:chOff x="2932" y="2737"/>
            <a:chExt cx="1085" cy="594"/>
          </a:xfrm>
        </p:grpSpPr>
        <p:sp>
          <p:nvSpPr>
            <p:cNvPr id="410672" name="Line 48"/>
            <p:cNvSpPr>
              <a:spLocks noChangeAspect="1" noChangeShapeType="1"/>
            </p:cNvSpPr>
            <p:nvPr/>
          </p:nvSpPr>
          <p:spPr bwMode="auto">
            <a:xfrm flipH="1">
              <a:off x="3027" y="3087"/>
              <a:ext cx="618" cy="2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73" name="Line 49"/>
            <p:cNvSpPr>
              <a:spLocks noChangeAspect="1" noChangeShapeType="1"/>
            </p:cNvSpPr>
            <p:nvPr/>
          </p:nvSpPr>
          <p:spPr bwMode="auto">
            <a:xfrm flipH="1">
              <a:off x="2990" y="3015"/>
              <a:ext cx="618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74" name="Line 50"/>
            <p:cNvSpPr>
              <a:spLocks noChangeAspect="1" noChangeShapeType="1"/>
            </p:cNvSpPr>
            <p:nvPr/>
          </p:nvSpPr>
          <p:spPr bwMode="auto">
            <a:xfrm flipH="1" flipV="1">
              <a:off x="2932" y="2737"/>
              <a:ext cx="686" cy="2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75" name="Text Box 51"/>
            <p:cNvSpPr txBox="1">
              <a:spLocks noChangeArrowheads="1"/>
            </p:cNvSpPr>
            <p:nvPr/>
          </p:nvSpPr>
          <p:spPr bwMode="auto">
            <a:xfrm>
              <a:off x="3590" y="2839"/>
              <a:ext cx="203" cy="35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65000"/>
                </a:lnSpc>
              </a:pPr>
              <a:r>
                <a:rPr lang="en-US" sz="1600">
                  <a:latin typeface="Bookman Old Style" pitchFamily="18" charset="0"/>
                </a:rPr>
                <a:t>u</a:t>
              </a:r>
            </a:p>
            <a:p>
              <a:pPr>
                <a:lnSpc>
                  <a:spcPct val="65000"/>
                </a:lnSpc>
              </a:pPr>
              <a:r>
                <a:rPr lang="en-US" sz="1600">
                  <a:latin typeface="Bookman Old Style" pitchFamily="18" charset="0"/>
                </a:rPr>
                <a:t>u</a:t>
              </a:r>
            </a:p>
            <a:p>
              <a:pPr>
                <a:lnSpc>
                  <a:spcPct val="65000"/>
                </a:lnSpc>
              </a:pPr>
              <a:r>
                <a:rPr lang="en-US" sz="1600">
                  <a:latin typeface="Bookman Old Style" pitchFamily="18" charset="0"/>
                </a:rPr>
                <a:t>d</a:t>
              </a:r>
            </a:p>
          </p:txBody>
        </p:sp>
        <p:sp>
          <p:nvSpPr>
            <p:cNvPr id="410676" name="Text Box 52"/>
            <p:cNvSpPr txBox="1">
              <a:spLocks noChangeArrowheads="1"/>
            </p:cNvSpPr>
            <p:nvPr/>
          </p:nvSpPr>
          <p:spPr bwMode="auto">
            <a:xfrm>
              <a:off x="3762" y="2790"/>
              <a:ext cx="255" cy="327"/>
            </a:xfrm>
            <a:prstGeom prst="rect">
              <a:avLst/>
            </a:prstGeom>
            <a:solidFill>
              <a:srgbClr val="F5CFE7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Bookman Old Style" pitchFamily="18" charset="0"/>
                </a:rPr>
                <a:t>p</a:t>
              </a:r>
            </a:p>
          </p:txBody>
        </p:sp>
      </p:grpSp>
      <p:sp>
        <p:nvSpPr>
          <p:cNvPr id="410686" name="Line 62"/>
          <p:cNvSpPr>
            <a:spLocks noChangeShapeType="1"/>
          </p:cNvSpPr>
          <p:nvPr/>
        </p:nvSpPr>
        <p:spPr bwMode="auto">
          <a:xfrm>
            <a:off x="1843088" y="4484688"/>
            <a:ext cx="1162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87" name="Line 63"/>
          <p:cNvSpPr>
            <a:spLocks noChangeShapeType="1"/>
          </p:cNvSpPr>
          <p:nvPr/>
        </p:nvSpPr>
        <p:spPr bwMode="auto">
          <a:xfrm>
            <a:off x="1835150" y="4752975"/>
            <a:ext cx="1162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89" name="Line 65"/>
          <p:cNvSpPr>
            <a:spLocks noChangeShapeType="1"/>
          </p:cNvSpPr>
          <p:nvPr/>
        </p:nvSpPr>
        <p:spPr bwMode="auto">
          <a:xfrm>
            <a:off x="2155825" y="4475163"/>
            <a:ext cx="436563" cy="142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90" name="Line 66"/>
          <p:cNvSpPr>
            <a:spLocks noChangeShapeType="1"/>
          </p:cNvSpPr>
          <p:nvPr/>
        </p:nvSpPr>
        <p:spPr bwMode="auto">
          <a:xfrm>
            <a:off x="2133600" y="4743450"/>
            <a:ext cx="436563" cy="14288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93" name="Line 69"/>
          <p:cNvSpPr>
            <a:spLocks noChangeAspect="1" noChangeShapeType="1"/>
          </p:cNvSpPr>
          <p:nvPr/>
        </p:nvSpPr>
        <p:spPr bwMode="auto">
          <a:xfrm flipH="1">
            <a:off x="5605463" y="4694238"/>
            <a:ext cx="979487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94" name="Line 70"/>
          <p:cNvSpPr>
            <a:spLocks noChangeAspect="1" noChangeShapeType="1"/>
          </p:cNvSpPr>
          <p:nvPr/>
        </p:nvSpPr>
        <p:spPr bwMode="auto">
          <a:xfrm flipH="1">
            <a:off x="5392738" y="4949825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95" name="Line 71"/>
          <p:cNvSpPr>
            <a:spLocks noChangeAspect="1" noChangeShapeType="1"/>
          </p:cNvSpPr>
          <p:nvPr/>
        </p:nvSpPr>
        <p:spPr bwMode="auto">
          <a:xfrm flipH="1">
            <a:off x="5430838" y="5064125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96" name="Line 72"/>
          <p:cNvSpPr>
            <a:spLocks noChangeAspect="1" noChangeShapeType="1"/>
          </p:cNvSpPr>
          <p:nvPr/>
        </p:nvSpPr>
        <p:spPr bwMode="auto">
          <a:xfrm flipV="1">
            <a:off x="6884988" y="3898900"/>
            <a:ext cx="1003300" cy="446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97" name="Line 73"/>
          <p:cNvSpPr>
            <a:spLocks noChangeAspect="1" noChangeShapeType="1"/>
          </p:cNvSpPr>
          <p:nvPr/>
        </p:nvSpPr>
        <p:spPr bwMode="auto">
          <a:xfrm flipV="1">
            <a:off x="6743700" y="4187825"/>
            <a:ext cx="1003300" cy="447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98" name="Text Box 74"/>
          <p:cNvSpPr txBox="1">
            <a:spLocks noChangeArrowheads="1"/>
          </p:cNvSpPr>
          <p:nvPr/>
        </p:nvSpPr>
        <p:spPr bwMode="auto">
          <a:xfrm>
            <a:off x="6635750" y="4067175"/>
            <a:ext cx="322263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u</a:t>
            </a:r>
          </a:p>
        </p:txBody>
      </p:sp>
      <p:grpSp>
        <p:nvGrpSpPr>
          <p:cNvPr id="9" name="Group 75"/>
          <p:cNvGrpSpPr>
            <a:grpSpLocks/>
          </p:cNvGrpSpPr>
          <p:nvPr/>
        </p:nvGrpSpPr>
        <p:grpSpPr bwMode="auto">
          <a:xfrm>
            <a:off x="6523038" y="4362450"/>
            <a:ext cx="290512" cy="336550"/>
            <a:chOff x="2390" y="3023"/>
            <a:chExt cx="183" cy="212"/>
          </a:xfrm>
        </p:grpSpPr>
        <p:sp>
          <p:nvSpPr>
            <p:cNvPr id="410700" name="Text Box 76"/>
            <p:cNvSpPr txBox="1">
              <a:spLocks noChangeArrowheads="1"/>
            </p:cNvSpPr>
            <p:nvPr/>
          </p:nvSpPr>
          <p:spPr bwMode="auto">
            <a:xfrm>
              <a:off x="2390" y="3023"/>
              <a:ext cx="183" cy="2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Bookman Old Style" pitchFamily="18" charset="0"/>
                </a:rPr>
                <a:t>s</a:t>
              </a:r>
            </a:p>
          </p:txBody>
        </p:sp>
        <p:sp>
          <p:nvSpPr>
            <p:cNvPr id="410701" name="Line 77"/>
            <p:cNvSpPr>
              <a:spLocks noChangeShapeType="1"/>
            </p:cNvSpPr>
            <p:nvPr/>
          </p:nvSpPr>
          <p:spPr bwMode="auto">
            <a:xfrm>
              <a:off x="2454" y="3087"/>
              <a:ext cx="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702" name="Text Box 78"/>
          <p:cNvSpPr txBox="1">
            <a:spLocks noChangeArrowheads="1"/>
          </p:cNvSpPr>
          <p:nvPr/>
        </p:nvSpPr>
        <p:spPr bwMode="auto">
          <a:xfrm>
            <a:off x="6234113" y="4386263"/>
            <a:ext cx="290512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s</a:t>
            </a:r>
          </a:p>
        </p:txBody>
      </p:sp>
      <p:sp>
        <p:nvSpPr>
          <p:cNvPr id="410703" name="Text Box 79"/>
          <p:cNvSpPr txBox="1">
            <a:spLocks noChangeArrowheads="1"/>
          </p:cNvSpPr>
          <p:nvPr/>
        </p:nvSpPr>
        <p:spPr bwMode="auto">
          <a:xfrm>
            <a:off x="6427788" y="5100638"/>
            <a:ext cx="428625" cy="519112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410704" name="Text Box 80"/>
          <p:cNvSpPr txBox="1">
            <a:spLocks noChangeArrowheads="1"/>
          </p:cNvSpPr>
          <p:nvPr/>
        </p:nvSpPr>
        <p:spPr bwMode="auto">
          <a:xfrm>
            <a:off x="7861300" y="3632200"/>
            <a:ext cx="641350" cy="519113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K</a:t>
            </a:r>
            <a:r>
              <a:rPr lang="en-US" baseline="30000">
                <a:latin typeface="Bookman Old Style" pitchFamily="18" charset="0"/>
              </a:rPr>
              <a:t>+</a:t>
            </a:r>
          </a:p>
        </p:txBody>
      </p:sp>
      <p:sp>
        <p:nvSpPr>
          <p:cNvPr id="410705" name="Line 81"/>
          <p:cNvSpPr>
            <a:spLocks noChangeShapeType="1"/>
          </p:cNvSpPr>
          <p:nvPr/>
        </p:nvSpPr>
        <p:spPr bwMode="auto">
          <a:xfrm flipV="1">
            <a:off x="7002463" y="4386263"/>
            <a:ext cx="347662" cy="15875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06" name="Line 82"/>
          <p:cNvSpPr>
            <a:spLocks noChangeShapeType="1"/>
          </p:cNvSpPr>
          <p:nvPr/>
        </p:nvSpPr>
        <p:spPr bwMode="auto">
          <a:xfrm flipH="1">
            <a:off x="7045325" y="4087813"/>
            <a:ext cx="434975" cy="16033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07" name="Line 83"/>
          <p:cNvSpPr>
            <a:spLocks noChangeShapeType="1"/>
          </p:cNvSpPr>
          <p:nvPr/>
        </p:nvSpPr>
        <p:spPr bwMode="auto">
          <a:xfrm flipV="1">
            <a:off x="6102350" y="4727575"/>
            <a:ext cx="420688" cy="15875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08" name="Text Box 84"/>
          <p:cNvSpPr txBox="1">
            <a:spLocks noChangeArrowheads="1"/>
          </p:cNvSpPr>
          <p:nvPr/>
        </p:nvSpPr>
        <p:spPr bwMode="auto">
          <a:xfrm>
            <a:off x="2271713" y="5005388"/>
            <a:ext cx="369887" cy="519112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f</a:t>
            </a:r>
          </a:p>
        </p:txBody>
      </p:sp>
      <p:sp>
        <p:nvSpPr>
          <p:cNvPr id="410709" name="AutoShape 85"/>
          <p:cNvSpPr>
            <a:spLocks/>
          </p:cNvSpPr>
          <p:nvPr/>
        </p:nvSpPr>
        <p:spPr bwMode="auto">
          <a:xfrm>
            <a:off x="5000625" y="4086225"/>
            <a:ext cx="238125" cy="1436688"/>
          </a:xfrm>
          <a:prstGeom prst="rightBrace">
            <a:avLst>
              <a:gd name="adj1" fmla="val 502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11" name="Line 87"/>
          <p:cNvSpPr>
            <a:spLocks noChangeShapeType="1"/>
          </p:cNvSpPr>
          <p:nvPr/>
        </p:nvSpPr>
        <p:spPr bwMode="auto">
          <a:xfrm>
            <a:off x="0" y="349885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7454900" y="1885950"/>
            <a:ext cx="1412875" cy="1524000"/>
            <a:chOff x="4723" y="1188"/>
            <a:chExt cx="890" cy="960"/>
          </a:xfrm>
        </p:grpSpPr>
        <p:sp>
          <p:nvSpPr>
            <p:cNvPr id="410713" name="Text Box 89"/>
            <p:cNvSpPr txBox="1">
              <a:spLocks noChangeArrowheads="1"/>
            </p:cNvSpPr>
            <p:nvPr/>
          </p:nvSpPr>
          <p:spPr bwMode="auto">
            <a:xfrm>
              <a:off x="4723" y="1475"/>
              <a:ext cx="890" cy="412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repeat with </a:t>
              </a:r>
            </a:p>
            <a:p>
              <a:r>
                <a:rPr lang="en-US" sz="1800"/>
                <a:t>K </a:t>
              </a:r>
              <a:r>
                <a:rPr lang="en-US" sz="1800">
                  <a:solidFill>
                    <a:srgbClr val="0000FF"/>
                  </a:solidFill>
                  <a:latin typeface="Wingdings 3" pitchFamily="18" charset="2"/>
                </a:rPr>
                <a:t>a</a:t>
              </a:r>
              <a:r>
                <a:rPr lang="en-US" sz="1800"/>
                <a:t> K*</a:t>
              </a:r>
            </a:p>
          </p:txBody>
        </p:sp>
        <p:sp>
          <p:nvSpPr>
            <p:cNvPr id="410714" name="Line 90"/>
            <p:cNvSpPr>
              <a:spLocks noChangeShapeType="1"/>
            </p:cNvSpPr>
            <p:nvPr/>
          </p:nvSpPr>
          <p:spPr bwMode="auto">
            <a:xfrm flipH="1" flipV="1">
              <a:off x="5018" y="1188"/>
              <a:ext cx="1" cy="2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15" name="Line 91"/>
            <p:cNvSpPr>
              <a:spLocks noChangeShapeType="1"/>
            </p:cNvSpPr>
            <p:nvPr/>
          </p:nvSpPr>
          <p:spPr bwMode="auto">
            <a:xfrm>
              <a:off x="5102" y="1902"/>
              <a:ext cx="0" cy="2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718" name="Text Box 94"/>
          <p:cNvSpPr txBox="1">
            <a:spLocks noChangeArrowheads="1"/>
          </p:cNvSpPr>
          <p:nvPr/>
        </p:nvSpPr>
        <p:spPr bwMode="auto">
          <a:xfrm>
            <a:off x="1330325" y="1012825"/>
            <a:ext cx="4071938" cy="366713"/>
          </a:xfrm>
          <a:prstGeom prst="rect">
            <a:avLst/>
          </a:prstGeom>
          <a:solidFill>
            <a:srgbClr val="FFB87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Bookman Old Style" pitchFamily="18" charset="0"/>
              </a:rPr>
              <a:t>polarization transferred to u quark</a:t>
            </a:r>
          </a:p>
        </p:txBody>
      </p:sp>
      <p:sp>
        <p:nvSpPr>
          <p:cNvPr id="410719" name="Text Box 95"/>
          <p:cNvSpPr txBox="1">
            <a:spLocks noChangeArrowheads="1"/>
          </p:cNvSpPr>
          <p:nvPr/>
        </p:nvSpPr>
        <p:spPr bwMode="auto">
          <a:xfrm>
            <a:off x="619125" y="3784600"/>
            <a:ext cx="4721225" cy="366713"/>
          </a:xfrm>
          <a:prstGeom prst="rect">
            <a:avLst/>
          </a:prstGeom>
          <a:solidFill>
            <a:srgbClr val="FFB87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Bookman Old Style" pitchFamily="18" charset="0"/>
              </a:rPr>
              <a:t>polarization transferred to s </a:t>
            </a:r>
            <a:r>
              <a:rPr lang="en-US" sz="1800" dirty="0" err="1">
                <a:latin typeface="Bookman Old Style" pitchFamily="18" charset="0"/>
              </a:rPr>
              <a:t>sbar</a:t>
            </a:r>
            <a:r>
              <a:rPr lang="en-US" sz="1800" dirty="0">
                <a:latin typeface="Bookman Old Style" pitchFamily="18" charset="0"/>
              </a:rPr>
              <a:t> quarks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4473802" y="3643426"/>
            <a:ext cx="1301750" cy="336550"/>
          </a:xfrm>
          <a:custGeom>
            <a:avLst/>
            <a:gdLst>
              <a:gd name="connsiteX0" fmla="*/ 0 w 3166311"/>
              <a:gd name="connsiteY0" fmla="*/ 162426 h 483268"/>
              <a:gd name="connsiteX1" fmla="*/ 324852 w 3166311"/>
              <a:gd name="connsiteY1" fmla="*/ 42110 h 483268"/>
              <a:gd name="connsiteX2" fmla="*/ 709863 w 3166311"/>
              <a:gd name="connsiteY2" fmla="*/ 415089 h 483268"/>
              <a:gd name="connsiteX3" fmla="*/ 1034716 w 3166311"/>
              <a:gd name="connsiteY3" fmla="*/ 90237 h 483268"/>
              <a:gd name="connsiteX4" fmla="*/ 1383631 w 3166311"/>
              <a:gd name="connsiteY4" fmla="*/ 475247 h 483268"/>
              <a:gd name="connsiteX5" fmla="*/ 1756610 w 3166311"/>
              <a:gd name="connsiteY5" fmla="*/ 138363 h 483268"/>
              <a:gd name="connsiteX6" fmla="*/ 2165684 w 3166311"/>
              <a:gd name="connsiteY6" fmla="*/ 415089 h 483268"/>
              <a:gd name="connsiteX7" fmla="*/ 2466473 w 3166311"/>
              <a:gd name="connsiteY7" fmla="*/ 162426 h 483268"/>
              <a:gd name="connsiteX8" fmla="*/ 2719137 w 3166311"/>
              <a:gd name="connsiteY8" fmla="*/ 354931 h 483268"/>
              <a:gd name="connsiteX9" fmla="*/ 2983831 w 3166311"/>
              <a:gd name="connsiteY9" fmla="*/ 138363 h 483268"/>
              <a:gd name="connsiteX10" fmla="*/ 3140242 w 3166311"/>
              <a:gd name="connsiteY10" fmla="*/ 282742 h 483268"/>
              <a:gd name="connsiteX11" fmla="*/ 3140242 w 3166311"/>
              <a:gd name="connsiteY11" fmla="*/ 270710 h 48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6311" h="483268">
                <a:moveTo>
                  <a:pt x="0" y="162426"/>
                </a:moveTo>
                <a:cubicBezTo>
                  <a:pt x="103271" y="81213"/>
                  <a:pt x="206542" y="0"/>
                  <a:pt x="324852" y="42110"/>
                </a:cubicBezTo>
                <a:cubicBezTo>
                  <a:pt x="443162" y="84220"/>
                  <a:pt x="591552" y="407068"/>
                  <a:pt x="709863" y="415089"/>
                </a:cubicBezTo>
                <a:cubicBezTo>
                  <a:pt x="828174" y="423110"/>
                  <a:pt x="922421" y="80211"/>
                  <a:pt x="1034716" y="90237"/>
                </a:cubicBezTo>
                <a:cubicBezTo>
                  <a:pt x="1147011" y="100263"/>
                  <a:pt x="1263315" y="467226"/>
                  <a:pt x="1383631" y="475247"/>
                </a:cubicBezTo>
                <a:cubicBezTo>
                  <a:pt x="1503947" y="483268"/>
                  <a:pt x="1626268" y="148389"/>
                  <a:pt x="1756610" y="138363"/>
                </a:cubicBezTo>
                <a:cubicBezTo>
                  <a:pt x="1886952" y="128337"/>
                  <a:pt x="2047374" y="411079"/>
                  <a:pt x="2165684" y="415089"/>
                </a:cubicBezTo>
                <a:cubicBezTo>
                  <a:pt x="2283995" y="419100"/>
                  <a:pt x="2374231" y="172452"/>
                  <a:pt x="2466473" y="162426"/>
                </a:cubicBezTo>
                <a:cubicBezTo>
                  <a:pt x="2558715" y="152400"/>
                  <a:pt x="2632911" y="358942"/>
                  <a:pt x="2719137" y="354931"/>
                </a:cubicBezTo>
                <a:cubicBezTo>
                  <a:pt x="2805363" y="350921"/>
                  <a:pt x="2913647" y="150394"/>
                  <a:pt x="2983831" y="138363"/>
                </a:cubicBezTo>
                <a:cubicBezTo>
                  <a:pt x="3054015" y="126332"/>
                  <a:pt x="3114174" y="260684"/>
                  <a:pt x="3140242" y="282742"/>
                </a:cubicBezTo>
                <a:cubicBezTo>
                  <a:pt x="3166311" y="304800"/>
                  <a:pt x="3153276" y="287755"/>
                  <a:pt x="3140242" y="27071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10"/>
          </p:cNvCxnSpPr>
          <p:nvPr/>
        </p:nvCxnSpPr>
        <p:spPr bwMode="auto">
          <a:xfrm flipV="1">
            <a:off x="5764439" y="3430701"/>
            <a:ext cx="1862138" cy="409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0"/>
          </p:cNvCxnSpPr>
          <p:nvPr/>
        </p:nvCxnSpPr>
        <p:spPr bwMode="auto">
          <a:xfrm>
            <a:off x="5764439" y="3840276"/>
            <a:ext cx="2084388" cy="547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 bwMode="auto">
          <a:xfrm>
            <a:off x="4694464" y="3589451"/>
            <a:ext cx="2962275" cy="763587"/>
          </a:xfrm>
          <a:custGeom>
            <a:avLst/>
            <a:gdLst>
              <a:gd name="connsiteX0" fmla="*/ 0 w 4078705"/>
              <a:gd name="connsiteY0" fmla="*/ 1058779 h 1092869"/>
              <a:gd name="connsiteX1" fmla="*/ 938463 w 4078705"/>
              <a:gd name="connsiteY1" fmla="*/ 1070811 h 1092869"/>
              <a:gd name="connsiteX2" fmla="*/ 1552073 w 4078705"/>
              <a:gd name="connsiteY2" fmla="*/ 926432 h 1092869"/>
              <a:gd name="connsiteX3" fmla="*/ 2322094 w 4078705"/>
              <a:gd name="connsiteY3" fmla="*/ 457200 h 1092869"/>
              <a:gd name="connsiteX4" fmla="*/ 4078705 w 4078705"/>
              <a:gd name="connsiteY4" fmla="*/ 0 h 109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8705" h="1092869">
                <a:moveTo>
                  <a:pt x="0" y="1058779"/>
                </a:moveTo>
                <a:cubicBezTo>
                  <a:pt x="339892" y="1075824"/>
                  <a:pt x="679784" y="1092869"/>
                  <a:pt x="938463" y="1070811"/>
                </a:cubicBezTo>
                <a:cubicBezTo>
                  <a:pt x="1197142" y="1048753"/>
                  <a:pt x="1321468" y="1028701"/>
                  <a:pt x="1552073" y="926432"/>
                </a:cubicBezTo>
                <a:cubicBezTo>
                  <a:pt x="1782678" y="824164"/>
                  <a:pt x="1900989" y="611605"/>
                  <a:pt x="2322094" y="457200"/>
                </a:cubicBezTo>
                <a:cubicBezTo>
                  <a:pt x="2743199" y="302795"/>
                  <a:pt x="4078705" y="0"/>
                  <a:pt x="4078705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 bwMode="auto">
          <a:xfrm>
            <a:off x="4694464" y="4387963"/>
            <a:ext cx="3119438" cy="142875"/>
          </a:xfrm>
          <a:custGeom>
            <a:avLst/>
            <a:gdLst>
              <a:gd name="connsiteX0" fmla="*/ 0 w 4295274"/>
              <a:gd name="connsiteY0" fmla="*/ 96253 h 204537"/>
              <a:gd name="connsiteX1" fmla="*/ 1937085 w 4295274"/>
              <a:gd name="connsiteY1" fmla="*/ 60158 h 204537"/>
              <a:gd name="connsiteX2" fmla="*/ 2947737 w 4295274"/>
              <a:gd name="connsiteY2" fmla="*/ 12032 h 204537"/>
              <a:gd name="connsiteX3" fmla="*/ 3934327 w 4295274"/>
              <a:gd name="connsiteY3" fmla="*/ 132347 h 204537"/>
              <a:gd name="connsiteX4" fmla="*/ 4295274 w 4295274"/>
              <a:gd name="connsiteY4" fmla="*/ 204537 h 20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5274" h="204537">
                <a:moveTo>
                  <a:pt x="0" y="96253"/>
                </a:moveTo>
                <a:lnTo>
                  <a:pt x="1937085" y="60158"/>
                </a:lnTo>
                <a:cubicBezTo>
                  <a:pt x="2428374" y="46121"/>
                  <a:pt x="2614863" y="0"/>
                  <a:pt x="2947737" y="12032"/>
                </a:cubicBezTo>
                <a:cubicBezTo>
                  <a:pt x="3280611" y="24064"/>
                  <a:pt x="3709738" y="100263"/>
                  <a:pt x="3934327" y="132347"/>
                </a:cubicBezTo>
                <a:cubicBezTo>
                  <a:pt x="4158916" y="164431"/>
                  <a:pt x="4227095" y="184484"/>
                  <a:pt x="4295274" y="2045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4750027" y="4546713"/>
            <a:ext cx="3092450" cy="125413"/>
          </a:xfrm>
          <a:custGeom>
            <a:avLst/>
            <a:gdLst>
              <a:gd name="connsiteX0" fmla="*/ 0 w 4259179"/>
              <a:gd name="connsiteY0" fmla="*/ 48126 h 180474"/>
              <a:gd name="connsiteX1" fmla="*/ 2610853 w 4259179"/>
              <a:gd name="connsiteY1" fmla="*/ 0 h 180474"/>
              <a:gd name="connsiteX2" fmla="*/ 3513222 w 4259179"/>
              <a:gd name="connsiteY2" fmla="*/ 60158 h 180474"/>
              <a:gd name="connsiteX3" fmla="*/ 4259179 w 4259179"/>
              <a:gd name="connsiteY3" fmla="*/ 180474 h 18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9179" h="180474">
                <a:moveTo>
                  <a:pt x="0" y="48126"/>
                </a:moveTo>
                <a:lnTo>
                  <a:pt x="2610853" y="0"/>
                </a:lnTo>
                <a:cubicBezTo>
                  <a:pt x="3196390" y="2005"/>
                  <a:pt x="3238501" y="30079"/>
                  <a:pt x="3513222" y="60158"/>
                </a:cubicBezTo>
                <a:cubicBezTo>
                  <a:pt x="3787943" y="90237"/>
                  <a:pt x="4259179" y="180474"/>
                  <a:pt x="4259179" y="18047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516" name="Group 29"/>
          <p:cNvGrpSpPr>
            <a:grpSpLocks/>
          </p:cNvGrpSpPr>
          <p:nvPr/>
        </p:nvGrpSpPr>
        <p:grpSpPr bwMode="auto">
          <a:xfrm>
            <a:off x="7903935" y="3217865"/>
            <a:ext cx="231886" cy="493875"/>
            <a:chOff x="5791200" y="3124200"/>
            <a:chExt cx="319318" cy="707886"/>
          </a:xfrm>
        </p:grpSpPr>
        <p:sp>
          <p:nvSpPr>
            <p:cNvPr id="20523" name="TextBox 19"/>
            <p:cNvSpPr txBox="1">
              <a:spLocks noChangeArrowheads="1"/>
            </p:cNvSpPr>
            <p:nvPr/>
          </p:nvSpPr>
          <p:spPr bwMode="auto">
            <a:xfrm>
              <a:off x="5791200" y="3124200"/>
              <a:ext cx="31931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s</a:t>
              </a:r>
            </a:p>
            <a:p>
              <a:r>
                <a:rPr lang="en-US" sz="2000" dirty="0"/>
                <a:t>u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868338" y="3199447"/>
              <a:ext cx="153024" cy="22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17" name="TextBox 28"/>
          <p:cNvSpPr txBox="1">
            <a:spLocks noChangeArrowheads="1"/>
          </p:cNvSpPr>
          <p:nvPr/>
        </p:nvSpPr>
        <p:spPr bwMode="auto">
          <a:xfrm>
            <a:off x="7858768" y="4227961"/>
            <a:ext cx="312907" cy="1015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</a:t>
            </a:r>
          </a:p>
          <a:p>
            <a:r>
              <a:rPr lang="en-US" sz="2000" dirty="0"/>
              <a:t>u</a:t>
            </a:r>
          </a:p>
          <a:p>
            <a:r>
              <a:rPr lang="en-US" sz="2000" dirty="0"/>
              <a:t>d</a:t>
            </a:r>
          </a:p>
        </p:txBody>
      </p:sp>
      <p:sp>
        <p:nvSpPr>
          <p:cNvPr id="20518" name="TextBox 33"/>
          <p:cNvSpPr txBox="1">
            <a:spLocks noChangeArrowheads="1"/>
          </p:cNvSpPr>
          <p:nvPr/>
        </p:nvSpPr>
        <p:spPr bwMode="auto">
          <a:xfrm>
            <a:off x="8457293" y="3271028"/>
            <a:ext cx="325012" cy="32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K</a:t>
            </a:r>
            <a:r>
              <a:rPr lang="en-US" sz="2400" baseline="30000"/>
              <a:t>+</a:t>
            </a:r>
          </a:p>
        </p:txBody>
      </p:sp>
      <p:sp>
        <p:nvSpPr>
          <p:cNvPr id="20519" name="TextBox 34"/>
          <p:cNvSpPr txBox="1">
            <a:spLocks noChangeArrowheads="1"/>
          </p:cNvSpPr>
          <p:nvPr/>
        </p:nvSpPr>
        <p:spPr bwMode="auto">
          <a:xfrm>
            <a:off x="8457293" y="4387449"/>
            <a:ext cx="287762" cy="32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L</a:t>
            </a:r>
          </a:p>
        </p:txBody>
      </p:sp>
      <p:sp>
        <p:nvSpPr>
          <p:cNvPr id="36" name="Right Brace 35"/>
          <p:cNvSpPr/>
          <p:nvPr/>
        </p:nvSpPr>
        <p:spPr bwMode="auto">
          <a:xfrm>
            <a:off x="8236177" y="3270363"/>
            <a:ext cx="111125" cy="37306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ight Brace 36"/>
          <p:cNvSpPr/>
          <p:nvPr/>
        </p:nvSpPr>
        <p:spPr bwMode="auto">
          <a:xfrm>
            <a:off x="8236177" y="4387963"/>
            <a:ext cx="111125" cy="3714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ounded Rectangle 37"/>
          <p:cNvSpPr/>
          <p:nvPr/>
        </p:nvSpPr>
        <p:spPr bwMode="auto">
          <a:xfrm>
            <a:off x="4307114" y="2898888"/>
            <a:ext cx="46482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sz="3200" dirty="0" smtClean="0"/>
              <a:t>Quark Pair Creation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9906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2400" smtClean="0"/>
              <a:t>Quark-pair creation: “kernel” of exclusive production</a:t>
            </a:r>
          </a:p>
          <a:p>
            <a:pPr eaLnBrk="1" hangingPunct="1"/>
            <a:r>
              <a:rPr lang="en-US" sz="2400" smtClean="0"/>
              <a:t>What field couples to the q-q current? </a:t>
            </a:r>
          </a:p>
        </p:txBody>
      </p:sp>
      <p:grpSp>
        <p:nvGrpSpPr>
          <p:cNvPr id="20485" name="Group 79"/>
          <p:cNvGrpSpPr>
            <a:grpSpLocks/>
          </p:cNvGrpSpPr>
          <p:nvPr/>
        </p:nvGrpSpPr>
        <p:grpSpPr bwMode="auto">
          <a:xfrm>
            <a:off x="152400" y="2057400"/>
            <a:ext cx="3962400" cy="4038600"/>
            <a:chOff x="152400" y="2057400"/>
            <a:chExt cx="3962400" cy="4038600"/>
          </a:xfrm>
        </p:grpSpPr>
        <p:sp>
          <p:nvSpPr>
            <p:cNvPr id="24" name="Freeform 23"/>
            <p:cNvSpPr/>
            <p:nvPr/>
          </p:nvSpPr>
          <p:spPr>
            <a:xfrm>
              <a:off x="228600" y="3817938"/>
              <a:ext cx="1665288" cy="522287"/>
            </a:xfrm>
            <a:custGeom>
              <a:avLst/>
              <a:gdLst>
                <a:gd name="connsiteX0" fmla="*/ 0 w 3166311"/>
                <a:gd name="connsiteY0" fmla="*/ 162426 h 483268"/>
                <a:gd name="connsiteX1" fmla="*/ 324852 w 3166311"/>
                <a:gd name="connsiteY1" fmla="*/ 42110 h 483268"/>
                <a:gd name="connsiteX2" fmla="*/ 709863 w 3166311"/>
                <a:gd name="connsiteY2" fmla="*/ 415089 h 483268"/>
                <a:gd name="connsiteX3" fmla="*/ 1034716 w 3166311"/>
                <a:gd name="connsiteY3" fmla="*/ 90237 h 483268"/>
                <a:gd name="connsiteX4" fmla="*/ 1383631 w 3166311"/>
                <a:gd name="connsiteY4" fmla="*/ 475247 h 483268"/>
                <a:gd name="connsiteX5" fmla="*/ 1756610 w 3166311"/>
                <a:gd name="connsiteY5" fmla="*/ 138363 h 483268"/>
                <a:gd name="connsiteX6" fmla="*/ 2165684 w 3166311"/>
                <a:gd name="connsiteY6" fmla="*/ 415089 h 483268"/>
                <a:gd name="connsiteX7" fmla="*/ 2466473 w 3166311"/>
                <a:gd name="connsiteY7" fmla="*/ 162426 h 483268"/>
                <a:gd name="connsiteX8" fmla="*/ 2719137 w 3166311"/>
                <a:gd name="connsiteY8" fmla="*/ 354931 h 483268"/>
                <a:gd name="connsiteX9" fmla="*/ 2983831 w 3166311"/>
                <a:gd name="connsiteY9" fmla="*/ 138363 h 483268"/>
                <a:gd name="connsiteX10" fmla="*/ 3140242 w 3166311"/>
                <a:gd name="connsiteY10" fmla="*/ 282742 h 483268"/>
                <a:gd name="connsiteX11" fmla="*/ 3140242 w 3166311"/>
                <a:gd name="connsiteY11" fmla="*/ 270710 h 483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6311" h="483268">
                  <a:moveTo>
                    <a:pt x="0" y="162426"/>
                  </a:moveTo>
                  <a:cubicBezTo>
                    <a:pt x="103271" y="81213"/>
                    <a:pt x="206542" y="0"/>
                    <a:pt x="324852" y="42110"/>
                  </a:cubicBezTo>
                  <a:cubicBezTo>
                    <a:pt x="443162" y="84220"/>
                    <a:pt x="591552" y="407068"/>
                    <a:pt x="709863" y="415089"/>
                  </a:cubicBezTo>
                  <a:cubicBezTo>
                    <a:pt x="828174" y="423110"/>
                    <a:pt x="922421" y="80211"/>
                    <a:pt x="1034716" y="90237"/>
                  </a:cubicBezTo>
                  <a:cubicBezTo>
                    <a:pt x="1147011" y="100263"/>
                    <a:pt x="1263315" y="467226"/>
                    <a:pt x="1383631" y="475247"/>
                  </a:cubicBezTo>
                  <a:cubicBezTo>
                    <a:pt x="1503947" y="483268"/>
                    <a:pt x="1626268" y="148389"/>
                    <a:pt x="1756610" y="138363"/>
                  </a:cubicBezTo>
                  <a:cubicBezTo>
                    <a:pt x="1886952" y="128337"/>
                    <a:pt x="2047374" y="411079"/>
                    <a:pt x="2165684" y="415089"/>
                  </a:cubicBezTo>
                  <a:cubicBezTo>
                    <a:pt x="2283995" y="419100"/>
                    <a:pt x="2374231" y="172452"/>
                    <a:pt x="2466473" y="162426"/>
                  </a:cubicBezTo>
                  <a:cubicBezTo>
                    <a:pt x="2558715" y="152400"/>
                    <a:pt x="2632911" y="358942"/>
                    <a:pt x="2719137" y="354931"/>
                  </a:cubicBezTo>
                  <a:cubicBezTo>
                    <a:pt x="2805363" y="350921"/>
                    <a:pt x="2913647" y="150394"/>
                    <a:pt x="2983831" y="138363"/>
                  </a:cubicBezTo>
                  <a:cubicBezTo>
                    <a:pt x="3054015" y="126332"/>
                    <a:pt x="3114174" y="260684"/>
                    <a:pt x="3140242" y="282742"/>
                  </a:cubicBezTo>
                  <a:cubicBezTo>
                    <a:pt x="3166311" y="304800"/>
                    <a:pt x="3153276" y="287755"/>
                    <a:pt x="3140242" y="270710"/>
                  </a:cubicBezTo>
                </a:path>
              </a:pathLst>
            </a:cu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073275" y="3581400"/>
              <a:ext cx="990600" cy="381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6200000" flipH="1">
              <a:off x="2370138" y="4275137"/>
              <a:ext cx="457200" cy="44132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92" name="Group 35"/>
            <p:cNvGrpSpPr>
              <a:grpSpLocks/>
            </p:cNvGrpSpPr>
            <p:nvPr/>
          </p:nvGrpSpPr>
          <p:grpSpPr bwMode="auto">
            <a:xfrm>
              <a:off x="2819400" y="4648200"/>
              <a:ext cx="1123162" cy="763790"/>
              <a:chOff x="5056414" y="3084106"/>
              <a:chExt cx="1123162" cy="763790"/>
            </a:xfrm>
          </p:grpSpPr>
          <p:grpSp>
            <p:nvGrpSpPr>
              <p:cNvPr id="20505" name="Group 29"/>
              <p:cNvGrpSpPr>
                <a:grpSpLocks/>
              </p:cNvGrpSpPr>
              <p:nvPr/>
            </p:nvGrpSpPr>
            <p:grpSpPr bwMode="auto">
              <a:xfrm>
                <a:off x="5056414" y="3084106"/>
                <a:ext cx="296510" cy="763790"/>
                <a:chOff x="5791200" y="3124200"/>
                <a:chExt cx="319318" cy="707886"/>
              </a:xfrm>
            </p:grpSpPr>
            <p:sp>
              <p:nvSpPr>
                <p:cNvPr id="20508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5791200" y="3124200"/>
                  <a:ext cx="319318" cy="707886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s</a:t>
                  </a:r>
                </a:p>
                <a:p>
                  <a:r>
                    <a:rPr lang="en-US" sz="2000"/>
                    <a:t>u</a:t>
                  </a:r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5868133" y="3200708"/>
                  <a:ext cx="152155" cy="1472"/>
                </a:xfrm>
                <a:prstGeom prst="line">
                  <a:avLst/>
                </a:prstGeom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06" name="TextBox 46"/>
              <p:cNvSpPr txBox="1">
                <a:spLocks noChangeArrowheads="1"/>
              </p:cNvSpPr>
              <p:nvPr/>
            </p:nvSpPr>
            <p:spPr bwMode="auto">
              <a:xfrm>
                <a:off x="5763986" y="3166324"/>
                <a:ext cx="415590" cy="498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K</a:t>
                </a:r>
                <a:r>
                  <a:rPr lang="en-US" sz="2400" baseline="30000"/>
                  <a:t>+</a:t>
                </a:r>
              </a:p>
            </p:txBody>
          </p:sp>
          <p:sp>
            <p:nvSpPr>
              <p:cNvPr id="48" name="Right Brace 47"/>
              <p:cNvSpPr/>
              <p:nvPr/>
            </p:nvSpPr>
            <p:spPr>
              <a:xfrm>
                <a:off x="5481864" y="3166656"/>
                <a:ext cx="141288" cy="574675"/>
              </a:xfrm>
              <a:prstGeom prst="rightBrace">
                <a:avLst/>
              </a:prstGeom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0493" name="TextBox 30"/>
            <p:cNvSpPr txBox="1">
              <a:spLocks noChangeArrowheads="1"/>
            </p:cNvSpPr>
            <p:nvPr/>
          </p:nvSpPr>
          <p:spPr bwMode="auto">
            <a:xfrm>
              <a:off x="3369129" y="2286000"/>
              <a:ext cx="367958" cy="498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L</a:t>
              </a:r>
            </a:p>
          </p:txBody>
        </p:sp>
        <p:grpSp>
          <p:nvGrpSpPr>
            <p:cNvPr id="20494" name="Group 43"/>
            <p:cNvGrpSpPr>
              <a:grpSpLocks/>
            </p:cNvGrpSpPr>
            <p:nvPr/>
          </p:nvGrpSpPr>
          <p:grpSpPr bwMode="auto">
            <a:xfrm rot="-1702446">
              <a:off x="2637177" y="2319904"/>
              <a:ext cx="568132" cy="1015663"/>
              <a:chOff x="2739993" y="1858834"/>
              <a:chExt cx="568132" cy="1015663"/>
            </a:xfrm>
          </p:grpSpPr>
          <p:sp>
            <p:nvSpPr>
              <p:cNvPr id="20503" name="TextBox 43"/>
              <p:cNvSpPr txBox="1">
                <a:spLocks noChangeArrowheads="1"/>
              </p:cNvSpPr>
              <p:nvPr/>
            </p:nvSpPr>
            <p:spPr bwMode="auto">
              <a:xfrm>
                <a:off x="2739993" y="1858834"/>
                <a:ext cx="312906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u</a:t>
                </a:r>
              </a:p>
              <a:p>
                <a:r>
                  <a:rPr lang="en-US" sz="2000"/>
                  <a:t>d</a:t>
                </a:r>
              </a:p>
              <a:p>
                <a:r>
                  <a:rPr lang="en-US" sz="2000"/>
                  <a:t>s</a:t>
                </a:r>
              </a:p>
            </p:txBody>
          </p:sp>
          <p:sp>
            <p:nvSpPr>
              <p:cNvPr id="45" name="Right Brace 44"/>
              <p:cNvSpPr/>
              <p:nvPr/>
            </p:nvSpPr>
            <p:spPr>
              <a:xfrm>
                <a:off x="3164645" y="2137032"/>
                <a:ext cx="141288" cy="574675"/>
              </a:xfrm>
              <a:prstGeom prst="rightBrace">
                <a:avLst/>
              </a:prstGeom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40" name="Straight Connector 39"/>
            <p:cNvCxnSpPr>
              <a:endCxn id="24" idx="10"/>
            </p:cNvCxnSpPr>
            <p:nvPr/>
          </p:nvCxnSpPr>
          <p:spPr>
            <a:xfrm rot="5400000" flipH="1" flipV="1">
              <a:off x="913607" y="4520406"/>
              <a:ext cx="1363662" cy="568325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4" idx="11"/>
            </p:cNvCxnSpPr>
            <p:nvPr/>
          </p:nvCxnSpPr>
          <p:spPr>
            <a:xfrm>
              <a:off x="1879600" y="4110038"/>
              <a:ext cx="863600" cy="842962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701675" y="3733800"/>
              <a:ext cx="2590800" cy="106680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854075" y="3886200"/>
              <a:ext cx="2438400" cy="106680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ounded Rectangle 55"/>
            <p:cNvSpPr/>
            <p:nvPr/>
          </p:nvSpPr>
          <p:spPr>
            <a:xfrm>
              <a:off x="152400" y="2057400"/>
              <a:ext cx="3962400" cy="4038600"/>
            </a:xfrm>
            <a:prstGeom prst="round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0500" name="Group 77"/>
            <p:cNvGrpSpPr>
              <a:grpSpLocks/>
            </p:cNvGrpSpPr>
            <p:nvPr/>
          </p:nvGrpSpPr>
          <p:grpSpPr bwMode="auto">
            <a:xfrm>
              <a:off x="372985" y="2667000"/>
              <a:ext cx="1741182" cy="707886"/>
              <a:chOff x="372985" y="2667000"/>
              <a:chExt cx="1741182" cy="707886"/>
            </a:xfrm>
          </p:grpSpPr>
          <p:sp>
            <p:nvSpPr>
              <p:cNvPr id="20501" name="TextBox 61"/>
              <p:cNvSpPr txBox="1">
                <a:spLocks noChangeArrowheads="1"/>
              </p:cNvSpPr>
              <p:nvPr/>
            </p:nvSpPr>
            <p:spPr bwMode="auto">
              <a:xfrm>
                <a:off x="372985" y="2667000"/>
                <a:ext cx="1741182" cy="707886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ss  produced</a:t>
                </a:r>
              </a:p>
              <a:p>
                <a:r>
                  <a:rPr lang="en-US" sz="2000"/>
                  <a:t>From flux-tube</a:t>
                </a:r>
              </a:p>
            </p:txBody>
          </p:sp>
          <p:cxnSp>
            <p:nvCxnSpPr>
              <p:cNvPr id="65" name="Straight Connector 64"/>
              <p:cNvCxnSpPr>
                <a:cxnSpLocks/>
              </p:cNvCxnSpPr>
              <p:nvPr/>
            </p:nvCxnSpPr>
            <p:spPr>
              <a:xfrm>
                <a:off x="715963" y="2798763"/>
                <a:ext cx="920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6" name="Group 78"/>
          <p:cNvGrpSpPr>
            <a:grpSpLocks/>
          </p:cNvGrpSpPr>
          <p:nvPr/>
        </p:nvGrpSpPr>
        <p:grpSpPr bwMode="auto">
          <a:xfrm>
            <a:off x="4425043" y="3026229"/>
            <a:ext cx="2736850" cy="400050"/>
            <a:chOff x="4424336" y="3026465"/>
            <a:chExt cx="2737821" cy="399509"/>
          </a:xfrm>
        </p:grpSpPr>
        <p:sp>
          <p:nvSpPr>
            <p:cNvPr id="20487" name="TextBox 62"/>
            <p:cNvSpPr txBox="1">
              <a:spLocks noChangeArrowheads="1"/>
            </p:cNvSpPr>
            <p:nvPr/>
          </p:nvSpPr>
          <p:spPr bwMode="auto">
            <a:xfrm>
              <a:off x="4424336" y="3026465"/>
              <a:ext cx="2737821" cy="399509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err="1"/>
                <a:t>ss</a:t>
              </a:r>
              <a:r>
                <a:rPr lang="en-US" sz="2000" dirty="0"/>
                <a:t> produced from photon</a:t>
              </a:r>
            </a:p>
          </p:txBody>
        </p:sp>
        <p:cxnSp>
          <p:nvCxnSpPr>
            <p:cNvPr id="77" name="Straight Connector 76"/>
            <p:cNvCxnSpPr>
              <a:cxnSpLocks/>
            </p:cNvCxnSpPr>
            <p:nvPr/>
          </p:nvCxnSpPr>
          <p:spPr>
            <a:xfrm>
              <a:off x="4626928" y="3167109"/>
              <a:ext cx="921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313" y="174625"/>
            <a:ext cx="6037262" cy="1146175"/>
          </a:xfrm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Distinguish Models</a:t>
            </a:r>
            <a:br>
              <a:rPr lang="en-US" sz="3200" dirty="0" smtClean="0"/>
            </a:br>
            <a:r>
              <a:rPr lang="en-US" sz="3200" dirty="0" smtClean="0"/>
              <a:t>Study ratios of s </a:t>
            </a:r>
            <a:r>
              <a:rPr lang="en-US" sz="3200" dirty="0" err="1" smtClean="0"/>
              <a:t>s</a:t>
            </a:r>
            <a:r>
              <a:rPr lang="en-US" sz="3200" dirty="0" smtClean="0"/>
              <a:t> : </a:t>
            </a:r>
            <a:r>
              <a:rPr lang="en-US" sz="3200" dirty="0" err="1" smtClean="0"/>
              <a:t>dd</a:t>
            </a:r>
            <a:r>
              <a:rPr lang="en-US" sz="3200" dirty="0" smtClean="0"/>
              <a:t> : </a:t>
            </a:r>
            <a:r>
              <a:rPr lang="en-US" sz="3200" dirty="0" err="1" smtClean="0"/>
              <a:t>uu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 ratios:  K</a:t>
            </a:r>
            <a:r>
              <a:rPr lang="en-US" baseline="30000" smtClean="0"/>
              <a:t>+</a:t>
            </a:r>
            <a:r>
              <a:rPr lang="en-US" smtClean="0">
                <a:latin typeface="Symbol" pitchFamily="18" charset="2"/>
              </a:rPr>
              <a:t>L</a:t>
            </a:r>
            <a:r>
              <a:rPr lang="en-US" smtClean="0"/>
              <a:t> : </a:t>
            </a:r>
            <a:r>
              <a:rPr lang="en-US" smtClean="0">
                <a:latin typeface="Symbol" pitchFamily="18" charset="2"/>
              </a:rPr>
              <a:t>p</a:t>
            </a:r>
            <a:r>
              <a:rPr lang="en-US" baseline="30000" smtClean="0"/>
              <a:t>+</a:t>
            </a:r>
            <a:r>
              <a:rPr lang="en-US" smtClean="0"/>
              <a:t>n : </a:t>
            </a:r>
            <a:r>
              <a:rPr lang="en-US" smtClean="0">
                <a:latin typeface="Symbol" pitchFamily="18" charset="2"/>
              </a:rPr>
              <a:t>p</a:t>
            </a:r>
            <a:r>
              <a:rPr lang="en-US" baseline="30000" smtClean="0"/>
              <a:t>0</a:t>
            </a:r>
            <a:r>
              <a:rPr lang="en-US" smtClean="0"/>
              <a:t>p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96875" y="2889250"/>
            <a:ext cx="2432050" cy="2084388"/>
            <a:chOff x="152400" y="3840480"/>
            <a:chExt cx="2712720" cy="2255520"/>
          </a:xfrm>
        </p:grpSpPr>
        <p:sp>
          <p:nvSpPr>
            <p:cNvPr id="6" name="Freeform 5"/>
            <p:cNvSpPr/>
            <p:nvPr/>
          </p:nvSpPr>
          <p:spPr>
            <a:xfrm>
              <a:off x="203751" y="4823083"/>
              <a:ext cx="1140334" cy="292032"/>
            </a:xfrm>
            <a:custGeom>
              <a:avLst/>
              <a:gdLst>
                <a:gd name="connsiteX0" fmla="*/ 0 w 3166311"/>
                <a:gd name="connsiteY0" fmla="*/ 162426 h 483268"/>
                <a:gd name="connsiteX1" fmla="*/ 324852 w 3166311"/>
                <a:gd name="connsiteY1" fmla="*/ 42110 h 483268"/>
                <a:gd name="connsiteX2" fmla="*/ 709863 w 3166311"/>
                <a:gd name="connsiteY2" fmla="*/ 415089 h 483268"/>
                <a:gd name="connsiteX3" fmla="*/ 1034716 w 3166311"/>
                <a:gd name="connsiteY3" fmla="*/ 90237 h 483268"/>
                <a:gd name="connsiteX4" fmla="*/ 1383631 w 3166311"/>
                <a:gd name="connsiteY4" fmla="*/ 475247 h 483268"/>
                <a:gd name="connsiteX5" fmla="*/ 1756610 w 3166311"/>
                <a:gd name="connsiteY5" fmla="*/ 138363 h 483268"/>
                <a:gd name="connsiteX6" fmla="*/ 2165684 w 3166311"/>
                <a:gd name="connsiteY6" fmla="*/ 415089 h 483268"/>
                <a:gd name="connsiteX7" fmla="*/ 2466473 w 3166311"/>
                <a:gd name="connsiteY7" fmla="*/ 162426 h 483268"/>
                <a:gd name="connsiteX8" fmla="*/ 2719137 w 3166311"/>
                <a:gd name="connsiteY8" fmla="*/ 354931 h 483268"/>
                <a:gd name="connsiteX9" fmla="*/ 2983831 w 3166311"/>
                <a:gd name="connsiteY9" fmla="*/ 138363 h 483268"/>
                <a:gd name="connsiteX10" fmla="*/ 3140242 w 3166311"/>
                <a:gd name="connsiteY10" fmla="*/ 282742 h 483268"/>
                <a:gd name="connsiteX11" fmla="*/ 3140242 w 3166311"/>
                <a:gd name="connsiteY11" fmla="*/ 270710 h 483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6311" h="483268">
                  <a:moveTo>
                    <a:pt x="0" y="162426"/>
                  </a:moveTo>
                  <a:cubicBezTo>
                    <a:pt x="103271" y="81213"/>
                    <a:pt x="206542" y="0"/>
                    <a:pt x="324852" y="42110"/>
                  </a:cubicBezTo>
                  <a:cubicBezTo>
                    <a:pt x="443162" y="84220"/>
                    <a:pt x="591552" y="407068"/>
                    <a:pt x="709863" y="415089"/>
                  </a:cubicBezTo>
                  <a:cubicBezTo>
                    <a:pt x="828174" y="423110"/>
                    <a:pt x="922421" y="80211"/>
                    <a:pt x="1034716" y="90237"/>
                  </a:cubicBezTo>
                  <a:cubicBezTo>
                    <a:pt x="1147011" y="100263"/>
                    <a:pt x="1263315" y="467226"/>
                    <a:pt x="1383631" y="475247"/>
                  </a:cubicBezTo>
                  <a:cubicBezTo>
                    <a:pt x="1503947" y="483268"/>
                    <a:pt x="1626268" y="148389"/>
                    <a:pt x="1756610" y="138363"/>
                  </a:cubicBezTo>
                  <a:cubicBezTo>
                    <a:pt x="1886952" y="128337"/>
                    <a:pt x="2047374" y="411079"/>
                    <a:pt x="2165684" y="415089"/>
                  </a:cubicBezTo>
                  <a:cubicBezTo>
                    <a:pt x="2283995" y="419100"/>
                    <a:pt x="2374231" y="172452"/>
                    <a:pt x="2466473" y="162426"/>
                  </a:cubicBezTo>
                  <a:cubicBezTo>
                    <a:pt x="2558715" y="152400"/>
                    <a:pt x="2632911" y="358942"/>
                    <a:pt x="2719137" y="354931"/>
                  </a:cubicBezTo>
                  <a:cubicBezTo>
                    <a:pt x="2805363" y="350921"/>
                    <a:pt x="2913647" y="150394"/>
                    <a:pt x="2983831" y="138363"/>
                  </a:cubicBezTo>
                  <a:cubicBezTo>
                    <a:pt x="3054015" y="126332"/>
                    <a:pt x="3114174" y="260684"/>
                    <a:pt x="3140242" y="282742"/>
                  </a:cubicBezTo>
                  <a:cubicBezTo>
                    <a:pt x="3166311" y="304800"/>
                    <a:pt x="3153276" y="287755"/>
                    <a:pt x="3140242" y="270710"/>
                  </a:cubicBezTo>
                </a:path>
              </a:pathLst>
            </a:cu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1530552" y="4667169"/>
              <a:ext cx="553143" cy="26029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H="1">
              <a:off x="1699509" y="5051355"/>
              <a:ext cx="255958" cy="30102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2026709" y="5333336"/>
              <a:ext cx="720489" cy="321426"/>
              <a:chOff x="5127175" y="3166323"/>
              <a:chExt cx="1052401" cy="57552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5128443" y="3166224"/>
                <a:ext cx="142253" cy="3075"/>
              </a:xfrm>
              <a:prstGeom prst="line">
                <a:avLst/>
              </a:prstGeom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342" name="TextBox 22"/>
              <p:cNvSpPr txBox="1">
                <a:spLocks noChangeArrowheads="1"/>
              </p:cNvSpPr>
              <p:nvPr/>
            </p:nvSpPr>
            <p:spPr bwMode="auto">
              <a:xfrm>
                <a:off x="5763986" y="3166324"/>
                <a:ext cx="415590" cy="498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smtClean="0">
                    <a:solidFill>
                      <a:prstClr val="black"/>
                    </a:solidFill>
                  </a:rPr>
                  <a:t>K</a:t>
                </a:r>
                <a:r>
                  <a:rPr lang="en-US" sz="2400" baseline="30000" smtClean="0">
                    <a:solidFill>
                      <a:prstClr val="black"/>
                    </a:solidFill>
                  </a:rPr>
                  <a:t>+</a:t>
                </a:r>
              </a:p>
            </p:txBody>
          </p:sp>
          <p:sp>
            <p:nvSpPr>
              <p:cNvPr id="24" name="Right Brace 23"/>
              <p:cNvSpPr/>
              <p:nvPr/>
            </p:nvSpPr>
            <p:spPr>
              <a:xfrm>
                <a:off x="5480197" y="3166224"/>
                <a:ext cx="142253" cy="575182"/>
              </a:xfrm>
              <a:prstGeom prst="rightBrace">
                <a:avLst/>
              </a:prstGeom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334" name="TextBox 9"/>
            <p:cNvSpPr txBox="1">
              <a:spLocks noChangeArrowheads="1"/>
            </p:cNvSpPr>
            <p:nvPr/>
          </p:nvSpPr>
          <p:spPr bwMode="auto">
            <a:xfrm>
              <a:off x="2318046" y="3919383"/>
              <a:ext cx="251910" cy="278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smtClean="0">
                  <a:solidFill>
                    <a:prstClr val="black"/>
                  </a:solidFill>
                  <a:latin typeface="Symbol" pitchFamily="18" charset="2"/>
                </a:rPr>
                <a:t>L</a:t>
              </a:r>
            </a:p>
          </p:txBody>
        </p:sp>
        <p:sp>
          <p:nvSpPr>
            <p:cNvPr id="21" name="Right Brace 20"/>
            <p:cNvSpPr/>
            <p:nvPr/>
          </p:nvSpPr>
          <p:spPr>
            <a:xfrm rot="19897554">
              <a:off x="2147985" y="4075824"/>
              <a:ext cx="97388" cy="321235"/>
            </a:xfrm>
            <a:prstGeom prst="rightBrac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cxnSp>
          <p:nvCxnSpPr>
            <p:cNvPr id="12" name="Straight Connector 11"/>
            <p:cNvCxnSpPr>
              <a:endCxn id="6" idx="10"/>
            </p:cNvCxnSpPr>
            <p:nvPr/>
          </p:nvCxnSpPr>
          <p:spPr>
            <a:xfrm rot="5400000" flipH="1" flipV="1">
              <a:off x="759952" y="5180590"/>
              <a:ext cx="761002" cy="389555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11"/>
            </p:cNvCxnSpPr>
            <p:nvPr/>
          </p:nvCxnSpPr>
          <p:spPr>
            <a:xfrm>
              <a:off x="1335231" y="4986278"/>
              <a:ext cx="591415" cy="470687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691731" y="4709095"/>
              <a:ext cx="1448136" cy="731301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787771" y="4795013"/>
              <a:ext cx="1360527" cy="72953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152400" y="3840480"/>
              <a:ext cx="2712720" cy="2255520"/>
            </a:xfrm>
            <a:prstGeom prst="round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292475" y="2889250"/>
            <a:ext cx="2525713" cy="2084388"/>
            <a:chOff x="152400" y="3840480"/>
            <a:chExt cx="2818363" cy="2255520"/>
          </a:xfrm>
        </p:grpSpPr>
        <p:sp>
          <p:nvSpPr>
            <p:cNvPr id="30" name="Freeform 29"/>
            <p:cNvSpPr/>
            <p:nvPr/>
          </p:nvSpPr>
          <p:spPr>
            <a:xfrm>
              <a:off x="203772" y="4823083"/>
              <a:ext cx="1140808" cy="292032"/>
            </a:xfrm>
            <a:custGeom>
              <a:avLst/>
              <a:gdLst>
                <a:gd name="connsiteX0" fmla="*/ 0 w 3166311"/>
                <a:gd name="connsiteY0" fmla="*/ 162426 h 483268"/>
                <a:gd name="connsiteX1" fmla="*/ 324852 w 3166311"/>
                <a:gd name="connsiteY1" fmla="*/ 42110 h 483268"/>
                <a:gd name="connsiteX2" fmla="*/ 709863 w 3166311"/>
                <a:gd name="connsiteY2" fmla="*/ 415089 h 483268"/>
                <a:gd name="connsiteX3" fmla="*/ 1034716 w 3166311"/>
                <a:gd name="connsiteY3" fmla="*/ 90237 h 483268"/>
                <a:gd name="connsiteX4" fmla="*/ 1383631 w 3166311"/>
                <a:gd name="connsiteY4" fmla="*/ 475247 h 483268"/>
                <a:gd name="connsiteX5" fmla="*/ 1756610 w 3166311"/>
                <a:gd name="connsiteY5" fmla="*/ 138363 h 483268"/>
                <a:gd name="connsiteX6" fmla="*/ 2165684 w 3166311"/>
                <a:gd name="connsiteY6" fmla="*/ 415089 h 483268"/>
                <a:gd name="connsiteX7" fmla="*/ 2466473 w 3166311"/>
                <a:gd name="connsiteY7" fmla="*/ 162426 h 483268"/>
                <a:gd name="connsiteX8" fmla="*/ 2719137 w 3166311"/>
                <a:gd name="connsiteY8" fmla="*/ 354931 h 483268"/>
                <a:gd name="connsiteX9" fmla="*/ 2983831 w 3166311"/>
                <a:gd name="connsiteY9" fmla="*/ 138363 h 483268"/>
                <a:gd name="connsiteX10" fmla="*/ 3140242 w 3166311"/>
                <a:gd name="connsiteY10" fmla="*/ 282742 h 483268"/>
                <a:gd name="connsiteX11" fmla="*/ 3140242 w 3166311"/>
                <a:gd name="connsiteY11" fmla="*/ 270710 h 483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6311" h="483268">
                  <a:moveTo>
                    <a:pt x="0" y="162426"/>
                  </a:moveTo>
                  <a:cubicBezTo>
                    <a:pt x="103271" y="81213"/>
                    <a:pt x="206542" y="0"/>
                    <a:pt x="324852" y="42110"/>
                  </a:cubicBezTo>
                  <a:cubicBezTo>
                    <a:pt x="443162" y="84220"/>
                    <a:pt x="591552" y="407068"/>
                    <a:pt x="709863" y="415089"/>
                  </a:cubicBezTo>
                  <a:cubicBezTo>
                    <a:pt x="828174" y="423110"/>
                    <a:pt x="922421" y="80211"/>
                    <a:pt x="1034716" y="90237"/>
                  </a:cubicBezTo>
                  <a:cubicBezTo>
                    <a:pt x="1147011" y="100263"/>
                    <a:pt x="1263315" y="467226"/>
                    <a:pt x="1383631" y="475247"/>
                  </a:cubicBezTo>
                  <a:cubicBezTo>
                    <a:pt x="1503947" y="483268"/>
                    <a:pt x="1626268" y="148389"/>
                    <a:pt x="1756610" y="138363"/>
                  </a:cubicBezTo>
                  <a:cubicBezTo>
                    <a:pt x="1886952" y="128337"/>
                    <a:pt x="2047374" y="411079"/>
                    <a:pt x="2165684" y="415089"/>
                  </a:cubicBezTo>
                  <a:cubicBezTo>
                    <a:pt x="2283995" y="419100"/>
                    <a:pt x="2374231" y="172452"/>
                    <a:pt x="2466473" y="162426"/>
                  </a:cubicBezTo>
                  <a:cubicBezTo>
                    <a:pt x="2558715" y="152400"/>
                    <a:pt x="2632911" y="358942"/>
                    <a:pt x="2719137" y="354931"/>
                  </a:cubicBezTo>
                  <a:cubicBezTo>
                    <a:pt x="2805363" y="350921"/>
                    <a:pt x="2913647" y="150394"/>
                    <a:pt x="2983831" y="138363"/>
                  </a:cubicBezTo>
                  <a:cubicBezTo>
                    <a:pt x="3054015" y="126332"/>
                    <a:pt x="3114174" y="260684"/>
                    <a:pt x="3140242" y="282742"/>
                  </a:cubicBezTo>
                  <a:cubicBezTo>
                    <a:pt x="3166311" y="304800"/>
                    <a:pt x="3153276" y="287755"/>
                    <a:pt x="3140242" y="270710"/>
                  </a:cubicBezTo>
                </a:path>
              </a:pathLst>
            </a:cu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1530354" y="4666229"/>
              <a:ext cx="553143" cy="26217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6200000" flipH="1">
              <a:off x="1699319" y="5050407"/>
              <a:ext cx="255958" cy="3029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026697" y="5332866"/>
              <a:ext cx="944066" cy="499465"/>
              <a:chOff x="5127175" y="3166323"/>
              <a:chExt cx="1378979" cy="894548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5127010" y="3167065"/>
                <a:ext cx="142314" cy="3076"/>
              </a:xfrm>
              <a:prstGeom prst="line">
                <a:avLst/>
              </a:prstGeom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328" name="TextBox 41"/>
              <p:cNvSpPr txBox="1">
                <a:spLocks noChangeArrowheads="1"/>
              </p:cNvSpPr>
              <p:nvPr/>
            </p:nvSpPr>
            <p:spPr bwMode="auto">
              <a:xfrm>
                <a:off x="5763988" y="3166329"/>
                <a:ext cx="742166" cy="894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smtClean="0">
                    <a:solidFill>
                      <a:prstClr val="black"/>
                    </a:solidFill>
                    <a:latin typeface="Symbol" pitchFamily="18" charset="2"/>
                  </a:rPr>
                  <a:t>p</a:t>
                </a:r>
                <a:r>
                  <a:rPr lang="en-US" sz="2400" baseline="30000" smtClean="0">
                    <a:solidFill>
                      <a:prstClr val="black"/>
                    </a:solidFill>
                  </a:rPr>
                  <a:t>+</a:t>
                </a:r>
              </a:p>
            </p:txBody>
          </p:sp>
          <p:sp>
            <p:nvSpPr>
              <p:cNvPr id="43" name="Right Brace 42"/>
              <p:cNvSpPr/>
              <p:nvPr/>
            </p:nvSpPr>
            <p:spPr>
              <a:xfrm>
                <a:off x="5481500" y="3167065"/>
                <a:ext cx="139726" cy="575336"/>
              </a:xfrm>
              <a:prstGeom prst="rightBrace">
                <a:avLst/>
              </a:prstGeom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320" name="TextBox 33"/>
            <p:cNvSpPr txBox="1">
              <a:spLocks noChangeArrowheads="1"/>
            </p:cNvSpPr>
            <p:nvPr/>
          </p:nvSpPr>
          <p:spPr bwMode="auto">
            <a:xfrm>
              <a:off x="2318045" y="3919383"/>
              <a:ext cx="406190" cy="499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smtClean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5" name="Right Brace 34"/>
            <p:cNvSpPr/>
            <p:nvPr/>
          </p:nvSpPr>
          <p:spPr>
            <a:xfrm rot="19897554">
              <a:off x="2148814" y="4075824"/>
              <a:ext cx="95658" cy="321235"/>
            </a:xfrm>
            <a:prstGeom prst="rightBrac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cxnSp>
          <p:nvCxnSpPr>
            <p:cNvPr id="36" name="Straight Connector 35"/>
            <p:cNvCxnSpPr>
              <a:endCxn id="30" idx="10"/>
            </p:cNvCxnSpPr>
            <p:nvPr/>
          </p:nvCxnSpPr>
          <p:spPr>
            <a:xfrm rot="5400000" flipH="1" flipV="1">
              <a:off x="759477" y="5181394"/>
              <a:ext cx="761002" cy="387946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11"/>
            </p:cNvCxnSpPr>
            <p:nvPr/>
          </p:nvCxnSpPr>
          <p:spPr>
            <a:xfrm>
              <a:off x="1333952" y="4986278"/>
              <a:ext cx="591661" cy="470687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691370" y="4709829"/>
              <a:ext cx="1448136" cy="729834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787432" y="4793976"/>
              <a:ext cx="1360527" cy="731606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ounded Rectangle 39"/>
            <p:cNvSpPr/>
            <p:nvPr/>
          </p:nvSpPr>
          <p:spPr>
            <a:xfrm>
              <a:off x="152400" y="3840480"/>
              <a:ext cx="2712077" cy="2255520"/>
            </a:xfrm>
            <a:prstGeom prst="round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6188075" y="2889250"/>
            <a:ext cx="2527300" cy="2084388"/>
            <a:chOff x="152400" y="3840480"/>
            <a:chExt cx="2820150" cy="2255520"/>
          </a:xfrm>
        </p:grpSpPr>
        <p:sp>
          <p:nvSpPr>
            <p:cNvPr id="45" name="Freeform 44"/>
            <p:cNvSpPr/>
            <p:nvPr/>
          </p:nvSpPr>
          <p:spPr>
            <a:xfrm>
              <a:off x="203773" y="4823083"/>
              <a:ext cx="1140814" cy="292032"/>
            </a:xfrm>
            <a:custGeom>
              <a:avLst/>
              <a:gdLst>
                <a:gd name="connsiteX0" fmla="*/ 0 w 3166311"/>
                <a:gd name="connsiteY0" fmla="*/ 162426 h 483268"/>
                <a:gd name="connsiteX1" fmla="*/ 324852 w 3166311"/>
                <a:gd name="connsiteY1" fmla="*/ 42110 h 483268"/>
                <a:gd name="connsiteX2" fmla="*/ 709863 w 3166311"/>
                <a:gd name="connsiteY2" fmla="*/ 415089 h 483268"/>
                <a:gd name="connsiteX3" fmla="*/ 1034716 w 3166311"/>
                <a:gd name="connsiteY3" fmla="*/ 90237 h 483268"/>
                <a:gd name="connsiteX4" fmla="*/ 1383631 w 3166311"/>
                <a:gd name="connsiteY4" fmla="*/ 475247 h 483268"/>
                <a:gd name="connsiteX5" fmla="*/ 1756610 w 3166311"/>
                <a:gd name="connsiteY5" fmla="*/ 138363 h 483268"/>
                <a:gd name="connsiteX6" fmla="*/ 2165684 w 3166311"/>
                <a:gd name="connsiteY6" fmla="*/ 415089 h 483268"/>
                <a:gd name="connsiteX7" fmla="*/ 2466473 w 3166311"/>
                <a:gd name="connsiteY7" fmla="*/ 162426 h 483268"/>
                <a:gd name="connsiteX8" fmla="*/ 2719137 w 3166311"/>
                <a:gd name="connsiteY8" fmla="*/ 354931 h 483268"/>
                <a:gd name="connsiteX9" fmla="*/ 2983831 w 3166311"/>
                <a:gd name="connsiteY9" fmla="*/ 138363 h 483268"/>
                <a:gd name="connsiteX10" fmla="*/ 3140242 w 3166311"/>
                <a:gd name="connsiteY10" fmla="*/ 282742 h 483268"/>
                <a:gd name="connsiteX11" fmla="*/ 3140242 w 3166311"/>
                <a:gd name="connsiteY11" fmla="*/ 270710 h 483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6311" h="483268">
                  <a:moveTo>
                    <a:pt x="0" y="162426"/>
                  </a:moveTo>
                  <a:cubicBezTo>
                    <a:pt x="103271" y="81213"/>
                    <a:pt x="206542" y="0"/>
                    <a:pt x="324852" y="42110"/>
                  </a:cubicBezTo>
                  <a:cubicBezTo>
                    <a:pt x="443162" y="84220"/>
                    <a:pt x="591552" y="407068"/>
                    <a:pt x="709863" y="415089"/>
                  </a:cubicBezTo>
                  <a:cubicBezTo>
                    <a:pt x="828174" y="423110"/>
                    <a:pt x="922421" y="80211"/>
                    <a:pt x="1034716" y="90237"/>
                  </a:cubicBezTo>
                  <a:cubicBezTo>
                    <a:pt x="1147011" y="100263"/>
                    <a:pt x="1263315" y="467226"/>
                    <a:pt x="1383631" y="475247"/>
                  </a:cubicBezTo>
                  <a:cubicBezTo>
                    <a:pt x="1503947" y="483268"/>
                    <a:pt x="1626268" y="148389"/>
                    <a:pt x="1756610" y="138363"/>
                  </a:cubicBezTo>
                  <a:cubicBezTo>
                    <a:pt x="1886952" y="128337"/>
                    <a:pt x="2047374" y="411079"/>
                    <a:pt x="2165684" y="415089"/>
                  </a:cubicBezTo>
                  <a:cubicBezTo>
                    <a:pt x="2283995" y="419100"/>
                    <a:pt x="2374231" y="172452"/>
                    <a:pt x="2466473" y="162426"/>
                  </a:cubicBezTo>
                  <a:cubicBezTo>
                    <a:pt x="2558715" y="152400"/>
                    <a:pt x="2632911" y="358942"/>
                    <a:pt x="2719137" y="354931"/>
                  </a:cubicBezTo>
                  <a:cubicBezTo>
                    <a:pt x="2805363" y="350921"/>
                    <a:pt x="2913647" y="150394"/>
                    <a:pt x="2983831" y="138363"/>
                  </a:cubicBezTo>
                  <a:cubicBezTo>
                    <a:pt x="3054015" y="126332"/>
                    <a:pt x="3114174" y="260684"/>
                    <a:pt x="3140242" y="282742"/>
                  </a:cubicBezTo>
                  <a:cubicBezTo>
                    <a:pt x="3166311" y="304800"/>
                    <a:pt x="3153276" y="287755"/>
                    <a:pt x="3140242" y="270710"/>
                  </a:cubicBezTo>
                </a:path>
              </a:pathLst>
            </a:cu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1530363" y="4666228"/>
              <a:ext cx="553143" cy="26217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6200000" flipH="1">
              <a:off x="1699329" y="5050406"/>
              <a:ext cx="255958" cy="30291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2026695" y="5332868"/>
              <a:ext cx="945855" cy="499463"/>
              <a:chOff x="5127175" y="3166323"/>
              <a:chExt cx="1381593" cy="894543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5127030" y="3167061"/>
                <a:ext cx="142315" cy="3076"/>
              </a:xfrm>
              <a:prstGeom prst="line">
                <a:avLst/>
              </a:prstGeom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314" name="TextBox 56"/>
              <p:cNvSpPr txBox="1">
                <a:spLocks noChangeArrowheads="1"/>
              </p:cNvSpPr>
              <p:nvPr/>
            </p:nvSpPr>
            <p:spPr bwMode="auto">
              <a:xfrm>
                <a:off x="5763992" y="3166325"/>
                <a:ext cx="744776" cy="8945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smtClean="0">
                    <a:solidFill>
                      <a:prstClr val="black"/>
                    </a:solidFill>
                    <a:latin typeface="Symbol" pitchFamily="18" charset="2"/>
                  </a:rPr>
                  <a:t>p</a:t>
                </a:r>
                <a:r>
                  <a:rPr lang="en-US" sz="2400" baseline="30000" smtClean="0">
                    <a:solidFill>
                      <a:prstClr val="black"/>
                    </a:solidFill>
                  </a:rPr>
                  <a:t>0</a:t>
                </a:r>
              </a:p>
            </p:txBody>
          </p:sp>
          <p:sp>
            <p:nvSpPr>
              <p:cNvPr id="58" name="Right Brace 57"/>
              <p:cNvSpPr/>
              <p:nvPr/>
            </p:nvSpPr>
            <p:spPr>
              <a:xfrm>
                <a:off x="5481522" y="3167061"/>
                <a:ext cx="139726" cy="575335"/>
              </a:xfrm>
              <a:prstGeom prst="rightBrace">
                <a:avLst/>
              </a:prstGeom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306" name="TextBox 48"/>
            <p:cNvSpPr txBox="1">
              <a:spLocks noChangeArrowheads="1"/>
            </p:cNvSpPr>
            <p:nvPr/>
          </p:nvSpPr>
          <p:spPr bwMode="auto">
            <a:xfrm>
              <a:off x="2318045" y="3919383"/>
              <a:ext cx="411555" cy="499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smtClean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50" name="Right Brace 49"/>
            <p:cNvSpPr/>
            <p:nvPr/>
          </p:nvSpPr>
          <p:spPr>
            <a:xfrm rot="19897554">
              <a:off x="2148826" y="4075824"/>
              <a:ext cx="95658" cy="321235"/>
            </a:xfrm>
            <a:prstGeom prst="rightBrac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cxnSp>
          <p:nvCxnSpPr>
            <p:cNvPr id="51" name="Straight Connector 50"/>
            <p:cNvCxnSpPr>
              <a:endCxn id="45" idx="10"/>
            </p:cNvCxnSpPr>
            <p:nvPr/>
          </p:nvCxnSpPr>
          <p:spPr>
            <a:xfrm rot="5400000" flipH="1" flipV="1">
              <a:off x="759483" y="5181393"/>
              <a:ext cx="761002" cy="38794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5" idx="11"/>
            </p:cNvCxnSpPr>
            <p:nvPr/>
          </p:nvCxnSpPr>
          <p:spPr>
            <a:xfrm>
              <a:off x="1333958" y="4986278"/>
              <a:ext cx="591665" cy="470687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691377" y="4709827"/>
              <a:ext cx="1448136" cy="72983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 flipV="1">
              <a:off x="787439" y="4793974"/>
              <a:ext cx="1360527" cy="73161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152400" y="3840480"/>
              <a:ext cx="2712092" cy="2255520"/>
            </a:xfrm>
            <a:prstGeom prst="round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2295" name="TextBox 58"/>
          <p:cNvSpPr txBox="1">
            <a:spLocks noChangeArrowheads="1"/>
          </p:cNvSpPr>
          <p:nvPr/>
        </p:nvSpPr>
        <p:spPr bwMode="auto">
          <a:xfrm>
            <a:off x="1990725" y="4159250"/>
            <a:ext cx="274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smtClean="0">
                <a:solidFill>
                  <a:prstClr val="black"/>
                </a:solidFill>
              </a:rPr>
              <a:t>s</a:t>
            </a:r>
          </a:p>
        </p:txBody>
      </p:sp>
      <p:sp>
        <p:nvSpPr>
          <p:cNvPr id="12296" name="TextBox 59"/>
          <p:cNvSpPr txBox="1">
            <a:spLocks noChangeArrowheads="1"/>
          </p:cNvSpPr>
          <p:nvPr/>
        </p:nvSpPr>
        <p:spPr bwMode="auto">
          <a:xfrm>
            <a:off x="1930400" y="3230563"/>
            <a:ext cx="2746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smtClean="0">
                <a:solidFill>
                  <a:prstClr val="black"/>
                </a:solidFill>
              </a:rPr>
              <a:t>s</a:t>
            </a:r>
          </a:p>
        </p:txBody>
      </p:sp>
      <p:sp>
        <p:nvSpPr>
          <p:cNvPr id="12297" name="TextBox 60"/>
          <p:cNvSpPr txBox="1">
            <a:spLocks noChangeArrowheads="1"/>
          </p:cNvSpPr>
          <p:nvPr/>
        </p:nvSpPr>
        <p:spPr bwMode="auto">
          <a:xfrm>
            <a:off x="7762875" y="4173538"/>
            <a:ext cx="307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smtClean="0">
                <a:solidFill>
                  <a:prstClr val="black"/>
                </a:solidFill>
              </a:rPr>
              <a:t>u</a:t>
            </a:r>
          </a:p>
        </p:txBody>
      </p:sp>
      <p:sp>
        <p:nvSpPr>
          <p:cNvPr id="12298" name="TextBox 61"/>
          <p:cNvSpPr txBox="1">
            <a:spLocks noChangeArrowheads="1"/>
          </p:cNvSpPr>
          <p:nvPr/>
        </p:nvSpPr>
        <p:spPr bwMode="auto">
          <a:xfrm>
            <a:off x="7658100" y="3278188"/>
            <a:ext cx="307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smtClean="0">
                <a:solidFill>
                  <a:prstClr val="black"/>
                </a:solidFill>
              </a:rPr>
              <a:t>u</a:t>
            </a:r>
          </a:p>
        </p:txBody>
      </p:sp>
      <p:sp>
        <p:nvSpPr>
          <p:cNvPr id="12299" name="TextBox 62"/>
          <p:cNvSpPr txBox="1">
            <a:spLocks noChangeArrowheads="1"/>
          </p:cNvSpPr>
          <p:nvPr/>
        </p:nvSpPr>
        <p:spPr bwMode="auto">
          <a:xfrm>
            <a:off x="4800600" y="3259138"/>
            <a:ext cx="307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smtClean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2300" name="TextBox 63"/>
          <p:cNvSpPr txBox="1">
            <a:spLocks noChangeArrowheads="1"/>
          </p:cNvSpPr>
          <p:nvPr/>
        </p:nvSpPr>
        <p:spPr bwMode="auto">
          <a:xfrm>
            <a:off x="4857750" y="4183063"/>
            <a:ext cx="307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smtClean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2301" name="TextBox 64"/>
          <p:cNvSpPr txBox="1">
            <a:spLocks noChangeArrowheads="1"/>
          </p:cNvSpPr>
          <p:nvPr/>
        </p:nvSpPr>
        <p:spPr bwMode="auto">
          <a:xfrm>
            <a:off x="500063" y="5608638"/>
            <a:ext cx="8156575" cy="11080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smtClean="0">
                <a:solidFill>
                  <a:prstClr val="black"/>
                </a:solidFill>
              </a:rPr>
              <a:t>               0.2             :                  1                :                  1        </a:t>
            </a:r>
          </a:p>
          <a:p>
            <a:pPr algn="l"/>
            <a:endParaRPr lang="en-US" sz="1800" smtClean="0">
              <a:solidFill>
                <a:prstClr val="black"/>
              </a:solidFill>
            </a:endParaRPr>
          </a:p>
          <a:p>
            <a:pPr algn="l"/>
            <a:r>
              <a:rPr lang="en-US" sz="1800" smtClean="0">
                <a:solidFill>
                  <a:prstClr val="black"/>
                </a:solidFill>
              </a:rPr>
              <a:t>	             </a:t>
            </a:r>
            <a:r>
              <a:rPr lang="en-US" sz="2400" smtClean="0">
                <a:solidFill>
                  <a:prstClr val="black"/>
                </a:solidFill>
              </a:rPr>
              <a:t>Ratio  :   exponential in quark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3292475" y="2889250"/>
            <a:ext cx="2432050" cy="2084388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1901825" y="323850"/>
            <a:ext cx="5370513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3200" smtClean="0"/>
              <a:t>Distinguish Models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 ratios:  K</a:t>
            </a:r>
            <a:r>
              <a:rPr lang="en-US" baseline="30000" smtClean="0"/>
              <a:t>+</a:t>
            </a:r>
            <a:r>
              <a:rPr lang="en-US" smtClean="0">
                <a:latin typeface="Symbol" pitchFamily="18" charset="2"/>
              </a:rPr>
              <a:t>L</a:t>
            </a:r>
            <a:r>
              <a:rPr lang="en-US" smtClean="0"/>
              <a:t> : </a:t>
            </a:r>
            <a:r>
              <a:rPr lang="en-US" smtClean="0">
                <a:latin typeface="Symbol" pitchFamily="18" charset="2"/>
              </a:rPr>
              <a:t>p</a:t>
            </a:r>
            <a:r>
              <a:rPr lang="en-US" baseline="30000" smtClean="0"/>
              <a:t>+</a:t>
            </a:r>
            <a:r>
              <a:rPr lang="en-US" smtClean="0"/>
              <a:t>n : </a:t>
            </a:r>
            <a:r>
              <a:rPr lang="en-US" smtClean="0">
                <a:latin typeface="Symbol" pitchFamily="18" charset="2"/>
              </a:rPr>
              <a:t>p</a:t>
            </a:r>
            <a:r>
              <a:rPr lang="en-US" baseline="30000" smtClean="0"/>
              <a:t>0</a:t>
            </a:r>
            <a:r>
              <a:rPr lang="en-US" smtClean="0"/>
              <a:t>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076450" y="4183063"/>
            <a:ext cx="596900" cy="384175"/>
            <a:chOff x="5127175" y="2998769"/>
            <a:chExt cx="971884" cy="743079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127175" y="3167650"/>
              <a:ext cx="142165" cy="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365" name="TextBox 22"/>
            <p:cNvSpPr txBox="1">
              <a:spLocks noChangeArrowheads="1"/>
            </p:cNvSpPr>
            <p:nvPr/>
          </p:nvSpPr>
          <p:spPr bwMode="auto">
            <a:xfrm>
              <a:off x="5683469" y="2998769"/>
              <a:ext cx="415590" cy="498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smtClean="0">
                  <a:solidFill>
                    <a:prstClr val="black"/>
                  </a:solidFill>
                </a:rPr>
                <a:t>K</a:t>
              </a:r>
              <a:r>
                <a:rPr lang="en-US" sz="2400" baseline="30000" smtClean="0">
                  <a:solidFill>
                    <a:prstClr val="black"/>
                  </a:solidFill>
                </a:rPr>
                <a:t>+</a:t>
              </a:r>
            </a:p>
          </p:txBody>
        </p:sp>
        <p:sp>
          <p:nvSpPr>
            <p:cNvPr id="24" name="Right Brace 23"/>
            <p:cNvSpPr/>
            <p:nvPr/>
          </p:nvSpPr>
          <p:spPr>
            <a:xfrm>
              <a:off x="5481293" y="3167650"/>
              <a:ext cx="142163" cy="574198"/>
            </a:xfrm>
            <a:prstGeom prst="rightBrac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2386013" y="3121025"/>
            <a:ext cx="22701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smtClean="0">
                <a:solidFill>
                  <a:prstClr val="black"/>
                </a:solidFill>
                <a:latin typeface="Symbol" pitchFamily="18" charset="2"/>
              </a:rPr>
              <a:t>L</a:t>
            </a:r>
          </a:p>
        </p:txBody>
      </p:sp>
      <p:sp>
        <p:nvSpPr>
          <p:cNvPr id="21" name="Right Brace 20"/>
          <p:cNvSpPr/>
          <p:nvPr/>
        </p:nvSpPr>
        <p:spPr>
          <a:xfrm rot="19897554">
            <a:off x="2282825" y="3314700"/>
            <a:ext cx="87313" cy="296863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6875" y="2889250"/>
            <a:ext cx="2432050" cy="2084388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5226050" y="4327525"/>
            <a:ext cx="555625" cy="512763"/>
            <a:chOff x="5177363" y="4268955"/>
            <a:chExt cx="556158" cy="461664"/>
          </a:xfrm>
        </p:grpSpPr>
        <p:sp>
          <p:nvSpPr>
            <p:cNvPr id="13362" name="TextBox 41"/>
            <p:cNvSpPr txBox="1">
              <a:spLocks noChangeArrowheads="1"/>
            </p:cNvSpPr>
            <p:nvPr/>
          </p:nvSpPr>
          <p:spPr bwMode="auto">
            <a:xfrm>
              <a:off x="5277948" y="4268955"/>
              <a:ext cx="455573" cy="461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smtClean="0">
                  <a:solidFill>
                    <a:prstClr val="black"/>
                  </a:solidFill>
                  <a:latin typeface="Symbol" pitchFamily="18" charset="2"/>
                </a:rPr>
                <a:t>p</a:t>
              </a:r>
              <a:r>
                <a:rPr lang="en-US" sz="2400" baseline="30000" smtClean="0">
                  <a:solidFill>
                    <a:prstClr val="black"/>
                  </a:solidFill>
                </a:rPr>
                <a:t>+</a:t>
              </a:r>
            </a:p>
          </p:txBody>
        </p:sp>
        <p:sp>
          <p:nvSpPr>
            <p:cNvPr id="43" name="Right Brace 42"/>
            <p:cNvSpPr/>
            <p:nvPr/>
          </p:nvSpPr>
          <p:spPr>
            <a:xfrm>
              <a:off x="5177363" y="4403309"/>
              <a:ext cx="87397" cy="297294"/>
            </a:xfrm>
            <a:prstGeom prst="rightBrac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13322" name="TextBox 33"/>
          <p:cNvSpPr txBox="1">
            <a:spLocks noChangeArrowheads="1"/>
          </p:cNvSpPr>
          <p:nvPr/>
        </p:nvSpPr>
        <p:spPr bwMode="auto">
          <a:xfrm>
            <a:off x="5307013" y="3303588"/>
            <a:ext cx="363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smtClean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35" name="Right Brace 34"/>
          <p:cNvSpPr/>
          <p:nvPr/>
        </p:nvSpPr>
        <p:spPr>
          <a:xfrm rot="19897554">
            <a:off x="5251450" y="3460750"/>
            <a:ext cx="87313" cy="296863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324" name="TextBox 56"/>
          <p:cNvSpPr txBox="1">
            <a:spLocks noChangeArrowheads="1"/>
          </p:cNvSpPr>
          <p:nvPr/>
        </p:nvSpPr>
        <p:spPr bwMode="auto">
          <a:xfrm>
            <a:off x="8148638" y="4391025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smtClean="0">
                <a:solidFill>
                  <a:prstClr val="black"/>
                </a:solidFill>
                <a:latin typeface="Symbol" pitchFamily="18" charset="2"/>
              </a:rPr>
              <a:t>p</a:t>
            </a:r>
            <a:r>
              <a:rPr lang="en-US" sz="2400" baseline="30000" smtClean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58" name="Right Brace 57"/>
          <p:cNvSpPr/>
          <p:nvPr/>
        </p:nvSpPr>
        <p:spPr>
          <a:xfrm>
            <a:off x="8134350" y="4476750"/>
            <a:ext cx="85725" cy="296863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326" name="TextBox 48"/>
          <p:cNvSpPr txBox="1">
            <a:spLocks noChangeArrowheads="1"/>
          </p:cNvSpPr>
          <p:nvPr/>
        </p:nvSpPr>
        <p:spPr bwMode="auto">
          <a:xfrm>
            <a:off x="8153400" y="3376613"/>
            <a:ext cx="369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smtClean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50" name="Right Brace 49"/>
          <p:cNvSpPr/>
          <p:nvPr/>
        </p:nvSpPr>
        <p:spPr>
          <a:xfrm rot="19897554">
            <a:off x="8050213" y="3546475"/>
            <a:ext cx="87312" cy="296863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188075" y="2889250"/>
            <a:ext cx="2432050" cy="2084388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329" name="TextBox 59"/>
          <p:cNvSpPr txBox="1">
            <a:spLocks noChangeArrowheads="1"/>
          </p:cNvSpPr>
          <p:nvPr/>
        </p:nvSpPr>
        <p:spPr bwMode="auto">
          <a:xfrm>
            <a:off x="2041525" y="3489325"/>
            <a:ext cx="274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smtClean="0">
                <a:solidFill>
                  <a:prstClr val="black"/>
                </a:solidFill>
              </a:rPr>
              <a:t>s</a:t>
            </a:r>
          </a:p>
        </p:txBody>
      </p:sp>
      <p:sp>
        <p:nvSpPr>
          <p:cNvPr id="13330" name="TextBox 62"/>
          <p:cNvSpPr txBox="1">
            <a:spLocks noChangeArrowheads="1"/>
          </p:cNvSpPr>
          <p:nvPr/>
        </p:nvSpPr>
        <p:spPr bwMode="auto">
          <a:xfrm>
            <a:off x="5021263" y="3589338"/>
            <a:ext cx="306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smtClean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3331" name="TextBox 64"/>
          <p:cNvSpPr txBox="1">
            <a:spLocks noChangeArrowheads="1"/>
          </p:cNvSpPr>
          <p:nvPr/>
        </p:nvSpPr>
        <p:spPr bwMode="auto">
          <a:xfrm>
            <a:off x="500063" y="5608638"/>
            <a:ext cx="8156575" cy="11080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smtClean="0">
                <a:solidFill>
                  <a:prstClr val="black"/>
                </a:solidFill>
              </a:rPr>
              <a:t>              1                :                1                    :                 4</a:t>
            </a:r>
          </a:p>
          <a:p>
            <a:pPr algn="l"/>
            <a:r>
              <a:rPr lang="en-US" sz="1800" smtClean="0">
                <a:solidFill>
                  <a:prstClr val="black"/>
                </a:solidFill>
              </a:rPr>
              <a:t>		</a:t>
            </a:r>
          </a:p>
          <a:p>
            <a:pPr algn="l"/>
            <a:r>
              <a:rPr lang="en-US" sz="1800" smtClean="0">
                <a:solidFill>
                  <a:prstClr val="black"/>
                </a:solidFill>
              </a:rPr>
              <a:t>	         </a:t>
            </a:r>
            <a:r>
              <a:rPr lang="en-US" sz="2400" smtClean="0">
                <a:solidFill>
                  <a:prstClr val="black"/>
                </a:solidFill>
              </a:rPr>
              <a:t>Ratio   :   proportional  to  (charge)</a:t>
            </a:r>
            <a:r>
              <a:rPr lang="en-US" sz="2400" baseline="30000" smtClean="0">
                <a:solidFill>
                  <a:prstClr val="black"/>
                </a:solidFill>
              </a:rPr>
              <a:t>2</a:t>
            </a:r>
          </a:p>
        </p:txBody>
      </p: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420688" y="3433763"/>
            <a:ext cx="1820862" cy="1157287"/>
            <a:chOff x="420129" y="3434354"/>
            <a:chExt cx="1821078" cy="1156330"/>
          </a:xfrm>
        </p:grpSpPr>
        <p:sp>
          <p:nvSpPr>
            <p:cNvPr id="13354" name="TextBox 58"/>
            <p:cNvSpPr txBox="1">
              <a:spLocks noChangeArrowheads="1"/>
            </p:cNvSpPr>
            <p:nvPr/>
          </p:nvSpPr>
          <p:spPr bwMode="auto">
            <a:xfrm>
              <a:off x="1966773" y="4221352"/>
              <a:ext cx="27443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smtClean="0">
                  <a:solidFill>
                    <a:prstClr val="black"/>
                  </a:solidFill>
                </a:rPr>
                <a:t>s</a:t>
              </a:r>
            </a:p>
          </p:txBody>
        </p:sp>
        <p:grpSp>
          <p:nvGrpSpPr>
            <p:cNvPr id="5" name="Group 81"/>
            <p:cNvGrpSpPr>
              <a:grpSpLocks/>
            </p:cNvGrpSpPr>
            <p:nvPr/>
          </p:nvGrpSpPr>
          <p:grpSpPr bwMode="auto">
            <a:xfrm flipV="1">
              <a:off x="420129" y="3434354"/>
              <a:ext cx="1671937" cy="932711"/>
              <a:chOff x="693311" y="2872492"/>
              <a:chExt cx="3375479" cy="1242331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693311" y="3085923"/>
                <a:ext cx="1301388" cy="335924"/>
              </a:xfrm>
              <a:custGeom>
                <a:avLst/>
                <a:gdLst>
                  <a:gd name="connsiteX0" fmla="*/ 0 w 3166311"/>
                  <a:gd name="connsiteY0" fmla="*/ 162426 h 483268"/>
                  <a:gd name="connsiteX1" fmla="*/ 324852 w 3166311"/>
                  <a:gd name="connsiteY1" fmla="*/ 42110 h 483268"/>
                  <a:gd name="connsiteX2" fmla="*/ 709863 w 3166311"/>
                  <a:gd name="connsiteY2" fmla="*/ 415089 h 483268"/>
                  <a:gd name="connsiteX3" fmla="*/ 1034716 w 3166311"/>
                  <a:gd name="connsiteY3" fmla="*/ 90237 h 483268"/>
                  <a:gd name="connsiteX4" fmla="*/ 1383631 w 3166311"/>
                  <a:gd name="connsiteY4" fmla="*/ 475247 h 483268"/>
                  <a:gd name="connsiteX5" fmla="*/ 1756610 w 3166311"/>
                  <a:gd name="connsiteY5" fmla="*/ 138363 h 483268"/>
                  <a:gd name="connsiteX6" fmla="*/ 2165684 w 3166311"/>
                  <a:gd name="connsiteY6" fmla="*/ 415089 h 483268"/>
                  <a:gd name="connsiteX7" fmla="*/ 2466473 w 3166311"/>
                  <a:gd name="connsiteY7" fmla="*/ 162426 h 483268"/>
                  <a:gd name="connsiteX8" fmla="*/ 2719137 w 3166311"/>
                  <a:gd name="connsiteY8" fmla="*/ 354931 h 483268"/>
                  <a:gd name="connsiteX9" fmla="*/ 2983831 w 3166311"/>
                  <a:gd name="connsiteY9" fmla="*/ 138363 h 483268"/>
                  <a:gd name="connsiteX10" fmla="*/ 3140242 w 3166311"/>
                  <a:gd name="connsiteY10" fmla="*/ 282742 h 483268"/>
                  <a:gd name="connsiteX11" fmla="*/ 3140242 w 3166311"/>
                  <a:gd name="connsiteY11" fmla="*/ 270710 h 483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6311" h="483268">
                    <a:moveTo>
                      <a:pt x="0" y="162426"/>
                    </a:moveTo>
                    <a:cubicBezTo>
                      <a:pt x="103271" y="81213"/>
                      <a:pt x="206542" y="0"/>
                      <a:pt x="324852" y="42110"/>
                    </a:cubicBezTo>
                    <a:cubicBezTo>
                      <a:pt x="443162" y="84220"/>
                      <a:pt x="591552" y="407068"/>
                      <a:pt x="709863" y="415089"/>
                    </a:cubicBezTo>
                    <a:cubicBezTo>
                      <a:pt x="828174" y="423110"/>
                      <a:pt x="922421" y="80211"/>
                      <a:pt x="1034716" y="90237"/>
                    </a:cubicBezTo>
                    <a:cubicBezTo>
                      <a:pt x="1147011" y="100263"/>
                      <a:pt x="1263315" y="467226"/>
                      <a:pt x="1383631" y="475247"/>
                    </a:cubicBezTo>
                    <a:cubicBezTo>
                      <a:pt x="1503947" y="483268"/>
                      <a:pt x="1626268" y="148389"/>
                      <a:pt x="1756610" y="138363"/>
                    </a:cubicBezTo>
                    <a:cubicBezTo>
                      <a:pt x="1886952" y="128337"/>
                      <a:pt x="2047374" y="411079"/>
                      <a:pt x="2165684" y="415089"/>
                    </a:cubicBezTo>
                    <a:cubicBezTo>
                      <a:pt x="2283995" y="419100"/>
                      <a:pt x="2374231" y="172452"/>
                      <a:pt x="2466473" y="162426"/>
                    </a:cubicBezTo>
                    <a:cubicBezTo>
                      <a:pt x="2558715" y="152400"/>
                      <a:pt x="2632911" y="358942"/>
                      <a:pt x="2719137" y="354931"/>
                    </a:cubicBezTo>
                    <a:cubicBezTo>
                      <a:pt x="2805363" y="350921"/>
                      <a:pt x="2913647" y="150394"/>
                      <a:pt x="2983831" y="138363"/>
                    </a:cubicBezTo>
                    <a:cubicBezTo>
                      <a:pt x="3054015" y="126332"/>
                      <a:pt x="3114174" y="260684"/>
                      <a:pt x="3140242" y="282742"/>
                    </a:cubicBezTo>
                    <a:cubicBezTo>
                      <a:pt x="3166311" y="304800"/>
                      <a:pt x="3153276" y="287755"/>
                      <a:pt x="3140242" y="27071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4" name="Straight Arrow Connector 83"/>
              <p:cNvCxnSpPr>
                <a:stCxn id="83" idx="10"/>
              </p:cNvCxnSpPr>
              <p:nvPr/>
            </p:nvCxnSpPr>
            <p:spPr>
              <a:xfrm flipV="1">
                <a:off x="1985082" y="2872536"/>
                <a:ext cx="1862332" cy="40987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83" idx="10"/>
              </p:cNvCxnSpPr>
              <p:nvPr/>
            </p:nvCxnSpPr>
            <p:spPr>
              <a:xfrm>
                <a:off x="1985082" y="3282406"/>
                <a:ext cx="2083503" cy="54719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Freeform 85"/>
              <p:cNvSpPr/>
              <p:nvPr/>
            </p:nvSpPr>
            <p:spPr>
              <a:xfrm>
                <a:off x="914482" y="3030992"/>
                <a:ext cx="2961779" cy="762696"/>
              </a:xfrm>
              <a:custGeom>
                <a:avLst/>
                <a:gdLst>
                  <a:gd name="connsiteX0" fmla="*/ 0 w 4078705"/>
                  <a:gd name="connsiteY0" fmla="*/ 1058779 h 1092869"/>
                  <a:gd name="connsiteX1" fmla="*/ 938463 w 4078705"/>
                  <a:gd name="connsiteY1" fmla="*/ 1070811 h 1092869"/>
                  <a:gd name="connsiteX2" fmla="*/ 1552073 w 4078705"/>
                  <a:gd name="connsiteY2" fmla="*/ 926432 h 1092869"/>
                  <a:gd name="connsiteX3" fmla="*/ 2322094 w 4078705"/>
                  <a:gd name="connsiteY3" fmla="*/ 457200 h 1092869"/>
                  <a:gd name="connsiteX4" fmla="*/ 4078705 w 4078705"/>
                  <a:gd name="connsiteY4" fmla="*/ 0 h 1092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8705" h="1092869">
                    <a:moveTo>
                      <a:pt x="0" y="1058779"/>
                    </a:moveTo>
                    <a:cubicBezTo>
                      <a:pt x="339892" y="1075824"/>
                      <a:pt x="679784" y="1092869"/>
                      <a:pt x="938463" y="1070811"/>
                    </a:cubicBezTo>
                    <a:cubicBezTo>
                      <a:pt x="1197142" y="1048753"/>
                      <a:pt x="1321468" y="1028701"/>
                      <a:pt x="1552073" y="926432"/>
                    </a:cubicBezTo>
                    <a:cubicBezTo>
                      <a:pt x="1782678" y="824164"/>
                      <a:pt x="1900989" y="611605"/>
                      <a:pt x="2322094" y="457200"/>
                    </a:cubicBezTo>
                    <a:cubicBezTo>
                      <a:pt x="2743199" y="302795"/>
                      <a:pt x="4078705" y="0"/>
                      <a:pt x="4078705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914482" y="3829605"/>
                <a:ext cx="3118844" cy="141552"/>
              </a:xfrm>
              <a:custGeom>
                <a:avLst/>
                <a:gdLst>
                  <a:gd name="connsiteX0" fmla="*/ 0 w 4295274"/>
                  <a:gd name="connsiteY0" fmla="*/ 96253 h 204537"/>
                  <a:gd name="connsiteX1" fmla="*/ 1937085 w 4295274"/>
                  <a:gd name="connsiteY1" fmla="*/ 60158 h 204537"/>
                  <a:gd name="connsiteX2" fmla="*/ 2947737 w 4295274"/>
                  <a:gd name="connsiteY2" fmla="*/ 12032 h 204537"/>
                  <a:gd name="connsiteX3" fmla="*/ 3934327 w 4295274"/>
                  <a:gd name="connsiteY3" fmla="*/ 132347 h 204537"/>
                  <a:gd name="connsiteX4" fmla="*/ 4295274 w 4295274"/>
                  <a:gd name="connsiteY4" fmla="*/ 204537 h 204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5274" h="204537">
                    <a:moveTo>
                      <a:pt x="0" y="96253"/>
                    </a:moveTo>
                    <a:lnTo>
                      <a:pt x="1937085" y="60158"/>
                    </a:lnTo>
                    <a:cubicBezTo>
                      <a:pt x="2428374" y="46121"/>
                      <a:pt x="2614863" y="0"/>
                      <a:pt x="2947737" y="12032"/>
                    </a:cubicBezTo>
                    <a:cubicBezTo>
                      <a:pt x="3280611" y="24064"/>
                      <a:pt x="3709738" y="100263"/>
                      <a:pt x="3934327" y="132347"/>
                    </a:cubicBezTo>
                    <a:cubicBezTo>
                      <a:pt x="4158916" y="164431"/>
                      <a:pt x="4227095" y="184484"/>
                      <a:pt x="4295274" y="204537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968974" y="3988059"/>
                <a:ext cx="3093199" cy="126764"/>
              </a:xfrm>
              <a:custGeom>
                <a:avLst/>
                <a:gdLst>
                  <a:gd name="connsiteX0" fmla="*/ 0 w 4259179"/>
                  <a:gd name="connsiteY0" fmla="*/ 48126 h 180474"/>
                  <a:gd name="connsiteX1" fmla="*/ 2610853 w 4259179"/>
                  <a:gd name="connsiteY1" fmla="*/ 0 h 180474"/>
                  <a:gd name="connsiteX2" fmla="*/ 3513222 w 4259179"/>
                  <a:gd name="connsiteY2" fmla="*/ 60158 h 180474"/>
                  <a:gd name="connsiteX3" fmla="*/ 4259179 w 4259179"/>
                  <a:gd name="connsiteY3" fmla="*/ 180474 h 180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59179" h="180474">
                    <a:moveTo>
                      <a:pt x="0" y="48126"/>
                    </a:moveTo>
                    <a:lnTo>
                      <a:pt x="2610853" y="0"/>
                    </a:lnTo>
                    <a:cubicBezTo>
                      <a:pt x="3196390" y="2005"/>
                      <a:pt x="3238501" y="30079"/>
                      <a:pt x="3513222" y="60158"/>
                    </a:cubicBezTo>
                    <a:cubicBezTo>
                      <a:pt x="3787943" y="90237"/>
                      <a:pt x="4259179" y="180474"/>
                      <a:pt x="4259179" y="18047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3389313" y="3586163"/>
            <a:ext cx="1828800" cy="1246187"/>
            <a:chOff x="3388881" y="3586754"/>
            <a:chExt cx="1829295" cy="1244850"/>
          </a:xfrm>
        </p:grpSpPr>
        <p:sp>
          <p:nvSpPr>
            <p:cNvPr id="13345" name="TextBox 63"/>
            <p:cNvSpPr txBox="1">
              <a:spLocks noChangeArrowheads="1"/>
            </p:cNvSpPr>
            <p:nvPr/>
          </p:nvSpPr>
          <p:spPr bwMode="auto">
            <a:xfrm>
              <a:off x="4956048" y="4462272"/>
              <a:ext cx="2621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 smtClean="0">
                  <a:solidFill>
                    <a:prstClr val="black"/>
                  </a:solidFill>
                </a:rPr>
                <a:t>d</a:t>
              </a:r>
            </a:p>
          </p:txBody>
        </p:sp>
        <p:grpSp>
          <p:nvGrpSpPr>
            <p:cNvPr id="7" name="Group 81"/>
            <p:cNvGrpSpPr>
              <a:grpSpLocks/>
            </p:cNvGrpSpPr>
            <p:nvPr/>
          </p:nvGrpSpPr>
          <p:grpSpPr bwMode="auto">
            <a:xfrm flipV="1">
              <a:off x="3388881" y="3586754"/>
              <a:ext cx="1671937" cy="932711"/>
              <a:chOff x="693311" y="2872492"/>
              <a:chExt cx="3375479" cy="1242331"/>
            </a:xfrm>
          </p:grpSpPr>
          <p:sp>
            <p:nvSpPr>
              <p:cNvPr id="93" name="Freeform 92"/>
              <p:cNvSpPr/>
              <p:nvPr/>
            </p:nvSpPr>
            <p:spPr>
              <a:xfrm>
                <a:off x="693311" y="3086176"/>
                <a:ext cx="1301585" cy="335841"/>
              </a:xfrm>
              <a:custGeom>
                <a:avLst/>
                <a:gdLst>
                  <a:gd name="connsiteX0" fmla="*/ 0 w 3166311"/>
                  <a:gd name="connsiteY0" fmla="*/ 162426 h 483268"/>
                  <a:gd name="connsiteX1" fmla="*/ 324852 w 3166311"/>
                  <a:gd name="connsiteY1" fmla="*/ 42110 h 483268"/>
                  <a:gd name="connsiteX2" fmla="*/ 709863 w 3166311"/>
                  <a:gd name="connsiteY2" fmla="*/ 415089 h 483268"/>
                  <a:gd name="connsiteX3" fmla="*/ 1034716 w 3166311"/>
                  <a:gd name="connsiteY3" fmla="*/ 90237 h 483268"/>
                  <a:gd name="connsiteX4" fmla="*/ 1383631 w 3166311"/>
                  <a:gd name="connsiteY4" fmla="*/ 475247 h 483268"/>
                  <a:gd name="connsiteX5" fmla="*/ 1756610 w 3166311"/>
                  <a:gd name="connsiteY5" fmla="*/ 138363 h 483268"/>
                  <a:gd name="connsiteX6" fmla="*/ 2165684 w 3166311"/>
                  <a:gd name="connsiteY6" fmla="*/ 415089 h 483268"/>
                  <a:gd name="connsiteX7" fmla="*/ 2466473 w 3166311"/>
                  <a:gd name="connsiteY7" fmla="*/ 162426 h 483268"/>
                  <a:gd name="connsiteX8" fmla="*/ 2719137 w 3166311"/>
                  <a:gd name="connsiteY8" fmla="*/ 354931 h 483268"/>
                  <a:gd name="connsiteX9" fmla="*/ 2983831 w 3166311"/>
                  <a:gd name="connsiteY9" fmla="*/ 138363 h 483268"/>
                  <a:gd name="connsiteX10" fmla="*/ 3140242 w 3166311"/>
                  <a:gd name="connsiteY10" fmla="*/ 282742 h 483268"/>
                  <a:gd name="connsiteX11" fmla="*/ 3140242 w 3166311"/>
                  <a:gd name="connsiteY11" fmla="*/ 270710 h 483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6311" h="483268">
                    <a:moveTo>
                      <a:pt x="0" y="162426"/>
                    </a:moveTo>
                    <a:cubicBezTo>
                      <a:pt x="103271" y="81213"/>
                      <a:pt x="206542" y="0"/>
                      <a:pt x="324852" y="42110"/>
                    </a:cubicBezTo>
                    <a:cubicBezTo>
                      <a:pt x="443162" y="84220"/>
                      <a:pt x="591552" y="407068"/>
                      <a:pt x="709863" y="415089"/>
                    </a:cubicBezTo>
                    <a:cubicBezTo>
                      <a:pt x="828174" y="423110"/>
                      <a:pt x="922421" y="80211"/>
                      <a:pt x="1034716" y="90237"/>
                    </a:cubicBezTo>
                    <a:cubicBezTo>
                      <a:pt x="1147011" y="100263"/>
                      <a:pt x="1263315" y="467226"/>
                      <a:pt x="1383631" y="475247"/>
                    </a:cubicBezTo>
                    <a:cubicBezTo>
                      <a:pt x="1503947" y="483268"/>
                      <a:pt x="1626268" y="148389"/>
                      <a:pt x="1756610" y="138363"/>
                    </a:cubicBezTo>
                    <a:cubicBezTo>
                      <a:pt x="1886952" y="128337"/>
                      <a:pt x="2047374" y="411079"/>
                      <a:pt x="2165684" y="415089"/>
                    </a:cubicBezTo>
                    <a:cubicBezTo>
                      <a:pt x="2283995" y="419100"/>
                      <a:pt x="2374231" y="172452"/>
                      <a:pt x="2466473" y="162426"/>
                    </a:cubicBezTo>
                    <a:cubicBezTo>
                      <a:pt x="2558715" y="152400"/>
                      <a:pt x="2632911" y="358942"/>
                      <a:pt x="2719137" y="354931"/>
                    </a:cubicBezTo>
                    <a:cubicBezTo>
                      <a:pt x="2805363" y="350921"/>
                      <a:pt x="2913647" y="150394"/>
                      <a:pt x="2983831" y="138363"/>
                    </a:cubicBezTo>
                    <a:cubicBezTo>
                      <a:pt x="3054015" y="126332"/>
                      <a:pt x="3114174" y="260684"/>
                      <a:pt x="3140242" y="282742"/>
                    </a:cubicBezTo>
                    <a:cubicBezTo>
                      <a:pt x="3166311" y="304800"/>
                      <a:pt x="3153276" y="287755"/>
                      <a:pt x="3140242" y="27071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94" name="Straight Arrow Connector 93"/>
              <p:cNvCxnSpPr>
                <a:stCxn id="93" idx="10"/>
              </p:cNvCxnSpPr>
              <p:nvPr/>
            </p:nvCxnSpPr>
            <p:spPr>
              <a:xfrm flipV="1">
                <a:off x="1985278" y="2872842"/>
                <a:ext cx="1862615" cy="40976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>
                <a:stCxn id="93" idx="10"/>
              </p:cNvCxnSpPr>
              <p:nvPr/>
            </p:nvCxnSpPr>
            <p:spPr>
              <a:xfrm>
                <a:off x="1985278" y="3282611"/>
                <a:ext cx="2083819" cy="54706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Freeform 95"/>
              <p:cNvSpPr/>
              <p:nvPr/>
            </p:nvSpPr>
            <p:spPr>
              <a:xfrm>
                <a:off x="914515" y="3031259"/>
                <a:ext cx="2962229" cy="762508"/>
              </a:xfrm>
              <a:custGeom>
                <a:avLst/>
                <a:gdLst>
                  <a:gd name="connsiteX0" fmla="*/ 0 w 4078705"/>
                  <a:gd name="connsiteY0" fmla="*/ 1058779 h 1092869"/>
                  <a:gd name="connsiteX1" fmla="*/ 938463 w 4078705"/>
                  <a:gd name="connsiteY1" fmla="*/ 1070811 h 1092869"/>
                  <a:gd name="connsiteX2" fmla="*/ 1552073 w 4078705"/>
                  <a:gd name="connsiteY2" fmla="*/ 926432 h 1092869"/>
                  <a:gd name="connsiteX3" fmla="*/ 2322094 w 4078705"/>
                  <a:gd name="connsiteY3" fmla="*/ 457200 h 1092869"/>
                  <a:gd name="connsiteX4" fmla="*/ 4078705 w 4078705"/>
                  <a:gd name="connsiteY4" fmla="*/ 0 h 1092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8705" h="1092869">
                    <a:moveTo>
                      <a:pt x="0" y="1058779"/>
                    </a:moveTo>
                    <a:cubicBezTo>
                      <a:pt x="339892" y="1075824"/>
                      <a:pt x="679784" y="1092869"/>
                      <a:pt x="938463" y="1070811"/>
                    </a:cubicBezTo>
                    <a:cubicBezTo>
                      <a:pt x="1197142" y="1048753"/>
                      <a:pt x="1321468" y="1028701"/>
                      <a:pt x="1552073" y="926432"/>
                    </a:cubicBezTo>
                    <a:cubicBezTo>
                      <a:pt x="1782678" y="824164"/>
                      <a:pt x="1900989" y="611605"/>
                      <a:pt x="2322094" y="457200"/>
                    </a:cubicBezTo>
                    <a:cubicBezTo>
                      <a:pt x="2743199" y="302795"/>
                      <a:pt x="4078705" y="0"/>
                      <a:pt x="4078705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>
              <a:xfrm>
                <a:off x="914515" y="3829675"/>
                <a:ext cx="3119318" cy="141518"/>
              </a:xfrm>
              <a:custGeom>
                <a:avLst/>
                <a:gdLst>
                  <a:gd name="connsiteX0" fmla="*/ 0 w 4295274"/>
                  <a:gd name="connsiteY0" fmla="*/ 96253 h 204537"/>
                  <a:gd name="connsiteX1" fmla="*/ 1937085 w 4295274"/>
                  <a:gd name="connsiteY1" fmla="*/ 60158 h 204537"/>
                  <a:gd name="connsiteX2" fmla="*/ 2947737 w 4295274"/>
                  <a:gd name="connsiteY2" fmla="*/ 12032 h 204537"/>
                  <a:gd name="connsiteX3" fmla="*/ 3934327 w 4295274"/>
                  <a:gd name="connsiteY3" fmla="*/ 132347 h 204537"/>
                  <a:gd name="connsiteX4" fmla="*/ 4295274 w 4295274"/>
                  <a:gd name="connsiteY4" fmla="*/ 204537 h 204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5274" h="204537">
                    <a:moveTo>
                      <a:pt x="0" y="96253"/>
                    </a:moveTo>
                    <a:lnTo>
                      <a:pt x="1937085" y="60158"/>
                    </a:lnTo>
                    <a:cubicBezTo>
                      <a:pt x="2428374" y="46121"/>
                      <a:pt x="2614863" y="0"/>
                      <a:pt x="2947737" y="12032"/>
                    </a:cubicBezTo>
                    <a:cubicBezTo>
                      <a:pt x="3280611" y="24064"/>
                      <a:pt x="3709738" y="100263"/>
                      <a:pt x="3934327" y="132347"/>
                    </a:cubicBezTo>
                    <a:cubicBezTo>
                      <a:pt x="4158916" y="164431"/>
                      <a:pt x="4227095" y="184484"/>
                      <a:pt x="4295274" y="204537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969016" y="3988090"/>
                <a:ext cx="3093669" cy="126733"/>
              </a:xfrm>
              <a:custGeom>
                <a:avLst/>
                <a:gdLst>
                  <a:gd name="connsiteX0" fmla="*/ 0 w 4259179"/>
                  <a:gd name="connsiteY0" fmla="*/ 48126 h 180474"/>
                  <a:gd name="connsiteX1" fmla="*/ 2610853 w 4259179"/>
                  <a:gd name="connsiteY1" fmla="*/ 0 h 180474"/>
                  <a:gd name="connsiteX2" fmla="*/ 3513222 w 4259179"/>
                  <a:gd name="connsiteY2" fmla="*/ 60158 h 180474"/>
                  <a:gd name="connsiteX3" fmla="*/ 4259179 w 4259179"/>
                  <a:gd name="connsiteY3" fmla="*/ 180474 h 180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59179" h="180474">
                    <a:moveTo>
                      <a:pt x="0" y="48126"/>
                    </a:moveTo>
                    <a:lnTo>
                      <a:pt x="2610853" y="0"/>
                    </a:lnTo>
                    <a:cubicBezTo>
                      <a:pt x="3196390" y="2005"/>
                      <a:pt x="3238501" y="30079"/>
                      <a:pt x="3513222" y="60158"/>
                    </a:cubicBezTo>
                    <a:cubicBezTo>
                      <a:pt x="3787943" y="90237"/>
                      <a:pt x="4259179" y="180474"/>
                      <a:pt x="4259179" y="18047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105" name="Straight Connector 104"/>
            <p:cNvCxnSpPr/>
            <p:nvPr/>
          </p:nvCxnSpPr>
          <p:spPr>
            <a:xfrm>
              <a:off x="5084790" y="4498587"/>
              <a:ext cx="109567" cy="15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6"/>
          <p:cNvGrpSpPr>
            <a:grpSpLocks/>
          </p:cNvGrpSpPr>
          <p:nvPr/>
        </p:nvGrpSpPr>
        <p:grpSpPr bwMode="auto">
          <a:xfrm>
            <a:off x="6211888" y="3641725"/>
            <a:ext cx="1828800" cy="1244600"/>
            <a:chOff x="3388881" y="3586754"/>
            <a:chExt cx="1829295" cy="1244850"/>
          </a:xfrm>
        </p:grpSpPr>
        <p:sp>
          <p:nvSpPr>
            <p:cNvPr id="13336" name="TextBox 107"/>
            <p:cNvSpPr txBox="1">
              <a:spLocks noChangeArrowheads="1"/>
            </p:cNvSpPr>
            <p:nvPr/>
          </p:nvSpPr>
          <p:spPr bwMode="auto">
            <a:xfrm>
              <a:off x="4956048" y="4462272"/>
              <a:ext cx="2621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 smtClean="0">
                  <a:solidFill>
                    <a:prstClr val="black"/>
                  </a:solidFill>
                </a:rPr>
                <a:t>u</a:t>
              </a:r>
            </a:p>
          </p:txBody>
        </p:sp>
        <p:grpSp>
          <p:nvGrpSpPr>
            <p:cNvPr id="9" name="Group 81"/>
            <p:cNvGrpSpPr>
              <a:grpSpLocks/>
            </p:cNvGrpSpPr>
            <p:nvPr/>
          </p:nvGrpSpPr>
          <p:grpSpPr bwMode="auto">
            <a:xfrm flipV="1">
              <a:off x="3388881" y="3586754"/>
              <a:ext cx="1671937" cy="932711"/>
              <a:chOff x="693311" y="2872492"/>
              <a:chExt cx="3375479" cy="1242331"/>
            </a:xfrm>
          </p:grpSpPr>
          <p:sp>
            <p:nvSpPr>
              <p:cNvPr id="111" name="Freeform 110"/>
              <p:cNvSpPr/>
              <p:nvPr/>
            </p:nvSpPr>
            <p:spPr>
              <a:xfrm>
                <a:off x="693311" y="3084863"/>
                <a:ext cx="1301585" cy="338385"/>
              </a:xfrm>
              <a:custGeom>
                <a:avLst/>
                <a:gdLst>
                  <a:gd name="connsiteX0" fmla="*/ 0 w 3166311"/>
                  <a:gd name="connsiteY0" fmla="*/ 162426 h 483268"/>
                  <a:gd name="connsiteX1" fmla="*/ 324852 w 3166311"/>
                  <a:gd name="connsiteY1" fmla="*/ 42110 h 483268"/>
                  <a:gd name="connsiteX2" fmla="*/ 709863 w 3166311"/>
                  <a:gd name="connsiteY2" fmla="*/ 415089 h 483268"/>
                  <a:gd name="connsiteX3" fmla="*/ 1034716 w 3166311"/>
                  <a:gd name="connsiteY3" fmla="*/ 90237 h 483268"/>
                  <a:gd name="connsiteX4" fmla="*/ 1383631 w 3166311"/>
                  <a:gd name="connsiteY4" fmla="*/ 475247 h 483268"/>
                  <a:gd name="connsiteX5" fmla="*/ 1756610 w 3166311"/>
                  <a:gd name="connsiteY5" fmla="*/ 138363 h 483268"/>
                  <a:gd name="connsiteX6" fmla="*/ 2165684 w 3166311"/>
                  <a:gd name="connsiteY6" fmla="*/ 415089 h 483268"/>
                  <a:gd name="connsiteX7" fmla="*/ 2466473 w 3166311"/>
                  <a:gd name="connsiteY7" fmla="*/ 162426 h 483268"/>
                  <a:gd name="connsiteX8" fmla="*/ 2719137 w 3166311"/>
                  <a:gd name="connsiteY8" fmla="*/ 354931 h 483268"/>
                  <a:gd name="connsiteX9" fmla="*/ 2983831 w 3166311"/>
                  <a:gd name="connsiteY9" fmla="*/ 138363 h 483268"/>
                  <a:gd name="connsiteX10" fmla="*/ 3140242 w 3166311"/>
                  <a:gd name="connsiteY10" fmla="*/ 282742 h 483268"/>
                  <a:gd name="connsiteX11" fmla="*/ 3140242 w 3166311"/>
                  <a:gd name="connsiteY11" fmla="*/ 270710 h 483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6311" h="483268">
                    <a:moveTo>
                      <a:pt x="0" y="162426"/>
                    </a:moveTo>
                    <a:cubicBezTo>
                      <a:pt x="103271" y="81213"/>
                      <a:pt x="206542" y="0"/>
                      <a:pt x="324852" y="42110"/>
                    </a:cubicBezTo>
                    <a:cubicBezTo>
                      <a:pt x="443162" y="84220"/>
                      <a:pt x="591552" y="407068"/>
                      <a:pt x="709863" y="415089"/>
                    </a:cubicBezTo>
                    <a:cubicBezTo>
                      <a:pt x="828174" y="423110"/>
                      <a:pt x="922421" y="80211"/>
                      <a:pt x="1034716" y="90237"/>
                    </a:cubicBezTo>
                    <a:cubicBezTo>
                      <a:pt x="1147011" y="100263"/>
                      <a:pt x="1263315" y="467226"/>
                      <a:pt x="1383631" y="475247"/>
                    </a:cubicBezTo>
                    <a:cubicBezTo>
                      <a:pt x="1503947" y="483268"/>
                      <a:pt x="1626268" y="148389"/>
                      <a:pt x="1756610" y="138363"/>
                    </a:cubicBezTo>
                    <a:cubicBezTo>
                      <a:pt x="1886952" y="128337"/>
                      <a:pt x="2047374" y="411079"/>
                      <a:pt x="2165684" y="415089"/>
                    </a:cubicBezTo>
                    <a:cubicBezTo>
                      <a:pt x="2283995" y="419100"/>
                      <a:pt x="2374231" y="172452"/>
                      <a:pt x="2466473" y="162426"/>
                    </a:cubicBezTo>
                    <a:cubicBezTo>
                      <a:pt x="2558715" y="152400"/>
                      <a:pt x="2632911" y="358942"/>
                      <a:pt x="2719137" y="354931"/>
                    </a:cubicBezTo>
                    <a:cubicBezTo>
                      <a:pt x="2805363" y="350921"/>
                      <a:pt x="2913647" y="150394"/>
                      <a:pt x="2983831" y="138363"/>
                    </a:cubicBezTo>
                    <a:cubicBezTo>
                      <a:pt x="3054015" y="126332"/>
                      <a:pt x="3114174" y="260684"/>
                      <a:pt x="3140242" y="282742"/>
                    </a:cubicBezTo>
                    <a:cubicBezTo>
                      <a:pt x="3166311" y="304800"/>
                      <a:pt x="3153276" y="287755"/>
                      <a:pt x="3140242" y="27071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12" name="Straight Arrow Connector 111"/>
              <p:cNvCxnSpPr>
                <a:stCxn id="111" idx="10"/>
              </p:cNvCxnSpPr>
              <p:nvPr/>
            </p:nvCxnSpPr>
            <p:spPr>
              <a:xfrm flipV="1">
                <a:off x="1985278" y="2873373"/>
                <a:ext cx="1862615" cy="41029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>
                <a:stCxn id="111" idx="10"/>
              </p:cNvCxnSpPr>
              <p:nvPr/>
            </p:nvCxnSpPr>
            <p:spPr>
              <a:xfrm>
                <a:off x="1985278" y="3283664"/>
                <a:ext cx="2083819" cy="54564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Freeform 113"/>
              <p:cNvSpPr/>
              <p:nvPr/>
            </p:nvSpPr>
            <p:spPr>
              <a:xfrm>
                <a:off x="914515" y="3031991"/>
                <a:ext cx="2962229" cy="763480"/>
              </a:xfrm>
              <a:custGeom>
                <a:avLst/>
                <a:gdLst>
                  <a:gd name="connsiteX0" fmla="*/ 0 w 4078705"/>
                  <a:gd name="connsiteY0" fmla="*/ 1058779 h 1092869"/>
                  <a:gd name="connsiteX1" fmla="*/ 938463 w 4078705"/>
                  <a:gd name="connsiteY1" fmla="*/ 1070811 h 1092869"/>
                  <a:gd name="connsiteX2" fmla="*/ 1552073 w 4078705"/>
                  <a:gd name="connsiteY2" fmla="*/ 926432 h 1092869"/>
                  <a:gd name="connsiteX3" fmla="*/ 2322094 w 4078705"/>
                  <a:gd name="connsiteY3" fmla="*/ 457200 h 1092869"/>
                  <a:gd name="connsiteX4" fmla="*/ 4078705 w 4078705"/>
                  <a:gd name="connsiteY4" fmla="*/ 0 h 1092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8705" h="1092869">
                    <a:moveTo>
                      <a:pt x="0" y="1058779"/>
                    </a:moveTo>
                    <a:cubicBezTo>
                      <a:pt x="339892" y="1075824"/>
                      <a:pt x="679784" y="1092869"/>
                      <a:pt x="938463" y="1070811"/>
                    </a:cubicBezTo>
                    <a:cubicBezTo>
                      <a:pt x="1197142" y="1048753"/>
                      <a:pt x="1321468" y="1028701"/>
                      <a:pt x="1552073" y="926432"/>
                    </a:cubicBezTo>
                    <a:cubicBezTo>
                      <a:pt x="1782678" y="824164"/>
                      <a:pt x="1900989" y="611605"/>
                      <a:pt x="2322094" y="457200"/>
                    </a:cubicBezTo>
                    <a:cubicBezTo>
                      <a:pt x="2743199" y="302795"/>
                      <a:pt x="4078705" y="0"/>
                      <a:pt x="4078705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914515" y="3829310"/>
                <a:ext cx="3119318" cy="143814"/>
              </a:xfrm>
              <a:custGeom>
                <a:avLst/>
                <a:gdLst>
                  <a:gd name="connsiteX0" fmla="*/ 0 w 4295274"/>
                  <a:gd name="connsiteY0" fmla="*/ 96253 h 204537"/>
                  <a:gd name="connsiteX1" fmla="*/ 1937085 w 4295274"/>
                  <a:gd name="connsiteY1" fmla="*/ 60158 h 204537"/>
                  <a:gd name="connsiteX2" fmla="*/ 2947737 w 4295274"/>
                  <a:gd name="connsiteY2" fmla="*/ 12032 h 204537"/>
                  <a:gd name="connsiteX3" fmla="*/ 3934327 w 4295274"/>
                  <a:gd name="connsiteY3" fmla="*/ 132347 h 204537"/>
                  <a:gd name="connsiteX4" fmla="*/ 4295274 w 4295274"/>
                  <a:gd name="connsiteY4" fmla="*/ 204537 h 204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5274" h="204537">
                    <a:moveTo>
                      <a:pt x="0" y="96253"/>
                    </a:moveTo>
                    <a:lnTo>
                      <a:pt x="1937085" y="60158"/>
                    </a:lnTo>
                    <a:cubicBezTo>
                      <a:pt x="2428374" y="46121"/>
                      <a:pt x="2614863" y="0"/>
                      <a:pt x="2947737" y="12032"/>
                    </a:cubicBezTo>
                    <a:cubicBezTo>
                      <a:pt x="3280611" y="24064"/>
                      <a:pt x="3709738" y="100263"/>
                      <a:pt x="3934327" y="132347"/>
                    </a:cubicBezTo>
                    <a:cubicBezTo>
                      <a:pt x="4158916" y="164431"/>
                      <a:pt x="4227095" y="184484"/>
                      <a:pt x="4295274" y="204537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>
              <a:xfrm>
                <a:off x="969016" y="3990043"/>
                <a:ext cx="3093669" cy="124780"/>
              </a:xfrm>
              <a:custGeom>
                <a:avLst/>
                <a:gdLst>
                  <a:gd name="connsiteX0" fmla="*/ 0 w 4259179"/>
                  <a:gd name="connsiteY0" fmla="*/ 48126 h 180474"/>
                  <a:gd name="connsiteX1" fmla="*/ 2610853 w 4259179"/>
                  <a:gd name="connsiteY1" fmla="*/ 0 h 180474"/>
                  <a:gd name="connsiteX2" fmla="*/ 3513222 w 4259179"/>
                  <a:gd name="connsiteY2" fmla="*/ 60158 h 180474"/>
                  <a:gd name="connsiteX3" fmla="*/ 4259179 w 4259179"/>
                  <a:gd name="connsiteY3" fmla="*/ 180474 h 180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59179" h="180474">
                    <a:moveTo>
                      <a:pt x="0" y="48126"/>
                    </a:moveTo>
                    <a:lnTo>
                      <a:pt x="2610853" y="0"/>
                    </a:lnTo>
                    <a:cubicBezTo>
                      <a:pt x="3196390" y="2005"/>
                      <a:pt x="3238501" y="30079"/>
                      <a:pt x="3513222" y="60158"/>
                    </a:cubicBezTo>
                    <a:cubicBezTo>
                      <a:pt x="3787943" y="90237"/>
                      <a:pt x="4259179" y="180474"/>
                      <a:pt x="4259179" y="18047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110" name="Straight Connector 109"/>
            <p:cNvCxnSpPr/>
            <p:nvPr/>
          </p:nvCxnSpPr>
          <p:spPr>
            <a:xfrm>
              <a:off x="5084790" y="4498162"/>
              <a:ext cx="109567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35" name="TextBox 116"/>
          <p:cNvSpPr txBox="1">
            <a:spLocks noChangeArrowheads="1"/>
          </p:cNvSpPr>
          <p:nvPr/>
        </p:nvSpPr>
        <p:spPr bwMode="auto">
          <a:xfrm>
            <a:off x="7818438" y="3630613"/>
            <a:ext cx="306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smtClean="0">
                <a:solidFill>
                  <a:prstClr val="black"/>
                </a:solidFill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BDBDFF"/>
          </a:solidFill>
        </p:spPr>
        <p:txBody>
          <a:bodyPr/>
          <a:lstStyle/>
          <a:p>
            <a:r>
              <a:rPr lang="en-US" dirty="0" smtClean="0"/>
              <a:t>Phenomenology works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EEDD"/>
          </a:solidFill>
        </p:spPr>
        <p:txBody>
          <a:bodyPr/>
          <a:lstStyle/>
          <a:p>
            <a:r>
              <a:rPr lang="en-US" dirty="0" smtClean="0"/>
              <a:t>Fit to Hall C data for </a:t>
            </a:r>
            <a:r>
              <a:rPr lang="en-US" dirty="0" err="1" smtClean="0">
                <a:latin typeface="Comic Sans MS" pitchFamily="66" charset="0"/>
              </a:rPr>
              <a:t>eP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e’</a:t>
            </a:r>
            <a:r>
              <a:rPr lang="en-US" dirty="0" err="1" smtClean="0">
                <a:latin typeface="Symbol" pitchFamily="18" charset="2"/>
                <a:sym typeface="Wingdings" pitchFamily="2" charset="2"/>
              </a:rPr>
              <a:t>p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  <p:pic>
        <p:nvPicPr>
          <p:cNvPr id="4" name="Picture 3" descr="hallcdatapu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7430" y="2699883"/>
            <a:ext cx="7895999" cy="2728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BDBDFF"/>
          </a:solidFill>
        </p:spPr>
        <p:txBody>
          <a:bodyPr/>
          <a:lstStyle/>
          <a:p>
            <a:r>
              <a:rPr lang="en-US" dirty="0" smtClean="0"/>
              <a:t>Fit to separated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EEDD"/>
          </a:solidFill>
        </p:spPr>
        <p:txBody>
          <a:bodyPr/>
          <a:lstStyle/>
          <a:p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L</a:t>
            </a:r>
            <a:r>
              <a:rPr lang="en-US" dirty="0" smtClean="0"/>
              <a:t>: fit as t-channel</a:t>
            </a:r>
          </a:p>
          <a:p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: fit with “LUND-model”</a:t>
            </a:r>
            <a:endParaRPr lang="en-US" dirty="0"/>
          </a:p>
        </p:txBody>
      </p:sp>
      <p:pic>
        <p:nvPicPr>
          <p:cNvPr id="4" name="Picture 3" descr="kaskulovpap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0832" y="3010580"/>
            <a:ext cx="5581650" cy="2143125"/>
          </a:xfrm>
          <a:prstGeom prst="rect">
            <a:avLst/>
          </a:prstGeom>
        </p:spPr>
      </p:pic>
      <p:pic>
        <p:nvPicPr>
          <p:cNvPr id="5" name="Picture 4" descr="kaskulovdat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4922" y="2713945"/>
            <a:ext cx="5648325" cy="3781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solidFill>
            <a:srgbClr val="BDBDFF"/>
          </a:solidFill>
        </p:spPr>
        <p:txBody>
          <a:bodyPr/>
          <a:lstStyle/>
          <a:p>
            <a:r>
              <a:rPr lang="en-US" dirty="0" smtClean="0"/>
              <a:t>Why strangeness 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48663" cy="5286829"/>
          </a:xfrm>
          <a:solidFill>
            <a:srgbClr val="FFEEDD"/>
          </a:solidFill>
          <a:effectLst>
            <a:outerShdw blurRad="50800" dist="50800" dir="2700000" algn="tl" rotWithShape="0">
              <a:prstClr val="black"/>
            </a:outerShdw>
          </a:effectLst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large 2-body contribution, even at high W</a:t>
            </a:r>
          </a:p>
          <a:p>
            <a:pPr lvl="1">
              <a:buFontTx/>
              <a:buChar char="-"/>
            </a:pPr>
            <a:r>
              <a:rPr lang="en-US" dirty="0" smtClean="0"/>
              <a:t>advantage for baryon spectroscopy</a:t>
            </a:r>
          </a:p>
          <a:p>
            <a:pPr>
              <a:buFontTx/>
              <a:buChar char="-"/>
            </a:pPr>
            <a:r>
              <a:rPr lang="en-US" dirty="0" smtClean="0"/>
              <a:t>Lambda has “self-analyzing” decay</a:t>
            </a:r>
          </a:p>
          <a:p>
            <a:pPr lvl="1">
              <a:buFontTx/>
              <a:buChar char="-"/>
            </a:pPr>
            <a:r>
              <a:rPr lang="en-US" dirty="0" smtClean="0"/>
              <a:t>good for polarization studies</a:t>
            </a:r>
          </a:p>
          <a:p>
            <a:pPr>
              <a:buFontTx/>
              <a:buChar char="-"/>
            </a:pPr>
            <a:r>
              <a:rPr lang="en-US" dirty="0" smtClean="0"/>
              <a:t>ideal for studying </a:t>
            </a:r>
            <a:r>
              <a:rPr lang="en-US" dirty="0" smtClean="0">
                <a:solidFill>
                  <a:srgbClr val="0000FF"/>
                </a:solidFill>
              </a:rPr>
              <a:t>quark pair creation</a:t>
            </a:r>
          </a:p>
          <a:p>
            <a:pPr lvl="1">
              <a:buFontTx/>
              <a:buChar char="-"/>
            </a:pPr>
            <a:r>
              <a:rPr lang="en-US" dirty="0" smtClean="0"/>
              <a:t>no valence s quarks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Symbol" pitchFamily="18" charset="2"/>
              </a:rPr>
              <a:t>L </a:t>
            </a:r>
            <a:r>
              <a:rPr lang="en-US" dirty="0" smtClean="0"/>
              <a:t>polarization sensitive to spin-state of </a:t>
            </a:r>
          </a:p>
          <a:p>
            <a:pPr>
              <a:buFontTx/>
              <a:buChar char="-"/>
            </a:pPr>
            <a:r>
              <a:rPr lang="en-US" dirty="0" smtClean="0"/>
              <a:t>compare to non-strange</a:t>
            </a:r>
          </a:p>
          <a:p>
            <a:pPr lvl="1">
              <a:buFontTx/>
              <a:buChar char="-"/>
            </a:pPr>
            <a:r>
              <a:rPr lang="en-US" dirty="0" smtClean="0"/>
              <a:t>Transition: </a:t>
            </a:r>
            <a:r>
              <a:rPr lang="en-US" dirty="0" smtClean="0">
                <a:solidFill>
                  <a:srgbClr val="0000FF"/>
                </a:solidFill>
              </a:rPr>
              <a:t>quark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00FF"/>
                </a:solidFill>
              </a:rPr>
              <a:t> hadronic degrees-of-freedom</a:t>
            </a:r>
          </a:p>
        </p:txBody>
      </p:sp>
      <p:grpSp>
        <p:nvGrpSpPr>
          <p:cNvPr id="6150" name="Group 5"/>
          <p:cNvGrpSpPr>
            <a:grpSpLocks/>
          </p:cNvGrpSpPr>
          <p:nvPr/>
        </p:nvGrpSpPr>
        <p:grpSpPr bwMode="auto">
          <a:xfrm>
            <a:off x="7127875" y="3898900"/>
            <a:ext cx="501650" cy="523875"/>
            <a:chOff x="6024132" y="4218019"/>
            <a:chExt cx="502061" cy="523875"/>
          </a:xfrm>
        </p:grpSpPr>
        <p:sp>
          <p:nvSpPr>
            <p:cNvPr id="6151" name="TextBox 20"/>
            <p:cNvSpPr txBox="1">
              <a:spLocks noChangeArrowheads="1"/>
            </p:cNvSpPr>
            <p:nvPr/>
          </p:nvSpPr>
          <p:spPr bwMode="auto">
            <a:xfrm>
              <a:off x="6024132" y="4278390"/>
              <a:ext cx="5020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 ss</a:t>
              </a:r>
            </a:p>
          </p:txBody>
        </p:sp>
        <p:sp>
          <p:nvSpPr>
            <p:cNvPr id="6152" name="TextBox 25"/>
            <p:cNvSpPr txBox="1">
              <a:spLocks noChangeArrowheads="1"/>
            </p:cNvSpPr>
            <p:nvPr/>
          </p:nvSpPr>
          <p:spPr bwMode="auto">
            <a:xfrm>
              <a:off x="6186725" y="4218019"/>
              <a:ext cx="304694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BDBDFF"/>
          </a:solidFill>
        </p:spPr>
        <p:txBody>
          <a:bodyPr/>
          <a:lstStyle/>
          <a:p>
            <a:r>
              <a:rPr lang="en-US" dirty="0" smtClean="0"/>
              <a:t>Preliminary results: K</a:t>
            </a:r>
            <a:r>
              <a:rPr lang="en-US" baseline="30000" dirty="0" smtClean="0"/>
              <a:t>+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/</a:t>
            </a:r>
            <a:r>
              <a:rPr lang="en-US" dirty="0" err="1" smtClean="0">
                <a:latin typeface="Symbol" pitchFamily="18" charset="2"/>
              </a:rPr>
              <a:t>p</a:t>
            </a:r>
            <a:r>
              <a:rPr lang="en-US" baseline="30000" dirty="0" err="1" smtClean="0"/>
              <a:t>+</a:t>
            </a:r>
            <a:r>
              <a:rPr lang="en-US" dirty="0" err="1" smtClean="0"/>
              <a:t>N</a:t>
            </a:r>
            <a:endParaRPr lang="en-US" dirty="0"/>
          </a:p>
        </p:txBody>
      </p:sp>
      <p:pic>
        <p:nvPicPr>
          <p:cNvPr id="4" name="Picture 3" descr="ratio_plot_pre-crs_w_2.2_q2_3.55.klam-npi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6443" y="1484084"/>
            <a:ext cx="4947557" cy="49475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371" y="2162629"/>
            <a:ext cx="3497943" cy="4401205"/>
          </a:xfrm>
          <a:prstGeom prst="rect">
            <a:avLst/>
          </a:prstGeom>
          <a:solidFill>
            <a:srgbClr val="FFEEDD"/>
          </a:solidFill>
          <a:effectLst>
            <a:outerShdw blurRad="50800" dist="50800" dir="2700000" algn="t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-typical bin</a:t>
            </a:r>
          </a:p>
          <a:p>
            <a:pPr algn="l"/>
            <a:r>
              <a:rPr lang="en-US" dirty="0" smtClean="0"/>
              <a:t>-comparing       to        -corrections done for: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acceptance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phase-space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background </a:t>
            </a:r>
          </a:p>
          <a:p>
            <a:pPr lvl="1" algn="l"/>
            <a:endParaRPr lang="en-US" dirty="0" smtClean="0"/>
          </a:p>
          <a:p>
            <a:pPr algn="l"/>
            <a:r>
              <a:rPr lang="en-US" dirty="0" smtClean="0">
                <a:sym typeface="Wingdings" pitchFamily="2" charset="2"/>
              </a:rPr>
              <a:t> expect ~ 0.2 for flux-tube model, ~ 1 for photon-coupling</a:t>
            </a:r>
            <a:endParaRPr lang="en-US" dirty="0"/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149249" y="2548845"/>
            <a:ext cx="501650" cy="523875"/>
            <a:chOff x="6024132" y="4218019"/>
            <a:chExt cx="502061" cy="523875"/>
          </a:xfrm>
        </p:grpSpPr>
        <p:sp>
          <p:nvSpPr>
            <p:cNvPr id="7" name="TextBox 20"/>
            <p:cNvSpPr txBox="1">
              <a:spLocks noChangeArrowheads="1"/>
            </p:cNvSpPr>
            <p:nvPr/>
          </p:nvSpPr>
          <p:spPr bwMode="auto">
            <a:xfrm>
              <a:off x="6024132" y="4278390"/>
              <a:ext cx="5020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err="1"/>
                <a:t>ss</a:t>
              </a:r>
              <a:endParaRPr lang="en-US" sz="2400" dirty="0"/>
            </a:p>
          </p:txBody>
        </p:sp>
        <p:sp>
          <p:nvSpPr>
            <p:cNvPr id="8" name="TextBox 25"/>
            <p:cNvSpPr txBox="1">
              <a:spLocks noChangeArrowheads="1"/>
            </p:cNvSpPr>
            <p:nvPr/>
          </p:nvSpPr>
          <p:spPr bwMode="auto">
            <a:xfrm>
              <a:off x="6186724" y="4218019"/>
              <a:ext cx="304694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‾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71723" y="2519815"/>
            <a:ext cx="569388" cy="551064"/>
            <a:chOff x="1360637" y="4334102"/>
            <a:chExt cx="569388" cy="551064"/>
          </a:xfrm>
        </p:grpSpPr>
        <p:sp>
          <p:nvSpPr>
            <p:cNvPr id="10" name="TextBox 20"/>
            <p:cNvSpPr txBox="1">
              <a:spLocks noChangeArrowheads="1"/>
            </p:cNvSpPr>
            <p:nvPr/>
          </p:nvSpPr>
          <p:spPr bwMode="auto">
            <a:xfrm>
              <a:off x="1360637" y="4423501"/>
              <a:ext cx="5693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err="1" smtClean="0"/>
                <a:t>dd</a:t>
              </a:r>
              <a:endParaRPr lang="en-US" sz="2400" dirty="0"/>
            </a:p>
          </p:txBody>
        </p:sp>
        <p:sp>
          <p:nvSpPr>
            <p:cNvPr id="11" name="TextBox 25"/>
            <p:cNvSpPr txBox="1">
              <a:spLocks noChangeArrowheads="1"/>
            </p:cNvSpPr>
            <p:nvPr/>
          </p:nvSpPr>
          <p:spPr bwMode="auto">
            <a:xfrm>
              <a:off x="1600509" y="4334102"/>
              <a:ext cx="30444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0"/>
            <a:ext cx="8229600" cy="715963"/>
          </a:xfrm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smtClean="0">
                <a:latin typeface="Palatino" pitchFamily="18" charset="0"/>
              </a:rPr>
              <a:t>Conclusions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95350"/>
            <a:ext cx="8229600" cy="52974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1800" smtClean="0">
                <a:latin typeface="Palatino" pitchFamily="18" charset="0"/>
              </a:rPr>
              <a:t>--- OPEN QUESTIONS ---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>
                <a:latin typeface="Palatino" pitchFamily="18" charset="0"/>
              </a:rPr>
              <a:t>how is the s-quark polarized 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>
                <a:latin typeface="Palatino" pitchFamily="18" charset="0"/>
              </a:rPr>
              <a:t>what is the spin-state(s) of the qq pair that breaks the flux-tube?   </a:t>
            </a:r>
            <a:r>
              <a:rPr lang="en-US" sz="2400" baseline="30000" smtClean="0">
                <a:solidFill>
                  <a:srgbClr val="0000FF"/>
                </a:solidFill>
                <a:latin typeface="Palatino" pitchFamily="18" charset="0"/>
              </a:rPr>
              <a:t>3</a:t>
            </a:r>
            <a:r>
              <a:rPr lang="en-US" sz="2400" smtClean="0">
                <a:solidFill>
                  <a:srgbClr val="0000FF"/>
                </a:solidFill>
                <a:latin typeface="Palatino" pitchFamily="18" charset="0"/>
              </a:rPr>
              <a:t>P</a:t>
            </a:r>
            <a:r>
              <a:rPr lang="en-US" sz="2400" baseline="-25000" smtClean="0">
                <a:solidFill>
                  <a:srgbClr val="0000FF"/>
                </a:solidFill>
                <a:latin typeface="Palatino" pitchFamily="18" charset="0"/>
              </a:rPr>
              <a:t>0</a:t>
            </a:r>
            <a:r>
              <a:rPr lang="en-US" sz="2400" baseline="-25000" smtClean="0">
                <a:latin typeface="Palatino" pitchFamily="18" charset="0"/>
              </a:rPr>
              <a:t>  </a:t>
            </a:r>
            <a:r>
              <a:rPr lang="en-US" sz="2400" smtClean="0">
                <a:latin typeface="Palatino" pitchFamily="18" charset="0"/>
              </a:rPr>
              <a:t>?  a </a:t>
            </a:r>
            <a:r>
              <a:rPr lang="en-US" sz="2400" smtClean="0">
                <a:solidFill>
                  <a:srgbClr val="0000FF"/>
                </a:solidFill>
                <a:latin typeface="Palatino" pitchFamily="18" charset="0"/>
              </a:rPr>
              <a:t>spectrum</a:t>
            </a:r>
            <a:r>
              <a:rPr lang="en-US" sz="2400" smtClean="0">
                <a:latin typeface="Palatino" pitchFamily="18" charset="0"/>
              </a:rPr>
              <a:t> ?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Palatino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Palatino" pitchFamily="18" charset="0"/>
              </a:rPr>
              <a:t>“the keys to a qualitative understanding of strong QCD are identifying the effective degrees of freedom …..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Palatino" pitchFamily="18" charset="0"/>
              </a:rPr>
              <a:t>	….. the effective degrees of freedom for strong QCD are valence constituent quarks and flux tubes.”  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latin typeface="Palatino" pitchFamily="18" charset="0"/>
              </a:rPr>
              <a:t>		</a:t>
            </a:r>
            <a:r>
              <a:rPr lang="en-US" sz="2000" smtClean="0">
                <a:latin typeface="Palatino" pitchFamily="18" charset="0"/>
              </a:rPr>
              <a:t>- </a:t>
            </a:r>
            <a:r>
              <a:rPr lang="en-US" sz="2000" smtClean="0">
                <a:solidFill>
                  <a:srgbClr val="0000FF"/>
                </a:solidFill>
                <a:latin typeface="Palatino" pitchFamily="18" charset="0"/>
              </a:rPr>
              <a:t>Nathan Isgur, “Why N*’s are Important”, NSTAR2000 Conf.</a:t>
            </a:r>
            <a:r>
              <a:rPr lang="en-US" sz="1800" smtClean="0">
                <a:latin typeface="Palatino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1800" smtClean="0">
              <a:latin typeface="Palatino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FF"/>
                </a:solidFill>
                <a:latin typeface="Wingdings 3" pitchFamily="18" charset="2"/>
              </a:rPr>
              <a:t>a</a:t>
            </a:r>
            <a:r>
              <a:rPr lang="en-US" smtClean="0">
                <a:latin typeface="Palatino" pitchFamily="18" charset="0"/>
              </a:rPr>
              <a:t>  </a:t>
            </a:r>
            <a:r>
              <a:rPr lang="en-US" smtClean="0">
                <a:latin typeface="Symbol" pitchFamily="18" charset="2"/>
              </a:rPr>
              <a:t>L</a:t>
            </a:r>
            <a:r>
              <a:rPr lang="en-US" smtClean="0">
                <a:latin typeface="Palatino" pitchFamily="18" charset="0"/>
              </a:rPr>
              <a:t> polarizations are large; still mysterious</a:t>
            </a:r>
            <a:endParaRPr lang="en-US" smtClean="0">
              <a:latin typeface="Wingdings 3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FF"/>
                </a:solidFill>
                <a:latin typeface="Wingdings 3" pitchFamily="18" charset="2"/>
              </a:rPr>
              <a:t>a</a:t>
            </a:r>
            <a:r>
              <a:rPr lang="en-US" smtClean="0">
                <a:latin typeface="Palatino" pitchFamily="18" charset="0"/>
              </a:rPr>
              <a:t>  K </a:t>
            </a:r>
            <a:r>
              <a:rPr lang="en-US" smtClean="0">
                <a:latin typeface="Symbol" pitchFamily="18" charset="2"/>
              </a:rPr>
              <a:t>L</a:t>
            </a:r>
            <a:r>
              <a:rPr lang="en-US" smtClean="0">
                <a:latin typeface="Palatino" pitchFamily="18" charset="0"/>
              </a:rPr>
              <a:t> exclusive production is an ideal laboratory to study </a:t>
            </a:r>
            <a:r>
              <a:rPr lang="en-US" smtClean="0">
                <a:solidFill>
                  <a:srgbClr val="0000FF"/>
                </a:solidFill>
                <a:latin typeface="Palatino" pitchFamily="18" charset="0"/>
              </a:rPr>
              <a:t>quark pair creation</a:t>
            </a:r>
            <a:r>
              <a:rPr lang="en-US" smtClean="0">
                <a:latin typeface="Symbol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latin typeface="Palatino" pitchFamily="18" charset="0"/>
            </a:endParaRPr>
          </a:p>
        </p:txBody>
      </p:sp>
      <p:sp>
        <p:nvSpPr>
          <p:cNvPr id="31750" name="Line 10"/>
          <p:cNvSpPr>
            <a:spLocks noChangeShapeType="1"/>
          </p:cNvSpPr>
          <p:nvPr/>
        </p:nvSpPr>
        <p:spPr bwMode="auto">
          <a:xfrm>
            <a:off x="5275263" y="1711325"/>
            <a:ext cx="120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160463" y="0"/>
            <a:ext cx="5907087" cy="8016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>
                <a:solidFill>
                  <a:schemeClr val="tx2"/>
                </a:solidFill>
                <a:latin typeface="Bookman Old Style" pitchFamily="18" charset="0"/>
              </a:rPr>
              <a:t>Induced </a:t>
            </a:r>
            <a:r>
              <a:rPr lang="en-US" sz="3600">
                <a:solidFill>
                  <a:schemeClr val="tx2"/>
                </a:solidFill>
                <a:latin typeface="Symbol" pitchFamily="18" charset="2"/>
              </a:rPr>
              <a:t>L</a:t>
            </a:r>
            <a:r>
              <a:rPr lang="en-US" sz="3600">
                <a:solidFill>
                  <a:schemeClr val="tx2"/>
                </a:solidFill>
                <a:latin typeface="Bookman Old Style" pitchFamily="18" charset="0"/>
              </a:rPr>
              <a:t>,</a:t>
            </a:r>
            <a:r>
              <a:rPr lang="en-US" sz="360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US" sz="3600" baseline="30000">
                <a:solidFill>
                  <a:schemeClr val="tx2"/>
                </a:solidFill>
                <a:latin typeface="Bookman Old Style" pitchFamily="18" charset="0"/>
              </a:rPr>
              <a:t>0</a:t>
            </a:r>
            <a:r>
              <a:rPr lang="en-US" sz="3600">
                <a:solidFill>
                  <a:schemeClr val="tx2"/>
                </a:solidFill>
                <a:latin typeface="Bookman Old Style" pitchFamily="18" charset="0"/>
              </a:rPr>
              <a:t> Polarization</a:t>
            </a:r>
          </a:p>
        </p:txBody>
      </p:sp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2470150" y="823913"/>
            <a:ext cx="6196013" cy="5349875"/>
            <a:chOff x="1556" y="519"/>
            <a:chExt cx="3903" cy="3370"/>
          </a:xfrm>
        </p:grpSpPr>
        <p:pic>
          <p:nvPicPr>
            <p:cNvPr id="21538" name="Picture 6" descr="lamsigpolphot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56" y="519"/>
              <a:ext cx="3903" cy="3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39" name="Line 7"/>
            <p:cNvSpPr>
              <a:spLocks noChangeShapeType="1"/>
            </p:cNvSpPr>
            <p:nvPr/>
          </p:nvSpPr>
          <p:spPr bwMode="auto">
            <a:xfrm>
              <a:off x="3877" y="1189"/>
              <a:ext cx="113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677863" y="1068388"/>
            <a:ext cx="3814762" cy="2376487"/>
          </a:xfrm>
          <a:prstGeom prst="rect">
            <a:avLst/>
          </a:prstGeom>
          <a:solidFill>
            <a:srgbClr val="FFFFB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400">
                <a:latin typeface="Bookman Old Style" pitchFamily="18" charset="0"/>
              </a:rPr>
              <a:t> averaged over W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400">
                <a:latin typeface="Bookman Old Style" pitchFamily="18" charset="0"/>
              </a:rPr>
              <a:t> Pol(</a:t>
            </a:r>
            <a:r>
              <a:rPr lang="en-US" sz="2400">
                <a:latin typeface="Symbol" pitchFamily="18" charset="2"/>
              </a:rPr>
              <a:t>L</a:t>
            </a:r>
            <a:r>
              <a:rPr lang="en-US" sz="2400">
                <a:latin typeface="Bookman Old Style" pitchFamily="18" charset="0"/>
              </a:rPr>
              <a:t>)  ~  -Pol (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>
                <a:latin typeface="Bookman Old Style" pitchFamily="18" charset="0"/>
              </a:rPr>
              <a:t>0</a:t>
            </a:r>
            <a:r>
              <a:rPr lang="en-US" sz="2400">
                <a:latin typeface="Bookman Old Style" pitchFamily="18" charset="0"/>
              </a:rPr>
              <a:t>)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400">
                <a:latin typeface="Bookman Old Style" pitchFamily="18" charset="0"/>
              </a:rPr>
              <a:t> common mechanism ?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US" sz="2400">
                <a:latin typeface="Bookman Old Style" pitchFamily="18" charset="0"/>
              </a:rPr>
              <a:t> s-quark polarization ?</a:t>
            </a:r>
            <a:r>
              <a:rPr lang="en-US">
                <a:latin typeface="Bookman Old Style" pitchFamily="18" charset="0"/>
              </a:rPr>
              <a:t> </a:t>
            </a: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4572000" y="5711825"/>
            <a:ext cx="1509713" cy="581025"/>
          </a:xfrm>
          <a:prstGeom prst="rect">
            <a:avLst/>
          </a:prstGeom>
          <a:solidFill>
            <a:schemeClr val="folHlink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Bookman Old Style" pitchFamily="18" charset="0"/>
              </a:rPr>
              <a:t>J.W. McNabb</a:t>
            </a:r>
          </a:p>
          <a:p>
            <a:pPr algn="l"/>
            <a:r>
              <a:rPr lang="en-US" sz="1600">
                <a:latin typeface="Bookman Old Style" pitchFamily="18" charset="0"/>
              </a:rPr>
              <a:t>thesis, CMU</a:t>
            </a:r>
          </a:p>
        </p:txBody>
      </p:sp>
      <p:sp>
        <p:nvSpPr>
          <p:cNvPr id="21512" name="Freeform 10"/>
          <p:cNvSpPr>
            <a:spLocks/>
          </p:cNvSpPr>
          <p:nvPr/>
        </p:nvSpPr>
        <p:spPr bwMode="auto">
          <a:xfrm>
            <a:off x="2293938" y="3627438"/>
            <a:ext cx="2293937" cy="2759075"/>
          </a:xfrm>
          <a:custGeom>
            <a:avLst/>
            <a:gdLst>
              <a:gd name="T0" fmla="*/ 2147483647 w 1445"/>
              <a:gd name="T1" fmla="*/ 0 h 1738"/>
              <a:gd name="T2" fmla="*/ 2147483647 w 1445"/>
              <a:gd name="T3" fmla="*/ 2147483647 h 1738"/>
              <a:gd name="T4" fmla="*/ 2147483647 w 1445"/>
              <a:gd name="T5" fmla="*/ 2147483647 h 1738"/>
              <a:gd name="T6" fmla="*/ 0 w 1445"/>
              <a:gd name="T7" fmla="*/ 2147483647 h 1738"/>
              <a:gd name="T8" fmla="*/ 2147483647 w 1445"/>
              <a:gd name="T9" fmla="*/ 0 h 1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5"/>
              <a:gd name="T16" fmla="*/ 0 h 1738"/>
              <a:gd name="T17" fmla="*/ 1445 w 1445"/>
              <a:gd name="T18" fmla="*/ 1738 h 17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5" h="1738">
                <a:moveTo>
                  <a:pt x="46" y="0"/>
                </a:moveTo>
                <a:lnTo>
                  <a:pt x="1436" y="10"/>
                </a:lnTo>
                <a:lnTo>
                  <a:pt x="1445" y="1738"/>
                </a:lnTo>
                <a:lnTo>
                  <a:pt x="0" y="1719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279525" y="3625850"/>
            <a:ext cx="2640013" cy="2195513"/>
            <a:chOff x="806" y="2284"/>
            <a:chExt cx="1663" cy="1383"/>
          </a:xfrm>
        </p:grpSpPr>
        <p:grpSp>
          <p:nvGrpSpPr>
            <p:cNvPr id="21514" name="Group 12"/>
            <p:cNvGrpSpPr>
              <a:grpSpLocks/>
            </p:cNvGrpSpPr>
            <p:nvPr/>
          </p:nvGrpSpPr>
          <p:grpSpPr bwMode="auto">
            <a:xfrm>
              <a:off x="914" y="2530"/>
              <a:ext cx="953" cy="1137"/>
              <a:chOff x="1453" y="2320"/>
              <a:chExt cx="953" cy="1137"/>
            </a:xfrm>
          </p:grpSpPr>
          <p:grpSp>
            <p:nvGrpSpPr>
              <p:cNvPr id="21520" name="Group 13"/>
              <p:cNvGrpSpPr>
                <a:grpSpLocks/>
              </p:cNvGrpSpPr>
              <p:nvPr/>
            </p:nvGrpSpPr>
            <p:grpSpPr bwMode="auto">
              <a:xfrm rot="10800000">
                <a:off x="2214" y="2326"/>
                <a:ext cx="192" cy="381"/>
                <a:chOff x="649" y="2286"/>
                <a:chExt cx="192" cy="381"/>
              </a:xfrm>
            </p:grpSpPr>
            <p:sp>
              <p:nvSpPr>
                <p:cNvPr id="21536" name="Oval 14"/>
                <p:cNvSpPr>
                  <a:spLocks noChangeArrowheads="1"/>
                </p:cNvSpPr>
                <p:nvPr/>
              </p:nvSpPr>
              <p:spPr bwMode="auto">
                <a:xfrm>
                  <a:off x="649" y="2359"/>
                  <a:ext cx="192" cy="210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7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745" y="2286"/>
                  <a:ext cx="0" cy="3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21" name="Group 16"/>
              <p:cNvGrpSpPr>
                <a:grpSpLocks/>
              </p:cNvGrpSpPr>
              <p:nvPr/>
            </p:nvGrpSpPr>
            <p:grpSpPr bwMode="auto">
              <a:xfrm rot="10800000">
                <a:off x="1788" y="2320"/>
                <a:ext cx="192" cy="381"/>
                <a:chOff x="649" y="2286"/>
                <a:chExt cx="192" cy="381"/>
              </a:xfrm>
            </p:grpSpPr>
            <p:sp>
              <p:nvSpPr>
                <p:cNvPr id="21534" name="Oval 17"/>
                <p:cNvSpPr>
                  <a:spLocks noChangeArrowheads="1"/>
                </p:cNvSpPr>
                <p:nvPr/>
              </p:nvSpPr>
              <p:spPr bwMode="auto">
                <a:xfrm>
                  <a:off x="649" y="2359"/>
                  <a:ext cx="192" cy="210"/>
                </a:xfrm>
                <a:prstGeom prst="ellipse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5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745" y="2286"/>
                  <a:ext cx="0" cy="3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22" name="Group 19"/>
              <p:cNvGrpSpPr>
                <a:grpSpLocks/>
              </p:cNvGrpSpPr>
              <p:nvPr/>
            </p:nvGrpSpPr>
            <p:grpSpPr bwMode="auto">
              <a:xfrm>
                <a:off x="1453" y="2331"/>
                <a:ext cx="192" cy="381"/>
                <a:chOff x="649" y="2286"/>
                <a:chExt cx="192" cy="381"/>
              </a:xfrm>
            </p:grpSpPr>
            <p:sp>
              <p:nvSpPr>
                <p:cNvPr id="21532" name="Oval 20"/>
                <p:cNvSpPr>
                  <a:spLocks noChangeArrowheads="1"/>
                </p:cNvSpPr>
                <p:nvPr/>
              </p:nvSpPr>
              <p:spPr bwMode="auto">
                <a:xfrm>
                  <a:off x="649" y="2359"/>
                  <a:ext cx="192" cy="210"/>
                </a:xfrm>
                <a:prstGeom prst="ellipse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745" y="2286"/>
                  <a:ext cx="0" cy="3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23" name="Group 22"/>
              <p:cNvGrpSpPr>
                <a:grpSpLocks/>
              </p:cNvGrpSpPr>
              <p:nvPr/>
            </p:nvGrpSpPr>
            <p:grpSpPr bwMode="auto">
              <a:xfrm rot="10800000">
                <a:off x="2182" y="3043"/>
                <a:ext cx="192" cy="381"/>
                <a:chOff x="649" y="2286"/>
                <a:chExt cx="192" cy="381"/>
              </a:xfrm>
            </p:grpSpPr>
            <p:sp>
              <p:nvSpPr>
                <p:cNvPr id="21530" name="Oval 23"/>
                <p:cNvSpPr>
                  <a:spLocks noChangeArrowheads="1"/>
                </p:cNvSpPr>
                <p:nvPr/>
              </p:nvSpPr>
              <p:spPr bwMode="auto">
                <a:xfrm>
                  <a:off x="649" y="2359"/>
                  <a:ext cx="192" cy="210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1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745" y="2286"/>
                  <a:ext cx="0" cy="3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24" name="Group 25"/>
              <p:cNvGrpSpPr>
                <a:grpSpLocks/>
              </p:cNvGrpSpPr>
              <p:nvPr/>
            </p:nvGrpSpPr>
            <p:grpSpPr bwMode="auto">
              <a:xfrm>
                <a:off x="1806" y="3076"/>
                <a:ext cx="192" cy="381"/>
                <a:chOff x="649" y="2286"/>
                <a:chExt cx="192" cy="381"/>
              </a:xfrm>
            </p:grpSpPr>
            <p:sp>
              <p:nvSpPr>
                <p:cNvPr id="21528" name="Oval 26"/>
                <p:cNvSpPr>
                  <a:spLocks noChangeArrowheads="1"/>
                </p:cNvSpPr>
                <p:nvPr/>
              </p:nvSpPr>
              <p:spPr bwMode="auto">
                <a:xfrm>
                  <a:off x="649" y="2359"/>
                  <a:ext cx="192" cy="210"/>
                </a:xfrm>
                <a:prstGeom prst="ellipse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9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745" y="2286"/>
                  <a:ext cx="0" cy="3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25" name="Group 28"/>
              <p:cNvGrpSpPr>
                <a:grpSpLocks/>
              </p:cNvGrpSpPr>
              <p:nvPr/>
            </p:nvGrpSpPr>
            <p:grpSpPr bwMode="auto">
              <a:xfrm>
                <a:off x="1500" y="3063"/>
                <a:ext cx="192" cy="381"/>
                <a:chOff x="649" y="2286"/>
                <a:chExt cx="192" cy="381"/>
              </a:xfrm>
            </p:grpSpPr>
            <p:sp>
              <p:nvSpPr>
                <p:cNvPr id="21526" name="Oval 29"/>
                <p:cNvSpPr>
                  <a:spLocks noChangeArrowheads="1"/>
                </p:cNvSpPr>
                <p:nvPr/>
              </p:nvSpPr>
              <p:spPr bwMode="auto">
                <a:xfrm>
                  <a:off x="649" y="2359"/>
                  <a:ext cx="192" cy="210"/>
                </a:xfrm>
                <a:prstGeom prst="ellipse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7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745" y="2286"/>
                  <a:ext cx="0" cy="3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515" name="Text Box 31"/>
            <p:cNvSpPr txBox="1">
              <a:spLocks noChangeArrowheads="1"/>
            </p:cNvSpPr>
            <p:nvPr/>
          </p:nvSpPr>
          <p:spPr bwMode="auto">
            <a:xfrm>
              <a:off x="806" y="2284"/>
              <a:ext cx="1015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latin typeface="Bookman Old Style" pitchFamily="18" charset="0"/>
                </a:rPr>
                <a:t>u   d      s</a:t>
              </a:r>
            </a:p>
          </p:txBody>
        </p:sp>
        <p:sp>
          <p:nvSpPr>
            <p:cNvPr id="21516" name="Text Box 32"/>
            <p:cNvSpPr txBox="1">
              <a:spLocks noChangeArrowheads="1"/>
            </p:cNvSpPr>
            <p:nvPr/>
          </p:nvSpPr>
          <p:spPr bwMode="auto">
            <a:xfrm>
              <a:off x="806" y="3002"/>
              <a:ext cx="1015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latin typeface="Bookman Old Style" pitchFamily="18" charset="0"/>
                </a:rPr>
                <a:t>u   d      s</a:t>
              </a:r>
            </a:p>
          </p:txBody>
        </p:sp>
        <p:sp>
          <p:nvSpPr>
            <p:cNvPr id="21517" name="Text Box 33"/>
            <p:cNvSpPr txBox="1">
              <a:spLocks noChangeArrowheads="1"/>
            </p:cNvSpPr>
            <p:nvPr/>
          </p:nvSpPr>
          <p:spPr bwMode="auto">
            <a:xfrm>
              <a:off x="2082" y="2522"/>
              <a:ext cx="382" cy="109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3600">
                  <a:latin typeface="Symbol" pitchFamily="18" charset="2"/>
                </a:rPr>
                <a:t>L</a:t>
              </a:r>
            </a:p>
            <a:p>
              <a:pPr algn="l"/>
              <a:endParaRPr lang="en-US" sz="3600">
                <a:latin typeface="Symbol" pitchFamily="18" charset="2"/>
              </a:endParaRPr>
            </a:p>
            <a:p>
              <a:pPr algn="l"/>
              <a:r>
                <a:rPr lang="en-US" sz="3600">
                  <a:latin typeface="Symbol" pitchFamily="18" charset="2"/>
                </a:rPr>
                <a:t>S</a:t>
              </a:r>
              <a:r>
                <a:rPr lang="en-US" sz="3600" baseline="30000">
                  <a:latin typeface="Symbol" pitchFamily="18" charset="2"/>
                </a:rPr>
                <a:t>0</a:t>
              </a:r>
            </a:p>
          </p:txBody>
        </p:sp>
        <p:sp>
          <p:nvSpPr>
            <p:cNvPr id="21518" name="Line 34"/>
            <p:cNvSpPr>
              <a:spLocks noChangeShapeType="1"/>
            </p:cNvSpPr>
            <p:nvPr/>
          </p:nvSpPr>
          <p:spPr bwMode="auto">
            <a:xfrm flipV="1">
              <a:off x="2469" y="2567"/>
              <a:ext cx="0" cy="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35"/>
            <p:cNvSpPr>
              <a:spLocks noChangeShapeType="1"/>
            </p:cNvSpPr>
            <p:nvPr/>
          </p:nvSpPr>
          <p:spPr bwMode="auto">
            <a:xfrm>
              <a:off x="2469" y="3210"/>
              <a:ext cx="0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Palatino" pitchFamily="18" charset="0"/>
              </a:rPr>
              <a:t>Hyperon</a:t>
            </a:r>
            <a:r>
              <a:rPr lang="en-US" sz="2800" dirty="0" smtClean="0">
                <a:latin typeface="Palatino" pitchFamily="18" charset="0"/>
              </a:rPr>
              <a:t>   spin </a:t>
            </a:r>
            <a:r>
              <a:rPr lang="en-US" sz="2800" dirty="0" err="1" smtClean="0">
                <a:latin typeface="Palatino" pitchFamily="18" charset="0"/>
              </a:rPr>
              <a:t>wavefunction</a:t>
            </a:r>
            <a:endParaRPr lang="en-US" sz="2800" dirty="0" smtClean="0">
              <a:latin typeface="Palatino" pitchFamily="18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2848429" cy="489494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 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 </a:t>
            </a:r>
            <a:r>
              <a:rPr lang="en-US" sz="3200" dirty="0" smtClean="0">
                <a:latin typeface="Symbol" pitchFamily="18" charset="2"/>
              </a:rPr>
              <a:t>L</a:t>
            </a:r>
            <a:endParaRPr lang="en-US" sz="3200" baseline="-25000" dirty="0" smtClean="0"/>
          </a:p>
          <a:p>
            <a:pPr lvl="1" eaLnBrk="1" hangingPunct="1">
              <a:buFontTx/>
              <a:buNone/>
            </a:pPr>
            <a:r>
              <a:rPr lang="en-US" sz="2000" dirty="0" smtClean="0"/>
              <a:t> spin 1/2 </a:t>
            </a:r>
            <a:r>
              <a:rPr lang="en-US" sz="2000" dirty="0" err="1" smtClean="0"/>
              <a:t>fermion</a:t>
            </a:r>
            <a:endParaRPr lang="en-US" sz="2000" dirty="0" smtClean="0"/>
          </a:p>
          <a:p>
            <a:pPr lvl="1" eaLnBrk="1" hangingPunct="1">
              <a:buFontTx/>
              <a:buNone/>
            </a:pPr>
            <a:r>
              <a:rPr lang="en-US" sz="2000" dirty="0" smtClean="0"/>
              <a:t> s-quark carries </a:t>
            </a:r>
            <a:r>
              <a:rPr lang="en-US" sz="2000" dirty="0" smtClean="0">
                <a:solidFill>
                  <a:srgbClr val="0000FF"/>
                </a:solidFill>
              </a:rPr>
              <a:t>all spin</a:t>
            </a:r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latin typeface="Symbol" pitchFamily="18" charset="2"/>
              </a:rPr>
              <a:t>S</a:t>
            </a:r>
            <a:r>
              <a:rPr lang="en-US" sz="2400" baseline="-25000" dirty="0" smtClean="0"/>
              <a:t>0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spin 1/2 </a:t>
            </a:r>
            <a:r>
              <a:rPr lang="en-US" sz="2000" dirty="0" err="1" smtClean="0"/>
              <a:t>fermion</a:t>
            </a:r>
            <a:endParaRPr lang="en-US" sz="2000" dirty="0" smtClean="0"/>
          </a:p>
          <a:p>
            <a:pPr lvl="1" eaLnBrk="1" hangingPunct="1">
              <a:buFontTx/>
              <a:buNone/>
            </a:pPr>
            <a:r>
              <a:rPr lang="en-US" sz="2000" dirty="0" smtClean="0"/>
              <a:t>s-quark spin </a:t>
            </a:r>
            <a:r>
              <a:rPr lang="en-US" sz="2000" dirty="0" smtClean="0">
                <a:solidFill>
                  <a:srgbClr val="0000FF"/>
                </a:solidFill>
              </a:rPr>
              <a:t>opposite</a:t>
            </a:r>
            <a:r>
              <a:rPr lang="en-US" sz="2000" dirty="0" smtClean="0"/>
              <a:t> total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687536" y="3570519"/>
            <a:ext cx="1871437" cy="2337477"/>
            <a:chOff x="6895193" y="885376"/>
            <a:chExt cx="1871437" cy="2337477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 rot="5400000" flipH="1" flipV="1">
              <a:off x="6821717" y="1277260"/>
              <a:ext cx="2336797" cy="1553029"/>
            </a:xfrm>
            <a:prstGeom prst="straightConnector1">
              <a:avLst/>
            </a:prstGeom>
            <a:solidFill>
              <a:schemeClr val="accent1"/>
            </a:solidFill>
            <a:ln w="168275" cap="flat" cmpd="dbl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39" name="Group 38"/>
            <p:cNvGrpSpPr/>
            <p:nvPr/>
          </p:nvGrpSpPr>
          <p:grpSpPr>
            <a:xfrm>
              <a:off x="6895193" y="1379765"/>
              <a:ext cx="1800225" cy="1843088"/>
              <a:chOff x="6895193" y="1379765"/>
              <a:chExt cx="1800225" cy="1843088"/>
            </a:xfrm>
          </p:grpSpPr>
          <p:sp>
            <p:nvSpPr>
              <p:cNvPr id="7190" name="Oval 17"/>
              <p:cNvSpPr>
                <a:spLocks noChangeArrowheads="1"/>
              </p:cNvSpPr>
              <p:nvPr/>
            </p:nvSpPr>
            <p:spPr bwMode="auto">
              <a:xfrm>
                <a:off x="6895193" y="1379765"/>
                <a:ext cx="1800225" cy="1843088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Line 15"/>
              <p:cNvSpPr>
                <a:spLocks noChangeShapeType="1"/>
              </p:cNvSpPr>
              <p:nvPr/>
            </p:nvSpPr>
            <p:spPr bwMode="auto">
              <a:xfrm rot="10800000" flipV="1">
                <a:off x="7250794" y="1635353"/>
                <a:ext cx="376238" cy="609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Oval 16"/>
              <p:cNvSpPr>
                <a:spLocks noChangeArrowheads="1"/>
              </p:cNvSpPr>
              <p:nvPr/>
            </p:nvSpPr>
            <p:spPr bwMode="auto">
              <a:xfrm>
                <a:off x="7207931" y="1735366"/>
                <a:ext cx="434975" cy="450850"/>
              </a:xfrm>
              <a:prstGeom prst="ellipse">
                <a:avLst/>
              </a:prstGeom>
              <a:solidFill>
                <a:srgbClr val="FF99FF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Line 9"/>
              <p:cNvSpPr>
                <a:spLocks noChangeShapeType="1"/>
              </p:cNvSpPr>
              <p:nvPr/>
            </p:nvSpPr>
            <p:spPr bwMode="auto">
              <a:xfrm rot="10800000" flipV="1">
                <a:off x="7642906" y="2375128"/>
                <a:ext cx="376238" cy="609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Oval 10"/>
              <p:cNvSpPr>
                <a:spLocks noChangeArrowheads="1"/>
              </p:cNvSpPr>
              <p:nvPr/>
            </p:nvSpPr>
            <p:spPr bwMode="auto">
              <a:xfrm>
                <a:off x="7600043" y="2475141"/>
                <a:ext cx="434975" cy="450850"/>
              </a:xfrm>
              <a:prstGeom prst="ellipse">
                <a:avLst/>
              </a:prstGeom>
              <a:solidFill>
                <a:schemeClr val="folHlink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Line 12"/>
              <p:cNvSpPr>
                <a:spLocks noChangeShapeType="1"/>
              </p:cNvSpPr>
              <p:nvPr/>
            </p:nvSpPr>
            <p:spPr bwMode="auto">
              <a:xfrm flipV="1">
                <a:off x="7882619" y="1686153"/>
                <a:ext cx="376238" cy="609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Oval 13"/>
              <p:cNvSpPr>
                <a:spLocks noChangeArrowheads="1"/>
              </p:cNvSpPr>
              <p:nvPr/>
            </p:nvSpPr>
            <p:spPr bwMode="auto">
              <a:xfrm>
                <a:off x="7839756" y="1786166"/>
                <a:ext cx="434975" cy="450850"/>
              </a:xfrm>
              <a:prstGeom prst="ellipse">
                <a:avLst/>
              </a:prstGeom>
              <a:solidFill>
                <a:schemeClr val="folHlink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3687536" y="1110347"/>
            <a:ext cx="1827212" cy="2364691"/>
            <a:chOff x="5132388" y="3751947"/>
            <a:chExt cx="1827212" cy="2364691"/>
          </a:xfrm>
        </p:grpSpPr>
        <p:cxnSp>
          <p:nvCxnSpPr>
            <p:cNvPr id="38" name="Straight Arrow Connector 37"/>
            <p:cNvCxnSpPr/>
            <p:nvPr/>
          </p:nvCxnSpPr>
          <p:spPr bwMode="auto">
            <a:xfrm rot="5400000" flipH="1" flipV="1">
              <a:off x="5014687" y="4143831"/>
              <a:ext cx="2336797" cy="1553029"/>
            </a:xfrm>
            <a:prstGeom prst="straightConnector1">
              <a:avLst/>
            </a:prstGeom>
            <a:solidFill>
              <a:schemeClr val="accent1"/>
            </a:solidFill>
            <a:ln w="168275" cap="flat" cmpd="dbl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40" name="Group 39"/>
            <p:cNvGrpSpPr/>
            <p:nvPr/>
          </p:nvGrpSpPr>
          <p:grpSpPr>
            <a:xfrm>
              <a:off x="5132388" y="4273550"/>
              <a:ext cx="1800225" cy="1843088"/>
              <a:chOff x="5132388" y="4273550"/>
              <a:chExt cx="1800225" cy="1843088"/>
            </a:xfrm>
          </p:grpSpPr>
          <p:sp>
            <p:nvSpPr>
              <p:cNvPr id="7180" name="Oval 30"/>
              <p:cNvSpPr>
                <a:spLocks noChangeArrowheads="1"/>
              </p:cNvSpPr>
              <p:nvPr/>
            </p:nvSpPr>
            <p:spPr bwMode="auto">
              <a:xfrm>
                <a:off x="5132388" y="4273550"/>
                <a:ext cx="1800225" cy="1843088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177" name="Group 21"/>
              <p:cNvGrpSpPr>
                <a:grpSpLocks/>
              </p:cNvGrpSpPr>
              <p:nvPr/>
            </p:nvGrpSpPr>
            <p:grpSpPr bwMode="auto">
              <a:xfrm>
                <a:off x="5837238" y="5268913"/>
                <a:ext cx="434975" cy="609600"/>
                <a:chOff x="4550" y="2967"/>
                <a:chExt cx="274" cy="384"/>
              </a:xfrm>
            </p:grpSpPr>
            <p:sp>
              <p:nvSpPr>
                <p:cNvPr id="718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577" y="2967"/>
                  <a:ext cx="237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6" name="Oval 23"/>
                <p:cNvSpPr>
                  <a:spLocks noChangeArrowheads="1"/>
                </p:cNvSpPr>
                <p:nvPr/>
              </p:nvSpPr>
              <p:spPr bwMode="auto">
                <a:xfrm>
                  <a:off x="4550" y="3030"/>
                  <a:ext cx="274" cy="284"/>
                </a:xfrm>
                <a:prstGeom prst="ellipse">
                  <a:avLst/>
                </a:prstGeom>
                <a:solidFill>
                  <a:schemeClr val="folHlink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178" name="Group 24"/>
              <p:cNvGrpSpPr>
                <a:grpSpLocks/>
              </p:cNvGrpSpPr>
              <p:nvPr/>
            </p:nvGrpSpPr>
            <p:grpSpPr bwMode="auto">
              <a:xfrm>
                <a:off x="6076951" y="4579938"/>
                <a:ext cx="434975" cy="609600"/>
                <a:chOff x="4151" y="1299"/>
                <a:chExt cx="274" cy="384"/>
              </a:xfrm>
            </p:grpSpPr>
            <p:sp>
              <p:nvSpPr>
                <p:cNvPr id="7183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178" y="1299"/>
                  <a:ext cx="237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4" name="Oval 26"/>
                <p:cNvSpPr>
                  <a:spLocks noChangeArrowheads="1"/>
                </p:cNvSpPr>
                <p:nvPr/>
              </p:nvSpPr>
              <p:spPr bwMode="auto">
                <a:xfrm>
                  <a:off x="4151" y="1362"/>
                  <a:ext cx="274" cy="284"/>
                </a:xfrm>
                <a:prstGeom prst="ellipse">
                  <a:avLst/>
                </a:prstGeom>
                <a:solidFill>
                  <a:schemeClr val="folHlink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181" name="Line 28"/>
              <p:cNvSpPr>
                <a:spLocks noChangeShapeType="1"/>
              </p:cNvSpPr>
              <p:nvPr/>
            </p:nvSpPr>
            <p:spPr bwMode="auto">
              <a:xfrm flipV="1">
                <a:off x="5487989" y="4529138"/>
                <a:ext cx="376238" cy="609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2" name="Oval 29"/>
              <p:cNvSpPr>
                <a:spLocks noChangeArrowheads="1"/>
              </p:cNvSpPr>
              <p:nvPr/>
            </p:nvSpPr>
            <p:spPr bwMode="auto">
              <a:xfrm>
                <a:off x="5445126" y="4629151"/>
                <a:ext cx="434975" cy="450850"/>
              </a:xfrm>
              <a:prstGeom prst="ellipse">
                <a:avLst/>
              </a:prstGeom>
              <a:solidFill>
                <a:srgbClr val="FF99FF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" name="Right Brace 27"/>
          <p:cNvSpPr/>
          <p:nvPr/>
        </p:nvSpPr>
        <p:spPr bwMode="auto">
          <a:xfrm>
            <a:off x="5950857" y="1944915"/>
            <a:ext cx="566057" cy="3570514"/>
          </a:xfrm>
          <a:prstGeom prst="rightBrac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1454" y="2728686"/>
            <a:ext cx="26725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quark-mediated processes give </a:t>
            </a:r>
            <a:r>
              <a:rPr lang="en-US" sz="2400" dirty="0" smtClean="0">
                <a:solidFill>
                  <a:srgbClr val="0000FF"/>
                </a:solidFill>
              </a:rPr>
              <a:t>opposite </a:t>
            </a:r>
            <a:r>
              <a:rPr lang="en-US" sz="2400" dirty="0" smtClean="0"/>
              <a:t>polarization for </a:t>
            </a:r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Symbol" pitchFamily="18" charset="2"/>
              </a:rPr>
              <a:t>S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2288" y="274638"/>
            <a:ext cx="6140450" cy="715962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US" sz="2800" smtClean="0">
                <a:latin typeface="Palatino" pitchFamily="18" charset="0"/>
              </a:rPr>
              <a:t>Hyperon Induced Polarization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22300" y="1930400"/>
            <a:ext cx="3214688" cy="3502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Bookman Old Style" pitchFamily="18" charset="0"/>
              </a:rPr>
              <a:t>Simple  Phenomenology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Symbol" pitchFamily="18" charset="2"/>
              </a:rPr>
              <a:t>L</a:t>
            </a:r>
            <a:r>
              <a:rPr lang="en-US" sz="1800">
                <a:latin typeface="Bookman Old Style" pitchFamily="18" charset="0"/>
              </a:rPr>
              <a:t> pol. ~ -</a:t>
            </a:r>
            <a:r>
              <a:rPr lang="en-US" sz="1800" b="1" i="1">
                <a:latin typeface="Bookman Old Style" pitchFamily="18" charset="0"/>
              </a:rPr>
              <a:t>n , </a:t>
            </a:r>
            <a:r>
              <a:rPr lang="en-US" sz="1800">
                <a:latin typeface="Bookman Old Style" pitchFamily="18" charset="0"/>
              </a:rPr>
              <a:t>fwd. kaons</a:t>
            </a:r>
            <a:r>
              <a:rPr lang="en-US" sz="1800" b="1" i="1">
                <a:latin typeface="Bookman Old Style" pitchFamily="18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Symbol" pitchFamily="18" charset="2"/>
              </a:rPr>
              <a:t>L</a:t>
            </a:r>
            <a:r>
              <a:rPr lang="en-US" sz="1800">
                <a:latin typeface="Bookman Old Style" pitchFamily="18" charset="0"/>
              </a:rPr>
              <a:t> pol. ~ +</a:t>
            </a:r>
            <a:r>
              <a:rPr lang="en-US" sz="1800" b="1" i="1">
                <a:latin typeface="Bookman Old Style" pitchFamily="18" charset="0"/>
              </a:rPr>
              <a:t>n, </a:t>
            </a:r>
            <a:r>
              <a:rPr lang="en-US" sz="1800">
                <a:latin typeface="Bookman Old Style" pitchFamily="18" charset="0"/>
              </a:rPr>
              <a:t>bck. kaons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Bookman Old Style" pitchFamily="18" charset="0"/>
              </a:rPr>
              <a:t>	</a:t>
            </a:r>
            <a:r>
              <a:rPr lang="en-US" sz="1800" b="1" i="1">
                <a:latin typeface="Bookman Old Style" pitchFamily="18" charset="0"/>
              </a:rPr>
              <a:t>n = q x K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Bookman Old Style" pitchFamily="18" charset="0"/>
              </a:rPr>
              <a:t>for forward kaons:</a:t>
            </a:r>
          </a:p>
          <a:p>
            <a:pPr lvl="1" algn="l">
              <a:lnSpc>
                <a:spcPct val="75000"/>
              </a:lnSpc>
              <a:spcBef>
                <a:spcPct val="50000"/>
              </a:spcBef>
            </a:pPr>
            <a:r>
              <a:rPr lang="en-US" sz="1800">
                <a:latin typeface="Bookman Old Style" pitchFamily="18" charset="0"/>
              </a:rPr>
              <a:t>“K goes left”</a:t>
            </a:r>
          </a:p>
          <a:p>
            <a:pPr lvl="1" algn="l">
              <a:lnSpc>
                <a:spcPct val="75000"/>
              </a:lnSpc>
              <a:spcBef>
                <a:spcPct val="50000"/>
              </a:spcBef>
            </a:pPr>
            <a:r>
              <a:rPr lang="en-US" sz="1800">
                <a:latin typeface="Wingdings 3" pitchFamily="18" charset="2"/>
              </a:rPr>
              <a:t>g</a:t>
            </a:r>
            <a:r>
              <a:rPr lang="en-US" sz="1800">
                <a:latin typeface="Bookman Old Style" pitchFamily="18" charset="0"/>
              </a:rPr>
              <a:t> “</a:t>
            </a:r>
            <a:r>
              <a:rPr lang="en-US" sz="1800">
                <a:latin typeface="Symbol" pitchFamily="18" charset="2"/>
              </a:rPr>
              <a:t>L</a:t>
            </a:r>
            <a:r>
              <a:rPr lang="en-US" sz="1800">
                <a:latin typeface="Bookman Old Style" pitchFamily="18" charset="0"/>
              </a:rPr>
              <a:t> polarized down”</a:t>
            </a:r>
          </a:p>
          <a:p>
            <a:pPr lvl="1" algn="l">
              <a:lnSpc>
                <a:spcPct val="75000"/>
              </a:lnSpc>
              <a:spcBef>
                <a:spcPct val="50000"/>
              </a:spcBef>
            </a:pPr>
            <a:r>
              <a:rPr lang="en-US" sz="1800">
                <a:latin typeface="Bookman Old Style" pitchFamily="18" charset="0"/>
              </a:rPr>
              <a:t>“K goes right”</a:t>
            </a:r>
          </a:p>
          <a:p>
            <a:pPr lvl="1" algn="l">
              <a:lnSpc>
                <a:spcPct val="75000"/>
              </a:lnSpc>
              <a:spcBef>
                <a:spcPct val="50000"/>
              </a:spcBef>
            </a:pPr>
            <a:r>
              <a:rPr lang="en-US" sz="1800">
                <a:latin typeface="Wingdings 3" pitchFamily="18" charset="2"/>
              </a:rPr>
              <a:t>g</a:t>
            </a:r>
            <a:r>
              <a:rPr lang="en-US" sz="1800">
                <a:latin typeface="Bookman Old Style" pitchFamily="18" charset="0"/>
              </a:rPr>
              <a:t> “</a:t>
            </a:r>
            <a:r>
              <a:rPr lang="en-US" sz="1800">
                <a:latin typeface="Symbol" pitchFamily="18" charset="2"/>
              </a:rPr>
              <a:t>L</a:t>
            </a:r>
            <a:r>
              <a:rPr lang="en-US" sz="1800">
                <a:latin typeface="Bookman Old Style" pitchFamily="18" charset="0"/>
              </a:rPr>
              <a:t> polarized up”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226425" y="1582738"/>
            <a:ext cx="436563" cy="5794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Bookman Old Style" pitchFamily="18" charset="0"/>
              </a:rPr>
              <a:t>p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913313" y="2492375"/>
            <a:ext cx="41402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5176838" y="1096963"/>
            <a:ext cx="3319462" cy="4699000"/>
            <a:chOff x="3261" y="691"/>
            <a:chExt cx="2091" cy="2960"/>
          </a:xfrm>
        </p:grpSpPr>
        <p:grpSp>
          <p:nvGrpSpPr>
            <p:cNvPr id="22537" name="Group 9"/>
            <p:cNvGrpSpPr>
              <a:grpSpLocks noChangeAspect="1"/>
            </p:cNvGrpSpPr>
            <p:nvPr/>
          </p:nvGrpSpPr>
          <p:grpSpPr bwMode="auto">
            <a:xfrm>
              <a:off x="3850" y="2133"/>
              <a:ext cx="143" cy="149"/>
              <a:chOff x="2410" y="1835"/>
              <a:chExt cx="311" cy="326"/>
            </a:xfrm>
          </p:grpSpPr>
          <p:sp>
            <p:nvSpPr>
              <p:cNvPr id="22573" name="Oval 10"/>
              <p:cNvSpPr>
                <a:spLocks noChangeAspect="1" noChangeArrowheads="1"/>
              </p:cNvSpPr>
              <p:nvPr/>
            </p:nvSpPr>
            <p:spPr bwMode="auto">
              <a:xfrm>
                <a:off x="2410" y="1835"/>
                <a:ext cx="311" cy="326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4" name="Line 11"/>
              <p:cNvSpPr>
                <a:spLocks noChangeAspect="1" noChangeShapeType="1"/>
              </p:cNvSpPr>
              <p:nvPr/>
            </p:nvSpPr>
            <p:spPr bwMode="auto">
              <a:xfrm>
                <a:off x="2472" y="1877"/>
                <a:ext cx="183" cy="2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5" name="Line 12"/>
              <p:cNvSpPr>
                <a:spLocks noChangeAspect="1" noChangeShapeType="1"/>
              </p:cNvSpPr>
              <p:nvPr/>
            </p:nvSpPr>
            <p:spPr bwMode="auto">
              <a:xfrm flipV="1">
                <a:off x="2442" y="1899"/>
                <a:ext cx="240" cy="19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38" name="Group 13"/>
            <p:cNvGrpSpPr>
              <a:grpSpLocks noChangeAspect="1"/>
            </p:cNvGrpSpPr>
            <p:nvPr/>
          </p:nvGrpSpPr>
          <p:grpSpPr bwMode="auto">
            <a:xfrm>
              <a:off x="3442" y="1170"/>
              <a:ext cx="772" cy="147"/>
              <a:chOff x="576" y="981"/>
              <a:chExt cx="1568" cy="1183"/>
            </a:xfrm>
          </p:grpSpPr>
          <p:sp>
            <p:nvSpPr>
              <p:cNvPr id="22571" name="Freeform 14"/>
              <p:cNvSpPr>
                <a:spLocks noChangeAspect="1"/>
              </p:cNvSpPr>
              <p:nvPr/>
            </p:nvSpPr>
            <p:spPr bwMode="auto">
              <a:xfrm>
                <a:off x="576" y="994"/>
                <a:ext cx="786" cy="1170"/>
              </a:xfrm>
              <a:custGeom>
                <a:avLst/>
                <a:gdLst>
                  <a:gd name="T0" fmla="*/ 0 w 4599"/>
                  <a:gd name="T1" fmla="*/ 588 h 1170"/>
                  <a:gd name="T2" fmla="*/ 0 w 4599"/>
                  <a:gd name="T3" fmla="*/ 3 h 1170"/>
                  <a:gd name="T4" fmla="*/ 0 w 4599"/>
                  <a:gd name="T5" fmla="*/ 606 h 1170"/>
                  <a:gd name="T6" fmla="*/ 0 w 4599"/>
                  <a:gd name="T7" fmla="*/ 1164 h 1170"/>
                  <a:gd name="T8" fmla="*/ 0 w 4599"/>
                  <a:gd name="T9" fmla="*/ 569 h 1170"/>
                  <a:gd name="T10" fmla="*/ 0 w 4599"/>
                  <a:gd name="T11" fmla="*/ 3 h 1170"/>
                  <a:gd name="T12" fmla="*/ 1 w 4599"/>
                  <a:gd name="T13" fmla="*/ 579 h 1170"/>
                  <a:gd name="T14" fmla="*/ 1 w 4599"/>
                  <a:gd name="T15" fmla="*/ 1164 h 1170"/>
                  <a:gd name="T16" fmla="*/ 1 w 4599"/>
                  <a:gd name="T17" fmla="*/ 569 h 11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99"/>
                  <a:gd name="T28" fmla="*/ 0 h 1170"/>
                  <a:gd name="T29" fmla="*/ 4599 w 4599"/>
                  <a:gd name="T30" fmla="*/ 1170 h 11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99" h="1170">
                    <a:moveTo>
                      <a:pt x="0" y="588"/>
                    </a:moveTo>
                    <a:cubicBezTo>
                      <a:pt x="192" y="294"/>
                      <a:pt x="384" y="0"/>
                      <a:pt x="576" y="3"/>
                    </a:cubicBezTo>
                    <a:cubicBezTo>
                      <a:pt x="768" y="6"/>
                      <a:pt x="960" y="413"/>
                      <a:pt x="1152" y="606"/>
                    </a:cubicBezTo>
                    <a:cubicBezTo>
                      <a:pt x="1344" y="799"/>
                      <a:pt x="1538" y="1170"/>
                      <a:pt x="1728" y="1164"/>
                    </a:cubicBezTo>
                    <a:cubicBezTo>
                      <a:pt x="1918" y="1158"/>
                      <a:pt x="2103" y="762"/>
                      <a:pt x="2295" y="569"/>
                    </a:cubicBezTo>
                    <a:cubicBezTo>
                      <a:pt x="2487" y="376"/>
                      <a:pt x="2690" y="1"/>
                      <a:pt x="2880" y="3"/>
                    </a:cubicBezTo>
                    <a:cubicBezTo>
                      <a:pt x="3070" y="5"/>
                      <a:pt x="3248" y="386"/>
                      <a:pt x="3438" y="579"/>
                    </a:cubicBezTo>
                    <a:cubicBezTo>
                      <a:pt x="3628" y="772"/>
                      <a:pt x="3830" y="1166"/>
                      <a:pt x="4023" y="1164"/>
                    </a:cubicBezTo>
                    <a:cubicBezTo>
                      <a:pt x="4216" y="1162"/>
                      <a:pt x="4500" y="668"/>
                      <a:pt x="4599" y="5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2" name="Freeform 15"/>
              <p:cNvSpPr>
                <a:spLocks noChangeAspect="1"/>
              </p:cNvSpPr>
              <p:nvPr/>
            </p:nvSpPr>
            <p:spPr bwMode="auto">
              <a:xfrm>
                <a:off x="1358" y="981"/>
                <a:ext cx="786" cy="1170"/>
              </a:xfrm>
              <a:custGeom>
                <a:avLst/>
                <a:gdLst>
                  <a:gd name="T0" fmla="*/ 0 w 4599"/>
                  <a:gd name="T1" fmla="*/ 588 h 1170"/>
                  <a:gd name="T2" fmla="*/ 0 w 4599"/>
                  <a:gd name="T3" fmla="*/ 3 h 1170"/>
                  <a:gd name="T4" fmla="*/ 0 w 4599"/>
                  <a:gd name="T5" fmla="*/ 606 h 1170"/>
                  <a:gd name="T6" fmla="*/ 0 w 4599"/>
                  <a:gd name="T7" fmla="*/ 1164 h 1170"/>
                  <a:gd name="T8" fmla="*/ 0 w 4599"/>
                  <a:gd name="T9" fmla="*/ 569 h 1170"/>
                  <a:gd name="T10" fmla="*/ 0 w 4599"/>
                  <a:gd name="T11" fmla="*/ 3 h 1170"/>
                  <a:gd name="T12" fmla="*/ 1 w 4599"/>
                  <a:gd name="T13" fmla="*/ 579 h 1170"/>
                  <a:gd name="T14" fmla="*/ 1 w 4599"/>
                  <a:gd name="T15" fmla="*/ 1164 h 1170"/>
                  <a:gd name="T16" fmla="*/ 1 w 4599"/>
                  <a:gd name="T17" fmla="*/ 569 h 11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99"/>
                  <a:gd name="T28" fmla="*/ 0 h 1170"/>
                  <a:gd name="T29" fmla="*/ 4599 w 4599"/>
                  <a:gd name="T30" fmla="*/ 1170 h 11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99" h="1170">
                    <a:moveTo>
                      <a:pt x="0" y="588"/>
                    </a:moveTo>
                    <a:cubicBezTo>
                      <a:pt x="192" y="294"/>
                      <a:pt x="384" y="0"/>
                      <a:pt x="576" y="3"/>
                    </a:cubicBezTo>
                    <a:cubicBezTo>
                      <a:pt x="768" y="6"/>
                      <a:pt x="960" y="413"/>
                      <a:pt x="1152" y="606"/>
                    </a:cubicBezTo>
                    <a:cubicBezTo>
                      <a:pt x="1344" y="799"/>
                      <a:pt x="1538" y="1170"/>
                      <a:pt x="1728" y="1164"/>
                    </a:cubicBezTo>
                    <a:cubicBezTo>
                      <a:pt x="1918" y="1158"/>
                      <a:pt x="2103" y="762"/>
                      <a:pt x="2295" y="569"/>
                    </a:cubicBezTo>
                    <a:cubicBezTo>
                      <a:pt x="2487" y="376"/>
                      <a:pt x="2690" y="1"/>
                      <a:pt x="2880" y="3"/>
                    </a:cubicBezTo>
                    <a:cubicBezTo>
                      <a:pt x="3070" y="5"/>
                      <a:pt x="3248" y="386"/>
                      <a:pt x="3438" y="579"/>
                    </a:cubicBezTo>
                    <a:cubicBezTo>
                      <a:pt x="3628" y="772"/>
                      <a:pt x="3830" y="1166"/>
                      <a:pt x="4023" y="1164"/>
                    </a:cubicBezTo>
                    <a:cubicBezTo>
                      <a:pt x="4216" y="1162"/>
                      <a:pt x="4500" y="668"/>
                      <a:pt x="4599" y="5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39" name="Line 16"/>
            <p:cNvSpPr>
              <a:spLocks noChangeShapeType="1"/>
            </p:cNvSpPr>
            <p:nvPr/>
          </p:nvSpPr>
          <p:spPr bwMode="auto">
            <a:xfrm flipH="1" flipV="1">
              <a:off x="4304" y="1364"/>
              <a:ext cx="763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40" name="Group 17"/>
            <p:cNvGrpSpPr>
              <a:grpSpLocks/>
            </p:cNvGrpSpPr>
            <p:nvPr/>
          </p:nvGrpSpPr>
          <p:grpSpPr bwMode="auto">
            <a:xfrm rot="-1259599">
              <a:off x="3478" y="2133"/>
              <a:ext cx="763" cy="194"/>
              <a:chOff x="4117" y="1160"/>
              <a:chExt cx="763" cy="194"/>
            </a:xfrm>
          </p:grpSpPr>
          <p:sp>
            <p:nvSpPr>
              <p:cNvPr id="22568" name="Line 18"/>
              <p:cNvSpPr>
                <a:spLocks noChangeShapeType="1"/>
              </p:cNvSpPr>
              <p:nvPr/>
            </p:nvSpPr>
            <p:spPr bwMode="auto">
              <a:xfrm flipH="1" flipV="1">
                <a:off x="4117" y="1160"/>
                <a:ext cx="763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Line 19"/>
              <p:cNvSpPr>
                <a:spLocks noChangeShapeType="1"/>
              </p:cNvSpPr>
              <p:nvPr/>
            </p:nvSpPr>
            <p:spPr bwMode="auto">
              <a:xfrm flipH="1" flipV="1">
                <a:off x="4117" y="1256"/>
                <a:ext cx="763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20"/>
              <p:cNvSpPr>
                <a:spLocks noChangeShapeType="1"/>
              </p:cNvSpPr>
              <p:nvPr/>
            </p:nvSpPr>
            <p:spPr bwMode="auto">
              <a:xfrm flipH="1" flipV="1">
                <a:off x="4117" y="1352"/>
                <a:ext cx="763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41" name="Group 21"/>
            <p:cNvGrpSpPr>
              <a:grpSpLocks/>
            </p:cNvGrpSpPr>
            <p:nvPr/>
          </p:nvGrpSpPr>
          <p:grpSpPr bwMode="auto">
            <a:xfrm rot="9540401">
              <a:off x="4286" y="1875"/>
              <a:ext cx="763" cy="98"/>
              <a:chOff x="4317" y="1972"/>
              <a:chExt cx="763" cy="98"/>
            </a:xfrm>
          </p:grpSpPr>
          <p:sp>
            <p:nvSpPr>
              <p:cNvPr id="22566" name="Line 22"/>
              <p:cNvSpPr>
                <a:spLocks noChangeShapeType="1"/>
              </p:cNvSpPr>
              <p:nvPr/>
            </p:nvSpPr>
            <p:spPr bwMode="auto">
              <a:xfrm flipH="1" flipV="1">
                <a:off x="4317" y="1972"/>
                <a:ext cx="763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Line 23"/>
              <p:cNvSpPr>
                <a:spLocks noChangeShapeType="1"/>
              </p:cNvSpPr>
              <p:nvPr/>
            </p:nvSpPr>
            <p:spPr bwMode="auto">
              <a:xfrm flipH="1" flipV="1">
                <a:off x="4317" y="2068"/>
                <a:ext cx="763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42" name="Group 24"/>
            <p:cNvGrpSpPr>
              <a:grpSpLocks noChangeAspect="1"/>
            </p:cNvGrpSpPr>
            <p:nvPr/>
          </p:nvGrpSpPr>
          <p:grpSpPr bwMode="auto">
            <a:xfrm>
              <a:off x="3837" y="3043"/>
              <a:ext cx="159" cy="169"/>
              <a:chOff x="2569" y="2482"/>
              <a:chExt cx="311" cy="326"/>
            </a:xfrm>
          </p:grpSpPr>
          <p:sp>
            <p:nvSpPr>
              <p:cNvPr id="22564" name="Oval 25"/>
              <p:cNvSpPr>
                <a:spLocks noChangeAspect="1" noChangeArrowheads="1"/>
              </p:cNvSpPr>
              <p:nvPr/>
            </p:nvSpPr>
            <p:spPr bwMode="auto">
              <a:xfrm>
                <a:off x="2569" y="2482"/>
                <a:ext cx="311" cy="326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5" name="Oval 26"/>
              <p:cNvSpPr>
                <a:spLocks noChangeAspect="1" noChangeArrowheads="1"/>
              </p:cNvSpPr>
              <p:nvPr/>
            </p:nvSpPr>
            <p:spPr bwMode="auto">
              <a:xfrm>
                <a:off x="2700" y="2619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3" name="Text Box 27"/>
            <p:cNvSpPr txBox="1">
              <a:spLocks noChangeArrowheads="1"/>
            </p:cNvSpPr>
            <p:nvPr/>
          </p:nvSpPr>
          <p:spPr bwMode="auto">
            <a:xfrm>
              <a:off x="5048" y="1089"/>
              <a:ext cx="192" cy="36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1400">
                  <a:latin typeface="Bookman Old Style" pitchFamily="18" charset="0"/>
                </a:rPr>
                <a:t>u</a:t>
              </a:r>
            </a:p>
            <a:p>
              <a:pPr>
                <a:lnSpc>
                  <a:spcPct val="75000"/>
                </a:lnSpc>
              </a:pPr>
              <a:r>
                <a:rPr lang="en-US" sz="1400">
                  <a:latin typeface="Bookman Old Style" pitchFamily="18" charset="0"/>
                </a:rPr>
                <a:t>u</a:t>
              </a:r>
            </a:p>
            <a:p>
              <a:pPr>
                <a:lnSpc>
                  <a:spcPct val="75000"/>
                </a:lnSpc>
              </a:pPr>
              <a:r>
                <a:rPr lang="en-US" sz="1400">
                  <a:latin typeface="Bookman Old Style" pitchFamily="18" charset="0"/>
                </a:rPr>
                <a:t>d</a:t>
              </a:r>
            </a:p>
          </p:txBody>
        </p:sp>
        <p:sp>
          <p:nvSpPr>
            <p:cNvPr id="22544" name="Text Box 28"/>
            <p:cNvSpPr txBox="1">
              <a:spLocks noChangeArrowheads="1"/>
            </p:cNvSpPr>
            <p:nvPr/>
          </p:nvSpPr>
          <p:spPr bwMode="auto">
            <a:xfrm>
              <a:off x="3357" y="922"/>
              <a:ext cx="923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Bookman Old Style" pitchFamily="18" charset="0"/>
                </a:rPr>
                <a:t>real photon</a:t>
              </a:r>
            </a:p>
          </p:txBody>
        </p:sp>
        <p:sp>
          <p:nvSpPr>
            <p:cNvPr id="22545" name="Text Box 29"/>
            <p:cNvSpPr txBox="1">
              <a:spLocks noChangeArrowheads="1"/>
            </p:cNvSpPr>
            <p:nvPr/>
          </p:nvSpPr>
          <p:spPr bwMode="auto">
            <a:xfrm>
              <a:off x="4295" y="691"/>
              <a:ext cx="945" cy="231"/>
            </a:xfrm>
            <a:prstGeom prst="rect">
              <a:avLst/>
            </a:prstGeom>
            <a:solidFill>
              <a:srgbClr val="FFFFCC"/>
            </a:solidFill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Bookman Old Style" pitchFamily="18" charset="0"/>
                </a:rPr>
                <a:t>unpolarized</a:t>
              </a:r>
            </a:p>
          </p:txBody>
        </p:sp>
        <p:sp>
          <p:nvSpPr>
            <p:cNvPr id="22546" name="Line 30"/>
            <p:cNvSpPr>
              <a:spLocks noChangeShapeType="1"/>
            </p:cNvSpPr>
            <p:nvPr/>
          </p:nvSpPr>
          <p:spPr bwMode="auto">
            <a:xfrm flipH="1">
              <a:off x="4318" y="922"/>
              <a:ext cx="137" cy="167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Line 31"/>
            <p:cNvSpPr>
              <a:spLocks noChangeShapeType="1"/>
            </p:cNvSpPr>
            <p:nvPr/>
          </p:nvSpPr>
          <p:spPr bwMode="auto">
            <a:xfrm flipH="1" flipV="1">
              <a:off x="4304" y="1257"/>
              <a:ext cx="763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Line 32"/>
            <p:cNvSpPr>
              <a:spLocks noChangeShapeType="1"/>
            </p:cNvSpPr>
            <p:nvPr/>
          </p:nvSpPr>
          <p:spPr bwMode="auto">
            <a:xfrm flipH="1" flipV="1">
              <a:off x="4304" y="1150"/>
              <a:ext cx="763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Text Box 33"/>
            <p:cNvSpPr txBox="1">
              <a:spLocks noChangeArrowheads="1"/>
            </p:cNvSpPr>
            <p:nvPr/>
          </p:nvSpPr>
          <p:spPr bwMode="auto">
            <a:xfrm>
              <a:off x="5071" y="1671"/>
              <a:ext cx="254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latin typeface="Bookman Old Style" pitchFamily="18" charset="0"/>
                </a:rPr>
                <a:t>K</a:t>
              </a:r>
            </a:p>
          </p:txBody>
        </p:sp>
        <p:sp>
          <p:nvSpPr>
            <p:cNvPr id="22550" name="Text Box 34"/>
            <p:cNvSpPr txBox="1">
              <a:spLocks noChangeArrowheads="1"/>
            </p:cNvSpPr>
            <p:nvPr/>
          </p:nvSpPr>
          <p:spPr bwMode="auto">
            <a:xfrm>
              <a:off x="3261" y="2196"/>
              <a:ext cx="248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latin typeface="Symbol" pitchFamily="18" charset="2"/>
                </a:rPr>
                <a:t>L</a:t>
              </a:r>
            </a:p>
          </p:txBody>
        </p:sp>
        <p:grpSp>
          <p:nvGrpSpPr>
            <p:cNvPr id="22551" name="Group 35"/>
            <p:cNvGrpSpPr>
              <a:grpSpLocks/>
            </p:cNvGrpSpPr>
            <p:nvPr/>
          </p:nvGrpSpPr>
          <p:grpSpPr bwMode="auto">
            <a:xfrm>
              <a:off x="3288" y="2735"/>
              <a:ext cx="2064" cy="916"/>
              <a:chOff x="3261" y="2543"/>
              <a:chExt cx="2064" cy="916"/>
            </a:xfrm>
          </p:grpSpPr>
          <p:grpSp>
            <p:nvGrpSpPr>
              <p:cNvPr id="22555" name="Group 36"/>
              <p:cNvGrpSpPr>
                <a:grpSpLocks/>
              </p:cNvGrpSpPr>
              <p:nvPr/>
            </p:nvGrpSpPr>
            <p:grpSpPr bwMode="auto">
              <a:xfrm rot="1297690">
                <a:off x="3478" y="2825"/>
                <a:ext cx="763" cy="194"/>
                <a:chOff x="4117" y="1160"/>
                <a:chExt cx="763" cy="194"/>
              </a:xfrm>
            </p:grpSpPr>
            <p:sp>
              <p:nvSpPr>
                <p:cNvPr id="22561" name="Line 37"/>
                <p:cNvSpPr>
                  <a:spLocks noChangeShapeType="1"/>
                </p:cNvSpPr>
                <p:nvPr/>
              </p:nvSpPr>
              <p:spPr bwMode="auto">
                <a:xfrm flipH="1" flipV="1">
                  <a:off x="4117" y="1160"/>
                  <a:ext cx="763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2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4117" y="1256"/>
                  <a:ext cx="763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3" name="Line 39"/>
                <p:cNvSpPr>
                  <a:spLocks noChangeShapeType="1"/>
                </p:cNvSpPr>
                <p:nvPr/>
              </p:nvSpPr>
              <p:spPr bwMode="auto">
                <a:xfrm flipH="1" flipV="1">
                  <a:off x="4117" y="1352"/>
                  <a:ext cx="763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556" name="Group 40"/>
              <p:cNvGrpSpPr>
                <a:grpSpLocks/>
              </p:cNvGrpSpPr>
              <p:nvPr/>
            </p:nvGrpSpPr>
            <p:grpSpPr bwMode="auto">
              <a:xfrm rot="-9502310">
                <a:off x="4280" y="3195"/>
                <a:ext cx="763" cy="98"/>
                <a:chOff x="4317" y="1972"/>
                <a:chExt cx="763" cy="98"/>
              </a:xfrm>
            </p:grpSpPr>
            <p:sp>
              <p:nvSpPr>
                <p:cNvPr id="22559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4317" y="1972"/>
                  <a:ext cx="763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0" name="Line 42"/>
                <p:cNvSpPr>
                  <a:spLocks noChangeShapeType="1"/>
                </p:cNvSpPr>
                <p:nvPr/>
              </p:nvSpPr>
              <p:spPr bwMode="auto">
                <a:xfrm flipH="1" flipV="1">
                  <a:off x="4317" y="2068"/>
                  <a:ext cx="763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57" name="Text Box 43"/>
              <p:cNvSpPr txBox="1">
                <a:spLocks noChangeArrowheads="1"/>
              </p:cNvSpPr>
              <p:nvPr/>
            </p:nvSpPr>
            <p:spPr bwMode="auto">
              <a:xfrm>
                <a:off x="5071" y="3171"/>
                <a:ext cx="254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>
                    <a:latin typeface="Bookman Old Style" pitchFamily="18" charset="0"/>
                  </a:rPr>
                  <a:t>K</a:t>
                </a:r>
              </a:p>
            </p:txBody>
          </p:sp>
          <p:sp>
            <p:nvSpPr>
              <p:cNvPr id="22558" name="Text Box 44"/>
              <p:cNvSpPr txBox="1">
                <a:spLocks noChangeArrowheads="1"/>
              </p:cNvSpPr>
              <p:nvPr/>
            </p:nvSpPr>
            <p:spPr bwMode="auto">
              <a:xfrm>
                <a:off x="3261" y="2543"/>
                <a:ext cx="248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>
                    <a:latin typeface="Symbol" pitchFamily="18" charset="2"/>
                  </a:rPr>
                  <a:t>L</a:t>
                </a:r>
              </a:p>
            </p:txBody>
          </p:sp>
        </p:grpSp>
        <p:sp>
          <p:nvSpPr>
            <p:cNvPr id="22552" name="Arc 45"/>
            <p:cNvSpPr>
              <a:spLocks/>
            </p:cNvSpPr>
            <p:nvPr/>
          </p:nvSpPr>
          <p:spPr bwMode="auto">
            <a:xfrm flipV="1">
              <a:off x="4799" y="2197"/>
              <a:ext cx="448" cy="1000"/>
            </a:xfrm>
            <a:custGeom>
              <a:avLst/>
              <a:gdLst>
                <a:gd name="T0" fmla="*/ 0 w 21600"/>
                <a:gd name="T1" fmla="*/ 0 h 39239"/>
                <a:gd name="T2" fmla="*/ 0 w 21600"/>
                <a:gd name="T3" fmla="*/ 0 h 39239"/>
                <a:gd name="T4" fmla="*/ 0 w 21600"/>
                <a:gd name="T5" fmla="*/ 0 h 39239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239"/>
                <a:gd name="T11" fmla="*/ 21600 w 21600"/>
                <a:gd name="T12" fmla="*/ 39239 h 392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239" fill="none" extrusionOk="0">
                  <a:moveTo>
                    <a:pt x="8507" y="0"/>
                  </a:moveTo>
                  <a:cubicBezTo>
                    <a:pt x="16450" y="3403"/>
                    <a:pt x="21600" y="11213"/>
                    <a:pt x="21600" y="19854"/>
                  </a:cubicBezTo>
                  <a:cubicBezTo>
                    <a:pt x="21600" y="28088"/>
                    <a:pt x="16918" y="35606"/>
                    <a:pt x="9527" y="39238"/>
                  </a:cubicBezTo>
                </a:path>
                <a:path w="21600" h="39239" stroke="0" extrusionOk="0">
                  <a:moveTo>
                    <a:pt x="8507" y="0"/>
                  </a:moveTo>
                  <a:cubicBezTo>
                    <a:pt x="16450" y="3403"/>
                    <a:pt x="21600" y="11213"/>
                    <a:pt x="21600" y="19854"/>
                  </a:cubicBezTo>
                  <a:cubicBezTo>
                    <a:pt x="21600" y="28088"/>
                    <a:pt x="16918" y="35606"/>
                    <a:pt x="9527" y="39238"/>
                  </a:cubicBezTo>
                  <a:lnTo>
                    <a:pt x="0" y="19854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Text Box 46"/>
            <p:cNvSpPr txBox="1">
              <a:spLocks noChangeArrowheads="1"/>
            </p:cNvSpPr>
            <p:nvPr/>
          </p:nvSpPr>
          <p:spPr bwMode="auto">
            <a:xfrm>
              <a:off x="4569" y="2329"/>
              <a:ext cx="335" cy="231"/>
            </a:xfrm>
            <a:prstGeom prst="rect">
              <a:avLst/>
            </a:prstGeom>
            <a:solidFill>
              <a:srgbClr val="FFFFCC"/>
            </a:solidFill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Bookman Old Style" pitchFamily="18" charset="0"/>
                </a:rPr>
                <a:t>left</a:t>
              </a:r>
            </a:p>
          </p:txBody>
        </p:sp>
        <p:sp>
          <p:nvSpPr>
            <p:cNvPr id="22554" name="Text Box 47"/>
            <p:cNvSpPr txBox="1">
              <a:spLocks noChangeArrowheads="1"/>
            </p:cNvSpPr>
            <p:nvPr/>
          </p:nvSpPr>
          <p:spPr bwMode="auto">
            <a:xfrm>
              <a:off x="4523" y="2814"/>
              <a:ext cx="450" cy="231"/>
            </a:xfrm>
            <a:prstGeom prst="rect">
              <a:avLst/>
            </a:prstGeom>
            <a:solidFill>
              <a:srgbClr val="FFFFCC"/>
            </a:solidFill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Bookman Old Style" pitchFamily="18" charset="0"/>
                </a:rPr>
                <a:t>right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6967538" cy="715963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US" sz="2800" smtClean="0">
                <a:latin typeface="Palatino" pitchFamily="18" charset="0"/>
              </a:rPr>
              <a:t>Quark Spins in Induced Polarization</a:t>
            </a:r>
          </a:p>
        </p:txBody>
      </p:sp>
      <p:grpSp>
        <p:nvGrpSpPr>
          <p:cNvPr id="23557" name="Group 8"/>
          <p:cNvGrpSpPr>
            <a:grpSpLocks noChangeAspect="1"/>
          </p:cNvGrpSpPr>
          <p:nvPr/>
        </p:nvGrpSpPr>
        <p:grpSpPr bwMode="auto">
          <a:xfrm>
            <a:off x="4492625" y="4816475"/>
            <a:ext cx="227013" cy="236538"/>
            <a:chOff x="2410" y="1835"/>
            <a:chExt cx="311" cy="326"/>
          </a:xfrm>
        </p:grpSpPr>
        <p:sp>
          <p:nvSpPr>
            <p:cNvPr id="23615" name="Oval 9"/>
            <p:cNvSpPr>
              <a:spLocks noChangeAspect="1" noChangeArrowheads="1"/>
            </p:cNvSpPr>
            <p:nvPr/>
          </p:nvSpPr>
          <p:spPr bwMode="auto">
            <a:xfrm>
              <a:off x="2410" y="1835"/>
              <a:ext cx="311" cy="326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6" name="Line 10"/>
            <p:cNvSpPr>
              <a:spLocks noChangeAspect="1" noChangeShapeType="1"/>
            </p:cNvSpPr>
            <p:nvPr/>
          </p:nvSpPr>
          <p:spPr bwMode="auto">
            <a:xfrm>
              <a:off x="2472" y="1877"/>
              <a:ext cx="183" cy="2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Line 11"/>
            <p:cNvSpPr>
              <a:spLocks noChangeAspect="1" noChangeShapeType="1"/>
            </p:cNvSpPr>
            <p:nvPr/>
          </p:nvSpPr>
          <p:spPr bwMode="auto">
            <a:xfrm flipV="1">
              <a:off x="2442" y="1899"/>
              <a:ext cx="240" cy="1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8" name="Group 12"/>
          <p:cNvGrpSpPr>
            <a:grpSpLocks noChangeAspect="1"/>
          </p:cNvGrpSpPr>
          <p:nvPr/>
        </p:nvGrpSpPr>
        <p:grpSpPr bwMode="auto">
          <a:xfrm>
            <a:off x="3378200" y="5278438"/>
            <a:ext cx="228600" cy="236537"/>
            <a:chOff x="2410" y="1835"/>
            <a:chExt cx="311" cy="326"/>
          </a:xfrm>
        </p:grpSpPr>
        <p:sp>
          <p:nvSpPr>
            <p:cNvPr id="23612" name="Oval 13"/>
            <p:cNvSpPr>
              <a:spLocks noChangeAspect="1" noChangeArrowheads="1"/>
            </p:cNvSpPr>
            <p:nvPr/>
          </p:nvSpPr>
          <p:spPr bwMode="auto">
            <a:xfrm>
              <a:off x="2410" y="1835"/>
              <a:ext cx="311" cy="326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Line 14"/>
            <p:cNvSpPr>
              <a:spLocks noChangeAspect="1" noChangeShapeType="1"/>
            </p:cNvSpPr>
            <p:nvPr/>
          </p:nvSpPr>
          <p:spPr bwMode="auto">
            <a:xfrm>
              <a:off x="2472" y="1877"/>
              <a:ext cx="183" cy="2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Line 15"/>
            <p:cNvSpPr>
              <a:spLocks noChangeAspect="1" noChangeShapeType="1"/>
            </p:cNvSpPr>
            <p:nvPr/>
          </p:nvSpPr>
          <p:spPr bwMode="auto">
            <a:xfrm flipV="1">
              <a:off x="2442" y="1899"/>
              <a:ext cx="240" cy="1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9" name="Line 16"/>
          <p:cNvSpPr>
            <a:spLocks noChangeAspect="1" noChangeShapeType="1"/>
          </p:cNvSpPr>
          <p:nvPr/>
        </p:nvSpPr>
        <p:spPr bwMode="auto">
          <a:xfrm flipH="1">
            <a:off x="2957513" y="5235575"/>
            <a:ext cx="979487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17"/>
          <p:cNvSpPr>
            <a:spLocks noChangeAspect="1" noChangeShapeType="1"/>
          </p:cNvSpPr>
          <p:nvPr/>
        </p:nvSpPr>
        <p:spPr bwMode="auto">
          <a:xfrm flipH="1">
            <a:off x="2744788" y="5491163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18"/>
          <p:cNvSpPr>
            <a:spLocks noChangeAspect="1" noChangeShapeType="1"/>
          </p:cNvSpPr>
          <p:nvPr/>
        </p:nvSpPr>
        <p:spPr bwMode="auto">
          <a:xfrm flipH="1">
            <a:off x="2782888" y="5605463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9"/>
          <p:cNvSpPr>
            <a:spLocks noChangeAspect="1" noChangeShapeType="1"/>
          </p:cNvSpPr>
          <p:nvPr/>
        </p:nvSpPr>
        <p:spPr bwMode="auto">
          <a:xfrm flipV="1">
            <a:off x="4237038" y="4440238"/>
            <a:ext cx="1003300" cy="446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20"/>
          <p:cNvSpPr>
            <a:spLocks noChangeAspect="1" noChangeShapeType="1"/>
          </p:cNvSpPr>
          <p:nvPr/>
        </p:nvSpPr>
        <p:spPr bwMode="auto">
          <a:xfrm flipV="1">
            <a:off x="4110038" y="4729163"/>
            <a:ext cx="1003300" cy="447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4" name="Group 21"/>
          <p:cNvGrpSpPr>
            <a:grpSpLocks noChangeAspect="1"/>
          </p:cNvGrpSpPr>
          <p:nvPr/>
        </p:nvGrpSpPr>
        <p:grpSpPr bwMode="auto">
          <a:xfrm>
            <a:off x="2811463" y="1252538"/>
            <a:ext cx="2359025" cy="1069975"/>
            <a:chOff x="677" y="999"/>
            <a:chExt cx="1978" cy="897"/>
          </a:xfrm>
        </p:grpSpPr>
        <p:grpSp>
          <p:nvGrpSpPr>
            <p:cNvPr id="23602" name="Group 22"/>
            <p:cNvGrpSpPr>
              <a:grpSpLocks noChangeAspect="1"/>
            </p:cNvGrpSpPr>
            <p:nvPr/>
          </p:nvGrpSpPr>
          <p:grpSpPr bwMode="auto">
            <a:xfrm>
              <a:off x="2089" y="1140"/>
              <a:ext cx="191" cy="198"/>
              <a:chOff x="2410" y="1835"/>
              <a:chExt cx="311" cy="326"/>
            </a:xfrm>
          </p:grpSpPr>
          <p:sp>
            <p:nvSpPr>
              <p:cNvPr id="23609" name="Oval 23"/>
              <p:cNvSpPr>
                <a:spLocks noChangeAspect="1" noChangeArrowheads="1"/>
              </p:cNvSpPr>
              <p:nvPr/>
            </p:nvSpPr>
            <p:spPr bwMode="auto">
              <a:xfrm>
                <a:off x="2410" y="1835"/>
                <a:ext cx="311" cy="326"/>
              </a:xfrm>
              <a:prstGeom prst="ellipse">
                <a:avLst/>
              </a:prstGeom>
              <a:solidFill>
                <a:schemeClr val="accent1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0" name="Line 24"/>
              <p:cNvSpPr>
                <a:spLocks noChangeAspect="1" noChangeShapeType="1"/>
              </p:cNvSpPr>
              <p:nvPr/>
            </p:nvSpPr>
            <p:spPr bwMode="auto">
              <a:xfrm>
                <a:off x="2472" y="1877"/>
                <a:ext cx="183" cy="2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1" name="Line 25"/>
              <p:cNvSpPr>
                <a:spLocks noChangeAspect="1" noChangeShapeType="1"/>
              </p:cNvSpPr>
              <p:nvPr/>
            </p:nvSpPr>
            <p:spPr bwMode="auto">
              <a:xfrm flipV="1">
                <a:off x="2442" y="1899"/>
                <a:ext cx="240" cy="19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3" name="Group 26"/>
            <p:cNvGrpSpPr>
              <a:grpSpLocks noChangeAspect="1"/>
            </p:cNvGrpSpPr>
            <p:nvPr/>
          </p:nvGrpSpPr>
          <p:grpSpPr bwMode="auto">
            <a:xfrm>
              <a:off x="677" y="999"/>
              <a:ext cx="1028" cy="196"/>
              <a:chOff x="576" y="981"/>
              <a:chExt cx="1568" cy="1183"/>
            </a:xfrm>
          </p:grpSpPr>
          <p:sp>
            <p:nvSpPr>
              <p:cNvPr id="23607" name="Freeform 27"/>
              <p:cNvSpPr>
                <a:spLocks noChangeAspect="1"/>
              </p:cNvSpPr>
              <p:nvPr/>
            </p:nvSpPr>
            <p:spPr bwMode="auto">
              <a:xfrm>
                <a:off x="576" y="994"/>
                <a:ext cx="786" cy="1170"/>
              </a:xfrm>
              <a:custGeom>
                <a:avLst/>
                <a:gdLst>
                  <a:gd name="T0" fmla="*/ 0 w 4599"/>
                  <a:gd name="T1" fmla="*/ 588 h 1170"/>
                  <a:gd name="T2" fmla="*/ 0 w 4599"/>
                  <a:gd name="T3" fmla="*/ 3 h 1170"/>
                  <a:gd name="T4" fmla="*/ 0 w 4599"/>
                  <a:gd name="T5" fmla="*/ 606 h 1170"/>
                  <a:gd name="T6" fmla="*/ 0 w 4599"/>
                  <a:gd name="T7" fmla="*/ 1164 h 1170"/>
                  <a:gd name="T8" fmla="*/ 0 w 4599"/>
                  <a:gd name="T9" fmla="*/ 569 h 1170"/>
                  <a:gd name="T10" fmla="*/ 0 w 4599"/>
                  <a:gd name="T11" fmla="*/ 3 h 1170"/>
                  <a:gd name="T12" fmla="*/ 1 w 4599"/>
                  <a:gd name="T13" fmla="*/ 579 h 1170"/>
                  <a:gd name="T14" fmla="*/ 1 w 4599"/>
                  <a:gd name="T15" fmla="*/ 1164 h 1170"/>
                  <a:gd name="T16" fmla="*/ 1 w 4599"/>
                  <a:gd name="T17" fmla="*/ 569 h 11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99"/>
                  <a:gd name="T28" fmla="*/ 0 h 1170"/>
                  <a:gd name="T29" fmla="*/ 4599 w 4599"/>
                  <a:gd name="T30" fmla="*/ 1170 h 11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99" h="1170">
                    <a:moveTo>
                      <a:pt x="0" y="588"/>
                    </a:moveTo>
                    <a:cubicBezTo>
                      <a:pt x="192" y="294"/>
                      <a:pt x="384" y="0"/>
                      <a:pt x="576" y="3"/>
                    </a:cubicBezTo>
                    <a:cubicBezTo>
                      <a:pt x="768" y="6"/>
                      <a:pt x="960" y="413"/>
                      <a:pt x="1152" y="606"/>
                    </a:cubicBezTo>
                    <a:cubicBezTo>
                      <a:pt x="1344" y="799"/>
                      <a:pt x="1538" y="1170"/>
                      <a:pt x="1728" y="1164"/>
                    </a:cubicBezTo>
                    <a:cubicBezTo>
                      <a:pt x="1918" y="1158"/>
                      <a:pt x="2103" y="762"/>
                      <a:pt x="2295" y="569"/>
                    </a:cubicBezTo>
                    <a:cubicBezTo>
                      <a:pt x="2487" y="376"/>
                      <a:pt x="2690" y="1"/>
                      <a:pt x="2880" y="3"/>
                    </a:cubicBezTo>
                    <a:cubicBezTo>
                      <a:pt x="3070" y="5"/>
                      <a:pt x="3248" y="386"/>
                      <a:pt x="3438" y="579"/>
                    </a:cubicBezTo>
                    <a:cubicBezTo>
                      <a:pt x="3628" y="772"/>
                      <a:pt x="3830" y="1166"/>
                      <a:pt x="4023" y="1164"/>
                    </a:cubicBezTo>
                    <a:cubicBezTo>
                      <a:pt x="4216" y="1162"/>
                      <a:pt x="4500" y="668"/>
                      <a:pt x="4599" y="5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8" name="Freeform 28"/>
              <p:cNvSpPr>
                <a:spLocks noChangeAspect="1"/>
              </p:cNvSpPr>
              <p:nvPr/>
            </p:nvSpPr>
            <p:spPr bwMode="auto">
              <a:xfrm>
                <a:off x="1358" y="981"/>
                <a:ext cx="786" cy="1170"/>
              </a:xfrm>
              <a:custGeom>
                <a:avLst/>
                <a:gdLst>
                  <a:gd name="T0" fmla="*/ 0 w 4599"/>
                  <a:gd name="T1" fmla="*/ 588 h 1170"/>
                  <a:gd name="T2" fmla="*/ 0 w 4599"/>
                  <a:gd name="T3" fmla="*/ 3 h 1170"/>
                  <a:gd name="T4" fmla="*/ 0 w 4599"/>
                  <a:gd name="T5" fmla="*/ 606 h 1170"/>
                  <a:gd name="T6" fmla="*/ 0 w 4599"/>
                  <a:gd name="T7" fmla="*/ 1164 h 1170"/>
                  <a:gd name="T8" fmla="*/ 0 w 4599"/>
                  <a:gd name="T9" fmla="*/ 569 h 1170"/>
                  <a:gd name="T10" fmla="*/ 0 w 4599"/>
                  <a:gd name="T11" fmla="*/ 3 h 1170"/>
                  <a:gd name="T12" fmla="*/ 1 w 4599"/>
                  <a:gd name="T13" fmla="*/ 579 h 1170"/>
                  <a:gd name="T14" fmla="*/ 1 w 4599"/>
                  <a:gd name="T15" fmla="*/ 1164 h 1170"/>
                  <a:gd name="T16" fmla="*/ 1 w 4599"/>
                  <a:gd name="T17" fmla="*/ 569 h 11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99"/>
                  <a:gd name="T28" fmla="*/ 0 h 1170"/>
                  <a:gd name="T29" fmla="*/ 4599 w 4599"/>
                  <a:gd name="T30" fmla="*/ 1170 h 11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99" h="1170">
                    <a:moveTo>
                      <a:pt x="0" y="588"/>
                    </a:moveTo>
                    <a:cubicBezTo>
                      <a:pt x="192" y="294"/>
                      <a:pt x="384" y="0"/>
                      <a:pt x="576" y="3"/>
                    </a:cubicBezTo>
                    <a:cubicBezTo>
                      <a:pt x="768" y="6"/>
                      <a:pt x="960" y="413"/>
                      <a:pt x="1152" y="606"/>
                    </a:cubicBezTo>
                    <a:cubicBezTo>
                      <a:pt x="1344" y="799"/>
                      <a:pt x="1538" y="1170"/>
                      <a:pt x="1728" y="1164"/>
                    </a:cubicBezTo>
                    <a:cubicBezTo>
                      <a:pt x="1918" y="1158"/>
                      <a:pt x="2103" y="762"/>
                      <a:pt x="2295" y="569"/>
                    </a:cubicBezTo>
                    <a:cubicBezTo>
                      <a:pt x="2487" y="376"/>
                      <a:pt x="2690" y="1"/>
                      <a:pt x="2880" y="3"/>
                    </a:cubicBezTo>
                    <a:cubicBezTo>
                      <a:pt x="3070" y="5"/>
                      <a:pt x="3248" y="386"/>
                      <a:pt x="3438" y="579"/>
                    </a:cubicBezTo>
                    <a:cubicBezTo>
                      <a:pt x="3628" y="772"/>
                      <a:pt x="3830" y="1166"/>
                      <a:pt x="4023" y="1164"/>
                    </a:cubicBezTo>
                    <a:cubicBezTo>
                      <a:pt x="4216" y="1162"/>
                      <a:pt x="4500" y="668"/>
                      <a:pt x="4599" y="5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04" name="Line 29"/>
            <p:cNvSpPr>
              <a:spLocks noChangeAspect="1" noChangeShapeType="1"/>
            </p:cNvSpPr>
            <p:nvPr/>
          </p:nvSpPr>
          <p:spPr bwMode="auto">
            <a:xfrm flipH="1">
              <a:off x="1832" y="1571"/>
              <a:ext cx="823" cy="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5" name="Line 30"/>
            <p:cNvSpPr>
              <a:spLocks noChangeAspect="1" noChangeShapeType="1"/>
            </p:cNvSpPr>
            <p:nvPr/>
          </p:nvSpPr>
          <p:spPr bwMode="auto">
            <a:xfrm flipH="1">
              <a:off x="1783" y="1476"/>
              <a:ext cx="823" cy="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Line 31"/>
            <p:cNvSpPr>
              <a:spLocks noChangeAspect="1" noChangeShapeType="1"/>
            </p:cNvSpPr>
            <p:nvPr/>
          </p:nvSpPr>
          <p:spPr bwMode="auto">
            <a:xfrm flipH="1" flipV="1">
              <a:off x="1706" y="1106"/>
              <a:ext cx="913" cy="2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5" name="Line 32"/>
          <p:cNvSpPr>
            <a:spLocks noChangeShapeType="1"/>
          </p:cNvSpPr>
          <p:nvPr/>
        </p:nvSpPr>
        <p:spPr bwMode="auto">
          <a:xfrm>
            <a:off x="1392238" y="2598738"/>
            <a:ext cx="586422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33"/>
          <p:cNvSpPr>
            <a:spLocks noChangeShapeType="1"/>
          </p:cNvSpPr>
          <p:nvPr/>
        </p:nvSpPr>
        <p:spPr bwMode="auto">
          <a:xfrm>
            <a:off x="1412875" y="4202113"/>
            <a:ext cx="586422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Text Box 34"/>
          <p:cNvSpPr txBox="1">
            <a:spLocks noChangeArrowheads="1"/>
          </p:cNvSpPr>
          <p:nvPr/>
        </p:nvSpPr>
        <p:spPr bwMode="auto">
          <a:xfrm>
            <a:off x="5083175" y="1541463"/>
            <a:ext cx="322263" cy="5683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</a:pPr>
            <a:r>
              <a:rPr lang="en-US" sz="1600">
                <a:latin typeface="Bookman Old Style" pitchFamily="18" charset="0"/>
              </a:rPr>
              <a:t>u</a:t>
            </a:r>
          </a:p>
          <a:p>
            <a:pPr>
              <a:lnSpc>
                <a:spcPct val="65000"/>
              </a:lnSpc>
            </a:pPr>
            <a:r>
              <a:rPr lang="en-US" sz="1600">
                <a:latin typeface="Bookman Old Style" pitchFamily="18" charset="0"/>
              </a:rPr>
              <a:t>u</a:t>
            </a:r>
          </a:p>
          <a:p>
            <a:pPr>
              <a:lnSpc>
                <a:spcPct val="65000"/>
              </a:lnSpc>
            </a:pPr>
            <a:r>
              <a:rPr lang="en-US" sz="1600">
                <a:latin typeface="Bookman Old Style" pitchFamily="18" charset="0"/>
              </a:rPr>
              <a:t>d</a:t>
            </a:r>
          </a:p>
        </p:txBody>
      </p:sp>
      <p:sp>
        <p:nvSpPr>
          <p:cNvPr id="23568" name="Text Box 35"/>
          <p:cNvSpPr txBox="1">
            <a:spLocks noChangeArrowheads="1"/>
          </p:cNvSpPr>
          <p:nvPr/>
        </p:nvSpPr>
        <p:spPr bwMode="auto">
          <a:xfrm>
            <a:off x="5356225" y="1463675"/>
            <a:ext cx="404813" cy="519113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Bookman Old Style" pitchFamily="18" charset="0"/>
              </a:rPr>
              <a:t>p</a:t>
            </a:r>
          </a:p>
        </p:txBody>
      </p:sp>
      <p:sp>
        <p:nvSpPr>
          <p:cNvPr id="23569" name="Text Box 36"/>
          <p:cNvSpPr txBox="1">
            <a:spLocks noChangeArrowheads="1"/>
          </p:cNvSpPr>
          <p:nvPr/>
        </p:nvSpPr>
        <p:spPr bwMode="auto">
          <a:xfrm>
            <a:off x="3644900" y="3032125"/>
            <a:ext cx="322263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u</a:t>
            </a:r>
          </a:p>
        </p:txBody>
      </p:sp>
      <p:sp>
        <p:nvSpPr>
          <p:cNvPr id="23570" name="Text Box 37"/>
          <p:cNvSpPr txBox="1">
            <a:spLocks noChangeArrowheads="1"/>
          </p:cNvSpPr>
          <p:nvPr/>
        </p:nvSpPr>
        <p:spPr bwMode="auto">
          <a:xfrm>
            <a:off x="4059238" y="3444875"/>
            <a:ext cx="322262" cy="581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u</a:t>
            </a:r>
          </a:p>
          <a:p>
            <a:r>
              <a:rPr lang="en-US" sz="1600">
                <a:latin typeface="Bookman Old Style" pitchFamily="18" charset="0"/>
              </a:rPr>
              <a:t>d</a:t>
            </a:r>
          </a:p>
        </p:txBody>
      </p:sp>
      <p:sp>
        <p:nvSpPr>
          <p:cNvPr id="23571" name="Text Box 38"/>
          <p:cNvSpPr txBox="1">
            <a:spLocks noChangeArrowheads="1"/>
          </p:cNvSpPr>
          <p:nvPr/>
        </p:nvSpPr>
        <p:spPr bwMode="auto">
          <a:xfrm>
            <a:off x="3987800" y="4608513"/>
            <a:ext cx="322263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u</a:t>
            </a:r>
          </a:p>
        </p:txBody>
      </p:sp>
      <p:grpSp>
        <p:nvGrpSpPr>
          <p:cNvPr id="23572" name="Group 39"/>
          <p:cNvGrpSpPr>
            <a:grpSpLocks/>
          </p:cNvGrpSpPr>
          <p:nvPr/>
        </p:nvGrpSpPr>
        <p:grpSpPr bwMode="auto">
          <a:xfrm>
            <a:off x="3875088" y="4903788"/>
            <a:ext cx="290512" cy="336550"/>
            <a:chOff x="2390" y="3023"/>
            <a:chExt cx="183" cy="212"/>
          </a:xfrm>
        </p:grpSpPr>
        <p:sp>
          <p:nvSpPr>
            <p:cNvPr id="23600" name="Text Box 40"/>
            <p:cNvSpPr txBox="1">
              <a:spLocks noChangeArrowheads="1"/>
            </p:cNvSpPr>
            <p:nvPr/>
          </p:nvSpPr>
          <p:spPr bwMode="auto">
            <a:xfrm>
              <a:off x="2390" y="3023"/>
              <a:ext cx="183" cy="2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Bookman Old Style" pitchFamily="18" charset="0"/>
                </a:rPr>
                <a:t>s</a:t>
              </a:r>
            </a:p>
          </p:txBody>
        </p:sp>
        <p:sp>
          <p:nvSpPr>
            <p:cNvPr id="23601" name="Line 41"/>
            <p:cNvSpPr>
              <a:spLocks noChangeShapeType="1"/>
            </p:cNvSpPr>
            <p:nvPr/>
          </p:nvSpPr>
          <p:spPr bwMode="auto">
            <a:xfrm>
              <a:off x="2454" y="3087"/>
              <a:ext cx="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3" name="Text Box 42"/>
          <p:cNvSpPr txBox="1">
            <a:spLocks noChangeArrowheads="1"/>
          </p:cNvSpPr>
          <p:nvPr/>
        </p:nvSpPr>
        <p:spPr bwMode="auto">
          <a:xfrm>
            <a:off x="3586163" y="4927600"/>
            <a:ext cx="290512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s</a:t>
            </a:r>
          </a:p>
        </p:txBody>
      </p:sp>
      <p:sp>
        <p:nvSpPr>
          <p:cNvPr id="23574" name="Text Box 43"/>
          <p:cNvSpPr txBox="1">
            <a:spLocks noChangeArrowheads="1"/>
          </p:cNvSpPr>
          <p:nvPr/>
        </p:nvSpPr>
        <p:spPr bwMode="auto">
          <a:xfrm>
            <a:off x="3779838" y="5641975"/>
            <a:ext cx="428625" cy="519113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23575" name="Text Box 44"/>
          <p:cNvSpPr txBox="1">
            <a:spLocks noChangeArrowheads="1"/>
          </p:cNvSpPr>
          <p:nvPr/>
        </p:nvSpPr>
        <p:spPr bwMode="auto">
          <a:xfrm>
            <a:off x="5213350" y="4173538"/>
            <a:ext cx="641350" cy="519112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K</a:t>
            </a:r>
            <a:r>
              <a:rPr lang="en-US" baseline="30000">
                <a:latin typeface="Bookman Old Style" pitchFamily="18" charset="0"/>
              </a:rPr>
              <a:t>+</a:t>
            </a:r>
          </a:p>
        </p:txBody>
      </p:sp>
      <p:sp>
        <p:nvSpPr>
          <p:cNvPr id="23576" name="Text Box 45"/>
          <p:cNvSpPr txBox="1">
            <a:spLocks noChangeArrowheads="1"/>
          </p:cNvSpPr>
          <p:nvPr/>
        </p:nvSpPr>
        <p:spPr bwMode="auto">
          <a:xfrm>
            <a:off x="5819775" y="896938"/>
            <a:ext cx="3035300" cy="1552575"/>
          </a:xfrm>
          <a:prstGeom prst="rect">
            <a:avLst/>
          </a:prstGeom>
          <a:solidFill>
            <a:srgbClr val="FFFFB3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Bookman Old Style" pitchFamily="18" charset="0"/>
              </a:rPr>
              <a:t>u-quark polarized  </a:t>
            </a:r>
          </a:p>
          <a:p>
            <a:pPr algn="l"/>
            <a:r>
              <a:rPr lang="en-US" sz="2400">
                <a:latin typeface="Bookman Old Style" pitchFamily="18" charset="0"/>
              </a:rPr>
              <a:t>by spin-orbit force</a:t>
            </a:r>
          </a:p>
          <a:p>
            <a:pPr algn="l"/>
            <a:r>
              <a:rPr lang="en-US" sz="2400">
                <a:latin typeface="Bookman Old Style" pitchFamily="18" charset="0"/>
              </a:rPr>
              <a:t>“right-scatter”</a:t>
            </a:r>
          </a:p>
          <a:p>
            <a:pPr algn="l"/>
            <a:r>
              <a:rPr lang="en-US" sz="2400">
                <a:latin typeface="Bookman Old Style" pitchFamily="18" charset="0"/>
              </a:rPr>
              <a:t>      </a:t>
            </a:r>
            <a:r>
              <a:rPr lang="en-US" sz="2400">
                <a:latin typeface="Wingdings 3" pitchFamily="18" charset="2"/>
              </a:rPr>
              <a:t>g</a:t>
            </a:r>
            <a:r>
              <a:rPr lang="en-US" sz="2400">
                <a:latin typeface="Bookman Old Style" pitchFamily="18" charset="0"/>
              </a:rPr>
              <a:t>  “spin-down</a:t>
            </a:r>
            <a:r>
              <a:rPr lang="en-US" sz="2000">
                <a:latin typeface="Bookman Old Style" pitchFamily="18" charset="0"/>
              </a:rPr>
              <a:t>”</a:t>
            </a:r>
          </a:p>
        </p:txBody>
      </p:sp>
      <p:sp>
        <p:nvSpPr>
          <p:cNvPr id="23577" name="Line 46"/>
          <p:cNvSpPr>
            <a:spLocks noChangeShapeType="1"/>
          </p:cNvSpPr>
          <p:nvPr/>
        </p:nvSpPr>
        <p:spPr bwMode="auto">
          <a:xfrm flipH="1">
            <a:off x="4978400" y="1131888"/>
            <a:ext cx="873125" cy="2174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53"/>
          <p:cNvSpPr>
            <a:spLocks noChangeAspect="1" noChangeShapeType="1"/>
          </p:cNvSpPr>
          <p:nvPr/>
        </p:nvSpPr>
        <p:spPr bwMode="auto">
          <a:xfrm flipV="1">
            <a:off x="3994150" y="2841625"/>
            <a:ext cx="1003300" cy="447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Line 54"/>
          <p:cNvSpPr>
            <a:spLocks noChangeAspect="1" noChangeShapeType="1"/>
          </p:cNvSpPr>
          <p:nvPr/>
        </p:nvSpPr>
        <p:spPr bwMode="auto">
          <a:xfrm flipH="1">
            <a:off x="2986088" y="3513138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55"/>
          <p:cNvSpPr>
            <a:spLocks noChangeAspect="1" noChangeShapeType="1"/>
          </p:cNvSpPr>
          <p:nvPr/>
        </p:nvSpPr>
        <p:spPr bwMode="auto">
          <a:xfrm flipH="1">
            <a:off x="3046413" y="3659188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Text Box 56"/>
          <p:cNvSpPr txBox="1">
            <a:spLocks noChangeArrowheads="1"/>
          </p:cNvSpPr>
          <p:nvPr/>
        </p:nvSpPr>
        <p:spPr bwMode="auto">
          <a:xfrm>
            <a:off x="5670550" y="2787650"/>
            <a:ext cx="3440113" cy="118745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Bookman Old Style" pitchFamily="18" charset="0"/>
              </a:rPr>
              <a:t>after absorption of</a:t>
            </a:r>
          </a:p>
          <a:p>
            <a:pPr algn="l"/>
            <a:r>
              <a:rPr lang="en-US" sz="2400">
                <a:latin typeface="Bookman Old Style" pitchFamily="18" charset="0"/>
              </a:rPr>
              <a:t>photon’s momentum</a:t>
            </a:r>
          </a:p>
          <a:p>
            <a:pPr algn="l"/>
            <a:r>
              <a:rPr lang="en-US" sz="2400">
                <a:latin typeface="Bookman Old Style" pitchFamily="18" charset="0"/>
              </a:rPr>
              <a:t>(helicity conservation)</a:t>
            </a:r>
          </a:p>
        </p:txBody>
      </p:sp>
      <p:sp>
        <p:nvSpPr>
          <p:cNvPr id="23582" name="Text Box 57"/>
          <p:cNvSpPr txBox="1">
            <a:spLocks noChangeArrowheads="1"/>
          </p:cNvSpPr>
          <p:nvPr/>
        </p:nvSpPr>
        <p:spPr bwMode="auto">
          <a:xfrm>
            <a:off x="784225" y="1014413"/>
            <a:ext cx="1941513" cy="822325"/>
          </a:xfrm>
          <a:prstGeom prst="rect">
            <a:avLst/>
          </a:prstGeom>
          <a:solidFill>
            <a:srgbClr val="FFFFB3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Bookman Old Style" pitchFamily="18" charset="0"/>
              </a:rPr>
              <a:t>unpolarized</a:t>
            </a:r>
          </a:p>
          <a:p>
            <a:pPr algn="l"/>
            <a:r>
              <a:rPr lang="en-US" sz="2400">
                <a:latin typeface="Bookman Old Style" pitchFamily="18" charset="0"/>
              </a:rPr>
              <a:t>real photon</a:t>
            </a:r>
          </a:p>
        </p:txBody>
      </p:sp>
      <p:sp>
        <p:nvSpPr>
          <p:cNvPr id="23583" name="Text Box 58"/>
          <p:cNvSpPr txBox="1">
            <a:spLocks noChangeArrowheads="1"/>
          </p:cNvSpPr>
          <p:nvPr/>
        </p:nvSpPr>
        <p:spPr bwMode="auto">
          <a:xfrm>
            <a:off x="2438400" y="5653088"/>
            <a:ext cx="381000" cy="8255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u</a:t>
            </a:r>
          </a:p>
          <a:p>
            <a:r>
              <a:rPr lang="en-US" sz="1600">
                <a:latin typeface="Bookman Old Style" pitchFamily="18" charset="0"/>
              </a:rPr>
              <a:t>d</a:t>
            </a:r>
          </a:p>
          <a:p>
            <a:endParaRPr lang="en-US" sz="1600">
              <a:latin typeface="Bookman Old Style" pitchFamily="18" charset="0"/>
            </a:endParaRPr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4984750" y="5019675"/>
            <a:ext cx="3902075" cy="822325"/>
            <a:chOff x="3140" y="3162"/>
            <a:chExt cx="2458" cy="518"/>
          </a:xfrm>
        </p:grpSpPr>
        <p:grpSp>
          <p:nvGrpSpPr>
            <p:cNvPr id="23596" name="Group 60"/>
            <p:cNvGrpSpPr>
              <a:grpSpLocks/>
            </p:cNvGrpSpPr>
            <p:nvPr/>
          </p:nvGrpSpPr>
          <p:grpSpPr bwMode="auto">
            <a:xfrm>
              <a:off x="3730" y="3162"/>
              <a:ext cx="1868" cy="518"/>
              <a:chOff x="3873" y="2723"/>
              <a:chExt cx="1868" cy="518"/>
            </a:xfrm>
          </p:grpSpPr>
          <p:sp>
            <p:nvSpPr>
              <p:cNvPr id="23598" name="Text Box 61"/>
              <p:cNvSpPr txBox="1">
                <a:spLocks noChangeArrowheads="1"/>
              </p:cNvSpPr>
              <p:nvPr/>
            </p:nvSpPr>
            <p:spPr bwMode="auto">
              <a:xfrm>
                <a:off x="3873" y="2723"/>
                <a:ext cx="1868" cy="518"/>
              </a:xfrm>
              <a:prstGeom prst="rect">
                <a:avLst/>
              </a:prstGeom>
              <a:solidFill>
                <a:srgbClr val="FFFFB3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>
                    <a:latin typeface="Bookman Old Style" pitchFamily="18" charset="0"/>
                  </a:rPr>
                  <a:t>  s spin selected </a:t>
                </a:r>
              </a:p>
              <a:p>
                <a:pPr algn="l"/>
                <a:r>
                  <a:rPr lang="en-US" sz="2400">
                    <a:latin typeface="Bookman Old Style" pitchFamily="18" charset="0"/>
                  </a:rPr>
                  <a:t>opposite u-quark’s</a:t>
                </a:r>
              </a:p>
            </p:txBody>
          </p:sp>
          <p:sp>
            <p:nvSpPr>
              <p:cNvPr id="23599" name="Line 62"/>
              <p:cNvSpPr>
                <a:spLocks noChangeShapeType="1"/>
              </p:cNvSpPr>
              <p:nvPr/>
            </p:nvSpPr>
            <p:spPr bwMode="auto">
              <a:xfrm>
                <a:off x="4065" y="2811"/>
                <a:ext cx="7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97" name="Line 63"/>
            <p:cNvSpPr>
              <a:spLocks noChangeShapeType="1"/>
            </p:cNvSpPr>
            <p:nvPr/>
          </p:nvSpPr>
          <p:spPr bwMode="auto">
            <a:xfrm flipH="1" flipV="1">
              <a:off x="3140" y="3241"/>
              <a:ext cx="613" cy="10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219075" y="3733800"/>
            <a:ext cx="3059113" cy="1917700"/>
            <a:chOff x="138" y="2352"/>
            <a:chExt cx="1927" cy="1208"/>
          </a:xfrm>
        </p:grpSpPr>
        <p:sp>
          <p:nvSpPr>
            <p:cNvPr id="23592" name="Line 65"/>
            <p:cNvSpPr>
              <a:spLocks noChangeShapeType="1"/>
            </p:cNvSpPr>
            <p:nvPr/>
          </p:nvSpPr>
          <p:spPr bwMode="auto">
            <a:xfrm>
              <a:off x="1737" y="3072"/>
              <a:ext cx="328" cy="21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93" name="Group 66"/>
            <p:cNvGrpSpPr>
              <a:grpSpLocks/>
            </p:cNvGrpSpPr>
            <p:nvPr/>
          </p:nvGrpSpPr>
          <p:grpSpPr bwMode="auto">
            <a:xfrm>
              <a:off x="138" y="2352"/>
              <a:ext cx="1615" cy="1208"/>
              <a:chOff x="202" y="1566"/>
              <a:chExt cx="1615" cy="1208"/>
            </a:xfrm>
          </p:grpSpPr>
          <p:sp>
            <p:nvSpPr>
              <p:cNvPr id="23594" name="Text Box 67"/>
              <p:cNvSpPr txBox="1">
                <a:spLocks noChangeArrowheads="1"/>
              </p:cNvSpPr>
              <p:nvPr/>
            </p:nvSpPr>
            <p:spPr bwMode="auto">
              <a:xfrm>
                <a:off x="202" y="1566"/>
                <a:ext cx="1615" cy="1208"/>
              </a:xfrm>
              <a:prstGeom prst="rect">
                <a:avLst/>
              </a:prstGeom>
              <a:solidFill>
                <a:schemeClr val="folHlink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>
                    <a:latin typeface="Symbol" pitchFamily="18" charset="2"/>
                  </a:rPr>
                  <a:t>L</a:t>
                </a:r>
                <a:r>
                  <a:rPr lang="en-US" sz="2400">
                    <a:latin typeface="Bookman Old Style" pitchFamily="18" charset="0"/>
                  </a:rPr>
                  <a:t> polarization </a:t>
                </a:r>
              </a:p>
              <a:p>
                <a:pPr algn="l"/>
                <a:r>
                  <a:rPr lang="en-US" sz="2400">
                    <a:latin typeface="Bookman Old Style" pitchFamily="18" charset="0"/>
                  </a:rPr>
                  <a:t>“down” for K  going “left”</a:t>
                </a:r>
              </a:p>
              <a:p>
                <a:pPr algn="l"/>
                <a:r>
                  <a:rPr lang="en-US" sz="2400">
                    <a:latin typeface="Bookman Old Style" pitchFamily="18" charset="0"/>
                  </a:rPr>
                  <a:t>if s and s have</a:t>
                </a:r>
              </a:p>
              <a:p>
                <a:pPr algn="l"/>
                <a:r>
                  <a:rPr lang="en-US" sz="2400">
                    <a:solidFill>
                      <a:srgbClr val="0000FF"/>
                    </a:solidFill>
                    <a:latin typeface="Bookman Old Style" pitchFamily="18" charset="0"/>
                  </a:rPr>
                  <a:t>same</a:t>
                </a:r>
                <a:r>
                  <a:rPr lang="en-US" sz="2400">
                    <a:latin typeface="Bookman Old Style" pitchFamily="18" charset="0"/>
                  </a:rPr>
                  <a:t> spins!</a:t>
                </a:r>
              </a:p>
            </p:txBody>
          </p:sp>
          <p:sp>
            <p:nvSpPr>
              <p:cNvPr id="23595" name="Line 68"/>
              <p:cNvSpPr>
                <a:spLocks noChangeShapeType="1"/>
              </p:cNvSpPr>
              <p:nvPr/>
            </p:nvSpPr>
            <p:spPr bwMode="auto">
              <a:xfrm>
                <a:off x="1018" y="2330"/>
                <a:ext cx="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586" name="Group 69"/>
          <p:cNvGrpSpPr>
            <a:grpSpLocks noChangeAspect="1"/>
          </p:cNvGrpSpPr>
          <p:nvPr/>
        </p:nvGrpSpPr>
        <p:grpSpPr bwMode="auto">
          <a:xfrm>
            <a:off x="4376738" y="2946400"/>
            <a:ext cx="252412" cy="268288"/>
            <a:chOff x="2569" y="2482"/>
            <a:chExt cx="311" cy="326"/>
          </a:xfrm>
        </p:grpSpPr>
        <p:sp>
          <p:nvSpPr>
            <p:cNvPr id="23590" name="Oval 70"/>
            <p:cNvSpPr>
              <a:spLocks noChangeAspect="1" noChangeArrowheads="1"/>
            </p:cNvSpPr>
            <p:nvPr/>
          </p:nvSpPr>
          <p:spPr bwMode="auto">
            <a:xfrm>
              <a:off x="2569" y="2482"/>
              <a:ext cx="311" cy="326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Oval 71"/>
            <p:cNvSpPr>
              <a:spLocks noChangeAspect="1" noChangeArrowheads="1"/>
            </p:cNvSpPr>
            <p:nvPr/>
          </p:nvSpPr>
          <p:spPr bwMode="auto">
            <a:xfrm>
              <a:off x="2700" y="2619"/>
              <a:ext cx="56" cy="56"/>
            </a:xfrm>
            <a:prstGeom prst="ellipse">
              <a:avLst/>
            </a:prstGeom>
            <a:solidFill>
              <a:schemeClr val="tx1"/>
            </a:solidFill>
            <a:ln w="31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87" name="Group 5"/>
          <p:cNvGrpSpPr>
            <a:grpSpLocks noChangeAspect="1"/>
          </p:cNvGrpSpPr>
          <p:nvPr/>
        </p:nvGrpSpPr>
        <p:grpSpPr bwMode="auto">
          <a:xfrm>
            <a:off x="4689475" y="4446588"/>
            <a:ext cx="252413" cy="268287"/>
            <a:chOff x="2569" y="2482"/>
            <a:chExt cx="311" cy="326"/>
          </a:xfrm>
        </p:grpSpPr>
        <p:sp>
          <p:nvSpPr>
            <p:cNvPr id="23588" name="Oval 6"/>
            <p:cNvSpPr>
              <a:spLocks noChangeAspect="1" noChangeArrowheads="1"/>
            </p:cNvSpPr>
            <p:nvPr/>
          </p:nvSpPr>
          <p:spPr bwMode="auto">
            <a:xfrm>
              <a:off x="2569" y="2482"/>
              <a:ext cx="311" cy="326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Oval 7"/>
            <p:cNvSpPr>
              <a:spLocks noChangeAspect="1" noChangeArrowheads="1"/>
            </p:cNvSpPr>
            <p:nvPr/>
          </p:nvSpPr>
          <p:spPr bwMode="auto">
            <a:xfrm>
              <a:off x="2700" y="2619"/>
              <a:ext cx="56" cy="56"/>
            </a:xfrm>
            <a:prstGeom prst="ellipse">
              <a:avLst/>
            </a:prstGeom>
            <a:solidFill>
              <a:schemeClr val="tx1"/>
            </a:solidFill>
            <a:ln w="31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Content Placeholder 5" descr="mccrackenpol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960688" cy="3017838"/>
          </a:xfrm>
        </p:spPr>
      </p:pic>
      <p:pic>
        <p:nvPicPr>
          <p:cNvPr id="24581" name="Picture 6" descr="mccrackenpol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1950" y="1776413"/>
            <a:ext cx="2525713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7" descr="mccrackenpol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8175" y="3671888"/>
            <a:ext cx="21272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0"/>
            <a:ext cx="8229600" cy="87630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US" sz="2800" smtClean="0">
                <a:latin typeface="Palatino" pitchFamily="18" charset="0"/>
              </a:rPr>
              <a:t>Lambda Polarization from other Experiments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135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>
                <a:latin typeface="Palatino" pitchFamily="18" charset="0"/>
              </a:rPr>
              <a:t>LEP experiments (ALEPH and OPAL): Z decay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Palatino" pitchFamily="18" charset="0"/>
              </a:rPr>
              <a:t> </a:t>
            </a:r>
            <a:r>
              <a:rPr lang="en-US" sz="2000" smtClean="0">
                <a:latin typeface="Symbol" pitchFamily="18" charset="2"/>
              </a:rPr>
              <a:t>L</a:t>
            </a:r>
            <a:r>
              <a:rPr lang="en-US" sz="2000" smtClean="0">
                <a:latin typeface="Palatino" pitchFamily="18" charset="0"/>
              </a:rPr>
              <a:t> polarization = -0.3 for z&gt;0.3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Palatino" pitchFamily="18" charset="0"/>
              </a:rPr>
              <a:t>s quark polarized in electro-weak decay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Palatino" pitchFamily="18" charset="0"/>
              </a:rPr>
              <a:t>fully accounts for </a:t>
            </a:r>
            <a:r>
              <a:rPr lang="en-US" sz="2000" smtClean="0">
                <a:latin typeface="Symbol" pitchFamily="18" charset="2"/>
              </a:rPr>
              <a:t>L</a:t>
            </a:r>
            <a:r>
              <a:rPr lang="en-US" sz="2000" smtClean="0">
                <a:latin typeface="Palatino" pitchFamily="18" charset="0"/>
              </a:rPr>
              <a:t> polarization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  <a:latin typeface="Wingdings 3" pitchFamily="18" charset="2"/>
              </a:rPr>
              <a:t>a</a:t>
            </a:r>
            <a:r>
              <a:rPr lang="en-US" sz="2000" smtClean="0">
                <a:solidFill>
                  <a:srgbClr val="0000FF"/>
                </a:solidFill>
                <a:latin typeface="Palatino" pitchFamily="18" charset="0"/>
              </a:rPr>
              <a:t> static (CQM) quark model favored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>
                <a:latin typeface="Palatino" pitchFamily="18" charset="0"/>
              </a:rPr>
              <a:t>HERMES semi-inclusive </a:t>
            </a:r>
            <a:r>
              <a:rPr lang="en-US" sz="2400" smtClean="0">
                <a:latin typeface="Symbol" pitchFamily="18" charset="2"/>
              </a:rPr>
              <a:t>L</a:t>
            </a:r>
            <a:r>
              <a:rPr lang="en-US" sz="2400" smtClean="0">
                <a:latin typeface="Palatino" pitchFamily="18" charset="0"/>
              </a:rPr>
              <a:t> production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Palatino" pitchFamily="18" charset="0"/>
              </a:rPr>
              <a:t>small value of polarization (~ 0.1)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  <a:latin typeface="Wingdings 3" pitchFamily="18" charset="2"/>
              </a:rPr>
              <a:t>a</a:t>
            </a:r>
            <a:r>
              <a:rPr lang="en-US" sz="2000" smtClean="0">
                <a:solidFill>
                  <a:srgbClr val="0000FF"/>
                </a:solidFill>
                <a:latin typeface="Palatino" pitchFamily="18" charset="0"/>
              </a:rPr>
              <a:t> inconclusive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  <a:latin typeface="Wingdings 3" pitchFamily="18" charset="2"/>
              </a:rPr>
              <a:t>a</a:t>
            </a:r>
            <a:r>
              <a:rPr lang="en-US" sz="2000" smtClean="0">
                <a:solidFill>
                  <a:srgbClr val="0000FF"/>
                </a:solidFill>
                <a:latin typeface="Palatino" pitchFamily="18" charset="0"/>
              </a:rPr>
              <a:t> exclusive polarizations larger than inclusive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>
                <a:latin typeface="Palatino" pitchFamily="18" charset="0"/>
              </a:rPr>
              <a:t>PP </a:t>
            </a:r>
            <a:r>
              <a:rPr lang="en-US" sz="2400" smtClean="0">
                <a:latin typeface="Wingdings 3" pitchFamily="18" charset="2"/>
              </a:rPr>
              <a:t>a</a:t>
            </a:r>
            <a:r>
              <a:rPr lang="en-US" sz="2400" smtClean="0">
                <a:latin typeface="Palatino" pitchFamily="18" charset="0"/>
              </a:rPr>
              <a:t> </a:t>
            </a:r>
            <a:r>
              <a:rPr lang="en-US" sz="2400" smtClean="0">
                <a:latin typeface="Symbol" pitchFamily="18" charset="2"/>
              </a:rPr>
              <a:t>L</a:t>
            </a:r>
            <a:r>
              <a:rPr lang="en-US" sz="2400" smtClean="0">
                <a:latin typeface="Palatino" pitchFamily="18" charset="0"/>
              </a:rPr>
              <a:t> (x) (CERN R608, several FERMILAB expts.)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Palatino" pitchFamily="18" charset="0"/>
              </a:rPr>
              <a:t>polarization negative; increases with P</a:t>
            </a:r>
            <a:r>
              <a:rPr lang="en-US" sz="2000" baseline="-25000" smtClean="0">
                <a:latin typeface="Palatino" pitchFamily="18" charset="0"/>
              </a:rPr>
              <a:t>T</a:t>
            </a:r>
            <a:r>
              <a:rPr lang="en-US" sz="2000" smtClean="0">
                <a:latin typeface="Palatino" pitchFamily="18" charset="0"/>
              </a:rPr>
              <a:t> to 1. GeV/c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Palatino" pitchFamily="18" charset="0"/>
              </a:rPr>
              <a:t>increases with X</a:t>
            </a:r>
            <a:r>
              <a:rPr lang="en-US" sz="2000" baseline="-25000" smtClean="0">
                <a:latin typeface="Palatino" pitchFamily="18" charset="0"/>
              </a:rPr>
              <a:t>F</a:t>
            </a:r>
            <a:r>
              <a:rPr lang="en-US" sz="2000" smtClean="0">
                <a:latin typeface="Palatino" pitchFamily="18" charset="0"/>
              </a:rPr>
              <a:t>; as large as -0.40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>
                <a:latin typeface="Palatino" pitchFamily="18" charset="0"/>
              </a:rPr>
              <a:t>PP </a:t>
            </a:r>
            <a:r>
              <a:rPr lang="en-US" sz="2400" smtClean="0">
                <a:latin typeface="Wingdings 3" pitchFamily="18" charset="2"/>
              </a:rPr>
              <a:t>a</a:t>
            </a:r>
            <a:r>
              <a:rPr lang="en-US" sz="2400" smtClean="0">
                <a:latin typeface="Palatino" pitchFamily="18" charset="0"/>
              </a:rPr>
              <a:t> </a:t>
            </a:r>
            <a:r>
              <a:rPr lang="en-US" sz="2400" smtClean="0">
                <a:latin typeface="Symbol" pitchFamily="18" charset="2"/>
              </a:rPr>
              <a:t>L</a:t>
            </a:r>
            <a:r>
              <a:rPr lang="en-US" sz="2400" smtClean="0">
                <a:latin typeface="Palatino" pitchFamily="18" charset="0"/>
              </a:rPr>
              <a:t> K</a:t>
            </a:r>
            <a:r>
              <a:rPr lang="en-US" sz="2400" baseline="30000" smtClean="0">
                <a:latin typeface="Palatino" pitchFamily="18" charset="0"/>
              </a:rPr>
              <a:t>+</a:t>
            </a:r>
            <a:r>
              <a:rPr lang="en-US" sz="2400" smtClean="0">
                <a:latin typeface="Palatino" pitchFamily="18" charset="0"/>
              </a:rPr>
              <a:t> P (CERN R608)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latin typeface="Palatino" pitchFamily="18" charset="0"/>
              </a:rPr>
              <a:t>polarization negative; as large as -0.64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  <a:latin typeface="Wingdings 3" pitchFamily="18" charset="2"/>
              </a:rPr>
              <a:t>a</a:t>
            </a:r>
            <a:r>
              <a:rPr lang="en-US" sz="2000" smtClean="0">
                <a:solidFill>
                  <a:srgbClr val="0000FF"/>
                </a:solidFill>
                <a:latin typeface="Palatino" pitchFamily="18" charset="0"/>
              </a:rPr>
              <a:t> exclusive polarizations larger than for inclusive reactions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400" smtClean="0">
              <a:solidFill>
                <a:srgbClr val="0000FF"/>
              </a:solidFill>
              <a:latin typeface="Palatino" pitchFamily="18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7516813" y="1397000"/>
            <a:ext cx="1525587" cy="517525"/>
          </a:xfrm>
          <a:prstGeom prst="rect">
            <a:avLst/>
          </a:prstGeom>
          <a:solidFill>
            <a:srgbClr val="00FF99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>
                <a:latin typeface="Bookman Old Style" pitchFamily="18" charset="0"/>
              </a:rPr>
              <a:t>Phys. Lett. B</a:t>
            </a:r>
          </a:p>
          <a:p>
            <a:pPr algn="l"/>
            <a:r>
              <a:rPr lang="en-US" sz="1400" b="1">
                <a:latin typeface="Bookman Old Style" pitchFamily="18" charset="0"/>
              </a:rPr>
              <a:t>374</a:t>
            </a:r>
            <a:r>
              <a:rPr lang="en-US" sz="1400">
                <a:latin typeface="Bookman Old Style" pitchFamily="18" charset="0"/>
              </a:rPr>
              <a:t> (1996) 319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516813" y="2144713"/>
            <a:ext cx="1506537" cy="517525"/>
          </a:xfrm>
          <a:prstGeom prst="rect">
            <a:avLst/>
          </a:prstGeom>
          <a:solidFill>
            <a:srgbClr val="00FF99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>
                <a:latin typeface="Bookman Old Style" pitchFamily="18" charset="0"/>
              </a:rPr>
              <a:t>Eur. Phys. J. C</a:t>
            </a:r>
          </a:p>
          <a:p>
            <a:pPr algn="l"/>
            <a:r>
              <a:rPr lang="en-US" sz="1400" b="1">
                <a:latin typeface="Bookman Old Style" pitchFamily="18" charset="0"/>
              </a:rPr>
              <a:t>2</a:t>
            </a:r>
            <a:r>
              <a:rPr lang="en-US" sz="1400">
                <a:latin typeface="Bookman Old Style" pitchFamily="18" charset="0"/>
              </a:rPr>
              <a:t> (1998) 49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7516813" y="2994025"/>
            <a:ext cx="1627187" cy="517525"/>
          </a:xfrm>
          <a:prstGeom prst="rect">
            <a:avLst/>
          </a:prstGeom>
          <a:solidFill>
            <a:srgbClr val="00FF99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>
                <a:latin typeface="Bookman Old Style" pitchFamily="18" charset="0"/>
              </a:rPr>
              <a:t>Phys. Rev. D</a:t>
            </a:r>
          </a:p>
          <a:p>
            <a:pPr algn="l"/>
            <a:r>
              <a:rPr lang="en-US" sz="1400" b="1">
                <a:latin typeface="Bookman Old Style" pitchFamily="18" charset="0"/>
              </a:rPr>
              <a:t>64</a:t>
            </a:r>
            <a:r>
              <a:rPr lang="en-US" sz="1400">
                <a:latin typeface="Bookman Old Style" pitchFamily="18" charset="0"/>
              </a:rPr>
              <a:t> (2001) 11205</a:t>
            </a: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7516813" y="4422775"/>
            <a:ext cx="1525587" cy="517525"/>
          </a:xfrm>
          <a:prstGeom prst="rect">
            <a:avLst/>
          </a:prstGeom>
          <a:solidFill>
            <a:srgbClr val="00FF99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>
                <a:latin typeface="Bookman Old Style" pitchFamily="18" charset="0"/>
              </a:rPr>
              <a:t>Phys. Lett. B</a:t>
            </a:r>
          </a:p>
          <a:p>
            <a:pPr algn="l"/>
            <a:r>
              <a:rPr lang="en-US" sz="1400" b="1">
                <a:latin typeface="Bookman Old Style" pitchFamily="18" charset="0"/>
              </a:rPr>
              <a:t>185</a:t>
            </a:r>
            <a:r>
              <a:rPr lang="en-US" sz="1400">
                <a:latin typeface="Bookman Old Style" pitchFamily="18" charset="0"/>
              </a:rPr>
              <a:t> (1987) 209</a:t>
            </a:r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7516813" y="5099050"/>
            <a:ext cx="1525587" cy="517525"/>
          </a:xfrm>
          <a:prstGeom prst="rect">
            <a:avLst/>
          </a:prstGeom>
          <a:solidFill>
            <a:srgbClr val="00FF99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>
                <a:latin typeface="Bookman Old Style" pitchFamily="18" charset="0"/>
              </a:rPr>
              <a:t>Phys. Lett. B</a:t>
            </a:r>
          </a:p>
          <a:p>
            <a:pPr algn="l"/>
            <a:r>
              <a:rPr lang="en-US" sz="1400" b="1">
                <a:latin typeface="Bookman Old Style" pitchFamily="18" charset="0"/>
              </a:rPr>
              <a:t>283</a:t>
            </a:r>
            <a:r>
              <a:rPr lang="en-US" sz="1400">
                <a:latin typeface="Bookman Old Style" pitchFamily="18" charset="0"/>
              </a:rPr>
              <a:t> (1992) 155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465138" y="179388"/>
            <a:ext cx="3276600" cy="1920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latin typeface="Bookman Old Style" pitchFamily="18" charset="0"/>
              </a:rPr>
              <a:t>Recent results on</a:t>
            </a:r>
          </a:p>
          <a:p>
            <a:pPr algn="l"/>
            <a:r>
              <a:rPr lang="en-US" sz="2000">
                <a:latin typeface="Bookman Old Style" pitchFamily="18" charset="0"/>
              </a:rPr>
              <a:t>polarization transfer</a:t>
            </a:r>
          </a:p>
          <a:p>
            <a:pPr algn="l"/>
            <a:r>
              <a:rPr lang="en-US" sz="2000">
                <a:latin typeface="Bookman Old Style" pitchFamily="18" charset="0"/>
              </a:rPr>
              <a:t>with circularly polarized</a:t>
            </a:r>
          </a:p>
          <a:p>
            <a:pPr algn="l"/>
            <a:r>
              <a:rPr lang="en-US" sz="2000">
                <a:latin typeface="Bookman Old Style" pitchFamily="18" charset="0"/>
              </a:rPr>
              <a:t>photons:</a:t>
            </a:r>
          </a:p>
          <a:p>
            <a:pPr algn="l"/>
            <a:endParaRPr lang="en-US" sz="2000">
              <a:latin typeface="Bookman Old Style" pitchFamily="18" charset="0"/>
            </a:endParaRPr>
          </a:p>
          <a:p>
            <a:r>
              <a:rPr lang="en-US" sz="2000">
                <a:latin typeface="Symbol" pitchFamily="18" charset="2"/>
              </a:rPr>
              <a:t>g</a:t>
            </a:r>
            <a:r>
              <a:rPr lang="en-US" sz="2000">
                <a:latin typeface="Bookman Old Style" pitchFamily="18" charset="0"/>
              </a:rPr>
              <a:t> p </a:t>
            </a:r>
            <a:r>
              <a:rPr lang="en-US" sz="2000">
                <a:latin typeface="Wingdings 3" pitchFamily="18" charset="2"/>
              </a:rPr>
              <a:t>g</a:t>
            </a:r>
            <a:r>
              <a:rPr lang="en-US" sz="2000">
                <a:latin typeface="Bookman Old Style" pitchFamily="18" charset="0"/>
              </a:rPr>
              <a:t> K</a:t>
            </a:r>
            <a:r>
              <a:rPr lang="en-US" sz="2000" baseline="30000">
                <a:latin typeface="Bookman Old Style" pitchFamily="18" charset="0"/>
              </a:rPr>
              <a:t>+</a:t>
            </a:r>
            <a:r>
              <a:rPr lang="en-US" sz="2000">
                <a:latin typeface="Bookman Old Style" pitchFamily="18" charset="0"/>
              </a:rPr>
              <a:t> </a:t>
            </a:r>
            <a:r>
              <a:rPr lang="en-US" sz="2000">
                <a:latin typeface="Symbol" pitchFamily="18" charset="2"/>
              </a:rPr>
              <a:t>L</a:t>
            </a:r>
            <a:endParaRPr lang="en-US" sz="2000">
              <a:latin typeface="Bookman Old Style" pitchFamily="18" charset="0"/>
            </a:endParaRPr>
          </a:p>
        </p:txBody>
      </p:sp>
      <p:sp>
        <p:nvSpPr>
          <p:cNvPr id="26629" name="Line 8"/>
          <p:cNvSpPr>
            <a:spLocks noChangeShapeType="1"/>
          </p:cNvSpPr>
          <p:nvPr/>
        </p:nvSpPr>
        <p:spPr bwMode="auto">
          <a:xfrm>
            <a:off x="1430338" y="1768475"/>
            <a:ext cx="2174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>
            <a:off x="2552700" y="1768475"/>
            <a:ext cx="2174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6631" name="Picture 11" descr="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2538" y="336550"/>
            <a:ext cx="4624387" cy="596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1177925" y="4676775"/>
            <a:ext cx="2435225" cy="1006475"/>
          </a:xfrm>
          <a:prstGeom prst="rect">
            <a:avLst/>
          </a:prstGeom>
          <a:solidFill>
            <a:srgbClr val="00FF99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Bookman Old Style" pitchFamily="18" charset="0"/>
              </a:rPr>
              <a:t>C</a:t>
            </a:r>
            <a:r>
              <a:rPr lang="en-US" sz="2000" baseline="-25000">
                <a:latin typeface="Bookman Old Style" pitchFamily="18" charset="0"/>
              </a:rPr>
              <a:t>z</a:t>
            </a:r>
            <a:r>
              <a:rPr lang="en-US" sz="2000">
                <a:latin typeface="Bookman Old Style" pitchFamily="18" charset="0"/>
              </a:rPr>
              <a:t> plotted vs. cos</a:t>
            </a:r>
            <a:r>
              <a:rPr lang="en-US" sz="2000">
                <a:latin typeface="Symbol" pitchFamily="18" charset="2"/>
              </a:rPr>
              <a:t>q</a:t>
            </a:r>
          </a:p>
          <a:p>
            <a:pPr algn="l"/>
            <a:r>
              <a:rPr lang="en-US" sz="2000">
                <a:latin typeface="Bookman Old Style" pitchFamily="18" charset="0"/>
              </a:rPr>
              <a:t>different W bins</a:t>
            </a:r>
          </a:p>
          <a:p>
            <a:pPr algn="l"/>
            <a:endParaRPr lang="en-US" sz="2000">
              <a:latin typeface="Bookman Old Style" pitchFamily="18" charset="0"/>
            </a:endParaRPr>
          </a:p>
        </p:txBody>
      </p:sp>
      <p:pic>
        <p:nvPicPr>
          <p:cNvPr id="26633" name="Picture 18" descr="cz_close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" y="2246313"/>
            <a:ext cx="3484563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AutoShape 19"/>
          <p:cNvSpPr>
            <a:spLocks noChangeArrowheads="1"/>
          </p:cNvSpPr>
          <p:nvPr/>
        </p:nvSpPr>
        <p:spPr bwMode="auto">
          <a:xfrm>
            <a:off x="3744913" y="4876800"/>
            <a:ext cx="2133600" cy="1481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20"/>
          <p:cNvSpPr>
            <a:spLocks noChangeShapeType="1"/>
          </p:cNvSpPr>
          <p:nvPr/>
        </p:nvSpPr>
        <p:spPr bwMode="auto">
          <a:xfrm flipH="1" flipV="1">
            <a:off x="3482975" y="4265613"/>
            <a:ext cx="290513" cy="5826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Text Box 21"/>
          <p:cNvSpPr txBox="1">
            <a:spLocks noChangeArrowheads="1"/>
          </p:cNvSpPr>
          <p:nvPr/>
        </p:nvSpPr>
        <p:spPr bwMode="auto">
          <a:xfrm>
            <a:off x="8540750" y="1331913"/>
            <a:ext cx="398463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Bookman Old Style" pitchFamily="18" charset="0"/>
              </a:rPr>
              <a:t> 1</a:t>
            </a:r>
          </a:p>
        </p:txBody>
      </p:sp>
      <p:sp>
        <p:nvSpPr>
          <p:cNvPr id="26637" name="Line 22"/>
          <p:cNvSpPr>
            <a:spLocks noChangeShapeType="1"/>
          </p:cNvSpPr>
          <p:nvPr/>
        </p:nvSpPr>
        <p:spPr bwMode="auto">
          <a:xfrm flipH="1">
            <a:off x="8359775" y="1524000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24"/>
          <p:cNvSpPr txBox="1">
            <a:spLocks noChangeArrowheads="1"/>
          </p:cNvSpPr>
          <p:nvPr/>
        </p:nvSpPr>
        <p:spPr bwMode="auto">
          <a:xfrm>
            <a:off x="1200150" y="5691188"/>
            <a:ext cx="2297113" cy="701675"/>
          </a:xfrm>
          <a:prstGeom prst="rect">
            <a:avLst/>
          </a:prstGeom>
          <a:solidFill>
            <a:schemeClr val="folHlink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Bookman Old Style" pitchFamily="18" charset="0"/>
              </a:rPr>
              <a:t>C</a:t>
            </a:r>
            <a:r>
              <a:rPr lang="en-US" sz="2000" baseline="-25000">
                <a:latin typeface="Bookman Old Style" pitchFamily="18" charset="0"/>
              </a:rPr>
              <a:t>z</a:t>
            </a:r>
            <a:r>
              <a:rPr lang="en-US" sz="2000">
                <a:latin typeface="Bookman Old Style" pitchFamily="18" charset="0"/>
              </a:rPr>
              <a:t> is large except</a:t>
            </a:r>
          </a:p>
          <a:p>
            <a:pPr algn="l"/>
            <a:r>
              <a:rPr lang="en-US" sz="2000">
                <a:latin typeface="Bookman Old Style" pitchFamily="18" charset="0"/>
              </a:rPr>
              <a:t>at highest 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274638"/>
            <a:ext cx="6472238" cy="715962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US" sz="2800" smtClean="0">
                <a:latin typeface="Palatino" pitchFamily="18" charset="0"/>
              </a:rPr>
              <a:t>Transferred + Induced Polarization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87325" y="2108200"/>
            <a:ext cx="2605088" cy="1739900"/>
          </a:xfrm>
          <a:prstGeom prst="rect">
            <a:avLst/>
          </a:prstGeom>
          <a:solidFill>
            <a:srgbClr val="00FF99"/>
          </a:solidFill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Bookman Old Style" pitchFamily="18" charset="0"/>
              </a:rPr>
              <a:t>ADD the induced polarization</a:t>
            </a:r>
          </a:p>
          <a:p>
            <a:pPr algn="l"/>
            <a:r>
              <a:rPr lang="en-US" sz="1800">
                <a:latin typeface="Bookman Old Style" pitchFamily="18" charset="0"/>
              </a:rPr>
              <a:t>to the transferred polarization</a:t>
            </a:r>
          </a:p>
          <a:p>
            <a:pPr algn="l"/>
            <a:r>
              <a:rPr lang="en-US" sz="1800">
                <a:latin typeface="Bookman Old Style" pitchFamily="18" charset="0"/>
              </a:rPr>
              <a:t> in quadrature :</a:t>
            </a:r>
          </a:p>
          <a:p>
            <a:pPr algn="l"/>
            <a:r>
              <a:rPr lang="en-US" sz="1800">
                <a:latin typeface="Bookman Old Style" pitchFamily="18" charset="0"/>
              </a:rPr>
              <a:t> </a:t>
            </a:r>
            <a:r>
              <a:rPr lang="en-US" sz="1800">
                <a:latin typeface="Wingdings 3" pitchFamily="18" charset="2"/>
              </a:rPr>
              <a:t>a</a:t>
            </a:r>
            <a:r>
              <a:rPr lang="en-US" sz="1800">
                <a:latin typeface="Bookman Old Style" pitchFamily="18" charset="0"/>
              </a:rPr>
              <a:t> you get UNITY !</a:t>
            </a:r>
          </a:p>
        </p:txBody>
      </p:sp>
      <p:pic>
        <p:nvPicPr>
          <p:cNvPr id="27654" name="Picture 6" descr="r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9063" y="1306513"/>
            <a:ext cx="6296025" cy="479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 bwMode="auto">
          <a:xfrm>
            <a:off x="275771" y="1553029"/>
            <a:ext cx="8490858" cy="1538514"/>
          </a:xfrm>
          <a:prstGeom prst="roundRect">
            <a:avLst/>
          </a:prstGeom>
          <a:solidFill>
            <a:srgbClr val="FFEEDD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solidFill>
            <a:srgbClr val="BDBD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</a:rPr>
              <a:t>Polarization in K</a:t>
            </a:r>
            <a:r>
              <a:rPr lang="en-US" sz="3200" dirty="0">
                <a:solidFill>
                  <a:schemeClr val="tx2"/>
                </a:solidFill>
                <a:latin typeface="Symbol" pitchFamily="18" charset="2"/>
              </a:rPr>
              <a:t>L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Production at CLAS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8198" name="Text Box 20"/>
          <p:cNvSpPr txBox="1">
            <a:spLocks noChangeArrowheads="1"/>
          </p:cNvSpPr>
          <p:nvPr/>
        </p:nvSpPr>
        <p:spPr bwMode="auto">
          <a:xfrm>
            <a:off x="393700" y="1077913"/>
            <a:ext cx="63119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Bookman Old Style" pitchFamily="18" charset="0"/>
              </a:rPr>
              <a:t>    three </a:t>
            </a:r>
            <a:r>
              <a:rPr lang="en-US" sz="2400" dirty="0" smtClean="0">
                <a:latin typeface="Bookman Old Style" pitchFamily="18" charset="0"/>
              </a:rPr>
              <a:t>kinds of experiments</a:t>
            </a:r>
            <a:r>
              <a:rPr lang="en-US" sz="2400" dirty="0">
                <a:latin typeface="Bookman Old Style" pitchFamily="18" charset="0"/>
              </a:rPr>
              <a:t>:</a:t>
            </a:r>
          </a:p>
          <a:p>
            <a:pPr algn="l"/>
            <a:endParaRPr lang="en-US" sz="2400" dirty="0">
              <a:latin typeface="Bookman Old Style" pitchFamily="18" charset="0"/>
            </a:endParaRPr>
          </a:p>
          <a:p>
            <a:pPr algn="l"/>
            <a:r>
              <a:rPr lang="en-US" sz="2400" dirty="0">
                <a:latin typeface="Bookman Old Style" pitchFamily="18" charset="0"/>
              </a:rPr>
              <a:t>e p </a:t>
            </a:r>
            <a:r>
              <a:rPr lang="en-US" sz="2400" dirty="0" err="1">
                <a:latin typeface="Wingdings 3" pitchFamily="18" charset="2"/>
              </a:rPr>
              <a:t>g</a:t>
            </a:r>
            <a:r>
              <a:rPr lang="en-US" sz="2400" dirty="0" err="1">
                <a:latin typeface="Bookman Old Style" pitchFamily="18" charset="0"/>
              </a:rPr>
              <a:t>e</a:t>
            </a:r>
            <a:r>
              <a:rPr lang="en-US" sz="2400" dirty="0">
                <a:latin typeface="Bookman Old Style" pitchFamily="18" charset="0"/>
              </a:rPr>
              <a:t> K</a:t>
            </a:r>
            <a:r>
              <a:rPr lang="en-US" sz="2400" baseline="30000" dirty="0">
                <a:latin typeface="Bookman Old Style" pitchFamily="18" charset="0"/>
              </a:rPr>
              <a:t>+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>
                <a:latin typeface="Symbol" pitchFamily="18" charset="2"/>
              </a:rPr>
              <a:t>L</a:t>
            </a:r>
          </a:p>
          <a:p>
            <a:pPr algn="l">
              <a:buFont typeface="Symbol" pitchFamily="18" charset="2"/>
              <a:buNone/>
            </a:pPr>
            <a:r>
              <a:rPr lang="en-US" sz="2400" dirty="0">
                <a:latin typeface="Bookman Old Style" pitchFamily="18" charset="0"/>
              </a:rPr>
              <a:t>		p (</a:t>
            </a:r>
            <a:r>
              <a:rPr lang="en-US" sz="2400" dirty="0">
                <a:latin typeface="Symbol" pitchFamily="18" charset="2"/>
              </a:rPr>
              <a:t>p</a:t>
            </a:r>
            <a:r>
              <a:rPr lang="en-US" sz="2400" baseline="30000" dirty="0">
                <a:latin typeface="Bookman Old Style" pitchFamily="18" charset="0"/>
              </a:rPr>
              <a:t>-</a:t>
            </a:r>
            <a:r>
              <a:rPr lang="en-US" sz="2400" dirty="0">
                <a:latin typeface="Bookman Old Style" pitchFamily="18" charset="0"/>
              </a:rPr>
              <a:t>) </a:t>
            </a:r>
          </a:p>
          <a:p>
            <a:pPr algn="l">
              <a:buFont typeface="Symbol" pitchFamily="18" charset="2"/>
              <a:buNone/>
            </a:pPr>
            <a:endParaRPr lang="en-US" sz="2400" dirty="0">
              <a:latin typeface="Bookman Old Style" pitchFamily="18" charset="0"/>
            </a:endParaRPr>
          </a:p>
          <a:p>
            <a:pPr algn="l">
              <a:buFont typeface="Symbol" pitchFamily="18" charset="2"/>
              <a:buNone/>
            </a:pPr>
            <a:r>
              <a:rPr lang="en-US" sz="2400" dirty="0">
                <a:latin typeface="Bookman Old Style" pitchFamily="18" charset="0"/>
              </a:rPr>
              <a:t>   </a:t>
            </a:r>
          </a:p>
          <a:p>
            <a:pPr algn="l"/>
            <a:r>
              <a:rPr lang="en-US" sz="2400" dirty="0">
                <a:latin typeface="Symbol" pitchFamily="18" charset="2"/>
              </a:rPr>
              <a:t>g</a:t>
            </a:r>
            <a:r>
              <a:rPr lang="en-US" sz="2400" dirty="0">
                <a:latin typeface="Bookman Old Style" pitchFamily="18" charset="0"/>
              </a:rPr>
              <a:t> p </a:t>
            </a:r>
            <a:r>
              <a:rPr lang="en-US" sz="2400" dirty="0">
                <a:latin typeface="Wingdings 3" pitchFamily="18" charset="2"/>
              </a:rPr>
              <a:t>g</a:t>
            </a:r>
            <a:r>
              <a:rPr lang="en-US" sz="2400" dirty="0">
                <a:latin typeface="Bookman Old Style" pitchFamily="18" charset="0"/>
              </a:rPr>
              <a:t> K</a:t>
            </a:r>
            <a:r>
              <a:rPr lang="en-US" sz="2400" baseline="30000" dirty="0">
                <a:latin typeface="Bookman Old Style" pitchFamily="18" charset="0"/>
              </a:rPr>
              <a:t>+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>
                <a:latin typeface="Symbol" pitchFamily="18" charset="2"/>
              </a:rPr>
              <a:t>L</a:t>
            </a:r>
          </a:p>
          <a:p>
            <a:pPr algn="l"/>
            <a:r>
              <a:rPr lang="en-US" sz="2400" dirty="0">
                <a:latin typeface="Symbol" pitchFamily="18" charset="2"/>
              </a:rPr>
              <a:t>		</a:t>
            </a:r>
            <a:r>
              <a:rPr lang="en-US" sz="2400" dirty="0">
                <a:latin typeface="Bookman Old Style" pitchFamily="18" charset="0"/>
              </a:rPr>
              <a:t>p</a:t>
            </a:r>
            <a:r>
              <a:rPr lang="en-US" sz="2400" dirty="0">
                <a:latin typeface="Symbol" pitchFamily="18" charset="2"/>
              </a:rPr>
              <a:t> (p</a:t>
            </a:r>
            <a:r>
              <a:rPr lang="en-US" sz="2400" baseline="30000" dirty="0">
                <a:latin typeface="Symbol" pitchFamily="18" charset="2"/>
              </a:rPr>
              <a:t>-</a:t>
            </a:r>
            <a:r>
              <a:rPr lang="en-US" sz="2400" dirty="0">
                <a:latin typeface="Symbol" pitchFamily="18" charset="2"/>
              </a:rPr>
              <a:t>)</a:t>
            </a:r>
            <a:r>
              <a:rPr lang="en-US" sz="2400" dirty="0">
                <a:latin typeface="Bookman Old Style" pitchFamily="18" charset="0"/>
              </a:rPr>
              <a:t> </a:t>
            </a:r>
          </a:p>
          <a:p>
            <a:pPr algn="l"/>
            <a:endParaRPr lang="en-US" sz="2400" dirty="0">
              <a:latin typeface="Bookman Old Style" pitchFamily="18" charset="0"/>
            </a:endParaRPr>
          </a:p>
          <a:p>
            <a:pPr algn="l"/>
            <a:endParaRPr lang="en-US" sz="2400" dirty="0">
              <a:latin typeface="Symbol" pitchFamily="18" charset="2"/>
            </a:endParaRPr>
          </a:p>
          <a:p>
            <a:pPr algn="l"/>
            <a:r>
              <a:rPr lang="en-US" sz="2400" dirty="0">
                <a:latin typeface="Symbol" pitchFamily="18" charset="2"/>
              </a:rPr>
              <a:t>g</a:t>
            </a:r>
            <a:r>
              <a:rPr lang="en-US" sz="2400" dirty="0">
                <a:latin typeface="Bookman Old Style" pitchFamily="18" charset="0"/>
              </a:rPr>
              <a:t> p </a:t>
            </a:r>
            <a:r>
              <a:rPr lang="en-US" sz="2400" dirty="0">
                <a:latin typeface="Wingdings 3" pitchFamily="18" charset="2"/>
              </a:rPr>
              <a:t>g</a:t>
            </a:r>
            <a:r>
              <a:rPr lang="en-US" sz="2400" dirty="0">
                <a:latin typeface="Bookman Old Style" pitchFamily="18" charset="0"/>
              </a:rPr>
              <a:t> K</a:t>
            </a:r>
            <a:r>
              <a:rPr lang="en-US" sz="2400" baseline="30000" dirty="0">
                <a:latin typeface="Bookman Old Style" pitchFamily="18" charset="0"/>
              </a:rPr>
              <a:t>+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>
                <a:latin typeface="Symbol" pitchFamily="18" charset="2"/>
              </a:rPr>
              <a:t>L</a:t>
            </a:r>
          </a:p>
          <a:p>
            <a:pPr algn="l"/>
            <a:r>
              <a:rPr lang="en-US" sz="2400" dirty="0">
                <a:latin typeface="Symbol" pitchFamily="18" charset="2"/>
              </a:rPr>
              <a:t>		 </a:t>
            </a:r>
            <a:r>
              <a:rPr lang="en-US" sz="2400" dirty="0">
                <a:latin typeface="Bookman Old Style" pitchFamily="18" charset="0"/>
              </a:rPr>
              <a:t>p</a:t>
            </a:r>
            <a:r>
              <a:rPr lang="en-US" sz="2400" dirty="0">
                <a:latin typeface="Symbol" pitchFamily="18" charset="2"/>
              </a:rPr>
              <a:t> (p</a:t>
            </a:r>
            <a:r>
              <a:rPr lang="en-US" sz="2400" baseline="30000" dirty="0">
                <a:latin typeface="Symbol" pitchFamily="18" charset="2"/>
              </a:rPr>
              <a:t>-</a:t>
            </a:r>
            <a:r>
              <a:rPr lang="en-US" sz="2400" dirty="0">
                <a:latin typeface="Symbol" pitchFamily="18" charset="2"/>
              </a:rPr>
              <a:t>)</a:t>
            </a:r>
            <a:r>
              <a:rPr lang="en-US" sz="2400" baseline="30000" dirty="0">
                <a:latin typeface="Symbol" pitchFamily="18" charset="2"/>
              </a:rPr>
              <a:t> </a:t>
            </a:r>
          </a:p>
          <a:p>
            <a:pPr algn="l">
              <a:buFont typeface="Symbol" pitchFamily="18" charset="2"/>
              <a:buNone/>
            </a:pPr>
            <a:r>
              <a:rPr lang="en-US" sz="2400" dirty="0">
                <a:latin typeface="Bookman Old Style" pitchFamily="18" charset="0"/>
              </a:rPr>
              <a:t>        </a:t>
            </a:r>
          </a:p>
          <a:p>
            <a:pPr algn="l">
              <a:buFont typeface="Symbol" pitchFamily="18" charset="2"/>
              <a:buNone/>
            </a:pPr>
            <a:endParaRPr lang="en-US" sz="2400" dirty="0">
              <a:latin typeface="Bookman Old Style" pitchFamily="18" charset="0"/>
            </a:endParaRPr>
          </a:p>
          <a:p>
            <a:pPr algn="l">
              <a:buFont typeface="Symbol" pitchFamily="18" charset="2"/>
              <a:buNone/>
            </a:pPr>
            <a:r>
              <a:rPr lang="en-US" sz="2400" dirty="0">
                <a:latin typeface="Bookman Old Style" pitchFamily="18" charset="0"/>
              </a:rPr>
              <a:t>         </a:t>
            </a:r>
          </a:p>
        </p:txBody>
      </p:sp>
      <p:sp>
        <p:nvSpPr>
          <p:cNvPr id="8199" name="Line 21"/>
          <p:cNvSpPr>
            <a:spLocks noChangeShapeType="1"/>
          </p:cNvSpPr>
          <p:nvPr/>
        </p:nvSpPr>
        <p:spPr bwMode="auto">
          <a:xfrm flipV="1">
            <a:off x="1422400" y="1866900"/>
            <a:ext cx="730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22"/>
          <p:cNvSpPr>
            <a:spLocks noChangeShapeType="1"/>
          </p:cNvSpPr>
          <p:nvPr/>
        </p:nvSpPr>
        <p:spPr bwMode="auto">
          <a:xfrm flipV="1">
            <a:off x="444500" y="1868488"/>
            <a:ext cx="1889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23"/>
          <p:cNvSpPr>
            <a:spLocks noChangeShapeType="1"/>
          </p:cNvSpPr>
          <p:nvPr/>
        </p:nvSpPr>
        <p:spPr bwMode="auto">
          <a:xfrm flipV="1">
            <a:off x="2027238" y="1854200"/>
            <a:ext cx="1889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24"/>
          <p:cNvSpPr>
            <a:spLocks noChangeShapeType="1"/>
          </p:cNvSpPr>
          <p:nvPr/>
        </p:nvSpPr>
        <p:spPr bwMode="auto">
          <a:xfrm flipV="1">
            <a:off x="1846263" y="4789488"/>
            <a:ext cx="1889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25"/>
          <p:cNvSpPr>
            <a:spLocks noChangeShapeType="1"/>
          </p:cNvSpPr>
          <p:nvPr/>
        </p:nvSpPr>
        <p:spPr bwMode="auto">
          <a:xfrm flipV="1">
            <a:off x="1855788" y="3306763"/>
            <a:ext cx="1889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26"/>
          <p:cNvSpPr>
            <a:spLocks noChangeShapeType="1"/>
          </p:cNvSpPr>
          <p:nvPr/>
        </p:nvSpPr>
        <p:spPr bwMode="auto">
          <a:xfrm flipV="1">
            <a:off x="473075" y="4799013"/>
            <a:ext cx="1889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5" name="Group 36"/>
          <p:cNvGrpSpPr>
            <a:grpSpLocks/>
          </p:cNvGrpSpPr>
          <p:nvPr/>
        </p:nvGrpSpPr>
        <p:grpSpPr bwMode="auto">
          <a:xfrm>
            <a:off x="1893888" y="5130800"/>
            <a:ext cx="381000" cy="247650"/>
            <a:chOff x="1230" y="3012"/>
            <a:chExt cx="240" cy="156"/>
          </a:xfrm>
        </p:grpSpPr>
        <p:sp>
          <p:nvSpPr>
            <p:cNvPr id="8220" name="Line 27"/>
            <p:cNvSpPr>
              <a:spLocks noChangeShapeType="1"/>
            </p:cNvSpPr>
            <p:nvPr/>
          </p:nvSpPr>
          <p:spPr bwMode="auto">
            <a:xfrm>
              <a:off x="1236" y="3012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28"/>
            <p:cNvSpPr>
              <a:spLocks noChangeShapeType="1"/>
            </p:cNvSpPr>
            <p:nvPr/>
          </p:nvSpPr>
          <p:spPr bwMode="auto">
            <a:xfrm flipV="1">
              <a:off x="1230" y="3162"/>
              <a:ext cx="240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6" name="Group 37"/>
          <p:cNvGrpSpPr>
            <a:grpSpLocks/>
          </p:cNvGrpSpPr>
          <p:nvPr/>
        </p:nvGrpSpPr>
        <p:grpSpPr bwMode="auto">
          <a:xfrm>
            <a:off x="1884363" y="3719513"/>
            <a:ext cx="381000" cy="247650"/>
            <a:chOff x="1230" y="3012"/>
            <a:chExt cx="240" cy="156"/>
          </a:xfrm>
        </p:grpSpPr>
        <p:sp>
          <p:nvSpPr>
            <p:cNvPr id="8218" name="Line 38"/>
            <p:cNvSpPr>
              <a:spLocks noChangeShapeType="1"/>
            </p:cNvSpPr>
            <p:nvPr/>
          </p:nvSpPr>
          <p:spPr bwMode="auto">
            <a:xfrm>
              <a:off x="1236" y="3012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39"/>
            <p:cNvSpPr>
              <a:spLocks noChangeShapeType="1"/>
            </p:cNvSpPr>
            <p:nvPr/>
          </p:nvSpPr>
          <p:spPr bwMode="auto">
            <a:xfrm flipV="1">
              <a:off x="1230" y="3162"/>
              <a:ext cx="240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7" name="Group 43"/>
          <p:cNvGrpSpPr>
            <a:grpSpLocks/>
          </p:cNvGrpSpPr>
          <p:nvPr/>
        </p:nvGrpSpPr>
        <p:grpSpPr bwMode="auto">
          <a:xfrm>
            <a:off x="2041525" y="2252663"/>
            <a:ext cx="190500" cy="247650"/>
            <a:chOff x="1218" y="1662"/>
            <a:chExt cx="120" cy="156"/>
          </a:xfrm>
        </p:grpSpPr>
        <p:sp>
          <p:nvSpPr>
            <p:cNvPr id="8216" name="Line 41"/>
            <p:cNvSpPr>
              <a:spLocks noChangeShapeType="1"/>
            </p:cNvSpPr>
            <p:nvPr/>
          </p:nvSpPr>
          <p:spPr bwMode="auto">
            <a:xfrm>
              <a:off x="1224" y="1662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42"/>
            <p:cNvSpPr>
              <a:spLocks noChangeShapeType="1"/>
            </p:cNvSpPr>
            <p:nvPr/>
          </p:nvSpPr>
          <p:spPr bwMode="auto">
            <a:xfrm flipV="1">
              <a:off x="1218" y="1806"/>
              <a:ext cx="120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8" name="Text Box 45"/>
          <p:cNvSpPr txBox="1">
            <a:spLocks noChangeArrowheads="1"/>
          </p:cNvSpPr>
          <p:nvPr/>
        </p:nvSpPr>
        <p:spPr bwMode="auto">
          <a:xfrm>
            <a:off x="4973638" y="2195513"/>
            <a:ext cx="184150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Bookman Old Style" pitchFamily="18" charset="0"/>
            </a:endParaRPr>
          </a:p>
        </p:txBody>
      </p:sp>
      <p:sp>
        <p:nvSpPr>
          <p:cNvPr id="8209" name="Text Box 46"/>
          <p:cNvSpPr txBox="1">
            <a:spLocks noChangeArrowheads="1"/>
          </p:cNvSpPr>
          <p:nvPr/>
        </p:nvSpPr>
        <p:spPr bwMode="auto">
          <a:xfrm>
            <a:off x="3422650" y="1695450"/>
            <a:ext cx="4419600" cy="1187450"/>
          </a:xfrm>
          <a:prstGeom prst="rect">
            <a:avLst/>
          </a:prstGeom>
          <a:solidFill>
            <a:srgbClr val="FFFFB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2400">
                <a:latin typeface="Bookman Old Style" pitchFamily="18" charset="0"/>
              </a:rPr>
              <a:t>Transferred polarization </a:t>
            </a:r>
          </a:p>
          <a:p>
            <a:pPr lvl="1" algn="l">
              <a:buFontTx/>
              <a:buChar char="•"/>
            </a:pPr>
            <a:r>
              <a:rPr lang="en-US" sz="2400">
                <a:latin typeface="Bookman Old Style" pitchFamily="18" charset="0"/>
              </a:rPr>
              <a:t> polarized electron beam</a:t>
            </a:r>
          </a:p>
          <a:p>
            <a:pPr lvl="1" algn="l">
              <a:buFontTx/>
              <a:buChar char="•"/>
            </a:pPr>
            <a:r>
              <a:rPr lang="en-US" sz="2400">
                <a:latin typeface="Bookman Old Style" pitchFamily="18" charset="0"/>
              </a:rPr>
              <a:t> polarized </a:t>
            </a:r>
            <a:r>
              <a:rPr lang="en-US" sz="2400">
                <a:latin typeface="Symbol" pitchFamily="18" charset="2"/>
              </a:rPr>
              <a:t>L</a:t>
            </a:r>
          </a:p>
        </p:txBody>
      </p:sp>
      <p:sp>
        <p:nvSpPr>
          <p:cNvPr id="8210" name="Text Box 47"/>
          <p:cNvSpPr txBox="1">
            <a:spLocks noChangeArrowheads="1"/>
          </p:cNvSpPr>
          <p:nvPr/>
        </p:nvSpPr>
        <p:spPr bwMode="auto">
          <a:xfrm>
            <a:off x="3422650" y="4635500"/>
            <a:ext cx="4279900" cy="1187450"/>
          </a:xfrm>
          <a:prstGeom prst="rect">
            <a:avLst/>
          </a:prstGeom>
          <a:solidFill>
            <a:srgbClr val="FFFFB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2400">
                <a:latin typeface="Bookman Old Style" pitchFamily="18" charset="0"/>
              </a:rPr>
              <a:t>Transferred polarization </a:t>
            </a:r>
          </a:p>
          <a:p>
            <a:pPr lvl="1" algn="l">
              <a:buFontTx/>
              <a:buChar char="•"/>
            </a:pPr>
            <a:r>
              <a:rPr lang="en-US" sz="2400">
                <a:latin typeface="Bookman Old Style" pitchFamily="18" charset="0"/>
              </a:rPr>
              <a:t> polarized photon beam</a:t>
            </a:r>
          </a:p>
          <a:p>
            <a:pPr lvl="1" algn="l">
              <a:buFontTx/>
              <a:buChar char="•"/>
            </a:pPr>
            <a:r>
              <a:rPr lang="en-US" sz="2400">
                <a:latin typeface="Bookman Old Style" pitchFamily="18" charset="0"/>
              </a:rPr>
              <a:t> polarized </a:t>
            </a:r>
            <a:r>
              <a:rPr lang="en-US" sz="2400">
                <a:latin typeface="Symbol" pitchFamily="18" charset="2"/>
              </a:rPr>
              <a:t>L</a:t>
            </a:r>
          </a:p>
        </p:txBody>
      </p:sp>
      <p:sp>
        <p:nvSpPr>
          <p:cNvPr id="8211" name="Text Box 48"/>
          <p:cNvSpPr txBox="1">
            <a:spLocks noChangeArrowheads="1"/>
          </p:cNvSpPr>
          <p:nvPr/>
        </p:nvSpPr>
        <p:spPr bwMode="auto">
          <a:xfrm>
            <a:off x="3422650" y="3175000"/>
            <a:ext cx="4689475" cy="1187450"/>
          </a:xfrm>
          <a:prstGeom prst="rect">
            <a:avLst/>
          </a:prstGeom>
          <a:solidFill>
            <a:srgbClr val="FFFFB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2400" dirty="0">
                <a:latin typeface="Bookman Old Style" pitchFamily="18" charset="0"/>
              </a:rPr>
              <a:t>Induced polarization</a:t>
            </a:r>
          </a:p>
          <a:p>
            <a:pPr lvl="1" algn="l">
              <a:buFontTx/>
              <a:buChar char="•"/>
            </a:pP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unpolarized</a:t>
            </a:r>
            <a:r>
              <a:rPr lang="en-US" sz="2400" dirty="0">
                <a:latin typeface="Bookman Old Style" pitchFamily="18" charset="0"/>
              </a:rPr>
              <a:t> photon beam</a:t>
            </a:r>
          </a:p>
          <a:p>
            <a:pPr lvl="1" algn="l">
              <a:buFontTx/>
              <a:buChar char="•"/>
            </a:pPr>
            <a:r>
              <a:rPr lang="en-US" sz="2400" dirty="0">
                <a:latin typeface="Bookman Old Style" pitchFamily="18" charset="0"/>
              </a:rPr>
              <a:t> polarized </a:t>
            </a:r>
            <a:r>
              <a:rPr lang="en-US" sz="2400" dirty="0">
                <a:latin typeface="Symbol" pitchFamily="18" charset="2"/>
              </a:rPr>
              <a:t>L</a:t>
            </a:r>
          </a:p>
        </p:txBody>
      </p:sp>
      <p:sp>
        <p:nvSpPr>
          <p:cNvPr id="8212" name="Text Box 49"/>
          <p:cNvSpPr txBox="1">
            <a:spLocks noChangeArrowheads="1"/>
          </p:cNvSpPr>
          <p:nvPr/>
        </p:nvSpPr>
        <p:spPr bwMode="auto">
          <a:xfrm>
            <a:off x="6119241" y="2527073"/>
            <a:ext cx="2125903" cy="523220"/>
          </a:xfrm>
          <a:prstGeom prst="rect">
            <a:avLst/>
          </a:prstGeom>
          <a:solidFill>
            <a:schemeClr val="folHlink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Bookman Old Style" pitchFamily="18" charset="0"/>
              </a:rPr>
              <a:t>PRL</a:t>
            </a:r>
            <a:r>
              <a:rPr lang="en-US" sz="1400" b="1" dirty="0">
                <a:latin typeface="Bookman Old Style" pitchFamily="18" charset="0"/>
              </a:rPr>
              <a:t>90</a:t>
            </a:r>
            <a:r>
              <a:rPr lang="en-US" sz="1400" dirty="0">
                <a:latin typeface="Bookman Old Style" pitchFamily="18" charset="0"/>
              </a:rPr>
              <a:t> (2003) </a:t>
            </a:r>
            <a:r>
              <a:rPr lang="en-US" sz="1400" dirty="0" smtClean="0">
                <a:latin typeface="Bookman Old Style" pitchFamily="18" charset="0"/>
              </a:rPr>
              <a:t>131804</a:t>
            </a:r>
          </a:p>
          <a:p>
            <a:r>
              <a:rPr lang="en-US" sz="1400" dirty="0" smtClean="0">
                <a:latin typeface="Bookman Old Style" pitchFamily="18" charset="0"/>
              </a:rPr>
              <a:t>PRC</a:t>
            </a:r>
            <a:r>
              <a:rPr lang="en-US" sz="1400" b="1" dirty="0" smtClean="0">
                <a:latin typeface="Bookman Old Style" pitchFamily="18" charset="0"/>
              </a:rPr>
              <a:t>79</a:t>
            </a:r>
            <a:r>
              <a:rPr lang="en-US" sz="1400" dirty="0" smtClean="0">
                <a:latin typeface="Bookman Old Style" pitchFamily="18" charset="0"/>
              </a:rPr>
              <a:t> (2009) 065205</a:t>
            </a:r>
            <a:endParaRPr lang="en-US" sz="1400" dirty="0">
              <a:latin typeface="Bookman Old Style" pitchFamily="18" charset="0"/>
            </a:endParaRPr>
          </a:p>
        </p:txBody>
      </p:sp>
      <p:sp>
        <p:nvSpPr>
          <p:cNvPr id="8213" name="Text Box 50"/>
          <p:cNvSpPr txBox="1">
            <a:spLocks noChangeArrowheads="1"/>
          </p:cNvSpPr>
          <p:nvPr/>
        </p:nvSpPr>
        <p:spPr bwMode="auto">
          <a:xfrm>
            <a:off x="6069762" y="5583238"/>
            <a:ext cx="2109873" cy="307777"/>
          </a:xfrm>
          <a:prstGeom prst="rect">
            <a:avLst/>
          </a:prstGeom>
          <a:solidFill>
            <a:schemeClr val="folHlink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Bookman Old Style" pitchFamily="18" charset="0"/>
              </a:rPr>
              <a:t>PRC</a:t>
            </a:r>
            <a:r>
              <a:rPr lang="en-US" sz="1400" b="1" dirty="0" smtClean="0">
                <a:latin typeface="Bookman Old Style" pitchFamily="18" charset="0"/>
              </a:rPr>
              <a:t>75</a:t>
            </a:r>
            <a:r>
              <a:rPr lang="en-US" sz="1400" dirty="0" smtClean="0">
                <a:latin typeface="Bookman Old Style" pitchFamily="18" charset="0"/>
              </a:rPr>
              <a:t> (2007) 035205</a:t>
            </a:r>
            <a:endParaRPr lang="en-US" sz="1400" dirty="0">
              <a:latin typeface="Bookman Old Style" pitchFamily="18" charset="0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6119241" y="4036559"/>
            <a:ext cx="2125903" cy="307777"/>
          </a:xfrm>
          <a:prstGeom prst="rect">
            <a:avLst/>
          </a:prstGeom>
          <a:solidFill>
            <a:schemeClr val="folHlink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Bookman Old Style" pitchFamily="18" charset="0"/>
              </a:rPr>
              <a:t>PRC</a:t>
            </a:r>
            <a:r>
              <a:rPr lang="en-US" sz="1400" b="1" dirty="0" smtClean="0">
                <a:latin typeface="Bookman Old Style" pitchFamily="18" charset="0"/>
              </a:rPr>
              <a:t>81</a:t>
            </a:r>
            <a:r>
              <a:rPr lang="en-US" sz="1400" dirty="0" smtClean="0">
                <a:latin typeface="Bookman Old Style" pitchFamily="18" charset="0"/>
              </a:rPr>
              <a:t> </a:t>
            </a:r>
            <a:r>
              <a:rPr lang="en-US" sz="1400" dirty="0">
                <a:latin typeface="Bookman Old Style" pitchFamily="18" charset="0"/>
              </a:rPr>
              <a:t>(</a:t>
            </a:r>
            <a:r>
              <a:rPr lang="en-US" sz="1400" dirty="0" smtClean="0">
                <a:latin typeface="Bookman Old Style" pitchFamily="18" charset="0"/>
              </a:rPr>
              <a:t>2010) 025201</a:t>
            </a:r>
            <a:endParaRPr lang="en-US" sz="1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5325" y="288925"/>
            <a:ext cx="4776788" cy="715963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US" sz="2400" smtClean="0">
                <a:latin typeface="Palatino" pitchFamily="18" charset="0"/>
              </a:rPr>
              <a:t>One picture for how it works:</a:t>
            </a:r>
          </a:p>
        </p:txBody>
      </p:sp>
      <p:pic>
        <p:nvPicPr>
          <p:cNvPr id="28677" name="Picture 4" descr="reinhard_fi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9350" y="1871663"/>
            <a:ext cx="67246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0" y="1244600"/>
            <a:ext cx="6361113" cy="915988"/>
          </a:xfrm>
          <a:prstGeom prst="rect">
            <a:avLst/>
          </a:prstGeom>
          <a:solidFill>
            <a:srgbClr val="00FF99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>
                <a:latin typeface="Bookman Old Style" pitchFamily="18" charset="0"/>
              </a:rPr>
              <a:t> the s-quark is produced 100% polarized</a:t>
            </a:r>
          </a:p>
          <a:p>
            <a:pPr algn="l">
              <a:buFontTx/>
              <a:buChar char="•"/>
            </a:pPr>
            <a:r>
              <a:rPr lang="en-US" sz="1800">
                <a:latin typeface="Bookman Old Style" pitchFamily="18" charset="0"/>
              </a:rPr>
              <a:t> the strong interaction simply rotates the spin of the </a:t>
            </a:r>
            <a:r>
              <a:rPr lang="en-US" sz="1800">
                <a:latin typeface="Symbol" pitchFamily="18" charset="2"/>
              </a:rPr>
              <a:t>L</a:t>
            </a:r>
          </a:p>
          <a:p>
            <a:pPr algn="l">
              <a:buFontTx/>
              <a:buChar char="•"/>
            </a:pPr>
            <a:r>
              <a:rPr lang="en-US" sz="1800">
                <a:latin typeface="Bookman Old Style" pitchFamily="18" charset="0"/>
              </a:rPr>
              <a:t> this rotation is determined by the kinematics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1558925" y="5843588"/>
            <a:ext cx="6262688" cy="366712"/>
          </a:xfrm>
          <a:prstGeom prst="rect">
            <a:avLst/>
          </a:prstGeom>
          <a:solidFill>
            <a:srgbClr val="00FF99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Bookman Old Style" pitchFamily="18" charset="0"/>
              </a:rPr>
              <a:t>see R. Schumacher (nucl-ex 0611035) for more details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sz="2800" dirty="0" smtClean="0">
                <a:latin typeface="Palatino" pitchFamily="18" charset="0"/>
              </a:rPr>
              <a:t>Competing Phenomenology: how to distinguish?</a:t>
            </a:r>
          </a:p>
        </p:txBody>
      </p:sp>
      <p:grpSp>
        <p:nvGrpSpPr>
          <p:cNvPr id="29701" name="Group 40"/>
          <p:cNvGrpSpPr>
            <a:grpSpLocks/>
          </p:cNvGrpSpPr>
          <p:nvPr/>
        </p:nvGrpSpPr>
        <p:grpSpPr bwMode="auto">
          <a:xfrm>
            <a:off x="434975" y="1509713"/>
            <a:ext cx="3932238" cy="1522412"/>
            <a:chOff x="274" y="951"/>
            <a:chExt cx="2477" cy="959"/>
          </a:xfrm>
        </p:grpSpPr>
        <p:sp>
          <p:nvSpPr>
            <p:cNvPr id="29757" name="Line 14"/>
            <p:cNvSpPr>
              <a:spLocks noChangeShapeType="1"/>
            </p:cNvSpPr>
            <p:nvPr/>
          </p:nvSpPr>
          <p:spPr bwMode="auto">
            <a:xfrm flipH="1" flipV="1">
              <a:off x="274" y="951"/>
              <a:ext cx="622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58" name="Group 39"/>
            <p:cNvGrpSpPr>
              <a:grpSpLocks/>
            </p:cNvGrpSpPr>
            <p:nvPr/>
          </p:nvGrpSpPr>
          <p:grpSpPr bwMode="auto">
            <a:xfrm>
              <a:off x="283" y="1096"/>
              <a:ext cx="2468" cy="814"/>
              <a:chOff x="1691" y="859"/>
              <a:chExt cx="2468" cy="814"/>
            </a:xfrm>
          </p:grpSpPr>
          <p:grpSp>
            <p:nvGrpSpPr>
              <p:cNvPr id="29759" name="Group 5"/>
              <p:cNvGrpSpPr>
                <a:grpSpLocks noChangeAspect="1"/>
              </p:cNvGrpSpPr>
              <p:nvPr/>
            </p:nvGrpSpPr>
            <p:grpSpPr bwMode="auto">
              <a:xfrm>
                <a:off x="2301" y="999"/>
                <a:ext cx="772" cy="147"/>
                <a:chOff x="576" y="981"/>
                <a:chExt cx="1568" cy="1183"/>
              </a:xfrm>
            </p:grpSpPr>
            <p:sp>
              <p:nvSpPr>
                <p:cNvPr id="29770" name="Freeform 6"/>
                <p:cNvSpPr>
                  <a:spLocks noChangeAspect="1"/>
                </p:cNvSpPr>
                <p:nvPr/>
              </p:nvSpPr>
              <p:spPr bwMode="auto">
                <a:xfrm>
                  <a:off x="576" y="994"/>
                  <a:ext cx="786" cy="1170"/>
                </a:xfrm>
                <a:custGeom>
                  <a:avLst/>
                  <a:gdLst>
                    <a:gd name="T0" fmla="*/ 0 w 4599"/>
                    <a:gd name="T1" fmla="*/ 588 h 1170"/>
                    <a:gd name="T2" fmla="*/ 0 w 4599"/>
                    <a:gd name="T3" fmla="*/ 3 h 1170"/>
                    <a:gd name="T4" fmla="*/ 0 w 4599"/>
                    <a:gd name="T5" fmla="*/ 606 h 1170"/>
                    <a:gd name="T6" fmla="*/ 0 w 4599"/>
                    <a:gd name="T7" fmla="*/ 1164 h 1170"/>
                    <a:gd name="T8" fmla="*/ 0 w 4599"/>
                    <a:gd name="T9" fmla="*/ 569 h 1170"/>
                    <a:gd name="T10" fmla="*/ 0 w 4599"/>
                    <a:gd name="T11" fmla="*/ 3 h 1170"/>
                    <a:gd name="T12" fmla="*/ 1 w 4599"/>
                    <a:gd name="T13" fmla="*/ 579 h 1170"/>
                    <a:gd name="T14" fmla="*/ 1 w 4599"/>
                    <a:gd name="T15" fmla="*/ 1164 h 1170"/>
                    <a:gd name="T16" fmla="*/ 1 w 4599"/>
                    <a:gd name="T17" fmla="*/ 569 h 117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599"/>
                    <a:gd name="T28" fmla="*/ 0 h 1170"/>
                    <a:gd name="T29" fmla="*/ 4599 w 4599"/>
                    <a:gd name="T30" fmla="*/ 1170 h 117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599" h="1170">
                      <a:moveTo>
                        <a:pt x="0" y="588"/>
                      </a:moveTo>
                      <a:cubicBezTo>
                        <a:pt x="192" y="294"/>
                        <a:pt x="384" y="0"/>
                        <a:pt x="576" y="3"/>
                      </a:cubicBezTo>
                      <a:cubicBezTo>
                        <a:pt x="768" y="6"/>
                        <a:pt x="960" y="413"/>
                        <a:pt x="1152" y="606"/>
                      </a:cubicBezTo>
                      <a:cubicBezTo>
                        <a:pt x="1344" y="799"/>
                        <a:pt x="1538" y="1170"/>
                        <a:pt x="1728" y="1164"/>
                      </a:cubicBezTo>
                      <a:cubicBezTo>
                        <a:pt x="1918" y="1158"/>
                        <a:pt x="2103" y="762"/>
                        <a:pt x="2295" y="569"/>
                      </a:cubicBezTo>
                      <a:cubicBezTo>
                        <a:pt x="2487" y="376"/>
                        <a:pt x="2690" y="1"/>
                        <a:pt x="2880" y="3"/>
                      </a:cubicBezTo>
                      <a:cubicBezTo>
                        <a:pt x="3070" y="5"/>
                        <a:pt x="3248" y="386"/>
                        <a:pt x="3438" y="579"/>
                      </a:cubicBezTo>
                      <a:cubicBezTo>
                        <a:pt x="3628" y="772"/>
                        <a:pt x="3830" y="1166"/>
                        <a:pt x="4023" y="1164"/>
                      </a:cubicBezTo>
                      <a:cubicBezTo>
                        <a:pt x="4216" y="1162"/>
                        <a:pt x="4500" y="668"/>
                        <a:pt x="4599" y="569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71" name="Freeform 7"/>
                <p:cNvSpPr>
                  <a:spLocks noChangeAspect="1"/>
                </p:cNvSpPr>
                <p:nvPr/>
              </p:nvSpPr>
              <p:spPr bwMode="auto">
                <a:xfrm>
                  <a:off x="1358" y="981"/>
                  <a:ext cx="786" cy="1170"/>
                </a:xfrm>
                <a:custGeom>
                  <a:avLst/>
                  <a:gdLst>
                    <a:gd name="T0" fmla="*/ 0 w 4599"/>
                    <a:gd name="T1" fmla="*/ 588 h 1170"/>
                    <a:gd name="T2" fmla="*/ 0 w 4599"/>
                    <a:gd name="T3" fmla="*/ 3 h 1170"/>
                    <a:gd name="T4" fmla="*/ 0 w 4599"/>
                    <a:gd name="T5" fmla="*/ 606 h 1170"/>
                    <a:gd name="T6" fmla="*/ 0 w 4599"/>
                    <a:gd name="T7" fmla="*/ 1164 h 1170"/>
                    <a:gd name="T8" fmla="*/ 0 w 4599"/>
                    <a:gd name="T9" fmla="*/ 569 h 1170"/>
                    <a:gd name="T10" fmla="*/ 0 w 4599"/>
                    <a:gd name="T11" fmla="*/ 3 h 1170"/>
                    <a:gd name="T12" fmla="*/ 1 w 4599"/>
                    <a:gd name="T13" fmla="*/ 579 h 1170"/>
                    <a:gd name="T14" fmla="*/ 1 w 4599"/>
                    <a:gd name="T15" fmla="*/ 1164 h 1170"/>
                    <a:gd name="T16" fmla="*/ 1 w 4599"/>
                    <a:gd name="T17" fmla="*/ 569 h 117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599"/>
                    <a:gd name="T28" fmla="*/ 0 h 1170"/>
                    <a:gd name="T29" fmla="*/ 4599 w 4599"/>
                    <a:gd name="T30" fmla="*/ 1170 h 117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599" h="1170">
                      <a:moveTo>
                        <a:pt x="0" y="588"/>
                      </a:moveTo>
                      <a:cubicBezTo>
                        <a:pt x="192" y="294"/>
                        <a:pt x="384" y="0"/>
                        <a:pt x="576" y="3"/>
                      </a:cubicBezTo>
                      <a:cubicBezTo>
                        <a:pt x="768" y="6"/>
                        <a:pt x="960" y="413"/>
                        <a:pt x="1152" y="606"/>
                      </a:cubicBezTo>
                      <a:cubicBezTo>
                        <a:pt x="1344" y="799"/>
                        <a:pt x="1538" y="1170"/>
                        <a:pt x="1728" y="1164"/>
                      </a:cubicBezTo>
                      <a:cubicBezTo>
                        <a:pt x="1918" y="1158"/>
                        <a:pt x="2103" y="762"/>
                        <a:pt x="2295" y="569"/>
                      </a:cubicBezTo>
                      <a:cubicBezTo>
                        <a:pt x="2487" y="376"/>
                        <a:pt x="2690" y="1"/>
                        <a:pt x="2880" y="3"/>
                      </a:cubicBezTo>
                      <a:cubicBezTo>
                        <a:pt x="3070" y="5"/>
                        <a:pt x="3248" y="386"/>
                        <a:pt x="3438" y="579"/>
                      </a:cubicBezTo>
                      <a:cubicBezTo>
                        <a:pt x="3628" y="772"/>
                        <a:pt x="3830" y="1166"/>
                        <a:pt x="4023" y="1164"/>
                      </a:cubicBezTo>
                      <a:cubicBezTo>
                        <a:pt x="4216" y="1162"/>
                        <a:pt x="4500" y="668"/>
                        <a:pt x="4599" y="569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760" name="Line 8"/>
              <p:cNvSpPr>
                <a:spLocks noChangeAspect="1" noChangeShapeType="1"/>
              </p:cNvSpPr>
              <p:nvPr/>
            </p:nvSpPr>
            <p:spPr bwMode="auto">
              <a:xfrm flipH="1">
                <a:off x="3169" y="1429"/>
                <a:ext cx="618" cy="2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1" name="Line 9"/>
              <p:cNvSpPr>
                <a:spLocks noChangeAspect="1" noChangeShapeType="1"/>
              </p:cNvSpPr>
              <p:nvPr/>
            </p:nvSpPr>
            <p:spPr bwMode="auto">
              <a:xfrm flipH="1">
                <a:off x="3132" y="1357"/>
                <a:ext cx="618" cy="2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2" name="Line 1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074" y="1079"/>
                <a:ext cx="686" cy="2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3" name="Text Box 11"/>
              <p:cNvSpPr txBox="1">
                <a:spLocks noChangeArrowheads="1"/>
              </p:cNvSpPr>
              <p:nvPr/>
            </p:nvSpPr>
            <p:spPr bwMode="auto">
              <a:xfrm>
                <a:off x="3732" y="1181"/>
                <a:ext cx="203" cy="35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65000"/>
                  </a:lnSpc>
                </a:pPr>
                <a:r>
                  <a:rPr lang="en-US" sz="1600">
                    <a:latin typeface="Bookman Old Style" pitchFamily="18" charset="0"/>
                  </a:rPr>
                  <a:t>u</a:t>
                </a:r>
              </a:p>
              <a:p>
                <a:pPr>
                  <a:lnSpc>
                    <a:spcPct val="65000"/>
                  </a:lnSpc>
                </a:pPr>
                <a:r>
                  <a:rPr lang="en-US" sz="1600">
                    <a:latin typeface="Bookman Old Style" pitchFamily="18" charset="0"/>
                  </a:rPr>
                  <a:t>u</a:t>
                </a:r>
              </a:p>
              <a:p>
                <a:pPr>
                  <a:lnSpc>
                    <a:spcPct val="65000"/>
                  </a:lnSpc>
                </a:pPr>
                <a:r>
                  <a:rPr lang="en-US" sz="1600">
                    <a:latin typeface="Bookman Old Style" pitchFamily="18" charset="0"/>
                  </a:rPr>
                  <a:t>d</a:t>
                </a:r>
              </a:p>
            </p:txBody>
          </p:sp>
          <p:sp>
            <p:nvSpPr>
              <p:cNvPr id="29764" name="Text Box 12"/>
              <p:cNvSpPr txBox="1">
                <a:spLocks noChangeArrowheads="1"/>
              </p:cNvSpPr>
              <p:nvPr/>
            </p:nvSpPr>
            <p:spPr bwMode="auto">
              <a:xfrm>
                <a:off x="3904" y="1132"/>
                <a:ext cx="255" cy="327"/>
              </a:xfrm>
              <a:prstGeom prst="rect">
                <a:avLst/>
              </a:prstGeom>
              <a:solidFill>
                <a:srgbClr val="F5CFE7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Bookman Old Style" pitchFamily="18" charset="0"/>
                  </a:rPr>
                  <a:t>p</a:t>
                </a:r>
              </a:p>
            </p:txBody>
          </p:sp>
          <p:sp>
            <p:nvSpPr>
              <p:cNvPr id="29765" name="Line 13"/>
              <p:cNvSpPr>
                <a:spLocks noChangeShapeType="1"/>
              </p:cNvSpPr>
              <p:nvPr/>
            </p:nvSpPr>
            <p:spPr bwMode="auto">
              <a:xfrm flipV="1">
                <a:off x="1691" y="1051"/>
                <a:ext cx="613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6" name="Line 15"/>
              <p:cNvSpPr>
                <a:spLocks noChangeShapeType="1"/>
              </p:cNvSpPr>
              <p:nvPr/>
            </p:nvSpPr>
            <p:spPr bwMode="auto">
              <a:xfrm flipV="1">
                <a:off x="1838" y="1234"/>
                <a:ext cx="201" cy="128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7" name="Line 16"/>
              <p:cNvSpPr>
                <a:spLocks noChangeShapeType="1"/>
              </p:cNvSpPr>
              <p:nvPr/>
            </p:nvSpPr>
            <p:spPr bwMode="auto">
              <a:xfrm flipH="1" flipV="1">
                <a:off x="1947" y="859"/>
                <a:ext cx="238" cy="137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8" name="Line 17"/>
              <p:cNvSpPr>
                <a:spLocks noChangeShapeType="1"/>
              </p:cNvSpPr>
              <p:nvPr/>
            </p:nvSpPr>
            <p:spPr bwMode="auto">
              <a:xfrm flipV="1">
                <a:off x="2450" y="1051"/>
                <a:ext cx="448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9" name="Line 18"/>
              <p:cNvSpPr>
                <a:spLocks noChangeShapeType="1"/>
              </p:cNvSpPr>
              <p:nvPr/>
            </p:nvSpPr>
            <p:spPr bwMode="auto">
              <a:xfrm flipH="1" flipV="1">
                <a:off x="3282" y="1143"/>
                <a:ext cx="256" cy="82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702" name="Group 38"/>
          <p:cNvGrpSpPr>
            <a:grpSpLocks/>
          </p:cNvGrpSpPr>
          <p:nvPr/>
        </p:nvGrpSpPr>
        <p:grpSpPr bwMode="auto">
          <a:xfrm>
            <a:off x="5081588" y="1171575"/>
            <a:ext cx="3109912" cy="1987550"/>
            <a:chOff x="1729" y="2629"/>
            <a:chExt cx="1959" cy="1252"/>
          </a:xfrm>
        </p:grpSpPr>
        <p:sp>
          <p:nvSpPr>
            <p:cNvPr id="29742" name="Line 22"/>
            <p:cNvSpPr>
              <a:spLocks noChangeAspect="1" noChangeShapeType="1"/>
            </p:cNvSpPr>
            <p:nvPr/>
          </p:nvSpPr>
          <p:spPr bwMode="auto">
            <a:xfrm flipH="1">
              <a:off x="1863" y="3298"/>
              <a:ext cx="617" cy="2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Line 23"/>
            <p:cNvSpPr>
              <a:spLocks noChangeAspect="1" noChangeShapeType="1"/>
            </p:cNvSpPr>
            <p:nvPr/>
          </p:nvSpPr>
          <p:spPr bwMode="auto">
            <a:xfrm flipH="1">
              <a:off x="1729" y="3459"/>
              <a:ext cx="618" cy="2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Line 24"/>
            <p:cNvSpPr>
              <a:spLocks noChangeAspect="1" noChangeShapeType="1"/>
            </p:cNvSpPr>
            <p:nvPr/>
          </p:nvSpPr>
          <p:spPr bwMode="auto">
            <a:xfrm flipH="1">
              <a:off x="1753" y="3531"/>
              <a:ext cx="618" cy="2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Line 25"/>
            <p:cNvSpPr>
              <a:spLocks noChangeAspect="1" noChangeShapeType="1"/>
            </p:cNvSpPr>
            <p:nvPr/>
          </p:nvSpPr>
          <p:spPr bwMode="auto">
            <a:xfrm flipV="1">
              <a:off x="2669" y="2797"/>
              <a:ext cx="632" cy="2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Line 26"/>
            <p:cNvSpPr>
              <a:spLocks noChangeAspect="1" noChangeShapeType="1"/>
            </p:cNvSpPr>
            <p:nvPr/>
          </p:nvSpPr>
          <p:spPr bwMode="auto">
            <a:xfrm flipV="1">
              <a:off x="2580" y="2979"/>
              <a:ext cx="632" cy="2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Text Box 27"/>
            <p:cNvSpPr txBox="1">
              <a:spLocks noChangeArrowheads="1"/>
            </p:cNvSpPr>
            <p:nvPr/>
          </p:nvSpPr>
          <p:spPr bwMode="auto">
            <a:xfrm>
              <a:off x="2512" y="2903"/>
              <a:ext cx="203" cy="2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Bookman Old Style" pitchFamily="18" charset="0"/>
                </a:rPr>
                <a:t>u</a:t>
              </a:r>
            </a:p>
          </p:txBody>
        </p:sp>
        <p:grpSp>
          <p:nvGrpSpPr>
            <p:cNvPr id="29748" name="Group 28"/>
            <p:cNvGrpSpPr>
              <a:grpSpLocks/>
            </p:cNvGrpSpPr>
            <p:nvPr/>
          </p:nvGrpSpPr>
          <p:grpSpPr bwMode="auto">
            <a:xfrm>
              <a:off x="2441" y="3089"/>
              <a:ext cx="183" cy="212"/>
              <a:chOff x="2390" y="3023"/>
              <a:chExt cx="183" cy="212"/>
            </a:xfrm>
          </p:grpSpPr>
          <p:sp>
            <p:nvSpPr>
              <p:cNvPr id="29755" name="Text Box 29"/>
              <p:cNvSpPr txBox="1">
                <a:spLocks noChangeArrowheads="1"/>
              </p:cNvSpPr>
              <p:nvPr/>
            </p:nvSpPr>
            <p:spPr bwMode="auto">
              <a:xfrm>
                <a:off x="2390" y="3023"/>
                <a:ext cx="183" cy="212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Bookman Old Style" pitchFamily="18" charset="0"/>
                  </a:rPr>
                  <a:t>s</a:t>
                </a:r>
              </a:p>
            </p:txBody>
          </p:sp>
          <p:sp>
            <p:nvSpPr>
              <p:cNvPr id="29756" name="Line 30"/>
              <p:cNvSpPr>
                <a:spLocks noChangeShapeType="1"/>
              </p:cNvSpPr>
              <p:nvPr/>
            </p:nvSpPr>
            <p:spPr bwMode="auto">
              <a:xfrm>
                <a:off x="2454" y="3087"/>
                <a:ext cx="6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49" name="Text Box 31"/>
            <p:cNvSpPr txBox="1">
              <a:spLocks noChangeArrowheads="1"/>
            </p:cNvSpPr>
            <p:nvPr/>
          </p:nvSpPr>
          <p:spPr bwMode="auto">
            <a:xfrm>
              <a:off x="2259" y="3104"/>
              <a:ext cx="183" cy="2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Bookman Old Style" pitchFamily="18" charset="0"/>
                </a:rPr>
                <a:t>s</a:t>
              </a:r>
            </a:p>
          </p:txBody>
        </p:sp>
        <p:sp>
          <p:nvSpPr>
            <p:cNvPr id="29750" name="Text Box 32"/>
            <p:cNvSpPr txBox="1">
              <a:spLocks noChangeArrowheads="1"/>
            </p:cNvSpPr>
            <p:nvPr/>
          </p:nvSpPr>
          <p:spPr bwMode="auto">
            <a:xfrm>
              <a:off x="2381" y="3554"/>
              <a:ext cx="270" cy="327"/>
            </a:xfrm>
            <a:prstGeom prst="rect">
              <a:avLst/>
            </a:prstGeom>
            <a:solidFill>
              <a:srgbClr val="F5CFE7"/>
            </a:solidFill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L</a:t>
              </a:r>
            </a:p>
          </p:txBody>
        </p:sp>
        <p:sp>
          <p:nvSpPr>
            <p:cNvPr id="29751" name="Text Box 33"/>
            <p:cNvSpPr txBox="1">
              <a:spLocks noChangeArrowheads="1"/>
            </p:cNvSpPr>
            <p:nvPr/>
          </p:nvSpPr>
          <p:spPr bwMode="auto">
            <a:xfrm>
              <a:off x="3284" y="2629"/>
              <a:ext cx="404" cy="327"/>
            </a:xfrm>
            <a:prstGeom prst="rect">
              <a:avLst/>
            </a:prstGeom>
            <a:solidFill>
              <a:srgbClr val="F5CFE7"/>
            </a:solidFill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Bookman Old Style" pitchFamily="18" charset="0"/>
                </a:rPr>
                <a:t>K</a:t>
              </a:r>
              <a:r>
                <a:rPr lang="en-US" baseline="30000">
                  <a:latin typeface="Bookman Old Style" pitchFamily="18" charset="0"/>
                </a:rPr>
                <a:t>+</a:t>
              </a:r>
            </a:p>
          </p:txBody>
        </p:sp>
        <p:sp>
          <p:nvSpPr>
            <p:cNvPr id="29752" name="Line 35"/>
            <p:cNvSpPr>
              <a:spLocks noChangeShapeType="1"/>
            </p:cNvSpPr>
            <p:nvPr/>
          </p:nvSpPr>
          <p:spPr bwMode="auto">
            <a:xfrm flipV="1">
              <a:off x="2880" y="2894"/>
              <a:ext cx="219" cy="10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3" name="Line 36"/>
            <p:cNvSpPr>
              <a:spLocks noChangeShapeType="1"/>
            </p:cNvSpPr>
            <p:nvPr/>
          </p:nvSpPr>
          <p:spPr bwMode="auto">
            <a:xfrm flipH="1">
              <a:off x="2606" y="3135"/>
              <a:ext cx="274" cy="10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4" name="Line 37"/>
            <p:cNvSpPr>
              <a:spLocks noChangeShapeType="1"/>
            </p:cNvSpPr>
            <p:nvPr/>
          </p:nvSpPr>
          <p:spPr bwMode="auto">
            <a:xfrm flipV="1">
              <a:off x="2176" y="3319"/>
              <a:ext cx="265" cy="10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3" name="AutoShape 41"/>
          <p:cNvSpPr>
            <a:spLocks/>
          </p:cNvSpPr>
          <p:nvPr/>
        </p:nvSpPr>
        <p:spPr bwMode="auto">
          <a:xfrm>
            <a:off x="4543425" y="1639888"/>
            <a:ext cx="223838" cy="1436687"/>
          </a:xfrm>
          <a:prstGeom prst="rightBrace">
            <a:avLst>
              <a:gd name="adj1" fmla="val 5348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4" name="Group 45"/>
          <p:cNvGrpSpPr>
            <a:grpSpLocks noChangeAspect="1"/>
          </p:cNvGrpSpPr>
          <p:nvPr/>
        </p:nvGrpSpPr>
        <p:grpSpPr bwMode="auto">
          <a:xfrm>
            <a:off x="409575" y="4479925"/>
            <a:ext cx="1225550" cy="233363"/>
            <a:chOff x="576" y="981"/>
            <a:chExt cx="1568" cy="1183"/>
          </a:xfrm>
        </p:grpSpPr>
        <p:sp>
          <p:nvSpPr>
            <p:cNvPr id="29740" name="Freeform 46"/>
            <p:cNvSpPr>
              <a:spLocks noChangeAspect="1"/>
            </p:cNvSpPr>
            <p:nvPr/>
          </p:nvSpPr>
          <p:spPr bwMode="auto">
            <a:xfrm>
              <a:off x="576" y="994"/>
              <a:ext cx="786" cy="1170"/>
            </a:xfrm>
            <a:custGeom>
              <a:avLst/>
              <a:gdLst>
                <a:gd name="T0" fmla="*/ 0 w 4599"/>
                <a:gd name="T1" fmla="*/ 588 h 1170"/>
                <a:gd name="T2" fmla="*/ 0 w 4599"/>
                <a:gd name="T3" fmla="*/ 3 h 1170"/>
                <a:gd name="T4" fmla="*/ 0 w 4599"/>
                <a:gd name="T5" fmla="*/ 606 h 1170"/>
                <a:gd name="T6" fmla="*/ 0 w 4599"/>
                <a:gd name="T7" fmla="*/ 1164 h 1170"/>
                <a:gd name="T8" fmla="*/ 0 w 4599"/>
                <a:gd name="T9" fmla="*/ 569 h 1170"/>
                <a:gd name="T10" fmla="*/ 0 w 4599"/>
                <a:gd name="T11" fmla="*/ 3 h 1170"/>
                <a:gd name="T12" fmla="*/ 1 w 4599"/>
                <a:gd name="T13" fmla="*/ 579 h 1170"/>
                <a:gd name="T14" fmla="*/ 1 w 4599"/>
                <a:gd name="T15" fmla="*/ 1164 h 1170"/>
                <a:gd name="T16" fmla="*/ 1 w 4599"/>
                <a:gd name="T17" fmla="*/ 569 h 11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99"/>
                <a:gd name="T28" fmla="*/ 0 h 1170"/>
                <a:gd name="T29" fmla="*/ 4599 w 4599"/>
                <a:gd name="T30" fmla="*/ 1170 h 11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99" h="1170">
                  <a:moveTo>
                    <a:pt x="0" y="588"/>
                  </a:moveTo>
                  <a:cubicBezTo>
                    <a:pt x="192" y="294"/>
                    <a:pt x="384" y="0"/>
                    <a:pt x="576" y="3"/>
                  </a:cubicBezTo>
                  <a:cubicBezTo>
                    <a:pt x="768" y="6"/>
                    <a:pt x="960" y="413"/>
                    <a:pt x="1152" y="606"/>
                  </a:cubicBezTo>
                  <a:cubicBezTo>
                    <a:pt x="1344" y="799"/>
                    <a:pt x="1538" y="1170"/>
                    <a:pt x="1728" y="1164"/>
                  </a:cubicBezTo>
                  <a:cubicBezTo>
                    <a:pt x="1918" y="1158"/>
                    <a:pt x="2103" y="762"/>
                    <a:pt x="2295" y="569"/>
                  </a:cubicBezTo>
                  <a:cubicBezTo>
                    <a:pt x="2487" y="376"/>
                    <a:pt x="2690" y="1"/>
                    <a:pt x="2880" y="3"/>
                  </a:cubicBezTo>
                  <a:cubicBezTo>
                    <a:pt x="3070" y="5"/>
                    <a:pt x="3248" y="386"/>
                    <a:pt x="3438" y="579"/>
                  </a:cubicBezTo>
                  <a:cubicBezTo>
                    <a:pt x="3628" y="772"/>
                    <a:pt x="3830" y="1166"/>
                    <a:pt x="4023" y="1164"/>
                  </a:cubicBezTo>
                  <a:cubicBezTo>
                    <a:pt x="4216" y="1162"/>
                    <a:pt x="4500" y="668"/>
                    <a:pt x="4599" y="56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Freeform 47"/>
            <p:cNvSpPr>
              <a:spLocks noChangeAspect="1"/>
            </p:cNvSpPr>
            <p:nvPr/>
          </p:nvSpPr>
          <p:spPr bwMode="auto">
            <a:xfrm>
              <a:off x="1358" y="981"/>
              <a:ext cx="786" cy="1170"/>
            </a:xfrm>
            <a:custGeom>
              <a:avLst/>
              <a:gdLst>
                <a:gd name="T0" fmla="*/ 0 w 4599"/>
                <a:gd name="T1" fmla="*/ 588 h 1170"/>
                <a:gd name="T2" fmla="*/ 0 w 4599"/>
                <a:gd name="T3" fmla="*/ 3 h 1170"/>
                <a:gd name="T4" fmla="*/ 0 w 4599"/>
                <a:gd name="T5" fmla="*/ 606 h 1170"/>
                <a:gd name="T6" fmla="*/ 0 w 4599"/>
                <a:gd name="T7" fmla="*/ 1164 h 1170"/>
                <a:gd name="T8" fmla="*/ 0 w 4599"/>
                <a:gd name="T9" fmla="*/ 569 h 1170"/>
                <a:gd name="T10" fmla="*/ 0 w 4599"/>
                <a:gd name="T11" fmla="*/ 3 h 1170"/>
                <a:gd name="T12" fmla="*/ 1 w 4599"/>
                <a:gd name="T13" fmla="*/ 579 h 1170"/>
                <a:gd name="T14" fmla="*/ 1 w 4599"/>
                <a:gd name="T15" fmla="*/ 1164 h 1170"/>
                <a:gd name="T16" fmla="*/ 1 w 4599"/>
                <a:gd name="T17" fmla="*/ 569 h 11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99"/>
                <a:gd name="T28" fmla="*/ 0 h 1170"/>
                <a:gd name="T29" fmla="*/ 4599 w 4599"/>
                <a:gd name="T30" fmla="*/ 1170 h 11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99" h="1170">
                  <a:moveTo>
                    <a:pt x="0" y="588"/>
                  </a:moveTo>
                  <a:cubicBezTo>
                    <a:pt x="192" y="294"/>
                    <a:pt x="384" y="0"/>
                    <a:pt x="576" y="3"/>
                  </a:cubicBezTo>
                  <a:cubicBezTo>
                    <a:pt x="768" y="6"/>
                    <a:pt x="960" y="413"/>
                    <a:pt x="1152" y="606"/>
                  </a:cubicBezTo>
                  <a:cubicBezTo>
                    <a:pt x="1344" y="799"/>
                    <a:pt x="1538" y="1170"/>
                    <a:pt x="1728" y="1164"/>
                  </a:cubicBezTo>
                  <a:cubicBezTo>
                    <a:pt x="1918" y="1158"/>
                    <a:pt x="2103" y="762"/>
                    <a:pt x="2295" y="569"/>
                  </a:cubicBezTo>
                  <a:cubicBezTo>
                    <a:pt x="2487" y="376"/>
                    <a:pt x="2690" y="1"/>
                    <a:pt x="2880" y="3"/>
                  </a:cubicBezTo>
                  <a:cubicBezTo>
                    <a:pt x="3070" y="5"/>
                    <a:pt x="3248" y="386"/>
                    <a:pt x="3438" y="579"/>
                  </a:cubicBezTo>
                  <a:cubicBezTo>
                    <a:pt x="3628" y="772"/>
                    <a:pt x="3830" y="1166"/>
                    <a:pt x="4023" y="1164"/>
                  </a:cubicBezTo>
                  <a:cubicBezTo>
                    <a:pt x="4216" y="1162"/>
                    <a:pt x="4500" y="668"/>
                    <a:pt x="4599" y="56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5" name="Line 56"/>
          <p:cNvSpPr>
            <a:spLocks noChangeShapeType="1"/>
          </p:cNvSpPr>
          <p:nvPr/>
        </p:nvSpPr>
        <p:spPr bwMode="auto">
          <a:xfrm flipV="1">
            <a:off x="747713" y="4605338"/>
            <a:ext cx="7112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6" name="Group 67"/>
          <p:cNvGrpSpPr>
            <a:grpSpLocks/>
          </p:cNvGrpSpPr>
          <p:nvPr/>
        </p:nvGrpSpPr>
        <p:grpSpPr bwMode="auto">
          <a:xfrm>
            <a:off x="3246438" y="4287838"/>
            <a:ext cx="1722437" cy="942975"/>
            <a:chOff x="2932" y="2737"/>
            <a:chExt cx="1085" cy="594"/>
          </a:xfrm>
        </p:grpSpPr>
        <p:sp>
          <p:nvSpPr>
            <p:cNvPr id="29735" name="Line 48"/>
            <p:cNvSpPr>
              <a:spLocks noChangeAspect="1" noChangeShapeType="1"/>
            </p:cNvSpPr>
            <p:nvPr/>
          </p:nvSpPr>
          <p:spPr bwMode="auto">
            <a:xfrm flipH="1">
              <a:off x="3027" y="3087"/>
              <a:ext cx="618" cy="2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Line 49"/>
            <p:cNvSpPr>
              <a:spLocks noChangeAspect="1" noChangeShapeType="1"/>
            </p:cNvSpPr>
            <p:nvPr/>
          </p:nvSpPr>
          <p:spPr bwMode="auto">
            <a:xfrm flipH="1">
              <a:off x="2990" y="3015"/>
              <a:ext cx="618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Line 50"/>
            <p:cNvSpPr>
              <a:spLocks noChangeAspect="1" noChangeShapeType="1"/>
            </p:cNvSpPr>
            <p:nvPr/>
          </p:nvSpPr>
          <p:spPr bwMode="auto">
            <a:xfrm flipH="1" flipV="1">
              <a:off x="2932" y="2737"/>
              <a:ext cx="686" cy="2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Text Box 51"/>
            <p:cNvSpPr txBox="1">
              <a:spLocks noChangeArrowheads="1"/>
            </p:cNvSpPr>
            <p:nvPr/>
          </p:nvSpPr>
          <p:spPr bwMode="auto">
            <a:xfrm>
              <a:off x="3590" y="2839"/>
              <a:ext cx="203" cy="35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5000"/>
                </a:lnSpc>
              </a:pPr>
              <a:r>
                <a:rPr lang="en-US" sz="1600">
                  <a:latin typeface="Bookman Old Style" pitchFamily="18" charset="0"/>
                </a:rPr>
                <a:t>u</a:t>
              </a:r>
            </a:p>
            <a:p>
              <a:pPr>
                <a:lnSpc>
                  <a:spcPct val="65000"/>
                </a:lnSpc>
              </a:pPr>
              <a:r>
                <a:rPr lang="en-US" sz="1600">
                  <a:latin typeface="Bookman Old Style" pitchFamily="18" charset="0"/>
                </a:rPr>
                <a:t>u</a:t>
              </a:r>
            </a:p>
            <a:p>
              <a:pPr>
                <a:lnSpc>
                  <a:spcPct val="65000"/>
                </a:lnSpc>
              </a:pPr>
              <a:r>
                <a:rPr lang="en-US" sz="1600">
                  <a:latin typeface="Bookman Old Style" pitchFamily="18" charset="0"/>
                </a:rPr>
                <a:t>d</a:t>
              </a:r>
            </a:p>
          </p:txBody>
        </p:sp>
        <p:sp>
          <p:nvSpPr>
            <p:cNvPr id="29739" name="Text Box 52"/>
            <p:cNvSpPr txBox="1">
              <a:spLocks noChangeArrowheads="1"/>
            </p:cNvSpPr>
            <p:nvPr/>
          </p:nvSpPr>
          <p:spPr bwMode="auto">
            <a:xfrm>
              <a:off x="3762" y="2790"/>
              <a:ext cx="255" cy="327"/>
            </a:xfrm>
            <a:prstGeom prst="rect">
              <a:avLst/>
            </a:prstGeom>
            <a:solidFill>
              <a:srgbClr val="F5CFE7"/>
            </a:solidFill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Bookman Old Style" pitchFamily="18" charset="0"/>
                </a:rPr>
                <a:t>p</a:t>
              </a:r>
            </a:p>
          </p:txBody>
        </p:sp>
      </p:grpSp>
      <p:sp>
        <p:nvSpPr>
          <p:cNvPr id="29707" name="Line 62"/>
          <p:cNvSpPr>
            <a:spLocks noChangeShapeType="1"/>
          </p:cNvSpPr>
          <p:nvPr/>
        </p:nvSpPr>
        <p:spPr bwMode="auto">
          <a:xfrm>
            <a:off x="1843088" y="4484688"/>
            <a:ext cx="1162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63"/>
          <p:cNvSpPr>
            <a:spLocks noChangeShapeType="1"/>
          </p:cNvSpPr>
          <p:nvPr/>
        </p:nvSpPr>
        <p:spPr bwMode="auto">
          <a:xfrm>
            <a:off x="1835150" y="4752975"/>
            <a:ext cx="1162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65"/>
          <p:cNvSpPr>
            <a:spLocks noChangeShapeType="1"/>
          </p:cNvSpPr>
          <p:nvPr/>
        </p:nvSpPr>
        <p:spPr bwMode="auto">
          <a:xfrm>
            <a:off x="2155825" y="4475163"/>
            <a:ext cx="436563" cy="142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66"/>
          <p:cNvSpPr>
            <a:spLocks noChangeShapeType="1"/>
          </p:cNvSpPr>
          <p:nvPr/>
        </p:nvSpPr>
        <p:spPr bwMode="auto">
          <a:xfrm>
            <a:off x="2133600" y="4743450"/>
            <a:ext cx="436563" cy="14288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69"/>
          <p:cNvSpPr>
            <a:spLocks noChangeAspect="1" noChangeShapeType="1"/>
          </p:cNvSpPr>
          <p:nvPr/>
        </p:nvSpPr>
        <p:spPr bwMode="auto">
          <a:xfrm flipH="1">
            <a:off x="5605463" y="4694238"/>
            <a:ext cx="979487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70"/>
          <p:cNvSpPr>
            <a:spLocks noChangeAspect="1" noChangeShapeType="1"/>
          </p:cNvSpPr>
          <p:nvPr/>
        </p:nvSpPr>
        <p:spPr bwMode="auto">
          <a:xfrm flipH="1">
            <a:off x="5392738" y="4949825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71"/>
          <p:cNvSpPr>
            <a:spLocks noChangeAspect="1" noChangeShapeType="1"/>
          </p:cNvSpPr>
          <p:nvPr/>
        </p:nvSpPr>
        <p:spPr bwMode="auto">
          <a:xfrm flipH="1">
            <a:off x="5430838" y="5064125"/>
            <a:ext cx="981075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72"/>
          <p:cNvSpPr>
            <a:spLocks noChangeAspect="1" noChangeShapeType="1"/>
          </p:cNvSpPr>
          <p:nvPr/>
        </p:nvSpPr>
        <p:spPr bwMode="auto">
          <a:xfrm flipV="1">
            <a:off x="6884988" y="3898900"/>
            <a:ext cx="1003300" cy="446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73"/>
          <p:cNvSpPr>
            <a:spLocks noChangeAspect="1" noChangeShapeType="1"/>
          </p:cNvSpPr>
          <p:nvPr/>
        </p:nvSpPr>
        <p:spPr bwMode="auto">
          <a:xfrm flipV="1">
            <a:off x="6743700" y="4187825"/>
            <a:ext cx="1003300" cy="447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Text Box 74"/>
          <p:cNvSpPr txBox="1">
            <a:spLocks noChangeArrowheads="1"/>
          </p:cNvSpPr>
          <p:nvPr/>
        </p:nvSpPr>
        <p:spPr bwMode="auto">
          <a:xfrm>
            <a:off x="6635750" y="4067175"/>
            <a:ext cx="322263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u</a:t>
            </a:r>
          </a:p>
        </p:txBody>
      </p:sp>
      <p:grpSp>
        <p:nvGrpSpPr>
          <p:cNvPr id="29717" name="Group 75"/>
          <p:cNvGrpSpPr>
            <a:grpSpLocks/>
          </p:cNvGrpSpPr>
          <p:nvPr/>
        </p:nvGrpSpPr>
        <p:grpSpPr bwMode="auto">
          <a:xfrm>
            <a:off x="6523038" y="4362450"/>
            <a:ext cx="290512" cy="336550"/>
            <a:chOff x="2390" y="3023"/>
            <a:chExt cx="183" cy="212"/>
          </a:xfrm>
        </p:grpSpPr>
        <p:sp>
          <p:nvSpPr>
            <p:cNvPr id="29733" name="Text Box 76"/>
            <p:cNvSpPr txBox="1">
              <a:spLocks noChangeArrowheads="1"/>
            </p:cNvSpPr>
            <p:nvPr/>
          </p:nvSpPr>
          <p:spPr bwMode="auto">
            <a:xfrm>
              <a:off x="2390" y="3023"/>
              <a:ext cx="183" cy="2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Bookman Old Style" pitchFamily="18" charset="0"/>
                </a:rPr>
                <a:t>s</a:t>
              </a:r>
            </a:p>
          </p:txBody>
        </p:sp>
        <p:sp>
          <p:nvSpPr>
            <p:cNvPr id="29734" name="Line 77"/>
            <p:cNvSpPr>
              <a:spLocks noChangeShapeType="1"/>
            </p:cNvSpPr>
            <p:nvPr/>
          </p:nvSpPr>
          <p:spPr bwMode="auto">
            <a:xfrm>
              <a:off x="2454" y="3087"/>
              <a:ext cx="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8" name="Text Box 78"/>
          <p:cNvSpPr txBox="1">
            <a:spLocks noChangeArrowheads="1"/>
          </p:cNvSpPr>
          <p:nvPr/>
        </p:nvSpPr>
        <p:spPr bwMode="auto">
          <a:xfrm>
            <a:off x="6234113" y="4386263"/>
            <a:ext cx="290512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Bookman Old Style" pitchFamily="18" charset="0"/>
              </a:rPr>
              <a:t>s</a:t>
            </a:r>
          </a:p>
        </p:txBody>
      </p:sp>
      <p:sp>
        <p:nvSpPr>
          <p:cNvPr id="29719" name="Text Box 79"/>
          <p:cNvSpPr txBox="1">
            <a:spLocks noChangeArrowheads="1"/>
          </p:cNvSpPr>
          <p:nvPr/>
        </p:nvSpPr>
        <p:spPr bwMode="auto">
          <a:xfrm>
            <a:off x="6427788" y="5100638"/>
            <a:ext cx="428625" cy="519112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29720" name="Text Box 80"/>
          <p:cNvSpPr txBox="1">
            <a:spLocks noChangeArrowheads="1"/>
          </p:cNvSpPr>
          <p:nvPr/>
        </p:nvSpPr>
        <p:spPr bwMode="auto">
          <a:xfrm>
            <a:off x="7861300" y="3632200"/>
            <a:ext cx="641350" cy="519113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K</a:t>
            </a:r>
            <a:r>
              <a:rPr lang="en-US" baseline="30000">
                <a:latin typeface="Bookman Old Style" pitchFamily="18" charset="0"/>
              </a:rPr>
              <a:t>+</a:t>
            </a:r>
          </a:p>
        </p:txBody>
      </p:sp>
      <p:sp>
        <p:nvSpPr>
          <p:cNvPr id="29721" name="Line 81"/>
          <p:cNvSpPr>
            <a:spLocks noChangeShapeType="1"/>
          </p:cNvSpPr>
          <p:nvPr/>
        </p:nvSpPr>
        <p:spPr bwMode="auto">
          <a:xfrm flipV="1">
            <a:off x="7002463" y="4386263"/>
            <a:ext cx="347662" cy="15875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82"/>
          <p:cNvSpPr>
            <a:spLocks noChangeShapeType="1"/>
          </p:cNvSpPr>
          <p:nvPr/>
        </p:nvSpPr>
        <p:spPr bwMode="auto">
          <a:xfrm flipH="1">
            <a:off x="7045325" y="4087813"/>
            <a:ext cx="434975" cy="16033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Line 83"/>
          <p:cNvSpPr>
            <a:spLocks noChangeShapeType="1"/>
          </p:cNvSpPr>
          <p:nvPr/>
        </p:nvSpPr>
        <p:spPr bwMode="auto">
          <a:xfrm flipV="1">
            <a:off x="6102350" y="4727575"/>
            <a:ext cx="420688" cy="15875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Text Box 84"/>
          <p:cNvSpPr txBox="1">
            <a:spLocks noChangeArrowheads="1"/>
          </p:cNvSpPr>
          <p:nvPr/>
        </p:nvSpPr>
        <p:spPr bwMode="auto">
          <a:xfrm>
            <a:off x="2271713" y="5005388"/>
            <a:ext cx="369887" cy="519112"/>
          </a:xfrm>
          <a:prstGeom prst="rect">
            <a:avLst/>
          </a:prstGeom>
          <a:solidFill>
            <a:srgbClr val="F5CFE7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f</a:t>
            </a:r>
          </a:p>
        </p:txBody>
      </p:sp>
      <p:sp>
        <p:nvSpPr>
          <p:cNvPr id="29725" name="AutoShape 85"/>
          <p:cNvSpPr>
            <a:spLocks/>
          </p:cNvSpPr>
          <p:nvPr/>
        </p:nvSpPr>
        <p:spPr bwMode="auto">
          <a:xfrm>
            <a:off x="5000625" y="4086225"/>
            <a:ext cx="238125" cy="1436688"/>
          </a:xfrm>
          <a:prstGeom prst="rightBrace">
            <a:avLst>
              <a:gd name="adj1" fmla="val 502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87"/>
          <p:cNvSpPr>
            <a:spLocks noChangeShapeType="1"/>
          </p:cNvSpPr>
          <p:nvPr/>
        </p:nvSpPr>
        <p:spPr bwMode="auto">
          <a:xfrm>
            <a:off x="0" y="349885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7454900" y="1885950"/>
            <a:ext cx="1412875" cy="1524000"/>
            <a:chOff x="4723" y="1188"/>
            <a:chExt cx="890" cy="960"/>
          </a:xfrm>
        </p:grpSpPr>
        <p:sp>
          <p:nvSpPr>
            <p:cNvPr id="29730" name="Text Box 89"/>
            <p:cNvSpPr txBox="1">
              <a:spLocks noChangeArrowheads="1"/>
            </p:cNvSpPr>
            <p:nvPr/>
          </p:nvSpPr>
          <p:spPr bwMode="auto">
            <a:xfrm>
              <a:off x="4723" y="1475"/>
              <a:ext cx="890" cy="412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repeat with </a:t>
              </a:r>
            </a:p>
            <a:p>
              <a:r>
                <a:rPr lang="en-US" sz="1800"/>
                <a:t>K </a:t>
              </a:r>
              <a:r>
                <a:rPr lang="en-US" sz="1800">
                  <a:solidFill>
                    <a:srgbClr val="0000FF"/>
                  </a:solidFill>
                  <a:latin typeface="Wingdings 3" pitchFamily="18" charset="2"/>
                </a:rPr>
                <a:t>a</a:t>
              </a:r>
              <a:r>
                <a:rPr lang="en-US" sz="1800"/>
                <a:t> K*</a:t>
              </a:r>
            </a:p>
          </p:txBody>
        </p:sp>
        <p:sp>
          <p:nvSpPr>
            <p:cNvPr id="29731" name="Line 90"/>
            <p:cNvSpPr>
              <a:spLocks noChangeShapeType="1"/>
            </p:cNvSpPr>
            <p:nvPr/>
          </p:nvSpPr>
          <p:spPr bwMode="auto">
            <a:xfrm flipH="1" flipV="1">
              <a:off x="5018" y="1188"/>
              <a:ext cx="1" cy="2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Line 91"/>
            <p:cNvSpPr>
              <a:spLocks noChangeShapeType="1"/>
            </p:cNvSpPr>
            <p:nvPr/>
          </p:nvSpPr>
          <p:spPr bwMode="auto">
            <a:xfrm>
              <a:off x="5102" y="1902"/>
              <a:ext cx="0" cy="2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8" name="Text Box 94"/>
          <p:cNvSpPr txBox="1">
            <a:spLocks noChangeArrowheads="1"/>
          </p:cNvSpPr>
          <p:nvPr/>
        </p:nvSpPr>
        <p:spPr bwMode="auto">
          <a:xfrm>
            <a:off x="1330325" y="1012825"/>
            <a:ext cx="4071938" cy="366713"/>
          </a:xfrm>
          <a:prstGeom prst="rect">
            <a:avLst/>
          </a:prstGeom>
          <a:solidFill>
            <a:srgbClr val="00FF99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Bookman Old Style" pitchFamily="18" charset="0"/>
              </a:rPr>
              <a:t>polarization transferred to u quark</a:t>
            </a:r>
          </a:p>
        </p:txBody>
      </p:sp>
      <p:sp>
        <p:nvSpPr>
          <p:cNvPr id="29729" name="Text Box 95"/>
          <p:cNvSpPr txBox="1">
            <a:spLocks noChangeArrowheads="1"/>
          </p:cNvSpPr>
          <p:nvPr/>
        </p:nvSpPr>
        <p:spPr bwMode="auto">
          <a:xfrm>
            <a:off x="619125" y="3784600"/>
            <a:ext cx="4721225" cy="366713"/>
          </a:xfrm>
          <a:prstGeom prst="rect">
            <a:avLst/>
          </a:prstGeom>
          <a:solidFill>
            <a:srgbClr val="00FF99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Bookman Old Style" pitchFamily="18" charset="0"/>
              </a:rPr>
              <a:t>polarization transferred to s sbar quarks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4" name="Group 13"/>
          <p:cNvGrpSpPr>
            <a:grpSpLocks/>
          </p:cNvGrpSpPr>
          <p:nvPr/>
        </p:nvGrpSpPr>
        <p:grpSpPr bwMode="auto">
          <a:xfrm>
            <a:off x="471488" y="3195638"/>
            <a:ext cx="8201025" cy="2203450"/>
            <a:chOff x="297" y="2013"/>
            <a:chExt cx="5166" cy="1388"/>
          </a:xfrm>
        </p:grpSpPr>
        <p:sp>
          <p:nvSpPr>
            <p:cNvPr id="30729" name="Text Box 10"/>
            <p:cNvSpPr txBox="1">
              <a:spLocks noChangeArrowheads="1"/>
            </p:cNvSpPr>
            <p:nvPr/>
          </p:nvSpPr>
          <p:spPr bwMode="auto">
            <a:xfrm>
              <a:off x="297" y="2013"/>
              <a:ext cx="5166" cy="1388"/>
            </a:xfrm>
            <a:prstGeom prst="rect">
              <a:avLst/>
            </a:prstGeom>
            <a:solidFill>
              <a:srgbClr val="FFFFB3"/>
            </a:solidFill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10000"/>
                </a:lnSpc>
              </a:pPr>
              <a:r>
                <a:rPr lang="en-US" sz="1800" b="1">
                  <a:latin typeface="Bookman Old Style" pitchFamily="18" charset="0"/>
                </a:rPr>
                <a:t>Hadrodynamic Models</a:t>
              </a:r>
            </a:p>
            <a:p>
              <a:pPr lvl="1" algn="l">
                <a:lnSpc>
                  <a:spcPct val="110000"/>
                </a:lnSpc>
              </a:pPr>
              <a:r>
                <a:rPr lang="en-US" sz="1800">
                  <a:latin typeface="Symbol" pitchFamily="18" charset="2"/>
                </a:rPr>
                <a:t>L </a:t>
              </a:r>
              <a:r>
                <a:rPr lang="en-US" sz="1800">
                  <a:latin typeface="Bookman Old Style" pitchFamily="18" charset="0"/>
                </a:rPr>
                <a:t>polarization due to interference of amplitudes</a:t>
              </a:r>
            </a:p>
            <a:p>
              <a:pPr lvl="1" algn="l">
                <a:lnSpc>
                  <a:spcPct val="110000"/>
                </a:lnSpc>
              </a:pPr>
              <a:r>
                <a:rPr lang="en-US" sz="1800">
                  <a:latin typeface="Bookman Old Style" pitchFamily="18" charset="0"/>
                </a:rPr>
                <a:t>Measurements constrain parameters</a:t>
              </a:r>
            </a:p>
            <a:p>
              <a:pPr lvl="1" algn="l">
                <a:lnSpc>
                  <a:spcPct val="110000"/>
                </a:lnSpc>
              </a:pPr>
              <a:r>
                <a:rPr lang="en-US" sz="1800">
                  <a:latin typeface="Bookman Old Style" pitchFamily="18" charset="0"/>
                </a:rPr>
                <a:t>More reliable theories </a:t>
              </a:r>
              <a:r>
                <a:rPr lang="en-US" sz="1800">
                  <a:latin typeface="Wingdings 3" pitchFamily="18" charset="2"/>
                </a:rPr>
                <a:t>g</a:t>
              </a:r>
              <a:r>
                <a:rPr lang="en-US" sz="1800">
                  <a:latin typeface="Bookman Old Style" pitchFamily="18" charset="0"/>
                </a:rPr>
                <a:t> better predictions for “missing resonances”</a:t>
              </a:r>
            </a:p>
            <a:p>
              <a:pPr algn="l">
                <a:lnSpc>
                  <a:spcPct val="110000"/>
                </a:lnSpc>
              </a:pPr>
              <a:r>
                <a:rPr lang="en-US" sz="1800" b="1">
                  <a:latin typeface="Bookman Old Style" pitchFamily="18" charset="0"/>
                </a:rPr>
                <a:t>Quark Models</a:t>
              </a:r>
            </a:p>
            <a:p>
              <a:pPr lvl="1" algn="l">
                <a:lnSpc>
                  <a:spcPct val="110000"/>
                </a:lnSpc>
              </a:pPr>
              <a:r>
                <a:rPr lang="en-US" sz="1800">
                  <a:latin typeface="Symbol" pitchFamily="18" charset="2"/>
                </a:rPr>
                <a:t>L</a:t>
              </a:r>
              <a:r>
                <a:rPr lang="en-US" sz="1800">
                  <a:latin typeface="Bookman Old Style" pitchFamily="18" charset="0"/>
                </a:rPr>
                <a:t> polarization sensitive to spin of produced quark-anti-quark</a:t>
              </a:r>
            </a:p>
            <a:p>
              <a:pPr lvl="1" algn="l">
                <a:lnSpc>
                  <a:spcPct val="110000"/>
                </a:lnSpc>
              </a:pPr>
              <a:r>
                <a:rPr lang="en-US" sz="1800">
                  <a:latin typeface="Bookman Old Style" pitchFamily="18" charset="0"/>
                </a:rPr>
                <a:t>ss pair produced with spins anti-aligned </a:t>
              </a:r>
              <a:r>
                <a:rPr lang="en-US" sz="1800">
                  <a:latin typeface="Wingdings 3" pitchFamily="18" charset="2"/>
                </a:rPr>
                <a:t>g</a:t>
              </a:r>
              <a:r>
                <a:rPr lang="en-US" sz="1800">
                  <a:latin typeface="Bookman Old Style" pitchFamily="18" charset="0"/>
                </a:rPr>
                <a:t> </a:t>
              </a:r>
              <a:r>
                <a:rPr lang="en-US" sz="1800" baseline="30000">
                  <a:latin typeface="Bookman Old Style" pitchFamily="18" charset="0"/>
                </a:rPr>
                <a:t>3</a:t>
              </a:r>
              <a:r>
                <a:rPr lang="en-US" sz="1800">
                  <a:latin typeface="Bookman Old Style" pitchFamily="18" charset="0"/>
                </a:rPr>
                <a:t>P</a:t>
              </a:r>
              <a:r>
                <a:rPr lang="en-US" sz="1800" baseline="-25000">
                  <a:latin typeface="Bookman Old Style" pitchFamily="18" charset="0"/>
                </a:rPr>
                <a:t>0</a:t>
              </a:r>
              <a:r>
                <a:rPr lang="en-US" sz="1800">
                  <a:latin typeface="Bookman Old Style" pitchFamily="18" charset="0"/>
                </a:rPr>
                <a:t> not universal ?!</a:t>
              </a:r>
            </a:p>
          </p:txBody>
        </p:sp>
        <p:sp>
          <p:nvSpPr>
            <p:cNvPr id="30730" name="Line 12"/>
            <p:cNvSpPr>
              <a:spLocks noChangeShapeType="1"/>
            </p:cNvSpPr>
            <p:nvPr/>
          </p:nvSpPr>
          <p:spPr bwMode="auto">
            <a:xfrm>
              <a:off x="720" y="3222"/>
              <a:ext cx="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3175000" y="0"/>
            <a:ext cx="2794000" cy="579438"/>
          </a:xfrm>
          <a:prstGeom prst="rect">
            <a:avLst/>
          </a:prstGeom>
          <a:solidFill>
            <a:schemeClr val="folHlink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Bookman Old Style" pitchFamily="18" charset="0"/>
              </a:rPr>
              <a:t>Observations</a:t>
            </a: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471488" y="684213"/>
            <a:ext cx="7231062" cy="1901825"/>
          </a:xfrm>
          <a:prstGeom prst="rect">
            <a:avLst/>
          </a:prstGeom>
          <a:solidFill>
            <a:srgbClr val="FFFFB3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1800" b="1">
                <a:latin typeface="Bookman Old Style" pitchFamily="18" charset="0"/>
              </a:rPr>
              <a:t>Induced Polarization</a:t>
            </a:r>
          </a:p>
          <a:p>
            <a:pPr lvl="1" algn="l">
              <a:lnSpc>
                <a:spcPct val="110000"/>
              </a:lnSpc>
            </a:pPr>
            <a:r>
              <a:rPr lang="en-US" sz="1800">
                <a:latin typeface="Bookman Old Style" pitchFamily="18" charset="0"/>
              </a:rPr>
              <a:t>large values, negative for forward kaons, pos. for backward</a:t>
            </a:r>
          </a:p>
          <a:p>
            <a:pPr lvl="1" algn="l">
              <a:lnSpc>
                <a:spcPct val="110000"/>
              </a:lnSpc>
            </a:pPr>
            <a:r>
              <a:rPr lang="en-US" sz="1800">
                <a:latin typeface="Symbol" pitchFamily="18" charset="2"/>
              </a:rPr>
              <a:t>S</a:t>
            </a:r>
            <a:r>
              <a:rPr lang="en-US" sz="1800" baseline="30000">
                <a:latin typeface="Bookman Old Style" pitchFamily="18" charset="0"/>
              </a:rPr>
              <a:t>0</a:t>
            </a:r>
            <a:r>
              <a:rPr lang="en-US" sz="1800">
                <a:latin typeface="Bookman Old Style" pitchFamily="18" charset="0"/>
              </a:rPr>
              <a:t> polarization opposite to </a:t>
            </a:r>
            <a:r>
              <a:rPr lang="en-US" sz="1800">
                <a:latin typeface="Symbol" pitchFamily="18" charset="2"/>
              </a:rPr>
              <a:t>L</a:t>
            </a:r>
            <a:r>
              <a:rPr lang="en-US" sz="1800">
                <a:latin typeface="Bookman Old Style" pitchFamily="18" charset="0"/>
              </a:rPr>
              <a:t>’s</a:t>
            </a:r>
          </a:p>
          <a:p>
            <a:pPr algn="l">
              <a:lnSpc>
                <a:spcPct val="110000"/>
              </a:lnSpc>
            </a:pPr>
            <a:r>
              <a:rPr lang="en-US" sz="1800" b="1">
                <a:latin typeface="Bookman Old Style" pitchFamily="18" charset="0"/>
              </a:rPr>
              <a:t>Transferred Polarization</a:t>
            </a:r>
          </a:p>
          <a:p>
            <a:pPr lvl="1" algn="l">
              <a:lnSpc>
                <a:spcPct val="110000"/>
              </a:lnSpc>
            </a:pPr>
            <a:r>
              <a:rPr lang="en-US" sz="1800">
                <a:latin typeface="Bookman Old Style" pitchFamily="18" charset="0"/>
              </a:rPr>
              <a:t>large values (~ 75%), approx. constant with W, cos</a:t>
            </a:r>
            <a:r>
              <a:rPr lang="en-US" sz="1800">
                <a:latin typeface="Symbol" pitchFamily="18" charset="2"/>
              </a:rPr>
              <a:t>q</a:t>
            </a:r>
            <a:r>
              <a:rPr lang="en-US" sz="1800" baseline="-25000">
                <a:latin typeface="Bookman Old Style" pitchFamily="18" charset="0"/>
              </a:rPr>
              <a:t>K</a:t>
            </a:r>
          </a:p>
          <a:p>
            <a:pPr lvl="1" algn="l">
              <a:lnSpc>
                <a:spcPct val="110000"/>
              </a:lnSpc>
            </a:pPr>
            <a:r>
              <a:rPr lang="en-US" sz="1800">
                <a:latin typeface="Symbol" pitchFamily="18" charset="2"/>
              </a:rPr>
              <a:t>L</a:t>
            </a:r>
            <a:r>
              <a:rPr lang="en-US" sz="1800">
                <a:latin typeface="Bookman Old Style" pitchFamily="18" charset="0"/>
              </a:rPr>
              <a:t> polarization in same direction as virtual photon</a:t>
            </a: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3098800" y="2641600"/>
            <a:ext cx="2940050" cy="579438"/>
          </a:xfrm>
          <a:prstGeom prst="rect">
            <a:avLst/>
          </a:prstGeom>
          <a:solidFill>
            <a:schemeClr val="folHlink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Bookman Old Style" pitchFamily="18" charset="0"/>
              </a:rPr>
              <a:t>Interpretation</a:t>
            </a:r>
          </a:p>
        </p:txBody>
      </p:sp>
      <p:sp>
        <p:nvSpPr>
          <p:cNvPr id="314379" name="Text Box 11"/>
          <p:cNvSpPr txBox="1">
            <a:spLocks noChangeArrowheads="1"/>
          </p:cNvSpPr>
          <p:nvPr/>
        </p:nvSpPr>
        <p:spPr bwMode="auto">
          <a:xfrm>
            <a:off x="1319213" y="5641975"/>
            <a:ext cx="6503987" cy="457200"/>
          </a:xfrm>
          <a:prstGeom prst="rect">
            <a:avLst/>
          </a:prstGeom>
          <a:solidFill>
            <a:srgbClr val="FF99FF"/>
          </a:solidFill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latin typeface="Wingdings 3" pitchFamily="18" charset="2"/>
              </a:rPr>
              <a:t>g </a:t>
            </a:r>
            <a:r>
              <a:rPr lang="en-US" sz="2400">
                <a:latin typeface="Bookman Old Style" pitchFamily="18" charset="0"/>
              </a:rPr>
              <a:t> new way to study quark-pair creation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Quark pair creation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215900" y="1592263"/>
            <a:ext cx="85217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1800">
                <a:latin typeface="Bookman Old Style" pitchFamily="18" charset="0"/>
              </a:rPr>
              <a:t>Extensive bibliography: Micu, Carlitz and Kislinger, Le Yaouanc et al, Casher, Neuberger and Nussinov, Isgur and Kokoski, Kumano and Pandharipande, Geiger and Swanson, Barnes, Ackleh and Swanson</a:t>
            </a:r>
          </a:p>
          <a:p>
            <a:pPr algn="l">
              <a:buFontTx/>
              <a:buChar char="•"/>
            </a:pPr>
            <a:endParaRPr lang="en-US" sz="1800">
              <a:latin typeface="Bookman Old Style" pitchFamily="18" charset="0"/>
            </a:endParaRPr>
          </a:p>
          <a:p>
            <a:pPr algn="l">
              <a:buFontTx/>
              <a:buChar char="•"/>
            </a:pPr>
            <a:r>
              <a:rPr lang="en-US" sz="1800">
                <a:latin typeface="Bookman Old Style" pitchFamily="18" charset="0"/>
              </a:rPr>
              <a:t>Same general idea: creation of a pair of (colored) quarks “breaks” the color flux-tube into two colorless pieces.</a:t>
            </a:r>
          </a:p>
          <a:p>
            <a:pPr algn="l">
              <a:buFontTx/>
              <a:buChar char="•"/>
            </a:pPr>
            <a:endParaRPr lang="en-US" sz="1800">
              <a:latin typeface="Bookman Old Style" pitchFamily="18" charset="0"/>
            </a:endParaRPr>
          </a:p>
          <a:p>
            <a:pPr algn="l">
              <a:buFontTx/>
              <a:buChar char="•"/>
            </a:pPr>
            <a:r>
              <a:rPr lang="en-US" sz="1800">
                <a:latin typeface="Bookman Old Style" pitchFamily="18" charset="0"/>
              </a:rPr>
              <a:t>Main question: what is the quantum state of the q-q pair?</a:t>
            </a:r>
          </a:p>
          <a:p>
            <a:pPr lvl="1" algn="l">
              <a:buFontTx/>
              <a:buChar char="•"/>
            </a:pPr>
            <a:r>
              <a:rPr lang="en-US" sz="1800">
                <a:latin typeface="Bookman Old Style" pitchFamily="18" charset="0"/>
              </a:rPr>
              <a:t>quantum number of a single gluon? </a:t>
            </a:r>
            <a:r>
              <a:rPr lang="en-US" sz="1800" baseline="30000">
                <a:latin typeface="Bookman Old Style" pitchFamily="18" charset="0"/>
              </a:rPr>
              <a:t>3</a:t>
            </a:r>
            <a:r>
              <a:rPr lang="en-US" sz="1800">
                <a:latin typeface="Bookman Old Style" pitchFamily="18" charset="0"/>
              </a:rPr>
              <a:t>S</a:t>
            </a:r>
            <a:r>
              <a:rPr lang="en-US" sz="1800" baseline="-25000">
                <a:latin typeface="Bookman Old Style" pitchFamily="18" charset="0"/>
              </a:rPr>
              <a:t>1</a:t>
            </a:r>
            <a:r>
              <a:rPr lang="en-US" sz="1800">
                <a:latin typeface="Bookman Old Style" pitchFamily="18" charset="0"/>
              </a:rPr>
              <a:t> ?</a:t>
            </a:r>
          </a:p>
          <a:p>
            <a:pPr lvl="1" algn="l">
              <a:buFontTx/>
              <a:buChar char="•"/>
            </a:pPr>
            <a:r>
              <a:rPr lang="en-US" sz="1800">
                <a:latin typeface="Bookman Old Style" pitchFamily="18" charset="0"/>
              </a:rPr>
              <a:t>quantum number of the vacuum? </a:t>
            </a:r>
            <a:r>
              <a:rPr lang="en-US" sz="1800" baseline="30000">
                <a:latin typeface="Bookman Old Style" pitchFamily="18" charset="0"/>
              </a:rPr>
              <a:t>3</a:t>
            </a:r>
            <a:r>
              <a:rPr lang="en-US" sz="1800">
                <a:latin typeface="Bookman Old Style" pitchFamily="18" charset="0"/>
              </a:rPr>
              <a:t>P</a:t>
            </a:r>
            <a:r>
              <a:rPr lang="en-US" sz="1800" baseline="-25000">
                <a:latin typeface="Bookman Old Style" pitchFamily="18" charset="0"/>
              </a:rPr>
              <a:t>0</a:t>
            </a:r>
            <a:r>
              <a:rPr lang="en-US" sz="1800">
                <a:latin typeface="Bookman Old Style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46063"/>
            <a:ext cx="8432800" cy="860425"/>
          </a:xfrm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sz="2800" dirty="0" smtClean="0">
                <a:latin typeface="Palatino" pitchFamily="18" charset="0"/>
              </a:rPr>
              <a:t>How to describe exclusive production ?</a:t>
            </a:r>
            <a:br>
              <a:rPr lang="en-US" sz="2800" dirty="0" smtClean="0">
                <a:latin typeface="Palatino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Palatino" pitchFamily="18" charset="0"/>
              </a:rPr>
              <a:t>hadrons</a:t>
            </a:r>
            <a:r>
              <a:rPr lang="en-US" sz="2800" dirty="0" smtClean="0">
                <a:latin typeface="Palatino" pitchFamily="18" charset="0"/>
              </a:rPr>
              <a:t> or quarks ?</a:t>
            </a:r>
          </a:p>
        </p:txBody>
      </p:sp>
      <p:grpSp>
        <p:nvGrpSpPr>
          <p:cNvPr id="9221" name="Group 8"/>
          <p:cNvGrpSpPr>
            <a:grpSpLocks/>
          </p:cNvGrpSpPr>
          <p:nvPr/>
        </p:nvGrpSpPr>
        <p:grpSpPr bwMode="auto">
          <a:xfrm>
            <a:off x="0" y="1447800"/>
            <a:ext cx="8899525" cy="3473450"/>
            <a:chOff x="0" y="1323"/>
            <a:chExt cx="5606" cy="2188"/>
          </a:xfrm>
        </p:grpSpPr>
        <p:pic>
          <p:nvPicPr>
            <p:cNvPr id="9226" name="Picture 4" descr="hadron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323"/>
              <a:ext cx="2872" cy="2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Picture 6" descr="quark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1" y="1323"/>
              <a:ext cx="2375" cy="2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157163" y="5105400"/>
            <a:ext cx="4202112" cy="915988"/>
          </a:xfrm>
          <a:prstGeom prst="rect">
            <a:avLst/>
          </a:prstGeom>
          <a:solidFill>
            <a:srgbClr val="FFEEDD"/>
          </a:solidFill>
          <a:ln w="38100" algn="ctr">
            <a:noFill/>
            <a:miter lim="800000"/>
            <a:headEnd/>
            <a:tailEnd/>
          </a:ln>
          <a:effectLst>
            <a:outerShdw blurRad="50800" dist="508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dirty="0">
                <a:latin typeface="Bookman Old Style" pitchFamily="18" charset="0"/>
              </a:rPr>
              <a:t>Currents are </a:t>
            </a:r>
            <a:r>
              <a:rPr lang="en-US" sz="1800" dirty="0">
                <a:solidFill>
                  <a:srgbClr val="0000FF"/>
                </a:solidFill>
                <a:latin typeface="Bookman Old Style" pitchFamily="18" charset="0"/>
              </a:rPr>
              <a:t>mesons, baryons</a:t>
            </a:r>
          </a:p>
          <a:p>
            <a:pPr algn="l">
              <a:buFontTx/>
              <a:buChar char="•"/>
            </a:pPr>
            <a:r>
              <a:rPr lang="en-US" sz="1800" dirty="0">
                <a:latin typeface="Bookman Old Style" pitchFamily="18" charset="0"/>
              </a:rPr>
              <a:t>Not “elementary”</a:t>
            </a:r>
          </a:p>
          <a:p>
            <a:pPr algn="l">
              <a:buFontTx/>
              <a:buChar char="•"/>
            </a:pPr>
            <a:r>
              <a:rPr lang="en-US" sz="1800" dirty="0">
                <a:latin typeface="Bookman Old Style" pitchFamily="18" charset="0"/>
              </a:rPr>
              <a:t>Mature field; but many parameters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4859338" y="5105400"/>
            <a:ext cx="3917950" cy="1190625"/>
          </a:xfrm>
          <a:prstGeom prst="rect">
            <a:avLst/>
          </a:prstGeom>
          <a:solidFill>
            <a:srgbClr val="FFEEDD"/>
          </a:solidFill>
          <a:ln w="38100" algn="ctr">
            <a:noFill/>
            <a:miter lim="800000"/>
            <a:headEnd/>
            <a:tailEnd/>
          </a:ln>
          <a:effectLst>
            <a:outerShdw blurRad="50800" dist="508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dirty="0">
                <a:latin typeface="Bookman Old Style" pitchFamily="18" charset="0"/>
              </a:rPr>
              <a:t>Currents are </a:t>
            </a:r>
            <a:r>
              <a:rPr lang="en-US" sz="1800" dirty="0">
                <a:solidFill>
                  <a:srgbClr val="0000FF"/>
                </a:solidFill>
                <a:latin typeface="Bookman Old Style" pitchFamily="18" charset="0"/>
              </a:rPr>
              <a:t>constituent quarks</a:t>
            </a:r>
          </a:p>
          <a:p>
            <a:pPr algn="l">
              <a:buFontTx/>
              <a:buChar char="•"/>
            </a:pPr>
            <a:r>
              <a:rPr lang="en-US" sz="1800" dirty="0">
                <a:latin typeface="Bookman Old Style" pitchFamily="18" charset="0"/>
              </a:rPr>
              <a:t>Not “elementary” either !</a:t>
            </a:r>
          </a:p>
          <a:p>
            <a:pPr algn="l">
              <a:buFontTx/>
              <a:buChar char="•"/>
            </a:pPr>
            <a:r>
              <a:rPr lang="en-US" sz="1800" dirty="0">
                <a:latin typeface="Bookman Old Style" pitchFamily="18" charset="0"/>
              </a:rPr>
              <a:t>Successes in meson decays; no</a:t>
            </a:r>
          </a:p>
          <a:p>
            <a:pPr algn="l"/>
            <a:r>
              <a:rPr lang="en-US" sz="1800" dirty="0">
                <a:latin typeface="Bookman Old Style" pitchFamily="18" charset="0"/>
              </a:rPr>
              <a:t>	work on production</a:t>
            </a:r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>
            <a:off x="4687888" y="1277938"/>
            <a:ext cx="0" cy="504983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3228" name="AutoShape 12"/>
          <p:cNvSpPr>
            <a:spLocks noChangeArrowheads="1"/>
          </p:cNvSpPr>
          <p:nvPr/>
        </p:nvSpPr>
        <p:spPr bwMode="auto">
          <a:xfrm>
            <a:off x="7866063" y="3236913"/>
            <a:ext cx="1031875" cy="449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324" name="Picture 12" descr="leonardo_fing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1025" y="4575175"/>
            <a:ext cx="439420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sz="2800" dirty="0" smtClean="0">
                <a:latin typeface="Palatino" pitchFamily="18" charset="0"/>
              </a:rPr>
              <a:t>How is spin transferred to the </a:t>
            </a:r>
            <a:r>
              <a:rPr lang="en-US" sz="2800" dirty="0" smtClean="0">
                <a:latin typeface="Symbol" pitchFamily="18" charset="2"/>
              </a:rPr>
              <a:t>L</a:t>
            </a:r>
            <a:r>
              <a:rPr lang="en-US" sz="2800" dirty="0" smtClean="0">
                <a:latin typeface="Palatino" pitchFamily="18" charset="0"/>
              </a:rPr>
              <a:t> ?</a:t>
            </a:r>
          </a:p>
        </p:txBody>
      </p:sp>
      <p:pic>
        <p:nvPicPr>
          <p:cNvPr id="10246" name="Picture 8" descr="spin_transf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412875"/>
            <a:ext cx="4095750" cy="26670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495800" y="5016500"/>
            <a:ext cx="1638300" cy="914400"/>
            <a:chOff x="2832" y="3160"/>
            <a:chExt cx="1032" cy="576"/>
          </a:xfrm>
        </p:grpSpPr>
        <p:sp>
          <p:nvSpPr>
            <p:cNvPr id="10257" name="Oval 30"/>
            <p:cNvSpPr>
              <a:spLocks noChangeArrowheads="1"/>
            </p:cNvSpPr>
            <p:nvPr/>
          </p:nvSpPr>
          <p:spPr bwMode="auto">
            <a:xfrm>
              <a:off x="2832" y="3160"/>
              <a:ext cx="1032" cy="576"/>
            </a:xfrm>
            <a:prstGeom prst="ellipse">
              <a:avLst/>
            </a:prstGeom>
            <a:gradFill rotWithShape="1">
              <a:gsLst>
                <a:gs pos="0">
                  <a:srgbClr val="FFFFCC"/>
                </a:gs>
                <a:gs pos="100000">
                  <a:srgbClr val="99FFCC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58" name="Group 29"/>
            <p:cNvGrpSpPr>
              <a:grpSpLocks/>
            </p:cNvGrpSpPr>
            <p:nvPr/>
          </p:nvGrpSpPr>
          <p:grpSpPr bwMode="auto">
            <a:xfrm>
              <a:off x="3104" y="3251"/>
              <a:ext cx="488" cy="365"/>
              <a:chOff x="416" y="3147"/>
              <a:chExt cx="488" cy="365"/>
            </a:xfrm>
          </p:grpSpPr>
          <p:sp>
            <p:nvSpPr>
              <p:cNvPr id="10259" name="Oval 13"/>
              <p:cNvSpPr>
                <a:spLocks noChangeArrowheads="1"/>
              </p:cNvSpPr>
              <p:nvPr/>
            </p:nvSpPr>
            <p:spPr bwMode="auto">
              <a:xfrm>
                <a:off x="416" y="3228"/>
                <a:ext cx="219" cy="22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Oval 14"/>
              <p:cNvSpPr>
                <a:spLocks noChangeArrowheads="1"/>
              </p:cNvSpPr>
              <p:nvPr/>
            </p:nvSpPr>
            <p:spPr bwMode="auto">
              <a:xfrm>
                <a:off x="685" y="3228"/>
                <a:ext cx="219" cy="220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000000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Line 16"/>
              <p:cNvSpPr>
                <a:spLocks noChangeShapeType="1"/>
              </p:cNvSpPr>
              <p:nvPr/>
            </p:nvSpPr>
            <p:spPr bwMode="auto">
              <a:xfrm flipV="1">
                <a:off x="704" y="3147"/>
                <a:ext cx="174" cy="3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Line 17"/>
              <p:cNvSpPr>
                <a:spLocks noChangeShapeType="1"/>
              </p:cNvSpPr>
              <p:nvPr/>
            </p:nvSpPr>
            <p:spPr bwMode="auto">
              <a:xfrm flipV="1">
                <a:off x="444" y="3147"/>
                <a:ext cx="174" cy="3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6502400" y="2743200"/>
            <a:ext cx="2335213" cy="3052763"/>
            <a:chOff x="4096" y="1728"/>
            <a:chExt cx="1471" cy="1923"/>
          </a:xfrm>
        </p:grpSpPr>
        <p:grpSp>
          <p:nvGrpSpPr>
            <p:cNvPr id="10253" name="Group 37"/>
            <p:cNvGrpSpPr>
              <a:grpSpLocks/>
            </p:cNvGrpSpPr>
            <p:nvPr/>
          </p:nvGrpSpPr>
          <p:grpSpPr bwMode="auto">
            <a:xfrm>
              <a:off x="4096" y="2673"/>
              <a:ext cx="1471" cy="978"/>
              <a:chOff x="4096" y="2673"/>
              <a:chExt cx="1471" cy="978"/>
            </a:xfrm>
          </p:grpSpPr>
          <p:sp>
            <p:nvSpPr>
              <p:cNvPr id="10255" name="Text Box 33"/>
              <p:cNvSpPr txBox="1">
                <a:spLocks noChangeArrowheads="1"/>
              </p:cNvSpPr>
              <p:nvPr/>
            </p:nvSpPr>
            <p:spPr bwMode="auto">
              <a:xfrm>
                <a:off x="4096" y="2673"/>
                <a:ext cx="1471" cy="978"/>
              </a:xfrm>
              <a:prstGeom prst="rect">
                <a:avLst/>
              </a:prstGeom>
              <a:solidFill>
                <a:schemeClr val="folHlink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What is the </a:t>
                </a:r>
              </a:p>
              <a:p>
                <a:r>
                  <a:rPr lang="en-US" sz="2400"/>
                  <a:t>spin-state of the</a:t>
                </a:r>
              </a:p>
              <a:p>
                <a:r>
                  <a:rPr lang="en-US" sz="2400"/>
                  <a:t>q q pair?</a:t>
                </a:r>
              </a:p>
              <a:p>
                <a:r>
                  <a:rPr lang="en-US" sz="2400" baseline="30000"/>
                  <a:t>3</a:t>
                </a:r>
                <a:r>
                  <a:rPr lang="en-US" sz="2400"/>
                  <a:t>P</a:t>
                </a:r>
                <a:r>
                  <a:rPr lang="en-US" sz="2400" baseline="-25000"/>
                  <a:t>0 </a:t>
                </a:r>
                <a:r>
                  <a:rPr lang="en-US" sz="2400"/>
                  <a:t>, </a:t>
                </a:r>
                <a:r>
                  <a:rPr lang="en-US" sz="2400" baseline="30000"/>
                  <a:t>3</a:t>
                </a:r>
                <a:r>
                  <a:rPr lang="en-US" sz="2400"/>
                  <a:t>S</a:t>
                </a:r>
                <a:r>
                  <a:rPr lang="en-US" sz="2400" baseline="-25000"/>
                  <a:t>1</a:t>
                </a:r>
                <a:r>
                  <a:rPr lang="en-US" sz="2400"/>
                  <a:t>?</a:t>
                </a:r>
              </a:p>
            </p:txBody>
          </p:sp>
          <p:sp>
            <p:nvSpPr>
              <p:cNvPr id="10256" name="Line 34"/>
              <p:cNvSpPr>
                <a:spLocks noChangeShapeType="1"/>
              </p:cNvSpPr>
              <p:nvPr/>
            </p:nvSpPr>
            <p:spPr bwMode="auto">
              <a:xfrm flipV="1">
                <a:off x="4639" y="3195"/>
                <a:ext cx="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4" name="Line 41"/>
            <p:cNvSpPr>
              <a:spLocks noChangeShapeType="1"/>
            </p:cNvSpPr>
            <p:nvPr/>
          </p:nvSpPr>
          <p:spPr bwMode="auto">
            <a:xfrm flipH="1" flipV="1">
              <a:off x="4176" y="1728"/>
              <a:ext cx="576" cy="91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706438" y="1385888"/>
            <a:ext cx="3340100" cy="2444750"/>
            <a:chOff x="445" y="873"/>
            <a:chExt cx="2104" cy="1540"/>
          </a:xfrm>
        </p:grpSpPr>
        <p:pic>
          <p:nvPicPr>
            <p:cNvPr id="10251" name="Picture 9" descr="creati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5" y="1211"/>
              <a:ext cx="2104" cy="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2" name="Text Box 45"/>
            <p:cNvSpPr txBox="1">
              <a:spLocks noChangeArrowheads="1"/>
            </p:cNvSpPr>
            <p:nvPr/>
          </p:nvSpPr>
          <p:spPr bwMode="auto">
            <a:xfrm>
              <a:off x="545" y="873"/>
              <a:ext cx="1735" cy="231"/>
            </a:xfrm>
            <a:prstGeom prst="rect">
              <a:avLst/>
            </a:prstGeom>
            <a:solidFill>
              <a:srgbClr val="FF99FF"/>
            </a:solidFill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Classical view of creation</a:t>
              </a:r>
            </a:p>
          </p:txBody>
        </p:sp>
      </p:grpSp>
      <p:sp>
        <p:nvSpPr>
          <p:cNvPr id="397332" name="Oval 20"/>
          <p:cNvSpPr>
            <a:spLocks noChangeArrowheads="1"/>
          </p:cNvSpPr>
          <p:nvPr/>
        </p:nvSpPr>
        <p:spPr bwMode="auto">
          <a:xfrm>
            <a:off x="2122488" y="2384425"/>
            <a:ext cx="774700" cy="4572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63"/>
          <p:cNvSpPr>
            <a:spLocks noChangeArrowheads="1"/>
          </p:cNvSpPr>
          <p:nvPr/>
        </p:nvSpPr>
        <p:spPr bwMode="auto">
          <a:xfrm>
            <a:off x="5578475" y="3781425"/>
            <a:ext cx="2771775" cy="1524000"/>
          </a:xfrm>
          <a:prstGeom prst="rect">
            <a:avLst/>
          </a:prstGeom>
          <a:solidFill>
            <a:srgbClr val="FF0000">
              <a:alpha val="3137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160"/>
          <p:cNvSpPr>
            <a:spLocks noChangeArrowheads="1"/>
          </p:cNvSpPr>
          <p:nvPr/>
        </p:nvSpPr>
        <p:spPr bwMode="auto">
          <a:xfrm>
            <a:off x="5195888" y="1654175"/>
            <a:ext cx="3686175" cy="3702050"/>
          </a:xfrm>
          <a:prstGeom prst="parallelogram">
            <a:avLst>
              <a:gd name="adj" fmla="val 25000"/>
            </a:avLst>
          </a:prstGeom>
          <a:solidFill>
            <a:srgbClr val="FFFFCC"/>
          </a:solidFill>
          <a:ln w="1905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16"/>
          <p:cNvSpPr txBox="1">
            <a:spLocks noChangeArrowheads="1"/>
          </p:cNvSpPr>
          <p:nvPr/>
        </p:nvSpPr>
        <p:spPr bwMode="auto">
          <a:xfrm>
            <a:off x="203200" y="3487738"/>
            <a:ext cx="4635500" cy="2508250"/>
          </a:xfrm>
          <a:prstGeom prst="rect">
            <a:avLst/>
          </a:prstGeom>
          <a:solidFill>
            <a:srgbClr val="FFEEDD"/>
          </a:solidFill>
          <a:ln w="38100" algn="ctr">
            <a:noFill/>
            <a:miter lim="800000"/>
            <a:headEnd/>
            <a:tailEnd/>
          </a:ln>
          <a:effectLst>
            <a:outerShdw blurRad="50800" dist="50800" dir="2700000" algn="tl" rotWithShape="0">
              <a:prstClr val="black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sz="2400" dirty="0">
                <a:latin typeface="Bookman Old Style" pitchFamily="18" charset="0"/>
              </a:rPr>
              <a:t>    Axes </a:t>
            </a:r>
            <a:r>
              <a:rPr lang="en-US" sz="2000" dirty="0">
                <a:latin typeface="Bookman Old Style" pitchFamily="18" charset="0"/>
              </a:rPr>
              <a:t>of</a:t>
            </a:r>
            <a:r>
              <a:rPr lang="en-US" sz="2400" dirty="0">
                <a:latin typeface="Bookman Old Style" pitchFamily="18" charset="0"/>
              </a:rPr>
              <a:t> polarization</a:t>
            </a:r>
          </a:p>
          <a:p>
            <a:pPr algn="l">
              <a:lnSpc>
                <a:spcPct val="125000"/>
              </a:lnSpc>
            </a:pPr>
            <a:r>
              <a:rPr lang="en-US" sz="1800" dirty="0">
                <a:latin typeface="Bookman Old Style" pitchFamily="18" charset="0"/>
              </a:rPr>
              <a:t>“</a:t>
            </a:r>
            <a:r>
              <a:rPr lang="en-US" sz="1800" dirty="0" err="1">
                <a:latin typeface="Bookman Old Style" pitchFamily="18" charset="0"/>
              </a:rPr>
              <a:t>nlt</a:t>
            </a:r>
            <a:r>
              <a:rPr lang="en-US" sz="1800" dirty="0">
                <a:latin typeface="Bookman Old Style" pitchFamily="18" charset="0"/>
              </a:rPr>
              <a:t>”   l along K+ direction</a:t>
            </a:r>
          </a:p>
          <a:p>
            <a:pPr algn="l">
              <a:lnSpc>
                <a:spcPct val="125000"/>
              </a:lnSpc>
            </a:pPr>
            <a:r>
              <a:rPr lang="en-US" sz="1800" dirty="0">
                <a:latin typeface="Bookman Old Style" pitchFamily="18" charset="0"/>
              </a:rPr>
              <a:t>         n normal to hadron plane</a:t>
            </a:r>
          </a:p>
          <a:p>
            <a:pPr algn="l">
              <a:lnSpc>
                <a:spcPct val="125000"/>
              </a:lnSpc>
            </a:pPr>
            <a:endParaRPr lang="en-US" sz="1800" dirty="0">
              <a:latin typeface="Bookman Old Style" pitchFamily="18" charset="0"/>
            </a:endParaRPr>
          </a:p>
          <a:p>
            <a:pPr algn="l">
              <a:lnSpc>
                <a:spcPct val="125000"/>
              </a:lnSpc>
            </a:pPr>
            <a:r>
              <a:rPr lang="en-US" sz="1800" dirty="0">
                <a:latin typeface="Bookman Old Style" pitchFamily="18" charset="0"/>
              </a:rPr>
              <a:t>“xyz”  z along virtual photon direction</a:t>
            </a:r>
          </a:p>
          <a:p>
            <a:pPr algn="l">
              <a:lnSpc>
                <a:spcPct val="125000"/>
              </a:lnSpc>
            </a:pPr>
            <a:r>
              <a:rPr lang="en-US" sz="1800" dirty="0">
                <a:latin typeface="Bookman Old Style" pitchFamily="18" charset="0"/>
              </a:rPr>
              <a:t>          y normal to electron plane</a:t>
            </a:r>
          </a:p>
          <a:p>
            <a:pPr algn="l"/>
            <a:endParaRPr lang="en-US" sz="1600" dirty="0">
              <a:latin typeface="Bookman Old Style" pitchFamily="18" charset="0"/>
            </a:endParaRPr>
          </a:p>
        </p:txBody>
      </p:sp>
      <p:sp>
        <p:nvSpPr>
          <p:cNvPr id="11271" name="Rectangle 11"/>
          <p:cNvSpPr>
            <a:spLocks noGrp="1" noChangeArrowheads="1"/>
          </p:cNvSpPr>
          <p:nvPr>
            <p:ph type="title"/>
          </p:nvPr>
        </p:nvSpPr>
        <p:spPr>
          <a:xfrm>
            <a:off x="660400" y="187325"/>
            <a:ext cx="7997825" cy="1190625"/>
          </a:xfrm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dirty="0" smtClean="0">
                <a:latin typeface="Palatino" pitchFamily="18" charset="0"/>
              </a:rPr>
              <a:t>Coordinate systems: </a:t>
            </a:r>
            <a:r>
              <a:rPr lang="en-US" sz="3200" dirty="0" err="1" smtClean="0">
                <a:solidFill>
                  <a:schemeClr val="tx1"/>
                </a:solidFill>
                <a:latin typeface="Palatino" pitchFamily="18" charset="0"/>
              </a:rPr>
              <a:t>electroproduction</a:t>
            </a:r>
            <a:r>
              <a:rPr lang="en-US" sz="3200" dirty="0" smtClean="0">
                <a:solidFill>
                  <a:schemeClr val="tx1"/>
                </a:solidFill>
                <a:latin typeface="Palatino" pitchFamily="18" charset="0"/>
              </a:rPr>
              <a:t> ,</a:t>
            </a:r>
            <a:br>
              <a:rPr lang="en-US" sz="3200" dirty="0" smtClean="0">
                <a:solidFill>
                  <a:schemeClr val="tx1"/>
                </a:solidFill>
                <a:latin typeface="Palatino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Palatino" pitchFamily="18" charset="0"/>
              </a:rPr>
              <a:t>transferred  polarization</a:t>
            </a:r>
            <a:r>
              <a:rPr lang="en-US" sz="2000" dirty="0" smtClean="0"/>
              <a:t> 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227013" y="1887538"/>
            <a:ext cx="4086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>
                <a:latin typeface="Symbol" pitchFamily="18" charset="2"/>
              </a:rPr>
              <a:t>    g*</a:t>
            </a:r>
            <a:r>
              <a:rPr lang="en-US" sz="3600">
                <a:latin typeface="Bookman Old Style" pitchFamily="18" charset="0"/>
              </a:rPr>
              <a:t> p </a:t>
            </a:r>
            <a:r>
              <a:rPr lang="en-US" sz="3600">
                <a:latin typeface="Wingdings 3" pitchFamily="18" charset="2"/>
              </a:rPr>
              <a:t>g</a:t>
            </a:r>
            <a:r>
              <a:rPr lang="en-US" sz="3600">
                <a:latin typeface="Bookman Old Style" pitchFamily="18" charset="0"/>
              </a:rPr>
              <a:t> K</a:t>
            </a:r>
            <a:r>
              <a:rPr lang="en-US" sz="3600" baseline="30000">
                <a:latin typeface="Bookman Old Style" pitchFamily="18" charset="0"/>
              </a:rPr>
              <a:t>+</a:t>
            </a:r>
            <a:r>
              <a:rPr lang="en-US" sz="3600">
                <a:latin typeface="Bookman Old Style" pitchFamily="18" charset="0"/>
              </a:rPr>
              <a:t> </a:t>
            </a:r>
            <a:r>
              <a:rPr lang="en-US" sz="3600">
                <a:latin typeface="Symbol" pitchFamily="18" charset="2"/>
              </a:rPr>
              <a:t>L</a:t>
            </a:r>
            <a:endParaRPr lang="en-US" sz="1800">
              <a:latin typeface="Bookman Old Style" pitchFamily="18" charset="0"/>
            </a:endParaRPr>
          </a:p>
          <a:p>
            <a:pPr algn="l"/>
            <a:endParaRPr lang="en-US" sz="1800">
              <a:latin typeface="Bookman Old Style" pitchFamily="18" charset="0"/>
            </a:endParaRPr>
          </a:p>
        </p:txBody>
      </p:sp>
      <p:sp>
        <p:nvSpPr>
          <p:cNvPr id="349201" name="AutoShape 17"/>
          <p:cNvSpPr>
            <a:spLocks noChangeArrowheads="1"/>
          </p:cNvSpPr>
          <p:nvPr/>
        </p:nvSpPr>
        <p:spPr bwMode="auto">
          <a:xfrm>
            <a:off x="231775" y="4956175"/>
            <a:ext cx="4327525" cy="8128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33"/>
          <p:cNvSpPr txBox="1">
            <a:spLocks noChangeArrowheads="1"/>
          </p:cNvSpPr>
          <p:nvPr/>
        </p:nvSpPr>
        <p:spPr bwMode="auto">
          <a:xfrm>
            <a:off x="3956050" y="5205413"/>
            <a:ext cx="18415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1275" name="Line 27"/>
          <p:cNvSpPr>
            <a:spLocks noChangeShapeType="1"/>
          </p:cNvSpPr>
          <p:nvPr/>
        </p:nvSpPr>
        <p:spPr bwMode="auto">
          <a:xfrm flipV="1">
            <a:off x="6553200" y="3779838"/>
            <a:ext cx="14732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30"/>
          <p:cNvSpPr txBox="1">
            <a:spLocks noChangeArrowheads="1"/>
          </p:cNvSpPr>
          <p:nvPr/>
        </p:nvSpPr>
        <p:spPr bwMode="auto">
          <a:xfrm>
            <a:off x="7391400" y="3617913"/>
            <a:ext cx="498475" cy="701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Bookman Old Style" pitchFamily="18" charset="0"/>
              </a:rPr>
              <a:t>p</a:t>
            </a:r>
          </a:p>
        </p:txBody>
      </p:sp>
      <p:sp>
        <p:nvSpPr>
          <p:cNvPr id="11277" name="Line 59"/>
          <p:cNvSpPr>
            <a:spLocks noChangeShapeType="1"/>
          </p:cNvSpPr>
          <p:nvPr/>
        </p:nvSpPr>
        <p:spPr bwMode="auto">
          <a:xfrm flipV="1">
            <a:off x="6561138" y="2000250"/>
            <a:ext cx="1260475" cy="17319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60"/>
          <p:cNvSpPr>
            <a:spLocks noChangeShapeType="1"/>
          </p:cNvSpPr>
          <p:nvPr/>
        </p:nvSpPr>
        <p:spPr bwMode="auto">
          <a:xfrm flipH="1">
            <a:off x="5681663" y="3732213"/>
            <a:ext cx="879475" cy="1214437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67"/>
          <p:cNvSpPr txBox="1">
            <a:spLocks noChangeArrowheads="1"/>
          </p:cNvSpPr>
          <p:nvPr/>
        </p:nvSpPr>
        <p:spPr bwMode="auto">
          <a:xfrm>
            <a:off x="5788025" y="4438650"/>
            <a:ext cx="498475" cy="641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Symbol" pitchFamily="18" charset="2"/>
              </a:rPr>
              <a:t>L</a:t>
            </a:r>
          </a:p>
        </p:txBody>
      </p:sp>
      <p:sp>
        <p:nvSpPr>
          <p:cNvPr id="11280" name="Text Box 68"/>
          <p:cNvSpPr txBox="1">
            <a:spLocks noChangeArrowheads="1"/>
          </p:cNvSpPr>
          <p:nvPr/>
        </p:nvSpPr>
        <p:spPr bwMode="auto">
          <a:xfrm>
            <a:off x="7769225" y="1655763"/>
            <a:ext cx="439738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Bookman Old Style" pitchFamily="18" charset="0"/>
              </a:rPr>
              <a:t>K</a:t>
            </a:r>
          </a:p>
        </p:txBody>
      </p:sp>
      <p:sp>
        <p:nvSpPr>
          <p:cNvPr id="11281" name="Text Box 69"/>
          <p:cNvSpPr txBox="1">
            <a:spLocks noChangeArrowheads="1"/>
          </p:cNvSpPr>
          <p:nvPr/>
        </p:nvSpPr>
        <p:spPr bwMode="auto">
          <a:xfrm>
            <a:off x="6029325" y="5353050"/>
            <a:ext cx="1728788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FF"/>
                </a:solidFill>
                <a:latin typeface="Bookman Old Style" pitchFamily="18" charset="0"/>
              </a:rPr>
              <a:t>hadronic c.m.</a:t>
            </a:r>
          </a:p>
        </p:txBody>
      </p:sp>
      <p:grpSp>
        <p:nvGrpSpPr>
          <p:cNvPr id="11282" name="Group 73"/>
          <p:cNvGrpSpPr>
            <a:grpSpLocks/>
          </p:cNvGrpSpPr>
          <p:nvPr/>
        </p:nvGrpSpPr>
        <p:grpSpPr bwMode="auto">
          <a:xfrm>
            <a:off x="5616575" y="3019425"/>
            <a:ext cx="1033463" cy="881063"/>
            <a:chOff x="2562" y="1068"/>
            <a:chExt cx="717" cy="564"/>
          </a:xfrm>
        </p:grpSpPr>
        <p:sp>
          <p:nvSpPr>
            <p:cNvPr id="11303" name="Text Box 29"/>
            <p:cNvSpPr txBox="1">
              <a:spLocks noChangeArrowheads="1"/>
            </p:cNvSpPr>
            <p:nvPr/>
          </p:nvSpPr>
          <p:spPr bwMode="auto">
            <a:xfrm>
              <a:off x="2850" y="1068"/>
              <a:ext cx="429" cy="44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Symbol" pitchFamily="18" charset="2"/>
                </a:rPr>
                <a:t>g</a:t>
              </a:r>
              <a:r>
                <a:rPr lang="en-US" sz="4000">
                  <a:latin typeface="Bookman Old Style" pitchFamily="18" charset="0"/>
                </a:rPr>
                <a:t>*</a:t>
              </a:r>
            </a:p>
          </p:txBody>
        </p:sp>
        <p:grpSp>
          <p:nvGrpSpPr>
            <p:cNvPr id="11304" name="Group 72"/>
            <p:cNvGrpSpPr>
              <a:grpSpLocks/>
            </p:cNvGrpSpPr>
            <p:nvPr/>
          </p:nvGrpSpPr>
          <p:grpSpPr bwMode="auto">
            <a:xfrm>
              <a:off x="2562" y="1486"/>
              <a:ext cx="619" cy="146"/>
              <a:chOff x="3092" y="3046"/>
              <a:chExt cx="619" cy="146"/>
            </a:xfrm>
          </p:grpSpPr>
          <p:sp>
            <p:nvSpPr>
              <p:cNvPr id="11305" name="Freeform 20"/>
              <p:cNvSpPr>
                <a:spLocks/>
              </p:cNvSpPr>
              <p:nvPr/>
            </p:nvSpPr>
            <p:spPr bwMode="auto">
              <a:xfrm>
                <a:off x="3092" y="3048"/>
                <a:ext cx="308" cy="144"/>
              </a:xfrm>
              <a:custGeom>
                <a:avLst/>
                <a:gdLst>
                  <a:gd name="T0" fmla="*/ 0 w 4617"/>
                  <a:gd name="T1" fmla="*/ 0 h 1155"/>
                  <a:gd name="T2" fmla="*/ 0 w 4617"/>
                  <a:gd name="T3" fmla="*/ 0 h 1155"/>
                  <a:gd name="T4" fmla="*/ 0 w 4617"/>
                  <a:gd name="T5" fmla="*/ 0 h 1155"/>
                  <a:gd name="T6" fmla="*/ 0 w 4617"/>
                  <a:gd name="T7" fmla="*/ 0 h 1155"/>
                  <a:gd name="T8" fmla="*/ 0 w 4617"/>
                  <a:gd name="T9" fmla="*/ 0 h 1155"/>
                  <a:gd name="T10" fmla="*/ 0 w 4617"/>
                  <a:gd name="T11" fmla="*/ 0 h 1155"/>
                  <a:gd name="T12" fmla="*/ 0 w 4617"/>
                  <a:gd name="T13" fmla="*/ 0 h 1155"/>
                  <a:gd name="T14" fmla="*/ 0 w 4617"/>
                  <a:gd name="T15" fmla="*/ 0 h 1155"/>
                  <a:gd name="T16" fmla="*/ 0 w 4617"/>
                  <a:gd name="T17" fmla="*/ 0 h 11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617"/>
                  <a:gd name="T28" fmla="*/ 0 h 1155"/>
                  <a:gd name="T29" fmla="*/ 4617 w 4617"/>
                  <a:gd name="T30" fmla="*/ 1155 h 11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617" h="1155">
                    <a:moveTo>
                      <a:pt x="0" y="579"/>
                    </a:moveTo>
                    <a:cubicBezTo>
                      <a:pt x="187" y="292"/>
                      <a:pt x="375" y="5"/>
                      <a:pt x="567" y="3"/>
                    </a:cubicBezTo>
                    <a:cubicBezTo>
                      <a:pt x="759" y="1"/>
                      <a:pt x="957" y="378"/>
                      <a:pt x="1152" y="570"/>
                    </a:cubicBezTo>
                    <a:cubicBezTo>
                      <a:pt x="1347" y="762"/>
                      <a:pt x="1542" y="1155"/>
                      <a:pt x="1737" y="1155"/>
                    </a:cubicBezTo>
                    <a:cubicBezTo>
                      <a:pt x="1932" y="1155"/>
                      <a:pt x="2132" y="762"/>
                      <a:pt x="2322" y="570"/>
                    </a:cubicBezTo>
                    <a:cubicBezTo>
                      <a:pt x="2512" y="378"/>
                      <a:pt x="2690" y="0"/>
                      <a:pt x="2880" y="3"/>
                    </a:cubicBezTo>
                    <a:cubicBezTo>
                      <a:pt x="3070" y="6"/>
                      <a:pt x="3272" y="398"/>
                      <a:pt x="3465" y="588"/>
                    </a:cubicBezTo>
                    <a:cubicBezTo>
                      <a:pt x="3658" y="778"/>
                      <a:pt x="3849" y="1149"/>
                      <a:pt x="4041" y="1146"/>
                    </a:cubicBezTo>
                    <a:cubicBezTo>
                      <a:pt x="4233" y="1143"/>
                      <a:pt x="4425" y="856"/>
                      <a:pt x="4617" y="57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6" name="Freeform 28"/>
              <p:cNvSpPr>
                <a:spLocks/>
              </p:cNvSpPr>
              <p:nvPr/>
            </p:nvSpPr>
            <p:spPr bwMode="auto">
              <a:xfrm>
                <a:off x="3403" y="3046"/>
                <a:ext cx="308" cy="144"/>
              </a:xfrm>
              <a:custGeom>
                <a:avLst/>
                <a:gdLst>
                  <a:gd name="T0" fmla="*/ 0 w 4617"/>
                  <a:gd name="T1" fmla="*/ 0 h 1155"/>
                  <a:gd name="T2" fmla="*/ 0 w 4617"/>
                  <a:gd name="T3" fmla="*/ 0 h 1155"/>
                  <a:gd name="T4" fmla="*/ 0 w 4617"/>
                  <a:gd name="T5" fmla="*/ 0 h 1155"/>
                  <a:gd name="T6" fmla="*/ 0 w 4617"/>
                  <a:gd name="T7" fmla="*/ 0 h 1155"/>
                  <a:gd name="T8" fmla="*/ 0 w 4617"/>
                  <a:gd name="T9" fmla="*/ 0 h 1155"/>
                  <a:gd name="T10" fmla="*/ 0 w 4617"/>
                  <a:gd name="T11" fmla="*/ 0 h 1155"/>
                  <a:gd name="T12" fmla="*/ 0 w 4617"/>
                  <a:gd name="T13" fmla="*/ 0 h 1155"/>
                  <a:gd name="T14" fmla="*/ 0 w 4617"/>
                  <a:gd name="T15" fmla="*/ 0 h 1155"/>
                  <a:gd name="T16" fmla="*/ 0 w 4617"/>
                  <a:gd name="T17" fmla="*/ 0 h 11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617"/>
                  <a:gd name="T28" fmla="*/ 0 h 1155"/>
                  <a:gd name="T29" fmla="*/ 4617 w 4617"/>
                  <a:gd name="T30" fmla="*/ 1155 h 11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617" h="1155">
                    <a:moveTo>
                      <a:pt x="0" y="579"/>
                    </a:moveTo>
                    <a:cubicBezTo>
                      <a:pt x="187" y="292"/>
                      <a:pt x="375" y="5"/>
                      <a:pt x="567" y="3"/>
                    </a:cubicBezTo>
                    <a:cubicBezTo>
                      <a:pt x="759" y="1"/>
                      <a:pt x="957" y="378"/>
                      <a:pt x="1152" y="570"/>
                    </a:cubicBezTo>
                    <a:cubicBezTo>
                      <a:pt x="1347" y="762"/>
                      <a:pt x="1542" y="1155"/>
                      <a:pt x="1737" y="1155"/>
                    </a:cubicBezTo>
                    <a:cubicBezTo>
                      <a:pt x="1932" y="1155"/>
                      <a:pt x="2132" y="762"/>
                      <a:pt x="2322" y="570"/>
                    </a:cubicBezTo>
                    <a:cubicBezTo>
                      <a:pt x="2512" y="378"/>
                      <a:pt x="2690" y="0"/>
                      <a:pt x="2880" y="3"/>
                    </a:cubicBezTo>
                    <a:cubicBezTo>
                      <a:pt x="3070" y="6"/>
                      <a:pt x="3272" y="398"/>
                      <a:pt x="3465" y="588"/>
                    </a:cubicBezTo>
                    <a:cubicBezTo>
                      <a:pt x="3658" y="778"/>
                      <a:pt x="3849" y="1149"/>
                      <a:pt x="4041" y="1146"/>
                    </a:cubicBezTo>
                    <a:cubicBezTo>
                      <a:pt x="4233" y="1143"/>
                      <a:pt x="4425" y="856"/>
                      <a:pt x="4617" y="57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49334" name="AutoShape 150"/>
          <p:cNvSpPr>
            <a:spLocks noChangeArrowheads="1"/>
          </p:cNvSpPr>
          <p:nvPr/>
        </p:nvSpPr>
        <p:spPr bwMode="auto">
          <a:xfrm>
            <a:off x="228600" y="3962400"/>
            <a:ext cx="4327525" cy="8128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161"/>
          <p:cNvSpPr>
            <a:spLocks noChangeArrowheads="1"/>
          </p:cNvSpPr>
          <p:nvPr/>
        </p:nvSpPr>
        <p:spPr bwMode="auto">
          <a:xfrm>
            <a:off x="5578475" y="2263775"/>
            <a:ext cx="2771775" cy="1509713"/>
          </a:xfrm>
          <a:prstGeom prst="rect">
            <a:avLst/>
          </a:prstGeom>
          <a:solidFill>
            <a:srgbClr val="FF0000">
              <a:alpha val="3137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75"/>
          <p:cNvGrpSpPr>
            <a:grpSpLocks/>
          </p:cNvGrpSpPr>
          <p:nvPr/>
        </p:nvGrpSpPr>
        <p:grpSpPr bwMode="auto">
          <a:xfrm>
            <a:off x="4751388" y="1931988"/>
            <a:ext cx="1357312" cy="2162175"/>
            <a:chOff x="2993" y="1217"/>
            <a:chExt cx="855" cy="1362"/>
          </a:xfrm>
        </p:grpSpPr>
        <p:grpSp>
          <p:nvGrpSpPr>
            <p:cNvPr id="11295" name="Group 168"/>
            <p:cNvGrpSpPr>
              <a:grpSpLocks/>
            </p:cNvGrpSpPr>
            <p:nvPr/>
          </p:nvGrpSpPr>
          <p:grpSpPr bwMode="auto">
            <a:xfrm>
              <a:off x="3270" y="1997"/>
              <a:ext cx="578" cy="582"/>
              <a:chOff x="2603" y="1165"/>
              <a:chExt cx="578" cy="582"/>
            </a:xfrm>
          </p:grpSpPr>
          <p:sp>
            <p:nvSpPr>
              <p:cNvPr id="11297" name="Text Box 45"/>
              <p:cNvSpPr txBox="1">
                <a:spLocks noChangeArrowheads="1"/>
              </p:cNvSpPr>
              <p:nvPr/>
            </p:nvSpPr>
            <p:spPr bwMode="auto">
              <a:xfrm>
                <a:off x="2991" y="1535"/>
                <a:ext cx="177" cy="212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  <a:latin typeface="Bookman Old Style" pitchFamily="18" charset="0"/>
                  </a:rPr>
                  <a:t>z</a:t>
                </a:r>
              </a:p>
            </p:txBody>
          </p:sp>
          <p:sp>
            <p:nvSpPr>
              <p:cNvPr id="11298" name="Line 47"/>
              <p:cNvSpPr>
                <a:spLocks noChangeShapeType="1"/>
              </p:cNvSpPr>
              <p:nvPr/>
            </p:nvSpPr>
            <p:spPr bwMode="auto">
              <a:xfrm flipH="1">
                <a:off x="2851" y="1218"/>
                <a:ext cx="0" cy="3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lg" len="lg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9" name="Line 48"/>
              <p:cNvSpPr>
                <a:spLocks noChangeShapeType="1"/>
              </p:cNvSpPr>
              <p:nvPr/>
            </p:nvSpPr>
            <p:spPr bwMode="auto">
              <a:xfrm flipH="1" flipV="1">
                <a:off x="2842" y="1523"/>
                <a:ext cx="339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lg" len="lg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0" name="Text Box 50"/>
              <p:cNvSpPr txBox="1">
                <a:spLocks noChangeArrowheads="1"/>
              </p:cNvSpPr>
              <p:nvPr/>
            </p:nvSpPr>
            <p:spPr bwMode="auto">
              <a:xfrm>
                <a:off x="2603" y="1454"/>
                <a:ext cx="185" cy="212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  <a:latin typeface="Bookman Old Style" pitchFamily="18" charset="0"/>
                  </a:rPr>
                  <a:t>y</a:t>
                </a:r>
              </a:p>
            </p:txBody>
          </p:sp>
          <p:sp>
            <p:nvSpPr>
              <p:cNvPr id="11301" name="Text Box 51"/>
              <p:cNvSpPr txBox="1">
                <a:spLocks noChangeArrowheads="1"/>
              </p:cNvSpPr>
              <p:nvPr/>
            </p:nvSpPr>
            <p:spPr bwMode="auto">
              <a:xfrm>
                <a:off x="2878" y="1165"/>
                <a:ext cx="188" cy="212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  <a:latin typeface="Bookman Old Style" pitchFamily="18" charset="0"/>
                  </a:rPr>
                  <a:t>x</a:t>
                </a:r>
              </a:p>
            </p:txBody>
          </p:sp>
          <p:sp>
            <p:nvSpPr>
              <p:cNvPr id="11302" name="Line 167"/>
              <p:cNvSpPr>
                <a:spLocks noChangeShapeType="1"/>
              </p:cNvSpPr>
              <p:nvPr/>
            </p:nvSpPr>
            <p:spPr bwMode="auto">
              <a:xfrm>
                <a:off x="2683" y="1392"/>
                <a:ext cx="168" cy="13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lg" len="lg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96" name="Text Box 172"/>
            <p:cNvSpPr txBox="1">
              <a:spLocks noChangeArrowheads="1"/>
            </p:cNvSpPr>
            <p:nvPr/>
          </p:nvSpPr>
          <p:spPr bwMode="auto">
            <a:xfrm>
              <a:off x="2993" y="1217"/>
              <a:ext cx="561" cy="334"/>
            </a:xfrm>
            <a:prstGeom prst="rect">
              <a:avLst/>
            </a:prstGeom>
            <a:solidFill>
              <a:srgbClr val="FF0000">
                <a:alpha val="3137"/>
              </a:srgb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Bookman Old Style" pitchFamily="18" charset="0"/>
                </a:rPr>
                <a:t>electron</a:t>
              </a:r>
            </a:p>
            <a:p>
              <a:r>
                <a:rPr lang="en-US" sz="1400">
                  <a:latin typeface="Bookman Old Style" pitchFamily="18" charset="0"/>
                </a:rPr>
                <a:t>plane</a:t>
              </a:r>
            </a:p>
          </p:txBody>
        </p:sp>
      </p:grpSp>
      <p:grpSp>
        <p:nvGrpSpPr>
          <p:cNvPr id="6" name="Group 174"/>
          <p:cNvGrpSpPr>
            <a:grpSpLocks/>
          </p:cNvGrpSpPr>
          <p:nvPr/>
        </p:nvGrpSpPr>
        <p:grpSpPr bwMode="auto">
          <a:xfrm>
            <a:off x="6807200" y="2205038"/>
            <a:ext cx="1836738" cy="3871912"/>
            <a:chOff x="4288" y="1389"/>
            <a:chExt cx="1157" cy="2439"/>
          </a:xfrm>
        </p:grpSpPr>
        <p:grpSp>
          <p:nvGrpSpPr>
            <p:cNvPr id="11287" name="Group 171"/>
            <p:cNvGrpSpPr>
              <a:grpSpLocks/>
            </p:cNvGrpSpPr>
            <p:nvPr/>
          </p:nvGrpSpPr>
          <p:grpSpPr bwMode="auto">
            <a:xfrm>
              <a:off x="4288" y="1389"/>
              <a:ext cx="681" cy="777"/>
              <a:chOff x="2432" y="887"/>
              <a:chExt cx="681" cy="777"/>
            </a:xfrm>
          </p:grpSpPr>
          <p:sp>
            <p:nvSpPr>
              <p:cNvPr id="11289" name="Line 139"/>
              <p:cNvSpPr>
                <a:spLocks noChangeShapeType="1"/>
              </p:cNvSpPr>
              <p:nvPr/>
            </p:nvSpPr>
            <p:spPr bwMode="auto">
              <a:xfrm flipH="1">
                <a:off x="2719" y="1078"/>
                <a:ext cx="183" cy="30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triangle" w="lg" len="lg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0" name="Line 140"/>
              <p:cNvSpPr>
                <a:spLocks noChangeShapeType="1"/>
              </p:cNvSpPr>
              <p:nvPr/>
            </p:nvSpPr>
            <p:spPr bwMode="auto">
              <a:xfrm flipH="1" flipV="1">
                <a:off x="2734" y="1382"/>
                <a:ext cx="339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triangle" w="lg" len="lg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" name="Line 141"/>
              <p:cNvSpPr>
                <a:spLocks noChangeShapeType="1"/>
              </p:cNvSpPr>
              <p:nvPr/>
            </p:nvSpPr>
            <p:spPr bwMode="auto">
              <a:xfrm>
                <a:off x="2611" y="1056"/>
                <a:ext cx="108" cy="329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triangle" w="lg" len="lg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" name="Text Box 142"/>
              <p:cNvSpPr txBox="1">
                <a:spLocks noChangeArrowheads="1"/>
              </p:cNvSpPr>
              <p:nvPr/>
            </p:nvSpPr>
            <p:spPr bwMode="auto">
              <a:xfrm>
                <a:off x="2432" y="1019"/>
                <a:ext cx="201" cy="212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00FF"/>
                    </a:solidFill>
                    <a:latin typeface="Bookman Old Style" pitchFamily="18" charset="0"/>
                  </a:rPr>
                  <a:t>n</a:t>
                </a:r>
              </a:p>
            </p:txBody>
          </p:sp>
          <p:sp>
            <p:nvSpPr>
              <p:cNvPr id="11293" name="Text Box 143"/>
              <p:cNvSpPr txBox="1">
                <a:spLocks noChangeArrowheads="1"/>
              </p:cNvSpPr>
              <p:nvPr/>
            </p:nvSpPr>
            <p:spPr bwMode="auto">
              <a:xfrm>
                <a:off x="2799" y="887"/>
                <a:ext cx="154" cy="212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00FF"/>
                    </a:solidFill>
                    <a:latin typeface="Bookman Old Style" pitchFamily="18" charset="0"/>
                  </a:rPr>
                  <a:t>l</a:t>
                </a:r>
              </a:p>
            </p:txBody>
          </p:sp>
          <p:sp>
            <p:nvSpPr>
              <p:cNvPr id="11294" name="Text Box 145"/>
              <p:cNvSpPr txBox="1">
                <a:spLocks noChangeArrowheads="1"/>
              </p:cNvSpPr>
              <p:nvPr/>
            </p:nvSpPr>
            <p:spPr bwMode="auto">
              <a:xfrm>
                <a:off x="2954" y="1472"/>
                <a:ext cx="159" cy="192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400">
                    <a:solidFill>
                      <a:srgbClr val="0000FF"/>
                    </a:solidFill>
                    <a:latin typeface="Bookman Old Style" pitchFamily="18" charset="0"/>
                  </a:rPr>
                  <a:t>t</a:t>
                </a:r>
              </a:p>
            </p:txBody>
          </p:sp>
        </p:grpSp>
        <p:sp>
          <p:nvSpPr>
            <p:cNvPr id="11288" name="Text Box 173"/>
            <p:cNvSpPr txBox="1">
              <a:spLocks noChangeArrowheads="1"/>
            </p:cNvSpPr>
            <p:nvPr/>
          </p:nvSpPr>
          <p:spPr bwMode="auto">
            <a:xfrm>
              <a:off x="4927" y="3494"/>
              <a:ext cx="518" cy="334"/>
            </a:xfrm>
            <a:prstGeom prst="rect">
              <a:avLst/>
            </a:prstGeom>
            <a:solidFill>
              <a:srgbClr val="FFFFCC"/>
            </a:solidFill>
            <a:ln w="12700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Bookman Old Style" pitchFamily="18" charset="0"/>
                </a:rPr>
                <a:t>hadron</a:t>
              </a:r>
            </a:p>
            <a:p>
              <a:r>
                <a:rPr lang="en-US" sz="1400">
                  <a:latin typeface="Bookman Old Style" pitchFamily="18" charset="0"/>
                </a:rPr>
                <a:t>plane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49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01" grpId="0" animBg="1"/>
      <p:bldP spid="349334" grpId="0" animBg="1"/>
      <p:bldP spid="34933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9425" y="332695"/>
            <a:ext cx="5441950" cy="715962"/>
          </a:xfrm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sz="2800" smtClean="0">
                <a:latin typeface="Palatino" pitchFamily="18" charset="0"/>
              </a:rPr>
              <a:t>Polarization Analysis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89858" y="1433286"/>
            <a:ext cx="8229600" cy="3675743"/>
          </a:xfrm>
          <a:solidFill>
            <a:srgbClr val="FFEEDD"/>
          </a:solidFill>
          <a:effectLst>
            <a:outerShdw blurRad="50800" dist="50800" dir="2700000" algn="tl" rotWithShape="0">
              <a:prstClr val="black"/>
            </a:outerShdw>
          </a:effectLst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US" dirty="0" smtClean="0"/>
              <a:t>Event sample </a:t>
            </a:r>
            <a:r>
              <a:rPr lang="en-US" dirty="0" smtClean="0">
                <a:solidFill>
                  <a:srgbClr val="FF0000"/>
                </a:solidFill>
              </a:rPr>
              <a:t>chosen</a:t>
            </a:r>
            <a:r>
              <a:rPr lang="en-US" dirty="0" smtClean="0"/>
              <a:t> from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peak region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US" dirty="0" smtClean="0"/>
              <a:t>Proton’s track </a:t>
            </a:r>
            <a:r>
              <a:rPr lang="en-US" dirty="0" smtClean="0">
                <a:solidFill>
                  <a:srgbClr val="FF0000"/>
                </a:solidFill>
              </a:rPr>
              <a:t>boosted</a:t>
            </a:r>
            <a:r>
              <a:rPr lang="en-US" dirty="0" smtClean="0"/>
              <a:t> to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rest frame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US" dirty="0" err="1" smtClean="0"/>
              <a:t>Cos</a:t>
            </a:r>
            <a:r>
              <a:rPr lang="en-US" dirty="0" err="1" smtClean="0">
                <a:latin typeface="Symbol" pitchFamily="18" charset="2"/>
              </a:rPr>
              <a:t>q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calculated</a:t>
            </a:r>
            <a:r>
              <a:rPr lang="en-US" dirty="0" smtClean="0"/>
              <a:t> relative to chosen axis 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US" dirty="0" smtClean="0"/>
              <a:t>Distribution </a:t>
            </a:r>
            <a:r>
              <a:rPr lang="en-US" dirty="0" smtClean="0">
                <a:solidFill>
                  <a:srgbClr val="FF0000"/>
                </a:solidFill>
              </a:rPr>
              <a:t>fit</a:t>
            </a:r>
            <a:r>
              <a:rPr lang="en-US" dirty="0" smtClean="0"/>
              <a:t> to ( </a:t>
            </a:r>
            <a:r>
              <a:rPr lang="en-US" dirty="0" smtClean="0">
                <a:solidFill>
                  <a:srgbClr val="0000FF"/>
                </a:solidFill>
              </a:rPr>
              <a:t>1 + </a:t>
            </a:r>
            <a:r>
              <a:rPr lang="en-US" dirty="0" smtClean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P </a:t>
            </a:r>
            <a:r>
              <a:rPr lang="en-US" dirty="0" err="1" smtClean="0">
                <a:solidFill>
                  <a:srgbClr val="0000FF"/>
                </a:solidFill>
              </a:rPr>
              <a:t>cos</a:t>
            </a:r>
            <a:r>
              <a:rPr lang="en-US" dirty="0" err="1" smtClean="0">
                <a:solidFill>
                  <a:srgbClr val="0000FF"/>
                </a:solidFill>
                <a:latin typeface="Symbol" pitchFamily="18" charset="2"/>
              </a:rPr>
              <a:t>q</a:t>
            </a:r>
            <a:r>
              <a:rPr lang="en-US" baseline="-25000" dirty="0" err="1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 )</a:t>
            </a:r>
          </a:p>
          <a:p>
            <a:pPr lvl="1" eaLnBrk="1" hangingPunct="1">
              <a:lnSpc>
                <a:spcPct val="125000"/>
              </a:lnSpc>
            </a:pPr>
            <a:r>
              <a:rPr lang="en-US" dirty="0" smtClean="0"/>
              <a:t>where </a:t>
            </a:r>
            <a:r>
              <a:rPr lang="en-US" b="1" dirty="0" smtClean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the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decay asymmetry, .642 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84" name="Text Box 36"/>
          <p:cNvSpPr txBox="1">
            <a:spLocks noChangeArrowheads="1"/>
          </p:cNvSpPr>
          <p:nvPr/>
        </p:nvSpPr>
        <p:spPr bwMode="auto">
          <a:xfrm>
            <a:off x="241300" y="5705475"/>
            <a:ext cx="3462338" cy="396875"/>
          </a:xfrm>
          <a:prstGeom prst="rect">
            <a:avLst/>
          </a:prstGeom>
          <a:solidFill>
            <a:srgbClr val="FFEEDD"/>
          </a:solidFill>
          <a:ln w="38100" algn="ctr">
            <a:noFill/>
            <a:miter lim="800000"/>
            <a:headEnd/>
            <a:tailEnd/>
          </a:ln>
          <a:effectLst>
            <a:outerShdw blurRad="50800" dist="508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latin typeface="Bookman Old Style" pitchFamily="18" charset="0"/>
              </a:rPr>
              <a:t>Simpler in quark picture ?</a:t>
            </a:r>
          </a:p>
        </p:txBody>
      </p:sp>
      <p:sp>
        <p:nvSpPr>
          <p:cNvPr id="13317" name="Rectangle 30"/>
          <p:cNvSpPr>
            <a:spLocks noGrp="1" noChangeArrowheads="1"/>
          </p:cNvSpPr>
          <p:nvPr>
            <p:ph type="title"/>
          </p:nvPr>
        </p:nvSpPr>
        <p:spPr>
          <a:xfrm>
            <a:off x="203200" y="87313"/>
            <a:ext cx="3375025" cy="1020762"/>
          </a:xfrm>
          <a:solidFill>
            <a:srgbClr val="BDBDFF"/>
          </a:solidFill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00FF"/>
                </a:solidFill>
                <a:latin typeface="Symbol" pitchFamily="18" charset="2"/>
              </a:rPr>
              <a:t>L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Palatino" pitchFamily="18" charset="0"/>
              </a:rPr>
              <a:t>Polarization</a:t>
            </a:r>
            <a:br>
              <a:rPr lang="en-US" sz="3200" dirty="0" smtClean="0">
                <a:solidFill>
                  <a:srgbClr val="0000FF"/>
                </a:solidFill>
                <a:latin typeface="Palatino" pitchFamily="18" charset="0"/>
              </a:rPr>
            </a:br>
            <a:r>
              <a:rPr lang="en-US" sz="3200" dirty="0" smtClean="0">
                <a:solidFill>
                  <a:srgbClr val="0000FF"/>
                </a:solidFill>
                <a:latin typeface="Palatino" pitchFamily="18" charset="0"/>
              </a:rPr>
              <a:t>Transfer</a:t>
            </a:r>
          </a:p>
        </p:txBody>
      </p:sp>
      <p:pic>
        <p:nvPicPr>
          <p:cNvPr id="13318" name="Picture 29" descr="dpol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22675" y="465138"/>
            <a:ext cx="5121275" cy="5929312"/>
          </a:xfrm>
          <a:noFill/>
        </p:spPr>
      </p:pic>
      <p:sp>
        <p:nvSpPr>
          <p:cNvPr id="13319" name="Text Box 32"/>
          <p:cNvSpPr txBox="1">
            <a:spLocks noChangeArrowheads="1"/>
          </p:cNvSpPr>
          <p:nvPr/>
        </p:nvSpPr>
        <p:spPr bwMode="auto">
          <a:xfrm>
            <a:off x="174625" y="1377950"/>
            <a:ext cx="339725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FF3399"/>
                </a:solidFill>
                <a:latin typeface="Bookman Old Style" pitchFamily="18" charset="0"/>
              </a:rPr>
              <a:t> xyz system</a:t>
            </a:r>
          </a:p>
          <a:p>
            <a:pPr lvl="1" algn="l"/>
            <a:r>
              <a:rPr lang="en-US" sz="1800">
                <a:latin typeface="Bookman Old Style" pitchFamily="18" charset="0"/>
              </a:rPr>
              <a:t>defined in electron plane</a:t>
            </a:r>
          </a:p>
          <a:p>
            <a:pPr lvl="1" algn="l"/>
            <a:r>
              <a:rPr lang="en-US" sz="1800">
                <a:latin typeface="Bookman Old Style" pitchFamily="18" charset="0"/>
              </a:rPr>
              <a:t>z along </a:t>
            </a:r>
            <a:r>
              <a:rPr lang="en-US" sz="1800">
                <a:latin typeface="Symbol" pitchFamily="18" charset="2"/>
              </a:rPr>
              <a:t>g</a:t>
            </a:r>
            <a:r>
              <a:rPr lang="en-US" sz="1800">
                <a:latin typeface="Bookman Old Style" pitchFamily="18" charset="0"/>
              </a:rPr>
              <a:t> direction</a:t>
            </a:r>
          </a:p>
          <a:p>
            <a:pPr lvl="1" algn="l"/>
            <a:endParaRPr lang="en-US" sz="1800">
              <a:latin typeface="Bookman Old Style" pitchFamily="18" charset="0"/>
            </a:endParaRPr>
          </a:p>
          <a:p>
            <a:pPr algn="l">
              <a:buFontTx/>
              <a:buChar char="•"/>
            </a:pPr>
            <a:r>
              <a:rPr lang="en-US" sz="1800" b="1">
                <a:solidFill>
                  <a:srgbClr val="0000FF"/>
                </a:solidFill>
                <a:latin typeface="Bookman Old Style" pitchFamily="18" charset="0"/>
              </a:rPr>
              <a:t> Polarization transfer</a:t>
            </a:r>
            <a:r>
              <a:rPr lang="en-US" sz="1800">
                <a:latin typeface="Bookman Old Style" pitchFamily="18" charset="0"/>
              </a:rPr>
              <a:t> </a:t>
            </a:r>
          </a:p>
          <a:p>
            <a:pPr lvl="1" algn="l"/>
            <a:r>
              <a:rPr lang="en-US" sz="1800">
                <a:latin typeface="Bookman Old Style" pitchFamily="18" charset="0"/>
              </a:rPr>
              <a:t>near maximal along z</a:t>
            </a:r>
          </a:p>
          <a:p>
            <a:pPr lvl="1" algn="l"/>
            <a:r>
              <a:rPr lang="en-US" sz="1800" b="1">
                <a:solidFill>
                  <a:srgbClr val="0000FF"/>
                </a:solidFill>
                <a:latin typeface="Bookman Old Style" pitchFamily="18" charset="0"/>
              </a:rPr>
              <a:t>~ 75%</a:t>
            </a:r>
          </a:p>
          <a:p>
            <a:pPr lvl="1" algn="l"/>
            <a:r>
              <a:rPr lang="en-US" sz="1800">
                <a:latin typeface="Bookman Old Style" pitchFamily="18" charset="0"/>
              </a:rPr>
              <a:t>~0 along x direction</a:t>
            </a:r>
          </a:p>
          <a:p>
            <a:pPr lvl="1" algn="l"/>
            <a:endParaRPr lang="en-US" sz="1800">
              <a:latin typeface="Bookman Old Style" pitchFamily="18" charset="0"/>
            </a:endParaRPr>
          </a:p>
          <a:p>
            <a:pPr algn="l">
              <a:buFontTx/>
              <a:buChar char="•"/>
            </a:pPr>
            <a:r>
              <a:rPr lang="en-US" sz="1800">
                <a:latin typeface="Bookman Old Style" pitchFamily="18" charset="0"/>
              </a:rPr>
              <a:t> Models are only “ok”</a:t>
            </a:r>
          </a:p>
          <a:p>
            <a:pPr lvl="1" algn="l"/>
            <a:r>
              <a:rPr lang="en-US" sz="1800">
                <a:latin typeface="Bookman Old Style" pitchFamily="18" charset="0"/>
              </a:rPr>
              <a:t>but, </a:t>
            </a:r>
            <a:r>
              <a:rPr lang="en-US" sz="1800" b="1">
                <a:latin typeface="Bookman Old Style" pitchFamily="18" charset="0"/>
              </a:rPr>
              <a:t>not tuned</a:t>
            </a:r>
          </a:p>
          <a:p>
            <a:pPr lvl="1" algn="l"/>
            <a:r>
              <a:rPr lang="en-US" sz="1800">
                <a:latin typeface="Bookman Old Style" pitchFamily="18" charset="0"/>
              </a:rPr>
              <a:t>sensitive to polarization</a:t>
            </a:r>
          </a:p>
          <a:p>
            <a:pPr lvl="1" algn="l"/>
            <a:endParaRPr lang="en-US" sz="2400">
              <a:latin typeface="Bookman Old Style" pitchFamily="18" charset="0"/>
            </a:endParaRPr>
          </a:p>
        </p:txBody>
      </p:sp>
      <p:sp>
        <p:nvSpPr>
          <p:cNvPr id="13320" name="Freeform 35"/>
          <p:cNvSpPr>
            <a:spLocks/>
          </p:cNvSpPr>
          <p:nvPr/>
        </p:nvSpPr>
        <p:spPr bwMode="auto">
          <a:xfrm>
            <a:off x="3686175" y="5413375"/>
            <a:ext cx="1452563" cy="798513"/>
          </a:xfrm>
          <a:custGeom>
            <a:avLst/>
            <a:gdLst>
              <a:gd name="T0" fmla="*/ 0 w 915"/>
              <a:gd name="T1" fmla="*/ 2147483647 h 503"/>
              <a:gd name="T2" fmla="*/ 0 w 915"/>
              <a:gd name="T3" fmla="*/ 2147483647 h 503"/>
              <a:gd name="T4" fmla="*/ 2147483647 w 915"/>
              <a:gd name="T5" fmla="*/ 2147483647 h 503"/>
              <a:gd name="T6" fmla="*/ 2147483647 w 915"/>
              <a:gd name="T7" fmla="*/ 0 h 503"/>
              <a:gd name="T8" fmla="*/ 0 w 915"/>
              <a:gd name="T9" fmla="*/ 2147483647 h 5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5"/>
              <a:gd name="T16" fmla="*/ 0 h 503"/>
              <a:gd name="T17" fmla="*/ 915 w 915"/>
              <a:gd name="T18" fmla="*/ 503 h 5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5" h="503">
                <a:moveTo>
                  <a:pt x="0" y="64"/>
                </a:moveTo>
                <a:lnTo>
                  <a:pt x="0" y="503"/>
                </a:lnTo>
                <a:lnTo>
                  <a:pt x="915" y="485"/>
                </a:lnTo>
                <a:lnTo>
                  <a:pt x="878" y="0"/>
                </a:lnTo>
                <a:lnTo>
                  <a:pt x="0" y="64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34"/>
          <p:cNvSpPr txBox="1">
            <a:spLocks noChangeArrowheads="1"/>
          </p:cNvSpPr>
          <p:nvPr/>
        </p:nvSpPr>
        <p:spPr bwMode="auto">
          <a:xfrm>
            <a:off x="4238625" y="5507038"/>
            <a:ext cx="1827213" cy="825500"/>
          </a:xfrm>
          <a:prstGeom prst="rect">
            <a:avLst/>
          </a:prstGeom>
          <a:solidFill>
            <a:schemeClr val="folHlink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b="1">
                <a:latin typeface="Bookman Old Style" pitchFamily="18" charset="0"/>
              </a:rPr>
              <a:t>Carman et al,</a:t>
            </a:r>
          </a:p>
          <a:p>
            <a:pPr algn="l"/>
            <a:r>
              <a:rPr lang="en-US" sz="1600" b="1">
                <a:latin typeface="Bookman Old Style" pitchFamily="18" charset="0"/>
              </a:rPr>
              <a:t>PRL90. 131804</a:t>
            </a:r>
          </a:p>
          <a:p>
            <a:pPr algn="l"/>
            <a:r>
              <a:rPr lang="en-US" sz="1600" b="1">
                <a:latin typeface="Bookman Old Style" pitchFamily="18" charset="0"/>
              </a:rPr>
              <a:t>       (2003)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ampolxf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2490" y="0"/>
            <a:ext cx="8398870" cy="61250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FF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E9E79F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2F1CD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CC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2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CCFF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E2FF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CCFFCC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E2FFE2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E9E79F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2F1CD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CC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2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CCFF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E2FF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CCFFCC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E2FFE2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E5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F0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4916</TotalTime>
  <Words>1581</Words>
  <Application>Microsoft Office PowerPoint</Application>
  <PresentationFormat>On-screen Show (4:3)</PresentationFormat>
  <Paragraphs>479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Default Design</vt:lpstr>
      <vt:lpstr>Custom Design</vt:lpstr>
      <vt:lpstr>Office Theme</vt:lpstr>
      <vt:lpstr>Studying “Open” Strangeness at Jlab Mac Mestayer</vt:lpstr>
      <vt:lpstr>Why strangeness ?</vt:lpstr>
      <vt:lpstr>Slide 3</vt:lpstr>
      <vt:lpstr>How to describe exclusive production ? hadrons or quarks ?</vt:lpstr>
      <vt:lpstr>How is spin transferred to the L ?</vt:lpstr>
      <vt:lpstr>Coordinate systems: electroproduction , transferred  polarization </vt:lpstr>
      <vt:lpstr>Polarization Analysis</vt:lpstr>
      <vt:lpstr>L Polarization Transfer</vt:lpstr>
      <vt:lpstr>Slide 9</vt:lpstr>
      <vt:lpstr>Slide 10</vt:lpstr>
      <vt:lpstr>Model for L Polarization in Exclusive Production </vt:lpstr>
      <vt:lpstr>Quark Spins: Transferred Polarization</vt:lpstr>
      <vt:lpstr>Two Model Explanations</vt:lpstr>
      <vt:lpstr>Competing Phenomenology: how to distinguish?</vt:lpstr>
      <vt:lpstr>Quark Pair Creation</vt:lpstr>
      <vt:lpstr> Distinguish Models Study ratios of s s : dd : uu </vt:lpstr>
      <vt:lpstr>Distinguish Models</vt:lpstr>
      <vt:lpstr>Phenomenology works !</vt:lpstr>
      <vt:lpstr>Fit to separated data</vt:lpstr>
      <vt:lpstr>Preliminary results: K+L/p+N</vt:lpstr>
      <vt:lpstr>Conclusions</vt:lpstr>
      <vt:lpstr>Slide 22</vt:lpstr>
      <vt:lpstr>Hyperon   spin wavefunction</vt:lpstr>
      <vt:lpstr>Hyperon Induced Polarization</vt:lpstr>
      <vt:lpstr>Quark Spins in Induced Polarization</vt:lpstr>
      <vt:lpstr>Slide 26</vt:lpstr>
      <vt:lpstr>Lambda Polarization from other Experiments</vt:lpstr>
      <vt:lpstr>Slide 28</vt:lpstr>
      <vt:lpstr>Transferred + Induced Polarization</vt:lpstr>
      <vt:lpstr>One picture for how it works:</vt:lpstr>
      <vt:lpstr>Competing Phenomenology: how to distinguish?</vt:lpstr>
      <vt:lpstr>Slide 32</vt:lpstr>
      <vt:lpstr>Quark pair creation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Vienna Conference on Instrumentation: a Review</dc:title>
  <dc:creator>mestayer</dc:creator>
  <cp:lastModifiedBy>confacct</cp:lastModifiedBy>
  <cp:revision>167</cp:revision>
  <dcterms:created xsi:type="dcterms:W3CDTF">2004-02-23T20:31:25Z</dcterms:created>
  <dcterms:modified xsi:type="dcterms:W3CDTF">2010-06-09T19:25:21Z</dcterms:modified>
</cp:coreProperties>
</file>