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76" r:id="rId2"/>
    <p:sldMasterId id="2147483689" r:id="rId3"/>
    <p:sldMasterId id="2147483694" r:id="rId4"/>
  </p:sldMasterIdLst>
  <p:notesMasterIdLst>
    <p:notesMasterId r:id="rId38"/>
  </p:notesMasterIdLst>
  <p:handoutMasterIdLst>
    <p:handoutMasterId r:id="rId39"/>
  </p:handoutMasterIdLst>
  <p:sldIdLst>
    <p:sldId id="467" r:id="rId5"/>
    <p:sldId id="487" r:id="rId6"/>
    <p:sldId id="488" r:id="rId7"/>
    <p:sldId id="489" r:id="rId8"/>
    <p:sldId id="496" r:id="rId9"/>
    <p:sldId id="512" r:id="rId10"/>
    <p:sldId id="514" r:id="rId11"/>
    <p:sldId id="493" r:id="rId12"/>
    <p:sldId id="515" r:id="rId13"/>
    <p:sldId id="538" r:id="rId14"/>
    <p:sldId id="516" r:id="rId15"/>
    <p:sldId id="542" r:id="rId16"/>
    <p:sldId id="553" r:id="rId17"/>
    <p:sldId id="544" r:id="rId18"/>
    <p:sldId id="536" r:id="rId19"/>
    <p:sldId id="534" r:id="rId20"/>
    <p:sldId id="535" r:id="rId21"/>
    <p:sldId id="469" r:id="rId22"/>
    <p:sldId id="476" r:id="rId23"/>
    <p:sldId id="545" r:id="rId24"/>
    <p:sldId id="521" r:id="rId25"/>
    <p:sldId id="522" r:id="rId26"/>
    <p:sldId id="523" r:id="rId27"/>
    <p:sldId id="524" r:id="rId28"/>
    <p:sldId id="525" r:id="rId29"/>
    <p:sldId id="546" r:id="rId30"/>
    <p:sldId id="470" r:id="rId31"/>
    <p:sldId id="475" r:id="rId32"/>
    <p:sldId id="474" r:id="rId33"/>
    <p:sldId id="552" r:id="rId34"/>
    <p:sldId id="551" r:id="rId35"/>
    <p:sldId id="510" r:id="rId36"/>
    <p:sldId id="550" r:id="rId37"/>
  </p:sldIdLst>
  <p:sldSz cx="9144000" cy="6858000" type="letter"/>
  <p:notesSz cx="6946900" cy="9220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3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00"/>
    <a:srgbClr val="008000"/>
    <a:srgbClr val="009900"/>
    <a:srgbClr val="333399"/>
    <a:srgbClr val="0000FF"/>
    <a:srgbClr val="33CC33"/>
    <a:srgbClr val="E2F0F2"/>
    <a:srgbClr val="FFFFCC"/>
    <a:srgbClr val="FF0000"/>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9" autoAdjust="0"/>
    <p:restoredTop sz="57792" autoAdjust="0"/>
  </p:normalViewPr>
  <p:slideViewPr>
    <p:cSldViewPr snapToGrid="0">
      <p:cViewPr varScale="1">
        <p:scale>
          <a:sx n="74" d="100"/>
          <a:sy n="74" d="100"/>
        </p:scale>
        <p:origin x="-450" y="-102"/>
      </p:cViewPr>
      <p:guideLst>
        <p:guide orient="horz" pos="2168"/>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926"/>
    </p:cViewPr>
  </p:sorterViewPr>
  <p:notesViewPr>
    <p:cSldViewPr snapToGrid="0">
      <p:cViewPr varScale="1">
        <p:scale>
          <a:sx n="80" d="100"/>
          <a:sy n="80" d="100"/>
        </p:scale>
        <p:origin x="-1950" y="-90"/>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92148" y="8836423"/>
            <a:ext cx="410772" cy="273467"/>
          </a:xfrm>
          <a:prstGeom prst="rect">
            <a:avLst/>
          </a:prstGeom>
          <a:noFill/>
          <a:ln w="12699">
            <a:noFill/>
            <a:miter lim="800000"/>
            <a:headEnd/>
            <a:tailEnd/>
          </a:ln>
          <a:effectLst/>
        </p:spPr>
        <p:txBody>
          <a:bodyPr wrap="none" lIns="123206" tIns="59982" rIns="123206" bIns="59982" anchor="ctr">
            <a:spAutoFit/>
          </a:bodyPr>
          <a:lstStyle/>
          <a:p>
            <a:pPr algn="r" defTabSz="1241988"/>
            <a:fld id="{9214960D-4E39-4B4A-9C7A-F74AD6BA7450}" type="slidenum">
              <a:rPr lang="en-US" altLang="en-US" sz="1000" b="0">
                <a:latin typeface="Arial" charset="0"/>
              </a:rPr>
              <a:pPr algn="r" defTabSz="1241988"/>
              <a:t>‹#›</a:t>
            </a:fld>
            <a:endParaRPr lang="en-US" altLang="en-US" sz="1000" b="0" dirty="0">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8462" y="4378889"/>
            <a:ext cx="5089996" cy="4147677"/>
          </a:xfrm>
          <a:prstGeom prst="rect">
            <a:avLst/>
          </a:prstGeom>
          <a:noFill/>
          <a:ln w="12699">
            <a:noFill/>
            <a:miter lim="800000"/>
            <a:headEnd/>
            <a:tailEnd/>
          </a:ln>
          <a:effectLst/>
        </p:spPr>
        <p:txBody>
          <a:bodyPr vert="horz" wrap="square" lIns="123206" tIns="59982" rIns="123206" bIns="59982"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174750" y="700088"/>
            <a:ext cx="4597400" cy="3448050"/>
          </a:xfrm>
          <a:prstGeom prst="rect">
            <a:avLst/>
          </a:prstGeom>
          <a:noFill/>
          <a:ln w="12699">
            <a:solidFill>
              <a:schemeClr val="tx1"/>
            </a:solidFill>
            <a:miter lim="800000"/>
            <a:headEnd/>
            <a:tailEnd/>
          </a:ln>
          <a:effectLst/>
        </p:spPr>
      </p:sp>
      <p:sp>
        <p:nvSpPr>
          <p:cNvPr id="2052" name="Rectangle 4"/>
          <p:cNvSpPr>
            <a:spLocks noChangeArrowheads="1"/>
          </p:cNvSpPr>
          <p:nvPr/>
        </p:nvSpPr>
        <p:spPr bwMode="auto">
          <a:xfrm>
            <a:off x="6326606" y="8759360"/>
            <a:ext cx="576314" cy="446969"/>
          </a:xfrm>
          <a:prstGeom prst="rect">
            <a:avLst/>
          </a:prstGeom>
          <a:noFill/>
          <a:ln w="12699">
            <a:noFill/>
            <a:miter lim="800000"/>
            <a:headEnd/>
            <a:tailEnd/>
          </a:ln>
          <a:effectLst/>
        </p:spPr>
        <p:txBody>
          <a:bodyPr wrap="none" lIns="123206" tIns="59982" rIns="123206" bIns="59982" anchor="ctr">
            <a:spAutoFit/>
          </a:bodyPr>
          <a:lstStyle/>
          <a:p>
            <a:pPr algn="r" defTabSz="1241988"/>
            <a:fld id="{02D45B07-4B6B-46C7-8521-FC1647E2F157}" type="slidenum">
              <a:rPr lang="en-US" altLang="en-US" sz="2100" b="0">
                <a:latin typeface="Arial" charset="0"/>
              </a:rPr>
              <a:pPr algn="r" defTabSz="1241988"/>
              <a:t>‹#›</a:t>
            </a:fld>
            <a:endParaRPr lang="en-US" altLang="en-US" sz="2100" b="0" dirty="0">
              <a:latin typeface="Arial" charset="0"/>
            </a:endParaRPr>
          </a:p>
        </p:txBody>
      </p:sp>
    </p:spTree>
  </p:cSld>
  <p:clrMap bg1="lt1" tx1="dk1" bg2="lt2" tx2="dk2" accent1="accent1" accent2="accent2" accent3="accent3" accent4="accent4" accent5="accent5" accent6="accent6" hlink="hlink" folHlink="folHlink"/>
  <p:notesStyle>
    <a:lvl1pPr algn="l" defTabSz="1216025" rtl="0" eaLnBrk="0" fontAlgn="base" hangingPunct="0">
      <a:spcBef>
        <a:spcPct val="30000"/>
      </a:spcBef>
      <a:spcAft>
        <a:spcPct val="0"/>
      </a:spcAft>
      <a:defRPr sz="1600" kern="1200">
        <a:solidFill>
          <a:schemeClr val="tx1"/>
        </a:solidFill>
        <a:latin typeface="Arial" charset="0"/>
        <a:ea typeface="+mn-ea"/>
        <a:cs typeface="+mn-cs"/>
      </a:defRPr>
    </a:lvl1pPr>
    <a:lvl2pPr marL="608013" algn="l" defTabSz="1216025" rtl="0" eaLnBrk="0" fontAlgn="base" hangingPunct="0">
      <a:spcBef>
        <a:spcPct val="30000"/>
      </a:spcBef>
      <a:spcAft>
        <a:spcPct val="0"/>
      </a:spcAft>
      <a:defRPr sz="1600" kern="1200">
        <a:solidFill>
          <a:schemeClr val="tx1"/>
        </a:solidFill>
        <a:latin typeface="Arial" charset="0"/>
        <a:ea typeface="+mn-ea"/>
        <a:cs typeface="+mn-cs"/>
      </a:defRPr>
    </a:lvl2pPr>
    <a:lvl3pPr marL="1216025" algn="l" defTabSz="1216025" rtl="0" eaLnBrk="0" fontAlgn="base" hangingPunct="0">
      <a:spcBef>
        <a:spcPct val="30000"/>
      </a:spcBef>
      <a:spcAft>
        <a:spcPct val="0"/>
      </a:spcAft>
      <a:defRPr sz="1600" kern="1200">
        <a:solidFill>
          <a:schemeClr val="tx1"/>
        </a:solidFill>
        <a:latin typeface="Arial" charset="0"/>
        <a:ea typeface="+mn-ea"/>
        <a:cs typeface="+mn-cs"/>
      </a:defRPr>
    </a:lvl3pPr>
    <a:lvl4pPr marL="1824038" algn="l" defTabSz="1216025" rtl="0" eaLnBrk="0" fontAlgn="base" hangingPunct="0">
      <a:spcBef>
        <a:spcPct val="30000"/>
      </a:spcBef>
      <a:spcAft>
        <a:spcPct val="0"/>
      </a:spcAft>
      <a:defRPr sz="1600" kern="1200">
        <a:solidFill>
          <a:schemeClr val="tx1"/>
        </a:solidFill>
        <a:latin typeface="Arial" charset="0"/>
        <a:ea typeface="+mn-ea"/>
        <a:cs typeface="+mn-cs"/>
      </a:defRPr>
    </a:lvl4pPr>
    <a:lvl5pPr marL="2432050" algn="l" defTabSz="1216025" rtl="0" eaLnBrk="0" fontAlgn="base" hangingPunct="0">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69988" y="693738"/>
            <a:ext cx="4606925" cy="3455987"/>
          </a:xfrm>
          <a:ln/>
        </p:spPr>
      </p:sp>
      <p:sp>
        <p:nvSpPr>
          <p:cNvPr id="55299" name="Rectangle 3"/>
          <p:cNvSpPr>
            <a:spLocks noGrp="1" noChangeArrowheads="1"/>
          </p:cNvSpPr>
          <p:nvPr>
            <p:ph type="body" idx="1"/>
          </p:nvPr>
        </p:nvSpPr>
        <p:spPr>
          <a:xfrm>
            <a:off x="696581" y="4381175"/>
            <a:ext cx="5553738" cy="4145932"/>
          </a:xfrm>
          <a:noFill/>
          <a:ln/>
        </p:spPr>
        <p:txBody>
          <a:bodyPr/>
          <a:lstStyle/>
          <a:p>
            <a:endParaRPr lang="en-US">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xfrm>
            <a:off x="3935212" y="8757612"/>
            <a:ext cx="3010113" cy="461010"/>
          </a:xfrm>
          <a:prstGeom prst="rect">
            <a:avLst/>
          </a:prstGeom>
          <a:noFill/>
        </p:spPr>
        <p:txBody>
          <a:bodyPr lIns="90845" tIns="45422" rIns="90845" bIns="45422"/>
          <a:lstStyle/>
          <a:p>
            <a:pPr algn="ctr"/>
            <a:fld id="{C20593A4-BE66-44F1-86B5-658E3383073B}" type="slidenum">
              <a:rPr lang="en-US" smtClean="0"/>
              <a:pPr algn="ctr"/>
              <a:t>19</a:t>
            </a:fld>
            <a:endParaRPr lang="en-US" smtClean="0"/>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p:spPr>
        <p:txBody>
          <a:bodyPr/>
          <a:lstStyle/>
          <a:p>
            <a:pPr eaLnBrk="1" hangingPunct="1"/>
            <a:endParaRPr lang="en-US" smtClean="0">
              <a:latin typeface="Times New Roman" pitchFamily="-110"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latin typeface="Times New Roman" pitchFamily="-109" charset="0"/>
              <a:ea typeface="ＭＳ Ｐゴシック" pitchFamily="-109" charset="-128"/>
              <a:cs typeface="ＭＳ Ｐゴシック" pitchFamily="-109" charset="-128"/>
            </a:endParaRPr>
          </a:p>
        </p:txBody>
      </p:sp>
      <p:sp>
        <p:nvSpPr>
          <p:cNvPr id="71684" name="Slide Number Placeholder 3"/>
          <p:cNvSpPr>
            <a:spLocks noGrp="1"/>
          </p:cNvSpPr>
          <p:nvPr>
            <p:ph type="sldNum" sz="quarter" idx="5"/>
          </p:nvPr>
        </p:nvSpPr>
        <p:spPr>
          <a:xfrm>
            <a:off x="3935212" y="8757612"/>
            <a:ext cx="3010113" cy="461010"/>
          </a:xfrm>
          <a:prstGeom prst="rect">
            <a:avLst/>
          </a:prstGeom>
          <a:noFill/>
        </p:spPr>
        <p:txBody>
          <a:bodyPr lIns="90864" tIns="45432" rIns="90864" bIns="45432"/>
          <a:lstStyle/>
          <a:p>
            <a:fld id="{CFBDE3D9-521D-E340-B323-98F9B20604F4}" type="slidenum">
              <a:rPr lang="en-US"/>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latin typeface="Times New Roman" pitchFamily="-109" charset="0"/>
              <a:ea typeface="ＭＳ Ｐゴシック" pitchFamily="-109" charset="-128"/>
              <a:cs typeface="ＭＳ Ｐゴシック" pitchFamily="-109" charset="-128"/>
            </a:endParaRPr>
          </a:p>
        </p:txBody>
      </p:sp>
      <p:sp>
        <p:nvSpPr>
          <p:cNvPr id="71684" name="Slide Number Placeholder 3"/>
          <p:cNvSpPr>
            <a:spLocks noGrp="1"/>
          </p:cNvSpPr>
          <p:nvPr>
            <p:ph type="sldNum" sz="quarter" idx="5"/>
          </p:nvPr>
        </p:nvSpPr>
        <p:spPr>
          <a:xfrm>
            <a:off x="3935212" y="8757612"/>
            <a:ext cx="3010113" cy="461010"/>
          </a:xfrm>
          <a:prstGeom prst="rect">
            <a:avLst/>
          </a:prstGeom>
          <a:noFill/>
        </p:spPr>
        <p:txBody>
          <a:bodyPr lIns="90864" tIns="45432" rIns="90864" bIns="45432"/>
          <a:lstStyle/>
          <a:p>
            <a:fld id="{CFBDE3D9-521D-E340-B323-98F9B20604F4}" type="slidenum">
              <a:rPr lang="en-US"/>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a:latin typeface="Times New Roman" pitchFamily="-109" charset="0"/>
              <a:ea typeface="ＭＳ Ｐゴシック" pitchFamily="-109" charset="-128"/>
              <a:cs typeface="ＭＳ Ｐゴシック" pitchFamily="-109" charset="-128"/>
            </a:endParaRPr>
          </a:p>
        </p:txBody>
      </p:sp>
      <p:sp>
        <p:nvSpPr>
          <p:cNvPr id="72708" name="Slide Number Placeholder 3"/>
          <p:cNvSpPr>
            <a:spLocks noGrp="1"/>
          </p:cNvSpPr>
          <p:nvPr>
            <p:ph type="sldNum" sz="quarter" idx="5"/>
          </p:nvPr>
        </p:nvSpPr>
        <p:spPr>
          <a:xfrm>
            <a:off x="3935212" y="8757612"/>
            <a:ext cx="3010113" cy="461010"/>
          </a:xfrm>
          <a:prstGeom prst="rect">
            <a:avLst/>
          </a:prstGeom>
          <a:noFill/>
        </p:spPr>
        <p:txBody>
          <a:bodyPr lIns="90864" tIns="45432" rIns="90864" bIns="45432"/>
          <a:lstStyle/>
          <a:p>
            <a:fld id="{A3C951AD-FB4D-254F-B430-AB036AEC4C4F}" type="slidenum">
              <a:rPr lang="en-US"/>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latin typeface="Times New Roman" pitchFamily="-109" charset="0"/>
              <a:ea typeface="ＭＳ Ｐゴシック" pitchFamily="-109" charset="-128"/>
              <a:cs typeface="ＭＳ Ｐゴシック" pitchFamily="-109" charset="-128"/>
            </a:endParaRPr>
          </a:p>
        </p:txBody>
      </p:sp>
      <p:sp>
        <p:nvSpPr>
          <p:cNvPr id="73732" name="Slide Number Placeholder 3"/>
          <p:cNvSpPr>
            <a:spLocks noGrp="1"/>
          </p:cNvSpPr>
          <p:nvPr>
            <p:ph type="sldNum" sz="quarter" idx="5"/>
          </p:nvPr>
        </p:nvSpPr>
        <p:spPr>
          <a:xfrm>
            <a:off x="3935212" y="8757612"/>
            <a:ext cx="3010113" cy="461010"/>
          </a:xfrm>
          <a:prstGeom prst="rect">
            <a:avLst/>
          </a:prstGeom>
          <a:noFill/>
        </p:spPr>
        <p:txBody>
          <a:bodyPr lIns="90864" tIns="45432" rIns="90864" bIns="45432"/>
          <a:lstStyle/>
          <a:p>
            <a:fld id="{D1BBC4B4-B428-4342-9464-B7CC469AB408}" type="slidenum">
              <a:rPr lang="en-US"/>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a:latin typeface="Times New Roman" pitchFamily="-109" charset="0"/>
              <a:ea typeface="ＭＳ Ｐゴシック" pitchFamily="-109" charset="-128"/>
              <a:cs typeface="ＭＳ Ｐゴシック" pitchFamily="-109" charset="-128"/>
            </a:endParaRPr>
          </a:p>
        </p:txBody>
      </p:sp>
      <p:sp>
        <p:nvSpPr>
          <p:cNvPr id="74756" name="Slide Number Placeholder 3"/>
          <p:cNvSpPr>
            <a:spLocks noGrp="1"/>
          </p:cNvSpPr>
          <p:nvPr>
            <p:ph type="sldNum" sz="quarter" idx="5"/>
          </p:nvPr>
        </p:nvSpPr>
        <p:spPr>
          <a:xfrm>
            <a:off x="3935212" y="8757612"/>
            <a:ext cx="3010113" cy="461010"/>
          </a:xfrm>
          <a:prstGeom prst="rect">
            <a:avLst/>
          </a:prstGeom>
          <a:noFill/>
        </p:spPr>
        <p:txBody>
          <a:bodyPr lIns="90864" tIns="45432" rIns="90864" bIns="45432"/>
          <a:lstStyle/>
          <a:p>
            <a:fld id="{85E882B0-220F-544F-B92E-78AEEE699802}" type="slidenum">
              <a:rPr lang="en-US"/>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latin typeface="Times New Roman" pitchFamily="-109" charset="0"/>
              <a:ea typeface="ＭＳ Ｐゴシック" pitchFamily="-109" charset="-128"/>
              <a:cs typeface="ＭＳ Ｐゴシック" pitchFamily="-109" charset="-128"/>
            </a:endParaRPr>
          </a:p>
        </p:txBody>
      </p:sp>
      <p:sp>
        <p:nvSpPr>
          <p:cNvPr id="75780" name="Slide Number Placeholder 3"/>
          <p:cNvSpPr>
            <a:spLocks noGrp="1"/>
          </p:cNvSpPr>
          <p:nvPr>
            <p:ph type="sldNum" sz="quarter" idx="5"/>
          </p:nvPr>
        </p:nvSpPr>
        <p:spPr>
          <a:xfrm>
            <a:off x="3935212" y="8757612"/>
            <a:ext cx="3010113" cy="461010"/>
          </a:xfrm>
          <a:prstGeom prst="rect">
            <a:avLst/>
          </a:prstGeom>
          <a:noFill/>
        </p:spPr>
        <p:txBody>
          <a:bodyPr lIns="90864" tIns="45432" rIns="90864" bIns="45432"/>
          <a:lstStyle/>
          <a:p>
            <a:fld id="{41592FA3-5F9F-7B44-AD01-3C670B14B090}" type="slidenum">
              <a:rPr lang="en-US"/>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latin typeface="Times New Roman" pitchFamily="-109" charset="0"/>
              <a:ea typeface="ＭＳ Ｐゴシック" pitchFamily="-109" charset="-128"/>
              <a:cs typeface="ＭＳ Ｐゴシック" pitchFamily="-109" charset="-128"/>
            </a:endParaRPr>
          </a:p>
        </p:txBody>
      </p:sp>
      <p:sp>
        <p:nvSpPr>
          <p:cNvPr id="75780" name="Slide Number Placeholder 3"/>
          <p:cNvSpPr>
            <a:spLocks noGrp="1"/>
          </p:cNvSpPr>
          <p:nvPr>
            <p:ph type="sldNum" sz="quarter" idx="5"/>
          </p:nvPr>
        </p:nvSpPr>
        <p:spPr>
          <a:xfrm>
            <a:off x="3935212" y="8757612"/>
            <a:ext cx="3010113" cy="461010"/>
          </a:xfrm>
          <a:prstGeom prst="rect">
            <a:avLst/>
          </a:prstGeom>
          <a:noFill/>
        </p:spPr>
        <p:txBody>
          <a:bodyPr lIns="90864" tIns="45432" rIns="90864" bIns="45432"/>
          <a:lstStyle/>
          <a:p>
            <a:fld id="{41592FA3-5F9F-7B44-AD01-3C670B14B090}" type="slidenum">
              <a:rPr lang="en-US"/>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xfrm>
            <a:off x="3935212" y="8757612"/>
            <a:ext cx="3010113" cy="461010"/>
          </a:xfrm>
          <a:prstGeom prst="rect">
            <a:avLst/>
          </a:prstGeom>
          <a:noFill/>
        </p:spPr>
        <p:txBody>
          <a:bodyPr lIns="90864" tIns="45432" rIns="90864" bIns="45432"/>
          <a:lstStyle/>
          <a:p>
            <a:fld id="{5F76A5A4-C979-47A9-A2E0-DF5A4CB5360D}" type="slidenum">
              <a:rPr lang="en-US">
                <a:solidFill>
                  <a:prstClr val="black"/>
                </a:solidFill>
              </a:rPr>
              <a:pPr/>
              <a:t>27</a:t>
            </a:fld>
            <a:endParaRPr lang="en-US">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Times New Roman" pitchFamily="-11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74750" y="703263"/>
            <a:ext cx="4597400" cy="3448050"/>
          </a:xfrm>
          <a:ln/>
        </p:spPr>
      </p:sp>
      <p:sp>
        <p:nvSpPr>
          <p:cNvPr id="144387" name="Rectangle 3"/>
          <p:cNvSpPr>
            <a:spLocks noGrp="1" noChangeArrowheads="1"/>
          </p:cNvSpPr>
          <p:nvPr>
            <p:ph type="body" idx="1"/>
          </p:nvPr>
        </p:nvSpPr>
        <p:spPr>
          <a:xfrm>
            <a:off x="926883" y="4380461"/>
            <a:ext cx="5093137" cy="4144528"/>
          </a:xfrm>
          <a:noFill/>
          <a:ln w="9525"/>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a:latin typeface="Times New Roman" pitchFamily="-109" charset="0"/>
              <a:ea typeface="ＭＳ Ｐゴシック" pitchFamily="-109" charset="-128"/>
              <a:cs typeface="ＭＳ Ｐゴシック" pitchFamily="-109" charset="-128"/>
            </a:endParaRPr>
          </a:p>
        </p:txBody>
      </p:sp>
      <p:sp>
        <p:nvSpPr>
          <p:cNvPr id="56324" name="Slide Number Placeholder 3"/>
          <p:cNvSpPr>
            <a:spLocks noGrp="1"/>
          </p:cNvSpPr>
          <p:nvPr>
            <p:ph type="sldNum" sz="quarter" idx="5"/>
          </p:nvPr>
        </p:nvSpPr>
        <p:spPr>
          <a:xfrm>
            <a:off x="3935212" y="8757612"/>
            <a:ext cx="3010113" cy="461010"/>
          </a:xfrm>
          <a:prstGeom prst="rect">
            <a:avLst/>
          </a:prstGeom>
          <a:noFill/>
        </p:spPr>
        <p:txBody>
          <a:bodyPr lIns="90864" tIns="45432" rIns="90864" bIns="45432"/>
          <a:lstStyle/>
          <a:p>
            <a:fld id="{EEDA040B-D3AB-874D-AD99-ED6B6FED3147}"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3934969" y="8757590"/>
            <a:ext cx="3010323" cy="461010"/>
          </a:xfrm>
          <a:prstGeom prst="rect">
            <a:avLst/>
          </a:prstGeom>
          <a:noFill/>
        </p:spPr>
        <p:txBody>
          <a:bodyPr lIns="92382" tIns="46191" rIns="92382" bIns="46191"/>
          <a:lstStyle/>
          <a:p>
            <a:fld id="{3D799F63-2073-4E28-86CE-29B4A361D6B8}" type="slidenum">
              <a:rPr lang="en-US"/>
              <a:pPr/>
              <a:t>5</a:t>
            </a:fld>
            <a:endParaRPr lang="en-US"/>
          </a:p>
        </p:txBody>
      </p:sp>
      <p:sp>
        <p:nvSpPr>
          <p:cNvPr id="24579" name="Rectangle 2"/>
          <p:cNvSpPr>
            <a:spLocks noGrp="1" noRot="1" noChangeAspect="1" noChangeArrowheads="1" noTextEdit="1"/>
          </p:cNvSpPr>
          <p:nvPr>
            <p:ph type="sldImg"/>
          </p:nvPr>
        </p:nvSpPr>
        <p:spPr>
          <a:xfrm>
            <a:off x="1168400" y="693738"/>
            <a:ext cx="4610100" cy="3457575"/>
          </a:xfrm>
          <a:ln/>
        </p:spPr>
      </p:sp>
      <p:sp>
        <p:nvSpPr>
          <p:cNvPr id="24580" name="Rectangle 3"/>
          <p:cNvSpPr>
            <a:spLocks noGrp="1" noChangeArrowheads="1"/>
          </p:cNvSpPr>
          <p:nvPr>
            <p:ph type="body" idx="1"/>
          </p:nvPr>
        </p:nvSpPr>
        <p:spPr>
          <a:xfrm>
            <a:off x="694690" y="4379595"/>
            <a:ext cx="5557520" cy="4147490"/>
          </a:xfrm>
          <a:noFill/>
          <a:ln/>
        </p:spPr>
        <p:txBody>
          <a:bodyPr/>
          <a:lstStyle/>
          <a:p>
            <a:r>
              <a:rPr lang="en-US" smtClean="0">
                <a:ea typeface="ＭＳ Ｐゴシック" pitchFamily="26" charset="-128"/>
              </a:rPr>
              <a:t>The nucleon matrix element of the energy-momentum tensor is known to contain 3 form factors (R. Pagels, 1965). For a long time they were of little interest as the only known process where they could be directly measured is elastic scattering of gravitons off the nucleon. However, these form factors appear as moments of the unpolarized GPDs as shown here. The quark angular momentum in the nucleon is given by the 2</a:t>
            </a:r>
            <a:r>
              <a:rPr lang="en-US" baseline="30000" smtClean="0">
                <a:ea typeface="ＭＳ Ｐゴシック" pitchFamily="26" charset="-128"/>
              </a:rPr>
              <a:t>nd</a:t>
            </a:r>
            <a:r>
              <a:rPr lang="en-US" smtClean="0">
                <a:ea typeface="ＭＳ Ｐゴシック" pitchFamily="26" charset="-128"/>
              </a:rPr>
              <a:t> moment of the sum of GPD H and E. The mass and pressure distribution of the quarks are given by the 2</a:t>
            </a:r>
            <a:r>
              <a:rPr lang="en-US" baseline="30000" smtClean="0">
                <a:ea typeface="ＭＳ Ｐゴシック" pitchFamily="26" charset="-128"/>
              </a:rPr>
              <a:t>nd</a:t>
            </a:r>
            <a:r>
              <a:rPr lang="en-US" smtClean="0">
                <a:ea typeface="ＭＳ Ｐゴシック" pitchFamily="26" charset="-128"/>
              </a:rPr>
              <a:t> moment of H where the pressure is probed by parameter xi.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0"/>
          <p:cNvSpPr>
            <a:spLocks noGrp="1" noChangeArrowheads="1"/>
          </p:cNvSpPr>
          <p:nvPr>
            <p:ph type="ftr" sz="quarter" idx="4"/>
          </p:nvPr>
        </p:nvSpPr>
        <p:spPr>
          <a:xfrm>
            <a:off x="1" y="8758245"/>
            <a:ext cx="3010113" cy="460379"/>
          </a:xfrm>
          <a:prstGeom prst="rect">
            <a:avLst/>
          </a:prstGeom>
          <a:ln/>
        </p:spPr>
        <p:txBody>
          <a:bodyPr lIns="90791" tIns="45395" rIns="90791" bIns="45395"/>
          <a:lstStyle/>
          <a:p>
            <a:r>
              <a:rPr lang="en-US"/>
              <a:t>Deep Processes meeting, March 3rd 2006</a:t>
            </a:r>
          </a:p>
        </p:txBody>
      </p:sp>
      <p:sp>
        <p:nvSpPr>
          <p:cNvPr id="7" name="Rectangle 1031"/>
          <p:cNvSpPr>
            <a:spLocks noGrp="1" noChangeArrowheads="1"/>
          </p:cNvSpPr>
          <p:nvPr>
            <p:ph type="sldNum" sz="quarter" idx="5"/>
          </p:nvPr>
        </p:nvSpPr>
        <p:spPr>
          <a:xfrm>
            <a:off x="3935212" y="8758245"/>
            <a:ext cx="3010113" cy="460379"/>
          </a:xfrm>
          <a:prstGeom prst="rect">
            <a:avLst/>
          </a:prstGeom>
          <a:ln/>
        </p:spPr>
        <p:txBody>
          <a:bodyPr lIns="90791" tIns="45395" rIns="90791" bIns="45395"/>
          <a:lstStyle/>
          <a:p>
            <a:fld id="{2B9089DC-B5C6-42AC-860A-D0AF824C79EA}" type="slidenum">
              <a:rPr lang="en-US"/>
              <a:pPr/>
              <a:t>7</a:t>
            </a:fld>
            <a:endParaRPr lang="en-US"/>
          </a:p>
        </p:txBody>
      </p:sp>
      <p:sp>
        <p:nvSpPr>
          <p:cNvPr id="602114" name="Rectangle 2"/>
          <p:cNvSpPr>
            <a:spLocks noGrp="1" noRot="1" noChangeAspect="1" noChangeArrowheads="1" noTextEdit="1"/>
          </p:cNvSpPr>
          <p:nvPr>
            <p:ph type="sldImg"/>
          </p:nvPr>
        </p:nvSpPr>
        <p:spPr>
          <a:xfrm>
            <a:off x="1181100" y="709613"/>
            <a:ext cx="4624388" cy="3470275"/>
          </a:xfrm>
          <a:ln/>
        </p:spPr>
      </p:sp>
      <p:sp>
        <p:nvSpPr>
          <p:cNvPr id="602115" name="Rectangle 3"/>
          <p:cNvSpPr>
            <a:spLocks noGrp="1" noChangeArrowheads="1"/>
          </p:cNvSpPr>
          <p:nvPr>
            <p:ph type="body" idx="1"/>
          </p:nvPr>
        </p:nvSpPr>
        <p:spPr>
          <a:xfrm>
            <a:off x="942434" y="4394101"/>
            <a:ext cx="5098281" cy="4108728"/>
          </a:xfrm>
        </p:spPr>
        <p:txBody>
          <a:bodyPr lIns="88037" tIns="44019" rIns="88037" bIns="44019"/>
          <a:lstStyle/>
          <a:p>
            <a:r>
              <a:rPr lang="en-GB"/>
              <a:t>Intro</a:t>
            </a:r>
          </a:p>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atin typeface="Times New Roman" pitchFamily="-109" charset="0"/>
              <a:ea typeface="ＭＳ Ｐゴシック" pitchFamily="-109" charset="-128"/>
              <a:cs typeface="ＭＳ Ｐゴシック" pitchFamily="-109" charset="-128"/>
            </a:endParaRPr>
          </a:p>
        </p:txBody>
      </p:sp>
      <p:sp>
        <p:nvSpPr>
          <p:cNvPr id="60420" name="Slide Number Placeholder 3"/>
          <p:cNvSpPr>
            <a:spLocks noGrp="1"/>
          </p:cNvSpPr>
          <p:nvPr>
            <p:ph type="sldNum" sz="quarter" idx="5"/>
          </p:nvPr>
        </p:nvSpPr>
        <p:spPr>
          <a:xfrm>
            <a:off x="3935212" y="8757612"/>
            <a:ext cx="3010113" cy="461010"/>
          </a:xfrm>
          <a:prstGeom prst="rect">
            <a:avLst/>
          </a:prstGeom>
          <a:noFill/>
        </p:spPr>
        <p:txBody>
          <a:bodyPr lIns="90864" tIns="45432" rIns="90864" bIns="45432"/>
          <a:lstStyle/>
          <a:p>
            <a:fld id="{69F5473A-677F-1F41-A9D6-7D47313FD602}" type="slidenum">
              <a:rPr lang="en-US"/>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1169988" y="693738"/>
            <a:ext cx="4606925" cy="3455987"/>
          </a:xfrm>
          <a:ln/>
        </p:spPr>
      </p:sp>
      <p:sp>
        <p:nvSpPr>
          <p:cNvPr id="215043" name="Rectangle 3"/>
          <p:cNvSpPr>
            <a:spLocks noGrp="1" noChangeArrowheads="1"/>
          </p:cNvSpPr>
          <p:nvPr>
            <p:ph type="body" idx="1"/>
          </p:nvPr>
        </p:nvSpPr>
        <p:spPr>
          <a:xfrm>
            <a:off x="695319" y="4380335"/>
            <a:ext cx="5556262" cy="4146675"/>
          </a:xfrm>
          <a:noFill/>
          <a:ln w="9525"/>
        </p:spPr>
        <p:txBody>
          <a:bodyPr/>
          <a:lstStyle/>
          <a:p>
            <a:r>
              <a:rPr lang="en-US" b="1" i="1" smtClean="0">
                <a:ea typeface="ＭＳ Ｐゴシック" pitchFamily="-112" charset="-128"/>
              </a:rPr>
              <a:t>The first pioneering DVCS analysis with a spin polarized target shows a large target spin asymmetry. This very difficult analysis was carried out by Paul Eugenio’s graduate student Shifeng Chen as his PhD project.</a:t>
            </a:r>
            <a:r>
              <a:rPr lang="en-US" smtClean="0">
                <a:ea typeface="ＭＳ Ｐゴシック" pitchFamily="-112" charset="-128"/>
              </a:rPr>
              <a:t> These beautiful data show for the first time the important role GPD H-tilde plays in this polarized target asymmetry as well as the rather strong dependence of the asymmetry on the parameter xi. This first measurement will be followed up with a future experiment with much improved statistical accuracy.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low and medium energies DVCS is the cleanest probe of GPDs. A hard virtual photon strikes a</a:t>
            </a:r>
            <a:r>
              <a:rPr lang="en-US" baseline="0" dirty="0" smtClean="0"/>
              <a:t> quark in the proton, which emits a hard real photon. The </a:t>
            </a:r>
            <a:r>
              <a:rPr lang="en-US" baseline="0" dirty="0" err="1" smtClean="0"/>
              <a:t>prpton</a:t>
            </a:r>
            <a:r>
              <a:rPr lang="en-US" baseline="0" dirty="0" smtClean="0"/>
              <a:t> remains intact and gets a transverse momentum kick. DVCS is sensitive to all 4 GPDs. Hall A cross section measurements showed that DVCS is consistent with dominance of the handbag mechanism. The CLAS data cover much larger kinematics in </a:t>
            </a:r>
            <a:r>
              <a:rPr lang="en-US" baseline="0" dirty="0" err="1" smtClean="0"/>
              <a:t>x_B</a:t>
            </a:r>
            <a:r>
              <a:rPr lang="en-US" baseline="0" dirty="0" smtClean="0"/>
              <a:t>, Q2, and </a:t>
            </a:r>
            <a:r>
              <a:rPr lang="en-US" baseline="0" dirty="0" err="1" smtClean="0"/>
              <a:t>t</a:t>
            </a:r>
            <a:r>
              <a:rPr lang="en-US" baseline="0" dirty="0" smtClean="0"/>
              <a:t>. but are currently limited to polarized beam asymmetries which also depend on the real parts of the Compton amplitude in a convolution integral that are more difficult to model. GPD based description show qualitative agreement with the CLAS asymmetry measurements.  Nevertheless, these sets of data have been subjected to a model-independent extraction of the GPD related Compton form factors.  </a:t>
            </a:r>
            <a:endParaRPr lang="en-US" dirty="0"/>
          </a:p>
        </p:txBody>
      </p:sp>
      <p:sp>
        <p:nvSpPr>
          <p:cNvPr id="4" name="Slide Number Placeholder 3"/>
          <p:cNvSpPr>
            <a:spLocks noGrp="1"/>
          </p:cNvSpPr>
          <p:nvPr>
            <p:ph type="sldNum" sz="quarter" idx="10"/>
          </p:nvPr>
        </p:nvSpPr>
        <p:spPr>
          <a:xfrm>
            <a:off x="3934969" y="8757590"/>
            <a:ext cx="3010323" cy="461010"/>
          </a:xfrm>
          <a:prstGeom prst="rect">
            <a:avLst/>
          </a:prstGeom>
        </p:spPr>
        <p:txBody>
          <a:bodyPr lIns="92382" tIns="46191" rIns="92382" bIns="46191"/>
          <a:lstStyle/>
          <a:p>
            <a:fld id="{435AAFA4-0F86-2446-8958-2CE966002DFB}"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CFF are related to GPDs as shown here.</a:t>
            </a:r>
            <a:r>
              <a:rPr lang="en-US" dirty="0" smtClean="0"/>
              <a:t> </a:t>
            </a:r>
            <a:r>
              <a:rPr lang="en-US" b="1" dirty="0" smtClean="0"/>
              <a:t>The imaginary part has a</a:t>
            </a:r>
            <a:r>
              <a:rPr lang="en-US" b="1" baseline="0" dirty="0" smtClean="0"/>
              <a:t> d</a:t>
            </a:r>
            <a:r>
              <a:rPr lang="en-US" b="1" dirty="0" smtClean="0"/>
              <a:t>irect relationship with GPDs,</a:t>
            </a:r>
            <a:r>
              <a:rPr lang="en-US" b="1" baseline="0" dirty="0" smtClean="0"/>
              <a:t> the real part is related through an integral.</a:t>
            </a:r>
            <a:r>
              <a:rPr lang="en-US" baseline="0" dirty="0" smtClean="0"/>
              <a:t> The analysis assumes dominance of GPD H, which is </a:t>
            </a:r>
            <a:r>
              <a:rPr lang="en-US" baseline="0" dirty="0" err="1" smtClean="0"/>
              <a:t>kinematically</a:t>
            </a:r>
            <a:r>
              <a:rPr lang="en-US" baseline="0" dirty="0" smtClean="0"/>
              <a:t> unsuppressed in the polarized beam asymmetry while GPD E and H-tilde are </a:t>
            </a:r>
            <a:r>
              <a:rPr lang="en-US" baseline="0" dirty="0" err="1" smtClean="0"/>
              <a:t>kinematically</a:t>
            </a:r>
            <a:r>
              <a:rPr lang="en-US" baseline="0" dirty="0" smtClean="0"/>
              <a:t> suppressed as xi &lt; 0.2 </a:t>
            </a:r>
            <a:r>
              <a:rPr lang="en-US" baseline="0" dirty="0" err="1" smtClean="0"/>
              <a:t>anf</a:t>
            </a:r>
            <a:r>
              <a:rPr lang="en-US" baseline="0" dirty="0" smtClean="0"/>
              <a:t> </a:t>
            </a:r>
            <a:r>
              <a:rPr lang="en-US" baseline="0" dirty="0" err="1" smtClean="0"/>
              <a:t>t</a:t>
            </a:r>
            <a:r>
              <a:rPr lang="en-US" baseline="0" dirty="0" smtClean="0"/>
              <a:t>&lt; 1.  The shaded area shows the extracted CFF compared to the VGG model description. The </a:t>
            </a:r>
            <a:r>
              <a:rPr lang="en-US" baseline="0" dirty="0" err="1" smtClean="0"/>
              <a:t>Im</a:t>
            </a:r>
            <a:r>
              <a:rPr lang="en-US" baseline="0" dirty="0" smtClean="0"/>
              <a:t> part dominates, with the exception of the small </a:t>
            </a:r>
            <a:r>
              <a:rPr lang="en-US" baseline="0" dirty="0" err="1" smtClean="0"/>
              <a:t>t</a:t>
            </a:r>
            <a:r>
              <a:rPr lang="en-US" baseline="0" dirty="0" smtClean="0"/>
              <a:t> and small </a:t>
            </a:r>
            <a:r>
              <a:rPr lang="en-US" baseline="0" dirty="0" err="1" smtClean="0"/>
              <a:t>x_B</a:t>
            </a:r>
            <a:r>
              <a:rPr lang="en-US" baseline="0" dirty="0" smtClean="0"/>
              <a:t> values where the Real part is significant. The uncertainties are totally dominated by the approximations. New data on polarized target in CLAS and future data with different beam energies in Hall A should significantly reduce these uncertainties.    </a:t>
            </a:r>
            <a:endParaRPr lang="en-US" dirty="0"/>
          </a:p>
        </p:txBody>
      </p:sp>
      <p:sp>
        <p:nvSpPr>
          <p:cNvPr id="4" name="Slide Number Placeholder 3"/>
          <p:cNvSpPr>
            <a:spLocks noGrp="1"/>
          </p:cNvSpPr>
          <p:nvPr>
            <p:ph type="sldNum" sz="quarter" idx="10"/>
          </p:nvPr>
        </p:nvSpPr>
        <p:spPr>
          <a:xfrm>
            <a:off x="3934969" y="8757590"/>
            <a:ext cx="3010323" cy="461010"/>
          </a:xfrm>
          <a:prstGeom prst="rect">
            <a:avLst/>
          </a:prstGeom>
        </p:spPr>
        <p:txBody>
          <a:bodyPr lIns="92382" tIns="46191" rIns="92382" bIns="46191"/>
          <a:lstStyle/>
          <a:p>
            <a:fld id="{435AAFA4-0F86-2446-8958-2CE966002DFB}"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Times New Roman" pitchFamily="-110" charset="0"/>
            </a:endParaRPr>
          </a:p>
        </p:txBody>
      </p:sp>
      <p:sp>
        <p:nvSpPr>
          <p:cNvPr id="61444" name="Slide Number Placeholder 3"/>
          <p:cNvSpPr>
            <a:spLocks noGrp="1"/>
          </p:cNvSpPr>
          <p:nvPr>
            <p:ph type="sldNum" sz="quarter" idx="5"/>
          </p:nvPr>
        </p:nvSpPr>
        <p:spPr>
          <a:xfrm>
            <a:off x="3935212" y="8757612"/>
            <a:ext cx="3010113" cy="461010"/>
          </a:xfrm>
          <a:prstGeom prst="rect">
            <a:avLst/>
          </a:prstGeom>
          <a:noFill/>
        </p:spPr>
        <p:txBody>
          <a:bodyPr lIns="90864" tIns="45432" rIns="90864" bIns="45432"/>
          <a:lstStyle/>
          <a:p>
            <a:fld id="{B62E936A-3E81-4419-9A4E-FEA7C3CA3DA8}"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838200"/>
            <a:ext cx="8229600" cy="5287963"/>
          </a:xfrm>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63AD93-AE53-4721-97B1-51DF5B0AFBE3}" type="datetimeFigureOut">
              <a:rPr lang="en-US" smtClean="0"/>
              <a:pPr/>
              <a:t>6/6/2011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FF3A4-38D8-4454-8841-B5E85345DE6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3AD93-AE53-4721-97B1-51DF5B0AFBE3}" type="datetimeFigureOut">
              <a:rPr lang="en-US" smtClean="0"/>
              <a:pPr/>
              <a:t>6/6/2011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FF3A4-38D8-4454-8841-B5E85345DE6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3AD93-AE53-4721-97B1-51DF5B0AFBE3}" type="datetimeFigureOut">
              <a:rPr lang="en-US" smtClean="0"/>
              <a:pPr/>
              <a:t>6/6/2011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FF3A4-38D8-4454-8841-B5E85345DE6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63AD93-AE53-4721-97B1-51DF5B0AFBE3}" type="datetimeFigureOut">
              <a:rPr lang="en-US" smtClean="0"/>
              <a:pPr/>
              <a:t>6/6/2011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FF3A4-38D8-4454-8841-B5E85345DE6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63AD93-AE53-4721-97B1-51DF5B0AFBE3}" type="datetimeFigureOut">
              <a:rPr lang="en-US" smtClean="0"/>
              <a:pPr/>
              <a:t>6/6/2011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FF3A4-38D8-4454-8841-B5E85345DE6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3AD93-AE53-4721-97B1-51DF5B0AFBE3}" type="datetimeFigureOut">
              <a:rPr lang="en-US" smtClean="0"/>
              <a:pPr/>
              <a:t>6/6/2011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FF3A4-38D8-4454-8841-B5E85345DE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3AD93-AE53-4721-97B1-51DF5B0AFBE3}" type="datetimeFigureOut">
              <a:rPr lang="en-US" smtClean="0"/>
              <a:pPr/>
              <a:t>6/6/2011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FF3A4-38D8-4454-8841-B5E85345DE6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3AD93-AE53-4721-97B1-51DF5B0AFBE3}" type="datetimeFigureOut">
              <a:rPr lang="en-US" smtClean="0"/>
              <a:pPr/>
              <a:t>6/6/2011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FF3A4-38D8-4454-8841-B5E85345DE6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3AD93-AE53-4721-97B1-51DF5B0AFBE3}" type="datetimeFigureOut">
              <a:rPr lang="en-US" smtClean="0"/>
              <a:pPr/>
              <a:t>6/6/2011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FF3A4-38D8-4454-8841-B5E85345DE6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3AD93-AE53-4721-97B1-51DF5B0AFBE3}" type="datetimeFigureOut">
              <a:rPr lang="en-US" smtClean="0"/>
              <a:pPr/>
              <a:t>6/6/2011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FF3A4-38D8-4454-8841-B5E85345DE6C}"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3AD93-AE53-4721-97B1-51DF5B0AFBE3}" type="datetimeFigureOut">
              <a:rPr lang="en-US" smtClean="0"/>
              <a:pPr/>
              <a:t>6/6/2011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FF3A4-38D8-4454-8841-B5E85345DE6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3AD93-AE53-4721-97B1-51DF5B0AFBE3}" type="datetimeFigureOut">
              <a:rPr lang="en-US" smtClean="0"/>
              <a:pPr/>
              <a:t>6/6/2011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FF3A4-38D8-4454-8841-B5E85345DE6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38200"/>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3.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bwMode="auto">
          <a:xfrm>
            <a:off x="457200" y="0"/>
            <a:ext cx="8229600" cy="639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2579" name="Rectangle 3"/>
          <p:cNvSpPr>
            <a:spLocks noGrp="1" noChangeArrowheads="1"/>
          </p:cNvSpPr>
          <p:nvPr>
            <p:ph type="body" idx="1"/>
          </p:nvPr>
        </p:nvSpPr>
        <p:spPr bwMode="auto">
          <a:xfrm>
            <a:off x="457200" y="838200"/>
            <a:ext cx="8229600" cy="528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92580" name="Line 4"/>
          <p:cNvSpPr>
            <a:spLocks noChangeShapeType="1"/>
          </p:cNvSpPr>
          <p:nvPr/>
        </p:nvSpPr>
        <p:spPr bwMode="auto">
          <a:xfrm>
            <a:off x="0" y="685800"/>
            <a:ext cx="9144000" cy="0"/>
          </a:xfrm>
          <a:prstGeom prst="line">
            <a:avLst/>
          </a:prstGeom>
          <a:noFill/>
          <a:ln w="57150">
            <a:solidFill>
              <a:srgbClr val="00279F"/>
            </a:solidFill>
            <a:round/>
            <a:headEnd/>
            <a:tailEnd/>
          </a:ln>
          <a:effectLst/>
        </p:spPr>
        <p:txBody>
          <a:bodyPr wrap="none" anchor="ctr"/>
          <a:lstStyle/>
          <a:p>
            <a:endParaRPr lang="en-US" dirty="0"/>
          </a:p>
        </p:txBody>
      </p:sp>
      <p:sp>
        <p:nvSpPr>
          <p:cNvPr id="792582" name="Line 6"/>
          <p:cNvSpPr>
            <a:spLocks noChangeShapeType="1"/>
          </p:cNvSpPr>
          <p:nvPr/>
        </p:nvSpPr>
        <p:spPr bwMode="auto">
          <a:xfrm>
            <a:off x="0" y="6500813"/>
            <a:ext cx="9140825" cy="0"/>
          </a:xfrm>
          <a:prstGeom prst="line">
            <a:avLst/>
          </a:prstGeom>
          <a:noFill/>
          <a:ln w="92075">
            <a:solidFill>
              <a:srgbClr val="00279F"/>
            </a:solidFill>
            <a:round/>
            <a:headEnd/>
            <a:tailEnd/>
          </a:ln>
          <a:effectLst/>
        </p:spPr>
        <p:txBody>
          <a:bodyPr wrap="none" anchor="ctr"/>
          <a:lstStyle/>
          <a:p>
            <a:endParaRPr lang="en-US" dirty="0"/>
          </a:p>
        </p:txBody>
      </p:sp>
      <p:sp>
        <p:nvSpPr>
          <p:cNvPr id="792584" name="Rectangle 8"/>
          <p:cNvSpPr>
            <a:spLocks noChangeArrowheads="1"/>
          </p:cNvSpPr>
          <p:nvPr/>
        </p:nvSpPr>
        <p:spPr bwMode="auto">
          <a:xfrm>
            <a:off x="3204196" y="6392964"/>
            <a:ext cx="3533480" cy="172355"/>
          </a:xfrm>
          <a:prstGeom prst="rect">
            <a:avLst/>
          </a:prstGeom>
          <a:solidFill>
            <a:schemeClr val="bg1"/>
          </a:solidFill>
          <a:ln w="9525">
            <a:noFill/>
            <a:miter lim="800000"/>
            <a:headEnd/>
            <a:tailEnd/>
          </a:ln>
        </p:spPr>
        <p:txBody>
          <a:bodyPr wrap="square" lIns="0" tIns="0" rIns="0" bIns="0">
            <a:spAutoFit/>
          </a:bodyPr>
          <a:lstStyle/>
          <a:p>
            <a:pPr algn="l">
              <a:lnSpc>
                <a:spcPct val="80000"/>
              </a:lnSpc>
            </a:pPr>
            <a:r>
              <a:rPr lang="en-US" sz="1400" dirty="0">
                <a:solidFill>
                  <a:srgbClr val="339966"/>
                </a:solidFill>
                <a:latin typeface="Century Schoolbook" pitchFamily="18" charset="0"/>
              </a:rPr>
              <a:t> </a:t>
            </a:r>
            <a:r>
              <a:rPr lang="en-US" sz="1200" dirty="0">
                <a:solidFill>
                  <a:srgbClr val="339966"/>
                </a:solidFill>
                <a:latin typeface="Arial" pitchFamily="34" charset="0"/>
                <a:cs typeface="Arial" pitchFamily="34" charset="0"/>
              </a:rPr>
              <a:t>Thomas Jefferson National Accelerator Facility</a:t>
            </a:r>
          </a:p>
        </p:txBody>
      </p:sp>
      <p:pic>
        <p:nvPicPr>
          <p:cNvPr id="792585" name="Picture 9"/>
          <p:cNvPicPr>
            <a:picLocks noChangeAspect="1" noChangeArrowheads="1"/>
          </p:cNvPicPr>
          <p:nvPr/>
        </p:nvPicPr>
        <p:blipFill>
          <a:blip r:embed="rId15" cstate="print"/>
          <a:srcRect/>
          <a:stretch>
            <a:fillRect/>
          </a:stretch>
        </p:blipFill>
        <p:spPr bwMode="auto">
          <a:xfrm>
            <a:off x="7339013" y="6249988"/>
            <a:ext cx="1612900" cy="536575"/>
          </a:xfrm>
          <a:prstGeom prst="rect">
            <a:avLst/>
          </a:prstGeom>
          <a:noFill/>
          <a:ln w="9525">
            <a:noFill/>
            <a:miter lim="800000"/>
            <a:headEnd/>
            <a:tailEnd/>
          </a:ln>
          <a:effectLst/>
        </p:spPr>
      </p:pic>
      <p:sp>
        <p:nvSpPr>
          <p:cNvPr id="792586" name="Rectangle 10"/>
          <p:cNvSpPr>
            <a:spLocks noChangeArrowheads="1"/>
          </p:cNvSpPr>
          <p:nvPr/>
        </p:nvSpPr>
        <p:spPr bwMode="auto">
          <a:xfrm>
            <a:off x="3145951" y="6509406"/>
            <a:ext cx="585417" cy="215444"/>
          </a:xfrm>
          <a:prstGeom prst="rect">
            <a:avLst/>
          </a:prstGeom>
          <a:noFill/>
          <a:ln w="9525">
            <a:noFill/>
            <a:miter lim="800000"/>
            <a:headEnd/>
            <a:tailEnd/>
          </a:ln>
          <a:effectLst/>
        </p:spPr>
        <p:txBody>
          <a:bodyPr wrap="none">
            <a:spAutoFit/>
          </a:bodyPr>
          <a:lstStyle/>
          <a:p>
            <a:r>
              <a:rPr lang="en-US" altLang="en-US" sz="800" dirty="0">
                <a:solidFill>
                  <a:schemeClr val="tx1"/>
                </a:solidFill>
                <a:latin typeface="Arial" charset="0"/>
              </a:rPr>
              <a:t>Page </a:t>
            </a:r>
            <a:fld id="{144B187F-CCD6-442C-A587-65A4F8B5E438}" type="slidenum">
              <a:rPr lang="en-US" altLang="en-US" sz="800">
                <a:solidFill>
                  <a:schemeClr val="tx1"/>
                </a:solidFill>
                <a:latin typeface="Arial" charset="0"/>
              </a:rPr>
              <a:pPr/>
              <a:t>‹#›</a:t>
            </a:fld>
            <a:endParaRPr lang="en-US" sz="800" dirty="0">
              <a:solidFill>
                <a:schemeClr val="tx1"/>
              </a:solidFill>
              <a:latin typeface="Arial" charset="0"/>
            </a:endParaRPr>
          </a:p>
        </p:txBody>
      </p:sp>
      <p:sp>
        <p:nvSpPr>
          <p:cNvPr id="792587" name="Rectangle 11"/>
          <p:cNvSpPr>
            <a:spLocks noChangeArrowheads="1"/>
          </p:cNvSpPr>
          <p:nvPr/>
        </p:nvSpPr>
        <p:spPr bwMode="auto">
          <a:xfrm>
            <a:off x="6103789" y="6602916"/>
            <a:ext cx="1006061" cy="98489"/>
          </a:xfrm>
          <a:prstGeom prst="rect">
            <a:avLst/>
          </a:prstGeom>
          <a:solidFill>
            <a:schemeClr val="bg1"/>
          </a:solidFill>
          <a:ln w="9525">
            <a:noFill/>
            <a:miter lim="800000"/>
            <a:headEnd/>
            <a:tailEnd/>
          </a:ln>
        </p:spPr>
        <p:txBody>
          <a:bodyPr wrap="square" lIns="0" tIns="0" rIns="0" bIns="0">
            <a:spAutoFit/>
          </a:bodyPr>
          <a:lstStyle/>
          <a:p>
            <a:pPr algn="l">
              <a:lnSpc>
                <a:spcPct val="80000"/>
              </a:lnSpc>
            </a:pPr>
            <a:r>
              <a:rPr lang="en-US" sz="800" dirty="0" smtClean="0">
                <a:latin typeface="Arial" pitchFamily="34" charset="0"/>
                <a:cs typeface="Arial" pitchFamily="34" charset="0"/>
              </a:rPr>
              <a:t>June 6, 2011</a:t>
            </a:r>
            <a:endParaRPr lang="en-US" sz="800" dirty="0">
              <a:latin typeface="Arial" pitchFamily="34" charset="0"/>
              <a:cs typeface="Arial" pitchFamily="34" charset="0"/>
            </a:endParaRPr>
          </a:p>
        </p:txBody>
      </p:sp>
      <p:pic>
        <p:nvPicPr>
          <p:cNvPr id="792588" name="Picture 12" descr="NP-logo-Nl copy"/>
          <p:cNvPicPr>
            <a:picLocks noChangeAspect="1" noChangeArrowheads="1"/>
          </p:cNvPicPr>
          <p:nvPr/>
        </p:nvPicPr>
        <p:blipFill>
          <a:blip r:embed="rId16" cstate="print"/>
          <a:srcRect/>
          <a:stretch>
            <a:fillRect/>
          </a:stretch>
        </p:blipFill>
        <p:spPr bwMode="auto">
          <a:xfrm>
            <a:off x="228600" y="6172200"/>
            <a:ext cx="1219200" cy="636588"/>
          </a:xfrm>
          <a:prstGeom prst="rect">
            <a:avLst/>
          </a:prstGeom>
          <a:noFill/>
        </p:spPr>
      </p:pic>
      <p:pic>
        <p:nvPicPr>
          <p:cNvPr id="792589" name="Picture 13"/>
          <p:cNvPicPr>
            <a:picLocks noChangeAspect="1" noChangeArrowheads="1"/>
          </p:cNvPicPr>
          <p:nvPr/>
        </p:nvPicPr>
        <p:blipFill>
          <a:blip r:embed="rId17" cstate="print"/>
          <a:srcRect/>
          <a:stretch>
            <a:fillRect/>
          </a:stretch>
        </p:blipFill>
        <p:spPr bwMode="auto">
          <a:xfrm>
            <a:off x="1614488" y="6205538"/>
            <a:ext cx="976312" cy="6524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4" r:id="rId12"/>
    <p:sldLayoutId id="2147483675" r:id="rId13"/>
  </p:sldLayoutIdLst>
  <p:txStyles>
    <p:titleStyle>
      <a:lvl1pPr algn="ctr" rtl="0" fontAlgn="base">
        <a:spcBef>
          <a:spcPct val="0"/>
        </a:spcBef>
        <a:spcAft>
          <a:spcPct val="0"/>
        </a:spcAft>
        <a:defRPr sz="3200" b="1">
          <a:solidFill>
            <a:srgbClr val="333399"/>
          </a:solidFill>
          <a:latin typeface="+mj-lt"/>
          <a:ea typeface="+mj-ea"/>
          <a:cs typeface="+mj-cs"/>
        </a:defRPr>
      </a:lvl1pPr>
      <a:lvl2pPr algn="ctr" rtl="0" fontAlgn="base">
        <a:spcBef>
          <a:spcPct val="0"/>
        </a:spcBef>
        <a:spcAft>
          <a:spcPct val="0"/>
        </a:spcAft>
        <a:defRPr sz="3200" b="1">
          <a:solidFill>
            <a:srgbClr val="333399"/>
          </a:solidFill>
          <a:latin typeface="Arial" charset="0"/>
        </a:defRPr>
      </a:lvl2pPr>
      <a:lvl3pPr algn="ctr" rtl="0" fontAlgn="base">
        <a:spcBef>
          <a:spcPct val="0"/>
        </a:spcBef>
        <a:spcAft>
          <a:spcPct val="0"/>
        </a:spcAft>
        <a:defRPr sz="3200" b="1">
          <a:solidFill>
            <a:srgbClr val="333399"/>
          </a:solidFill>
          <a:latin typeface="Arial" charset="0"/>
        </a:defRPr>
      </a:lvl3pPr>
      <a:lvl4pPr algn="ctr" rtl="0" fontAlgn="base">
        <a:spcBef>
          <a:spcPct val="0"/>
        </a:spcBef>
        <a:spcAft>
          <a:spcPct val="0"/>
        </a:spcAft>
        <a:defRPr sz="3200" b="1">
          <a:solidFill>
            <a:srgbClr val="333399"/>
          </a:solidFill>
          <a:latin typeface="Arial" charset="0"/>
        </a:defRPr>
      </a:lvl4pPr>
      <a:lvl5pPr algn="ctr" rtl="0" fontAlgn="base">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228600" indent="-228600" algn="l" rtl="0" fontAlgn="base">
        <a:spcBef>
          <a:spcPct val="20000"/>
        </a:spcBef>
        <a:spcAft>
          <a:spcPct val="0"/>
        </a:spcAft>
        <a:buChar char="•"/>
        <a:defRPr sz="2400" b="1">
          <a:solidFill>
            <a:schemeClr val="tx1"/>
          </a:solidFill>
          <a:latin typeface="+mn-lt"/>
          <a:ea typeface="+mn-ea"/>
          <a:cs typeface="+mn-cs"/>
        </a:defRPr>
      </a:lvl1pPr>
      <a:lvl2pPr marL="576263" indent="-233363" algn="l" rtl="0" fontAlgn="base">
        <a:spcBef>
          <a:spcPct val="20000"/>
        </a:spcBef>
        <a:spcAft>
          <a:spcPct val="0"/>
        </a:spcAft>
        <a:buChar char="–"/>
        <a:defRPr sz="2400" b="1">
          <a:solidFill>
            <a:schemeClr val="tx1"/>
          </a:solidFill>
          <a:latin typeface="+mn-lt"/>
        </a:defRPr>
      </a:lvl2pPr>
      <a:lvl3pPr marL="919163" indent="-228600" algn="l" rtl="0" fontAlgn="base">
        <a:spcBef>
          <a:spcPct val="20000"/>
        </a:spcBef>
        <a:spcAft>
          <a:spcPct val="0"/>
        </a:spcAft>
        <a:buChar char="•"/>
        <a:defRPr sz="2000" b="1">
          <a:solidFill>
            <a:schemeClr val="tx1"/>
          </a:solidFill>
          <a:latin typeface="+mn-lt"/>
        </a:defRPr>
      </a:lvl3pPr>
      <a:lvl4pPr marL="1262063" indent="-228600" algn="l" rtl="0" fontAlgn="base">
        <a:spcBef>
          <a:spcPct val="20000"/>
        </a:spcBef>
        <a:spcAft>
          <a:spcPct val="0"/>
        </a:spcAft>
        <a:buChar char="–"/>
        <a:defRPr sz="2000" b="1">
          <a:solidFill>
            <a:schemeClr val="tx1"/>
          </a:solidFill>
          <a:latin typeface="+mn-lt"/>
        </a:defRPr>
      </a:lvl4pPr>
      <a:lvl5pPr marL="1604963" indent="-228600" algn="l" rtl="0" fontAlgn="base">
        <a:spcBef>
          <a:spcPct val="20000"/>
        </a:spcBef>
        <a:spcAft>
          <a:spcPct val="0"/>
        </a:spcAft>
        <a:buChar char="»"/>
        <a:defRPr sz="2000" b="1">
          <a:solidFill>
            <a:schemeClr val="tx1"/>
          </a:solidFill>
          <a:latin typeface="+mn-lt"/>
        </a:defRPr>
      </a:lvl5pPr>
      <a:lvl6pPr marL="2062163" indent="-228600" algn="l" rtl="0" fontAlgn="base">
        <a:spcBef>
          <a:spcPct val="20000"/>
        </a:spcBef>
        <a:spcAft>
          <a:spcPct val="0"/>
        </a:spcAft>
        <a:buChar char="»"/>
        <a:defRPr sz="2000" b="1">
          <a:solidFill>
            <a:schemeClr val="tx1"/>
          </a:solidFill>
          <a:latin typeface="+mn-lt"/>
        </a:defRPr>
      </a:lvl6pPr>
      <a:lvl7pPr marL="2519363" indent="-228600" algn="l" rtl="0" fontAlgn="base">
        <a:spcBef>
          <a:spcPct val="20000"/>
        </a:spcBef>
        <a:spcAft>
          <a:spcPct val="0"/>
        </a:spcAft>
        <a:buChar char="»"/>
        <a:defRPr sz="2000" b="1">
          <a:solidFill>
            <a:schemeClr val="tx1"/>
          </a:solidFill>
          <a:latin typeface="+mn-lt"/>
        </a:defRPr>
      </a:lvl7pPr>
      <a:lvl8pPr marL="2976563" indent="-228600" algn="l" rtl="0" fontAlgn="base">
        <a:spcBef>
          <a:spcPct val="20000"/>
        </a:spcBef>
        <a:spcAft>
          <a:spcPct val="0"/>
        </a:spcAft>
        <a:buChar char="»"/>
        <a:defRPr sz="2000" b="1">
          <a:solidFill>
            <a:schemeClr val="tx1"/>
          </a:solidFill>
          <a:latin typeface="+mn-lt"/>
        </a:defRPr>
      </a:lvl8pPr>
      <a:lvl9pPr marL="3433763"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3AD93-AE53-4721-97B1-51DF5B0AFBE3}" type="datetimeFigureOut">
              <a:rPr lang="en-US" smtClean="0"/>
              <a:pPr/>
              <a:t>6/6/2011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FF3A4-38D8-4454-8841-B5E85345DE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0" r:id="rId1"/>
  </p:sldLayoutIdLst>
  <p:txStyles>
    <p:titleStyle>
      <a:lvl1pPr algn="ctr" rtl="0" eaLnBrk="0" fontAlgn="base" hangingPunct="0">
        <a:spcBef>
          <a:spcPct val="0"/>
        </a:spcBef>
        <a:spcAft>
          <a:spcPct val="0"/>
        </a:spcAft>
        <a:defRPr sz="3600" b="1">
          <a:solidFill>
            <a:srgbClr val="FFFF00"/>
          </a:solidFill>
          <a:latin typeface="+mj-lt"/>
          <a:ea typeface="ＭＳ Ｐゴシック" charset="-128"/>
          <a:cs typeface="ＭＳ Ｐゴシック" charset="-128"/>
        </a:defRPr>
      </a:lvl1pPr>
      <a:lvl2pPr algn="ctr" rtl="0" eaLnBrk="0" fontAlgn="base" hangingPunct="0">
        <a:spcBef>
          <a:spcPct val="0"/>
        </a:spcBef>
        <a:spcAft>
          <a:spcPct val="0"/>
        </a:spcAft>
        <a:defRPr sz="3600" b="1">
          <a:solidFill>
            <a:srgbClr val="FFFF00"/>
          </a:solidFill>
          <a:latin typeface="Verdana" charset="0"/>
          <a:ea typeface="ＭＳ Ｐゴシック" charset="-128"/>
          <a:cs typeface="ＭＳ Ｐゴシック" charset="-128"/>
        </a:defRPr>
      </a:lvl2pPr>
      <a:lvl3pPr algn="ctr" rtl="0" eaLnBrk="0" fontAlgn="base" hangingPunct="0">
        <a:spcBef>
          <a:spcPct val="0"/>
        </a:spcBef>
        <a:spcAft>
          <a:spcPct val="0"/>
        </a:spcAft>
        <a:defRPr sz="3600" b="1">
          <a:solidFill>
            <a:srgbClr val="FFFF00"/>
          </a:solidFill>
          <a:latin typeface="Verdana" charset="0"/>
          <a:ea typeface="ＭＳ Ｐゴシック" charset="-128"/>
          <a:cs typeface="ＭＳ Ｐゴシック" charset="-128"/>
        </a:defRPr>
      </a:lvl3pPr>
      <a:lvl4pPr algn="ctr" rtl="0" eaLnBrk="0" fontAlgn="base" hangingPunct="0">
        <a:spcBef>
          <a:spcPct val="0"/>
        </a:spcBef>
        <a:spcAft>
          <a:spcPct val="0"/>
        </a:spcAft>
        <a:defRPr sz="3600" b="1">
          <a:solidFill>
            <a:srgbClr val="FFFF00"/>
          </a:solidFill>
          <a:latin typeface="Verdana" charset="0"/>
          <a:ea typeface="ＭＳ Ｐゴシック" charset="-128"/>
          <a:cs typeface="ＭＳ Ｐゴシック" charset="-128"/>
        </a:defRPr>
      </a:lvl4pPr>
      <a:lvl5pPr algn="ctr" rtl="0" eaLnBrk="0" fontAlgn="base" hangingPunct="0">
        <a:spcBef>
          <a:spcPct val="0"/>
        </a:spcBef>
        <a:spcAft>
          <a:spcPct val="0"/>
        </a:spcAft>
        <a:defRPr sz="3600" b="1">
          <a:solidFill>
            <a:srgbClr val="FFFF00"/>
          </a:solidFill>
          <a:latin typeface="Verdana" charset="0"/>
          <a:ea typeface="ＭＳ Ｐゴシック" charset="-128"/>
          <a:cs typeface="ＭＳ Ｐゴシック" charset="-128"/>
        </a:defRPr>
      </a:lvl5pPr>
      <a:lvl6pPr marL="457200" algn="ctr" rtl="0" fontAlgn="base">
        <a:spcBef>
          <a:spcPct val="0"/>
        </a:spcBef>
        <a:spcAft>
          <a:spcPct val="0"/>
        </a:spcAft>
        <a:defRPr sz="3600" b="1">
          <a:solidFill>
            <a:srgbClr val="FFFF00"/>
          </a:solidFill>
          <a:latin typeface="Verdana" charset="0"/>
        </a:defRPr>
      </a:lvl6pPr>
      <a:lvl7pPr marL="914400" algn="ctr" rtl="0" fontAlgn="base">
        <a:spcBef>
          <a:spcPct val="0"/>
        </a:spcBef>
        <a:spcAft>
          <a:spcPct val="0"/>
        </a:spcAft>
        <a:defRPr sz="3600" b="1">
          <a:solidFill>
            <a:srgbClr val="FFFF00"/>
          </a:solidFill>
          <a:latin typeface="Verdana" charset="0"/>
        </a:defRPr>
      </a:lvl7pPr>
      <a:lvl8pPr marL="1371600" algn="ctr" rtl="0" fontAlgn="base">
        <a:spcBef>
          <a:spcPct val="0"/>
        </a:spcBef>
        <a:spcAft>
          <a:spcPct val="0"/>
        </a:spcAft>
        <a:defRPr sz="3600" b="1">
          <a:solidFill>
            <a:srgbClr val="FFFF00"/>
          </a:solidFill>
          <a:latin typeface="Verdana" charset="0"/>
        </a:defRPr>
      </a:lvl8pPr>
      <a:lvl9pPr marL="1828800" algn="ctr" rtl="0" fontAlgn="base">
        <a:spcBef>
          <a:spcPct val="0"/>
        </a:spcBef>
        <a:spcAft>
          <a:spcPct val="0"/>
        </a:spcAft>
        <a:defRPr sz="3600" b="1">
          <a:solidFill>
            <a:srgbClr val="FFFF00"/>
          </a:solidFill>
          <a:latin typeface="Verdana"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bg1"/>
          </a:solidFill>
          <a:latin typeface="+mn-lt"/>
          <a:ea typeface="ＭＳ Ｐゴシック" charset="-128"/>
        </a:defRPr>
      </a:lvl5pPr>
      <a:lvl6pPr marL="2514600" indent="-228600" algn="l" rtl="0" fontAlgn="base">
        <a:spcBef>
          <a:spcPct val="20000"/>
        </a:spcBef>
        <a:spcAft>
          <a:spcPct val="0"/>
        </a:spcAft>
        <a:buChar char="»"/>
        <a:defRPr sz="1600">
          <a:solidFill>
            <a:schemeClr val="bg1"/>
          </a:solidFill>
          <a:latin typeface="+mn-lt"/>
          <a:ea typeface="ＭＳ Ｐゴシック" charset="-128"/>
        </a:defRPr>
      </a:lvl6pPr>
      <a:lvl7pPr marL="2971800" indent="-228600" algn="l" rtl="0" fontAlgn="base">
        <a:spcBef>
          <a:spcPct val="20000"/>
        </a:spcBef>
        <a:spcAft>
          <a:spcPct val="0"/>
        </a:spcAft>
        <a:buChar char="»"/>
        <a:defRPr sz="1600">
          <a:solidFill>
            <a:schemeClr val="bg1"/>
          </a:solidFill>
          <a:latin typeface="+mn-lt"/>
          <a:ea typeface="ＭＳ Ｐゴシック" charset="-128"/>
        </a:defRPr>
      </a:lvl7pPr>
      <a:lvl8pPr marL="3429000" indent="-228600" algn="l" rtl="0" fontAlgn="base">
        <a:spcBef>
          <a:spcPct val="20000"/>
        </a:spcBef>
        <a:spcAft>
          <a:spcPct val="0"/>
        </a:spcAft>
        <a:buChar char="»"/>
        <a:defRPr sz="1600">
          <a:solidFill>
            <a:schemeClr val="bg1"/>
          </a:solidFill>
          <a:latin typeface="+mn-lt"/>
          <a:ea typeface="ＭＳ Ｐゴシック" charset="-128"/>
        </a:defRPr>
      </a:lvl8pPr>
      <a:lvl9pPr marL="3886200" indent="-228600" algn="l" rtl="0" fontAlgn="base">
        <a:spcBef>
          <a:spcPct val="20000"/>
        </a:spcBef>
        <a:spcAft>
          <a:spcPct val="0"/>
        </a:spcAft>
        <a:buChar char="»"/>
        <a:defRPr sz="16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838200"/>
            <a:ext cx="82296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2580" name="Line 4"/>
          <p:cNvSpPr>
            <a:spLocks noChangeShapeType="1"/>
          </p:cNvSpPr>
          <p:nvPr userDrawn="1"/>
        </p:nvSpPr>
        <p:spPr bwMode="auto">
          <a:xfrm>
            <a:off x="0" y="685800"/>
            <a:ext cx="9144000" cy="0"/>
          </a:xfrm>
          <a:prstGeom prst="line">
            <a:avLst/>
          </a:prstGeom>
          <a:noFill/>
          <a:ln w="57150">
            <a:solidFill>
              <a:srgbClr val="00279F"/>
            </a:solidFill>
            <a:round/>
            <a:headEnd/>
            <a:tailEnd/>
          </a:ln>
          <a:effectLst/>
        </p:spPr>
        <p:txBody>
          <a:bodyPr wrap="none" anchor="ctr"/>
          <a:lstStyle/>
          <a:p>
            <a:pPr algn="l">
              <a:defRPr/>
            </a:pPr>
            <a:endParaRPr lang="en-US" sz="2400" b="0">
              <a:solidFill>
                <a:srgbClr val="000000"/>
              </a:solidFill>
              <a:ea typeface="ＭＳ Ｐゴシック" charset="-128"/>
              <a:cs typeface="ＭＳ Ｐゴシック" charset="-128"/>
            </a:endParaRPr>
          </a:p>
        </p:txBody>
      </p:sp>
      <p:sp>
        <p:nvSpPr>
          <p:cNvPr id="792582" name="Line 6"/>
          <p:cNvSpPr>
            <a:spLocks noChangeShapeType="1"/>
          </p:cNvSpPr>
          <p:nvPr userDrawn="1"/>
        </p:nvSpPr>
        <p:spPr bwMode="auto">
          <a:xfrm>
            <a:off x="3175" y="6554788"/>
            <a:ext cx="9140825" cy="0"/>
          </a:xfrm>
          <a:prstGeom prst="line">
            <a:avLst/>
          </a:prstGeom>
          <a:noFill/>
          <a:ln w="133350">
            <a:solidFill>
              <a:srgbClr val="00279F"/>
            </a:solidFill>
            <a:round/>
            <a:headEnd/>
            <a:tailEnd/>
          </a:ln>
          <a:effectLst/>
        </p:spPr>
        <p:txBody>
          <a:bodyPr wrap="none" anchor="ctr"/>
          <a:lstStyle/>
          <a:p>
            <a:pPr algn="l">
              <a:defRPr/>
            </a:pPr>
            <a:endParaRPr lang="en-US" sz="2400" b="0">
              <a:solidFill>
                <a:srgbClr val="000000"/>
              </a:solidFill>
              <a:ea typeface="ＭＳ Ｐゴシック" charset="-128"/>
              <a:cs typeface="ＭＳ Ｐゴシック" charset="-128"/>
            </a:endParaRPr>
          </a:p>
        </p:txBody>
      </p:sp>
      <p:sp>
        <p:nvSpPr>
          <p:cNvPr id="792584" name="Rectangle 8"/>
          <p:cNvSpPr>
            <a:spLocks noChangeArrowheads="1"/>
          </p:cNvSpPr>
          <p:nvPr userDrawn="1"/>
        </p:nvSpPr>
        <p:spPr bwMode="auto">
          <a:xfrm>
            <a:off x="2895600" y="6459538"/>
            <a:ext cx="3276600" cy="276225"/>
          </a:xfrm>
          <a:prstGeom prst="rect">
            <a:avLst/>
          </a:prstGeom>
          <a:solidFill>
            <a:schemeClr val="bg1"/>
          </a:solidFill>
          <a:ln w="9525">
            <a:noFill/>
            <a:miter lim="800000"/>
            <a:headEnd/>
            <a:tailEnd/>
          </a:ln>
        </p:spPr>
        <p:txBody>
          <a:bodyPr lIns="0" tIns="0" rIns="0" bIns="0">
            <a:spAutoFit/>
          </a:bodyPr>
          <a:lstStyle/>
          <a:p>
            <a:pPr algn="l">
              <a:lnSpc>
                <a:spcPct val="80000"/>
              </a:lnSpc>
              <a:defRPr/>
            </a:pPr>
            <a:r>
              <a:rPr lang="en-US" sz="1200" b="0">
                <a:solidFill>
                  <a:srgbClr val="339966"/>
                </a:solidFill>
                <a:latin typeface="Century Schoolbook" pitchFamily="26" charset="0"/>
                <a:cs typeface="ＭＳ Ｐゴシック" pitchFamily="26" charset="-128"/>
              </a:rPr>
              <a:t> </a:t>
            </a:r>
            <a:r>
              <a:rPr lang="en-US" sz="1200" b="0">
                <a:solidFill>
                  <a:srgbClr val="339966"/>
                </a:solidFill>
                <a:latin typeface="Arial" pitchFamily="26" charset="0"/>
                <a:cs typeface="ＭＳ Ｐゴシック" pitchFamily="26" charset="-128"/>
              </a:rPr>
              <a:t>Thomas Jefferson National Accelerator Facility</a:t>
            </a:r>
          </a:p>
          <a:p>
            <a:pPr algn="l">
              <a:lnSpc>
                <a:spcPct val="80000"/>
              </a:lnSpc>
              <a:defRPr/>
            </a:pPr>
            <a:r>
              <a:rPr lang="en-US" sz="1000" b="0">
                <a:solidFill>
                  <a:srgbClr val="000000"/>
                </a:solidFill>
                <a:latin typeface="Arial" pitchFamily="26" charset="0"/>
                <a:cs typeface="ＭＳ Ｐゴシック" pitchFamily="26" charset="-128"/>
              </a:rPr>
              <a:t> CLAS12 2</a:t>
            </a:r>
            <a:r>
              <a:rPr lang="en-US" sz="1000" b="0" baseline="30000">
                <a:solidFill>
                  <a:srgbClr val="000000"/>
                </a:solidFill>
                <a:latin typeface="Arial" pitchFamily="26" charset="0"/>
                <a:cs typeface="ＭＳ Ｐゴシック" pitchFamily="26" charset="-128"/>
              </a:rPr>
              <a:t>nd</a:t>
            </a:r>
            <a:r>
              <a:rPr lang="en-US" sz="1000" b="0">
                <a:solidFill>
                  <a:srgbClr val="000000"/>
                </a:solidFill>
                <a:latin typeface="Arial" pitchFamily="26" charset="0"/>
                <a:cs typeface="ＭＳ Ｐゴシック" pitchFamily="26" charset="-128"/>
              </a:rPr>
              <a:t> European Workshop, Paris March 7, 2011 </a:t>
            </a:r>
          </a:p>
        </p:txBody>
      </p:sp>
      <p:pic>
        <p:nvPicPr>
          <p:cNvPr id="1031" name="Picture 9"/>
          <p:cNvPicPr>
            <a:picLocks noChangeAspect="1" noChangeArrowheads="1"/>
          </p:cNvPicPr>
          <p:nvPr userDrawn="1"/>
        </p:nvPicPr>
        <p:blipFill>
          <a:blip r:embed="rId4" cstate="print"/>
          <a:srcRect/>
          <a:stretch>
            <a:fillRect/>
          </a:stretch>
        </p:blipFill>
        <p:spPr bwMode="auto">
          <a:xfrm>
            <a:off x="7339013" y="6327775"/>
            <a:ext cx="1612900" cy="536575"/>
          </a:xfrm>
          <a:prstGeom prst="rect">
            <a:avLst/>
          </a:prstGeom>
          <a:noFill/>
          <a:ln w="9525">
            <a:noFill/>
            <a:miter lim="800000"/>
            <a:headEnd/>
            <a:tailEnd/>
          </a:ln>
        </p:spPr>
      </p:pic>
      <p:sp>
        <p:nvSpPr>
          <p:cNvPr id="792586" name="Rectangle 10"/>
          <p:cNvSpPr>
            <a:spLocks noChangeArrowheads="1"/>
          </p:cNvSpPr>
          <p:nvPr userDrawn="1"/>
        </p:nvSpPr>
        <p:spPr bwMode="auto">
          <a:xfrm>
            <a:off x="6716713" y="6434138"/>
            <a:ext cx="633412" cy="230187"/>
          </a:xfrm>
          <a:prstGeom prst="rect">
            <a:avLst/>
          </a:prstGeom>
          <a:noFill/>
          <a:ln w="9525">
            <a:noFill/>
            <a:miter lim="800000"/>
            <a:headEnd/>
            <a:tailEnd/>
          </a:ln>
          <a:effectLst/>
        </p:spPr>
        <p:txBody>
          <a:bodyPr wrap="none">
            <a:spAutoFit/>
          </a:bodyPr>
          <a:lstStyle/>
          <a:p>
            <a:pPr algn="l"/>
            <a:r>
              <a:rPr lang="en-US" sz="900" b="0" smtClean="0">
                <a:solidFill>
                  <a:srgbClr val="FFFFFF"/>
                </a:solidFill>
                <a:latin typeface="Arial" charset="0"/>
              </a:rPr>
              <a:t>Page </a:t>
            </a:r>
            <a:fld id="{84151126-076B-4DC8-BDFD-15FC983CF822}" type="slidenum">
              <a:rPr lang="en-US" sz="900" b="0" smtClean="0">
                <a:solidFill>
                  <a:srgbClr val="FFFFFF"/>
                </a:solidFill>
                <a:latin typeface="Arial" charset="0"/>
              </a:rPr>
              <a:pPr algn="l"/>
              <a:t>‹#›</a:t>
            </a:fld>
            <a:endParaRPr lang="en-US" sz="900" b="0" smtClean="0">
              <a:solidFill>
                <a:srgbClr val="FFFFFF"/>
              </a:solidFill>
              <a:latin typeface="Arial" charset="0"/>
            </a:endParaRPr>
          </a:p>
        </p:txBody>
      </p:sp>
      <p:pic>
        <p:nvPicPr>
          <p:cNvPr id="1033" name="Picture 13"/>
          <p:cNvPicPr>
            <a:picLocks noChangeAspect="1" noChangeArrowheads="1"/>
          </p:cNvPicPr>
          <p:nvPr userDrawn="1"/>
        </p:nvPicPr>
        <p:blipFill>
          <a:blip r:embed="rId5" cstate="print"/>
          <a:srcRect/>
          <a:stretch>
            <a:fillRect/>
          </a:stretch>
        </p:blipFill>
        <p:spPr bwMode="auto">
          <a:xfrm>
            <a:off x="1020763" y="6400800"/>
            <a:ext cx="8001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97" r:id="rId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b="1">
          <a:solidFill>
            <a:srgbClr val="333399"/>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3200" b="1">
          <a:solidFill>
            <a:srgbClr val="333399"/>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576263" indent="-233363" algn="l" rtl="0" eaLnBrk="0" fontAlgn="base" hangingPunct="0">
        <a:spcBef>
          <a:spcPct val="20000"/>
        </a:spcBef>
        <a:spcAft>
          <a:spcPct val="0"/>
        </a:spcAft>
        <a:buChar char="–"/>
        <a:defRPr sz="2400">
          <a:solidFill>
            <a:schemeClr val="tx1"/>
          </a:solidFill>
          <a:latin typeface="+mn-lt"/>
          <a:ea typeface="ＭＳ Ｐゴシック" pitchFamily="-111" charset="-128"/>
        </a:defRPr>
      </a:lvl2pPr>
      <a:lvl3pPr marL="919163"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3pPr>
      <a:lvl4pPr marL="1262063"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1604963"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062163" indent="-228600" algn="l" rtl="0" fontAlgn="base">
        <a:spcBef>
          <a:spcPct val="20000"/>
        </a:spcBef>
        <a:spcAft>
          <a:spcPct val="0"/>
        </a:spcAft>
        <a:buChar char="»"/>
        <a:defRPr sz="2000" b="1">
          <a:solidFill>
            <a:schemeClr val="tx1"/>
          </a:solidFill>
          <a:latin typeface="+mn-lt"/>
        </a:defRPr>
      </a:lvl6pPr>
      <a:lvl7pPr marL="2519363" indent="-228600" algn="l" rtl="0" fontAlgn="base">
        <a:spcBef>
          <a:spcPct val="20000"/>
        </a:spcBef>
        <a:spcAft>
          <a:spcPct val="0"/>
        </a:spcAft>
        <a:buChar char="»"/>
        <a:defRPr sz="2000" b="1">
          <a:solidFill>
            <a:schemeClr val="tx1"/>
          </a:solidFill>
          <a:latin typeface="+mn-lt"/>
        </a:defRPr>
      </a:lvl7pPr>
      <a:lvl8pPr marL="2976563" indent="-228600" algn="l" rtl="0" fontAlgn="base">
        <a:spcBef>
          <a:spcPct val="20000"/>
        </a:spcBef>
        <a:spcAft>
          <a:spcPct val="0"/>
        </a:spcAft>
        <a:buChar char="»"/>
        <a:defRPr sz="2000" b="1">
          <a:solidFill>
            <a:schemeClr val="tx1"/>
          </a:solidFill>
          <a:latin typeface="+mn-lt"/>
        </a:defRPr>
      </a:lvl8pPr>
      <a:lvl9pPr marL="3433763"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9.wm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2.jpeg"/><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jpeg"/><Relationship Id="rId7" Type="http://schemas.openxmlformats.org/officeDocument/2006/relationships/image" Target="../media/image68.jpeg"/><Relationship Id="rId12" Type="http://schemas.openxmlformats.org/officeDocument/2006/relationships/image" Target="../media/image73.jpeg"/><Relationship Id="rId2" Type="http://schemas.openxmlformats.org/officeDocument/2006/relationships/image" Target="../media/image63.jpeg"/><Relationship Id="rId1" Type="http://schemas.openxmlformats.org/officeDocument/2006/relationships/slideLayout" Target="../slideLayouts/slideLayout26.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 Id="rId14" Type="http://schemas.openxmlformats.org/officeDocument/2006/relationships/image" Target="../media/image7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36070" y="925457"/>
            <a:ext cx="8034338" cy="1539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tabLst/>
              <a:defRPr/>
            </a:pPr>
            <a:r>
              <a:rPr lang="en-US" sz="2800" kern="0" dirty="0" smtClean="0">
                <a:latin typeface="Arial" pitchFamily="34" charset="0"/>
                <a:cs typeface="Arial" pitchFamily="34" charset="0"/>
              </a:rPr>
              <a:t>Deeply Virtual Compton Scattering Studies with </a:t>
            </a:r>
            <a:r>
              <a:rPr lang="en-US" sz="2800" i="1" kern="0"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CLAS</a:t>
            </a:r>
            <a:r>
              <a:rPr lang="en-US" sz="2800" kern="0" dirty="0" smtClean="0">
                <a:latin typeface="Arial" pitchFamily="34" charset="0"/>
                <a:cs typeface="Arial" pitchFamily="34" charset="0"/>
              </a:rPr>
              <a:t> and </a:t>
            </a:r>
            <a:r>
              <a:rPr lang="en-US" sz="2800" i="1" kern="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CLAS12</a:t>
            </a:r>
            <a:endParaRPr kumimoji="0" lang="en-US" sz="2800" b="1" i="1"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cs typeface="Arial" pitchFamily="34" charset="0"/>
            </a:endParaRPr>
          </a:p>
        </p:txBody>
      </p:sp>
      <p:sp>
        <p:nvSpPr>
          <p:cNvPr id="7" name="Rectangle 17"/>
          <p:cNvSpPr>
            <a:spLocks noChangeArrowheads="1"/>
          </p:cNvSpPr>
          <p:nvPr/>
        </p:nvSpPr>
        <p:spPr bwMode="auto">
          <a:xfrm>
            <a:off x="838200" y="2319338"/>
            <a:ext cx="7221538" cy="1057275"/>
          </a:xfrm>
          <a:prstGeom prst="rect">
            <a:avLst/>
          </a:prstGeom>
          <a:noFill/>
          <a:ln w="9525">
            <a:noFill/>
            <a:miter lim="800000"/>
            <a:headEnd/>
            <a:tailEnd/>
          </a:ln>
        </p:spPr>
        <p:txBody>
          <a:bodyPr anchor="ctr"/>
          <a:lstStyle/>
          <a:p>
            <a:pPr algn="l">
              <a:spcBef>
                <a:spcPct val="0"/>
              </a:spcBef>
            </a:pPr>
            <a:r>
              <a:rPr lang="en-US" sz="2000" b="0" dirty="0" smtClean="0">
                <a:solidFill>
                  <a:schemeClr val="bg2"/>
                </a:solidFill>
                <a:latin typeface="Arial" pitchFamily="34" charset="0"/>
                <a:cs typeface="Arial" pitchFamily="34" charset="0"/>
              </a:rPr>
              <a:t>Latifa Elouadrhiri</a:t>
            </a:r>
          </a:p>
          <a:p>
            <a:pPr algn="l">
              <a:spcBef>
                <a:spcPct val="0"/>
              </a:spcBef>
            </a:pPr>
            <a:r>
              <a:rPr lang="en-US" sz="2000" b="0" dirty="0" smtClean="0">
                <a:solidFill>
                  <a:schemeClr val="bg2"/>
                </a:solidFill>
                <a:latin typeface="Arial" pitchFamily="34" charset="0"/>
                <a:cs typeface="Arial" pitchFamily="34" charset="0"/>
              </a:rPr>
              <a:t>Jefferson Lab</a:t>
            </a:r>
            <a:endParaRPr lang="en-US" sz="2000" b="0" dirty="0">
              <a:solidFill>
                <a:schemeClr val="bg2"/>
              </a:solidFill>
              <a:latin typeface="Arial" pitchFamily="34" charset="0"/>
              <a:cs typeface="Arial" pitchFamily="34" charset="0"/>
            </a:endParaRPr>
          </a:p>
        </p:txBody>
      </p:sp>
      <p:pic>
        <p:nvPicPr>
          <p:cNvPr id="23" name="Picture 8" descr="Hall B CLAs12 w Man3.png"/>
          <p:cNvPicPr>
            <a:picLocks noChangeAspect="1"/>
          </p:cNvPicPr>
          <p:nvPr/>
        </p:nvPicPr>
        <p:blipFill>
          <a:blip r:embed="rId2" cstate="print"/>
          <a:srcRect l="9836" t="4120"/>
          <a:stretch>
            <a:fillRect/>
          </a:stretch>
        </p:blipFill>
        <p:spPr bwMode="auto">
          <a:xfrm>
            <a:off x="6381763" y="3975233"/>
            <a:ext cx="2619504" cy="2184935"/>
          </a:xfrm>
          <a:prstGeom prst="rect">
            <a:avLst/>
          </a:prstGeom>
          <a:noFill/>
          <a:ln w="9525">
            <a:noFill/>
            <a:miter lim="800000"/>
            <a:headEnd/>
            <a:tailEnd/>
          </a:ln>
        </p:spPr>
      </p:pic>
      <p:pic>
        <p:nvPicPr>
          <p:cNvPr id="31" name="Picture 2"/>
          <p:cNvPicPr>
            <a:picLocks noChangeAspect="1" noChangeArrowheads="1"/>
          </p:cNvPicPr>
          <p:nvPr/>
        </p:nvPicPr>
        <p:blipFill>
          <a:blip r:embed="rId3" cstate="print"/>
          <a:srcRect/>
          <a:stretch>
            <a:fillRect/>
          </a:stretch>
        </p:blipFill>
        <p:spPr bwMode="auto">
          <a:xfrm>
            <a:off x="164074" y="3985652"/>
            <a:ext cx="2887136" cy="2155266"/>
          </a:xfrm>
          <a:prstGeom prst="rect">
            <a:avLst/>
          </a:prstGeom>
          <a:noFill/>
          <a:ln w="9525">
            <a:noFill/>
            <a:miter lim="800000"/>
            <a:headEnd/>
            <a:tailEnd/>
          </a:ln>
        </p:spPr>
      </p:pic>
      <p:grpSp>
        <p:nvGrpSpPr>
          <p:cNvPr id="33" name="Group 32"/>
          <p:cNvGrpSpPr/>
          <p:nvPr/>
        </p:nvGrpSpPr>
        <p:grpSpPr>
          <a:xfrm>
            <a:off x="3099337" y="3140117"/>
            <a:ext cx="3195588" cy="2165684"/>
            <a:chOff x="609601" y="914401"/>
            <a:chExt cx="5638799" cy="3809999"/>
          </a:xfrm>
        </p:grpSpPr>
        <p:sp>
          <p:nvSpPr>
            <p:cNvPr id="34" name="Rectangle 17"/>
            <p:cNvSpPr>
              <a:spLocks noChangeArrowheads="1"/>
            </p:cNvSpPr>
            <p:nvPr/>
          </p:nvSpPr>
          <p:spPr bwMode="auto">
            <a:xfrm>
              <a:off x="609601" y="914401"/>
              <a:ext cx="5638799" cy="3809999"/>
            </a:xfrm>
            <a:prstGeom prst="rect">
              <a:avLst/>
            </a:prstGeom>
            <a:solidFill>
              <a:srgbClr val="002060"/>
            </a:solidFill>
            <a:ln w="9525">
              <a:solidFill>
                <a:schemeClr val="tx1"/>
              </a:solidFill>
              <a:miter lim="800000"/>
              <a:headEnd/>
              <a:tailEnd/>
            </a:ln>
          </p:spPr>
          <p:txBody>
            <a:bodyPr wrap="none" anchor="ctr"/>
            <a:lstStyle/>
            <a:p>
              <a:endParaRPr lang="en-US" b="0" dirty="0">
                <a:latin typeface="Arial" charset="0"/>
              </a:endParaRPr>
            </a:p>
          </p:txBody>
        </p:sp>
        <p:pic>
          <p:nvPicPr>
            <p:cNvPr id="35" name="Picture 19"/>
            <p:cNvPicPr>
              <a:picLocks noChangeAspect="1" noChangeArrowheads="1"/>
            </p:cNvPicPr>
            <p:nvPr/>
          </p:nvPicPr>
          <p:blipFill>
            <a:blip r:embed="rId4" cstate="print"/>
            <a:srcRect/>
            <a:stretch>
              <a:fillRect/>
            </a:stretch>
          </p:blipFill>
          <p:spPr bwMode="auto">
            <a:xfrm>
              <a:off x="1000237" y="1429566"/>
              <a:ext cx="4864164" cy="3118200"/>
            </a:xfrm>
            <a:prstGeom prst="rect">
              <a:avLst/>
            </a:prstGeom>
            <a:noFill/>
            <a:ln w="9525">
              <a:noFill/>
              <a:miter lim="800000"/>
              <a:headEnd/>
              <a:tailEnd/>
            </a:ln>
          </p:spPr>
        </p:pic>
        <p:sp>
          <p:nvSpPr>
            <p:cNvPr id="36" name="Freeform 20"/>
            <p:cNvSpPr>
              <a:spLocks/>
            </p:cNvSpPr>
            <p:nvPr/>
          </p:nvSpPr>
          <p:spPr bwMode="auto">
            <a:xfrm>
              <a:off x="1930247" y="4282532"/>
              <a:ext cx="2999241" cy="280536"/>
            </a:xfrm>
            <a:custGeom>
              <a:avLst/>
              <a:gdLst>
                <a:gd name="T0" fmla="*/ 0 w 1195"/>
                <a:gd name="T1" fmla="*/ 37 h 165"/>
                <a:gd name="T2" fmla="*/ 2147483647 w 1195"/>
                <a:gd name="T3" fmla="*/ 66 h 165"/>
                <a:gd name="T4" fmla="*/ 2147483647 w 1195"/>
                <a:gd name="T5" fmla="*/ 92 h 165"/>
                <a:gd name="T6" fmla="*/ 2147483647 w 1195"/>
                <a:gd name="T7" fmla="*/ 114 h 165"/>
                <a:gd name="T8" fmla="*/ 2147483647 w 1195"/>
                <a:gd name="T9" fmla="*/ 133 h 165"/>
                <a:gd name="T10" fmla="*/ 2147483647 w 1195"/>
                <a:gd name="T11" fmla="*/ 137 h 165"/>
                <a:gd name="T12" fmla="*/ 2147483647 w 1195"/>
                <a:gd name="T13" fmla="*/ 150 h 165"/>
                <a:gd name="T14" fmla="*/ 2147483647 w 1195"/>
                <a:gd name="T15" fmla="*/ 160 h 165"/>
                <a:gd name="T16" fmla="*/ 2147483647 w 1195"/>
                <a:gd name="T17" fmla="*/ 165 h 165"/>
                <a:gd name="T18" fmla="*/ 2147483647 w 1195"/>
                <a:gd name="T19" fmla="*/ 163 h 165"/>
                <a:gd name="T20" fmla="*/ 2147483647 w 1195"/>
                <a:gd name="T21" fmla="*/ 152 h 165"/>
                <a:gd name="T22" fmla="*/ 2147483647 w 1195"/>
                <a:gd name="T23" fmla="*/ 135 h 165"/>
                <a:gd name="T24" fmla="*/ 2147483647 w 1195"/>
                <a:gd name="T25" fmla="*/ 123 h 165"/>
                <a:gd name="T26" fmla="*/ 2147483647 w 1195"/>
                <a:gd name="T27" fmla="*/ 100 h 165"/>
                <a:gd name="T28" fmla="*/ 2147483647 w 1195"/>
                <a:gd name="T29" fmla="*/ 80 h 165"/>
                <a:gd name="T30" fmla="*/ 2147483647 w 1195"/>
                <a:gd name="T31" fmla="*/ 51 h 165"/>
                <a:gd name="T32" fmla="*/ 2147483647 w 1195"/>
                <a:gd name="T33" fmla="*/ 29 h 165"/>
                <a:gd name="T34" fmla="*/ 2147483647 w 1195"/>
                <a:gd name="T35" fmla="*/ 10 h 165"/>
                <a:gd name="T36" fmla="*/ 2147483647 w 1195"/>
                <a:gd name="T37" fmla="*/ 9 h 165"/>
                <a:gd name="T38" fmla="*/ 2147483647 w 1195"/>
                <a:gd name="T39" fmla="*/ 30 h 165"/>
                <a:gd name="T40" fmla="*/ 2147483647 w 1195"/>
                <a:gd name="T41" fmla="*/ 60 h 165"/>
                <a:gd name="T42" fmla="*/ 2147483647 w 1195"/>
                <a:gd name="T43" fmla="*/ 79 h 165"/>
                <a:gd name="T44" fmla="*/ 2147483647 w 1195"/>
                <a:gd name="T45" fmla="*/ 102 h 165"/>
                <a:gd name="T46" fmla="*/ 2147483647 w 1195"/>
                <a:gd name="T47" fmla="*/ 124 h 165"/>
                <a:gd name="T48" fmla="*/ 2147483647 w 1195"/>
                <a:gd name="T49" fmla="*/ 124 h 165"/>
                <a:gd name="T50" fmla="*/ 2147483647 w 1195"/>
                <a:gd name="T51" fmla="*/ 142 h 165"/>
                <a:gd name="T52" fmla="*/ 2147483647 w 1195"/>
                <a:gd name="T53" fmla="*/ 152 h 165"/>
                <a:gd name="T54" fmla="*/ 2147483647 w 1195"/>
                <a:gd name="T55" fmla="*/ 154 h 165"/>
                <a:gd name="T56" fmla="*/ 2147483647 w 1195"/>
                <a:gd name="T57" fmla="*/ 150 h 165"/>
                <a:gd name="T58" fmla="*/ 2147483647 w 1195"/>
                <a:gd name="T59" fmla="*/ 139 h 165"/>
                <a:gd name="T60" fmla="*/ 2147483647 w 1195"/>
                <a:gd name="T61" fmla="*/ 127 h 165"/>
                <a:gd name="T62" fmla="*/ 2147483647 w 1195"/>
                <a:gd name="T63" fmla="*/ 128 h 165"/>
                <a:gd name="T64" fmla="*/ 2147483647 w 1195"/>
                <a:gd name="T65" fmla="*/ 114 h 165"/>
                <a:gd name="T66" fmla="*/ 2147483647 w 1195"/>
                <a:gd name="T67" fmla="*/ 94 h 165"/>
                <a:gd name="T68" fmla="*/ 2147483647 w 1195"/>
                <a:gd name="T69" fmla="*/ 69 h 165"/>
                <a:gd name="T70" fmla="*/ 2147483647 w 1195"/>
                <a:gd name="T71" fmla="*/ 61 h 165"/>
                <a:gd name="T72" fmla="*/ 2147483647 w 1195"/>
                <a:gd name="T73" fmla="*/ 29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5"/>
                <a:gd name="T112" fmla="*/ 0 h 165"/>
                <a:gd name="T113" fmla="*/ 1195 w 1195"/>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5" h="165">
                  <a:moveTo>
                    <a:pt x="6" y="29"/>
                  </a:moveTo>
                  <a:lnTo>
                    <a:pt x="0" y="37"/>
                  </a:lnTo>
                  <a:lnTo>
                    <a:pt x="43" y="65"/>
                  </a:lnTo>
                  <a:lnTo>
                    <a:pt x="45" y="66"/>
                  </a:lnTo>
                  <a:lnTo>
                    <a:pt x="68" y="79"/>
                  </a:lnTo>
                  <a:lnTo>
                    <a:pt x="93" y="92"/>
                  </a:lnTo>
                  <a:lnTo>
                    <a:pt x="118" y="104"/>
                  </a:lnTo>
                  <a:lnTo>
                    <a:pt x="146" y="114"/>
                  </a:lnTo>
                  <a:lnTo>
                    <a:pt x="174" y="124"/>
                  </a:lnTo>
                  <a:lnTo>
                    <a:pt x="205" y="133"/>
                  </a:lnTo>
                  <a:lnTo>
                    <a:pt x="225" y="137"/>
                  </a:lnTo>
                  <a:lnTo>
                    <a:pt x="226" y="137"/>
                  </a:lnTo>
                  <a:lnTo>
                    <a:pt x="248" y="142"/>
                  </a:lnTo>
                  <a:lnTo>
                    <a:pt x="293" y="150"/>
                  </a:lnTo>
                  <a:lnTo>
                    <a:pt x="342" y="156"/>
                  </a:lnTo>
                  <a:lnTo>
                    <a:pt x="391" y="160"/>
                  </a:lnTo>
                  <a:lnTo>
                    <a:pt x="442" y="164"/>
                  </a:lnTo>
                  <a:lnTo>
                    <a:pt x="493" y="165"/>
                  </a:lnTo>
                  <a:lnTo>
                    <a:pt x="544" y="165"/>
                  </a:lnTo>
                  <a:lnTo>
                    <a:pt x="594" y="163"/>
                  </a:lnTo>
                  <a:lnTo>
                    <a:pt x="642" y="160"/>
                  </a:lnTo>
                  <a:lnTo>
                    <a:pt x="693" y="152"/>
                  </a:lnTo>
                  <a:lnTo>
                    <a:pt x="743" y="144"/>
                  </a:lnTo>
                  <a:lnTo>
                    <a:pt x="794" y="135"/>
                  </a:lnTo>
                  <a:lnTo>
                    <a:pt x="796" y="134"/>
                  </a:lnTo>
                  <a:lnTo>
                    <a:pt x="846" y="123"/>
                  </a:lnTo>
                  <a:lnTo>
                    <a:pt x="895" y="112"/>
                  </a:lnTo>
                  <a:lnTo>
                    <a:pt x="941" y="100"/>
                  </a:lnTo>
                  <a:lnTo>
                    <a:pt x="984" y="89"/>
                  </a:lnTo>
                  <a:lnTo>
                    <a:pt x="1013" y="80"/>
                  </a:lnTo>
                  <a:lnTo>
                    <a:pt x="1041" y="70"/>
                  </a:lnTo>
                  <a:lnTo>
                    <a:pt x="1096" y="51"/>
                  </a:lnTo>
                  <a:lnTo>
                    <a:pt x="1123" y="40"/>
                  </a:lnTo>
                  <a:lnTo>
                    <a:pt x="1148" y="29"/>
                  </a:lnTo>
                  <a:lnTo>
                    <a:pt x="1173" y="19"/>
                  </a:lnTo>
                  <a:lnTo>
                    <a:pt x="1195" y="10"/>
                  </a:lnTo>
                  <a:lnTo>
                    <a:pt x="1191" y="0"/>
                  </a:lnTo>
                  <a:lnTo>
                    <a:pt x="1168" y="9"/>
                  </a:lnTo>
                  <a:lnTo>
                    <a:pt x="1144" y="20"/>
                  </a:lnTo>
                  <a:lnTo>
                    <a:pt x="1118" y="30"/>
                  </a:lnTo>
                  <a:lnTo>
                    <a:pt x="1092" y="41"/>
                  </a:lnTo>
                  <a:lnTo>
                    <a:pt x="1036" y="60"/>
                  </a:lnTo>
                  <a:lnTo>
                    <a:pt x="1008" y="70"/>
                  </a:lnTo>
                  <a:lnTo>
                    <a:pt x="981" y="79"/>
                  </a:lnTo>
                  <a:lnTo>
                    <a:pt x="937" y="91"/>
                  </a:lnTo>
                  <a:lnTo>
                    <a:pt x="890" y="102"/>
                  </a:lnTo>
                  <a:lnTo>
                    <a:pt x="841" y="114"/>
                  </a:lnTo>
                  <a:lnTo>
                    <a:pt x="792" y="124"/>
                  </a:lnTo>
                  <a:lnTo>
                    <a:pt x="794" y="129"/>
                  </a:lnTo>
                  <a:lnTo>
                    <a:pt x="794" y="124"/>
                  </a:lnTo>
                  <a:lnTo>
                    <a:pt x="743" y="134"/>
                  </a:lnTo>
                  <a:lnTo>
                    <a:pt x="693" y="142"/>
                  </a:lnTo>
                  <a:lnTo>
                    <a:pt x="642" y="149"/>
                  </a:lnTo>
                  <a:lnTo>
                    <a:pt x="593" y="152"/>
                  </a:lnTo>
                  <a:lnTo>
                    <a:pt x="544" y="154"/>
                  </a:lnTo>
                  <a:lnTo>
                    <a:pt x="493" y="154"/>
                  </a:lnTo>
                  <a:lnTo>
                    <a:pt x="442" y="153"/>
                  </a:lnTo>
                  <a:lnTo>
                    <a:pt x="391" y="150"/>
                  </a:lnTo>
                  <a:lnTo>
                    <a:pt x="342" y="145"/>
                  </a:lnTo>
                  <a:lnTo>
                    <a:pt x="293" y="139"/>
                  </a:lnTo>
                  <a:lnTo>
                    <a:pt x="248" y="131"/>
                  </a:lnTo>
                  <a:lnTo>
                    <a:pt x="226" y="127"/>
                  </a:lnTo>
                  <a:lnTo>
                    <a:pt x="226" y="132"/>
                  </a:lnTo>
                  <a:lnTo>
                    <a:pt x="229" y="128"/>
                  </a:lnTo>
                  <a:lnTo>
                    <a:pt x="207" y="123"/>
                  </a:lnTo>
                  <a:lnTo>
                    <a:pt x="178" y="114"/>
                  </a:lnTo>
                  <a:lnTo>
                    <a:pt x="150" y="105"/>
                  </a:lnTo>
                  <a:lnTo>
                    <a:pt x="123" y="94"/>
                  </a:lnTo>
                  <a:lnTo>
                    <a:pt x="97" y="83"/>
                  </a:lnTo>
                  <a:lnTo>
                    <a:pt x="73" y="69"/>
                  </a:lnTo>
                  <a:lnTo>
                    <a:pt x="49" y="56"/>
                  </a:lnTo>
                  <a:lnTo>
                    <a:pt x="47" y="61"/>
                  </a:lnTo>
                  <a:lnTo>
                    <a:pt x="51" y="57"/>
                  </a:lnTo>
                  <a:lnTo>
                    <a:pt x="6" y="29"/>
                  </a:lnTo>
                  <a:close/>
                </a:path>
              </a:pathLst>
            </a:custGeom>
            <a:solidFill>
              <a:srgbClr val="000000"/>
            </a:solidFill>
            <a:ln w="9525">
              <a:noFill/>
              <a:round/>
              <a:headEnd/>
              <a:tailEnd/>
            </a:ln>
          </p:spPr>
          <p:txBody>
            <a:bodyPr/>
            <a:lstStyle/>
            <a:p>
              <a:endParaRPr lang="en-US" dirty="0"/>
            </a:p>
          </p:txBody>
        </p:sp>
        <p:sp>
          <p:nvSpPr>
            <p:cNvPr id="37" name="Freeform 21"/>
            <p:cNvSpPr>
              <a:spLocks/>
            </p:cNvSpPr>
            <p:nvPr/>
          </p:nvSpPr>
          <p:spPr bwMode="auto">
            <a:xfrm>
              <a:off x="1840351" y="4272331"/>
              <a:ext cx="192867" cy="113915"/>
            </a:xfrm>
            <a:custGeom>
              <a:avLst/>
              <a:gdLst>
                <a:gd name="T0" fmla="*/ 2147483647 w 77"/>
                <a:gd name="T1" fmla="*/ 11 h 67"/>
                <a:gd name="T2" fmla="*/ 0 w 77"/>
                <a:gd name="T3" fmla="*/ 0 h 67"/>
                <a:gd name="T4" fmla="*/ 2147483647 w 77"/>
                <a:gd name="T5" fmla="*/ 67 h 67"/>
                <a:gd name="T6" fmla="*/ 2147483647 w 77"/>
                <a:gd name="T7" fmla="*/ 11 h 67"/>
                <a:gd name="T8" fmla="*/ 0 60000 65536"/>
                <a:gd name="T9" fmla="*/ 0 60000 65536"/>
                <a:gd name="T10" fmla="*/ 0 60000 65536"/>
                <a:gd name="T11" fmla="*/ 0 60000 65536"/>
                <a:gd name="T12" fmla="*/ 0 w 77"/>
                <a:gd name="T13" fmla="*/ 0 h 67"/>
                <a:gd name="T14" fmla="*/ 77 w 77"/>
                <a:gd name="T15" fmla="*/ 67 h 67"/>
              </a:gdLst>
              <a:ahLst/>
              <a:cxnLst>
                <a:cxn ang="T8">
                  <a:pos x="T0" y="T1"/>
                </a:cxn>
                <a:cxn ang="T9">
                  <a:pos x="T2" y="T3"/>
                </a:cxn>
                <a:cxn ang="T10">
                  <a:pos x="T4" y="T5"/>
                </a:cxn>
                <a:cxn ang="T11">
                  <a:pos x="T6" y="T7"/>
                </a:cxn>
              </a:cxnLst>
              <a:rect l="T12" t="T13" r="T14" b="T15"/>
              <a:pathLst>
                <a:path w="77" h="67">
                  <a:moveTo>
                    <a:pt x="77" y="11"/>
                  </a:moveTo>
                  <a:lnTo>
                    <a:pt x="0" y="0"/>
                  </a:lnTo>
                  <a:lnTo>
                    <a:pt x="37" y="67"/>
                  </a:lnTo>
                  <a:lnTo>
                    <a:pt x="77" y="11"/>
                  </a:lnTo>
                  <a:close/>
                </a:path>
              </a:pathLst>
            </a:custGeom>
            <a:solidFill>
              <a:srgbClr val="000000"/>
            </a:solidFill>
            <a:ln w="9525">
              <a:noFill/>
              <a:round/>
              <a:headEnd/>
              <a:tailEnd/>
            </a:ln>
          </p:spPr>
          <p:txBody>
            <a:bodyPr/>
            <a:lstStyle/>
            <a:p>
              <a:endParaRPr lang="en-US" dirty="0"/>
            </a:p>
          </p:txBody>
        </p:sp>
        <p:sp>
          <p:nvSpPr>
            <p:cNvPr id="38" name="Freeform 22"/>
            <p:cNvSpPr>
              <a:spLocks/>
            </p:cNvSpPr>
            <p:nvPr/>
          </p:nvSpPr>
          <p:spPr bwMode="auto">
            <a:xfrm>
              <a:off x="4911508" y="4212823"/>
              <a:ext cx="196136" cy="105414"/>
            </a:xfrm>
            <a:custGeom>
              <a:avLst/>
              <a:gdLst>
                <a:gd name="T0" fmla="*/ 2147483647 w 78"/>
                <a:gd name="T1" fmla="*/ 62 h 62"/>
                <a:gd name="T2" fmla="*/ 2147483647 w 78"/>
                <a:gd name="T3" fmla="*/ 4 h 62"/>
                <a:gd name="T4" fmla="*/ 0 w 78"/>
                <a:gd name="T5" fmla="*/ 0 h 62"/>
                <a:gd name="T6" fmla="*/ 2147483647 w 78"/>
                <a:gd name="T7" fmla="*/ 62 h 62"/>
                <a:gd name="T8" fmla="*/ 0 60000 65536"/>
                <a:gd name="T9" fmla="*/ 0 60000 65536"/>
                <a:gd name="T10" fmla="*/ 0 60000 65536"/>
                <a:gd name="T11" fmla="*/ 0 60000 65536"/>
                <a:gd name="T12" fmla="*/ 0 w 78"/>
                <a:gd name="T13" fmla="*/ 0 h 62"/>
                <a:gd name="T14" fmla="*/ 78 w 78"/>
                <a:gd name="T15" fmla="*/ 62 h 62"/>
              </a:gdLst>
              <a:ahLst/>
              <a:cxnLst>
                <a:cxn ang="T8">
                  <a:pos x="T0" y="T1"/>
                </a:cxn>
                <a:cxn ang="T9">
                  <a:pos x="T2" y="T3"/>
                </a:cxn>
                <a:cxn ang="T10">
                  <a:pos x="T4" y="T5"/>
                </a:cxn>
                <a:cxn ang="T11">
                  <a:pos x="T6" y="T7"/>
                </a:cxn>
              </a:cxnLst>
              <a:rect l="T12" t="T13" r="T14" b="T15"/>
              <a:pathLst>
                <a:path w="78" h="62">
                  <a:moveTo>
                    <a:pt x="27" y="62"/>
                  </a:moveTo>
                  <a:lnTo>
                    <a:pt x="78" y="4"/>
                  </a:lnTo>
                  <a:lnTo>
                    <a:pt x="0" y="0"/>
                  </a:lnTo>
                  <a:lnTo>
                    <a:pt x="27" y="62"/>
                  </a:lnTo>
                  <a:close/>
                </a:path>
              </a:pathLst>
            </a:custGeom>
            <a:solidFill>
              <a:srgbClr val="000000"/>
            </a:solidFill>
            <a:ln w="9525">
              <a:noFill/>
              <a:round/>
              <a:headEnd/>
              <a:tailEnd/>
            </a:ln>
          </p:spPr>
          <p:txBody>
            <a:bodyPr/>
            <a:lstStyle/>
            <a:p>
              <a:endParaRPr lang="en-US" dirty="0"/>
            </a:p>
          </p:txBody>
        </p:sp>
        <p:sp>
          <p:nvSpPr>
            <p:cNvPr id="39" name="Rectangle 23"/>
            <p:cNvSpPr>
              <a:spLocks noChangeArrowheads="1"/>
            </p:cNvSpPr>
            <p:nvPr/>
          </p:nvSpPr>
          <p:spPr bwMode="auto">
            <a:xfrm>
              <a:off x="3110329" y="4207722"/>
              <a:ext cx="389002" cy="436956"/>
            </a:xfrm>
            <a:prstGeom prst="rect">
              <a:avLst/>
            </a:prstGeom>
            <a:noFill/>
            <a:ln w="9525">
              <a:noFill/>
              <a:miter lim="800000"/>
              <a:headEnd/>
              <a:tailEnd/>
            </a:ln>
          </p:spPr>
          <p:txBody>
            <a:bodyPr/>
            <a:lstStyle/>
            <a:p>
              <a:endParaRPr lang="en-US" dirty="0"/>
            </a:p>
          </p:txBody>
        </p:sp>
        <p:sp>
          <p:nvSpPr>
            <p:cNvPr id="40" name="Rectangle 24"/>
            <p:cNvSpPr>
              <a:spLocks noChangeArrowheads="1"/>
            </p:cNvSpPr>
            <p:nvPr/>
          </p:nvSpPr>
          <p:spPr bwMode="auto">
            <a:xfrm>
              <a:off x="3334251" y="4270631"/>
              <a:ext cx="119316" cy="345144"/>
            </a:xfrm>
            <a:prstGeom prst="rect">
              <a:avLst/>
            </a:prstGeom>
            <a:noFill/>
            <a:ln w="9525">
              <a:noFill/>
              <a:miter lim="800000"/>
              <a:headEnd/>
              <a:tailEnd/>
            </a:ln>
          </p:spPr>
          <p:txBody>
            <a:bodyPr/>
            <a:lstStyle/>
            <a:p>
              <a:endParaRPr lang="en-US" dirty="0"/>
            </a:p>
          </p:txBody>
        </p:sp>
        <p:sp>
          <p:nvSpPr>
            <p:cNvPr id="41" name="Rectangle 25"/>
            <p:cNvSpPr>
              <a:spLocks noChangeArrowheads="1"/>
            </p:cNvSpPr>
            <p:nvPr/>
          </p:nvSpPr>
          <p:spPr bwMode="auto">
            <a:xfrm>
              <a:off x="3334251" y="4155016"/>
              <a:ext cx="86627" cy="391050"/>
            </a:xfrm>
            <a:prstGeom prst="rect">
              <a:avLst/>
            </a:prstGeom>
            <a:noFill/>
            <a:ln w="9525">
              <a:noFill/>
              <a:miter lim="800000"/>
              <a:headEnd/>
              <a:tailEnd/>
            </a:ln>
          </p:spPr>
          <p:txBody>
            <a:bodyPr wrap="none" lIns="0" tIns="0" rIns="0" bIns="0">
              <a:spAutoFit/>
            </a:bodyPr>
            <a:lstStyle/>
            <a:p>
              <a:r>
                <a:rPr lang="en-US" sz="2400" b="0" dirty="0" err="1">
                  <a:solidFill>
                    <a:schemeClr val="tx2"/>
                  </a:solidFill>
                </a:rPr>
                <a:t>t</a:t>
              </a:r>
              <a:endParaRPr lang="en-US" sz="2400" b="0">
                <a:latin typeface="Tahoma" pitchFamily="-110" charset="0"/>
              </a:endParaRPr>
            </a:p>
          </p:txBody>
        </p:sp>
        <p:sp>
          <p:nvSpPr>
            <p:cNvPr id="42" name="Freeform 27"/>
            <p:cNvSpPr>
              <a:spLocks/>
            </p:cNvSpPr>
            <p:nvPr/>
          </p:nvSpPr>
          <p:spPr bwMode="auto">
            <a:xfrm>
              <a:off x="2552977" y="2543209"/>
              <a:ext cx="1706380" cy="436956"/>
            </a:xfrm>
            <a:custGeom>
              <a:avLst/>
              <a:gdLst>
                <a:gd name="T0" fmla="*/ 131 w 1044"/>
                <a:gd name="T1" fmla="*/ 7 h 257"/>
                <a:gd name="T2" fmla="*/ 51 w 1044"/>
                <a:gd name="T3" fmla="*/ 116 h 257"/>
                <a:gd name="T4" fmla="*/ 283 w 1044"/>
                <a:gd name="T5" fmla="*/ 211 h 257"/>
                <a:gd name="T6" fmla="*/ 727 w 1044"/>
                <a:gd name="T7" fmla="*/ 182 h 257"/>
                <a:gd name="T8" fmla="*/ 800 w 1044"/>
                <a:gd name="T9" fmla="*/ 160 h 257"/>
                <a:gd name="T10" fmla="*/ 836 w 1044"/>
                <a:gd name="T11" fmla="*/ 167 h 257"/>
                <a:gd name="T12" fmla="*/ 880 w 1044"/>
                <a:gd name="T13" fmla="*/ 211 h 257"/>
                <a:gd name="T14" fmla="*/ 1003 w 1044"/>
                <a:gd name="T15" fmla="*/ 196 h 257"/>
                <a:gd name="T16" fmla="*/ 974 w 1044"/>
                <a:gd name="T17" fmla="*/ 87 h 257"/>
                <a:gd name="T18" fmla="*/ 967 w 1044"/>
                <a:gd name="T19" fmla="*/ 43 h 257"/>
                <a:gd name="T20" fmla="*/ 880 w 1044"/>
                <a:gd name="T21" fmla="*/ 7 h 257"/>
                <a:gd name="T22" fmla="*/ 669 w 1044"/>
                <a:gd name="T23" fmla="*/ 29 h 257"/>
                <a:gd name="T24" fmla="*/ 400 w 1044"/>
                <a:gd name="T25" fmla="*/ 0 h 257"/>
                <a:gd name="T26" fmla="*/ 233 w 1044"/>
                <a:gd name="T27" fmla="*/ 7 h 257"/>
                <a:gd name="T28" fmla="*/ 131 w 1044"/>
                <a:gd name="T29" fmla="*/ 7 h 2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4"/>
                <a:gd name="T46" fmla="*/ 0 h 257"/>
                <a:gd name="T47" fmla="*/ 1044 w 1044"/>
                <a:gd name="T48" fmla="*/ 257 h 2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4" h="257">
                  <a:moveTo>
                    <a:pt x="131" y="7"/>
                  </a:moveTo>
                  <a:cubicBezTo>
                    <a:pt x="121" y="62"/>
                    <a:pt x="105" y="99"/>
                    <a:pt x="51" y="116"/>
                  </a:cubicBezTo>
                  <a:cubicBezTo>
                    <a:pt x="0" y="257"/>
                    <a:pt x="206" y="208"/>
                    <a:pt x="283" y="211"/>
                  </a:cubicBezTo>
                  <a:cubicBezTo>
                    <a:pt x="442" y="207"/>
                    <a:pt x="575" y="203"/>
                    <a:pt x="727" y="182"/>
                  </a:cubicBezTo>
                  <a:cubicBezTo>
                    <a:pt x="751" y="173"/>
                    <a:pt x="776" y="168"/>
                    <a:pt x="800" y="160"/>
                  </a:cubicBezTo>
                  <a:cubicBezTo>
                    <a:pt x="812" y="162"/>
                    <a:pt x="826" y="160"/>
                    <a:pt x="836" y="167"/>
                  </a:cubicBezTo>
                  <a:cubicBezTo>
                    <a:pt x="853" y="178"/>
                    <a:pt x="880" y="211"/>
                    <a:pt x="880" y="211"/>
                  </a:cubicBezTo>
                  <a:cubicBezTo>
                    <a:pt x="921" y="206"/>
                    <a:pt x="963" y="207"/>
                    <a:pt x="1003" y="196"/>
                  </a:cubicBezTo>
                  <a:cubicBezTo>
                    <a:pt x="1044" y="185"/>
                    <a:pt x="983" y="112"/>
                    <a:pt x="974" y="87"/>
                  </a:cubicBezTo>
                  <a:cubicBezTo>
                    <a:pt x="972" y="72"/>
                    <a:pt x="974" y="56"/>
                    <a:pt x="967" y="43"/>
                  </a:cubicBezTo>
                  <a:cubicBezTo>
                    <a:pt x="957" y="24"/>
                    <a:pt x="899" y="13"/>
                    <a:pt x="880" y="7"/>
                  </a:cubicBezTo>
                  <a:cubicBezTo>
                    <a:pt x="810" y="14"/>
                    <a:pt x="738" y="12"/>
                    <a:pt x="669" y="29"/>
                  </a:cubicBezTo>
                  <a:cubicBezTo>
                    <a:pt x="569" y="24"/>
                    <a:pt x="495" y="9"/>
                    <a:pt x="400" y="0"/>
                  </a:cubicBezTo>
                  <a:cubicBezTo>
                    <a:pt x="344" y="2"/>
                    <a:pt x="289" y="3"/>
                    <a:pt x="233" y="7"/>
                  </a:cubicBezTo>
                  <a:cubicBezTo>
                    <a:pt x="205" y="9"/>
                    <a:pt x="102" y="61"/>
                    <a:pt x="131" y="7"/>
                  </a:cubicBezTo>
                  <a:close/>
                </a:path>
              </a:pathLst>
            </a:custGeom>
            <a:solidFill>
              <a:schemeClr val="bg1"/>
            </a:solidFill>
            <a:ln w="9525">
              <a:solidFill>
                <a:schemeClr val="bg1"/>
              </a:solidFill>
              <a:miter lim="800000"/>
              <a:headEnd/>
              <a:tailEnd/>
            </a:ln>
          </p:spPr>
          <p:txBody>
            <a:bodyPr wrap="none" anchor="ctr"/>
            <a:lstStyle/>
            <a:p>
              <a:endParaRPr lang="en-US"/>
            </a:p>
          </p:txBody>
        </p:sp>
        <p:sp>
          <p:nvSpPr>
            <p:cNvPr id="43" name="Freeform 28"/>
            <p:cNvSpPr>
              <a:spLocks/>
            </p:cNvSpPr>
            <p:nvPr/>
          </p:nvSpPr>
          <p:spPr bwMode="auto">
            <a:xfrm>
              <a:off x="3932464" y="2490502"/>
              <a:ext cx="248438" cy="357046"/>
            </a:xfrm>
            <a:custGeom>
              <a:avLst/>
              <a:gdLst>
                <a:gd name="T0" fmla="*/ 0 w 152"/>
                <a:gd name="T1" fmla="*/ 73 h 210"/>
                <a:gd name="T2" fmla="*/ 72 w 152"/>
                <a:gd name="T3" fmla="*/ 44 h 210"/>
                <a:gd name="T4" fmla="*/ 101 w 152"/>
                <a:gd name="T5" fmla="*/ 15 h 210"/>
                <a:gd name="T6" fmla="*/ 109 w 152"/>
                <a:gd name="T7" fmla="*/ 44 h 210"/>
                <a:gd name="T8" fmla="*/ 152 w 152"/>
                <a:gd name="T9" fmla="*/ 131 h 210"/>
                <a:gd name="T10" fmla="*/ 29 w 152"/>
                <a:gd name="T11" fmla="*/ 182 h 210"/>
                <a:gd name="T12" fmla="*/ 0 w 152"/>
                <a:gd name="T13" fmla="*/ 73 h 210"/>
                <a:gd name="T14" fmla="*/ 0 60000 65536"/>
                <a:gd name="T15" fmla="*/ 0 60000 65536"/>
                <a:gd name="T16" fmla="*/ 0 60000 65536"/>
                <a:gd name="T17" fmla="*/ 0 60000 65536"/>
                <a:gd name="T18" fmla="*/ 0 60000 65536"/>
                <a:gd name="T19" fmla="*/ 0 60000 65536"/>
                <a:gd name="T20" fmla="*/ 0 60000 65536"/>
                <a:gd name="T21" fmla="*/ 0 w 152"/>
                <a:gd name="T22" fmla="*/ 0 h 210"/>
                <a:gd name="T23" fmla="*/ 152 w 152"/>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210">
                  <a:moveTo>
                    <a:pt x="0" y="73"/>
                  </a:moveTo>
                  <a:cubicBezTo>
                    <a:pt x="24" y="56"/>
                    <a:pt x="43" y="51"/>
                    <a:pt x="72" y="44"/>
                  </a:cubicBezTo>
                  <a:cubicBezTo>
                    <a:pt x="73" y="41"/>
                    <a:pt x="81" y="0"/>
                    <a:pt x="101" y="15"/>
                  </a:cubicBezTo>
                  <a:cubicBezTo>
                    <a:pt x="109" y="21"/>
                    <a:pt x="106" y="34"/>
                    <a:pt x="109" y="44"/>
                  </a:cubicBezTo>
                  <a:cubicBezTo>
                    <a:pt x="122" y="86"/>
                    <a:pt x="123" y="102"/>
                    <a:pt x="152" y="131"/>
                  </a:cubicBezTo>
                  <a:cubicBezTo>
                    <a:pt x="127" y="210"/>
                    <a:pt x="116" y="190"/>
                    <a:pt x="29" y="182"/>
                  </a:cubicBezTo>
                  <a:cubicBezTo>
                    <a:pt x="15" y="145"/>
                    <a:pt x="6" y="112"/>
                    <a:pt x="0" y="73"/>
                  </a:cubicBezTo>
                  <a:close/>
                </a:path>
              </a:pathLst>
            </a:custGeom>
            <a:solidFill>
              <a:schemeClr val="bg1"/>
            </a:solidFill>
            <a:ln w="9525">
              <a:solidFill>
                <a:schemeClr val="bg1"/>
              </a:solidFill>
              <a:miter lim="800000"/>
              <a:headEnd/>
              <a:tailEnd/>
            </a:ln>
          </p:spPr>
          <p:txBody>
            <a:bodyPr wrap="none" anchor="ctr"/>
            <a:lstStyle/>
            <a:p>
              <a:endParaRPr lang="en-US"/>
            </a:p>
          </p:txBody>
        </p:sp>
        <p:sp>
          <p:nvSpPr>
            <p:cNvPr id="44" name="Freeform 29"/>
            <p:cNvSpPr>
              <a:spLocks/>
            </p:cNvSpPr>
            <p:nvPr/>
          </p:nvSpPr>
          <p:spPr bwMode="auto">
            <a:xfrm>
              <a:off x="2647776" y="2490502"/>
              <a:ext cx="1559278" cy="408052"/>
            </a:xfrm>
            <a:custGeom>
              <a:avLst/>
              <a:gdLst>
                <a:gd name="T0" fmla="*/ 59 w 954"/>
                <a:gd name="T1" fmla="*/ 3626 h 222"/>
                <a:gd name="T2" fmla="*/ 8 w 954"/>
                <a:gd name="T3" fmla="*/ 27730 h 222"/>
                <a:gd name="T4" fmla="*/ 59 w 954"/>
                <a:gd name="T5" fmla="*/ 55529 h 222"/>
                <a:gd name="T6" fmla="*/ 445 w 954"/>
                <a:gd name="T7" fmla="*/ 59778 h 222"/>
                <a:gd name="T8" fmla="*/ 583 w 954"/>
                <a:gd name="T9" fmla="*/ 53964 h 222"/>
                <a:gd name="T10" fmla="*/ 743 w 954"/>
                <a:gd name="T11" fmla="*/ 51738 h 222"/>
                <a:gd name="T12" fmla="*/ 895 w 954"/>
                <a:gd name="T13" fmla="*/ 59778 h 222"/>
                <a:gd name="T14" fmla="*/ 946 w 954"/>
                <a:gd name="T15" fmla="*/ 57522 h 222"/>
                <a:gd name="T16" fmla="*/ 939 w 954"/>
                <a:gd name="T17" fmla="*/ 50124 h 222"/>
                <a:gd name="T18" fmla="*/ 917 w 954"/>
                <a:gd name="T19" fmla="*/ 25650 h 222"/>
                <a:gd name="T20" fmla="*/ 903 w 954"/>
                <a:gd name="T21" fmla="*/ 11677 h 222"/>
                <a:gd name="T22" fmla="*/ 815 w 954"/>
                <a:gd name="T23" fmla="*/ 2101 h 222"/>
                <a:gd name="T24" fmla="*/ 474 w 954"/>
                <a:gd name="T25" fmla="*/ 9817 h 222"/>
                <a:gd name="T26" fmla="*/ 270 w 954"/>
                <a:gd name="T27" fmla="*/ 0 h 222"/>
                <a:gd name="T28" fmla="*/ 197 w 954"/>
                <a:gd name="T29" fmla="*/ 2101 h 222"/>
                <a:gd name="T30" fmla="*/ 59 w 954"/>
                <a:gd name="T31" fmla="*/ 3626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4"/>
                <a:gd name="T49" fmla="*/ 0 h 222"/>
                <a:gd name="T50" fmla="*/ 954 w 954"/>
                <a:gd name="T51" fmla="*/ 222 h 2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4" h="222">
                  <a:moveTo>
                    <a:pt x="59" y="14"/>
                  </a:moveTo>
                  <a:cubicBezTo>
                    <a:pt x="42" y="68"/>
                    <a:pt x="38" y="58"/>
                    <a:pt x="8" y="102"/>
                  </a:cubicBezTo>
                  <a:cubicBezTo>
                    <a:pt x="15" y="177"/>
                    <a:pt x="0" y="184"/>
                    <a:pt x="59" y="203"/>
                  </a:cubicBezTo>
                  <a:cubicBezTo>
                    <a:pt x="181" y="188"/>
                    <a:pt x="324" y="214"/>
                    <a:pt x="445" y="218"/>
                  </a:cubicBezTo>
                  <a:cubicBezTo>
                    <a:pt x="489" y="203"/>
                    <a:pt x="537" y="202"/>
                    <a:pt x="583" y="196"/>
                  </a:cubicBezTo>
                  <a:cubicBezTo>
                    <a:pt x="678" y="202"/>
                    <a:pt x="675" y="205"/>
                    <a:pt x="743" y="189"/>
                  </a:cubicBezTo>
                  <a:cubicBezTo>
                    <a:pt x="800" y="195"/>
                    <a:pt x="841" y="207"/>
                    <a:pt x="895" y="218"/>
                  </a:cubicBezTo>
                  <a:cubicBezTo>
                    <a:pt x="912" y="216"/>
                    <a:pt x="933" y="222"/>
                    <a:pt x="946" y="211"/>
                  </a:cubicBezTo>
                  <a:cubicBezTo>
                    <a:pt x="954" y="205"/>
                    <a:pt x="942" y="192"/>
                    <a:pt x="939" y="182"/>
                  </a:cubicBezTo>
                  <a:cubicBezTo>
                    <a:pt x="931" y="153"/>
                    <a:pt x="925" y="123"/>
                    <a:pt x="917" y="94"/>
                  </a:cubicBezTo>
                  <a:cubicBezTo>
                    <a:pt x="913" y="77"/>
                    <a:pt x="915" y="55"/>
                    <a:pt x="903" y="43"/>
                  </a:cubicBezTo>
                  <a:cubicBezTo>
                    <a:pt x="896" y="36"/>
                    <a:pt x="829" y="11"/>
                    <a:pt x="815" y="7"/>
                  </a:cubicBezTo>
                  <a:cubicBezTo>
                    <a:pt x="684" y="20"/>
                    <a:pt x="625" y="31"/>
                    <a:pt x="474" y="36"/>
                  </a:cubicBezTo>
                  <a:cubicBezTo>
                    <a:pt x="422" y="52"/>
                    <a:pt x="327" y="11"/>
                    <a:pt x="270" y="0"/>
                  </a:cubicBezTo>
                  <a:cubicBezTo>
                    <a:pt x="246" y="2"/>
                    <a:pt x="221" y="2"/>
                    <a:pt x="197" y="7"/>
                  </a:cubicBezTo>
                  <a:cubicBezTo>
                    <a:pt x="164" y="13"/>
                    <a:pt x="59" y="75"/>
                    <a:pt x="59" y="14"/>
                  </a:cubicBezTo>
                  <a:close/>
                </a:path>
              </a:pathLst>
            </a:custGeom>
            <a:solidFill>
              <a:schemeClr val="bg1"/>
            </a:solidFill>
            <a:ln w="9525">
              <a:solidFill>
                <a:schemeClr val="bg1"/>
              </a:solidFill>
              <a:miter lim="800000"/>
              <a:headEnd/>
              <a:tailEnd/>
            </a:ln>
          </p:spPr>
          <p:txBody>
            <a:bodyPr wrap="none" anchor="ctr"/>
            <a:lstStyle/>
            <a:p>
              <a:endParaRPr lang="en-US"/>
            </a:p>
          </p:txBody>
        </p:sp>
        <p:sp>
          <p:nvSpPr>
            <p:cNvPr id="47" name="Rectangle 32"/>
            <p:cNvSpPr>
              <a:spLocks noChangeArrowheads="1"/>
            </p:cNvSpPr>
            <p:nvPr/>
          </p:nvSpPr>
          <p:spPr bwMode="auto">
            <a:xfrm>
              <a:off x="4530678" y="2164060"/>
              <a:ext cx="392271" cy="571273"/>
            </a:xfrm>
            <a:prstGeom prst="rect">
              <a:avLst/>
            </a:prstGeom>
            <a:solidFill>
              <a:schemeClr val="bg1"/>
            </a:solidFill>
            <a:ln w="9525">
              <a:noFill/>
              <a:miter lim="800000"/>
              <a:headEnd/>
              <a:tailEnd/>
            </a:ln>
          </p:spPr>
          <p:txBody>
            <a:bodyPr wrap="none" anchor="ctr"/>
            <a:lstStyle/>
            <a:p>
              <a:endParaRPr lang="en-US"/>
            </a:p>
          </p:txBody>
        </p:sp>
        <p:sp>
          <p:nvSpPr>
            <p:cNvPr id="49" name="Rectangle 37"/>
            <p:cNvSpPr>
              <a:spLocks noChangeArrowheads="1"/>
            </p:cNvSpPr>
            <p:nvPr/>
          </p:nvSpPr>
          <p:spPr bwMode="auto">
            <a:xfrm>
              <a:off x="4373770" y="2245671"/>
              <a:ext cx="235363" cy="244831"/>
            </a:xfrm>
            <a:prstGeom prst="rect">
              <a:avLst/>
            </a:prstGeom>
            <a:solidFill>
              <a:schemeClr val="bg1"/>
            </a:solidFill>
            <a:ln w="9525">
              <a:noFill/>
              <a:miter lim="800000"/>
              <a:headEnd/>
              <a:tailEnd/>
            </a:ln>
          </p:spPr>
          <p:txBody>
            <a:bodyPr wrap="none" anchor="ctr"/>
            <a:lstStyle/>
            <a:p>
              <a:endParaRPr lang="en-US"/>
            </a:p>
          </p:txBody>
        </p:sp>
        <p:sp>
          <p:nvSpPr>
            <p:cNvPr id="50" name="Rectangle 49"/>
            <p:cNvSpPr>
              <a:spLocks noChangeArrowheads="1"/>
            </p:cNvSpPr>
            <p:nvPr/>
          </p:nvSpPr>
          <p:spPr bwMode="auto">
            <a:xfrm>
              <a:off x="4705566" y="1960034"/>
              <a:ext cx="374292" cy="53046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1" name="Text Box 50"/>
            <p:cNvSpPr txBox="1">
              <a:spLocks noChangeArrowheads="1"/>
            </p:cNvSpPr>
            <p:nvPr/>
          </p:nvSpPr>
          <p:spPr bwMode="auto">
            <a:xfrm>
              <a:off x="4705566" y="1824017"/>
              <a:ext cx="353044" cy="584875"/>
            </a:xfrm>
            <a:prstGeom prst="rect">
              <a:avLst/>
            </a:prstGeom>
            <a:noFill/>
            <a:ln w="9525">
              <a:noFill/>
              <a:miter lim="800000"/>
              <a:headEnd/>
              <a:tailEnd/>
            </a:ln>
          </p:spPr>
          <p:txBody>
            <a:bodyPr wrap="none">
              <a:spAutoFit/>
            </a:bodyPr>
            <a:lstStyle/>
            <a:p>
              <a:r>
                <a:rPr lang="en-US" dirty="0">
                  <a:solidFill>
                    <a:srgbClr val="C00000"/>
                  </a:solidFill>
                  <a:latin typeface="Symbol" pitchFamily="-110" charset="2"/>
                </a:rPr>
                <a:t>g</a:t>
              </a:r>
              <a:endParaRPr lang="en-US" dirty="0">
                <a:solidFill>
                  <a:srgbClr val="C00000"/>
                </a:solidFill>
                <a:latin typeface="Tahoma" pitchFamily="-110" charset="0"/>
              </a:endParaRPr>
            </a:p>
          </p:txBody>
        </p:sp>
      </p:grpSp>
      <p:sp>
        <p:nvSpPr>
          <p:cNvPr id="24" name="Rectangle 23"/>
          <p:cNvSpPr/>
          <p:nvPr/>
        </p:nvSpPr>
        <p:spPr>
          <a:xfrm>
            <a:off x="116937" y="3999830"/>
            <a:ext cx="1038807" cy="461665"/>
          </a:xfrm>
          <a:prstGeom prst="rect">
            <a:avLst/>
          </a:prstGeom>
        </p:spPr>
        <p:txBody>
          <a:bodyPr wrap="none">
            <a:spAutoFit/>
          </a:bodyPr>
          <a:lstStyle/>
          <a:p>
            <a:r>
              <a:rPr lang="en-US" sz="2400" i="1" kern="0"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CLAS</a:t>
            </a:r>
            <a:endParaRPr lang="en-US" sz="2400" dirty="0"/>
          </a:p>
        </p:txBody>
      </p:sp>
      <p:sp>
        <p:nvSpPr>
          <p:cNvPr id="25" name="Rectangle 24"/>
          <p:cNvSpPr/>
          <p:nvPr/>
        </p:nvSpPr>
        <p:spPr>
          <a:xfrm>
            <a:off x="6485665" y="4215632"/>
            <a:ext cx="1381148" cy="461665"/>
          </a:xfrm>
          <a:prstGeom prst="rect">
            <a:avLst/>
          </a:prstGeom>
        </p:spPr>
        <p:txBody>
          <a:bodyPr wrap="none">
            <a:spAutoFit/>
          </a:bodyPr>
          <a:lstStyle/>
          <a:p>
            <a:r>
              <a:rPr lang="en-US" sz="2400" i="1" kern="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CLAS12</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38733" y="195348"/>
            <a:ext cx="7415813" cy="461665"/>
          </a:xfrm>
          <a:prstGeom prst="rect">
            <a:avLst/>
          </a:prstGeom>
          <a:noFill/>
          <a:ln w="9525">
            <a:noFill/>
            <a:miter lim="800000"/>
            <a:headEnd/>
            <a:tailEnd/>
          </a:ln>
          <a:effectLst/>
        </p:spPr>
        <p:txBody>
          <a:bodyPr wrap="none">
            <a:spAutoFit/>
          </a:bodyPr>
          <a:lstStyle/>
          <a:p>
            <a:pPr algn="l"/>
            <a:r>
              <a:rPr lang="en-US" sz="2400" dirty="0">
                <a:solidFill>
                  <a:schemeClr val="bg2"/>
                </a:solidFill>
                <a:latin typeface="Arial" pitchFamily="34" charset="0"/>
                <a:cs typeface="Arial" pitchFamily="34" charset="0"/>
              </a:rPr>
              <a:t>First DVCS measurement with spin-aligned target</a:t>
            </a:r>
          </a:p>
        </p:txBody>
      </p:sp>
      <p:sp>
        <p:nvSpPr>
          <p:cNvPr id="214020" name="Text Box 4"/>
          <p:cNvSpPr txBox="1">
            <a:spLocks noChangeArrowheads="1"/>
          </p:cNvSpPr>
          <p:nvPr/>
        </p:nvSpPr>
        <p:spPr bwMode="auto">
          <a:xfrm>
            <a:off x="603250" y="1066800"/>
            <a:ext cx="5492750" cy="366713"/>
          </a:xfrm>
          <a:prstGeom prst="rect">
            <a:avLst/>
          </a:prstGeom>
          <a:noFill/>
          <a:ln w="9525">
            <a:noFill/>
            <a:miter lim="800000"/>
            <a:headEnd/>
            <a:tailEnd/>
          </a:ln>
          <a:effectLst/>
        </p:spPr>
        <p:txBody>
          <a:bodyPr wrap="none">
            <a:spAutoFit/>
          </a:bodyPr>
          <a:lstStyle/>
          <a:p>
            <a:r>
              <a:rPr lang="en-US" sz="1800" b="0">
                <a:latin typeface="Arial" charset="0"/>
              </a:rPr>
              <a:t>Unpolarized beam, longitudinally spin-aligned target:</a:t>
            </a:r>
          </a:p>
        </p:txBody>
      </p:sp>
      <p:sp>
        <p:nvSpPr>
          <p:cNvPr id="214021" name="Rectangle 5"/>
          <p:cNvSpPr>
            <a:spLocks noChangeArrowheads="1"/>
          </p:cNvSpPr>
          <p:nvPr/>
        </p:nvSpPr>
        <p:spPr bwMode="auto">
          <a:xfrm>
            <a:off x="838200" y="1524000"/>
            <a:ext cx="4191000" cy="533400"/>
          </a:xfrm>
          <a:prstGeom prst="rect">
            <a:avLst/>
          </a:prstGeom>
          <a:solidFill>
            <a:schemeClr val="bg1"/>
          </a:solidFill>
          <a:ln w="9525">
            <a:solidFill>
              <a:schemeClr val="tx2"/>
            </a:solidFill>
            <a:miter lim="800000"/>
            <a:headEnd/>
            <a:tailEnd/>
          </a:ln>
          <a:effectLst/>
        </p:spPr>
        <p:txBody>
          <a:bodyPr wrap="none" anchor="ctr"/>
          <a:lstStyle/>
          <a:p>
            <a:endParaRPr lang="en-US"/>
          </a:p>
        </p:txBody>
      </p:sp>
      <p:sp>
        <p:nvSpPr>
          <p:cNvPr id="214022" name="Text Box 6"/>
          <p:cNvSpPr txBox="1">
            <a:spLocks noChangeArrowheads="1"/>
          </p:cNvSpPr>
          <p:nvPr/>
        </p:nvSpPr>
        <p:spPr bwMode="auto">
          <a:xfrm>
            <a:off x="838200" y="1589088"/>
            <a:ext cx="4124325" cy="366712"/>
          </a:xfrm>
          <a:prstGeom prst="rect">
            <a:avLst/>
          </a:prstGeom>
          <a:noFill/>
          <a:ln w="9525">
            <a:noFill/>
            <a:miter lim="800000"/>
            <a:headEnd/>
            <a:tailEnd/>
          </a:ln>
          <a:effectLst/>
        </p:spPr>
        <p:txBody>
          <a:bodyPr wrap="none">
            <a:spAutoFit/>
          </a:bodyPr>
          <a:lstStyle/>
          <a:p>
            <a:pPr algn="l"/>
            <a:r>
              <a:rPr lang="en-US" sz="1800" dirty="0" err="1">
                <a:latin typeface="Symbol" pitchFamily="18" charset="2"/>
              </a:rPr>
              <a:t>Ds</a:t>
            </a:r>
            <a:r>
              <a:rPr lang="en-US" sz="1800" baseline="-25000" dirty="0" err="1">
                <a:latin typeface="Comic Sans MS" pitchFamily="66" charset="0"/>
              </a:rPr>
              <a:t>UL</a:t>
            </a:r>
            <a:r>
              <a:rPr lang="en-US" sz="1800" b="0" dirty="0">
                <a:latin typeface="Symbol" pitchFamily="18" charset="2"/>
              </a:rPr>
              <a:t> </a:t>
            </a:r>
            <a:r>
              <a:rPr lang="en-US" sz="1800" b="0" dirty="0">
                <a:latin typeface="Tahoma" pitchFamily="34" charset="0"/>
              </a:rPr>
              <a:t>~ </a:t>
            </a:r>
            <a:r>
              <a:rPr lang="en-US" sz="1800" b="0" dirty="0" err="1">
                <a:solidFill>
                  <a:srgbClr val="FF3300"/>
                </a:solidFill>
                <a:latin typeface="Tahoma" pitchFamily="34" charset="0"/>
              </a:rPr>
              <a:t>sin</a:t>
            </a:r>
            <a:r>
              <a:rPr lang="en-US" sz="1800" dirty="0" err="1">
                <a:solidFill>
                  <a:srgbClr val="FF3300"/>
                </a:solidFill>
                <a:latin typeface="Symbol" pitchFamily="18" charset="2"/>
              </a:rPr>
              <a:t>f</a:t>
            </a:r>
            <a:r>
              <a:rPr lang="en-US" sz="1800" b="0" dirty="0" err="1">
                <a:latin typeface="Tahoma" pitchFamily="34" charset="0"/>
              </a:rPr>
              <a:t>Im</a:t>
            </a:r>
            <a:r>
              <a:rPr lang="en-US" sz="1800" b="0" dirty="0">
                <a:latin typeface="Tahoma" pitchFamily="34" charset="0"/>
              </a:rPr>
              <a:t>{F</a:t>
            </a:r>
            <a:r>
              <a:rPr lang="en-US" sz="1800" b="0" baseline="-25000" dirty="0">
                <a:latin typeface="Tahoma" pitchFamily="34" charset="0"/>
              </a:rPr>
              <a:t>1</a:t>
            </a:r>
            <a:r>
              <a:rPr lang="en-US" sz="1800" b="0" i="1" dirty="0">
                <a:solidFill>
                  <a:srgbClr val="FF0000"/>
                </a:solidFill>
              </a:rPr>
              <a:t>H</a:t>
            </a:r>
            <a:r>
              <a:rPr lang="en-US" sz="1800" b="0" dirty="0">
                <a:latin typeface="Tahoma" pitchFamily="34" charset="0"/>
              </a:rPr>
              <a:t>+</a:t>
            </a:r>
            <a:r>
              <a:rPr lang="en-US" sz="1800" b="0" dirty="0">
                <a:solidFill>
                  <a:srgbClr val="FF0000"/>
                </a:solidFill>
                <a:latin typeface="Symbol" pitchFamily="18" charset="2"/>
              </a:rPr>
              <a:t>x</a:t>
            </a:r>
            <a:r>
              <a:rPr lang="en-US" sz="1800" b="0" dirty="0">
                <a:latin typeface="Tahoma" pitchFamily="34" charset="0"/>
              </a:rPr>
              <a:t>(F</a:t>
            </a:r>
            <a:r>
              <a:rPr lang="en-US" sz="1800" b="0" baseline="-25000" dirty="0">
                <a:latin typeface="Tahoma" pitchFamily="34" charset="0"/>
              </a:rPr>
              <a:t>1</a:t>
            </a:r>
            <a:r>
              <a:rPr lang="en-US" sz="1800" b="0" dirty="0">
                <a:latin typeface="Tahoma" pitchFamily="34" charset="0"/>
              </a:rPr>
              <a:t>+F</a:t>
            </a:r>
            <a:r>
              <a:rPr lang="en-US" sz="1800" b="0" baseline="-25000" dirty="0">
                <a:latin typeface="Tahoma" pitchFamily="34" charset="0"/>
              </a:rPr>
              <a:t>2</a:t>
            </a:r>
            <a:r>
              <a:rPr lang="en-US" sz="1800" b="0" dirty="0">
                <a:latin typeface="Tahoma" pitchFamily="34" charset="0"/>
              </a:rPr>
              <a:t>)</a:t>
            </a:r>
            <a:r>
              <a:rPr lang="en-US" sz="1800" b="0" i="1" dirty="0">
                <a:solidFill>
                  <a:srgbClr val="FF0000"/>
                </a:solidFill>
              </a:rPr>
              <a:t>H</a:t>
            </a:r>
            <a:r>
              <a:rPr lang="en-US" sz="1800" b="0" dirty="0">
                <a:solidFill>
                  <a:srgbClr val="FF0000"/>
                </a:solidFill>
              </a:rPr>
              <a:t> </a:t>
            </a:r>
            <a:r>
              <a:rPr lang="en-US" sz="1800" b="0" dirty="0"/>
              <a:t>+</a:t>
            </a:r>
            <a:r>
              <a:rPr lang="en-US" sz="1800" b="0" dirty="0">
                <a:solidFill>
                  <a:srgbClr val="FF3300"/>
                </a:solidFill>
              </a:rPr>
              <a:t>…</a:t>
            </a:r>
            <a:r>
              <a:rPr lang="en-US" sz="1800" b="0" dirty="0"/>
              <a:t> </a:t>
            </a:r>
            <a:r>
              <a:rPr lang="en-US" sz="1800" b="0" dirty="0">
                <a:latin typeface="Tahoma" pitchFamily="34" charset="0"/>
              </a:rPr>
              <a:t>}</a:t>
            </a:r>
            <a:r>
              <a:rPr lang="en-US" sz="1800" b="0" dirty="0" err="1">
                <a:latin typeface="Tahoma" pitchFamily="34" charset="0"/>
              </a:rPr>
              <a:t>d</a:t>
            </a:r>
            <a:r>
              <a:rPr lang="en-US" sz="1800" dirty="0" err="1">
                <a:latin typeface="Symbol" pitchFamily="18" charset="2"/>
              </a:rPr>
              <a:t>f</a:t>
            </a:r>
            <a:endParaRPr lang="en-US" sz="1800" dirty="0">
              <a:latin typeface="Tahoma" pitchFamily="34" charset="0"/>
            </a:endParaRPr>
          </a:p>
        </p:txBody>
      </p:sp>
      <p:sp>
        <p:nvSpPr>
          <p:cNvPr id="214023" name="Rectangle 7"/>
          <p:cNvSpPr>
            <a:spLocks noChangeArrowheads="1"/>
          </p:cNvSpPr>
          <p:nvPr/>
        </p:nvSpPr>
        <p:spPr bwMode="auto">
          <a:xfrm>
            <a:off x="2736850" y="1387475"/>
            <a:ext cx="158750" cy="365125"/>
          </a:xfrm>
          <a:prstGeom prst="rect">
            <a:avLst/>
          </a:prstGeom>
          <a:noFill/>
          <a:ln w="9525">
            <a:noFill/>
            <a:miter lim="800000"/>
            <a:headEnd/>
            <a:tailEnd/>
          </a:ln>
        </p:spPr>
        <p:txBody>
          <a:bodyPr wrap="none" lIns="0" tIns="0" rIns="0" bIns="0">
            <a:spAutoFit/>
          </a:bodyPr>
          <a:lstStyle/>
          <a:p>
            <a:pPr algn="l"/>
            <a:r>
              <a:rPr lang="en-US" sz="2400">
                <a:solidFill>
                  <a:srgbClr val="FF0000"/>
                </a:solidFill>
              </a:rPr>
              <a:t>~</a:t>
            </a:r>
            <a:endParaRPr lang="en-US" sz="2400">
              <a:solidFill>
                <a:srgbClr val="FF0000"/>
              </a:solidFill>
              <a:latin typeface="Tahoma" pitchFamily="34" charset="0"/>
            </a:endParaRPr>
          </a:p>
        </p:txBody>
      </p:sp>
      <p:sp>
        <p:nvSpPr>
          <p:cNvPr id="214024" name="Text Box 8"/>
          <p:cNvSpPr txBox="1">
            <a:spLocks noChangeArrowheads="1"/>
          </p:cNvSpPr>
          <p:nvPr/>
        </p:nvSpPr>
        <p:spPr bwMode="auto">
          <a:xfrm>
            <a:off x="1447800" y="5534884"/>
            <a:ext cx="1911350" cy="590550"/>
          </a:xfrm>
          <a:prstGeom prst="rect">
            <a:avLst/>
          </a:prstGeom>
          <a:solidFill>
            <a:schemeClr val="bg1"/>
          </a:solidFill>
          <a:ln w="9525">
            <a:solidFill>
              <a:schemeClr val="tx1"/>
            </a:solidFill>
            <a:miter lim="800000"/>
            <a:headEnd/>
            <a:tailEnd/>
          </a:ln>
          <a:effectLst/>
        </p:spPr>
        <p:txBody>
          <a:bodyPr wrap="none">
            <a:spAutoFit/>
          </a:bodyPr>
          <a:lstStyle/>
          <a:p>
            <a:pPr algn="l">
              <a:buFont typeface="Symbol" pitchFamily="18" charset="2"/>
              <a:buNone/>
            </a:pPr>
            <a:r>
              <a:rPr lang="en-US" sz="1600" b="0" dirty="0">
                <a:latin typeface="Symbol" pitchFamily="18" charset="2"/>
              </a:rPr>
              <a:t>a</a:t>
            </a:r>
            <a:r>
              <a:rPr lang="en-US" sz="1600" b="0" dirty="0">
                <a:latin typeface="Arial" charset="0"/>
              </a:rPr>
              <a:t> =  0.252 </a:t>
            </a:r>
            <a:r>
              <a:rPr lang="en-US" sz="1600" b="0" dirty="0">
                <a:latin typeface="Arial" charset="0"/>
                <a:cs typeface="Arial" charset="0"/>
              </a:rPr>
              <a:t>±</a:t>
            </a:r>
            <a:r>
              <a:rPr lang="en-US" sz="1600" b="0" dirty="0">
                <a:latin typeface="Arial" charset="0"/>
              </a:rPr>
              <a:t> 0.042 </a:t>
            </a:r>
          </a:p>
          <a:p>
            <a:pPr algn="l">
              <a:buFont typeface="Symbol" pitchFamily="18" charset="2"/>
              <a:buNone/>
            </a:pPr>
            <a:r>
              <a:rPr lang="en-US" sz="1600" b="0" dirty="0">
                <a:latin typeface="Symbol" pitchFamily="18" charset="2"/>
              </a:rPr>
              <a:t>b </a:t>
            </a:r>
            <a:r>
              <a:rPr lang="en-US" sz="1600" b="0" dirty="0">
                <a:latin typeface="Arial" charset="0"/>
              </a:rPr>
              <a:t> = -0.022 </a:t>
            </a:r>
            <a:r>
              <a:rPr lang="en-US" sz="1600" b="0" dirty="0">
                <a:latin typeface="Arial" charset="0"/>
                <a:cs typeface="Arial" charset="0"/>
              </a:rPr>
              <a:t>±</a:t>
            </a:r>
            <a:r>
              <a:rPr lang="en-US" sz="1600" b="0" dirty="0">
                <a:latin typeface="Arial" charset="0"/>
              </a:rPr>
              <a:t> 0.045</a:t>
            </a:r>
          </a:p>
        </p:txBody>
      </p:sp>
      <p:sp>
        <p:nvSpPr>
          <p:cNvPr id="214026" name="Text Box 10"/>
          <p:cNvSpPr txBox="1">
            <a:spLocks noChangeArrowheads="1"/>
          </p:cNvSpPr>
          <p:nvPr/>
        </p:nvSpPr>
        <p:spPr bwMode="auto">
          <a:xfrm>
            <a:off x="2667000" y="3105150"/>
            <a:ext cx="1565275" cy="304800"/>
          </a:xfrm>
          <a:prstGeom prst="rect">
            <a:avLst/>
          </a:prstGeom>
          <a:noFill/>
          <a:ln w="9525">
            <a:noFill/>
            <a:miter lim="800000"/>
            <a:headEnd/>
            <a:tailEnd/>
          </a:ln>
          <a:effectLst/>
        </p:spPr>
        <p:txBody>
          <a:bodyPr wrap="none">
            <a:spAutoFit/>
          </a:bodyPr>
          <a:lstStyle/>
          <a:p>
            <a:pPr algn="l"/>
            <a:r>
              <a:rPr lang="en-US" sz="1400" b="0" i="1">
                <a:solidFill>
                  <a:srgbClr val="FF0000"/>
                </a:solidFill>
                <a:latin typeface="Arial" charset="0"/>
              </a:rPr>
              <a:t>CLAS preliminary</a:t>
            </a:r>
          </a:p>
        </p:txBody>
      </p:sp>
      <p:grpSp>
        <p:nvGrpSpPr>
          <p:cNvPr id="2" name="Group 11"/>
          <p:cNvGrpSpPr>
            <a:grpSpLocks/>
          </p:cNvGrpSpPr>
          <p:nvPr/>
        </p:nvGrpSpPr>
        <p:grpSpPr bwMode="auto">
          <a:xfrm>
            <a:off x="4800600" y="1766888"/>
            <a:ext cx="4191000" cy="3762375"/>
            <a:chOff x="3024" y="1113"/>
            <a:chExt cx="2640" cy="2370"/>
          </a:xfrm>
        </p:grpSpPr>
        <p:pic>
          <p:nvPicPr>
            <p:cNvPr id="214028" name="Picture 12"/>
            <p:cNvPicPr>
              <a:picLocks noChangeAspect="1" noChangeArrowheads="1"/>
            </p:cNvPicPr>
            <p:nvPr/>
          </p:nvPicPr>
          <p:blipFill>
            <a:blip r:embed="rId4" cstate="print"/>
            <a:srcRect/>
            <a:stretch>
              <a:fillRect/>
            </a:stretch>
          </p:blipFill>
          <p:spPr bwMode="auto">
            <a:xfrm>
              <a:off x="3024" y="1536"/>
              <a:ext cx="2640" cy="1947"/>
            </a:xfrm>
            <a:prstGeom prst="rect">
              <a:avLst/>
            </a:prstGeom>
            <a:noFill/>
            <a:ln w="9525">
              <a:noFill/>
              <a:miter lim="800000"/>
              <a:headEnd/>
              <a:tailEnd/>
            </a:ln>
            <a:effectLst/>
          </p:spPr>
        </p:pic>
        <p:sp>
          <p:nvSpPr>
            <p:cNvPr id="214029" name="Text Box 13"/>
            <p:cNvSpPr txBox="1">
              <a:spLocks noChangeArrowheads="1"/>
            </p:cNvSpPr>
            <p:nvPr/>
          </p:nvSpPr>
          <p:spPr bwMode="auto">
            <a:xfrm>
              <a:off x="5145" y="2377"/>
              <a:ext cx="323" cy="192"/>
            </a:xfrm>
            <a:prstGeom prst="rect">
              <a:avLst/>
            </a:prstGeom>
            <a:noFill/>
            <a:ln w="9525">
              <a:noFill/>
              <a:miter lim="800000"/>
              <a:headEnd/>
              <a:tailEnd/>
            </a:ln>
            <a:effectLst/>
          </p:spPr>
          <p:txBody>
            <a:bodyPr wrap="none">
              <a:spAutoFit/>
            </a:bodyPr>
            <a:lstStyle/>
            <a:p>
              <a:pPr algn="l"/>
              <a:r>
                <a:rPr lang="en-US" sz="1400" i="1" dirty="0">
                  <a:solidFill>
                    <a:srgbClr val="FF0000"/>
                  </a:solidFill>
                </a:rPr>
                <a:t>H=0</a:t>
              </a:r>
            </a:p>
          </p:txBody>
        </p:sp>
        <p:sp>
          <p:nvSpPr>
            <p:cNvPr id="214030" name="Rectangle 14"/>
            <p:cNvSpPr>
              <a:spLocks noChangeArrowheads="1"/>
            </p:cNvSpPr>
            <p:nvPr/>
          </p:nvSpPr>
          <p:spPr bwMode="auto">
            <a:xfrm>
              <a:off x="5213" y="2322"/>
              <a:ext cx="67" cy="154"/>
            </a:xfrm>
            <a:prstGeom prst="rect">
              <a:avLst/>
            </a:prstGeom>
            <a:noFill/>
            <a:ln w="9525">
              <a:noFill/>
              <a:miter lim="800000"/>
              <a:headEnd/>
              <a:tailEnd/>
            </a:ln>
          </p:spPr>
          <p:txBody>
            <a:bodyPr wrap="none" lIns="0" tIns="0" rIns="0" bIns="0">
              <a:spAutoFit/>
            </a:bodyPr>
            <a:lstStyle/>
            <a:p>
              <a:pPr algn="l"/>
              <a:r>
                <a:rPr lang="en-US" sz="1600" dirty="0">
                  <a:solidFill>
                    <a:srgbClr val="FF0000"/>
                  </a:solidFill>
                </a:rPr>
                <a:t>~</a:t>
              </a:r>
              <a:endParaRPr lang="en-US" sz="1600" dirty="0">
                <a:solidFill>
                  <a:srgbClr val="FF0000"/>
                </a:solidFill>
                <a:latin typeface="Tahoma" pitchFamily="34" charset="0"/>
              </a:endParaRPr>
            </a:p>
          </p:txBody>
        </p:sp>
        <p:sp>
          <p:nvSpPr>
            <p:cNvPr id="214031" name="Text Box 15"/>
            <p:cNvSpPr txBox="1">
              <a:spLocks noChangeArrowheads="1"/>
            </p:cNvSpPr>
            <p:nvPr/>
          </p:nvSpPr>
          <p:spPr bwMode="auto">
            <a:xfrm>
              <a:off x="3939" y="2397"/>
              <a:ext cx="323" cy="192"/>
            </a:xfrm>
            <a:prstGeom prst="rect">
              <a:avLst/>
            </a:prstGeom>
            <a:noFill/>
            <a:ln w="9525">
              <a:noFill/>
              <a:miter lim="800000"/>
              <a:headEnd/>
              <a:tailEnd/>
            </a:ln>
            <a:effectLst/>
          </p:spPr>
          <p:txBody>
            <a:bodyPr wrap="none">
              <a:spAutoFit/>
            </a:bodyPr>
            <a:lstStyle/>
            <a:p>
              <a:pPr algn="l"/>
              <a:r>
                <a:rPr lang="en-US" sz="1400" i="1" dirty="0">
                  <a:solidFill>
                    <a:srgbClr val="FF0000"/>
                  </a:solidFill>
                </a:rPr>
                <a:t>H=0</a:t>
              </a:r>
            </a:p>
          </p:txBody>
        </p:sp>
        <p:sp>
          <p:nvSpPr>
            <p:cNvPr id="214032" name="Rectangle 16"/>
            <p:cNvSpPr>
              <a:spLocks noChangeArrowheads="1"/>
            </p:cNvSpPr>
            <p:nvPr/>
          </p:nvSpPr>
          <p:spPr bwMode="auto">
            <a:xfrm>
              <a:off x="4036" y="2322"/>
              <a:ext cx="67" cy="154"/>
            </a:xfrm>
            <a:prstGeom prst="rect">
              <a:avLst/>
            </a:prstGeom>
            <a:noFill/>
            <a:ln w="9525">
              <a:noFill/>
              <a:miter lim="800000"/>
              <a:headEnd/>
              <a:tailEnd/>
            </a:ln>
          </p:spPr>
          <p:txBody>
            <a:bodyPr wrap="none" lIns="0" tIns="0" rIns="0" bIns="0">
              <a:spAutoFit/>
            </a:bodyPr>
            <a:lstStyle/>
            <a:p>
              <a:pPr algn="l"/>
              <a:r>
                <a:rPr lang="en-US" sz="1600" dirty="0">
                  <a:solidFill>
                    <a:srgbClr val="FF0000"/>
                  </a:solidFill>
                </a:rPr>
                <a:t>~</a:t>
              </a:r>
              <a:endParaRPr lang="en-US" sz="1600" dirty="0">
                <a:solidFill>
                  <a:srgbClr val="FF0000"/>
                </a:solidFill>
                <a:latin typeface="Tahoma" pitchFamily="34" charset="0"/>
              </a:endParaRPr>
            </a:p>
          </p:txBody>
        </p:sp>
        <p:sp>
          <p:nvSpPr>
            <p:cNvPr id="214033" name="Line 17"/>
            <p:cNvSpPr>
              <a:spLocks noChangeShapeType="1"/>
            </p:cNvSpPr>
            <p:nvPr/>
          </p:nvSpPr>
          <p:spPr bwMode="auto">
            <a:xfrm>
              <a:off x="3312" y="2763"/>
              <a:ext cx="2160" cy="0"/>
            </a:xfrm>
            <a:prstGeom prst="line">
              <a:avLst/>
            </a:prstGeom>
            <a:noFill/>
            <a:ln w="9525">
              <a:solidFill>
                <a:schemeClr val="tx1"/>
              </a:solidFill>
              <a:round/>
              <a:headEnd/>
              <a:tailEnd/>
            </a:ln>
            <a:effectLst/>
          </p:spPr>
          <p:txBody>
            <a:bodyPr/>
            <a:lstStyle/>
            <a:p>
              <a:endParaRPr lang="en-US"/>
            </a:p>
          </p:txBody>
        </p:sp>
        <p:sp>
          <p:nvSpPr>
            <p:cNvPr id="214034" name="Text Box 18"/>
            <p:cNvSpPr txBox="1">
              <a:spLocks noChangeArrowheads="1"/>
            </p:cNvSpPr>
            <p:nvPr/>
          </p:nvSpPr>
          <p:spPr bwMode="auto">
            <a:xfrm>
              <a:off x="3417" y="1184"/>
              <a:ext cx="1867" cy="250"/>
            </a:xfrm>
            <a:prstGeom prst="rect">
              <a:avLst/>
            </a:prstGeom>
            <a:noFill/>
            <a:ln w="9525">
              <a:noFill/>
              <a:miter lim="800000"/>
              <a:headEnd/>
              <a:tailEnd/>
            </a:ln>
            <a:effectLst/>
          </p:spPr>
          <p:txBody>
            <a:bodyPr wrap="none">
              <a:spAutoFit/>
            </a:bodyPr>
            <a:lstStyle/>
            <a:p>
              <a:pPr algn="l"/>
              <a:r>
                <a:rPr lang="en-US" sz="1800" b="0" dirty="0">
                  <a:latin typeface="Arial"/>
                  <a:cs typeface="Arial"/>
                </a:rPr>
                <a:t>A</a:t>
              </a:r>
              <a:r>
                <a:rPr lang="en-US" sz="1800" b="0" baseline="-25000" dirty="0">
                  <a:latin typeface="Arial"/>
                  <a:cs typeface="Arial"/>
                </a:rPr>
                <a:t>UL</a:t>
              </a:r>
              <a:r>
                <a:rPr lang="en-US" sz="1800" b="0" dirty="0">
                  <a:latin typeface="Arial"/>
                  <a:cs typeface="Arial"/>
                </a:rPr>
                <a:t> is dominated by </a:t>
              </a:r>
              <a:r>
                <a:rPr lang="en-US" sz="2000" b="0" i="1" dirty="0">
                  <a:solidFill>
                    <a:srgbClr val="FF0000"/>
                  </a:solidFill>
                </a:rPr>
                <a:t>H</a:t>
              </a:r>
              <a:r>
                <a:rPr lang="en-US" sz="1800" b="0" i="1" dirty="0"/>
                <a:t> </a:t>
              </a:r>
              <a:r>
                <a:rPr lang="en-US" sz="1800" b="0" dirty="0">
                  <a:latin typeface="Arial"/>
                  <a:cs typeface="Arial"/>
                </a:rPr>
                <a:t>and</a:t>
              </a:r>
              <a:endParaRPr lang="en-US" sz="1800" b="0" dirty="0">
                <a:solidFill>
                  <a:srgbClr val="FF0000"/>
                </a:solidFill>
                <a:latin typeface="Arial"/>
                <a:cs typeface="Arial"/>
              </a:endParaRPr>
            </a:p>
          </p:txBody>
        </p:sp>
        <p:sp>
          <p:nvSpPr>
            <p:cNvPr id="214035" name="Text Box 19"/>
            <p:cNvSpPr txBox="1">
              <a:spLocks noChangeArrowheads="1"/>
            </p:cNvSpPr>
            <p:nvPr/>
          </p:nvSpPr>
          <p:spPr bwMode="auto">
            <a:xfrm>
              <a:off x="5149" y="1180"/>
              <a:ext cx="232" cy="250"/>
            </a:xfrm>
            <a:prstGeom prst="rect">
              <a:avLst/>
            </a:prstGeom>
            <a:noFill/>
            <a:ln w="9525">
              <a:noFill/>
              <a:miter lim="800000"/>
              <a:headEnd/>
              <a:tailEnd/>
            </a:ln>
            <a:effectLst/>
          </p:spPr>
          <p:txBody>
            <a:bodyPr wrap="none">
              <a:spAutoFit/>
            </a:bodyPr>
            <a:lstStyle/>
            <a:p>
              <a:pPr algn="l"/>
              <a:r>
                <a:rPr lang="en-US" sz="2000" b="0" i="1">
                  <a:solidFill>
                    <a:srgbClr val="FF0000"/>
                  </a:solidFill>
                </a:rPr>
                <a:t>H</a:t>
              </a:r>
            </a:p>
          </p:txBody>
        </p:sp>
        <p:sp>
          <p:nvSpPr>
            <p:cNvPr id="214036" name="Rectangle 20"/>
            <p:cNvSpPr>
              <a:spLocks noChangeArrowheads="1"/>
            </p:cNvSpPr>
            <p:nvPr/>
          </p:nvSpPr>
          <p:spPr bwMode="auto">
            <a:xfrm>
              <a:off x="5217" y="1113"/>
              <a:ext cx="127" cy="192"/>
            </a:xfrm>
            <a:prstGeom prst="rect">
              <a:avLst/>
            </a:prstGeom>
            <a:noFill/>
            <a:ln w="9525">
              <a:noFill/>
              <a:miter lim="800000"/>
              <a:headEnd/>
              <a:tailEnd/>
            </a:ln>
          </p:spPr>
          <p:txBody>
            <a:bodyPr wrap="none" lIns="0" tIns="0" rIns="0" bIns="0">
              <a:spAutoFit/>
            </a:bodyPr>
            <a:lstStyle/>
            <a:p>
              <a:pPr algn="l"/>
              <a:r>
                <a:rPr lang="en-US" sz="2000" b="0">
                  <a:solidFill>
                    <a:srgbClr val="FF0000"/>
                  </a:solidFill>
                </a:rPr>
                <a:t> ~</a:t>
              </a:r>
              <a:endParaRPr lang="en-US" sz="2000" b="0">
                <a:solidFill>
                  <a:srgbClr val="FF0000"/>
                </a:solidFill>
                <a:latin typeface="Tahoma" pitchFamily="34" charset="0"/>
              </a:endParaRPr>
            </a:p>
          </p:txBody>
        </p:sp>
      </p:grpSp>
      <p:pic>
        <p:nvPicPr>
          <p:cNvPr id="214037" name="Picture 21"/>
          <p:cNvPicPr>
            <a:picLocks noChangeAspect="1" noChangeArrowheads="1"/>
          </p:cNvPicPr>
          <p:nvPr/>
        </p:nvPicPr>
        <p:blipFill>
          <a:blip r:embed="rId5" cstate="print"/>
          <a:srcRect r="2679" b="4807"/>
          <a:stretch>
            <a:fillRect/>
          </a:stretch>
        </p:blipFill>
        <p:spPr bwMode="auto">
          <a:xfrm>
            <a:off x="381000" y="2438400"/>
            <a:ext cx="4267200" cy="3094038"/>
          </a:xfrm>
          <a:prstGeom prst="rect">
            <a:avLst/>
          </a:prstGeom>
          <a:noFill/>
          <a:ln w="9525">
            <a:noFill/>
            <a:miter lim="800000"/>
            <a:headEnd/>
            <a:tailEnd/>
          </a:ln>
          <a:effectLst/>
        </p:spPr>
      </p:pic>
      <p:grpSp>
        <p:nvGrpSpPr>
          <p:cNvPr id="3" name="Group 22"/>
          <p:cNvGrpSpPr>
            <a:grpSpLocks/>
          </p:cNvGrpSpPr>
          <p:nvPr/>
        </p:nvGrpSpPr>
        <p:grpSpPr bwMode="auto">
          <a:xfrm>
            <a:off x="2971800" y="2647950"/>
            <a:ext cx="1420813" cy="754063"/>
            <a:chOff x="1872" y="1543"/>
            <a:chExt cx="895" cy="475"/>
          </a:xfrm>
        </p:grpSpPr>
        <p:sp>
          <p:nvSpPr>
            <p:cNvPr id="214039" name="Line 23"/>
            <p:cNvSpPr>
              <a:spLocks noChangeShapeType="1"/>
            </p:cNvSpPr>
            <p:nvPr/>
          </p:nvSpPr>
          <p:spPr bwMode="auto">
            <a:xfrm>
              <a:off x="1872" y="1776"/>
              <a:ext cx="192" cy="0"/>
            </a:xfrm>
            <a:prstGeom prst="line">
              <a:avLst/>
            </a:prstGeom>
            <a:noFill/>
            <a:ln w="19050">
              <a:solidFill>
                <a:schemeClr val="tx1"/>
              </a:solidFill>
              <a:prstDash val="sysDot"/>
              <a:round/>
              <a:headEnd/>
              <a:tailEnd/>
            </a:ln>
            <a:effectLst/>
          </p:spPr>
          <p:txBody>
            <a:bodyPr/>
            <a:lstStyle/>
            <a:p>
              <a:endParaRPr lang="en-US"/>
            </a:p>
          </p:txBody>
        </p:sp>
        <p:sp>
          <p:nvSpPr>
            <p:cNvPr id="214040" name="Line 24"/>
            <p:cNvSpPr>
              <a:spLocks noChangeShapeType="1"/>
            </p:cNvSpPr>
            <p:nvPr/>
          </p:nvSpPr>
          <p:spPr bwMode="auto">
            <a:xfrm>
              <a:off x="1872" y="1632"/>
              <a:ext cx="192" cy="0"/>
            </a:xfrm>
            <a:prstGeom prst="line">
              <a:avLst/>
            </a:prstGeom>
            <a:noFill/>
            <a:ln w="19050">
              <a:solidFill>
                <a:schemeClr val="tx1"/>
              </a:solidFill>
              <a:round/>
              <a:headEnd/>
              <a:tailEnd/>
            </a:ln>
            <a:effectLst/>
          </p:spPr>
          <p:txBody>
            <a:bodyPr/>
            <a:lstStyle/>
            <a:p>
              <a:endParaRPr lang="en-US"/>
            </a:p>
          </p:txBody>
        </p:sp>
        <p:sp>
          <p:nvSpPr>
            <p:cNvPr id="214041" name="Line 25"/>
            <p:cNvSpPr>
              <a:spLocks noChangeShapeType="1"/>
            </p:cNvSpPr>
            <p:nvPr/>
          </p:nvSpPr>
          <p:spPr bwMode="auto">
            <a:xfrm>
              <a:off x="1872" y="1920"/>
              <a:ext cx="192" cy="0"/>
            </a:xfrm>
            <a:prstGeom prst="line">
              <a:avLst/>
            </a:prstGeom>
            <a:noFill/>
            <a:ln w="12700" cap="rnd">
              <a:solidFill>
                <a:schemeClr val="tx1"/>
              </a:solidFill>
              <a:prstDash val="sysDot"/>
              <a:round/>
              <a:headEnd/>
              <a:tailEnd/>
            </a:ln>
            <a:effectLst/>
          </p:spPr>
          <p:txBody>
            <a:bodyPr/>
            <a:lstStyle/>
            <a:p>
              <a:endParaRPr lang="en-US"/>
            </a:p>
          </p:txBody>
        </p:sp>
        <p:sp>
          <p:nvSpPr>
            <p:cNvPr id="214042" name="Text Box 26"/>
            <p:cNvSpPr txBox="1">
              <a:spLocks noChangeArrowheads="1"/>
            </p:cNvSpPr>
            <p:nvPr/>
          </p:nvSpPr>
          <p:spPr bwMode="auto">
            <a:xfrm>
              <a:off x="2102" y="1543"/>
              <a:ext cx="215" cy="192"/>
            </a:xfrm>
            <a:prstGeom prst="rect">
              <a:avLst/>
            </a:prstGeom>
            <a:noFill/>
            <a:ln w="9525">
              <a:noFill/>
              <a:miter lim="800000"/>
              <a:headEnd/>
              <a:tailEnd/>
            </a:ln>
            <a:effectLst/>
          </p:spPr>
          <p:txBody>
            <a:bodyPr wrap="none">
              <a:spAutoFit/>
            </a:bodyPr>
            <a:lstStyle/>
            <a:p>
              <a:pPr algn="l"/>
              <a:r>
                <a:rPr lang="en-US" sz="1400" b="0"/>
                <a:t>fit</a:t>
              </a:r>
            </a:p>
          </p:txBody>
        </p:sp>
        <p:sp>
          <p:nvSpPr>
            <p:cNvPr id="214043" name="Text Box 27"/>
            <p:cNvSpPr txBox="1">
              <a:spLocks noChangeArrowheads="1"/>
            </p:cNvSpPr>
            <p:nvPr/>
          </p:nvSpPr>
          <p:spPr bwMode="auto">
            <a:xfrm>
              <a:off x="2089" y="1680"/>
              <a:ext cx="396" cy="192"/>
            </a:xfrm>
            <a:prstGeom prst="rect">
              <a:avLst/>
            </a:prstGeom>
            <a:noFill/>
            <a:ln w="9525">
              <a:noFill/>
              <a:miter lim="800000"/>
              <a:headEnd/>
              <a:tailEnd/>
            </a:ln>
            <a:effectLst/>
          </p:spPr>
          <p:txBody>
            <a:bodyPr wrap="none">
              <a:spAutoFit/>
            </a:bodyPr>
            <a:lstStyle/>
            <a:p>
              <a:pPr algn="l"/>
              <a:r>
                <a:rPr lang="en-US" sz="1400" b="0"/>
                <a:t>model</a:t>
              </a:r>
            </a:p>
          </p:txBody>
        </p:sp>
        <p:sp>
          <p:nvSpPr>
            <p:cNvPr id="214044" name="Text Box 28"/>
            <p:cNvSpPr txBox="1">
              <a:spLocks noChangeArrowheads="1"/>
            </p:cNvSpPr>
            <p:nvPr/>
          </p:nvSpPr>
          <p:spPr bwMode="auto">
            <a:xfrm>
              <a:off x="2064" y="1826"/>
              <a:ext cx="703" cy="192"/>
            </a:xfrm>
            <a:prstGeom prst="rect">
              <a:avLst/>
            </a:prstGeom>
            <a:noFill/>
            <a:ln w="9525">
              <a:noFill/>
              <a:miter lim="800000"/>
              <a:headEnd/>
              <a:tailEnd/>
            </a:ln>
            <a:effectLst/>
          </p:spPr>
          <p:txBody>
            <a:bodyPr wrap="none">
              <a:spAutoFit/>
            </a:bodyPr>
            <a:lstStyle/>
            <a:p>
              <a:pPr algn="l"/>
              <a:r>
                <a:rPr lang="en-US" sz="1400" b="0" dirty="0"/>
                <a:t>model (</a:t>
              </a:r>
              <a:r>
                <a:rPr lang="en-US" sz="1400" b="0" dirty="0">
                  <a:latin typeface="Arial"/>
                  <a:cs typeface="Arial"/>
                </a:rPr>
                <a:t>H</a:t>
              </a:r>
              <a:r>
                <a:rPr lang="en-US" sz="1400" b="0" dirty="0"/>
                <a:t>=0)</a:t>
              </a:r>
            </a:p>
          </p:txBody>
        </p:sp>
        <p:sp>
          <p:nvSpPr>
            <p:cNvPr id="214045" name="Rectangle 29"/>
            <p:cNvSpPr>
              <a:spLocks noChangeArrowheads="1"/>
            </p:cNvSpPr>
            <p:nvPr/>
          </p:nvSpPr>
          <p:spPr bwMode="auto">
            <a:xfrm>
              <a:off x="2477" y="1766"/>
              <a:ext cx="67" cy="154"/>
            </a:xfrm>
            <a:prstGeom prst="rect">
              <a:avLst/>
            </a:prstGeom>
            <a:noFill/>
            <a:ln w="9525">
              <a:noFill/>
              <a:miter lim="800000"/>
              <a:headEnd/>
              <a:tailEnd/>
            </a:ln>
          </p:spPr>
          <p:txBody>
            <a:bodyPr wrap="none" lIns="0" tIns="0" rIns="0" bIns="0">
              <a:spAutoFit/>
            </a:bodyPr>
            <a:lstStyle/>
            <a:p>
              <a:pPr algn="l"/>
              <a:r>
                <a:rPr lang="en-US" sz="1600"/>
                <a:t>~</a:t>
              </a:r>
              <a:endParaRPr lang="en-US" sz="1600">
                <a:latin typeface="Tahoma" pitchFamily="34" charset="0"/>
              </a:endParaRPr>
            </a:p>
          </p:txBody>
        </p:sp>
      </p:grpSp>
      <p:sp>
        <p:nvSpPr>
          <p:cNvPr id="214046" name="Text Box 30"/>
          <p:cNvSpPr txBox="1">
            <a:spLocks noChangeArrowheads="1"/>
          </p:cNvSpPr>
          <p:nvPr/>
        </p:nvSpPr>
        <p:spPr bwMode="auto">
          <a:xfrm>
            <a:off x="2743200" y="2362200"/>
            <a:ext cx="4114800" cy="314325"/>
          </a:xfrm>
          <a:prstGeom prst="rect">
            <a:avLst/>
          </a:prstGeom>
          <a:solidFill>
            <a:schemeClr val="bg1"/>
          </a:solidFill>
          <a:ln w="9525">
            <a:solidFill>
              <a:schemeClr val="tx1"/>
            </a:solidFill>
            <a:miter lim="800000"/>
            <a:headEnd/>
            <a:tailEnd/>
          </a:ln>
          <a:effectLst/>
        </p:spPr>
        <p:txBody>
          <a:bodyPr wrap="none">
            <a:spAutoFit/>
          </a:bodyPr>
          <a:lstStyle/>
          <a:p>
            <a:pPr algn="l"/>
            <a:r>
              <a:rPr lang="en-US" sz="1400" b="0" i="1">
                <a:latin typeface="Arial" charset="0"/>
              </a:rPr>
              <a:t>S. Chen, et al., Phys. Rev. Lett 97, 072002 (2006)</a:t>
            </a:r>
          </a:p>
        </p:txBody>
      </p:sp>
      <p:sp>
        <p:nvSpPr>
          <p:cNvPr id="29" name="TextBox 28"/>
          <p:cNvSpPr txBox="1"/>
          <p:nvPr/>
        </p:nvSpPr>
        <p:spPr>
          <a:xfrm>
            <a:off x="1023699" y="2632364"/>
            <a:ext cx="769634" cy="338554"/>
          </a:xfrm>
          <a:prstGeom prst="rect">
            <a:avLst/>
          </a:prstGeom>
          <a:noFill/>
          <a:ln>
            <a:solidFill>
              <a:srgbClr val="000000"/>
            </a:solidFill>
          </a:ln>
        </p:spPr>
        <p:txBody>
          <a:bodyPr wrap="none" rtlCol="0">
            <a:spAutoFit/>
          </a:bodyPr>
          <a:lstStyle/>
          <a:p>
            <a:r>
              <a:rPr lang="en-US" sz="1600" b="0" i="1" dirty="0" smtClean="0">
                <a:latin typeface="Arial"/>
                <a:cs typeface="Arial"/>
              </a:rPr>
              <a:t>CLAS</a:t>
            </a:r>
            <a:endParaRPr lang="en-US" sz="1600" b="0" i="1" dirty="0">
              <a:latin typeface="Arial"/>
              <a:cs typeface="Arial"/>
            </a:endParaRPr>
          </a:p>
        </p:txBody>
      </p:sp>
      <p:sp>
        <p:nvSpPr>
          <p:cNvPr id="30" name="TextBox 29"/>
          <p:cNvSpPr txBox="1"/>
          <p:nvPr/>
        </p:nvSpPr>
        <p:spPr>
          <a:xfrm>
            <a:off x="3729615" y="5718848"/>
            <a:ext cx="2762295" cy="338554"/>
          </a:xfrm>
          <a:prstGeom prst="rect">
            <a:avLst/>
          </a:prstGeom>
          <a:noFill/>
          <a:ln>
            <a:solidFill>
              <a:srgbClr val="000000"/>
            </a:solidFill>
          </a:ln>
        </p:spPr>
        <p:txBody>
          <a:bodyPr wrap="none" rtlCol="0">
            <a:spAutoFit/>
          </a:bodyPr>
          <a:lstStyle/>
          <a:p>
            <a:r>
              <a:rPr lang="en-US" sz="1600" b="0" dirty="0" smtClean="0">
                <a:latin typeface="Arial"/>
                <a:cs typeface="Arial"/>
              </a:rPr>
              <a:t>Consistent with leading twist</a:t>
            </a:r>
            <a:endParaRPr lang="en-US" sz="1600" b="0" dirty="0">
              <a:latin typeface="Arial"/>
              <a:cs typeface="Arial"/>
            </a:endParaRP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1600200"/>
            <a:ext cx="4301905" cy="3143816"/>
            <a:chOff x="96" y="576"/>
            <a:chExt cx="2832" cy="2132"/>
          </a:xfrm>
        </p:grpSpPr>
        <p:pic>
          <p:nvPicPr>
            <p:cNvPr id="173059" name="Picture 3"/>
            <p:cNvPicPr>
              <a:picLocks noChangeAspect="1" noChangeArrowheads="1"/>
            </p:cNvPicPr>
            <p:nvPr/>
          </p:nvPicPr>
          <p:blipFill>
            <a:blip r:embed="rId3" cstate="print"/>
            <a:srcRect l="16428" t="31429" r="50833" b="36551"/>
            <a:stretch>
              <a:fillRect/>
            </a:stretch>
          </p:blipFill>
          <p:spPr bwMode="auto">
            <a:xfrm>
              <a:off x="96" y="632"/>
              <a:ext cx="2832" cy="2076"/>
            </a:xfrm>
            <a:prstGeom prst="rect">
              <a:avLst/>
            </a:prstGeom>
            <a:noFill/>
            <a:ln w="28575" algn="ctr">
              <a:noFill/>
              <a:miter lim="800000"/>
              <a:headEnd/>
              <a:tailEnd/>
            </a:ln>
            <a:effectLst/>
          </p:spPr>
        </p:pic>
        <p:sp>
          <p:nvSpPr>
            <p:cNvPr id="173060" name="Text Box 4"/>
            <p:cNvSpPr txBox="1">
              <a:spLocks noChangeArrowheads="1"/>
            </p:cNvSpPr>
            <p:nvPr/>
          </p:nvSpPr>
          <p:spPr bwMode="auto">
            <a:xfrm>
              <a:off x="96" y="576"/>
              <a:ext cx="749" cy="330"/>
            </a:xfrm>
            <a:prstGeom prst="rect">
              <a:avLst/>
            </a:prstGeom>
            <a:noFill/>
            <a:ln w="9525">
              <a:noFill/>
              <a:miter lim="800000"/>
              <a:headEnd/>
              <a:tailEnd/>
            </a:ln>
            <a:effectLst/>
          </p:spPr>
          <p:txBody>
            <a:bodyPr wrap="none">
              <a:spAutoFit/>
            </a:bodyPr>
            <a:lstStyle/>
            <a:p>
              <a:pPr algn="l"/>
              <a:r>
                <a:rPr lang="en-US" sz="2800" dirty="0">
                  <a:solidFill>
                    <a:srgbClr val="F82616"/>
                  </a:solidFill>
                  <a:latin typeface="+mn-lt"/>
                </a:rPr>
                <a:t>Hall A</a:t>
              </a:r>
            </a:p>
          </p:txBody>
        </p:sp>
      </p:grpSp>
      <p:sp>
        <p:nvSpPr>
          <p:cNvPr id="173061" name="Text Box 5"/>
          <p:cNvSpPr txBox="1">
            <a:spLocks noChangeArrowheads="1"/>
          </p:cNvSpPr>
          <p:nvPr/>
        </p:nvSpPr>
        <p:spPr bwMode="auto">
          <a:xfrm>
            <a:off x="9525" y="239625"/>
            <a:ext cx="6444393" cy="461665"/>
          </a:xfrm>
          <a:prstGeom prst="rect">
            <a:avLst/>
          </a:prstGeom>
          <a:noFill/>
          <a:ln w="9525">
            <a:noFill/>
            <a:miter lim="800000"/>
            <a:headEnd/>
            <a:tailEnd/>
          </a:ln>
          <a:effectLst/>
        </p:spPr>
        <p:txBody>
          <a:bodyPr wrap="none">
            <a:spAutoFit/>
          </a:bodyPr>
          <a:lstStyle/>
          <a:p>
            <a:pPr algn="l"/>
            <a:r>
              <a:rPr lang="en-US" sz="2400" dirty="0">
                <a:solidFill>
                  <a:schemeClr val="bg2"/>
                </a:solidFill>
                <a:latin typeface="+mn-lt"/>
              </a:rPr>
              <a:t>First Dedicated DVCS Experiments at </a:t>
            </a:r>
            <a:r>
              <a:rPr lang="en-US" sz="2400" dirty="0" err="1">
                <a:solidFill>
                  <a:schemeClr val="bg2"/>
                </a:solidFill>
                <a:latin typeface="+mn-lt"/>
              </a:rPr>
              <a:t>JLab</a:t>
            </a:r>
            <a:endParaRPr lang="en-US" sz="2400" dirty="0">
              <a:solidFill>
                <a:schemeClr val="bg2"/>
              </a:solidFill>
              <a:latin typeface="+mn-lt"/>
            </a:endParaRPr>
          </a:p>
        </p:txBody>
      </p:sp>
      <p:sp>
        <p:nvSpPr>
          <p:cNvPr id="173064" name="Text Box 8"/>
          <p:cNvSpPr txBox="1">
            <a:spLocks noChangeArrowheads="1"/>
          </p:cNvSpPr>
          <p:nvPr/>
        </p:nvSpPr>
        <p:spPr bwMode="auto">
          <a:xfrm>
            <a:off x="388938" y="5105830"/>
            <a:ext cx="3421062" cy="923330"/>
          </a:xfrm>
          <a:prstGeom prst="rect">
            <a:avLst/>
          </a:prstGeom>
          <a:solidFill>
            <a:schemeClr val="accent1"/>
          </a:solidFill>
          <a:ln w="9525">
            <a:noFill/>
            <a:miter lim="800000"/>
            <a:headEnd/>
            <a:tailEnd/>
          </a:ln>
          <a:effectLst/>
        </p:spPr>
        <p:txBody>
          <a:bodyPr>
            <a:spAutoFit/>
          </a:bodyPr>
          <a:lstStyle/>
          <a:p>
            <a:pPr algn="l"/>
            <a:r>
              <a:rPr lang="en-US" sz="1800" dirty="0" err="1">
                <a:latin typeface="+mn-lt"/>
              </a:rPr>
              <a:t>Azimuthal</a:t>
            </a:r>
            <a:r>
              <a:rPr lang="en-US" sz="1800" dirty="0">
                <a:latin typeface="+mn-lt"/>
              </a:rPr>
              <a:t> and Q</a:t>
            </a:r>
            <a:r>
              <a:rPr lang="en-US" sz="1800" baseline="30000" dirty="0">
                <a:latin typeface="+mn-lt"/>
              </a:rPr>
              <a:t>2</a:t>
            </a:r>
            <a:r>
              <a:rPr lang="en-US" sz="1800" dirty="0">
                <a:latin typeface="+mn-lt"/>
              </a:rPr>
              <a:t> dependence </a:t>
            </a:r>
          </a:p>
          <a:p>
            <a:pPr algn="l"/>
            <a:r>
              <a:rPr lang="en-US" sz="1800" dirty="0">
                <a:latin typeface="+mn-lt"/>
              </a:rPr>
              <a:t>of </a:t>
            </a:r>
            <a:r>
              <a:rPr lang="en-US" sz="1800" dirty="0" err="1">
                <a:latin typeface="+mn-lt"/>
              </a:rPr>
              <a:t>Im</a:t>
            </a:r>
            <a:r>
              <a:rPr lang="en-US" sz="1800" dirty="0" err="1" smtClean="0">
                <a:latin typeface="+mn-lt"/>
              </a:rPr>
              <a:t>(T</a:t>
            </a:r>
            <a:r>
              <a:rPr lang="en-US" sz="1800" baseline="30000" dirty="0" err="1" smtClean="0">
                <a:latin typeface="+mn-lt"/>
              </a:rPr>
              <a:t>DVCS</a:t>
            </a:r>
            <a:r>
              <a:rPr lang="en-US" sz="1800" dirty="0">
                <a:latin typeface="+mn-lt"/>
              </a:rPr>
              <a:t>) at fixed </a:t>
            </a:r>
            <a:r>
              <a:rPr lang="en-US" sz="1800" b="1" dirty="0">
                <a:latin typeface="+mn-lt"/>
              </a:rPr>
              <a:t>x</a:t>
            </a:r>
            <a:r>
              <a:rPr lang="en-US" sz="1800" dirty="0">
                <a:latin typeface="+mn-lt"/>
              </a:rPr>
              <a:t>.</a:t>
            </a:r>
          </a:p>
          <a:p>
            <a:pPr algn="l"/>
            <a:r>
              <a:rPr lang="en-US" sz="1800" dirty="0">
                <a:latin typeface="+mn-lt"/>
              </a:rPr>
              <a:t>Test </a:t>
            </a:r>
            <a:r>
              <a:rPr lang="en-US" sz="1800" dirty="0" err="1">
                <a:latin typeface="+mn-lt"/>
              </a:rPr>
              <a:t>Bjorken</a:t>
            </a:r>
            <a:r>
              <a:rPr lang="en-US" sz="1800" dirty="0">
                <a:latin typeface="+mn-lt"/>
              </a:rPr>
              <a:t> </a:t>
            </a:r>
            <a:r>
              <a:rPr lang="en-US" sz="1800" dirty="0" smtClean="0">
                <a:latin typeface="+mn-lt"/>
              </a:rPr>
              <a:t>scaling.</a:t>
            </a:r>
          </a:p>
        </p:txBody>
      </p:sp>
      <p:sp>
        <p:nvSpPr>
          <p:cNvPr id="173076" name="Text Box 20"/>
          <p:cNvSpPr txBox="1">
            <a:spLocks noChangeArrowheads="1"/>
          </p:cNvSpPr>
          <p:nvPr/>
        </p:nvSpPr>
        <p:spPr bwMode="auto">
          <a:xfrm>
            <a:off x="1551162" y="733330"/>
            <a:ext cx="6014960" cy="707886"/>
          </a:xfrm>
          <a:prstGeom prst="rect">
            <a:avLst/>
          </a:prstGeom>
          <a:noFill/>
          <a:ln w="9525">
            <a:noFill/>
            <a:miter lim="800000"/>
            <a:headEnd/>
            <a:tailEnd/>
          </a:ln>
          <a:effectLst/>
        </p:spPr>
        <p:txBody>
          <a:bodyPr wrap="square">
            <a:spAutoFit/>
          </a:bodyPr>
          <a:lstStyle/>
          <a:p>
            <a:pPr algn="l">
              <a:buBlip>
                <a:blip r:embed="rId4"/>
              </a:buBlip>
            </a:pPr>
            <a:r>
              <a:rPr lang="en-US" sz="2000" dirty="0" smtClean="0">
                <a:solidFill>
                  <a:schemeClr val="accent6"/>
                </a:solidFill>
                <a:latin typeface="+mn-lt"/>
              </a:rPr>
              <a:t> Full </a:t>
            </a:r>
            <a:r>
              <a:rPr lang="en-US" sz="2000" dirty="0">
                <a:solidFill>
                  <a:schemeClr val="accent6"/>
                </a:solidFill>
                <a:latin typeface="+mn-lt"/>
              </a:rPr>
              <a:t>reconstruction of all final state particles e, p, </a:t>
            </a:r>
            <a:r>
              <a:rPr lang="en-US" sz="2000" dirty="0">
                <a:solidFill>
                  <a:schemeClr val="accent6"/>
                </a:solidFill>
                <a:latin typeface="Symbol" pitchFamily="18" charset="2"/>
              </a:rPr>
              <a:t>g </a:t>
            </a:r>
          </a:p>
          <a:p>
            <a:pPr algn="l">
              <a:buBlip>
                <a:blip r:embed="rId4"/>
              </a:buBlip>
            </a:pPr>
            <a:r>
              <a:rPr lang="en-US" sz="2000" dirty="0" smtClean="0">
                <a:solidFill>
                  <a:schemeClr val="accent6"/>
                </a:solidFill>
                <a:latin typeface="+mn-lt"/>
              </a:rPr>
              <a:t> High </a:t>
            </a:r>
            <a:r>
              <a:rPr lang="en-US" sz="2000" dirty="0">
                <a:solidFill>
                  <a:schemeClr val="accent6"/>
                </a:solidFill>
                <a:latin typeface="+mn-lt"/>
              </a:rPr>
              <a:t>luminosity</a:t>
            </a:r>
          </a:p>
        </p:txBody>
      </p:sp>
      <p:grpSp>
        <p:nvGrpSpPr>
          <p:cNvPr id="3" name="Group 25"/>
          <p:cNvGrpSpPr>
            <a:grpSpLocks/>
          </p:cNvGrpSpPr>
          <p:nvPr/>
        </p:nvGrpSpPr>
        <p:grpSpPr bwMode="auto">
          <a:xfrm>
            <a:off x="4572000" y="1541291"/>
            <a:ext cx="4419600" cy="4368800"/>
            <a:chOff x="2880" y="988"/>
            <a:chExt cx="2784" cy="2752"/>
          </a:xfrm>
        </p:grpSpPr>
        <p:sp>
          <p:nvSpPr>
            <p:cNvPr id="173065" name="Text Box 9"/>
            <p:cNvSpPr txBox="1">
              <a:spLocks noChangeArrowheads="1"/>
            </p:cNvSpPr>
            <p:nvPr/>
          </p:nvSpPr>
          <p:spPr bwMode="auto">
            <a:xfrm>
              <a:off x="2880" y="3333"/>
              <a:ext cx="2760" cy="407"/>
            </a:xfrm>
            <a:prstGeom prst="rect">
              <a:avLst/>
            </a:prstGeom>
            <a:solidFill>
              <a:srgbClr val="FDF54D"/>
            </a:solidFill>
            <a:ln w="9525">
              <a:noFill/>
              <a:miter lim="800000"/>
              <a:headEnd/>
              <a:tailEnd/>
            </a:ln>
            <a:effectLst/>
          </p:spPr>
          <p:txBody>
            <a:bodyPr>
              <a:spAutoFit/>
            </a:bodyPr>
            <a:lstStyle/>
            <a:p>
              <a:pPr algn="l"/>
              <a:r>
                <a:rPr lang="en-US" sz="1800" b="1" dirty="0">
                  <a:latin typeface="+mn-lt"/>
                </a:rPr>
                <a:t>x</a:t>
              </a:r>
              <a:r>
                <a:rPr lang="en-US" sz="1800" dirty="0">
                  <a:latin typeface="+mn-lt"/>
                </a:rPr>
                <a:t>, t, Q</a:t>
              </a:r>
              <a:r>
                <a:rPr lang="en-US" sz="1800" baseline="30000" dirty="0">
                  <a:latin typeface="+mn-lt"/>
                </a:rPr>
                <a:t>2</a:t>
              </a:r>
              <a:r>
                <a:rPr lang="en-US" sz="1800" dirty="0">
                  <a:latin typeface="+mn-lt"/>
                </a:rPr>
                <a:t> - dependence of </a:t>
              </a:r>
              <a:r>
                <a:rPr lang="en-US" sz="1800" dirty="0" err="1">
                  <a:latin typeface="+mn-lt"/>
                </a:rPr>
                <a:t>Im</a:t>
              </a:r>
              <a:r>
                <a:rPr lang="en-US" sz="1800" dirty="0" err="1" smtClean="0">
                  <a:latin typeface="+mn-lt"/>
                </a:rPr>
                <a:t>(T</a:t>
              </a:r>
              <a:r>
                <a:rPr lang="en-US" sz="1800" baseline="30000" dirty="0" err="1" smtClean="0">
                  <a:latin typeface="+mn-lt"/>
                </a:rPr>
                <a:t>DVCS</a:t>
              </a:r>
              <a:r>
                <a:rPr lang="en-US" sz="1800" dirty="0">
                  <a:latin typeface="+mn-lt"/>
                </a:rPr>
                <a:t>) </a:t>
              </a:r>
            </a:p>
            <a:p>
              <a:pPr algn="l"/>
              <a:r>
                <a:rPr lang="en-US" sz="1800" dirty="0">
                  <a:latin typeface="+mn-lt"/>
                </a:rPr>
                <a:t>in wide kinematics. Constrain GPD </a:t>
              </a:r>
              <a:r>
                <a:rPr lang="en-US" sz="1800" dirty="0" smtClean="0">
                  <a:latin typeface="+mn-lt"/>
                </a:rPr>
                <a:t>models</a:t>
              </a:r>
              <a:r>
                <a:rPr lang="en-US" sz="1800" dirty="0">
                  <a:latin typeface="+mn-lt"/>
                </a:rPr>
                <a:t>.  </a:t>
              </a:r>
            </a:p>
          </p:txBody>
        </p:sp>
        <p:grpSp>
          <p:nvGrpSpPr>
            <p:cNvPr id="4" name="Group 24"/>
            <p:cNvGrpSpPr>
              <a:grpSpLocks/>
            </p:cNvGrpSpPr>
            <p:nvPr/>
          </p:nvGrpSpPr>
          <p:grpSpPr bwMode="auto">
            <a:xfrm>
              <a:off x="2896" y="988"/>
              <a:ext cx="2768" cy="2276"/>
              <a:chOff x="2896" y="988"/>
              <a:chExt cx="2768" cy="2276"/>
            </a:xfrm>
          </p:grpSpPr>
          <p:sp>
            <p:nvSpPr>
              <p:cNvPr id="173066" name="Rectangle 10"/>
              <p:cNvSpPr>
                <a:spLocks noChangeArrowheads="1"/>
              </p:cNvSpPr>
              <p:nvPr/>
            </p:nvSpPr>
            <p:spPr bwMode="auto">
              <a:xfrm>
                <a:off x="3264" y="2832"/>
                <a:ext cx="672" cy="288"/>
              </a:xfrm>
              <a:prstGeom prst="rect">
                <a:avLst/>
              </a:prstGeom>
              <a:solidFill>
                <a:schemeClr val="bg1"/>
              </a:solidFill>
              <a:ln w="9525">
                <a:noFill/>
                <a:miter lim="800000"/>
                <a:headEnd/>
                <a:tailEnd/>
              </a:ln>
              <a:effectLst/>
            </p:spPr>
            <p:txBody>
              <a:bodyPr wrap="none" anchor="ctr"/>
              <a:lstStyle/>
              <a:p>
                <a:endParaRPr lang="en-US"/>
              </a:p>
            </p:txBody>
          </p:sp>
          <p:sp>
            <p:nvSpPr>
              <p:cNvPr id="173067" name="Rectangle 11"/>
              <p:cNvSpPr>
                <a:spLocks noChangeArrowheads="1"/>
              </p:cNvSpPr>
              <p:nvPr/>
            </p:nvSpPr>
            <p:spPr bwMode="auto">
              <a:xfrm>
                <a:off x="3480" y="2592"/>
                <a:ext cx="528" cy="192"/>
              </a:xfrm>
              <a:prstGeom prst="rect">
                <a:avLst/>
              </a:prstGeom>
              <a:solidFill>
                <a:schemeClr val="bg1"/>
              </a:solidFill>
              <a:ln w="9525">
                <a:noFill/>
                <a:miter lim="800000"/>
                <a:headEnd/>
                <a:tailEnd/>
              </a:ln>
              <a:effectLst/>
            </p:spPr>
            <p:txBody>
              <a:bodyPr wrap="none" anchor="ctr"/>
              <a:lstStyle/>
              <a:p>
                <a:endParaRPr lang="en-US"/>
              </a:p>
            </p:txBody>
          </p:sp>
          <p:sp>
            <p:nvSpPr>
              <p:cNvPr id="173068" name="Rectangle 12"/>
              <p:cNvSpPr>
                <a:spLocks noChangeArrowheads="1"/>
              </p:cNvSpPr>
              <p:nvPr/>
            </p:nvSpPr>
            <p:spPr bwMode="auto">
              <a:xfrm>
                <a:off x="3312" y="2832"/>
                <a:ext cx="576" cy="240"/>
              </a:xfrm>
              <a:prstGeom prst="rect">
                <a:avLst/>
              </a:prstGeom>
              <a:solidFill>
                <a:schemeClr val="bg1"/>
              </a:solidFill>
              <a:ln w="9525">
                <a:noFill/>
                <a:miter lim="800000"/>
                <a:headEnd/>
                <a:tailEnd/>
              </a:ln>
              <a:effectLst/>
            </p:spPr>
            <p:txBody>
              <a:bodyPr wrap="none" anchor="ctr"/>
              <a:lstStyle/>
              <a:p>
                <a:endParaRPr lang="en-US"/>
              </a:p>
            </p:txBody>
          </p:sp>
          <p:pic>
            <p:nvPicPr>
              <p:cNvPr id="173069" name="Picture 13" descr="TotalCalo1"/>
              <p:cNvPicPr>
                <a:picLocks noChangeAspect="1" noChangeArrowheads="1"/>
              </p:cNvPicPr>
              <p:nvPr/>
            </p:nvPicPr>
            <p:blipFill>
              <a:blip r:embed="rId5" cstate="print"/>
              <a:srcRect l="18619" t="844" r="12056" b="2066"/>
              <a:stretch>
                <a:fillRect/>
              </a:stretch>
            </p:blipFill>
            <p:spPr bwMode="auto">
              <a:xfrm>
                <a:off x="3456" y="1008"/>
                <a:ext cx="2208" cy="2256"/>
              </a:xfrm>
              <a:prstGeom prst="rect">
                <a:avLst/>
              </a:prstGeom>
              <a:noFill/>
              <a:ln>
                <a:noFill/>
              </a:ln>
            </p:spPr>
          </p:pic>
          <p:sp>
            <p:nvSpPr>
              <p:cNvPr id="173070" name="Text Box 14"/>
              <p:cNvSpPr txBox="1">
                <a:spLocks noChangeArrowheads="1"/>
              </p:cNvSpPr>
              <p:nvPr/>
            </p:nvSpPr>
            <p:spPr bwMode="auto">
              <a:xfrm>
                <a:off x="2945" y="2674"/>
                <a:ext cx="925" cy="465"/>
              </a:xfrm>
              <a:prstGeom prst="rect">
                <a:avLst/>
              </a:prstGeom>
              <a:noFill/>
              <a:ln w="9525">
                <a:noFill/>
                <a:miter lim="800000"/>
                <a:headEnd/>
                <a:tailEnd/>
              </a:ln>
              <a:effectLst/>
            </p:spPr>
            <p:txBody>
              <a:bodyPr wrap="none">
                <a:spAutoFit/>
              </a:bodyPr>
              <a:lstStyle/>
              <a:p>
                <a:pPr algn="l"/>
                <a:r>
                  <a:rPr lang="en-US" sz="1400" b="0" dirty="0">
                    <a:latin typeface="+mn-lt"/>
                  </a:rPr>
                  <a:t>PbWO</a:t>
                </a:r>
                <a:r>
                  <a:rPr lang="en-US" sz="1400" b="0" baseline="-25000" dirty="0">
                    <a:latin typeface="+mn-lt"/>
                  </a:rPr>
                  <a:t>4</a:t>
                </a:r>
              </a:p>
              <a:p>
                <a:pPr algn="l"/>
                <a:r>
                  <a:rPr lang="en-US" sz="1400" b="0" dirty="0">
                    <a:latin typeface="+mn-lt"/>
                  </a:rPr>
                  <a:t>Electromagnetic</a:t>
                </a:r>
              </a:p>
              <a:p>
                <a:pPr algn="l"/>
                <a:r>
                  <a:rPr lang="en-US" sz="1400" b="0" dirty="0">
                    <a:latin typeface="+mn-lt"/>
                  </a:rPr>
                  <a:t>calorimeter</a:t>
                </a:r>
              </a:p>
            </p:txBody>
          </p:sp>
          <p:sp>
            <p:nvSpPr>
              <p:cNvPr id="173071" name="Line 15"/>
              <p:cNvSpPr>
                <a:spLocks noChangeShapeType="1"/>
              </p:cNvSpPr>
              <p:nvPr/>
            </p:nvSpPr>
            <p:spPr bwMode="auto">
              <a:xfrm flipV="1">
                <a:off x="3456" y="2160"/>
                <a:ext cx="912" cy="528"/>
              </a:xfrm>
              <a:prstGeom prst="line">
                <a:avLst/>
              </a:prstGeom>
              <a:noFill/>
              <a:ln w="28575">
                <a:noFill/>
                <a:round/>
                <a:headEnd/>
                <a:tailEnd type="triangle" w="med" len="med"/>
              </a:ln>
              <a:effectLst/>
            </p:spPr>
            <p:txBody>
              <a:bodyPr/>
              <a:lstStyle/>
              <a:p>
                <a:endParaRPr lang="en-US"/>
              </a:p>
            </p:txBody>
          </p:sp>
          <p:sp>
            <p:nvSpPr>
              <p:cNvPr id="173072" name="Text Box 16"/>
              <p:cNvSpPr txBox="1">
                <a:spLocks noChangeArrowheads="1"/>
              </p:cNvSpPr>
              <p:nvPr/>
            </p:nvSpPr>
            <p:spPr bwMode="auto">
              <a:xfrm>
                <a:off x="2896" y="1881"/>
                <a:ext cx="658" cy="407"/>
              </a:xfrm>
              <a:prstGeom prst="rect">
                <a:avLst/>
              </a:prstGeom>
              <a:noFill/>
              <a:ln w="9525">
                <a:noFill/>
                <a:miter lim="800000"/>
                <a:headEnd/>
                <a:tailEnd/>
              </a:ln>
              <a:effectLst/>
            </p:spPr>
            <p:txBody>
              <a:bodyPr wrap="none">
                <a:spAutoFit/>
              </a:bodyPr>
              <a:lstStyle/>
              <a:p>
                <a:pPr algn="l"/>
                <a:r>
                  <a:rPr lang="en-US" sz="1800" b="0" dirty="0" err="1">
                    <a:latin typeface="+mn-lt"/>
                  </a:rPr>
                  <a:t>s.c</a:t>
                </a:r>
                <a:r>
                  <a:rPr lang="en-US" sz="1800" b="0" dirty="0">
                    <a:latin typeface="+mn-lt"/>
                  </a:rPr>
                  <a:t>.</a:t>
                </a:r>
              </a:p>
              <a:p>
                <a:pPr algn="l"/>
                <a:r>
                  <a:rPr lang="en-US" sz="1800" b="0" dirty="0">
                    <a:latin typeface="+mn-lt"/>
                  </a:rPr>
                  <a:t>solenoid</a:t>
                </a:r>
              </a:p>
            </p:txBody>
          </p:sp>
          <p:sp>
            <p:nvSpPr>
              <p:cNvPr id="173073" name="Text Box 17"/>
              <p:cNvSpPr txBox="1">
                <a:spLocks noChangeArrowheads="1"/>
              </p:cNvSpPr>
              <p:nvPr/>
            </p:nvSpPr>
            <p:spPr bwMode="auto">
              <a:xfrm>
                <a:off x="3024" y="988"/>
                <a:ext cx="732" cy="330"/>
              </a:xfrm>
              <a:prstGeom prst="rect">
                <a:avLst/>
              </a:prstGeom>
              <a:noFill/>
              <a:ln w="9525">
                <a:noFill/>
                <a:miter lim="800000"/>
                <a:headEnd/>
                <a:tailEnd/>
              </a:ln>
              <a:effectLst/>
            </p:spPr>
            <p:txBody>
              <a:bodyPr wrap="none">
                <a:spAutoFit/>
              </a:bodyPr>
              <a:lstStyle/>
              <a:p>
                <a:pPr algn="l"/>
                <a:r>
                  <a:rPr lang="en-US" sz="2800" dirty="0">
                    <a:solidFill>
                      <a:srgbClr val="F82616"/>
                    </a:solidFill>
                    <a:latin typeface="+mn-lt"/>
                  </a:rPr>
                  <a:t>CLAS</a:t>
                </a:r>
              </a:p>
            </p:txBody>
          </p:sp>
          <p:sp>
            <p:nvSpPr>
              <p:cNvPr id="173074" name="Line 18"/>
              <p:cNvSpPr>
                <a:spLocks noChangeShapeType="1"/>
              </p:cNvSpPr>
              <p:nvPr/>
            </p:nvSpPr>
            <p:spPr bwMode="auto">
              <a:xfrm>
                <a:off x="3456" y="2064"/>
                <a:ext cx="480" cy="48"/>
              </a:xfrm>
              <a:prstGeom prst="line">
                <a:avLst/>
              </a:prstGeom>
              <a:noFill/>
              <a:ln w="9525">
                <a:noFill/>
                <a:round/>
                <a:headEnd/>
                <a:tailEnd type="triangle" w="med" len="med"/>
              </a:ln>
              <a:effectLst/>
            </p:spPr>
            <p:txBody>
              <a:bodyPr/>
              <a:lstStyle/>
              <a:p>
                <a:endParaRPr lang="en-US"/>
              </a:p>
            </p:txBody>
          </p:sp>
          <p:sp>
            <p:nvSpPr>
              <p:cNvPr id="173075" name="Line 19"/>
              <p:cNvSpPr>
                <a:spLocks noChangeShapeType="1"/>
              </p:cNvSpPr>
              <p:nvPr/>
            </p:nvSpPr>
            <p:spPr bwMode="auto">
              <a:xfrm>
                <a:off x="3408" y="2064"/>
                <a:ext cx="672" cy="48"/>
              </a:xfrm>
              <a:prstGeom prst="line">
                <a:avLst/>
              </a:prstGeom>
              <a:noFill/>
              <a:ln w="19050">
                <a:noFill/>
                <a:round/>
                <a:headEnd/>
                <a:tailEnd type="triangle" w="med" len="med"/>
              </a:ln>
              <a:effectLst/>
            </p:spPr>
            <p:txBody>
              <a:bodyPr/>
              <a:lstStyle/>
              <a:p>
                <a:endParaRPr lang="en-US"/>
              </a:p>
            </p:txBody>
          </p:sp>
        </p:grpSp>
      </p:grpSp>
    </p:spTree>
    <p:custDataLst>
      <p:tags r:id="rId1"/>
    </p:custDataLst>
  </p:cSld>
  <p:clrMapOvr>
    <a:masterClrMapping/>
  </p:clrMapOvr>
  <p:transition advTm="6097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16849" y="219866"/>
            <a:ext cx="7581786" cy="461665"/>
          </a:xfrm>
          <a:prstGeom prst="rect">
            <a:avLst/>
          </a:prstGeom>
          <a:noFill/>
          <a:ln w="9525">
            <a:noFill/>
            <a:miter lim="800000"/>
            <a:headEnd/>
            <a:tailEnd/>
          </a:ln>
        </p:spPr>
        <p:txBody>
          <a:bodyPr wrap="square">
            <a:prstTxWarp prst="textNoShape">
              <a:avLst/>
            </a:prstTxWarp>
            <a:spAutoFit/>
          </a:bodyPr>
          <a:lstStyle/>
          <a:p>
            <a:pPr algn="l"/>
            <a:r>
              <a:rPr lang="en-US" sz="2400" dirty="0" smtClean="0">
                <a:solidFill>
                  <a:srgbClr val="808080"/>
                </a:solidFill>
                <a:latin typeface="Arial"/>
                <a:cs typeface="Arial"/>
              </a:rPr>
              <a:t>Results of the Hall A DVCS experiment</a:t>
            </a:r>
            <a:endParaRPr lang="en-US" sz="2400" dirty="0">
              <a:solidFill>
                <a:srgbClr val="808080"/>
              </a:solidFill>
              <a:latin typeface="Arial"/>
              <a:cs typeface="Arial"/>
            </a:endParaRPr>
          </a:p>
        </p:txBody>
      </p:sp>
      <p:sp>
        <p:nvSpPr>
          <p:cNvPr id="75784" name="AutoShape 5"/>
          <p:cNvSpPr>
            <a:spLocks noChangeAspect="1" noChangeArrowheads="1" noTextEdit="1"/>
          </p:cNvSpPr>
          <p:nvPr/>
        </p:nvSpPr>
        <p:spPr bwMode="auto">
          <a:xfrm>
            <a:off x="4465789" y="1395358"/>
            <a:ext cx="3171898" cy="4037037"/>
          </a:xfrm>
          <a:prstGeom prst="rect">
            <a:avLst/>
          </a:prstGeom>
          <a:noFill/>
          <a:ln w="9525">
            <a:noFill/>
            <a:miter lim="800000"/>
            <a:headEnd/>
            <a:tailEnd/>
          </a:ln>
        </p:spPr>
        <p:txBody>
          <a:bodyPr>
            <a:prstTxWarp prst="textNoShape">
              <a:avLst/>
            </a:prstTxWarp>
          </a:bodyPr>
          <a:lstStyle/>
          <a:p>
            <a:endParaRPr lang="en-US"/>
          </a:p>
        </p:txBody>
      </p:sp>
      <p:grpSp>
        <p:nvGrpSpPr>
          <p:cNvPr id="6" name="Group 579"/>
          <p:cNvGrpSpPr/>
          <p:nvPr/>
        </p:nvGrpSpPr>
        <p:grpSpPr>
          <a:xfrm>
            <a:off x="4588129" y="1477364"/>
            <a:ext cx="3195675" cy="4279184"/>
            <a:chOff x="56069" y="2297418"/>
            <a:chExt cx="2696621" cy="3907259"/>
          </a:xfrm>
        </p:grpSpPr>
        <p:sp>
          <p:nvSpPr>
            <p:cNvPr id="76127" name="Rectangle 7"/>
            <p:cNvSpPr>
              <a:spLocks noChangeArrowheads="1"/>
            </p:cNvSpPr>
            <p:nvPr/>
          </p:nvSpPr>
          <p:spPr bwMode="auto">
            <a:xfrm>
              <a:off x="706966" y="2494591"/>
              <a:ext cx="1979241" cy="1009259"/>
            </a:xfrm>
            <a:prstGeom prst="rect">
              <a:avLst/>
            </a:prstGeom>
            <a:noFill/>
            <a:ln w="3175">
              <a:solidFill>
                <a:srgbClr val="000000"/>
              </a:solidFill>
              <a:miter lim="800000"/>
              <a:headEnd/>
              <a:tailEnd/>
            </a:ln>
          </p:spPr>
          <p:txBody>
            <a:bodyPr>
              <a:prstTxWarp prst="textNoShape">
                <a:avLst/>
              </a:prstTxWarp>
            </a:bodyPr>
            <a:lstStyle/>
            <a:p>
              <a:endParaRPr lang="en-US"/>
            </a:p>
          </p:txBody>
        </p:sp>
        <p:sp>
          <p:nvSpPr>
            <p:cNvPr id="76128" name="Line 8"/>
            <p:cNvSpPr>
              <a:spLocks noChangeShapeType="1"/>
            </p:cNvSpPr>
            <p:nvPr/>
          </p:nvSpPr>
          <p:spPr bwMode="auto">
            <a:xfrm flipV="1">
              <a:off x="706966" y="2494591"/>
              <a:ext cx="0" cy="1009259"/>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29" name="Line 9"/>
            <p:cNvSpPr>
              <a:spLocks noChangeShapeType="1"/>
            </p:cNvSpPr>
            <p:nvPr/>
          </p:nvSpPr>
          <p:spPr bwMode="auto">
            <a:xfrm flipH="1">
              <a:off x="706966" y="3311133"/>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30" name="Line 10"/>
            <p:cNvSpPr>
              <a:spLocks noChangeShapeType="1"/>
            </p:cNvSpPr>
            <p:nvPr/>
          </p:nvSpPr>
          <p:spPr bwMode="auto">
            <a:xfrm flipH="1">
              <a:off x="707949" y="3259890"/>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31" name="Line 11"/>
            <p:cNvSpPr>
              <a:spLocks noChangeShapeType="1"/>
            </p:cNvSpPr>
            <p:nvPr/>
          </p:nvSpPr>
          <p:spPr bwMode="auto">
            <a:xfrm flipH="1">
              <a:off x="707949" y="3207533"/>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32" name="Line 12"/>
            <p:cNvSpPr>
              <a:spLocks noChangeShapeType="1"/>
            </p:cNvSpPr>
            <p:nvPr/>
          </p:nvSpPr>
          <p:spPr bwMode="auto">
            <a:xfrm flipH="1">
              <a:off x="707949" y="3155177"/>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33" name="Line 13"/>
            <p:cNvSpPr>
              <a:spLocks noChangeShapeType="1"/>
            </p:cNvSpPr>
            <p:nvPr/>
          </p:nvSpPr>
          <p:spPr bwMode="auto">
            <a:xfrm flipH="1">
              <a:off x="706966" y="3106162"/>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34" name="Line 14"/>
            <p:cNvSpPr>
              <a:spLocks noChangeShapeType="1"/>
            </p:cNvSpPr>
            <p:nvPr/>
          </p:nvSpPr>
          <p:spPr bwMode="auto">
            <a:xfrm flipH="1">
              <a:off x="707949" y="3054919"/>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35" name="Line 15"/>
            <p:cNvSpPr>
              <a:spLocks noChangeShapeType="1"/>
            </p:cNvSpPr>
            <p:nvPr/>
          </p:nvSpPr>
          <p:spPr bwMode="auto">
            <a:xfrm flipH="1">
              <a:off x="707949" y="3003676"/>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36" name="Line 16"/>
            <p:cNvSpPr>
              <a:spLocks noChangeShapeType="1"/>
            </p:cNvSpPr>
            <p:nvPr/>
          </p:nvSpPr>
          <p:spPr bwMode="auto">
            <a:xfrm flipH="1">
              <a:off x="707949" y="2952434"/>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37" name="Line 17"/>
            <p:cNvSpPr>
              <a:spLocks noChangeShapeType="1"/>
            </p:cNvSpPr>
            <p:nvPr/>
          </p:nvSpPr>
          <p:spPr bwMode="auto">
            <a:xfrm flipH="1">
              <a:off x="706966" y="2902305"/>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38" name="Line 18"/>
            <p:cNvSpPr>
              <a:spLocks noChangeShapeType="1"/>
            </p:cNvSpPr>
            <p:nvPr/>
          </p:nvSpPr>
          <p:spPr bwMode="auto">
            <a:xfrm flipH="1">
              <a:off x="707949" y="2851062"/>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39" name="Line 19"/>
            <p:cNvSpPr>
              <a:spLocks noChangeShapeType="1"/>
            </p:cNvSpPr>
            <p:nvPr/>
          </p:nvSpPr>
          <p:spPr bwMode="auto">
            <a:xfrm flipH="1">
              <a:off x="707949" y="2799819"/>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40" name="Line 20"/>
            <p:cNvSpPr>
              <a:spLocks noChangeShapeType="1"/>
            </p:cNvSpPr>
            <p:nvPr/>
          </p:nvSpPr>
          <p:spPr bwMode="auto">
            <a:xfrm flipH="1">
              <a:off x="707949" y="2747463"/>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41" name="Line 21"/>
            <p:cNvSpPr>
              <a:spLocks noChangeShapeType="1"/>
            </p:cNvSpPr>
            <p:nvPr/>
          </p:nvSpPr>
          <p:spPr bwMode="auto">
            <a:xfrm flipH="1">
              <a:off x="706966" y="2699562"/>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42" name="Line 22"/>
            <p:cNvSpPr>
              <a:spLocks noChangeShapeType="1"/>
            </p:cNvSpPr>
            <p:nvPr/>
          </p:nvSpPr>
          <p:spPr bwMode="auto">
            <a:xfrm flipH="1">
              <a:off x="707949" y="2647205"/>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43" name="Line 23"/>
            <p:cNvSpPr>
              <a:spLocks noChangeShapeType="1"/>
            </p:cNvSpPr>
            <p:nvPr/>
          </p:nvSpPr>
          <p:spPr bwMode="auto">
            <a:xfrm flipH="1">
              <a:off x="707949" y="2595962"/>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44" name="Line 24"/>
            <p:cNvSpPr>
              <a:spLocks noChangeShapeType="1"/>
            </p:cNvSpPr>
            <p:nvPr/>
          </p:nvSpPr>
          <p:spPr bwMode="auto">
            <a:xfrm flipH="1">
              <a:off x="707949" y="2544720"/>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45" name="Line 25"/>
            <p:cNvSpPr>
              <a:spLocks noChangeShapeType="1"/>
            </p:cNvSpPr>
            <p:nvPr/>
          </p:nvSpPr>
          <p:spPr bwMode="auto">
            <a:xfrm flipH="1">
              <a:off x="706966" y="2494591"/>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46" name="Line 26"/>
            <p:cNvSpPr>
              <a:spLocks noChangeShapeType="1"/>
            </p:cNvSpPr>
            <p:nvPr/>
          </p:nvSpPr>
          <p:spPr bwMode="auto">
            <a:xfrm flipH="1">
              <a:off x="706966" y="3311133"/>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47" name="Line 27"/>
            <p:cNvSpPr>
              <a:spLocks noChangeShapeType="1"/>
            </p:cNvSpPr>
            <p:nvPr/>
          </p:nvSpPr>
          <p:spPr bwMode="auto">
            <a:xfrm flipH="1">
              <a:off x="707949" y="3360148"/>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48" name="Line 28"/>
            <p:cNvSpPr>
              <a:spLocks noChangeShapeType="1"/>
            </p:cNvSpPr>
            <p:nvPr/>
          </p:nvSpPr>
          <p:spPr bwMode="auto">
            <a:xfrm flipH="1">
              <a:off x="707949" y="3411390"/>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49" name="Line 29"/>
            <p:cNvSpPr>
              <a:spLocks noChangeShapeType="1"/>
            </p:cNvSpPr>
            <p:nvPr/>
          </p:nvSpPr>
          <p:spPr bwMode="auto">
            <a:xfrm flipH="1">
              <a:off x="707949" y="3462633"/>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50" name="Freeform 30"/>
            <p:cNvSpPr>
              <a:spLocks noEditPoints="1"/>
            </p:cNvSpPr>
            <p:nvPr/>
          </p:nvSpPr>
          <p:spPr bwMode="auto">
            <a:xfrm>
              <a:off x="428712" y="3268802"/>
              <a:ext cx="43262" cy="82434"/>
            </a:xfrm>
            <a:custGeom>
              <a:avLst/>
              <a:gdLst>
                <a:gd name="T0" fmla="*/ 0 w 44"/>
                <a:gd name="T1" fmla="*/ 38 h 74"/>
                <a:gd name="T2" fmla="*/ 1 w 44"/>
                <a:gd name="T3" fmla="*/ 27 h 74"/>
                <a:gd name="T4" fmla="*/ 3 w 44"/>
                <a:gd name="T5" fmla="*/ 17 h 74"/>
                <a:gd name="T6" fmla="*/ 5 w 44"/>
                <a:gd name="T7" fmla="*/ 12 h 74"/>
                <a:gd name="T8" fmla="*/ 8 w 44"/>
                <a:gd name="T9" fmla="*/ 8 h 74"/>
                <a:gd name="T10" fmla="*/ 13 w 44"/>
                <a:gd name="T11" fmla="*/ 4 h 74"/>
                <a:gd name="T12" fmla="*/ 16 w 44"/>
                <a:gd name="T13" fmla="*/ 3 h 74"/>
                <a:gd name="T14" fmla="*/ 18 w 44"/>
                <a:gd name="T15" fmla="*/ 2 h 74"/>
                <a:gd name="T16" fmla="*/ 22 w 44"/>
                <a:gd name="T17" fmla="*/ 0 h 74"/>
                <a:gd name="T18" fmla="*/ 26 w 44"/>
                <a:gd name="T19" fmla="*/ 2 h 74"/>
                <a:gd name="T20" fmla="*/ 29 w 44"/>
                <a:gd name="T21" fmla="*/ 3 h 74"/>
                <a:gd name="T22" fmla="*/ 33 w 44"/>
                <a:gd name="T23" fmla="*/ 5 h 74"/>
                <a:gd name="T24" fmla="*/ 36 w 44"/>
                <a:gd name="T25" fmla="*/ 8 h 74"/>
                <a:gd name="T26" fmla="*/ 40 w 44"/>
                <a:gd name="T27" fmla="*/ 16 h 74"/>
                <a:gd name="T28" fmla="*/ 44 w 44"/>
                <a:gd name="T29" fmla="*/ 26 h 74"/>
                <a:gd name="T30" fmla="*/ 44 w 44"/>
                <a:gd name="T31" fmla="*/ 48 h 74"/>
                <a:gd name="T32" fmla="*/ 40 w 44"/>
                <a:gd name="T33" fmla="*/ 58 h 74"/>
                <a:gd name="T34" fmla="*/ 38 w 44"/>
                <a:gd name="T35" fmla="*/ 63 h 74"/>
                <a:gd name="T36" fmla="*/ 35 w 44"/>
                <a:gd name="T37" fmla="*/ 67 h 74"/>
                <a:gd name="T38" fmla="*/ 32 w 44"/>
                <a:gd name="T39" fmla="*/ 71 h 74"/>
                <a:gd name="T40" fmla="*/ 28 w 44"/>
                <a:gd name="T41" fmla="*/ 73 h 74"/>
                <a:gd name="T42" fmla="*/ 25 w 44"/>
                <a:gd name="T43" fmla="*/ 74 h 74"/>
                <a:gd name="T44" fmla="*/ 22 w 44"/>
                <a:gd name="T45" fmla="*/ 74 h 74"/>
                <a:gd name="T46" fmla="*/ 17 w 44"/>
                <a:gd name="T47" fmla="*/ 73 h 74"/>
                <a:gd name="T48" fmla="*/ 13 w 44"/>
                <a:gd name="T49" fmla="*/ 71 h 74"/>
                <a:gd name="T50" fmla="*/ 8 w 44"/>
                <a:gd name="T51" fmla="*/ 67 h 74"/>
                <a:gd name="T52" fmla="*/ 5 w 44"/>
                <a:gd name="T53" fmla="*/ 62 h 74"/>
                <a:gd name="T54" fmla="*/ 1 w 44"/>
                <a:gd name="T55" fmla="*/ 51 h 74"/>
                <a:gd name="T56" fmla="*/ 0 w 44"/>
                <a:gd name="T57" fmla="*/ 38 h 74"/>
                <a:gd name="T58" fmla="*/ 10 w 44"/>
                <a:gd name="T59" fmla="*/ 40 h 74"/>
                <a:gd name="T60" fmla="*/ 11 w 44"/>
                <a:gd name="T61" fmla="*/ 52 h 74"/>
                <a:gd name="T62" fmla="*/ 13 w 44"/>
                <a:gd name="T63" fmla="*/ 63 h 74"/>
                <a:gd name="T64" fmla="*/ 15 w 44"/>
                <a:gd name="T65" fmla="*/ 66 h 74"/>
                <a:gd name="T66" fmla="*/ 16 w 44"/>
                <a:gd name="T67" fmla="*/ 69 h 74"/>
                <a:gd name="T68" fmla="*/ 19 w 44"/>
                <a:gd name="T69" fmla="*/ 71 h 74"/>
                <a:gd name="T70" fmla="*/ 24 w 44"/>
                <a:gd name="T71" fmla="*/ 71 h 74"/>
                <a:gd name="T72" fmla="*/ 26 w 44"/>
                <a:gd name="T73" fmla="*/ 70 h 74"/>
                <a:gd name="T74" fmla="*/ 29 w 44"/>
                <a:gd name="T75" fmla="*/ 66 h 74"/>
                <a:gd name="T76" fmla="*/ 32 w 44"/>
                <a:gd name="T77" fmla="*/ 60 h 74"/>
                <a:gd name="T78" fmla="*/ 34 w 44"/>
                <a:gd name="T79" fmla="*/ 49 h 74"/>
                <a:gd name="T80" fmla="*/ 34 w 44"/>
                <a:gd name="T81" fmla="*/ 23 h 74"/>
                <a:gd name="T82" fmla="*/ 32 w 44"/>
                <a:gd name="T83" fmla="*/ 14 h 74"/>
                <a:gd name="T84" fmla="*/ 28 w 44"/>
                <a:gd name="T85" fmla="*/ 7 h 74"/>
                <a:gd name="T86" fmla="*/ 26 w 44"/>
                <a:gd name="T87" fmla="*/ 5 h 74"/>
                <a:gd name="T88" fmla="*/ 24 w 44"/>
                <a:gd name="T89" fmla="*/ 5 h 74"/>
                <a:gd name="T90" fmla="*/ 22 w 44"/>
                <a:gd name="T91" fmla="*/ 4 h 74"/>
                <a:gd name="T92" fmla="*/ 19 w 44"/>
                <a:gd name="T93" fmla="*/ 5 h 74"/>
                <a:gd name="T94" fmla="*/ 18 w 44"/>
                <a:gd name="T95" fmla="*/ 6 h 74"/>
                <a:gd name="T96" fmla="*/ 16 w 44"/>
                <a:gd name="T97" fmla="*/ 7 h 74"/>
                <a:gd name="T98" fmla="*/ 14 w 44"/>
                <a:gd name="T99" fmla="*/ 10 h 74"/>
                <a:gd name="T100" fmla="*/ 12 w 44"/>
                <a:gd name="T101" fmla="*/ 16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8"/>
                  </a:moveTo>
                  <a:lnTo>
                    <a:pt x="1" y="27"/>
                  </a:lnTo>
                  <a:lnTo>
                    <a:pt x="3" y="17"/>
                  </a:lnTo>
                  <a:lnTo>
                    <a:pt x="5" y="12"/>
                  </a:lnTo>
                  <a:lnTo>
                    <a:pt x="8" y="8"/>
                  </a:lnTo>
                  <a:lnTo>
                    <a:pt x="13" y="4"/>
                  </a:lnTo>
                  <a:lnTo>
                    <a:pt x="16" y="3"/>
                  </a:lnTo>
                  <a:lnTo>
                    <a:pt x="18" y="2"/>
                  </a:lnTo>
                  <a:lnTo>
                    <a:pt x="22" y="0"/>
                  </a:lnTo>
                  <a:lnTo>
                    <a:pt x="26" y="2"/>
                  </a:lnTo>
                  <a:lnTo>
                    <a:pt x="29" y="3"/>
                  </a:lnTo>
                  <a:lnTo>
                    <a:pt x="33" y="5"/>
                  </a:lnTo>
                  <a:lnTo>
                    <a:pt x="36" y="8"/>
                  </a:lnTo>
                  <a:lnTo>
                    <a:pt x="40" y="16"/>
                  </a:lnTo>
                  <a:lnTo>
                    <a:pt x="44" y="26"/>
                  </a:lnTo>
                  <a:lnTo>
                    <a:pt x="44" y="48"/>
                  </a:lnTo>
                  <a:lnTo>
                    <a:pt x="40" y="58"/>
                  </a:lnTo>
                  <a:lnTo>
                    <a:pt x="38" y="63"/>
                  </a:lnTo>
                  <a:lnTo>
                    <a:pt x="35" y="67"/>
                  </a:lnTo>
                  <a:lnTo>
                    <a:pt x="32" y="71"/>
                  </a:lnTo>
                  <a:lnTo>
                    <a:pt x="28" y="73"/>
                  </a:lnTo>
                  <a:lnTo>
                    <a:pt x="25" y="74"/>
                  </a:lnTo>
                  <a:lnTo>
                    <a:pt x="22" y="74"/>
                  </a:lnTo>
                  <a:lnTo>
                    <a:pt x="17" y="73"/>
                  </a:lnTo>
                  <a:lnTo>
                    <a:pt x="13" y="71"/>
                  </a:lnTo>
                  <a:lnTo>
                    <a:pt x="8" y="67"/>
                  </a:lnTo>
                  <a:lnTo>
                    <a:pt x="5" y="62"/>
                  </a:lnTo>
                  <a:lnTo>
                    <a:pt x="1" y="51"/>
                  </a:lnTo>
                  <a:lnTo>
                    <a:pt x="0" y="38"/>
                  </a:lnTo>
                  <a:close/>
                  <a:moveTo>
                    <a:pt x="10" y="40"/>
                  </a:moveTo>
                  <a:lnTo>
                    <a:pt x="11" y="52"/>
                  </a:lnTo>
                  <a:lnTo>
                    <a:pt x="13" y="63"/>
                  </a:lnTo>
                  <a:lnTo>
                    <a:pt x="15" y="66"/>
                  </a:lnTo>
                  <a:lnTo>
                    <a:pt x="16" y="69"/>
                  </a:lnTo>
                  <a:lnTo>
                    <a:pt x="19" y="71"/>
                  </a:lnTo>
                  <a:lnTo>
                    <a:pt x="24" y="71"/>
                  </a:lnTo>
                  <a:lnTo>
                    <a:pt x="26" y="70"/>
                  </a:lnTo>
                  <a:lnTo>
                    <a:pt x="29" y="66"/>
                  </a:lnTo>
                  <a:lnTo>
                    <a:pt x="32" y="60"/>
                  </a:lnTo>
                  <a:lnTo>
                    <a:pt x="34" y="49"/>
                  </a:lnTo>
                  <a:lnTo>
                    <a:pt x="34" y="23"/>
                  </a:lnTo>
                  <a:lnTo>
                    <a:pt x="32" y="14"/>
                  </a:lnTo>
                  <a:lnTo>
                    <a:pt x="28" y="7"/>
                  </a:lnTo>
                  <a:lnTo>
                    <a:pt x="26" y="5"/>
                  </a:lnTo>
                  <a:lnTo>
                    <a:pt x="24" y="5"/>
                  </a:lnTo>
                  <a:lnTo>
                    <a:pt x="22" y="4"/>
                  </a:lnTo>
                  <a:lnTo>
                    <a:pt x="19" y="5"/>
                  </a:lnTo>
                  <a:lnTo>
                    <a:pt x="18" y="6"/>
                  </a:lnTo>
                  <a:lnTo>
                    <a:pt x="16" y="7"/>
                  </a:lnTo>
                  <a:lnTo>
                    <a:pt x="14" y="10"/>
                  </a:lnTo>
                  <a:lnTo>
                    <a:pt x="12" y="16"/>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51" name="Freeform 31"/>
            <p:cNvSpPr>
              <a:spLocks/>
            </p:cNvSpPr>
            <p:nvPr/>
          </p:nvSpPr>
          <p:spPr bwMode="auto">
            <a:xfrm>
              <a:off x="484756" y="3337868"/>
              <a:ext cx="11799" cy="13368"/>
            </a:xfrm>
            <a:custGeom>
              <a:avLst/>
              <a:gdLst>
                <a:gd name="T0" fmla="*/ 6 w 12"/>
                <a:gd name="T1" fmla="*/ 0 h 12"/>
                <a:gd name="T2" fmla="*/ 7 w 12"/>
                <a:gd name="T3" fmla="*/ 0 h 12"/>
                <a:gd name="T4" fmla="*/ 11 w 12"/>
                <a:gd name="T5" fmla="*/ 3 h 12"/>
                <a:gd name="T6" fmla="*/ 12 w 12"/>
                <a:gd name="T7" fmla="*/ 5 h 12"/>
                <a:gd name="T8" fmla="*/ 12 w 12"/>
                <a:gd name="T9" fmla="*/ 8 h 12"/>
                <a:gd name="T10" fmla="*/ 7 w 12"/>
                <a:gd name="T11" fmla="*/ 12 h 12"/>
                <a:gd name="T12" fmla="*/ 4 w 12"/>
                <a:gd name="T13" fmla="*/ 12 h 12"/>
                <a:gd name="T14" fmla="*/ 0 w 12"/>
                <a:gd name="T15" fmla="*/ 8 h 12"/>
                <a:gd name="T16" fmla="*/ 0 w 12"/>
                <a:gd name="T17" fmla="*/ 4 h 12"/>
                <a:gd name="T18" fmla="*/ 4 w 12"/>
                <a:gd name="T19" fmla="*/ 0 h 12"/>
                <a:gd name="T20" fmla="*/ 6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6" y="0"/>
                  </a:moveTo>
                  <a:lnTo>
                    <a:pt x="7" y="0"/>
                  </a:lnTo>
                  <a:lnTo>
                    <a:pt x="11" y="3"/>
                  </a:lnTo>
                  <a:lnTo>
                    <a:pt x="12" y="5"/>
                  </a:lnTo>
                  <a:lnTo>
                    <a:pt x="12" y="8"/>
                  </a:lnTo>
                  <a:lnTo>
                    <a:pt x="7" y="12"/>
                  </a:lnTo>
                  <a:lnTo>
                    <a:pt x="4" y="12"/>
                  </a:lnTo>
                  <a:lnTo>
                    <a:pt x="0" y="8"/>
                  </a:lnTo>
                  <a:lnTo>
                    <a:pt x="0" y="4"/>
                  </a:lnTo>
                  <a:lnTo>
                    <a:pt x="4" y="0"/>
                  </a:lnTo>
                  <a:lnTo>
                    <a:pt x="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52" name="Freeform 32"/>
            <p:cNvSpPr>
              <a:spLocks noEditPoints="1"/>
            </p:cNvSpPr>
            <p:nvPr/>
          </p:nvSpPr>
          <p:spPr bwMode="auto">
            <a:xfrm>
              <a:off x="507371" y="3268802"/>
              <a:ext cx="43262" cy="82434"/>
            </a:xfrm>
            <a:custGeom>
              <a:avLst/>
              <a:gdLst>
                <a:gd name="T0" fmla="*/ 0 w 44"/>
                <a:gd name="T1" fmla="*/ 38 h 74"/>
                <a:gd name="T2" fmla="*/ 1 w 44"/>
                <a:gd name="T3" fmla="*/ 27 h 74"/>
                <a:gd name="T4" fmla="*/ 3 w 44"/>
                <a:gd name="T5" fmla="*/ 17 h 74"/>
                <a:gd name="T6" fmla="*/ 5 w 44"/>
                <a:gd name="T7" fmla="*/ 12 h 74"/>
                <a:gd name="T8" fmla="*/ 9 w 44"/>
                <a:gd name="T9" fmla="*/ 8 h 74"/>
                <a:gd name="T10" fmla="*/ 13 w 44"/>
                <a:gd name="T11" fmla="*/ 4 h 74"/>
                <a:gd name="T12" fmla="*/ 16 w 44"/>
                <a:gd name="T13" fmla="*/ 3 h 74"/>
                <a:gd name="T14" fmla="*/ 19 w 44"/>
                <a:gd name="T15" fmla="*/ 2 h 74"/>
                <a:gd name="T16" fmla="*/ 22 w 44"/>
                <a:gd name="T17" fmla="*/ 0 h 74"/>
                <a:gd name="T18" fmla="*/ 26 w 44"/>
                <a:gd name="T19" fmla="*/ 2 h 74"/>
                <a:gd name="T20" fmla="*/ 30 w 44"/>
                <a:gd name="T21" fmla="*/ 3 h 74"/>
                <a:gd name="T22" fmla="*/ 33 w 44"/>
                <a:gd name="T23" fmla="*/ 5 h 74"/>
                <a:gd name="T24" fmla="*/ 36 w 44"/>
                <a:gd name="T25" fmla="*/ 8 h 74"/>
                <a:gd name="T26" fmla="*/ 41 w 44"/>
                <a:gd name="T27" fmla="*/ 16 h 74"/>
                <a:gd name="T28" fmla="*/ 44 w 44"/>
                <a:gd name="T29" fmla="*/ 26 h 74"/>
                <a:gd name="T30" fmla="*/ 44 w 44"/>
                <a:gd name="T31" fmla="*/ 37 h 74"/>
                <a:gd name="T32" fmla="*/ 43 w 44"/>
                <a:gd name="T33" fmla="*/ 48 h 74"/>
                <a:gd name="T34" fmla="*/ 41 w 44"/>
                <a:gd name="T35" fmla="*/ 58 h 74"/>
                <a:gd name="T36" fmla="*/ 38 w 44"/>
                <a:gd name="T37" fmla="*/ 63 h 74"/>
                <a:gd name="T38" fmla="*/ 35 w 44"/>
                <a:gd name="T39" fmla="*/ 67 h 74"/>
                <a:gd name="T40" fmla="*/ 32 w 44"/>
                <a:gd name="T41" fmla="*/ 71 h 74"/>
                <a:gd name="T42" fmla="*/ 27 w 44"/>
                <a:gd name="T43" fmla="*/ 73 h 74"/>
                <a:gd name="T44" fmla="*/ 22 w 44"/>
                <a:gd name="T45" fmla="*/ 74 h 74"/>
                <a:gd name="T46" fmla="*/ 17 w 44"/>
                <a:gd name="T47" fmla="*/ 73 h 74"/>
                <a:gd name="T48" fmla="*/ 13 w 44"/>
                <a:gd name="T49" fmla="*/ 71 h 74"/>
                <a:gd name="T50" fmla="*/ 9 w 44"/>
                <a:gd name="T51" fmla="*/ 67 h 74"/>
                <a:gd name="T52" fmla="*/ 5 w 44"/>
                <a:gd name="T53" fmla="*/ 62 h 74"/>
                <a:gd name="T54" fmla="*/ 1 w 44"/>
                <a:gd name="T55" fmla="*/ 51 h 74"/>
                <a:gd name="T56" fmla="*/ 0 w 44"/>
                <a:gd name="T57" fmla="*/ 38 h 74"/>
                <a:gd name="T58" fmla="*/ 10 w 44"/>
                <a:gd name="T59" fmla="*/ 40 h 74"/>
                <a:gd name="T60" fmla="*/ 11 w 44"/>
                <a:gd name="T61" fmla="*/ 52 h 74"/>
                <a:gd name="T62" fmla="*/ 13 w 44"/>
                <a:gd name="T63" fmla="*/ 63 h 74"/>
                <a:gd name="T64" fmla="*/ 15 w 44"/>
                <a:gd name="T65" fmla="*/ 66 h 74"/>
                <a:gd name="T66" fmla="*/ 16 w 44"/>
                <a:gd name="T67" fmla="*/ 69 h 74"/>
                <a:gd name="T68" fmla="*/ 19 w 44"/>
                <a:gd name="T69" fmla="*/ 71 h 74"/>
                <a:gd name="T70" fmla="*/ 24 w 44"/>
                <a:gd name="T71" fmla="*/ 71 h 74"/>
                <a:gd name="T72" fmla="*/ 25 w 44"/>
                <a:gd name="T73" fmla="*/ 70 h 74"/>
                <a:gd name="T74" fmla="*/ 27 w 44"/>
                <a:gd name="T75" fmla="*/ 69 h 74"/>
                <a:gd name="T76" fmla="*/ 30 w 44"/>
                <a:gd name="T77" fmla="*/ 66 h 74"/>
                <a:gd name="T78" fmla="*/ 32 w 44"/>
                <a:gd name="T79" fmla="*/ 60 h 74"/>
                <a:gd name="T80" fmla="*/ 34 w 44"/>
                <a:gd name="T81" fmla="*/ 49 h 74"/>
                <a:gd name="T82" fmla="*/ 34 w 44"/>
                <a:gd name="T83" fmla="*/ 23 h 74"/>
                <a:gd name="T84" fmla="*/ 32 w 44"/>
                <a:gd name="T85" fmla="*/ 14 h 74"/>
                <a:gd name="T86" fmla="*/ 28 w 44"/>
                <a:gd name="T87" fmla="*/ 7 h 74"/>
                <a:gd name="T88" fmla="*/ 26 w 44"/>
                <a:gd name="T89" fmla="*/ 5 h 74"/>
                <a:gd name="T90" fmla="*/ 24 w 44"/>
                <a:gd name="T91" fmla="*/ 5 h 74"/>
                <a:gd name="T92" fmla="*/ 22 w 44"/>
                <a:gd name="T93" fmla="*/ 4 h 74"/>
                <a:gd name="T94" fmla="*/ 17 w 44"/>
                <a:gd name="T95" fmla="*/ 6 h 74"/>
                <a:gd name="T96" fmla="*/ 16 w 44"/>
                <a:gd name="T97" fmla="*/ 7 h 74"/>
                <a:gd name="T98" fmla="*/ 14 w 44"/>
                <a:gd name="T99" fmla="*/ 10 h 74"/>
                <a:gd name="T100" fmla="*/ 12 w 44"/>
                <a:gd name="T101" fmla="*/ 16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8"/>
                  </a:moveTo>
                  <a:lnTo>
                    <a:pt x="1" y="27"/>
                  </a:lnTo>
                  <a:lnTo>
                    <a:pt x="3" y="17"/>
                  </a:lnTo>
                  <a:lnTo>
                    <a:pt x="5" y="12"/>
                  </a:lnTo>
                  <a:lnTo>
                    <a:pt x="9" y="8"/>
                  </a:lnTo>
                  <a:lnTo>
                    <a:pt x="13" y="4"/>
                  </a:lnTo>
                  <a:lnTo>
                    <a:pt x="16" y="3"/>
                  </a:lnTo>
                  <a:lnTo>
                    <a:pt x="19" y="2"/>
                  </a:lnTo>
                  <a:lnTo>
                    <a:pt x="22" y="0"/>
                  </a:lnTo>
                  <a:lnTo>
                    <a:pt x="26" y="2"/>
                  </a:lnTo>
                  <a:lnTo>
                    <a:pt x="30" y="3"/>
                  </a:lnTo>
                  <a:lnTo>
                    <a:pt x="33" y="5"/>
                  </a:lnTo>
                  <a:lnTo>
                    <a:pt x="36" y="8"/>
                  </a:lnTo>
                  <a:lnTo>
                    <a:pt x="41" y="16"/>
                  </a:lnTo>
                  <a:lnTo>
                    <a:pt x="44" y="26"/>
                  </a:lnTo>
                  <a:lnTo>
                    <a:pt x="44" y="37"/>
                  </a:lnTo>
                  <a:lnTo>
                    <a:pt x="43" y="48"/>
                  </a:lnTo>
                  <a:lnTo>
                    <a:pt x="41" y="58"/>
                  </a:lnTo>
                  <a:lnTo>
                    <a:pt x="38" y="63"/>
                  </a:lnTo>
                  <a:lnTo>
                    <a:pt x="35" y="67"/>
                  </a:lnTo>
                  <a:lnTo>
                    <a:pt x="32" y="71"/>
                  </a:lnTo>
                  <a:lnTo>
                    <a:pt x="27" y="73"/>
                  </a:lnTo>
                  <a:lnTo>
                    <a:pt x="22" y="74"/>
                  </a:lnTo>
                  <a:lnTo>
                    <a:pt x="17" y="73"/>
                  </a:lnTo>
                  <a:lnTo>
                    <a:pt x="13" y="71"/>
                  </a:lnTo>
                  <a:lnTo>
                    <a:pt x="9" y="67"/>
                  </a:lnTo>
                  <a:lnTo>
                    <a:pt x="5" y="62"/>
                  </a:lnTo>
                  <a:lnTo>
                    <a:pt x="1" y="51"/>
                  </a:lnTo>
                  <a:lnTo>
                    <a:pt x="0" y="38"/>
                  </a:lnTo>
                  <a:close/>
                  <a:moveTo>
                    <a:pt x="10" y="40"/>
                  </a:moveTo>
                  <a:lnTo>
                    <a:pt x="11" y="52"/>
                  </a:lnTo>
                  <a:lnTo>
                    <a:pt x="13" y="63"/>
                  </a:lnTo>
                  <a:lnTo>
                    <a:pt x="15" y="66"/>
                  </a:lnTo>
                  <a:lnTo>
                    <a:pt x="16" y="69"/>
                  </a:lnTo>
                  <a:lnTo>
                    <a:pt x="19" y="71"/>
                  </a:lnTo>
                  <a:lnTo>
                    <a:pt x="24" y="71"/>
                  </a:lnTo>
                  <a:lnTo>
                    <a:pt x="25" y="70"/>
                  </a:lnTo>
                  <a:lnTo>
                    <a:pt x="27" y="69"/>
                  </a:lnTo>
                  <a:lnTo>
                    <a:pt x="30" y="66"/>
                  </a:lnTo>
                  <a:lnTo>
                    <a:pt x="32" y="60"/>
                  </a:lnTo>
                  <a:lnTo>
                    <a:pt x="34" y="49"/>
                  </a:lnTo>
                  <a:lnTo>
                    <a:pt x="34" y="23"/>
                  </a:lnTo>
                  <a:lnTo>
                    <a:pt x="32" y="14"/>
                  </a:lnTo>
                  <a:lnTo>
                    <a:pt x="28" y="7"/>
                  </a:lnTo>
                  <a:lnTo>
                    <a:pt x="26" y="5"/>
                  </a:lnTo>
                  <a:lnTo>
                    <a:pt x="24" y="5"/>
                  </a:lnTo>
                  <a:lnTo>
                    <a:pt x="22" y="4"/>
                  </a:lnTo>
                  <a:lnTo>
                    <a:pt x="17" y="6"/>
                  </a:lnTo>
                  <a:lnTo>
                    <a:pt x="16" y="7"/>
                  </a:lnTo>
                  <a:lnTo>
                    <a:pt x="14" y="10"/>
                  </a:lnTo>
                  <a:lnTo>
                    <a:pt x="12" y="16"/>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53" name="Freeform 33"/>
            <p:cNvSpPr>
              <a:spLocks/>
            </p:cNvSpPr>
            <p:nvPr/>
          </p:nvSpPr>
          <p:spPr bwMode="auto">
            <a:xfrm>
              <a:off x="556532" y="3268802"/>
              <a:ext cx="47195" cy="81320"/>
            </a:xfrm>
            <a:custGeom>
              <a:avLst/>
              <a:gdLst>
                <a:gd name="T0" fmla="*/ 48 w 48"/>
                <a:gd name="T1" fmla="*/ 60 h 73"/>
                <a:gd name="T2" fmla="*/ 43 w 48"/>
                <a:gd name="T3" fmla="*/ 73 h 73"/>
                <a:gd name="T4" fmla="*/ 0 w 48"/>
                <a:gd name="T5" fmla="*/ 73 h 73"/>
                <a:gd name="T6" fmla="*/ 0 w 48"/>
                <a:gd name="T7" fmla="*/ 71 h 73"/>
                <a:gd name="T8" fmla="*/ 11 w 48"/>
                <a:gd name="T9" fmla="*/ 61 h 73"/>
                <a:gd name="T10" fmla="*/ 20 w 48"/>
                <a:gd name="T11" fmla="*/ 51 h 73"/>
                <a:gd name="T12" fmla="*/ 27 w 48"/>
                <a:gd name="T13" fmla="*/ 44 h 73"/>
                <a:gd name="T14" fmla="*/ 32 w 48"/>
                <a:gd name="T15" fmla="*/ 33 h 73"/>
                <a:gd name="T16" fmla="*/ 34 w 48"/>
                <a:gd name="T17" fmla="*/ 25 h 73"/>
                <a:gd name="T18" fmla="*/ 32 w 48"/>
                <a:gd name="T19" fmla="*/ 16 h 73"/>
                <a:gd name="T20" fmla="*/ 30 w 48"/>
                <a:gd name="T21" fmla="*/ 12 h 73"/>
                <a:gd name="T22" fmla="*/ 27 w 48"/>
                <a:gd name="T23" fmla="*/ 10 h 73"/>
                <a:gd name="T24" fmla="*/ 20 w 48"/>
                <a:gd name="T25" fmla="*/ 8 h 73"/>
                <a:gd name="T26" fmla="*/ 15 w 48"/>
                <a:gd name="T27" fmla="*/ 9 h 73"/>
                <a:gd name="T28" fmla="*/ 9 w 48"/>
                <a:gd name="T29" fmla="*/ 11 h 73"/>
                <a:gd name="T30" fmla="*/ 8 w 48"/>
                <a:gd name="T31" fmla="*/ 14 h 73"/>
                <a:gd name="T32" fmla="*/ 6 w 48"/>
                <a:gd name="T33" fmla="*/ 16 h 73"/>
                <a:gd name="T34" fmla="*/ 4 w 48"/>
                <a:gd name="T35" fmla="*/ 20 h 73"/>
                <a:gd name="T36" fmla="*/ 1 w 48"/>
                <a:gd name="T37" fmla="*/ 20 h 73"/>
                <a:gd name="T38" fmla="*/ 4 w 48"/>
                <a:gd name="T39" fmla="*/ 15 h 73"/>
                <a:gd name="T40" fmla="*/ 8 w 48"/>
                <a:gd name="T41" fmla="*/ 6 h 73"/>
                <a:gd name="T42" fmla="*/ 12 w 48"/>
                <a:gd name="T43" fmla="*/ 4 h 73"/>
                <a:gd name="T44" fmla="*/ 18 w 48"/>
                <a:gd name="T45" fmla="*/ 2 h 73"/>
                <a:gd name="T46" fmla="*/ 23 w 48"/>
                <a:gd name="T47" fmla="*/ 0 h 73"/>
                <a:gd name="T48" fmla="*/ 28 w 48"/>
                <a:gd name="T49" fmla="*/ 2 h 73"/>
                <a:gd name="T50" fmla="*/ 33 w 48"/>
                <a:gd name="T51" fmla="*/ 4 h 73"/>
                <a:gd name="T52" fmla="*/ 38 w 48"/>
                <a:gd name="T53" fmla="*/ 6 h 73"/>
                <a:gd name="T54" fmla="*/ 40 w 48"/>
                <a:gd name="T55" fmla="*/ 9 h 73"/>
                <a:gd name="T56" fmla="*/ 43 w 48"/>
                <a:gd name="T57" fmla="*/ 19 h 73"/>
                <a:gd name="T58" fmla="*/ 41 w 48"/>
                <a:gd name="T59" fmla="*/ 30 h 73"/>
                <a:gd name="T60" fmla="*/ 36 w 48"/>
                <a:gd name="T61" fmla="*/ 39 h 73"/>
                <a:gd name="T62" fmla="*/ 28 w 48"/>
                <a:gd name="T63" fmla="*/ 49 h 73"/>
                <a:gd name="T64" fmla="*/ 22 w 48"/>
                <a:gd name="T65" fmla="*/ 53 h 73"/>
                <a:gd name="T66" fmla="*/ 10 w 48"/>
                <a:gd name="T67" fmla="*/ 65 h 73"/>
                <a:gd name="T68" fmla="*/ 38 w 48"/>
                <a:gd name="T69" fmla="*/ 65 h 73"/>
                <a:gd name="T70" fmla="*/ 40 w 48"/>
                <a:gd name="T71" fmla="*/ 64 h 73"/>
                <a:gd name="T72" fmla="*/ 41 w 48"/>
                <a:gd name="T73" fmla="*/ 64 h 73"/>
                <a:gd name="T74" fmla="*/ 42 w 48"/>
                <a:gd name="T75" fmla="*/ 63 h 73"/>
                <a:gd name="T76" fmla="*/ 43 w 48"/>
                <a:gd name="T77" fmla="*/ 61 h 73"/>
                <a:gd name="T78" fmla="*/ 45 w 48"/>
                <a:gd name="T79" fmla="*/ 60 h 73"/>
                <a:gd name="T80" fmla="*/ 48 w 48"/>
                <a:gd name="T81" fmla="*/ 6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
                <a:gd name="T124" fmla="*/ 0 h 73"/>
                <a:gd name="T125" fmla="*/ 48 w 48"/>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 h="73">
                  <a:moveTo>
                    <a:pt x="48" y="60"/>
                  </a:moveTo>
                  <a:lnTo>
                    <a:pt x="43" y="73"/>
                  </a:lnTo>
                  <a:lnTo>
                    <a:pt x="0" y="73"/>
                  </a:lnTo>
                  <a:lnTo>
                    <a:pt x="0" y="71"/>
                  </a:lnTo>
                  <a:lnTo>
                    <a:pt x="11" y="61"/>
                  </a:lnTo>
                  <a:lnTo>
                    <a:pt x="20" y="51"/>
                  </a:lnTo>
                  <a:lnTo>
                    <a:pt x="27" y="44"/>
                  </a:lnTo>
                  <a:lnTo>
                    <a:pt x="32" y="33"/>
                  </a:lnTo>
                  <a:lnTo>
                    <a:pt x="34" y="25"/>
                  </a:lnTo>
                  <a:lnTo>
                    <a:pt x="32" y="16"/>
                  </a:lnTo>
                  <a:lnTo>
                    <a:pt x="30" y="12"/>
                  </a:lnTo>
                  <a:lnTo>
                    <a:pt x="27" y="10"/>
                  </a:lnTo>
                  <a:lnTo>
                    <a:pt x="20" y="8"/>
                  </a:lnTo>
                  <a:lnTo>
                    <a:pt x="15" y="9"/>
                  </a:lnTo>
                  <a:lnTo>
                    <a:pt x="9" y="11"/>
                  </a:lnTo>
                  <a:lnTo>
                    <a:pt x="8" y="14"/>
                  </a:lnTo>
                  <a:lnTo>
                    <a:pt x="6" y="16"/>
                  </a:lnTo>
                  <a:lnTo>
                    <a:pt x="4" y="20"/>
                  </a:lnTo>
                  <a:lnTo>
                    <a:pt x="1" y="20"/>
                  </a:lnTo>
                  <a:lnTo>
                    <a:pt x="4" y="15"/>
                  </a:lnTo>
                  <a:lnTo>
                    <a:pt x="8" y="6"/>
                  </a:lnTo>
                  <a:lnTo>
                    <a:pt x="12" y="4"/>
                  </a:lnTo>
                  <a:lnTo>
                    <a:pt x="18" y="2"/>
                  </a:lnTo>
                  <a:lnTo>
                    <a:pt x="23" y="0"/>
                  </a:lnTo>
                  <a:lnTo>
                    <a:pt x="28" y="2"/>
                  </a:lnTo>
                  <a:lnTo>
                    <a:pt x="33" y="4"/>
                  </a:lnTo>
                  <a:lnTo>
                    <a:pt x="38" y="6"/>
                  </a:lnTo>
                  <a:lnTo>
                    <a:pt x="40" y="9"/>
                  </a:lnTo>
                  <a:lnTo>
                    <a:pt x="43" y="19"/>
                  </a:lnTo>
                  <a:lnTo>
                    <a:pt x="41" y="30"/>
                  </a:lnTo>
                  <a:lnTo>
                    <a:pt x="36" y="39"/>
                  </a:lnTo>
                  <a:lnTo>
                    <a:pt x="28" y="49"/>
                  </a:lnTo>
                  <a:lnTo>
                    <a:pt x="22" y="53"/>
                  </a:lnTo>
                  <a:lnTo>
                    <a:pt x="10" y="65"/>
                  </a:lnTo>
                  <a:lnTo>
                    <a:pt x="38" y="65"/>
                  </a:lnTo>
                  <a:lnTo>
                    <a:pt x="40" y="64"/>
                  </a:lnTo>
                  <a:lnTo>
                    <a:pt x="41" y="64"/>
                  </a:lnTo>
                  <a:lnTo>
                    <a:pt x="42" y="63"/>
                  </a:lnTo>
                  <a:lnTo>
                    <a:pt x="43" y="61"/>
                  </a:lnTo>
                  <a:lnTo>
                    <a:pt x="45" y="60"/>
                  </a:lnTo>
                  <a:lnTo>
                    <a:pt x="48" y="6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54" name="Freeform 34"/>
            <p:cNvSpPr>
              <a:spLocks noEditPoints="1"/>
            </p:cNvSpPr>
            <p:nvPr/>
          </p:nvSpPr>
          <p:spPr bwMode="auto">
            <a:xfrm>
              <a:off x="428712" y="3064945"/>
              <a:ext cx="43262" cy="82434"/>
            </a:xfrm>
            <a:custGeom>
              <a:avLst/>
              <a:gdLst>
                <a:gd name="T0" fmla="*/ 0 w 44"/>
                <a:gd name="T1" fmla="*/ 37 h 74"/>
                <a:gd name="T2" fmla="*/ 1 w 44"/>
                <a:gd name="T3" fmla="*/ 26 h 74"/>
                <a:gd name="T4" fmla="*/ 3 w 44"/>
                <a:gd name="T5" fmla="*/ 16 h 74"/>
                <a:gd name="T6" fmla="*/ 5 w 44"/>
                <a:gd name="T7" fmla="*/ 12 h 74"/>
                <a:gd name="T8" fmla="*/ 8 w 44"/>
                <a:gd name="T9" fmla="*/ 8 h 74"/>
                <a:gd name="T10" fmla="*/ 13 w 44"/>
                <a:gd name="T11" fmla="*/ 3 h 74"/>
                <a:gd name="T12" fmla="*/ 16 w 44"/>
                <a:gd name="T13" fmla="*/ 2 h 74"/>
                <a:gd name="T14" fmla="*/ 18 w 44"/>
                <a:gd name="T15" fmla="*/ 1 h 74"/>
                <a:gd name="T16" fmla="*/ 22 w 44"/>
                <a:gd name="T17" fmla="*/ 0 h 74"/>
                <a:gd name="T18" fmla="*/ 26 w 44"/>
                <a:gd name="T19" fmla="*/ 1 h 74"/>
                <a:gd name="T20" fmla="*/ 29 w 44"/>
                <a:gd name="T21" fmla="*/ 2 h 74"/>
                <a:gd name="T22" fmla="*/ 33 w 44"/>
                <a:gd name="T23" fmla="*/ 4 h 74"/>
                <a:gd name="T24" fmla="*/ 36 w 44"/>
                <a:gd name="T25" fmla="*/ 8 h 74"/>
                <a:gd name="T26" fmla="*/ 40 w 44"/>
                <a:gd name="T27" fmla="*/ 15 h 74"/>
                <a:gd name="T28" fmla="*/ 44 w 44"/>
                <a:gd name="T29" fmla="*/ 25 h 74"/>
                <a:gd name="T30" fmla="*/ 44 w 44"/>
                <a:gd name="T31" fmla="*/ 47 h 74"/>
                <a:gd name="T32" fmla="*/ 40 w 44"/>
                <a:gd name="T33" fmla="*/ 57 h 74"/>
                <a:gd name="T34" fmla="*/ 38 w 44"/>
                <a:gd name="T35" fmla="*/ 63 h 74"/>
                <a:gd name="T36" fmla="*/ 35 w 44"/>
                <a:gd name="T37" fmla="*/ 67 h 74"/>
                <a:gd name="T38" fmla="*/ 32 w 44"/>
                <a:gd name="T39" fmla="*/ 70 h 74"/>
                <a:gd name="T40" fmla="*/ 28 w 44"/>
                <a:gd name="T41" fmla="*/ 72 h 74"/>
                <a:gd name="T42" fmla="*/ 25 w 44"/>
                <a:gd name="T43" fmla="*/ 74 h 74"/>
                <a:gd name="T44" fmla="*/ 22 w 44"/>
                <a:gd name="T45" fmla="*/ 74 h 74"/>
                <a:gd name="T46" fmla="*/ 17 w 44"/>
                <a:gd name="T47" fmla="*/ 72 h 74"/>
                <a:gd name="T48" fmla="*/ 13 w 44"/>
                <a:gd name="T49" fmla="*/ 70 h 74"/>
                <a:gd name="T50" fmla="*/ 8 w 44"/>
                <a:gd name="T51" fmla="*/ 67 h 74"/>
                <a:gd name="T52" fmla="*/ 5 w 44"/>
                <a:gd name="T53" fmla="*/ 61 h 74"/>
                <a:gd name="T54" fmla="*/ 1 w 44"/>
                <a:gd name="T55" fmla="*/ 50 h 74"/>
                <a:gd name="T56" fmla="*/ 0 w 44"/>
                <a:gd name="T57" fmla="*/ 37 h 74"/>
                <a:gd name="T58" fmla="*/ 10 w 44"/>
                <a:gd name="T59" fmla="*/ 40 h 74"/>
                <a:gd name="T60" fmla="*/ 11 w 44"/>
                <a:gd name="T61" fmla="*/ 52 h 74"/>
                <a:gd name="T62" fmla="*/ 13 w 44"/>
                <a:gd name="T63" fmla="*/ 63 h 74"/>
                <a:gd name="T64" fmla="*/ 15 w 44"/>
                <a:gd name="T65" fmla="*/ 66 h 74"/>
                <a:gd name="T66" fmla="*/ 16 w 44"/>
                <a:gd name="T67" fmla="*/ 68 h 74"/>
                <a:gd name="T68" fmla="*/ 19 w 44"/>
                <a:gd name="T69" fmla="*/ 70 h 74"/>
                <a:gd name="T70" fmla="*/ 24 w 44"/>
                <a:gd name="T71" fmla="*/ 70 h 74"/>
                <a:gd name="T72" fmla="*/ 26 w 44"/>
                <a:gd name="T73" fmla="*/ 69 h 74"/>
                <a:gd name="T74" fmla="*/ 29 w 44"/>
                <a:gd name="T75" fmla="*/ 66 h 74"/>
                <a:gd name="T76" fmla="*/ 32 w 44"/>
                <a:gd name="T77" fmla="*/ 59 h 74"/>
                <a:gd name="T78" fmla="*/ 34 w 44"/>
                <a:gd name="T79" fmla="*/ 48 h 74"/>
                <a:gd name="T80" fmla="*/ 34 w 44"/>
                <a:gd name="T81" fmla="*/ 23 h 74"/>
                <a:gd name="T82" fmla="*/ 32 w 44"/>
                <a:gd name="T83" fmla="*/ 13 h 74"/>
                <a:gd name="T84" fmla="*/ 28 w 44"/>
                <a:gd name="T85" fmla="*/ 7 h 74"/>
                <a:gd name="T86" fmla="*/ 26 w 44"/>
                <a:gd name="T87" fmla="*/ 4 h 74"/>
                <a:gd name="T88" fmla="*/ 24 w 44"/>
                <a:gd name="T89" fmla="*/ 4 h 74"/>
                <a:gd name="T90" fmla="*/ 22 w 44"/>
                <a:gd name="T91" fmla="*/ 3 h 74"/>
                <a:gd name="T92" fmla="*/ 19 w 44"/>
                <a:gd name="T93" fmla="*/ 4 h 74"/>
                <a:gd name="T94" fmla="*/ 18 w 44"/>
                <a:gd name="T95" fmla="*/ 5 h 74"/>
                <a:gd name="T96" fmla="*/ 16 w 44"/>
                <a:gd name="T97" fmla="*/ 7 h 74"/>
                <a:gd name="T98" fmla="*/ 14 w 44"/>
                <a:gd name="T99" fmla="*/ 10 h 74"/>
                <a:gd name="T100" fmla="*/ 12 w 44"/>
                <a:gd name="T101" fmla="*/ 15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7"/>
                  </a:moveTo>
                  <a:lnTo>
                    <a:pt x="1" y="26"/>
                  </a:lnTo>
                  <a:lnTo>
                    <a:pt x="3" y="16"/>
                  </a:lnTo>
                  <a:lnTo>
                    <a:pt x="5" y="12"/>
                  </a:lnTo>
                  <a:lnTo>
                    <a:pt x="8" y="8"/>
                  </a:lnTo>
                  <a:lnTo>
                    <a:pt x="13" y="3"/>
                  </a:lnTo>
                  <a:lnTo>
                    <a:pt x="16" y="2"/>
                  </a:lnTo>
                  <a:lnTo>
                    <a:pt x="18" y="1"/>
                  </a:lnTo>
                  <a:lnTo>
                    <a:pt x="22" y="0"/>
                  </a:lnTo>
                  <a:lnTo>
                    <a:pt x="26" y="1"/>
                  </a:lnTo>
                  <a:lnTo>
                    <a:pt x="29" y="2"/>
                  </a:lnTo>
                  <a:lnTo>
                    <a:pt x="33" y="4"/>
                  </a:lnTo>
                  <a:lnTo>
                    <a:pt x="36" y="8"/>
                  </a:lnTo>
                  <a:lnTo>
                    <a:pt x="40" y="15"/>
                  </a:lnTo>
                  <a:lnTo>
                    <a:pt x="44" y="25"/>
                  </a:lnTo>
                  <a:lnTo>
                    <a:pt x="44" y="47"/>
                  </a:lnTo>
                  <a:lnTo>
                    <a:pt x="40" y="57"/>
                  </a:lnTo>
                  <a:lnTo>
                    <a:pt x="38" y="63"/>
                  </a:lnTo>
                  <a:lnTo>
                    <a:pt x="35" y="67"/>
                  </a:lnTo>
                  <a:lnTo>
                    <a:pt x="32" y="70"/>
                  </a:lnTo>
                  <a:lnTo>
                    <a:pt x="28" y="72"/>
                  </a:lnTo>
                  <a:lnTo>
                    <a:pt x="25" y="74"/>
                  </a:lnTo>
                  <a:lnTo>
                    <a:pt x="22" y="74"/>
                  </a:lnTo>
                  <a:lnTo>
                    <a:pt x="17" y="72"/>
                  </a:lnTo>
                  <a:lnTo>
                    <a:pt x="13" y="70"/>
                  </a:lnTo>
                  <a:lnTo>
                    <a:pt x="8" y="67"/>
                  </a:lnTo>
                  <a:lnTo>
                    <a:pt x="5" y="61"/>
                  </a:lnTo>
                  <a:lnTo>
                    <a:pt x="1" y="50"/>
                  </a:lnTo>
                  <a:lnTo>
                    <a:pt x="0" y="37"/>
                  </a:lnTo>
                  <a:close/>
                  <a:moveTo>
                    <a:pt x="10" y="40"/>
                  </a:moveTo>
                  <a:lnTo>
                    <a:pt x="11" y="52"/>
                  </a:lnTo>
                  <a:lnTo>
                    <a:pt x="13" y="63"/>
                  </a:lnTo>
                  <a:lnTo>
                    <a:pt x="15" y="66"/>
                  </a:lnTo>
                  <a:lnTo>
                    <a:pt x="16" y="68"/>
                  </a:lnTo>
                  <a:lnTo>
                    <a:pt x="19" y="70"/>
                  </a:lnTo>
                  <a:lnTo>
                    <a:pt x="24" y="70"/>
                  </a:lnTo>
                  <a:lnTo>
                    <a:pt x="26" y="69"/>
                  </a:lnTo>
                  <a:lnTo>
                    <a:pt x="29" y="66"/>
                  </a:lnTo>
                  <a:lnTo>
                    <a:pt x="32" y="59"/>
                  </a:lnTo>
                  <a:lnTo>
                    <a:pt x="34" y="48"/>
                  </a:lnTo>
                  <a:lnTo>
                    <a:pt x="34" y="23"/>
                  </a:lnTo>
                  <a:lnTo>
                    <a:pt x="32" y="13"/>
                  </a:lnTo>
                  <a:lnTo>
                    <a:pt x="28" y="7"/>
                  </a:lnTo>
                  <a:lnTo>
                    <a:pt x="26" y="4"/>
                  </a:lnTo>
                  <a:lnTo>
                    <a:pt x="24" y="4"/>
                  </a:lnTo>
                  <a:lnTo>
                    <a:pt x="22" y="3"/>
                  </a:lnTo>
                  <a:lnTo>
                    <a:pt x="19" y="4"/>
                  </a:lnTo>
                  <a:lnTo>
                    <a:pt x="18" y="5"/>
                  </a:lnTo>
                  <a:lnTo>
                    <a:pt x="16" y="7"/>
                  </a:lnTo>
                  <a:lnTo>
                    <a:pt x="14" y="10"/>
                  </a:lnTo>
                  <a:lnTo>
                    <a:pt x="12" y="15"/>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55" name="Freeform 35"/>
            <p:cNvSpPr>
              <a:spLocks/>
            </p:cNvSpPr>
            <p:nvPr/>
          </p:nvSpPr>
          <p:spPr bwMode="auto">
            <a:xfrm>
              <a:off x="484756" y="3132897"/>
              <a:ext cx="11799" cy="14482"/>
            </a:xfrm>
            <a:custGeom>
              <a:avLst/>
              <a:gdLst>
                <a:gd name="T0" fmla="*/ 6 w 12"/>
                <a:gd name="T1" fmla="*/ 0 h 13"/>
                <a:gd name="T2" fmla="*/ 7 w 12"/>
                <a:gd name="T3" fmla="*/ 0 h 13"/>
                <a:gd name="T4" fmla="*/ 11 w 12"/>
                <a:gd name="T5" fmla="*/ 4 h 13"/>
                <a:gd name="T6" fmla="*/ 12 w 12"/>
                <a:gd name="T7" fmla="*/ 6 h 13"/>
                <a:gd name="T8" fmla="*/ 12 w 12"/>
                <a:gd name="T9" fmla="*/ 8 h 13"/>
                <a:gd name="T10" fmla="*/ 7 w 12"/>
                <a:gd name="T11" fmla="*/ 13 h 13"/>
                <a:gd name="T12" fmla="*/ 4 w 12"/>
                <a:gd name="T13" fmla="*/ 13 h 13"/>
                <a:gd name="T14" fmla="*/ 0 w 12"/>
                <a:gd name="T15" fmla="*/ 8 h 13"/>
                <a:gd name="T16" fmla="*/ 0 w 12"/>
                <a:gd name="T17" fmla="*/ 5 h 13"/>
                <a:gd name="T18" fmla="*/ 4 w 12"/>
                <a:gd name="T19" fmla="*/ 0 h 13"/>
                <a:gd name="T20" fmla="*/ 6 w 12"/>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3"/>
                <a:gd name="T35" fmla="*/ 12 w 1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3">
                  <a:moveTo>
                    <a:pt x="6" y="0"/>
                  </a:moveTo>
                  <a:lnTo>
                    <a:pt x="7" y="0"/>
                  </a:lnTo>
                  <a:lnTo>
                    <a:pt x="11" y="4"/>
                  </a:lnTo>
                  <a:lnTo>
                    <a:pt x="12" y="6"/>
                  </a:lnTo>
                  <a:lnTo>
                    <a:pt x="12" y="8"/>
                  </a:lnTo>
                  <a:lnTo>
                    <a:pt x="7" y="13"/>
                  </a:lnTo>
                  <a:lnTo>
                    <a:pt x="4" y="13"/>
                  </a:lnTo>
                  <a:lnTo>
                    <a:pt x="0" y="8"/>
                  </a:lnTo>
                  <a:lnTo>
                    <a:pt x="0" y="5"/>
                  </a:lnTo>
                  <a:lnTo>
                    <a:pt x="4" y="0"/>
                  </a:lnTo>
                  <a:lnTo>
                    <a:pt x="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56" name="Freeform 36"/>
            <p:cNvSpPr>
              <a:spLocks noEditPoints="1"/>
            </p:cNvSpPr>
            <p:nvPr/>
          </p:nvSpPr>
          <p:spPr bwMode="auto">
            <a:xfrm>
              <a:off x="507371" y="3064945"/>
              <a:ext cx="43262" cy="82434"/>
            </a:xfrm>
            <a:custGeom>
              <a:avLst/>
              <a:gdLst>
                <a:gd name="T0" fmla="*/ 0 w 44"/>
                <a:gd name="T1" fmla="*/ 37 h 74"/>
                <a:gd name="T2" fmla="*/ 1 w 44"/>
                <a:gd name="T3" fmla="*/ 26 h 74"/>
                <a:gd name="T4" fmla="*/ 3 w 44"/>
                <a:gd name="T5" fmla="*/ 16 h 74"/>
                <a:gd name="T6" fmla="*/ 5 w 44"/>
                <a:gd name="T7" fmla="*/ 12 h 74"/>
                <a:gd name="T8" fmla="*/ 9 w 44"/>
                <a:gd name="T9" fmla="*/ 8 h 74"/>
                <a:gd name="T10" fmla="*/ 13 w 44"/>
                <a:gd name="T11" fmla="*/ 3 h 74"/>
                <a:gd name="T12" fmla="*/ 16 w 44"/>
                <a:gd name="T13" fmla="*/ 2 h 74"/>
                <a:gd name="T14" fmla="*/ 19 w 44"/>
                <a:gd name="T15" fmla="*/ 1 h 74"/>
                <a:gd name="T16" fmla="*/ 22 w 44"/>
                <a:gd name="T17" fmla="*/ 0 h 74"/>
                <a:gd name="T18" fmla="*/ 26 w 44"/>
                <a:gd name="T19" fmla="*/ 1 h 74"/>
                <a:gd name="T20" fmla="*/ 30 w 44"/>
                <a:gd name="T21" fmla="*/ 2 h 74"/>
                <a:gd name="T22" fmla="*/ 33 w 44"/>
                <a:gd name="T23" fmla="*/ 4 h 74"/>
                <a:gd name="T24" fmla="*/ 36 w 44"/>
                <a:gd name="T25" fmla="*/ 8 h 74"/>
                <a:gd name="T26" fmla="*/ 41 w 44"/>
                <a:gd name="T27" fmla="*/ 15 h 74"/>
                <a:gd name="T28" fmla="*/ 44 w 44"/>
                <a:gd name="T29" fmla="*/ 25 h 74"/>
                <a:gd name="T30" fmla="*/ 44 w 44"/>
                <a:gd name="T31" fmla="*/ 36 h 74"/>
                <a:gd name="T32" fmla="*/ 43 w 44"/>
                <a:gd name="T33" fmla="*/ 47 h 74"/>
                <a:gd name="T34" fmla="*/ 41 w 44"/>
                <a:gd name="T35" fmla="*/ 57 h 74"/>
                <a:gd name="T36" fmla="*/ 38 w 44"/>
                <a:gd name="T37" fmla="*/ 63 h 74"/>
                <a:gd name="T38" fmla="*/ 35 w 44"/>
                <a:gd name="T39" fmla="*/ 67 h 74"/>
                <a:gd name="T40" fmla="*/ 32 w 44"/>
                <a:gd name="T41" fmla="*/ 70 h 74"/>
                <a:gd name="T42" fmla="*/ 27 w 44"/>
                <a:gd name="T43" fmla="*/ 72 h 74"/>
                <a:gd name="T44" fmla="*/ 22 w 44"/>
                <a:gd name="T45" fmla="*/ 74 h 74"/>
                <a:gd name="T46" fmla="*/ 17 w 44"/>
                <a:gd name="T47" fmla="*/ 72 h 74"/>
                <a:gd name="T48" fmla="*/ 13 w 44"/>
                <a:gd name="T49" fmla="*/ 70 h 74"/>
                <a:gd name="T50" fmla="*/ 9 w 44"/>
                <a:gd name="T51" fmla="*/ 67 h 74"/>
                <a:gd name="T52" fmla="*/ 5 w 44"/>
                <a:gd name="T53" fmla="*/ 61 h 74"/>
                <a:gd name="T54" fmla="*/ 1 w 44"/>
                <a:gd name="T55" fmla="*/ 50 h 74"/>
                <a:gd name="T56" fmla="*/ 0 w 44"/>
                <a:gd name="T57" fmla="*/ 37 h 74"/>
                <a:gd name="T58" fmla="*/ 10 w 44"/>
                <a:gd name="T59" fmla="*/ 40 h 74"/>
                <a:gd name="T60" fmla="*/ 11 w 44"/>
                <a:gd name="T61" fmla="*/ 52 h 74"/>
                <a:gd name="T62" fmla="*/ 13 w 44"/>
                <a:gd name="T63" fmla="*/ 63 h 74"/>
                <a:gd name="T64" fmla="*/ 15 w 44"/>
                <a:gd name="T65" fmla="*/ 66 h 74"/>
                <a:gd name="T66" fmla="*/ 16 w 44"/>
                <a:gd name="T67" fmla="*/ 68 h 74"/>
                <a:gd name="T68" fmla="*/ 19 w 44"/>
                <a:gd name="T69" fmla="*/ 70 h 74"/>
                <a:gd name="T70" fmla="*/ 24 w 44"/>
                <a:gd name="T71" fmla="*/ 70 h 74"/>
                <a:gd name="T72" fmla="*/ 25 w 44"/>
                <a:gd name="T73" fmla="*/ 69 h 74"/>
                <a:gd name="T74" fmla="*/ 27 w 44"/>
                <a:gd name="T75" fmla="*/ 68 h 74"/>
                <a:gd name="T76" fmla="*/ 30 w 44"/>
                <a:gd name="T77" fmla="*/ 66 h 74"/>
                <a:gd name="T78" fmla="*/ 32 w 44"/>
                <a:gd name="T79" fmla="*/ 59 h 74"/>
                <a:gd name="T80" fmla="*/ 34 w 44"/>
                <a:gd name="T81" fmla="*/ 48 h 74"/>
                <a:gd name="T82" fmla="*/ 34 w 44"/>
                <a:gd name="T83" fmla="*/ 23 h 74"/>
                <a:gd name="T84" fmla="*/ 32 w 44"/>
                <a:gd name="T85" fmla="*/ 13 h 74"/>
                <a:gd name="T86" fmla="*/ 28 w 44"/>
                <a:gd name="T87" fmla="*/ 7 h 74"/>
                <a:gd name="T88" fmla="*/ 26 w 44"/>
                <a:gd name="T89" fmla="*/ 4 h 74"/>
                <a:gd name="T90" fmla="*/ 24 w 44"/>
                <a:gd name="T91" fmla="*/ 4 h 74"/>
                <a:gd name="T92" fmla="*/ 22 w 44"/>
                <a:gd name="T93" fmla="*/ 3 h 74"/>
                <a:gd name="T94" fmla="*/ 17 w 44"/>
                <a:gd name="T95" fmla="*/ 5 h 74"/>
                <a:gd name="T96" fmla="*/ 16 w 44"/>
                <a:gd name="T97" fmla="*/ 7 h 74"/>
                <a:gd name="T98" fmla="*/ 14 w 44"/>
                <a:gd name="T99" fmla="*/ 10 h 74"/>
                <a:gd name="T100" fmla="*/ 12 w 44"/>
                <a:gd name="T101" fmla="*/ 15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7"/>
                  </a:moveTo>
                  <a:lnTo>
                    <a:pt x="1" y="26"/>
                  </a:lnTo>
                  <a:lnTo>
                    <a:pt x="3" y="16"/>
                  </a:lnTo>
                  <a:lnTo>
                    <a:pt x="5" y="12"/>
                  </a:lnTo>
                  <a:lnTo>
                    <a:pt x="9" y="8"/>
                  </a:lnTo>
                  <a:lnTo>
                    <a:pt x="13" y="3"/>
                  </a:lnTo>
                  <a:lnTo>
                    <a:pt x="16" y="2"/>
                  </a:lnTo>
                  <a:lnTo>
                    <a:pt x="19" y="1"/>
                  </a:lnTo>
                  <a:lnTo>
                    <a:pt x="22" y="0"/>
                  </a:lnTo>
                  <a:lnTo>
                    <a:pt x="26" y="1"/>
                  </a:lnTo>
                  <a:lnTo>
                    <a:pt x="30" y="2"/>
                  </a:lnTo>
                  <a:lnTo>
                    <a:pt x="33" y="4"/>
                  </a:lnTo>
                  <a:lnTo>
                    <a:pt x="36" y="8"/>
                  </a:lnTo>
                  <a:lnTo>
                    <a:pt x="41" y="15"/>
                  </a:lnTo>
                  <a:lnTo>
                    <a:pt x="44" y="25"/>
                  </a:lnTo>
                  <a:lnTo>
                    <a:pt x="44" y="36"/>
                  </a:lnTo>
                  <a:lnTo>
                    <a:pt x="43" y="47"/>
                  </a:lnTo>
                  <a:lnTo>
                    <a:pt x="41" y="57"/>
                  </a:lnTo>
                  <a:lnTo>
                    <a:pt x="38" y="63"/>
                  </a:lnTo>
                  <a:lnTo>
                    <a:pt x="35" y="67"/>
                  </a:lnTo>
                  <a:lnTo>
                    <a:pt x="32" y="70"/>
                  </a:lnTo>
                  <a:lnTo>
                    <a:pt x="27" y="72"/>
                  </a:lnTo>
                  <a:lnTo>
                    <a:pt x="22" y="74"/>
                  </a:lnTo>
                  <a:lnTo>
                    <a:pt x="17" y="72"/>
                  </a:lnTo>
                  <a:lnTo>
                    <a:pt x="13" y="70"/>
                  </a:lnTo>
                  <a:lnTo>
                    <a:pt x="9" y="67"/>
                  </a:lnTo>
                  <a:lnTo>
                    <a:pt x="5" y="61"/>
                  </a:lnTo>
                  <a:lnTo>
                    <a:pt x="1" y="50"/>
                  </a:lnTo>
                  <a:lnTo>
                    <a:pt x="0" y="37"/>
                  </a:lnTo>
                  <a:close/>
                  <a:moveTo>
                    <a:pt x="10" y="40"/>
                  </a:moveTo>
                  <a:lnTo>
                    <a:pt x="11" y="52"/>
                  </a:lnTo>
                  <a:lnTo>
                    <a:pt x="13" y="63"/>
                  </a:lnTo>
                  <a:lnTo>
                    <a:pt x="15" y="66"/>
                  </a:lnTo>
                  <a:lnTo>
                    <a:pt x="16" y="68"/>
                  </a:lnTo>
                  <a:lnTo>
                    <a:pt x="19" y="70"/>
                  </a:lnTo>
                  <a:lnTo>
                    <a:pt x="24" y="70"/>
                  </a:lnTo>
                  <a:lnTo>
                    <a:pt x="25" y="69"/>
                  </a:lnTo>
                  <a:lnTo>
                    <a:pt x="27" y="68"/>
                  </a:lnTo>
                  <a:lnTo>
                    <a:pt x="30" y="66"/>
                  </a:lnTo>
                  <a:lnTo>
                    <a:pt x="32" y="59"/>
                  </a:lnTo>
                  <a:lnTo>
                    <a:pt x="34" y="48"/>
                  </a:lnTo>
                  <a:lnTo>
                    <a:pt x="34" y="23"/>
                  </a:lnTo>
                  <a:lnTo>
                    <a:pt x="32" y="13"/>
                  </a:lnTo>
                  <a:lnTo>
                    <a:pt x="28" y="7"/>
                  </a:lnTo>
                  <a:lnTo>
                    <a:pt x="26" y="4"/>
                  </a:lnTo>
                  <a:lnTo>
                    <a:pt x="24" y="4"/>
                  </a:lnTo>
                  <a:lnTo>
                    <a:pt x="22" y="3"/>
                  </a:lnTo>
                  <a:lnTo>
                    <a:pt x="17" y="5"/>
                  </a:lnTo>
                  <a:lnTo>
                    <a:pt x="16" y="7"/>
                  </a:lnTo>
                  <a:lnTo>
                    <a:pt x="14" y="10"/>
                  </a:lnTo>
                  <a:lnTo>
                    <a:pt x="12" y="15"/>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57" name="Freeform 37"/>
            <p:cNvSpPr>
              <a:spLocks noEditPoints="1"/>
            </p:cNvSpPr>
            <p:nvPr/>
          </p:nvSpPr>
          <p:spPr bwMode="auto">
            <a:xfrm>
              <a:off x="556532" y="3064945"/>
              <a:ext cx="47195" cy="80206"/>
            </a:xfrm>
            <a:custGeom>
              <a:avLst/>
              <a:gdLst>
                <a:gd name="T0" fmla="*/ 48 w 48"/>
                <a:gd name="T1" fmla="*/ 47 h 72"/>
                <a:gd name="T2" fmla="*/ 48 w 48"/>
                <a:gd name="T3" fmla="*/ 54 h 72"/>
                <a:gd name="T4" fmla="*/ 38 w 48"/>
                <a:gd name="T5" fmla="*/ 54 h 72"/>
                <a:gd name="T6" fmla="*/ 38 w 48"/>
                <a:gd name="T7" fmla="*/ 72 h 72"/>
                <a:gd name="T8" fmla="*/ 29 w 48"/>
                <a:gd name="T9" fmla="*/ 72 h 72"/>
                <a:gd name="T10" fmla="*/ 29 w 48"/>
                <a:gd name="T11" fmla="*/ 54 h 72"/>
                <a:gd name="T12" fmla="*/ 0 w 48"/>
                <a:gd name="T13" fmla="*/ 54 h 72"/>
                <a:gd name="T14" fmla="*/ 0 w 48"/>
                <a:gd name="T15" fmla="*/ 48 h 72"/>
                <a:gd name="T16" fmla="*/ 32 w 48"/>
                <a:gd name="T17" fmla="*/ 0 h 72"/>
                <a:gd name="T18" fmla="*/ 38 w 48"/>
                <a:gd name="T19" fmla="*/ 0 h 72"/>
                <a:gd name="T20" fmla="*/ 38 w 48"/>
                <a:gd name="T21" fmla="*/ 47 h 72"/>
                <a:gd name="T22" fmla="*/ 48 w 48"/>
                <a:gd name="T23" fmla="*/ 47 h 72"/>
                <a:gd name="T24" fmla="*/ 29 w 48"/>
                <a:gd name="T25" fmla="*/ 47 h 72"/>
                <a:gd name="T26" fmla="*/ 29 w 48"/>
                <a:gd name="T27" fmla="*/ 10 h 72"/>
                <a:gd name="T28" fmla="*/ 5 w 48"/>
                <a:gd name="T29" fmla="*/ 47 h 72"/>
                <a:gd name="T30" fmla="*/ 29 w 48"/>
                <a:gd name="T31" fmla="*/ 47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72"/>
                <a:gd name="T50" fmla="*/ 48 w 48"/>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72">
                  <a:moveTo>
                    <a:pt x="48" y="47"/>
                  </a:moveTo>
                  <a:lnTo>
                    <a:pt x="48" y="54"/>
                  </a:lnTo>
                  <a:lnTo>
                    <a:pt x="38" y="54"/>
                  </a:lnTo>
                  <a:lnTo>
                    <a:pt x="38" y="72"/>
                  </a:lnTo>
                  <a:lnTo>
                    <a:pt x="29" y="72"/>
                  </a:lnTo>
                  <a:lnTo>
                    <a:pt x="29" y="54"/>
                  </a:lnTo>
                  <a:lnTo>
                    <a:pt x="0" y="54"/>
                  </a:lnTo>
                  <a:lnTo>
                    <a:pt x="0" y="48"/>
                  </a:lnTo>
                  <a:lnTo>
                    <a:pt x="32" y="0"/>
                  </a:lnTo>
                  <a:lnTo>
                    <a:pt x="38" y="0"/>
                  </a:lnTo>
                  <a:lnTo>
                    <a:pt x="38" y="47"/>
                  </a:lnTo>
                  <a:lnTo>
                    <a:pt x="48" y="47"/>
                  </a:lnTo>
                  <a:close/>
                  <a:moveTo>
                    <a:pt x="29" y="47"/>
                  </a:moveTo>
                  <a:lnTo>
                    <a:pt x="29" y="10"/>
                  </a:lnTo>
                  <a:lnTo>
                    <a:pt x="5" y="47"/>
                  </a:lnTo>
                  <a:lnTo>
                    <a:pt x="29" y="47"/>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58" name="Freeform 38"/>
            <p:cNvSpPr>
              <a:spLocks noEditPoints="1"/>
            </p:cNvSpPr>
            <p:nvPr/>
          </p:nvSpPr>
          <p:spPr bwMode="auto">
            <a:xfrm>
              <a:off x="428712" y="2862202"/>
              <a:ext cx="43262" cy="81320"/>
            </a:xfrm>
            <a:custGeom>
              <a:avLst/>
              <a:gdLst>
                <a:gd name="T0" fmla="*/ 0 w 44"/>
                <a:gd name="T1" fmla="*/ 37 h 73"/>
                <a:gd name="T2" fmla="*/ 1 w 44"/>
                <a:gd name="T3" fmla="*/ 26 h 73"/>
                <a:gd name="T4" fmla="*/ 3 w 44"/>
                <a:gd name="T5" fmla="*/ 16 h 73"/>
                <a:gd name="T6" fmla="*/ 5 w 44"/>
                <a:gd name="T7" fmla="*/ 12 h 73"/>
                <a:gd name="T8" fmla="*/ 8 w 44"/>
                <a:gd name="T9" fmla="*/ 7 h 73"/>
                <a:gd name="T10" fmla="*/ 13 w 44"/>
                <a:gd name="T11" fmla="*/ 3 h 73"/>
                <a:gd name="T12" fmla="*/ 16 w 44"/>
                <a:gd name="T13" fmla="*/ 2 h 73"/>
                <a:gd name="T14" fmla="*/ 18 w 44"/>
                <a:gd name="T15" fmla="*/ 1 h 73"/>
                <a:gd name="T16" fmla="*/ 22 w 44"/>
                <a:gd name="T17" fmla="*/ 0 h 73"/>
                <a:gd name="T18" fmla="*/ 26 w 44"/>
                <a:gd name="T19" fmla="*/ 1 h 73"/>
                <a:gd name="T20" fmla="*/ 29 w 44"/>
                <a:gd name="T21" fmla="*/ 2 h 73"/>
                <a:gd name="T22" fmla="*/ 33 w 44"/>
                <a:gd name="T23" fmla="*/ 4 h 73"/>
                <a:gd name="T24" fmla="*/ 36 w 44"/>
                <a:gd name="T25" fmla="*/ 7 h 73"/>
                <a:gd name="T26" fmla="*/ 40 w 44"/>
                <a:gd name="T27" fmla="*/ 15 h 73"/>
                <a:gd name="T28" fmla="*/ 44 w 44"/>
                <a:gd name="T29" fmla="*/ 25 h 73"/>
                <a:gd name="T30" fmla="*/ 44 w 44"/>
                <a:gd name="T31" fmla="*/ 47 h 73"/>
                <a:gd name="T32" fmla="*/ 40 w 44"/>
                <a:gd name="T33" fmla="*/ 57 h 73"/>
                <a:gd name="T34" fmla="*/ 38 w 44"/>
                <a:gd name="T35" fmla="*/ 62 h 73"/>
                <a:gd name="T36" fmla="*/ 35 w 44"/>
                <a:gd name="T37" fmla="*/ 67 h 73"/>
                <a:gd name="T38" fmla="*/ 32 w 44"/>
                <a:gd name="T39" fmla="*/ 70 h 73"/>
                <a:gd name="T40" fmla="*/ 28 w 44"/>
                <a:gd name="T41" fmla="*/ 72 h 73"/>
                <a:gd name="T42" fmla="*/ 25 w 44"/>
                <a:gd name="T43" fmla="*/ 73 h 73"/>
                <a:gd name="T44" fmla="*/ 22 w 44"/>
                <a:gd name="T45" fmla="*/ 73 h 73"/>
                <a:gd name="T46" fmla="*/ 17 w 44"/>
                <a:gd name="T47" fmla="*/ 72 h 73"/>
                <a:gd name="T48" fmla="*/ 13 w 44"/>
                <a:gd name="T49" fmla="*/ 70 h 73"/>
                <a:gd name="T50" fmla="*/ 8 w 44"/>
                <a:gd name="T51" fmla="*/ 67 h 73"/>
                <a:gd name="T52" fmla="*/ 5 w 44"/>
                <a:gd name="T53" fmla="*/ 61 h 73"/>
                <a:gd name="T54" fmla="*/ 1 w 44"/>
                <a:gd name="T55" fmla="*/ 50 h 73"/>
                <a:gd name="T56" fmla="*/ 0 w 44"/>
                <a:gd name="T57" fmla="*/ 37 h 73"/>
                <a:gd name="T58" fmla="*/ 10 w 44"/>
                <a:gd name="T59" fmla="*/ 39 h 73"/>
                <a:gd name="T60" fmla="*/ 11 w 44"/>
                <a:gd name="T61" fmla="*/ 51 h 73"/>
                <a:gd name="T62" fmla="*/ 13 w 44"/>
                <a:gd name="T63" fmla="*/ 62 h 73"/>
                <a:gd name="T64" fmla="*/ 15 w 44"/>
                <a:gd name="T65" fmla="*/ 66 h 73"/>
                <a:gd name="T66" fmla="*/ 16 w 44"/>
                <a:gd name="T67" fmla="*/ 68 h 73"/>
                <a:gd name="T68" fmla="*/ 19 w 44"/>
                <a:gd name="T69" fmla="*/ 70 h 73"/>
                <a:gd name="T70" fmla="*/ 24 w 44"/>
                <a:gd name="T71" fmla="*/ 70 h 73"/>
                <a:gd name="T72" fmla="*/ 26 w 44"/>
                <a:gd name="T73" fmla="*/ 69 h 73"/>
                <a:gd name="T74" fmla="*/ 29 w 44"/>
                <a:gd name="T75" fmla="*/ 66 h 73"/>
                <a:gd name="T76" fmla="*/ 32 w 44"/>
                <a:gd name="T77" fmla="*/ 59 h 73"/>
                <a:gd name="T78" fmla="*/ 34 w 44"/>
                <a:gd name="T79" fmla="*/ 48 h 73"/>
                <a:gd name="T80" fmla="*/ 34 w 44"/>
                <a:gd name="T81" fmla="*/ 23 h 73"/>
                <a:gd name="T82" fmla="*/ 32 w 44"/>
                <a:gd name="T83" fmla="*/ 13 h 73"/>
                <a:gd name="T84" fmla="*/ 28 w 44"/>
                <a:gd name="T85" fmla="*/ 6 h 73"/>
                <a:gd name="T86" fmla="*/ 26 w 44"/>
                <a:gd name="T87" fmla="*/ 4 h 73"/>
                <a:gd name="T88" fmla="*/ 24 w 44"/>
                <a:gd name="T89" fmla="*/ 4 h 73"/>
                <a:gd name="T90" fmla="*/ 22 w 44"/>
                <a:gd name="T91" fmla="*/ 3 h 73"/>
                <a:gd name="T92" fmla="*/ 19 w 44"/>
                <a:gd name="T93" fmla="*/ 4 h 73"/>
                <a:gd name="T94" fmla="*/ 18 w 44"/>
                <a:gd name="T95" fmla="*/ 5 h 73"/>
                <a:gd name="T96" fmla="*/ 16 w 44"/>
                <a:gd name="T97" fmla="*/ 6 h 73"/>
                <a:gd name="T98" fmla="*/ 14 w 44"/>
                <a:gd name="T99" fmla="*/ 9 h 73"/>
                <a:gd name="T100" fmla="*/ 12 w 44"/>
                <a:gd name="T101" fmla="*/ 15 h 73"/>
                <a:gd name="T102" fmla="*/ 11 w 44"/>
                <a:gd name="T103" fmla="*/ 19 h 73"/>
                <a:gd name="T104" fmla="*/ 10 w 44"/>
                <a:gd name="T105" fmla="*/ 29 h 73"/>
                <a:gd name="T106" fmla="*/ 10 w 44"/>
                <a:gd name="T107" fmla="*/ 39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3"/>
                <a:gd name="T164" fmla="*/ 44 w 44"/>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3">
                  <a:moveTo>
                    <a:pt x="0" y="37"/>
                  </a:moveTo>
                  <a:lnTo>
                    <a:pt x="1" y="26"/>
                  </a:lnTo>
                  <a:lnTo>
                    <a:pt x="3" y="16"/>
                  </a:lnTo>
                  <a:lnTo>
                    <a:pt x="5" y="12"/>
                  </a:lnTo>
                  <a:lnTo>
                    <a:pt x="8" y="7"/>
                  </a:lnTo>
                  <a:lnTo>
                    <a:pt x="13" y="3"/>
                  </a:lnTo>
                  <a:lnTo>
                    <a:pt x="16" y="2"/>
                  </a:lnTo>
                  <a:lnTo>
                    <a:pt x="18" y="1"/>
                  </a:lnTo>
                  <a:lnTo>
                    <a:pt x="22" y="0"/>
                  </a:lnTo>
                  <a:lnTo>
                    <a:pt x="26" y="1"/>
                  </a:lnTo>
                  <a:lnTo>
                    <a:pt x="29" y="2"/>
                  </a:lnTo>
                  <a:lnTo>
                    <a:pt x="33" y="4"/>
                  </a:lnTo>
                  <a:lnTo>
                    <a:pt x="36" y="7"/>
                  </a:lnTo>
                  <a:lnTo>
                    <a:pt x="40" y="15"/>
                  </a:lnTo>
                  <a:lnTo>
                    <a:pt x="44" y="25"/>
                  </a:lnTo>
                  <a:lnTo>
                    <a:pt x="44" y="47"/>
                  </a:lnTo>
                  <a:lnTo>
                    <a:pt x="40" y="57"/>
                  </a:lnTo>
                  <a:lnTo>
                    <a:pt x="38" y="62"/>
                  </a:lnTo>
                  <a:lnTo>
                    <a:pt x="35" y="67"/>
                  </a:lnTo>
                  <a:lnTo>
                    <a:pt x="32" y="70"/>
                  </a:lnTo>
                  <a:lnTo>
                    <a:pt x="28" y="72"/>
                  </a:lnTo>
                  <a:lnTo>
                    <a:pt x="25" y="73"/>
                  </a:lnTo>
                  <a:lnTo>
                    <a:pt x="22" y="73"/>
                  </a:lnTo>
                  <a:lnTo>
                    <a:pt x="17" y="72"/>
                  </a:lnTo>
                  <a:lnTo>
                    <a:pt x="13" y="70"/>
                  </a:lnTo>
                  <a:lnTo>
                    <a:pt x="8" y="67"/>
                  </a:lnTo>
                  <a:lnTo>
                    <a:pt x="5" y="61"/>
                  </a:lnTo>
                  <a:lnTo>
                    <a:pt x="1" y="50"/>
                  </a:lnTo>
                  <a:lnTo>
                    <a:pt x="0" y="37"/>
                  </a:lnTo>
                  <a:close/>
                  <a:moveTo>
                    <a:pt x="10" y="39"/>
                  </a:moveTo>
                  <a:lnTo>
                    <a:pt x="11" y="51"/>
                  </a:lnTo>
                  <a:lnTo>
                    <a:pt x="13" y="62"/>
                  </a:lnTo>
                  <a:lnTo>
                    <a:pt x="15" y="66"/>
                  </a:lnTo>
                  <a:lnTo>
                    <a:pt x="16" y="68"/>
                  </a:lnTo>
                  <a:lnTo>
                    <a:pt x="19" y="70"/>
                  </a:lnTo>
                  <a:lnTo>
                    <a:pt x="24" y="70"/>
                  </a:lnTo>
                  <a:lnTo>
                    <a:pt x="26" y="69"/>
                  </a:lnTo>
                  <a:lnTo>
                    <a:pt x="29" y="66"/>
                  </a:lnTo>
                  <a:lnTo>
                    <a:pt x="32" y="59"/>
                  </a:lnTo>
                  <a:lnTo>
                    <a:pt x="34" y="48"/>
                  </a:lnTo>
                  <a:lnTo>
                    <a:pt x="34" y="23"/>
                  </a:lnTo>
                  <a:lnTo>
                    <a:pt x="32" y="13"/>
                  </a:lnTo>
                  <a:lnTo>
                    <a:pt x="28" y="6"/>
                  </a:lnTo>
                  <a:lnTo>
                    <a:pt x="26" y="4"/>
                  </a:lnTo>
                  <a:lnTo>
                    <a:pt x="24" y="4"/>
                  </a:lnTo>
                  <a:lnTo>
                    <a:pt x="22" y="3"/>
                  </a:lnTo>
                  <a:lnTo>
                    <a:pt x="19" y="4"/>
                  </a:lnTo>
                  <a:lnTo>
                    <a:pt x="18" y="5"/>
                  </a:lnTo>
                  <a:lnTo>
                    <a:pt x="16" y="6"/>
                  </a:lnTo>
                  <a:lnTo>
                    <a:pt x="14" y="9"/>
                  </a:lnTo>
                  <a:lnTo>
                    <a:pt x="12" y="15"/>
                  </a:lnTo>
                  <a:lnTo>
                    <a:pt x="11" y="19"/>
                  </a:lnTo>
                  <a:lnTo>
                    <a:pt x="10" y="29"/>
                  </a:lnTo>
                  <a:lnTo>
                    <a:pt x="10" y="3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59" name="Freeform 39"/>
            <p:cNvSpPr>
              <a:spLocks/>
            </p:cNvSpPr>
            <p:nvPr/>
          </p:nvSpPr>
          <p:spPr bwMode="auto">
            <a:xfrm>
              <a:off x="484756" y="2930154"/>
              <a:ext cx="11799" cy="13368"/>
            </a:xfrm>
            <a:custGeom>
              <a:avLst/>
              <a:gdLst>
                <a:gd name="T0" fmla="*/ 6 w 12"/>
                <a:gd name="T1" fmla="*/ 0 h 12"/>
                <a:gd name="T2" fmla="*/ 7 w 12"/>
                <a:gd name="T3" fmla="*/ 0 h 12"/>
                <a:gd name="T4" fmla="*/ 11 w 12"/>
                <a:gd name="T5" fmla="*/ 3 h 12"/>
                <a:gd name="T6" fmla="*/ 12 w 12"/>
                <a:gd name="T7" fmla="*/ 6 h 12"/>
                <a:gd name="T8" fmla="*/ 12 w 12"/>
                <a:gd name="T9" fmla="*/ 8 h 12"/>
                <a:gd name="T10" fmla="*/ 7 w 12"/>
                <a:gd name="T11" fmla="*/ 12 h 12"/>
                <a:gd name="T12" fmla="*/ 4 w 12"/>
                <a:gd name="T13" fmla="*/ 12 h 12"/>
                <a:gd name="T14" fmla="*/ 0 w 12"/>
                <a:gd name="T15" fmla="*/ 8 h 12"/>
                <a:gd name="T16" fmla="*/ 0 w 12"/>
                <a:gd name="T17" fmla="*/ 5 h 12"/>
                <a:gd name="T18" fmla="*/ 4 w 12"/>
                <a:gd name="T19" fmla="*/ 0 h 12"/>
                <a:gd name="T20" fmla="*/ 6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6" y="0"/>
                  </a:moveTo>
                  <a:lnTo>
                    <a:pt x="7" y="0"/>
                  </a:lnTo>
                  <a:lnTo>
                    <a:pt x="11" y="3"/>
                  </a:lnTo>
                  <a:lnTo>
                    <a:pt x="12" y="6"/>
                  </a:lnTo>
                  <a:lnTo>
                    <a:pt x="12" y="8"/>
                  </a:lnTo>
                  <a:lnTo>
                    <a:pt x="7" y="12"/>
                  </a:lnTo>
                  <a:lnTo>
                    <a:pt x="4" y="12"/>
                  </a:lnTo>
                  <a:lnTo>
                    <a:pt x="0" y="8"/>
                  </a:lnTo>
                  <a:lnTo>
                    <a:pt x="0" y="5"/>
                  </a:lnTo>
                  <a:lnTo>
                    <a:pt x="4" y="0"/>
                  </a:lnTo>
                  <a:lnTo>
                    <a:pt x="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60" name="Freeform 40"/>
            <p:cNvSpPr>
              <a:spLocks noEditPoints="1"/>
            </p:cNvSpPr>
            <p:nvPr/>
          </p:nvSpPr>
          <p:spPr bwMode="auto">
            <a:xfrm>
              <a:off x="507371" y="2862202"/>
              <a:ext cx="43262" cy="81320"/>
            </a:xfrm>
            <a:custGeom>
              <a:avLst/>
              <a:gdLst>
                <a:gd name="T0" fmla="*/ 0 w 44"/>
                <a:gd name="T1" fmla="*/ 37 h 73"/>
                <a:gd name="T2" fmla="*/ 1 w 44"/>
                <a:gd name="T3" fmla="*/ 26 h 73"/>
                <a:gd name="T4" fmla="*/ 3 w 44"/>
                <a:gd name="T5" fmla="*/ 16 h 73"/>
                <a:gd name="T6" fmla="*/ 5 w 44"/>
                <a:gd name="T7" fmla="*/ 12 h 73"/>
                <a:gd name="T8" fmla="*/ 9 w 44"/>
                <a:gd name="T9" fmla="*/ 7 h 73"/>
                <a:gd name="T10" fmla="*/ 13 w 44"/>
                <a:gd name="T11" fmla="*/ 3 h 73"/>
                <a:gd name="T12" fmla="*/ 16 w 44"/>
                <a:gd name="T13" fmla="*/ 2 h 73"/>
                <a:gd name="T14" fmla="*/ 19 w 44"/>
                <a:gd name="T15" fmla="*/ 1 h 73"/>
                <a:gd name="T16" fmla="*/ 22 w 44"/>
                <a:gd name="T17" fmla="*/ 0 h 73"/>
                <a:gd name="T18" fmla="*/ 26 w 44"/>
                <a:gd name="T19" fmla="*/ 1 h 73"/>
                <a:gd name="T20" fmla="*/ 30 w 44"/>
                <a:gd name="T21" fmla="*/ 2 h 73"/>
                <a:gd name="T22" fmla="*/ 33 w 44"/>
                <a:gd name="T23" fmla="*/ 4 h 73"/>
                <a:gd name="T24" fmla="*/ 36 w 44"/>
                <a:gd name="T25" fmla="*/ 7 h 73"/>
                <a:gd name="T26" fmla="*/ 41 w 44"/>
                <a:gd name="T27" fmla="*/ 15 h 73"/>
                <a:gd name="T28" fmla="*/ 44 w 44"/>
                <a:gd name="T29" fmla="*/ 25 h 73"/>
                <a:gd name="T30" fmla="*/ 44 w 44"/>
                <a:gd name="T31" fmla="*/ 36 h 73"/>
                <a:gd name="T32" fmla="*/ 43 w 44"/>
                <a:gd name="T33" fmla="*/ 47 h 73"/>
                <a:gd name="T34" fmla="*/ 41 w 44"/>
                <a:gd name="T35" fmla="*/ 57 h 73"/>
                <a:gd name="T36" fmla="*/ 38 w 44"/>
                <a:gd name="T37" fmla="*/ 62 h 73"/>
                <a:gd name="T38" fmla="*/ 35 w 44"/>
                <a:gd name="T39" fmla="*/ 67 h 73"/>
                <a:gd name="T40" fmla="*/ 32 w 44"/>
                <a:gd name="T41" fmla="*/ 70 h 73"/>
                <a:gd name="T42" fmla="*/ 27 w 44"/>
                <a:gd name="T43" fmla="*/ 72 h 73"/>
                <a:gd name="T44" fmla="*/ 22 w 44"/>
                <a:gd name="T45" fmla="*/ 73 h 73"/>
                <a:gd name="T46" fmla="*/ 17 w 44"/>
                <a:gd name="T47" fmla="*/ 72 h 73"/>
                <a:gd name="T48" fmla="*/ 13 w 44"/>
                <a:gd name="T49" fmla="*/ 70 h 73"/>
                <a:gd name="T50" fmla="*/ 9 w 44"/>
                <a:gd name="T51" fmla="*/ 67 h 73"/>
                <a:gd name="T52" fmla="*/ 5 w 44"/>
                <a:gd name="T53" fmla="*/ 61 h 73"/>
                <a:gd name="T54" fmla="*/ 1 w 44"/>
                <a:gd name="T55" fmla="*/ 50 h 73"/>
                <a:gd name="T56" fmla="*/ 0 w 44"/>
                <a:gd name="T57" fmla="*/ 37 h 73"/>
                <a:gd name="T58" fmla="*/ 10 w 44"/>
                <a:gd name="T59" fmla="*/ 39 h 73"/>
                <a:gd name="T60" fmla="*/ 11 w 44"/>
                <a:gd name="T61" fmla="*/ 51 h 73"/>
                <a:gd name="T62" fmla="*/ 13 w 44"/>
                <a:gd name="T63" fmla="*/ 62 h 73"/>
                <a:gd name="T64" fmla="*/ 15 w 44"/>
                <a:gd name="T65" fmla="*/ 66 h 73"/>
                <a:gd name="T66" fmla="*/ 16 w 44"/>
                <a:gd name="T67" fmla="*/ 68 h 73"/>
                <a:gd name="T68" fmla="*/ 19 w 44"/>
                <a:gd name="T69" fmla="*/ 70 h 73"/>
                <a:gd name="T70" fmla="*/ 24 w 44"/>
                <a:gd name="T71" fmla="*/ 70 h 73"/>
                <a:gd name="T72" fmla="*/ 25 w 44"/>
                <a:gd name="T73" fmla="*/ 69 h 73"/>
                <a:gd name="T74" fmla="*/ 27 w 44"/>
                <a:gd name="T75" fmla="*/ 68 h 73"/>
                <a:gd name="T76" fmla="*/ 30 w 44"/>
                <a:gd name="T77" fmla="*/ 66 h 73"/>
                <a:gd name="T78" fmla="*/ 32 w 44"/>
                <a:gd name="T79" fmla="*/ 59 h 73"/>
                <a:gd name="T80" fmla="*/ 34 w 44"/>
                <a:gd name="T81" fmla="*/ 48 h 73"/>
                <a:gd name="T82" fmla="*/ 34 w 44"/>
                <a:gd name="T83" fmla="*/ 23 h 73"/>
                <a:gd name="T84" fmla="*/ 32 w 44"/>
                <a:gd name="T85" fmla="*/ 13 h 73"/>
                <a:gd name="T86" fmla="*/ 28 w 44"/>
                <a:gd name="T87" fmla="*/ 6 h 73"/>
                <a:gd name="T88" fmla="*/ 26 w 44"/>
                <a:gd name="T89" fmla="*/ 4 h 73"/>
                <a:gd name="T90" fmla="*/ 24 w 44"/>
                <a:gd name="T91" fmla="*/ 4 h 73"/>
                <a:gd name="T92" fmla="*/ 22 w 44"/>
                <a:gd name="T93" fmla="*/ 3 h 73"/>
                <a:gd name="T94" fmla="*/ 17 w 44"/>
                <a:gd name="T95" fmla="*/ 5 h 73"/>
                <a:gd name="T96" fmla="*/ 16 w 44"/>
                <a:gd name="T97" fmla="*/ 6 h 73"/>
                <a:gd name="T98" fmla="*/ 14 w 44"/>
                <a:gd name="T99" fmla="*/ 9 h 73"/>
                <a:gd name="T100" fmla="*/ 12 w 44"/>
                <a:gd name="T101" fmla="*/ 15 h 73"/>
                <a:gd name="T102" fmla="*/ 11 w 44"/>
                <a:gd name="T103" fmla="*/ 19 h 73"/>
                <a:gd name="T104" fmla="*/ 10 w 44"/>
                <a:gd name="T105" fmla="*/ 29 h 73"/>
                <a:gd name="T106" fmla="*/ 10 w 44"/>
                <a:gd name="T107" fmla="*/ 39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3"/>
                <a:gd name="T164" fmla="*/ 44 w 44"/>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3">
                  <a:moveTo>
                    <a:pt x="0" y="37"/>
                  </a:moveTo>
                  <a:lnTo>
                    <a:pt x="1" y="26"/>
                  </a:lnTo>
                  <a:lnTo>
                    <a:pt x="3" y="16"/>
                  </a:lnTo>
                  <a:lnTo>
                    <a:pt x="5" y="12"/>
                  </a:lnTo>
                  <a:lnTo>
                    <a:pt x="9" y="7"/>
                  </a:lnTo>
                  <a:lnTo>
                    <a:pt x="13" y="3"/>
                  </a:lnTo>
                  <a:lnTo>
                    <a:pt x="16" y="2"/>
                  </a:lnTo>
                  <a:lnTo>
                    <a:pt x="19" y="1"/>
                  </a:lnTo>
                  <a:lnTo>
                    <a:pt x="22" y="0"/>
                  </a:lnTo>
                  <a:lnTo>
                    <a:pt x="26" y="1"/>
                  </a:lnTo>
                  <a:lnTo>
                    <a:pt x="30" y="2"/>
                  </a:lnTo>
                  <a:lnTo>
                    <a:pt x="33" y="4"/>
                  </a:lnTo>
                  <a:lnTo>
                    <a:pt x="36" y="7"/>
                  </a:lnTo>
                  <a:lnTo>
                    <a:pt x="41" y="15"/>
                  </a:lnTo>
                  <a:lnTo>
                    <a:pt x="44" y="25"/>
                  </a:lnTo>
                  <a:lnTo>
                    <a:pt x="44" y="36"/>
                  </a:lnTo>
                  <a:lnTo>
                    <a:pt x="43" y="47"/>
                  </a:lnTo>
                  <a:lnTo>
                    <a:pt x="41" y="57"/>
                  </a:lnTo>
                  <a:lnTo>
                    <a:pt x="38" y="62"/>
                  </a:lnTo>
                  <a:lnTo>
                    <a:pt x="35" y="67"/>
                  </a:lnTo>
                  <a:lnTo>
                    <a:pt x="32" y="70"/>
                  </a:lnTo>
                  <a:lnTo>
                    <a:pt x="27" y="72"/>
                  </a:lnTo>
                  <a:lnTo>
                    <a:pt x="22" y="73"/>
                  </a:lnTo>
                  <a:lnTo>
                    <a:pt x="17" y="72"/>
                  </a:lnTo>
                  <a:lnTo>
                    <a:pt x="13" y="70"/>
                  </a:lnTo>
                  <a:lnTo>
                    <a:pt x="9" y="67"/>
                  </a:lnTo>
                  <a:lnTo>
                    <a:pt x="5" y="61"/>
                  </a:lnTo>
                  <a:lnTo>
                    <a:pt x="1" y="50"/>
                  </a:lnTo>
                  <a:lnTo>
                    <a:pt x="0" y="37"/>
                  </a:lnTo>
                  <a:close/>
                  <a:moveTo>
                    <a:pt x="10" y="39"/>
                  </a:moveTo>
                  <a:lnTo>
                    <a:pt x="11" y="51"/>
                  </a:lnTo>
                  <a:lnTo>
                    <a:pt x="13" y="62"/>
                  </a:lnTo>
                  <a:lnTo>
                    <a:pt x="15" y="66"/>
                  </a:lnTo>
                  <a:lnTo>
                    <a:pt x="16" y="68"/>
                  </a:lnTo>
                  <a:lnTo>
                    <a:pt x="19" y="70"/>
                  </a:lnTo>
                  <a:lnTo>
                    <a:pt x="24" y="70"/>
                  </a:lnTo>
                  <a:lnTo>
                    <a:pt x="25" y="69"/>
                  </a:lnTo>
                  <a:lnTo>
                    <a:pt x="27" y="68"/>
                  </a:lnTo>
                  <a:lnTo>
                    <a:pt x="30" y="66"/>
                  </a:lnTo>
                  <a:lnTo>
                    <a:pt x="32" y="59"/>
                  </a:lnTo>
                  <a:lnTo>
                    <a:pt x="34" y="48"/>
                  </a:lnTo>
                  <a:lnTo>
                    <a:pt x="34" y="23"/>
                  </a:lnTo>
                  <a:lnTo>
                    <a:pt x="32" y="13"/>
                  </a:lnTo>
                  <a:lnTo>
                    <a:pt x="28" y="6"/>
                  </a:lnTo>
                  <a:lnTo>
                    <a:pt x="26" y="4"/>
                  </a:lnTo>
                  <a:lnTo>
                    <a:pt x="24" y="4"/>
                  </a:lnTo>
                  <a:lnTo>
                    <a:pt x="22" y="3"/>
                  </a:lnTo>
                  <a:lnTo>
                    <a:pt x="17" y="5"/>
                  </a:lnTo>
                  <a:lnTo>
                    <a:pt x="16" y="6"/>
                  </a:lnTo>
                  <a:lnTo>
                    <a:pt x="14" y="9"/>
                  </a:lnTo>
                  <a:lnTo>
                    <a:pt x="12" y="15"/>
                  </a:lnTo>
                  <a:lnTo>
                    <a:pt x="11" y="19"/>
                  </a:lnTo>
                  <a:lnTo>
                    <a:pt x="10" y="29"/>
                  </a:lnTo>
                  <a:lnTo>
                    <a:pt x="10" y="3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61" name="Freeform 41"/>
            <p:cNvSpPr>
              <a:spLocks noEditPoints="1"/>
            </p:cNvSpPr>
            <p:nvPr/>
          </p:nvSpPr>
          <p:spPr bwMode="auto">
            <a:xfrm>
              <a:off x="559482" y="2862202"/>
              <a:ext cx="44245" cy="81320"/>
            </a:xfrm>
            <a:custGeom>
              <a:avLst/>
              <a:gdLst>
                <a:gd name="T0" fmla="*/ 44 w 45"/>
                <a:gd name="T1" fmla="*/ 2 h 73"/>
                <a:gd name="T2" fmla="*/ 36 w 45"/>
                <a:gd name="T3" fmla="*/ 3 h 73"/>
                <a:gd name="T4" fmla="*/ 26 w 45"/>
                <a:gd name="T5" fmla="*/ 8 h 73"/>
                <a:gd name="T6" fmla="*/ 15 w 45"/>
                <a:gd name="T7" fmla="*/ 24 h 73"/>
                <a:gd name="T8" fmla="*/ 12 w 45"/>
                <a:gd name="T9" fmla="*/ 34 h 73"/>
                <a:gd name="T10" fmla="*/ 19 w 45"/>
                <a:gd name="T11" fmla="*/ 29 h 73"/>
                <a:gd name="T12" fmla="*/ 31 w 45"/>
                <a:gd name="T13" fmla="*/ 28 h 73"/>
                <a:gd name="T14" fmla="*/ 39 w 45"/>
                <a:gd name="T15" fmla="*/ 34 h 73"/>
                <a:gd name="T16" fmla="*/ 42 w 45"/>
                <a:gd name="T17" fmla="*/ 40 h 73"/>
                <a:gd name="T18" fmla="*/ 44 w 45"/>
                <a:gd name="T19" fmla="*/ 55 h 73"/>
                <a:gd name="T20" fmla="*/ 39 w 45"/>
                <a:gd name="T21" fmla="*/ 64 h 73"/>
                <a:gd name="T22" fmla="*/ 31 w 45"/>
                <a:gd name="T23" fmla="*/ 71 h 73"/>
                <a:gd name="T24" fmla="*/ 19 w 45"/>
                <a:gd name="T25" fmla="*/ 73 h 73"/>
                <a:gd name="T26" fmla="*/ 9 w 45"/>
                <a:gd name="T27" fmla="*/ 69 h 73"/>
                <a:gd name="T28" fmla="*/ 0 w 45"/>
                <a:gd name="T29" fmla="*/ 45 h 73"/>
                <a:gd name="T30" fmla="*/ 3 w 45"/>
                <a:gd name="T31" fmla="*/ 27 h 73"/>
                <a:gd name="T32" fmla="*/ 15 w 45"/>
                <a:gd name="T33" fmla="*/ 11 h 73"/>
                <a:gd name="T34" fmla="*/ 25 w 45"/>
                <a:gd name="T35" fmla="*/ 3 h 73"/>
                <a:gd name="T36" fmla="*/ 33 w 45"/>
                <a:gd name="T37" fmla="*/ 1 h 73"/>
                <a:gd name="T38" fmla="*/ 40 w 45"/>
                <a:gd name="T39" fmla="*/ 0 h 73"/>
                <a:gd name="T40" fmla="*/ 11 w 45"/>
                <a:gd name="T41" fmla="*/ 37 h 73"/>
                <a:gd name="T42" fmla="*/ 9 w 45"/>
                <a:gd name="T43" fmla="*/ 48 h 73"/>
                <a:gd name="T44" fmla="*/ 12 w 45"/>
                <a:gd name="T45" fmla="*/ 59 h 73"/>
                <a:gd name="T46" fmla="*/ 15 w 45"/>
                <a:gd name="T47" fmla="*/ 66 h 73"/>
                <a:gd name="T48" fmla="*/ 24 w 45"/>
                <a:gd name="T49" fmla="*/ 70 h 73"/>
                <a:gd name="T50" fmla="*/ 29 w 45"/>
                <a:gd name="T51" fmla="*/ 68 h 73"/>
                <a:gd name="T52" fmla="*/ 33 w 45"/>
                <a:gd name="T53" fmla="*/ 62 h 73"/>
                <a:gd name="T54" fmla="*/ 34 w 45"/>
                <a:gd name="T55" fmla="*/ 48 h 73"/>
                <a:gd name="T56" fmla="*/ 29 w 45"/>
                <a:gd name="T57" fmla="*/ 36 h 73"/>
                <a:gd name="T58" fmla="*/ 24 w 45"/>
                <a:gd name="T59" fmla="*/ 33 h 73"/>
                <a:gd name="T60" fmla="*/ 18 w 45"/>
                <a:gd name="T61" fmla="*/ 34 h 73"/>
                <a:gd name="T62" fmla="*/ 14 w 45"/>
                <a:gd name="T63" fmla="*/ 35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
                <a:gd name="T97" fmla="*/ 0 h 73"/>
                <a:gd name="T98" fmla="*/ 45 w 45"/>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 h="73">
                  <a:moveTo>
                    <a:pt x="44" y="0"/>
                  </a:moveTo>
                  <a:lnTo>
                    <a:pt x="44" y="2"/>
                  </a:lnTo>
                  <a:lnTo>
                    <a:pt x="39" y="3"/>
                  </a:lnTo>
                  <a:lnTo>
                    <a:pt x="36" y="3"/>
                  </a:lnTo>
                  <a:lnTo>
                    <a:pt x="33" y="4"/>
                  </a:lnTo>
                  <a:lnTo>
                    <a:pt x="26" y="8"/>
                  </a:lnTo>
                  <a:lnTo>
                    <a:pt x="24" y="11"/>
                  </a:lnTo>
                  <a:lnTo>
                    <a:pt x="15" y="24"/>
                  </a:lnTo>
                  <a:lnTo>
                    <a:pt x="14" y="28"/>
                  </a:lnTo>
                  <a:lnTo>
                    <a:pt x="12" y="34"/>
                  </a:lnTo>
                  <a:lnTo>
                    <a:pt x="15" y="31"/>
                  </a:lnTo>
                  <a:lnTo>
                    <a:pt x="19" y="29"/>
                  </a:lnTo>
                  <a:lnTo>
                    <a:pt x="23" y="28"/>
                  </a:lnTo>
                  <a:lnTo>
                    <a:pt x="31" y="28"/>
                  </a:lnTo>
                  <a:lnTo>
                    <a:pt x="35" y="30"/>
                  </a:lnTo>
                  <a:lnTo>
                    <a:pt x="39" y="34"/>
                  </a:lnTo>
                  <a:lnTo>
                    <a:pt x="41" y="37"/>
                  </a:lnTo>
                  <a:lnTo>
                    <a:pt x="42" y="40"/>
                  </a:lnTo>
                  <a:lnTo>
                    <a:pt x="45" y="49"/>
                  </a:lnTo>
                  <a:lnTo>
                    <a:pt x="44" y="55"/>
                  </a:lnTo>
                  <a:lnTo>
                    <a:pt x="41" y="60"/>
                  </a:lnTo>
                  <a:lnTo>
                    <a:pt x="39" y="64"/>
                  </a:lnTo>
                  <a:lnTo>
                    <a:pt x="36" y="68"/>
                  </a:lnTo>
                  <a:lnTo>
                    <a:pt x="31" y="71"/>
                  </a:lnTo>
                  <a:lnTo>
                    <a:pt x="23" y="73"/>
                  </a:lnTo>
                  <a:lnTo>
                    <a:pt x="19" y="73"/>
                  </a:lnTo>
                  <a:lnTo>
                    <a:pt x="13" y="71"/>
                  </a:lnTo>
                  <a:lnTo>
                    <a:pt x="9" y="69"/>
                  </a:lnTo>
                  <a:lnTo>
                    <a:pt x="3" y="58"/>
                  </a:lnTo>
                  <a:lnTo>
                    <a:pt x="0" y="45"/>
                  </a:lnTo>
                  <a:lnTo>
                    <a:pt x="1" y="35"/>
                  </a:lnTo>
                  <a:lnTo>
                    <a:pt x="3" y="27"/>
                  </a:lnTo>
                  <a:lnTo>
                    <a:pt x="6" y="22"/>
                  </a:lnTo>
                  <a:lnTo>
                    <a:pt x="15" y="11"/>
                  </a:lnTo>
                  <a:lnTo>
                    <a:pt x="18" y="7"/>
                  </a:lnTo>
                  <a:lnTo>
                    <a:pt x="25" y="3"/>
                  </a:lnTo>
                  <a:lnTo>
                    <a:pt x="28" y="2"/>
                  </a:lnTo>
                  <a:lnTo>
                    <a:pt x="33" y="1"/>
                  </a:lnTo>
                  <a:lnTo>
                    <a:pt x="36" y="1"/>
                  </a:lnTo>
                  <a:lnTo>
                    <a:pt x="40" y="0"/>
                  </a:lnTo>
                  <a:lnTo>
                    <a:pt x="44" y="0"/>
                  </a:lnTo>
                  <a:close/>
                  <a:moveTo>
                    <a:pt x="11" y="37"/>
                  </a:moveTo>
                  <a:lnTo>
                    <a:pt x="11" y="42"/>
                  </a:lnTo>
                  <a:lnTo>
                    <a:pt x="9" y="48"/>
                  </a:lnTo>
                  <a:lnTo>
                    <a:pt x="11" y="52"/>
                  </a:lnTo>
                  <a:lnTo>
                    <a:pt x="12" y="59"/>
                  </a:lnTo>
                  <a:lnTo>
                    <a:pt x="13" y="62"/>
                  </a:lnTo>
                  <a:lnTo>
                    <a:pt x="15" y="66"/>
                  </a:lnTo>
                  <a:lnTo>
                    <a:pt x="17" y="68"/>
                  </a:lnTo>
                  <a:lnTo>
                    <a:pt x="24" y="70"/>
                  </a:lnTo>
                  <a:lnTo>
                    <a:pt x="26" y="70"/>
                  </a:lnTo>
                  <a:lnTo>
                    <a:pt x="29" y="68"/>
                  </a:lnTo>
                  <a:lnTo>
                    <a:pt x="31" y="66"/>
                  </a:lnTo>
                  <a:lnTo>
                    <a:pt x="33" y="62"/>
                  </a:lnTo>
                  <a:lnTo>
                    <a:pt x="35" y="53"/>
                  </a:lnTo>
                  <a:lnTo>
                    <a:pt x="34" y="48"/>
                  </a:lnTo>
                  <a:lnTo>
                    <a:pt x="31" y="39"/>
                  </a:lnTo>
                  <a:lnTo>
                    <a:pt x="29" y="36"/>
                  </a:lnTo>
                  <a:lnTo>
                    <a:pt x="27" y="34"/>
                  </a:lnTo>
                  <a:lnTo>
                    <a:pt x="24" y="33"/>
                  </a:lnTo>
                  <a:lnTo>
                    <a:pt x="19" y="33"/>
                  </a:lnTo>
                  <a:lnTo>
                    <a:pt x="18" y="34"/>
                  </a:lnTo>
                  <a:lnTo>
                    <a:pt x="16" y="34"/>
                  </a:lnTo>
                  <a:lnTo>
                    <a:pt x="14" y="35"/>
                  </a:lnTo>
                  <a:lnTo>
                    <a:pt x="11" y="37"/>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62" name="Freeform 42"/>
            <p:cNvSpPr>
              <a:spLocks noEditPoints="1"/>
            </p:cNvSpPr>
            <p:nvPr/>
          </p:nvSpPr>
          <p:spPr bwMode="auto">
            <a:xfrm>
              <a:off x="428712" y="2657231"/>
              <a:ext cx="43262" cy="82434"/>
            </a:xfrm>
            <a:custGeom>
              <a:avLst/>
              <a:gdLst>
                <a:gd name="T0" fmla="*/ 0 w 44"/>
                <a:gd name="T1" fmla="*/ 38 h 74"/>
                <a:gd name="T2" fmla="*/ 1 w 44"/>
                <a:gd name="T3" fmla="*/ 27 h 74"/>
                <a:gd name="T4" fmla="*/ 3 w 44"/>
                <a:gd name="T5" fmla="*/ 17 h 74"/>
                <a:gd name="T6" fmla="*/ 5 w 44"/>
                <a:gd name="T7" fmla="*/ 12 h 74"/>
                <a:gd name="T8" fmla="*/ 8 w 44"/>
                <a:gd name="T9" fmla="*/ 8 h 74"/>
                <a:gd name="T10" fmla="*/ 13 w 44"/>
                <a:gd name="T11" fmla="*/ 3 h 74"/>
                <a:gd name="T12" fmla="*/ 16 w 44"/>
                <a:gd name="T13" fmla="*/ 2 h 74"/>
                <a:gd name="T14" fmla="*/ 18 w 44"/>
                <a:gd name="T15" fmla="*/ 1 h 74"/>
                <a:gd name="T16" fmla="*/ 22 w 44"/>
                <a:gd name="T17" fmla="*/ 0 h 74"/>
                <a:gd name="T18" fmla="*/ 26 w 44"/>
                <a:gd name="T19" fmla="*/ 1 h 74"/>
                <a:gd name="T20" fmla="*/ 29 w 44"/>
                <a:gd name="T21" fmla="*/ 2 h 74"/>
                <a:gd name="T22" fmla="*/ 33 w 44"/>
                <a:gd name="T23" fmla="*/ 5 h 74"/>
                <a:gd name="T24" fmla="*/ 36 w 44"/>
                <a:gd name="T25" fmla="*/ 8 h 74"/>
                <a:gd name="T26" fmla="*/ 40 w 44"/>
                <a:gd name="T27" fmla="*/ 16 h 74"/>
                <a:gd name="T28" fmla="*/ 44 w 44"/>
                <a:gd name="T29" fmla="*/ 25 h 74"/>
                <a:gd name="T30" fmla="*/ 44 w 44"/>
                <a:gd name="T31" fmla="*/ 47 h 74"/>
                <a:gd name="T32" fmla="*/ 40 w 44"/>
                <a:gd name="T33" fmla="*/ 57 h 74"/>
                <a:gd name="T34" fmla="*/ 38 w 44"/>
                <a:gd name="T35" fmla="*/ 63 h 74"/>
                <a:gd name="T36" fmla="*/ 35 w 44"/>
                <a:gd name="T37" fmla="*/ 67 h 74"/>
                <a:gd name="T38" fmla="*/ 32 w 44"/>
                <a:gd name="T39" fmla="*/ 70 h 74"/>
                <a:gd name="T40" fmla="*/ 28 w 44"/>
                <a:gd name="T41" fmla="*/ 73 h 74"/>
                <a:gd name="T42" fmla="*/ 25 w 44"/>
                <a:gd name="T43" fmla="*/ 74 h 74"/>
                <a:gd name="T44" fmla="*/ 22 w 44"/>
                <a:gd name="T45" fmla="*/ 74 h 74"/>
                <a:gd name="T46" fmla="*/ 17 w 44"/>
                <a:gd name="T47" fmla="*/ 73 h 74"/>
                <a:gd name="T48" fmla="*/ 13 w 44"/>
                <a:gd name="T49" fmla="*/ 70 h 74"/>
                <a:gd name="T50" fmla="*/ 8 w 44"/>
                <a:gd name="T51" fmla="*/ 67 h 74"/>
                <a:gd name="T52" fmla="*/ 5 w 44"/>
                <a:gd name="T53" fmla="*/ 62 h 74"/>
                <a:gd name="T54" fmla="*/ 1 w 44"/>
                <a:gd name="T55" fmla="*/ 51 h 74"/>
                <a:gd name="T56" fmla="*/ 0 w 44"/>
                <a:gd name="T57" fmla="*/ 38 h 74"/>
                <a:gd name="T58" fmla="*/ 10 w 44"/>
                <a:gd name="T59" fmla="*/ 40 h 74"/>
                <a:gd name="T60" fmla="*/ 11 w 44"/>
                <a:gd name="T61" fmla="*/ 52 h 74"/>
                <a:gd name="T62" fmla="*/ 13 w 44"/>
                <a:gd name="T63" fmla="*/ 63 h 74"/>
                <a:gd name="T64" fmla="*/ 15 w 44"/>
                <a:gd name="T65" fmla="*/ 66 h 74"/>
                <a:gd name="T66" fmla="*/ 16 w 44"/>
                <a:gd name="T67" fmla="*/ 68 h 74"/>
                <a:gd name="T68" fmla="*/ 19 w 44"/>
                <a:gd name="T69" fmla="*/ 70 h 74"/>
                <a:gd name="T70" fmla="*/ 24 w 44"/>
                <a:gd name="T71" fmla="*/ 70 h 74"/>
                <a:gd name="T72" fmla="*/ 26 w 44"/>
                <a:gd name="T73" fmla="*/ 69 h 74"/>
                <a:gd name="T74" fmla="*/ 29 w 44"/>
                <a:gd name="T75" fmla="*/ 66 h 74"/>
                <a:gd name="T76" fmla="*/ 32 w 44"/>
                <a:gd name="T77" fmla="*/ 59 h 74"/>
                <a:gd name="T78" fmla="*/ 34 w 44"/>
                <a:gd name="T79" fmla="*/ 48 h 74"/>
                <a:gd name="T80" fmla="*/ 34 w 44"/>
                <a:gd name="T81" fmla="*/ 23 h 74"/>
                <a:gd name="T82" fmla="*/ 32 w 44"/>
                <a:gd name="T83" fmla="*/ 13 h 74"/>
                <a:gd name="T84" fmla="*/ 28 w 44"/>
                <a:gd name="T85" fmla="*/ 7 h 74"/>
                <a:gd name="T86" fmla="*/ 26 w 44"/>
                <a:gd name="T87" fmla="*/ 5 h 74"/>
                <a:gd name="T88" fmla="*/ 24 w 44"/>
                <a:gd name="T89" fmla="*/ 5 h 74"/>
                <a:gd name="T90" fmla="*/ 22 w 44"/>
                <a:gd name="T91" fmla="*/ 3 h 74"/>
                <a:gd name="T92" fmla="*/ 19 w 44"/>
                <a:gd name="T93" fmla="*/ 5 h 74"/>
                <a:gd name="T94" fmla="*/ 18 w 44"/>
                <a:gd name="T95" fmla="*/ 6 h 74"/>
                <a:gd name="T96" fmla="*/ 16 w 44"/>
                <a:gd name="T97" fmla="*/ 7 h 74"/>
                <a:gd name="T98" fmla="*/ 14 w 44"/>
                <a:gd name="T99" fmla="*/ 10 h 74"/>
                <a:gd name="T100" fmla="*/ 12 w 44"/>
                <a:gd name="T101" fmla="*/ 16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8"/>
                  </a:moveTo>
                  <a:lnTo>
                    <a:pt x="1" y="27"/>
                  </a:lnTo>
                  <a:lnTo>
                    <a:pt x="3" y="17"/>
                  </a:lnTo>
                  <a:lnTo>
                    <a:pt x="5" y="12"/>
                  </a:lnTo>
                  <a:lnTo>
                    <a:pt x="8" y="8"/>
                  </a:lnTo>
                  <a:lnTo>
                    <a:pt x="13" y="3"/>
                  </a:lnTo>
                  <a:lnTo>
                    <a:pt x="16" y="2"/>
                  </a:lnTo>
                  <a:lnTo>
                    <a:pt x="18" y="1"/>
                  </a:lnTo>
                  <a:lnTo>
                    <a:pt x="22" y="0"/>
                  </a:lnTo>
                  <a:lnTo>
                    <a:pt x="26" y="1"/>
                  </a:lnTo>
                  <a:lnTo>
                    <a:pt x="29" y="2"/>
                  </a:lnTo>
                  <a:lnTo>
                    <a:pt x="33" y="5"/>
                  </a:lnTo>
                  <a:lnTo>
                    <a:pt x="36" y="8"/>
                  </a:lnTo>
                  <a:lnTo>
                    <a:pt x="40" y="16"/>
                  </a:lnTo>
                  <a:lnTo>
                    <a:pt x="44" y="25"/>
                  </a:lnTo>
                  <a:lnTo>
                    <a:pt x="44" y="47"/>
                  </a:lnTo>
                  <a:lnTo>
                    <a:pt x="40" y="57"/>
                  </a:lnTo>
                  <a:lnTo>
                    <a:pt x="38" y="63"/>
                  </a:lnTo>
                  <a:lnTo>
                    <a:pt x="35" y="67"/>
                  </a:lnTo>
                  <a:lnTo>
                    <a:pt x="32" y="70"/>
                  </a:lnTo>
                  <a:lnTo>
                    <a:pt x="28" y="73"/>
                  </a:lnTo>
                  <a:lnTo>
                    <a:pt x="25" y="74"/>
                  </a:lnTo>
                  <a:lnTo>
                    <a:pt x="22" y="74"/>
                  </a:lnTo>
                  <a:lnTo>
                    <a:pt x="17" y="73"/>
                  </a:lnTo>
                  <a:lnTo>
                    <a:pt x="13" y="70"/>
                  </a:lnTo>
                  <a:lnTo>
                    <a:pt x="8" y="67"/>
                  </a:lnTo>
                  <a:lnTo>
                    <a:pt x="5" y="62"/>
                  </a:lnTo>
                  <a:lnTo>
                    <a:pt x="1" y="51"/>
                  </a:lnTo>
                  <a:lnTo>
                    <a:pt x="0" y="38"/>
                  </a:lnTo>
                  <a:close/>
                  <a:moveTo>
                    <a:pt x="10" y="40"/>
                  </a:moveTo>
                  <a:lnTo>
                    <a:pt x="11" y="52"/>
                  </a:lnTo>
                  <a:lnTo>
                    <a:pt x="13" y="63"/>
                  </a:lnTo>
                  <a:lnTo>
                    <a:pt x="15" y="66"/>
                  </a:lnTo>
                  <a:lnTo>
                    <a:pt x="16" y="68"/>
                  </a:lnTo>
                  <a:lnTo>
                    <a:pt x="19" y="70"/>
                  </a:lnTo>
                  <a:lnTo>
                    <a:pt x="24" y="70"/>
                  </a:lnTo>
                  <a:lnTo>
                    <a:pt x="26" y="69"/>
                  </a:lnTo>
                  <a:lnTo>
                    <a:pt x="29" y="66"/>
                  </a:lnTo>
                  <a:lnTo>
                    <a:pt x="32" y="59"/>
                  </a:lnTo>
                  <a:lnTo>
                    <a:pt x="34" y="48"/>
                  </a:lnTo>
                  <a:lnTo>
                    <a:pt x="34" y="23"/>
                  </a:lnTo>
                  <a:lnTo>
                    <a:pt x="32" y="13"/>
                  </a:lnTo>
                  <a:lnTo>
                    <a:pt x="28" y="7"/>
                  </a:lnTo>
                  <a:lnTo>
                    <a:pt x="26" y="5"/>
                  </a:lnTo>
                  <a:lnTo>
                    <a:pt x="24" y="5"/>
                  </a:lnTo>
                  <a:lnTo>
                    <a:pt x="22" y="3"/>
                  </a:lnTo>
                  <a:lnTo>
                    <a:pt x="19" y="5"/>
                  </a:lnTo>
                  <a:lnTo>
                    <a:pt x="18" y="6"/>
                  </a:lnTo>
                  <a:lnTo>
                    <a:pt x="16" y="7"/>
                  </a:lnTo>
                  <a:lnTo>
                    <a:pt x="14" y="10"/>
                  </a:lnTo>
                  <a:lnTo>
                    <a:pt x="12" y="16"/>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63" name="Freeform 43"/>
            <p:cNvSpPr>
              <a:spLocks/>
            </p:cNvSpPr>
            <p:nvPr/>
          </p:nvSpPr>
          <p:spPr bwMode="auto">
            <a:xfrm>
              <a:off x="484756" y="2726297"/>
              <a:ext cx="11799" cy="13368"/>
            </a:xfrm>
            <a:custGeom>
              <a:avLst/>
              <a:gdLst>
                <a:gd name="T0" fmla="*/ 6 w 12"/>
                <a:gd name="T1" fmla="*/ 0 h 12"/>
                <a:gd name="T2" fmla="*/ 7 w 12"/>
                <a:gd name="T3" fmla="*/ 0 h 12"/>
                <a:gd name="T4" fmla="*/ 11 w 12"/>
                <a:gd name="T5" fmla="*/ 3 h 12"/>
                <a:gd name="T6" fmla="*/ 12 w 12"/>
                <a:gd name="T7" fmla="*/ 5 h 12"/>
                <a:gd name="T8" fmla="*/ 12 w 12"/>
                <a:gd name="T9" fmla="*/ 7 h 12"/>
                <a:gd name="T10" fmla="*/ 7 w 12"/>
                <a:gd name="T11" fmla="*/ 12 h 12"/>
                <a:gd name="T12" fmla="*/ 4 w 12"/>
                <a:gd name="T13" fmla="*/ 12 h 12"/>
                <a:gd name="T14" fmla="*/ 0 w 12"/>
                <a:gd name="T15" fmla="*/ 7 h 12"/>
                <a:gd name="T16" fmla="*/ 0 w 12"/>
                <a:gd name="T17" fmla="*/ 4 h 12"/>
                <a:gd name="T18" fmla="*/ 4 w 12"/>
                <a:gd name="T19" fmla="*/ 0 h 12"/>
                <a:gd name="T20" fmla="*/ 6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6" y="0"/>
                  </a:moveTo>
                  <a:lnTo>
                    <a:pt x="7" y="0"/>
                  </a:lnTo>
                  <a:lnTo>
                    <a:pt x="11" y="3"/>
                  </a:lnTo>
                  <a:lnTo>
                    <a:pt x="12" y="5"/>
                  </a:lnTo>
                  <a:lnTo>
                    <a:pt x="12" y="7"/>
                  </a:lnTo>
                  <a:lnTo>
                    <a:pt x="7" y="12"/>
                  </a:lnTo>
                  <a:lnTo>
                    <a:pt x="4" y="12"/>
                  </a:lnTo>
                  <a:lnTo>
                    <a:pt x="0" y="7"/>
                  </a:lnTo>
                  <a:lnTo>
                    <a:pt x="0" y="4"/>
                  </a:lnTo>
                  <a:lnTo>
                    <a:pt x="4" y="0"/>
                  </a:lnTo>
                  <a:lnTo>
                    <a:pt x="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64" name="Freeform 44"/>
            <p:cNvSpPr>
              <a:spLocks noEditPoints="1"/>
            </p:cNvSpPr>
            <p:nvPr/>
          </p:nvSpPr>
          <p:spPr bwMode="auto">
            <a:xfrm>
              <a:off x="507371" y="2657231"/>
              <a:ext cx="43262" cy="82434"/>
            </a:xfrm>
            <a:custGeom>
              <a:avLst/>
              <a:gdLst>
                <a:gd name="T0" fmla="*/ 0 w 44"/>
                <a:gd name="T1" fmla="*/ 38 h 74"/>
                <a:gd name="T2" fmla="*/ 1 w 44"/>
                <a:gd name="T3" fmla="*/ 27 h 74"/>
                <a:gd name="T4" fmla="*/ 3 w 44"/>
                <a:gd name="T5" fmla="*/ 17 h 74"/>
                <a:gd name="T6" fmla="*/ 5 w 44"/>
                <a:gd name="T7" fmla="*/ 12 h 74"/>
                <a:gd name="T8" fmla="*/ 9 w 44"/>
                <a:gd name="T9" fmla="*/ 8 h 74"/>
                <a:gd name="T10" fmla="*/ 13 w 44"/>
                <a:gd name="T11" fmla="*/ 3 h 74"/>
                <a:gd name="T12" fmla="*/ 16 w 44"/>
                <a:gd name="T13" fmla="*/ 2 h 74"/>
                <a:gd name="T14" fmla="*/ 19 w 44"/>
                <a:gd name="T15" fmla="*/ 1 h 74"/>
                <a:gd name="T16" fmla="*/ 22 w 44"/>
                <a:gd name="T17" fmla="*/ 0 h 74"/>
                <a:gd name="T18" fmla="*/ 26 w 44"/>
                <a:gd name="T19" fmla="*/ 1 h 74"/>
                <a:gd name="T20" fmla="*/ 30 w 44"/>
                <a:gd name="T21" fmla="*/ 2 h 74"/>
                <a:gd name="T22" fmla="*/ 33 w 44"/>
                <a:gd name="T23" fmla="*/ 5 h 74"/>
                <a:gd name="T24" fmla="*/ 36 w 44"/>
                <a:gd name="T25" fmla="*/ 8 h 74"/>
                <a:gd name="T26" fmla="*/ 41 w 44"/>
                <a:gd name="T27" fmla="*/ 16 h 74"/>
                <a:gd name="T28" fmla="*/ 44 w 44"/>
                <a:gd name="T29" fmla="*/ 25 h 74"/>
                <a:gd name="T30" fmla="*/ 44 w 44"/>
                <a:gd name="T31" fmla="*/ 36 h 74"/>
                <a:gd name="T32" fmla="*/ 43 w 44"/>
                <a:gd name="T33" fmla="*/ 47 h 74"/>
                <a:gd name="T34" fmla="*/ 41 w 44"/>
                <a:gd name="T35" fmla="*/ 57 h 74"/>
                <a:gd name="T36" fmla="*/ 38 w 44"/>
                <a:gd name="T37" fmla="*/ 63 h 74"/>
                <a:gd name="T38" fmla="*/ 35 w 44"/>
                <a:gd name="T39" fmla="*/ 67 h 74"/>
                <a:gd name="T40" fmla="*/ 32 w 44"/>
                <a:gd name="T41" fmla="*/ 70 h 74"/>
                <a:gd name="T42" fmla="*/ 27 w 44"/>
                <a:gd name="T43" fmla="*/ 73 h 74"/>
                <a:gd name="T44" fmla="*/ 22 w 44"/>
                <a:gd name="T45" fmla="*/ 74 h 74"/>
                <a:gd name="T46" fmla="*/ 17 w 44"/>
                <a:gd name="T47" fmla="*/ 73 h 74"/>
                <a:gd name="T48" fmla="*/ 13 w 44"/>
                <a:gd name="T49" fmla="*/ 70 h 74"/>
                <a:gd name="T50" fmla="*/ 9 w 44"/>
                <a:gd name="T51" fmla="*/ 67 h 74"/>
                <a:gd name="T52" fmla="*/ 5 w 44"/>
                <a:gd name="T53" fmla="*/ 62 h 74"/>
                <a:gd name="T54" fmla="*/ 1 w 44"/>
                <a:gd name="T55" fmla="*/ 51 h 74"/>
                <a:gd name="T56" fmla="*/ 0 w 44"/>
                <a:gd name="T57" fmla="*/ 38 h 74"/>
                <a:gd name="T58" fmla="*/ 10 w 44"/>
                <a:gd name="T59" fmla="*/ 40 h 74"/>
                <a:gd name="T60" fmla="*/ 11 w 44"/>
                <a:gd name="T61" fmla="*/ 52 h 74"/>
                <a:gd name="T62" fmla="*/ 13 w 44"/>
                <a:gd name="T63" fmla="*/ 63 h 74"/>
                <a:gd name="T64" fmla="*/ 15 w 44"/>
                <a:gd name="T65" fmla="*/ 66 h 74"/>
                <a:gd name="T66" fmla="*/ 16 w 44"/>
                <a:gd name="T67" fmla="*/ 68 h 74"/>
                <a:gd name="T68" fmla="*/ 19 w 44"/>
                <a:gd name="T69" fmla="*/ 70 h 74"/>
                <a:gd name="T70" fmla="*/ 24 w 44"/>
                <a:gd name="T71" fmla="*/ 70 h 74"/>
                <a:gd name="T72" fmla="*/ 25 w 44"/>
                <a:gd name="T73" fmla="*/ 69 h 74"/>
                <a:gd name="T74" fmla="*/ 27 w 44"/>
                <a:gd name="T75" fmla="*/ 68 h 74"/>
                <a:gd name="T76" fmla="*/ 30 w 44"/>
                <a:gd name="T77" fmla="*/ 66 h 74"/>
                <a:gd name="T78" fmla="*/ 32 w 44"/>
                <a:gd name="T79" fmla="*/ 59 h 74"/>
                <a:gd name="T80" fmla="*/ 34 w 44"/>
                <a:gd name="T81" fmla="*/ 48 h 74"/>
                <a:gd name="T82" fmla="*/ 34 w 44"/>
                <a:gd name="T83" fmla="*/ 23 h 74"/>
                <a:gd name="T84" fmla="*/ 32 w 44"/>
                <a:gd name="T85" fmla="*/ 13 h 74"/>
                <a:gd name="T86" fmla="*/ 28 w 44"/>
                <a:gd name="T87" fmla="*/ 7 h 74"/>
                <a:gd name="T88" fmla="*/ 26 w 44"/>
                <a:gd name="T89" fmla="*/ 5 h 74"/>
                <a:gd name="T90" fmla="*/ 24 w 44"/>
                <a:gd name="T91" fmla="*/ 5 h 74"/>
                <a:gd name="T92" fmla="*/ 22 w 44"/>
                <a:gd name="T93" fmla="*/ 3 h 74"/>
                <a:gd name="T94" fmla="*/ 17 w 44"/>
                <a:gd name="T95" fmla="*/ 6 h 74"/>
                <a:gd name="T96" fmla="*/ 16 w 44"/>
                <a:gd name="T97" fmla="*/ 7 h 74"/>
                <a:gd name="T98" fmla="*/ 14 w 44"/>
                <a:gd name="T99" fmla="*/ 10 h 74"/>
                <a:gd name="T100" fmla="*/ 12 w 44"/>
                <a:gd name="T101" fmla="*/ 16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8"/>
                  </a:moveTo>
                  <a:lnTo>
                    <a:pt x="1" y="27"/>
                  </a:lnTo>
                  <a:lnTo>
                    <a:pt x="3" y="17"/>
                  </a:lnTo>
                  <a:lnTo>
                    <a:pt x="5" y="12"/>
                  </a:lnTo>
                  <a:lnTo>
                    <a:pt x="9" y="8"/>
                  </a:lnTo>
                  <a:lnTo>
                    <a:pt x="13" y="3"/>
                  </a:lnTo>
                  <a:lnTo>
                    <a:pt x="16" y="2"/>
                  </a:lnTo>
                  <a:lnTo>
                    <a:pt x="19" y="1"/>
                  </a:lnTo>
                  <a:lnTo>
                    <a:pt x="22" y="0"/>
                  </a:lnTo>
                  <a:lnTo>
                    <a:pt x="26" y="1"/>
                  </a:lnTo>
                  <a:lnTo>
                    <a:pt x="30" y="2"/>
                  </a:lnTo>
                  <a:lnTo>
                    <a:pt x="33" y="5"/>
                  </a:lnTo>
                  <a:lnTo>
                    <a:pt x="36" y="8"/>
                  </a:lnTo>
                  <a:lnTo>
                    <a:pt x="41" y="16"/>
                  </a:lnTo>
                  <a:lnTo>
                    <a:pt x="44" y="25"/>
                  </a:lnTo>
                  <a:lnTo>
                    <a:pt x="44" y="36"/>
                  </a:lnTo>
                  <a:lnTo>
                    <a:pt x="43" y="47"/>
                  </a:lnTo>
                  <a:lnTo>
                    <a:pt x="41" y="57"/>
                  </a:lnTo>
                  <a:lnTo>
                    <a:pt x="38" y="63"/>
                  </a:lnTo>
                  <a:lnTo>
                    <a:pt x="35" y="67"/>
                  </a:lnTo>
                  <a:lnTo>
                    <a:pt x="32" y="70"/>
                  </a:lnTo>
                  <a:lnTo>
                    <a:pt x="27" y="73"/>
                  </a:lnTo>
                  <a:lnTo>
                    <a:pt x="22" y="74"/>
                  </a:lnTo>
                  <a:lnTo>
                    <a:pt x="17" y="73"/>
                  </a:lnTo>
                  <a:lnTo>
                    <a:pt x="13" y="70"/>
                  </a:lnTo>
                  <a:lnTo>
                    <a:pt x="9" y="67"/>
                  </a:lnTo>
                  <a:lnTo>
                    <a:pt x="5" y="62"/>
                  </a:lnTo>
                  <a:lnTo>
                    <a:pt x="1" y="51"/>
                  </a:lnTo>
                  <a:lnTo>
                    <a:pt x="0" y="38"/>
                  </a:lnTo>
                  <a:close/>
                  <a:moveTo>
                    <a:pt x="10" y="40"/>
                  </a:moveTo>
                  <a:lnTo>
                    <a:pt x="11" y="52"/>
                  </a:lnTo>
                  <a:lnTo>
                    <a:pt x="13" y="63"/>
                  </a:lnTo>
                  <a:lnTo>
                    <a:pt x="15" y="66"/>
                  </a:lnTo>
                  <a:lnTo>
                    <a:pt x="16" y="68"/>
                  </a:lnTo>
                  <a:lnTo>
                    <a:pt x="19" y="70"/>
                  </a:lnTo>
                  <a:lnTo>
                    <a:pt x="24" y="70"/>
                  </a:lnTo>
                  <a:lnTo>
                    <a:pt x="25" y="69"/>
                  </a:lnTo>
                  <a:lnTo>
                    <a:pt x="27" y="68"/>
                  </a:lnTo>
                  <a:lnTo>
                    <a:pt x="30" y="66"/>
                  </a:lnTo>
                  <a:lnTo>
                    <a:pt x="32" y="59"/>
                  </a:lnTo>
                  <a:lnTo>
                    <a:pt x="34" y="48"/>
                  </a:lnTo>
                  <a:lnTo>
                    <a:pt x="34" y="23"/>
                  </a:lnTo>
                  <a:lnTo>
                    <a:pt x="32" y="13"/>
                  </a:lnTo>
                  <a:lnTo>
                    <a:pt x="28" y="7"/>
                  </a:lnTo>
                  <a:lnTo>
                    <a:pt x="26" y="5"/>
                  </a:lnTo>
                  <a:lnTo>
                    <a:pt x="24" y="5"/>
                  </a:lnTo>
                  <a:lnTo>
                    <a:pt x="22" y="3"/>
                  </a:lnTo>
                  <a:lnTo>
                    <a:pt x="17" y="6"/>
                  </a:lnTo>
                  <a:lnTo>
                    <a:pt x="16" y="7"/>
                  </a:lnTo>
                  <a:lnTo>
                    <a:pt x="14" y="10"/>
                  </a:lnTo>
                  <a:lnTo>
                    <a:pt x="12" y="16"/>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65" name="Freeform 45"/>
            <p:cNvSpPr>
              <a:spLocks noEditPoints="1"/>
            </p:cNvSpPr>
            <p:nvPr/>
          </p:nvSpPr>
          <p:spPr bwMode="auto">
            <a:xfrm>
              <a:off x="561448" y="2657231"/>
              <a:ext cx="41296" cy="82434"/>
            </a:xfrm>
            <a:custGeom>
              <a:avLst/>
              <a:gdLst>
                <a:gd name="T0" fmla="*/ 11 w 42"/>
                <a:gd name="T1" fmla="*/ 34 h 74"/>
                <a:gd name="T2" fmla="*/ 2 w 42"/>
                <a:gd name="T3" fmla="*/ 23 h 74"/>
                <a:gd name="T4" fmla="*/ 1 w 42"/>
                <a:gd name="T5" fmla="*/ 17 h 74"/>
                <a:gd name="T6" fmla="*/ 4 w 42"/>
                <a:gd name="T7" fmla="*/ 9 h 74"/>
                <a:gd name="T8" fmla="*/ 10 w 42"/>
                <a:gd name="T9" fmla="*/ 2 h 74"/>
                <a:gd name="T10" fmla="*/ 25 w 42"/>
                <a:gd name="T11" fmla="*/ 0 h 74"/>
                <a:gd name="T12" fmla="*/ 35 w 42"/>
                <a:gd name="T13" fmla="*/ 5 h 74"/>
                <a:gd name="T14" fmla="*/ 39 w 42"/>
                <a:gd name="T15" fmla="*/ 13 h 74"/>
                <a:gd name="T16" fmla="*/ 40 w 42"/>
                <a:gd name="T17" fmla="*/ 19 h 74"/>
                <a:gd name="T18" fmla="*/ 37 w 42"/>
                <a:gd name="T19" fmla="*/ 24 h 74"/>
                <a:gd name="T20" fmla="*/ 29 w 42"/>
                <a:gd name="T21" fmla="*/ 31 h 74"/>
                <a:gd name="T22" fmla="*/ 29 w 42"/>
                <a:gd name="T23" fmla="*/ 38 h 74"/>
                <a:gd name="T24" fmla="*/ 35 w 42"/>
                <a:gd name="T25" fmla="*/ 42 h 74"/>
                <a:gd name="T26" fmla="*/ 40 w 42"/>
                <a:gd name="T27" fmla="*/ 52 h 74"/>
                <a:gd name="T28" fmla="*/ 40 w 42"/>
                <a:gd name="T29" fmla="*/ 61 h 74"/>
                <a:gd name="T30" fmla="*/ 36 w 42"/>
                <a:gd name="T31" fmla="*/ 68 h 74"/>
                <a:gd name="T32" fmla="*/ 28 w 42"/>
                <a:gd name="T33" fmla="*/ 73 h 74"/>
                <a:gd name="T34" fmla="*/ 15 w 42"/>
                <a:gd name="T35" fmla="*/ 74 h 74"/>
                <a:gd name="T36" fmla="*/ 7 w 42"/>
                <a:gd name="T37" fmla="*/ 70 h 74"/>
                <a:gd name="T38" fmla="*/ 2 w 42"/>
                <a:gd name="T39" fmla="*/ 64 h 74"/>
                <a:gd name="T40" fmla="*/ 0 w 42"/>
                <a:gd name="T41" fmla="*/ 56 h 74"/>
                <a:gd name="T42" fmla="*/ 2 w 42"/>
                <a:gd name="T43" fmla="*/ 51 h 74"/>
                <a:gd name="T44" fmla="*/ 10 w 42"/>
                <a:gd name="T45" fmla="*/ 41 h 74"/>
                <a:gd name="T46" fmla="*/ 23 w 42"/>
                <a:gd name="T47" fmla="*/ 32 h 74"/>
                <a:gd name="T48" fmla="*/ 29 w 42"/>
                <a:gd name="T49" fmla="*/ 23 h 74"/>
                <a:gd name="T50" fmla="*/ 31 w 42"/>
                <a:gd name="T51" fmla="*/ 14 h 74"/>
                <a:gd name="T52" fmla="*/ 28 w 42"/>
                <a:gd name="T53" fmla="*/ 7 h 74"/>
                <a:gd name="T54" fmla="*/ 22 w 42"/>
                <a:gd name="T55" fmla="*/ 3 h 74"/>
                <a:gd name="T56" fmla="*/ 14 w 42"/>
                <a:gd name="T57" fmla="*/ 7 h 74"/>
                <a:gd name="T58" fmla="*/ 11 w 42"/>
                <a:gd name="T59" fmla="*/ 13 h 74"/>
                <a:gd name="T60" fmla="*/ 12 w 42"/>
                <a:gd name="T61" fmla="*/ 18 h 74"/>
                <a:gd name="T62" fmla="*/ 16 w 42"/>
                <a:gd name="T63" fmla="*/ 25 h 74"/>
                <a:gd name="T64" fmla="*/ 17 w 42"/>
                <a:gd name="T65" fmla="*/ 40 h 74"/>
                <a:gd name="T66" fmla="*/ 11 w 42"/>
                <a:gd name="T67" fmla="*/ 47 h 74"/>
                <a:gd name="T68" fmla="*/ 10 w 42"/>
                <a:gd name="T69" fmla="*/ 56 h 74"/>
                <a:gd name="T70" fmla="*/ 12 w 42"/>
                <a:gd name="T71" fmla="*/ 64 h 74"/>
                <a:gd name="T72" fmla="*/ 24 w 42"/>
                <a:gd name="T73" fmla="*/ 70 h 74"/>
                <a:gd name="T74" fmla="*/ 28 w 42"/>
                <a:gd name="T75" fmla="*/ 67 h 74"/>
                <a:gd name="T76" fmla="*/ 32 w 42"/>
                <a:gd name="T77" fmla="*/ 59 h 74"/>
                <a:gd name="T78" fmla="*/ 27 w 42"/>
                <a:gd name="T79" fmla="*/ 50 h 74"/>
                <a:gd name="T80" fmla="*/ 22 w 42"/>
                <a:gd name="T81" fmla="*/ 43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74"/>
                <a:gd name="T125" fmla="*/ 42 w 42"/>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74">
                  <a:moveTo>
                    <a:pt x="15" y="38"/>
                  </a:moveTo>
                  <a:lnTo>
                    <a:pt x="11" y="34"/>
                  </a:lnTo>
                  <a:lnTo>
                    <a:pt x="3" y="27"/>
                  </a:lnTo>
                  <a:lnTo>
                    <a:pt x="2" y="23"/>
                  </a:lnTo>
                  <a:lnTo>
                    <a:pt x="2" y="20"/>
                  </a:lnTo>
                  <a:lnTo>
                    <a:pt x="1" y="17"/>
                  </a:lnTo>
                  <a:lnTo>
                    <a:pt x="2" y="12"/>
                  </a:lnTo>
                  <a:lnTo>
                    <a:pt x="4" y="9"/>
                  </a:lnTo>
                  <a:lnTo>
                    <a:pt x="6" y="5"/>
                  </a:lnTo>
                  <a:lnTo>
                    <a:pt x="10" y="2"/>
                  </a:lnTo>
                  <a:lnTo>
                    <a:pt x="16" y="0"/>
                  </a:lnTo>
                  <a:lnTo>
                    <a:pt x="25" y="0"/>
                  </a:lnTo>
                  <a:lnTo>
                    <a:pt x="32" y="2"/>
                  </a:lnTo>
                  <a:lnTo>
                    <a:pt x="35" y="5"/>
                  </a:lnTo>
                  <a:lnTo>
                    <a:pt x="37" y="7"/>
                  </a:lnTo>
                  <a:lnTo>
                    <a:pt x="39" y="13"/>
                  </a:lnTo>
                  <a:lnTo>
                    <a:pt x="40" y="16"/>
                  </a:lnTo>
                  <a:lnTo>
                    <a:pt x="40" y="19"/>
                  </a:lnTo>
                  <a:lnTo>
                    <a:pt x="38" y="21"/>
                  </a:lnTo>
                  <a:lnTo>
                    <a:pt x="37" y="24"/>
                  </a:lnTo>
                  <a:lnTo>
                    <a:pt x="33" y="29"/>
                  </a:lnTo>
                  <a:lnTo>
                    <a:pt x="29" y="31"/>
                  </a:lnTo>
                  <a:lnTo>
                    <a:pt x="25" y="34"/>
                  </a:lnTo>
                  <a:lnTo>
                    <a:pt x="29" y="38"/>
                  </a:lnTo>
                  <a:lnTo>
                    <a:pt x="33" y="40"/>
                  </a:lnTo>
                  <a:lnTo>
                    <a:pt x="35" y="42"/>
                  </a:lnTo>
                  <a:lnTo>
                    <a:pt x="39" y="48"/>
                  </a:lnTo>
                  <a:lnTo>
                    <a:pt x="40" y="52"/>
                  </a:lnTo>
                  <a:lnTo>
                    <a:pt x="42" y="56"/>
                  </a:lnTo>
                  <a:lnTo>
                    <a:pt x="40" y="61"/>
                  </a:lnTo>
                  <a:lnTo>
                    <a:pt x="38" y="65"/>
                  </a:lnTo>
                  <a:lnTo>
                    <a:pt x="36" y="68"/>
                  </a:lnTo>
                  <a:lnTo>
                    <a:pt x="33" y="70"/>
                  </a:lnTo>
                  <a:lnTo>
                    <a:pt x="28" y="73"/>
                  </a:lnTo>
                  <a:lnTo>
                    <a:pt x="25" y="74"/>
                  </a:lnTo>
                  <a:lnTo>
                    <a:pt x="15" y="74"/>
                  </a:lnTo>
                  <a:lnTo>
                    <a:pt x="11" y="72"/>
                  </a:lnTo>
                  <a:lnTo>
                    <a:pt x="7" y="70"/>
                  </a:lnTo>
                  <a:lnTo>
                    <a:pt x="4" y="67"/>
                  </a:lnTo>
                  <a:lnTo>
                    <a:pt x="2" y="64"/>
                  </a:lnTo>
                  <a:lnTo>
                    <a:pt x="1" y="61"/>
                  </a:lnTo>
                  <a:lnTo>
                    <a:pt x="0" y="56"/>
                  </a:lnTo>
                  <a:lnTo>
                    <a:pt x="1" y="53"/>
                  </a:lnTo>
                  <a:lnTo>
                    <a:pt x="2" y="51"/>
                  </a:lnTo>
                  <a:lnTo>
                    <a:pt x="3" y="47"/>
                  </a:lnTo>
                  <a:lnTo>
                    <a:pt x="10" y="41"/>
                  </a:lnTo>
                  <a:lnTo>
                    <a:pt x="15" y="38"/>
                  </a:lnTo>
                  <a:close/>
                  <a:moveTo>
                    <a:pt x="23" y="32"/>
                  </a:moveTo>
                  <a:lnTo>
                    <a:pt x="27" y="25"/>
                  </a:lnTo>
                  <a:lnTo>
                    <a:pt x="29" y="23"/>
                  </a:lnTo>
                  <a:lnTo>
                    <a:pt x="31" y="19"/>
                  </a:lnTo>
                  <a:lnTo>
                    <a:pt x="31" y="14"/>
                  </a:lnTo>
                  <a:lnTo>
                    <a:pt x="29" y="10"/>
                  </a:lnTo>
                  <a:lnTo>
                    <a:pt x="28" y="7"/>
                  </a:lnTo>
                  <a:lnTo>
                    <a:pt x="25" y="5"/>
                  </a:lnTo>
                  <a:lnTo>
                    <a:pt x="22" y="3"/>
                  </a:lnTo>
                  <a:lnTo>
                    <a:pt x="18" y="5"/>
                  </a:lnTo>
                  <a:lnTo>
                    <a:pt x="14" y="7"/>
                  </a:lnTo>
                  <a:lnTo>
                    <a:pt x="12" y="10"/>
                  </a:lnTo>
                  <a:lnTo>
                    <a:pt x="11" y="13"/>
                  </a:lnTo>
                  <a:lnTo>
                    <a:pt x="11" y="16"/>
                  </a:lnTo>
                  <a:lnTo>
                    <a:pt x="12" y="18"/>
                  </a:lnTo>
                  <a:lnTo>
                    <a:pt x="13" y="19"/>
                  </a:lnTo>
                  <a:lnTo>
                    <a:pt x="16" y="25"/>
                  </a:lnTo>
                  <a:lnTo>
                    <a:pt x="23" y="32"/>
                  </a:lnTo>
                  <a:close/>
                  <a:moveTo>
                    <a:pt x="17" y="40"/>
                  </a:moveTo>
                  <a:lnTo>
                    <a:pt x="13" y="44"/>
                  </a:lnTo>
                  <a:lnTo>
                    <a:pt x="11" y="47"/>
                  </a:lnTo>
                  <a:lnTo>
                    <a:pt x="11" y="53"/>
                  </a:lnTo>
                  <a:lnTo>
                    <a:pt x="10" y="56"/>
                  </a:lnTo>
                  <a:lnTo>
                    <a:pt x="11" y="61"/>
                  </a:lnTo>
                  <a:lnTo>
                    <a:pt x="12" y="64"/>
                  </a:lnTo>
                  <a:lnTo>
                    <a:pt x="18" y="70"/>
                  </a:lnTo>
                  <a:lnTo>
                    <a:pt x="24" y="70"/>
                  </a:lnTo>
                  <a:lnTo>
                    <a:pt x="26" y="69"/>
                  </a:lnTo>
                  <a:lnTo>
                    <a:pt x="28" y="67"/>
                  </a:lnTo>
                  <a:lnTo>
                    <a:pt x="31" y="63"/>
                  </a:lnTo>
                  <a:lnTo>
                    <a:pt x="32" y="59"/>
                  </a:lnTo>
                  <a:lnTo>
                    <a:pt x="29" y="53"/>
                  </a:lnTo>
                  <a:lnTo>
                    <a:pt x="27" y="50"/>
                  </a:lnTo>
                  <a:lnTo>
                    <a:pt x="25" y="47"/>
                  </a:lnTo>
                  <a:lnTo>
                    <a:pt x="22" y="43"/>
                  </a:lnTo>
                  <a:lnTo>
                    <a:pt x="17"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66" name="Freeform 46"/>
            <p:cNvSpPr>
              <a:spLocks noEditPoints="1"/>
            </p:cNvSpPr>
            <p:nvPr/>
          </p:nvSpPr>
          <p:spPr bwMode="auto">
            <a:xfrm>
              <a:off x="481807" y="2454488"/>
              <a:ext cx="42279" cy="81320"/>
            </a:xfrm>
            <a:custGeom>
              <a:avLst/>
              <a:gdLst>
                <a:gd name="T0" fmla="*/ 0 w 43"/>
                <a:gd name="T1" fmla="*/ 37 h 73"/>
                <a:gd name="T2" fmla="*/ 1 w 43"/>
                <a:gd name="T3" fmla="*/ 26 h 73"/>
                <a:gd name="T4" fmla="*/ 3 w 43"/>
                <a:gd name="T5" fmla="*/ 16 h 73"/>
                <a:gd name="T6" fmla="*/ 5 w 43"/>
                <a:gd name="T7" fmla="*/ 12 h 73"/>
                <a:gd name="T8" fmla="*/ 8 w 43"/>
                <a:gd name="T9" fmla="*/ 7 h 73"/>
                <a:gd name="T10" fmla="*/ 13 w 43"/>
                <a:gd name="T11" fmla="*/ 3 h 73"/>
                <a:gd name="T12" fmla="*/ 16 w 43"/>
                <a:gd name="T13" fmla="*/ 2 h 73"/>
                <a:gd name="T14" fmla="*/ 18 w 43"/>
                <a:gd name="T15" fmla="*/ 1 h 73"/>
                <a:gd name="T16" fmla="*/ 21 w 43"/>
                <a:gd name="T17" fmla="*/ 0 h 73"/>
                <a:gd name="T18" fmla="*/ 26 w 43"/>
                <a:gd name="T19" fmla="*/ 1 h 73"/>
                <a:gd name="T20" fmla="*/ 29 w 43"/>
                <a:gd name="T21" fmla="*/ 2 h 73"/>
                <a:gd name="T22" fmla="*/ 32 w 43"/>
                <a:gd name="T23" fmla="*/ 4 h 73"/>
                <a:gd name="T24" fmla="*/ 36 w 43"/>
                <a:gd name="T25" fmla="*/ 7 h 73"/>
                <a:gd name="T26" fmla="*/ 40 w 43"/>
                <a:gd name="T27" fmla="*/ 15 h 73"/>
                <a:gd name="T28" fmla="*/ 43 w 43"/>
                <a:gd name="T29" fmla="*/ 25 h 73"/>
                <a:gd name="T30" fmla="*/ 43 w 43"/>
                <a:gd name="T31" fmla="*/ 47 h 73"/>
                <a:gd name="T32" fmla="*/ 40 w 43"/>
                <a:gd name="T33" fmla="*/ 57 h 73"/>
                <a:gd name="T34" fmla="*/ 38 w 43"/>
                <a:gd name="T35" fmla="*/ 62 h 73"/>
                <a:gd name="T36" fmla="*/ 35 w 43"/>
                <a:gd name="T37" fmla="*/ 67 h 73"/>
                <a:gd name="T38" fmla="*/ 31 w 43"/>
                <a:gd name="T39" fmla="*/ 70 h 73"/>
                <a:gd name="T40" fmla="*/ 28 w 43"/>
                <a:gd name="T41" fmla="*/ 72 h 73"/>
                <a:gd name="T42" fmla="*/ 25 w 43"/>
                <a:gd name="T43" fmla="*/ 73 h 73"/>
                <a:gd name="T44" fmla="*/ 21 w 43"/>
                <a:gd name="T45" fmla="*/ 73 h 73"/>
                <a:gd name="T46" fmla="*/ 17 w 43"/>
                <a:gd name="T47" fmla="*/ 72 h 73"/>
                <a:gd name="T48" fmla="*/ 13 w 43"/>
                <a:gd name="T49" fmla="*/ 70 h 73"/>
                <a:gd name="T50" fmla="*/ 8 w 43"/>
                <a:gd name="T51" fmla="*/ 67 h 73"/>
                <a:gd name="T52" fmla="*/ 5 w 43"/>
                <a:gd name="T53" fmla="*/ 61 h 73"/>
                <a:gd name="T54" fmla="*/ 1 w 43"/>
                <a:gd name="T55" fmla="*/ 50 h 73"/>
                <a:gd name="T56" fmla="*/ 0 w 43"/>
                <a:gd name="T57" fmla="*/ 37 h 73"/>
                <a:gd name="T58" fmla="*/ 9 w 43"/>
                <a:gd name="T59" fmla="*/ 39 h 73"/>
                <a:gd name="T60" fmla="*/ 10 w 43"/>
                <a:gd name="T61" fmla="*/ 51 h 73"/>
                <a:gd name="T62" fmla="*/ 13 w 43"/>
                <a:gd name="T63" fmla="*/ 62 h 73"/>
                <a:gd name="T64" fmla="*/ 15 w 43"/>
                <a:gd name="T65" fmla="*/ 66 h 73"/>
                <a:gd name="T66" fmla="*/ 16 w 43"/>
                <a:gd name="T67" fmla="*/ 68 h 73"/>
                <a:gd name="T68" fmla="*/ 19 w 43"/>
                <a:gd name="T69" fmla="*/ 70 h 73"/>
                <a:gd name="T70" fmla="*/ 24 w 43"/>
                <a:gd name="T71" fmla="*/ 70 h 73"/>
                <a:gd name="T72" fmla="*/ 26 w 43"/>
                <a:gd name="T73" fmla="*/ 69 h 73"/>
                <a:gd name="T74" fmla="*/ 29 w 43"/>
                <a:gd name="T75" fmla="*/ 66 h 73"/>
                <a:gd name="T76" fmla="*/ 31 w 43"/>
                <a:gd name="T77" fmla="*/ 59 h 73"/>
                <a:gd name="T78" fmla="*/ 34 w 43"/>
                <a:gd name="T79" fmla="*/ 48 h 73"/>
                <a:gd name="T80" fmla="*/ 34 w 43"/>
                <a:gd name="T81" fmla="*/ 23 h 73"/>
                <a:gd name="T82" fmla="*/ 31 w 43"/>
                <a:gd name="T83" fmla="*/ 13 h 73"/>
                <a:gd name="T84" fmla="*/ 28 w 43"/>
                <a:gd name="T85" fmla="*/ 6 h 73"/>
                <a:gd name="T86" fmla="*/ 26 w 43"/>
                <a:gd name="T87" fmla="*/ 4 h 73"/>
                <a:gd name="T88" fmla="*/ 24 w 43"/>
                <a:gd name="T89" fmla="*/ 4 h 73"/>
                <a:gd name="T90" fmla="*/ 21 w 43"/>
                <a:gd name="T91" fmla="*/ 3 h 73"/>
                <a:gd name="T92" fmla="*/ 19 w 43"/>
                <a:gd name="T93" fmla="*/ 4 h 73"/>
                <a:gd name="T94" fmla="*/ 18 w 43"/>
                <a:gd name="T95" fmla="*/ 5 h 73"/>
                <a:gd name="T96" fmla="*/ 16 w 43"/>
                <a:gd name="T97" fmla="*/ 6 h 73"/>
                <a:gd name="T98" fmla="*/ 14 w 43"/>
                <a:gd name="T99" fmla="*/ 10 h 73"/>
                <a:gd name="T100" fmla="*/ 12 w 43"/>
                <a:gd name="T101" fmla="*/ 15 h 73"/>
                <a:gd name="T102" fmla="*/ 10 w 43"/>
                <a:gd name="T103" fmla="*/ 20 h 73"/>
                <a:gd name="T104" fmla="*/ 9 w 43"/>
                <a:gd name="T105" fmla="*/ 29 h 73"/>
                <a:gd name="T106" fmla="*/ 9 w 43"/>
                <a:gd name="T107" fmla="*/ 39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
                <a:gd name="T163" fmla="*/ 0 h 73"/>
                <a:gd name="T164" fmla="*/ 43 w 43"/>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 h="73">
                  <a:moveTo>
                    <a:pt x="0" y="37"/>
                  </a:moveTo>
                  <a:lnTo>
                    <a:pt x="1" y="26"/>
                  </a:lnTo>
                  <a:lnTo>
                    <a:pt x="3" y="16"/>
                  </a:lnTo>
                  <a:lnTo>
                    <a:pt x="5" y="12"/>
                  </a:lnTo>
                  <a:lnTo>
                    <a:pt x="8" y="7"/>
                  </a:lnTo>
                  <a:lnTo>
                    <a:pt x="13" y="3"/>
                  </a:lnTo>
                  <a:lnTo>
                    <a:pt x="16" y="2"/>
                  </a:lnTo>
                  <a:lnTo>
                    <a:pt x="18" y="1"/>
                  </a:lnTo>
                  <a:lnTo>
                    <a:pt x="21" y="0"/>
                  </a:lnTo>
                  <a:lnTo>
                    <a:pt x="26" y="1"/>
                  </a:lnTo>
                  <a:lnTo>
                    <a:pt x="29" y="2"/>
                  </a:lnTo>
                  <a:lnTo>
                    <a:pt x="32" y="4"/>
                  </a:lnTo>
                  <a:lnTo>
                    <a:pt x="36" y="7"/>
                  </a:lnTo>
                  <a:lnTo>
                    <a:pt x="40" y="15"/>
                  </a:lnTo>
                  <a:lnTo>
                    <a:pt x="43" y="25"/>
                  </a:lnTo>
                  <a:lnTo>
                    <a:pt x="43" y="47"/>
                  </a:lnTo>
                  <a:lnTo>
                    <a:pt x="40" y="57"/>
                  </a:lnTo>
                  <a:lnTo>
                    <a:pt x="38" y="62"/>
                  </a:lnTo>
                  <a:lnTo>
                    <a:pt x="35" y="67"/>
                  </a:lnTo>
                  <a:lnTo>
                    <a:pt x="31" y="70"/>
                  </a:lnTo>
                  <a:lnTo>
                    <a:pt x="28" y="72"/>
                  </a:lnTo>
                  <a:lnTo>
                    <a:pt x="25" y="73"/>
                  </a:lnTo>
                  <a:lnTo>
                    <a:pt x="21" y="73"/>
                  </a:lnTo>
                  <a:lnTo>
                    <a:pt x="17" y="72"/>
                  </a:lnTo>
                  <a:lnTo>
                    <a:pt x="13" y="70"/>
                  </a:lnTo>
                  <a:lnTo>
                    <a:pt x="8" y="67"/>
                  </a:lnTo>
                  <a:lnTo>
                    <a:pt x="5" y="61"/>
                  </a:lnTo>
                  <a:lnTo>
                    <a:pt x="1" y="50"/>
                  </a:lnTo>
                  <a:lnTo>
                    <a:pt x="0" y="37"/>
                  </a:lnTo>
                  <a:close/>
                  <a:moveTo>
                    <a:pt x="9" y="39"/>
                  </a:moveTo>
                  <a:lnTo>
                    <a:pt x="10" y="51"/>
                  </a:lnTo>
                  <a:lnTo>
                    <a:pt x="13" y="62"/>
                  </a:lnTo>
                  <a:lnTo>
                    <a:pt x="15" y="66"/>
                  </a:lnTo>
                  <a:lnTo>
                    <a:pt x="16" y="68"/>
                  </a:lnTo>
                  <a:lnTo>
                    <a:pt x="19" y="70"/>
                  </a:lnTo>
                  <a:lnTo>
                    <a:pt x="24" y="70"/>
                  </a:lnTo>
                  <a:lnTo>
                    <a:pt x="26" y="69"/>
                  </a:lnTo>
                  <a:lnTo>
                    <a:pt x="29" y="66"/>
                  </a:lnTo>
                  <a:lnTo>
                    <a:pt x="31" y="59"/>
                  </a:lnTo>
                  <a:lnTo>
                    <a:pt x="34" y="48"/>
                  </a:lnTo>
                  <a:lnTo>
                    <a:pt x="34" y="23"/>
                  </a:lnTo>
                  <a:lnTo>
                    <a:pt x="31" y="13"/>
                  </a:lnTo>
                  <a:lnTo>
                    <a:pt x="28" y="6"/>
                  </a:lnTo>
                  <a:lnTo>
                    <a:pt x="26" y="4"/>
                  </a:lnTo>
                  <a:lnTo>
                    <a:pt x="24" y="4"/>
                  </a:lnTo>
                  <a:lnTo>
                    <a:pt x="21" y="3"/>
                  </a:lnTo>
                  <a:lnTo>
                    <a:pt x="19" y="4"/>
                  </a:lnTo>
                  <a:lnTo>
                    <a:pt x="18" y="5"/>
                  </a:lnTo>
                  <a:lnTo>
                    <a:pt x="16" y="6"/>
                  </a:lnTo>
                  <a:lnTo>
                    <a:pt x="14" y="10"/>
                  </a:lnTo>
                  <a:lnTo>
                    <a:pt x="12" y="15"/>
                  </a:lnTo>
                  <a:lnTo>
                    <a:pt x="10" y="20"/>
                  </a:lnTo>
                  <a:lnTo>
                    <a:pt x="9" y="29"/>
                  </a:lnTo>
                  <a:lnTo>
                    <a:pt x="9" y="3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67" name="Freeform 47"/>
            <p:cNvSpPr>
              <a:spLocks/>
            </p:cNvSpPr>
            <p:nvPr/>
          </p:nvSpPr>
          <p:spPr bwMode="auto">
            <a:xfrm>
              <a:off x="537851" y="2522440"/>
              <a:ext cx="11799" cy="13368"/>
            </a:xfrm>
            <a:custGeom>
              <a:avLst/>
              <a:gdLst>
                <a:gd name="T0" fmla="*/ 6 w 12"/>
                <a:gd name="T1" fmla="*/ 0 h 12"/>
                <a:gd name="T2" fmla="*/ 7 w 12"/>
                <a:gd name="T3" fmla="*/ 0 h 12"/>
                <a:gd name="T4" fmla="*/ 11 w 12"/>
                <a:gd name="T5" fmla="*/ 4 h 12"/>
                <a:gd name="T6" fmla="*/ 12 w 12"/>
                <a:gd name="T7" fmla="*/ 6 h 12"/>
                <a:gd name="T8" fmla="*/ 12 w 12"/>
                <a:gd name="T9" fmla="*/ 8 h 12"/>
                <a:gd name="T10" fmla="*/ 7 w 12"/>
                <a:gd name="T11" fmla="*/ 12 h 12"/>
                <a:gd name="T12" fmla="*/ 4 w 12"/>
                <a:gd name="T13" fmla="*/ 12 h 12"/>
                <a:gd name="T14" fmla="*/ 0 w 12"/>
                <a:gd name="T15" fmla="*/ 8 h 12"/>
                <a:gd name="T16" fmla="*/ 0 w 12"/>
                <a:gd name="T17" fmla="*/ 5 h 12"/>
                <a:gd name="T18" fmla="*/ 4 w 12"/>
                <a:gd name="T19" fmla="*/ 0 h 12"/>
                <a:gd name="T20" fmla="*/ 6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6" y="0"/>
                  </a:moveTo>
                  <a:lnTo>
                    <a:pt x="7" y="0"/>
                  </a:lnTo>
                  <a:lnTo>
                    <a:pt x="11" y="4"/>
                  </a:lnTo>
                  <a:lnTo>
                    <a:pt x="12" y="6"/>
                  </a:lnTo>
                  <a:lnTo>
                    <a:pt x="12" y="8"/>
                  </a:lnTo>
                  <a:lnTo>
                    <a:pt x="7" y="12"/>
                  </a:lnTo>
                  <a:lnTo>
                    <a:pt x="4" y="12"/>
                  </a:lnTo>
                  <a:lnTo>
                    <a:pt x="0" y="8"/>
                  </a:lnTo>
                  <a:lnTo>
                    <a:pt x="0" y="5"/>
                  </a:lnTo>
                  <a:lnTo>
                    <a:pt x="4" y="0"/>
                  </a:lnTo>
                  <a:lnTo>
                    <a:pt x="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68" name="Freeform 48"/>
            <p:cNvSpPr>
              <a:spLocks/>
            </p:cNvSpPr>
            <p:nvPr/>
          </p:nvSpPr>
          <p:spPr bwMode="auto">
            <a:xfrm>
              <a:off x="567348" y="2454488"/>
              <a:ext cx="27530" cy="80206"/>
            </a:xfrm>
            <a:custGeom>
              <a:avLst/>
              <a:gdLst>
                <a:gd name="T0" fmla="*/ 0 w 28"/>
                <a:gd name="T1" fmla="*/ 7 h 72"/>
                <a:gd name="T2" fmla="*/ 17 w 28"/>
                <a:gd name="T3" fmla="*/ 0 h 72"/>
                <a:gd name="T4" fmla="*/ 19 w 28"/>
                <a:gd name="T5" fmla="*/ 0 h 72"/>
                <a:gd name="T6" fmla="*/ 19 w 28"/>
                <a:gd name="T7" fmla="*/ 68 h 72"/>
                <a:gd name="T8" fmla="*/ 20 w 28"/>
                <a:gd name="T9" fmla="*/ 69 h 72"/>
                <a:gd name="T10" fmla="*/ 20 w 28"/>
                <a:gd name="T11" fmla="*/ 70 h 72"/>
                <a:gd name="T12" fmla="*/ 21 w 28"/>
                <a:gd name="T13" fmla="*/ 70 h 72"/>
                <a:gd name="T14" fmla="*/ 22 w 28"/>
                <a:gd name="T15" fmla="*/ 71 h 72"/>
                <a:gd name="T16" fmla="*/ 28 w 28"/>
                <a:gd name="T17" fmla="*/ 71 h 72"/>
                <a:gd name="T18" fmla="*/ 28 w 28"/>
                <a:gd name="T19" fmla="*/ 72 h 72"/>
                <a:gd name="T20" fmla="*/ 1 w 28"/>
                <a:gd name="T21" fmla="*/ 72 h 72"/>
                <a:gd name="T22" fmla="*/ 1 w 28"/>
                <a:gd name="T23" fmla="*/ 71 h 72"/>
                <a:gd name="T24" fmla="*/ 7 w 28"/>
                <a:gd name="T25" fmla="*/ 71 h 72"/>
                <a:gd name="T26" fmla="*/ 8 w 28"/>
                <a:gd name="T27" fmla="*/ 70 h 72"/>
                <a:gd name="T28" fmla="*/ 9 w 28"/>
                <a:gd name="T29" fmla="*/ 70 h 72"/>
                <a:gd name="T30" fmla="*/ 9 w 28"/>
                <a:gd name="T31" fmla="*/ 68 h 72"/>
                <a:gd name="T32" fmla="*/ 10 w 28"/>
                <a:gd name="T33" fmla="*/ 67 h 72"/>
                <a:gd name="T34" fmla="*/ 10 w 28"/>
                <a:gd name="T35" fmla="*/ 10 h 72"/>
                <a:gd name="T36" fmla="*/ 9 w 28"/>
                <a:gd name="T37" fmla="*/ 10 h 72"/>
                <a:gd name="T38" fmla="*/ 9 w 28"/>
                <a:gd name="T39" fmla="*/ 9 h 72"/>
                <a:gd name="T40" fmla="*/ 8 w 28"/>
                <a:gd name="T41" fmla="*/ 7 h 72"/>
                <a:gd name="T42" fmla="*/ 5 w 28"/>
                <a:gd name="T43" fmla="*/ 7 h 72"/>
                <a:gd name="T44" fmla="*/ 4 w 28"/>
                <a:gd name="T45" fmla="*/ 9 h 72"/>
                <a:gd name="T46" fmla="*/ 1 w 28"/>
                <a:gd name="T47" fmla="*/ 9 h 72"/>
                <a:gd name="T48" fmla="*/ 0 w 28"/>
                <a:gd name="T49" fmla="*/ 7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72"/>
                <a:gd name="T77" fmla="*/ 28 w 28"/>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72">
                  <a:moveTo>
                    <a:pt x="0" y="7"/>
                  </a:moveTo>
                  <a:lnTo>
                    <a:pt x="17" y="0"/>
                  </a:lnTo>
                  <a:lnTo>
                    <a:pt x="19" y="0"/>
                  </a:lnTo>
                  <a:lnTo>
                    <a:pt x="19" y="68"/>
                  </a:lnTo>
                  <a:lnTo>
                    <a:pt x="20" y="69"/>
                  </a:lnTo>
                  <a:lnTo>
                    <a:pt x="20" y="70"/>
                  </a:lnTo>
                  <a:lnTo>
                    <a:pt x="21" y="70"/>
                  </a:lnTo>
                  <a:lnTo>
                    <a:pt x="22" y="71"/>
                  </a:lnTo>
                  <a:lnTo>
                    <a:pt x="28" y="71"/>
                  </a:lnTo>
                  <a:lnTo>
                    <a:pt x="28" y="72"/>
                  </a:lnTo>
                  <a:lnTo>
                    <a:pt x="1" y="72"/>
                  </a:lnTo>
                  <a:lnTo>
                    <a:pt x="1" y="71"/>
                  </a:lnTo>
                  <a:lnTo>
                    <a:pt x="7" y="71"/>
                  </a:lnTo>
                  <a:lnTo>
                    <a:pt x="8" y="70"/>
                  </a:lnTo>
                  <a:lnTo>
                    <a:pt x="9" y="70"/>
                  </a:lnTo>
                  <a:lnTo>
                    <a:pt x="9" y="68"/>
                  </a:lnTo>
                  <a:lnTo>
                    <a:pt x="10" y="67"/>
                  </a:lnTo>
                  <a:lnTo>
                    <a:pt x="10" y="10"/>
                  </a:lnTo>
                  <a:lnTo>
                    <a:pt x="9" y="10"/>
                  </a:lnTo>
                  <a:lnTo>
                    <a:pt x="9" y="9"/>
                  </a:lnTo>
                  <a:lnTo>
                    <a:pt x="8" y="7"/>
                  </a:lnTo>
                  <a:lnTo>
                    <a:pt x="5" y="7"/>
                  </a:lnTo>
                  <a:lnTo>
                    <a:pt x="4" y="9"/>
                  </a:lnTo>
                  <a:lnTo>
                    <a:pt x="1" y="9"/>
                  </a:lnTo>
                  <a:lnTo>
                    <a:pt x="0" y="7"/>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69" name="Line 49"/>
            <p:cNvSpPr>
              <a:spLocks noChangeShapeType="1"/>
            </p:cNvSpPr>
            <p:nvPr/>
          </p:nvSpPr>
          <p:spPr bwMode="auto">
            <a:xfrm>
              <a:off x="706966" y="3503850"/>
              <a:ext cx="1979241"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70" name="Line 50"/>
            <p:cNvSpPr>
              <a:spLocks noChangeShapeType="1"/>
            </p:cNvSpPr>
            <p:nvPr/>
          </p:nvSpPr>
          <p:spPr bwMode="auto">
            <a:xfrm>
              <a:off x="706966" y="3437012"/>
              <a:ext cx="0" cy="6683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71" name="Line 51"/>
            <p:cNvSpPr>
              <a:spLocks noChangeShapeType="1"/>
            </p:cNvSpPr>
            <p:nvPr/>
          </p:nvSpPr>
          <p:spPr bwMode="auto">
            <a:xfrm>
              <a:off x="762027"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72" name="Line 52"/>
            <p:cNvSpPr>
              <a:spLocks noChangeShapeType="1"/>
            </p:cNvSpPr>
            <p:nvPr/>
          </p:nvSpPr>
          <p:spPr bwMode="auto">
            <a:xfrm>
              <a:off x="817088"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73" name="Line 53"/>
            <p:cNvSpPr>
              <a:spLocks noChangeShapeType="1"/>
            </p:cNvSpPr>
            <p:nvPr/>
          </p:nvSpPr>
          <p:spPr bwMode="auto">
            <a:xfrm>
              <a:off x="871165"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74" name="Line 54"/>
            <p:cNvSpPr>
              <a:spLocks noChangeShapeType="1"/>
            </p:cNvSpPr>
            <p:nvPr/>
          </p:nvSpPr>
          <p:spPr bwMode="auto">
            <a:xfrm>
              <a:off x="927209"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75" name="Line 55"/>
            <p:cNvSpPr>
              <a:spLocks noChangeShapeType="1"/>
            </p:cNvSpPr>
            <p:nvPr/>
          </p:nvSpPr>
          <p:spPr bwMode="auto">
            <a:xfrm>
              <a:off x="981287" y="3437012"/>
              <a:ext cx="0" cy="6683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76" name="Line 56"/>
            <p:cNvSpPr>
              <a:spLocks noChangeShapeType="1"/>
            </p:cNvSpPr>
            <p:nvPr/>
          </p:nvSpPr>
          <p:spPr bwMode="auto">
            <a:xfrm>
              <a:off x="1037331"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77" name="Line 57"/>
            <p:cNvSpPr>
              <a:spLocks noChangeShapeType="1"/>
            </p:cNvSpPr>
            <p:nvPr/>
          </p:nvSpPr>
          <p:spPr bwMode="auto">
            <a:xfrm>
              <a:off x="1091409"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78" name="Line 58"/>
            <p:cNvSpPr>
              <a:spLocks noChangeShapeType="1"/>
            </p:cNvSpPr>
            <p:nvPr/>
          </p:nvSpPr>
          <p:spPr bwMode="auto">
            <a:xfrm>
              <a:off x="1147453"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79" name="Line 59"/>
            <p:cNvSpPr>
              <a:spLocks noChangeShapeType="1"/>
            </p:cNvSpPr>
            <p:nvPr/>
          </p:nvSpPr>
          <p:spPr bwMode="auto">
            <a:xfrm>
              <a:off x="1201531"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80" name="Line 60"/>
            <p:cNvSpPr>
              <a:spLocks noChangeShapeType="1"/>
            </p:cNvSpPr>
            <p:nvPr/>
          </p:nvSpPr>
          <p:spPr bwMode="auto">
            <a:xfrm>
              <a:off x="1255608" y="3437012"/>
              <a:ext cx="0" cy="6683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81" name="Line 61"/>
            <p:cNvSpPr>
              <a:spLocks noChangeShapeType="1"/>
            </p:cNvSpPr>
            <p:nvPr/>
          </p:nvSpPr>
          <p:spPr bwMode="auto">
            <a:xfrm>
              <a:off x="1311652"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82" name="Line 62"/>
            <p:cNvSpPr>
              <a:spLocks noChangeShapeType="1"/>
            </p:cNvSpPr>
            <p:nvPr/>
          </p:nvSpPr>
          <p:spPr bwMode="auto">
            <a:xfrm>
              <a:off x="1365730"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83" name="Line 63"/>
            <p:cNvSpPr>
              <a:spLocks noChangeShapeType="1"/>
            </p:cNvSpPr>
            <p:nvPr/>
          </p:nvSpPr>
          <p:spPr bwMode="auto">
            <a:xfrm>
              <a:off x="1421774"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84" name="Line 64"/>
            <p:cNvSpPr>
              <a:spLocks noChangeShapeType="1"/>
            </p:cNvSpPr>
            <p:nvPr/>
          </p:nvSpPr>
          <p:spPr bwMode="auto">
            <a:xfrm>
              <a:off x="1475852"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85" name="Line 65"/>
            <p:cNvSpPr>
              <a:spLocks noChangeShapeType="1"/>
            </p:cNvSpPr>
            <p:nvPr/>
          </p:nvSpPr>
          <p:spPr bwMode="auto">
            <a:xfrm>
              <a:off x="1531896" y="3437012"/>
              <a:ext cx="0" cy="6683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86" name="Line 66"/>
            <p:cNvSpPr>
              <a:spLocks noChangeShapeType="1"/>
            </p:cNvSpPr>
            <p:nvPr/>
          </p:nvSpPr>
          <p:spPr bwMode="auto">
            <a:xfrm>
              <a:off x="1585973"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87" name="Line 67"/>
            <p:cNvSpPr>
              <a:spLocks noChangeShapeType="1"/>
            </p:cNvSpPr>
            <p:nvPr/>
          </p:nvSpPr>
          <p:spPr bwMode="auto">
            <a:xfrm>
              <a:off x="1642017"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88" name="Line 68"/>
            <p:cNvSpPr>
              <a:spLocks noChangeShapeType="1"/>
            </p:cNvSpPr>
            <p:nvPr/>
          </p:nvSpPr>
          <p:spPr bwMode="auto">
            <a:xfrm>
              <a:off x="1696095"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89" name="Line 69"/>
            <p:cNvSpPr>
              <a:spLocks noChangeShapeType="1"/>
            </p:cNvSpPr>
            <p:nvPr/>
          </p:nvSpPr>
          <p:spPr bwMode="auto">
            <a:xfrm>
              <a:off x="1752139"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90" name="Line 70"/>
            <p:cNvSpPr>
              <a:spLocks noChangeShapeType="1"/>
            </p:cNvSpPr>
            <p:nvPr/>
          </p:nvSpPr>
          <p:spPr bwMode="auto">
            <a:xfrm>
              <a:off x="1806217" y="3437012"/>
              <a:ext cx="0" cy="6683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91" name="Line 71"/>
            <p:cNvSpPr>
              <a:spLocks noChangeShapeType="1"/>
            </p:cNvSpPr>
            <p:nvPr/>
          </p:nvSpPr>
          <p:spPr bwMode="auto">
            <a:xfrm>
              <a:off x="1862261"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92" name="Line 72"/>
            <p:cNvSpPr>
              <a:spLocks noChangeShapeType="1"/>
            </p:cNvSpPr>
            <p:nvPr/>
          </p:nvSpPr>
          <p:spPr bwMode="auto">
            <a:xfrm>
              <a:off x="1916338"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93" name="Line 73"/>
            <p:cNvSpPr>
              <a:spLocks noChangeShapeType="1"/>
            </p:cNvSpPr>
            <p:nvPr/>
          </p:nvSpPr>
          <p:spPr bwMode="auto">
            <a:xfrm>
              <a:off x="1972382"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94" name="Line 74"/>
            <p:cNvSpPr>
              <a:spLocks noChangeShapeType="1"/>
            </p:cNvSpPr>
            <p:nvPr/>
          </p:nvSpPr>
          <p:spPr bwMode="auto">
            <a:xfrm>
              <a:off x="2026460"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95" name="Line 75"/>
            <p:cNvSpPr>
              <a:spLocks noChangeShapeType="1"/>
            </p:cNvSpPr>
            <p:nvPr/>
          </p:nvSpPr>
          <p:spPr bwMode="auto">
            <a:xfrm>
              <a:off x="2081521" y="3437012"/>
              <a:ext cx="0" cy="6683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96" name="Line 76"/>
            <p:cNvSpPr>
              <a:spLocks noChangeShapeType="1"/>
            </p:cNvSpPr>
            <p:nvPr/>
          </p:nvSpPr>
          <p:spPr bwMode="auto">
            <a:xfrm>
              <a:off x="2136582"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97" name="Line 77"/>
            <p:cNvSpPr>
              <a:spLocks noChangeShapeType="1"/>
            </p:cNvSpPr>
            <p:nvPr/>
          </p:nvSpPr>
          <p:spPr bwMode="auto">
            <a:xfrm>
              <a:off x="2191643"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98" name="Line 78"/>
            <p:cNvSpPr>
              <a:spLocks noChangeShapeType="1"/>
            </p:cNvSpPr>
            <p:nvPr/>
          </p:nvSpPr>
          <p:spPr bwMode="auto">
            <a:xfrm>
              <a:off x="2246703"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99" name="Line 79"/>
            <p:cNvSpPr>
              <a:spLocks noChangeShapeType="1"/>
            </p:cNvSpPr>
            <p:nvPr/>
          </p:nvSpPr>
          <p:spPr bwMode="auto">
            <a:xfrm>
              <a:off x="2301764"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00" name="Line 80"/>
            <p:cNvSpPr>
              <a:spLocks noChangeShapeType="1"/>
            </p:cNvSpPr>
            <p:nvPr/>
          </p:nvSpPr>
          <p:spPr bwMode="auto">
            <a:xfrm>
              <a:off x="2355842" y="3437012"/>
              <a:ext cx="0" cy="6683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01" name="Line 81"/>
            <p:cNvSpPr>
              <a:spLocks noChangeShapeType="1"/>
            </p:cNvSpPr>
            <p:nvPr/>
          </p:nvSpPr>
          <p:spPr bwMode="auto">
            <a:xfrm>
              <a:off x="2411886"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02" name="Line 82"/>
            <p:cNvSpPr>
              <a:spLocks noChangeShapeType="1"/>
            </p:cNvSpPr>
            <p:nvPr/>
          </p:nvSpPr>
          <p:spPr bwMode="auto">
            <a:xfrm>
              <a:off x="2465964"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03" name="Line 83"/>
            <p:cNvSpPr>
              <a:spLocks noChangeShapeType="1"/>
            </p:cNvSpPr>
            <p:nvPr/>
          </p:nvSpPr>
          <p:spPr bwMode="auto">
            <a:xfrm>
              <a:off x="2522008"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04" name="Line 84"/>
            <p:cNvSpPr>
              <a:spLocks noChangeShapeType="1"/>
            </p:cNvSpPr>
            <p:nvPr/>
          </p:nvSpPr>
          <p:spPr bwMode="auto">
            <a:xfrm>
              <a:off x="2576085" y="3471545"/>
              <a:ext cx="0" cy="3230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05" name="Line 85"/>
            <p:cNvSpPr>
              <a:spLocks noChangeShapeType="1"/>
            </p:cNvSpPr>
            <p:nvPr/>
          </p:nvSpPr>
          <p:spPr bwMode="auto">
            <a:xfrm>
              <a:off x="2633113" y="3437012"/>
              <a:ext cx="0" cy="6683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06" name="Line 86"/>
            <p:cNvSpPr>
              <a:spLocks noChangeShapeType="1"/>
            </p:cNvSpPr>
            <p:nvPr/>
          </p:nvSpPr>
          <p:spPr bwMode="auto">
            <a:xfrm>
              <a:off x="2633113" y="3437012"/>
              <a:ext cx="0" cy="6683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07" name="Line 87"/>
            <p:cNvSpPr>
              <a:spLocks noChangeShapeType="1"/>
            </p:cNvSpPr>
            <p:nvPr/>
          </p:nvSpPr>
          <p:spPr bwMode="auto">
            <a:xfrm flipV="1">
              <a:off x="748262" y="2610444"/>
              <a:ext cx="0" cy="6684"/>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08" name="Line 88"/>
            <p:cNvSpPr>
              <a:spLocks noChangeShapeType="1"/>
            </p:cNvSpPr>
            <p:nvPr/>
          </p:nvSpPr>
          <p:spPr bwMode="auto">
            <a:xfrm flipV="1">
              <a:off x="748262" y="2559201"/>
              <a:ext cx="0" cy="6684"/>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09" name="Freeform 89"/>
            <p:cNvSpPr>
              <a:spLocks/>
            </p:cNvSpPr>
            <p:nvPr/>
          </p:nvSpPr>
          <p:spPr bwMode="auto">
            <a:xfrm>
              <a:off x="727614" y="2566999"/>
              <a:ext cx="40312" cy="45673"/>
            </a:xfrm>
            <a:custGeom>
              <a:avLst/>
              <a:gdLst>
                <a:gd name="T0" fmla="*/ 21 w 41"/>
                <a:gd name="T1" fmla="*/ 0 h 41"/>
                <a:gd name="T2" fmla="*/ 31 w 41"/>
                <a:gd name="T3" fmla="*/ 3 h 41"/>
                <a:gd name="T4" fmla="*/ 38 w 41"/>
                <a:gd name="T5" fmla="*/ 11 h 41"/>
                <a:gd name="T6" fmla="*/ 41 w 41"/>
                <a:gd name="T7" fmla="*/ 21 h 41"/>
                <a:gd name="T8" fmla="*/ 38 w 41"/>
                <a:gd name="T9" fmla="*/ 31 h 41"/>
                <a:gd name="T10" fmla="*/ 31 w 41"/>
                <a:gd name="T11" fmla="*/ 38 h 41"/>
                <a:gd name="T12" fmla="*/ 21 w 41"/>
                <a:gd name="T13" fmla="*/ 41 h 41"/>
                <a:gd name="T14" fmla="*/ 10 w 41"/>
                <a:gd name="T15" fmla="*/ 38 h 41"/>
                <a:gd name="T16" fmla="*/ 2 w 41"/>
                <a:gd name="T17" fmla="*/ 31 h 41"/>
                <a:gd name="T18" fmla="*/ 0 w 41"/>
                <a:gd name="T19" fmla="*/ 21 h 41"/>
                <a:gd name="T20" fmla="*/ 1 w 41"/>
                <a:gd name="T21" fmla="*/ 13 h 41"/>
                <a:gd name="T22" fmla="*/ 5 w 41"/>
                <a:gd name="T23" fmla="*/ 6 h 41"/>
                <a:gd name="T24" fmla="*/ 12 w 41"/>
                <a:gd name="T25" fmla="*/ 2 h 41"/>
                <a:gd name="T26" fmla="*/ 21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21" y="0"/>
                  </a:moveTo>
                  <a:lnTo>
                    <a:pt x="31" y="3"/>
                  </a:lnTo>
                  <a:lnTo>
                    <a:pt x="38" y="11"/>
                  </a:lnTo>
                  <a:lnTo>
                    <a:pt x="41" y="21"/>
                  </a:lnTo>
                  <a:lnTo>
                    <a:pt x="38" y="31"/>
                  </a:lnTo>
                  <a:lnTo>
                    <a:pt x="31" y="38"/>
                  </a:lnTo>
                  <a:lnTo>
                    <a:pt x="21" y="41"/>
                  </a:lnTo>
                  <a:lnTo>
                    <a:pt x="10" y="38"/>
                  </a:lnTo>
                  <a:lnTo>
                    <a:pt x="2" y="31"/>
                  </a:lnTo>
                  <a:lnTo>
                    <a:pt x="0" y="21"/>
                  </a:lnTo>
                  <a:lnTo>
                    <a:pt x="1" y="13"/>
                  </a:lnTo>
                  <a:lnTo>
                    <a:pt x="5" y="6"/>
                  </a:lnTo>
                  <a:lnTo>
                    <a:pt x="12"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10" name="Line 90"/>
            <p:cNvSpPr>
              <a:spLocks noChangeShapeType="1"/>
            </p:cNvSpPr>
            <p:nvPr/>
          </p:nvSpPr>
          <p:spPr bwMode="auto">
            <a:xfrm flipV="1">
              <a:off x="830853" y="2590393"/>
              <a:ext cx="0" cy="55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11" name="Line 91"/>
            <p:cNvSpPr>
              <a:spLocks noChangeShapeType="1"/>
            </p:cNvSpPr>
            <p:nvPr/>
          </p:nvSpPr>
          <p:spPr bwMode="auto">
            <a:xfrm flipV="1">
              <a:off x="830853" y="2539150"/>
              <a:ext cx="0" cy="55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12" name="Freeform 92"/>
            <p:cNvSpPr>
              <a:spLocks/>
            </p:cNvSpPr>
            <p:nvPr/>
          </p:nvSpPr>
          <p:spPr bwMode="auto">
            <a:xfrm>
              <a:off x="812172" y="2543606"/>
              <a:ext cx="39329" cy="45673"/>
            </a:xfrm>
            <a:custGeom>
              <a:avLst/>
              <a:gdLst>
                <a:gd name="T0" fmla="*/ 19 w 40"/>
                <a:gd name="T1" fmla="*/ 0 h 41"/>
                <a:gd name="T2" fmla="*/ 30 w 40"/>
                <a:gd name="T3" fmla="*/ 2 h 41"/>
                <a:gd name="T4" fmla="*/ 38 w 40"/>
                <a:gd name="T5" fmla="*/ 10 h 41"/>
                <a:gd name="T6" fmla="*/ 40 w 40"/>
                <a:gd name="T7" fmla="*/ 20 h 41"/>
                <a:gd name="T8" fmla="*/ 38 w 40"/>
                <a:gd name="T9" fmla="*/ 31 h 41"/>
                <a:gd name="T10" fmla="*/ 30 w 40"/>
                <a:gd name="T11" fmla="*/ 38 h 41"/>
                <a:gd name="T12" fmla="*/ 19 w 40"/>
                <a:gd name="T13" fmla="*/ 41 h 41"/>
                <a:gd name="T14" fmla="*/ 10 w 40"/>
                <a:gd name="T15" fmla="*/ 38 h 41"/>
                <a:gd name="T16" fmla="*/ 2 w 40"/>
                <a:gd name="T17" fmla="*/ 31 h 41"/>
                <a:gd name="T18" fmla="*/ 0 w 40"/>
                <a:gd name="T19" fmla="*/ 20 h 41"/>
                <a:gd name="T20" fmla="*/ 2 w 40"/>
                <a:gd name="T21" fmla="*/ 10 h 41"/>
                <a:gd name="T22" fmla="*/ 10 w 40"/>
                <a:gd name="T23" fmla="*/ 2 h 41"/>
                <a:gd name="T24" fmla="*/ 19 w 40"/>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1"/>
                <a:gd name="T41" fmla="*/ 40 w 40"/>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1">
                  <a:moveTo>
                    <a:pt x="19" y="0"/>
                  </a:moveTo>
                  <a:lnTo>
                    <a:pt x="30" y="2"/>
                  </a:lnTo>
                  <a:lnTo>
                    <a:pt x="38" y="10"/>
                  </a:lnTo>
                  <a:lnTo>
                    <a:pt x="40" y="20"/>
                  </a:lnTo>
                  <a:lnTo>
                    <a:pt x="38" y="31"/>
                  </a:lnTo>
                  <a:lnTo>
                    <a:pt x="30" y="38"/>
                  </a:lnTo>
                  <a:lnTo>
                    <a:pt x="19" y="41"/>
                  </a:lnTo>
                  <a:lnTo>
                    <a:pt x="10" y="38"/>
                  </a:lnTo>
                  <a:lnTo>
                    <a:pt x="2" y="31"/>
                  </a:lnTo>
                  <a:lnTo>
                    <a:pt x="0" y="20"/>
                  </a:lnTo>
                  <a:lnTo>
                    <a:pt x="2" y="10"/>
                  </a:lnTo>
                  <a:lnTo>
                    <a:pt x="10" y="2"/>
                  </a:lnTo>
                  <a:lnTo>
                    <a:pt x="1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13" name="Line 93"/>
            <p:cNvSpPr>
              <a:spLocks noChangeShapeType="1"/>
            </p:cNvSpPr>
            <p:nvPr/>
          </p:nvSpPr>
          <p:spPr bwMode="auto">
            <a:xfrm flipV="1">
              <a:off x="913444" y="2629382"/>
              <a:ext cx="0" cy="55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14" name="Line 94"/>
            <p:cNvSpPr>
              <a:spLocks noChangeShapeType="1"/>
            </p:cNvSpPr>
            <p:nvPr/>
          </p:nvSpPr>
          <p:spPr bwMode="auto">
            <a:xfrm flipV="1">
              <a:off x="913444" y="2580367"/>
              <a:ext cx="0" cy="55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15" name="Freeform 95"/>
            <p:cNvSpPr>
              <a:spLocks/>
            </p:cNvSpPr>
            <p:nvPr/>
          </p:nvSpPr>
          <p:spPr bwMode="auto">
            <a:xfrm>
              <a:off x="893780" y="2584823"/>
              <a:ext cx="40312" cy="45673"/>
            </a:xfrm>
            <a:custGeom>
              <a:avLst/>
              <a:gdLst>
                <a:gd name="T0" fmla="*/ 20 w 41"/>
                <a:gd name="T1" fmla="*/ 0 h 41"/>
                <a:gd name="T2" fmla="*/ 31 w 41"/>
                <a:gd name="T3" fmla="*/ 3 h 41"/>
                <a:gd name="T4" fmla="*/ 39 w 41"/>
                <a:gd name="T5" fmla="*/ 10 h 41"/>
                <a:gd name="T6" fmla="*/ 41 w 41"/>
                <a:gd name="T7" fmla="*/ 20 h 41"/>
                <a:gd name="T8" fmla="*/ 39 w 41"/>
                <a:gd name="T9" fmla="*/ 31 h 41"/>
                <a:gd name="T10" fmla="*/ 31 w 41"/>
                <a:gd name="T11" fmla="*/ 39 h 41"/>
                <a:gd name="T12" fmla="*/ 20 w 41"/>
                <a:gd name="T13" fmla="*/ 41 h 41"/>
                <a:gd name="T14" fmla="*/ 10 w 41"/>
                <a:gd name="T15" fmla="*/ 39 h 41"/>
                <a:gd name="T16" fmla="*/ 2 w 41"/>
                <a:gd name="T17" fmla="*/ 31 h 41"/>
                <a:gd name="T18" fmla="*/ 0 w 41"/>
                <a:gd name="T19" fmla="*/ 20 h 41"/>
                <a:gd name="T20" fmla="*/ 2 w 41"/>
                <a:gd name="T21" fmla="*/ 10 h 41"/>
                <a:gd name="T22" fmla="*/ 10 w 41"/>
                <a:gd name="T23" fmla="*/ 3 h 41"/>
                <a:gd name="T24" fmla="*/ 20 w 41"/>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20" y="0"/>
                  </a:moveTo>
                  <a:lnTo>
                    <a:pt x="31" y="3"/>
                  </a:lnTo>
                  <a:lnTo>
                    <a:pt x="39" y="10"/>
                  </a:lnTo>
                  <a:lnTo>
                    <a:pt x="41" y="20"/>
                  </a:lnTo>
                  <a:lnTo>
                    <a:pt x="39" y="31"/>
                  </a:lnTo>
                  <a:lnTo>
                    <a:pt x="31" y="39"/>
                  </a:lnTo>
                  <a:lnTo>
                    <a:pt x="20" y="41"/>
                  </a:lnTo>
                  <a:lnTo>
                    <a:pt x="10" y="39"/>
                  </a:lnTo>
                  <a:lnTo>
                    <a:pt x="2" y="31"/>
                  </a:lnTo>
                  <a:lnTo>
                    <a:pt x="0" y="20"/>
                  </a:lnTo>
                  <a:lnTo>
                    <a:pt x="2" y="10"/>
                  </a:lnTo>
                  <a:lnTo>
                    <a:pt x="10"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16" name="Line 96"/>
            <p:cNvSpPr>
              <a:spLocks noChangeShapeType="1"/>
            </p:cNvSpPr>
            <p:nvPr/>
          </p:nvSpPr>
          <p:spPr bwMode="auto">
            <a:xfrm flipV="1">
              <a:off x="995052" y="2708474"/>
              <a:ext cx="0" cy="6684"/>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17" name="Line 97"/>
            <p:cNvSpPr>
              <a:spLocks noChangeShapeType="1"/>
            </p:cNvSpPr>
            <p:nvPr/>
          </p:nvSpPr>
          <p:spPr bwMode="auto">
            <a:xfrm flipV="1">
              <a:off x="995052" y="2659459"/>
              <a:ext cx="0" cy="445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18" name="Freeform 98"/>
            <p:cNvSpPr>
              <a:spLocks/>
            </p:cNvSpPr>
            <p:nvPr/>
          </p:nvSpPr>
          <p:spPr bwMode="auto">
            <a:xfrm>
              <a:off x="976371" y="2665029"/>
              <a:ext cx="39329" cy="44559"/>
            </a:xfrm>
            <a:custGeom>
              <a:avLst/>
              <a:gdLst>
                <a:gd name="T0" fmla="*/ 19 w 40"/>
                <a:gd name="T1" fmla="*/ 0 h 40"/>
                <a:gd name="T2" fmla="*/ 30 w 40"/>
                <a:gd name="T3" fmla="*/ 2 h 40"/>
                <a:gd name="T4" fmla="*/ 38 w 40"/>
                <a:gd name="T5" fmla="*/ 10 h 40"/>
                <a:gd name="T6" fmla="*/ 40 w 40"/>
                <a:gd name="T7" fmla="*/ 20 h 40"/>
                <a:gd name="T8" fmla="*/ 39 w 40"/>
                <a:gd name="T9" fmla="*/ 27 h 40"/>
                <a:gd name="T10" fmla="*/ 35 w 40"/>
                <a:gd name="T11" fmla="*/ 34 h 40"/>
                <a:gd name="T12" fmla="*/ 28 w 40"/>
                <a:gd name="T13" fmla="*/ 38 h 40"/>
                <a:gd name="T14" fmla="*/ 19 w 40"/>
                <a:gd name="T15" fmla="*/ 40 h 40"/>
                <a:gd name="T16" fmla="*/ 9 w 40"/>
                <a:gd name="T17" fmla="*/ 37 h 40"/>
                <a:gd name="T18" fmla="*/ 2 w 40"/>
                <a:gd name="T19" fmla="*/ 29 h 40"/>
                <a:gd name="T20" fmla="*/ 0 w 40"/>
                <a:gd name="T21" fmla="*/ 20 h 40"/>
                <a:gd name="T22" fmla="*/ 2 w 40"/>
                <a:gd name="T23" fmla="*/ 10 h 40"/>
                <a:gd name="T24" fmla="*/ 9 w 40"/>
                <a:gd name="T25" fmla="*/ 2 h 40"/>
                <a:gd name="T26" fmla="*/ 19 w 40"/>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0"/>
                <a:gd name="T44" fmla="*/ 40 w 4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0">
                  <a:moveTo>
                    <a:pt x="19" y="0"/>
                  </a:moveTo>
                  <a:lnTo>
                    <a:pt x="30" y="2"/>
                  </a:lnTo>
                  <a:lnTo>
                    <a:pt x="38" y="10"/>
                  </a:lnTo>
                  <a:lnTo>
                    <a:pt x="40" y="20"/>
                  </a:lnTo>
                  <a:lnTo>
                    <a:pt x="39" y="27"/>
                  </a:lnTo>
                  <a:lnTo>
                    <a:pt x="35" y="34"/>
                  </a:lnTo>
                  <a:lnTo>
                    <a:pt x="28" y="38"/>
                  </a:lnTo>
                  <a:lnTo>
                    <a:pt x="19" y="40"/>
                  </a:lnTo>
                  <a:lnTo>
                    <a:pt x="9" y="37"/>
                  </a:lnTo>
                  <a:lnTo>
                    <a:pt x="2" y="29"/>
                  </a:lnTo>
                  <a:lnTo>
                    <a:pt x="0" y="20"/>
                  </a:lnTo>
                  <a:lnTo>
                    <a:pt x="2" y="10"/>
                  </a:lnTo>
                  <a:lnTo>
                    <a:pt x="9" y="2"/>
                  </a:lnTo>
                  <a:lnTo>
                    <a:pt x="1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19" name="Line 99"/>
            <p:cNvSpPr>
              <a:spLocks noChangeShapeType="1"/>
            </p:cNvSpPr>
            <p:nvPr/>
          </p:nvSpPr>
          <p:spPr bwMode="auto">
            <a:xfrm flipV="1">
              <a:off x="1077644" y="2800933"/>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20" name="Line 100"/>
            <p:cNvSpPr>
              <a:spLocks noChangeShapeType="1"/>
            </p:cNvSpPr>
            <p:nvPr/>
          </p:nvSpPr>
          <p:spPr bwMode="auto">
            <a:xfrm flipV="1">
              <a:off x="1077644" y="2750805"/>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21" name="Freeform 101"/>
            <p:cNvSpPr>
              <a:spLocks/>
            </p:cNvSpPr>
            <p:nvPr/>
          </p:nvSpPr>
          <p:spPr bwMode="auto">
            <a:xfrm>
              <a:off x="1057979" y="2753033"/>
              <a:ext cx="40312" cy="46787"/>
            </a:xfrm>
            <a:custGeom>
              <a:avLst/>
              <a:gdLst>
                <a:gd name="T0" fmla="*/ 20 w 41"/>
                <a:gd name="T1" fmla="*/ 0 h 42"/>
                <a:gd name="T2" fmla="*/ 29 w 41"/>
                <a:gd name="T3" fmla="*/ 2 h 42"/>
                <a:gd name="T4" fmla="*/ 35 w 41"/>
                <a:gd name="T5" fmla="*/ 6 h 42"/>
                <a:gd name="T6" fmla="*/ 40 w 41"/>
                <a:gd name="T7" fmla="*/ 13 h 42"/>
                <a:gd name="T8" fmla="*/ 41 w 41"/>
                <a:gd name="T9" fmla="*/ 21 h 42"/>
                <a:gd name="T10" fmla="*/ 40 w 41"/>
                <a:gd name="T11" fmla="*/ 28 h 42"/>
                <a:gd name="T12" fmla="*/ 35 w 41"/>
                <a:gd name="T13" fmla="*/ 35 h 42"/>
                <a:gd name="T14" fmla="*/ 29 w 41"/>
                <a:gd name="T15" fmla="*/ 39 h 42"/>
                <a:gd name="T16" fmla="*/ 20 w 41"/>
                <a:gd name="T17" fmla="*/ 42 h 42"/>
                <a:gd name="T18" fmla="*/ 10 w 41"/>
                <a:gd name="T19" fmla="*/ 38 h 42"/>
                <a:gd name="T20" fmla="*/ 2 w 41"/>
                <a:gd name="T21" fmla="*/ 31 h 42"/>
                <a:gd name="T22" fmla="*/ 0 w 41"/>
                <a:gd name="T23" fmla="*/ 21 h 42"/>
                <a:gd name="T24" fmla="*/ 2 w 41"/>
                <a:gd name="T25" fmla="*/ 11 h 42"/>
                <a:gd name="T26" fmla="*/ 10 w 41"/>
                <a:gd name="T27" fmla="*/ 3 h 42"/>
                <a:gd name="T28" fmla="*/ 20 w 41"/>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2"/>
                <a:gd name="T47" fmla="*/ 41 w 41"/>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2">
                  <a:moveTo>
                    <a:pt x="20" y="0"/>
                  </a:moveTo>
                  <a:lnTo>
                    <a:pt x="29" y="2"/>
                  </a:lnTo>
                  <a:lnTo>
                    <a:pt x="35" y="6"/>
                  </a:lnTo>
                  <a:lnTo>
                    <a:pt x="40" y="13"/>
                  </a:lnTo>
                  <a:lnTo>
                    <a:pt x="41" y="21"/>
                  </a:lnTo>
                  <a:lnTo>
                    <a:pt x="40" y="28"/>
                  </a:lnTo>
                  <a:lnTo>
                    <a:pt x="35" y="35"/>
                  </a:lnTo>
                  <a:lnTo>
                    <a:pt x="29" y="39"/>
                  </a:lnTo>
                  <a:lnTo>
                    <a:pt x="20" y="42"/>
                  </a:lnTo>
                  <a:lnTo>
                    <a:pt x="10" y="38"/>
                  </a:lnTo>
                  <a:lnTo>
                    <a:pt x="2" y="31"/>
                  </a:lnTo>
                  <a:lnTo>
                    <a:pt x="0" y="21"/>
                  </a:lnTo>
                  <a:lnTo>
                    <a:pt x="2" y="11"/>
                  </a:lnTo>
                  <a:lnTo>
                    <a:pt x="10"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22" name="Line 102"/>
            <p:cNvSpPr>
              <a:spLocks noChangeShapeType="1"/>
            </p:cNvSpPr>
            <p:nvPr/>
          </p:nvSpPr>
          <p:spPr bwMode="auto">
            <a:xfrm flipV="1">
              <a:off x="1159252" y="2855518"/>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23" name="Line 103"/>
            <p:cNvSpPr>
              <a:spLocks noChangeShapeType="1"/>
            </p:cNvSpPr>
            <p:nvPr/>
          </p:nvSpPr>
          <p:spPr bwMode="auto">
            <a:xfrm flipV="1">
              <a:off x="1159252" y="2807617"/>
              <a:ext cx="0" cy="445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24" name="Freeform 104"/>
            <p:cNvSpPr>
              <a:spLocks/>
            </p:cNvSpPr>
            <p:nvPr/>
          </p:nvSpPr>
          <p:spPr bwMode="auto">
            <a:xfrm>
              <a:off x="1140570" y="2809845"/>
              <a:ext cx="39329" cy="45673"/>
            </a:xfrm>
            <a:custGeom>
              <a:avLst/>
              <a:gdLst>
                <a:gd name="T0" fmla="*/ 19 w 40"/>
                <a:gd name="T1" fmla="*/ 0 h 41"/>
                <a:gd name="T2" fmla="*/ 28 w 40"/>
                <a:gd name="T3" fmla="*/ 3 h 41"/>
                <a:gd name="T4" fmla="*/ 35 w 40"/>
                <a:gd name="T5" fmla="*/ 7 h 41"/>
                <a:gd name="T6" fmla="*/ 39 w 40"/>
                <a:gd name="T7" fmla="*/ 14 h 41"/>
                <a:gd name="T8" fmla="*/ 40 w 40"/>
                <a:gd name="T9" fmla="*/ 21 h 41"/>
                <a:gd name="T10" fmla="*/ 38 w 40"/>
                <a:gd name="T11" fmla="*/ 31 h 41"/>
                <a:gd name="T12" fmla="*/ 30 w 40"/>
                <a:gd name="T13" fmla="*/ 39 h 41"/>
                <a:gd name="T14" fmla="*/ 19 w 40"/>
                <a:gd name="T15" fmla="*/ 41 h 41"/>
                <a:gd name="T16" fmla="*/ 9 w 40"/>
                <a:gd name="T17" fmla="*/ 39 h 41"/>
                <a:gd name="T18" fmla="*/ 2 w 40"/>
                <a:gd name="T19" fmla="*/ 31 h 41"/>
                <a:gd name="T20" fmla="*/ 0 w 40"/>
                <a:gd name="T21" fmla="*/ 21 h 41"/>
                <a:gd name="T22" fmla="*/ 2 w 40"/>
                <a:gd name="T23" fmla="*/ 11 h 41"/>
                <a:gd name="T24" fmla="*/ 9 w 40"/>
                <a:gd name="T25" fmla="*/ 4 h 41"/>
                <a:gd name="T26" fmla="*/ 19 w 40"/>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1"/>
                <a:gd name="T44" fmla="*/ 40 w 40"/>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1">
                  <a:moveTo>
                    <a:pt x="19" y="0"/>
                  </a:moveTo>
                  <a:lnTo>
                    <a:pt x="28" y="3"/>
                  </a:lnTo>
                  <a:lnTo>
                    <a:pt x="35" y="7"/>
                  </a:lnTo>
                  <a:lnTo>
                    <a:pt x="39" y="14"/>
                  </a:lnTo>
                  <a:lnTo>
                    <a:pt x="40" y="21"/>
                  </a:lnTo>
                  <a:lnTo>
                    <a:pt x="38" y="31"/>
                  </a:lnTo>
                  <a:lnTo>
                    <a:pt x="30" y="39"/>
                  </a:lnTo>
                  <a:lnTo>
                    <a:pt x="19" y="41"/>
                  </a:lnTo>
                  <a:lnTo>
                    <a:pt x="9" y="39"/>
                  </a:lnTo>
                  <a:lnTo>
                    <a:pt x="2" y="31"/>
                  </a:lnTo>
                  <a:lnTo>
                    <a:pt x="0" y="21"/>
                  </a:lnTo>
                  <a:lnTo>
                    <a:pt x="2" y="11"/>
                  </a:lnTo>
                  <a:lnTo>
                    <a:pt x="9" y="4"/>
                  </a:lnTo>
                  <a:lnTo>
                    <a:pt x="1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25" name="Line 105"/>
            <p:cNvSpPr>
              <a:spLocks noChangeShapeType="1"/>
            </p:cNvSpPr>
            <p:nvPr/>
          </p:nvSpPr>
          <p:spPr bwMode="auto">
            <a:xfrm flipV="1">
              <a:off x="1243809" y="2930154"/>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26" name="Line 106"/>
            <p:cNvSpPr>
              <a:spLocks noChangeShapeType="1"/>
            </p:cNvSpPr>
            <p:nvPr/>
          </p:nvSpPr>
          <p:spPr bwMode="auto">
            <a:xfrm flipV="1">
              <a:off x="1243809" y="2882253"/>
              <a:ext cx="0" cy="445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27" name="Freeform 107"/>
            <p:cNvSpPr>
              <a:spLocks/>
            </p:cNvSpPr>
            <p:nvPr/>
          </p:nvSpPr>
          <p:spPr bwMode="auto">
            <a:xfrm>
              <a:off x="1223162" y="2886709"/>
              <a:ext cx="41296" cy="44559"/>
            </a:xfrm>
            <a:custGeom>
              <a:avLst/>
              <a:gdLst>
                <a:gd name="T0" fmla="*/ 21 w 42"/>
                <a:gd name="T1" fmla="*/ 0 h 40"/>
                <a:gd name="T2" fmla="*/ 31 w 42"/>
                <a:gd name="T3" fmla="*/ 2 h 40"/>
                <a:gd name="T4" fmla="*/ 39 w 42"/>
                <a:gd name="T5" fmla="*/ 9 h 40"/>
                <a:gd name="T6" fmla="*/ 42 w 42"/>
                <a:gd name="T7" fmla="*/ 19 h 40"/>
                <a:gd name="T8" fmla="*/ 40 w 42"/>
                <a:gd name="T9" fmla="*/ 28 h 40"/>
                <a:gd name="T10" fmla="*/ 35 w 42"/>
                <a:gd name="T11" fmla="*/ 35 h 40"/>
                <a:gd name="T12" fmla="*/ 29 w 42"/>
                <a:gd name="T13" fmla="*/ 39 h 40"/>
                <a:gd name="T14" fmla="*/ 21 w 42"/>
                <a:gd name="T15" fmla="*/ 40 h 40"/>
                <a:gd name="T16" fmla="*/ 13 w 42"/>
                <a:gd name="T17" fmla="*/ 39 h 40"/>
                <a:gd name="T18" fmla="*/ 7 w 42"/>
                <a:gd name="T19" fmla="*/ 35 h 40"/>
                <a:gd name="T20" fmla="*/ 2 w 42"/>
                <a:gd name="T21" fmla="*/ 28 h 40"/>
                <a:gd name="T22" fmla="*/ 0 w 42"/>
                <a:gd name="T23" fmla="*/ 19 h 40"/>
                <a:gd name="T24" fmla="*/ 3 w 42"/>
                <a:gd name="T25" fmla="*/ 9 h 40"/>
                <a:gd name="T26" fmla="*/ 11 w 42"/>
                <a:gd name="T27" fmla="*/ 2 h 40"/>
                <a:gd name="T28" fmla="*/ 21 w 4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40"/>
                <a:gd name="T47" fmla="*/ 42 w 4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40">
                  <a:moveTo>
                    <a:pt x="21" y="0"/>
                  </a:moveTo>
                  <a:lnTo>
                    <a:pt x="31" y="2"/>
                  </a:lnTo>
                  <a:lnTo>
                    <a:pt x="39" y="9"/>
                  </a:lnTo>
                  <a:lnTo>
                    <a:pt x="42" y="19"/>
                  </a:lnTo>
                  <a:lnTo>
                    <a:pt x="40" y="28"/>
                  </a:lnTo>
                  <a:lnTo>
                    <a:pt x="35" y="35"/>
                  </a:lnTo>
                  <a:lnTo>
                    <a:pt x="29" y="39"/>
                  </a:lnTo>
                  <a:lnTo>
                    <a:pt x="21" y="40"/>
                  </a:lnTo>
                  <a:lnTo>
                    <a:pt x="13" y="39"/>
                  </a:lnTo>
                  <a:lnTo>
                    <a:pt x="7" y="35"/>
                  </a:lnTo>
                  <a:lnTo>
                    <a:pt x="2" y="28"/>
                  </a:lnTo>
                  <a:lnTo>
                    <a:pt x="0" y="19"/>
                  </a:lnTo>
                  <a:lnTo>
                    <a:pt x="3" y="9"/>
                  </a:lnTo>
                  <a:lnTo>
                    <a:pt x="11"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28" name="Line 108"/>
            <p:cNvSpPr>
              <a:spLocks noChangeShapeType="1"/>
            </p:cNvSpPr>
            <p:nvPr/>
          </p:nvSpPr>
          <p:spPr bwMode="auto">
            <a:xfrm flipV="1">
              <a:off x="1325417" y="2920128"/>
              <a:ext cx="0" cy="445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29" name="Line 109"/>
            <p:cNvSpPr>
              <a:spLocks noChangeShapeType="1"/>
            </p:cNvSpPr>
            <p:nvPr/>
          </p:nvSpPr>
          <p:spPr bwMode="auto">
            <a:xfrm flipV="1">
              <a:off x="1325417" y="2871114"/>
              <a:ext cx="0" cy="445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30" name="Freeform 110"/>
            <p:cNvSpPr>
              <a:spLocks/>
            </p:cNvSpPr>
            <p:nvPr/>
          </p:nvSpPr>
          <p:spPr bwMode="auto">
            <a:xfrm>
              <a:off x="1305753" y="2874456"/>
              <a:ext cx="40312" cy="44559"/>
            </a:xfrm>
            <a:custGeom>
              <a:avLst/>
              <a:gdLst>
                <a:gd name="T0" fmla="*/ 20 w 41"/>
                <a:gd name="T1" fmla="*/ 0 h 40"/>
                <a:gd name="T2" fmla="*/ 28 w 41"/>
                <a:gd name="T3" fmla="*/ 1 h 40"/>
                <a:gd name="T4" fmla="*/ 35 w 41"/>
                <a:gd name="T5" fmla="*/ 5 h 40"/>
                <a:gd name="T6" fmla="*/ 39 w 41"/>
                <a:gd name="T7" fmla="*/ 12 h 40"/>
                <a:gd name="T8" fmla="*/ 41 w 41"/>
                <a:gd name="T9" fmla="*/ 20 h 40"/>
                <a:gd name="T10" fmla="*/ 38 w 41"/>
                <a:gd name="T11" fmla="*/ 30 h 40"/>
                <a:gd name="T12" fmla="*/ 30 w 41"/>
                <a:gd name="T13" fmla="*/ 38 h 40"/>
                <a:gd name="T14" fmla="*/ 20 w 41"/>
                <a:gd name="T15" fmla="*/ 40 h 40"/>
                <a:gd name="T16" fmla="*/ 11 w 41"/>
                <a:gd name="T17" fmla="*/ 38 h 40"/>
                <a:gd name="T18" fmla="*/ 3 w 41"/>
                <a:gd name="T19" fmla="*/ 30 h 40"/>
                <a:gd name="T20" fmla="*/ 0 w 41"/>
                <a:gd name="T21" fmla="*/ 20 h 40"/>
                <a:gd name="T22" fmla="*/ 2 w 41"/>
                <a:gd name="T23" fmla="*/ 12 h 40"/>
                <a:gd name="T24" fmla="*/ 6 w 41"/>
                <a:gd name="T25" fmla="*/ 5 h 40"/>
                <a:gd name="T26" fmla="*/ 13 w 41"/>
                <a:gd name="T27" fmla="*/ 1 h 40"/>
                <a:gd name="T28" fmla="*/ 20 w 41"/>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20" y="0"/>
                  </a:moveTo>
                  <a:lnTo>
                    <a:pt x="28" y="1"/>
                  </a:lnTo>
                  <a:lnTo>
                    <a:pt x="35" y="5"/>
                  </a:lnTo>
                  <a:lnTo>
                    <a:pt x="39" y="12"/>
                  </a:lnTo>
                  <a:lnTo>
                    <a:pt x="41" y="20"/>
                  </a:lnTo>
                  <a:lnTo>
                    <a:pt x="38" y="30"/>
                  </a:lnTo>
                  <a:lnTo>
                    <a:pt x="30" y="38"/>
                  </a:lnTo>
                  <a:lnTo>
                    <a:pt x="20" y="40"/>
                  </a:lnTo>
                  <a:lnTo>
                    <a:pt x="11" y="38"/>
                  </a:lnTo>
                  <a:lnTo>
                    <a:pt x="3" y="30"/>
                  </a:lnTo>
                  <a:lnTo>
                    <a:pt x="0" y="20"/>
                  </a:lnTo>
                  <a:lnTo>
                    <a:pt x="2" y="12"/>
                  </a:lnTo>
                  <a:lnTo>
                    <a:pt x="6" y="5"/>
                  </a:lnTo>
                  <a:lnTo>
                    <a:pt x="13" y="1"/>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31" name="Line 111"/>
            <p:cNvSpPr>
              <a:spLocks noChangeShapeType="1"/>
            </p:cNvSpPr>
            <p:nvPr/>
          </p:nvSpPr>
          <p:spPr bwMode="auto">
            <a:xfrm flipV="1">
              <a:off x="1408009" y="2980283"/>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32" name="Line 112"/>
            <p:cNvSpPr>
              <a:spLocks noChangeShapeType="1"/>
            </p:cNvSpPr>
            <p:nvPr/>
          </p:nvSpPr>
          <p:spPr bwMode="auto">
            <a:xfrm flipV="1">
              <a:off x="1408009" y="2932382"/>
              <a:ext cx="0" cy="445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33" name="Freeform 113"/>
            <p:cNvSpPr>
              <a:spLocks/>
            </p:cNvSpPr>
            <p:nvPr/>
          </p:nvSpPr>
          <p:spPr bwMode="auto">
            <a:xfrm>
              <a:off x="1387361" y="2935724"/>
              <a:ext cx="41296" cy="44559"/>
            </a:xfrm>
            <a:custGeom>
              <a:avLst/>
              <a:gdLst>
                <a:gd name="T0" fmla="*/ 21 w 42"/>
                <a:gd name="T1" fmla="*/ 0 h 40"/>
                <a:gd name="T2" fmla="*/ 29 w 42"/>
                <a:gd name="T3" fmla="*/ 1 h 40"/>
                <a:gd name="T4" fmla="*/ 35 w 42"/>
                <a:gd name="T5" fmla="*/ 5 h 40"/>
                <a:gd name="T6" fmla="*/ 40 w 42"/>
                <a:gd name="T7" fmla="*/ 12 h 40"/>
                <a:gd name="T8" fmla="*/ 42 w 42"/>
                <a:gd name="T9" fmla="*/ 20 h 40"/>
                <a:gd name="T10" fmla="*/ 39 w 42"/>
                <a:gd name="T11" fmla="*/ 30 h 40"/>
                <a:gd name="T12" fmla="*/ 31 w 42"/>
                <a:gd name="T13" fmla="*/ 38 h 40"/>
                <a:gd name="T14" fmla="*/ 21 w 42"/>
                <a:gd name="T15" fmla="*/ 40 h 40"/>
                <a:gd name="T16" fmla="*/ 11 w 42"/>
                <a:gd name="T17" fmla="*/ 38 h 40"/>
                <a:gd name="T18" fmla="*/ 3 w 42"/>
                <a:gd name="T19" fmla="*/ 30 h 40"/>
                <a:gd name="T20" fmla="*/ 0 w 42"/>
                <a:gd name="T21" fmla="*/ 20 h 40"/>
                <a:gd name="T22" fmla="*/ 2 w 42"/>
                <a:gd name="T23" fmla="*/ 12 h 40"/>
                <a:gd name="T24" fmla="*/ 7 w 42"/>
                <a:gd name="T25" fmla="*/ 5 h 40"/>
                <a:gd name="T26" fmla="*/ 13 w 42"/>
                <a:gd name="T27" fmla="*/ 1 h 40"/>
                <a:gd name="T28" fmla="*/ 21 w 4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40"/>
                <a:gd name="T47" fmla="*/ 42 w 4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40">
                  <a:moveTo>
                    <a:pt x="21" y="0"/>
                  </a:moveTo>
                  <a:lnTo>
                    <a:pt x="29" y="1"/>
                  </a:lnTo>
                  <a:lnTo>
                    <a:pt x="35" y="5"/>
                  </a:lnTo>
                  <a:lnTo>
                    <a:pt x="40" y="12"/>
                  </a:lnTo>
                  <a:lnTo>
                    <a:pt x="42" y="20"/>
                  </a:lnTo>
                  <a:lnTo>
                    <a:pt x="39" y="30"/>
                  </a:lnTo>
                  <a:lnTo>
                    <a:pt x="31" y="38"/>
                  </a:lnTo>
                  <a:lnTo>
                    <a:pt x="21" y="40"/>
                  </a:lnTo>
                  <a:lnTo>
                    <a:pt x="11" y="38"/>
                  </a:lnTo>
                  <a:lnTo>
                    <a:pt x="3" y="30"/>
                  </a:lnTo>
                  <a:lnTo>
                    <a:pt x="0" y="20"/>
                  </a:lnTo>
                  <a:lnTo>
                    <a:pt x="2" y="12"/>
                  </a:lnTo>
                  <a:lnTo>
                    <a:pt x="7" y="5"/>
                  </a:lnTo>
                  <a:lnTo>
                    <a:pt x="13" y="1"/>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34" name="Line 114"/>
            <p:cNvSpPr>
              <a:spLocks noChangeShapeType="1"/>
            </p:cNvSpPr>
            <p:nvPr/>
          </p:nvSpPr>
          <p:spPr bwMode="auto">
            <a:xfrm flipV="1">
              <a:off x="1489617" y="3001448"/>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35" name="Line 115"/>
            <p:cNvSpPr>
              <a:spLocks noChangeShapeType="1"/>
            </p:cNvSpPr>
            <p:nvPr/>
          </p:nvSpPr>
          <p:spPr bwMode="auto">
            <a:xfrm flipV="1">
              <a:off x="1489617" y="2953548"/>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36" name="Freeform 116"/>
            <p:cNvSpPr>
              <a:spLocks/>
            </p:cNvSpPr>
            <p:nvPr/>
          </p:nvSpPr>
          <p:spPr bwMode="auto">
            <a:xfrm>
              <a:off x="1469952" y="2956890"/>
              <a:ext cx="40312" cy="45673"/>
            </a:xfrm>
            <a:custGeom>
              <a:avLst/>
              <a:gdLst>
                <a:gd name="T0" fmla="*/ 20 w 41"/>
                <a:gd name="T1" fmla="*/ 0 h 41"/>
                <a:gd name="T2" fmla="*/ 28 w 41"/>
                <a:gd name="T3" fmla="*/ 1 h 41"/>
                <a:gd name="T4" fmla="*/ 35 w 41"/>
                <a:gd name="T5" fmla="*/ 6 h 41"/>
                <a:gd name="T6" fmla="*/ 39 w 41"/>
                <a:gd name="T7" fmla="*/ 12 h 41"/>
                <a:gd name="T8" fmla="*/ 41 w 41"/>
                <a:gd name="T9" fmla="*/ 21 h 41"/>
                <a:gd name="T10" fmla="*/ 38 w 41"/>
                <a:gd name="T11" fmla="*/ 31 h 41"/>
                <a:gd name="T12" fmla="*/ 30 w 41"/>
                <a:gd name="T13" fmla="*/ 39 h 41"/>
                <a:gd name="T14" fmla="*/ 20 w 41"/>
                <a:gd name="T15" fmla="*/ 41 h 41"/>
                <a:gd name="T16" fmla="*/ 11 w 41"/>
                <a:gd name="T17" fmla="*/ 39 h 41"/>
                <a:gd name="T18" fmla="*/ 3 w 41"/>
                <a:gd name="T19" fmla="*/ 31 h 41"/>
                <a:gd name="T20" fmla="*/ 0 w 41"/>
                <a:gd name="T21" fmla="*/ 21 h 41"/>
                <a:gd name="T22" fmla="*/ 2 w 41"/>
                <a:gd name="T23" fmla="*/ 12 h 41"/>
                <a:gd name="T24" fmla="*/ 6 w 41"/>
                <a:gd name="T25" fmla="*/ 6 h 41"/>
                <a:gd name="T26" fmla="*/ 13 w 41"/>
                <a:gd name="T27" fmla="*/ 1 h 41"/>
                <a:gd name="T28" fmla="*/ 20 w 41"/>
                <a:gd name="T29" fmla="*/ 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1"/>
                <a:gd name="T47" fmla="*/ 41 w 41"/>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1">
                  <a:moveTo>
                    <a:pt x="20" y="0"/>
                  </a:moveTo>
                  <a:lnTo>
                    <a:pt x="28" y="1"/>
                  </a:lnTo>
                  <a:lnTo>
                    <a:pt x="35" y="6"/>
                  </a:lnTo>
                  <a:lnTo>
                    <a:pt x="39" y="12"/>
                  </a:lnTo>
                  <a:lnTo>
                    <a:pt x="41" y="21"/>
                  </a:lnTo>
                  <a:lnTo>
                    <a:pt x="38" y="31"/>
                  </a:lnTo>
                  <a:lnTo>
                    <a:pt x="30" y="39"/>
                  </a:lnTo>
                  <a:lnTo>
                    <a:pt x="20" y="41"/>
                  </a:lnTo>
                  <a:lnTo>
                    <a:pt x="11" y="39"/>
                  </a:lnTo>
                  <a:lnTo>
                    <a:pt x="3" y="31"/>
                  </a:lnTo>
                  <a:lnTo>
                    <a:pt x="0" y="21"/>
                  </a:lnTo>
                  <a:lnTo>
                    <a:pt x="2" y="12"/>
                  </a:lnTo>
                  <a:lnTo>
                    <a:pt x="6" y="6"/>
                  </a:lnTo>
                  <a:lnTo>
                    <a:pt x="13" y="1"/>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37" name="Line 117"/>
            <p:cNvSpPr>
              <a:spLocks noChangeShapeType="1"/>
            </p:cNvSpPr>
            <p:nvPr/>
          </p:nvSpPr>
          <p:spPr bwMode="auto">
            <a:xfrm flipV="1">
              <a:off x="1574174" y="3046007"/>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38" name="Freeform 118"/>
            <p:cNvSpPr>
              <a:spLocks/>
            </p:cNvSpPr>
            <p:nvPr/>
          </p:nvSpPr>
          <p:spPr bwMode="auto">
            <a:xfrm>
              <a:off x="1553527" y="3002562"/>
              <a:ext cx="40312" cy="45673"/>
            </a:xfrm>
            <a:custGeom>
              <a:avLst/>
              <a:gdLst>
                <a:gd name="T0" fmla="*/ 21 w 41"/>
                <a:gd name="T1" fmla="*/ 0 h 41"/>
                <a:gd name="T2" fmla="*/ 31 w 41"/>
                <a:gd name="T3" fmla="*/ 2 h 41"/>
                <a:gd name="T4" fmla="*/ 39 w 41"/>
                <a:gd name="T5" fmla="*/ 10 h 41"/>
                <a:gd name="T6" fmla="*/ 41 w 41"/>
                <a:gd name="T7" fmla="*/ 21 h 41"/>
                <a:gd name="T8" fmla="*/ 39 w 41"/>
                <a:gd name="T9" fmla="*/ 31 h 41"/>
                <a:gd name="T10" fmla="*/ 31 w 41"/>
                <a:gd name="T11" fmla="*/ 38 h 41"/>
                <a:gd name="T12" fmla="*/ 21 w 41"/>
                <a:gd name="T13" fmla="*/ 41 h 41"/>
                <a:gd name="T14" fmla="*/ 10 w 41"/>
                <a:gd name="T15" fmla="*/ 38 h 41"/>
                <a:gd name="T16" fmla="*/ 2 w 41"/>
                <a:gd name="T17" fmla="*/ 31 h 41"/>
                <a:gd name="T18" fmla="*/ 0 w 41"/>
                <a:gd name="T19" fmla="*/ 21 h 41"/>
                <a:gd name="T20" fmla="*/ 2 w 41"/>
                <a:gd name="T21" fmla="*/ 10 h 41"/>
                <a:gd name="T22" fmla="*/ 10 w 41"/>
                <a:gd name="T23" fmla="*/ 2 h 41"/>
                <a:gd name="T24" fmla="*/ 21 w 41"/>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21" y="0"/>
                  </a:moveTo>
                  <a:lnTo>
                    <a:pt x="31" y="2"/>
                  </a:lnTo>
                  <a:lnTo>
                    <a:pt x="39" y="10"/>
                  </a:lnTo>
                  <a:lnTo>
                    <a:pt x="41" y="21"/>
                  </a:lnTo>
                  <a:lnTo>
                    <a:pt x="39" y="31"/>
                  </a:lnTo>
                  <a:lnTo>
                    <a:pt x="31" y="38"/>
                  </a:lnTo>
                  <a:lnTo>
                    <a:pt x="21" y="41"/>
                  </a:lnTo>
                  <a:lnTo>
                    <a:pt x="10" y="38"/>
                  </a:lnTo>
                  <a:lnTo>
                    <a:pt x="2" y="31"/>
                  </a:lnTo>
                  <a:lnTo>
                    <a:pt x="0" y="21"/>
                  </a:lnTo>
                  <a:lnTo>
                    <a:pt x="2" y="10"/>
                  </a:lnTo>
                  <a:lnTo>
                    <a:pt x="10"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39" name="Line 119"/>
            <p:cNvSpPr>
              <a:spLocks noChangeShapeType="1"/>
            </p:cNvSpPr>
            <p:nvPr/>
          </p:nvSpPr>
          <p:spPr bwMode="auto">
            <a:xfrm flipV="1">
              <a:off x="1656766" y="3023728"/>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40" name="Line 120"/>
            <p:cNvSpPr>
              <a:spLocks noChangeShapeType="1"/>
            </p:cNvSpPr>
            <p:nvPr/>
          </p:nvSpPr>
          <p:spPr bwMode="auto">
            <a:xfrm flipV="1">
              <a:off x="1656766" y="2975827"/>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41" name="Freeform 121"/>
            <p:cNvSpPr>
              <a:spLocks/>
            </p:cNvSpPr>
            <p:nvPr/>
          </p:nvSpPr>
          <p:spPr bwMode="auto">
            <a:xfrm>
              <a:off x="1636118" y="2976941"/>
              <a:ext cx="39329" cy="45673"/>
            </a:xfrm>
            <a:custGeom>
              <a:avLst/>
              <a:gdLst>
                <a:gd name="T0" fmla="*/ 21 w 40"/>
                <a:gd name="T1" fmla="*/ 0 h 41"/>
                <a:gd name="T2" fmla="*/ 30 w 40"/>
                <a:gd name="T3" fmla="*/ 2 h 41"/>
                <a:gd name="T4" fmla="*/ 38 w 40"/>
                <a:gd name="T5" fmla="*/ 10 h 41"/>
                <a:gd name="T6" fmla="*/ 40 w 40"/>
                <a:gd name="T7" fmla="*/ 21 h 41"/>
                <a:gd name="T8" fmla="*/ 38 w 40"/>
                <a:gd name="T9" fmla="*/ 31 h 41"/>
                <a:gd name="T10" fmla="*/ 30 w 40"/>
                <a:gd name="T11" fmla="*/ 38 h 41"/>
                <a:gd name="T12" fmla="*/ 21 w 40"/>
                <a:gd name="T13" fmla="*/ 41 h 41"/>
                <a:gd name="T14" fmla="*/ 10 w 40"/>
                <a:gd name="T15" fmla="*/ 38 h 41"/>
                <a:gd name="T16" fmla="*/ 2 w 40"/>
                <a:gd name="T17" fmla="*/ 31 h 41"/>
                <a:gd name="T18" fmla="*/ 0 w 40"/>
                <a:gd name="T19" fmla="*/ 21 h 41"/>
                <a:gd name="T20" fmla="*/ 2 w 40"/>
                <a:gd name="T21" fmla="*/ 10 h 41"/>
                <a:gd name="T22" fmla="*/ 10 w 40"/>
                <a:gd name="T23" fmla="*/ 2 h 41"/>
                <a:gd name="T24" fmla="*/ 21 w 40"/>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1"/>
                <a:gd name="T41" fmla="*/ 40 w 40"/>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1">
                  <a:moveTo>
                    <a:pt x="21" y="0"/>
                  </a:moveTo>
                  <a:lnTo>
                    <a:pt x="30" y="2"/>
                  </a:lnTo>
                  <a:lnTo>
                    <a:pt x="38" y="10"/>
                  </a:lnTo>
                  <a:lnTo>
                    <a:pt x="40" y="21"/>
                  </a:lnTo>
                  <a:lnTo>
                    <a:pt x="38" y="31"/>
                  </a:lnTo>
                  <a:lnTo>
                    <a:pt x="30" y="38"/>
                  </a:lnTo>
                  <a:lnTo>
                    <a:pt x="21" y="41"/>
                  </a:lnTo>
                  <a:lnTo>
                    <a:pt x="10" y="38"/>
                  </a:lnTo>
                  <a:lnTo>
                    <a:pt x="2" y="31"/>
                  </a:lnTo>
                  <a:lnTo>
                    <a:pt x="0" y="21"/>
                  </a:lnTo>
                  <a:lnTo>
                    <a:pt x="2" y="10"/>
                  </a:lnTo>
                  <a:lnTo>
                    <a:pt x="10"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42" name="Freeform 122"/>
            <p:cNvSpPr>
              <a:spLocks/>
            </p:cNvSpPr>
            <p:nvPr/>
          </p:nvSpPr>
          <p:spPr bwMode="auto">
            <a:xfrm>
              <a:off x="1717726" y="3020386"/>
              <a:ext cx="40312" cy="45673"/>
            </a:xfrm>
            <a:custGeom>
              <a:avLst/>
              <a:gdLst>
                <a:gd name="T0" fmla="*/ 21 w 41"/>
                <a:gd name="T1" fmla="*/ 0 h 41"/>
                <a:gd name="T2" fmla="*/ 31 w 41"/>
                <a:gd name="T3" fmla="*/ 3 h 41"/>
                <a:gd name="T4" fmla="*/ 39 w 41"/>
                <a:gd name="T5" fmla="*/ 10 h 41"/>
                <a:gd name="T6" fmla="*/ 41 w 41"/>
                <a:gd name="T7" fmla="*/ 20 h 41"/>
                <a:gd name="T8" fmla="*/ 39 w 41"/>
                <a:gd name="T9" fmla="*/ 31 h 41"/>
                <a:gd name="T10" fmla="*/ 31 w 41"/>
                <a:gd name="T11" fmla="*/ 39 h 41"/>
                <a:gd name="T12" fmla="*/ 21 w 41"/>
                <a:gd name="T13" fmla="*/ 41 h 41"/>
                <a:gd name="T14" fmla="*/ 13 w 41"/>
                <a:gd name="T15" fmla="*/ 40 h 41"/>
                <a:gd name="T16" fmla="*/ 7 w 41"/>
                <a:gd name="T17" fmla="*/ 36 h 41"/>
                <a:gd name="T18" fmla="*/ 2 w 41"/>
                <a:gd name="T19" fmla="*/ 29 h 41"/>
                <a:gd name="T20" fmla="*/ 0 w 41"/>
                <a:gd name="T21" fmla="*/ 20 h 41"/>
                <a:gd name="T22" fmla="*/ 3 w 41"/>
                <a:gd name="T23" fmla="*/ 10 h 41"/>
                <a:gd name="T24" fmla="*/ 11 w 41"/>
                <a:gd name="T25" fmla="*/ 3 h 41"/>
                <a:gd name="T26" fmla="*/ 21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21" y="0"/>
                  </a:moveTo>
                  <a:lnTo>
                    <a:pt x="31" y="3"/>
                  </a:lnTo>
                  <a:lnTo>
                    <a:pt x="39" y="10"/>
                  </a:lnTo>
                  <a:lnTo>
                    <a:pt x="41" y="20"/>
                  </a:lnTo>
                  <a:lnTo>
                    <a:pt x="39" y="31"/>
                  </a:lnTo>
                  <a:lnTo>
                    <a:pt x="31" y="39"/>
                  </a:lnTo>
                  <a:lnTo>
                    <a:pt x="21" y="41"/>
                  </a:lnTo>
                  <a:lnTo>
                    <a:pt x="13" y="40"/>
                  </a:lnTo>
                  <a:lnTo>
                    <a:pt x="7" y="36"/>
                  </a:lnTo>
                  <a:lnTo>
                    <a:pt x="2" y="29"/>
                  </a:lnTo>
                  <a:lnTo>
                    <a:pt x="0" y="20"/>
                  </a:lnTo>
                  <a:lnTo>
                    <a:pt x="3" y="10"/>
                  </a:lnTo>
                  <a:lnTo>
                    <a:pt x="11" y="3"/>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43" name="Line 123"/>
            <p:cNvSpPr>
              <a:spLocks noChangeShapeType="1"/>
            </p:cNvSpPr>
            <p:nvPr/>
          </p:nvSpPr>
          <p:spPr bwMode="auto">
            <a:xfrm flipV="1">
              <a:off x="1820965" y="3032640"/>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44" name="Line 124"/>
            <p:cNvSpPr>
              <a:spLocks noChangeShapeType="1"/>
            </p:cNvSpPr>
            <p:nvPr/>
          </p:nvSpPr>
          <p:spPr bwMode="auto">
            <a:xfrm flipV="1">
              <a:off x="1820965" y="2985853"/>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45" name="Freeform 125"/>
            <p:cNvSpPr>
              <a:spLocks/>
            </p:cNvSpPr>
            <p:nvPr/>
          </p:nvSpPr>
          <p:spPr bwMode="auto">
            <a:xfrm>
              <a:off x="1800317" y="2989195"/>
              <a:ext cx="39329" cy="45673"/>
            </a:xfrm>
            <a:custGeom>
              <a:avLst/>
              <a:gdLst>
                <a:gd name="T0" fmla="*/ 21 w 40"/>
                <a:gd name="T1" fmla="*/ 0 h 41"/>
                <a:gd name="T2" fmla="*/ 30 w 40"/>
                <a:gd name="T3" fmla="*/ 2 h 41"/>
                <a:gd name="T4" fmla="*/ 38 w 40"/>
                <a:gd name="T5" fmla="*/ 10 h 41"/>
                <a:gd name="T6" fmla="*/ 40 w 40"/>
                <a:gd name="T7" fmla="*/ 20 h 41"/>
                <a:gd name="T8" fmla="*/ 38 w 40"/>
                <a:gd name="T9" fmla="*/ 31 h 41"/>
                <a:gd name="T10" fmla="*/ 30 w 40"/>
                <a:gd name="T11" fmla="*/ 38 h 41"/>
                <a:gd name="T12" fmla="*/ 21 w 40"/>
                <a:gd name="T13" fmla="*/ 41 h 41"/>
                <a:gd name="T14" fmla="*/ 13 w 40"/>
                <a:gd name="T15" fmla="*/ 39 h 41"/>
                <a:gd name="T16" fmla="*/ 6 w 40"/>
                <a:gd name="T17" fmla="*/ 35 h 41"/>
                <a:gd name="T18" fmla="*/ 2 w 40"/>
                <a:gd name="T19" fmla="*/ 28 h 41"/>
                <a:gd name="T20" fmla="*/ 0 w 40"/>
                <a:gd name="T21" fmla="*/ 20 h 41"/>
                <a:gd name="T22" fmla="*/ 3 w 40"/>
                <a:gd name="T23" fmla="*/ 10 h 41"/>
                <a:gd name="T24" fmla="*/ 11 w 40"/>
                <a:gd name="T25" fmla="*/ 2 h 41"/>
                <a:gd name="T26" fmla="*/ 21 w 40"/>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1"/>
                <a:gd name="T44" fmla="*/ 40 w 40"/>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1">
                  <a:moveTo>
                    <a:pt x="21" y="0"/>
                  </a:moveTo>
                  <a:lnTo>
                    <a:pt x="30" y="2"/>
                  </a:lnTo>
                  <a:lnTo>
                    <a:pt x="38" y="10"/>
                  </a:lnTo>
                  <a:lnTo>
                    <a:pt x="40" y="20"/>
                  </a:lnTo>
                  <a:lnTo>
                    <a:pt x="38" y="31"/>
                  </a:lnTo>
                  <a:lnTo>
                    <a:pt x="30" y="38"/>
                  </a:lnTo>
                  <a:lnTo>
                    <a:pt x="21" y="41"/>
                  </a:lnTo>
                  <a:lnTo>
                    <a:pt x="13" y="39"/>
                  </a:lnTo>
                  <a:lnTo>
                    <a:pt x="6" y="35"/>
                  </a:lnTo>
                  <a:lnTo>
                    <a:pt x="2" y="28"/>
                  </a:lnTo>
                  <a:lnTo>
                    <a:pt x="0" y="20"/>
                  </a:lnTo>
                  <a:lnTo>
                    <a:pt x="3" y="10"/>
                  </a:lnTo>
                  <a:lnTo>
                    <a:pt x="11"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46" name="Line 126"/>
            <p:cNvSpPr>
              <a:spLocks noChangeShapeType="1"/>
            </p:cNvSpPr>
            <p:nvPr/>
          </p:nvSpPr>
          <p:spPr bwMode="auto">
            <a:xfrm flipV="1">
              <a:off x="1902573" y="2970257"/>
              <a:ext cx="0" cy="445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47" name="Line 127"/>
            <p:cNvSpPr>
              <a:spLocks noChangeShapeType="1"/>
            </p:cNvSpPr>
            <p:nvPr/>
          </p:nvSpPr>
          <p:spPr bwMode="auto">
            <a:xfrm flipV="1">
              <a:off x="1902573" y="2921242"/>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48" name="Freeform 128"/>
            <p:cNvSpPr>
              <a:spLocks/>
            </p:cNvSpPr>
            <p:nvPr/>
          </p:nvSpPr>
          <p:spPr bwMode="auto">
            <a:xfrm>
              <a:off x="1881925" y="2925698"/>
              <a:ext cx="40312" cy="44559"/>
            </a:xfrm>
            <a:custGeom>
              <a:avLst/>
              <a:gdLst>
                <a:gd name="T0" fmla="*/ 21 w 41"/>
                <a:gd name="T1" fmla="*/ 0 h 40"/>
                <a:gd name="T2" fmla="*/ 31 w 41"/>
                <a:gd name="T3" fmla="*/ 2 h 40"/>
                <a:gd name="T4" fmla="*/ 39 w 41"/>
                <a:gd name="T5" fmla="*/ 10 h 40"/>
                <a:gd name="T6" fmla="*/ 41 w 41"/>
                <a:gd name="T7" fmla="*/ 21 h 40"/>
                <a:gd name="T8" fmla="*/ 39 w 41"/>
                <a:gd name="T9" fmla="*/ 30 h 40"/>
                <a:gd name="T10" fmla="*/ 31 w 41"/>
                <a:gd name="T11" fmla="*/ 38 h 40"/>
                <a:gd name="T12" fmla="*/ 21 w 41"/>
                <a:gd name="T13" fmla="*/ 40 h 40"/>
                <a:gd name="T14" fmla="*/ 11 w 41"/>
                <a:gd name="T15" fmla="*/ 38 h 40"/>
                <a:gd name="T16" fmla="*/ 3 w 41"/>
                <a:gd name="T17" fmla="*/ 30 h 40"/>
                <a:gd name="T18" fmla="*/ 0 w 41"/>
                <a:gd name="T19" fmla="*/ 21 h 40"/>
                <a:gd name="T20" fmla="*/ 2 w 41"/>
                <a:gd name="T21" fmla="*/ 12 h 40"/>
                <a:gd name="T22" fmla="*/ 7 w 41"/>
                <a:gd name="T23" fmla="*/ 5 h 40"/>
                <a:gd name="T24" fmla="*/ 13 w 41"/>
                <a:gd name="T25" fmla="*/ 1 h 40"/>
                <a:gd name="T26" fmla="*/ 21 w 41"/>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0"/>
                <a:gd name="T44" fmla="*/ 41 w 41"/>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0">
                  <a:moveTo>
                    <a:pt x="21" y="0"/>
                  </a:moveTo>
                  <a:lnTo>
                    <a:pt x="31" y="2"/>
                  </a:lnTo>
                  <a:lnTo>
                    <a:pt x="39" y="10"/>
                  </a:lnTo>
                  <a:lnTo>
                    <a:pt x="41" y="21"/>
                  </a:lnTo>
                  <a:lnTo>
                    <a:pt x="39" y="30"/>
                  </a:lnTo>
                  <a:lnTo>
                    <a:pt x="31" y="38"/>
                  </a:lnTo>
                  <a:lnTo>
                    <a:pt x="21" y="40"/>
                  </a:lnTo>
                  <a:lnTo>
                    <a:pt x="11" y="38"/>
                  </a:lnTo>
                  <a:lnTo>
                    <a:pt x="3" y="30"/>
                  </a:lnTo>
                  <a:lnTo>
                    <a:pt x="0" y="21"/>
                  </a:lnTo>
                  <a:lnTo>
                    <a:pt x="2" y="12"/>
                  </a:lnTo>
                  <a:lnTo>
                    <a:pt x="7" y="5"/>
                  </a:lnTo>
                  <a:lnTo>
                    <a:pt x="13" y="1"/>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49" name="Line 129"/>
            <p:cNvSpPr>
              <a:spLocks noChangeShapeType="1"/>
            </p:cNvSpPr>
            <p:nvPr/>
          </p:nvSpPr>
          <p:spPr bwMode="auto">
            <a:xfrm flipV="1">
              <a:off x="1987131" y="2950206"/>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50" name="Line 130"/>
            <p:cNvSpPr>
              <a:spLocks noChangeShapeType="1"/>
            </p:cNvSpPr>
            <p:nvPr/>
          </p:nvSpPr>
          <p:spPr bwMode="auto">
            <a:xfrm flipV="1">
              <a:off x="1987131" y="2902305"/>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51" name="Freeform 131"/>
            <p:cNvSpPr>
              <a:spLocks/>
            </p:cNvSpPr>
            <p:nvPr/>
          </p:nvSpPr>
          <p:spPr bwMode="auto">
            <a:xfrm>
              <a:off x="1966483" y="2905647"/>
              <a:ext cx="39329" cy="45673"/>
            </a:xfrm>
            <a:custGeom>
              <a:avLst/>
              <a:gdLst>
                <a:gd name="T0" fmla="*/ 21 w 40"/>
                <a:gd name="T1" fmla="*/ 0 h 41"/>
                <a:gd name="T2" fmla="*/ 31 w 40"/>
                <a:gd name="T3" fmla="*/ 2 h 41"/>
                <a:gd name="T4" fmla="*/ 38 w 40"/>
                <a:gd name="T5" fmla="*/ 10 h 41"/>
                <a:gd name="T6" fmla="*/ 40 w 40"/>
                <a:gd name="T7" fmla="*/ 20 h 41"/>
                <a:gd name="T8" fmla="*/ 38 w 40"/>
                <a:gd name="T9" fmla="*/ 31 h 41"/>
                <a:gd name="T10" fmla="*/ 31 w 40"/>
                <a:gd name="T11" fmla="*/ 39 h 41"/>
                <a:gd name="T12" fmla="*/ 21 w 40"/>
                <a:gd name="T13" fmla="*/ 41 h 41"/>
                <a:gd name="T14" fmla="*/ 10 w 40"/>
                <a:gd name="T15" fmla="*/ 39 h 41"/>
                <a:gd name="T16" fmla="*/ 2 w 40"/>
                <a:gd name="T17" fmla="*/ 31 h 41"/>
                <a:gd name="T18" fmla="*/ 0 w 40"/>
                <a:gd name="T19" fmla="*/ 20 h 41"/>
                <a:gd name="T20" fmla="*/ 2 w 40"/>
                <a:gd name="T21" fmla="*/ 10 h 41"/>
                <a:gd name="T22" fmla="*/ 10 w 40"/>
                <a:gd name="T23" fmla="*/ 2 h 41"/>
                <a:gd name="T24" fmla="*/ 21 w 40"/>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1"/>
                <a:gd name="T41" fmla="*/ 40 w 40"/>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1">
                  <a:moveTo>
                    <a:pt x="21" y="0"/>
                  </a:moveTo>
                  <a:lnTo>
                    <a:pt x="31" y="2"/>
                  </a:lnTo>
                  <a:lnTo>
                    <a:pt x="38" y="10"/>
                  </a:lnTo>
                  <a:lnTo>
                    <a:pt x="40" y="20"/>
                  </a:lnTo>
                  <a:lnTo>
                    <a:pt x="38" y="31"/>
                  </a:lnTo>
                  <a:lnTo>
                    <a:pt x="31" y="39"/>
                  </a:lnTo>
                  <a:lnTo>
                    <a:pt x="21" y="41"/>
                  </a:lnTo>
                  <a:lnTo>
                    <a:pt x="10" y="39"/>
                  </a:lnTo>
                  <a:lnTo>
                    <a:pt x="2" y="31"/>
                  </a:lnTo>
                  <a:lnTo>
                    <a:pt x="0" y="20"/>
                  </a:lnTo>
                  <a:lnTo>
                    <a:pt x="2" y="10"/>
                  </a:lnTo>
                  <a:lnTo>
                    <a:pt x="10"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52" name="Line 132"/>
            <p:cNvSpPr>
              <a:spLocks noChangeShapeType="1"/>
            </p:cNvSpPr>
            <p:nvPr/>
          </p:nvSpPr>
          <p:spPr bwMode="auto">
            <a:xfrm flipV="1">
              <a:off x="2068739" y="2927926"/>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53" name="Line 133"/>
            <p:cNvSpPr>
              <a:spLocks noChangeShapeType="1"/>
            </p:cNvSpPr>
            <p:nvPr/>
          </p:nvSpPr>
          <p:spPr bwMode="auto">
            <a:xfrm flipV="1">
              <a:off x="2068739" y="2878911"/>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54" name="Freeform 134"/>
            <p:cNvSpPr>
              <a:spLocks/>
            </p:cNvSpPr>
            <p:nvPr/>
          </p:nvSpPr>
          <p:spPr bwMode="auto">
            <a:xfrm>
              <a:off x="2048091" y="2881139"/>
              <a:ext cx="40312" cy="46787"/>
            </a:xfrm>
            <a:custGeom>
              <a:avLst/>
              <a:gdLst>
                <a:gd name="T0" fmla="*/ 21 w 41"/>
                <a:gd name="T1" fmla="*/ 0 h 42"/>
                <a:gd name="T2" fmla="*/ 31 w 41"/>
                <a:gd name="T3" fmla="*/ 3 h 42"/>
                <a:gd name="T4" fmla="*/ 39 w 41"/>
                <a:gd name="T5" fmla="*/ 11 h 42"/>
                <a:gd name="T6" fmla="*/ 41 w 41"/>
                <a:gd name="T7" fmla="*/ 21 h 42"/>
                <a:gd name="T8" fmla="*/ 39 w 41"/>
                <a:gd name="T9" fmla="*/ 31 h 42"/>
                <a:gd name="T10" fmla="*/ 31 w 41"/>
                <a:gd name="T11" fmla="*/ 39 h 42"/>
                <a:gd name="T12" fmla="*/ 21 w 41"/>
                <a:gd name="T13" fmla="*/ 42 h 42"/>
                <a:gd name="T14" fmla="*/ 12 w 41"/>
                <a:gd name="T15" fmla="*/ 40 h 42"/>
                <a:gd name="T16" fmla="*/ 6 w 41"/>
                <a:gd name="T17" fmla="*/ 35 h 42"/>
                <a:gd name="T18" fmla="*/ 1 w 41"/>
                <a:gd name="T19" fmla="*/ 29 h 42"/>
                <a:gd name="T20" fmla="*/ 0 w 41"/>
                <a:gd name="T21" fmla="*/ 21 h 42"/>
                <a:gd name="T22" fmla="*/ 1 w 41"/>
                <a:gd name="T23" fmla="*/ 13 h 42"/>
                <a:gd name="T24" fmla="*/ 6 w 41"/>
                <a:gd name="T25" fmla="*/ 7 h 42"/>
                <a:gd name="T26" fmla="*/ 12 w 41"/>
                <a:gd name="T27" fmla="*/ 2 h 42"/>
                <a:gd name="T28" fmla="*/ 21 w 41"/>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2"/>
                <a:gd name="T47" fmla="*/ 41 w 41"/>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2">
                  <a:moveTo>
                    <a:pt x="21" y="0"/>
                  </a:moveTo>
                  <a:lnTo>
                    <a:pt x="31" y="3"/>
                  </a:lnTo>
                  <a:lnTo>
                    <a:pt x="39" y="11"/>
                  </a:lnTo>
                  <a:lnTo>
                    <a:pt x="41" y="21"/>
                  </a:lnTo>
                  <a:lnTo>
                    <a:pt x="39" y="31"/>
                  </a:lnTo>
                  <a:lnTo>
                    <a:pt x="31" y="39"/>
                  </a:lnTo>
                  <a:lnTo>
                    <a:pt x="21" y="42"/>
                  </a:lnTo>
                  <a:lnTo>
                    <a:pt x="12" y="40"/>
                  </a:lnTo>
                  <a:lnTo>
                    <a:pt x="6" y="35"/>
                  </a:lnTo>
                  <a:lnTo>
                    <a:pt x="1" y="29"/>
                  </a:lnTo>
                  <a:lnTo>
                    <a:pt x="0" y="21"/>
                  </a:lnTo>
                  <a:lnTo>
                    <a:pt x="1" y="13"/>
                  </a:lnTo>
                  <a:lnTo>
                    <a:pt x="6" y="7"/>
                  </a:lnTo>
                  <a:lnTo>
                    <a:pt x="12"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55" name="Line 135"/>
            <p:cNvSpPr>
              <a:spLocks noChangeShapeType="1"/>
            </p:cNvSpPr>
            <p:nvPr/>
          </p:nvSpPr>
          <p:spPr bwMode="auto">
            <a:xfrm flipV="1">
              <a:off x="2151330" y="2855518"/>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56" name="Line 136"/>
            <p:cNvSpPr>
              <a:spLocks noChangeShapeType="1"/>
            </p:cNvSpPr>
            <p:nvPr/>
          </p:nvSpPr>
          <p:spPr bwMode="auto">
            <a:xfrm flipV="1">
              <a:off x="2151330" y="2805389"/>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57" name="Freeform 137"/>
            <p:cNvSpPr>
              <a:spLocks/>
            </p:cNvSpPr>
            <p:nvPr/>
          </p:nvSpPr>
          <p:spPr bwMode="auto">
            <a:xfrm>
              <a:off x="2130682" y="2809845"/>
              <a:ext cx="39329" cy="45673"/>
            </a:xfrm>
            <a:custGeom>
              <a:avLst/>
              <a:gdLst>
                <a:gd name="T0" fmla="*/ 21 w 40"/>
                <a:gd name="T1" fmla="*/ 0 h 41"/>
                <a:gd name="T2" fmla="*/ 31 w 40"/>
                <a:gd name="T3" fmla="*/ 4 h 41"/>
                <a:gd name="T4" fmla="*/ 38 w 40"/>
                <a:gd name="T5" fmla="*/ 11 h 41"/>
                <a:gd name="T6" fmla="*/ 40 w 40"/>
                <a:gd name="T7" fmla="*/ 21 h 41"/>
                <a:gd name="T8" fmla="*/ 38 w 40"/>
                <a:gd name="T9" fmla="*/ 31 h 41"/>
                <a:gd name="T10" fmla="*/ 31 w 40"/>
                <a:gd name="T11" fmla="*/ 39 h 41"/>
                <a:gd name="T12" fmla="*/ 21 w 40"/>
                <a:gd name="T13" fmla="*/ 41 h 41"/>
                <a:gd name="T14" fmla="*/ 10 w 40"/>
                <a:gd name="T15" fmla="*/ 39 h 41"/>
                <a:gd name="T16" fmla="*/ 2 w 40"/>
                <a:gd name="T17" fmla="*/ 31 h 41"/>
                <a:gd name="T18" fmla="*/ 0 w 40"/>
                <a:gd name="T19" fmla="*/ 21 h 41"/>
                <a:gd name="T20" fmla="*/ 1 w 40"/>
                <a:gd name="T21" fmla="*/ 14 h 41"/>
                <a:gd name="T22" fmla="*/ 5 w 40"/>
                <a:gd name="T23" fmla="*/ 7 h 41"/>
                <a:gd name="T24" fmla="*/ 12 w 40"/>
                <a:gd name="T25" fmla="*/ 3 h 41"/>
                <a:gd name="T26" fmla="*/ 21 w 40"/>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1"/>
                <a:gd name="T44" fmla="*/ 40 w 40"/>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1">
                  <a:moveTo>
                    <a:pt x="21" y="0"/>
                  </a:moveTo>
                  <a:lnTo>
                    <a:pt x="31" y="4"/>
                  </a:lnTo>
                  <a:lnTo>
                    <a:pt x="38" y="11"/>
                  </a:lnTo>
                  <a:lnTo>
                    <a:pt x="40" y="21"/>
                  </a:lnTo>
                  <a:lnTo>
                    <a:pt x="38" y="31"/>
                  </a:lnTo>
                  <a:lnTo>
                    <a:pt x="31" y="39"/>
                  </a:lnTo>
                  <a:lnTo>
                    <a:pt x="21" y="41"/>
                  </a:lnTo>
                  <a:lnTo>
                    <a:pt x="10" y="39"/>
                  </a:lnTo>
                  <a:lnTo>
                    <a:pt x="2" y="31"/>
                  </a:lnTo>
                  <a:lnTo>
                    <a:pt x="0" y="21"/>
                  </a:lnTo>
                  <a:lnTo>
                    <a:pt x="1" y="14"/>
                  </a:lnTo>
                  <a:lnTo>
                    <a:pt x="5" y="7"/>
                  </a:lnTo>
                  <a:lnTo>
                    <a:pt x="12" y="3"/>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58" name="Line 138"/>
            <p:cNvSpPr>
              <a:spLocks noChangeShapeType="1"/>
            </p:cNvSpPr>
            <p:nvPr/>
          </p:nvSpPr>
          <p:spPr bwMode="auto">
            <a:xfrm flipV="1">
              <a:off x="2232938" y="2807617"/>
              <a:ext cx="0" cy="6684"/>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59" name="Line 139"/>
            <p:cNvSpPr>
              <a:spLocks noChangeShapeType="1"/>
            </p:cNvSpPr>
            <p:nvPr/>
          </p:nvSpPr>
          <p:spPr bwMode="auto">
            <a:xfrm flipV="1">
              <a:off x="2232938" y="2757489"/>
              <a:ext cx="0" cy="6684"/>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60" name="Freeform 140"/>
            <p:cNvSpPr>
              <a:spLocks/>
            </p:cNvSpPr>
            <p:nvPr/>
          </p:nvSpPr>
          <p:spPr bwMode="auto">
            <a:xfrm>
              <a:off x="2212290" y="2763058"/>
              <a:ext cx="40312" cy="45673"/>
            </a:xfrm>
            <a:custGeom>
              <a:avLst/>
              <a:gdLst>
                <a:gd name="T0" fmla="*/ 21 w 41"/>
                <a:gd name="T1" fmla="*/ 0 h 41"/>
                <a:gd name="T2" fmla="*/ 31 w 41"/>
                <a:gd name="T3" fmla="*/ 3 h 41"/>
                <a:gd name="T4" fmla="*/ 39 w 41"/>
                <a:gd name="T5" fmla="*/ 11 h 41"/>
                <a:gd name="T6" fmla="*/ 41 w 41"/>
                <a:gd name="T7" fmla="*/ 21 h 41"/>
                <a:gd name="T8" fmla="*/ 39 w 41"/>
                <a:gd name="T9" fmla="*/ 30 h 41"/>
                <a:gd name="T10" fmla="*/ 31 w 41"/>
                <a:gd name="T11" fmla="*/ 38 h 41"/>
                <a:gd name="T12" fmla="*/ 21 w 41"/>
                <a:gd name="T13" fmla="*/ 41 h 41"/>
                <a:gd name="T14" fmla="*/ 12 w 41"/>
                <a:gd name="T15" fmla="*/ 39 h 41"/>
                <a:gd name="T16" fmla="*/ 6 w 41"/>
                <a:gd name="T17" fmla="*/ 35 h 41"/>
                <a:gd name="T18" fmla="*/ 1 w 41"/>
                <a:gd name="T19" fmla="*/ 28 h 41"/>
                <a:gd name="T20" fmla="*/ 0 w 41"/>
                <a:gd name="T21" fmla="*/ 21 h 41"/>
                <a:gd name="T22" fmla="*/ 1 w 41"/>
                <a:gd name="T23" fmla="*/ 13 h 41"/>
                <a:gd name="T24" fmla="*/ 6 w 41"/>
                <a:gd name="T25" fmla="*/ 6 h 41"/>
                <a:gd name="T26" fmla="*/ 12 w 41"/>
                <a:gd name="T27" fmla="*/ 2 h 41"/>
                <a:gd name="T28" fmla="*/ 21 w 41"/>
                <a:gd name="T29" fmla="*/ 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1"/>
                <a:gd name="T47" fmla="*/ 41 w 41"/>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1">
                  <a:moveTo>
                    <a:pt x="21" y="0"/>
                  </a:moveTo>
                  <a:lnTo>
                    <a:pt x="31" y="3"/>
                  </a:lnTo>
                  <a:lnTo>
                    <a:pt x="39" y="11"/>
                  </a:lnTo>
                  <a:lnTo>
                    <a:pt x="41" y="21"/>
                  </a:lnTo>
                  <a:lnTo>
                    <a:pt x="39" y="30"/>
                  </a:lnTo>
                  <a:lnTo>
                    <a:pt x="31" y="38"/>
                  </a:lnTo>
                  <a:lnTo>
                    <a:pt x="21" y="41"/>
                  </a:lnTo>
                  <a:lnTo>
                    <a:pt x="12" y="39"/>
                  </a:lnTo>
                  <a:lnTo>
                    <a:pt x="6" y="35"/>
                  </a:lnTo>
                  <a:lnTo>
                    <a:pt x="1" y="28"/>
                  </a:lnTo>
                  <a:lnTo>
                    <a:pt x="0" y="21"/>
                  </a:lnTo>
                  <a:lnTo>
                    <a:pt x="1" y="13"/>
                  </a:lnTo>
                  <a:lnTo>
                    <a:pt x="6" y="6"/>
                  </a:lnTo>
                  <a:lnTo>
                    <a:pt x="12"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61" name="Line 141"/>
            <p:cNvSpPr>
              <a:spLocks noChangeShapeType="1"/>
            </p:cNvSpPr>
            <p:nvPr/>
          </p:nvSpPr>
          <p:spPr bwMode="auto">
            <a:xfrm flipV="1">
              <a:off x="2316513" y="2758602"/>
              <a:ext cx="0" cy="445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62" name="Line 142"/>
            <p:cNvSpPr>
              <a:spLocks noChangeShapeType="1"/>
            </p:cNvSpPr>
            <p:nvPr/>
          </p:nvSpPr>
          <p:spPr bwMode="auto">
            <a:xfrm flipV="1">
              <a:off x="2316513" y="2708474"/>
              <a:ext cx="0" cy="445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63" name="Freeform 143"/>
            <p:cNvSpPr>
              <a:spLocks/>
            </p:cNvSpPr>
            <p:nvPr/>
          </p:nvSpPr>
          <p:spPr bwMode="auto">
            <a:xfrm>
              <a:off x="2296848" y="2714044"/>
              <a:ext cx="40312" cy="44559"/>
            </a:xfrm>
            <a:custGeom>
              <a:avLst/>
              <a:gdLst>
                <a:gd name="T0" fmla="*/ 20 w 41"/>
                <a:gd name="T1" fmla="*/ 0 h 40"/>
                <a:gd name="T2" fmla="*/ 31 w 41"/>
                <a:gd name="T3" fmla="*/ 2 h 40"/>
                <a:gd name="T4" fmla="*/ 38 w 41"/>
                <a:gd name="T5" fmla="*/ 10 h 40"/>
                <a:gd name="T6" fmla="*/ 41 w 41"/>
                <a:gd name="T7" fmla="*/ 21 h 40"/>
                <a:gd name="T8" fmla="*/ 38 w 41"/>
                <a:gd name="T9" fmla="*/ 30 h 40"/>
                <a:gd name="T10" fmla="*/ 31 w 41"/>
                <a:gd name="T11" fmla="*/ 38 h 40"/>
                <a:gd name="T12" fmla="*/ 20 w 41"/>
                <a:gd name="T13" fmla="*/ 40 h 40"/>
                <a:gd name="T14" fmla="*/ 10 w 41"/>
                <a:gd name="T15" fmla="*/ 38 h 40"/>
                <a:gd name="T16" fmla="*/ 2 w 41"/>
                <a:gd name="T17" fmla="*/ 30 h 40"/>
                <a:gd name="T18" fmla="*/ 0 w 41"/>
                <a:gd name="T19" fmla="*/ 21 h 40"/>
                <a:gd name="T20" fmla="*/ 2 w 41"/>
                <a:gd name="T21" fmla="*/ 10 h 40"/>
                <a:gd name="T22" fmla="*/ 10 w 41"/>
                <a:gd name="T23" fmla="*/ 2 h 40"/>
                <a:gd name="T24" fmla="*/ 20 w 41"/>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0"/>
                <a:gd name="T41" fmla="*/ 41 w 41"/>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0">
                  <a:moveTo>
                    <a:pt x="20" y="0"/>
                  </a:moveTo>
                  <a:lnTo>
                    <a:pt x="31" y="2"/>
                  </a:lnTo>
                  <a:lnTo>
                    <a:pt x="38" y="10"/>
                  </a:lnTo>
                  <a:lnTo>
                    <a:pt x="41" y="21"/>
                  </a:lnTo>
                  <a:lnTo>
                    <a:pt x="38" y="30"/>
                  </a:lnTo>
                  <a:lnTo>
                    <a:pt x="31" y="38"/>
                  </a:lnTo>
                  <a:lnTo>
                    <a:pt x="20" y="40"/>
                  </a:lnTo>
                  <a:lnTo>
                    <a:pt x="10" y="38"/>
                  </a:lnTo>
                  <a:lnTo>
                    <a:pt x="2" y="30"/>
                  </a:lnTo>
                  <a:lnTo>
                    <a:pt x="0" y="21"/>
                  </a:lnTo>
                  <a:lnTo>
                    <a:pt x="2" y="10"/>
                  </a:lnTo>
                  <a:lnTo>
                    <a:pt x="10" y="2"/>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64" name="Line 144"/>
            <p:cNvSpPr>
              <a:spLocks noChangeShapeType="1"/>
            </p:cNvSpPr>
            <p:nvPr/>
          </p:nvSpPr>
          <p:spPr bwMode="auto">
            <a:xfrm flipV="1">
              <a:off x="2398121" y="2710702"/>
              <a:ext cx="0" cy="445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65" name="Line 145"/>
            <p:cNvSpPr>
              <a:spLocks noChangeShapeType="1"/>
            </p:cNvSpPr>
            <p:nvPr/>
          </p:nvSpPr>
          <p:spPr bwMode="auto">
            <a:xfrm flipV="1">
              <a:off x="2398121" y="2658345"/>
              <a:ext cx="0" cy="6684"/>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66" name="Freeform 146"/>
            <p:cNvSpPr>
              <a:spLocks/>
            </p:cNvSpPr>
            <p:nvPr/>
          </p:nvSpPr>
          <p:spPr bwMode="auto">
            <a:xfrm>
              <a:off x="2378456" y="2665029"/>
              <a:ext cx="40312" cy="44559"/>
            </a:xfrm>
            <a:custGeom>
              <a:avLst/>
              <a:gdLst>
                <a:gd name="T0" fmla="*/ 20 w 41"/>
                <a:gd name="T1" fmla="*/ 0 h 40"/>
                <a:gd name="T2" fmla="*/ 31 w 41"/>
                <a:gd name="T3" fmla="*/ 2 h 40"/>
                <a:gd name="T4" fmla="*/ 39 w 41"/>
                <a:gd name="T5" fmla="*/ 10 h 40"/>
                <a:gd name="T6" fmla="*/ 41 w 41"/>
                <a:gd name="T7" fmla="*/ 20 h 40"/>
                <a:gd name="T8" fmla="*/ 40 w 41"/>
                <a:gd name="T9" fmla="*/ 27 h 40"/>
                <a:gd name="T10" fmla="*/ 36 w 41"/>
                <a:gd name="T11" fmla="*/ 34 h 40"/>
                <a:gd name="T12" fmla="*/ 29 w 41"/>
                <a:gd name="T13" fmla="*/ 38 h 40"/>
                <a:gd name="T14" fmla="*/ 20 w 41"/>
                <a:gd name="T15" fmla="*/ 40 h 40"/>
                <a:gd name="T16" fmla="*/ 10 w 41"/>
                <a:gd name="T17" fmla="*/ 37 h 40"/>
                <a:gd name="T18" fmla="*/ 3 w 41"/>
                <a:gd name="T19" fmla="*/ 29 h 40"/>
                <a:gd name="T20" fmla="*/ 0 w 41"/>
                <a:gd name="T21" fmla="*/ 20 h 40"/>
                <a:gd name="T22" fmla="*/ 3 w 41"/>
                <a:gd name="T23" fmla="*/ 10 h 40"/>
                <a:gd name="T24" fmla="*/ 10 w 41"/>
                <a:gd name="T25" fmla="*/ 2 h 40"/>
                <a:gd name="T26" fmla="*/ 20 w 41"/>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0"/>
                <a:gd name="T44" fmla="*/ 41 w 41"/>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0">
                  <a:moveTo>
                    <a:pt x="20" y="0"/>
                  </a:moveTo>
                  <a:lnTo>
                    <a:pt x="31" y="2"/>
                  </a:lnTo>
                  <a:lnTo>
                    <a:pt x="39" y="10"/>
                  </a:lnTo>
                  <a:lnTo>
                    <a:pt x="41" y="20"/>
                  </a:lnTo>
                  <a:lnTo>
                    <a:pt x="40" y="27"/>
                  </a:lnTo>
                  <a:lnTo>
                    <a:pt x="36" y="34"/>
                  </a:lnTo>
                  <a:lnTo>
                    <a:pt x="29" y="38"/>
                  </a:lnTo>
                  <a:lnTo>
                    <a:pt x="20" y="40"/>
                  </a:lnTo>
                  <a:lnTo>
                    <a:pt x="10" y="37"/>
                  </a:lnTo>
                  <a:lnTo>
                    <a:pt x="3" y="29"/>
                  </a:lnTo>
                  <a:lnTo>
                    <a:pt x="0" y="20"/>
                  </a:lnTo>
                  <a:lnTo>
                    <a:pt x="3" y="10"/>
                  </a:lnTo>
                  <a:lnTo>
                    <a:pt x="10" y="2"/>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67" name="Line 147"/>
            <p:cNvSpPr>
              <a:spLocks noChangeShapeType="1"/>
            </p:cNvSpPr>
            <p:nvPr/>
          </p:nvSpPr>
          <p:spPr bwMode="auto">
            <a:xfrm flipV="1">
              <a:off x="2480712" y="2629382"/>
              <a:ext cx="0" cy="55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68" name="Line 148"/>
            <p:cNvSpPr>
              <a:spLocks noChangeShapeType="1"/>
            </p:cNvSpPr>
            <p:nvPr/>
          </p:nvSpPr>
          <p:spPr bwMode="auto">
            <a:xfrm flipV="1">
              <a:off x="2480712" y="2580367"/>
              <a:ext cx="0" cy="55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69" name="Freeform 149"/>
            <p:cNvSpPr>
              <a:spLocks/>
            </p:cNvSpPr>
            <p:nvPr/>
          </p:nvSpPr>
          <p:spPr bwMode="auto">
            <a:xfrm>
              <a:off x="2461047" y="2584823"/>
              <a:ext cx="40312" cy="45673"/>
            </a:xfrm>
            <a:custGeom>
              <a:avLst/>
              <a:gdLst>
                <a:gd name="T0" fmla="*/ 20 w 41"/>
                <a:gd name="T1" fmla="*/ 0 h 41"/>
                <a:gd name="T2" fmla="*/ 31 w 41"/>
                <a:gd name="T3" fmla="*/ 3 h 41"/>
                <a:gd name="T4" fmla="*/ 38 w 41"/>
                <a:gd name="T5" fmla="*/ 10 h 41"/>
                <a:gd name="T6" fmla="*/ 41 w 41"/>
                <a:gd name="T7" fmla="*/ 20 h 41"/>
                <a:gd name="T8" fmla="*/ 38 w 41"/>
                <a:gd name="T9" fmla="*/ 31 h 41"/>
                <a:gd name="T10" fmla="*/ 31 w 41"/>
                <a:gd name="T11" fmla="*/ 39 h 41"/>
                <a:gd name="T12" fmla="*/ 20 w 41"/>
                <a:gd name="T13" fmla="*/ 41 h 41"/>
                <a:gd name="T14" fmla="*/ 10 w 41"/>
                <a:gd name="T15" fmla="*/ 39 h 41"/>
                <a:gd name="T16" fmla="*/ 2 w 41"/>
                <a:gd name="T17" fmla="*/ 31 h 41"/>
                <a:gd name="T18" fmla="*/ 0 w 41"/>
                <a:gd name="T19" fmla="*/ 20 h 41"/>
                <a:gd name="T20" fmla="*/ 2 w 41"/>
                <a:gd name="T21" fmla="*/ 10 h 41"/>
                <a:gd name="T22" fmla="*/ 10 w 41"/>
                <a:gd name="T23" fmla="*/ 3 h 41"/>
                <a:gd name="T24" fmla="*/ 20 w 41"/>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20" y="0"/>
                  </a:moveTo>
                  <a:lnTo>
                    <a:pt x="31" y="3"/>
                  </a:lnTo>
                  <a:lnTo>
                    <a:pt x="38" y="10"/>
                  </a:lnTo>
                  <a:lnTo>
                    <a:pt x="41" y="20"/>
                  </a:lnTo>
                  <a:lnTo>
                    <a:pt x="38" y="31"/>
                  </a:lnTo>
                  <a:lnTo>
                    <a:pt x="31" y="39"/>
                  </a:lnTo>
                  <a:lnTo>
                    <a:pt x="20" y="41"/>
                  </a:lnTo>
                  <a:lnTo>
                    <a:pt x="10" y="39"/>
                  </a:lnTo>
                  <a:lnTo>
                    <a:pt x="2" y="31"/>
                  </a:lnTo>
                  <a:lnTo>
                    <a:pt x="0" y="20"/>
                  </a:lnTo>
                  <a:lnTo>
                    <a:pt x="2" y="10"/>
                  </a:lnTo>
                  <a:lnTo>
                    <a:pt x="10"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70" name="Line 150"/>
            <p:cNvSpPr>
              <a:spLocks noChangeShapeType="1"/>
            </p:cNvSpPr>
            <p:nvPr/>
          </p:nvSpPr>
          <p:spPr bwMode="auto">
            <a:xfrm flipV="1">
              <a:off x="2562320" y="2665029"/>
              <a:ext cx="0" cy="55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71" name="Line 151"/>
            <p:cNvSpPr>
              <a:spLocks noChangeShapeType="1"/>
            </p:cNvSpPr>
            <p:nvPr/>
          </p:nvSpPr>
          <p:spPr bwMode="auto">
            <a:xfrm flipV="1">
              <a:off x="2562320" y="2616014"/>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72" name="Freeform 152"/>
            <p:cNvSpPr>
              <a:spLocks/>
            </p:cNvSpPr>
            <p:nvPr/>
          </p:nvSpPr>
          <p:spPr bwMode="auto">
            <a:xfrm>
              <a:off x="2542655" y="2620470"/>
              <a:ext cx="40312" cy="45673"/>
            </a:xfrm>
            <a:custGeom>
              <a:avLst/>
              <a:gdLst>
                <a:gd name="T0" fmla="*/ 20 w 41"/>
                <a:gd name="T1" fmla="*/ 0 h 41"/>
                <a:gd name="T2" fmla="*/ 31 w 41"/>
                <a:gd name="T3" fmla="*/ 2 h 41"/>
                <a:gd name="T4" fmla="*/ 39 w 41"/>
                <a:gd name="T5" fmla="*/ 10 h 41"/>
                <a:gd name="T6" fmla="*/ 41 w 41"/>
                <a:gd name="T7" fmla="*/ 21 h 41"/>
                <a:gd name="T8" fmla="*/ 39 w 41"/>
                <a:gd name="T9" fmla="*/ 31 h 41"/>
                <a:gd name="T10" fmla="*/ 31 w 41"/>
                <a:gd name="T11" fmla="*/ 39 h 41"/>
                <a:gd name="T12" fmla="*/ 20 w 41"/>
                <a:gd name="T13" fmla="*/ 41 h 41"/>
                <a:gd name="T14" fmla="*/ 10 w 41"/>
                <a:gd name="T15" fmla="*/ 39 h 41"/>
                <a:gd name="T16" fmla="*/ 3 w 41"/>
                <a:gd name="T17" fmla="*/ 31 h 41"/>
                <a:gd name="T18" fmla="*/ 0 w 41"/>
                <a:gd name="T19" fmla="*/ 21 h 41"/>
                <a:gd name="T20" fmla="*/ 3 w 41"/>
                <a:gd name="T21" fmla="*/ 10 h 41"/>
                <a:gd name="T22" fmla="*/ 10 w 41"/>
                <a:gd name="T23" fmla="*/ 2 h 41"/>
                <a:gd name="T24" fmla="*/ 20 w 41"/>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20" y="0"/>
                  </a:moveTo>
                  <a:lnTo>
                    <a:pt x="31" y="2"/>
                  </a:lnTo>
                  <a:lnTo>
                    <a:pt x="39" y="10"/>
                  </a:lnTo>
                  <a:lnTo>
                    <a:pt x="41" y="21"/>
                  </a:lnTo>
                  <a:lnTo>
                    <a:pt x="39" y="31"/>
                  </a:lnTo>
                  <a:lnTo>
                    <a:pt x="31" y="39"/>
                  </a:lnTo>
                  <a:lnTo>
                    <a:pt x="20" y="41"/>
                  </a:lnTo>
                  <a:lnTo>
                    <a:pt x="10" y="39"/>
                  </a:lnTo>
                  <a:lnTo>
                    <a:pt x="3" y="31"/>
                  </a:lnTo>
                  <a:lnTo>
                    <a:pt x="0" y="21"/>
                  </a:lnTo>
                  <a:lnTo>
                    <a:pt x="3" y="10"/>
                  </a:lnTo>
                  <a:lnTo>
                    <a:pt x="10" y="2"/>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73" name="Line 153"/>
            <p:cNvSpPr>
              <a:spLocks noChangeShapeType="1"/>
            </p:cNvSpPr>
            <p:nvPr/>
          </p:nvSpPr>
          <p:spPr bwMode="auto">
            <a:xfrm flipV="1">
              <a:off x="2644911" y="2655003"/>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74" name="Line 154"/>
            <p:cNvSpPr>
              <a:spLocks noChangeShapeType="1"/>
            </p:cNvSpPr>
            <p:nvPr/>
          </p:nvSpPr>
          <p:spPr bwMode="auto">
            <a:xfrm flipV="1">
              <a:off x="2644911" y="2603760"/>
              <a:ext cx="0" cy="55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75" name="Freeform 155"/>
            <p:cNvSpPr>
              <a:spLocks/>
            </p:cNvSpPr>
            <p:nvPr/>
          </p:nvSpPr>
          <p:spPr bwMode="auto">
            <a:xfrm>
              <a:off x="2625247" y="2608216"/>
              <a:ext cx="39329" cy="45673"/>
            </a:xfrm>
            <a:custGeom>
              <a:avLst/>
              <a:gdLst>
                <a:gd name="T0" fmla="*/ 20 w 40"/>
                <a:gd name="T1" fmla="*/ 0 h 41"/>
                <a:gd name="T2" fmla="*/ 28 w 40"/>
                <a:gd name="T3" fmla="*/ 2 h 41"/>
                <a:gd name="T4" fmla="*/ 35 w 40"/>
                <a:gd name="T5" fmla="*/ 7 h 41"/>
                <a:gd name="T6" fmla="*/ 39 w 40"/>
                <a:gd name="T7" fmla="*/ 13 h 41"/>
                <a:gd name="T8" fmla="*/ 40 w 40"/>
                <a:gd name="T9" fmla="*/ 21 h 41"/>
                <a:gd name="T10" fmla="*/ 38 w 40"/>
                <a:gd name="T11" fmla="*/ 31 h 41"/>
                <a:gd name="T12" fmla="*/ 31 w 40"/>
                <a:gd name="T13" fmla="*/ 39 h 41"/>
                <a:gd name="T14" fmla="*/ 20 w 40"/>
                <a:gd name="T15" fmla="*/ 41 h 41"/>
                <a:gd name="T16" fmla="*/ 10 w 40"/>
                <a:gd name="T17" fmla="*/ 39 h 41"/>
                <a:gd name="T18" fmla="*/ 2 w 40"/>
                <a:gd name="T19" fmla="*/ 31 h 41"/>
                <a:gd name="T20" fmla="*/ 0 w 40"/>
                <a:gd name="T21" fmla="*/ 21 h 41"/>
                <a:gd name="T22" fmla="*/ 2 w 40"/>
                <a:gd name="T23" fmla="*/ 11 h 41"/>
                <a:gd name="T24" fmla="*/ 10 w 40"/>
                <a:gd name="T25" fmla="*/ 4 h 41"/>
                <a:gd name="T26" fmla="*/ 20 w 40"/>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1"/>
                <a:gd name="T44" fmla="*/ 40 w 40"/>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1">
                  <a:moveTo>
                    <a:pt x="20" y="0"/>
                  </a:moveTo>
                  <a:lnTo>
                    <a:pt x="28" y="2"/>
                  </a:lnTo>
                  <a:lnTo>
                    <a:pt x="35" y="7"/>
                  </a:lnTo>
                  <a:lnTo>
                    <a:pt x="39" y="13"/>
                  </a:lnTo>
                  <a:lnTo>
                    <a:pt x="40" y="21"/>
                  </a:lnTo>
                  <a:lnTo>
                    <a:pt x="38" y="31"/>
                  </a:lnTo>
                  <a:lnTo>
                    <a:pt x="31" y="39"/>
                  </a:lnTo>
                  <a:lnTo>
                    <a:pt x="20" y="41"/>
                  </a:lnTo>
                  <a:lnTo>
                    <a:pt x="10" y="39"/>
                  </a:lnTo>
                  <a:lnTo>
                    <a:pt x="2" y="31"/>
                  </a:lnTo>
                  <a:lnTo>
                    <a:pt x="0" y="21"/>
                  </a:lnTo>
                  <a:lnTo>
                    <a:pt x="2" y="11"/>
                  </a:lnTo>
                  <a:lnTo>
                    <a:pt x="10" y="4"/>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76" name="Freeform 156"/>
            <p:cNvSpPr>
              <a:spLocks noEditPoints="1"/>
            </p:cNvSpPr>
            <p:nvPr/>
          </p:nvSpPr>
          <p:spPr bwMode="auto">
            <a:xfrm>
              <a:off x="706966" y="2716272"/>
              <a:ext cx="1979241" cy="368725"/>
            </a:xfrm>
            <a:custGeom>
              <a:avLst/>
              <a:gdLst>
                <a:gd name="T0" fmla="*/ 869 w 2013"/>
                <a:gd name="T1" fmla="*/ 307 h 331"/>
                <a:gd name="T2" fmla="*/ 1975 w 2013"/>
                <a:gd name="T3" fmla="*/ 2 h 331"/>
                <a:gd name="T4" fmla="*/ 2013 w 2013"/>
                <a:gd name="T5" fmla="*/ 0 h 331"/>
                <a:gd name="T6" fmla="*/ 1976 w 2013"/>
                <a:gd name="T7" fmla="*/ 13 h 331"/>
                <a:gd name="T8" fmla="*/ 1917 w 2013"/>
                <a:gd name="T9" fmla="*/ 22 h 331"/>
                <a:gd name="T10" fmla="*/ 1852 w 2013"/>
                <a:gd name="T11" fmla="*/ 43 h 331"/>
                <a:gd name="T12" fmla="*/ 1803 w 2013"/>
                <a:gd name="T13" fmla="*/ 60 h 331"/>
                <a:gd name="T14" fmla="*/ 1761 w 2013"/>
                <a:gd name="T15" fmla="*/ 79 h 331"/>
                <a:gd name="T16" fmla="*/ 1739 w 2013"/>
                <a:gd name="T17" fmla="*/ 88 h 331"/>
                <a:gd name="T18" fmla="*/ 1549 w 2013"/>
                <a:gd name="T19" fmla="*/ 186 h 331"/>
                <a:gd name="T20" fmla="*/ 1517 w 2013"/>
                <a:gd name="T21" fmla="*/ 203 h 331"/>
                <a:gd name="T22" fmla="*/ 1468 w 2013"/>
                <a:gd name="T23" fmla="*/ 225 h 331"/>
                <a:gd name="T24" fmla="*/ 1432 w 2013"/>
                <a:gd name="T25" fmla="*/ 243 h 331"/>
                <a:gd name="T26" fmla="*/ 1349 w 2013"/>
                <a:gd name="T27" fmla="*/ 272 h 331"/>
                <a:gd name="T28" fmla="*/ 1298 w 2013"/>
                <a:gd name="T29" fmla="*/ 289 h 331"/>
                <a:gd name="T30" fmla="*/ 1241 w 2013"/>
                <a:gd name="T31" fmla="*/ 304 h 331"/>
                <a:gd name="T32" fmla="*/ 1157 w 2013"/>
                <a:gd name="T33" fmla="*/ 320 h 331"/>
                <a:gd name="T34" fmla="*/ 1071 w 2013"/>
                <a:gd name="T35" fmla="*/ 328 h 331"/>
                <a:gd name="T36" fmla="*/ 925 w 2013"/>
                <a:gd name="T37" fmla="*/ 326 h 331"/>
                <a:gd name="T38" fmla="*/ 871 w 2013"/>
                <a:gd name="T39" fmla="*/ 318 h 331"/>
                <a:gd name="T40" fmla="*/ 817 w 2013"/>
                <a:gd name="T41" fmla="*/ 310 h 331"/>
                <a:gd name="T42" fmla="*/ 702 w 2013"/>
                <a:gd name="T43" fmla="*/ 282 h 331"/>
                <a:gd name="T44" fmla="*/ 618 w 2013"/>
                <a:gd name="T45" fmla="*/ 254 h 331"/>
                <a:gd name="T46" fmla="*/ 580 w 2013"/>
                <a:gd name="T47" fmla="*/ 237 h 331"/>
                <a:gd name="T48" fmla="*/ 556 w 2013"/>
                <a:gd name="T49" fmla="*/ 227 h 331"/>
                <a:gd name="T50" fmla="*/ 487 w 2013"/>
                <a:gd name="T51" fmla="*/ 197 h 331"/>
                <a:gd name="T52" fmla="*/ 419 w 2013"/>
                <a:gd name="T53" fmla="*/ 161 h 331"/>
                <a:gd name="T54" fmla="*/ 220 w 2013"/>
                <a:gd name="T55" fmla="*/ 64 h 331"/>
                <a:gd name="T56" fmla="*/ 152 w 2013"/>
                <a:gd name="T57" fmla="*/ 39 h 331"/>
                <a:gd name="T58" fmla="*/ 63 w 2013"/>
                <a:gd name="T59" fmla="*/ 19 h 331"/>
                <a:gd name="T60" fmla="*/ 0 w 2013"/>
                <a:gd name="T61" fmla="*/ 13 h 331"/>
                <a:gd name="T62" fmla="*/ 43 w 2013"/>
                <a:gd name="T63" fmla="*/ 4 h 331"/>
                <a:gd name="T64" fmla="*/ 103 w 2013"/>
                <a:gd name="T65" fmla="*/ 15 h 331"/>
                <a:gd name="T66" fmla="*/ 155 w 2013"/>
                <a:gd name="T67" fmla="*/ 30 h 331"/>
                <a:gd name="T68" fmla="*/ 192 w 2013"/>
                <a:gd name="T69" fmla="*/ 42 h 331"/>
                <a:gd name="T70" fmla="*/ 339 w 2013"/>
                <a:gd name="T71" fmla="*/ 109 h 331"/>
                <a:gd name="T72" fmla="*/ 506 w 2013"/>
                <a:gd name="T73" fmla="*/ 193 h 331"/>
                <a:gd name="T74" fmla="*/ 583 w 2013"/>
                <a:gd name="T75" fmla="*/ 227 h 331"/>
                <a:gd name="T76" fmla="*/ 622 w 2013"/>
                <a:gd name="T77" fmla="*/ 244 h 331"/>
                <a:gd name="T78" fmla="*/ 705 w 2013"/>
                <a:gd name="T79" fmla="*/ 272 h 331"/>
                <a:gd name="T80" fmla="*/ 819 w 2013"/>
                <a:gd name="T81" fmla="*/ 300 h 331"/>
                <a:gd name="T82" fmla="*/ 869 w 2013"/>
                <a:gd name="T83" fmla="*/ 307 h 331"/>
                <a:gd name="T84" fmla="*/ 903 w 2013"/>
                <a:gd name="T85" fmla="*/ 313 h 331"/>
                <a:gd name="T86" fmla="*/ 1041 w 2013"/>
                <a:gd name="T87" fmla="*/ 320 h 331"/>
                <a:gd name="T88" fmla="*/ 1125 w 2013"/>
                <a:gd name="T89" fmla="*/ 312 h 331"/>
                <a:gd name="T90" fmla="*/ 1179 w 2013"/>
                <a:gd name="T91" fmla="*/ 306 h 331"/>
                <a:gd name="T92" fmla="*/ 1239 w 2013"/>
                <a:gd name="T93" fmla="*/ 294 h 331"/>
                <a:gd name="T94" fmla="*/ 1325 w 2013"/>
                <a:gd name="T95" fmla="*/ 269 h 331"/>
                <a:gd name="T96" fmla="*/ 1412 w 2013"/>
                <a:gd name="T97" fmla="*/ 239 h 331"/>
                <a:gd name="T98" fmla="*/ 1504 w 2013"/>
                <a:gd name="T99" fmla="*/ 197 h 331"/>
                <a:gd name="T100" fmla="*/ 1513 w 2013"/>
                <a:gd name="T101" fmla="*/ 193 h 331"/>
                <a:gd name="T102" fmla="*/ 1680 w 2013"/>
                <a:gd name="T103" fmla="*/ 108 h 331"/>
                <a:gd name="T104" fmla="*/ 1736 w 2013"/>
                <a:gd name="T105" fmla="*/ 79 h 331"/>
                <a:gd name="T106" fmla="*/ 1803 w 2013"/>
                <a:gd name="T107" fmla="*/ 48 h 331"/>
                <a:gd name="T108" fmla="*/ 1843 w 2013"/>
                <a:gd name="T109" fmla="*/ 33 h 331"/>
                <a:gd name="T110" fmla="*/ 1850 w 2013"/>
                <a:gd name="T111" fmla="*/ 33 h 331"/>
                <a:gd name="T112" fmla="*/ 1916 w 2013"/>
                <a:gd name="T113" fmla="*/ 12 h 331"/>
                <a:gd name="T114" fmla="*/ 1933 w 2013"/>
                <a:gd name="T115" fmla="*/ 9 h 331"/>
                <a:gd name="T116" fmla="*/ 1985 w 2013"/>
                <a:gd name="T117" fmla="*/ 1 h 3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13"/>
                <a:gd name="T178" fmla="*/ 0 h 331"/>
                <a:gd name="T179" fmla="*/ 2013 w 2013"/>
                <a:gd name="T180" fmla="*/ 331 h 3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13" h="331">
                  <a:moveTo>
                    <a:pt x="867" y="306"/>
                  </a:moveTo>
                  <a:lnTo>
                    <a:pt x="873" y="307"/>
                  </a:lnTo>
                  <a:lnTo>
                    <a:pt x="869" y="307"/>
                  </a:lnTo>
                  <a:lnTo>
                    <a:pt x="867" y="306"/>
                  </a:lnTo>
                  <a:close/>
                  <a:moveTo>
                    <a:pt x="1985" y="1"/>
                  </a:moveTo>
                  <a:lnTo>
                    <a:pt x="1975" y="2"/>
                  </a:lnTo>
                  <a:lnTo>
                    <a:pt x="1985" y="1"/>
                  </a:lnTo>
                  <a:close/>
                  <a:moveTo>
                    <a:pt x="1996" y="0"/>
                  </a:moveTo>
                  <a:lnTo>
                    <a:pt x="2013" y="0"/>
                  </a:lnTo>
                  <a:lnTo>
                    <a:pt x="2013" y="11"/>
                  </a:lnTo>
                  <a:lnTo>
                    <a:pt x="1997" y="11"/>
                  </a:lnTo>
                  <a:lnTo>
                    <a:pt x="1976" y="13"/>
                  </a:lnTo>
                  <a:lnTo>
                    <a:pt x="1934" y="20"/>
                  </a:lnTo>
                  <a:lnTo>
                    <a:pt x="1918" y="22"/>
                  </a:lnTo>
                  <a:lnTo>
                    <a:pt x="1917" y="22"/>
                  </a:lnTo>
                  <a:lnTo>
                    <a:pt x="1899" y="27"/>
                  </a:lnTo>
                  <a:lnTo>
                    <a:pt x="1878" y="34"/>
                  </a:lnTo>
                  <a:lnTo>
                    <a:pt x="1852" y="43"/>
                  </a:lnTo>
                  <a:lnTo>
                    <a:pt x="1846" y="43"/>
                  </a:lnTo>
                  <a:lnTo>
                    <a:pt x="1826" y="52"/>
                  </a:lnTo>
                  <a:lnTo>
                    <a:pt x="1803" y="60"/>
                  </a:lnTo>
                  <a:lnTo>
                    <a:pt x="1803" y="59"/>
                  </a:lnTo>
                  <a:lnTo>
                    <a:pt x="1767" y="76"/>
                  </a:lnTo>
                  <a:lnTo>
                    <a:pt x="1761" y="79"/>
                  </a:lnTo>
                  <a:lnTo>
                    <a:pt x="1767" y="77"/>
                  </a:lnTo>
                  <a:lnTo>
                    <a:pt x="1739" y="89"/>
                  </a:lnTo>
                  <a:lnTo>
                    <a:pt x="1739" y="88"/>
                  </a:lnTo>
                  <a:lnTo>
                    <a:pt x="1684" y="116"/>
                  </a:lnTo>
                  <a:lnTo>
                    <a:pt x="1600" y="160"/>
                  </a:lnTo>
                  <a:lnTo>
                    <a:pt x="1549" y="186"/>
                  </a:lnTo>
                  <a:lnTo>
                    <a:pt x="1517" y="202"/>
                  </a:lnTo>
                  <a:lnTo>
                    <a:pt x="1515" y="203"/>
                  </a:lnTo>
                  <a:lnTo>
                    <a:pt x="1517" y="203"/>
                  </a:lnTo>
                  <a:lnTo>
                    <a:pt x="1508" y="206"/>
                  </a:lnTo>
                  <a:lnTo>
                    <a:pt x="1508" y="205"/>
                  </a:lnTo>
                  <a:lnTo>
                    <a:pt x="1468" y="225"/>
                  </a:lnTo>
                  <a:lnTo>
                    <a:pt x="1432" y="242"/>
                  </a:lnTo>
                  <a:lnTo>
                    <a:pt x="1429" y="244"/>
                  </a:lnTo>
                  <a:lnTo>
                    <a:pt x="1432" y="243"/>
                  </a:lnTo>
                  <a:lnTo>
                    <a:pt x="1415" y="249"/>
                  </a:lnTo>
                  <a:lnTo>
                    <a:pt x="1381" y="261"/>
                  </a:lnTo>
                  <a:lnTo>
                    <a:pt x="1349" y="272"/>
                  </a:lnTo>
                  <a:lnTo>
                    <a:pt x="1328" y="279"/>
                  </a:lnTo>
                  <a:lnTo>
                    <a:pt x="1296" y="290"/>
                  </a:lnTo>
                  <a:lnTo>
                    <a:pt x="1298" y="289"/>
                  </a:lnTo>
                  <a:lnTo>
                    <a:pt x="1295" y="290"/>
                  </a:lnTo>
                  <a:lnTo>
                    <a:pt x="1264" y="299"/>
                  </a:lnTo>
                  <a:lnTo>
                    <a:pt x="1241" y="304"/>
                  </a:lnTo>
                  <a:lnTo>
                    <a:pt x="1211" y="310"/>
                  </a:lnTo>
                  <a:lnTo>
                    <a:pt x="1180" y="316"/>
                  </a:lnTo>
                  <a:lnTo>
                    <a:pt x="1157" y="320"/>
                  </a:lnTo>
                  <a:lnTo>
                    <a:pt x="1126" y="323"/>
                  </a:lnTo>
                  <a:lnTo>
                    <a:pt x="1096" y="326"/>
                  </a:lnTo>
                  <a:lnTo>
                    <a:pt x="1071" y="328"/>
                  </a:lnTo>
                  <a:lnTo>
                    <a:pt x="1042" y="331"/>
                  </a:lnTo>
                  <a:lnTo>
                    <a:pt x="986" y="331"/>
                  </a:lnTo>
                  <a:lnTo>
                    <a:pt x="925" y="326"/>
                  </a:lnTo>
                  <a:lnTo>
                    <a:pt x="902" y="324"/>
                  </a:lnTo>
                  <a:lnTo>
                    <a:pt x="901" y="324"/>
                  </a:lnTo>
                  <a:lnTo>
                    <a:pt x="871" y="318"/>
                  </a:lnTo>
                  <a:lnTo>
                    <a:pt x="841" y="315"/>
                  </a:lnTo>
                  <a:lnTo>
                    <a:pt x="840" y="315"/>
                  </a:lnTo>
                  <a:lnTo>
                    <a:pt x="817" y="310"/>
                  </a:lnTo>
                  <a:lnTo>
                    <a:pt x="787" y="304"/>
                  </a:lnTo>
                  <a:lnTo>
                    <a:pt x="756" y="298"/>
                  </a:lnTo>
                  <a:lnTo>
                    <a:pt x="702" y="282"/>
                  </a:lnTo>
                  <a:lnTo>
                    <a:pt x="670" y="271"/>
                  </a:lnTo>
                  <a:lnTo>
                    <a:pt x="650" y="265"/>
                  </a:lnTo>
                  <a:lnTo>
                    <a:pt x="618" y="254"/>
                  </a:lnTo>
                  <a:lnTo>
                    <a:pt x="587" y="242"/>
                  </a:lnTo>
                  <a:lnTo>
                    <a:pt x="586" y="240"/>
                  </a:lnTo>
                  <a:lnTo>
                    <a:pt x="580" y="237"/>
                  </a:lnTo>
                  <a:lnTo>
                    <a:pt x="580" y="238"/>
                  </a:lnTo>
                  <a:lnTo>
                    <a:pt x="546" y="224"/>
                  </a:lnTo>
                  <a:lnTo>
                    <a:pt x="556" y="227"/>
                  </a:lnTo>
                  <a:lnTo>
                    <a:pt x="546" y="223"/>
                  </a:lnTo>
                  <a:lnTo>
                    <a:pt x="503" y="203"/>
                  </a:lnTo>
                  <a:lnTo>
                    <a:pt x="487" y="197"/>
                  </a:lnTo>
                  <a:lnTo>
                    <a:pt x="489" y="197"/>
                  </a:lnTo>
                  <a:lnTo>
                    <a:pt x="486" y="195"/>
                  </a:lnTo>
                  <a:lnTo>
                    <a:pt x="419" y="161"/>
                  </a:lnTo>
                  <a:lnTo>
                    <a:pt x="335" y="117"/>
                  </a:lnTo>
                  <a:lnTo>
                    <a:pt x="280" y="91"/>
                  </a:lnTo>
                  <a:lnTo>
                    <a:pt x="220" y="64"/>
                  </a:lnTo>
                  <a:lnTo>
                    <a:pt x="189" y="52"/>
                  </a:lnTo>
                  <a:lnTo>
                    <a:pt x="166" y="45"/>
                  </a:lnTo>
                  <a:lnTo>
                    <a:pt x="152" y="39"/>
                  </a:lnTo>
                  <a:lnTo>
                    <a:pt x="126" y="31"/>
                  </a:lnTo>
                  <a:lnTo>
                    <a:pt x="101" y="25"/>
                  </a:lnTo>
                  <a:lnTo>
                    <a:pt x="63" y="19"/>
                  </a:lnTo>
                  <a:lnTo>
                    <a:pt x="42" y="15"/>
                  </a:lnTo>
                  <a:lnTo>
                    <a:pt x="21" y="13"/>
                  </a:lnTo>
                  <a:lnTo>
                    <a:pt x="0" y="13"/>
                  </a:lnTo>
                  <a:lnTo>
                    <a:pt x="0" y="2"/>
                  </a:lnTo>
                  <a:lnTo>
                    <a:pt x="22" y="2"/>
                  </a:lnTo>
                  <a:lnTo>
                    <a:pt x="43" y="4"/>
                  </a:lnTo>
                  <a:lnTo>
                    <a:pt x="64" y="8"/>
                  </a:lnTo>
                  <a:lnTo>
                    <a:pt x="64" y="9"/>
                  </a:lnTo>
                  <a:lnTo>
                    <a:pt x="103" y="15"/>
                  </a:lnTo>
                  <a:lnTo>
                    <a:pt x="129" y="21"/>
                  </a:lnTo>
                  <a:lnTo>
                    <a:pt x="130" y="21"/>
                  </a:lnTo>
                  <a:lnTo>
                    <a:pt x="155" y="30"/>
                  </a:lnTo>
                  <a:lnTo>
                    <a:pt x="169" y="35"/>
                  </a:lnTo>
                  <a:lnTo>
                    <a:pt x="191" y="42"/>
                  </a:lnTo>
                  <a:lnTo>
                    <a:pt x="192" y="42"/>
                  </a:lnTo>
                  <a:lnTo>
                    <a:pt x="223" y="54"/>
                  </a:lnTo>
                  <a:lnTo>
                    <a:pt x="285" y="82"/>
                  </a:lnTo>
                  <a:lnTo>
                    <a:pt x="339" y="109"/>
                  </a:lnTo>
                  <a:lnTo>
                    <a:pt x="423" y="153"/>
                  </a:lnTo>
                  <a:lnTo>
                    <a:pt x="490" y="187"/>
                  </a:lnTo>
                  <a:lnTo>
                    <a:pt x="506" y="193"/>
                  </a:lnTo>
                  <a:lnTo>
                    <a:pt x="550" y="214"/>
                  </a:lnTo>
                  <a:lnTo>
                    <a:pt x="584" y="228"/>
                  </a:lnTo>
                  <a:lnTo>
                    <a:pt x="583" y="227"/>
                  </a:lnTo>
                  <a:lnTo>
                    <a:pt x="586" y="228"/>
                  </a:lnTo>
                  <a:lnTo>
                    <a:pt x="591" y="232"/>
                  </a:lnTo>
                  <a:lnTo>
                    <a:pt x="622" y="244"/>
                  </a:lnTo>
                  <a:lnTo>
                    <a:pt x="654" y="255"/>
                  </a:lnTo>
                  <a:lnTo>
                    <a:pt x="673" y="261"/>
                  </a:lnTo>
                  <a:lnTo>
                    <a:pt x="705" y="272"/>
                  </a:lnTo>
                  <a:lnTo>
                    <a:pt x="758" y="288"/>
                  </a:lnTo>
                  <a:lnTo>
                    <a:pt x="789" y="294"/>
                  </a:lnTo>
                  <a:lnTo>
                    <a:pt x="819" y="300"/>
                  </a:lnTo>
                  <a:lnTo>
                    <a:pt x="843" y="305"/>
                  </a:lnTo>
                  <a:lnTo>
                    <a:pt x="843" y="304"/>
                  </a:lnTo>
                  <a:lnTo>
                    <a:pt x="869" y="307"/>
                  </a:lnTo>
                  <a:lnTo>
                    <a:pt x="873" y="309"/>
                  </a:lnTo>
                  <a:lnTo>
                    <a:pt x="903" y="314"/>
                  </a:lnTo>
                  <a:lnTo>
                    <a:pt x="903" y="313"/>
                  </a:lnTo>
                  <a:lnTo>
                    <a:pt x="926" y="315"/>
                  </a:lnTo>
                  <a:lnTo>
                    <a:pt x="988" y="320"/>
                  </a:lnTo>
                  <a:lnTo>
                    <a:pt x="1041" y="320"/>
                  </a:lnTo>
                  <a:lnTo>
                    <a:pt x="1070" y="317"/>
                  </a:lnTo>
                  <a:lnTo>
                    <a:pt x="1095" y="315"/>
                  </a:lnTo>
                  <a:lnTo>
                    <a:pt x="1125" y="312"/>
                  </a:lnTo>
                  <a:lnTo>
                    <a:pt x="1156" y="309"/>
                  </a:lnTo>
                  <a:lnTo>
                    <a:pt x="1179" y="305"/>
                  </a:lnTo>
                  <a:lnTo>
                    <a:pt x="1179" y="306"/>
                  </a:lnTo>
                  <a:lnTo>
                    <a:pt x="1208" y="300"/>
                  </a:lnTo>
                  <a:lnTo>
                    <a:pt x="1209" y="300"/>
                  </a:lnTo>
                  <a:lnTo>
                    <a:pt x="1239" y="294"/>
                  </a:lnTo>
                  <a:lnTo>
                    <a:pt x="1262" y="289"/>
                  </a:lnTo>
                  <a:lnTo>
                    <a:pt x="1293" y="280"/>
                  </a:lnTo>
                  <a:lnTo>
                    <a:pt x="1325" y="269"/>
                  </a:lnTo>
                  <a:lnTo>
                    <a:pt x="1346" y="262"/>
                  </a:lnTo>
                  <a:lnTo>
                    <a:pt x="1377" y="251"/>
                  </a:lnTo>
                  <a:lnTo>
                    <a:pt x="1412" y="239"/>
                  </a:lnTo>
                  <a:lnTo>
                    <a:pt x="1428" y="233"/>
                  </a:lnTo>
                  <a:lnTo>
                    <a:pt x="1463" y="216"/>
                  </a:lnTo>
                  <a:lnTo>
                    <a:pt x="1504" y="197"/>
                  </a:lnTo>
                  <a:lnTo>
                    <a:pt x="1507" y="195"/>
                  </a:lnTo>
                  <a:lnTo>
                    <a:pt x="1505" y="197"/>
                  </a:lnTo>
                  <a:lnTo>
                    <a:pt x="1513" y="193"/>
                  </a:lnTo>
                  <a:lnTo>
                    <a:pt x="1544" y="177"/>
                  </a:lnTo>
                  <a:lnTo>
                    <a:pt x="1596" y="151"/>
                  </a:lnTo>
                  <a:lnTo>
                    <a:pt x="1680" y="108"/>
                  </a:lnTo>
                  <a:lnTo>
                    <a:pt x="1734" y="79"/>
                  </a:lnTo>
                  <a:lnTo>
                    <a:pt x="1738" y="77"/>
                  </a:lnTo>
                  <a:lnTo>
                    <a:pt x="1736" y="79"/>
                  </a:lnTo>
                  <a:lnTo>
                    <a:pt x="1763" y="67"/>
                  </a:lnTo>
                  <a:lnTo>
                    <a:pt x="1798" y="50"/>
                  </a:lnTo>
                  <a:lnTo>
                    <a:pt x="1803" y="48"/>
                  </a:lnTo>
                  <a:lnTo>
                    <a:pt x="1799" y="50"/>
                  </a:lnTo>
                  <a:lnTo>
                    <a:pt x="1822" y="42"/>
                  </a:lnTo>
                  <a:lnTo>
                    <a:pt x="1843" y="33"/>
                  </a:lnTo>
                  <a:lnTo>
                    <a:pt x="1844" y="32"/>
                  </a:lnTo>
                  <a:lnTo>
                    <a:pt x="1850" y="32"/>
                  </a:lnTo>
                  <a:lnTo>
                    <a:pt x="1850" y="33"/>
                  </a:lnTo>
                  <a:lnTo>
                    <a:pt x="1875" y="24"/>
                  </a:lnTo>
                  <a:lnTo>
                    <a:pt x="1896" y="17"/>
                  </a:lnTo>
                  <a:lnTo>
                    <a:pt x="1916" y="12"/>
                  </a:lnTo>
                  <a:lnTo>
                    <a:pt x="1919" y="11"/>
                  </a:lnTo>
                  <a:lnTo>
                    <a:pt x="1917" y="11"/>
                  </a:lnTo>
                  <a:lnTo>
                    <a:pt x="1933" y="9"/>
                  </a:lnTo>
                  <a:lnTo>
                    <a:pt x="1933" y="10"/>
                  </a:lnTo>
                  <a:lnTo>
                    <a:pt x="1975" y="3"/>
                  </a:lnTo>
                  <a:lnTo>
                    <a:pt x="1985" y="1"/>
                  </a:lnTo>
                  <a:lnTo>
                    <a:pt x="1996" y="0"/>
                  </a:lnTo>
                  <a:close/>
                </a:path>
              </a:pathLst>
            </a:custGeom>
            <a:solidFill>
              <a:srgbClr val="FF0000"/>
            </a:solidFill>
            <a:ln w="0">
              <a:solidFill>
                <a:srgbClr val="FF0000"/>
              </a:solidFill>
              <a:round/>
              <a:headEnd/>
              <a:tailEnd/>
            </a:ln>
          </p:spPr>
          <p:txBody>
            <a:bodyPr>
              <a:prstTxWarp prst="textNoShape">
                <a:avLst/>
              </a:prstTxWarp>
            </a:bodyPr>
            <a:lstStyle/>
            <a:p>
              <a:endParaRPr lang="en-US"/>
            </a:p>
          </p:txBody>
        </p:sp>
        <p:sp>
          <p:nvSpPr>
            <p:cNvPr id="76277" name="Freeform 157"/>
            <p:cNvSpPr>
              <a:spLocks noEditPoints="1"/>
            </p:cNvSpPr>
            <p:nvPr/>
          </p:nvSpPr>
          <p:spPr bwMode="auto">
            <a:xfrm>
              <a:off x="706966" y="2792022"/>
              <a:ext cx="1966459" cy="277379"/>
            </a:xfrm>
            <a:custGeom>
              <a:avLst/>
              <a:gdLst>
                <a:gd name="T0" fmla="*/ 1053 w 2000"/>
                <a:gd name="T1" fmla="*/ 237 h 249"/>
                <a:gd name="T2" fmla="*/ 1035 w 2000"/>
                <a:gd name="T3" fmla="*/ 239 h 249"/>
                <a:gd name="T4" fmla="*/ 951 w 2000"/>
                <a:gd name="T5" fmla="*/ 247 h 249"/>
                <a:gd name="T6" fmla="*/ 1075 w 2000"/>
                <a:gd name="T7" fmla="*/ 246 h 249"/>
                <a:gd name="T8" fmla="*/ 926 w 2000"/>
                <a:gd name="T9" fmla="*/ 235 h 249"/>
                <a:gd name="T10" fmla="*/ 1096 w 2000"/>
                <a:gd name="T11" fmla="*/ 234 h 249"/>
                <a:gd name="T12" fmla="*/ 1122 w 2000"/>
                <a:gd name="T13" fmla="*/ 243 h 249"/>
                <a:gd name="T14" fmla="*/ 1120 w 2000"/>
                <a:gd name="T15" fmla="*/ 233 h 249"/>
                <a:gd name="T16" fmla="*/ 863 w 2000"/>
                <a:gd name="T17" fmla="*/ 230 h 249"/>
                <a:gd name="T18" fmla="*/ 867 w 2000"/>
                <a:gd name="T19" fmla="*/ 241 h 249"/>
                <a:gd name="T20" fmla="*/ 1160 w 2000"/>
                <a:gd name="T21" fmla="*/ 237 h 249"/>
                <a:gd name="T22" fmla="*/ 843 w 2000"/>
                <a:gd name="T23" fmla="*/ 225 h 249"/>
                <a:gd name="T24" fmla="*/ 1224 w 2000"/>
                <a:gd name="T25" fmla="*/ 228 h 249"/>
                <a:gd name="T26" fmla="*/ 779 w 2000"/>
                <a:gd name="T27" fmla="*/ 216 h 249"/>
                <a:gd name="T28" fmla="*/ 779 w 2000"/>
                <a:gd name="T29" fmla="*/ 216 h 249"/>
                <a:gd name="T30" fmla="*/ 1257 w 2000"/>
                <a:gd name="T31" fmla="*/ 214 h 249"/>
                <a:gd name="T32" fmla="*/ 754 w 2000"/>
                <a:gd name="T33" fmla="*/ 223 h 249"/>
                <a:gd name="T34" fmla="*/ 1308 w 2000"/>
                <a:gd name="T35" fmla="*/ 213 h 249"/>
                <a:gd name="T36" fmla="*/ 695 w 2000"/>
                <a:gd name="T37" fmla="*/ 200 h 249"/>
                <a:gd name="T38" fmla="*/ 695 w 2000"/>
                <a:gd name="T39" fmla="*/ 200 h 249"/>
                <a:gd name="T40" fmla="*/ 1340 w 2000"/>
                <a:gd name="T41" fmla="*/ 196 h 249"/>
                <a:gd name="T42" fmla="*/ 667 w 2000"/>
                <a:gd name="T43" fmla="*/ 204 h 249"/>
                <a:gd name="T44" fmla="*/ 1410 w 2000"/>
                <a:gd name="T45" fmla="*/ 186 h 249"/>
                <a:gd name="T46" fmla="*/ 1374 w 2000"/>
                <a:gd name="T47" fmla="*/ 187 h 249"/>
                <a:gd name="T48" fmla="*/ 616 w 2000"/>
                <a:gd name="T49" fmla="*/ 190 h 249"/>
                <a:gd name="T50" fmla="*/ 1427 w 2000"/>
                <a:gd name="T51" fmla="*/ 179 h 249"/>
                <a:gd name="T52" fmla="*/ 1428 w 2000"/>
                <a:gd name="T53" fmla="*/ 168 h 249"/>
                <a:gd name="T54" fmla="*/ 1469 w 2000"/>
                <a:gd name="T55" fmla="*/ 155 h 249"/>
                <a:gd name="T56" fmla="*/ 1469 w 2000"/>
                <a:gd name="T57" fmla="*/ 155 h 249"/>
                <a:gd name="T58" fmla="*/ 530 w 2000"/>
                <a:gd name="T59" fmla="*/ 161 h 249"/>
                <a:gd name="T60" fmla="*/ 1492 w 2000"/>
                <a:gd name="T61" fmla="*/ 158 h 249"/>
                <a:gd name="T62" fmla="*/ 512 w 2000"/>
                <a:gd name="T63" fmla="*/ 144 h 249"/>
                <a:gd name="T64" fmla="*/ 1552 w 2000"/>
                <a:gd name="T65" fmla="*/ 136 h 249"/>
                <a:gd name="T66" fmla="*/ 1549 w 2000"/>
                <a:gd name="T67" fmla="*/ 126 h 249"/>
                <a:gd name="T68" fmla="*/ 1589 w 2000"/>
                <a:gd name="T69" fmla="*/ 112 h 249"/>
                <a:gd name="T70" fmla="*/ 419 w 2000"/>
                <a:gd name="T71" fmla="*/ 111 h 249"/>
                <a:gd name="T72" fmla="*/ 1629 w 2000"/>
                <a:gd name="T73" fmla="*/ 98 h 249"/>
                <a:gd name="T74" fmla="*/ 392 w 2000"/>
                <a:gd name="T75" fmla="*/ 101 h 249"/>
                <a:gd name="T76" fmla="*/ 1652 w 2000"/>
                <a:gd name="T77" fmla="*/ 98 h 249"/>
                <a:gd name="T78" fmla="*/ 349 w 2000"/>
                <a:gd name="T79" fmla="*/ 94 h 249"/>
                <a:gd name="T80" fmla="*/ 1692 w 2000"/>
                <a:gd name="T81" fmla="*/ 83 h 249"/>
                <a:gd name="T82" fmla="*/ 289 w 2000"/>
                <a:gd name="T83" fmla="*/ 72 h 249"/>
                <a:gd name="T84" fmla="*/ 1732 w 2000"/>
                <a:gd name="T85" fmla="*/ 68 h 249"/>
                <a:gd name="T86" fmla="*/ 269 w 2000"/>
                <a:gd name="T87" fmla="*/ 66 h 249"/>
                <a:gd name="T88" fmla="*/ 1770 w 2000"/>
                <a:gd name="T89" fmla="*/ 45 h 249"/>
                <a:gd name="T90" fmla="*/ 229 w 2000"/>
                <a:gd name="T91" fmla="*/ 52 h 249"/>
                <a:gd name="T92" fmla="*/ 1826 w 2000"/>
                <a:gd name="T93" fmla="*/ 40 h 249"/>
                <a:gd name="T94" fmla="*/ 189 w 2000"/>
                <a:gd name="T95" fmla="*/ 31 h 249"/>
                <a:gd name="T96" fmla="*/ 1873 w 2000"/>
                <a:gd name="T97" fmla="*/ 19 h 249"/>
                <a:gd name="T98" fmla="*/ 149 w 2000"/>
                <a:gd name="T99" fmla="*/ 20 h 249"/>
                <a:gd name="T100" fmla="*/ 1916 w 2000"/>
                <a:gd name="T101" fmla="*/ 20 h 249"/>
                <a:gd name="T102" fmla="*/ 86 w 2000"/>
                <a:gd name="T103" fmla="*/ 9 h 249"/>
                <a:gd name="T104" fmla="*/ 86 w 2000"/>
                <a:gd name="T105" fmla="*/ 9 h 249"/>
                <a:gd name="T106" fmla="*/ 1952 w 2000"/>
                <a:gd name="T107" fmla="*/ 5 h 249"/>
                <a:gd name="T108" fmla="*/ 63 w 2000"/>
                <a:gd name="T109" fmla="*/ 16 h 249"/>
                <a:gd name="T110" fmla="*/ 21 w 2000"/>
                <a:gd name="T111" fmla="*/ 12 h 249"/>
                <a:gd name="T112" fmla="*/ 1996 w 2000"/>
                <a:gd name="T113" fmla="*/ 11 h 2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
                <a:gd name="T172" fmla="*/ 0 h 249"/>
                <a:gd name="T173" fmla="*/ 2000 w 2000"/>
                <a:gd name="T174" fmla="*/ 249 h 2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 h="249">
                  <a:moveTo>
                    <a:pt x="990" y="238"/>
                  </a:moveTo>
                  <a:lnTo>
                    <a:pt x="1011" y="238"/>
                  </a:lnTo>
                  <a:lnTo>
                    <a:pt x="1011" y="249"/>
                  </a:lnTo>
                  <a:lnTo>
                    <a:pt x="990" y="249"/>
                  </a:lnTo>
                  <a:lnTo>
                    <a:pt x="990" y="238"/>
                  </a:lnTo>
                  <a:close/>
                  <a:moveTo>
                    <a:pt x="1053" y="237"/>
                  </a:moveTo>
                  <a:lnTo>
                    <a:pt x="1055" y="247"/>
                  </a:lnTo>
                  <a:lnTo>
                    <a:pt x="1036" y="249"/>
                  </a:lnTo>
                  <a:lnTo>
                    <a:pt x="1033" y="249"/>
                  </a:lnTo>
                  <a:lnTo>
                    <a:pt x="1033" y="238"/>
                  </a:lnTo>
                  <a:lnTo>
                    <a:pt x="1035" y="238"/>
                  </a:lnTo>
                  <a:lnTo>
                    <a:pt x="1035" y="239"/>
                  </a:lnTo>
                  <a:lnTo>
                    <a:pt x="1053" y="237"/>
                  </a:lnTo>
                  <a:close/>
                  <a:moveTo>
                    <a:pt x="948" y="236"/>
                  </a:moveTo>
                  <a:lnTo>
                    <a:pt x="952" y="237"/>
                  </a:lnTo>
                  <a:lnTo>
                    <a:pt x="969" y="238"/>
                  </a:lnTo>
                  <a:lnTo>
                    <a:pt x="968" y="248"/>
                  </a:lnTo>
                  <a:lnTo>
                    <a:pt x="951" y="247"/>
                  </a:lnTo>
                  <a:lnTo>
                    <a:pt x="947" y="246"/>
                  </a:lnTo>
                  <a:lnTo>
                    <a:pt x="948" y="236"/>
                  </a:lnTo>
                  <a:close/>
                  <a:moveTo>
                    <a:pt x="1096" y="234"/>
                  </a:moveTo>
                  <a:lnTo>
                    <a:pt x="1096" y="245"/>
                  </a:lnTo>
                  <a:lnTo>
                    <a:pt x="1091" y="245"/>
                  </a:lnTo>
                  <a:lnTo>
                    <a:pt x="1075" y="246"/>
                  </a:lnTo>
                  <a:lnTo>
                    <a:pt x="1074" y="236"/>
                  </a:lnTo>
                  <a:lnTo>
                    <a:pt x="1090" y="235"/>
                  </a:lnTo>
                  <a:lnTo>
                    <a:pt x="1096" y="234"/>
                  </a:lnTo>
                  <a:close/>
                  <a:moveTo>
                    <a:pt x="905" y="233"/>
                  </a:moveTo>
                  <a:lnTo>
                    <a:pt x="923" y="235"/>
                  </a:lnTo>
                  <a:lnTo>
                    <a:pt x="926" y="235"/>
                  </a:lnTo>
                  <a:lnTo>
                    <a:pt x="925" y="245"/>
                  </a:lnTo>
                  <a:lnTo>
                    <a:pt x="922" y="245"/>
                  </a:lnTo>
                  <a:lnTo>
                    <a:pt x="904" y="243"/>
                  </a:lnTo>
                  <a:lnTo>
                    <a:pt x="905" y="233"/>
                  </a:lnTo>
                  <a:close/>
                  <a:moveTo>
                    <a:pt x="1117" y="232"/>
                  </a:moveTo>
                  <a:lnTo>
                    <a:pt x="1096" y="234"/>
                  </a:lnTo>
                  <a:lnTo>
                    <a:pt x="1090" y="234"/>
                  </a:lnTo>
                  <a:lnTo>
                    <a:pt x="1118" y="232"/>
                  </a:lnTo>
                  <a:lnTo>
                    <a:pt x="1117" y="232"/>
                  </a:lnTo>
                  <a:close/>
                  <a:moveTo>
                    <a:pt x="1138" y="231"/>
                  </a:moveTo>
                  <a:lnTo>
                    <a:pt x="1139" y="241"/>
                  </a:lnTo>
                  <a:lnTo>
                    <a:pt x="1122" y="243"/>
                  </a:lnTo>
                  <a:lnTo>
                    <a:pt x="1109" y="244"/>
                  </a:lnTo>
                  <a:lnTo>
                    <a:pt x="1120" y="243"/>
                  </a:lnTo>
                  <a:lnTo>
                    <a:pt x="1117" y="243"/>
                  </a:lnTo>
                  <a:lnTo>
                    <a:pt x="1117" y="232"/>
                  </a:lnTo>
                  <a:lnTo>
                    <a:pt x="1120" y="232"/>
                  </a:lnTo>
                  <a:lnTo>
                    <a:pt x="1120" y="233"/>
                  </a:lnTo>
                  <a:lnTo>
                    <a:pt x="1138" y="231"/>
                  </a:lnTo>
                  <a:close/>
                  <a:moveTo>
                    <a:pt x="1133" y="231"/>
                  </a:moveTo>
                  <a:lnTo>
                    <a:pt x="1120" y="232"/>
                  </a:lnTo>
                  <a:lnTo>
                    <a:pt x="1118" y="232"/>
                  </a:lnTo>
                  <a:lnTo>
                    <a:pt x="1133" y="231"/>
                  </a:lnTo>
                  <a:close/>
                  <a:moveTo>
                    <a:pt x="863" y="230"/>
                  </a:moveTo>
                  <a:lnTo>
                    <a:pt x="869" y="231"/>
                  </a:lnTo>
                  <a:lnTo>
                    <a:pt x="884" y="232"/>
                  </a:lnTo>
                  <a:lnTo>
                    <a:pt x="883" y="242"/>
                  </a:lnTo>
                  <a:lnTo>
                    <a:pt x="868" y="241"/>
                  </a:lnTo>
                  <a:lnTo>
                    <a:pt x="867" y="239"/>
                  </a:lnTo>
                  <a:lnTo>
                    <a:pt x="867" y="241"/>
                  </a:lnTo>
                  <a:lnTo>
                    <a:pt x="861" y="239"/>
                  </a:lnTo>
                  <a:lnTo>
                    <a:pt x="863" y="230"/>
                  </a:lnTo>
                  <a:close/>
                  <a:moveTo>
                    <a:pt x="1181" y="225"/>
                  </a:moveTo>
                  <a:lnTo>
                    <a:pt x="1182" y="235"/>
                  </a:lnTo>
                  <a:lnTo>
                    <a:pt x="1175" y="236"/>
                  </a:lnTo>
                  <a:lnTo>
                    <a:pt x="1160" y="237"/>
                  </a:lnTo>
                  <a:lnTo>
                    <a:pt x="1159" y="227"/>
                  </a:lnTo>
                  <a:lnTo>
                    <a:pt x="1174" y="226"/>
                  </a:lnTo>
                  <a:lnTo>
                    <a:pt x="1181" y="225"/>
                  </a:lnTo>
                  <a:close/>
                  <a:moveTo>
                    <a:pt x="821" y="222"/>
                  </a:moveTo>
                  <a:lnTo>
                    <a:pt x="839" y="225"/>
                  </a:lnTo>
                  <a:lnTo>
                    <a:pt x="843" y="225"/>
                  </a:lnTo>
                  <a:lnTo>
                    <a:pt x="840" y="235"/>
                  </a:lnTo>
                  <a:lnTo>
                    <a:pt x="837" y="235"/>
                  </a:lnTo>
                  <a:lnTo>
                    <a:pt x="819" y="232"/>
                  </a:lnTo>
                  <a:lnTo>
                    <a:pt x="821" y="222"/>
                  </a:lnTo>
                  <a:close/>
                  <a:moveTo>
                    <a:pt x="1223" y="219"/>
                  </a:moveTo>
                  <a:lnTo>
                    <a:pt x="1224" y="228"/>
                  </a:lnTo>
                  <a:lnTo>
                    <a:pt x="1206" y="233"/>
                  </a:lnTo>
                  <a:lnTo>
                    <a:pt x="1203" y="233"/>
                  </a:lnTo>
                  <a:lnTo>
                    <a:pt x="1202" y="223"/>
                  </a:lnTo>
                  <a:lnTo>
                    <a:pt x="1205" y="223"/>
                  </a:lnTo>
                  <a:lnTo>
                    <a:pt x="1223" y="219"/>
                  </a:lnTo>
                  <a:close/>
                  <a:moveTo>
                    <a:pt x="779" y="216"/>
                  </a:moveTo>
                  <a:lnTo>
                    <a:pt x="785" y="219"/>
                  </a:lnTo>
                  <a:lnTo>
                    <a:pt x="800" y="220"/>
                  </a:lnTo>
                  <a:lnTo>
                    <a:pt x="799" y="230"/>
                  </a:lnTo>
                  <a:lnTo>
                    <a:pt x="784" y="228"/>
                  </a:lnTo>
                  <a:lnTo>
                    <a:pt x="778" y="226"/>
                  </a:lnTo>
                  <a:lnTo>
                    <a:pt x="779" y="216"/>
                  </a:lnTo>
                  <a:close/>
                  <a:moveTo>
                    <a:pt x="1264" y="212"/>
                  </a:moveTo>
                  <a:lnTo>
                    <a:pt x="1267" y="222"/>
                  </a:lnTo>
                  <a:lnTo>
                    <a:pt x="1259" y="224"/>
                  </a:lnTo>
                  <a:lnTo>
                    <a:pt x="1245" y="225"/>
                  </a:lnTo>
                  <a:lnTo>
                    <a:pt x="1243" y="215"/>
                  </a:lnTo>
                  <a:lnTo>
                    <a:pt x="1257" y="214"/>
                  </a:lnTo>
                  <a:lnTo>
                    <a:pt x="1264" y="212"/>
                  </a:lnTo>
                  <a:close/>
                  <a:moveTo>
                    <a:pt x="737" y="209"/>
                  </a:moveTo>
                  <a:lnTo>
                    <a:pt x="755" y="213"/>
                  </a:lnTo>
                  <a:lnTo>
                    <a:pt x="758" y="213"/>
                  </a:lnTo>
                  <a:lnTo>
                    <a:pt x="757" y="223"/>
                  </a:lnTo>
                  <a:lnTo>
                    <a:pt x="754" y="223"/>
                  </a:lnTo>
                  <a:lnTo>
                    <a:pt x="751" y="222"/>
                  </a:lnTo>
                  <a:lnTo>
                    <a:pt x="752" y="223"/>
                  </a:lnTo>
                  <a:lnTo>
                    <a:pt x="735" y="219"/>
                  </a:lnTo>
                  <a:lnTo>
                    <a:pt x="737" y="209"/>
                  </a:lnTo>
                  <a:close/>
                  <a:moveTo>
                    <a:pt x="1306" y="203"/>
                  </a:moveTo>
                  <a:lnTo>
                    <a:pt x="1308" y="213"/>
                  </a:lnTo>
                  <a:lnTo>
                    <a:pt x="1290" y="218"/>
                  </a:lnTo>
                  <a:lnTo>
                    <a:pt x="1287" y="218"/>
                  </a:lnTo>
                  <a:lnTo>
                    <a:pt x="1285" y="208"/>
                  </a:lnTo>
                  <a:lnTo>
                    <a:pt x="1287" y="208"/>
                  </a:lnTo>
                  <a:lnTo>
                    <a:pt x="1306" y="203"/>
                  </a:lnTo>
                  <a:close/>
                  <a:moveTo>
                    <a:pt x="695" y="200"/>
                  </a:moveTo>
                  <a:lnTo>
                    <a:pt x="701" y="201"/>
                  </a:lnTo>
                  <a:lnTo>
                    <a:pt x="716" y="204"/>
                  </a:lnTo>
                  <a:lnTo>
                    <a:pt x="714" y="214"/>
                  </a:lnTo>
                  <a:lnTo>
                    <a:pt x="699" y="211"/>
                  </a:lnTo>
                  <a:lnTo>
                    <a:pt x="693" y="210"/>
                  </a:lnTo>
                  <a:lnTo>
                    <a:pt x="695" y="200"/>
                  </a:lnTo>
                  <a:close/>
                  <a:moveTo>
                    <a:pt x="1348" y="193"/>
                  </a:moveTo>
                  <a:lnTo>
                    <a:pt x="1350" y="203"/>
                  </a:lnTo>
                  <a:lnTo>
                    <a:pt x="1342" y="205"/>
                  </a:lnTo>
                  <a:lnTo>
                    <a:pt x="1329" y="209"/>
                  </a:lnTo>
                  <a:lnTo>
                    <a:pt x="1327" y="199"/>
                  </a:lnTo>
                  <a:lnTo>
                    <a:pt x="1340" y="196"/>
                  </a:lnTo>
                  <a:lnTo>
                    <a:pt x="1348" y="193"/>
                  </a:lnTo>
                  <a:close/>
                  <a:moveTo>
                    <a:pt x="654" y="190"/>
                  </a:moveTo>
                  <a:lnTo>
                    <a:pt x="669" y="194"/>
                  </a:lnTo>
                  <a:lnTo>
                    <a:pt x="674" y="196"/>
                  </a:lnTo>
                  <a:lnTo>
                    <a:pt x="672" y="205"/>
                  </a:lnTo>
                  <a:lnTo>
                    <a:pt x="667" y="204"/>
                  </a:lnTo>
                  <a:lnTo>
                    <a:pt x="651" y="200"/>
                  </a:lnTo>
                  <a:lnTo>
                    <a:pt x="654" y="190"/>
                  </a:lnTo>
                  <a:close/>
                  <a:moveTo>
                    <a:pt x="1410" y="186"/>
                  </a:moveTo>
                  <a:lnTo>
                    <a:pt x="1412" y="186"/>
                  </a:lnTo>
                  <a:lnTo>
                    <a:pt x="1407" y="187"/>
                  </a:lnTo>
                  <a:lnTo>
                    <a:pt x="1410" y="186"/>
                  </a:lnTo>
                  <a:close/>
                  <a:moveTo>
                    <a:pt x="1388" y="182"/>
                  </a:moveTo>
                  <a:lnTo>
                    <a:pt x="1391" y="192"/>
                  </a:lnTo>
                  <a:lnTo>
                    <a:pt x="1376" y="197"/>
                  </a:lnTo>
                  <a:lnTo>
                    <a:pt x="1370" y="198"/>
                  </a:lnTo>
                  <a:lnTo>
                    <a:pt x="1368" y="188"/>
                  </a:lnTo>
                  <a:lnTo>
                    <a:pt x="1374" y="187"/>
                  </a:lnTo>
                  <a:lnTo>
                    <a:pt x="1388" y="182"/>
                  </a:lnTo>
                  <a:close/>
                  <a:moveTo>
                    <a:pt x="614" y="178"/>
                  </a:moveTo>
                  <a:lnTo>
                    <a:pt x="620" y="180"/>
                  </a:lnTo>
                  <a:lnTo>
                    <a:pt x="634" y="183"/>
                  </a:lnTo>
                  <a:lnTo>
                    <a:pt x="632" y="193"/>
                  </a:lnTo>
                  <a:lnTo>
                    <a:pt x="616" y="190"/>
                  </a:lnTo>
                  <a:lnTo>
                    <a:pt x="611" y="188"/>
                  </a:lnTo>
                  <a:lnTo>
                    <a:pt x="614" y="178"/>
                  </a:lnTo>
                  <a:close/>
                  <a:moveTo>
                    <a:pt x="1428" y="168"/>
                  </a:moveTo>
                  <a:lnTo>
                    <a:pt x="1431" y="178"/>
                  </a:lnTo>
                  <a:lnTo>
                    <a:pt x="1427" y="180"/>
                  </a:lnTo>
                  <a:lnTo>
                    <a:pt x="1427" y="179"/>
                  </a:lnTo>
                  <a:lnTo>
                    <a:pt x="1413" y="185"/>
                  </a:lnTo>
                  <a:lnTo>
                    <a:pt x="1410" y="186"/>
                  </a:lnTo>
                  <a:lnTo>
                    <a:pt x="1408" y="176"/>
                  </a:lnTo>
                  <a:lnTo>
                    <a:pt x="1409" y="176"/>
                  </a:lnTo>
                  <a:lnTo>
                    <a:pt x="1424" y="170"/>
                  </a:lnTo>
                  <a:lnTo>
                    <a:pt x="1428" y="168"/>
                  </a:lnTo>
                  <a:close/>
                  <a:moveTo>
                    <a:pt x="573" y="165"/>
                  </a:moveTo>
                  <a:lnTo>
                    <a:pt x="593" y="171"/>
                  </a:lnTo>
                  <a:lnTo>
                    <a:pt x="590" y="181"/>
                  </a:lnTo>
                  <a:lnTo>
                    <a:pt x="570" y="175"/>
                  </a:lnTo>
                  <a:lnTo>
                    <a:pt x="573" y="165"/>
                  </a:lnTo>
                  <a:close/>
                  <a:moveTo>
                    <a:pt x="1469" y="155"/>
                  </a:moveTo>
                  <a:lnTo>
                    <a:pt x="1472" y="165"/>
                  </a:lnTo>
                  <a:lnTo>
                    <a:pt x="1464" y="168"/>
                  </a:lnTo>
                  <a:lnTo>
                    <a:pt x="1452" y="171"/>
                  </a:lnTo>
                  <a:lnTo>
                    <a:pt x="1449" y="161"/>
                  </a:lnTo>
                  <a:lnTo>
                    <a:pt x="1461" y="158"/>
                  </a:lnTo>
                  <a:lnTo>
                    <a:pt x="1469" y="155"/>
                  </a:lnTo>
                  <a:close/>
                  <a:moveTo>
                    <a:pt x="533" y="152"/>
                  </a:moveTo>
                  <a:lnTo>
                    <a:pt x="551" y="158"/>
                  </a:lnTo>
                  <a:lnTo>
                    <a:pt x="553" y="158"/>
                  </a:lnTo>
                  <a:lnTo>
                    <a:pt x="549" y="168"/>
                  </a:lnTo>
                  <a:lnTo>
                    <a:pt x="548" y="168"/>
                  </a:lnTo>
                  <a:lnTo>
                    <a:pt x="530" y="161"/>
                  </a:lnTo>
                  <a:lnTo>
                    <a:pt x="533" y="152"/>
                  </a:lnTo>
                  <a:close/>
                  <a:moveTo>
                    <a:pt x="1509" y="142"/>
                  </a:moveTo>
                  <a:lnTo>
                    <a:pt x="1513" y="150"/>
                  </a:lnTo>
                  <a:lnTo>
                    <a:pt x="1498" y="156"/>
                  </a:lnTo>
                  <a:lnTo>
                    <a:pt x="1513" y="152"/>
                  </a:lnTo>
                  <a:lnTo>
                    <a:pt x="1492" y="158"/>
                  </a:lnTo>
                  <a:lnTo>
                    <a:pt x="1488" y="148"/>
                  </a:lnTo>
                  <a:lnTo>
                    <a:pt x="1509" y="142"/>
                  </a:lnTo>
                  <a:close/>
                  <a:moveTo>
                    <a:pt x="492" y="137"/>
                  </a:moveTo>
                  <a:lnTo>
                    <a:pt x="501" y="141"/>
                  </a:lnTo>
                  <a:lnTo>
                    <a:pt x="502" y="141"/>
                  </a:lnTo>
                  <a:lnTo>
                    <a:pt x="512" y="144"/>
                  </a:lnTo>
                  <a:lnTo>
                    <a:pt x="509" y="154"/>
                  </a:lnTo>
                  <a:lnTo>
                    <a:pt x="499" y="150"/>
                  </a:lnTo>
                  <a:lnTo>
                    <a:pt x="490" y="147"/>
                  </a:lnTo>
                  <a:lnTo>
                    <a:pt x="492" y="137"/>
                  </a:lnTo>
                  <a:close/>
                  <a:moveTo>
                    <a:pt x="1549" y="126"/>
                  </a:moveTo>
                  <a:lnTo>
                    <a:pt x="1552" y="136"/>
                  </a:lnTo>
                  <a:lnTo>
                    <a:pt x="1544" y="140"/>
                  </a:lnTo>
                  <a:lnTo>
                    <a:pt x="1544" y="138"/>
                  </a:lnTo>
                  <a:lnTo>
                    <a:pt x="1532" y="143"/>
                  </a:lnTo>
                  <a:lnTo>
                    <a:pt x="1529" y="134"/>
                  </a:lnTo>
                  <a:lnTo>
                    <a:pt x="1541" y="130"/>
                  </a:lnTo>
                  <a:lnTo>
                    <a:pt x="1549" y="126"/>
                  </a:lnTo>
                  <a:close/>
                  <a:moveTo>
                    <a:pt x="453" y="123"/>
                  </a:moveTo>
                  <a:lnTo>
                    <a:pt x="472" y="131"/>
                  </a:lnTo>
                  <a:lnTo>
                    <a:pt x="469" y="140"/>
                  </a:lnTo>
                  <a:lnTo>
                    <a:pt x="449" y="132"/>
                  </a:lnTo>
                  <a:lnTo>
                    <a:pt x="453" y="123"/>
                  </a:lnTo>
                  <a:close/>
                  <a:moveTo>
                    <a:pt x="1589" y="112"/>
                  </a:moveTo>
                  <a:lnTo>
                    <a:pt x="1593" y="122"/>
                  </a:lnTo>
                  <a:lnTo>
                    <a:pt x="1573" y="130"/>
                  </a:lnTo>
                  <a:lnTo>
                    <a:pt x="1570" y="120"/>
                  </a:lnTo>
                  <a:lnTo>
                    <a:pt x="1589" y="112"/>
                  </a:lnTo>
                  <a:close/>
                  <a:moveTo>
                    <a:pt x="412" y="109"/>
                  </a:moveTo>
                  <a:lnTo>
                    <a:pt x="419" y="111"/>
                  </a:lnTo>
                  <a:lnTo>
                    <a:pt x="432" y="116"/>
                  </a:lnTo>
                  <a:lnTo>
                    <a:pt x="428" y="125"/>
                  </a:lnTo>
                  <a:lnTo>
                    <a:pt x="415" y="120"/>
                  </a:lnTo>
                  <a:lnTo>
                    <a:pt x="409" y="118"/>
                  </a:lnTo>
                  <a:lnTo>
                    <a:pt x="412" y="109"/>
                  </a:lnTo>
                  <a:close/>
                  <a:moveTo>
                    <a:pt x="1629" y="98"/>
                  </a:moveTo>
                  <a:lnTo>
                    <a:pt x="1632" y="107"/>
                  </a:lnTo>
                  <a:lnTo>
                    <a:pt x="1613" y="114"/>
                  </a:lnTo>
                  <a:lnTo>
                    <a:pt x="1609" y="105"/>
                  </a:lnTo>
                  <a:lnTo>
                    <a:pt x="1629" y="98"/>
                  </a:lnTo>
                  <a:close/>
                  <a:moveTo>
                    <a:pt x="372" y="93"/>
                  </a:moveTo>
                  <a:lnTo>
                    <a:pt x="392" y="101"/>
                  </a:lnTo>
                  <a:lnTo>
                    <a:pt x="389" y="110"/>
                  </a:lnTo>
                  <a:lnTo>
                    <a:pt x="369" y="102"/>
                  </a:lnTo>
                  <a:lnTo>
                    <a:pt x="372" y="93"/>
                  </a:lnTo>
                  <a:close/>
                  <a:moveTo>
                    <a:pt x="1669" y="81"/>
                  </a:moveTo>
                  <a:lnTo>
                    <a:pt x="1672" y="90"/>
                  </a:lnTo>
                  <a:lnTo>
                    <a:pt x="1652" y="98"/>
                  </a:lnTo>
                  <a:lnTo>
                    <a:pt x="1649" y="89"/>
                  </a:lnTo>
                  <a:lnTo>
                    <a:pt x="1669" y="81"/>
                  </a:lnTo>
                  <a:close/>
                  <a:moveTo>
                    <a:pt x="333" y="78"/>
                  </a:moveTo>
                  <a:lnTo>
                    <a:pt x="335" y="79"/>
                  </a:lnTo>
                  <a:lnTo>
                    <a:pt x="353" y="86"/>
                  </a:lnTo>
                  <a:lnTo>
                    <a:pt x="349" y="94"/>
                  </a:lnTo>
                  <a:lnTo>
                    <a:pt x="332" y="88"/>
                  </a:lnTo>
                  <a:lnTo>
                    <a:pt x="330" y="87"/>
                  </a:lnTo>
                  <a:lnTo>
                    <a:pt x="333" y="78"/>
                  </a:lnTo>
                  <a:close/>
                  <a:moveTo>
                    <a:pt x="1709" y="67"/>
                  </a:moveTo>
                  <a:lnTo>
                    <a:pt x="1712" y="76"/>
                  </a:lnTo>
                  <a:lnTo>
                    <a:pt x="1692" y="83"/>
                  </a:lnTo>
                  <a:lnTo>
                    <a:pt x="1688" y="75"/>
                  </a:lnTo>
                  <a:lnTo>
                    <a:pt x="1709" y="67"/>
                  </a:lnTo>
                  <a:close/>
                  <a:moveTo>
                    <a:pt x="292" y="64"/>
                  </a:moveTo>
                  <a:lnTo>
                    <a:pt x="312" y="71"/>
                  </a:lnTo>
                  <a:lnTo>
                    <a:pt x="309" y="80"/>
                  </a:lnTo>
                  <a:lnTo>
                    <a:pt x="289" y="72"/>
                  </a:lnTo>
                  <a:lnTo>
                    <a:pt x="292" y="64"/>
                  </a:lnTo>
                  <a:close/>
                  <a:moveTo>
                    <a:pt x="1749" y="52"/>
                  </a:moveTo>
                  <a:lnTo>
                    <a:pt x="1752" y="62"/>
                  </a:lnTo>
                  <a:lnTo>
                    <a:pt x="1733" y="69"/>
                  </a:lnTo>
                  <a:lnTo>
                    <a:pt x="1733" y="68"/>
                  </a:lnTo>
                  <a:lnTo>
                    <a:pt x="1732" y="68"/>
                  </a:lnTo>
                  <a:lnTo>
                    <a:pt x="1729" y="59"/>
                  </a:lnTo>
                  <a:lnTo>
                    <a:pt x="1730" y="59"/>
                  </a:lnTo>
                  <a:lnTo>
                    <a:pt x="1749" y="52"/>
                  </a:lnTo>
                  <a:close/>
                  <a:moveTo>
                    <a:pt x="253" y="49"/>
                  </a:moveTo>
                  <a:lnTo>
                    <a:pt x="272" y="57"/>
                  </a:lnTo>
                  <a:lnTo>
                    <a:pt x="269" y="66"/>
                  </a:lnTo>
                  <a:lnTo>
                    <a:pt x="249" y="58"/>
                  </a:lnTo>
                  <a:lnTo>
                    <a:pt x="253" y="49"/>
                  </a:lnTo>
                  <a:close/>
                  <a:moveTo>
                    <a:pt x="1789" y="38"/>
                  </a:moveTo>
                  <a:lnTo>
                    <a:pt x="1792" y="48"/>
                  </a:lnTo>
                  <a:lnTo>
                    <a:pt x="1772" y="55"/>
                  </a:lnTo>
                  <a:lnTo>
                    <a:pt x="1770" y="45"/>
                  </a:lnTo>
                  <a:lnTo>
                    <a:pt x="1789" y="38"/>
                  </a:lnTo>
                  <a:close/>
                  <a:moveTo>
                    <a:pt x="211" y="35"/>
                  </a:moveTo>
                  <a:lnTo>
                    <a:pt x="219" y="37"/>
                  </a:lnTo>
                  <a:lnTo>
                    <a:pt x="220" y="37"/>
                  </a:lnTo>
                  <a:lnTo>
                    <a:pt x="232" y="42"/>
                  </a:lnTo>
                  <a:lnTo>
                    <a:pt x="229" y="52"/>
                  </a:lnTo>
                  <a:lnTo>
                    <a:pt x="216" y="47"/>
                  </a:lnTo>
                  <a:lnTo>
                    <a:pt x="209" y="45"/>
                  </a:lnTo>
                  <a:lnTo>
                    <a:pt x="211" y="35"/>
                  </a:lnTo>
                  <a:close/>
                  <a:moveTo>
                    <a:pt x="1831" y="27"/>
                  </a:moveTo>
                  <a:lnTo>
                    <a:pt x="1833" y="37"/>
                  </a:lnTo>
                  <a:lnTo>
                    <a:pt x="1826" y="40"/>
                  </a:lnTo>
                  <a:lnTo>
                    <a:pt x="1812" y="43"/>
                  </a:lnTo>
                  <a:lnTo>
                    <a:pt x="1810" y="33"/>
                  </a:lnTo>
                  <a:lnTo>
                    <a:pt x="1823" y="30"/>
                  </a:lnTo>
                  <a:lnTo>
                    <a:pt x="1831" y="27"/>
                  </a:lnTo>
                  <a:close/>
                  <a:moveTo>
                    <a:pt x="170" y="25"/>
                  </a:moveTo>
                  <a:lnTo>
                    <a:pt x="189" y="31"/>
                  </a:lnTo>
                  <a:lnTo>
                    <a:pt x="190" y="31"/>
                  </a:lnTo>
                  <a:lnTo>
                    <a:pt x="188" y="41"/>
                  </a:lnTo>
                  <a:lnTo>
                    <a:pt x="187" y="41"/>
                  </a:lnTo>
                  <a:lnTo>
                    <a:pt x="168" y="35"/>
                  </a:lnTo>
                  <a:lnTo>
                    <a:pt x="170" y="25"/>
                  </a:lnTo>
                  <a:close/>
                  <a:moveTo>
                    <a:pt x="1873" y="19"/>
                  </a:moveTo>
                  <a:lnTo>
                    <a:pt x="1875" y="29"/>
                  </a:lnTo>
                  <a:lnTo>
                    <a:pt x="1854" y="33"/>
                  </a:lnTo>
                  <a:lnTo>
                    <a:pt x="1852" y="23"/>
                  </a:lnTo>
                  <a:lnTo>
                    <a:pt x="1873" y="19"/>
                  </a:lnTo>
                  <a:close/>
                  <a:moveTo>
                    <a:pt x="129" y="15"/>
                  </a:moveTo>
                  <a:lnTo>
                    <a:pt x="149" y="20"/>
                  </a:lnTo>
                  <a:lnTo>
                    <a:pt x="147" y="30"/>
                  </a:lnTo>
                  <a:lnTo>
                    <a:pt x="126" y="25"/>
                  </a:lnTo>
                  <a:lnTo>
                    <a:pt x="129" y="15"/>
                  </a:lnTo>
                  <a:close/>
                  <a:moveTo>
                    <a:pt x="1915" y="9"/>
                  </a:moveTo>
                  <a:lnTo>
                    <a:pt x="1916" y="19"/>
                  </a:lnTo>
                  <a:lnTo>
                    <a:pt x="1916" y="20"/>
                  </a:lnTo>
                  <a:lnTo>
                    <a:pt x="1896" y="23"/>
                  </a:lnTo>
                  <a:lnTo>
                    <a:pt x="1894" y="13"/>
                  </a:lnTo>
                  <a:lnTo>
                    <a:pt x="1895" y="13"/>
                  </a:lnTo>
                  <a:lnTo>
                    <a:pt x="1915" y="10"/>
                  </a:lnTo>
                  <a:lnTo>
                    <a:pt x="1915" y="9"/>
                  </a:lnTo>
                  <a:close/>
                  <a:moveTo>
                    <a:pt x="86" y="9"/>
                  </a:moveTo>
                  <a:lnTo>
                    <a:pt x="104" y="12"/>
                  </a:lnTo>
                  <a:lnTo>
                    <a:pt x="107" y="12"/>
                  </a:lnTo>
                  <a:lnTo>
                    <a:pt x="106" y="22"/>
                  </a:lnTo>
                  <a:lnTo>
                    <a:pt x="103" y="22"/>
                  </a:lnTo>
                  <a:lnTo>
                    <a:pt x="85" y="19"/>
                  </a:lnTo>
                  <a:lnTo>
                    <a:pt x="86" y="9"/>
                  </a:lnTo>
                  <a:close/>
                  <a:moveTo>
                    <a:pt x="1957" y="4"/>
                  </a:moveTo>
                  <a:lnTo>
                    <a:pt x="1959" y="14"/>
                  </a:lnTo>
                  <a:lnTo>
                    <a:pt x="1953" y="15"/>
                  </a:lnTo>
                  <a:lnTo>
                    <a:pt x="1937" y="16"/>
                  </a:lnTo>
                  <a:lnTo>
                    <a:pt x="1935" y="7"/>
                  </a:lnTo>
                  <a:lnTo>
                    <a:pt x="1952" y="5"/>
                  </a:lnTo>
                  <a:lnTo>
                    <a:pt x="1957" y="4"/>
                  </a:lnTo>
                  <a:close/>
                  <a:moveTo>
                    <a:pt x="43" y="4"/>
                  </a:moveTo>
                  <a:lnTo>
                    <a:pt x="64" y="7"/>
                  </a:lnTo>
                  <a:lnTo>
                    <a:pt x="65" y="7"/>
                  </a:lnTo>
                  <a:lnTo>
                    <a:pt x="64" y="16"/>
                  </a:lnTo>
                  <a:lnTo>
                    <a:pt x="63" y="16"/>
                  </a:lnTo>
                  <a:lnTo>
                    <a:pt x="42" y="14"/>
                  </a:lnTo>
                  <a:lnTo>
                    <a:pt x="43" y="4"/>
                  </a:lnTo>
                  <a:close/>
                  <a:moveTo>
                    <a:pt x="0" y="1"/>
                  </a:moveTo>
                  <a:lnTo>
                    <a:pt x="17" y="1"/>
                  </a:lnTo>
                  <a:lnTo>
                    <a:pt x="22" y="2"/>
                  </a:lnTo>
                  <a:lnTo>
                    <a:pt x="21" y="12"/>
                  </a:lnTo>
                  <a:lnTo>
                    <a:pt x="0" y="12"/>
                  </a:lnTo>
                  <a:lnTo>
                    <a:pt x="0" y="1"/>
                  </a:lnTo>
                  <a:close/>
                  <a:moveTo>
                    <a:pt x="1999" y="0"/>
                  </a:moveTo>
                  <a:lnTo>
                    <a:pt x="2000" y="0"/>
                  </a:lnTo>
                  <a:lnTo>
                    <a:pt x="2000" y="11"/>
                  </a:lnTo>
                  <a:lnTo>
                    <a:pt x="1996" y="11"/>
                  </a:lnTo>
                  <a:lnTo>
                    <a:pt x="1979" y="12"/>
                  </a:lnTo>
                  <a:lnTo>
                    <a:pt x="1978" y="2"/>
                  </a:lnTo>
                  <a:lnTo>
                    <a:pt x="1995" y="1"/>
                  </a:lnTo>
                  <a:lnTo>
                    <a:pt x="1999" y="0"/>
                  </a:lnTo>
                  <a:close/>
                </a:path>
              </a:pathLst>
            </a:custGeom>
            <a:solidFill>
              <a:srgbClr val="0000FF"/>
            </a:solidFill>
            <a:ln w="0">
              <a:solidFill>
                <a:srgbClr val="0000FF"/>
              </a:solidFill>
              <a:round/>
              <a:headEnd/>
              <a:tailEnd/>
            </a:ln>
          </p:spPr>
          <p:txBody>
            <a:bodyPr>
              <a:prstTxWarp prst="textNoShape">
                <a:avLst/>
              </a:prstTxWarp>
            </a:bodyPr>
            <a:lstStyle/>
            <a:p>
              <a:endParaRPr lang="en-US"/>
            </a:p>
          </p:txBody>
        </p:sp>
        <p:sp>
          <p:nvSpPr>
            <p:cNvPr id="76278" name="Freeform 158"/>
            <p:cNvSpPr>
              <a:spLocks noEditPoints="1"/>
            </p:cNvSpPr>
            <p:nvPr/>
          </p:nvSpPr>
          <p:spPr bwMode="auto">
            <a:xfrm>
              <a:off x="706966" y="2807617"/>
              <a:ext cx="1965476" cy="394346"/>
            </a:xfrm>
            <a:custGeom>
              <a:avLst/>
              <a:gdLst>
                <a:gd name="T0" fmla="*/ 974 w 1999"/>
                <a:gd name="T1" fmla="*/ 354 h 354"/>
                <a:gd name="T2" fmla="*/ 1067 w 1999"/>
                <a:gd name="T3" fmla="*/ 352 h 354"/>
                <a:gd name="T4" fmla="*/ 961 w 1999"/>
                <a:gd name="T5" fmla="*/ 342 h 354"/>
                <a:gd name="T6" fmla="*/ 933 w 1999"/>
                <a:gd name="T7" fmla="*/ 340 h 354"/>
                <a:gd name="T8" fmla="*/ 1102 w 1999"/>
                <a:gd name="T9" fmla="*/ 338 h 354"/>
                <a:gd name="T10" fmla="*/ 890 w 1999"/>
                <a:gd name="T11" fmla="*/ 345 h 354"/>
                <a:gd name="T12" fmla="*/ 875 w 1999"/>
                <a:gd name="T13" fmla="*/ 343 h 354"/>
                <a:gd name="T14" fmla="*/ 856 w 1999"/>
                <a:gd name="T15" fmla="*/ 330 h 354"/>
                <a:gd name="T16" fmla="*/ 827 w 1999"/>
                <a:gd name="T17" fmla="*/ 325 h 354"/>
                <a:gd name="T18" fmla="*/ 1193 w 1999"/>
                <a:gd name="T19" fmla="*/ 323 h 354"/>
                <a:gd name="T20" fmla="*/ 1206 w 1999"/>
                <a:gd name="T21" fmla="*/ 321 h 354"/>
                <a:gd name="T22" fmla="*/ 1236 w 1999"/>
                <a:gd name="T23" fmla="*/ 325 h 354"/>
                <a:gd name="T24" fmla="*/ 766 w 1999"/>
                <a:gd name="T25" fmla="*/ 313 h 354"/>
                <a:gd name="T26" fmla="*/ 743 w 1999"/>
                <a:gd name="T27" fmla="*/ 318 h 354"/>
                <a:gd name="T28" fmla="*/ 728 w 1999"/>
                <a:gd name="T29" fmla="*/ 313 h 354"/>
                <a:gd name="T30" fmla="*/ 711 w 1999"/>
                <a:gd name="T31" fmla="*/ 298 h 354"/>
                <a:gd name="T32" fmla="*/ 1319 w 1999"/>
                <a:gd name="T33" fmla="*/ 301 h 354"/>
                <a:gd name="T34" fmla="*/ 1337 w 1999"/>
                <a:gd name="T35" fmla="*/ 285 h 354"/>
                <a:gd name="T36" fmla="*/ 660 w 1999"/>
                <a:gd name="T37" fmla="*/ 291 h 354"/>
                <a:gd name="T38" fmla="*/ 651 w 1999"/>
                <a:gd name="T39" fmla="*/ 276 h 354"/>
                <a:gd name="T40" fmla="*/ 1369 w 1999"/>
                <a:gd name="T41" fmla="*/ 273 h 354"/>
                <a:gd name="T42" fmla="*/ 1398 w 1999"/>
                <a:gd name="T43" fmla="*/ 271 h 354"/>
                <a:gd name="T44" fmla="*/ 1415 w 1999"/>
                <a:gd name="T45" fmla="*/ 254 h 354"/>
                <a:gd name="T46" fmla="*/ 581 w 1999"/>
                <a:gd name="T47" fmla="*/ 261 h 354"/>
                <a:gd name="T48" fmla="*/ 573 w 1999"/>
                <a:gd name="T49" fmla="*/ 243 h 354"/>
                <a:gd name="T50" fmla="*/ 547 w 1999"/>
                <a:gd name="T51" fmla="*/ 232 h 354"/>
                <a:gd name="T52" fmla="*/ 1473 w 1999"/>
                <a:gd name="T53" fmla="*/ 227 h 354"/>
                <a:gd name="T54" fmla="*/ 1485 w 1999"/>
                <a:gd name="T55" fmla="*/ 220 h 354"/>
                <a:gd name="T56" fmla="*/ 1513 w 1999"/>
                <a:gd name="T57" fmla="*/ 218 h 354"/>
                <a:gd name="T58" fmla="*/ 490 w 1999"/>
                <a:gd name="T59" fmla="*/ 205 h 354"/>
                <a:gd name="T60" fmla="*/ 466 w 1999"/>
                <a:gd name="T61" fmla="*/ 202 h 354"/>
                <a:gd name="T62" fmla="*/ 454 w 1999"/>
                <a:gd name="T63" fmla="*/ 196 h 354"/>
                <a:gd name="T64" fmla="*/ 441 w 1999"/>
                <a:gd name="T65" fmla="*/ 177 h 354"/>
                <a:gd name="T66" fmla="*/ 415 w 1999"/>
                <a:gd name="T67" fmla="*/ 163 h 354"/>
                <a:gd name="T68" fmla="*/ 1603 w 1999"/>
                <a:gd name="T69" fmla="*/ 168 h 354"/>
                <a:gd name="T70" fmla="*/ 1627 w 1999"/>
                <a:gd name="T71" fmla="*/ 154 h 354"/>
                <a:gd name="T72" fmla="*/ 1641 w 1999"/>
                <a:gd name="T73" fmla="*/ 135 h 354"/>
                <a:gd name="T74" fmla="*/ 360 w 1999"/>
                <a:gd name="T75" fmla="*/ 132 h 354"/>
                <a:gd name="T76" fmla="*/ 336 w 1999"/>
                <a:gd name="T77" fmla="*/ 130 h 354"/>
                <a:gd name="T78" fmla="*/ 322 w 1999"/>
                <a:gd name="T79" fmla="*/ 111 h 354"/>
                <a:gd name="T80" fmla="*/ 1698 w 1999"/>
                <a:gd name="T81" fmla="*/ 105 h 354"/>
                <a:gd name="T82" fmla="*/ 1710 w 1999"/>
                <a:gd name="T83" fmla="*/ 98 h 354"/>
                <a:gd name="T84" fmla="*/ 1737 w 1999"/>
                <a:gd name="T85" fmla="*/ 96 h 354"/>
                <a:gd name="T86" fmla="*/ 265 w 1999"/>
                <a:gd name="T87" fmla="*/ 82 h 354"/>
                <a:gd name="T88" fmla="*/ 248 w 1999"/>
                <a:gd name="T89" fmla="*/ 84 h 354"/>
                <a:gd name="T90" fmla="*/ 227 w 1999"/>
                <a:gd name="T91" fmla="*/ 63 h 354"/>
                <a:gd name="T92" fmla="*/ 1793 w 1999"/>
                <a:gd name="T93" fmla="*/ 56 h 354"/>
                <a:gd name="T94" fmla="*/ 1805 w 1999"/>
                <a:gd name="T95" fmla="*/ 50 h 354"/>
                <a:gd name="T96" fmla="*/ 1836 w 1999"/>
                <a:gd name="T97" fmla="*/ 48 h 354"/>
                <a:gd name="T98" fmla="*/ 164 w 1999"/>
                <a:gd name="T99" fmla="*/ 46 h 354"/>
                <a:gd name="T100" fmla="*/ 151 w 1999"/>
                <a:gd name="T101" fmla="*/ 40 h 354"/>
                <a:gd name="T102" fmla="*/ 1868 w 1999"/>
                <a:gd name="T103" fmla="*/ 35 h 354"/>
                <a:gd name="T104" fmla="*/ 1893 w 1999"/>
                <a:gd name="T105" fmla="*/ 17 h 354"/>
                <a:gd name="T106" fmla="*/ 111 w 1999"/>
                <a:gd name="T107" fmla="*/ 29 h 354"/>
                <a:gd name="T108" fmla="*/ 1913 w 1999"/>
                <a:gd name="T109" fmla="*/ 11 h 354"/>
                <a:gd name="T110" fmla="*/ 1929 w 1999"/>
                <a:gd name="T111" fmla="*/ 19 h 354"/>
                <a:gd name="T112" fmla="*/ 43 w 1999"/>
                <a:gd name="T113" fmla="*/ 6 h 354"/>
                <a:gd name="T114" fmla="*/ 1949 w 1999"/>
                <a:gd name="T115" fmla="*/ 6 h 354"/>
                <a:gd name="T116" fmla="*/ 1978 w 1999"/>
                <a:gd name="T117" fmla="*/ 12 h 354"/>
                <a:gd name="T118" fmla="*/ 0 w 1999"/>
                <a:gd name="T119" fmla="*/ 11 h 3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354"/>
                <a:gd name="T182" fmla="*/ 1999 w 1999"/>
                <a:gd name="T183" fmla="*/ 354 h 3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354">
                  <a:moveTo>
                    <a:pt x="996" y="343"/>
                  </a:moveTo>
                  <a:lnTo>
                    <a:pt x="1003" y="343"/>
                  </a:lnTo>
                  <a:lnTo>
                    <a:pt x="1003" y="354"/>
                  </a:lnTo>
                  <a:lnTo>
                    <a:pt x="996" y="354"/>
                  </a:lnTo>
                  <a:lnTo>
                    <a:pt x="996" y="343"/>
                  </a:lnTo>
                  <a:close/>
                  <a:moveTo>
                    <a:pt x="975" y="343"/>
                  </a:moveTo>
                  <a:lnTo>
                    <a:pt x="982" y="343"/>
                  </a:lnTo>
                  <a:lnTo>
                    <a:pt x="981" y="354"/>
                  </a:lnTo>
                  <a:lnTo>
                    <a:pt x="974" y="354"/>
                  </a:lnTo>
                  <a:lnTo>
                    <a:pt x="975" y="343"/>
                  </a:lnTo>
                  <a:close/>
                  <a:moveTo>
                    <a:pt x="1017" y="342"/>
                  </a:moveTo>
                  <a:lnTo>
                    <a:pt x="1025" y="342"/>
                  </a:lnTo>
                  <a:lnTo>
                    <a:pt x="1025" y="353"/>
                  </a:lnTo>
                  <a:lnTo>
                    <a:pt x="1017" y="353"/>
                  </a:lnTo>
                  <a:lnTo>
                    <a:pt x="1017" y="342"/>
                  </a:lnTo>
                  <a:close/>
                  <a:moveTo>
                    <a:pt x="1060" y="341"/>
                  </a:moveTo>
                  <a:lnTo>
                    <a:pt x="1067" y="341"/>
                  </a:lnTo>
                  <a:lnTo>
                    <a:pt x="1067" y="352"/>
                  </a:lnTo>
                  <a:lnTo>
                    <a:pt x="1060" y="352"/>
                  </a:lnTo>
                  <a:lnTo>
                    <a:pt x="1060" y="341"/>
                  </a:lnTo>
                  <a:close/>
                  <a:moveTo>
                    <a:pt x="1039" y="341"/>
                  </a:moveTo>
                  <a:lnTo>
                    <a:pt x="1046" y="341"/>
                  </a:lnTo>
                  <a:lnTo>
                    <a:pt x="1046" y="352"/>
                  </a:lnTo>
                  <a:lnTo>
                    <a:pt x="1039" y="352"/>
                  </a:lnTo>
                  <a:lnTo>
                    <a:pt x="1039" y="341"/>
                  </a:lnTo>
                  <a:close/>
                  <a:moveTo>
                    <a:pt x="955" y="341"/>
                  </a:moveTo>
                  <a:lnTo>
                    <a:pt x="961" y="342"/>
                  </a:lnTo>
                  <a:lnTo>
                    <a:pt x="960" y="353"/>
                  </a:lnTo>
                  <a:lnTo>
                    <a:pt x="953" y="352"/>
                  </a:lnTo>
                  <a:lnTo>
                    <a:pt x="955" y="341"/>
                  </a:lnTo>
                  <a:close/>
                  <a:moveTo>
                    <a:pt x="1081" y="340"/>
                  </a:moveTo>
                  <a:lnTo>
                    <a:pt x="1087" y="340"/>
                  </a:lnTo>
                  <a:lnTo>
                    <a:pt x="1089" y="350"/>
                  </a:lnTo>
                  <a:lnTo>
                    <a:pt x="1082" y="350"/>
                  </a:lnTo>
                  <a:lnTo>
                    <a:pt x="1081" y="340"/>
                  </a:lnTo>
                  <a:close/>
                  <a:moveTo>
                    <a:pt x="933" y="340"/>
                  </a:moveTo>
                  <a:lnTo>
                    <a:pt x="940" y="341"/>
                  </a:lnTo>
                  <a:lnTo>
                    <a:pt x="939" y="351"/>
                  </a:lnTo>
                  <a:lnTo>
                    <a:pt x="932" y="350"/>
                  </a:lnTo>
                  <a:lnTo>
                    <a:pt x="933" y="340"/>
                  </a:lnTo>
                  <a:close/>
                  <a:moveTo>
                    <a:pt x="1102" y="338"/>
                  </a:moveTo>
                  <a:lnTo>
                    <a:pt x="1109" y="338"/>
                  </a:lnTo>
                  <a:lnTo>
                    <a:pt x="1111" y="347"/>
                  </a:lnTo>
                  <a:lnTo>
                    <a:pt x="1103" y="347"/>
                  </a:lnTo>
                  <a:lnTo>
                    <a:pt x="1102" y="338"/>
                  </a:lnTo>
                  <a:close/>
                  <a:moveTo>
                    <a:pt x="912" y="338"/>
                  </a:moveTo>
                  <a:lnTo>
                    <a:pt x="918" y="339"/>
                  </a:lnTo>
                  <a:lnTo>
                    <a:pt x="917" y="349"/>
                  </a:lnTo>
                  <a:lnTo>
                    <a:pt x="911" y="347"/>
                  </a:lnTo>
                  <a:lnTo>
                    <a:pt x="912" y="338"/>
                  </a:lnTo>
                  <a:close/>
                  <a:moveTo>
                    <a:pt x="891" y="335"/>
                  </a:moveTo>
                  <a:lnTo>
                    <a:pt x="897" y="335"/>
                  </a:lnTo>
                  <a:lnTo>
                    <a:pt x="896" y="345"/>
                  </a:lnTo>
                  <a:lnTo>
                    <a:pt x="890" y="345"/>
                  </a:lnTo>
                  <a:lnTo>
                    <a:pt x="891" y="335"/>
                  </a:lnTo>
                  <a:close/>
                  <a:moveTo>
                    <a:pt x="1130" y="334"/>
                  </a:moveTo>
                  <a:lnTo>
                    <a:pt x="1131" y="344"/>
                  </a:lnTo>
                  <a:lnTo>
                    <a:pt x="1124" y="345"/>
                  </a:lnTo>
                  <a:lnTo>
                    <a:pt x="1123" y="335"/>
                  </a:lnTo>
                  <a:lnTo>
                    <a:pt x="1130" y="334"/>
                  </a:lnTo>
                  <a:close/>
                  <a:moveTo>
                    <a:pt x="869" y="333"/>
                  </a:moveTo>
                  <a:lnTo>
                    <a:pt x="877" y="333"/>
                  </a:lnTo>
                  <a:lnTo>
                    <a:pt x="875" y="343"/>
                  </a:lnTo>
                  <a:lnTo>
                    <a:pt x="868" y="343"/>
                  </a:lnTo>
                  <a:lnTo>
                    <a:pt x="869" y="333"/>
                  </a:lnTo>
                  <a:close/>
                  <a:moveTo>
                    <a:pt x="1151" y="331"/>
                  </a:moveTo>
                  <a:lnTo>
                    <a:pt x="1152" y="341"/>
                  </a:lnTo>
                  <a:lnTo>
                    <a:pt x="1146" y="342"/>
                  </a:lnTo>
                  <a:lnTo>
                    <a:pt x="1145" y="332"/>
                  </a:lnTo>
                  <a:lnTo>
                    <a:pt x="1151" y="331"/>
                  </a:lnTo>
                  <a:close/>
                  <a:moveTo>
                    <a:pt x="849" y="329"/>
                  </a:moveTo>
                  <a:lnTo>
                    <a:pt x="856" y="330"/>
                  </a:lnTo>
                  <a:lnTo>
                    <a:pt x="854" y="340"/>
                  </a:lnTo>
                  <a:lnTo>
                    <a:pt x="847" y="339"/>
                  </a:lnTo>
                  <a:lnTo>
                    <a:pt x="849" y="329"/>
                  </a:lnTo>
                  <a:close/>
                  <a:moveTo>
                    <a:pt x="1172" y="328"/>
                  </a:moveTo>
                  <a:lnTo>
                    <a:pt x="1173" y="338"/>
                  </a:lnTo>
                  <a:lnTo>
                    <a:pt x="1167" y="339"/>
                  </a:lnTo>
                  <a:lnTo>
                    <a:pt x="1165" y="329"/>
                  </a:lnTo>
                  <a:lnTo>
                    <a:pt x="1172" y="328"/>
                  </a:lnTo>
                  <a:close/>
                  <a:moveTo>
                    <a:pt x="827" y="325"/>
                  </a:moveTo>
                  <a:lnTo>
                    <a:pt x="835" y="327"/>
                  </a:lnTo>
                  <a:lnTo>
                    <a:pt x="834" y="336"/>
                  </a:lnTo>
                  <a:lnTo>
                    <a:pt x="826" y="335"/>
                  </a:lnTo>
                  <a:lnTo>
                    <a:pt x="827" y="325"/>
                  </a:lnTo>
                  <a:close/>
                  <a:moveTo>
                    <a:pt x="1193" y="323"/>
                  </a:moveTo>
                  <a:lnTo>
                    <a:pt x="1194" y="333"/>
                  </a:lnTo>
                  <a:lnTo>
                    <a:pt x="1187" y="335"/>
                  </a:lnTo>
                  <a:lnTo>
                    <a:pt x="1186" y="325"/>
                  </a:lnTo>
                  <a:lnTo>
                    <a:pt x="1193" y="323"/>
                  </a:lnTo>
                  <a:close/>
                  <a:moveTo>
                    <a:pt x="807" y="322"/>
                  </a:moveTo>
                  <a:lnTo>
                    <a:pt x="814" y="323"/>
                  </a:lnTo>
                  <a:lnTo>
                    <a:pt x="812" y="333"/>
                  </a:lnTo>
                  <a:lnTo>
                    <a:pt x="805" y="332"/>
                  </a:lnTo>
                  <a:lnTo>
                    <a:pt x="807" y="322"/>
                  </a:lnTo>
                  <a:close/>
                  <a:moveTo>
                    <a:pt x="1214" y="320"/>
                  </a:moveTo>
                  <a:lnTo>
                    <a:pt x="1216" y="330"/>
                  </a:lnTo>
                  <a:lnTo>
                    <a:pt x="1208" y="331"/>
                  </a:lnTo>
                  <a:lnTo>
                    <a:pt x="1206" y="321"/>
                  </a:lnTo>
                  <a:lnTo>
                    <a:pt x="1214" y="320"/>
                  </a:lnTo>
                  <a:close/>
                  <a:moveTo>
                    <a:pt x="787" y="318"/>
                  </a:moveTo>
                  <a:lnTo>
                    <a:pt x="793" y="319"/>
                  </a:lnTo>
                  <a:lnTo>
                    <a:pt x="791" y="329"/>
                  </a:lnTo>
                  <a:lnTo>
                    <a:pt x="784" y="328"/>
                  </a:lnTo>
                  <a:lnTo>
                    <a:pt x="787" y="318"/>
                  </a:lnTo>
                  <a:close/>
                  <a:moveTo>
                    <a:pt x="1235" y="314"/>
                  </a:moveTo>
                  <a:lnTo>
                    <a:pt x="1237" y="324"/>
                  </a:lnTo>
                  <a:lnTo>
                    <a:pt x="1236" y="325"/>
                  </a:lnTo>
                  <a:lnTo>
                    <a:pt x="1229" y="327"/>
                  </a:lnTo>
                  <a:lnTo>
                    <a:pt x="1227" y="317"/>
                  </a:lnTo>
                  <a:lnTo>
                    <a:pt x="1234" y="316"/>
                  </a:lnTo>
                  <a:lnTo>
                    <a:pt x="1235" y="314"/>
                  </a:lnTo>
                  <a:close/>
                  <a:moveTo>
                    <a:pt x="766" y="313"/>
                  </a:moveTo>
                  <a:lnTo>
                    <a:pt x="772" y="314"/>
                  </a:lnTo>
                  <a:lnTo>
                    <a:pt x="770" y="324"/>
                  </a:lnTo>
                  <a:lnTo>
                    <a:pt x="763" y="323"/>
                  </a:lnTo>
                  <a:lnTo>
                    <a:pt x="766" y="313"/>
                  </a:lnTo>
                  <a:close/>
                  <a:moveTo>
                    <a:pt x="1256" y="310"/>
                  </a:moveTo>
                  <a:lnTo>
                    <a:pt x="1258" y="320"/>
                  </a:lnTo>
                  <a:lnTo>
                    <a:pt x="1250" y="321"/>
                  </a:lnTo>
                  <a:lnTo>
                    <a:pt x="1248" y="311"/>
                  </a:lnTo>
                  <a:lnTo>
                    <a:pt x="1256" y="310"/>
                  </a:lnTo>
                  <a:close/>
                  <a:moveTo>
                    <a:pt x="745" y="308"/>
                  </a:moveTo>
                  <a:lnTo>
                    <a:pt x="751" y="310"/>
                  </a:lnTo>
                  <a:lnTo>
                    <a:pt x="749" y="320"/>
                  </a:lnTo>
                  <a:lnTo>
                    <a:pt x="743" y="318"/>
                  </a:lnTo>
                  <a:lnTo>
                    <a:pt x="745" y="308"/>
                  </a:lnTo>
                  <a:close/>
                  <a:moveTo>
                    <a:pt x="1275" y="305"/>
                  </a:moveTo>
                  <a:lnTo>
                    <a:pt x="1278" y="314"/>
                  </a:lnTo>
                  <a:lnTo>
                    <a:pt x="1271" y="316"/>
                  </a:lnTo>
                  <a:lnTo>
                    <a:pt x="1269" y="306"/>
                  </a:lnTo>
                  <a:lnTo>
                    <a:pt x="1275" y="305"/>
                  </a:lnTo>
                  <a:close/>
                  <a:moveTo>
                    <a:pt x="724" y="302"/>
                  </a:moveTo>
                  <a:lnTo>
                    <a:pt x="731" y="303"/>
                  </a:lnTo>
                  <a:lnTo>
                    <a:pt x="728" y="313"/>
                  </a:lnTo>
                  <a:lnTo>
                    <a:pt x="722" y="312"/>
                  </a:lnTo>
                  <a:lnTo>
                    <a:pt x="724" y="302"/>
                  </a:lnTo>
                  <a:close/>
                  <a:moveTo>
                    <a:pt x="1295" y="298"/>
                  </a:moveTo>
                  <a:lnTo>
                    <a:pt x="1298" y="308"/>
                  </a:lnTo>
                  <a:lnTo>
                    <a:pt x="1292" y="310"/>
                  </a:lnTo>
                  <a:lnTo>
                    <a:pt x="1288" y="300"/>
                  </a:lnTo>
                  <a:lnTo>
                    <a:pt x="1295" y="298"/>
                  </a:lnTo>
                  <a:close/>
                  <a:moveTo>
                    <a:pt x="703" y="296"/>
                  </a:moveTo>
                  <a:lnTo>
                    <a:pt x="711" y="298"/>
                  </a:lnTo>
                  <a:lnTo>
                    <a:pt x="709" y="308"/>
                  </a:lnTo>
                  <a:lnTo>
                    <a:pt x="701" y="306"/>
                  </a:lnTo>
                  <a:lnTo>
                    <a:pt x="703" y="296"/>
                  </a:lnTo>
                  <a:close/>
                  <a:moveTo>
                    <a:pt x="667" y="294"/>
                  </a:moveTo>
                  <a:lnTo>
                    <a:pt x="669" y="295"/>
                  </a:lnTo>
                  <a:lnTo>
                    <a:pt x="667" y="295"/>
                  </a:lnTo>
                  <a:lnTo>
                    <a:pt x="667" y="294"/>
                  </a:lnTo>
                  <a:close/>
                  <a:moveTo>
                    <a:pt x="1316" y="291"/>
                  </a:moveTo>
                  <a:lnTo>
                    <a:pt x="1319" y="301"/>
                  </a:lnTo>
                  <a:lnTo>
                    <a:pt x="1313" y="303"/>
                  </a:lnTo>
                  <a:lnTo>
                    <a:pt x="1309" y="294"/>
                  </a:lnTo>
                  <a:lnTo>
                    <a:pt x="1316" y="291"/>
                  </a:lnTo>
                  <a:close/>
                  <a:moveTo>
                    <a:pt x="684" y="289"/>
                  </a:moveTo>
                  <a:lnTo>
                    <a:pt x="691" y="291"/>
                  </a:lnTo>
                  <a:lnTo>
                    <a:pt x="688" y="301"/>
                  </a:lnTo>
                  <a:lnTo>
                    <a:pt x="681" y="299"/>
                  </a:lnTo>
                  <a:lnTo>
                    <a:pt x="684" y="289"/>
                  </a:lnTo>
                  <a:close/>
                  <a:moveTo>
                    <a:pt x="1337" y="285"/>
                  </a:moveTo>
                  <a:lnTo>
                    <a:pt x="1339" y="295"/>
                  </a:lnTo>
                  <a:lnTo>
                    <a:pt x="1331" y="297"/>
                  </a:lnTo>
                  <a:lnTo>
                    <a:pt x="1329" y="287"/>
                  </a:lnTo>
                  <a:lnTo>
                    <a:pt x="1337" y="285"/>
                  </a:lnTo>
                  <a:close/>
                  <a:moveTo>
                    <a:pt x="665" y="283"/>
                  </a:moveTo>
                  <a:lnTo>
                    <a:pt x="670" y="285"/>
                  </a:lnTo>
                  <a:lnTo>
                    <a:pt x="667" y="294"/>
                  </a:lnTo>
                  <a:lnTo>
                    <a:pt x="666" y="294"/>
                  </a:lnTo>
                  <a:lnTo>
                    <a:pt x="660" y="291"/>
                  </a:lnTo>
                  <a:lnTo>
                    <a:pt x="665" y="283"/>
                  </a:lnTo>
                  <a:close/>
                  <a:moveTo>
                    <a:pt x="1355" y="277"/>
                  </a:moveTo>
                  <a:lnTo>
                    <a:pt x="1359" y="286"/>
                  </a:lnTo>
                  <a:lnTo>
                    <a:pt x="1352" y="289"/>
                  </a:lnTo>
                  <a:lnTo>
                    <a:pt x="1349" y="280"/>
                  </a:lnTo>
                  <a:lnTo>
                    <a:pt x="1355" y="277"/>
                  </a:lnTo>
                  <a:close/>
                  <a:moveTo>
                    <a:pt x="645" y="274"/>
                  </a:moveTo>
                  <a:lnTo>
                    <a:pt x="650" y="276"/>
                  </a:lnTo>
                  <a:lnTo>
                    <a:pt x="651" y="276"/>
                  </a:lnTo>
                  <a:lnTo>
                    <a:pt x="647" y="285"/>
                  </a:lnTo>
                  <a:lnTo>
                    <a:pt x="646" y="285"/>
                  </a:lnTo>
                  <a:lnTo>
                    <a:pt x="642" y="283"/>
                  </a:lnTo>
                  <a:lnTo>
                    <a:pt x="645" y="274"/>
                  </a:lnTo>
                  <a:close/>
                  <a:moveTo>
                    <a:pt x="1375" y="269"/>
                  </a:moveTo>
                  <a:lnTo>
                    <a:pt x="1379" y="278"/>
                  </a:lnTo>
                  <a:lnTo>
                    <a:pt x="1375" y="280"/>
                  </a:lnTo>
                  <a:lnTo>
                    <a:pt x="1372" y="281"/>
                  </a:lnTo>
                  <a:lnTo>
                    <a:pt x="1369" y="273"/>
                  </a:lnTo>
                  <a:lnTo>
                    <a:pt x="1372" y="272"/>
                  </a:lnTo>
                  <a:lnTo>
                    <a:pt x="1375" y="269"/>
                  </a:lnTo>
                  <a:close/>
                  <a:moveTo>
                    <a:pt x="624" y="266"/>
                  </a:moveTo>
                  <a:lnTo>
                    <a:pt x="631" y="269"/>
                  </a:lnTo>
                  <a:lnTo>
                    <a:pt x="627" y="278"/>
                  </a:lnTo>
                  <a:lnTo>
                    <a:pt x="621" y="275"/>
                  </a:lnTo>
                  <a:lnTo>
                    <a:pt x="624" y="266"/>
                  </a:lnTo>
                  <a:close/>
                  <a:moveTo>
                    <a:pt x="1395" y="262"/>
                  </a:moveTo>
                  <a:lnTo>
                    <a:pt x="1398" y="271"/>
                  </a:lnTo>
                  <a:lnTo>
                    <a:pt x="1392" y="273"/>
                  </a:lnTo>
                  <a:lnTo>
                    <a:pt x="1388" y="264"/>
                  </a:lnTo>
                  <a:lnTo>
                    <a:pt x="1395" y="262"/>
                  </a:lnTo>
                  <a:close/>
                  <a:moveTo>
                    <a:pt x="604" y="258"/>
                  </a:moveTo>
                  <a:lnTo>
                    <a:pt x="611" y="262"/>
                  </a:lnTo>
                  <a:lnTo>
                    <a:pt x="607" y="271"/>
                  </a:lnTo>
                  <a:lnTo>
                    <a:pt x="601" y="267"/>
                  </a:lnTo>
                  <a:lnTo>
                    <a:pt x="604" y="258"/>
                  </a:lnTo>
                  <a:close/>
                  <a:moveTo>
                    <a:pt x="1415" y="254"/>
                  </a:moveTo>
                  <a:lnTo>
                    <a:pt x="1418" y="263"/>
                  </a:lnTo>
                  <a:lnTo>
                    <a:pt x="1412" y="265"/>
                  </a:lnTo>
                  <a:lnTo>
                    <a:pt x="1408" y="256"/>
                  </a:lnTo>
                  <a:lnTo>
                    <a:pt x="1415" y="254"/>
                  </a:lnTo>
                  <a:close/>
                  <a:moveTo>
                    <a:pt x="587" y="252"/>
                  </a:moveTo>
                  <a:lnTo>
                    <a:pt x="591" y="254"/>
                  </a:lnTo>
                  <a:lnTo>
                    <a:pt x="588" y="263"/>
                  </a:lnTo>
                  <a:lnTo>
                    <a:pt x="581" y="260"/>
                  </a:lnTo>
                  <a:lnTo>
                    <a:pt x="581" y="261"/>
                  </a:lnTo>
                  <a:lnTo>
                    <a:pt x="580" y="260"/>
                  </a:lnTo>
                  <a:lnTo>
                    <a:pt x="587" y="252"/>
                  </a:lnTo>
                  <a:close/>
                  <a:moveTo>
                    <a:pt x="1435" y="245"/>
                  </a:moveTo>
                  <a:lnTo>
                    <a:pt x="1439" y="254"/>
                  </a:lnTo>
                  <a:lnTo>
                    <a:pt x="1432" y="257"/>
                  </a:lnTo>
                  <a:lnTo>
                    <a:pt x="1428" y="249"/>
                  </a:lnTo>
                  <a:lnTo>
                    <a:pt x="1435" y="245"/>
                  </a:lnTo>
                  <a:close/>
                  <a:moveTo>
                    <a:pt x="567" y="241"/>
                  </a:moveTo>
                  <a:lnTo>
                    <a:pt x="573" y="243"/>
                  </a:lnTo>
                  <a:lnTo>
                    <a:pt x="569" y="252"/>
                  </a:lnTo>
                  <a:lnTo>
                    <a:pt x="562" y="250"/>
                  </a:lnTo>
                  <a:lnTo>
                    <a:pt x="567" y="241"/>
                  </a:lnTo>
                  <a:close/>
                  <a:moveTo>
                    <a:pt x="1453" y="236"/>
                  </a:moveTo>
                  <a:lnTo>
                    <a:pt x="1458" y="245"/>
                  </a:lnTo>
                  <a:lnTo>
                    <a:pt x="1451" y="249"/>
                  </a:lnTo>
                  <a:lnTo>
                    <a:pt x="1447" y="240"/>
                  </a:lnTo>
                  <a:lnTo>
                    <a:pt x="1453" y="236"/>
                  </a:lnTo>
                  <a:close/>
                  <a:moveTo>
                    <a:pt x="547" y="232"/>
                  </a:moveTo>
                  <a:lnTo>
                    <a:pt x="554" y="235"/>
                  </a:lnTo>
                  <a:lnTo>
                    <a:pt x="549" y="244"/>
                  </a:lnTo>
                  <a:lnTo>
                    <a:pt x="543" y="241"/>
                  </a:lnTo>
                  <a:lnTo>
                    <a:pt x="547" y="232"/>
                  </a:lnTo>
                  <a:close/>
                  <a:moveTo>
                    <a:pt x="1473" y="227"/>
                  </a:moveTo>
                  <a:lnTo>
                    <a:pt x="1477" y="235"/>
                  </a:lnTo>
                  <a:lnTo>
                    <a:pt x="1471" y="239"/>
                  </a:lnTo>
                  <a:lnTo>
                    <a:pt x="1466" y="230"/>
                  </a:lnTo>
                  <a:lnTo>
                    <a:pt x="1473" y="227"/>
                  </a:lnTo>
                  <a:close/>
                  <a:moveTo>
                    <a:pt x="527" y="223"/>
                  </a:moveTo>
                  <a:lnTo>
                    <a:pt x="534" y="227"/>
                  </a:lnTo>
                  <a:lnTo>
                    <a:pt x="530" y="235"/>
                  </a:lnTo>
                  <a:lnTo>
                    <a:pt x="523" y="232"/>
                  </a:lnTo>
                  <a:lnTo>
                    <a:pt x="527" y="223"/>
                  </a:lnTo>
                  <a:close/>
                  <a:moveTo>
                    <a:pt x="1492" y="218"/>
                  </a:moveTo>
                  <a:lnTo>
                    <a:pt x="1496" y="227"/>
                  </a:lnTo>
                  <a:lnTo>
                    <a:pt x="1490" y="229"/>
                  </a:lnTo>
                  <a:lnTo>
                    <a:pt x="1485" y="220"/>
                  </a:lnTo>
                  <a:lnTo>
                    <a:pt x="1492" y="218"/>
                  </a:lnTo>
                  <a:close/>
                  <a:moveTo>
                    <a:pt x="509" y="213"/>
                  </a:moveTo>
                  <a:lnTo>
                    <a:pt x="515" y="217"/>
                  </a:lnTo>
                  <a:lnTo>
                    <a:pt x="511" y="225"/>
                  </a:lnTo>
                  <a:lnTo>
                    <a:pt x="504" y="222"/>
                  </a:lnTo>
                  <a:lnTo>
                    <a:pt x="509" y="213"/>
                  </a:lnTo>
                  <a:close/>
                  <a:moveTo>
                    <a:pt x="1510" y="208"/>
                  </a:moveTo>
                  <a:lnTo>
                    <a:pt x="1515" y="217"/>
                  </a:lnTo>
                  <a:lnTo>
                    <a:pt x="1513" y="218"/>
                  </a:lnTo>
                  <a:lnTo>
                    <a:pt x="1509" y="220"/>
                  </a:lnTo>
                  <a:lnTo>
                    <a:pt x="1505" y="211"/>
                  </a:lnTo>
                  <a:lnTo>
                    <a:pt x="1508" y="209"/>
                  </a:lnTo>
                  <a:lnTo>
                    <a:pt x="1510" y="208"/>
                  </a:lnTo>
                  <a:close/>
                  <a:moveTo>
                    <a:pt x="490" y="205"/>
                  </a:moveTo>
                  <a:lnTo>
                    <a:pt x="495" y="208"/>
                  </a:lnTo>
                  <a:lnTo>
                    <a:pt x="491" y="217"/>
                  </a:lnTo>
                  <a:lnTo>
                    <a:pt x="486" y="213"/>
                  </a:lnTo>
                  <a:lnTo>
                    <a:pt x="490" y="205"/>
                  </a:lnTo>
                  <a:close/>
                  <a:moveTo>
                    <a:pt x="1529" y="197"/>
                  </a:moveTo>
                  <a:lnTo>
                    <a:pt x="1533" y="206"/>
                  </a:lnTo>
                  <a:lnTo>
                    <a:pt x="1528" y="209"/>
                  </a:lnTo>
                  <a:lnTo>
                    <a:pt x="1524" y="200"/>
                  </a:lnTo>
                  <a:lnTo>
                    <a:pt x="1529" y="197"/>
                  </a:lnTo>
                  <a:close/>
                  <a:moveTo>
                    <a:pt x="471" y="194"/>
                  </a:moveTo>
                  <a:lnTo>
                    <a:pt x="478" y="198"/>
                  </a:lnTo>
                  <a:lnTo>
                    <a:pt x="472" y="207"/>
                  </a:lnTo>
                  <a:lnTo>
                    <a:pt x="466" y="202"/>
                  </a:lnTo>
                  <a:lnTo>
                    <a:pt x="471" y="194"/>
                  </a:lnTo>
                  <a:close/>
                  <a:moveTo>
                    <a:pt x="1548" y="187"/>
                  </a:moveTo>
                  <a:lnTo>
                    <a:pt x="1552" y="196"/>
                  </a:lnTo>
                  <a:lnTo>
                    <a:pt x="1547" y="199"/>
                  </a:lnTo>
                  <a:lnTo>
                    <a:pt x="1542" y="190"/>
                  </a:lnTo>
                  <a:lnTo>
                    <a:pt x="1548" y="187"/>
                  </a:lnTo>
                  <a:close/>
                  <a:moveTo>
                    <a:pt x="453" y="184"/>
                  </a:moveTo>
                  <a:lnTo>
                    <a:pt x="459" y="187"/>
                  </a:lnTo>
                  <a:lnTo>
                    <a:pt x="454" y="196"/>
                  </a:lnTo>
                  <a:lnTo>
                    <a:pt x="447" y="193"/>
                  </a:lnTo>
                  <a:lnTo>
                    <a:pt x="453" y="184"/>
                  </a:lnTo>
                  <a:close/>
                  <a:moveTo>
                    <a:pt x="1566" y="177"/>
                  </a:moveTo>
                  <a:lnTo>
                    <a:pt x="1571" y="186"/>
                  </a:lnTo>
                  <a:lnTo>
                    <a:pt x="1565" y="189"/>
                  </a:lnTo>
                  <a:lnTo>
                    <a:pt x="1561" y="180"/>
                  </a:lnTo>
                  <a:lnTo>
                    <a:pt x="1566" y="177"/>
                  </a:lnTo>
                  <a:close/>
                  <a:moveTo>
                    <a:pt x="434" y="173"/>
                  </a:moveTo>
                  <a:lnTo>
                    <a:pt x="441" y="177"/>
                  </a:lnTo>
                  <a:lnTo>
                    <a:pt x="435" y="186"/>
                  </a:lnTo>
                  <a:lnTo>
                    <a:pt x="428" y="182"/>
                  </a:lnTo>
                  <a:lnTo>
                    <a:pt x="434" y="173"/>
                  </a:lnTo>
                  <a:close/>
                  <a:moveTo>
                    <a:pt x="1585" y="166"/>
                  </a:moveTo>
                  <a:lnTo>
                    <a:pt x="1589" y="175"/>
                  </a:lnTo>
                  <a:lnTo>
                    <a:pt x="1584" y="178"/>
                  </a:lnTo>
                  <a:lnTo>
                    <a:pt x="1580" y="169"/>
                  </a:lnTo>
                  <a:lnTo>
                    <a:pt x="1585" y="166"/>
                  </a:lnTo>
                  <a:close/>
                  <a:moveTo>
                    <a:pt x="415" y="163"/>
                  </a:moveTo>
                  <a:lnTo>
                    <a:pt x="421" y="165"/>
                  </a:lnTo>
                  <a:lnTo>
                    <a:pt x="422" y="166"/>
                  </a:lnTo>
                  <a:lnTo>
                    <a:pt x="416" y="175"/>
                  </a:lnTo>
                  <a:lnTo>
                    <a:pt x="415" y="174"/>
                  </a:lnTo>
                  <a:lnTo>
                    <a:pt x="410" y="172"/>
                  </a:lnTo>
                  <a:lnTo>
                    <a:pt x="415" y="163"/>
                  </a:lnTo>
                  <a:close/>
                  <a:moveTo>
                    <a:pt x="1604" y="156"/>
                  </a:moveTo>
                  <a:lnTo>
                    <a:pt x="1608" y="165"/>
                  </a:lnTo>
                  <a:lnTo>
                    <a:pt x="1603" y="168"/>
                  </a:lnTo>
                  <a:lnTo>
                    <a:pt x="1598" y="160"/>
                  </a:lnTo>
                  <a:lnTo>
                    <a:pt x="1604" y="156"/>
                  </a:lnTo>
                  <a:close/>
                  <a:moveTo>
                    <a:pt x="397" y="152"/>
                  </a:moveTo>
                  <a:lnTo>
                    <a:pt x="403" y="156"/>
                  </a:lnTo>
                  <a:lnTo>
                    <a:pt x="398" y="165"/>
                  </a:lnTo>
                  <a:lnTo>
                    <a:pt x="391" y="161"/>
                  </a:lnTo>
                  <a:lnTo>
                    <a:pt x="397" y="152"/>
                  </a:lnTo>
                  <a:close/>
                  <a:moveTo>
                    <a:pt x="1622" y="145"/>
                  </a:moveTo>
                  <a:lnTo>
                    <a:pt x="1627" y="154"/>
                  </a:lnTo>
                  <a:lnTo>
                    <a:pt x="1621" y="158"/>
                  </a:lnTo>
                  <a:lnTo>
                    <a:pt x="1617" y="150"/>
                  </a:lnTo>
                  <a:lnTo>
                    <a:pt x="1622" y="145"/>
                  </a:lnTo>
                  <a:close/>
                  <a:moveTo>
                    <a:pt x="378" y="142"/>
                  </a:moveTo>
                  <a:lnTo>
                    <a:pt x="385" y="145"/>
                  </a:lnTo>
                  <a:lnTo>
                    <a:pt x="379" y="154"/>
                  </a:lnTo>
                  <a:lnTo>
                    <a:pt x="372" y="151"/>
                  </a:lnTo>
                  <a:lnTo>
                    <a:pt x="378" y="142"/>
                  </a:lnTo>
                  <a:close/>
                  <a:moveTo>
                    <a:pt x="1641" y="135"/>
                  </a:moveTo>
                  <a:lnTo>
                    <a:pt x="1645" y="144"/>
                  </a:lnTo>
                  <a:lnTo>
                    <a:pt x="1640" y="147"/>
                  </a:lnTo>
                  <a:lnTo>
                    <a:pt x="1636" y="139"/>
                  </a:lnTo>
                  <a:lnTo>
                    <a:pt x="1641" y="135"/>
                  </a:lnTo>
                  <a:close/>
                  <a:moveTo>
                    <a:pt x="360" y="132"/>
                  </a:moveTo>
                  <a:lnTo>
                    <a:pt x="366" y="135"/>
                  </a:lnTo>
                  <a:lnTo>
                    <a:pt x="360" y="144"/>
                  </a:lnTo>
                  <a:lnTo>
                    <a:pt x="355" y="141"/>
                  </a:lnTo>
                  <a:lnTo>
                    <a:pt x="360" y="132"/>
                  </a:lnTo>
                  <a:close/>
                  <a:moveTo>
                    <a:pt x="1660" y="126"/>
                  </a:moveTo>
                  <a:lnTo>
                    <a:pt x="1664" y="134"/>
                  </a:lnTo>
                  <a:lnTo>
                    <a:pt x="1659" y="138"/>
                  </a:lnTo>
                  <a:lnTo>
                    <a:pt x="1654" y="129"/>
                  </a:lnTo>
                  <a:lnTo>
                    <a:pt x="1660" y="126"/>
                  </a:lnTo>
                  <a:close/>
                  <a:moveTo>
                    <a:pt x="342" y="121"/>
                  </a:moveTo>
                  <a:lnTo>
                    <a:pt x="347" y="124"/>
                  </a:lnTo>
                  <a:lnTo>
                    <a:pt x="342" y="133"/>
                  </a:lnTo>
                  <a:lnTo>
                    <a:pt x="336" y="130"/>
                  </a:lnTo>
                  <a:lnTo>
                    <a:pt x="342" y="121"/>
                  </a:lnTo>
                  <a:close/>
                  <a:moveTo>
                    <a:pt x="1678" y="115"/>
                  </a:moveTo>
                  <a:lnTo>
                    <a:pt x="1683" y="123"/>
                  </a:lnTo>
                  <a:lnTo>
                    <a:pt x="1680" y="126"/>
                  </a:lnTo>
                  <a:lnTo>
                    <a:pt x="1677" y="127"/>
                  </a:lnTo>
                  <a:lnTo>
                    <a:pt x="1673" y="118"/>
                  </a:lnTo>
                  <a:lnTo>
                    <a:pt x="1675" y="117"/>
                  </a:lnTo>
                  <a:lnTo>
                    <a:pt x="1678" y="115"/>
                  </a:lnTo>
                  <a:close/>
                  <a:moveTo>
                    <a:pt x="322" y="111"/>
                  </a:moveTo>
                  <a:lnTo>
                    <a:pt x="328" y="115"/>
                  </a:lnTo>
                  <a:lnTo>
                    <a:pt x="324" y="123"/>
                  </a:lnTo>
                  <a:lnTo>
                    <a:pt x="318" y="120"/>
                  </a:lnTo>
                  <a:lnTo>
                    <a:pt x="322" y="111"/>
                  </a:lnTo>
                  <a:close/>
                  <a:moveTo>
                    <a:pt x="1698" y="105"/>
                  </a:moveTo>
                  <a:lnTo>
                    <a:pt x="1703" y="113"/>
                  </a:lnTo>
                  <a:lnTo>
                    <a:pt x="1696" y="117"/>
                  </a:lnTo>
                  <a:lnTo>
                    <a:pt x="1692" y="108"/>
                  </a:lnTo>
                  <a:lnTo>
                    <a:pt x="1698" y="105"/>
                  </a:lnTo>
                  <a:close/>
                  <a:moveTo>
                    <a:pt x="303" y="101"/>
                  </a:moveTo>
                  <a:lnTo>
                    <a:pt x="310" y="105"/>
                  </a:lnTo>
                  <a:lnTo>
                    <a:pt x="305" y="113"/>
                  </a:lnTo>
                  <a:lnTo>
                    <a:pt x="299" y="110"/>
                  </a:lnTo>
                  <a:lnTo>
                    <a:pt x="303" y="101"/>
                  </a:lnTo>
                  <a:close/>
                  <a:moveTo>
                    <a:pt x="1717" y="95"/>
                  </a:moveTo>
                  <a:lnTo>
                    <a:pt x="1721" y="104"/>
                  </a:lnTo>
                  <a:lnTo>
                    <a:pt x="1715" y="107"/>
                  </a:lnTo>
                  <a:lnTo>
                    <a:pt x="1710" y="98"/>
                  </a:lnTo>
                  <a:lnTo>
                    <a:pt x="1717" y="95"/>
                  </a:lnTo>
                  <a:close/>
                  <a:moveTo>
                    <a:pt x="285" y="91"/>
                  </a:moveTo>
                  <a:lnTo>
                    <a:pt x="290" y="95"/>
                  </a:lnTo>
                  <a:lnTo>
                    <a:pt x="286" y="104"/>
                  </a:lnTo>
                  <a:lnTo>
                    <a:pt x="280" y="100"/>
                  </a:lnTo>
                  <a:lnTo>
                    <a:pt x="285" y="91"/>
                  </a:lnTo>
                  <a:close/>
                  <a:moveTo>
                    <a:pt x="1736" y="85"/>
                  </a:moveTo>
                  <a:lnTo>
                    <a:pt x="1740" y="94"/>
                  </a:lnTo>
                  <a:lnTo>
                    <a:pt x="1737" y="96"/>
                  </a:lnTo>
                  <a:lnTo>
                    <a:pt x="1733" y="97"/>
                  </a:lnTo>
                  <a:lnTo>
                    <a:pt x="1729" y="88"/>
                  </a:lnTo>
                  <a:lnTo>
                    <a:pt x="1732" y="87"/>
                  </a:lnTo>
                  <a:lnTo>
                    <a:pt x="1736" y="85"/>
                  </a:lnTo>
                  <a:close/>
                  <a:moveTo>
                    <a:pt x="265" y="82"/>
                  </a:moveTo>
                  <a:lnTo>
                    <a:pt x="271" y="85"/>
                  </a:lnTo>
                  <a:lnTo>
                    <a:pt x="267" y="94"/>
                  </a:lnTo>
                  <a:lnTo>
                    <a:pt x="260" y="90"/>
                  </a:lnTo>
                  <a:lnTo>
                    <a:pt x="265" y="82"/>
                  </a:lnTo>
                  <a:close/>
                  <a:moveTo>
                    <a:pt x="1754" y="75"/>
                  </a:moveTo>
                  <a:lnTo>
                    <a:pt x="1759" y="84"/>
                  </a:lnTo>
                  <a:lnTo>
                    <a:pt x="1752" y="87"/>
                  </a:lnTo>
                  <a:lnTo>
                    <a:pt x="1748" y="78"/>
                  </a:lnTo>
                  <a:lnTo>
                    <a:pt x="1754" y="75"/>
                  </a:lnTo>
                  <a:close/>
                  <a:moveTo>
                    <a:pt x="246" y="72"/>
                  </a:moveTo>
                  <a:lnTo>
                    <a:pt x="252" y="75"/>
                  </a:lnTo>
                  <a:lnTo>
                    <a:pt x="253" y="75"/>
                  </a:lnTo>
                  <a:lnTo>
                    <a:pt x="248" y="84"/>
                  </a:lnTo>
                  <a:lnTo>
                    <a:pt x="247" y="84"/>
                  </a:lnTo>
                  <a:lnTo>
                    <a:pt x="242" y="80"/>
                  </a:lnTo>
                  <a:lnTo>
                    <a:pt x="246" y="72"/>
                  </a:lnTo>
                  <a:close/>
                  <a:moveTo>
                    <a:pt x="1773" y="65"/>
                  </a:moveTo>
                  <a:lnTo>
                    <a:pt x="1777" y="74"/>
                  </a:lnTo>
                  <a:lnTo>
                    <a:pt x="1772" y="77"/>
                  </a:lnTo>
                  <a:lnTo>
                    <a:pt x="1767" y="68"/>
                  </a:lnTo>
                  <a:lnTo>
                    <a:pt x="1773" y="65"/>
                  </a:lnTo>
                  <a:close/>
                  <a:moveTo>
                    <a:pt x="227" y="63"/>
                  </a:moveTo>
                  <a:lnTo>
                    <a:pt x="233" y="66"/>
                  </a:lnTo>
                  <a:lnTo>
                    <a:pt x="229" y="75"/>
                  </a:lnTo>
                  <a:lnTo>
                    <a:pt x="223" y="72"/>
                  </a:lnTo>
                  <a:lnTo>
                    <a:pt x="227" y="63"/>
                  </a:lnTo>
                  <a:close/>
                  <a:moveTo>
                    <a:pt x="1793" y="56"/>
                  </a:moveTo>
                  <a:lnTo>
                    <a:pt x="1797" y="65"/>
                  </a:lnTo>
                  <a:lnTo>
                    <a:pt x="1790" y="68"/>
                  </a:lnTo>
                  <a:lnTo>
                    <a:pt x="1786" y="60"/>
                  </a:lnTo>
                  <a:lnTo>
                    <a:pt x="1793" y="56"/>
                  </a:lnTo>
                  <a:close/>
                  <a:moveTo>
                    <a:pt x="208" y="54"/>
                  </a:moveTo>
                  <a:lnTo>
                    <a:pt x="214" y="56"/>
                  </a:lnTo>
                  <a:lnTo>
                    <a:pt x="210" y="65"/>
                  </a:lnTo>
                  <a:lnTo>
                    <a:pt x="203" y="63"/>
                  </a:lnTo>
                  <a:lnTo>
                    <a:pt x="208" y="54"/>
                  </a:lnTo>
                  <a:close/>
                  <a:moveTo>
                    <a:pt x="1811" y="46"/>
                  </a:moveTo>
                  <a:lnTo>
                    <a:pt x="1816" y="55"/>
                  </a:lnTo>
                  <a:lnTo>
                    <a:pt x="1809" y="58"/>
                  </a:lnTo>
                  <a:lnTo>
                    <a:pt x="1805" y="50"/>
                  </a:lnTo>
                  <a:lnTo>
                    <a:pt x="1811" y="46"/>
                  </a:lnTo>
                  <a:close/>
                  <a:moveTo>
                    <a:pt x="188" y="45"/>
                  </a:moveTo>
                  <a:lnTo>
                    <a:pt x="194" y="48"/>
                  </a:lnTo>
                  <a:lnTo>
                    <a:pt x="190" y="56"/>
                  </a:lnTo>
                  <a:lnTo>
                    <a:pt x="187" y="55"/>
                  </a:lnTo>
                  <a:lnTo>
                    <a:pt x="185" y="54"/>
                  </a:lnTo>
                  <a:lnTo>
                    <a:pt x="188" y="45"/>
                  </a:lnTo>
                  <a:close/>
                  <a:moveTo>
                    <a:pt x="1832" y="39"/>
                  </a:moveTo>
                  <a:lnTo>
                    <a:pt x="1836" y="48"/>
                  </a:lnTo>
                  <a:lnTo>
                    <a:pt x="1829" y="50"/>
                  </a:lnTo>
                  <a:lnTo>
                    <a:pt x="1826" y="41"/>
                  </a:lnTo>
                  <a:lnTo>
                    <a:pt x="1832" y="39"/>
                  </a:lnTo>
                  <a:close/>
                  <a:moveTo>
                    <a:pt x="167" y="38"/>
                  </a:moveTo>
                  <a:lnTo>
                    <a:pt x="168" y="38"/>
                  </a:lnTo>
                  <a:lnTo>
                    <a:pt x="175" y="40"/>
                  </a:lnTo>
                  <a:lnTo>
                    <a:pt x="171" y="49"/>
                  </a:lnTo>
                  <a:lnTo>
                    <a:pt x="165" y="46"/>
                  </a:lnTo>
                  <a:lnTo>
                    <a:pt x="164" y="46"/>
                  </a:lnTo>
                  <a:lnTo>
                    <a:pt x="167" y="38"/>
                  </a:lnTo>
                  <a:close/>
                  <a:moveTo>
                    <a:pt x="1852" y="32"/>
                  </a:moveTo>
                  <a:lnTo>
                    <a:pt x="1855" y="41"/>
                  </a:lnTo>
                  <a:lnTo>
                    <a:pt x="1849" y="43"/>
                  </a:lnTo>
                  <a:lnTo>
                    <a:pt x="1845" y="34"/>
                  </a:lnTo>
                  <a:lnTo>
                    <a:pt x="1852" y="32"/>
                  </a:lnTo>
                  <a:close/>
                  <a:moveTo>
                    <a:pt x="147" y="30"/>
                  </a:moveTo>
                  <a:lnTo>
                    <a:pt x="154" y="32"/>
                  </a:lnTo>
                  <a:lnTo>
                    <a:pt x="151" y="40"/>
                  </a:lnTo>
                  <a:lnTo>
                    <a:pt x="151" y="42"/>
                  </a:lnTo>
                  <a:lnTo>
                    <a:pt x="144" y="40"/>
                  </a:lnTo>
                  <a:lnTo>
                    <a:pt x="147" y="30"/>
                  </a:lnTo>
                  <a:close/>
                  <a:moveTo>
                    <a:pt x="1872" y="23"/>
                  </a:moveTo>
                  <a:lnTo>
                    <a:pt x="1872" y="24"/>
                  </a:lnTo>
                  <a:lnTo>
                    <a:pt x="1874" y="33"/>
                  </a:lnTo>
                  <a:lnTo>
                    <a:pt x="1873" y="34"/>
                  </a:lnTo>
                  <a:lnTo>
                    <a:pt x="1873" y="33"/>
                  </a:lnTo>
                  <a:lnTo>
                    <a:pt x="1868" y="35"/>
                  </a:lnTo>
                  <a:lnTo>
                    <a:pt x="1865" y="27"/>
                  </a:lnTo>
                  <a:lnTo>
                    <a:pt x="1871" y="24"/>
                  </a:lnTo>
                  <a:lnTo>
                    <a:pt x="1872" y="23"/>
                  </a:lnTo>
                  <a:close/>
                  <a:moveTo>
                    <a:pt x="127" y="23"/>
                  </a:moveTo>
                  <a:lnTo>
                    <a:pt x="134" y="26"/>
                  </a:lnTo>
                  <a:lnTo>
                    <a:pt x="131" y="35"/>
                  </a:lnTo>
                  <a:lnTo>
                    <a:pt x="124" y="33"/>
                  </a:lnTo>
                  <a:lnTo>
                    <a:pt x="127" y="23"/>
                  </a:lnTo>
                  <a:close/>
                  <a:moveTo>
                    <a:pt x="1893" y="17"/>
                  </a:moveTo>
                  <a:lnTo>
                    <a:pt x="1895" y="27"/>
                  </a:lnTo>
                  <a:lnTo>
                    <a:pt x="1894" y="28"/>
                  </a:lnTo>
                  <a:lnTo>
                    <a:pt x="1888" y="29"/>
                  </a:lnTo>
                  <a:lnTo>
                    <a:pt x="1886" y="19"/>
                  </a:lnTo>
                  <a:lnTo>
                    <a:pt x="1892" y="18"/>
                  </a:lnTo>
                  <a:lnTo>
                    <a:pt x="1893" y="17"/>
                  </a:lnTo>
                  <a:close/>
                  <a:moveTo>
                    <a:pt x="107" y="17"/>
                  </a:moveTo>
                  <a:lnTo>
                    <a:pt x="113" y="19"/>
                  </a:lnTo>
                  <a:lnTo>
                    <a:pt x="111" y="29"/>
                  </a:lnTo>
                  <a:lnTo>
                    <a:pt x="104" y="27"/>
                  </a:lnTo>
                  <a:lnTo>
                    <a:pt x="107" y="17"/>
                  </a:lnTo>
                  <a:close/>
                  <a:moveTo>
                    <a:pt x="1913" y="11"/>
                  </a:moveTo>
                  <a:lnTo>
                    <a:pt x="1916" y="21"/>
                  </a:lnTo>
                  <a:lnTo>
                    <a:pt x="1913" y="22"/>
                  </a:lnTo>
                  <a:lnTo>
                    <a:pt x="1908" y="23"/>
                  </a:lnTo>
                  <a:lnTo>
                    <a:pt x="1906" y="13"/>
                  </a:lnTo>
                  <a:lnTo>
                    <a:pt x="1911" y="12"/>
                  </a:lnTo>
                  <a:lnTo>
                    <a:pt x="1913" y="11"/>
                  </a:lnTo>
                  <a:close/>
                  <a:moveTo>
                    <a:pt x="86" y="11"/>
                  </a:moveTo>
                  <a:lnTo>
                    <a:pt x="92" y="13"/>
                  </a:lnTo>
                  <a:lnTo>
                    <a:pt x="90" y="23"/>
                  </a:lnTo>
                  <a:lnTo>
                    <a:pt x="84" y="21"/>
                  </a:lnTo>
                  <a:lnTo>
                    <a:pt x="86" y="11"/>
                  </a:lnTo>
                  <a:close/>
                  <a:moveTo>
                    <a:pt x="1934" y="8"/>
                  </a:moveTo>
                  <a:lnTo>
                    <a:pt x="1935" y="18"/>
                  </a:lnTo>
                  <a:lnTo>
                    <a:pt x="1930" y="19"/>
                  </a:lnTo>
                  <a:lnTo>
                    <a:pt x="1929" y="19"/>
                  </a:lnTo>
                  <a:lnTo>
                    <a:pt x="1927" y="9"/>
                  </a:lnTo>
                  <a:lnTo>
                    <a:pt x="1929" y="9"/>
                  </a:lnTo>
                  <a:lnTo>
                    <a:pt x="1934" y="8"/>
                  </a:lnTo>
                  <a:close/>
                  <a:moveTo>
                    <a:pt x="64" y="8"/>
                  </a:moveTo>
                  <a:lnTo>
                    <a:pt x="71" y="9"/>
                  </a:lnTo>
                  <a:lnTo>
                    <a:pt x="70" y="19"/>
                  </a:lnTo>
                  <a:lnTo>
                    <a:pt x="63" y="18"/>
                  </a:lnTo>
                  <a:lnTo>
                    <a:pt x="64" y="8"/>
                  </a:lnTo>
                  <a:close/>
                  <a:moveTo>
                    <a:pt x="43" y="6"/>
                  </a:moveTo>
                  <a:lnTo>
                    <a:pt x="51" y="6"/>
                  </a:lnTo>
                  <a:lnTo>
                    <a:pt x="50" y="16"/>
                  </a:lnTo>
                  <a:lnTo>
                    <a:pt x="42" y="16"/>
                  </a:lnTo>
                  <a:lnTo>
                    <a:pt x="43" y="6"/>
                  </a:lnTo>
                  <a:close/>
                  <a:moveTo>
                    <a:pt x="1955" y="5"/>
                  </a:moveTo>
                  <a:lnTo>
                    <a:pt x="1956" y="15"/>
                  </a:lnTo>
                  <a:lnTo>
                    <a:pt x="1951" y="16"/>
                  </a:lnTo>
                  <a:lnTo>
                    <a:pt x="1950" y="16"/>
                  </a:lnTo>
                  <a:lnTo>
                    <a:pt x="1949" y="6"/>
                  </a:lnTo>
                  <a:lnTo>
                    <a:pt x="1950" y="6"/>
                  </a:lnTo>
                  <a:lnTo>
                    <a:pt x="1955" y="5"/>
                  </a:lnTo>
                  <a:close/>
                  <a:moveTo>
                    <a:pt x="22" y="4"/>
                  </a:moveTo>
                  <a:lnTo>
                    <a:pt x="29" y="4"/>
                  </a:lnTo>
                  <a:lnTo>
                    <a:pt x="28" y="13"/>
                  </a:lnTo>
                  <a:lnTo>
                    <a:pt x="21" y="13"/>
                  </a:lnTo>
                  <a:lnTo>
                    <a:pt x="22" y="4"/>
                  </a:lnTo>
                  <a:close/>
                  <a:moveTo>
                    <a:pt x="1977" y="2"/>
                  </a:moveTo>
                  <a:lnTo>
                    <a:pt x="1978" y="12"/>
                  </a:lnTo>
                  <a:lnTo>
                    <a:pt x="1972" y="13"/>
                  </a:lnTo>
                  <a:lnTo>
                    <a:pt x="1971" y="13"/>
                  </a:lnTo>
                  <a:lnTo>
                    <a:pt x="1970" y="4"/>
                  </a:lnTo>
                  <a:lnTo>
                    <a:pt x="1971" y="4"/>
                  </a:lnTo>
                  <a:lnTo>
                    <a:pt x="1977" y="2"/>
                  </a:lnTo>
                  <a:close/>
                  <a:moveTo>
                    <a:pt x="1" y="1"/>
                  </a:moveTo>
                  <a:lnTo>
                    <a:pt x="8" y="1"/>
                  </a:lnTo>
                  <a:lnTo>
                    <a:pt x="7" y="11"/>
                  </a:lnTo>
                  <a:lnTo>
                    <a:pt x="0" y="11"/>
                  </a:lnTo>
                  <a:lnTo>
                    <a:pt x="1" y="1"/>
                  </a:lnTo>
                  <a:close/>
                  <a:moveTo>
                    <a:pt x="1990" y="0"/>
                  </a:moveTo>
                  <a:lnTo>
                    <a:pt x="1998" y="0"/>
                  </a:lnTo>
                  <a:lnTo>
                    <a:pt x="1999" y="10"/>
                  </a:lnTo>
                  <a:lnTo>
                    <a:pt x="1991" y="10"/>
                  </a:lnTo>
                  <a:lnTo>
                    <a:pt x="1990" y="0"/>
                  </a:lnTo>
                  <a:close/>
                </a:path>
              </a:pathLst>
            </a:custGeom>
            <a:solidFill>
              <a:srgbClr val="00FF00"/>
            </a:solidFill>
            <a:ln w="0">
              <a:solidFill>
                <a:srgbClr val="00FF00"/>
              </a:solidFill>
              <a:round/>
              <a:headEnd/>
              <a:tailEnd/>
            </a:ln>
          </p:spPr>
          <p:txBody>
            <a:bodyPr>
              <a:prstTxWarp prst="textNoShape">
                <a:avLst/>
              </a:prstTxWarp>
            </a:bodyPr>
            <a:lstStyle/>
            <a:p>
              <a:endParaRPr lang="en-US"/>
            </a:p>
          </p:txBody>
        </p:sp>
        <p:sp>
          <p:nvSpPr>
            <p:cNvPr id="76279" name="Freeform 159"/>
            <p:cNvSpPr>
              <a:spLocks noEditPoints="1"/>
            </p:cNvSpPr>
            <p:nvPr/>
          </p:nvSpPr>
          <p:spPr bwMode="auto">
            <a:xfrm>
              <a:off x="706966" y="2793136"/>
              <a:ext cx="1956627" cy="288519"/>
            </a:xfrm>
            <a:custGeom>
              <a:avLst/>
              <a:gdLst>
                <a:gd name="T0" fmla="*/ 1072 w 1990"/>
                <a:gd name="T1" fmla="*/ 248 h 259"/>
                <a:gd name="T2" fmla="*/ 1025 w 1990"/>
                <a:gd name="T3" fmla="*/ 248 h 259"/>
                <a:gd name="T4" fmla="*/ 992 w 1990"/>
                <a:gd name="T5" fmla="*/ 248 h 259"/>
                <a:gd name="T6" fmla="*/ 958 w 1990"/>
                <a:gd name="T7" fmla="*/ 259 h 259"/>
                <a:gd name="T8" fmla="*/ 916 w 1990"/>
                <a:gd name="T9" fmla="*/ 256 h 259"/>
                <a:gd name="T10" fmla="*/ 1107 w 1990"/>
                <a:gd name="T11" fmla="*/ 256 h 259"/>
                <a:gd name="T12" fmla="*/ 1158 w 1990"/>
                <a:gd name="T13" fmla="*/ 252 h 259"/>
                <a:gd name="T14" fmla="*/ 862 w 1990"/>
                <a:gd name="T15" fmla="*/ 240 h 259"/>
                <a:gd name="T16" fmla="*/ 861 w 1990"/>
                <a:gd name="T17" fmla="*/ 249 h 259"/>
                <a:gd name="T18" fmla="*/ 828 w 1990"/>
                <a:gd name="T19" fmla="*/ 246 h 259"/>
                <a:gd name="T20" fmla="*/ 1187 w 1990"/>
                <a:gd name="T21" fmla="*/ 237 h 259"/>
                <a:gd name="T22" fmla="*/ 1235 w 1990"/>
                <a:gd name="T23" fmla="*/ 229 h 259"/>
                <a:gd name="T24" fmla="*/ 801 w 1990"/>
                <a:gd name="T25" fmla="*/ 242 h 259"/>
                <a:gd name="T26" fmla="*/ 756 w 1990"/>
                <a:gd name="T27" fmla="*/ 222 h 259"/>
                <a:gd name="T28" fmla="*/ 1290 w 1990"/>
                <a:gd name="T29" fmla="*/ 227 h 259"/>
                <a:gd name="T30" fmla="*/ 705 w 1990"/>
                <a:gd name="T31" fmla="*/ 213 h 259"/>
                <a:gd name="T32" fmla="*/ 702 w 1990"/>
                <a:gd name="T33" fmla="*/ 212 h 259"/>
                <a:gd name="T34" fmla="*/ 1320 w 1990"/>
                <a:gd name="T35" fmla="*/ 209 h 259"/>
                <a:gd name="T36" fmla="*/ 671 w 1990"/>
                <a:gd name="T37" fmla="*/ 214 h 259"/>
                <a:gd name="T38" fmla="*/ 1349 w 1990"/>
                <a:gd name="T39" fmla="*/ 212 h 259"/>
                <a:gd name="T40" fmla="*/ 642 w 1990"/>
                <a:gd name="T41" fmla="*/ 206 h 259"/>
                <a:gd name="T42" fmla="*/ 1395 w 1990"/>
                <a:gd name="T43" fmla="*/ 199 h 259"/>
                <a:gd name="T44" fmla="*/ 595 w 1990"/>
                <a:gd name="T45" fmla="*/ 191 h 259"/>
                <a:gd name="T46" fmla="*/ 579 w 1990"/>
                <a:gd name="T47" fmla="*/ 186 h 259"/>
                <a:gd name="T48" fmla="*/ 1428 w 1990"/>
                <a:gd name="T49" fmla="*/ 189 h 259"/>
                <a:gd name="T50" fmla="*/ 555 w 1990"/>
                <a:gd name="T51" fmla="*/ 167 h 259"/>
                <a:gd name="T52" fmla="*/ 547 w 1990"/>
                <a:gd name="T53" fmla="*/ 165 h 259"/>
                <a:gd name="T54" fmla="*/ 1476 w 1990"/>
                <a:gd name="T55" fmla="*/ 162 h 259"/>
                <a:gd name="T56" fmla="*/ 515 w 1990"/>
                <a:gd name="T57" fmla="*/ 153 h 259"/>
                <a:gd name="T58" fmla="*/ 1502 w 1990"/>
                <a:gd name="T59" fmla="*/ 153 h 259"/>
                <a:gd name="T60" fmla="*/ 487 w 1990"/>
                <a:gd name="T61" fmla="*/ 152 h 259"/>
                <a:gd name="T62" fmla="*/ 1550 w 1990"/>
                <a:gd name="T63" fmla="*/ 145 h 259"/>
                <a:gd name="T64" fmla="*/ 443 w 1990"/>
                <a:gd name="T65" fmla="*/ 134 h 259"/>
                <a:gd name="T66" fmla="*/ 1581 w 1990"/>
                <a:gd name="T67" fmla="*/ 132 h 259"/>
                <a:gd name="T68" fmla="*/ 411 w 1990"/>
                <a:gd name="T69" fmla="*/ 121 h 259"/>
                <a:gd name="T70" fmla="*/ 1626 w 1990"/>
                <a:gd name="T71" fmla="*/ 114 h 259"/>
                <a:gd name="T72" fmla="*/ 366 w 1990"/>
                <a:gd name="T73" fmla="*/ 104 h 259"/>
                <a:gd name="T74" fmla="*/ 1658 w 1990"/>
                <a:gd name="T75" fmla="*/ 102 h 259"/>
                <a:gd name="T76" fmla="*/ 335 w 1990"/>
                <a:gd name="T77" fmla="*/ 92 h 259"/>
                <a:gd name="T78" fmla="*/ 1703 w 1990"/>
                <a:gd name="T79" fmla="*/ 86 h 259"/>
                <a:gd name="T80" fmla="*/ 290 w 1990"/>
                <a:gd name="T81" fmla="*/ 75 h 259"/>
                <a:gd name="T82" fmla="*/ 1753 w 1990"/>
                <a:gd name="T83" fmla="*/ 66 h 259"/>
                <a:gd name="T84" fmla="*/ 1738 w 1990"/>
                <a:gd name="T85" fmla="*/ 62 h 259"/>
                <a:gd name="T86" fmla="*/ 238 w 1990"/>
                <a:gd name="T87" fmla="*/ 57 h 259"/>
                <a:gd name="T88" fmla="*/ 1775 w 1990"/>
                <a:gd name="T89" fmla="*/ 47 h 259"/>
                <a:gd name="T90" fmla="*/ 207 w 1990"/>
                <a:gd name="T91" fmla="*/ 46 h 259"/>
                <a:gd name="T92" fmla="*/ 1810 w 1990"/>
                <a:gd name="T93" fmla="*/ 46 h 259"/>
                <a:gd name="T94" fmla="*/ 168 w 1990"/>
                <a:gd name="T95" fmla="*/ 25 h 259"/>
                <a:gd name="T96" fmla="*/ 163 w 1990"/>
                <a:gd name="T97" fmla="*/ 23 h 259"/>
                <a:gd name="T98" fmla="*/ 1861 w 1990"/>
                <a:gd name="T99" fmla="*/ 22 h 259"/>
                <a:gd name="T100" fmla="*/ 130 w 1990"/>
                <a:gd name="T101" fmla="*/ 17 h 259"/>
                <a:gd name="T102" fmla="*/ 1887 w 1990"/>
                <a:gd name="T103" fmla="*/ 17 h 259"/>
                <a:gd name="T104" fmla="*/ 1940 w 1990"/>
                <a:gd name="T105" fmla="*/ 18 h 259"/>
                <a:gd name="T106" fmla="*/ 82 w 1990"/>
                <a:gd name="T107" fmla="*/ 7 h 259"/>
                <a:gd name="T108" fmla="*/ 101 w 1990"/>
                <a:gd name="T109" fmla="*/ 21 h 259"/>
                <a:gd name="T110" fmla="*/ 56 w 1990"/>
                <a:gd name="T111" fmla="*/ 4 h 259"/>
                <a:gd name="T112" fmla="*/ 1990 w 1990"/>
                <a:gd name="T113" fmla="*/ 12 h 259"/>
                <a:gd name="T114" fmla="*/ 17 w 1990"/>
                <a:gd name="T115" fmla="*/ 0 h 2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90"/>
                <a:gd name="T175" fmla="*/ 0 h 259"/>
                <a:gd name="T176" fmla="*/ 1990 w 1990"/>
                <a:gd name="T177" fmla="*/ 259 h 2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90" h="259">
                  <a:moveTo>
                    <a:pt x="1072" y="248"/>
                  </a:moveTo>
                  <a:lnTo>
                    <a:pt x="1080" y="248"/>
                  </a:lnTo>
                  <a:lnTo>
                    <a:pt x="1081" y="258"/>
                  </a:lnTo>
                  <a:lnTo>
                    <a:pt x="1073" y="258"/>
                  </a:lnTo>
                  <a:lnTo>
                    <a:pt x="1072" y="248"/>
                  </a:lnTo>
                  <a:close/>
                  <a:moveTo>
                    <a:pt x="1025" y="248"/>
                  </a:moveTo>
                  <a:lnTo>
                    <a:pt x="1047" y="248"/>
                  </a:lnTo>
                  <a:lnTo>
                    <a:pt x="1047" y="259"/>
                  </a:lnTo>
                  <a:lnTo>
                    <a:pt x="1025" y="259"/>
                  </a:lnTo>
                  <a:lnTo>
                    <a:pt x="1025" y="248"/>
                  </a:lnTo>
                  <a:close/>
                  <a:moveTo>
                    <a:pt x="992" y="248"/>
                  </a:moveTo>
                  <a:lnTo>
                    <a:pt x="999" y="248"/>
                  </a:lnTo>
                  <a:lnTo>
                    <a:pt x="999" y="259"/>
                  </a:lnTo>
                  <a:lnTo>
                    <a:pt x="992" y="259"/>
                  </a:lnTo>
                  <a:lnTo>
                    <a:pt x="992" y="248"/>
                  </a:lnTo>
                  <a:close/>
                  <a:moveTo>
                    <a:pt x="944" y="247"/>
                  </a:moveTo>
                  <a:lnTo>
                    <a:pt x="959" y="248"/>
                  </a:lnTo>
                  <a:lnTo>
                    <a:pt x="964" y="248"/>
                  </a:lnTo>
                  <a:lnTo>
                    <a:pt x="964" y="259"/>
                  </a:lnTo>
                  <a:lnTo>
                    <a:pt x="958" y="259"/>
                  </a:lnTo>
                  <a:lnTo>
                    <a:pt x="943" y="258"/>
                  </a:lnTo>
                  <a:lnTo>
                    <a:pt x="944" y="247"/>
                  </a:lnTo>
                  <a:close/>
                  <a:moveTo>
                    <a:pt x="911" y="245"/>
                  </a:moveTo>
                  <a:lnTo>
                    <a:pt x="917" y="246"/>
                  </a:lnTo>
                  <a:lnTo>
                    <a:pt x="916" y="256"/>
                  </a:lnTo>
                  <a:lnTo>
                    <a:pt x="910" y="255"/>
                  </a:lnTo>
                  <a:lnTo>
                    <a:pt x="911" y="245"/>
                  </a:lnTo>
                  <a:close/>
                  <a:moveTo>
                    <a:pt x="1127" y="244"/>
                  </a:moveTo>
                  <a:lnTo>
                    <a:pt x="1128" y="254"/>
                  </a:lnTo>
                  <a:lnTo>
                    <a:pt x="1107" y="256"/>
                  </a:lnTo>
                  <a:lnTo>
                    <a:pt x="1106" y="246"/>
                  </a:lnTo>
                  <a:lnTo>
                    <a:pt x="1127" y="244"/>
                  </a:lnTo>
                  <a:close/>
                  <a:moveTo>
                    <a:pt x="1161" y="241"/>
                  </a:moveTo>
                  <a:lnTo>
                    <a:pt x="1162" y="251"/>
                  </a:lnTo>
                  <a:lnTo>
                    <a:pt x="1158" y="252"/>
                  </a:lnTo>
                  <a:lnTo>
                    <a:pt x="1156" y="252"/>
                  </a:lnTo>
                  <a:lnTo>
                    <a:pt x="1154" y="242"/>
                  </a:lnTo>
                  <a:lnTo>
                    <a:pt x="1157" y="242"/>
                  </a:lnTo>
                  <a:lnTo>
                    <a:pt x="1161" y="241"/>
                  </a:lnTo>
                  <a:close/>
                  <a:moveTo>
                    <a:pt x="862" y="240"/>
                  </a:moveTo>
                  <a:lnTo>
                    <a:pt x="874" y="242"/>
                  </a:lnTo>
                  <a:lnTo>
                    <a:pt x="884" y="243"/>
                  </a:lnTo>
                  <a:lnTo>
                    <a:pt x="883" y="253"/>
                  </a:lnTo>
                  <a:lnTo>
                    <a:pt x="873" y="252"/>
                  </a:lnTo>
                  <a:lnTo>
                    <a:pt x="861" y="249"/>
                  </a:lnTo>
                  <a:lnTo>
                    <a:pt x="862" y="240"/>
                  </a:lnTo>
                  <a:close/>
                  <a:moveTo>
                    <a:pt x="829" y="236"/>
                  </a:moveTo>
                  <a:lnTo>
                    <a:pt x="836" y="237"/>
                  </a:lnTo>
                  <a:lnTo>
                    <a:pt x="835" y="247"/>
                  </a:lnTo>
                  <a:lnTo>
                    <a:pt x="828" y="246"/>
                  </a:lnTo>
                  <a:lnTo>
                    <a:pt x="829" y="236"/>
                  </a:lnTo>
                  <a:close/>
                  <a:moveTo>
                    <a:pt x="1208" y="233"/>
                  </a:moveTo>
                  <a:lnTo>
                    <a:pt x="1209" y="243"/>
                  </a:lnTo>
                  <a:lnTo>
                    <a:pt x="1189" y="247"/>
                  </a:lnTo>
                  <a:lnTo>
                    <a:pt x="1187" y="237"/>
                  </a:lnTo>
                  <a:lnTo>
                    <a:pt x="1208" y="233"/>
                  </a:lnTo>
                  <a:close/>
                  <a:moveTo>
                    <a:pt x="1241" y="227"/>
                  </a:moveTo>
                  <a:lnTo>
                    <a:pt x="1242" y="237"/>
                  </a:lnTo>
                  <a:lnTo>
                    <a:pt x="1236" y="238"/>
                  </a:lnTo>
                  <a:lnTo>
                    <a:pt x="1235" y="229"/>
                  </a:lnTo>
                  <a:lnTo>
                    <a:pt x="1241" y="227"/>
                  </a:lnTo>
                  <a:close/>
                  <a:moveTo>
                    <a:pt x="782" y="227"/>
                  </a:moveTo>
                  <a:lnTo>
                    <a:pt x="790" y="230"/>
                  </a:lnTo>
                  <a:lnTo>
                    <a:pt x="803" y="232"/>
                  </a:lnTo>
                  <a:lnTo>
                    <a:pt x="801" y="242"/>
                  </a:lnTo>
                  <a:lnTo>
                    <a:pt x="788" y="240"/>
                  </a:lnTo>
                  <a:lnTo>
                    <a:pt x="780" y="237"/>
                  </a:lnTo>
                  <a:lnTo>
                    <a:pt x="782" y="227"/>
                  </a:lnTo>
                  <a:close/>
                  <a:moveTo>
                    <a:pt x="749" y="221"/>
                  </a:moveTo>
                  <a:lnTo>
                    <a:pt x="756" y="222"/>
                  </a:lnTo>
                  <a:lnTo>
                    <a:pt x="755" y="232"/>
                  </a:lnTo>
                  <a:lnTo>
                    <a:pt x="748" y="231"/>
                  </a:lnTo>
                  <a:lnTo>
                    <a:pt x="749" y="221"/>
                  </a:lnTo>
                  <a:close/>
                  <a:moveTo>
                    <a:pt x="1288" y="218"/>
                  </a:moveTo>
                  <a:lnTo>
                    <a:pt x="1290" y="227"/>
                  </a:lnTo>
                  <a:lnTo>
                    <a:pt x="1269" y="231"/>
                  </a:lnTo>
                  <a:lnTo>
                    <a:pt x="1268" y="221"/>
                  </a:lnTo>
                  <a:lnTo>
                    <a:pt x="1288" y="218"/>
                  </a:lnTo>
                  <a:close/>
                  <a:moveTo>
                    <a:pt x="702" y="212"/>
                  </a:moveTo>
                  <a:lnTo>
                    <a:pt x="705" y="213"/>
                  </a:lnTo>
                  <a:lnTo>
                    <a:pt x="723" y="217"/>
                  </a:lnTo>
                  <a:lnTo>
                    <a:pt x="721" y="226"/>
                  </a:lnTo>
                  <a:lnTo>
                    <a:pt x="703" y="223"/>
                  </a:lnTo>
                  <a:lnTo>
                    <a:pt x="700" y="222"/>
                  </a:lnTo>
                  <a:lnTo>
                    <a:pt x="702" y="212"/>
                  </a:lnTo>
                  <a:close/>
                  <a:moveTo>
                    <a:pt x="1320" y="209"/>
                  </a:moveTo>
                  <a:lnTo>
                    <a:pt x="1323" y="219"/>
                  </a:lnTo>
                  <a:lnTo>
                    <a:pt x="1316" y="221"/>
                  </a:lnTo>
                  <a:lnTo>
                    <a:pt x="1314" y="211"/>
                  </a:lnTo>
                  <a:lnTo>
                    <a:pt x="1320" y="209"/>
                  </a:lnTo>
                  <a:close/>
                  <a:moveTo>
                    <a:pt x="670" y="203"/>
                  </a:moveTo>
                  <a:lnTo>
                    <a:pt x="673" y="204"/>
                  </a:lnTo>
                  <a:lnTo>
                    <a:pt x="677" y="204"/>
                  </a:lnTo>
                  <a:lnTo>
                    <a:pt x="674" y="214"/>
                  </a:lnTo>
                  <a:lnTo>
                    <a:pt x="671" y="214"/>
                  </a:lnTo>
                  <a:lnTo>
                    <a:pt x="668" y="213"/>
                  </a:lnTo>
                  <a:lnTo>
                    <a:pt x="670" y="203"/>
                  </a:lnTo>
                  <a:close/>
                  <a:moveTo>
                    <a:pt x="1368" y="197"/>
                  </a:moveTo>
                  <a:lnTo>
                    <a:pt x="1370" y="207"/>
                  </a:lnTo>
                  <a:lnTo>
                    <a:pt x="1349" y="212"/>
                  </a:lnTo>
                  <a:lnTo>
                    <a:pt x="1347" y="202"/>
                  </a:lnTo>
                  <a:lnTo>
                    <a:pt x="1368" y="197"/>
                  </a:lnTo>
                  <a:close/>
                  <a:moveTo>
                    <a:pt x="624" y="190"/>
                  </a:moveTo>
                  <a:lnTo>
                    <a:pt x="644" y="196"/>
                  </a:lnTo>
                  <a:lnTo>
                    <a:pt x="642" y="206"/>
                  </a:lnTo>
                  <a:lnTo>
                    <a:pt x="622" y="200"/>
                  </a:lnTo>
                  <a:lnTo>
                    <a:pt x="624" y="190"/>
                  </a:lnTo>
                  <a:close/>
                  <a:moveTo>
                    <a:pt x="1398" y="187"/>
                  </a:moveTo>
                  <a:lnTo>
                    <a:pt x="1402" y="197"/>
                  </a:lnTo>
                  <a:lnTo>
                    <a:pt x="1395" y="199"/>
                  </a:lnTo>
                  <a:lnTo>
                    <a:pt x="1392" y="189"/>
                  </a:lnTo>
                  <a:lnTo>
                    <a:pt x="1398" y="187"/>
                  </a:lnTo>
                  <a:close/>
                  <a:moveTo>
                    <a:pt x="592" y="179"/>
                  </a:moveTo>
                  <a:lnTo>
                    <a:pt x="599" y="181"/>
                  </a:lnTo>
                  <a:lnTo>
                    <a:pt x="595" y="191"/>
                  </a:lnTo>
                  <a:lnTo>
                    <a:pt x="589" y="189"/>
                  </a:lnTo>
                  <a:lnTo>
                    <a:pt x="592" y="179"/>
                  </a:lnTo>
                  <a:close/>
                  <a:moveTo>
                    <a:pt x="551" y="177"/>
                  </a:moveTo>
                  <a:lnTo>
                    <a:pt x="564" y="180"/>
                  </a:lnTo>
                  <a:lnTo>
                    <a:pt x="579" y="186"/>
                  </a:lnTo>
                  <a:lnTo>
                    <a:pt x="551" y="177"/>
                  </a:lnTo>
                  <a:close/>
                  <a:moveTo>
                    <a:pt x="1444" y="171"/>
                  </a:moveTo>
                  <a:lnTo>
                    <a:pt x="1448" y="181"/>
                  </a:lnTo>
                  <a:lnTo>
                    <a:pt x="1435" y="187"/>
                  </a:lnTo>
                  <a:lnTo>
                    <a:pt x="1428" y="189"/>
                  </a:lnTo>
                  <a:lnTo>
                    <a:pt x="1425" y="179"/>
                  </a:lnTo>
                  <a:lnTo>
                    <a:pt x="1431" y="177"/>
                  </a:lnTo>
                  <a:lnTo>
                    <a:pt x="1444" y="171"/>
                  </a:lnTo>
                  <a:close/>
                  <a:moveTo>
                    <a:pt x="547" y="165"/>
                  </a:moveTo>
                  <a:lnTo>
                    <a:pt x="555" y="167"/>
                  </a:lnTo>
                  <a:lnTo>
                    <a:pt x="567" y="170"/>
                  </a:lnTo>
                  <a:lnTo>
                    <a:pt x="564" y="180"/>
                  </a:lnTo>
                  <a:lnTo>
                    <a:pt x="551" y="176"/>
                  </a:lnTo>
                  <a:lnTo>
                    <a:pt x="544" y="174"/>
                  </a:lnTo>
                  <a:lnTo>
                    <a:pt x="547" y="165"/>
                  </a:lnTo>
                  <a:close/>
                  <a:moveTo>
                    <a:pt x="1476" y="162"/>
                  </a:moveTo>
                  <a:lnTo>
                    <a:pt x="1480" y="170"/>
                  </a:lnTo>
                  <a:lnTo>
                    <a:pt x="1473" y="173"/>
                  </a:lnTo>
                  <a:lnTo>
                    <a:pt x="1470" y="164"/>
                  </a:lnTo>
                  <a:lnTo>
                    <a:pt x="1476" y="162"/>
                  </a:lnTo>
                  <a:close/>
                  <a:moveTo>
                    <a:pt x="515" y="153"/>
                  </a:moveTo>
                  <a:lnTo>
                    <a:pt x="522" y="155"/>
                  </a:lnTo>
                  <a:lnTo>
                    <a:pt x="519" y="164"/>
                  </a:lnTo>
                  <a:lnTo>
                    <a:pt x="512" y="162"/>
                  </a:lnTo>
                  <a:lnTo>
                    <a:pt x="515" y="153"/>
                  </a:lnTo>
                  <a:close/>
                  <a:moveTo>
                    <a:pt x="1521" y="145"/>
                  </a:moveTo>
                  <a:lnTo>
                    <a:pt x="1525" y="154"/>
                  </a:lnTo>
                  <a:lnTo>
                    <a:pt x="1520" y="156"/>
                  </a:lnTo>
                  <a:lnTo>
                    <a:pt x="1505" y="162"/>
                  </a:lnTo>
                  <a:lnTo>
                    <a:pt x="1502" y="153"/>
                  </a:lnTo>
                  <a:lnTo>
                    <a:pt x="1517" y="147"/>
                  </a:lnTo>
                  <a:lnTo>
                    <a:pt x="1521" y="145"/>
                  </a:lnTo>
                  <a:close/>
                  <a:moveTo>
                    <a:pt x="470" y="135"/>
                  </a:moveTo>
                  <a:lnTo>
                    <a:pt x="490" y="143"/>
                  </a:lnTo>
                  <a:lnTo>
                    <a:pt x="487" y="152"/>
                  </a:lnTo>
                  <a:lnTo>
                    <a:pt x="467" y="144"/>
                  </a:lnTo>
                  <a:lnTo>
                    <a:pt x="470" y="135"/>
                  </a:lnTo>
                  <a:close/>
                  <a:moveTo>
                    <a:pt x="1553" y="133"/>
                  </a:moveTo>
                  <a:lnTo>
                    <a:pt x="1557" y="142"/>
                  </a:lnTo>
                  <a:lnTo>
                    <a:pt x="1550" y="145"/>
                  </a:lnTo>
                  <a:lnTo>
                    <a:pt x="1547" y="136"/>
                  </a:lnTo>
                  <a:lnTo>
                    <a:pt x="1553" y="133"/>
                  </a:lnTo>
                  <a:close/>
                  <a:moveTo>
                    <a:pt x="439" y="122"/>
                  </a:moveTo>
                  <a:lnTo>
                    <a:pt x="446" y="125"/>
                  </a:lnTo>
                  <a:lnTo>
                    <a:pt x="443" y="134"/>
                  </a:lnTo>
                  <a:lnTo>
                    <a:pt x="436" y="131"/>
                  </a:lnTo>
                  <a:lnTo>
                    <a:pt x="439" y="122"/>
                  </a:lnTo>
                  <a:close/>
                  <a:moveTo>
                    <a:pt x="1597" y="115"/>
                  </a:moveTo>
                  <a:lnTo>
                    <a:pt x="1600" y="124"/>
                  </a:lnTo>
                  <a:lnTo>
                    <a:pt x="1581" y="132"/>
                  </a:lnTo>
                  <a:lnTo>
                    <a:pt x="1577" y="123"/>
                  </a:lnTo>
                  <a:lnTo>
                    <a:pt x="1597" y="115"/>
                  </a:lnTo>
                  <a:close/>
                  <a:moveTo>
                    <a:pt x="394" y="104"/>
                  </a:moveTo>
                  <a:lnTo>
                    <a:pt x="414" y="112"/>
                  </a:lnTo>
                  <a:lnTo>
                    <a:pt x="411" y="121"/>
                  </a:lnTo>
                  <a:lnTo>
                    <a:pt x="391" y="113"/>
                  </a:lnTo>
                  <a:lnTo>
                    <a:pt x="394" y="104"/>
                  </a:lnTo>
                  <a:close/>
                  <a:moveTo>
                    <a:pt x="1629" y="103"/>
                  </a:moveTo>
                  <a:lnTo>
                    <a:pt x="1632" y="112"/>
                  </a:lnTo>
                  <a:lnTo>
                    <a:pt x="1626" y="114"/>
                  </a:lnTo>
                  <a:lnTo>
                    <a:pt x="1622" y="106"/>
                  </a:lnTo>
                  <a:lnTo>
                    <a:pt x="1629" y="103"/>
                  </a:lnTo>
                  <a:close/>
                  <a:moveTo>
                    <a:pt x="363" y="92"/>
                  </a:moveTo>
                  <a:lnTo>
                    <a:pt x="369" y="96"/>
                  </a:lnTo>
                  <a:lnTo>
                    <a:pt x="366" y="104"/>
                  </a:lnTo>
                  <a:lnTo>
                    <a:pt x="359" y="101"/>
                  </a:lnTo>
                  <a:lnTo>
                    <a:pt x="363" y="92"/>
                  </a:lnTo>
                  <a:close/>
                  <a:moveTo>
                    <a:pt x="1674" y="86"/>
                  </a:moveTo>
                  <a:lnTo>
                    <a:pt x="1677" y="95"/>
                  </a:lnTo>
                  <a:lnTo>
                    <a:pt x="1658" y="102"/>
                  </a:lnTo>
                  <a:lnTo>
                    <a:pt x="1654" y="93"/>
                  </a:lnTo>
                  <a:lnTo>
                    <a:pt x="1674" y="86"/>
                  </a:lnTo>
                  <a:close/>
                  <a:moveTo>
                    <a:pt x="319" y="76"/>
                  </a:moveTo>
                  <a:lnTo>
                    <a:pt x="338" y="84"/>
                  </a:lnTo>
                  <a:lnTo>
                    <a:pt x="335" y="92"/>
                  </a:lnTo>
                  <a:lnTo>
                    <a:pt x="315" y="85"/>
                  </a:lnTo>
                  <a:lnTo>
                    <a:pt x="319" y="76"/>
                  </a:lnTo>
                  <a:close/>
                  <a:moveTo>
                    <a:pt x="1706" y="74"/>
                  </a:moveTo>
                  <a:lnTo>
                    <a:pt x="1709" y="82"/>
                  </a:lnTo>
                  <a:lnTo>
                    <a:pt x="1703" y="86"/>
                  </a:lnTo>
                  <a:lnTo>
                    <a:pt x="1699" y="77"/>
                  </a:lnTo>
                  <a:lnTo>
                    <a:pt x="1706" y="74"/>
                  </a:lnTo>
                  <a:close/>
                  <a:moveTo>
                    <a:pt x="287" y="64"/>
                  </a:moveTo>
                  <a:lnTo>
                    <a:pt x="293" y="66"/>
                  </a:lnTo>
                  <a:lnTo>
                    <a:pt x="290" y="75"/>
                  </a:lnTo>
                  <a:lnTo>
                    <a:pt x="283" y="73"/>
                  </a:lnTo>
                  <a:lnTo>
                    <a:pt x="287" y="64"/>
                  </a:lnTo>
                  <a:close/>
                  <a:moveTo>
                    <a:pt x="1750" y="56"/>
                  </a:moveTo>
                  <a:lnTo>
                    <a:pt x="1750" y="57"/>
                  </a:lnTo>
                  <a:lnTo>
                    <a:pt x="1753" y="66"/>
                  </a:lnTo>
                  <a:lnTo>
                    <a:pt x="1741" y="71"/>
                  </a:lnTo>
                  <a:lnTo>
                    <a:pt x="1741" y="70"/>
                  </a:lnTo>
                  <a:lnTo>
                    <a:pt x="1733" y="73"/>
                  </a:lnTo>
                  <a:lnTo>
                    <a:pt x="1730" y="64"/>
                  </a:lnTo>
                  <a:lnTo>
                    <a:pt x="1738" y="62"/>
                  </a:lnTo>
                  <a:lnTo>
                    <a:pt x="1750" y="56"/>
                  </a:lnTo>
                  <a:close/>
                  <a:moveTo>
                    <a:pt x="242" y="47"/>
                  </a:moveTo>
                  <a:lnTo>
                    <a:pt x="261" y="54"/>
                  </a:lnTo>
                  <a:lnTo>
                    <a:pt x="258" y="64"/>
                  </a:lnTo>
                  <a:lnTo>
                    <a:pt x="238" y="57"/>
                  </a:lnTo>
                  <a:lnTo>
                    <a:pt x="242" y="47"/>
                  </a:lnTo>
                  <a:close/>
                  <a:moveTo>
                    <a:pt x="1782" y="45"/>
                  </a:moveTo>
                  <a:lnTo>
                    <a:pt x="1785" y="55"/>
                  </a:lnTo>
                  <a:lnTo>
                    <a:pt x="1778" y="57"/>
                  </a:lnTo>
                  <a:lnTo>
                    <a:pt x="1775" y="47"/>
                  </a:lnTo>
                  <a:lnTo>
                    <a:pt x="1782" y="45"/>
                  </a:lnTo>
                  <a:close/>
                  <a:moveTo>
                    <a:pt x="209" y="36"/>
                  </a:moveTo>
                  <a:lnTo>
                    <a:pt x="215" y="39"/>
                  </a:lnTo>
                  <a:lnTo>
                    <a:pt x="213" y="48"/>
                  </a:lnTo>
                  <a:lnTo>
                    <a:pt x="207" y="46"/>
                  </a:lnTo>
                  <a:lnTo>
                    <a:pt x="209" y="36"/>
                  </a:lnTo>
                  <a:close/>
                  <a:moveTo>
                    <a:pt x="1828" y="30"/>
                  </a:moveTo>
                  <a:lnTo>
                    <a:pt x="1830" y="40"/>
                  </a:lnTo>
                  <a:lnTo>
                    <a:pt x="1811" y="46"/>
                  </a:lnTo>
                  <a:lnTo>
                    <a:pt x="1810" y="46"/>
                  </a:lnTo>
                  <a:lnTo>
                    <a:pt x="1807" y="36"/>
                  </a:lnTo>
                  <a:lnTo>
                    <a:pt x="1808" y="36"/>
                  </a:lnTo>
                  <a:lnTo>
                    <a:pt x="1828" y="30"/>
                  </a:lnTo>
                  <a:close/>
                  <a:moveTo>
                    <a:pt x="163" y="23"/>
                  </a:moveTo>
                  <a:lnTo>
                    <a:pt x="168" y="25"/>
                  </a:lnTo>
                  <a:lnTo>
                    <a:pt x="184" y="29"/>
                  </a:lnTo>
                  <a:lnTo>
                    <a:pt x="181" y="39"/>
                  </a:lnTo>
                  <a:lnTo>
                    <a:pt x="166" y="35"/>
                  </a:lnTo>
                  <a:lnTo>
                    <a:pt x="160" y="33"/>
                  </a:lnTo>
                  <a:lnTo>
                    <a:pt x="163" y="23"/>
                  </a:lnTo>
                  <a:close/>
                  <a:moveTo>
                    <a:pt x="1861" y="22"/>
                  </a:moveTo>
                  <a:lnTo>
                    <a:pt x="1863" y="32"/>
                  </a:lnTo>
                  <a:lnTo>
                    <a:pt x="1856" y="34"/>
                  </a:lnTo>
                  <a:lnTo>
                    <a:pt x="1854" y="24"/>
                  </a:lnTo>
                  <a:lnTo>
                    <a:pt x="1861" y="22"/>
                  </a:lnTo>
                  <a:close/>
                  <a:moveTo>
                    <a:pt x="130" y="17"/>
                  </a:moveTo>
                  <a:lnTo>
                    <a:pt x="136" y="18"/>
                  </a:lnTo>
                  <a:lnTo>
                    <a:pt x="134" y="28"/>
                  </a:lnTo>
                  <a:lnTo>
                    <a:pt x="127" y="26"/>
                  </a:lnTo>
                  <a:lnTo>
                    <a:pt x="130" y="17"/>
                  </a:lnTo>
                  <a:close/>
                  <a:moveTo>
                    <a:pt x="1908" y="13"/>
                  </a:moveTo>
                  <a:lnTo>
                    <a:pt x="1909" y="23"/>
                  </a:lnTo>
                  <a:lnTo>
                    <a:pt x="1904" y="24"/>
                  </a:lnTo>
                  <a:lnTo>
                    <a:pt x="1888" y="26"/>
                  </a:lnTo>
                  <a:lnTo>
                    <a:pt x="1887" y="17"/>
                  </a:lnTo>
                  <a:lnTo>
                    <a:pt x="1903" y="14"/>
                  </a:lnTo>
                  <a:lnTo>
                    <a:pt x="1908" y="13"/>
                  </a:lnTo>
                  <a:close/>
                  <a:moveTo>
                    <a:pt x="1942" y="7"/>
                  </a:moveTo>
                  <a:lnTo>
                    <a:pt x="1943" y="17"/>
                  </a:lnTo>
                  <a:lnTo>
                    <a:pt x="1940" y="18"/>
                  </a:lnTo>
                  <a:lnTo>
                    <a:pt x="1937" y="18"/>
                  </a:lnTo>
                  <a:lnTo>
                    <a:pt x="1934" y="8"/>
                  </a:lnTo>
                  <a:lnTo>
                    <a:pt x="1939" y="8"/>
                  </a:lnTo>
                  <a:lnTo>
                    <a:pt x="1942" y="7"/>
                  </a:lnTo>
                  <a:close/>
                  <a:moveTo>
                    <a:pt x="82" y="7"/>
                  </a:moveTo>
                  <a:lnTo>
                    <a:pt x="84" y="8"/>
                  </a:lnTo>
                  <a:lnTo>
                    <a:pt x="103" y="11"/>
                  </a:lnTo>
                  <a:lnTo>
                    <a:pt x="102" y="17"/>
                  </a:lnTo>
                  <a:lnTo>
                    <a:pt x="102" y="21"/>
                  </a:lnTo>
                  <a:lnTo>
                    <a:pt x="101" y="21"/>
                  </a:lnTo>
                  <a:lnTo>
                    <a:pt x="82" y="18"/>
                  </a:lnTo>
                  <a:lnTo>
                    <a:pt x="81" y="17"/>
                  </a:lnTo>
                  <a:lnTo>
                    <a:pt x="82" y="7"/>
                  </a:lnTo>
                  <a:close/>
                  <a:moveTo>
                    <a:pt x="48" y="3"/>
                  </a:moveTo>
                  <a:lnTo>
                    <a:pt x="56" y="4"/>
                  </a:lnTo>
                  <a:lnTo>
                    <a:pt x="55" y="14"/>
                  </a:lnTo>
                  <a:lnTo>
                    <a:pt x="47" y="13"/>
                  </a:lnTo>
                  <a:lnTo>
                    <a:pt x="48" y="3"/>
                  </a:lnTo>
                  <a:close/>
                  <a:moveTo>
                    <a:pt x="1989" y="2"/>
                  </a:moveTo>
                  <a:lnTo>
                    <a:pt x="1990" y="12"/>
                  </a:lnTo>
                  <a:lnTo>
                    <a:pt x="1970" y="14"/>
                  </a:lnTo>
                  <a:lnTo>
                    <a:pt x="1968" y="4"/>
                  </a:lnTo>
                  <a:lnTo>
                    <a:pt x="1989" y="2"/>
                  </a:lnTo>
                  <a:close/>
                  <a:moveTo>
                    <a:pt x="0" y="0"/>
                  </a:moveTo>
                  <a:lnTo>
                    <a:pt x="17" y="0"/>
                  </a:lnTo>
                  <a:lnTo>
                    <a:pt x="22" y="1"/>
                  </a:lnTo>
                  <a:lnTo>
                    <a:pt x="21" y="11"/>
                  </a:lnTo>
                  <a:lnTo>
                    <a:pt x="0" y="11"/>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280" name="Rectangle 160"/>
            <p:cNvSpPr>
              <a:spLocks noChangeArrowheads="1"/>
            </p:cNvSpPr>
            <p:nvPr/>
          </p:nvSpPr>
          <p:spPr bwMode="auto">
            <a:xfrm>
              <a:off x="706966" y="3503850"/>
              <a:ext cx="1979241" cy="1010373"/>
            </a:xfrm>
            <a:prstGeom prst="rect">
              <a:avLst/>
            </a:prstGeom>
            <a:noFill/>
            <a:ln w="3175">
              <a:solidFill>
                <a:srgbClr val="000000"/>
              </a:solidFill>
              <a:miter lim="800000"/>
              <a:headEnd/>
              <a:tailEnd/>
            </a:ln>
          </p:spPr>
          <p:txBody>
            <a:bodyPr>
              <a:prstTxWarp prst="textNoShape">
                <a:avLst/>
              </a:prstTxWarp>
            </a:bodyPr>
            <a:lstStyle/>
            <a:p>
              <a:endParaRPr lang="en-US"/>
            </a:p>
          </p:txBody>
        </p:sp>
        <p:sp>
          <p:nvSpPr>
            <p:cNvPr id="76281" name="Line 161"/>
            <p:cNvSpPr>
              <a:spLocks noChangeShapeType="1"/>
            </p:cNvSpPr>
            <p:nvPr/>
          </p:nvSpPr>
          <p:spPr bwMode="auto">
            <a:xfrm flipV="1">
              <a:off x="706966" y="3503850"/>
              <a:ext cx="0" cy="101037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82" name="Line 162"/>
            <p:cNvSpPr>
              <a:spLocks noChangeShapeType="1"/>
            </p:cNvSpPr>
            <p:nvPr/>
          </p:nvSpPr>
          <p:spPr bwMode="auto">
            <a:xfrm flipH="1">
              <a:off x="706966" y="4280289"/>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83" name="Line 163"/>
            <p:cNvSpPr>
              <a:spLocks noChangeShapeType="1"/>
            </p:cNvSpPr>
            <p:nvPr/>
          </p:nvSpPr>
          <p:spPr bwMode="auto">
            <a:xfrm flipH="1">
              <a:off x="707949" y="4231274"/>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84" name="Line 164"/>
            <p:cNvSpPr>
              <a:spLocks noChangeShapeType="1"/>
            </p:cNvSpPr>
            <p:nvPr/>
          </p:nvSpPr>
          <p:spPr bwMode="auto">
            <a:xfrm flipH="1">
              <a:off x="707949" y="4183373"/>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85" name="Line 165"/>
            <p:cNvSpPr>
              <a:spLocks noChangeShapeType="1"/>
            </p:cNvSpPr>
            <p:nvPr/>
          </p:nvSpPr>
          <p:spPr bwMode="auto">
            <a:xfrm flipH="1">
              <a:off x="707949" y="4134358"/>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86" name="Line 166"/>
            <p:cNvSpPr>
              <a:spLocks noChangeShapeType="1"/>
            </p:cNvSpPr>
            <p:nvPr/>
          </p:nvSpPr>
          <p:spPr bwMode="auto">
            <a:xfrm flipH="1">
              <a:off x="707949" y="4086458"/>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87" name="Line 167"/>
            <p:cNvSpPr>
              <a:spLocks noChangeShapeType="1"/>
            </p:cNvSpPr>
            <p:nvPr/>
          </p:nvSpPr>
          <p:spPr bwMode="auto">
            <a:xfrm flipH="1">
              <a:off x="706966" y="4036329"/>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88" name="Line 168"/>
            <p:cNvSpPr>
              <a:spLocks noChangeShapeType="1"/>
            </p:cNvSpPr>
            <p:nvPr/>
          </p:nvSpPr>
          <p:spPr bwMode="auto">
            <a:xfrm flipH="1">
              <a:off x="707949" y="3989542"/>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89" name="Line 169"/>
            <p:cNvSpPr>
              <a:spLocks noChangeShapeType="1"/>
            </p:cNvSpPr>
            <p:nvPr/>
          </p:nvSpPr>
          <p:spPr bwMode="auto">
            <a:xfrm flipH="1">
              <a:off x="707949" y="3939413"/>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90" name="Line 170"/>
            <p:cNvSpPr>
              <a:spLocks noChangeShapeType="1"/>
            </p:cNvSpPr>
            <p:nvPr/>
          </p:nvSpPr>
          <p:spPr bwMode="auto">
            <a:xfrm flipH="1">
              <a:off x="707949" y="3892626"/>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91" name="Line 171"/>
            <p:cNvSpPr>
              <a:spLocks noChangeShapeType="1"/>
            </p:cNvSpPr>
            <p:nvPr/>
          </p:nvSpPr>
          <p:spPr bwMode="auto">
            <a:xfrm flipH="1">
              <a:off x="707949" y="3843612"/>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92" name="Line 172"/>
            <p:cNvSpPr>
              <a:spLocks noChangeShapeType="1"/>
            </p:cNvSpPr>
            <p:nvPr/>
          </p:nvSpPr>
          <p:spPr bwMode="auto">
            <a:xfrm flipH="1">
              <a:off x="706966" y="3793483"/>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93" name="Line 173"/>
            <p:cNvSpPr>
              <a:spLocks noChangeShapeType="1"/>
            </p:cNvSpPr>
            <p:nvPr/>
          </p:nvSpPr>
          <p:spPr bwMode="auto">
            <a:xfrm flipH="1">
              <a:off x="707949" y="3746696"/>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94" name="Line 174"/>
            <p:cNvSpPr>
              <a:spLocks noChangeShapeType="1"/>
            </p:cNvSpPr>
            <p:nvPr/>
          </p:nvSpPr>
          <p:spPr bwMode="auto">
            <a:xfrm flipH="1">
              <a:off x="707949" y="3696567"/>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95" name="Line 175"/>
            <p:cNvSpPr>
              <a:spLocks noChangeShapeType="1"/>
            </p:cNvSpPr>
            <p:nvPr/>
          </p:nvSpPr>
          <p:spPr bwMode="auto">
            <a:xfrm flipH="1">
              <a:off x="707949" y="3648666"/>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96" name="Line 176"/>
            <p:cNvSpPr>
              <a:spLocks noChangeShapeType="1"/>
            </p:cNvSpPr>
            <p:nvPr/>
          </p:nvSpPr>
          <p:spPr bwMode="auto">
            <a:xfrm flipH="1">
              <a:off x="707949" y="3599652"/>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97" name="Line 177"/>
            <p:cNvSpPr>
              <a:spLocks noChangeShapeType="1"/>
            </p:cNvSpPr>
            <p:nvPr/>
          </p:nvSpPr>
          <p:spPr bwMode="auto">
            <a:xfrm flipH="1">
              <a:off x="706966" y="3551751"/>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98" name="Line 178"/>
            <p:cNvSpPr>
              <a:spLocks noChangeShapeType="1"/>
            </p:cNvSpPr>
            <p:nvPr/>
          </p:nvSpPr>
          <p:spPr bwMode="auto">
            <a:xfrm flipH="1">
              <a:off x="706966" y="4280289"/>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299" name="Line 179"/>
            <p:cNvSpPr>
              <a:spLocks noChangeShapeType="1"/>
            </p:cNvSpPr>
            <p:nvPr/>
          </p:nvSpPr>
          <p:spPr bwMode="auto">
            <a:xfrm flipH="1">
              <a:off x="707949" y="4328190"/>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300" name="Line 180"/>
            <p:cNvSpPr>
              <a:spLocks noChangeShapeType="1"/>
            </p:cNvSpPr>
            <p:nvPr/>
          </p:nvSpPr>
          <p:spPr bwMode="auto">
            <a:xfrm flipH="1">
              <a:off x="707949" y="4378318"/>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301" name="Line 181"/>
            <p:cNvSpPr>
              <a:spLocks noChangeShapeType="1"/>
            </p:cNvSpPr>
            <p:nvPr/>
          </p:nvSpPr>
          <p:spPr bwMode="auto">
            <a:xfrm flipH="1">
              <a:off x="707949" y="4423991"/>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302" name="Line 182"/>
            <p:cNvSpPr>
              <a:spLocks noChangeShapeType="1"/>
            </p:cNvSpPr>
            <p:nvPr/>
          </p:nvSpPr>
          <p:spPr bwMode="auto">
            <a:xfrm flipH="1">
              <a:off x="707949" y="4474120"/>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303" name="Line 183"/>
            <p:cNvSpPr>
              <a:spLocks noChangeShapeType="1"/>
            </p:cNvSpPr>
            <p:nvPr/>
          </p:nvSpPr>
          <p:spPr bwMode="auto">
            <a:xfrm flipH="1">
              <a:off x="706966" y="3551751"/>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304" name="Freeform 184"/>
            <p:cNvSpPr>
              <a:spLocks noEditPoints="1"/>
            </p:cNvSpPr>
            <p:nvPr/>
          </p:nvSpPr>
          <p:spPr bwMode="auto">
            <a:xfrm>
              <a:off x="376601" y="4240186"/>
              <a:ext cx="43262" cy="81320"/>
            </a:xfrm>
            <a:custGeom>
              <a:avLst/>
              <a:gdLst>
                <a:gd name="T0" fmla="*/ 0 w 44"/>
                <a:gd name="T1" fmla="*/ 37 h 73"/>
                <a:gd name="T2" fmla="*/ 1 w 44"/>
                <a:gd name="T3" fmla="*/ 26 h 73"/>
                <a:gd name="T4" fmla="*/ 3 w 44"/>
                <a:gd name="T5" fmla="*/ 16 h 73"/>
                <a:gd name="T6" fmla="*/ 5 w 44"/>
                <a:gd name="T7" fmla="*/ 12 h 73"/>
                <a:gd name="T8" fmla="*/ 9 w 44"/>
                <a:gd name="T9" fmla="*/ 7 h 73"/>
                <a:gd name="T10" fmla="*/ 13 w 44"/>
                <a:gd name="T11" fmla="*/ 3 h 73"/>
                <a:gd name="T12" fmla="*/ 16 w 44"/>
                <a:gd name="T13" fmla="*/ 2 h 73"/>
                <a:gd name="T14" fmla="*/ 19 w 44"/>
                <a:gd name="T15" fmla="*/ 1 h 73"/>
                <a:gd name="T16" fmla="*/ 22 w 44"/>
                <a:gd name="T17" fmla="*/ 0 h 73"/>
                <a:gd name="T18" fmla="*/ 26 w 44"/>
                <a:gd name="T19" fmla="*/ 1 h 73"/>
                <a:gd name="T20" fmla="*/ 30 w 44"/>
                <a:gd name="T21" fmla="*/ 2 h 73"/>
                <a:gd name="T22" fmla="*/ 33 w 44"/>
                <a:gd name="T23" fmla="*/ 4 h 73"/>
                <a:gd name="T24" fmla="*/ 36 w 44"/>
                <a:gd name="T25" fmla="*/ 7 h 73"/>
                <a:gd name="T26" fmla="*/ 41 w 44"/>
                <a:gd name="T27" fmla="*/ 15 h 73"/>
                <a:gd name="T28" fmla="*/ 44 w 44"/>
                <a:gd name="T29" fmla="*/ 25 h 73"/>
                <a:gd name="T30" fmla="*/ 44 w 44"/>
                <a:gd name="T31" fmla="*/ 47 h 73"/>
                <a:gd name="T32" fmla="*/ 41 w 44"/>
                <a:gd name="T33" fmla="*/ 57 h 73"/>
                <a:gd name="T34" fmla="*/ 38 w 44"/>
                <a:gd name="T35" fmla="*/ 62 h 73"/>
                <a:gd name="T36" fmla="*/ 35 w 44"/>
                <a:gd name="T37" fmla="*/ 67 h 73"/>
                <a:gd name="T38" fmla="*/ 32 w 44"/>
                <a:gd name="T39" fmla="*/ 70 h 73"/>
                <a:gd name="T40" fmla="*/ 29 w 44"/>
                <a:gd name="T41" fmla="*/ 72 h 73"/>
                <a:gd name="T42" fmla="*/ 25 w 44"/>
                <a:gd name="T43" fmla="*/ 73 h 73"/>
                <a:gd name="T44" fmla="*/ 22 w 44"/>
                <a:gd name="T45" fmla="*/ 73 h 73"/>
                <a:gd name="T46" fmla="*/ 18 w 44"/>
                <a:gd name="T47" fmla="*/ 72 h 73"/>
                <a:gd name="T48" fmla="*/ 13 w 44"/>
                <a:gd name="T49" fmla="*/ 70 h 73"/>
                <a:gd name="T50" fmla="*/ 9 w 44"/>
                <a:gd name="T51" fmla="*/ 67 h 73"/>
                <a:gd name="T52" fmla="*/ 5 w 44"/>
                <a:gd name="T53" fmla="*/ 61 h 73"/>
                <a:gd name="T54" fmla="*/ 1 w 44"/>
                <a:gd name="T55" fmla="*/ 50 h 73"/>
                <a:gd name="T56" fmla="*/ 0 w 44"/>
                <a:gd name="T57" fmla="*/ 37 h 73"/>
                <a:gd name="T58" fmla="*/ 10 w 44"/>
                <a:gd name="T59" fmla="*/ 39 h 73"/>
                <a:gd name="T60" fmla="*/ 11 w 44"/>
                <a:gd name="T61" fmla="*/ 51 h 73"/>
                <a:gd name="T62" fmla="*/ 13 w 44"/>
                <a:gd name="T63" fmla="*/ 62 h 73"/>
                <a:gd name="T64" fmla="*/ 15 w 44"/>
                <a:gd name="T65" fmla="*/ 65 h 73"/>
                <a:gd name="T66" fmla="*/ 16 w 44"/>
                <a:gd name="T67" fmla="*/ 68 h 73"/>
                <a:gd name="T68" fmla="*/ 20 w 44"/>
                <a:gd name="T69" fmla="*/ 70 h 73"/>
                <a:gd name="T70" fmla="*/ 24 w 44"/>
                <a:gd name="T71" fmla="*/ 70 h 73"/>
                <a:gd name="T72" fmla="*/ 26 w 44"/>
                <a:gd name="T73" fmla="*/ 69 h 73"/>
                <a:gd name="T74" fmla="*/ 30 w 44"/>
                <a:gd name="T75" fmla="*/ 65 h 73"/>
                <a:gd name="T76" fmla="*/ 32 w 44"/>
                <a:gd name="T77" fmla="*/ 59 h 73"/>
                <a:gd name="T78" fmla="*/ 34 w 44"/>
                <a:gd name="T79" fmla="*/ 48 h 73"/>
                <a:gd name="T80" fmla="*/ 34 w 44"/>
                <a:gd name="T81" fmla="*/ 23 h 73"/>
                <a:gd name="T82" fmla="*/ 32 w 44"/>
                <a:gd name="T83" fmla="*/ 13 h 73"/>
                <a:gd name="T84" fmla="*/ 29 w 44"/>
                <a:gd name="T85" fmla="*/ 6 h 73"/>
                <a:gd name="T86" fmla="*/ 26 w 44"/>
                <a:gd name="T87" fmla="*/ 4 h 73"/>
                <a:gd name="T88" fmla="*/ 24 w 44"/>
                <a:gd name="T89" fmla="*/ 4 h 73"/>
                <a:gd name="T90" fmla="*/ 22 w 44"/>
                <a:gd name="T91" fmla="*/ 3 h 73"/>
                <a:gd name="T92" fmla="*/ 20 w 44"/>
                <a:gd name="T93" fmla="*/ 4 h 73"/>
                <a:gd name="T94" fmla="*/ 19 w 44"/>
                <a:gd name="T95" fmla="*/ 5 h 73"/>
                <a:gd name="T96" fmla="*/ 16 w 44"/>
                <a:gd name="T97" fmla="*/ 6 h 73"/>
                <a:gd name="T98" fmla="*/ 14 w 44"/>
                <a:gd name="T99" fmla="*/ 9 h 73"/>
                <a:gd name="T100" fmla="*/ 12 w 44"/>
                <a:gd name="T101" fmla="*/ 15 h 73"/>
                <a:gd name="T102" fmla="*/ 11 w 44"/>
                <a:gd name="T103" fmla="*/ 19 h 73"/>
                <a:gd name="T104" fmla="*/ 10 w 44"/>
                <a:gd name="T105" fmla="*/ 29 h 73"/>
                <a:gd name="T106" fmla="*/ 10 w 44"/>
                <a:gd name="T107" fmla="*/ 39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3"/>
                <a:gd name="T164" fmla="*/ 44 w 44"/>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3">
                  <a:moveTo>
                    <a:pt x="0" y="37"/>
                  </a:moveTo>
                  <a:lnTo>
                    <a:pt x="1" y="26"/>
                  </a:lnTo>
                  <a:lnTo>
                    <a:pt x="3" y="16"/>
                  </a:lnTo>
                  <a:lnTo>
                    <a:pt x="5" y="12"/>
                  </a:lnTo>
                  <a:lnTo>
                    <a:pt x="9" y="7"/>
                  </a:lnTo>
                  <a:lnTo>
                    <a:pt x="13" y="3"/>
                  </a:lnTo>
                  <a:lnTo>
                    <a:pt x="16" y="2"/>
                  </a:lnTo>
                  <a:lnTo>
                    <a:pt x="19" y="1"/>
                  </a:lnTo>
                  <a:lnTo>
                    <a:pt x="22" y="0"/>
                  </a:lnTo>
                  <a:lnTo>
                    <a:pt x="26" y="1"/>
                  </a:lnTo>
                  <a:lnTo>
                    <a:pt x="30" y="2"/>
                  </a:lnTo>
                  <a:lnTo>
                    <a:pt x="33" y="4"/>
                  </a:lnTo>
                  <a:lnTo>
                    <a:pt x="36" y="7"/>
                  </a:lnTo>
                  <a:lnTo>
                    <a:pt x="41" y="15"/>
                  </a:lnTo>
                  <a:lnTo>
                    <a:pt x="44" y="25"/>
                  </a:lnTo>
                  <a:lnTo>
                    <a:pt x="44" y="47"/>
                  </a:lnTo>
                  <a:lnTo>
                    <a:pt x="41" y="57"/>
                  </a:lnTo>
                  <a:lnTo>
                    <a:pt x="38" y="62"/>
                  </a:lnTo>
                  <a:lnTo>
                    <a:pt x="35" y="67"/>
                  </a:lnTo>
                  <a:lnTo>
                    <a:pt x="32" y="70"/>
                  </a:lnTo>
                  <a:lnTo>
                    <a:pt x="29" y="72"/>
                  </a:lnTo>
                  <a:lnTo>
                    <a:pt x="25" y="73"/>
                  </a:lnTo>
                  <a:lnTo>
                    <a:pt x="22" y="73"/>
                  </a:lnTo>
                  <a:lnTo>
                    <a:pt x="18" y="72"/>
                  </a:lnTo>
                  <a:lnTo>
                    <a:pt x="13" y="70"/>
                  </a:lnTo>
                  <a:lnTo>
                    <a:pt x="9" y="67"/>
                  </a:lnTo>
                  <a:lnTo>
                    <a:pt x="5" y="61"/>
                  </a:lnTo>
                  <a:lnTo>
                    <a:pt x="1" y="50"/>
                  </a:lnTo>
                  <a:lnTo>
                    <a:pt x="0" y="37"/>
                  </a:lnTo>
                  <a:close/>
                  <a:moveTo>
                    <a:pt x="10" y="39"/>
                  </a:moveTo>
                  <a:lnTo>
                    <a:pt x="11" y="51"/>
                  </a:lnTo>
                  <a:lnTo>
                    <a:pt x="13" y="62"/>
                  </a:lnTo>
                  <a:lnTo>
                    <a:pt x="15" y="65"/>
                  </a:lnTo>
                  <a:lnTo>
                    <a:pt x="16" y="68"/>
                  </a:lnTo>
                  <a:lnTo>
                    <a:pt x="20" y="70"/>
                  </a:lnTo>
                  <a:lnTo>
                    <a:pt x="24" y="70"/>
                  </a:lnTo>
                  <a:lnTo>
                    <a:pt x="26" y="69"/>
                  </a:lnTo>
                  <a:lnTo>
                    <a:pt x="30" y="65"/>
                  </a:lnTo>
                  <a:lnTo>
                    <a:pt x="32" y="59"/>
                  </a:lnTo>
                  <a:lnTo>
                    <a:pt x="34" y="48"/>
                  </a:lnTo>
                  <a:lnTo>
                    <a:pt x="34" y="23"/>
                  </a:lnTo>
                  <a:lnTo>
                    <a:pt x="32" y="13"/>
                  </a:lnTo>
                  <a:lnTo>
                    <a:pt x="29" y="6"/>
                  </a:lnTo>
                  <a:lnTo>
                    <a:pt x="26" y="4"/>
                  </a:lnTo>
                  <a:lnTo>
                    <a:pt x="24" y="4"/>
                  </a:lnTo>
                  <a:lnTo>
                    <a:pt x="22" y="3"/>
                  </a:lnTo>
                  <a:lnTo>
                    <a:pt x="20" y="4"/>
                  </a:lnTo>
                  <a:lnTo>
                    <a:pt x="19" y="5"/>
                  </a:lnTo>
                  <a:lnTo>
                    <a:pt x="16" y="6"/>
                  </a:lnTo>
                  <a:lnTo>
                    <a:pt x="14" y="9"/>
                  </a:lnTo>
                  <a:lnTo>
                    <a:pt x="12" y="15"/>
                  </a:lnTo>
                  <a:lnTo>
                    <a:pt x="11" y="19"/>
                  </a:lnTo>
                  <a:lnTo>
                    <a:pt x="10" y="29"/>
                  </a:lnTo>
                  <a:lnTo>
                    <a:pt x="10" y="3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05" name="Freeform 185"/>
            <p:cNvSpPr>
              <a:spLocks/>
            </p:cNvSpPr>
            <p:nvPr/>
          </p:nvSpPr>
          <p:spPr bwMode="auto">
            <a:xfrm>
              <a:off x="432645" y="4308138"/>
              <a:ext cx="11799" cy="13368"/>
            </a:xfrm>
            <a:custGeom>
              <a:avLst/>
              <a:gdLst>
                <a:gd name="T0" fmla="*/ 7 w 12"/>
                <a:gd name="T1" fmla="*/ 0 h 12"/>
                <a:gd name="T2" fmla="*/ 8 w 12"/>
                <a:gd name="T3" fmla="*/ 0 h 12"/>
                <a:gd name="T4" fmla="*/ 11 w 12"/>
                <a:gd name="T5" fmla="*/ 3 h 12"/>
                <a:gd name="T6" fmla="*/ 12 w 12"/>
                <a:gd name="T7" fmla="*/ 6 h 12"/>
                <a:gd name="T8" fmla="*/ 12 w 12"/>
                <a:gd name="T9" fmla="*/ 8 h 12"/>
                <a:gd name="T10" fmla="*/ 8 w 12"/>
                <a:gd name="T11" fmla="*/ 12 h 12"/>
                <a:gd name="T12" fmla="*/ 4 w 12"/>
                <a:gd name="T13" fmla="*/ 12 h 12"/>
                <a:gd name="T14" fmla="*/ 0 w 12"/>
                <a:gd name="T15" fmla="*/ 8 h 12"/>
                <a:gd name="T16" fmla="*/ 0 w 12"/>
                <a:gd name="T17" fmla="*/ 4 h 12"/>
                <a:gd name="T18" fmla="*/ 4 w 12"/>
                <a:gd name="T19" fmla="*/ 0 h 12"/>
                <a:gd name="T20" fmla="*/ 7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7" y="0"/>
                  </a:moveTo>
                  <a:lnTo>
                    <a:pt x="8" y="0"/>
                  </a:lnTo>
                  <a:lnTo>
                    <a:pt x="11" y="3"/>
                  </a:lnTo>
                  <a:lnTo>
                    <a:pt x="12" y="6"/>
                  </a:lnTo>
                  <a:lnTo>
                    <a:pt x="12" y="8"/>
                  </a:lnTo>
                  <a:lnTo>
                    <a:pt x="8" y="12"/>
                  </a:lnTo>
                  <a:lnTo>
                    <a:pt x="4" y="12"/>
                  </a:lnTo>
                  <a:lnTo>
                    <a:pt x="0" y="8"/>
                  </a:lnTo>
                  <a:lnTo>
                    <a:pt x="0" y="4"/>
                  </a:lnTo>
                  <a:lnTo>
                    <a:pt x="4" y="0"/>
                  </a:lnTo>
                  <a:lnTo>
                    <a:pt x="7"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06" name="Freeform 186"/>
            <p:cNvSpPr>
              <a:spLocks noEditPoints="1"/>
            </p:cNvSpPr>
            <p:nvPr/>
          </p:nvSpPr>
          <p:spPr bwMode="auto">
            <a:xfrm>
              <a:off x="455259" y="4240186"/>
              <a:ext cx="43262" cy="81320"/>
            </a:xfrm>
            <a:custGeom>
              <a:avLst/>
              <a:gdLst>
                <a:gd name="T0" fmla="*/ 0 w 44"/>
                <a:gd name="T1" fmla="*/ 37 h 73"/>
                <a:gd name="T2" fmla="*/ 1 w 44"/>
                <a:gd name="T3" fmla="*/ 26 h 73"/>
                <a:gd name="T4" fmla="*/ 3 w 44"/>
                <a:gd name="T5" fmla="*/ 16 h 73"/>
                <a:gd name="T6" fmla="*/ 6 w 44"/>
                <a:gd name="T7" fmla="*/ 12 h 73"/>
                <a:gd name="T8" fmla="*/ 9 w 44"/>
                <a:gd name="T9" fmla="*/ 7 h 73"/>
                <a:gd name="T10" fmla="*/ 13 w 44"/>
                <a:gd name="T11" fmla="*/ 3 h 73"/>
                <a:gd name="T12" fmla="*/ 17 w 44"/>
                <a:gd name="T13" fmla="*/ 2 h 73"/>
                <a:gd name="T14" fmla="*/ 19 w 44"/>
                <a:gd name="T15" fmla="*/ 1 h 73"/>
                <a:gd name="T16" fmla="*/ 22 w 44"/>
                <a:gd name="T17" fmla="*/ 0 h 73"/>
                <a:gd name="T18" fmla="*/ 27 w 44"/>
                <a:gd name="T19" fmla="*/ 1 h 73"/>
                <a:gd name="T20" fmla="*/ 30 w 44"/>
                <a:gd name="T21" fmla="*/ 2 h 73"/>
                <a:gd name="T22" fmla="*/ 33 w 44"/>
                <a:gd name="T23" fmla="*/ 4 h 73"/>
                <a:gd name="T24" fmla="*/ 36 w 44"/>
                <a:gd name="T25" fmla="*/ 7 h 73"/>
                <a:gd name="T26" fmla="*/ 41 w 44"/>
                <a:gd name="T27" fmla="*/ 15 h 73"/>
                <a:gd name="T28" fmla="*/ 44 w 44"/>
                <a:gd name="T29" fmla="*/ 25 h 73"/>
                <a:gd name="T30" fmla="*/ 44 w 44"/>
                <a:gd name="T31" fmla="*/ 36 h 73"/>
                <a:gd name="T32" fmla="*/ 43 w 44"/>
                <a:gd name="T33" fmla="*/ 47 h 73"/>
                <a:gd name="T34" fmla="*/ 41 w 44"/>
                <a:gd name="T35" fmla="*/ 57 h 73"/>
                <a:gd name="T36" fmla="*/ 39 w 44"/>
                <a:gd name="T37" fmla="*/ 62 h 73"/>
                <a:gd name="T38" fmla="*/ 35 w 44"/>
                <a:gd name="T39" fmla="*/ 67 h 73"/>
                <a:gd name="T40" fmla="*/ 32 w 44"/>
                <a:gd name="T41" fmla="*/ 70 h 73"/>
                <a:gd name="T42" fmla="*/ 28 w 44"/>
                <a:gd name="T43" fmla="*/ 72 h 73"/>
                <a:gd name="T44" fmla="*/ 22 w 44"/>
                <a:gd name="T45" fmla="*/ 73 h 73"/>
                <a:gd name="T46" fmla="*/ 18 w 44"/>
                <a:gd name="T47" fmla="*/ 72 h 73"/>
                <a:gd name="T48" fmla="*/ 13 w 44"/>
                <a:gd name="T49" fmla="*/ 70 h 73"/>
                <a:gd name="T50" fmla="*/ 9 w 44"/>
                <a:gd name="T51" fmla="*/ 67 h 73"/>
                <a:gd name="T52" fmla="*/ 6 w 44"/>
                <a:gd name="T53" fmla="*/ 61 h 73"/>
                <a:gd name="T54" fmla="*/ 1 w 44"/>
                <a:gd name="T55" fmla="*/ 50 h 73"/>
                <a:gd name="T56" fmla="*/ 0 w 44"/>
                <a:gd name="T57" fmla="*/ 37 h 73"/>
                <a:gd name="T58" fmla="*/ 10 w 44"/>
                <a:gd name="T59" fmla="*/ 39 h 73"/>
                <a:gd name="T60" fmla="*/ 11 w 44"/>
                <a:gd name="T61" fmla="*/ 51 h 73"/>
                <a:gd name="T62" fmla="*/ 13 w 44"/>
                <a:gd name="T63" fmla="*/ 62 h 73"/>
                <a:gd name="T64" fmla="*/ 16 w 44"/>
                <a:gd name="T65" fmla="*/ 65 h 73"/>
                <a:gd name="T66" fmla="*/ 17 w 44"/>
                <a:gd name="T67" fmla="*/ 68 h 73"/>
                <a:gd name="T68" fmla="*/ 19 w 44"/>
                <a:gd name="T69" fmla="*/ 70 h 73"/>
                <a:gd name="T70" fmla="*/ 24 w 44"/>
                <a:gd name="T71" fmla="*/ 70 h 73"/>
                <a:gd name="T72" fmla="*/ 25 w 44"/>
                <a:gd name="T73" fmla="*/ 69 h 73"/>
                <a:gd name="T74" fmla="*/ 28 w 44"/>
                <a:gd name="T75" fmla="*/ 68 h 73"/>
                <a:gd name="T76" fmla="*/ 30 w 44"/>
                <a:gd name="T77" fmla="*/ 65 h 73"/>
                <a:gd name="T78" fmla="*/ 32 w 44"/>
                <a:gd name="T79" fmla="*/ 59 h 73"/>
                <a:gd name="T80" fmla="*/ 34 w 44"/>
                <a:gd name="T81" fmla="*/ 48 h 73"/>
                <a:gd name="T82" fmla="*/ 34 w 44"/>
                <a:gd name="T83" fmla="*/ 23 h 73"/>
                <a:gd name="T84" fmla="*/ 32 w 44"/>
                <a:gd name="T85" fmla="*/ 13 h 73"/>
                <a:gd name="T86" fmla="*/ 29 w 44"/>
                <a:gd name="T87" fmla="*/ 6 h 73"/>
                <a:gd name="T88" fmla="*/ 27 w 44"/>
                <a:gd name="T89" fmla="*/ 4 h 73"/>
                <a:gd name="T90" fmla="*/ 24 w 44"/>
                <a:gd name="T91" fmla="*/ 4 h 73"/>
                <a:gd name="T92" fmla="*/ 22 w 44"/>
                <a:gd name="T93" fmla="*/ 3 h 73"/>
                <a:gd name="T94" fmla="*/ 18 w 44"/>
                <a:gd name="T95" fmla="*/ 5 h 73"/>
                <a:gd name="T96" fmla="*/ 17 w 44"/>
                <a:gd name="T97" fmla="*/ 6 h 73"/>
                <a:gd name="T98" fmla="*/ 14 w 44"/>
                <a:gd name="T99" fmla="*/ 9 h 73"/>
                <a:gd name="T100" fmla="*/ 12 w 44"/>
                <a:gd name="T101" fmla="*/ 15 h 73"/>
                <a:gd name="T102" fmla="*/ 11 w 44"/>
                <a:gd name="T103" fmla="*/ 19 h 73"/>
                <a:gd name="T104" fmla="*/ 10 w 44"/>
                <a:gd name="T105" fmla="*/ 29 h 73"/>
                <a:gd name="T106" fmla="*/ 10 w 44"/>
                <a:gd name="T107" fmla="*/ 39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3"/>
                <a:gd name="T164" fmla="*/ 44 w 44"/>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3">
                  <a:moveTo>
                    <a:pt x="0" y="37"/>
                  </a:moveTo>
                  <a:lnTo>
                    <a:pt x="1" y="26"/>
                  </a:lnTo>
                  <a:lnTo>
                    <a:pt x="3" y="16"/>
                  </a:lnTo>
                  <a:lnTo>
                    <a:pt x="6" y="12"/>
                  </a:lnTo>
                  <a:lnTo>
                    <a:pt x="9" y="7"/>
                  </a:lnTo>
                  <a:lnTo>
                    <a:pt x="13" y="3"/>
                  </a:lnTo>
                  <a:lnTo>
                    <a:pt x="17" y="2"/>
                  </a:lnTo>
                  <a:lnTo>
                    <a:pt x="19" y="1"/>
                  </a:lnTo>
                  <a:lnTo>
                    <a:pt x="22" y="0"/>
                  </a:lnTo>
                  <a:lnTo>
                    <a:pt x="27" y="1"/>
                  </a:lnTo>
                  <a:lnTo>
                    <a:pt x="30" y="2"/>
                  </a:lnTo>
                  <a:lnTo>
                    <a:pt x="33" y="4"/>
                  </a:lnTo>
                  <a:lnTo>
                    <a:pt x="36" y="7"/>
                  </a:lnTo>
                  <a:lnTo>
                    <a:pt x="41" y="15"/>
                  </a:lnTo>
                  <a:lnTo>
                    <a:pt x="44" y="25"/>
                  </a:lnTo>
                  <a:lnTo>
                    <a:pt x="44" y="36"/>
                  </a:lnTo>
                  <a:lnTo>
                    <a:pt x="43" y="47"/>
                  </a:lnTo>
                  <a:lnTo>
                    <a:pt x="41" y="57"/>
                  </a:lnTo>
                  <a:lnTo>
                    <a:pt x="39" y="62"/>
                  </a:lnTo>
                  <a:lnTo>
                    <a:pt x="35" y="67"/>
                  </a:lnTo>
                  <a:lnTo>
                    <a:pt x="32" y="70"/>
                  </a:lnTo>
                  <a:lnTo>
                    <a:pt x="28" y="72"/>
                  </a:lnTo>
                  <a:lnTo>
                    <a:pt x="22" y="73"/>
                  </a:lnTo>
                  <a:lnTo>
                    <a:pt x="18" y="72"/>
                  </a:lnTo>
                  <a:lnTo>
                    <a:pt x="13" y="70"/>
                  </a:lnTo>
                  <a:lnTo>
                    <a:pt x="9" y="67"/>
                  </a:lnTo>
                  <a:lnTo>
                    <a:pt x="6" y="61"/>
                  </a:lnTo>
                  <a:lnTo>
                    <a:pt x="1" y="50"/>
                  </a:lnTo>
                  <a:lnTo>
                    <a:pt x="0" y="37"/>
                  </a:lnTo>
                  <a:close/>
                  <a:moveTo>
                    <a:pt x="10" y="39"/>
                  </a:moveTo>
                  <a:lnTo>
                    <a:pt x="11" y="51"/>
                  </a:lnTo>
                  <a:lnTo>
                    <a:pt x="13" y="62"/>
                  </a:lnTo>
                  <a:lnTo>
                    <a:pt x="16" y="65"/>
                  </a:lnTo>
                  <a:lnTo>
                    <a:pt x="17" y="68"/>
                  </a:lnTo>
                  <a:lnTo>
                    <a:pt x="19" y="70"/>
                  </a:lnTo>
                  <a:lnTo>
                    <a:pt x="24" y="70"/>
                  </a:lnTo>
                  <a:lnTo>
                    <a:pt x="25" y="69"/>
                  </a:lnTo>
                  <a:lnTo>
                    <a:pt x="28" y="68"/>
                  </a:lnTo>
                  <a:lnTo>
                    <a:pt x="30" y="65"/>
                  </a:lnTo>
                  <a:lnTo>
                    <a:pt x="32" y="59"/>
                  </a:lnTo>
                  <a:lnTo>
                    <a:pt x="34" y="48"/>
                  </a:lnTo>
                  <a:lnTo>
                    <a:pt x="34" y="23"/>
                  </a:lnTo>
                  <a:lnTo>
                    <a:pt x="32" y="13"/>
                  </a:lnTo>
                  <a:lnTo>
                    <a:pt x="29" y="6"/>
                  </a:lnTo>
                  <a:lnTo>
                    <a:pt x="27" y="4"/>
                  </a:lnTo>
                  <a:lnTo>
                    <a:pt x="24" y="4"/>
                  </a:lnTo>
                  <a:lnTo>
                    <a:pt x="22" y="3"/>
                  </a:lnTo>
                  <a:lnTo>
                    <a:pt x="18" y="5"/>
                  </a:lnTo>
                  <a:lnTo>
                    <a:pt x="17" y="6"/>
                  </a:lnTo>
                  <a:lnTo>
                    <a:pt x="14" y="9"/>
                  </a:lnTo>
                  <a:lnTo>
                    <a:pt x="12" y="15"/>
                  </a:lnTo>
                  <a:lnTo>
                    <a:pt x="11" y="19"/>
                  </a:lnTo>
                  <a:lnTo>
                    <a:pt x="10" y="29"/>
                  </a:lnTo>
                  <a:lnTo>
                    <a:pt x="10" y="3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07" name="Freeform 187"/>
            <p:cNvSpPr>
              <a:spLocks/>
            </p:cNvSpPr>
            <p:nvPr/>
          </p:nvSpPr>
          <p:spPr bwMode="auto">
            <a:xfrm>
              <a:off x="505404" y="4240186"/>
              <a:ext cx="46212" cy="80206"/>
            </a:xfrm>
            <a:custGeom>
              <a:avLst/>
              <a:gdLst>
                <a:gd name="T0" fmla="*/ 47 w 47"/>
                <a:gd name="T1" fmla="*/ 59 h 72"/>
                <a:gd name="T2" fmla="*/ 43 w 47"/>
                <a:gd name="T3" fmla="*/ 72 h 72"/>
                <a:gd name="T4" fmla="*/ 0 w 47"/>
                <a:gd name="T5" fmla="*/ 72 h 72"/>
                <a:gd name="T6" fmla="*/ 0 w 47"/>
                <a:gd name="T7" fmla="*/ 70 h 72"/>
                <a:gd name="T8" fmla="*/ 11 w 47"/>
                <a:gd name="T9" fmla="*/ 60 h 72"/>
                <a:gd name="T10" fmla="*/ 19 w 47"/>
                <a:gd name="T11" fmla="*/ 50 h 72"/>
                <a:gd name="T12" fmla="*/ 26 w 47"/>
                <a:gd name="T13" fmla="*/ 43 h 72"/>
                <a:gd name="T14" fmla="*/ 32 w 47"/>
                <a:gd name="T15" fmla="*/ 32 h 72"/>
                <a:gd name="T16" fmla="*/ 34 w 47"/>
                <a:gd name="T17" fmla="*/ 24 h 72"/>
                <a:gd name="T18" fmla="*/ 32 w 47"/>
                <a:gd name="T19" fmla="*/ 15 h 72"/>
                <a:gd name="T20" fmla="*/ 29 w 47"/>
                <a:gd name="T21" fmla="*/ 12 h 72"/>
                <a:gd name="T22" fmla="*/ 26 w 47"/>
                <a:gd name="T23" fmla="*/ 9 h 72"/>
                <a:gd name="T24" fmla="*/ 19 w 47"/>
                <a:gd name="T25" fmla="*/ 7 h 72"/>
                <a:gd name="T26" fmla="*/ 14 w 47"/>
                <a:gd name="T27" fmla="*/ 8 h 72"/>
                <a:gd name="T28" fmla="*/ 8 w 47"/>
                <a:gd name="T29" fmla="*/ 11 h 72"/>
                <a:gd name="T30" fmla="*/ 7 w 47"/>
                <a:gd name="T31" fmla="*/ 13 h 72"/>
                <a:gd name="T32" fmla="*/ 5 w 47"/>
                <a:gd name="T33" fmla="*/ 15 h 72"/>
                <a:gd name="T34" fmla="*/ 3 w 47"/>
                <a:gd name="T35" fmla="*/ 19 h 72"/>
                <a:gd name="T36" fmla="*/ 1 w 47"/>
                <a:gd name="T37" fmla="*/ 19 h 72"/>
                <a:gd name="T38" fmla="*/ 3 w 47"/>
                <a:gd name="T39" fmla="*/ 14 h 72"/>
                <a:gd name="T40" fmla="*/ 7 w 47"/>
                <a:gd name="T41" fmla="*/ 5 h 72"/>
                <a:gd name="T42" fmla="*/ 12 w 47"/>
                <a:gd name="T43" fmla="*/ 3 h 72"/>
                <a:gd name="T44" fmla="*/ 17 w 47"/>
                <a:gd name="T45" fmla="*/ 1 h 72"/>
                <a:gd name="T46" fmla="*/ 23 w 47"/>
                <a:gd name="T47" fmla="*/ 0 h 72"/>
                <a:gd name="T48" fmla="*/ 27 w 47"/>
                <a:gd name="T49" fmla="*/ 1 h 72"/>
                <a:gd name="T50" fmla="*/ 33 w 47"/>
                <a:gd name="T51" fmla="*/ 3 h 72"/>
                <a:gd name="T52" fmla="*/ 37 w 47"/>
                <a:gd name="T53" fmla="*/ 5 h 72"/>
                <a:gd name="T54" fmla="*/ 39 w 47"/>
                <a:gd name="T55" fmla="*/ 8 h 72"/>
                <a:gd name="T56" fmla="*/ 43 w 47"/>
                <a:gd name="T57" fmla="*/ 18 h 72"/>
                <a:gd name="T58" fmla="*/ 40 w 47"/>
                <a:gd name="T59" fmla="*/ 29 h 72"/>
                <a:gd name="T60" fmla="*/ 35 w 47"/>
                <a:gd name="T61" fmla="*/ 38 h 72"/>
                <a:gd name="T62" fmla="*/ 27 w 47"/>
                <a:gd name="T63" fmla="*/ 48 h 72"/>
                <a:gd name="T64" fmla="*/ 22 w 47"/>
                <a:gd name="T65" fmla="*/ 52 h 72"/>
                <a:gd name="T66" fmla="*/ 10 w 47"/>
                <a:gd name="T67" fmla="*/ 64 h 72"/>
                <a:gd name="T68" fmla="*/ 37 w 47"/>
                <a:gd name="T69" fmla="*/ 64 h 72"/>
                <a:gd name="T70" fmla="*/ 39 w 47"/>
                <a:gd name="T71" fmla="*/ 63 h 72"/>
                <a:gd name="T72" fmla="*/ 40 w 47"/>
                <a:gd name="T73" fmla="*/ 63 h 72"/>
                <a:gd name="T74" fmla="*/ 41 w 47"/>
                <a:gd name="T75" fmla="*/ 62 h 72"/>
                <a:gd name="T76" fmla="*/ 43 w 47"/>
                <a:gd name="T77" fmla="*/ 60 h 72"/>
                <a:gd name="T78" fmla="*/ 45 w 47"/>
                <a:gd name="T79" fmla="*/ 59 h 72"/>
                <a:gd name="T80" fmla="*/ 47 w 47"/>
                <a:gd name="T81" fmla="*/ 59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72"/>
                <a:gd name="T125" fmla="*/ 47 w 47"/>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72">
                  <a:moveTo>
                    <a:pt x="47" y="59"/>
                  </a:moveTo>
                  <a:lnTo>
                    <a:pt x="43" y="72"/>
                  </a:lnTo>
                  <a:lnTo>
                    <a:pt x="0" y="72"/>
                  </a:lnTo>
                  <a:lnTo>
                    <a:pt x="0" y="70"/>
                  </a:lnTo>
                  <a:lnTo>
                    <a:pt x="11" y="60"/>
                  </a:lnTo>
                  <a:lnTo>
                    <a:pt x="19" y="50"/>
                  </a:lnTo>
                  <a:lnTo>
                    <a:pt x="26" y="43"/>
                  </a:lnTo>
                  <a:lnTo>
                    <a:pt x="32" y="32"/>
                  </a:lnTo>
                  <a:lnTo>
                    <a:pt x="34" y="24"/>
                  </a:lnTo>
                  <a:lnTo>
                    <a:pt x="32" y="15"/>
                  </a:lnTo>
                  <a:lnTo>
                    <a:pt x="29" y="12"/>
                  </a:lnTo>
                  <a:lnTo>
                    <a:pt x="26" y="9"/>
                  </a:lnTo>
                  <a:lnTo>
                    <a:pt x="19" y="7"/>
                  </a:lnTo>
                  <a:lnTo>
                    <a:pt x="14" y="8"/>
                  </a:lnTo>
                  <a:lnTo>
                    <a:pt x="8" y="11"/>
                  </a:lnTo>
                  <a:lnTo>
                    <a:pt x="7" y="13"/>
                  </a:lnTo>
                  <a:lnTo>
                    <a:pt x="5" y="15"/>
                  </a:lnTo>
                  <a:lnTo>
                    <a:pt x="3" y="19"/>
                  </a:lnTo>
                  <a:lnTo>
                    <a:pt x="1" y="19"/>
                  </a:lnTo>
                  <a:lnTo>
                    <a:pt x="3" y="14"/>
                  </a:lnTo>
                  <a:lnTo>
                    <a:pt x="7" y="5"/>
                  </a:lnTo>
                  <a:lnTo>
                    <a:pt x="12" y="3"/>
                  </a:lnTo>
                  <a:lnTo>
                    <a:pt x="17" y="1"/>
                  </a:lnTo>
                  <a:lnTo>
                    <a:pt x="23" y="0"/>
                  </a:lnTo>
                  <a:lnTo>
                    <a:pt x="27" y="1"/>
                  </a:lnTo>
                  <a:lnTo>
                    <a:pt x="33" y="3"/>
                  </a:lnTo>
                  <a:lnTo>
                    <a:pt x="37" y="5"/>
                  </a:lnTo>
                  <a:lnTo>
                    <a:pt x="39" y="8"/>
                  </a:lnTo>
                  <a:lnTo>
                    <a:pt x="43" y="18"/>
                  </a:lnTo>
                  <a:lnTo>
                    <a:pt x="40" y="29"/>
                  </a:lnTo>
                  <a:lnTo>
                    <a:pt x="35" y="38"/>
                  </a:lnTo>
                  <a:lnTo>
                    <a:pt x="27" y="48"/>
                  </a:lnTo>
                  <a:lnTo>
                    <a:pt x="22" y="52"/>
                  </a:lnTo>
                  <a:lnTo>
                    <a:pt x="10" y="64"/>
                  </a:lnTo>
                  <a:lnTo>
                    <a:pt x="37" y="64"/>
                  </a:lnTo>
                  <a:lnTo>
                    <a:pt x="39" y="63"/>
                  </a:lnTo>
                  <a:lnTo>
                    <a:pt x="40" y="63"/>
                  </a:lnTo>
                  <a:lnTo>
                    <a:pt x="41" y="62"/>
                  </a:lnTo>
                  <a:lnTo>
                    <a:pt x="43" y="60"/>
                  </a:lnTo>
                  <a:lnTo>
                    <a:pt x="45" y="59"/>
                  </a:lnTo>
                  <a:lnTo>
                    <a:pt x="47" y="5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08" name="Freeform 188"/>
            <p:cNvSpPr>
              <a:spLocks/>
            </p:cNvSpPr>
            <p:nvPr/>
          </p:nvSpPr>
          <p:spPr bwMode="auto">
            <a:xfrm>
              <a:off x="561448" y="4241300"/>
              <a:ext cx="38346" cy="80206"/>
            </a:xfrm>
            <a:custGeom>
              <a:avLst/>
              <a:gdLst>
                <a:gd name="T0" fmla="*/ 39 w 39"/>
                <a:gd name="T1" fmla="*/ 0 h 72"/>
                <a:gd name="T2" fmla="*/ 35 w 39"/>
                <a:gd name="T3" fmla="*/ 8 h 72"/>
                <a:gd name="T4" fmla="*/ 14 w 39"/>
                <a:gd name="T5" fmla="*/ 8 h 72"/>
                <a:gd name="T6" fmla="*/ 10 w 39"/>
                <a:gd name="T7" fmla="*/ 18 h 72"/>
                <a:gd name="T8" fmla="*/ 23 w 39"/>
                <a:gd name="T9" fmla="*/ 22 h 72"/>
                <a:gd name="T10" fmla="*/ 32 w 39"/>
                <a:gd name="T11" fmla="*/ 29 h 72"/>
                <a:gd name="T12" fmla="*/ 35 w 39"/>
                <a:gd name="T13" fmla="*/ 33 h 72"/>
                <a:gd name="T14" fmla="*/ 37 w 39"/>
                <a:gd name="T15" fmla="*/ 36 h 72"/>
                <a:gd name="T16" fmla="*/ 38 w 39"/>
                <a:gd name="T17" fmla="*/ 40 h 72"/>
                <a:gd name="T18" fmla="*/ 38 w 39"/>
                <a:gd name="T19" fmla="*/ 49 h 72"/>
                <a:gd name="T20" fmla="*/ 35 w 39"/>
                <a:gd name="T21" fmla="*/ 59 h 72"/>
                <a:gd name="T22" fmla="*/ 33 w 39"/>
                <a:gd name="T23" fmla="*/ 62 h 72"/>
                <a:gd name="T24" fmla="*/ 31 w 39"/>
                <a:gd name="T25" fmla="*/ 64 h 72"/>
                <a:gd name="T26" fmla="*/ 27 w 39"/>
                <a:gd name="T27" fmla="*/ 67 h 72"/>
                <a:gd name="T28" fmla="*/ 23 w 39"/>
                <a:gd name="T29" fmla="*/ 69 h 72"/>
                <a:gd name="T30" fmla="*/ 20 w 39"/>
                <a:gd name="T31" fmla="*/ 71 h 72"/>
                <a:gd name="T32" fmla="*/ 15 w 39"/>
                <a:gd name="T33" fmla="*/ 72 h 72"/>
                <a:gd name="T34" fmla="*/ 6 w 39"/>
                <a:gd name="T35" fmla="*/ 72 h 72"/>
                <a:gd name="T36" fmla="*/ 4 w 39"/>
                <a:gd name="T37" fmla="*/ 71 h 72"/>
                <a:gd name="T38" fmla="*/ 3 w 39"/>
                <a:gd name="T39" fmla="*/ 70 h 72"/>
                <a:gd name="T40" fmla="*/ 1 w 39"/>
                <a:gd name="T41" fmla="*/ 69 h 72"/>
                <a:gd name="T42" fmla="*/ 0 w 39"/>
                <a:gd name="T43" fmla="*/ 67 h 72"/>
                <a:gd name="T44" fmla="*/ 0 w 39"/>
                <a:gd name="T45" fmla="*/ 63 h 72"/>
                <a:gd name="T46" fmla="*/ 1 w 39"/>
                <a:gd name="T47" fmla="*/ 63 h 72"/>
                <a:gd name="T48" fmla="*/ 2 w 39"/>
                <a:gd name="T49" fmla="*/ 62 h 72"/>
                <a:gd name="T50" fmla="*/ 6 w 39"/>
                <a:gd name="T51" fmla="*/ 62 h 72"/>
                <a:gd name="T52" fmla="*/ 7 w 39"/>
                <a:gd name="T53" fmla="*/ 63 h 72"/>
                <a:gd name="T54" fmla="*/ 12 w 39"/>
                <a:gd name="T55" fmla="*/ 66 h 72"/>
                <a:gd name="T56" fmla="*/ 15 w 39"/>
                <a:gd name="T57" fmla="*/ 67 h 72"/>
                <a:gd name="T58" fmla="*/ 21 w 39"/>
                <a:gd name="T59" fmla="*/ 67 h 72"/>
                <a:gd name="T60" fmla="*/ 27 w 39"/>
                <a:gd name="T61" fmla="*/ 62 h 72"/>
                <a:gd name="T62" fmla="*/ 31 w 39"/>
                <a:gd name="T63" fmla="*/ 59 h 72"/>
                <a:gd name="T64" fmla="*/ 32 w 39"/>
                <a:gd name="T65" fmla="*/ 56 h 72"/>
                <a:gd name="T66" fmla="*/ 32 w 39"/>
                <a:gd name="T67" fmla="*/ 48 h 72"/>
                <a:gd name="T68" fmla="*/ 29 w 39"/>
                <a:gd name="T69" fmla="*/ 41 h 72"/>
                <a:gd name="T70" fmla="*/ 25 w 39"/>
                <a:gd name="T71" fmla="*/ 37 h 72"/>
                <a:gd name="T72" fmla="*/ 23 w 39"/>
                <a:gd name="T73" fmla="*/ 34 h 72"/>
                <a:gd name="T74" fmla="*/ 20 w 39"/>
                <a:gd name="T75" fmla="*/ 31 h 72"/>
                <a:gd name="T76" fmla="*/ 16 w 39"/>
                <a:gd name="T77" fmla="*/ 30 h 72"/>
                <a:gd name="T78" fmla="*/ 7 w 39"/>
                <a:gd name="T79" fmla="*/ 28 h 72"/>
                <a:gd name="T80" fmla="*/ 2 w 39"/>
                <a:gd name="T81" fmla="*/ 28 h 72"/>
                <a:gd name="T82" fmla="*/ 15 w 39"/>
                <a:gd name="T83" fmla="*/ 0 h 72"/>
                <a:gd name="T84" fmla="*/ 39 w 39"/>
                <a:gd name="T85" fmla="*/ 0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72"/>
                <a:gd name="T131" fmla="*/ 39 w 39"/>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72">
                  <a:moveTo>
                    <a:pt x="39" y="0"/>
                  </a:moveTo>
                  <a:lnTo>
                    <a:pt x="35" y="8"/>
                  </a:lnTo>
                  <a:lnTo>
                    <a:pt x="14" y="8"/>
                  </a:lnTo>
                  <a:lnTo>
                    <a:pt x="10" y="18"/>
                  </a:lnTo>
                  <a:lnTo>
                    <a:pt x="23" y="22"/>
                  </a:lnTo>
                  <a:lnTo>
                    <a:pt x="32" y="29"/>
                  </a:lnTo>
                  <a:lnTo>
                    <a:pt x="35" y="33"/>
                  </a:lnTo>
                  <a:lnTo>
                    <a:pt x="37" y="36"/>
                  </a:lnTo>
                  <a:lnTo>
                    <a:pt x="38" y="40"/>
                  </a:lnTo>
                  <a:lnTo>
                    <a:pt x="38" y="49"/>
                  </a:lnTo>
                  <a:lnTo>
                    <a:pt x="35" y="59"/>
                  </a:lnTo>
                  <a:lnTo>
                    <a:pt x="33" y="62"/>
                  </a:lnTo>
                  <a:lnTo>
                    <a:pt x="31" y="64"/>
                  </a:lnTo>
                  <a:lnTo>
                    <a:pt x="27" y="67"/>
                  </a:lnTo>
                  <a:lnTo>
                    <a:pt x="23" y="69"/>
                  </a:lnTo>
                  <a:lnTo>
                    <a:pt x="20" y="71"/>
                  </a:lnTo>
                  <a:lnTo>
                    <a:pt x="15" y="72"/>
                  </a:lnTo>
                  <a:lnTo>
                    <a:pt x="6" y="72"/>
                  </a:lnTo>
                  <a:lnTo>
                    <a:pt x="4" y="71"/>
                  </a:lnTo>
                  <a:lnTo>
                    <a:pt x="3" y="70"/>
                  </a:lnTo>
                  <a:lnTo>
                    <a:pt x="1" y="69"/>
                  </a:lnTo>
                  <a:lnTo>
                    <a:pt x="0" y="67"/>
                  </a:lnTo>
                  <a:lnTo>
                    <a:pt x="0" y="63"/>
                  </a:lnTo>
                  <a:lnTo>
                    <a:pt x="1" y="63"/>
                  </a:lnTo>
                  <a:lnTo>
                    <a:pt x="2" y="62"/>
                  </a:lnTo>
                  <a:lnTo>
                    <a:pt x="6" y="62"/>
                  </a:lnTo>
                  <a:lnTo>
                    <a:pt x="7" y="63"/>
                  </a:lnTo>
                  <a:lnTo>
                    <a:pt x="12" y="66"/>
                  </a:lnTo>
                  <a:lnTo>
                    <a:pt x="15" y="67"/>
                  </a:lnTo>
                  <a:lnTo>
                    <a:pt x="21" y="67"/>
                  </a:lnTo>
                  <a:lnTo>
                    <a:pt x="27" y="62"/>
                  </a:lnTo>
                  <a:lnTo>
                    <a:pt x="31" y="59"/>
                  </a:lnTo>
                  <a:lnTo>
                    <a:pt x="32" y="56"/>
                  </a:lnTo>
                  <a:lnTo>
                    <a:pt x="32" y="48"/>
                  </a:lnTo>
                  <a:lnTo>
                    <a:pt x="29" y="41"/>
                  </a:lnTo>
                  <a:lnTo>
                    <a:pt x="25" y="37"/>
                  </a:lnTo>
                  <a:lnTo>
                    <a:pt x="23" y="34"/>
                  </a:lnTo>
                  <a:lnTo>
                    <a:pt x="20" y="31"/>
                  </a:lnTo>
                  <a:lnTo>
                    <a:pt x="16" y="30"/>
                  </a:lnTo>
                  <a:lnTo>
                    <a:pt x="7" y="28"/>
                  </a:lnTo>
                  <a:lnTo>
                    <a:pt x="2" y="28"/>
                  </a:lnTo>
                  <a:lnTo>
                    <a:pt x="15" y="0"/>
                  </a:lnTo>
                  <a:lnTo>
                    <a:pt x="3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09" name="Freeform 189"/>
            <p:cNvSpPr>
              <a:spLocks noEditPoints="1"/>
            </p:cNvSpPr>
            <p:nvPr/>
          </p:nvSpPr>
          <p:spPr bwMode="auto">
            <a:xfrm>
              <a:off x="428712" y="3996226"/>
              <a:ext cx="43262" cy="82434"/>
            </a:xfrm>
            <a:custGeom>
              <a:avLst/>
              <a:gdLst>
                <a:gd name="T0" fmla="*/ 0 w 44"/>
                <a:gd name="T1" fmla="*/ 37 h 74"/>
                <a:gd name="T2" fmla="*/ 1 w 44"/>
                <a:gd name="T3" fmla="*/ 26 h 74"/>
                <a:gd name="T4" fmla="*/ 3 w 44"/>
                <a:gd name="T5" fmla="*/ 16 h 74"/>
                <a:gd name="T6" fmla="*/ 5 w 44"/>
                <a:gd name="T7" fmla="*/ 12 h 74"/>
                <a:gd name="T8" fmla="*/ 8 w 44"/>
                <a:gd name="T9" fmla="*/ 8 h 74"/>
                <a:gd name="T10" fmla="*/ 13 w 44"/>
                <a:gd name="T11" fmla="*/ 3 h 74"/>
                <a:gd name="T12" fmla="*/ 16 w 44"/>
                <a:gd name="T13" fmla="*/ 2 h 74"/>
                <a:gd name="T14" fmla="*/ 18 w 44"/>
                <a:gd name="T15" fmla="*/ 1 h 74"/>
                <a:gd name="T16" fmla="*/ 22 w 44"/>
                <a:gd name="T17" fmla="*/ 0 h 74"/>
                <a:gd name="T18" fmla="*/ 26 w 44"/>
                <a:gd name="T19" fmla="*/ 1 h 74"/>
                <a:gd name="T20" fmla="*/ 29 w 44"/>
                <a:gd name="T21" fmla="*/ 2 h 74"/>
                <a:gd name="T22" fmla="*/ 33 w 44"/>
                <a:gd name="T23" fmla="*/ 4 h 74"/>
                <a:gd name="T24" fmla="*/ 36 w 44"/>
                <a:gd name="T25" fmla="*/ 8 h 74"/>
                <a:gd name="T26" fmla="*/ 40 w 44"/>
                <a:gd name="T27" fmla="*/ 15 h 74"/>
                <a:gd name="T28" fmla="*/ 44 w 44"/>
                <a:gd name="T29" fmla="*/ 25 h 74"/>
                <a:gd name="T30" fmla="*/ 44 w 44"/>
                <a:gd name="T31" fmla="*/ 47 h 74"/>
                <a:gd name="T32" fmla="*/ 40 w 44"/>
                <a:gd name="T33" fmla="*/ 57 h 74"/>
                <a:gd name="T34" fmla="*/ 38 w 44"/>
                <a:gd name="T35" fmla="*/ 63 h 74"/>
                <a:gd name="T36" fmla="*/ 35 w 44"/>
                <a:gd name="T37" fmla="*/ 67 h 74"/>
                <a:gd name="T38" fmla="*/ 32 w 44"/>
                <a:gd name="T39" fmla="*/ 70 h 74"/>
                <a:gd name="T40" fmla="*/ 28 w 44"/>
                <a:gd name="T41" fmla="*/ 72 h 74"/>
                <a:gd name="T42" fmla="*/ 25 w 44"/>
                <a:gd name="T43" fmla="*/ 74 h 74"/>
                <a:gd name="T44" fmla="*/ 22 w 44"/>
                <a:gd name="T45" fmla="*/ 74 h 74"/>
                <a:gd name="T46" fmla="*/ 17 w 44"/>
                <a:gd name="T47" fmla="*/ 72 h 74"/>
                <a:gd name="T48" fmla="*/ 13 w 44"/>
                <a:gd name="T49" fmla="*/ 70 h 74"/>
                <a:gd name="T50" fmla="*/ 8 w 44"/>
                <a:gd name="T51" fmla="*/ 67 h 74"/>
                <a:gd name="T52" fmla="*/ 5 w 44"/>
                <a:gd name="T53" fmla="*/ 60 h 74"/>
                <a:gd name="T54" fmla="*/ 1 w 44"/>
                <a:gd name="T55" fmla="*/ 50 h 74"/>
                <a:gd name="T56" fmla="*/ 0 w 44"/>
                <a:gd name="T57" fmla="*/ 37 h 74"/>
                <a:gd name="T58" fmla="*/ 10 w 44"/>
                <a:gd name="T59" fmla="*/ 39 h 74"/>
                <a:gd name="T60" fmla="*/ 11 w 44"/>
                <a:gd name="T61" fmla="*/ 52 h 74"/>
                <a:gd name="T62" fmla="*/ 13 w 44"/>
                <a:gd name="T63" fmla="*/ 63 h 74"/>
                <a:gd name="T64" fmla="*/ 15 w 44"/>
                <a:gd name="T65" fmla="*/ 66 h 74"/>
                <a:gd name="T66" fmla="*/ 16 w 44"/>
                <a:gd name="T67" fmla="*/ 68 h 74"/>
                <a:gd name="T68" fmla="*/ 19 w 44"/>
                <a:gd name="T69" fmla="*/ 70 h 74"/>
                <a:gd name="T70" fmla="*/ 24 w 44"/>
                <a:gd name="T71" fmla="*/ 70 h 74"/>
                <a:gd name="T72" fmla="*/ 26 w 44"/>
                <a:gd name="T73" fmla="*/ 69 h 74"/>
                <a:gd name="T74" fmla="*/ 29 w 44"/>
                <a:gd name="T75" fmla="*/ 66 h 74"/>
                <a:gd name="T76" fmla="*/ 32 w 44"/>
                <a:gd name="T77" fmla="*/ 59 h 74"/>
                <a:gd name="T78" fmla="*/ 34 w 44"/>
                <a:gd name="T79" fmla="*/ 48 h 74"/>
                <a:gd name="T80" fmla="*/ 34 w 44"/>
                <a:gd name="T81" fmla="*/ 23 h 74"/>
                <a:gd name="T82" fmla="*/ 32 w 44"/>
                <a:gd name="T83" fmla="*/ 13 h 74"/>
                <a:gd name="T84" fmla="*/ 28 w 44"/>
                <a:gd name="T85" fmla="*/ 7 h 74"/>
                <a:gd name="T86" fmla="*/ 26 w 44"/>
                <a:gd name="T87" fmla="*/ 4 h 74"/>
                <a:gd name="T88" fmla="*/ 24 w 44"/>
                <a:gd name="T89" fmla="*/ 4 h 74"/>
                <a:gd name="T90" fmla="*/ 22 w 44"/>
                <a:gd name="T91" fmla="*/ 3 h 74"/>
                <a:gd name="T92" fmla="*/ 19 w 44"/>
                <a:gd name="T93" fmla="*/ 4 h 74"/>
                <a:gd name="T94" fmla="*/ 18 w 44"/>
                <a:gd name="T95" fmla="*/ 5 h 74"/>
                <a:gd name="T96" fmla="*/ 16 w 44"/>
                <a:gd name="T97" fmla="*/ 7 h 74"/>
                <a:gd name="T98" fmla="*/ 14 w 44"/>
                <a:gd name="T99" fmla="*/ 10 h 74"/>
                <a:gd name="T100" fmla="*/ 12 w 44"/>
                <a:gd name="T101" fmla="*/ 15 h 74"/>
                <a:gd name="T102" fmla="*/ 11 w 44"/>
                <a:gd name="T103" fmla="*/ 20 h 74"/>
                <a:gd name="T104" fmla="*/ 10 w 44"/>
                <a:gd name="T105" fmla="*/ 30 h 74"/>
                <a:gd name="T106" fmla="*/ 10 w 44"/>
                <a:gd name="T107" fmla="*/ 39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7"/>
                  </a:moveTo>
                  <a:lnTo>
                    <a:pt x="1" y="26"/>
                  </a:lnTo>
                  <a:lnTo>
                    <a:pt x="3" y="16"/>
                  </a:lnTo>
                  <a:lnTo>
                    <a:pt x="5" y="12"/>
                  </a:lnTo>
                  <a:lnTo>
                    <a:pt x="8" y="8"/>
                  </a:lnTo>
                  <a:lnTo>
                    <a:pt x="13" y="3"/>
                  </a:lnTo>
                  <a:lnTo>
                    <a:pt x="16" y="2"/>
                  </a:lnTo>
                  <a:lnTo>
                    <a:pt x="18" y="1"/>
                  </a:lnTo>
                  <a:lnTo>
                    <a:pt x="22" y="0"/>
                  </a:lnTo>
                  <a:lnTo>
                    <a:pt x="26" y="1"/>
                  </a:lnTo>
                  <a:lnTo>
                    <a:pt x="29" y="2"/>
                  </a:lnTo>
                  <a:lnTo>
                    <a:pt x="33" y="4"/>
                  </a:lnTo>
                  <a:lnTo>
                    <a:pt x="36" y="8"/>
                  </a:lnTo>
                  <a:lnTo>
                    <a:pt x="40" y="15"/>
                  </a:lnTo>
                  <a:lnTo>
                    <a:pt x="44" y="25"/>
                  </a:lnTo>
                  <a:lnTo>
                    <a:pt x="44" y="47"/>
                  </a:lnTo>
                  <a:lnTo>
                    <a:pt x="40" y="57"/>
                  </a:lnTo>
                  <a:lnTo>
                    <a:pt x="38" y="63"/>
                  </a:lnTo>
                  <a:lnTo>
                    <a:pt x="35" y="67"/>
                  </a:lnTo>
                  <a:lnTo>
                    <a:pt x="32" y="70"/>
                  </a:lnTo>
                  <a:lnTo>
                    <a:pt x="28" y="72"/>
                  </a:lnTo>
                  <a:lnTo>
                    <a:pt x="25" y="74"/>
                  </a:lnTo>
                  <a:lnTo>
                    <a:pt x="22" y="74"/>
                  </a:lnTo>
                  <a:lnTo>
                    <a:pt x="17" y="72"/>
                  </a:lnTo>
                  <a:lnTo>
                    <a:pt x="13" y="70"/>
                  </a:lnTo>
                  <a:lnTo>
                    <a:pt x="8" y="67"/>
                  </a:lnTo>
                  <a:lnTo>
                    <a:pt x="5" y="60"/>
                  </a:lnTo>
                  <a:lnTo>
                    <a:pt x="1" y="50"/>
                  </a:lnTo>
                  <a:lnTo>
                    <a:pt x="0" y="37"/>
                  </a:lnTo>
                  <a:close/>
                  <a:moveTo>
                    <a:pt x="10" y="39"/>
                  </a:moveTo>
                  <a:lnTo>
                    <a:pt x="11" y="52"/>
                  </a:lnTo>
                  <a:lnTo>
                    <a:pt x="13" y="63"/>
                  </a:lnTo>
                  <a:lnTo>
                    <a:pt x="15" y="66"/>
                  </a:lnTo>
                  <a:lnTo>
                    <a:pt x="16" y="68"/>
                  </a:lnTo>
                  <a:lnTo>
                    <a:pt x="19" y="70"/>
                  </a:lnTo>
                  <a:lnTo>
                    <a:pt x="24" y="70"/>
                  </a:lnTo>
                  <a:lnTo>
                    <a:pt x="26" y="69"/>
                  </a:lnTo>
                  <a:lnTo>
                    <a:pt x="29" y="66"/>
                  </a:lnTo>
                  <a:lnTo>
                    <a:pt x="32" y="59"/>
                  </a:lnTo>
                  <a:lnTo>
                    <a:pt x="34" y="48"/>
                  </a:lnTo>
                  <a:lnTo>
                    <a:pt x="34" y="23"/>
                  </a:lnTo>
                  <a:lnTo>
                    <a:pt x="32" y="13"/>
                  </a:lnTo>
                  <a:lnTo>
                    <a:pt x="28" y="7"/>
                  </a:lnTo>
                  <a:lnTo>
                    <a:pt x="26" y="4"/>
                  </a:lnTo>
                  <a:lnTo>
                    <a:pt x="24" y="4"/>
                  </a:lnTo>
                  <a:lnTo>
                    <a:pt x="22" y="3"/>
                  </a:lnTo>
                  <a:lnTo>
                    <a:pt x="19" y="4"/>
                  </a:lnTo>
                  <a:lnTo>
                    <a:pt x="18" y="5"/>
                  </a:lnTo>
                  <a:lnTo>
                    <a:pt x="16" y="7"/>
                  </a:lnTo>
                  <a:lnTo>
                    <a:pt x="14" y="10"/>
                  </a:lnTo>
                  <a:lnTo>
                    <a:pt x="12" y="15"/>
                  </a:lnTo>
                  <a:lnTo>
                    <a:pt x="11" y="20"/>
                  </a:lnTo>
                  <a:lnTo>
                    <a:pt x="10" y="30"/>
                  </a:lnTo>
                  <a:lnTo>
                    <a:pt x="10" y="3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10" name="Freeform 190"/>
            <p:cNvSpPr>
              <a:spLocks/>
            </p:cNvSpPr>
            <p:nvPr/>
          </p:nvSpPr>
          <p:spPr bwMode="auto">
            <a:xfrm>
              <a:off x="484756" y="4063064"/>
              <a:ext cx="11799" cy="15596"/>
            </a:xfrm>
            <a:custGeom>
              <a:avLst/>
              <a:gdLst>
                <a:gd name="T0" fmla="*/ 6 w 12"/>
                <a:gd name="T1" fmla="*/ 0 h 14"/>
                <a:gd name="T2" fmla="*/ 11 w 12"/>
                <a:gd name="T3" fmla="*/ 5 h 14"/>
                <a:gd name="T4" fmla="*/ 12 w 12"/>
                <a:gd name="T5" fmla="*/ 7 h 14"/>
                <a:gd name="T6" fmla="*/ 12 w 12"/>
                <a:gd name="T7" fmla="*/ 9 h 14"/>
                <a:gd name="T8" fmla="*/ 7 w 12"/>
                <a:gd name="T9" fmla="*/ 14 h 14"/>
                <a:gd name="T10" fmla="*/ 4 w 12"/>
                <a:gd name="T11" fmla="*/ 14 h 14"/>
                <a:gd name="T12" fmla="*/ 0 w 12"/>
                <a:gd name="T13" fmla="*/ 9 h 14"/>
                <a:gd name="T14" fmla="*/ 0 w 12"/>
                <a:gd name="T15" fmla="*/ 6 h 14"/>
                <a:gd name="T16" fmla="*/ 4 w 12"/>
                <a:gd name="T17" fmla="*/ 1 h 14"/>
                <a:gd name="T18" fmla="*/ 6 w 12"/>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6" y="0"/>
                  </a:moveTo>
                  <a:lnTo>
                    <a:pt x="11" y="5"/>
                  </a:lnTo>
                  <a:lnTo>
                    <a:pt x="12" y="7"/>
                  </a:lnTo>
                  <a:lnTo>
                    <a:pt x="12" y="9"/>
                  </a:lnTo>
                  <a:lnTo>
                    <a:pt x="7" y="14"/>
                  </a:lnTo>
                  <a:lnTo>
                    <a:pt x="4" y="14"/>
                  </a:lnTo>
                  <a:lnTo>
                    <a:pt x="0" y="9"/>
                  </a:lnTo>
                  <a:lnTo>
                    <a:pt x="0" y="6"/>
                  </a:lnTo>
                  <a:lnTo>
                    <a:pt x="4" y="1"/>
                  </a:lnTo>
                  <a:lnTo>
                    <a:pt x="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11" name="Freeform 191"/>
            <p:cNvSpPr>
              <a:spLocks noEditPoints="1"/>
            </p:cNvSpPr>
            <p:nvPr/>
          </p:nvSpPr>
          <p:spPr bwMode="auto">
            <a:xfrm>
              <a:off x="507371" y="3996226"/>
              <a:ext cx="43262" cy="82434"/>
            </a:xfrm>
            <a:custGeom>
              <a:avLst/>
              <a:gdLst>
                <a:gd name="T0" fmla="*/ 0 w 44"/>
                <a:gd name="T1" fmla="*/ 37 h 74"/>
                <a:gd name="T2" fmla="*/ 1 w 44"/>
                <a:gd name="T3" fmla="*/ 26 h 74"/>
                <a:gd name="T4" fmla="*/ 3 w 44"/>
                <a:gd name="T5" fmla="*/ 16 h 74"/>
                <a:gd name="T6" fmla="*/ 5 w 44"/>
                <a:gd name="T7" fmla="*/ 12 h 74"/>
                <a:gd name="T8" fmla="*/ 9 w 44"/>
                <a:gd name="T9" fmla="*/ 8 h 74"/>
                <a:gd name="T10" fmla="*/ 13 w 44"/>
                <a:gd name="T11" fmla="*/ 3 h 74"/>
                <a:gd name="T12" fmla="*/ 16 w 44"/>
                <a:gd name="T13" fmla="*/ 2 h 74"/>
                <a:gd name="T14" fmla="*/ 19 w 44"/>
                <a:gd name="T15" fmla="*/ 1 h 74"/>
                <a:gd name="T16" fmla="*/ 22 w 44"/>
                <a:gd name="T17" fmla="*/ 0 h 74"/>
                <a:gd name="T18" fmla="*/ 26 w 44"/>
                <a:gd name="T19" fmla="*/ 1 h 74"/>
                <a:gd name="T20" fmla="*/ 30 w 44"/>
                <a:gd name="T21" fmla="*/ 2 h 74"/>
                <a:gd name="T22" fmla="*/ 33 w 44"/>
                <a:gd name="T23" fmla="*/ 4 h 74"/>
                <a:gd name="T24" fmla="*/ 36 w 44"/>
                <a:gd name="T25" fmla="*/ 8 h 74"/>
                <a:gd name="T26" fmla="*/ 41 w 44"/>
                <a:gd name="T27" fmla="*/ 15 h 74"/>
                <a:gd name="T28" fmla="*/ 44 w 44"/>
                <a:gd name="T29" fmla="*/ 25 h 74"/>
                <a:gd name="T30" fmla="*/ 44 w 44"/>
                <a:gd name="T31" fmla="*/ 36 h 74"/>
                <a:gd name="T32" fmla="*/ 43 w 44"/>
                <a:gd name="T33" fmla="*/ 47 h 74"/>
                <a:gd name="T34" fmla="*/ 41 w 44"/>
                <a:gd name="T35" fmla="*/ 57 h 74"/>
                <a:gd name="T36" fmla="*/ 38 w 44"/>
                <a:gd name="T37" fmla="*/ 63 h 74"/>
                <a:gd name="T38" fmla="*/ 35 w 44"/>
                <a:gd name="T39" fmla="*/ 67 h 74"/>
                <a:gd name="T40" fmla="*/ 32 w 44"/>
                <a:gd name="T41" fmla="*/ 70 h 74"/>
                <a:gd name="T42" fmla="*/ 27 w 44"/>
                <a:gd name="T43" fmla="*/ 72 h 74"/>
                <a:gd name="T44" fmla="*/ 22 w 44"/>
                <a:gd name="T45" fmla="*/ 74 h 74"/>
                <a:gd name="T46" fmla="*/ 17 w 44"/>
                <a:gd name="T47" fmla="*/ 72 h 74"/>
                <a:gd name="T48" fmla="*/ 13 w 44"/>
                <a:gd name="T49" fmla="*/ 70 h 74"/>
                <a:gd name="T50" fmla="*/ 9 w 44"/>
                <a:gd name="T51" fmla="*/ 67 h 74"/>
                <a:gd name="T52" fmla="*/ 5 w 44"/>
                <a:gd name="T53" fmla="*/ 60 h 74"/>
                <a:gd name="T54" fmla="*/ 1 w 44"/>
                <a:gd name="T55" fmla="*/ 50 h 74"/>
                <a:gd name="T56" fmla="*/ 0 w 44"/>
                <a:gd name="T57" fmla="*/ 37 h 74"/>
                <a:gd name="T58" fmla="*/ 10 w 44"/>
                <a:gd name="T59" fmla="*/ 39 h 74"/>
                <a:gd name="T60" fmla="*/ 11 w 44"/>
                <a:gd name="T61" fmla="*/ 52 h 74"/>
                <a:gd name="T62" fmla="*/ 13 w 44"/>
                <a:gd name="T63" fmla="*/ 63 h 74"/>
                <a:gd name="T64" fmla="*/ 15 w 44"/>
                <a:gd name="T65" fmla="*/ 66 h 74"/>
                <a:gd name="T66" fmla="*/ 16 w 44"/>
                <a:gd name="T67" fmla="*/ 68 h 74"/>
                <a:gd name="T68" fmla="*/ 19 w 44"/>
                <a:gd name="T69" fmla="*/ 70 h 74"/>
                <a:gd name="T70" fmla="*/ 24 w 44"/>
                <a:gd name="T71" fmla="*/ 70 h 74"/>
                <a:gd name="T72" fmla="*/ 25 w 44"/>
                <a:gd name="T73" fmla="*/ 69 h 74"/>
                <a:gd name="T74" fmla="*/ 27 w 44"/>
                <a:gd name="T75" fmla="*/ 68 h 74"/>
                <a:gd name="T76" fmla="*/ 30 w 44"/>
                <a:gd name="T77" fmla="*/ 66 h 74"/>
                <a:gd name="T78" fmla="*/ 32 w 44"/>
                <a:gd name="T79" fmla="*/ 59 h 74"/>
                <a:gd name="T80" fmla="*/ 34 w 44"/>
                <a:gd name="T81" fmla="*/ 48 h 74"/>
                <a:gd name="T82" fmla="*/ 34 w 44"/>
                <a:gd name="T83" fmla="*/ 23 h 74"/>
                <a:gd name="T84" fmla="*/ 32 w 44"/>
                <a:gd name="T85" fmla="*/ 13 h 74"/>
                <a:gd name="T86" fmla="*/ 28 w 44"/>
                <a:gd name="T87" fmla="*/ 7 h 74"/>
                <a:gd name="T88" fmla="*/ 26 w 44"/>
                <a:gd name="T89" fmla="*/ 4 h 74"/>
                <a:gd name="T90" fmla="*/ 24 w 44"/>
                <a:gd name="T91" fmla="*/ 4 h 74"/>
                <a:gd name="T92" fmla="*/ 22 w 44"/>
                <a:gd name="T93" fmla="*/ 3 h 74"/>
                <a:gd name="T94" fmla="*/ 17 w 44"/>
                <a:gd name="T95" fmla="*/ 5 h 74"/>
                <a:gd name="T96" fmla="*/ 16 w 44"/>
                <a:gd name="T97" fmla="*/ 7 h 74"/>
                <a:gd name="T98" fmla="*/ 14 w 44"/>
                <a:gd name="T99" fmla="*/ 10 h 74"/>
                <a:gd name="T100" fmla="*/ 12 w 44"/>
                <a:gd name="T101" fmla="*/ 15 h 74"/>
                <a:gd name="T102" fmla="*/ 11 w 44"/>
                <a:gd name="T103" fmla="*/ 20 h 74"/>
                <a:gd name="T104" fmla="*/ 10 w 44"/>
                <a:gd name="T105" fmla="*/ 30 h 74"/>
                <a:gd name="T106" fmla="*/ 10 w 44"/>
                <a:gd name="T107" fmla="*/ 39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7"/>
                  </a:moveTo>
                  <a:lnTo>
                    <a:pt x="1" y="26"/>
                  </a:lnTo>
                  <a:lnTo>
                    <a:pt x="3" y="16"/>
                  </a:lnTo>
                  <a:lnTo>
                    <a:pt x="5" y="12"/>
                  </a:lnTo>
                  <a:lnTo>
                    <a:pt x="9" y="8"/>
                  </a:lnTo>
                  <a:lnTo>
                    <a:pt x="13" y="3"/>
                  </a:lnTo>
                  <a:lnTo>
                    <a:pt x="16" y="2"/>
                  </a:lnTo>
                  <a:lnTo>
                    <a:pt x="19" y="1"/>
                  </a:lnTo>
                  <a:lnTo>
                    <a:pt x="22" y="0"/>
                  </a:lnTo>
                  <a:lnTo>
                    <a:pt x="26" y="1"/>
                  </a:lnTo>
                  <a:lnTo>
                    <a:pt x="30" y="2"/>
                  </a:lnTo>
                  <a:lnTo>
                    <a:pt x="33" y="4"/>
                  </a:lnTo>
                  <a:lnTo>
                    <a:pt x="36" y="8"/>
                  </a:lnTo>
                  <a:lnTo>
                    <a:pt x="41" y="15"/>
                  </a:lnTo>
                  <a:lnTo>
                    <a:pt x="44" y="25"/>
                  </a:lnTo>
                  <a:lnTo>
                    <a:pt x="44" y="36"/>
                  </a:lnTo>
                  <a:lnTo>
                    <a:pt x="43" y="47"/>
                  </a:lnTo>
                  <a:lnTo>
                    <a:pt x="41" y="57"/>
                  </a:lnTo>
                  <a:lnTo>
                    <a:pt x="38" y="63"/>
                  </a:lnTo>
                  <a:lnTo>
                    <a:pt x="35" y="67"/>
                  </a:lnTo>
                  <a:lnTo>
                    <a:pt x="32" y="70"/>
                  </a:lnTo>
                  <a:lnTo>
                    <a:pt x="27" y="72"/>
                  </a:lnTo>
                  <a:lnTo>
                    <a:pt x="22" y="74"/>
                  </a:lnTo>
                  <a:lnTo>
                    <a:pt x="17" y="72"/>
                  </a:lnTo>
                  <a:lnTo>
                    <a:pt x="13" y="70"/>
                  </a:lnTo>
                  <a:lnTo>
                    <a:pt x="9" y="67"/>
                  </a:lnTo>
                  <a:lnTo>
                    <a:pt x="5" y="60"/>
                  </a:lnTo>
                  <a:lnTo>
                    <a:pt x="1" y="50"/>
                  </a:lnTo>
                  <a:lnTo>
                    <a:pt x="0" y="37"/>
                  </a:lnTo>
                  <a:close/>
                  <a:moveTo>
                    <a:pt x="10" y="39"/>
                  </a:moveTo>
                  <a:lnTo>
                    <a:pt x="11" y="52"/>
                  </a:lnTo>
                  <a:lnTo>
                    <a:pt x="13" y="63"/>
                  </a:lnTo>
                  <a:lnTo>
                    <a:pt x="15" y="66"/>
                  </a:lnTo>
                  <a:lnTo>
                    <a:pt x="16" y="68"/>
                  </a:lnTo>
                  <a:lnTo>
                    <a:pt x="19" y="70"/>
                  </a:lnTo>
                  <a:lnTo>
                    <a:pt x="24" y="70"/>
                  </a:lnTo>
                  <a:lnTo>
                    <a:pt x="25" y="69"/>
                  </a:lnTo>
                  <a:lnTo>
                    <a:pt x="27" y="68"/>
                  </a:lnTo>
                  <a:lnTo>
                    <a:pt x="30" y="66"/>
                  </a:lnTo>
                  <a:lnTo>
                    <a:pt x="32" y="59"/>
                  </a:lnTo>
                  <a:lnTo>
                    <a:pt x="34" y="48"/>
                  </a:lnTo>
                  <a:lnTo>
                    <a:pt x="34" y="23"/>
                  </a:lnTo>
                  <a:lnTo>
                    <a:pt x="32" y="13"/>
                  </a:lnTo>
                  <a:lnTo>
                    <a:pt x="28" y="7"/>
                  </a:lnTo>
                  <a:lnTo>
                    <a:pt x="26" y="4"/>
                  </a:lnTo>
                  <a:lnTo>
                    <a:pt x="24" y="4"/>
                  </a:lnTo>
                  <a:lnTo>
                    <a:pt x="22" y="3"/>
                  </a:lnTo>
                  <a:lnTo>
                    <a:pt x="17" y="5"/>
                  </a:lnTo>
                  <a:lnTo>
                    <a:pt x="16" y="7"/>
                  </a:lnTo>
                  <a:lnTo>
                    <a:pt x="14" y="10"/>
                  </a:lnTo>
                  <a:lnTo>
                    <a:pt x="12" y="15"/>
                  </a:lnTo>
                  <a:lnTo>
                    <a:pt x="11" y="20"/>
                  </a:lnTo>
                  <a:lnTo>
                    <a:pt x="10" y="30"/>
                  </a:lnTo>
                  <a:lnTo>
                    <a:pt x="10" y="3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12" name="Freeform 192"/>
            <p:cNvSpPr>
              <a:spLocks/>
            </p:cNvSpPr>
            <p:nvPr/>
          </p:nvSpPr>
          <p:spPr bwMode="auto">
            <a:xfrm>
              <a:off x="560465" y="3997340"/>
              <a:ext cx="39329" cy="81320"/>
            </a:xfrm>
            <a:custGeom>
              <a:avLst/>
              <a:gdLst>
                <a:gd name="T0" fmla="*/ 40 w 40"/>
                <a:gd name="T1" fmla="*/ 0 h 73"/>
                <a:gd name="T2" fmla="*/ 36 w 40"/>
                <a:gd name="T3" fmla="*/ 9 h 73"/>
                <a:gd name="T4" fmla="*/ 15 w 40"/>
                <a:gd name="T5" fmla="*/ 9 h 73"/>
                <a:gd name="T6" fmla="*/ 10 w 40"/>
                <a:gd name="T7" fmla="*/ 19 h 73"/>
                <a:gd name="T8" fmla="*/ 23 w 40"/>
                <a:gd name="T9" fmla="*/ 22 h 73"/>
                <a:gd name="T10" fmla="*/ 33 w 40"/>
                <a:gd name="T11" fmla="*/ 30 h 73"/>
                <a:gd name="T12" fmla="*/ 37 w 40"/>
                <a:gd name="T13" fmla="*/ 36 h 73"/>
                <a:gd name="T14" fmla="*/ 38 w 40"/>
                <a:gd name="T15" fmla="*/ 41 h 73"/>
                <a:gd name="T16" fmla="*/ 39 w 40"/>
                <a:gd name="T17" fmla="*/ 46 h 73"/>
                <a:gd name="T18" fmla="*/ 39 w 40"/>
                <a:gd name="T19" fmla="*/ 49 h 73"/>
                <a:gd name="T20" fmla="*/ 37 w 40"/>
                <a:gd name="T21" fmla="*/ 56 h 73"/>
                <a:gd name="T22" fmla="*/ 35 w 40"/>
                <a:gd name="T23" fmla="*/ 60 h 73"/>
                <a:gd name="T24" fmla="*/ 32 w 40"/>
                <a:gd name="T25" fmla="*/ 65 h 73"/>
                <a:gd name="T26" fmla="*/ 28 w 40"/>
                <a:gd name="T27" fmla="*/ 67 h 73"/>
                <a:gd name="T28" fmla="*/ 19 w 40"/>
                <a:gd name="T29" fmla="*/ 71 h 73"/>
                <a:gd name="T30" fmla="*/ 16 w 40"/>
                <a:gd name="T31" fmla="*/ 73 h 73"/>
                <a:gd name="T32" fmla="*/ 6 w 40"/>
                <a:gd name="T33" fmla="*/ 73 h 73"/>
                <a:gd name="T34" fmla="*/ 5 w 40"/>
                <a:gd name="T35" fmla="*/ 71 h 73"/>
                <a:gd name="T36" fmla="*/ 3 w 40"/>
                <a:gd name="T37" fmla="*/ 70 h 73"/>
                <a:gd name="T38" fmla="*/ 2 w 40"/>
                <a:gd name="T39" fmla="*/ 69 h 73"/>
                <a:gd name="T40" fmla="*/ 1 w 40"/>
                <a:gd name="T41" fmla="*/ 67 h 73"/>
                <a:gd name="T42" fmla="*/ 0 w 40"/>
                <a:gd name="T43" fmla="*/ 66 h 73"/>
                <a:gd name="T44" fmla="*/ 0 w 40"/>
                <a:gd name="T45" fmla="*/ 65 h 73"/>
                <a:gd name="T46" fmla="*/ 2 w 40"/>
                <a:gd name="T47" fmla="*/ 63 h 73"/>
                <a:gd name="T48" fmla="*/ 7 w 40"/>
                <a:gd name="T49" fmla="*/ 63 h 73"/>
                <a:gd name="T50" fmla="*/ 10 w 40"/>
                <a:gd name="T51" fmla="*/ 65 h 73"/>
                <a:gd name="T52" fmla="*/ 13 w 40"/>
                <a:gd name="T53" fmla="*/ 66 h 73"/>
                <a:gd name="T54" fmla="*/ 15 w 40"/>
                <a:gd name="T55" fmla="*/ 67 h 73"/>
                <a:gd name="T56" fmla="*/ 22 w 40"/>
                <a:gd name="T57" fmla="*/ 67 h 73"/>
                <a:gd name="T58" fmla="*/ 28 w 40"/>
                <a:gd name="T59" fmla="*/ 63 h 73"/>
                <a:gd name="T60" fmla="*/ 30 w 40"/>
                <a:gd name="T61" fmla="*/ 59 h 73"/>
                <a:gd name="T62" fmla="*/ 32 w 40"/>
                <a:gd name="T63" fmla="*/ 56 h 73"/>
                <a:gd name="T64" fmla="*/ 33 w 40"/>
                <a:gd name="T65" fmla="*/ 52 h 73"/>
                <a:gd name="T66" fmla="*/ 33 w 40"/>
                <a:gd name="T67" fmla="*/ 48 h 73"/>
                <a:gd name="T68" fmla="*/ 30 w 40"/>
                <a:gd name="T69" fmla="*/ 42 h 73"/>
                <a:gd name="T70" fmla="*/ 26 w 40"/>
                <a:gd name="T71" fmla="*/ 37 h 73"/>
                <a:gd name="T72" fmla="*/ 24 w 40"/>
                <a:gd name="T73" fmla="*/ 34 h 73"/>
                <a:gd name="T74" fmla="*/ 21 w 40"/>
                <a:gd name="T75" fmla="*/ 32 h 73"/>
                <a:gd name="T76" fmla="*/ 17 w 40"/>
                <a:gd name="T77" fmla="*/ 31 h 73"/>
                <a:gd name="T78" fmla="*/ 13 w 40"/>
                <a:gd name="T79" fmla="*/ 30 h 73"/>
                <a:gd name="T80" fmla="*/ 7 w 40"/>
                <a:gd name="T81" fmla="*/ 29 h 73"/>
                <a:gd name="T82" fmla="*/ 2 w 40"/>
                <a:gd name="T83" fmla="*/ 29 h 73"/>
                <a:gd name="T84" fmla="*/ 16 w 40"/>
                <a:gd name="T85" fmla="*/ 0 h 73"/>
                <a:gd name="T86" fmla="*/ 40 w 40"/>
                <a:gd name="T87" fmla="*/ 0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
                <a:gd name="T133" fmla="*/ 0 h 73"/>
                <a:gd name="T134" fmla="*/ 40 w 40"/>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 h="73">
                  <a:moveTo>
                    <a:pt x="40" y="0"/>
                  </a:moveTo>
                  <a:lnTo>
                    <a:pt x="36" y="9"/>
                  </a:lnTo>
                  <a:lnTo>
                    <a:pt x="15" y="9"/>
                  </a:lnTo>
                  <a:lnTo>
                    <a:pt x="10" y="19"/>
                  </a:lnTo>
                  <a:lnTo>
                    <a:pt x="23" y="22"/>
                  </a:lnTo>
                  <a:lnTo>
                    <a:pt x="33" y="30"/>
                  </a:lnTo>
                  <a:lnTo>
                    <a:pt x="37" y="36"/>
                  </a:lnTo>
                  <a:lnTo>
                    <a:pt x="38" y="41"/>
                  </a:lnTo>
                  <a:lnTo>
                    <a:pt x="39" y="46"/>
                  </a:lnTo>
                  <a:lnTo>
                    <a:pt x="39" y="49"/>
                  </a:lnTo>
                  <a:lnTo>
                    <a:pt x="37" y="56"/>
                  </a:lnTo>
                  <a:lnTo>
                    <a:pt x="35" y="60"/>
                  </a:lnTo>
                  <a:lnTo>
                    <a:pt x="32" y="65"/>
                  </a:lnTo>
                  <a:lnTo>
                    <a:pt x="28" y="67"/>
                  </a:lnTo>
                  <a:lnTo>
                    <a:pt x="19" y="71"/>
                  </a:lnTo>
                  <a:lnTo>
                    <a:pt x="16" y="73"/>
                  </a:lnTo>
                  <a:lnTo>
                    <a:pt x="6" y="73"/>
                  </a:lnTo>
                  <a:lnTo>
                    <a:pt x="5" y="71"/>
                  </a:lnTo>
                  <a:lnTo>
                    <a:pt x="3" y="70"/>
                  </a:lnTo>
                  <a:lnTo>
                    <a:pt x="2" y="69"/>
                  </a:lnTo>
                  <a:lnTo>
                    <a:pt x="1" y="67"/>
                  </a:lnTo>
                  <a:lnTo>
                    <a:pt x="0" y="66"/>
                  </a:lnTo>
                  <a:lnTo>
                    <a:pt x="0" y="65"/>
                  </a:lnTo>
                  <a:lnTo>
                    <a:pt x="2" y="63"/>
                  </a:lnTo>
                  <a:lnTo>
                    <a:pt x="7" y="63"/>
                  </a:lnTo>
                  <a:lnTo>
                    <a:pt x="10" y="65"/>
                  </a:lnTo>
                  <a:lnTo>
                    <a:pt x="13" y="66"/>
                  </a:lnTo>
                  <a:lnTo>
                    <a:pt x="15" y="67"/>
                  </a:lnTo>
                  <a:lnTo>
                    <a:pt x="22" y="67"/>
                  </a:lnTo>
                  <a:lnTo>
                    <a:pt x="28" y="63"/>
                  </a:lnTo>
                  <a:lnTo>
                    <a:pt x="30" y="59"/>
                  </a:lnTo>
                  <a:lnTo>
                    <a:pt x="32" y="56"/>
                  </a:lnTo>
                  <a:lnTo>
                    <a:pt x="33" y="52"/>
                  </a:lnTo>
                  <a:lnTo>
                    <a:pt x="33" y="48"/>
                  </a:lnTo>
                  <a:lnTo>
                    <a:pt x="30" y="42"/>
                  </a:lnTo>
                  <a:lnTo>
                    <a:pt x="26" y="37"/>
                  </a:lnTo>
                  <a:lnTo>
                    <a:pt x="24" y="34"/>
                  </a:lnTo>
                  <a:lnTo>
                    <a:pt x="21" y="32"/>
                  </a:lnTo>
                  <a:lnTo>
                    <a:pt x="17" y="31"/>
                  </a:lnTo>
                  <a:lnTo>
                    <a:pt x="13" y="30"/>
                  </a:lnTo>
                  <a:lnTo>
                    <a:pt x="7" y="29"/>
                  </a:lnTo>
                  <a:lnTo>
                    <a:pt x="2" y="29"/>
                  </a:lnTo>
                  <a:lnTo>
                    <a:pt x="16" y="0"/>
                  </a:lnTo>
                  <a:lnTo>
                    <a:pt x="4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13" name="Freeform 193"/>
            <p:cNvSpPr>
              <a:spLocks noEditPoints="1"/>
            </p:cNvSpPr>
            <p:nvPr/>
          </p:nvSpPr>
          <p:spPr bwMode="auto">
            <a:xfrm>
              <a:off x="376601" y="3752266"/>
              <a:ext cx="43262" cy="82434"/>
            </a:xfrm>
            <a:custGeom>
              <a:avLst/>
              <a:gdLst>
                <a:gd name="T0" fmla="*/ 0 w 44"/>
                <a:gd name="T1" fmla="*/ 38 h 74"/>
                <a:gd name="T2" fmla="*/ 1 w 44"/>
                <a:gd name="T3" fmla="*/ 27 h 74"/>
                <a:gd name="T4" fmla="*/ 3 w 44"/>
                <a:gd name="T5" fmla="*/ 17 h 74"/>
                <a:gd name="T6" fmla="*/ 5 w 44"/>
                <a:gd name="T7" fmla="*/ 12 h 74"/>
                <a:gd name="T8" fmla="*/ 9 w 44"/>
                <a:gd name="T9" fmla="*/ 8 h 74"/>
                <a:gd name="T10" fmla="*/ 13 w 44"/>
                <a:gd name="T11" fmla="*/ 4 h 74"/>
                <a:gd name="T12" fmla="*/ 16 w 44"/>
                <a:gd name="T13" fmla="*/ 3 h 74"/>
                <a:gd name="T14" fmla="*/ 19 w 44"/>
                <a:gd name="T15" fmla="*/ 1 h 74"/>
                <a:gd name="T16" fmla="*/ 22 w 44"/>
                <a:gd name="T17" fmla="*/ 0 h 74"/>
                <a:gd name="T18" fmla="*/ 26 w 44"/>
                <a:gd name="T19" fmla="*/ 1 h 74"/>
                <a:gd name="T20" fmla="*/ 30 w 44"/>
                <a:gd name="T21" fmla="*/ 3 h 74"/>
                <a:gd name="T22" fmla="*/ 33 w 44"/>
                <a:gd name="T23" fmla="*/ 5 h 74"/>
                <a:gd name="T24" fmla="*/ 36 w 44"/>
                <a:gd name="T25" fmla="*/ 8 h 74"/>
                <a:gd name="T26" fmla="*/ 41 w 44"/>
                <a:gd name="T27" fmla="*/ 16 h 74"/>
                <a:gd name="T28" fmla="*/ 44 w 44"/>
                <a:gd name="T29" fmla="*/ 26 h 74"/>
                <a:gd name="T30" fmla="*/ 44 w 44"/>
                <a:gd name="T31" fmla="*/ 48 h 74"/>
                <a:gd name="T32" fmla="*/ 41 w 44"/>
                <a:gd name="T33" fmla="*/ 57 h 74"/>
                <a:gd name="T34" fmla="*/ 38 w 44"/>
                <a:gd name="T35" fmla="*/ 63 h 74"/>
                <a:gd name="T36" fmla="*/ 35 w 44"/>
                <a:gd name="T37" fmla="*/ 67 h 74"/>
                <a:gd name="T38" fmla="*/ 32 w 44"/>
                <a:gd name="T39" fmla="*/ 71 h 74"/>
                <a:gd name="T40" fmla="*/ 29 w 44"/>
                <a:gd name="T41" fmla="*/ 73 h 74"/>
                <a:gd name="T42" fmla="*/ 25 w 44"/>
                <a:gd name="T43" fmla="*/ 74 h 74"/>
                <a:gd name="T44" fmla="*/ 22 w 44"/>
                <a:gd name="T45" fmla="*/ 74 h 74"/>
                <a:gd name="T46" fmla="*/ 18 w 44"/>
                <a:gd name="T47" fmla="*/ 73 h 74"/>
                <a:gd name="T48" fmla="*/ 13 w 44"/>
                <a:gd name="T49" fmla="*/ 71 h 74"/>
                <a:gd name="T50" fmla="*/ 9 w 44"/>
                <a:gd name="T51" fmla="*/ 67 h 74"/>
                <a:gd name="T52" fmla="*/ 5 w 44"/>
                <a:gd name="T53" fmla="*/ 62 h 74"/>
                <a:gd name="T54" fmla="*/ 1 w 44"/>
                <a:gd name="T55" fmla="*/ 51 h 74"/>
                <a:gd name="T56" fmla="*/ 0 w 44"/>
                <a:gd name="T57" fmla="*/ 38 h 74"/>
                <a:gd name="T58" fmla="*/ 10 w 44"/>
                <a:gd name="T59" fmla="*/ 40 h 74"/>
                <a:gd name="T60" fmla="*/ 11 w 44"/>
                <a:gd name="T61" fmla="*/ 52 h 74"/>
                <a:gd name="T62" fmla="*/ 13 w 44"/>
                <a:gd name="T63" fmla="*/ 63 h 74"/>
                <a:gd name="T64" fmla="*/ 15 w 44"/>
                <a:gd name="T65" fmla="*/ 66 h 74"/>
                <a:gd name="T66" fmla="*/ 16 w 44"/>
                <a:gd name="T67" fmla="*/ 68 h 74"/>
                <a:gd name="T68" fmla="*/ 20 w 44"/>
                <a:gd name="T69" fmla="*/ 71 h 74"/>
                <a:gd name="T70" fmla="*/ 24 w 44"/>
                <a:gd name="T71" fmla="*/ 71 h 74"/>
                <a:gd name="T72" fmla="*/ 26 w 44"/>
                <a:gd name="T73" fmla="*/ 70 h 74"/>
                <a:gd name="T74" fmla="*/ 30 w 44"/>
                <a:gd name="T75" fmla="*/ 66 h 74"/>
                <a:gd name="T76" fmla="*/ 32 w 44"/>
                <a:gd name="T77" fmla="*/ 60 h 74"/>
                <a:gd name="T78" fmla="*/ 34 w 44"/>
                <a:gd name="T79" fmla="*/ 49 h 74"/>
                <a:gd name="T80" fmla="*/ 34 w 44"/>
                <a:gd name="T81" fmla="*/ 23 h 74"/>
                <a:gd name="T82" fmla="*/ 32 w 44"/>
                <a:gd name="T83" fmla="*/ 14 h 74"/>
                <a:gd name="T84" fmla="*/ 29 w 44"/>
                <a:gd name="T85" fmla="*/ 7 h 74"/>
                <a:gd name="T86" fmla="*/ 26 w 44"/>
                <a:gd name="T87" fmla="*/ 5 h 74"/>
                <a:gd name="T88" fmla="*/ 24 w 44"/>
                <a:gd name="T89" fmla="*/ 5 h 74"/>
                <a:gd name="T90" fmla="*/ 22 w 44"/>
                <a:gd name="T91" fmla="*/ 4 h 74"/>
                <a:gd name="T92" fmla="*/ 20 w 44"/>
                <a:gd name="T93" fmla="*/ 5 h 74"/>
                <a:gd name="T94" fmla="*/ 19 w 44"/>
                <a:gd name="T95" fmla="*/ 6 h 74"/>
                <a:gd name="T96" fmla="*/ 16 w 44"/>
                <a:gd name="T97" fmla="*/ 7 h 74"/>
                <a:gd name="T98" fmla="*/ 14 w 44"/>
                <a:gd name="T99" fmla="*/ 10 h 74"/>
                <a:gd name="T100" fmla="*/ 12 w 44"/>
                <a:gd name="T101" fmla="*/ 16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8"/>
                  </a:moveTo>
                  <a:lnTo>
                    <a:pt x="1" y="27"/>
                  </a:lnTo>
                  <a:lnTo>
                    <a:pt x="3" y="17"/>
                  </a:lnTo>
                  <a:lnTo>
                    <a:pt x="5" y="12"/>
                  </a:lnTo>
                  <a:lnTo>
                    <a:pt x="9" y="8"/>
                  </a:lnTo>
                  <a:lnTo>
                    <a:pt x="13" y="4"/>
                  </a:lnTo>
                  <a:lnTo>
                    <a:pt x="16" y="3"/>
                  </a:lnTo>
                  <a:lnTo>
                    <a:pt x="19" y="1"/>
                  </a:lnTo>
                  <a:lnTo>
                    <a:pt x="22" y="0"/>
                  </a:lnTo>
                  <a:lnTo>
                    <a:pt x="26" y="1"/>
                  </a:lnTo>
                  <a:lnTo>
                    <a:pt x="30" y="3"/>
                  </a:lnTo>
                  <a:lnTo>
                    <a:pt x="33" y="5"/>
                  </a:lnTo>
                  <a:lnTo>
                    <a:pt x="36" y="8"/>
                  </a:lnTo>
                  <a:lnTo>
                    <a:pt x="41" y="16"/>
                  </a:lnTo>
                  <a:lnTo>
                    <a:pt x="44" y="26"/>
                  </a:lnTo>
                  <a:lnTo>
                    <a:pt x="44" y="48"/>
                  </a:lnTo>
                  <a:lnTo>
                    <a:pt x="41" y="57"/>
                  </a:lnTo>
                  <a:lnTo>
                    <a:pt x="38" y="63"/>
                  </a:lnTo>
                  <a:lnTo>
                    <a:pt x="35" y="67"/>
                  </a:lnTo>
                  <a:lnTo>
                    <a:pt x="32" y="71"/>
                  </a:lnTo>
                  <a:lnTo>
                    <a:pt x="29" y="73"/>
                  </a:lnTo>
                  <a:lnTo>
                    <a:pt x="25" y="74"/>
                  </a:lnTo>
                  <a:lnTo>
                    <a:pt x="22" y="74"/>
                  </a:lnTo>
                  <a:lnTo>
                    <a:pt x="18" y="73"/>
                  </a:lnTo>
                  <a:lnTo>
                    <a:pt x="13" y="71"/>
                  </a:lnTo>
                  <a:lnTo>
                    <a:pt x="9" y="67"/>
                  </a:lnTo>
                  <a:lnTo>
                    <a:pt x="5" y="62"/>
                  </a:lnTo>
                  <a:lnTo>
                    <a:pt x="1" y="51"/>
                  </a:lnTo>
                  <a:lnTo>
                    <a:pt x="0" y="38"/>
                  </a:lnTo>
                  <a:close/>
                  <a:moveTo>
                    <a:pt x="10" y="40"/>
                  </a:moveTo>
                  <a:lnTo>
                    <a:pt x="11" y="52"/>
                  </a:lnTo>
                  <a:lnTo>
                    <a:pt x="13" y="63"/>
                  </a:lnTo>
                  <a:lnTo>
                    <a:pt x="15" y="66"/>
                  </a:lnTo>
                  <a:lnTo>
                    <a:pt x="16" y="68"/>
                  </a:lnTo>
                  <a:lnTo>
                    <a:pt x="20" y="71"/>
                  </a:lnTo>
                  <a:lnTo>
                    <a:pt x="24" y="71"/>
                  </a:lnTo>
                  <a:lnTo>
                    <a:pt x="26" y="70"/>
                  </a:lnTo>
                  <a:lnTo>
                    <a:pt x="30" y="66"/>
                  </a:lnTo>
                  <a:lnTo>
                    <a:pt x="32" y="60"/>
                  </a:lnTo>
                  <a:lnTo>
                    <a:pt x="34" y="49"/>
                  </a:lnTo>
                  <a:lnTo>
                    <a:pt x="34" y="23"/>
                  </a:lnTo>
                  <a:lnTo>
                    <a:pt x="32" y="14"/>
                  </a:lnTo>
                  <a:lnTo>
                    <a:pt x="29" y="7"/>
                  </a:lnTo>
                  <a:lnTo>
                    <a:pt x="26" y="5"/>
                  </a:lnTo>
                  <a:lnTo>
                    <a:pt x="24" y="5"/>
                  </a:lnTo>
                  <a:lnTo>
                    <a:pt x="22" y="4"/>
                  </a:lnTo>
                  <a:lnTo>
                    <a:pt x="20" y="5"/>
                  </a:lnTo>
                  <a:lnTo>
                    <a:pt x="19" y="6"/>
                  </a:lnTo>
                  <a:lnTo>
                    <a:pt x="16" y="7"/>
                  </a:lnTo>
                  <a:lnTo>
                    <a:pt x="14" y="10"/>
                  </a:lnTo>
                  <a:lnTo>
                    <a:pt x="12" y="16"/>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14" name="Freeform 194"/>
            <p:cNvSpPr>
              <a:spLocks/>
            </p:cNvSpPr>
            <p:nvPr/>
          </p:nvSpPr>
          <p:spPr bwMode="auto">
            <a:xfrm>
              <a:off x="432645" y="3821332"/>
              <a:ext cx="11799" cy="13368"/>
            </a:xfrm>
            <a:custGeom>
              <a:avLst/>
              <a:gdLst>
                <a:gd name="T0" fmla="*/ 7 w 12"/>
                <a:gd name="T1" fmla="*/ 0 h 12"/>
                <a:gd name="T2" fmla="*/ 8 w 12"/>
                <a:gd name="T3" fmla="*/ 0 h 12"/>
                <a:gd name="T4" fmla="*/ 11 w 12"/>
                <a:gd name="T5" fmla="*/ 3 h 12"/>
                <a:gd name="T6" fmla="*/ 12 w 12"/>
                <a:gd name="T7" fmla="*/ 5 h 12"/>
                <a:gd name="T8" fmla="*/ 12 w 12"/>
                <a:gd name="T9" fmla="*/ 8 h 12"/>
                <a:gd name="T10" fmla="*/ 8 w 12"/>
                <a:gd name="T11" fmla="*/ 12 h 12"/>
                <a:gd name="T12" fmla="*/ 4 w 12"/>
                <a:gd name="T13" fmla="*/ 12 h 12"/>
                <a:gd name="T14" fmla="*/ 0 w 12"/>
                <a:gd name="T15" fmla="*/ 8 h 12"/>
                <a:gd name="T16" fmla="*/ 0 w 12"/>
                <a:gd name="T17" fmla="*/ 4 h 12"/>
                <a:gd name="T18" fmla="*/ 4 w 12"/>
                <a:gd name="T19" fmla="*/ 0 h 12"/>
                <a:gd name="T20" fmla="*/ 7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7" y="0"/>
                  </a:moveTo>
                  <a:lnTo>
                    <a:pt x="8" y="0"/>
                  </a:lnTo>
                  <a:lnTo>
                    <a:pt x="11" y="3"/>
                  </a:lnTo>
                  <a:lnTo>
                    <a:pt x="12" y="5"/>
                  </a:lnTo>
                  <a:lnTo>
                    <a:pt x="12" y="8"/>
                  </a:lnTo>
                  <a:lnTo>
                    <a:pt x="8" y="12"/>
                  </a:lnTo>
                  <a:lnTo>
                    <a:pt x="4" y="12"/>
                  </a:lnTo>
                  <a:lnTo>
                    <a:pt x="0" y="8"/>
                  </a:lnTo>
                  <a:lnTo>
                    <a:pt x="0" y="4"/>
                  </a:lnTo>
                  <a:lnTo>
                    <a:pt x="4" y="0"/>
                  </a:lnTo>
                  <a:lnTo>
                    <a:pt x="7"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15" name="Freeform 195"/>
            <p:cNvSpPr>
              <a:spLocks noEditPoints="1"/>
            </p:cNvSpPr>
            <p:nvPr/>
          </p:nvSpPr>
          <p:spPr bwMode="auto">
            <a:xfrm>
              <a:off x="455259" y="3752266"/>
              <a:ext cx="43262" cy="82434"/>
            </a:xfrm>
            <a:custGeom>
              <a:avLst/>
              <a:gdLst>
                <a:gd name="T0" fmla="*/ 0 w 44"/>
                <a:gd name="T1" fmla="*/ 38 h 74"/>
                <a:gd name="T2" fmla="*/ 1 w 44"/>
                <a:gd name="T3" fmla="*/ 27 h 74"/>
                <a:gd name="T4" fmla="*/ 3 w 44"/>
                <a:gd name="T5" fmla="*/ 17 h 74"/>
                <a:gd name="T6" fmla="*/ 6 w 44"/>
                <a:gd name="T7" fmla="*/ 12 h 74"/>
                <a:gd name="T8" fmla="*/ 9 w 44"/>
                <a:gd name="T9" fmla="*/ 8 h 74"/>
                <a:gd name="T10" fmla="*/ 13 w 44"/>
                <a:gd name="T11" fmla="*/ 4 h 74"/>
                <a:gd name="T12" fmla="*/ 17 w 44"/>
                <a:gd name="T13" fmla="*/ 3 h 74"/>
                <a:gd name="T14" fmla="*/ 19 w 44"/>
                <a:gd name="T15" fmla="*/ 1 h 74"/>
                <a:gd name="T16" fmla="*/ 22 w 44"/>
                <a:gd name="T17" fmla="*/ 0 h 74"/>
                <a:gd name="T18" fmla="*/ 27 w 44"/>
                <a:gd name="T19" fmla="*/ 1 h 74"/>
                <a:gd name="T20" fmla="*/ 30 w 44"/>
                <a:gd name="T21" fmla="*/ 3 h 74"/>
                <a:gd name="T22" fmla="*/ 33 w 44"/>
                <a:gd name="T23" fmla="*/ 5 h 74"/>
                <a:gd name="T24" fmla="*/ 36 w 44"/>
                <a:gd name="T25" fmla="*/ 8 h 74"/>
                <a:gd name="T26" fmla="*/ 41 w 44"/>
                <a:gd name="T27" fmla="*/ 16 h 74"/>
                <a:gd name="T28" fmla="*/ 44 w 44"/>
                <a:gd name="T29" fmla="*/ 26 h 74"/>
                <a:gd name="T30" fmla="*/ 44 w 44"/>
                <a:gd name="T31" fmla="*/ 37 h 74"/>
                <a:gd name="T32" fmla="*/ 43 w 44"/>
                <a:gd name="T33" fmla="*/ 48 h 74"/>
                <a:gd name="T34" fmla="*/ 41 w 44"/>
                <a:gd name="T35" fmla="*/ 57 h 74"/>
                <a:gd name="T36" fmla="*/ 39 w 44"/>
                <a:gd name="T37" fmla="*/ 63 h 74"/>
                <a:gd name="T38" fmla="*/ 35 w 44"/>
                <a:gd name="T39" fmla="*/ 67 h 74"/>
                <a:gd name="T40" fmla="*/ 32 w 44"/>
                <a:gd name="T41" fmla="*/ 71 h 74"/>
                <a:gd name="T42" fmla="*/ 28 w 44"/>
                <a:gd name="T43" fmla="*/ 73 h 74"/>
                <a:gd name="T44" fmla="*/ 22 w 44"/>
                <a:gd name="T45" fmla="*/ 74 h 74"/>
                <a:gd name="T46" fmla="*/ 18 w 44"/>
                <a:gd name="T47" fmla="*/ 73 h 74"/>
                <a:gd name="T48" fmla="*/ 13 w 44"/>
                <a:gd name="T49" fmla="*/ 71 h 74"/>
                <a:gd name="T50" fmla="*/ 9 w 44"/>
                <a:gd name="T51" fmla="*/ 67 h 74"/>
                <a:gd name="T52" fmla="*/ 6 w 44"/>
                <a:gd name="T53" fmla="*/ 62 h 74"/>
                <a:gd name="T54" fmla="*/ 1 w 44"/>
                <a:gd name="T55" fmla="*/ 51 h 74"/>
                <a:gd name="T56" fmla="*/ 0 w 44"/>
                <a:gd name="T57" fmla="*/ 38 h 74"/>
                <a:gd name="T58" fmla="*/ 10 w 44"/>
                <a:gd name="T59" fmla="*/ 40 h 74"/>
                <a:gd name="T60" fmla="*/ 11 w 44"/>
                <a:gd name="T61" fmla="*/ 52 h 74"/>
                <a:gd name="T62" fmla="*/ 13 w 44"/>
                <a:gd name="T63" fmla="*/ 63 h 74"/>
                <a:gd name="T64" fmla="*/ 16 w 44"/>
                <a:gd name="T65" fmla="*/ 66 h 74"/>
                <a:gd name="T66" fmla="*/ 17 w 44"/>
                <a:gd name="T67" fmla="*/ 68 h 74"/>
                <a:gd name="T68" fmla="*/ 19 w 44"/>
                <a:gd name="T69" fmla="*/ 71 h 74"/>
                <a:gd name="T70" fmla="*/ 24 w 44"/>
                <a:gd name="T71" fmla="*/ 71 h 74"/>
                <a:gd name="T72" fmla="*/ 25 w 44"/>
                <a:gd name="T73" fmla="*/ 70 h 74"/>
                <a:gd name="T74" fmla="*/ 28 w 44"/>
                <a:gd name="T75" fmla="*/ 68 h 74"/>
                <a:gd name="T76" fmla="*/ 30 w 44"/>
                <a:gd name="T77" fmla="*/ 66 h 74"/>
                <a:gd name="T78" fmla="*/ 32 w 44"/>
                <a:gd name="T79" fmla="*/ 60 h 74"/>
                <a:gd name="T80" fmla="*/ 34 w 44"/>
                <a:gd name="T81" fmla="*/ 49 h 74"/>
                <a:gd name="T82" fmla="*/ 34 w 44"/>
                <a:gd name="T83" fmla="*/ 23 h 74"/>
                <a:gd name="T84" fmla="*/ 32 w 44"/>
                <a:gd name="T85" fmla="*/ 14 h 74"/>
                <a:gd name="T86" fmla="*/ 29 w 44"/>
                <a:gd name="T87" fmla="*/ 7 h 74"/>
                <a:gd name="T88" fmla="*/ 27 w 44"/>
                <a:gd name="T89" fmla="*/ 5 h 74"/>
                <a:gd name="T90" fmla="*/ 24 w 44"/>
                <a:gd name="T91" fmla="*/ 5 h 74"/>
                <a:gd name="T92" fmla="*/ 22 w 44"/>
                <a:gd name="T93" fmla="*/ 4 h 74"/>
                <a:gd name="T94" fmla="*/ 18 w 44"/>
                <a:gd name="T95" fmla="*/ 6 h 74"/>
                <a:gd name="T96" fmla="*/ 17 w 44"/>
                <a:gd name="T97" fmla="*/ 7 h 74"/>
                <a:gd name="T98" fmla="*/ 14 w 44"/>
                <a:gd name="T99" fmla="*/ 10 h 74"/>
                <a:gd name="T100" fmla="*/ 12 w 44"/>
                <a:gd name="T101" fmla="*/ 16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8"/>
                  </a:moveTo>
                  <a:lnTo>
                    <a:pt x="1" y="27"/>
                  </a:lnTo>
                  <a:lnTo>
                    <a:pt x="3" y="17"/>
                  </a:lnTo>
                  <a:lnTo>
                    <a:pt x="6" y="12"/>
                  </a:lnTo>
                  <a:lnTo>
                    <a:pt x="9" y="8"/>
                  </a:lnTo>
                  <a:lnTo>
                    <a:pt x="13" y="4"/>
                  </a:lnTo>
                  <a:lnTo>
                    <a:pt x="17" y="3"/>
                  </a:lnTo>
                  <a:lnTo>
                    <a:pt x="19" y="1"/>
                  </a:lnTo>
                  <a:lnTo>
                    <a:pt x="22" y="0"/>
                  </a:lnTo>
                  <a:lnTo>
                    <a:pt x="27" y="1"/>
                  </a:lnTo>
                  <a:lnTo>
                    <a:pt x="30" y="3"/>
                  </a:lnTo>
                  <a:lnTo>
                    <a:pt x="33" y="5"/>
                  </a:lnTo>
                  <a:lnTo>
                    <a:pt x="36" y="8"/>
                  </a:lnTo>
                  <a:lnTo>
                    <a:pt x="41" y="16"/>
                  </a:lnTo>
                  <a:lnTo>
                    <a:pt x="44" y="26"/>
                  </a:lnTo>
                  <a:lnTo>
                    <a:pt x="44" y="37"/>
                  </a:lnTo>
                  <a:lnTo>
                    <a:pt x="43" y="48"/>
                  </a:lnTo>
                  <a:lnTo>
                    <a:pt x="41" y="57"/>
                  </a:lnTo>
                  <a:lnTo>
                    <a:pt x="39" y="63"/>
                  </a:lnTo>
                  <a:lnTo>
                    <a:pt x="35" y="67"/>
                  </a:lnTo>
                  <a:lnTo>
                    <a:pt x="32" y="71"/>
                  </a:lnTo>
                  <a:lnTo>
                    <a:pt x="28" y="73"/>
                  </a:lnTo>
                  <a:lnTo>
                    <a:pt x="22" y="74"/>
                  </a:lnTo>
                  <a:lnTo>
                    <a:pt x="18" y="73"/>
                  </a:lnTo>
                  <a:lnTo>
                    <a:pt x="13" y="71"/>
                  </a:lnTo>
                  <a:lnTo>
                    <a:pt x="9" y="67"/>
                  </a:lnTo>
                  <a:lnTo>
                    <a:pt x="6" y="62"/>
                  </a:lnTo>
                  <a:lnTo>
                    <a:pt x="1" y="51"/>
                  </a:lnTo>
                  <a:lnTo>
                    <a:pt x="0" y="38"/>
                  </a:lnTo>
                  <a:close/>
                  <a:moveTo>
                    <a:pt x="10" y="40"/>
                  </a:moveTo>
                  <a:lnTo>
                    <a:pt x="11" y="52"/>
                  </a:lnTo>
                  <a:lnTo>
                    <a:pt x="13" y="63"/>
                  </a:lnTo>
                  <a:lnTo>
                    <a:pt x="16" y="66"/>
                  </a:lnTo>
                  <a:lnTo>
                    <a:pt x="17" y="68"/>
                  </a:lnTo>
                  <a:lnTo>
                    <a:pt x="19" y="71"/>
                  </a:lnTo>
                  <a:lnTo>
                    <a:pt x="24" y="71"/>
                  </a:lnTo>
                  <a:lnTo>
                    <a:pt x="25" y="70"/>
                  </a:lnTo>
                  <a:lnTo>
                    <a:pt x="28" y="68"/>
                  </a:lnTo>
                  <a:lnTo>
                    <a:pt x="30" y="66"/>
                  </a:lnTo>
                  <a:lnTo>
                    <a:pt x="32" y="60"/>
                  </a:lnTo>
                  <a:lnTo>
                    <a:pt x="34" y="49"/>
                  </a:lnTo>
                  <a:lnTo>
                    <a:pt x="34" y="23"/>
                  </a:lnTo>
                  <a:lnTo>
                    <a:pt x="32" y="14"/>
                  </a:lnTo>
                  <a:lnTo>
                    <a:pt x="29" y="7"/>
                  </a:lnTo>
                  <a:lnTo>
                    <a:pt x="27" y="5"/>
                  </a:lnTo>
                  <a:lnTo>
                    <a:pt x="24" y="5"/>
                  </a:lnTo>
                  <a:lnTo>
                    <a:pt x="22" y="4"/>
                  </a:lnTo>
                  <a:lnTo>
                    <a:pt x="18" y="6"/>
                  </a:lnTo>
                  <a:lnTo>
                    <a:pt x="17" y="7"/>
                  </a:lnTo>
                  <a:lnTo>
                    <a:pt x="14" y="10"/>
                  </a:lnTo>
                  <a:lnTo>
                    <a:pt x="12" y="16"/>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16" name="Freeform 196"/>
            <p:cNvSpPr>
              <a:spLocks/>
            </p:cNvSpPr>
            <p:nvPr/>
          </p:nvSpPr>
          <p:spPr bwMode="auto">
            <a:xfrm>
              <a:off x="507371" y="3753380"/>
              <a:ext cx="44245" cy="81320"/>
            </a:xfrm>
            <a:custGeom>
              <a:avLst/>
              <a:gdLst>
                <a:gd name="T0" fmla="*/ 6 w 45"/>
                <a:gd name="T1" fmla="*/ 0 h 73"/>
                <a:gd name="T2" fmla="*/ 45 w 45"/>
                <a:gd name="T3" fmla="*/ 0 h 73"/>
                <a:gd name="T4" fmla="*/ 45 w 45"/>
                <a:gd name="T5" fmla="*/ 3 h 73"/>
                <a:gd name="T6" fmla="*/ 21 w 45"/>
                <a:gd name="T7" fmla="*/ 73 h 73"/>
                <a:gd name="T8" fmla="*/ 13 w 45"/>
                <a:gd name="T9" fmla="*/ 73 h 73"/>
                <a:gd name="T10" fmla="*/ 36 w 45"/>
                <a:gd name="T11" fmla="*/ 9 h 73"/>
                <a:gd name="T12" fmla="*/ 13 w 45"/>
                <a:gd name="T13" fmla="*/ 9 h 73"/>
                <a:gd name="T14" fmla="*/ 11 w 45"/>
                <a:gd name="T15" fmla="*/ 10 h 73"/>
                <a:gd name="T16" fmla="*/ 9 w 45"/>
                <a:gd name="T17" fmla="*/ 10 h 73"/>
                <a:gd name="T18" fmla="*/ 1 w 45"/>
                <a:gd name="T19" fmla="*/ 18 h 73"/>
                <a:gd name="T20" fmla="*/ 0 w 45"/>
                <a:gd name="T21" fmla="*/ 17 h 73"/>
                <a:gd name="T22" fmla="*/ 6 w 45"/>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73"/>
                <a:gd name="T38" fmla="*/ 45 w 45"/>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73">
                  <a:moveTo>
                    <a:pt x="6" y="0"/>
                  </a:moveTo>
                  <a:lnTo>
                    <a:pt x="45" y="0"/>
                  </a:lnTo>
                  <a:lnTo>
                    <a:pt x="45" y="3"/>
                  </a:lnTo>
                  <a:lnTo>
                    <a:pt x="21" y="73"/>
                  </a:lnTo>
                  <a:lnTo>
                    <a:pt x="13" y="73"/>
                  </a:lnTo>
                  <a:lnTo>
                    <a:pt x="36" y="9"/>
                  </a:lnTo>
                  <a:lnTo>
                    <a:pt x="13" y="9"/>
                  </a:lnTo>
                  <a:lnTo>
                    <a:pt x="11" y="10"/>
                  </a:lnTo>
                  <a:lnTo>
                    <a:pt x="9" y="10"/>
                  </a:lnTo>
                  <a:lnTo>
                    <a:pt x="1" y="18"/>
                  </a:lnTo>
                  <a:lnTo>
                    <a:pt x="0" y="17"/>
                  </a:lnTo>
                  <a:lnTo>
                    <a:pt x="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17" name="Freeform 197"/>
            <p:cNvSpPr>
              <a:spLocks/>
            </p:cNvSpPr>
            <p:nvPr/>
          </p:nvSpPr>
          <p:spPr bwMode="auto">
            <a:xfrm>
              <a:off x="561448" y="3753380"/>
              <a:ext cx="38346" cy="81320"/>
            </a:xfrm>
            <a:custGeom>
              <a:avLst/>
              <a:gdLst>
                <a:gd name="T0" fmla="*/ 39 w 39"/>
                <a:gd name="T1" fmla="*/ 0 h 73"/>
                <a:gd name="T2" fmla="*/ 35 w 39"/>
                <a:gd name="T3" fmla="*/ 9 h 73"/>
                <a:gd name="T4" fmla="*/ 14 w 39"/>
                <a:gd name="T5" fmla="*/ 9 h 73"/>
                <a:gd name="T6" fmla="*/ 10 w 39"/>
                <a:gd name="T7" fmla="*/ 19 h 73"/>
                <a:gd name="T8" fmla="*/ 23 w 39"/>
                <a:gd name="T9" fmla="*/ 22 h 73"/>
                <a:gd name="T10" fmla="*/ 32 w 39"/>
                <a:gd name="T11" fmla="*/ 30 h 73"/>
                <a:gd name="T12" fmla="*/ 35 w 39"/>
                <a:gd name="T13" fmla="*/ 33 h 73"/>
                <a:gd name="T14" fmla="*/ 37 w 39"/>
                <a:gd name="T15" fmla="*/ 37 h 73"/>
                <a:gd name="T16" fmla="*/ 38 w 39"/>
                <a:gd name="T17" fmla="*/ 41 h 73"/>
                <a:gd name="T18" fmla="*/ 38 w 39"/>
                <a:gd name="T19" fmla="*/ 50 h 73"/>
                <a:gd name="T20" fmla="*/ 35 w 39"/>
                <a:gd name="T21" fmla="*/ 60 h 73"/>
                <a:gd name="T22" fmla="*/ 33 w 39"/>
                <a:gd name="T23" fmla="*/ 63 h 73"/>
                <a:gd name="T24" fmla="*/ 31 w 39"/>
                <a:gd name="T25" fmla="*/ 65 h 73"/>
                <a:gd name="T26" fmla="*/ 27 w 39"/>
                <a:gd name="T27" fmla="*/ 67 h 73"/>
                <a:gd name="T28" fmla="*/ 23 w 39"/>
                <a:gd name="T29" fmla="*/ 70 h 73"/>
                <a:gd name="T30" fmla="*/ 20 w 39"/>
                <a:gd name="T31" fmla="*/ 72 h 73"/>
                <a:gd name="T32" fmla="*/ 15 w 39"/>
                <a:gd name="T33" fmla="*/ 73 h 73"/>
                <a:gd name="T34" fmla="*/ 6 w 39"/>
                <a:gd name="T35" fmla="*/ 73 h 73"/>
                <a:gd name="T36" fmla="*/ 4 w 39"/>
                <a:gd name="T37" fmla="*/ 72 h 73"/>
                <a:gd name="T38" fmla="*/ 3 w 39"/>
                <a:gd name="T39" fmla="*/ 71 h 73"/>
                <a:gd name="T40" fmla="*/ 1 w 39"/>
                <a:gd name="T41" fmla="*/ 70 h 73"/>
                <a:gd name="T42" fmla="*/ 0 w 39"/>
                <a:gd name="T43" fmla="*/ 67 h 73"/>
                <a:gd name="T44" fmla="*/ 0 w 39"/>
                <a:gd name="T45" fmla="*/ 64 h 73"/>
                <a:gd name="T46" fmla="*/ 1 w 39"/>
                <a:gd name="T47" fmla="*/ 64 h 73"/>
                <a:gd name="T48" fmla="*/ 2 w 39"/>
                <a:gd name="T49" fmla="*/ 63 h 73"/>
                <a:gd name="T50" fmla="*/ 6 w 39"/>
                <a:gd name="T51" fmla="*/ 63 h 73"/>
                <a:gd name="T52" fmla="*/ 7 w 39"/>
                <a:gd name="T53" fmla="*/ 64 h 73"/>
                <a:gd name="T54" fmla="*/ 12 w 39"/>
                <a:gd name="T55" fmla="*/ 66 h 73"/>
                <a:gd name="T56" fmla="*/ 15 w 39"/>
                <a:gd name="T57" fmla="*/ 67 h 73"/>
                <a:gd name="T58" fmla="*/ 21 w 39"/>
                <a:gd name="T59" fmla="*/ 67 h 73"/>
                <a:gd name="T60" fmla="*/ 27 w 39"/>
                <a:gd name="T61" fmla="*/ 63 h 73"/>
                <a:gd name="T62" fmla="*/ 31 w 39"/>
                <a:gd name="T63" fmla="*/ 60 h 73"/>
                <a:gd name="T64" fmla="*/ 32 w 39"/>
                <a:gd name="T65" fmla="*/ 56 h 73"/>
                <a:gd name="T66" fmla="*/ 32 w 39"/>
                <a:gd name="T67" fmla="*/ 49 h 73"/>
                <a:gd name="T68" fmla="*/ 29 w 39"/>
                <a:gd name="T69" fmla="*/ 42 h 73"/>
                <a:gd name="T70" fmla="*/ 25 w 39"/>
                <a:gd name="T71" fmla="*/ 38 h 73"/>
                <a:gd name="T72" fmla="*/ 23 w 39"/>
                <a:gd name="T73" fmla="*/ 34 h 73"/>
                <a:gd name="T74" fmla="*/ 20 w 39"/>
                <a:gd name="T75" fmla="*/ 32 h 73"/>
                <a:gd name="T76" fmla="*/ 16 w 39"/>
                <a:gd name="T77" fmla="*/ 31 h 73"/>
                <a:gd name="T78" fmla="*/ 7 w 39"/>
                <a:gd name="T79" fmla="*/ 29 h 73"/>
                <a:gd name="T80" fmla="*/ 2 w 39"/>
                <a:gd name="T81" fmla="*/ 29 h 73"/>
                <a:gd name="T82" fmla="*/ 15 w 39"/>
                <a:gd name="T83" fmla="*/ 0 h 73"/>
                <a:gd name="T84" fmla="*/ 39 w 39"/>
                <a:gd name="T85" fmla="*/ 0 h 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73"/>
                <a:gd name="T131" fmla="*/ 39 w 39"/>
                <a:gd name="T132" fmla="*/ 73 h 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73">
                  <a:moveTo>
                    <a:pt x="39" y="0"/>
                  </a:moveTo>
                  <a:lnTo>
                    <a:pt x="35" y="9"/>
                  </a:lnTo>
                  <a:lnTo>
                    <a:pt x="14" y="9"/>
                  </a:lnTo>
                  <a:lnTo>
                    <a:pt x="10" y="19"/>
                  </a:lnTo>
                  <a:lnTo>
                    <a:pt x="23" y="22"/>
                  </a:lnTo>
                  <a:lnTo>
                    <a:pt x="32" y="30"/>
                  </a:lnTo>
                  <a:lnTo>
                    <a:pt x="35" y="33"/>
                  </a:lnTo>
                  <a:lnTo>
                    <a:pt x="37" y="37"/>
                  </a:lnTo>
                  <a:lnTo>
                    <a:pt x="38" y="41"/>
                  </a:lnTo>
                  <a:lnTo>
                    <a:pt x="38" y="50"/>
                  </a:lnTo>
                  <a:lnTo>
                    <a:pt x="35" y="60"/>
                  </a:lnTo>
                  <a:lnTo>
                    <a:pt x="33" y="63"/>
                  </a:lnTo>
                  <a:lnTo>
                    <a:pt x="31" y="65"/>
                  </a:lnTo>
                  <a:lnTo>
                    <a:pt x="27" y="67"/>
                  </a:lnTo>
                  <a:lnTo>
                    <a:pt x="23" y="70"/>
                  </a:lnTo>
                  <a:lnTo>
                    <a:pt x="20" y="72"/>
                  </a:lnTo>
                  <a:lnTo>
                    <a:pt x="15" y="73"/>
                  </a:lnTo>
                  <a:lnTo>
                    <a:pt x="6" y="73"/>
                  </a:lnTo>
                  <a:lnTo>
                    <a:pt x="4" y="72"/>
                  </a:lnTo>
                  <a:lnTo>
                    <a:pt x="3" y="71"/>
                  </a:lnTo>
                  <a:lnTo>
                    <a:pt x="1" y="70"/>
                  </a:lnTo>
                  <a:lnTo>
                    <a:pt x="0" y="67"/>
                  </a:lnTo>
                  <a:lnTo>
                    <a:pt x="0" y="64"/>
                  </a:lnTo>
                  <a:lnTo>
                    <a:pt x="1" y="64"/>
                  </a:lnTo>
                  <a:lnTo>
                    <a:pt x="2" y="63"/>
                  </a:lnTo>
                  <a:lnTo>
                    <a:pt x="6" y="63"/>
                  </a:lnTo>
                  <a:lnTo>
                    <a:pt x="7" y="64"/>
                  </a:lnTo>
                  <a:lnTo>
                    <a:pt x="12" y="66"/>
                  </a:lnTo>
                  <a:lnTo>
                    <a:pt x="15" y="67"/>
                  </a:lnTo>
                  <a:lnTo>
                    <a:pt x="21" y="67"/>
                  </a:lnTo>
                  <a:lnTo>
                    <a:pt x="27" y="63"/>
                  </a:lnTo>
                  <a:lnTo>
                    <a:pt x="31" y="60"/>
                  </a:lnTo>
                  <a:lnTo>
                    <a:pt x="32" y="56"/>
                  </a:lnTo>
                  <a:lnTo>
                    <a:pt x="32" y="49"/>
                  </a:lnTo>
                  <a:lnTo>
                    <a:pt x="29" y="42"/>
                  </a:lnTo>
                  <a:lnTo>
                    <a:pt x="25" y="38"/>
                  </a:lnTo>
                  <a:lnTo>
                    <a:pt x="23" y="34"/>
                  </a:lnTo>
                  <a:lnTo>
                    <a:pt x="20" y="32"/>
                  </a:lnTo>
                  <a:lnTo>
                    <a:pt x="16" y="31"/>
                  </a:lnTo>
                  <a:lnTo>
                    <a:pt x="7" y="29"/>
                  </a:lnTo>
                  <a:lnTo>
                    <a:pt x="2" y="29"/>
                  </a:lnTo>
                  <a:lnTo>
                    <a:pt x="15" y="0"/>
                  </a:lnTo>
                  <a:lnTo>
                    <a:pt x="3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18" name="Freeform 198"/>
            <p:cNvSpPr>
              <a:spLocks noEditPoints="1"/>
            </p:cNvSpPr>
            <p:nvPr/>
          </p:nvSpPr>
          <p:spPr bwMode="auto">
            <a:xfrm>
              <a:off x="481807" y="3510534"/>
              <a:ext cx="42279" cy="81320"/>
            </a:xfrm>
            <a:custGeom>
              <a:avLst/>
              <a:gdLst>
                <a:gd name="T0" fmla="*/ 0 w 43"/>
                <a:gd name="T1" fmla="*/ 37 h 73"/>
                <a:gd name="T2" fmla="*/ 1 w 43"/>
                <a:gd name="T3" fmla="*/ 26 h 73"/>
                <a:gd name="T4" fmla="*/ 3 w 43"/>
                <a:gd name="T5" fmla="*/ 16 h 73"/>
                <a:gd name="T6" fmla="*/ 5 w 43"/>
                <a:gd name="T7" fmla="*/ 12 h 73"/>
                <a:gd name="T8" fmla="*/ 8 w 43"/>
                <a:gd name="T9" fmla="*/ 8 h 73"/>
                <a:gd name="T10" fmla="*/ 13 w 43"/>
                <a:gd name="T11" fmla="*/ 3 h 73"/>
                <a:gd name="T12" fmla="*/ 16 w 43"/>
                <a:gd name="T13" fmla="*/ 2 h 73"/>
                <a:gd name="T14" fmla="*/ 18 w 43"/>
                <a:gd name="T15" fmla="*/ 1 h 73"/>
                <a:gd name="T16" fmla="*/ 21 w 43"/>
                <a:gd name="T17" fmla="*/ 0 h 73"/>
                <a:gd name="T18" fmla="*/ 26 w 43"/>
                <a:gd name="T19" fmla="*/ 1 h 73"/>
                <a:gd name="T20" fmla="*/ 29 w 43"/>
                <a:gd name="T21" fmla="*/ 2 h 73"/>
                <a:gd name="T22" fmla="*/ 32 w 43"/>
                <a:gd name="T23" fmla="*/ 4 h 73"/>
                <a:gd name="T24" fmla="*/ 36 w 43"/>
                <a:gd name="T25" fmla="*/ 8 h 73"/>
                <a:gd name="T26" fmla="*/ 40 w 43"/>
                <a:gd name="T27" fmla="*/ 15 h 73"/>
                <a:gd name="T28" fmla="*/ 43 w 43"/>
                <a:gd name="T29" fmla="*/ 25 h 73"/>
                <a:gd name="T30" fmla="*/ 43 w 43"/>
                <a:gd name="T31" fmla="*/ 47 h 73"/>
                <a:gd name="T32" fmla="*/ 40 w 43"/>
                <a:gd name="T33" fmla="*/ 57 h 73"/>
                <a:gd name="T34" fmla="*/ 38 w 43"/>
                <a:gd name="T35" fmla="*/ 62 h 73"/>
                <a:gd name="T36" fmla="*/ 35 w 43"/>
                <a:gd name="T37" fmla="*/ 67 h 73"/>
                <a:gd name="T38" fmla="*/ 31 w 43"/>
                <a:gd name="T39" fmla="*/ 70 h 73"/>
                <a:gd name="T40" fmla="*/ 28 w 43"/>
                <a:gd name="T41" fmla="*/ 72 h 73"/>
                <a:gd name="T42" fmla="*/ 25 w 43"/>
                <a:gd name="T43" fmla="*/ 73 h 73"/>
                <a:gd name="T44" fmla="*/ 21 w 43"/>
                <a:gd name="T45" fmla="*/ 73 h 73"/>
                <a:gd name="T46" fmla="*/ 17 w 43"/>
                <a:gd name="T47" fmla="*/ 72 h 73"/>
                <a:gd name="T48" fmla="*/ 13 w 43"/>
                <a:gd name="T49" fmla="*/ 70 h 73"/>
                <a:gd name="T50" fmla="*/ 8 w 43"/>
                <a:gd name="T51" fmla="*/ 67 h 73"/>
                <a:gd name="T52" fmla="*/ 5 w 43"/>
                <a:gd name="T53" fmla="*/ 61 h 73"/>
                <a:gd name="T54" fmla="*/ 1 w 43"/>
                <a:gd name="T55" fmla="*/ 50 h 73"/>
                <a:gd name="T56" fmla="*/ 0 w 43"/>
                <a:gd name="T57" fmla="*/ 37 h 73"/>
                <a:gd name="T58" fmla="*/ 9 w 43"/>
                <a:gd name="T59" fmla="*/ 39 h 73"/>
                <a:gd name="T60" fmla="*/ 10 w 43"/>
                <a:gd name="T61" fmla="*/ 51 h 73"/>
                <a:gd name="T62" fmla="*/ 13 w 43"/>
                <a:gd name="T63" fmla="*/ 62 h 73"/>
                <a:gd name="T64" fmla="*/ 15 w 43"/>
                <a:gd name="T65" fmla="*/ 66 h 73"/>
                <a:gd name="T66" fmla="*/ 16 w 43"/>
                <a:gd name="T67" fmla="*/ 68 h 73"/>
                <a:gd name="T68" fmla="*/ 19 w 43"/>
                <a:gd name="T69" fmla="*/ 70 h 73"/>
                <a:gd name="T70" fmla="*/ 24 w 43"/>
                <a:gd name="T71" fmla="*/ 70 h 73"/>
                <a:gd name="T72" fmla="*/ 26 w 43"/>
                <a:gd name="T73" fmla="*/ 69 h 73"/>
                <a:gd name="T74" fmla="*/ 29 w 43"/>
                <a:gd name="T75" fmla="*/ 66 h 73"/>
                <a:gd name="T76" fmla="*/ 31 w 43"/>
                <a:gd name="T77" fmla="*/ 59 h 73"/>
                <a:gd name="T78" fmla="*/ 34 w 43"/>
                <a:gd name="T79" fmla="*/ 48 h 73"/>
                <a:gd name="T80" fmla="*/ 34 w 43"/>
                <a:gd name="T81" fmla="*/ 23 h 73"/>
                <a:gd name="T82" fmla="*/ 31 w 43"/>
                <a:gd name="T83" fmla="*/ 13 h 73"/>
                <a:gd name="T84" fmla="*/ 28 w 43"/>
                <a:gd name="T85" fmla="*/ 6 h 73"/>
                <a:gd name="T86" fmla="*/ 26 w 43"/>
                <a:gd name="T87" fmla="*/ 4 h 73"/>
                <a:gd name="T88" fmla="*/ 24 w 43"/>
                <a:gd name="T89" fmla="*/ 4 h 73"/>
                <a:gd name="T90" fmla="*/ 21 w 43"/>
                <a:gd name="T91" fmla="*/ 3 h 73"/>
                <a:gd name="T92" fmla="*/ 19 w 43"/>
                <a:gd name="T93" fmla="*/ 4 h 73"/>
                <a:gd name="T94" fmla="*/ 18 w 43"/>
                <a:gd name="T95" fmla="*/ 5 h 73"/>
                <a:gd name="T96" fmla="*/ 16 w 43"/>
                <a:gd name="T97" fmla="*/ 6 h 73"/>
                <a:gd name="T98" fmla="*/ 14 w 43"/>
                <a:gd name="T99" fmla="*/ 10 h 73"/>
                <a:gd name="T100" fmla="*/ 12 w 43"/>
                <a:gd name="T101" fmla="*/ 15 h 73"/>
                <a:gd name="T102" fmla="*/ 10 w 43"/>
                <a:gd name="T103" fmla="*/ 20 h 73"/>
                <a:gd name="T104" fmla="*/ 9 w 43"/>
                <a:gd name="T105" fmla="*/ 29 h 73"/>
                <a:gd name="T106" fmla="*/ 9 w 43"/>
                <a:gd name="T107" fmla="*/ 39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
                <a:gd name="T163" fmla="*/ 0 h 73"/>
                <a:gd name="T164" fmla="*/ 43 w 43"/>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 h="73">
                  <a:moveTo>
                    <a:pt x="0" y="37"/>
                  </a:moveTo>
                  <a:lnTo>
                    <a:pt x="1" y="26"/>
                  </a:lnTo>
                  <a:lnTo>
                    <a:pt x="3" y="16"/>
                  </a:lnTo>
                  <a:lnTo>
                    <a:pt x="5" y="12"/>
                  </a:lnTo>
                  <a:lnTo>
                    <a:pt x="8" y="8"/>
                  </a:lnTo>
                  <a:lnTo>
                    <a:pt x="13" y="3"/>
                  </a:lnTo>
                  <a:lnTo>
                    <a:pt x="16" y="2"/>
                  </a:lnTo>
                  <a:lnTo>
                    <a:pt x="18" y="1"/>
                  </a:lnTo>
                  <a:lnTo>
                    <a:pt x="21" y="0"/>
                  </a:lnTo>
                  <a:lnTo>
                    <a:pt x="26" y="1"/>
                  </a:lnTo>
                  <a:lnTo>
                    <a:pt x="29" y="2"/>
                  </a:lnTo>
                  <a:lnTo>
                    <a:pt x="32" y="4"/>
                  </a:lnTo>
                  <a:lnTo>
                    <a:pt x="36" y="8"/>
                  </a:lnTo>
                  <a:lnTo>
                    <a:pt x="40" y="15"/>
                  </a:lnTo>
                  <a:lnTo>
                    <a:pt x="43" y="25"/>
                  </a:lnTo>
                  <a:lnTo>
                    <a:pt x="43" y="47"/>
                  </a:lnTo>
                  <a:lnTo>
                    <a:pt x="40" y="57"/>
                  </a:lnTo>
                  <a:lnTo>
                    <a:pt x="38" y="62"/>
                  </a:lnTo>
                  <a:lnTo>
                    <a:pt x="35" y="67"/>
                  </a:lnTo>
                  <a:lnTo>
                    <a:pt x="31" y="70"/>
                  </a:lnTo>
                  <a:lnTo>
                    <a:pt x="28" y="72"/>
                  </a:lnTo>
                  <a:lnTo>
                    <a:pt x="25" y="73"/>
                  </a:lnTo>
                  <a:lnTo>
                    <a:pt x="21" y="73"/>
                  </a:lnTo>
                  <a:lnTo>
                    <a:pt x="17" y="72"/>
                  </a:lnTo>
                  <a:lnTo>
                    <a:pt x="13" y="70"/>
                  </a:lnTo>
                  <a:lnTo>
                    <a:pt x="8" y="67"/>
                  </a:lnTo>
                  <a:lnTo>
                    <a:pt x="5" y="61"/>
                  </a:lnTo>
                  <a:lnTo>
                    <a:pt x="1" y="50"/>
                  </a:lnTo>
                  <a:lnTo>
                    <a:pt x="0" y="37"/>
                  </a:lnTo>
                  <a:close/>
                  <a:moveTo>
                    <a:pt x="9" y="39"/>
                  </a:moveTo>
                  <a:lnTo>
                    <a:pt x="10" y="51"/>
                  </a:lnTo>
                  <a:lnTo>
                    <a:pt x="13" y="62"/>
                  </a:lnTo>
                  <a:lnTo>
                    <a:pt x="15" y="66"/>
                  </a:lnTo>
                  <a:lnTo>
                    <a:pt x="16" y="68"/>
                  </a:lnTo>
                  <a:lnTo>
                    <a:pt x="19" y="70"/>
                  </a:lnTo>
                  <a:lnTo>
                    <a:pt x="24" y="70"/>
                  </a:lnTo>
                  <a:lnTo>
                    <a:pt x="26" y="69"/>
                  </a:lnTo>
                  <a:lnTo>
                    <a:pt x="29" y="66"/>
                  </a:lnTo>
                  <a:lnTo>
                    <a:pt x="31" y="59"/>
                  </a:lnTo>
                  <a:lnTo>
                    <a:pt x="34" y="48"/>
                  </a:lnTo>
                  <a:lnTo>
                    <a:pt x="34" y="23"/>
                  </a:lnTo>
                  <a:lnTo>
                    <a:pt x="31" y="13"/>
                  </a:lnTo>
                  <a:lnTo>
                    <a:pt x="28" y="6"/>
                  </a:lnTo>
                  <a:lnTo>
                    <a:pt x="26" y="4"/>
                  </a:lnTo>
                  <a:lnTo>
                    <a:pt x="24" y="4"/>
                  </a:lnTo>
                  <a:lnTo>
                    <a:pt x="21" y="3"/>
                  </a:lnTo>
                  <a:lnTo>
                    <a:pt x="19" y="4"/>
                  </a:lnTo>
                  <a:lnTo>
                    <a:pt x="18" y="5"/>
                  </a:lnTo>
                  <a:lnTo>
                    <a:pt x="16" y="6"/>
                  </a:lnTo>
                  <a:lnTo>
                    <a:pt x="14" y="10"/>
                  </a:lnTo>
                  <a:lnTo>
                    <a:pt x="12" y="15"/>
                  </a:lnTo>
                  <a:lnTo>
                    <a:pt x="10" y="20"/>
                  </a:lnTo>
                  <a:lnTo>
                    <a:pt x="9" y="29"/>
                  </a:lnTo>
                  <a:lnTo>
                    <a:pt x="9" y="3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19" name="Freeform 199"/>
            <p:cNvSpPr>
              <a:spLocks/>
            </p:cNvSpPr>
            <p:nvPr/>
          </p:nvSpPr>
          <p:spPr bwMode="auto">
            <a:xfrm>
              <a:off x="537851" y="3578486"/>
              <a:ext cx="11799" cy="13368"/>
            </a:xfrm>
            <a:custGeom>
              <a:avLst/>
              <a:gdLst>
                <a:gd name="T0" fmla="*/ 6 w 12"/>
                <a:gd name="T1" fmla="*/ 0 h 12"/>
                <a:gd name="T2" fmla="*/ 7 w 12"/>
                <a:gd name="T3" fmla="*/ 0 h 12"/>
                <a:gd name="T4" fmla="*/ 11 w 12"/>
                <a:gd name="T5" fmla="*/ 4 h 12"/>
                <a:gd name="T6" fmla="*/ 12 w 12"/>
                <a:gd name="T7" fmla="*/ 6 h 12"/>
                <a:gd name="T8" fmla="*/ 12 w 12"/>
                <a:gd name="T9" fmla="*/ 8 h 12"/>
                <a:gd name="T10" fmla="*/ 7 w 12"/>
                <a:gd name="T11" fmla="*/ 12 h 12"/>
                <a:gd name="T12" fmla="*/ 4 w 12"/>
                <a:gd name="T13" fmla="*/ 12 h 12"/>
                <a:gd name="T14" fmla="*/ 0 w 12"/>
                <a:gd name="T15" fmla="*/ 8 h 12"/>
                <a:gd name="T16" fmla="*/ 0 w 12"/>
                <a:gd name="T17" fmla="*/ 5 h 12"/>
                <a:gd name="T18" fmla="*/ 4 w 12"/>
                <a:gd name="T19" fmla="*/ 0 h 12"/>
                <a:gd name="T20" fmla="*/ 6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6" y="0"/>
                  </a:moveTo>
                  <a:lnTo>
                    <a:pt x="7" y="0"/>
                  </a:lnTo>
                  <a:lnTo>
                    <a:pt x="11" y="4"/>
                  </a:lnTo>
                  <a:lnTo>
                    <a:pt x="12" y="6"/>
                  </a:lnTo>
                  <a:lnTo>
                    <a:pt x="12" y="8"/>
                  </a:lnTo>
                  <a:lnTo>
                    <a:pt x="7" y="12"/>
                  </a:lnTo>
                  <a:lnTo>
                    <a:pt x="4" y="12"/>
                  </a:lnTo>
                  <a:lnTo>
                    <a:pt x="0" y="8"/>
                  </a:lnTo>
                  <a:lnTo>
                    <a:pt x="0" y="5"/>
                  </a:lnTo>
                  <a:lnTo>
                    <a:pt x="4" y="0"/>
                  </a:lnTo>
                  <a:lnTo>
                    <a:pt x="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20" name="Freeform 200"/>
            <p:cNvSpPr>
              <a:spLocks/>
            </p:cNvSpPr>
            <p:nvPr/>
          </p:nvSpPr>
          <p:spPr bwMode="auto">
            <a:xfrm>
              <a:off x="567348" y="3510534"/>
              <a:ext cx="27530" cy="80206"/>
            </a:xfrm>
            <a:custGeom>
              <a:avLst/>
              <a:gdLst>
                <a:gd name="T0" fmla="*/ 0 w 28"/>
                <a:gd name="T1" fmla="*/ 8 h 72"/>
                <a:gd name="T2" fmla="*/ 17 w 28"/>
                <a:gd name="T3" fmla="*/ 0 h 72"/>
                <a:gd name="T4" fmla="*/ 19 w 28"/>
                <a:gd name="T5" fmla="*/ 0 h 72"/>
                <a:gd name="T6" fmla="*/ 19 w 28"/>
                <a:gd name="T7" fmla="*/ 68 h 72"/>
                <a:gd name="T8" fmla="*/ 20 w 28"/>
                <a:gd name="T9" fmla="*/ 69 h 72"/>
                <a:gd name="T10" fmla="*/ 20 w 28"/>
                <a:gd name="T11" fmla="*/ 70 h 72"/>
                <a:gd name="T12" fmla="*/ 21 w 28"/>
                <a:gd name="T13" fmla="*/ 70 h 72"/>
                <a:gd name="T14" fmla="*/ 22 w 28"/>
                <a:gd name="T15" fmla="*/ 71 h 72"/>
                <a:gd name="T16" fmla="*/ 28 w 28"/>
                <a:gd name="T17" fmla="*/ 71 h 72"/>
                <a:gd name="T18" fmla="*/ 28 w 28"/>
                <a:gd name="T19" fmla="*/ 72 h 72"/>
                <a:gd name="T20" fmla="*/ 1 w 28"/>
                <a:gd name="T21" fmla="*/ 72 h 72"/>
                <a:gd name="T22" fmla="*/ 1 w 28"/>
                <a:gd name="T23" fmla="*/ 71 h 72"/>
                <a:gd name="T24" fmla="*/ 7 w 28"/>
                <a:gd name="T25" fmla="*/ 71 h 72"/>
                <a:gd name="T26" fmla="*/ 8 w 28"/>
                <a:gd name="T27" fmla="*/ 70 h 72"/>
                <a:gd name="T28" fmla="*/ 9 w 28"/>
                <a:gd name="T29" fmla="*/ 70 h 72"/>
                <a:gd name="T30" fmla="*/ 9 w 28"/>
                <a:gd name="T31" fmla="*/ 68 h 72"/>
                <a:gd name="T32" fmla="*/ 10 w 28"/>
                <a:gd name="T33" fmla="*/ 67 h 72"/>
                <a:gd name="T34" fmla="*/ 10 w 28"/>
                <a:gd name="T35" fmla="*/ 10 h 72"/>
                <a:gd name="T36" fmla="*/ 9 w 28"/>
                <a:gd name="T37" fmla="*/ 10 h 72"/>
                <a:gd name="T38" fmla="*/ 9 w 28"/>
                <a:gd name="T39" fmla="*/ 9 h 72"/>
                <a:gd name="T40" fmla="*/ 8 w 28"/>
                <a:gd name="T41" fmla="*/ 8 h 72"/>
                <a:gd name="T42" fmla="*/ 5 w 28"/>
                <a:gd name="T43" fmla="*/ 8 h 72"/>
                <a:gd name="T44" fmla="*/ 4 w 28"/>
                <a:gd name="T45" fmla="*/ 9 h 72"/>
                <a:gd name="T46" fmla="*/ 1 w 28"/>
                <a:gd name="T47" fmla="*/ 9 h 72"/>
                <a:gd name="T48" fmla="*/ 0 w 28"/>
                <a:gd name="T49" fmla="*/ 8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72"/>
                <a:gd name="T77" fmla="*/ 28 w 28"/>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72">
                  <a:moveTo>
                    <a:pt x="0" y="8"/>
                  </a:moveTo>
                  <a:lnTo>
                    <a:pt x="17" y="0"/>
                  </a:lnTo>
                  <a:lnTo>
                    <a:pt x="19" y="0"/>
                  </a:lnTo>
                  <a:lnTo>
                    <a:pt x="19" y="68"/>
                  </a:lnTo>
                  <a:lnTo>
                    <a:pt x="20" y="69"/>
                  </a:lnTo>
                  <a:lnTo>
                    <a:pt x="20" y="70"/>
                  </a:lnTo>
                  <a:lnTo>
                    <a:pt x="21" y="70"/>
                  </a:lnTo>
                  <a:lnTo>
                    <a:pt x="22" y="71"/>
                  </a:lnTo>
                  <a:lnTo>
                    <a:pt x="28" y="71"/>
                  </a:lnTo>
                  <a:lnTo>
                    <a:pt x="28" y="72"/>
                  </a:lnTo>
                  <a:lnTo>
                    <a:pt x="1" y="72"/>
                  </a:lnTo>
                  <a:lnTo>
                    <a:pt x="1" y="71"/>
                  </a:lnTo>
                  <a:lnTo>
                    <a:pt x="7" y="71"/>
                  </a:lnTo>
                  <a:lnTo>
                    <a:pt x="8" y="70"/>
                  </a:lnTo>
                  <a:lnTo>
                    <a:pt x="9" y="70"/>
                  </a:lnTo>
                  <a:lnTo>
                    <a:pt x="9" y="68"/>
                  </a:lnTo>
                  <a:lnTo>
                    <a:pt x="10" y="67"/>
                  </a:lnTo>
                  <a:lnTo>
                    <a:pt x="10" y="10"/>
                  </a:lnTo>
                  <a:lnTo>
                    <a:pt x="9" y="10"/>
                  </a:lnTo>
                  <a:lnTo>
                    <a:pt x="9" y="9"/>
                  </a:lnTo>
                  <a:lnTo>
                    <a:pt x="8" y="8"/>
                  </a:lnTo>
                  <a:lnTo>
                    <a:pt x="5" y="8"/>
                  </a:lnTo>
                  <a:lnTo>
                    <a:pt x="4" y="9"/>
                  </a:lnTo>
                  <a:lnTo>
                    <a:pt x="1" y="9"/>
                  </a:lnTo>
                  <a:lnTo>
                    <a:pt x="0" y="8"/>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321" name="Line 201"/>
            <p:cNvSpPr>
              <a:spLocks noChangeShapeType="1"/>
            </p:cNvSpPr>
            <p:nvPr/>
          </p:nvSpPr>
          <p:spPr bwMode="auto">
            <a:xfrm>
              <a:off x="706966" y="4514223"/>
              <a:ext cx="1979241"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322" name="Line 202"/>
            <p:cNvSpPr>
              <a:spLocks noChangeShapeType="1"/>
            </p:cNvSpPr>
            <p:nvPr/>
          </p:nvSpPr>
          <p:spPr bwMode="auto">
            <a:xfrm>
              <a:off x="706966" y="4446271"/>
              <a:ext cx="0" cy="6795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323" name="Line 203"/>
            <p:cNvSpPr>
              <a:spLocks noChangeShapeType="1"/>
            </p:cNvSpPr>
            <p:nvPr/>
          </p:nvSpPr>
          <p:spPr bwMode="auto">
            <a:xfrm>
              <a:off x="762027" y="448080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324" name="Line 204"/>
            <p:cNvSpPr>
              <a:spLocks noChangeShapeType="1"/>
            </p:cNvSpPr>
            <p:nvPr/>
          </p:nvSpPr>
          <p:spPr bwMode="auto">
            <a:xfrm>
              <a:off x="817088" y="448080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325" name="Line 205"/>
            <p:cNvSpPr>
              <a:spLocks noChangeShapeType="1"/>
            </p:cNvSpPr>
            <p:nvPr/>
          </p:nvSpPr>
          <p:spPr bwMode="auto">
            <a:xfrm>
              <a:off x="871165" y="4480804"/>
              <a:ext cx="0" cy="34533"/>
            </a:xfrm>
            <a:prstGeom prst="line">
              <a:avLst/>
            </a:prstGeom>
            <a:noFill/>
            <a:ln w="3175">
              <a:solidFill>
                <a:srgbClr val="000000"/>
              </a:solidFill>
              <a:round/>
              <a:headEnd/>
              <a:tailEnd/>
            </a:ln>
          </p:spPr>
          <p:txBody>
            <a:bodyPr>
              <a:prstTxWarp prst="textNoShape">
                <a:avLst/>
              </a:prstTxWarp>
            </a:bodyPr>
            <a:lstStyle/>
            <a:p>
              <a:endParaRPr lang="en-US"/>
            </a:p>
          </p:txBody>
        </p:sp>
        <p:grpSp>
          <p:nvGrpSpPr>
            <p:cNvPr id="7" name="Group 206"/>
            <p:cNvGrpSpPr>
              <a:grpSpLocks/>
            </p:cNvGrpSpPr>
            <p:nvPr/>
          </p:nvGrpSpPr>
          <p:grpSpPr bwMode="auto">
            <a:xfrm>
              <a:off x="56069" y="2297418"/>
              <a:ext cx="2630139" cy="3636007"/>
              <a:chOff x="1295" y="753"/>
              <a:chExt cx="2675" cy="3264"/>
            </a:xfrm>
          </p:grpSpPr>
          <p:sp>
            <p:nvSpPr>
              <p:cNvPr id="75928" name="Line 207"/>
              <p:cNvSpPr>
                <a:spLocks noChangeShapeType="1"/>
              </p:cNvSpPr>
              <p:nvPr/>
            </p:nvSpPr>
            <p:spPr bwMode="auto">
              <a:xfrm>
                <a:off x="2181"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29" name="Line 208"/>
              <p:cNvSpPr>
                <a:spLocks noChangeShapeType="1"/>
              </p:cNvSpPr>
              <p:nvPr/>
            </p:nvSpPr>
            <p:spPr bwMode="auto">
              <a:xfrm>
                <a:off x="2236" y="2682"/>
                <a:ext cx="0" cy="6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30" name="Line 209"/>
              <p:cNvSpPr>
                <a:spLocks noChangeShapeType="1"/>
              </p:cNvSpPr>
              <p:nvPr/>
            </p:nvSpPr>
            <p:spPr bwMode="auto">
              <a:xfrm>
                <a:off x="2293"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31" name="Line 210"/>
              <p:cNvSpPr>
                <a:spLocks noChangeShapeType="1"/>
              </p:cNvSpPr>
              <p:nvPr/>
            </p:nvSpPr>
            <p:spPr bwMode="auto">
              <a:xfrm>
                <a:off x="2348"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32" name="Line 211"/>
              <p:cNvSpPr>
                <a:spLocks noChangeShapeType="1"/>
              </p:cNvSpPr>
              <p:nvPr/>
            </p:nvSpPr>
            <p:spPr bwMode="auto">
              <a:xfrm>
                <a:off x="2405"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33" name="Line 212"/>
              <p:cNvSpPr>
                <a:spLocks noChangeShapeType="1"/>
              </p:cNvSpPr>
              <p:nvPr/>
            </p:nvSpPr>
            <p:spPr bwMode="auto">
              <a:xfrm>
                <a:off x="2460"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34" name="Line 213"/>
              <p:cNvSpPr>
                <a:spLocks noChangeShapeType="1"/>
              </p:cNvSpPr>
              <p:nvPr/>
            </p:nvSpPr>
            <p:spPr bwMode="auto">
              <a:xfrm>
                <a:off x="2515" y="2682"/>
                <a:ext cx="0" cy="6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35" name="Line 214"/>
              <p:cNvSpPr>
                <a:spLocks noChangeShapeType="1"/>
              </p:cNvSpPr>
              <p:nvPr/>
            </p:nvSpPr>
            <p:spPr bwMode="auto">
              <a:xfrm>
                <a:off x="2572"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36" name="Line 215"/>
              <p:cNvSpPr>
                <a:spLocks noChangeShapeType="1"/>
              </p:cNvSpPr>
              <p:nvPr/>
            </p:nvSpPr>
            <p:spPr bwMode="auto">
              <a:xfrm>
                <a:off x="2627"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37" name="Line 216"/>
              <p:cNvSpPr>
                <a:spLocks noChangeShapeType="1"/>
              </p:cNvSpPr>
              <p:nvPr/>
            </p:nvSpPr>
            <p:spPr bwMode="auto">
              <a:xfrm>
                <a:off x="2684"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38" name="Line 217"/>
              <p:cNvSpPr>
                <a:spLocks noChangeShapeType="1"/>
              </p:cNvSpPr>
              <p:nvPr/>
            </p:nvSpPr>
            <p:spPr bwMode="auto">
              <a:xfrm>
                <a:off x="2739"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39" name="Line 218"/>
              <p:cNvSpPr>
                <a:spLocks noChangeShapeType="1"/>
              </p:cNvSpPr>
              <p:nvPr/>
            </p:nvSpPr>
            <p:spPr bwMode="auto">
              <a:xfrm>
                <a:off x="2796" y="2682"/>
                <a:ext cx="0" cy="6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40" name="Line 219"/>
              <p:cNvSpPr>
                <a:spLocks noChangeShapeType="1"/>
              </p:cNvSpPr>
              <p:nvPr/>
            </p:nvSpPr>
            <p:spPr bwMode="auto">
              <a:xfrm>
                <a:off x="2851"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41" name="Line 220"/>
              <p:cNvSpPr>
                <a:spLocks noChangeShapeType="1"/>
              </p:cNvSpPr>
              <p:nvPr/>
            </p:nvSpPr>
            <p:spPr bwMode="auto">
              <a:xfrm>
                <a:off x="2908"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42" name="Line 221"/>
              <p:cNvSpPr>
                <a:spLocks noChangeShapeType="1"/>
              </p:cNvSpPr>
              <p:nvPr/>
            </p:nvSpPr>
            <p:spPr bwMode="auto">
              <a:xfrm>
                <a:off x="2963"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43" name="Line 222"/>
              <p:cNvSpPr>
                <a:spLocks noChangeShapeType="1"/>
              </p:cNvSpPr>
              <p:nvPr/>
            </p:nvSpPr>
            <p:spPr bwMode="auto">
              <a:xfrm>
                <a:off x="3020"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44" name="Line 223"/>
              <p:cNvSpPr>
                <a:spLocks noChangeShapeType="1"/>
              </p:cNvSpPr>
              <p:nvPr/>
            </p:nvSpPr>
            <p:spPr bwMode="auto">
              <a:xfrm>
                <a:off x="3075" y="2682"/>
                <a:ext cx="0" cy="6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45" name="Line 224"/>
              <p:cNvSpPr>
                <a:spLocks noChangeShapeType="1"/>
              </p:cNvSpPr>
              <p:nvPr/>
            </p:nvSpPr>
            <p:spPr bwMode="auto">
              <a:xfrm>
                <a:off x="3132"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46" name="Line 225"/>
              <p:cNvSpPr>
                <a:spLocks noChangeShapeType="1"/>
              </p:cNvSpPr>
              <p:nvPr/>
            </p:nvSpPr>
            <p:spPr bwMode="auto">
              <a:xfrm>
                <a:off x="3187"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47" name="Line 226"/>
              <p:cNvSpPr>
                <a:spLocks noChangeShapeType="1"/>
              </p:cNvSpPr>
              <p:nvPr/>
            </p:nvSpPr>
            <p:spPr bwMode="auto">
              <a:xfrm>
                <a:off x="3244"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48" name="Line 227"/>
              <p:cNvSpPr>
                <a:spLocks noChangeShapeType="1"/>
              </p:cNvSpPr>
              <p:nvPr/>
            </p:nvSpPr>
            <p:spPr bwMode="auto">
              <a:xfrm>
                <a:off x="3299"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49" name="Line 228"/>
              <p:cNvSpPr>
                <a:spLocks noChangeShapeType="1"/>
              </p:cNvSpPr>
              <p:nvPr/>
            </p:nvSpPr>
            <p:spPr bwMode="auto">
              <a:xfrm>
                <a:off x="3355" y="2682"/>
                <a:ext cx="0" cy="6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50" name="Line 229"/>
              <p:cNvSpPr>
                <a:spLocks noChangeShapeType="1"/>
              </p:cNvSpPr>
              <p:nvPr/>
            </p:nvSpPr>
            <p:spPr bwMode="auto">
              <a:xfrm>
                <a:off x="3411"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51" name="Line 230"/>
              <p:cNvSpPr>
                <a:spLocks noChangeShapeType="1"/>
              </p:cNvSpPr>
              <p:nvPr/>
            </p:nvSpPr>
            <p:spPr bwMode="auto">
              <a:xfrm>
                <a:off x="3467"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52" name="Line 231"/>
              <p:cNvSpPr>
                <a:spLocks noChangeShapeType="1"/>
              </p:cNvSpPr>
              <p:nvPr/>
            </p:nvSpPr>
            <p:spPr bwMode="auto">
              <a:xfrm>
                <a:off x="3523"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53" name="Line 232"/>
              <p:cNvSpPr>
                <a:spLocks noChangeShapeType="1"/>
              </p:cNvSpPr>
              <p:nvPr/>
            </p:nvSpPr>
            <p:spPr bwMode="auto">
              <a:xfrm>
                <a:off x="3579"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54" name="Line 233"/>
              <p:cNvSpPr>
                <a:spLocks noChangeShapeType="1"/>
              </p:cNvSpPr>
              <p:nvPr/>
            </p:nvSpPr>
            <p:spPr bwMode="auto">
              <a:xfrm>
                <a:off x="3634" y="2682"/>
                <a:ext cx="0" cy="6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55" name="Line 234"/>
              <p:cNvSpPr>
                <a:spLocks noChangeShapeType="1"/>
              </p:cNvSpPr>
              <p:nvPr/>
            </p:nvSpPr>
            <p:spPr bwMode="auto">
              <a:xfrm>
                <a:off x="3691"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56" name="Line 235"/>
              <p:cNvSpPr>
                <a:spLocks noChangeShapeType="1"/>
              </p:cNvSpPr>
              <p:nvPr/>
            </p:nvSpPr>
            <p:spPr bwMode="auto">
              <a:xfrm>
                <a:off x="3746"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57" name="Line 236"/>
              <p:cNvSpPr>
                <a:spLocks noChangeShapeType="1"/>
              </p:cNvSpPr>
              <p:nvPr/>
            </p:nvSpPr>
            <p:spPr bwMode="auto">
              <a:xfrm>
                <a:off x="3803"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58" name="Line 237"/>
              <p:cNvSpPr>
                <a:spLocks noChangeShapeType="1"/>
              </p:cNvSpPr>
              <p:nvPr/>
            </p:nvSpPr>
            <p:spPr bwMode="auto">
              <a:xfrm>
                <a:off x="3858" y="2713"/>
                <a:ext cx="0" cy="3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59" name="Line 238"/>
              <p:cNvSpPr>
                <a:spLocks noChangeShapeType="1"/>
              </p:cNvSpPr>
              <p:nvPr/>
            </p:nvSpPr>
            <p:spPr bwMode="auto">
              <a:xfrm>
                <a:off x="3916" y="2682"/>
                <a:ext cx="0" cy="6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60" name="Line 239"/>
              <p:cNvSpPr>
                <a:spLocks noChangeShapeType="1"/>
              </p:cNvSpPr>
              <p:nvPr/>
            </p:nvSpPr>
            <p:spPr bwMode="auto">
              <a:xfrm>
                <a:off x="3916" y="2682"/>
                <a:ext cx="0" cy="6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61" name="Line 240"/>
              <p:cNvSpPr>
                <a:spLocks noChangeShapeType="1"/>
              </p:cNvSpPr>
              <p:nvPr/>
            </p:nvSpPr>
            <p:spPr bwMode="auto">
              <a:xfrm flipV="1">
                <a:off x="1999" y="1920"/>
                <a:ext cx="0" cy="9"/>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62" name="Line 241"/>
              <p:cNvSpPr>
                <a:spLocks noChangeShapeType="1"/>
              </p:cNvSpPr>
              <p:nvPr/>
            </p:nvSpPr>
            <p:spPr bwMode="auto">
              <a:xfrm flipV="1">
                <a:off x="1999" y="1870"/>
                <a:ext cx="0" cy="9"/>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63" name="Freeform 242"/>
              <p:cNvSpPr>
                <a:spLocks/>
              </p:cNvSpPr>
              <p:nvPr/>
            </p:nvSpPr>
            <p:spPr bwMode="auto">
              <a:xfrm>
                <a:off x="1978" y="1878"/>
                <a:ext cx="41" cy="41"/>
              </a:xfrm>
              <a:custGeom>
                <a:avLst/>
                <a:gdLst>
                  <a:gd name="T0" fmla="*/ 21 w 41"/>
                  <a:gd name="T1" fmla="*/ 0 h 41"/>
                  <a:gd name="T2" fmla="*/ 31 w 41"/>
                  <a:gd name="T3" fmla="*/ 3 h 41"/>
                  <a:gd name="T4" fmla="*/ 38 w 41"/>
                  <a:gd name="T5" fmla="*/ 11 h 41"/>
                  <a:gd name="T6" fmla="*/ 41 w 41"/>
                  <a:gd name="T7" fmla="*/ 21 h 41"/>
                  <a:gd name="T8" fmla="*/ 38 w 41"/>
                  <a:gd name="T9" fmla="*/ 31 h 41"/>
                  <a:gd name="T10" fmla="*/ 31 w 41"/>
                  <a:gd name="T11" fmla="*/ 39 h 41"/>
                  <a:gd name="T12" fmla="*/ 21 w 41"/>
                  <a:gd name="T13" fmla="*/ 41 h 41"/>
                  <a:gd name="T14" fmla="*/ 10 w 41"/>
                  <a:gd name="T15" fmla="*/ 39 h 41"/>
                  <a:gd name="T16" fmla="*/ 2 w 41"/>
                  <a:gd name="T17" fmla="*/ 31 h 41"/>
                  <a:gd name="T18" fmla="*/ 0 w 41"/>
                  <a:gd name="T19" fmla="*/ 21 h 41"/>
                  <a:gd name="T20" fmla="*/ 1 w 41"/>
                  <a:gd name="T21" fmla="*/ 13 h 41"/>
                  <a:gd name="T22" fmla="*/ 5 w 41"/>
                  <a:gd name="T23" fmla="*/ 7 h 41"/>
                  <a:gd name="T24" fmla="*/ 12 w 41"/>
                  <a:gd name="T25" fmla="*/ 2 h 41"/>
                  <a:gd name="T26" fmla="*/ 21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21" y="0"/>
                    </a:moveTo>
                    <a:lnTo>
                      <a:pt x="31" y="3"/>
                    </a:lnTo>
                    <a:lnTo>
                      <a:pt x="38" y="11"/>
                    </a:lnTo>
                    <a:lnTo>
                      <a:pt x="41" y="21"/>
                    </a:lnTo>
                    <a:lnTo>
                      <a:pt x="38" y="31"/>
                    </a:lnTo>
                    <a:lnTo>
                      <a:pt x="31" y="39"/>
                    </a:lnTo>
                    <a:lnTo>
                      <a:pt x="21" y="41"/>
                    </a:lnTo>
                    <a:lnTo>
                      <a:pt x="10" y="39"/>
                    </a:lnTo>
                    <a:lnTo>
                      <a:pt x="2" y="31"/>
                    </a:lnTo>
                    <a:lnTo>
                      <a:pt x="0" y="21"/>
                    </a:lnTo>
                    <a:lnTo>
                      <a:pt x="1" y="13"/>
                    </a:lnTo>
                    <a:lnTo>
                      <a:pt x="5" y="7"/>
                    </a:lnTo>
                    <a:lnTo>
                      <a:pt x="12"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64" name="Line 243"/>
              <p:cNvSpPr>
                <a:spLocks noChangeShapeType="1"/>
              </p:cNvSpPr>
              <p:nvPr/>
            </p:nvSpPr>
            <p:spPr bwMode="auto">
              <a:xfrm flipV="1">
                <a:off x="2083" y="1913"/>
                <a:ext cx="0" cy="9"/>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65" name="Line 244"/>
              <p:cNvSpPr>
                <a:spLocks noChangeShapeType="1"/>
              </p:cNvSpPr>
              <p:nvPr/>
            </p:nvSpPr>
            <p:spPr bwMode="auto">
              <a:xfrm flipV="1">
                <a:off x="2083" y="1864"/>
                <a:ext cx="0" cy="9"/>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66" name="Freeform 245"/>
              <p:cNvSpPr>
                <a:spLocks/>
              </p:cNvSpPr>
              <p:nvPr/>
            </p:nvSpPr>
            <p:spPr bwMode="auto">
              <a:xfrm>
                <a:off x="2064" y="1871"/>
                <a:ext cx="40" cy="41"/>
              </a:xfrm>
              <a:custGeom>
                <a:avLst/>
                <a:gdLst>
                  <a:gd name="T0" fmla="*/ 19 w 40"/>
                  <a:gd name="T1" fmla="*/ 0 h 41"/>
                  <a:gd name="T2" fmla="*/ 30 w 40"/>
                  <a:gd name="T3" fmla="*/ 3 h 41"/>
                  <a:gd name="T4" fmla="*/ 38 w 40"/>
                  <a:gd name="T5" fmla="*/ 10 h 41"/>
                  <a:gd name="T6" fmla="*/ 40 w 40"/>
                  <a:gd name="T7" fmla="*/ 20 h 41"/>
                  <a:gd name="T8" fmla="*/ 38 w 40"/>
                  <a:gd name="T9" fmla="*/ 31 h 41"/>
                  <a:gd name="T10" fmla="*/ 30 w 40"/>
                  <a:gd name="T11" fmla="*/ 39 h 41"/>
                  <a:gd name="T12" fmla="*/ 19 w 40"/>
                  <a:gd name="T13" fmla="*/ 41 h 41"/>
                  <a:gd name="T14" fmla="*/ 10 w 40"/>
                  <a:gd name="T15" fmla="*/ 39 h 41"/>
                  <a:gd name="T16" fmla="*/ 2 w 40"/>
                  <a:gd name="T17" fmla="*/ 31 h 41"/>
                  <a:gd name="T18" fmla="*/ 0 w 40"/>
                  <a:gd name="T19" fmla="*/ 20 h 41"/>
                  <a:gd name="T20" fmla="*/ 2 w 40"/>
                  <a:gd name="T21" fmla="*/ 10 h 41"/>
                  <a:gd name="T22" fmla="*/ 10 w 40"/>
                  <a:gd name="T23" fmla="*/ 3 h 41"/>
                  <a:gd name="T24" fmla="*/ 19 w 40"/>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1"/>
                  <a:gd name="T41" fmla="*/ 40 w 40"/>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1">
                    <a:moveTo>
                      <a:pt x="19" y="0"/>
                    </a:moveTo>
                    <a:lnTo>
                      <a:pt x="30" y="3"/>
                    </a:lnTo>
                    <a:lnTo>
                      <a:pt x="38" y="10"/>
                    </a:lnTo>
                    <a:lnTo>
                      <a:pt x="40" y="20"/>
                    </a:lnTo>
                    <a:lnTo>
                      <a:pt x="38" y="31"/>
                    </a:lnTo>
                    <a:lnTo>
                      <a:pt x="30" y="39"/>
                    </a:lnTo>
                    <a:lnTo>
                      <a:pt x="19" y="41"/>
                    </a:lnTo>
                    <a:lnTo>
                      <a:pt x="10" y="39"/>
                    </a:lnTo>
                    <a:lnTo>
                      <a:pt x="2" y="31"/>
                    </a:lnTo>
                    <a:lnTo>
                      <a:pt x="0" y="20"/>
                    </a:lnTo>
                    <a:lnTo>
                      <a:pt x="2" y="10"/>
                    </a:lnTo>
                    <a:lnTo>
                      <a:pt x="10" y="3"/>
                    </a:lnTo>
                    <a:lnTo>
                      <a:pt x="1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67" name="Line 246"/>
              <p:cNvSpPr>
                <a:spLocks noChangeShapeType="1"/>
              </p:cNvSpPr>
              <p:nvPr/>
            </p:nvSpPr>
            <p:spPr bwMode="auto">
              <a:xfrm flipV="1">
                <a:off x="2167" y="2049"/>
                <a:ext cx="0" cy="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68" name="Line 247"/>
              <p:cNvSpPr>
                <a:spLocks noChangeShapeType="1"/>
              </p:cNvSpPr>
              <p:nvPr/>
            </p:nvSpPr>
            <p:spPr bwMode="auto">
              <a:xfrm flipV="1">
                <a:off x="2167" y="2003"/>
                <a:ext cx="0" cy="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69" name="Freeform 248"/>
              <p:cNvSpPr>
                <a:spLocks/>
              </p:cNvSpPr>
              <p:nvPr/>
            </p:nvSpPr>
            <p:spPr bwMode="auto">
              <a:xfrm>
                <a:off x="2147" y="2008"/>
                <a:ext cx="41" cy="41"/>
              </a:xfrm>
              <a:custGeom>
                <a:avLst/>
                <a:gdLst>
                  <a:gd name="T0" fmla="*/ 20 w 41"/>
                  <a:gd name="T1" fmla="*/ 0 h 41"/>
                  <a:gd name="T2" fmla="*/ 29 w 41"/>
                  <a:gd name="T3" fmla="*/ 2 h 41"/>
                  <a:gd name="T4" fmla="*/ 35 w 41"/>
                  <a:gd name="T5" fmla="*/ 6 h 41"/>
                  <a:gd name="T6" fmla="*/ 40 w 41"/>
                  <a:gd name="T7" fmla="*/ 13 h 41"/>
                  <a:gd name="T8" fmla="*/ 41 w 41"/>
                  <a:gd name="T9" fmla="*/ 21 h 41"/>
                  <a:gd name="T10" fmla="*/ 40 w 41"/>
                  <a:gd name="T11" fmla="*/ 28 h 41"/>
                  <a:gd name="T12" fmla="*/ 35 w 41"/>
                  <a:gd name="T13" fmla="*/ 35 h 41"/>
                  <a:gd name="T14" fmla="*/ 29 w 41"/>
                  <a:gd name="T15" fmla="*/ 39 h 41"/>
                  <a:gd name="T16" fmla="*/ 20 w 41"/>
                  <a:gd name="T17" fmla="*/ 41 h 41"/>
                  <a:gd name="T18" fmla="*/ 10 w 41"/>
                  <a:gd name="T19" fmla="*/ 38 h 41"/>
                  <a:gd name="T20" fmla="*/ 2 w 41"/>
                  <a:gd name="T21" fmla="*/ 30 h 41"/>
                  <a:gd name="T22" fmla="*/ 0 w 41"/>
                  <a:gd name="T23" fmla="*/ 21 h 41"/>
                  <a:gd name="T24" fmla="*/ 2 w 41"/>
                  <a:gd name="T25" fmla="*/ 11 h 41"/>
                  <a:gd name="T26" fmla="*/ 10 w 41"/>
                  <a:gd name="T27" fmla="*/ 3 h 41"/>
                  <a:gd name="T28" fmla="*/ 20 w 41"/>
                  <a:gd name="T29" fmla="*/ 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1"/>
                  <a:gd name="T47" fmla="*/ 41 w 41"/>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1">
                    <a:moveTo>
                      <a:pt x="20" y="0"/>
                    </a:moveTo>
                    <a:lnTo>
                      <a:pt x="29" y="2"/>
                    </a:lnTo>
                    <a:lnTo>
                      <a:pt x="35" y="6"/>
                    </a:lnTo>
                    <a:lnTo>
                      <a:pt x="40" y="13"/>
                    </a:lnTo>
                    <a:lnTo>
                      <a:pt x="41" y="21"/>
                    </a:lnTo>
                    <a:lnTo>
                      <a:pt x="40" y="28"/>
                    </a:lnTo>
                    <a:lnTo>
                      <a:pt x="35" y="35"/>
                    </a:lnTo>
                    <a:lnTo>
                      <a:pt x="29" y="39"/>
                    </a:lnTo>
                    <a:lnTo>
                      <a:pt x="20" y="41"/>
                    </a:lnTo>
                    <a:lnTo>
                      <a:pt x="10" y="38"/>
                    </a:lnTo>
                    <a:lnTo>
                      <a:pt x="2" y="30"/>
                    </a:lnTo>
                    <a:lnTo>
                      <a:pt x="0" y="21"/>
                    </a:lnTo>
                    <a:lnTo>
                      <a:pt x="2" y="11"/>
                    </a:lnTo>
                    <a:lnTo>
                      <a:pt x="10"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70" name="Line 249"/>
              <p:cNvSpPr>
                <a:spLocks noChangeShapeType="1"/>
              </p:cNvSpPr>
              <p:nvPr/>
            </p:nvSpPr>
            <p:spPr bwMode="auto">
              <a:xfrm flipV="1">
                <a:off x="2250" y="2115"/>
                <a:ext cx="0" cy="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71" name="Line 250"/>
              <p:cNvSpPr>
                <a:spLocks noChangeShapeType="1"/>
              </p:cNvSpPr>
              <p:nvPr/>
            </p:nvSpPr>
            <p:spPr bwMode="auto">
              <a:xfrm flipV="1">
                <a:off x="2250" y="2071"/>
                <a:ext cx="0" cy="4"/>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72" name="Freeform 251"/>
              <p:cNvSpPr>
                <a:spLocks/>
              </p:cNvSpPr>
              <p:nvPr/>
            </p:nvSpPr>
            <p:spPr bwMode="auto">
              <a:xfrm>
                <a:off x="2231" y="2076"/>
                <a:ext cx="40" cy="40"/>
              </a:xfrm>
              <a:custGeom>
                <a:avLst/>
                <a:gdLst>
                  <a:gd name="T0" fmla="*/ 19 w 40"/>
                  <a:gd name="T1" fmla="*/ 0 h 40"/>
                  <a:gd name="T2" fmla="*/ 30 w 40"/>
                  <a:gd name="T3" fmla="*/ 2 h 40"/>
                  <a:gd name="T4" fmla="*/ 38 w 40"/>
                  <a:gd name="T5" fmla="*/ 10 h 40"/>
                  <a:gd name="T6" fmla="*/ 40 w 40"/>
                  <a:gd name="T7" fmla="*/ 20 h 40"/>
                  <a:gd name="T8" fmla="*/ 38 w 40"/>
                  <a:gd name="T9" fmla="*/ 31 h 40"/>
                  <a:gd name="T10" fmla="*/ 30 w 40"/>
                  <a:gd name="T11" fmla="*/ 38 h 40"/>
                  <a:gd name="T12" fmla="*/ 19 w 40"/>
                  <a:gd name="T13" fmla="*/ 40 h 40"/>
                  <a:gd name="T14" fmla="*/ 9 w 40"/>
                  <a:gd name="T15" fmla="*/ 38 h 40"/>
                  <a:gd name="T16" fmla="*/ 2 w 40"/>
                  <a:gd name="T17" fmla="*/ 31 h 40"/>
                  <a:gd name="T18" fmla="*/ 0 w 40"/>
                  <a:gd name="T19" fmla="*/ 20 h 40"/>
                  <a:gd name="T20" fmla="*/ 2 w 40"/>
                  <a:gd name="T21" fmla="*/ 10 h 40"/>
                  <a:gd name="T22" fmla="*/ 9 w 40"/>
                  <a:gd name="T23" fmla="*/ 2 h 40"/>
                  <a:gd name="T24" fmla="*/ 19 w 40"/>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0"/>
                  <a:gd name="T41" fmla="*/ 40 w 4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0">
                    <a:moveTo>
                      <a:pt x="19" y="0"/>
                    </a:moveTo>
                    <a:lnTo>
                      <a:pt x="30" y="2"/>
                    </a:lnTo>
                    <a:lnTo>
                      <a:pt x="38" y="10"/>
                    </a:lnTo>
                    <a:lnTo>
                      <a:pt x="40" y="20"/>
                    </a:lnTo>
                    <a:lnTo>
                      <a:pt x="38" y="31"/>
                    </a:lnTo>
                    <a:lnTo>
                      <a:pt x="30" y="38"/>
                    </a:lnTo>
                    <a:lnTo>
                      <a:pt x="19" y="40"/>
                    </a:lnTo>
                    <a:lnTo>
                      <a:pt x="9" y="38"/>
                    </a:lnTo>
                    <a:lnTo>
                      <a:pt x="2" y="31"/>
                    </a:lnTo>
                    <a:lnTo>
                      <a:pt x="0" y="20"/>
                    </a:lnTo>
                    <a:lnTo>
                      <a:pt x="2" y="10"/>
                    </a:lnTo>
                    <a:lnTo>
                      <a:pt x="9" y="2"/>
                    </a:lnTo>
                    <a:lnTo>
                      <a:pt x="1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73" name="Line 252"/>
              <p:cNvSpPr>
                <a:spLocks noChangeShapeType="1"/>
              </p:cNvSpPr>
              <p:nvPr/>
            </p:nvSpPr>
            <p:spPr bwMode="auto">
              <a:xfrm flipV="1">
                <a:off x="2334" y="2229"/>
                <a:ext cx="0" cy="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74" name="Line 253"/>
              <p:cNvSpPr>
                <a:spLocks noChangeShapeType="1"/>
              </p:cNvSpPr>
              <p:nvPr/>
            </p:nvSpPr>
            <p:spPr bwMode="auto">
              <a:xfrm flipV="1">
                <a:off x="2334" y="2187"/>
                <a:ext cx="0" cy="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75" name="Freeform 254"/>
              <p:cNvSpPr>
                <a:spLocks/>
              </p:cNvSpPr>
              <p:nvPr/>
            </p:nvSpPr>
            <p:spPr bwMode="auto">
              <a:xfrm>
                <a:off x="2314" y="2189"/>
                <a:ext cx="41" cy="42"/>
              </a:xfrm>
              <a:custGeom>
                <a:avLst/>
                <a:gdLst>
                  <a:gd name="T0" fmla="*/ 20 w 41"/>
                  <a:gd name="T1" fmla="*/ 0 h 42"/>
                  <a:gd name="T2" fmla="*/ 29 w 41"/>
                  <a:gd name="T3" fmla="*/ 2 h 42"/>
                  <a:gd name="T4" fmla="*/ 35 w 41"/>
                  <a:gd name="T5" fmla="*/ 7 h 42"/>
                  <a:gd name="T6" fmla="*/ 40 w 41"/>
                  <a:gd name="T7" fmla="*/ 13 h 42"/>
                  <a:gd name="T8" fmla="*/ 41 w 41"/>
                  <a:gd name="T9" fmla="*/ 21 h 42"/>
                  <a:gd name="T10" fmla="*/ 40 w 41"/>
                  <a:gd name="T11" fmla="*/ 29 h 42"/>
                  <a:gd name="T12" fmla="*/ 35 w 41"/>
                  <a:gd name="T13" fmla="*/ 35 h 42"/>
                  <a:gd name="T14" fmla="*/ 29 w 41"/>
                  <a:gd name="T15" fmla="*/ 40 h 42"/>
                  <a:gd name="T16" fmla="*/ 20 w 41"/>
                  <a:gd name="T17" fmla="*/ 42 h 42"/>
                  <a:gd name="T18" fmla="*/ 10 w 41"/>
                  <a:gd name="T19" fmla="*/ 38 h 42"/>
                  <a:gd name="T20" fmla="*/ 2 w 41"/>
                  <a:gd name="T21" fmla="*/ 31 h 42"/>
                  <a:gd name="T22" fmla="*/ 0 w 41"/>
                  <a:gd name="T23" fmla="*/ 21 h 42"/>
                  <a:gd name="T24" fmla="*/ 2 w 41"/>
                  <a:gd name="T25" fmla="*/ 11 h 42"/>
                  <a:gd name="T26" fmla="*/ 10 w 41"/>
                  <a:gd name="T27" fmla="*/ 3 h 42"/>
                  <a:gd name="T28" fmla="*/ 20 w 41"/>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2"/>
                  <a:gd name="T47" fmla="*/ 41 w 41"/>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2">
                    <a:moveTo>
                      <a:pt x="20" y="0"/>
                    </a:moveTo>
                    <a:lnTo>
                      <a:pt x="29" y="2"/>
                    </a:lnTo>
                    <a:lnTo>
                      <a:pt x="35" y="7"/>
                    </a:lnTo>
                    <a:lnTo>
                      <a:pt x="40" y="13"/>
                    </a:lnTo>
                    <a:lnTo>
                      <a:pt x="41" y="21"/>
                    </a:lnTo>
                    <a:lnTo>
                      <a:pt x="40" y="29"/>
                    </a:lnTo>
                    <a:lnTo>
                      <a:pt x="35" y="35"/>
                    </a:lnTo>
                    <a:lnTo>
                      <a:pt x="29" y="40"/>
                    </a:lnTo>
                    <a:lnTo>
                      <a:pt x="20" y="42"/>
                    </a:lnTo>
                    <a:lnTo>
                      <a:pt x="10" y="38"/>
                    </a:lnTo>
                    <a:lnTo>
                      <a:pt x="2" y="31"/>
                    </a:lnTo>
                    <a:lnTo>
                      <a:pt x="0" y="21"/>
                    </a:lnTo>
                    <a:lnTo>
                      <a:pt x="2" y="11"/>
                    </a:lnTo>
                    <a:lnTo>
                      <a:pt x="10"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76" name="Line 255"/>
              <p:cNvSpPr>
                <a:spLocks noChangeShapeType="1"/>
              </p:cNvSpPr>
              <p:nvPr/>
            </p:nvSpPr>
            <p:spPr bwMode="auto">
              <a:xfrm flipV="1">
                <a:off x="2417" y="2280"/>
                <a:ext cx="0" cy="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77" name="Line 256"/>
              <p:cNvSpPr>
                <a:spLocks noChangeShapeType="1"/>
              </p:cNvSpPr>
              <p:nvPr/>
            </p:nvSpPr>
            <p:spPr bwMode="auto">
              <a:xfrm flipV="1">
                <a:off x="2417" y="2239"/>
                <a:ext cx="0" cy="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78" name="Freeform 257"/>
              <p:cNvSpPr>
                <a:spLocks/>
              </p:cNvSpPr>
              <p:nvPr/>
            </p:nvSpPr>
            <p:spPr bwMode="auto">
              <a:xfrm>
                <a:off x="2398" y="2241"/>
                <a:ext cx="40" cy="40"/>
              </a:xfrm>
              <a:custGeom>
                <a:avLst/>
                <a:gdLst>
                  <a:gd name="T0" fmla="*/ 19 w 40"/>
                  <a:gd name="T1" fmla="*/ 0 h 40"/>
                  <a:gd name="T2" fmla="*/ 28 w 40"/>
                  <a:gd name="T3" fmla="*/ 2 h 40"/>
                  <a:gd name="T4" fmla="*/ 35 w 40"/>
                  <a:gd name="T5" fmla="*/ 6 h 40"/>
                  <a:gd name="T6" fmla="*/ 39 w 40"/>
                  <a:gd name="T7" fmla="*/ 13 h 40"/>
                  <a:gd name="T8" fmla="*/ 40 w 40"/>
                  <a:gd name="T9" fmla="*/ 20 h 40"/>
                  <a:gd name="T10" fmla="*/ 38 w 40"/>
                  <a:gd name="T11" fmla="*/ 30 h 40"/>
                  <a:gd name="T12" fmla="*/ 30 w 40"/>
                  <a:gd name="T13" fmla="*/ 38 h 40"/>
                  <a:gd name="T14" fmla="*/ 19 w 40"/>
                  <a:gd name="T15" fmla="*/ 40 h 40"/>
                  <a:gd name="T16" fmla="*/ 9 w 40"/>
                  <a:gd name="T17" fmla="*/ 38 h 40"/>
                  <a:gd name="T18" fmla="*/ 2 w 40"/>
                  <a:gd name="T19" fmla="*/ 30 h 40"/>
                  <a:gd name="T20" fmla="*/ 0 w 40"/>
                  <a:gd name="T21" fmla="*/ 20 h 40"/>
                  <a:gd name="T22" fmla="*/ 2 w 40"/>
                  <a:gd name="T23" fmla="*/ 11 h 40"/>
                  <a:gd name="T24" fmla="*/ 9 w 40"/>
                  <a:gd name="T25" fmla="*/ 3 h 40"/>
                  <a:gd name="T26" fmla="*/ 19 w 40"/>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0"/>
                  <a:gd name="T44" fmla="*/ 40 w 4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0">
                    <a:moveTo>
                      <a:pt x="19" y="0"/>
                    </a:moveTo>
                    <a:lnTo>
                      <a:pt x="28" y="2"/>
                    </a:lnTo>
                    <a:lnTo>
                      <a:pt x="35" y="6"/>
                    </a:lnTo>
                    <a:lnTo>
                      <a:pt x="39" y="13"/>
                    </a:lnTo>
                    <a:lnTo>
                      <a:pt x="40" y="20"/>
                    </a:lnTo>
                    <a:lnTo>
                      <a:pt x="38" y="30"/>
                    </a:lnTo>
                    <a:lnTo>
                      <a:pt x="30" y="38"/>
                    </a:lnTo>
                    <a:lnTo>
                      <a:pt x="19" y="40"/>
                    </a:lnTo>
                    <a:lnTo>
                      <a:pt x="9" y="38"/>
                    </a:lnTo>
                    <a:lnTo>
                      <a:pt x="2" y="30"/>
                    </a:lnTo>
                    <a:lnTo>
                      <a:pt x="0" y="20"/>
                    </a:lnTo>
                    <a:lnTo>
                      <a:pt x="2" y="11"/>
                    </a:lnTo>
                    <a:lnTo>
                      <a:pt x="9" y="3"/>
                    </a:lnTo>
                    <a:lnTo>
                      <a:pt x="1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79" name="Freeform 258"/>
              <p:cNvSpPr>
                <a:spLocks/>
              </p:cNvSpPr>
              <p:nvPr/>
            </p:nvSpPr>
            <p:spPr bwMode="auto">
              <a:xfrm>
                <a:off x="2482" y="2283"/>
                <a:ext cx="42" cy="41"/>
              </a:xfrm>
              <a:custGeom>
                <a:avLst/>
                <a:gdLst>
                  <a:gd name="T0" fmla="*/ 21 w 42"/>
                  <a:gd name="T1" fmla="*/ 0 h 41"/>
                  <a:gd name="T2" fmla="*/ 29 w 42"/>
                  <a:gd name="T3" fmla="*/ 2 h 41"/>
                  <a:gd name="T4" fmla="*/ 35 w 42"/>
                  <a:gd name="T5" fmla="*/ 6 h 41"/>
                  <a:gd name="T6" fmla="*/ 40 w 42"/>
                  <a:gd name="T7" fmla="*/ 13 h 41"/>
                  <a:gd name="T8" fmla="*/ 42 w 42"/>
                  <a:gd name="T9" fmla="*/ 21 h 41"/>
                  <a:gd name="T10" fmla="*/ 39 w 42"/>
                  <a:gd name="T11" fmla="*/ 31 h 41"/>
                  <a:gd name="T12" fmla="*/ 31 w 42"/>
                  <a:gd name="T13" fmla="*/ 39 h 41"/>
                  <a:gd name="T14" fmla="*/ 21 w 42"/>
                  <a:gd name="T15" fmla="*/ 41 h 41"/>
                  <a:gd name="T16" fmla="*/ 11 w 42"/>
                  <a:gd name="T17" fmla="*/ 39 h 41"/>
                  <a:gd name="T18" fmla="*/ 3 w 42"/>
                  <a:gd name="T19" fmla="*/ 31 h 41"/>
                  <a:gd name="T20" fmla="*/ 0 w 42"/>
                  <a:gd name="T21" fmla="*/ 21 h 41"/>
                  <a:gd name="T22" fmla="*/ 2 w 42"/>
                  <a:gd name="T23" fmla="*/ 13 h 41"/>
                  <a:gd name="T24" fmla="*/ 7 w 42"/>
                  <a:gd name="T25" fmla="*/ 6 h 41"/>
                  <a:gd name="T26" fmla="*/ 13 w 42"/>
                  <a:gd name="T27" fmla="*/ 2 h 41"/>
                  <a:gd name="T28" fmla="*/ 21 w 42"/>
                  <a:gd name="T29" fmla="*/ 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41"/>
                  <a:gd name="T47" fmla="*/ 42 w 42"/>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41">
                    <a:moveTo>
                      <a:pt x="21" y="0"/>
                    </a:moveTo>
                    <a:lnTo>
                      <a:pt x="29" y="2"/>
                    </a:lnTo>
                    <a:lnTo>
                      <a:pt x="35" y="6"/>
                    </a:lnTo>
                    <a:lnTo>
                      <a:pt x="40" y="13"/>
                    </a:lnTo>
                    <a:lnTo>
                      <a:pt x="42" y="21"/>
                    </a:lnTo>
                    <a:lnTo>
                      <a:pt x="39" y="31"/>
                    </a:lnTo>
                    <a:lnTo>
                      <a:pt x="31" y="39"/>
                    </a:lnTo>
                    <a:lnTo>
                      <a:pt x="21" y="41"/>
                    </a:lnTo>
                    <a:lnTo>
                      <a:pt x="11" y="39"/>
                    </a:lnTo>
                    <a:lnTo>
                      <a:pt x="3" y="31"/>
                    </a:lnTo>
                    <a:lnTo>
                      <a:pt x="0" y="21"/>
                    </a:lnTo>
                    <a:lnTo>
                      <a:pt x="2" y="13"/>
                    </a:lnTo>
                    <a:lnTo>
                      <a:pt x="7" y="6"/>
                    </a:lnTo>
                    <a:lnTo>
                      <a:pt x="13"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80" name="Freeform 259"/>
              <p:cNvSpPr>
                <a:spLocks/>
              </p:cNvSpPr>
              <p:nvPr/>
            </p:nvSpPr>
            <p:spPr bwMode="auto">
              <a:xfrm>
                <a:off x="2566" y="2355"/>
                <a:ext cx="41" cy="40"/>
              </a:xfrm>
              <a:custGeom>
                <a:avLst/>
                <a:gdLst>
                  <a:gd name="T0" fmla="*/ 20 w 41"/>
                  <a:gd name="T1" fmla="*/ 0 h 40"/>
                  <a:gd name="T2" fmla="*/ 30 w 41"/>
                  <a:gd name="T3" fmla="*/ 2 h 40"/>
                  <a:gd name="T4" fmla="*/ 38 w 41"/>
                  <a:gd name="T5" fmla="*/ 10 h 40"/>
                  <a:gd name="T6" fmla="*/ 41 w 41"/>
                  <a:gd name="T7" fmla="*/ 20 h 40"/>
                  <a:gd name="T8" fmla="*/ 39 w 41"/>
                  <a:gd name="T9" fmla="*/ 28 h 40"/>
                  <a:gd name="T10" fmla="*/ 35 w 41"/>
                  <a:gd name="T11" fmla="*/ 35 h 40"/>
                  <a:gd name="T12" fmla="*/ 28 w 41"/>
                  <a:gd name="T13" fmla="*/ 39 h 40"/>
                  <a:gd name="T14" fmla="*/ 20 w 41"/>
                  <a:gd name="T15" fmla="*/ 40 h 40"/>
                  <a:gd name="T16" fmla="*/ 13 w 41"/>
                  <a:gd name="T17" fmla="*/ 39 h 40"/>
                  <a:gd name="T18" fmla="*/ 6 w 41"/>
                  <a:gd name="T19" fmla="*/ 35 h 40"/>
                  <a:gd name="T20" fmla="*/ 2 w 41"/>
                  <a:gd name="T21" fmla="*/ 28 h 40"/>
                  <a:gd name="T22" fmla="*/ 0 w 41"/>
                  <a:gd name="T23" fmla="*/ 20 h 40"/>
                  <a:gd name="T24" fmla="*/ 3 w 41"/>
                  <a:gd name="T25" fmla="*/ 10 h 40"/>
                  <a:gd name="T26" fmla="*/ 11 w 41"/>
                  <a:gd name="T27" fmla="*/ 2 h 40"/>
                  <a:gd name="T28" fmla="*/ 20 w 41"/>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20" y="0"/>
                    </a:moveTo>
                    <a:lnTo>
                      <a:pt x="30" y="2"/>
                    </a:lnTo>
                    <a:lnTo>
                      <a:pt x="38" y="10"/>
                    </a:lnTo>
                    <a:lnTo>
                      <a:pt x="41" y="20"/>
                    </a:lnTo>
                    <a:lnTo>
                      <a:pt x="39" y="28"/>
                    </a:lnTo>
                    <a:lnTo>
                      <a:pt x="35" y="35"/>
                    </a:lnTo>
                    <a:lnTo>
                      <a:pt x="28" y="39"/>
                    </a:lnTo>
                    <a:lnTo>
                      <a:pt x="20" y="40"/>
                    </a:lnTo>
                    <a:lnTo>
                      <a:pt x="13" y="39"/>
                    </a:lnTo>
                    <a:lnTo>
                      <a:pt x="6" y="35"/>
                    </a:lnTo>
                    <a:lnTo>
                      <a:pt x="2" y="28"/>
                    </a:lnTo>
                    <a:lnTo>
                      <a:pt x="0" y="20"/>
                    </a:lnTo>
                    <a:lnTo>
                      <a:pt x="3" y="10"/>
                    </a:lnTo>
                    <a:lnTo>
                      <a:pt x="11" y="2"/>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81" name="Freeform 260"/>
              <p:cNvSpPr>
                <a:spLocks/>
              </p:cNvSpPr>
              <p:nvPr/>
            </p:nvSpPr>
            <p:spPr bwMode="auto">
              <a:xfrm>
                <a:off x="2649" y="2367"/>
                <a:ext cx="42" cy="41"/>
              </a:xfrm>
              <a:custGeom>
                <a:avLst/>
                <a:gdLst>
                  <a:gd name="T0" fmla="*/ 21 w 42"/>
                  <a:gd name="T1" fmla="*/ 0 h 41"/>
                  <a:gd name="T2" fmla="*/ 29 w 42"/>
                  <a:gd name="T3" fmla="*/ 1 h 41"/>
                  <a:gd name="T4" fmla="*/ 35 w 42"/>
                  <a:gd name="T5" fmla="*/ 5 h 41"/>
                  <a:gd name="T6" fmla="*/ 40 w 42"/>
                  <a:gd name="T7" fmla="*/ 12 h 41"/>
                  <a:gd name="T8" fmla="*/ 42 w 42"/>
                  <a:gd name="T9" fmla="*/ 21 h 41"/>
                  <a:gd name="T10" fmla="*/ 39 w 42"/>
                  <a:gd name="T11" fmla="*/ 31 h 41"/>
                  <a:gd name="T12" fmla="*/ 31 w 42"/>
                  <a:gd name="T13" fmla="*/ 38 h 41"/>
                  <a:gd name="T14" fmla="*/ 21 w 42"/>
                  <a:gd name="T15" fmla="*/ 41 h 41"/>
                  <a:gd name="T16" fmla="*/ 11 w 42"/>
                  <a:gd name="T17" fmla="*/ 38 h 41"/>
                  <a:gd name="T18" fmla="*/ 3 w 42"/>
                  <a:gd name="T19" fmla="*/ 31 h 41"/>
                  <a:gd name="T20" fmla="*/ 0 w 42"/>
                  <a:gd name="T21" fmla="*/ 21 h 41"/>
                  <a:gd name="T22" fmla="*/ 2 w 42"/>
                  <a:gd name="T23" fmla="*/ 12 h 41"/>
                  <a:gd name="T24" fmla="*/ 7 w 42"/>
                  <a:gd name="T25" fmla="*/ 5 h 41"/>
                  <a:gd name="T26" fmla="*/ 13 w 42"/>
                  <a:gd name="T27" fmla="*/ 1 h 41"/>
                  <a:gd name="T28" fmla="*/ 21 w 42"/>
                  <a:gd name="T29" fmla="*/ 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41"/>
                  <a:gd name="T47" fmla="*/ 42 w 42"/>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41">
                    <a:moveTo>
                      <a:pt x="21" y="0"/>
                    </a:moveTo>
                    <a:lnTo>
                      <a:pt x="29" y="1"/>
                    </a:lnTo>
                    <a:lnTo>
                      <a:pt x="35" y="5"/>
                    </a:lnTo>
                    <a:lnTo>
                      <a:pt x="40" y="12"/>
                    </a:lnTo>
                    <a:lnTo>
                      <a:pt x="42" y="21"/>
                    </a:lnTo>
                    <a:lnTo>
                      <a:pt x="39" y="31"/>
                    </a:lnTo>
                    <a:lnTo>
                      <a:pt x="31" y="38"/>
                    </a:lnTo>
                    <a:lnTo>
                      <a:pt x="21" y="41"/>
                    </a:lnTo>
                    <a:lnTo>
                      <a:pt x="11" y="38"/>
                    </a:lnTo>
                    <a:lnTo>
                      <a:pt x="3" y="31"/>
                    </a:lnTo>
                    <a:lnTo>
                      <a:pt x="0" y="21"/>
                    </a:lnTo>
                    <a:lnTo>
                      <a:pt x="2" y="12"/>
                    </a:lnTo>
                    <a:lnTo>
                      <a:pt x="7" y="5"/>
                    </a:lnTo>
                    <a:lnTo>
                      <a:pt x="13" y="1"/>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82" name="Freeform 261"/>
              <p:cNvSpPr>
                <a:spLocks/>
              </p:cNvSpPr>
              <p:nvPr/>
            </p:nvSpPr>
            <p:spPr bwMode="auto">
              <a:xfrm>
                <a:off x="2733" y="2425"/>
                <a:ext cx="41" cy="42"/>
              </a:xfrm>
              <a:custGeom>
                <a:avLst/>
                <a:gdLst>
                  <a:gd name="T0" fmla="*/ 20 w 41"/>
                  <a:gd name="T1" fmla="*/ 0 h 42"/>
                  <a:gd name="T2" fmla="*/ 30 w 41"/>
                  <a:gd name="T3" fmla="*/ 3 h 42"/>
                  <a:gd name="T4" fmla="*/ 38 w 41"/>
                  <a:gd name="T5" fmla="*/ 11 h 42"/>
                  <a:gd name="T6" fmla="*/ 41 w 41"/>
                  <a:gd name="T7" fmla="*/ 21 h 42"/>
                  <a:gd name="T8" fmla="*/ 38 w 41"/>
                  <a:gd name="T9" fmla="*/ 31 h 42"/>
                  <a:gd name="T10" fmla="*/ 30 w 41"/>
                  <a:gd name="T11" fmla="*/ 39 h 42"/>
                  <a:gd name="T12" fmla="*/ 20 w 41"/>
                  <a:gd name="T13" fmla="*/ 42 h 42"/>
                  <a:gd name="T14" fmla="*/ 11 w 41"/>
                  <a:gd name="T15" fmla="*/ 39 h 42"/>
                  <a:gd name="T16" fmla="*/ 3 w 41"/>
                  <a:gd name="T17" fmla="*/ 31 h 42"/>
                  <a:gd name="T18" fmla="*/ 0 w 41"/>
                  <a:gd name="T19" fmla="*/ 21 h 42"/>
                  <a:gd name="T20" fmla="*/ 3 w 41"/>
                  <a:gd name="T21" fmla="*/ 11 h 42"/>
                  <a:gd name="T22" fmla="*/ 11 w 41"/>
                  <a:gd name="T23" fmla="*/ 3 h 42"/>
                  <a:gd name="T24" fmla="*/ 20 w 41"/>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20" y="0"/>
                    </a:moveTo>
                    <a:lnTo>
                      <a:pt x="30" y="3"/>
                    </a:lnTo>
                    <a:lnTo>
                      <a:pt x="38" y="11"/>
                    </a:lnTo>
                    <a:lnTo>
                      <a:pt x="41" y="21"/>
                    </a:lnTo>
                    <a:lnTo>
                      <a:pt x="38" y="31"/>
                    </a:lnTo>
                    <a:lnTo>
                      <a:pt x="30" y="39"/>
                    </a:lnTo>
                    <a:lnTo>
                      <a:pt x="20" y="42"/>
                    </a:lnTo>
                    <a:lnTo>
                      <a:pt x="11" y="39"/>
                    </a:lnTo>
                    <a:lnTo>
                      <a:pt x="3" y="31"/>
                    </a:lnTo>
                    <a:lnTo>
                      <a:pt x="0" y="21"/>
                    </a:lnTo>
                    <a:lnTo>
                      <a:pt x="3" y="11"/>
                    </a:lnTo>
                    <a:lnTo>
                      <a:pt x="11"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83" name="Freeform 262"/>
              <p:cNvSpPr>
                <a:spLocks/>
              </p:cNvSpPr>
              <p:nvPr/>
            </p:nvSpPr>
            <p:spPr bwMode="auto">
              <a:xfrm>
                <a:off x="2818" y="2410"/>
                <a:ext cx="41" cy="40"/>
              </a:xfrm>
              <a:custGeom>
                <a:avLst/>
                <a:gdLst>
                  <a:gd name="T0" fmla="*/ 21 w 41"/>
                  <a:gd name="T1" fmla="*/ 0 h 40"/>
                  <a:gd name="T2" fmla="*/ 31 w 41"/>
                  <a:gd name="T3" fmla="*/ 2 h 40"/>
                  <a:gd name="T4" fmla="*/ 39 w 41"/>
                  <a:gd name="T5" fmla="*/ 10 h 40"/>
                  <a:gd name="T6" fmla="*/ 41 w 41"/>
                  <a:gd name="T7" fmla="*/ 21 h 40"/>
                  <a:gd name="T8" fmla="*/ 39 w 41"/>
                  <a:gd name="T9" fmla="*/ 31 h 40"/>
                  <a:gd name="T10" fmla="*/ 31 w 41"/>
                  <a:gd name="T11" fmla="*/ 38 h 40"/>
                  <a:gd name="T12" fmla="*/ 21 w 41"/>
                  <a:gd name="T13" fmla="*/ 40 h 40"/>
                  <a:gd name="T14" fmla="*/ 10 w 41"/>
                  <a:gd name="T15" fmla="*/ 38 h 40"/>
                  <a:gd name="T16" fmla="*/ 2 w 41"/>
                  <a:gd name="T17" fmla="*/ 31 h 40"/>
                  <a:gd name="T18" fmla="*/ 0 w 41"/>
                  <a:gd name="T19" fmla="*/ 21 h 40"/>
                  <a:gd name="T20" fmla="*/ 2 w 41"/>
                  <a:gd name="T21" fmla="*/ 10 h 40"/>
                  <a:gd name="T22" fmla="*/ 10 w 41"/>
                  <a:gd name="T23" fmla="*/ 2 h 40"/>
                  <a:gd name="T24" fmla="*/ 21 w 41"/>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0"/>
                  <a:gd name="T41" fmla="*/ 41 w 41"/>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0">
                    <a:moveTo>
                      <a:pt x="21" y="0"/>
                    </a:moveTo>
                    <a:lnTo>
                      <a:pt x="31" y="2"/>
                    </a:lnTo>
                    <a:lnTo>
                      <a:pt x="39" y="10"/>
                    </a:lnTo>
                    <a:lnTo>
                      <a:pt x="41" y="21"/>
                    </a:lnTo>
                    <a:lnTo>
                      <a:pt x="39" y="31"/>
                    </a:lnTo>
                    <a:lnTo>
                      <a:pt x="31" y="38"/>
                    </a:lnTo>
                    <a:lnTo>
                      <a:pt x="21" y="40"/>
                    </a:lnTo>
                    <a:lnTo>
                      <a:pt x="10" y="38"/>
                    </a:lnTo>
                    <a:lnTo>
                      <a:pt x="2" y="31"/>
                    </a:lnTo>
                    <a:lnTo>
                      <a:pt x="0" y="21"/>
                    </a:lnTo>
                    <a:lnTo>
                      <a:pt x="2" y="10"/>
                    </a:lnTo>
                    <a:lnTo>
                      <a:pt x="10"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84" name="Freeform 263"/>
              <p:cNvSpPr>
                <a:spLocks/>
              </p:cNvSpPr>
              <p:nvPr/>
            </p:nvSpPr>
            <p:spPr bwMode="auto">
              <a:xfrm>
                <a:off x="2902" y="2448"/>
                <a:ext cx="40" cy="42"/>
              </a:xfrm>
              <a:custGeom>
                <a:avLst/>
                <a:gdLst>
                  <a:gd name="T0" fmla="*/ 21 w 40"/>
                  <a:gd name="T1" fmla="*/ 0 h 42"/>
                  <a:gd name="T2" fmla="*/ 30 w 40"/>
                  <a:gd name="T3" fmla="*/ 3 h 42"/>
                  <a:gd name="T4" fmla="*/ 38 w 40"/>
                  <a:gd name="T5" fmla="*/ 11 h 42"/>
                  <a:gd name="T6" fmla="*/ 40 w 40"/>
                  <a:gd name="T7" fmla="*/ 21 h 42"/>
                  <a:gd name="T8" fmla="*/ 38 w 40"/>
                  <a:gd name="T9" fmla="*/ 31 h 42"/>
                  <a:gd name="T10" fmla="*/ 30 w 40"/>
                  <a:gd name="T11" fmla="*/ 39 h 42"/>
                  <a:gd name="T12" fmla="*/ 21 w 40"/>
                  <a:gd name="T13" fmla="*/ 42 h 42"/>
                  <a:gd name="T14" fmla="*/ 12 w 40"/>
                  <a:gd name="T15" fmla="*/ 40 h 42"/>
                  <a:gd name="T16" fmla="*/ 5 w 40"/>
                  <a:gd name="T17" fmla="*/ 35 h 42"/>
                  <a:gd name="T18" fmla="*/ 1 w 40"/>
                  <a:gd name="T19" fmla="*/ 29 h 42"/>
                  <a:gd name="T20" fmla="*/ 0 w 40"/>
                  <a:gd name="T21" fmla="*/ 21 h 42"/>
                  <a:gd name="T22" fmla="*/ 1 w 40"/>
                  <a:gd name="T23" fmla="*/ 13 h 42"/>
                  <a:gd name="T24" fmla="*/ 5 w 40"/>
                  <a:gd name="T25" fmla="*/ 7 h 42"/>
                  <a:gd name="T26" fmla="*/ 12 w 40"/>
                  <a:gd name="T27" fmla="*/ 2 h 42"/>
                  <a:gd name="T28" fmla="*/ 21 w 40"/>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42"/>
                  <a:gd name="T47" fmla="*/ 40 w 40"/>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42">
                    <a:moveTo>
                      <a:pt x="21" y="0"/>
                    </a:moveTo>
                    <a:lnTo>
                      <a:pt x="30" y="3"/>
                    </a:lnTo>
                    <a:lnTo>
                      <a:pt x="38" y="11"/>
                    </a:lnTo>
                    <a:lnTo>
                      <a:pt x="40" y="21"/>
                    </a:lnTo>
                    <a:lnTo>
                      <a:pt x="38" y="31"/>
                    </a:lnTo>
                    <a:lnTo>
                      <a:pt x="30" y="39"/>
                    </a:lnTo>
                    <a:lnTo>
                      <a:pt x="21" y="42"/>
                    </a:lnTo>
                    <a:lnTo>
                      <a:pt x="12" y="40"/>
                    </a:lnTo>
                    <a:lnTo>
                      <a:pt x="5" y="35"/>
                    </a:lnTo>
                    <a:lnTo>
                      <a:pt x="1" y="29"/>
                    </a:lnTo>
                    <a:lnTo>
                      <a:pt x="0" y="21"/>
                    </a:lnTo>
                    <a:lnTo>
                      <a:pt x="1" y="13"/>
                    </a:lnTo>
                    <a:lnTo>
                      <a:pt x="5" y="7"/>
                    </a:lnTo>
                    <a:lnTo>
                      <a:pt x="12"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85" name="Freeform 264"/>
              <p:cNvSpPr>
                <a:spLocks/>
              </p:cNvSpPr>
              <p:nvPr/>
            </p:nvSpPr>
            <p:spPr bwMode="auto">
              <a:xfrm>
                <a:off x="2985" y="2436"/>
                <a:ext cx="41" cy="41"/>
              </a:xfrm>
              <a:custGeom>
                <a:avLst/>
                <a:gdLst>
                  <a:gd name="T0" fmla="*/ 21 w 41"/>
                  <a:gd name="T1" fmla="*/ 0 h 41"/>
                  <a:gd name="T2" fmla="*/ 31 w 41"/>
                  <a:gd name="T3" fmla="*/ 2 h 41"/>
                  <a:gd name="T4" fmla="*/ 39 w 41"/>
                  <a:gd name="T5" fmla="*/ 10 h 41"/>
                  <a:gd name="T6" fmla="*/ 41 w 41"/>
                  <a:gd name="T7" fmla="*/ 21 h 41"/>
                  <a:gd name="T8" fmla="*/ 39 w 41"/>
                  <a:gd name="T9" fmla="*/ 31 h 41"/>
                  <a:gd name="T10" fmla="*/ 31 w 41"/>
                  <a:gd name="T11" fmla="*/ 39 h 41"/>
                  <a:gd name="T12" fmla="*/ 21 w 41"/>
                  <a:gd name="T13" fmla="*/ 41 h 41"/>
                  <a:gd name="T14" fmla="*/ 11 w 41"/>
                  <a:gd name="T15" fmla="*/ 39 h 41"/>
                  <a:gd name="T16" fmla="*/ 3 w 41"/>
                  <a:gd name="T17" fmla="*/ 31 h 41"/>
                  <a:gd name="T18" fmla="*/ 0 w 41"/>
                  <a:gd name="T19" fmla="*/ 21 h 41"/>
                  <a:gd name="T20" fmla="*/ 2 w 41"/>
                  <a:gd name="T21" fmla="*/ 12 h 41"/>
                  <a:gd name="T22" fmla="*/ 7 w 41"/>
                  <a:gd name="T23" fmla="*/ 6 h 41"/>
                  <a:gd name="T24" fmla="*/ 13 w 41"/>
                  <a:gd name="T25" fmla="*/ 1 h 41"/>
                  <a:gd name="T26" fmla="*/ 21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21" y="0"/>
                    </a:moveTo>
                    <a:lnTo>
                      <a:pt x="31" y="2"/>
                    </a:lnTo>
                    <a:lnTo>
                      <a:pt x="39" y="10"/>
                    </a:lnTo>
                    <a:lnTo>
                      <a:pt x="41" y="21"/>
                    </a:lnTo>
                    <a:lnTo>
                      <a:pt x="39" y="31"/>
                    </a:lnTo>
                    <a:lnTo>
                      <a:pt x="31" y="39"/>
                    </a:lnTo>
                    <a:lnTo>
                      <a:pt x="21" y="41"/>
                    </a:lnTo>
                    <a:lnTo>
                      <a:pt x="11" y="39"/>
                    </a:lnTo>
                    <a:lnTo>
                      <a:pt x="3" y="31"/>
                    </a:lnTo>
                    <a:lnTo>
                      <a:pt x="0" y="21"/>
                    </a:lnTo>
                    <a:lnTo>
                      <a:pt x="2" y="12"/>
                    </a:lnTo>
                    <a:lnTo>
                      <a:pt x="7" y="6"/>
                    </a:lnTo>
                    <a:lnTo>
                      <a:pt x="13" y="1"/>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86" name="Freeform 265"/>
              <p:cNvSpPr>
                <a:spLocks/>
              </p:cNvSpPr>
              <p:nvPr/>
            </p:nvSpPr>
            <p:spPr bwMode="auto">
              <a:xfrm>
                <a:off x="3069" y="2404"/>
                <a:ext cx="40" cy="41"/>
              </a:xfrm>
              <a:custGeom>
                <a:avLst/>
                <a:gdLst>
                  <a:gd name="T0" fmla="*/ 21 w 40"/>
                  <a:gd name="T1" fmla="*/ 0 h 41"/>
                  <a:gd name="T2" fmla="*/ 30 w 40"/>
                  <a:gd name="T3" fmla="*/ 2 h 41"/>
                  <a:gd name="T4" fmla="*/ 38 w 40"/>
                  <a:gd name="T5" fmla="*/ 10 h 41"/>
                  <a:gd name="T6" fmla="*/ 40 w 40"/>
                  <a:gd name="T7" fmla="*/ 21 h 41"/>
                  <a:gd name="T8" fmla="*/ 38 w 40"/>
                  <a:gd name="T9" fmla="*/ 31 h 41"/>
                  <a:gd name="T10" fmla="*/ 30 w 40"/>
                  <a:gd name="T11" fmla="*/ 39 h 41"/>
                  <a:gd name="T12" fmla="*/ 21 w 40"/>
                  <a:gd name="T13" fmla="*/ 41 h 41"/>
                  <a:gd name="T14" fmla="*/ 11 w 40"/>
                  <a:gd name="T15" fmla="*/ 39 h 41"/>
                  <a:gd name="T16" fmla="*/ 3 w 40"/>
                  <a:gd name="T17" fmla="*/ 31 h 41"/>
                  <a:gd name="T18" fmla="*/ 0 w 40"/>
                  <a:gd name="T19" fmla="*/ 21 h 41"/>
                  <a:gd name="T20" fmla="*/ 2 w 40"/>
                  <a:gd name="T21" fmla="*/ 12 h 41"/>
                  <a:gd name="T22" fmla="*/ 6 w 40"/>
                  <a:gd name="T23" fmla="*/ 6 h 41"/>
                  <a:gd name="T24" fmla="*/ 13 w 40"/>
                  <a:gd name="T25" fmla="*/ 1 h 41"/>
                  <a:gd name="T26" fmla="*/ 21 w 40"/>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1"/>
                  <a:gd name="T44" fmla="*/ 40 w 40"/>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1">
                    <a:moveTo>
                      <a:pt x="21" y="0"/>
                    </a:moveTo>
                    <a:lnTo>
                      <a:pt x="30" y="2"/>
                    </a:lnTo>
                    <a:lnTo>
                      <a:pt x="38" y="10"/>
                    </a:lnTo>
                    <a:lnTo>
                      <a:pt x="40" y="21"/>
                    </a:lnTo>
                    <a:lnTo>
                      <a:pt x="38" y="31"/>
                    </a:lnTo>
                    <a:lnTo>
                      <a:pt x="30" y="39"/>
                    </a:lnTo>
                    <a:lnTo>
                      <a:pt x="21" y="41"/>
                    </a:lnTo>
                    <a:lnTo>
                      <a:pt x="11" y="39"/>
                    </a:lnTo>
                    <a:lnTo>
                      <a:pt x="3" y="31"/>
                    </a:lnTo>
                    <a:lnTo>
                      <a:pt x="0" y="21"/>
                    </a:lnTo>
                    <a:lnTo>
                      <a:pt x="2" y="12"/>
                    </a:lnTo>
                    <a:lnTo>
                      <a:pt x="6" y="6"/>
                    </a:lnTo>
                    <a:lnTo>
                      <a:pt x="13" y="1"/>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87" name="Freeform 266"/>
              <p:cNvSpPr>
                <a:spLocks/>
              </p:cNvSpPr>
              <p:nvPr/>
            </p:nvSpPr>
            <p:spPr bwMode="auto">
              <a:xfrm>
                <a:off x="3152" y="2393"/>
                <a:ext cx="41" cy="42"/>
              </a:xfrm>
              <a:custGeom>
                <a:avLst/>
                <a:gdLst>
                  <a:gd name="T0" fmla="*/ 21 w 41"/>
                  <a:gd name="T1" fmla="*/ 0 h 42"/>
                  <a:gd name="T2" fmla="*/ 31 w 41"/>
                  <a:gd name="T3" fmla="*/ 4 h 42"/>
                  <a:gd name="T4" fmla="*/ 39 w 41"/>
                  <a:gd name="T5" fmla="*/ 11 h 42"/>
                  <a:gd name="T6" fmla="*/ 41 w 41"/>
                  <a:gd name="T7" fmla="*/ 21 h 42"/>
                  <a:gd name="T8" fmla="*/ 39 w 41"/>
                  <a:gd name="T9" fmla="*/ 31 h 42"/>
                  <a:gd name="T10" fmla="*/ 31 w 41"/>
                  <a:gd name="T11" fmla="*/ 39 h 42"/>
                  <a:gd name="T12" fmla="*/ 21 w 41"/>
                  <a:gd name="T13" fmla="*/ 42 h 42"/>
                  <a:gd name="T14" fmla="*/ 11 w 41"/>
                  <a:gd name="T15" fmla="*/ 39 h 42"/>
                  <a:gd name="T16" fmla="*/ 3 w 41"/>
                  <a:gd name="T17" fmla="*/ 31 h 42"/>
                  <a:gd name="T18" fmla="*/ 0 w 41"/>
                  <a:gd name="T19" fmla="*/ 21 h 42"/>
                  <a:gd name="T20" fmla="*/ 3 w 41"/>
                  <a:gd name="T21" fmla="*/ 11 h 42"/>
                  <a:gd name="T22" fmla="*/ 11 w 41"/>
                  <a:gd name="T23" fmla="*/ 4 h 42"/>
                  <a:gd name="T24" fmla="*/ 21 w 41"/>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21" y="0"/>
                    </a:moveTo>
                    <a:lnTo>
                      <a:pt x="31" y="4"/>
                    </a:lnTo>
                    <a:lnTo>
                      <a:pt x="39" y="11"/>
                    </a:lnTo>
                    <a:lnTo>
                      <a:pt x="41" y="21"/>
                    </a:lnTo>
                    <a:lnTo>
                      <a:pt x="39" y="31"/>
                    </a:lnTo>
                    <a:lnTo>
                      <a:pt x="31" y="39"/>
                    </a:lnTo>
                    <a:lnTo>
                      <a:pt x="21" y="42"/>
                    </a:lnTo>
                    <a:lnTo>
                      <a:pt x="11" y="39"/>
                    </a:lnTo>
                    <a:lnTo>
                      <a:pt x="3" y="31"/>
                    </a:lnTo>
                    <a:lnTo>
                      <a:pt x="0" y="21"/>
                    </a:lnTo>
                    <a:lnTo>
                      <a:pt x="3" y="11"/>
                    </a:lnTo>
                    <a:lnTo>
                      <a:pt x="11" y="4"/>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88" name="Freeform 267"/>
              <p:cNvSpPr>
                <a:spLocks/>
              </p:cNvSpPr>
              <p:nvPr/>
            </p:nvSpPr>
            <p:spPr bwMode="auto">
              <a:xfrm>
                <a:off x="3238" y="2369"/>
                <a:ext cx="40" cy="41"/>
              </a:xfrm>
              <a:custGeom>
                <a:avLst/>
                <a:gdLst>
                  <a:gd name="T0" fmla="*/ 21 w 40"/>
                  <a:gd name="T1" fmla="*/ 0 h 41"/>
                  <a:gd name="T2" fmla="*/ 31 w 40"/>
                  <a:gd name="T3" fmla="*/ 2 h 41"/>
                  <a:gd name="T4" fmla="*/ 38 w 40"/>
                  <a:gd name="T5" fmla="*/ 10 h 41"/>
                  <a:gd name="T6" fmla="*/ 40 w 40"/>
                  <a:gd name="T7" fmla="*/ 20 h 41"/>
                  <a:gd name="T8" fmla="*/ 38 w 40"/>
                  <a:gd name="T9" fmla="*/ 31 h 41"/>
                  <a:gd name="T10" fmla="*/ 31 w 40"/>
                  <a:gd name="T11" fmla="*/ 39 h 41"/>
                  <a:gd name="T12" fmla="*/ 21 w 40"/>
                  <a:gd name="T13" fmla="*/ 41 h 41"/>
                  <a:gd name="T14" fmla="*/ 10 w 40"/>
                  <a:gd name="T15" fmla="*/ 39 h 41"/>
                  <a:gd name="T16" fmla="*/ 2 w 40"/>
                  <a:gd name="T17" fmla="*/ 31 h 41"/>
                  <a:gd name="T18" fmla="*/ 0 w 40"/>
                  <a:gd name="T19" fmla="*/ 20 h 41"/>
                  <a:gd name="T20" fmla="*/ 2 w 40"/>
                  <a:gd name="T21" fmla="*/ 10 h 41"/>
                  <a:gd name="T22" fmla="*/ 10 w 40"/>
                  <a:gd name="T23" fmla="*/ 2 h 41"/>
                  <a:gd name="T24" fmla="*/ 21 w 40"/>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1"/>
                  <a:gd name="T41" fmla="*/ 40 w 40"/>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1">
                    <a:moveTo>
                      <a:pt x="21" y="0"/>
                    </a:moveTo>
                    <a:lnTo>
                      <a:pt x="31" y="2"/>
                    </a:lnTo>
                    <a:lnTo>
                      <a:pt x="38" y="10"/>
                    </a:lnTo>
                    <a:lnTo>
                      <a:pt x="40" y="20"/>
                    </a:lnTo>
                    <a:lnTo>
                      <a:pt x="38" y="31"/>
                    </a:lnTo>
                    <a:lnTo>
                      <a:pt x="31" y="39"/>
                    </a:lnTo>
                    <a:lnTo>
                      <a:pt x="21" y="41"/>
                    </a:lnTo>
                    <a:lnTo>
                      <a:pt x="10" y="39"/>
                    </a:lnTo>
                    <a:lnTo>
                      <a:pt x="2" y="31"/>
                    </a:lnTo>
                    <a:lnTo>
                      <a:pt x="0" y="20"/>
                    </a:lnTo>
                    <a:lnTo>
                      <a:pt x="2" y="10"/>
                    </a:lnTo>
                    <a:lnTo>
                      <a:pt x="10"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89" name="Freeform 268"/>
              <p:cNvSpPr>
                <a:spLocks/>
              </p:cNvSpPr>
              <p:nvPr/>
            </p:nvSpPr>
            <p:spPr bwMode="auto">
              <a:xfrm>
                <a:off x="3321" y="2349"/>
                <a:ext cx="41" cy="41"/>
              </a:xfrm>
              <a:custGeom>
                <a:avLst/>
                <a:gdLst>
                  <a:gd name="T0" fmla="*/ 21 w 41"/>
                  <a:gd name="T1" fmla="*/ 0 h 41"/>
                  <a:gd name="T2" fmla="*/ 31 w 41"/>
                  <a:gd name="T3" fmla="*/ 3 h 41"/>
                  <a:gd name="T4" fmla="*/ 39 w 41"/>
                  <a:gd name="T5" fmla="*/ 10 h 41"/>
                  <a:gd name="T6" fmla="*/ 41 w 41"/>
                  <a:gd name="T7" fmla="*/ 21 h 41"/>
                  <a:gd name="T8" fmla="*/ 39 w 41"/>
                  <a:gd name="T9" fmla="*/ 31 h 41"/>
                  <a:gd name="T10" fmla="*/ 31 w 41"/>
                  <a:gd name="T11" fmla="*/ 39 h 41"/>
                  <a:gd name="T12" fmla="*/ 21 w 41"/>
                  <a:gd name="T13" fmla="*/ 41 h 41"/>
                  <a:gd name="T14" fmla="*/ 10 w 41"/>
                  <a:gd name="T15" fmla="*/ 39 h 41"/>
                  <a:gd name="T16" fmla="*/ 2 w 41"/>
                  <a:gd name="T17" fmla="*/ 31 h 41"/>
                  <a:gd name="T18" fmla="*/ 0 w 41"/>
                  <a:gd name="T19" fmla="*/ 21 h 41"/>
                  <a:gd name="T20" fmla="*/ 2 w 41"/>
                  <a:gd name="T21" fmla="*/ 10 h 41"/>
                  <a:gd name="T22" fmla="*/ 10 w 41"/>
                  <a:gd name="T23" fmla="*/ 3 h 41"/>
                  <a:gd name="T24" fmla="*/ 21 w 41"/>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21" y="0"/>
                    </a:moveTo>
                    <a:lnTo>
                      <a:pt x="31" y="3"/>
                    </a:lnTo>
                    <a:lnTo>
                      <a:pt x="39" y="10"/>
                    </a:lnTo>
                    <a:lnTo>
                      <a:pt x="41" y="21"/>
                    </a:lnTo>
                    <a:lnTo>
                      <a:pt x="39" y="31"/>
                    </a:lnTo>
                    <a:lnTo>
                      <a:pt x="31" y="39"/>
                    </a:lnTo>
                    <a:lnTo>
                      <a:pt x="21" y="41"/>
                    </a:lnTo>
                    <a:lnTo>
                      <a:pt x="10" y="39"/>
                    </a:lnTo>
                    <a:lnTo>
                      <a:pt x="2" y="31"/>
                    </a:lnTo>
                    <a:lnTo>
                      <a:pt x="0" y="21"/>
                    </a:lnTo>
                    <a:lnTo>
                      <a:pt x="2" y="10"/>
                    </a:lnTo>
                    <a:lnTo>
                      <a:pt x="10" y="3"/>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90" name="Freeform 269"/>
              <p:cNvSpPr>
                <a:spLocks/>
              </p:cNvSpPr>
              <p:nvPr/>
            </p:nvSpPr>
            <p:spPr bwMode="auto">
              <a:xfrm>
                <a:off x="3405" y="2275"/>
                <a:ext cx="40" cy="40"/>
              </a:xfrm>
              <a:custGeom>
                <a:avLst/>
                <a:gdLst>
                  <a:gd name="T0" fmla="*/ 21 w 40"/>
                  <a:gd name="T1" fmla="*/ 0 h 40"/>
                  <a:gd name="T2" fmla="*/ 31 w 40"/>
                  <a:gd name="T3" fmla="*/ 2 h 40"/>
                  <a:gd name="T4" fmla="*/ 38 w 40"/>
                  <a:gd name="T5" fmla="*/ 10 h 40"/>
                  <a:gd name="T6" fmla="*/ 40 w 40"/>
                  <a:gd name="T7" fmla="*/ 21 h 40"/>
                  <a:gd name="T8" fmla="*/ 38 w 40"/>
                  <a:gd name="T9" fmla="*/ 30 h 40"/>
                  <a:gd name="T10" fmla="*/ 31 w 40"/>
                  <a:gd name="T11" fmla="*/ 38 h 40"/>
                  <a:gd name="T12" fmla="*/ 21 w 40"/>
                  <a:gd name="T13" fmla="*/ 40 h 40"/>
                  <a:gd name="T14" fmla="*/ 10 w 40"/>
                  <a:gd name="T15" fmla="*/ 38 h 40"/>
                  <a:gd name="T16" fmla="*/ 2 w 40"/>
                  <a:gd name="T17" fmla="*/ 30 h 40"/>
                  <a:gd name="T18" fmla="*/ 0 w 40"/>
                  <a:gd name="T19" fmla="*/ 21 h 40"/>
                  <a:gd name="T20" fmla="*/ 2 w 40"/>
                  <a:gd name="T21" fmla="*/ 10 h 40"/>
                  <a:gd name="T22" fmla="*/ 10 w 40"/>
                  <a:gd name="T23" fmla="*/ 2 h 40"/>
                  <a:gd name="T24" fmla="*/ 21 w 40"/>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0"/>
                  <a:gd name="T41" fmla="*/ 40 w 4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0">
                    <a:moveTo>
                      <a:pt x="21" y="0"/>
                    </a:moveTo>
                    <a:lnTo>
                      <a:pt x="31" y="2"/>
                    </a:lnTo>
                    <a:lnTo>
                      <a:pt x="38" y="10"/>
                    </a:lnTo>
                    <a:lnTo>
                      <a:pt x="40" y="21"/>
                    </a:lnTo>
                    <a:lnTo>
                      <a:pt x="38" y="30"/>
                    </a:lnTo>
                    <a:lnTo>
                      <a:pt x="31" y="38"/>
                    </a:lnTo>
                    <a:lnTo>
                      <a:pt x="21" y="40"/>
                    </a:lnTo>
                    <a:lnTo>
                      <a:pt x="10" y="38"/>
                    </a:lnTo>
                    <a:lnTo>
                      <a:pt x="2" y="30"/>
                    </a:lnTo>
                    <a:lnTo>
                      <a:pt x="0" y="21"/>
                    </a:lnTo>
                    <a:lnTo>
                      <a:pt x="2" y="10"/>
                    </a:lnTo>
                    <a:lnTo>
                      <a:pt x="10"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91" name="Line 270"/>
              <p:cNvSpPr>
                <a:spLocks noChangeShapeType="1"/>
              </p:cNvSpPr>
              <p:nvPr/>
            </p:nvSpPr>
            <p:spPr bwMode="auto">
              <a:xfrm flipV="1">
                <a:off x="3509" y="2280"/>
                <a:ext cx="0" cy="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92" name="Line 271"/>
              <p:cNvSpPr>
                <a:spLocks noChangeShapeType="1"/>
              </p:cNvSpPr>
              <p:nvPr/>
            </p:nvSpPr>
            <p:spPr bwMode="auto">
              <a:xfrm flipV="1">
                <a:off x="3509" y="2237"/>
                <a:ext cx="0" cy="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93" name="Freeform 272"/>
              <p:cNvSpPr>
                <a:spLocks/>
              </p:cNvSpPr>
              <p:nvPr/>
            </p:nvSpPr>
            <p:spPr bwMode="auto">
              <a:xfrm>
                <a:off x="3488" y="2239"/>
                <a:ext cx="41" cy="41"/>
              </a:xfrm>
              <a:custGeom>
                <a:avLst/>
                <a:gdLst>
                  <a:gd name="T0" fmla="*/ 21 w 41"/>
                  <a:gd name="T1" fmla="*/ 0 h 41"/>
                  <a:gd name="T2" fmla="*/ 31 w 41"/>
                  <a:gd name="T3" fmla="*/ 3 h 41"/>
                  <a:gd name="T4" fmla="*/ 39 w 41"/>
                  <a:gd name="T5" fmla="*/ 10 h 41"/>
                  <a:gd name="T6" fmla="*/ 41 w 41"/>
                  <a:gd name="T7" fmla="*/ 20 h 41"/>
                  <a:gd name="T8" fmla="*/ 39 w 41"/>
                  <a:gd name="T9" fmla="*/ 30 h 41"/>
                  <a:gd name="T10" fmla="*/ 31 w 41"/>
                  <a:gd name="T11" fmla="*/ 38 h 41"/>
                  <a:gd name="T12" fmla="*/ 21 w 41"/>
                  <a:gd name="T13" fmla="*/ 41 h 41"/>
                  <a:gd name="T14" fmla="*/ 12 w 41"/>
                  <a:gd name="T15" fmla="*/ 39 h 41"/>
                  <a:gd name="T16" fmla="*/ 6 w 41"/>
                  <a:gd name="T17" fmla="*/ 35 h 41"/>
                  <a:gd name="T18" fmla="*/ 1 w 41"/>
                  <a:gd name="T19" fmla="*/ 28 h 41"/>
                  <a:gd name="T20" fmla="*/ 0 w 41"/>
                  <a:gd name="T21" fmla="*/ 20 h 41"/>
                  <a:gd name="T22" fmla="*/ 2 w 41"/>
                  <a:gd name="T23" fmla="*/ 10 h 41"/>
                  <a:gd name="T24" fmla="*/ 10 w 41"/>
                  <a:gd name="T25" fmla="*/ 3 h 41"/>
                  <a:gd name="T26" fmla="*/ 21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21" y="0"/>
                    </a:moveTo>
                    <a:lnTo>
                      <a:pt x="31" y="3"/>
                    </a:lnTo>
                    <a:lnTo>
                      <a:pt x="39" y="10"/>
                    </a:lnTo>
                    <a:lnTo>
                      <a:pt x="41" y="20"/>
                    </a:lnTo>
                    <a:lnTo>
                      <a:pt x="39" y="30"/>
                    </a:lnTo>
                    <a:lnTo>
                      <a:pt x="31" y="38"/>
                    </a:lnTo>
                    <a:lnTo>
                      <a:pt x="21" y="41"/>
                    </a:lnTo>
                    <a:lnTo>
                      <a:pt x="12" y="39"/>
                    </a:lnTo>
                    <a:lnTo>
                      <a:pt x="6" y="35"/>
                    </a:lnTo>
                    <a:lnTo>
                      <a:pt x="1" y="28"/>
                    </a:lnTo>
                    <a:lnTo>
                      <a:pt x="0" y="20"/>
                    </a:lnTo>
                    <a:lnTo>
                      <a:pt x="2" y="10"/>
                    </a:lnTo>
                    <a:lnTo>
                      <a:pt x="10" y="3"/>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94" name="Line 273"/>
              <p:cNvSpPr>
                <a:spLocks noChangeShapeType="1"/>
              </p:cNvSpPr>
              <p:nvPr/>
            </p:nvSpPr>
            <p:spPr bwMode="auto">
              <a:xfrm flipV="1">
                <a:off x="3594" y="2172"/>
                <a:ext cx="0" cy="4"/>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95" name="Line 274"/>
              <p:cNvSpPr>
                <a:spLocks noChangeShapeType="1"/>
              </p:cNvSpPr>
              <p:nvPr/>
            </p:nvSpPr>
            <p:spPr bwMode="auto">
              <a:xfrm flipV="1">
                <a:off x="3594" y="2130"/>
                <a:ext cx="0" cy="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96" name="Freeform 275"/>
              <p:cNvSpPr>
                <a:spLocks/>
              </p:cNvSpPr>
              <p:nvPr/>
            </p:nvSpPr>
            <p:spPr bwMode="auto">
              <a:xfrm>
                <a:off x="3574" y="2133"/>
                <a:ext cx="41" cy="41"/>
              </a:xfrm>
              <a:custGeom>
                <a:avLst/>
                <a:gdLst>
                  <a:gd name="T0" fmla="*/ 20 w 41"/>
                  <a:gd name="T1" fmla="*/ 0 h 41"/>
                  <a:gd name="T2" fmla="*/ 31 w 41"/>
                  <a:gd name="T3" fmla="*/ 2 h 41"/>
                  <a:gd name="T4" fmla="*/ 38 w 41"/>
                  <a:gd name="T5" fmla="*/ 10 h 41"/>
                  <a:gd name="T6" fmla="*/ 41 w 41"/>
                  <a:gd name="T7" fmla="*/ 20 h 41"/>
                  <a:gd name="T8" fmla="*/ 39 w 41"/>
                  <a:gd name="T9" fmla="*/ 27 h 41"/>
                  <a:gd name="T10" fmla="*/ 35 w 41"/>
                  <a:gd name="T11" fmla="*/ 34 h 41"/>
                  <a:gd name="T12" fmla="*/ 28 w 41"/>
                  <a:gd name="T13" fmla="*/ 38 h 41"/>
                  <a:gd name="T14" fmla="*/ 20 w 41"/>
                  <a:gd name="T15" fmla="*/ 41 h 41"/>
                  <a:gd name="T16" fmla="*/ 10 w 41"/>
                  <a:gd name="T17" fmla="*/ 37 h 41"/>
                  <a:gd name="T18" fmla="*/ 2 w 41"/>
                  <a:gd name="T19" fmla="*/ 30 h 41"/>
                  <a:gd name="T20" fmla="*/ 0 w 41"/>
                  <a:gd name="T21" fmla="*/ 20 h 41"/>
                  <a:gd name="T22" fmla="*/ 2 w 41"/>
                  <a:gd name="T23" fmla="*/ 10 h 41"/>
                  <a:gd name="T24" fmla="*/ 10 w 41"/>
                  <a:gd name="T25" fmla="*/ 2 h 41"/>
                  <a:gd name="T26" fmla="*/ 20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20" y="0"/>
                    </a:moveTo>
                    <a:lnTo>
                      <a:pt x="31" y="2"/>
                    </a:lnTo>
                    <a:lnTo>
                      <a:pt x="38" y="10"/>
                    </a:lnTo>
                    <a:lnTo>
                      <a:pt x="41" y="20"/>
                    </a:lnTo>
                    <a:lnTo>
                      <a:pt x="39" y="27"/>
                    </a:lnTo>
                    <a:lnTo>
                      <a:pt x="35" y="34"/>
                    </a:lnTo>
                    <a:lnTo>
                      <a:pt x="28" y="38"/>
                    </a:lnTo>
                    <a:lnTo>
                      <a:pt x="20" y="41"/>
                    </a:lnTo>
                    <a:lnTo>
                      <a:pt x="10" y="37"/>
                    </a:lnTo>
                    <a:lnTo>
                      <a:pt x="2" y="30"/>
                    </a:lnTo>
                    <a:lnTo>
                      <a:pt x="0" y="20"/>
                    </a:lnTo>
                    <a:lnTo>
                      <a:pt x="2" y="10"/>
                    </a:lnTo>
                    <a:lnTo>
                      <a:pt x="10" y="2"/>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97" name="Line 276"/>
              <p:cNvSpPr>
                <a:spLocks noChangeShapeType="1"/>
              </p:cNvSpPr>
              <p:nvPr/>
            </p:nvSpPr>
            <p:spPr bwMode="auto">
              <a:xfrm flipV="1">
                <a:off x="3677" y="2076"/>
                <a:ext cx="0" cy="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98" name="Line 277"/>
              <p:cNvSpPr>
                <a:spLocks noChangeShapeType="1"/>
              </p:cNvSpPr>
              <p:nvPr/>
            </p:nvSpPr>
            <p:spPr bwMode="auto">
              <a:xfrm flipV="1">
                <a:off x="3677" y="2030"/>
                <a:ext cx="0" cy="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99" name="Freeform 278"/>
              <p:cNvSpPr>
                <a:spLocks/>
              </p:cNvSpPr>
              <p:nvPr/>
            </p:nvSpPr>
            <p:spPr bwMode="auto">
              <a:xfrm>
                <a:off x="3657" y="2036"/>
                <a:ext cx="41" cy="41"/>
              </a:xfrm>
              <a:custGeom>
                <a:avLst/>
                <a:gdLst>
                  <a:gd name="T0" fmla="*/ 20 w 41"/>
                  <a:gd name="T1" fmla="*/ 0 h 41"/>
                  <a:gd name="T2" fmla="*/ 29 w 41"/>
                  <a:gd name="T3" fmla="*/ 2 h 41"/>
                  <a:gd name="T4" fmla="*/ 36 w 41"/>
                  <a:gd name="T5" fmla="*/ 7 h 41"/>
                  <a:gd name="T6" fmla="*/ 40 w 41"/>
                  <a:gd name="T7" fmla="*/ 13 h 41"/>
                  <a:gd name="T8" fmla="*/ 41 w 41"/>
                  <a:gd name="T9" fmla="*/ 21 h 41"/>
                  <a:gd name="T10" fmla="*/ 39 w 41"/>
                  <a:gd name="T11" fmla="*/ 31 h 41"/>
                  <a:gd name="T12" fmla="*/ 31 w 41"/>
                  <a:gd name="T13" fmla="*/ 39 h 41"/>
                  <a:gd name="T14" fmla="*/ 20 w 41"/>
                  <a:gd name="T15" fmla="*/ 41 h 41"/>
                  <a:gd name="T16" fmla="*/ 10 w 41"/>
                  <a:gd name="T17" fmla="*/ 39 h 41"/>
                  <a:gd name="T18" fmla="*/ 3 w 41"/>
                  <a:gd name="T19" fmla="*/ 31 h 41"/>
                  <a:gd name="T20" fmla="*/ 0 w 41"/>
                  <a:gd name="T21" fmla="*/ 21 h 41"/>
                  <a:gd name="T22" fmla="*/ 3 w 41"/>
                  <a:gd name="T23" fmla="*/ 11 h 41"/>
                  <a:gd name="T24" fmla="*/ 10 w 41"/>
                  <a:gd name="T25" fmla="*/ 4 h 41"/>
                  <a:gd name="T26" fmla="*/ 20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20" y="0"/>
                    </a:moveTo>
                    <a:lnTo>
                      <a:pt x="29" y="2"/>
                    </a:lnTo>
                    <a:lnTo>
                      <a:pt x="36" y="7"/>
                    </a:lnTo>
                    <a:lnTo>
                      <a:pt x="40" y="13"/>
                    </a:lnTo>
                    <a:lnTo>
                      <a:pt x="41" y="21"/>
                    </a:lnTo>
                    <a:lnTo>
                      <a:pt x="39" y="31"/>
                    </a:lnTo>
                    <a:lnTo>
                      <a:pt x="31" y="39"/>
                    </a:lnTo>
                    <a:lnTo>
                      <a:pt x="20" y="41"/>
                    </a:lnTo>
                    <a:lnTo>
                      <a:pt x="10" y="39"/>
                    </a:lnTo>
                    <a:lnTo>
                      <a:pt x="3" y="31"/>
                    </a:lnTo>
                    <a:lnTo>
                      <a:pt x="0" y="21"/>
                    </a:lnTo>
                    <a:lnTo>
                      <a:pt x="3" y="11"/>
                    </a:lnTo>
                    <a:lnTo>
                      <a:pt x="10" y="4"/>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00" name="Line 279"/>
              <p:cNvSpPr>
                <a:spLocks noChangeShapeType="1"/>
              </p:cNvSpPr>
              <p:nvPr/>
            </p:nvSpPr>
            <p:spPr bwMode="auto">
              <a:xfrm flipV="1">
                <a:off x="3761" y="2011"/>
                <a:ext cx="0" cy="7"/>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001" name="Line 280"/>
              <p:cNvSpPr>
                <a:spLocks noChangeShapeType="1"/>
              </p:cNvSpPr>
              <p:nvPr/>
            </p:nvSpPr>
            <p:spPr bwMode="auto">
              <a:xfrm flipV="1">
                <a:off x="3761" y="1965"/>
                <a:ext cx="0" cy="5"/>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002" name="Freeform 281"/>
              <p:cNvSpPr>
                <a:spLocks/>
              </p:cNvSpPr>
              <p:nvPr/>
            </p:nvSpPr>
            <p:spPr bwMode="auto">
              <a:xfrm>
                <a:off x="3741" y="1970"/>
                <a:ext cx="41" cy="42"/>
              </a:xfrm>
              <a:custGeom>
                <a:avLst/>
                <a:gdLst>
                  <a:gd name="T0" fmla="*/ 20 w 41"/>
                  <a:gd name="T1" fmla="*/ 0 h 42"/>
                  <a:gd name="T2" fmla="*/ 28 w 41"/>
                  <a:gd name="T3" fmla="*/ 3 h 42"/>
                  <a:gd name="T4" fmla="*/ 35 w 41"/>
                  <a:gd name="T5" fmla="*/ 7 h 42"/>
                  <a:gd name="T6" fmla="*/ 39 w 41"/>
                  <a:gd name="T7" fmla="*/ 14 h 42"/>
                  <a:gd name="T8" fmla="*/ 41 w 41"/>
                  <a:gd name="T9" fmla="*/ 21 h 42"/>
                  <a:gd name="T10" fmla="*/ 39 w 41"/>
                  <a:gd name="T11" fmla="*/ 29 h 42"/>
                  <a:gd name="T12" fmla="*/ 35 w 41"/>
                  <a:gd name="T13" fmla="*/ 36 h 42"/>
                  <a:gd name="T14" fmla="*/ 28 w 41"/>
                  <a:gd name="T15" fmla="*/ 40 h 42"/>
                  <a:gd name="T16" fmla="*/ 20 w 41"/>
                  <a:gd name="T17" fmla="*/ 42 h 42"/>
                  <a:gd name="T18" fmla="*/ 10 w 41"/>
                  <a:gd name="T19" fmla="*/ 39 h 42"/>
                  <a:gd name="T20" fmla="*/ 2 w 41"/>
                  <a:gd name="T21" fmla="*/ 31 h 42"/>
                  <a:gd name="T22" fmla="*/ 0 w 41"/>
                  <a:gd name="T23" fmla="*/ 21 h 42"/>
                  <a:gd name="T24" fmla="*/ 2 w 41"/>
                  <a:gd name="T25" fmla="*/ 11 h 42"/>
                  <a:gd name="T26" fmla="*/ 10 w 41"/>
                  <a:gd name="T27" fmla="*/ 4 h 42"/>
                  <a:gd name="T28" fmla="*/ 20 w 41"/>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2"/>
                  <a:gd name="T47" fmla="*/ 41 w 41"/>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2">
                    <a:moveTo>
                      <a:pt x="20" y="0"/>
                    </a:moveTo>
                    <a:lnTo>
                      <a:pt x="28" y="3"/>
                    </a:lnTo>
                    <a:lnTo>
                      <a:pt x="35" y="7"/>
                    </a:lnTo>
                    <a:lnTo>
                      <a:pt x="39" y="14"/>
                    </a:lnTo>
                    <a:lnTo>
                      <a:pt x="41" y="21"/>
                    </a:lnTo>
                    <a:lnTo>
                      <a:pt x="39" y="29"/>
                    </a:lnTo>
                    <a:lnTo>
                      <a:pt x="35" y="36"/>
                    </a:lnTo>
                    <a:lnTo>
                      <a:pt x="28" y="40"/>
                    </a:lnTo>
                    <a:lnTo>
                      <a:pt x="20" y="42"/>
                    </a:lnTo>
                    <a:lnTo>
                      <a:pt x="10" y="39"/>
                    </a:lnTo>
                    <a:lnTo>
                      <a:pt x="2" y="31"/>
                    </a:lnTo>
                    <a:lnTo>
                      <a:pt x="0" y="21"/>
                    </a:lnTo>
                    <a:lnTo>
                      <a:pt x="2" y="11"/>
                    </a:lnTo>
                    <a:lnTo>
                      <a:pt x="10" y="4"/>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03" name="Line 282"/>
              <p:cNvSpPr>
                <a:spLocks noChangeShapeType="1"/>
              </p:cNvSpPr>
              <p:nvPr/>
            </p:nvSpPr>
            <p:spPr bwMode="auto">
              <a:xfrm flipV="1">
                <a:off x="3844" y="1952"/>
                <a:ext cx="0" cy="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004" name="Line 283"/>
              <p:cNvSpPr>
                <a:spLocks noChangeShapeType="1"/>
              </p:cNvSpPr>
              <p:nvPr/>
            </p:nvSpPr>
            <p:spPr bwMode="auto">
              <a:xfrm flipV="1">
                <a:off x="3844" y="1902"/>
                <a:ext cx="0" cy="9"/>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005" name="Freeform 284"/>
              <p:cNvSpPr>
                <a:spLocks/>
              </p:cNvSpPr>
              <p:nvPr/>
            </p:nvSpPr>
            <p:spPr bwMode="auto">
              <a:xfrm>
                <a:off x="3824" y="1912"/>
                <a:ext cx="41" cy="41"/>
              </a:xfrm>
              <a:custGeom>
                <a:avLst/>
                <a:gdLst>
                  <a:gd name="T0" fmla="*/ 20 w 41"/>
                  <a:gd name="T1" fmla="*/ 0 h 41"/>
                  <a:gd name="T2" fmla="*/ 31 w 41"/>
                  <a:gd name="T3" fmla="*/ 2 h 41"/>
                  <a:gd name="T4" fmla="*/ 39 w 41"/>
                  <a:gd name="T5" fmla="*/ 10 h 41"/>
                  <a:gd name="T6" fmla="*/ 41 w 41"/>
                  <a:gd name="T7" fmla="*/ 21 h 41"/>
                  <a:gd name="T8" fmla="*/ 39 w 41"/>
                  <a:gd name="T9" fmla="*/ 31 h 41"/>
                  <a:gd name="T10" fmla="*/ 31 w 41"/>
                  <a:gd name="T11" fmla="*/ 39 h 41"/>
                  <a:gd name="T12" fmla="*/ 20 w 41"/>
                  <a:gd name="T13" fmla="*/ 41 h 41"/>
                  <a:gd name="T14" fmla="*/ 10 w 41"/>
                  <a:gd name="T15" fmla="*/ 39 h 41"/>
                  <a:gd name="T16" fmla="*/ 3 w 41"/>
                  <a:gd name="T17" fmla="*/ 31 h 41"/>
                  <a:gd name="T18" fmla="*/ 0 w 41"/>
                  <a:gd name="T19" fmla="*/ 21 h 41"/>
                  <a:gd name="T20" fmla="*/ 3 w 41"/>
                  <a:gd name="T21" fmla="*/ 10 h 41"/>
                  <a:gd name="T22" fmla="*/ 10 w 41"/>
                  <a:gd name="T23" fmla="*/ 2 h 41"/>
                  <a:gd name="T24" fmla="*/ 20 w 41"/>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20" y="0"/>
                    </a:moveTo>
                    <a:lnTo>
                      <a:pt x="31" y="2"/>
                    </a:lnTo>
                    <a:lnTo>
                      <a:pt x="39" y="10"/>
                    </a:lnTo>
                    <a:lnTo>
                      <a:pt x="41" y="21"/>
                    </a:lnTo>
                    <a:lnTo>
                      <a:pt x="39" y="31"/>
                    </a:lnTo>
                    <a:lnTo>
                      <a:pt x="31" y="39"/>
                    </a:lnTo>
                    <a:lnTo>
                      <a:pt x="20" y="41"/>
                    </a:lnTo>
                    <a:lnTo>
                      <a:pt x="10" y="39"/>
                    </a:lnTo>
                    <a:lnTo>
                      <a:pt x="3" y="31"/>
                    </a:lnTo>
                    <a:lnTo>
                      <a:pt x="0" y="21"/>
                    </a:lnTo>
                    <a:lnTo>
                      <a:pt x="3" y="10"/>
                    </a:lnTo>
                    <a:lnTo>
                      <a:pt x="10" y="2"/>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06" name="Line 285"/>
              <p:cNvSpPr>
                <a:spLocks noChangeShapeType="1"/>
              </p:cNvSpPr>
              <p:nvPr/>
            </p:nvSpPr>
            <p:spPr bwMode="auto">
              <a:xfrm flipV="1">
                <a:off x="3928" y="1955"/>
                <a:ext cx="0" cy="11"/>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007" name="Line 286"/>
              <p:cNvSpPr>
                <a:spLocks noChangeShapeType="1"/>
              </p:cNvSpPr>
              <p:nvPr/>
            </p:nvSpPr>
            <p:spPr bwMode="auto">
              <a:xfrm flipV="1">
                <a:off x="3928" y="1908"/>
                <a:ext cx="0" cy="9"/>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008" name="Freeform 287"/>
              <p:cNvSpPr>
                <a:spLocks/>
              </p:cNvSpPr>
              <p:nvPr/>
            </p:nvSpPr>
            <p:spPr bwMode="auto">
              <a:xfrm>
                <a:off x="3908" y="1915"/>
                <a:ext cx="40" cy="41"/>
              </a:xfrm>
              <a:custGeom>
                <a:avLst/>
                <a:gdLst>
                  <a:gd name="T0" fmla="*/ 20 w 40"/>
                  <a:gd name="T1" fmla="*/ 0 h 41"/>
                  <a:gd name="T2" fmla="*/ 28 w 40"/>
                  <a:gd name="T3" fmla="*/ 3 h 41"/>
                  <a:gd name="T4" fmla="*/ 35 w 40"/>
                  <a:gd name="T5" fmla="*/ 7 h 41"/>
                  <a:gd name="T6" fmla="*/ 39 w 40"/>
                  <a:gd name="T7" fmla="*/ 14 h 41"/>
                  <a:gd name="T8" fmla="*/ 40 w 40"/>
                  <a:gd name="T9" fmla="*/ 21 h 41"/>
                  <a:gd name="T10" fmla="*/ 38 w 40"/>
                  <a:gd name="T11" fmla="*/ 31 h 41"/>
                  <a:gd name="T12" fmla="*/ 31 w 40"/>
                  <a:gd name="T13" fmla="*/ 39 h 41"/>
                  <a:gd name="T14" fmla="*/ 20 w 40"/>
                  <a:gd name="T15" fmla="*/ 41 h 41"/>
                  <a:gd name="T16" fmla="*/ 10 w 40"/>
                  <a:gd name="T17" fmla="*/ 39 h 41"/>
                  <a:gd name="T18" fmla="*/ 2 w 40"/>
                  <a:gd name="T19" fmla="*/ 31 h 41"/>
                  <a:gd name="T20" fmla="*/ 0 w 40"/>
                  <a:gd name="T21" fmla="*/ 21 h 41"/>
                  <a:gd name="T22" fmla="*/ 2 w 40"/>
                  <a:gd name="T23" fmla="*/ 11 h 41"/>
                  <a:gd name="T24" fmla="*/ 10 w 40"/>
                  <a:gd name="T25" fmla="*/ 4 h 41"/>
                  <a:gd name="T26" fmla="*/ 20 w 40"/>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1"/>
                  <a:gd name="T44" fmla="*/ 40 w 40"/>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1">
                    <a:moveTo>
                      <a:pt x="20" y="0"/>
                    </a:moveTo>
                    <a:lnTo>
                      <a:pt x="28" y="3"/>
                    </a:lnTo>
                    <a:lnTo>
                      <a:pt x="35" y="7"/>
                    </a:lnTo>
                    <a:lnTo>
                      <a:pt x="39" y="14"/>
                    </a:lnTo>
                    <a:lnTo>
                      <a:pt x="40" y="21"/>
                    </a:lnTo>
                    <a:lnTo>
                      <a:pt x="38" y="31"/>
                    </a:lnTo>
                    <a:lnTo>
                      <a:pt x="31" y="39"/>
                    </a:lnTo>
                    <a:lnTo>
                      <a:pt x="20" y="41"/>
                    </a:lnTo>
                    <a:lnTo>
                      <a:pt x="10" y="39"/>
                    </a:lnTo>
                    <a:lnTo>
                      <a:pt x="2" y="31"/>
                    </a:lnTo>
                    <a:lnTo>
                      <a:pt x="0" y="21"/>
                    </a:lnTo>
                    <a:lnTo>
                      <a:pt x="2" y="11"/>
                    </a:lnTo>
                    <a:lnTo>
                      <a:pt x="10" y="4"/>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09" name="Freeform 288"/>
              <p:cNvSpPr>
                <a:spLocks noEditPoints="1"/>
              </p:cNvSpPr>
              <p:nvPr/>
            </p:nvSpPr>
            <p:spPr bwMode="auto">
              <a:xfrm>
                <a:off x="1957" y="1955"/>
                <a:ext cx="2013" cy="573"/>
              </a:xfrm>
              <a:custGeom>
                <a:avLst/>
                <a:gdLst>
                  <a:gd name="T0" fmla="*/ 501 w 2013"/>
                  <a:gd name="T1" fmla="*/ 426 h 573"/>
                  <a:gd name="T2" fmla="*/ 91 w 2013"/>
                  <a:gd name="T3" fmla="*/ 41 h 573"/>
                  <a:gd name="T4" fmla="*/ 1 w 2013"/>
                  <a:gd name="T5" fmla="*/ 0 h 573"/>
                  <a:gd name="T6" fmla="*/ 18 w 2013"/>
                  <a:gd name="T7" fmla="*/ 3 h 573"/>
                  <a:gd name="T8" fmla="*/ 54 w 2013"/>
                  <a:gd name="T9" fmla="*/ 12 h 573"/>
                  <a:gd name="T10" fmla="*/ 100 w 2013"/>
                  <a:gd name="T11" fmla="*/ 34 h 573"/>
                  <a:gd name="T12" fmla="*/ 138 w 2013"/>
                  <a:gd name="T13" fmla="*/ 64 h 573"/>
                  <a:gd name="T14" fmla="*/ 256 w 2013"/>
                  <a:gd name="T15" fmla="*/ 183 h 573"/>
                  <a:gd name="T16" fmla="*/ 408 w 2013"/>
                  <a:gd name="T17" fmla="*/ 338 h 573"/>
                  <a:gd name="T18" fmla="*/ 431 w 2013"/>
                  <a:gd name="T19" fmla="*/ 358 h 573"/>
                  <a:gd name="T20" fmla="*/ 481 w 2013"/>
                  <a:gd name="T21" fmla="*/ 398 h 573"/>
                  <a:gd name="T22" fmla="*/ 569 w 2013"/>
                  <a:gd name="T23" fmla="*/ 455 h 573"/>
                  <a:gd name="T24" fmla="*/ 657 w 2013"/>
                  <a:gd name="T25" fmla="*/ 498 h 573"/>
                  <a:gd name="T26" fmla="*/ 709 w 2013"/>
                  <a:gd name="T27" fmla="*/ 517 h 573"/>
                  <a:gd name="T28" fmla="*/ 834 w 2013"/>
                  <a:gd name="T29" fmla="*/ 548 h 573"/>
                  <a:gd name="T30" fmla="*/ 880 w 2013"/>
                  <a:gd name="T31" fmla="*/ 556 h 573"/>
                  <a:gd name="T32" fmla="*/ 1050 w 2013"/>
                  <a:gd name="T33" fmla="*/ 562 h 573"/>
                  <a:gd name="T34" fmla="*/ 1171 w 2013"/>
                  <a:gd name="T35" fmla="*/ 550 h 573"/>
                  <a:gd name="T36" fmla="*/ 1178 w 2013"/>
                  <a:gd name="T37" fmla="*/ 549 h 573"/>
                  <a:gd name="T38" fmla="*/ 1260 w 2013"/>
                  <a:gd name="T39" fmla="*/ 533 h 573"/>
                  <a:gd name="T40" fmla="*/ 1343 w 2013"/>
                  <a:gd name="T41" fmla="*/ 506 h 573"/>
                  <a:gd name="T42" fmla="*/ 1376 w 2013"/>
                  <a:gd name="T43" fmla="*/ 492 h 573"/>
                  <a:gd name="T44" fmla="*/ 1458 w 2013"/>
                  <a:gd name="T45" fmla="*/ 451 h 573"/>
                  <a:gd name="T46" fmla="*/ 1569 w 2013"/>
                  <a:gd name="T47" fmla="*/ 376 h 573"/>
                  <a:gd name="T48" fmla="*/ 1625 w 2013"/>
                  <a:gd name="T49" fmla="*/ 327 h 573"/>
                  <a:gd name="T50" fmla="*/ 1703 w 2013"/>
                  <a:gd name="T51" fmla="*/ 249 h 573"/>
                  <a:gd name="T52" fmla="*/ 1845 w 2013"/>
                  <a:gd name="T53" fmla="*/ 97 h 573"/>
                  <a:gd name="T54" fmla="*/ 1895 w 2013"/>
                  <a:gd name="T55" fmla="*/ 51 h 573"/>
                  <a:gd name="T56" fmla="*/ 1910 w 2013"/>
                  <a:gd name="T57" fmla="*/ 40 h 573"/>
                  <a:gd name="T58" fmla="*/ 1946 w 2013"/>
                  <a:gd name="T59" fmla="*/ 19 h 573"/>
                  <a:gd name="T60" fmla="*/ 1965 w 2013"/>
                  <a:gd name="T61" fmla="*/ 12 h 573"/>
                  <a:gd name="T62" fmla="*/ 1984 w 2013"/>
                  <a:gd name="T63" fmla="*/ 5 h 573"/>
                  <a:gd name="T64" fmla="*/ 1986 w 2013"/>
                  <a:gd name="T65" fmla="*/ 16 h 573"/>
                  <a:gd name="T66" fmla="*/ 1951 w 2013"/>
                  <a:gd name="T67" fmla="*/ 27 h 573"/>
                  <a:gd name="T68" fmla="*/ 1916 w 2013"/>
                  <a:gd name="T69" fmla="*/ 48 h 573"/>
                  <a:gd name="T70" fmla="*/ 1853 w 2013"/>
                  <a:gd name="T71" fmla="*/ 104 h 573"/>
                  <a:gd name="T72" fmla="*/ 1710 w 2013"/>
                  <a:gd name="T73" fmla="*/ 257 h 573"/>
                  <a:gd name="T74" fmla="*/ 1632 w 2013"/>
                  <a:gd name="T75" fmla="*/ 335 h 573"/>
                  <a:gd name="T76" fmla="*/ 1602 w 2013"/>
                  <a:gd name="T77" fmla="*/ 361 h 573"/>
                  <a:gd name="T78" fmla="*/ 1492 w 2013"/>
                  <a:gd name="T79" fmla="*/ 444 h 573"/>
                  <a:gd name="T80" fmla="*/ 1462 w 2013"/>
                  <a:gd name="T81" fmla="*/ 460 h 573"/>
                  <a:gd name="T82" fmla="*/ 1410 w 2013"/>
                  <a:gd name="T83" fmla="*/ 489 h 573"/>
                  <a:gd name="T84" fmla="*/ 1380 w 2013"/>
                  <a:gd name="T85" fmla="*/ 501 h 573"/>
                  <a:gd name="T86" fmla="*/ 1348 w 2013"/>
                  <a:gd name="T87" fmla="*/ 516 h 573"/>
                  <a:gd name="T88" fmla="*/ 1298 w 2013"/>
                  <a:gd name="T89" fmla="*/ 533 h 573"/>
                  <a:gd name="T90" fmla="*/ 1251 w 2013"/>
                  <a:gd name="T91" fmla="*/ 546 h 573"/>
                  <a:gd name="T92" fmla="*/ 1173 w 2013"/>
                  <a:gd name="T93" fmla="*/ 561 h 573"/>
                  <a:gd name="T94" fmla="*/ 1095 w 2013"/>
                  <a:gd name="T95" fmla="*/ 570 h 573"/>
                  <a:gd name="T96" fmla="*/ 925 w 2013"/>
                  <a:gd name="T97" fmla="*/ 570 h 573"/>
                  <a:gd name="T98" fmla="*/ 839 w 2013"/>
                  <a:gd name="T99" fmla="*/ 559 h 573"/>
                  <a:gd name="T100" fmla="*/ 793 w 2013"/>
                  <a:gd name="T101" fmla="*/ 551 h 573"/>
                  <a:gd name="T102" fmla="*/ 757 w 2013"/>
                  <a:gd name="T103" fmla="*/ 543 h 573"/>
                  <a:gd name="T104" fmla="*/ 671 w 2013"/>
                  <a:gd name="T105" fmla="*/ 516 h 573"/>
                  <a:gd name="T106" fmla="*/ 653 w 2013"/>
                  <a:gd name="T107" fmla="*/ 507 h 573"/>
                  <a:gd name="T108" fmla="*/ 618 w 2013"/>
                  <a:gd name="T109" fmla="*/ 492 h 573"/>
                  <a:gd name="T110" fmla="*/ 533 w 2013"/>
                  <a:gd name="T111" fmla="*/ 446 h 573"/>
                  <a:gd name="T112" fmla="*/ 475 w 2013"/>
                  <a:gd name="T113" fmla="*/ 406 h 573"/>
                  <a:gd name="T114" fmla="*/ 400 w 2013"/>
                  <a:gd name="T115" fmla="*/ 346 h 573"/>
                  <a:gd name="T116" fmla="*/ 248 w 2013"/>
                  <a:gd name="T117" fmla="*/ 191 h 573"/>
                  <a:gd name="T118" fmla="*/ 131 w 2013"/>
                  <a:gd name="T119" fmla="*/ 71 h 573"/>
                  <a:gd name="T120" fmla="*/ 82 w 2013"/>
                  <a:gd name="T121" fmla="*/ 34 h 573"/>
                  <a:gd name="T122" fmla="*/ 15 w 2013"/>
                  <a:gd name="T123" fmla="*/ 13 h 5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13"/>
                  <a:gd name="T187" fmla="*/ 0 h 573"/>
                  <a:gd name="T188" fmla="*/ 2013 w 2013"/>
                  <a:gd name="T189" fmla="*/ 573 h 5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13" h="573">
                    <a:moveTo>
                      <a:pt x="498" y="424"/>
                    </a:moveTo>
                    <a:lnTo>
                      <a:pt x="499" y="424"/>
                    </a:lnTo>
                    <a:lnTo>
                      <a:pt x="501" y="426"/>
                    </a:lnTo>
                    <a:lnTo>
                      <a:pt x="498" y="424"/>
                    </a:lnTo>
                    <a:close/>
                    <a:moveTo>
                      <a:pt x="90" y="41"/>
                    </a:moveTo>
                    <a:lnTo>
                      <a:pt x="91" y="41"/>
                    </a:lnTo>
                    <a:lnTo>
                      <a:pt x="93" y="43"/>
                    </a:lnTo>
                    <a:lnTo>
                      <a:pt x="90" y="41"/>
                    </a:lnTo>
                    <a:close/>
                    <a:moveTo>
                      <a:pt x="1" y="0"/>
                    </a:moveTo>
                    <a:lnTo>
                      <a:pt x="18" y="2"/>
                    </a:lnTo>
                    <a:lnTo>
                      <a:pt x="9" y="1"/>
                    </a:lnTo>
                    <a:lnTo>
                      <a:pt x="18" y="3"/>
                    </a:lnTo>
                    <a:lnTo>
                      <a:pt x="35" y="7"/>
                    </a:lnTo>
                    <a:lnTo>
                      <a:pt x="36" y="7"/>
                    </a:lnTo>
                    <a:lnTo>
                      <a:pt x="54" y="12"/>
                    </a:lnTo>
                    <a:lnTo>
                      <a:pt x="87" y="25"/>
                    </a:lnTo>
                    <a:lnTo>
                      <a:pt x="88" y="25"/>
                    </a:lnTo>
                    <a:lnTo>
                      <a:pt x="100" y="34"/>
                    </a:lnTo>
                    <a:lnTo>
                      <a:pt x="118" y="45"/>
                    </a:lnTo>
                    <a:lnTo>
                      <a:pt x="119" y="46"/>
                    </a:lnTo>
                    <a:lnTo>
                      <a:pt x="138" y="64"/>
                    </a:lnTo>
                    <a:lnTo>
                      <a:pt x="173" y="94"/>
                    </a:lnTo>
                    <a:lnTo>
                      <a:pt x="192" y="114"/>
                    </a:lnTo>
                    <a:lnTo>
                      <a:pt x="256" y="183"/>
                    </a:lnTo>
                    <a:lnTo>
                      <a:pt x="342" y="275"/>
                    </a:lnTo>
                    <a:lnTo>
                      <a:pt x="379" y="312"/>
                    </a:lnTo>
                    <a:lnTo>
                      <a:pt x="408" y="338"/>
                    </a:lnTo>
                    <a:lnTo>
                      <a:pt x="406" y="338"/>
                    </a:lnTo>
                    <a:lnTo>
                      <a:pt x="424" y="353"/>
                    </a:lnTo>
                    <a:lnTo>
                      <a:pt x="431" y="358"/>
                    </a:lnTo>
                    <a:lnTo>
                      <a:pt x="425" y="353"/>
                    </a:lnTo>
                    <a:lnTo>
                      <a:pt x="453" y="377"/>
                    </a:lnTo>
                    <a:lnTo>
                      <a:pt x="481" y="398"/>
                    </a:lnTo>
                    <a:lnTo>
                      <a:pt x="508" y="417"/>
                    </a:lnTo>
                    <a:lnTo>
                      <a:pt x="538" y="437"/>
                    </a:lnTo>
                    <a:lnTo>
                      <a:pt x="569" y="455"/>
                    </a:lnTo>
                    <a:lnTo>
                      <a:pt x="591" y="467"/>
                    </a:lnTo>
                    <a:lnTo>
                      <a:pt x="623" y="483"/>
                    </a:lnTo>
                    <a:lnTo>
                      <a:pt x="657" y="498"/>
                    </a:lnTo>
                    <a:lnTo>
                      <a:pt x="650" y="494"/>
                    </a:lnTo>
                    <a:lnTo>
                      <a:pt x="674" y="506"/>
                    </a:lnTo>
                    <a:lnTo>
                      <a:pt x="709" y="517"/>
                    </a:lnTo>
                    <a:lnTo>
                      <a:pt x="746" y="529"/>
                    </a:lnTo>
                    <a:lnTo>
                      <a:pt x="794" y="542"/>
                    </a:lnTo>
                    <a:lnTo>
                      <a:pt x="834" y="548"/>
                    </a:lnTo>
                    <a:lnTo>
                      <a:pt x="843" y="550"/>
                    </a:lnTo>
                    <a:lnTo>
                      <a:pt x="880" y="557"/>
                    </a:lnTo>
                    <a:lnTo>
                      <a:pt x="880" y="556"/>
                    </a:lnTo>
                    <a:lnTo>
                      <a:pt x="926" y="559"/>
                    </a:lnTo>
                    <a:lnTo>
                      <a:pt x="966" y="562"/>
                    </a:lnTo>
                    <a:lnTo>
                      <a:pt x="1050" y="562"/>
                    </a:lnTo>
                    <a:lnTo>
                      <a:pt x="1094" y="559"/>
                    </a:lnTo>
                    <a:lnTo>
                      <a:pt x="1131" y="556"/>
                    </a:lnTo>
                    <a:lnTo>
                      <a:pt x="1171" y="550"/>
                    </a:lnTo>
                    <a:lnTo>
                      <a:pt x="1171" y="551"/>
                    </a:lnTo>
                    <a:lnTo>
                      <a:pt x="1176" y="549"/>
                    </a:lnTo>
                    <a:lnTo>
                      <a:pt x="1178" y="549"/>
                    </a:lnTo>
                    <a:lnTo>
                      <a:pt x="1213" y="543"/>
                    </a:lnTo>
                    <a:lnTo>
                      <a:pt x="1249" y="536"/>
                    </a:lnTo>
                    <a:lnTo>
                      <a:pt x="1260" y="533"/>
                    </a:lnTo>
                    <a:lnTo>
                      <a:pt x="1294" y="524"/>
                    </a:lnTo>
                    <a:lnTo>
                      <a:pt x="1328" y="512"/>
                    </a:lnTo>
                    <a:lnTo>
                      <a:pt x="1343" y="506"/>
                    </a:lnTo>
                    <a:lnTo>
                      <a:pt x="1375" y="492"/>
                    </a:lnTo>
                    <a:lnTo>
                      <a:pt x="1382" y="490"/>
                    </a:lnTo>
                    <a:lnTo>
                      <a:pt x="1376" y="492"/>
                    </a:lnTo>
                    <a:lnTo>
                      <a:pt x="1406" y="480"/>
                    </a:lnTo>
                    <a:lnTo>
                      <a:pt x="1427" y="468"/>
                    </a:lnTo>
                    <a:lnTo>
                      <a:pt x="1458" y="451"/>
                    </a:lnTo>
                    <a:lnTo>
                      <a:pt x="1486" y="435"/>
                    </a:lnTo>
                    <a:lnTo>
                      <a:pt x="1511" y="417"/>
                    </a:lnTo>
                    <a:lnTo>
                      <a:pt x="1569" y="376"/>
                    </a:lnTo>
                    <a:lnTo>
                      <a:pt x="1569" y="377"/>
                    </a:lnTo>
                    <a:lnTo>
                      <a:pt x="1595" y="354"/>
                    </a:lnTo>
                    <a:lnTo>
                      <a:pt x="1625" y="327"/>
                    </a:lnTo>
                    <a:lnTo>
                      <a:pt x="1660" y="293"/>
                    </a:lnTo>
                    <a:lnTo>
                      <a:pt x="1677" y="276"/>
                    </a:lnTo>
                    <a:lnTo>
                      <a:pt x="1703" y="249"/>
                    </a:lnTo>
                    <a:lnTo>
                      <a:pt x="1761" y="186"/>
                    </a:lnTo>
                    <a:lnTo>
                      <a:pt x="1819" y="123"/>
                    </a:lnTo>
                    <a:lnTo>
                      <a:pt x="1845" y="97"/>
                    </a:lnTo>
                    <a:lnTo>
                      <a:pt x="1877" y="68"/>
                    </a:lnTo>
                    <a:lnTo>
                      <a:pt x="1895" y="52"/>
                    </a:lnTo>
                    <a:lnTo>
                      <a:pt x="1895" y="51"/>
                    </a:lnTo>
                    <a:lnTo>
                      <a:pt x="1909" y="40"/>
                    </a:lnTo>
                    <a:lnTo>
                      <a:pt x="1907" y="42"/>
                    </a:lnTo>
                    <a:lnTo>
                      <a:pt x="1910" y="40"/>
                    </a:lnTo>
                    <a:lnTo>
                      <a:pt x="1924" y="31"/>
                    </a:lnTo>
                    <a:lnTo>
                      <a:pt x="1930" y="27"/>
                    </a:lnTo>
                    <a:lnTo>
                      <a:pt x="1946" y="19"/>
                    </a:lnTo>
                    <a:lnTo>
                      <a:pt x="1949" y="18"/>
                    </a:lnTo>
                    <a:lnTo>
                      <a:pt x="1948" y="19"/>
                    </a:lnTo>
                    <a:lnTo>
                      <a:pt x="1965" y="12"/>
                    </a:lnTo>
                    <a:lnTo>
                      <a:pt x="1983" y="7"/>
                    </a:lnTo>
                    <a:lnTo>
                      <a:pt x="1985" y="5"/>
                    </a:lnTo>
                    <a:lnTo>
                      <a:pt x="1984" y="5"/>
                    </a:lnTo>
                    <a:lnTo>
                      <a:pt x="2013" y="1"/>
                    </a:lnTo>
                    <a:lnTo>
                      <a:pt x="2013" y="13"/>
                    </a:lnTo>
                    <a:lnTo>
                      <a:pt x="1986" y="16"/>
                    </a:lnTo>
                    <a:lnTo>
                      <a:pt x="1968" y="22"/>
                    </a:lnTo>
                    <a:lnTo>
                      <a:pt x="1951" y="29"/>
                    </a:lnTo>
                    <a:lnTo>
                      <a:pt x="1951" y="27"/>
                    </a:lnTo>
                    <a:lnTo>
                      <a:pt x="1935" y="36"/>
                    </a:lnTo>
                    <a:lnTo>
                      <a:pt x="1930" y="40"/>
                    </a:lnTo>
                    <a:lnTo>
                      <a:pt x="1916" y="48"/>
                    </a:lnTo>
                    <a:lnTo>
                      <a:pt x="1903" y="59"/>
                    </a:lnTo>
                    <a:lnTo>
                      <a:pt x="1885" y="76"/>
                    </a:lnTo>
                    <a:lnTo>
                      <a:pt x="1853" y="104"/>
                    </a:lnTo>
                    <a:lnTo>
                      <a:pt x="1827" y="131"/>
                    </a:lnTo>
                    <a:lnTo>
                      <a:pt x="1768" y="193"/>
                    </a:lnTo>
                    <a:lnTo>
                      <a:pt x="1710" y="257"/>
                    </a:lnTo>
                    <a:lnTo>
                      <a:pt x="1685" y="283"/>
                    </a:lnTo>
                    <a:lnTo>
                      <a:pt x="1667" y="301"/>
                    </a:lnTo>
                    <a:lnTo>
                      <a:pt x="1632" y="335"/>
                    </a:lnTo>
                    <a:lnTo>
                      <a:pt x="1638" y="328"/>
                    </a:lnTo>
                    <a:lnTo>
                      <a:pt x="1631" y="335"/>
                    </a:lnTo>
                    <a:lnTo>
                      <a:pt x="1602" y="361"/>
                    </a:lnTo>
                    <a:lnTo>
                      <a:pt x="1575" y="384"/>
                    </a:lnTo>
                    <a:lnTo>
                      <a:pt x="1518" y="426"/>
                    </a:lnTo>
                    <a:lnTo>
                      <a:pt x="1492" y="444"/>
                    </a:lnTo>
                    <a:lnTo>
                      <a:pt x="1463" y="460"/>
                    </a:lnTo>
                    <a:lnTo>
                      <a:pt x="1470" y="456"/>
                    </a:lnTo>
                    <a:lnTo>
                      <a:pt x="1462" y="460"/>
                    </a:lnTo>
                    <a:lnTo>
                      <a:pt x="1432" y="477"/>
                    </a:lnTo>
                    <a:lnTo>
                      <a:pt x="1412" y="489"/>
                    </a:lnTo>
                    <a:lnTo>
                      <a:pt x="1410" y="489"/>
                    </a:lnTo>
                    <a:lnTo>
                      <a:pt x="1410" y="490"/>
                    </a:lnTo>
                    <a:lnTo>
                      <a:pt x="1380" y="502"/>
                    </a:lnTo>
                    <a:lnTo>
                      <a:pt x="1380" y="501"/>
                    </a:lnTo>
                    <a:lnTo>
                      <a:pt x="1348" y="515"/>
                    </a:lnTo>
                    <a:lnTo>
                      <a:pt x="1345" y="516"/>
                    </a:lnTo>
                    <a:lnTo>
                      <a:pt x="1348" y="516"/>
                    </a:lnTo>
                    <a:lnTo>
                      <a:pt x="1331" y="522"/>
                    </a:lnTo>
                    <a:lnTo>
                      <a:pt x="1297" y="534"/>
                    </a:lnTo>
                    <a:lnTo>
                      <a:pt x="1298" y="533"/>
                    </a:lnTo>
                    <a:lnTo>
                      <a:pt x="1296" y="534"/>
                    </a:lnTo>
                    <a:lnTo>
                      <a:pt x="1262" y="543"/>
                    </a:lnTo>
                    <a:lnTo>
                      <a:pt x="1251" y="546"/>
                    </a:lnTo>
                    <a:lnTo>
                      <a:pt x="1214" y="553"/>
                    </a:lnTo>
                    <a:lnTo>
                      <a:pt x="1180" y="559"/>
                    </a:lnTo>
                    <a:lnTo>
                      <a:pt x="1173" y="561"/>
                    </a:lnTo>
                    <a:lnTo>
                      <a:pt x="1172" y="561"/>
                    </a:lnTo>
                    <a:lnTo>
                      <a:pt x="1133" y="567"/>
                    </a:lnTo>
                    <a:lnTo>
                      <a:pt x="1095" y="570"/>
                    </a:lnTo>
                    <a:lnTo>
                      <a:pt x="1051" y="573"/>
                    </a:lnTo>
                    <a:lnTo>
                      <a:pt x="964" y="573"/>
                    </a:lnTo>
                    <a:lnTo>
                      <a:pt x="925" y="570"/>
                    </a:lnTo>
                    <a:lnTo>
                      <a:pt x="879" y="567"/>
                    </a:lnTo>
                    <a:lnTo>
                      <a:pt x="841" y="560"/>
                    </a:lnTo>
                    <a:lnTo>
                      <a:pt x="839" y="559"/>
                    </a:lnTo>
                    <a:lnTo>
                      <a:pt x="840" y="560"/>
                    </a:lnTo>
                    <a:lnTo>
                      <a:pt x="832" y="558"/>
                    </a:lnTo>
                    <a:lnTo>
                      <a:pt x="793" y="551"/>
                    </a:lnTo>
                    <a:lnTo>
                      <a:pt x="791" y="550"/>
                    </a:lnTo>
                    <a:lnTo>
                      <a:pt x="792" y="551"/>
                    </a:lnTo>
                    <a:lnTo>
                      <a:pt x="757" y="543"/>
                    </a:lnTo>
                    <a:lnTo>
                      <a:pt x="743" y="539"/>
                    </a:lnTo>
                    <a:lnTo>
                      <a:pt x="705" y="527"/>
                    </a:lnTo>
                    <a:lnTo>
                      <a:pt x="671" y="516"/>
                    </a:lnTo>
                    <a:lnTo>
                      <a:pt x="672" y="516"/>
                    </a:lnTo>
                    <a:lnTo>
                      <a:pt x="653" y="506"/>
                    </a:lnTo>
                    <a:lnTo>
                      <a:pt x="653" y="507"/>
                    </a:lnTo>
                    <a:lnTo>
                      <a:pt x="618" y="493"/>
                    </a:lnTo>
                    <a:lnTo>
                      <a:pt x="624" y="495"/>
                    </a:lnTo>
                    <a:lnTo>
                      <a:pt x="618" y="492"/>
                    </a:lnTo>
                    <a:lnTo>
                      <a:pt x="587" y="476"/>
                    </a:lnTo>
                    <a:lnTo>
                      <a:pt x="564" y="464"/>
                    </a:lnTo>
                    <a:lnTo>
                      <a:pt x="533" y="446"/>
                    </a:lnTo>
                    <a:lnTo>
                      <a:pt x="502" y="426"/>
                    </a:lnTo>
                    <a:lnTo>
                      <a:pt x="499" y="424"/>
                    </a:lnTo>
                    <a:lnTo>
                      <a:pt x="475" y="406"/>
                    </a:lnTo>
                    <a:lnTo>
                      <a:pt x="446" y="386"/>
                    </a:lnTo>
                    <a:lnTo>
                      <a:pt x="417" y="360"/>
                    </a:lnTo>
                    <a:lnTo>
                      <a:pt x="400" y="346"/>
                    </a:lnTo>
                    <a:lnTo>
                      <a:pt x="371" y="320"/>
                    </a:lnTo>
                    <a:lnTo>
                      <a:pt x="334" y="282"/>
                    </a:lnTo>
                    <a:lnTo>
                      <a:pt x="248" y="191"/>
                    </a:lnTo>
                    <a:lnTo>
                      <a:pt x="185" y="122"/>
                    </a:lnTo>
                    <a:lnTo>
                      <a:pt x="165" y="102"/>
                    </a:lnTo>
                    <a:lnTo>
                      <a:pt x="131" y="71"/>
                    </a:lnTo>
                    <a:lnTo>
                      <a:pt x="111" y="54"/>
                    </a:lnTo>
                    <a:lnTo>
                      <a:pt x="91" y="41"/>
                    </a:lnTo>
                    <a:lnTo>
                      <a:pt x="82" y="34"/>
                    </a:lnTo>
                    <a:lnTo>
                      <a:pt x="51" y="22"/>
                    </a:lnTo>
                    <a:lnTo>
                      <a:pt x="33" y="16"/>
                    </a:lnTo>
                    <a:lnTo>
                      <a:pt x="15" y="13"/>
                    </a:lnTo>
                    <a:lnTo>
                      <a:pt x="0" y="11"/>
                    </a:lnTo>
                    <a:lnTo>
                      <a:pt x="1" y="0"/>
                    </a:lnTo>
                    <a:close/>
                  </a:path>
                </a:pathLst>
              </a:custGeom>
              <a:solidFill>
                <a:srgbClr val="FF0000"/>
              </a:solidFill>
              <a:ln w="0">
                <a:solidFill>
                  <a:srgbClr val="FF0000"/>
                </a:solidFill>
                <a:round/>
                <a:headEnd/>
                <a:tailEnd/>
              </a:ln>
            </p:spPr>
            <p:txBody>
              <a:bodyPr>
                <a:prstTxWarp prst="textNoShape">
                  <a:avLst/>
                </a:prstTxWarp>
              </a:bodyPr>
              <a:lstStyle/>
              <a:p>
                <a:endParaRPr lang="en-US"/>
              </a:p>
            </p:txBody>
          </p:sp>
          <p:sp>
            <p:nvSpPr>
              <p:cNvPr id="76010" name="Freeform 289"/>
              <p:cNvSpPr>
                <a:spLocks noEditPoints="1"/>
              </p:cNvSpPr>
              <p:nvPr/>
            </p:nvSpPr>
            <p:spPr bwMode="auto">
              <a:xfrm>
                <a:off x="1957" y="2044"/>
                <a:ext cx="2004" cy="449"/>
              </a:xfrm>
              <a:custGeom>
                <a:avLst/>
                <a:gdLst>
                  <a:gd name="T0" fmla="*/ 958 w 2004"/>
                  <a:gd name="T1" fmla="*/ 439 h 449"/>
                  <a:gd name="T2" fmla="*/ 1055 w 2004"/>
                  <a:gd name="T3" fmla="*/ 437 h 449"/>
                  <a:gd name="T4" fmla="*/ 905 w 2004"/>
                  <a:gd name="T5" fmla="*/ 435 h 449"/>
                  <a:gd name="T6" fmla="*/ 912 w 2004"/>
                  <a:gd name="T7" fmla="*/ 446 h 449"/>
                  <a:gd name="T8" fmla="*/ 1080 w 2004"/>
                  <a:gd name="T9" fmla="*/ 447 h 449"/>
                  <a:gd name="T10" fmla="*/ 1138 w 2004"/>
                  <a:gd name="T11" fmla="*/ 431 h 449"/>
                  <a:gd name="T12" fmla="*/ 1138 w 2004"/>
                  <a:gd name="T13" fmla="*/ 431 h 449"/>
                  <a:gd name="T14" fmla="*/ 863 w 2004"/>
                  <a:gd name="T15" fmla="*/ 431 h 449"/>
                  <a:gd name="T16" fmla="*/ 838 w 2004"/>
                  <a:gd name="T17" fmla="*/ 427 h 449"/>
                  <a:gd name="T18" fmla="*/ 1181 w 2004"/>
                  <a:gd name="T19" fmla="*/ 423 h 449"/>
                  <a:gd name="T20" fmla="*/ 1172 w 2004"/>
                  <a:gd name="T21" fmla="*/ 425 h 449"/>
                  <a:gd name="T22" fmla="*/ 1206 w 2004"/>
                  <a:gd name="T23" fmla="*/ 420 h 449"/>
                  <a:gd name="T24" fmla="*/ 784 w 2004"/>
                  <a:gd name="T25" fmla="*/ 428 h 449"/>
                  <a:gd name="T26" fmla="*/ 757 w 2004"/>
                  <a:gd name="T27" fmla="*/ 422 h 449"/>
                  <a:gd name="T28" fmla="*/ 1257 w 2004"/>
                  <a:gd name="T29" fmla="*/ 420 h 449"/>
                  <a:gd name="T30" fmla="*/ 1291 w 2004"/>
                  <a:gd name="T31" fmla="*/ 411 h 449"/>
                  <a:gd name="T32" fmla="*/ 718 w 2004"/>
                  <a:gd name="T33" fmla="*/ 402 h 449"/>
                  <a:gd name="T34" fmla="*/ 1368 w 2004"/>
                  <a:gd name="T35" fmla="*/ 386 h 449"/>
                  <a:gd name="T36" fmla="*/ 1328 w 2004"/>
                  <a:gd name="T37" fmla="*/ 399 h 449"/>
                  <a:gd name="T38" fmla="*/ 674 w 2004"/>
                  <a:gd name="T39" fmla="*/ 399 h 449"/>
                  <a:gd name="T40" fmla="*/ 615 w 2004"/>
                  <a:gd name="T41" fmla="*/ 379 h 449"/>
                  <a:gd name="T42" fmla="*/ 1385 w 2004"/>
                  <a:gd name="T43" fmla="*/ 369 h 449"/>
                  <a:gd name="T44" fmla="*/ 613 w 2004"/>
                  <a:gd name="T45" fmla="*/ 378 h 449"/>
                  <a:gd name="T46" fmla="*/ 1420 w 2004"/>
                  <a:gd name="T47" fmla="*/ 354 h 449"/>
                  <a:gd name="T48" fmla="*/ 575 w 2004"/>
                  <a:gd name="T49" fmla="*/ 359 h 449"/>
                  <a:gd name="T50" fmla="*/ 1452 w 2004"/>
                  <a:gd name="T51" fmla="*/ 339 h 449"/>
                  <a:gd name="T52" fmla="*/ 1500 w 2004"/>
                  <a:gd name="T53" fmla="*/ 315 h 449"/>
                  <a:gd name="T54" fmla="*/ 503 w 2004"/>
                  <a:gd name="T55" fmla="*/ 312 h 449"/>
                  <a:gd name="T56" fmla="*/ 1536 w 2004"/>
                  <a:gd name="T57" fmla="*/ 292 h 449"/>
                  <a:gd name="T58" fmla="*/ 467 w 2004"/>
                  <a:gd name="T59" fmla="*/ 290 h 449"/>
                  <a:gd name="T60" fmla="*/ 1572 w 2004"/>
                  <a:gd name="T61" fmla="*/ 271 h 449"/>
                  <a:gd name="T62" fmla="*/ 1572 w 2004"/>
                  <a:gd name="T63" fmla="*/ 271 h 449"/>
                  <a:gd name="T64" fmla="*/ 1613 w 2004"/>
                  <a:gd name="T65" fmla="*/ 255 h 449"/>
                  <a:gd name="T66" fmla="*/ 408 w 2004"/>
                  <a:gd name="T67" fmla="*/ 265 h 449"/>
                  <a:gd name="T68" fmla="*/ 1648 w 2004"/>
                  <a:gd name="T69" fmla="*/ 230 h 449"/>
                  <a:gd name="T70" fmla="*/ 356 w 2004"/>
                  <a:gd name="T71" fmla="*/ 226 h 449"/>
                  <a:gd name="T72" fmla="*/ 1660 w 2004"/>
                  <a:gd name="T73" fmla="*/ 210 h 449"/>
                  <a:gd name="T74" fmla="*/ 338 w 2004"/>
                  <a:gd name="T75" fmla="*/ 213 h 449"/>
                  <a:gd name="T76" fmla="*/ 1699 w 2004"/>
                  <a:gd name="T77" fmla="*/ 191 h 449"/>
                  <a:gd name="T78" fmla="*/ 288 w 2004"/>
                  <a:gd name="T79" fmla="*/ 174 h 449"/>
                  <a:gd name="T80" fmla="*/ 261 w 2004"/>
                  <a:gd name="T81" fmla="*/ 139 h 449"/>
                  <a:gd name="T82" fmla="*/ 1765 w 2004"/>
                  <a:gd name="T83" fmla="*/ 137 h 449"/>
                  <a:gd name="T84" fmla="*/ 227 w 2004"/>
                  <a:gd name="T85" fmla="*/ 114 h 449"/>
                  <a:gd name="T86" fmla="*/ 211 w 2004"/>
                  <a:gd name="T87" fmla="*/ 101 h 449"/>
                  <a:gd name="T88" fmla="*/ 1838 w 2004"/>
                  <a:gd name="T89" fmla="*/ 83 h 449"/>
                  <a:gd name="T90" fmla="*/ 1845 w 2004"/>
                  <a:gd name="T91" fmla="*/ 66 h 449"/>
                  <a:gd name="T92" fmla="*/ 167 w 2004"/>
                  <a:gd name="T93" fmla="*/ 81 h 449"/>
                  <a:gd name="T94" fmla="*/ 1868 w 2004"/>
                  <a:gd name="T95" fmla="*/ 63 h 449"/>
                  <a:gd name="T96" fmla="*/ 142 w 2004"/>
                  <a:gd name="T97" fmla="*/ 50 h 449"/>
                  <a:gd name="T98" fmla="*/ 1910 w 2004"/>
                  <a:gd name="T99" fmla="*/ 37 h 449"/>
                  <a:gd name="T100" fmla="*/ 98 w 2004"/>
                  <a:gd name="T101" fmla="*/ 24 h 449"/>
                  <a:gd name="T102" fmla="*/ 85 w 2004"/>
                  <a:gd name="T103" fmla="*/ 19 h 449"/>
                  <a:gd name="T104" fmla="*/ 53 w 2004"/>
                  <a:gd name="T105" fmla="*/ 8 h 449"/>
                  <a:gd name="T106" fmla="*/ 1999 w 2004"/>
                  <a:gd name="T107" fmla="*/ 1 h 449"/>
                  <a:gd name="T108" fmla="*/ 1999 w 2004"/>
                  <a:gd name="T109" fmla="*/ 1 h 449"/>
                  <a:gd name="T110" fmla="*/ 1 w 2004"/>
                  <a:gd name="T111" fmla="*/ 0 h 4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4"/>
                  <a:gd name="T169" fmla="*/ 0 h 449"/>
                  <a:gd name="T170" fmla="*/ 2004 w 2004"/>
                  <a:gd name="T171" fmla="*/ 449 h 4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4" h="449">
                    <a:moveTo>
                      <a:pt x="990" y="438"/>
                    </a:moveTo>
                    <a:lnTo>
                      <a:pt x="1012" y="438"/>
                    </a:lnTo>
                    <a:lnTo>
                      <a:pt x="1012" y="449"/>
                    </a:lnTo>
                    <a:lnTo>
                      <a:pt x="990" y="449"/>
                    </a:lnTo>
                    <a:lnTo>
                      <a:pt x="990" y="438"/>
                    </a:lnTo>
                    <a:close/>
                    <a:moveTo>
                      <a:pt x="948" y="438"/>
                    </a:moveTo>
                    <a:lnTo>
                      <a:pt x="958" y="439"/>
                    </a:lnTo>
                    <a:lnTo>
                      <a:pt x="958" y="438"/>
                    </a:lnTo>
                    <a:lnTo>
                      <a:pt x="969" y="438"/>
                    </a:lnTo>
                    <a:lnTo>
                      <a:pt x="969" y="449"/>
                    </a:lnTo>
                    <a:lnTo>
                      <a:pt x="958" y="449"/>
                    </a:lnTo>
                    <a:lnTo>
                      <a:pt x="947" y="448"/>
                    </a:lnTo>
                    <a:lnTo>
                      <a:pt x="948" y="438"/>
                    </a:lnTo>
                    <a:close/>
                    <a:moveTo>
                      <a:pt x="1055" y="437"/>
                    </a:moveTo>
                    <a:lnTo>
                      <a:pt x="1055" y="448"/>
                    </a:lnTo>
                    <a:lnTo>
                      <a:pt x="1041" y="449"/>
                    </a:lnTo>
                    <a:lnTo>
                      <a:pt x="1033" y="449"/>
                    </a:lnTo>
                    <a:lnTo>
                      <a:pt x="1033" y="438"/>
                    </a:lnTo>
                    <a:lnTo>
                      <a:pt x="1041" y="438"/>
                    </a:lnTo>
                    <a:lnTo>
                      <a:pt x="1055" y="437"/>
                    </a:lnTo>
                    <a:close/>
                    <a:moveTo>
                      <a:pt x="905" y="435"/>
                    </a:moveTo>
                    <a:lnTo>
                      <a:pt x="912" y="436"/>
                    </a:lnTo>
                    <a:lnTo>
                      <a:pt x="912" y="435"/>
                    </a:lnTo>
                    <a:lnTo>
                      <a:pt x="915" y="435"/>
                    </a:lnTo>
                    <a:lnTo>
                      <a:pt x="922" y="436"/>
                    </a:lnTo>
                    <a:lnTo>
                      <a:pt x="927" y="436"/>
                    </a:lnTo>
                    <a:lnTo>
                      <a:pt x="926" y="446"/>
                    </a:lnTo>
                    <a:lnTo>
                      <a:pt x="912" y="446"/>
                    </a:lnTo>
                    <a:lnTo>
                      <a:pt x="904" y="445"/>
                    </a:lnTo>
                    <a:lnTo>
                      <a:pt x="905" y="435"/>
                    </a:lnTo>
                    <a:close/>
                    <a:moveTo>
                      <a:pt x="1092" y="434"/>
                    </a:moveTo>
                    <a:lnTo>
                      <a:pt x="1096" y="434"/>
                    </a:lnTo>
                    <a:lnTo>
                      <a:pt x="1096" y="445"/>
                    </a:lnTo>
                    <a:lnTo>
                      <a:pt x="1091" y="445"/>
                    </a:lnTo>
                    <a:lnTo>
                      <a:pt x="1080" y="447"/>
                    </a:lnTo>
                    <a:lnTo>
                      <a:pt x="1075" y="447"/>
                    </a:lnTo>
                    <a:lnTo>
                      <a:pt x="1075" y="436"/>
                    </a:lnTo>
                    <a:lnTo>
                      <a:pt x="1079" y="436"/>
                    </a:lnTo>
                    <a:lnTo>
                      <a:pt x="1079" y="437"/>
                    </a:lnTo>
                    <a:lnTo>
                      <a:pt x="1089" y="435"/>
                    </a:lnTo>
                    <a:lnTo>
                      <a:pt x="1092" y="434"/>
                    </a:lnTo>
                    <a:close/>
                    <a:moveTo>
                      <a:pt x="1138" y="431"/>
                    </a:moveTo>
                    <a:lnTo>
                      <a:pt x="1139" y="440"/>
                    </a:lnTo>
                    <a:lnTo>
                      <a:pt x="1126" y="443"/>
                    </a:lnTo>
                    <a:lnTo>
                      <a:pt x="1118" y="443"/>
                    </a:lnTo>
                    <a:lnTo>
                      <a:pt x="1118" y="432"/>
                    </a:lnTo>
                    <a:lnTo>
                      <a:pt x="1125" y="432"/>
                    </a:lnTo>
                    <a:lnTo>
                      <a:pt x="1125" y="433"/>
                    </a:lnTo>
                    <a:lnTo>
                      <a:pt x="1138" y="431"/>
                    </a:lnTo>
                    <a:close/>
                    <a:moveTo>
                      <a:pt x="863" y="431"/>
                    </a:moveTo>
                    <a:lnTo>
                      <a:pt x="873" y="433"/>
                    </a:lnTo>
                    <a:lnTo>
                      <a:pt x="884" y="433"/>
                    </a:lnTo>
                    <a:lnTo>
                      <a:pt x="883" y="443"/>
                    </a:lnTo>
                    <a:lnTo>
                      <a:pt x="872" y="443"/>
                    </a:lnTo>
                    <a:lnTo>
                      <a:pt x="862" y="440"/>
                    </a:lnTo>
                    <a:lnTo>
                      <a:pt x="863" y="431"/>
                    </a:lnTo>
                    <a:close/>
                    <a:moveTo>
                      <a:pt x="781" y="427"/>
                    </a:moveTo>
                    <a:lnTo>
                      <a:pt x="784" y="428"/>
                    </a:lnTo>
                    <a:lnTo>
                      <a:pt x="787" y="428"/>
                    </a:lnTo>
                    <a:lnTo>
                      <a:pt x="781" y="427"/>
                    </a:lnTo>
                    <a:close/>
                    <a:moveTo>
                      <a:pt x="821" y="424"/>
                    </a:moveTo>
                    <a:lnTo>
                      <a:pt x="826" y="425"/>
                    </a:lnTo>
                    <a:lnTo>
                      <a:pt x="838" y="427"/>
                    </a:lnTo>
                    <a:lnTo>
                      <a:pt x="843" y="427"/>
                    </a:lnTo>
                    <a:lnTo>
                      <a:pt x="841" y="437"/>
                    </a:lnTo>
                    <a:lnTo>
                      <a:pt x="837" y="437"/>
                    </a:lnTo>
                    <a:lnTo>
                      <a:pt x="825" y="435"/>
                    </a:lnTo>
                    <a:lnTo>
                      <a:pt x="819" y="434"/>
                    </a:lnTo>
                    <a:lnTo>
                      <a:pt x="821" y="424"/>
                    </a:lnTo>
                    <a:close/>
                    <a:moveTo>
                      <a:pt x="1181" y="423"/>
                    </a:moveTo>
                    <a:lnTo>
                      <a:pt x="1182" y="433"/>
                    </a:lnTo>
                    <a:lnTo>
                      <a:pt x="1173" y="435"/>
                    </a:lnTo>
                    <a:lnTo>
                      <a:pt x="1161" y="437"/>
                    </a:lnTo>
                    <a:lnTo>
                      <a:pt x="1160" y="437"/>
                    </a:lnTo>
                    <a:lnTo>
                      <a:pt x="1159" y="427"/>
                    </a:lnTo>
                    <a:lnTo>
                      <a:pt x="1160" y="427"/>
                    </a:lnTo>
                    <a:lnTo>
                      <a:pt x="1172" y="425"/>
                    </a:lnTo>
                    <a:lnTo>
                      <a:pt x="1181" y="423"/>
                    </a:lnTo>
                    <a:close/>
                    <a:moveTo>
                      <a:pt x="1223" y="416"/>
                    </a:moveTo>
                    <a:lnTo>
                      <a:pt x="1224" y="426"/>
                    </a:lnTo>
                    <a:lnTo>
                      <a:pt x="1207" y="429"/>
                    </a:lnTo>
                    <a:lnTo>
                      <a:pt x="1203" y="429"/>
                    </a:lnTo>
                    <a:lnTo>
                      <a:pt x="1202" y="420"/>
                    </a:lnTo>
                    <a:lnTo>
                      <a:pt x="1206" y="420"/>
                    </a:lnTo>
                    <a:lnTo>
                      <a:pt x="1223" y="416"/>
                    </a:lnTo>
                    <a:close/>
                    <a:moveTo>
                      <a:pt x="780" y="416"/>
                    </a:moveTo>
                    <a:lnTo>
                      <a:pt x="789" y="418"/>
                    </a:lnTo>
                    <a:lnTo>
                      <a:pt x="800" y="420"/>
                    </a:lnTo>
                    <a:lnTo>
                      <a:pt x="799" y="429"/>
                    </a:lnTo>
                    <a:lnTo>
                      <a:pt x="788" y="428"/>
                    </a:lnTo>
                    <a:lnTo>
                      <a:pt x="784" y="428"/>
                    </a:lnTo>
                    <a:lnTo>
                      <a:pt x="778" y="426"/>
                    </a:lnTo>
                    <a:lnTo>
                      <a:pt x="780" y="416"/>
                    </a:lnTo>
                    <a:close/>
                    <a:moveTo>
                      <a:pt x="738" y="407"/>
                    </a:moveTo>
                    <a:lnTo>
                      <a:pt x="739" y="409"/>
                    </a:lnTo>
                    <a:lnTo>
                      <a:pt x="755" y="412"/>
                    </a:lnTo>
                    <a:lnTo>
                      <a:pt x="759" y="412"/>
                    </a:lnTo>
                    <a:lnTo>
                      <a:pt x="757" y="422"/>
                    </a:lnTo>
                    <a:lnTo>
                      <a:pt x="752" y="422"/>
                    </a:lnTo>
                    <a:lnTo>
                      <a:pt x="736" y="418"/>
                    </a:lnTo>
                    <a:lnTo>
                      <a:pt x="735" y="417"/>
                    </a:lnTo>
                    <a:lnTo>
                      <a:pt x="738" y="407"/>
                    </a:lnTo>
                    <a:close/>
                    <a:moveTo>
                      <a:pt x="1263" y="406"/>
                    </a:moveTo>
                    <a:lnTo>
                      <a:pt x="1265" y="416"/>
                    </a:lnTo>
                    <a:lnTo>
                      <a:pt x="1257" y="420"/>
                    </a:lnTo>
                    <a:lnTo>
                      <a:pt x="1245" y="422"/>
                    </a:lnTo>
                    <a:lnTo>
                      <a:pt x="1242" y="412"/>
                    </a:lnTo>
                    <a:lnTo>
                      <a:pt x="1254" y="410"/>
                    </a:lnTo>
                    <a:lnTo>
                      <a:pt x="1263" y="406"/>
                    </a:lnTo>
                    <a:close/>
                    <a:moveTo>
                      <a:pt x="1305" y="395"/>
                    </a:moveTo>
                    <a:lnTo>
                      <a:pt x="1307" y="405"/>
                    </a:lnTo>
                    <a:lnTo>
                      <a:pt x="1291" y="411"/>
                    </a:lnTo>
                    <a:lnTo>
                      <a:pt x="1286" y="412"/>
                    </a:lnTo>
                    <a:lnTo>
                      <a:pt x="1284" y="402"/>
                    </a:lnTo>
                    <a:lnTo>
                      <a:pt x="1288" y="401"/>
                    </a:lnTo>
                    <a:lnTo>
                      <a:pt x="1305" y="395"/>
                    </a:lnTo>
                    <a:close/>
                    <a:moveTo>
                      <a:pt x="698" y="395"/>
                    </a:moveTo>
                    <a:lnTo>
                      <a:pt x="704" y="398"/>
                    </a:lnTo>
                    <a:lnTo>
                      <a:pt x="718" y="402"/>
                    </a:lnTo>
                    <a:lnTo>
                      <a:pt x="715" y="412"/>
                    </a:lnTo>
                    <a:lnTo>
                      <a:pt x="701" y="407"/>
                    </a:lnTo>
                    <a:lnTo>
                      <a:pt x="694" y="405"/>
                    </a:lnTo>
                    <a:lnTo>
                      <a:pt x="698" y="395"/>
                    </a:lnTo>
                    <a:close/>
                    <a:moveTo>
                      <a:pt x="1373" y="384"/>
                    </a:moveTo>
                    <a:lnTo>
                      <a:pt x="1361" y="388"/>
                    </a:lnTo>
                    <a:lnTo>
                      <a:pt x="1368" y="386"/>
                    </a:lnTo>
                    <a:lnTo>
                      <a:pt x="1373" y="384"/>
                    </a:lnTo>
                    <a:close/>
                    <a:moveTo>
                      <a:pt x="1345" y="382"/>
                    </a:moveTo>
                    <a:lnTo>
                      <a:pt x="1345" y="383"/>
                    </a:lnTo>
                    <a:lnTo>
                      <a:pt x="1348" y="392"/>
                    </a:lnTo>
                    <a:lnTo>
                      <a:pt x="1341" y="395"/>
                    </a:lnTo>
                    <a:lnTo>
                      <a:pt x="1341" y="394"/>
                    </a:lnTo>
                    <a:lnTo>
                      <a:pt x="1328" y="399"/>
                    </a:lnTo>
                    <a:lnTo>
                      <a:pt x="1325" y="390"/>
                    </a:lnTo>
                    <a:lnTo>
                      <a:pt x="1338" y="386"/>
                    </a:lnTo>
                    <a:lnTo>
                      <a:pt x="1345" y="382"/>
                    </a:lnTo>
                    <a:close/>
                    <a:moveTo>
                      <a:pt x="657" y="382"/>
                    </a:moveTo>
                    <a:lnTo>
                      <a:pt x="670" y="387"/>
                    </a:lnTo>
                    <a:lnTo>
                      <a:pt x="678" y="389"/>
                    </a:lnTo>
                    <a:lnTo>
                      <a:pt x="674" y="399"/>
                    </a:lnTo>
                    <a:lnTo>
                      <a:pt x="667" y="397"/>
                    </a:lnTo>
                    <a:lnTo>
                      <a:pt x="654" y="392"/>
                    </a:lnTo>
                    <a:lnTo>
                      <a:pt x="657" y="382"/>
                    </a:lnTo>
                    <a:close/>
                    <a:moveTo>
                      <a:pt x="615" y="379"/>
                    </a:moveTo>
                    <a:lnTo>
                      <a:pt x="616" y="379"/>
                    </a:lnTo>
                    <a:lnTo>
                      <a:pt x="617" y="380"/>
                    </a:lnTo>
                    <a:lnTo>
                      <a:pt x="615" y="379"/>
                    </a:lnTo>
                    <a:close/>
                    <a:moveTo>
                      <a:pt x="1385" y="369"/>
                    </a:moveTo>
                    <a:lnTo>
                      <a:pt x="1388" y="378"/>
                    </a:lnTo>
                    <a:lnTo>
                      <a:pt x="1373" y="383"/>
                    </a:lnTo>
                    <a:lnTo>
                      <a:pt x="1368" y="386"/>
                    </a:lnTo>
                    <a:lnTo>
                      <a:pt x="1364" y="376"/>
                    </a:lnTo>
                    <a:lnTo>
                      <a:pt x="1370" y="375"/>
                    </a:lnTo>
                    <a:lnTo>
                      <a:pt x="1385" y="369"/>
                    </a:lnTo>
                    <a:close/>
                    <a:moveTo>
                      <a:pt x="617" y="369"/>
                    </a:moveTo>
                    <a:lnTo>
                      <a:pt x="618" y="369"/>
                    </a:lnTo>
                    <a:lnTo>
                      <a:pt x="637" y="376"/>
                    </a:lnTo>
                    <a:lnTo>
                      <a:pt x="634" y="386"/>
                    </a:lnTo>
                    <a:lnTo>
                      <a:pt x="616" y="379"/>
                    </a:lnTo>
                    <a:lnTo>
                      <a:pt x="614" y="378"/>
                    </a:lnTo>
                    <a:lnTo>
                      <a:pt x="613" y="378"/>
                    </a:lnTo>
                    <a:lnTo>
                      <a:pt x="617" y="369"/>
                    </a:lnTo>
                    <a:close/>
                    <a:moveTo>
                      <a:pt x="1424" y="353"/>
                    </a:moveTo>
                    <a:lnTo>
                      <a:pt x="1428" y="361"/>
                    </a:lnTo>
                    <a:lnTo>
                      <a:pt x="1425" y="362"/>
                    </a:lnTo>
                    <a:lnTo>
                      <a:pt x="1408" y="369"/>
                    </a:lnTo>
                    <a:lnTo>
                      <a:pt x="1405" y="360"/>
                    </a:lnTo>
                    <a:lnTo>
                      <a:pt x="1420" y="354"/>
                    </a:lnTo>
                    <a:lnTo>
                      <a:pt x="1424" y="353"/>
                    </a:lnTo>
                    <a:close/>
                    <a:moveTo>
                      <a:pt x="579" y="350"/>
                    </a:moveTo>
                    <a:lnTo>
                      <a:pt x="587" y="355"/>
                    </a:lnTo>
                    <a:lnTo>
                      <a:pt x="599" y="360"/>
                    </a:lnTo>
                    <a:lnTo>
                      <a:pt x="594" y="369"/>
                    </a:lnTo>
                    <a:lnTo>
                      <a:pt x="582" y="364"/>
                    </a:lnTo>
                    <a:lnTo>
                      <a:pt x="575" y="359"/>
                    </a:lnTo>
                    <a:lnTo>
                      <a:pt x="579" y="350"/>
                    </a:lnTo>
                    <a:close/>
                    <a:moveTo>
                      <a:pt x="1463" y="335"/>
                    </a:moveTo>
                    <a:lnTo>
                      <a:pt x="1468" y="344"/>
                    </a:lnTo>
                    <a:lnTo>
                      <a:pt x="1457" y="348"/>
                    </a:lnTo>
                    <a:lnTo>
                      <a:pt x="1448" y="353"/>
                    </a:lnTo>
                    <a:lnTo>
                      <a:pt x="1443" y="344"/>
                    </a:lnTo>
                    <a:lnTo>
                      <a:pt x="1452" y="339"/>
                    </a:lnTo>
                    <a:lnTo>
                      <a:pt x="1463" y="335"/>
                    </a:lnTo>
                    <a:close/>
                    <a:moveTo>
                      <a:pt x="540" y="333"/>
                    </a:moveTo>
                    <a:lnTo>
                      <a:pt x="560" y="342"/>
                    </a:lnTo>
                    <a:lnTo>
                      <a:pt x="556" y="350"/>
                    </a:lnTo>
                    <a:lnTo>
                      <a:pt x="536" y="342"/>
                    </a:lnTo>
                    <a:lnTo>
                      <a:pt x="540" y="333"/>
                    </a:lnTo>
                    <a:close/>
                    <a:moveTo>
                      <a:pt x="1500" y="315"/>
                    </a:moveTo>
                    <a:lnTo>
                      <a:pt x="1505" y="324"/>
                    </a:lnTo>
                    <a:lnTo>
                      <a:pt x="1487" y="334"/>
                    </a:lnTo>
                    <a:lnTo>
                      <a:pt x="1486" y="334"/>
                    </a:lnTo>
                    <a:lnTo>
                      <a:pt x="1482" y="325"/>
                    </a:lnTo>
                    <a:lnTo>
                      <a:pt x="1483" y="325"/>
                    </a:lnTo>
                    <a:lnTo>
                      <a:pt x="1500" y="315"/>
                    </a:lnTo>
                    <a:close/>
                    <a:moveTo>
                      <a:pt x="503" y="312"/>
                    </a:moveTo>
                    <a:lnTo>
                      <a:pt x="505" y="313"/>
                    </a:lnTo>
                    <a:lnTo>
                      <a:pt x="522" y="323"/>
                    </a:lnTo>
                    <a:lnTo>
                      <a:pt x="516" y="332"/>
                    </a:lnTo>
                    <a:lnTo>
                      <a:pt x="500" y="322"/>
                    </a:lnTo>
                    <a:lnTo>
                      <a:pt x="498" y="321"/>
                    </a:lnTo>
                    <a:lnTo>
                      <a:pt x="503" y="312"/>
                    </a:lnTo>
                    <a:close/>
                    <a:moveTo>
                      <a:pt x="1536" y="292"/>
                    </a:moveTo>
                    <a:lnTo>
                      <a:pt x="1541" y="301"/>
                    </a:lnTo>
                    <a:lnTo>
                      <a:pt x="1541" y="302"/>
                    </a:lnTo>
                    <a:lnTo>
                      <a:pt x="1524" y="313"/>
                    </a:lnTo>
                    <a:lnTo>
                      <a:pt x="1518" y="304"/>
                    </a:lnTo>
                    <a:lnTo>
                      <a:pt x="1536" y="293"/>
                    </a:lnTo>
                    <a:lnTo>
                      <a:pt x="1536" y="292"/>
                    </a:lnTo>
                    <a:close/>
                    <a:moveTo>
                      <a:pt x="467" y="290"/>
                    </a:moveTo>
                    <a:lnTo>
                      <a:pt x="482" y="299"/>
                    </a:lnTo>
                    <a:lnTo>
                      <a:pt x="486" y="301"/>
                    </a:lnTo>
                    <a:lnTo>
                      <a:pt x="480" y="310"/>
                    </a:lnTo>
                    <a:lnTo>
                      <a:pt x="477" y="308"/>
                    </a:lnTo>
                    <a:lnTo>
                      <a:pt x="461" y="299"/>
                    </a:lnTo>
                    <a:lnTo>
                      <a:pt x="467" y="290"/>
                    </a:lnTo>
                    <a:close/>
                    <a:moveTo>
                      <a:pt x="1572" y="271"/>
                    </a:moveTo>
                    <a:lnTo>
                      <a:pt x="1577" y="279"/>
                    </a:lnTo>
                    <a:lnTo>
                      <a:pt x="1571" y="284"/>
                    </a:lnTo>
                    <a:lnTo>
                      <a:pt x="1560" y="291"/>
                    </a:lnTo>
                    <a:lnTo>
                      <a:pt x="1554" y="282"/>
                    </a:lnTo>
                    <a:lnTo>
                      <a:pt x="1565" y="276"/>
                    </a:lnTo>
                    <a:lnTo>
                      <a:pt x="1565" y="277"/>
                    </a:lnTo>
                    <a:lnTo>
                      <a:pt x="1572" y="271"/>
                    </a:lnTo>
                    <a:close/>
                    <a:moveTo>
                      <a:pt x="431" y="268"/>
                    </a:moveTo>
                    <a:lnTo>
                      <a:pt x="448" y="280"/>
                    </a:lnTo>
                    <a:lnTo>
                      <a:pt x="443" y="288"/>
                    </a:lnTo>
                    <a:lnTo>
                      <a:pt x="425" y="276"/>
                    </a:lnTo>
                    <a:lnTo>
                      <a:pt x="431" y="268"/>
                    </a:lnTo>
                    <a:close/>
                    <a:moveTo>
                      <a:pt x="1607" y="246"/>
                    </a:moveTo>
                    <a:lnTo>
                      <a:pt x="1613" y="255"/>
                    </a:lnTo>
                    <a:lnTo>
                      <a:pt x="1595" y="267"/>
                    </a:lnTo>
                    <a:lnTo>
                      <a:pt x="1589" y="258"/>
                    </a:lnTo>
                    <a:lnTo>
                      <a:pt x="1607" y="246"/>
                    </a:lnTo>
                    <a:close/>
                    <a:moveTo>
                      <a:pt x="397" y="244"/>
                    </a:moveTo>
                    <a:lnTo>
                      <a:pt x="409" y="254"/>
                    </a:lnTo>
                    <a:lnTo>
                      <a:pt x="412" y="256"/>
                    </a:lnTo>
                    <a:lnTo>
                      <a:pt x="408" y="265"/>
                    </a:lnTo>
                    <a:lnTo>
                      <a:pt x="404" y="262"/>
                    </a:lnTo>
                    <a:lnTo>
                      <a:pt x="403" y="261"/>
                    </a:lnTo>
                    <a:lnTo>
                      <a:pt x="403" y="262"/>
                    </a:lnTo>
                    <a:lnTo>
                      <a:pt x="390" y="252"/>
                    </a:lnTo>
                    <a:lnTo>
                      <a:pt x="397" y="244"/>
                    </a:lnTo>
                    <a:close/>
                    <a:moveTo>
                      <a:pt x="1642" y="222"/>
                    </a:moveTo>
                    <a:lnTo>
                      <a:pt x="1648" y="230"/>
                    </a:lnTo>
                    <a:lnTo>
                      <a:pt x="1630" y="243"/>
                    </a:lnTo>
                    <a:lnTo>
                      <a:pt x="1625" y="235"/>
                    </a:lnTo>
                    <a:lnTo>
                      <a:pt x="1642" y="222"/>
                    </a:lnTo>
                    <a:close/>
                    <a:moveTo>
                      <a:pt x="363" y="219"/>
                    </a:moveTo>
                    <a:lnTo>
                      <a:pt x="379" y="232"/>
                    </a:lnTo>
                    <a:lnTo>
                      <a:pt x="372" y="239"/>
                    </a:lnTo>
                    <a:lnTo>
                      <a:pt x="356" y="226"/>
                    </a:lnTo>
                    <a:lnTo>
                      <a:pt x="363" y="219"/>
                    </a:lnTo>
                    <a:close/>
                    <a:moveTo>
                      <a:pt x="1676" y="197"/>
                    </a:moveTo>
                    <a:lnTo>
                      <a:pt x="1683" y="204"/>
                    </a:lnTo>
                    <a:lnTo>
                      <a:pt x="1677" y="209"/>
                    </a:lnTo>
                    <a:lnTo>
                      <a:pt x="1669" y="215"/>
                    </a:lnTo>
                    <a:lnTo>
                      <a:pt x="1665" y="217"/>
                    </a:lnTo>
                    <a:lnTo>
                      <a:pt x="1660" y="210"/>
                    </a:lnTo>
                    <a:lnTo>
                      <a:pt x="1662" y="208"/>
                    </a:lnTo>
                    <a:lnTo>
                      <a:pt x="1671" y="201"/>
                    </a:lnTo>
                    <a:lnTo>
                      <a:pt x="1676" y="197"/>
                    </a:lnTo>
                    <a:close/>
                    <a:moveTo>
                      <a:pt x="328" y="192"/>
                    </a:moveTo>
                    <a:lnTo>
                      <a:pt x="338" y="201"/>
                    </a:lnTo>
                    <a:lnTo>
                      <a:pt x="345" y="205"/>
                    </a:lnTo>
                    <a:lnTo>
                      <a:pt x="338" y="213"/>
                    </a:lnTo>
                    <a:lnTo>
                      <a:pt x="332" y="209"/>
                    </a:lnTo>
                    <a:lnTo>
                      <a:pt x="322" y="200"/>
                    </a:lnTo>
                    <a:lnTo>
                      <a:pt x="328" y="192"/>
                    </a:lnTo>
                    <a:close/>
                    <a:moveTo>
                      <a:pt x="1709" y="170"/>
                    </a:moveTo>
                    <a:lnTo>
                      <a:pt x="1716" y="178"/>
                    </a:lnTo>
                    <a:lnTo>
                      <a:pt x="1706" y="186"/>
                    </a:lnTo>
                    <a:lnTo>
                      <a:pt x="1699" y="191"/>
                    </a:lnTo>
                    <a:lnTo>
                      <a:pt x="1693" y="183"/>
                    </a:lnTo>
                    <a:lnTo>
                      <a:pt x="1699" y="178"/>
                    </a:lnTo>
                    <a:lnTo>
                      <a:pt x="1709" y="170"/>
                    </a:lnTo>
                    <a:close/>
                    <a:moveTo>
                      <a:pt x="294" y="166"/>
                    </a:moveTo>
                    <a:lnTo>
                      <a:pt x="311" y="179"/>
                    </a:lnTo>
                    <a:lnTo>
                      <a:pt x="304" y="187"/>
                    </a:lnTo>
                    <a:lnTo>
                      <a:pt x="288" y="174"/>
                    </a:lnTo>
                    <a:lnTo>
                      <a:pt x="294" y="166"/>
                    </a:lnTo>
                    <a:close/>
                    <a:moveTo>
                      <a:pt x="1742" y="143"/>
                    </a:moveTo>
                    <a:lnTo>
                      <a:pt x="1749" y="150"/>
                    </a:lnTo>
                    <a:lnTo>
                      <a:pt x="1732" y="164"/>
                    </a:lnTo>
                    <a:lnTo>
                      <a:pt x="1726" y="156"/>
                    </a:lnTo>
                    <a:lnTo>
                      <a:pt x="1742" y="143"/>
                    </a:lnTo>
                    <a:close/>
                    <a:moveTo>
                      <a:pt x="261" y="139"/>
                    </a:moveTo>
                    <a:lnTo>
                      <a:pt x="278" y="153"/>
                    </a:lnTo>
                    <a:lnTo>
                      <a:pt x="271" y="160"/>
                    </a:lnTo>
                    <a:lnTo>
                      <a:pt x="255" y="147"/>
                    </a:lnTo>
                    <a:lnTo>
                      <a:pt x="261" y="139"/>
                    </a:lnTo>
                    <a:close/>
                    <a:moveTo>
                      <a:pt x="1776" y="116"/>
                    </a:moveTo>
                    <a:lnTo>
                      <a:pt x="1783" y="124"/>
                    </a:lnTo>
                    <a:lnTo>
                      <a:pt x="1765" y="137"/>
                    </a:lnTo>
                    <a:lnTo>
                      <a:pt x="1759" y="130"/>
                    </a:lnTo>
                    <a:lnTo>
                      <a:pt x="1776" y="116"/>
                    </a:lnTo>
                    <a:close/>
                    <a:moveTo>
                      <a:pt x="227" y="114"/>
                    </a:moveTo>
                    <a:lnTo>
                      <a:pt x="244" y="126"/>
                    </a:lnTo>
                    <a:lnTo>
                      <a:pt x="237" y="134"/>
                    </a:lnTo>
                    <a:lnTo>
                      <a:pt x="221" y="122"/>
                    </a:lnTo>
                    <a:lnTo>
                      <a:pt x="227" y="114"/>
                    </a:lnTo>
                    <a:close/>
                    <a:moveTo>
                      <a:pt x="1810" y="91"/>
                    </a:moveTo>
                    <a:lnTo>
                      <a:pt x="1817" y="99"/>
                    </a:lnTo>
                    <a:lnTo>
                      <a:pt x="1799" y="112"/>
                    </a:lnTo>
                    <a:lnTo>
                      <a:pt x="1793" y="104"/>
                    </a:lnTo>
                    <a:lnTo>
                      <a:pt x="1810" y="91"/>
                    </a:lnTo>
                    <a:close/>
                    <a:moveTo>
                      <a:pt x="194" y="88"/>
                    </a:moveTo>
                    <a:lnTo>
                      <a:pt x="211" y="101"/>
                    </a:lnTo>
                    <a:lnTo>
                      <a:pt x="204" y="109"/>
                    </a:lnTo>
                    <a:lnTo>
                      <a:pt x="188" y="96"/>
                    </a:lnTo>
                    <a:lnTo>
                      <a:pt x="194" y="88"/>
                    </a:lnTo>
                    <a:close/>
                    <a:moveTo>
                      <a:pt x="1845" y="66"/>
                    </a:moveTo>
                    <a:lnTo>
                      <a:pt x="1851" y="75"/>
                    </a:lnTo>
                    <a:lnTo>
                      <a:pt x="1846" y="78"/>
                    </a:lnTo>
                    <a:lnTo>
                      <a:pt x="1838" y="83"/>
                    </a:lnTo>
                    <a:lnTo>
                      <a:pt x="1833" y="86"/>
                    </a:lnTo>
                    <a:lnTo>
                      <a:pt x="1828" y="78"/>
                    </a:lnTo>
                    <a:lnTo>
                      <a:pt x="1832" y="76"/>
                    </a:lnTo>
                    <a:lnTo>
                      <a:pt x="1838" y="71"/>
                    </a:lnTo>
                    <a:lnTo>
                      <a:pt x="1832" y="75"/>
                    </a:lnTo>
                    <a:lnTo>
                      <a:pt x="1841" y="69"/>
                    </a:lnTo>
                    <a:lnTo>
                      <a:pt x="1845" y="66"/>
                    </a:lnTo>
                    <a:close/>
                    <a:moveTo>
                      <a:pt x="159" y="63"/>
                    </a:moveTo>
                    <a:lnTo>
                      <a:pt x="169" y="70"/>
                    </a:lnTo>
                    <a:lnTo>
                      <a:pt x="169" y="69"/>
                    </a:lnTo>
                    <a:lnTo>
                      <a:pt x="176" y="75"/>
                    </a:lnTo>
                    <a:lnTo>
                      <a:pt x="170" y="83"/>
                    </a:lnTo>
                    <a:lnTo>
                      <a:pt x="164" y="78"/>
                    </a:lnTo>
                    <a:lnTo>
                      <a:pt x="167" y="81"/>
                    </a:lnTo>
                    <a:lnTo>
                      <a:pt x="163" y="78"/>
                    </a:lnTo>
                    <a:lnTo>
                      <a:pt x="153" y="70"/>
                    </a:lnTo>
                    <a:lnTo>
                      <a:pt x="159" y="63"/>
                    </a:lnTo>
                    <a:close/>
                    <a:moveTo>
                      <a:pt x="1881" y="42"/>
                    </a:moveTo>
                    <a:lnTo>
                      <a:pt x="1886" y="50"/>
                    </a:lnTo>
                    <a:lnTo>
                      <a:pt x="1877" y="57"/>
                    </a:lnTo>
                    <a:lnTo>
                      <a:pt x="1868" y="63"/>
                    </a:lnTo>
                    <a:lnTo>
                      <a:pt x="1863" y="54"/>
                    </a:lnTo>
                    <a:lnTo>
                      <a:pt x="1872" y="48"/>
                    </a:lnTo>
                    <a:lnTo>
                      <a:pt x="1881" y="42"/>
                    </a:lnTo>
                    <a:close/>
                    <a:moveTo>
                      <a:pt x="122" y="38"/>
                    </a:moveTo>
                    <a:lnTo>
                      <a:pt x="136" y="46"/>
                    </a:lnTo>
                    <a:lnTo>
                      <a:pt x="137" y="47"/>
                    </a:lnTo>
                    <a:lnTo>
                      <a:pt x="142" y="50"/>
                    </a:lnTo>
                    <a:lnTo>
                      <a:pt x="135" y="58"/>
                    </a:lnTo>
                    <a:lnTo>
                      <a:pt x="131" y="55"/>
                    </a:lnTo>
                    <a:lnTo>
                      <a:pt x="118" y="47"/>
                    </a:lnTo>
                    <a:lnTo>
                      <a:pt x="122" y="38"/>
                    </a:lnTo>
                    <a:close/>
                    <a:moveTo>
                      <a:pt x="1919" y="22"/>
                    </a:moveTo>
                    <a:lnTo>
                      <a:pt x="1923" y="31"/>
                    </a:lnTo>
                    <a:lnTo>
                      <a:pt x="1910" y="37"/>
                    </a:lnTo>
                    <a:lnTo>
                      <a:pt x="1905" y="41"/>
                    </a:lnTo>
                    <a:lnTo>
                      <a:pt x="1900" y="32"/>
                    </a:lnTo>
                    <a:lnTo>
                      <a:pt x="1906" y="29"/>
                    </a:lnTo>
                    <a:lnTo>
                      <a:pt x="1919" y="22"/>
                    </a:lnTo>
                    <a:close/>
                    <a:moveTo>
                      <a:pt x="85" y="19"/>
                    </a:moveTo>
                    <a:lnTo>
                      <a:pt x="86" y="19"/>
                    </a:lnTo>
                    <a:lnTo>
                      <a:pt x="98" y="24"/>
                    </a:lnTo>
                    <a:lnTo>
                      <a:pt x="100" y="25"/>
                    </a:lnTo>
                    <a:lnTo>
                      <a:pt x="99" y="24"/>
                    </a:lnTo>
                    <a:lnTo>
                      <a:pt x="104" y="29"/>
                    </a:lnTo>
                    <a:lnTo>
                      <a:pt x="99" y="37"/>
                    </a:lnTo>
                    <a:lnTo>
                      <a:pt x="93" y="33"/>
                    </a:lnTo>
                    <a:lnTo>
                      <a:pt x="81" y="27"/>
                    </a:lnTo>
                    <a:lnTo>
                      <a:pt x="85" y="19"/>
                    </a:lnTo>
                    <a:close/>
                    <a:moveTo>
                      <a:pt x="1961" y="9"/>
                    </a:moveTo>
                    <a:lnTo>
                      <a:pt x="1963" y="19"/>
                    </a:lnTo>
                    <a:lnTo>
                      <a:pt x="1943" y="25"/>
                    </a:lnTo>
                    <a:lnTo>
                      <a:pt x="1941" y="15"/>
                    </a:lnTo>
                    <a:lnTo>
                      <a:pt x="1961" y="9"/>
                    </a:lnTo>
                    <a:close/>
                    <a:moveTo>
                      <a:pt x="43" y="5"/>
                    </a:moveTo>
                    <a:lnTo>
                      <a:pt x="53" y="8"/>
                    </a:lnTo>
                    <a:lnTo>
                      <a:pt x="54" y="8"/>
                    </a:lnTo>
                    <a:lnTo>
                      <a:pt x="65" y="11"/>
                    </a:lnTo>
                    <a:lnTo>
                      <a:pt x="62" y="21"/>
                    </a:lnTo>
                    <a:lnTo>
                      <a:pt x="51" y="18"/>
                    </a:lnTo>
                    <a:lnTo>
                      <a:pt x="41" y="15"/>
                    </a:lnTo>
                    <a:lnTo>
                      <a:pt x="43" y="5"/>
                    </a:lnTo>
                    <a:close/>
                    <a:moveTo>
                      <a:pt x="1999" y="1"/>
                    </a:moveTo>
                    <a:lnTo>
                      <a:pt x="2004" y="1"/>
                    </a:lnTo>
                    <a:lnTo>
                      <a:pt x="2004" y="12"/>
                    </a:lnTo>
                    <a:lnTo>
                      <a:pt x="1998" y="12"/>
                    </a:lnTo>
                    <a:lnTo>
                      <a:pt x="1984" y="14"/>
                    </a:lnTo>
                    <a:lnTo>
                      <a:pt x="1983" y="4"/>
                    </a:lnTo>
                    <a:lnTo>
                      <a:pt x="1997" y="2"/>
                    </a:lnTo>
                    <a:lnTo>
                      <a:pt x="1999" y="1"/>
                    </a:lnTo>
                    <a:close/>
                    <a:moveTo>
                      <a:pt x="1" y="0"/>
                    </a:moveTo>
                    <a:lnTo>
                      <a:pt x="19" y="2"/>
                    </a:lnTo>
                    <a:lnTo>
                      <a:pt x="22" y="2"/>
                    </a:lnTo>
                    <a:lnTo>
                      <a:pt x="21" y="12"/>
                    </a:lnTo>
                    <a:lnTo>
                      <a:pt x="18" y="12"/>
                    </a:lnTo>
                    <a:lnTo>
                      <a:pt x="0" y="10"/>
                    </a:lnTo>
                    <a:lnTo>
                      <a:pt x="1" y="0"/>
                    </a:lnTo>
                    <a:close/>
                  </a:path>
                </a:pathLst>
              </a:custGeom>
              <a:solidFill>
                <a:srgbClr val="0000FF"/>
              </a:solidFill>
              <a:ln w="0">
                <a:solidFill>
                  <a:srgbClr val="0000FF"/>
                </a:solidFill>
                <a:round/>
                <a:headEnd/>
                <a:tailEnd/>
              </a:ln>
            </p:spPr>
            <p:txBody>
              <a:bodyPr>
                <a:prstTxWarp prst="textNoShape">
                  <a:avLst/>
                </a:prstTxWarp>
              </a:bodyPr>
              <a:lstStyle/>
              <a:p>
                <a:endParaRPr lang="en-US"/>
              </a:p>
            </p:txBody>
          </p:sp>
          <p:sp>
            <p:nvSpPr>
              <p:cNvPr id="76011" name="Freeform 290"/>
              <p:cNvSpPr>
                <a:spLocks noEditPoints="1"/>
              </p:cNvSpPr>
              <p:nvPr/>
            </p:nvSpPr>
            <p:spPr bwMode="auto">
              <a:xfrm>
                <a:off x="1957" y="1981"/>
                <a:ext cx="2002" cy="637"/>
              </a:xfrm>
              <a:custGeom>
                <a:avLst/>
                <a:gdLst>
                  <a:gd name="T0" fmla="*/ 1029 w 2002"/>
                  <a:gd name="T1" fmla="*/ 625 h 637"/>
                  <a:gd name="T2" fmla="*/ 1050 w 2002"/>
                  <a:gd name="T3" fmla="*/ 624 h 637"/>
                  <a:gd name="T4" fmla="*/ 1071 w 2002"/>
                  <a:gd name="T5" fmla="*/ 623 h 637"/>
                  <a:gd name="T6" fmla="*/ 1093 w 2002"/>
                  <a:gd name="T7" fmla="*/ 623 h 637"/>
                  <a:gd name="T8" fmla="*/ 902 w 2002"/>
                  <a:gd name="T9" fmla="*/ 620 h 637"/>
                  <a:gd name="T10" fmla="*/ 881 w 2002"/>
                  <a:gd name="T11" fmla="*/ 618 h 637"/>
                  <a:gd name="T12" fmla="*/ 860 w 2002"/>
                  <a:gd name="T13" fmla="*/ 614 h 637"/>
                  <a:gd name="T14" fmla="*/ 839 w 2002"/>
                  <a:gd name="T15" fmla="*/ 611 h 637"/>
                  <a:gd name="T16" fmla="*/ 1185 w 2002"/>
                  <a:gd name="T17" fmla="*/ 620 h 637"/>
                  <a:gd name="T18" fmla="*/ 825 w 2002"/>
                  <a:gd name="T19" fmla="*/ 608 h 637"/>
                  <a:gd name="T20" fmla="*/ 804 w 2002"/>
                  <a:gd name="T21" fmla="*/ 603 h 637"/>
                  <a:gd name="T22" fmla="*/ 783 w 2002"/>
                  <a:gd name="T23" fmla="*/ 598 h 637"/>
                  <a:gd name="T24" fmla="*/ 758 w 2002"/>
                  <a:gd name="T25" fmla="*/ 592 h 637"/>
                  <a:gd name="T26" fmla="*/ 1287 w 2002"/>
                  <a:gd name="T27" fmla="*/ 586 h 637"/>
                  <a:gd name="T28" fmla="*/ 1330 w 2002"/>
                  <a:gd name="T29" fmla="*/ 583 h 637"/>
                  <a:gd name="T30" fmla="*/ 1303 w 2002"/>
                  <a:gd name="T31" fmla="*/ 591 h 637"/>
                  <a:gd name="T32" fmla="*/ 1324 w 2002"/>
                  <a:gd name="T33" fmla="*/ 584 h 637"/>
                  <a:gd name="T34" fmla="*/ 679 w 2002"/>
                  <a:gd name="T35" fmla="*/ 577 h 637"/>
                  <a:gd name="T36" fmla="*/ 659 w 2002"/>
                  <a:gd name="T37" fmla="*/ 569 h 637"/>
                  <a:gd name="T38" fmla="*/ 639 w 2002"/>
                  <a:gd name="T39" fmla="*/ 561 h 637"/>
                  <a:gd name="T40" fmla="*/ 624 w 2002"/>
                  <a:gd name="T41" fmla="*/ 542 h 637"/>
                  <a:gd name="T42" fmla="*/ 599 w 2002"/>
                  <a:gd name="T43" fmla="*/ 529 h 637"/>
                  <a:gd name="T44" fmla="*/ 581 w 2002"/>
                  <a:gd name="T45" fmla="*/ 519 h 637"/>
                  <a:gd name="T46" fmla="*/ 557 w 2002"/>
                  <a:gd name="T47" fmla="*/ 517 h 637"/>
                  <a:gd name="T48" fmla="*/ 545 w 2002"/>
                  <a:gd name="T49" fmla="*/ 508 h 637"/>
                  <a:gd name="T50" fmla="*/ 1495 w 2002"/>
                  <a:gd name="T51" fmla="*/ 497 h 637"/>
                  <a:gd name="T52" fmla="*/ 1513 w 2002"/>
                  <a:gd name="T53" fmla="*/ 473 h 637"/>
                  <a:gd name="T54" fmla="*/ 510 w 2002"/>
                  <a:gd name="T55" fmla="*/ 472 h 637"/>
                  <a:gd name="T56" fmla="*/ 1530 w 2002"/>
                  <a:gd name="T57" fmla="*/ 460 h 637"/>
                  <a:gd name="T58" fmla="*/ 1547 w 2002"/>
                  <a:gd name="T59" fmla="*/ 458 h 637"/>
                  <a:gd name="T60" fmla="*/ 1563 w 2002"/>
                  <a:gd name="T61" fmla="*/ 445 h 637"/>
                  <a:gd name="T62" fmla="*/ 1578 w 2002"/>
                  <a:gd name="T63" fmla="*/ 431 h 637"/>
                  <a:gd name="T64" fmla="*/ 1595 w 2002"/>
                  <a:gd name="T65" fmla="*/ 416 h 637"/>
                  <a:gd name="T66" fmla="*/ 1610 w 2002"/>
                  <a:gd name="T67" fmla="*/ 401 h 637"/>
                  <a:gd name="T68" fmla="*/ 1626 w 2002"/>
                  <a:gd name="T69" fmla="*/ 387 h 637"/>
                  <a:gd name="T70" fmla="*/ 1641 w 2002"/>
                  <a:gd name="T71" fmla="*/ 372 h 637"/>
                  <a:gd name="T72" fmla="*/ 1661 w 2002"/>
                  <a:gd name="T73" fmla="*/ 351 h 637"/>
                  <a:gd name="T74" fmla="*/ 1675 w 2002"/>
                  <a:gd name="T75" fmla="*/ 334 h 637"/>
                  <a:gd name="T76" fmla="*/ 1688 w 2002"/>
                  <a:gd name="T77" fmla="*/ 318 h 637"/>
                  <a:gd name="T78" fmla="*/ 326 w 2002"/>
                  <a:gd name="T79" fmla="*/ 298 h 637"/>
                  <a:gd name="T80" fmla="*/ 312 w 2002"/>
                  <a:gd name="T81" fmla="*/ 280 h 637"/>
                  <a:gd name="T82" fmla="*/ 296 w 2002"/>
                  <a:gd name="T83" fmla="*/ 276 h 637"/>
                  <a:gd name="T84" fmla="*/ 282 w 2002"/>
                  <a:gd name="T85" fmla="*/ 260 h 637"/>
                  <a:gd name="T86" fmla="*/ 269 w 2002"/>
                  <a:gd name="T87" fmla="*/ 243 h 637"/>
                  <a:gd name="T88" fmla="*/ 255 w 2002"/>
                  <a:gd name="T89" fmla="*/ 227 h 637"/>
                  <a:gd name="T90" fmla="*/ 245 w 2002"/>
                  <a:gd name="T91" fmla="*/ 198 h 637"/>
                  <a:gd name="T92" fmla="*/ 232 w 2002"/>
                  <a:gd name="T93" fmla="*/ 182 h 637"/>
                  <a:gd name="T94" fmla="*/ 219 w 2002"/>
                  <a:gd name="T95" fmla="*/ 165 h 637"/>
                  <a:gd name="T96" fmla="*/ 205 w 2002"/>
                  <a:gd name="T97" fmla="*/ 149 h 637"/>
                  <a:gd name="T98" fmla="*/ 191 w 2002"/>
                  <a:gd name="T99" fmla="*/ 132 h 637"/>
                  <a:gd name="T100" fmla="*/ 1823 w 2002"/>
                  <a:gd name="T101" fmla="*/ 134 h 637"/>
                  <a:gd name="T102" fmla="*/ 1846 w 2002"/>
                  <a:gd name="T103" fmla="*/ 127 h 637"/>
                  <a:gd name="T104" fmla="*/ 1866 w 2002"/>
                  <a:gd name="T105" fmla="*/ 106 h 637"/>
                  <a:gd name="T106" fmla="*/ 1881 w 2002"/>
                  <a:gd name="T107" fmla="*/ 90 h 637"/>
                  <a:gd name="T108" fmla="*/ 131 w 2002"/>
                  <a:gd name="T109" fmla="*/ 82 h 637"/>
                  <a:gd name="T110" fmla="*/ 115 w 2002"/>
                  <a:gd name="T111" fmla="*/ 67 h 637"/>
                  <a:gd name="T112" fmla="*/ 99 w 2002"/>
                  <a:gd name="T113" fmla="*/ 53 h 637"/>
                  <a:gd name="T114" fmla="*/ 1939 w 2002"/>
                  <a:gd name="T115" fmla="*/ 40 h 637"/>
                  <a:gd name="T116" fmla="*/ 77 w 2002"/>
                  <a:gd name="T117" fmla="*/ 37 h 637"/>
                  <a:gd name="T118" fmla="*/ 63 w 2002"/>
                  <a:gd name="T119" fmla="*/ 18 h 637"/>
                  <a:gd name="T120" fmla="*/ 1975 w 2002"/>
                  <a:gd name="T121" fmla="*/ 21 h 637"/>
                  <a:gd name="T122" fmla="*/ 1995 w 2002"/>
                  <a:gd name="T123" fmla="*/ 16 h 637"/>
                  <a:gd name="T124" fmla="*/ 7 w 2002"/>
                  <a:gd name="T125" fmla="*/ 10 h 6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2"/>
                  <a:gd name="T190" fmla="*/ 0 h 637"/>
                  <a:gd name="T191" fmla="*/ 2002 w 2002"/>
                  <a:gd name="T192" fmla="*/ 637 h 6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2" h="637">
                    <a:moveTo>
                      <a:pt x="1007" y="626"/>
                    </a:moveTo>
                    <a:lnTo>
                      <a:pt x="1015" y="626"/>
                    </a:lnTo>
                    <a:lnTo>
                      <a:pt x="1015" y="637"/>
                    </a:lnTo>
                    <a:lnTo>
                      <a:pt x="1007" y="637"/>
                    </a:lnTo>
                    <a:lnTo>
                      <a:pt x="1007" y="626"/>
                    </a:lnTo>
                    <a:close/>
                    <a:moveTo>
                      <a:pt x="1029" y="625"/>
                    </a:moveTo>
                    <a:lnTo>
                      <a:pt x="1036" y="625"/>
                    </a:lnTo>
                    <a:lnTo>
                      <a:pt x="1036" y="636"/>
                    </a:lnTo>
                    <a:lnTo>
                      <a:pt x="1029" y="636"/>
                    </a:lnTo>
                    <a:lnTo>
                      <a:pt x="1029" y="625"/>
                    </a:lnTo>
                    <a:close/>
                    <a:moveTo>
                      <a:pt x="986" y="625"/>
                    </a:moveTo>
                    <a:lnTo>
                      <a:pt x="993" y="625"/>
                    </a:lnTo>
                    <a:lnTo>
                      <a:pt x="993" y="636"/>
                    </a:lnTo>
                    <a:lnTo>
                      <a:pt x="986" y="636"/>
                    </a:lnTo>
                    <a:lnTo>
                      <a:pt x="986" y="625"/>
                    </a:lnTo>
                    <a:close/>
                    <a:moveTo>
                      <a:pt x="1050" y="624"/>
                    </a:moveTo>
                    <a:lnTo>
                      <a:pt x="1058" y="624"/>
                    </a:lnTo>
                    <a:lnTo>
                      <a:pt x="1058" y="635"/>
                    </a:lnTo>
                    <a:lnTo>
                      <a:pt x="1050" y="635"/>
                    </a:lnTo>
                    <a:lnTo>
                      <a:pt x="1050" y="624"/>
                    </a:lnTo>
                    <a:close/>
                    <a:moveTo>
                      <a:pt x="966" y="624"/>
                    </a:moveTo>
                    <a:lnTo>
                      <a:pt x="972" y="624"/>
                    </a:lnTo>
                    <a:lnTo>
                      <a:pt x="972" y="635"/>
                    </a:lnTo>
                    <a:lnTo>
                      <a:pt x="966" y="635"/>
                    </a:lnTo>
                    <a:lnTo>
                      <a:pt x="966" y="624"/>
                    </a:lnTo>
                    <a:close/>
                    <a:moveTo>
                      <a:pt x="1071" y="623"/>
                    </a:moveTo>
                    <a:lnTo>
                      <a:pt x="1079" y="623"/>
                    </a:lnTo>
                    <a:lnTo>
                      <a:pt x="1079" y="634"/>
                    </a:lnTo>
                    <a:lnTo>
                      <a:pt x="1071" y="634"/>
                    </a:lnTo>
                    <a:lnTo>
                      <a:pt x="1071" y="623"/>
                    </a:lnTo>
                    <a:close/>
                    <a:moveTo>
                      <a:pt x="944" y="623"/>
                    </a:moveTo>
                    <a:lnTo>
                      <a:pt x="951" y="623"/>
                    </a:lnTo>
                    <a:lnTo>
                      <a:pt x="951" y="634"/>
                    </a:lnTo>
                    <a:lnTo>
                      <a:pt x="944" y="634"/>
                    </a:lnTo>
                    <a:lnTo>
                      <a:pt x="944" y="623"/>
                    </a:lnTo>
                    <a:close/>
                    <a:moveTo>
                      <a:pt x="1100" y="622"/>
                    </a:moveTo>
                    <a:lnTo>
                      <a:pt x="1101" y="632"/>
                    </a:lnTo>
                    <a:lnTo>
                      <a:pt x="1094" y="633"/>
                    </a:lnTo>
                    <a:lnTo>
                      <a:pt x="1093" y="633"/>
                    </a:lnTo>
                    <a:lnTo>
                      <a:pt x="1093" y="623"/>
                    </a:lnTo>
                    <a:lnTo>
                      <a:pt x="1100" y="622"/>
                    </a:lnTo>
                    <a:close/>
                    <a:moveTo>
                      <a:pt x="923" y="622"/>
                    </a:moveTo>
                    <a:lnTo>
                      <a:pt x="924" y="623"/>
                    </a:lnTo>
                    <a:lnTo>
                      <a:pt x="924" y="622"/>
                    </a:lnTo>
                    <a:lnTo>
                      <a:pt x="929" y="622"/>
                    </a:lnTo>
                    <a:lnTo>
                      <a:pt x="929" y="633"/>
                    </a:lnTo>
                    <a:lnTo>
                      <a:pt x="924" y="633"/>
                    </a:lnTo>
                    <a:lnTo>
                      <a:pt x="922" y="632"/>
                    </a:lnTo>
                    <a:lnTo>
                      <a:pt x="923" y="622"/>
                    </a:lnTo>
                    <a:close/>
                    <a:moveTo>
                      <a:pt x="902" y="620"/>
                    </a:moveTo>
                    <a:lnTo>
                      <a:pt x="907" y="621"/>
                    </a:lnTo>
                    <a:lnTo>
                      <a:pt x="907" y="631"/>
                    </a:lnTo>
                    <a:lnTo>
                      <a:pt x="901" y="630"/>
                    </a:lnTo>
                    <a:lnTo>
                      <a:pt x="902" y="620"/>
                    </a:lnTo>
                    <a:close/>
                    <a:moveTo>
                      <a:pt x="1120" y="619"/>
                    </a:moveTo>
                    <a:lnTo>
                      <a:pt x="1122" y="629"/>
                    </a:lnTo>
                    <a:lnTo>
                      <a:pt x="1115" y="630"/>
                    </a:lnTo>
                    <a:lnTo>
                      <a:pt x="1114" y="620"/>
                    </a:lnTo>
                    <a:lnTo>
                      <a:pt x="1120" y="619"/>
                    </a:lnTo>
                    <a:close/>
                    <a:moveTo>
                      <a:pt x="881" y="618"/>
                    </a:moveTo>
                    <a:lnTo>
                      <a:pt x="888" y="618"/>
                    </a:lnTo>
                    <a:lnTo>
                      <a:pt x="886" y="628"/>
                    </a:lnTo>
                    <a:lnTo>
                      <a:pt x="880" y="628"/>
                    </a:lnTo>
                    <a:lnTo>
                      <a:pt x="881" y="618"/>
                    </a:lnTo>
                    <a:close/>
                    <a:moveTo>
                      <a:pt x="1141" y="616"/>
                    </a:moveTo>
                    <a:lnTo>
                      <a:pt x="1142" y="625"/>
                    </a:lnTo>
                    <a:lnTo>
                      <a:pt x="1136" y="626"/>
                    </a:lnTo>
                    <a:lnTo>
                      <a:pt x="1135" y="617"/>
                    </a:lnTo>
                    <a:lnTo>
                      <a:pt x="1141" y="616"/>
                    </a:lnTo>
                    <a:close/>
                    <a:moveTo>
                      <a:pt x="860" y="614"/>
                    </a:moveTo>
                    <a:lnTo>
                      <a:pt x="867" y="616"/>
                    </a:lnTo>
                    <a:lnTo>
                      <a:pt x="866" y="625"/>
                    </a:lnTo>
                    <a:lnTo>
                      <a:pt x="859" y="624"/>
                    </a:lnTo>
                    <a:lnTo>
                      <a:pt x="860" y="614"/>
                    </a:lnTo>
                    <a:close/>
                    <a:moveTo>
                      <a:pt x="1163" y="613"/>
                    </a:moveTo>
                    <a:lnTo>
                      <a:pt x="1164" y="623"/>
                    </a:lnTo>
                    <a:lnTo>
                      <a:pt x="1157" y="624"/>
                    </a:lnTo>
                    <a:lnTo>
                      <a:pt x="1156" y="614"/>
                    </a:lnTo>
                    <a:lnTo>
                      <a:pt x="1163" y="613"/>
                    </a:lnTo>
                    <a:close/>
                    <a:moveTo>
                      <a:pt x="839" y="611"/>
                    </a:moveTo>
                    <a:lnTo>
                      <a:pt x="841" y="612"/>
                    </a:lnTo>
                    <a:lnTo>
                      <a:pt x="846" y="612"/>
                    </a:lnTo>
                    <a:lnTo>
                      <a:pt x="845" y="622"/>
                    </a:lnTo>
                    <a:lnTo>
                      <a:pt x="840" y="622"/>
                    </a:lnTo>
                    <a:lnTo>
                      <a:pt x="838" y="621"/>
                    </a:lnTo>
                    <a:lnTo>
                      <a:pt x="839" y="622"/>
                    </a:lnTo>
                    <a:lnTo>
                      <a:pt x="837" y="621"/>
                    </a:lnTo>
                    <a:lnTo>
                      <a:pt x="839" y="611"/>
                    </a:lnTo>
                    <a:close/>
                    <a:moveTo>
                      <a:pt x="1184" y="610"/>
                    </a:moveTo>
                    <a:lnTo>
                      <a:pt x="1185" y="620"/>
                    </a:lnTo>
                    <a:lnTo>
                      <a:pt x="1178" y="621"/>
                    </a:lnTo>
                    <a:lnTo>
                      <a:pt x="1176" y="611"/>
                    </a:lnTo>
                    <a:lnTo>
                      <a:pt x="1184" y="610"/>
                    </a:lnTo>
                    <a:close/>
                    <a:moveTo>
                      <a:pt x="1205" y="607"/>
                    </a:moveTo>
                    <a:lnTo>
                      <a:pt x="1206" y="617"/>
                    </a:lnTo>
                    <a:lnTo>
                      <a:pt x="1198" y="618"/>
                    </a:lnTo>
                    <a:lnTo>
                      <a:pt x="1197" y="608"/>
                    </a:lnTo>
                    <a:lnTo>
                      <a:pt x="1205" y="607"/>
                    </a:lnTo>
                    <a:close/>
                    <a:moveTo>
                      <a:pt x="818" y="607"/>
                    </a:moveTo>
                    <a:lnTo>
                      <a:pt x="825" y="608"/>
                    </a:lnTo>
                    <a:lnTo>
                      <a:pt x="823" y="618"/>
                    </a:lnTo>
                    <a:lnTo>
                      <a:pt x="816" y="617"/>
                    </a:lnTo>
                    <a:lnTo>
                      <a:pt x="818" y="607"/>
                    </a:lnTo>
                    <a:close/>
                    <a:moveTo>
                      <a:pt x="1225" y="602"/>
                    </a:moveTo>
                    <a:lnTo>
                      <a:pt x="1227" y="612"/>
                    </a:lnTo>
                    <a:lnTo>
                      <a:pt x="1220" y="613"/>
                    </a:lnTo>
                    <a:lnTo>
                      <a:pt x="1218" y="603"/>
                    </a:lnTo>
                    <a:lnTo>
                      <a:pt x="1225" y="602"/>
                    </a:lnTo>
                    <a:close/>
                    <a:moveTo>
                      <a:pt x="798" y="601"/>
                    </a:moveTo>
                    <a:lnTo>
                      <a:pt x="804" y="603"/>
                    </a:lnTo>
                    <a:lnTo>
                      <a:pt x="802" y="613"/>
                    </a:lnTo>
                    <a:lnTo>
                      <a:pt x="795" y="611"/>
                    </a:lnTo>
                    <a:lnTo>
                      <a:pt x="798" y="601"/>
                    </a:lnTo>
                    <a:close/>
                    <a:moveTo>
                      <a:pt x="1246" y="597"/>
                    </a:moveTo>
                    <a:lnTo>
                      <a:pt x="1248" y="607"/>
                    </a:lnTo>
                    <a:lnTo>
                      <a:pt x="1241" y="609"/>
                    </a:lnTo>
                    <a:lnTo>
                      <a:pt x="1239" y="599"/>
                    </a:lnTo>
                    <a:lnTo>
                      <a:pt x="1246" y="597"/>
                    </a:lnTo>
                    <a:close/>
                    <a:moveTo>
                      <a:pt x="777" y="597"/>
                    </a:moveTo>
                    <a:lnTo>
                      <a:pt x="783" y="598"/>
                    </a:lnTo>
                    <a:lnTo>
                      <a:pt x="781" y="608"/>
                    </a:lnTo>
                    <a:lnTo>
                      <a:pt x="774" y="607"/>
                    </a:lnTo>
                    <a:lnTo>
                      <a:pt x="777" y="597"/>
                    </a:lnTo>
                    <a:close/>
                    <a:moveTo>
                      <a:pt x="1267" y="591"/>
                    </a:moveTo>
                    <a:lnTo>
                      <a:pt x="1269" y="601"/>
                    </a:lnTo>
                    <a:lnTo>
                      <a:pt x="1262" y="602"/>
                    </a:lnTo>
                    <a:lnTo>
                      <a:pt x="1260" y="592"/>
                    </a:lnTo>
                    <a:lnTo>
                      <a:pt x="1267" y="591"/>
                    </a:lnTo>
                    <a:close/>
                    <a:moveTo>
                      <a:pt x="756" y="591"/>
                    </a:moveTo>
                    <a:lnTo>
                      <a:pt x="758" y="592"/>
                    </a:lnTo>
                    <a:lnTo>
                      <a:pt x="763" y="594"/>
                    </a:lnTo>
                    <a:lnTo>
                      <a:pt x="761" y="603"/>
                    </a:lnTo>
                    <a:lnTo>
                      <a:pt x="756" y="602"/>
                    </a:lnTo>
                    <a:lnTo>
                      <a:pt x="754" y="601"/>
                    </a:lnTo>
                    <a:lnTo>
                      <a:pt x="756" y="591"/>
                    </a:lnTo>
                    <a:close/>
                    <a:moveTo>
                      <a:pt x="1287" y="586"/>
                    </a:moveTo>
                    <a:lnTo>
                      <a:pt x="1290" y="596"/>
                    </a:lnTo>
                    <a:lnTo>
                      <a:pt x="1282" y="598"/>
                    </a:lnTo>
                    <a:lnTo>
                      <a:pt x="1280" y="588"/>
                    </a:lnTo>
                    <a:lnTo>
                      <a:pt x="1287" y="586"/>
                    </a:lnTo>
                    <a:close/>
                    <a:moveTo>
                      <a:pt x="736" y="586"/>
                    </a:moveTo>
                    <a:lnTo>
                      <a:pt x="743" y="588"/>
                    </a:lnTo>
                    <a:lnTo>
                      <a:pt x="740" y="598"/>
                    </a:lnTo>
                    <a:lnTo>
                      <a:pt x="734" y="596"/>
                    </a:lnTo>
                    <a:lnTo>
                      <a:pt x="736" y="586"/>
                    </a:lnTo>
                    <a:close/>
                    <a:moveTo>
                      <a:pt x="1324" y="584"/>
                    </a:moveTo>
                    <a:lnTo>
                      <a:pt x="1324" y="585"/>
                    </a:lnTo>
                    <a:lnTo>
                      <a:pt x="1317" y="586"/>
                    </a:lnTo>
                    <a:lnTo>
                      <a:pt x="1324" y="584"/>
                    </a:lnTo>
                    <a:close/>
                    <a:moveTo>
                      <a:pt x="1330" y="583"/>
                    </a:moveTo>
                    <a:lnTo>
                      <a:pt x="1324" y="585"/>
                    </a:lnTo>
                    <a:lnTo>
                      <a:pt x="1330" y="583"/>
                    </a:lnTo>
                    <a:close/>
                    <a:moveTo>
                      <a:pt x="715" y="580"/>
                    </a:moveTo>
                    <a:lnTo>
                      <a:pt x="722" y="581"/>
                    </a:lnTo>
                    <a:lnTo>
                      <a:pt x="720" y="591"/>
                    </a:lnTo>
                    <a:lnTo>
                      <a:pt x="713" y="590"/>
                    </a:lnTo>
                    <a:lnTo>
                      <a:pt x="715" y="580"/>
                    </a:lnTo>
                    <a:close/>
                    <a:moveTo>
                      <a:pt x="1307" y="579"/>
                    </a:moveTo>
                    <a:lnTo>
                      <a:pt x="1310" y="589"/>
                    </a:lnTo>
                    <a:lnTo>
                      <a:pt x="1303" y="591"/>
                    </a:lnTo>
                    <a:lnTo>
                      <a:pt x="1299" y="581"/>
                    </a:lnTo>
                    <a:lnTo>
                      <a:pt x="1307" y="579"/>
                    </a:lnTo>
                    <a:close/>
                    <a:moveTo>
                      <a:pt x="696" y="574"/>
                    </a:moveTo>
                    <a:lnTo>
                      <a:pt x="703" y="576"/>
                    </a:lnTo>
                    <a:lnTo>
                      <a:pt x="699" y="585"/>
                    </a:lnTo>
                    <a:lnTo>
                      <a:pt x="692" y="583"/>
                    </a:lnTo>
                    <a:lnTo>
                      <a:pt x="696" y="574"/>
                    </a:lnTo>
                    <a:close/>
                    <a:moveTo>
                      <a:pt x="1327" y="573"/>
                    </a:moveTo>
                    <a:lnTo>
                      <a:pt x="1330" y="581"/>
                    </a:lnTo>
                    <a:lnTo>
                      <a:pt x="1324" y="584"/>
                    </a:lnTo>
                    <a:lnTo>
                      <a:pt x="1320" y="575"/>
                    </a:lnTo>
                    <a:lnTo>
                      <a:pt x="1327" y="573"/>
                    </a:lnTo>
                    <a:close/>
                    <a:moveTo>
                      <a:pt x="1347" y="565"/>
                    </a:moveTo>
                    <a:lnTo>
                      <a:pt x="1350" y="574"/>
                    </a:lnTo>
                    <a:lnTo>
                      <a:pt x="1343" y="576"/>
                    </a:lnTo>
                    <a:lnTo>
                      <a:pt x="1340" y="567"/>
                    </a:lnTo>
                    <a:lnTo>
                      <a:pt x="1347" y="565"/>
                    </a:lnTo>
                    <a:close/>
                    <a:moveTo>
                      <a:pt x="677" y="565"/>
                    </a:moveTo>
                    <a:lnTo>
                      <a:pt x="683" y="568"/>
                    </a:lnTo>
                    <a:lnTo>
                      <a:pt x="679" y="577"/>
                    </a:lnTo>
                    <a:lnTo>
                      <a:pt x="672" y="574"/>
                    </a:lnTo>
                    <a:lnTo>
                      <a:pt x="677" y="565"/>
                    </a:lnTo>
                    <a:close/>
                    <a:moveTo>
                      <a:pt x="1366" y="557"/>
                    </a:moveTo>
                    <a:lnTo>
                      <a:pt x="1370" y="566"/>
                    </a:lnTo>
                    <a:lnTo>
                      <a:pt x="1363" y="568"/>
                    </a:lnTo>
                    <a:lnTo>
                      <a:pt x="1360" y="559"/>
                    </a:lnTo>
                    <a:lnTo>
                      <a:pt x="1366" y="557"/>
                    </a:lnTo>
                    <a:close/>
                    <a:moveTo>
                      <a:pt x="656" y="557"/>
                    </a:moveTo>
                    <a:lnTo>
                      <a:pt x="662" y="561"/>
                    </a:lnTo>
                    <a:lnTo>
                      <a:pt x="659" y="569"/>
                    </a:lnTo>
                    <a:lnTo>
                      <a:pt x="653" y="566"/>
                    </a:lnTo>
                    <a:lnTo>
                      <a:pt x="656" y="557"/>
                    </a:lnTo>
                    <a:close/>
                    <a:moveTo>
                      <a:pt x="1385" y="548"/>
                    </a:moveTo>
                    <a:lnTo>
                      <a:pt x="1390" y="557"/>
                    </a:lnTo>
                    <a:lnTo>
                      <a:pt x="1383" y="561"/>
                    </a:lnTo>
                    <a:lnTo>
                      <a:pt x="1379" y="552"/>
                    </a:lnTo>
                    <a:lnTo>
                      <a:pt x="1385" y="548"/>
                    </a:lnTo>
                    <a:close/>
                    <a:moveTo>
                      <a:pt x="637" y="548"/>
                    </a:moveTo>
                    <a:lnTo>
                      <a:pt x="644" y="552"/>
                    </a:lnTo>
                    <a:lnTo>
                      <a:pt x="639" y="561"/>
                    </a:lnTo>
                    <a:lnTo>
                      <a:pt x="633" y="557"/>
                    </a:lnTo>
                    <a:lnTo>
                      <a:pt x="637" y="548"/>
                    </a:lnTo>
                    <a:close/>
                    <a:moveTo>
                      <a:pt x="1405" y="540"/>
                    </a:moveTo>
                    <a:lnTo>
                      <a:pt x="1409" y="548"/>
                    </a:lnTo>
                    <a:lnTo>
                      <a:pt x="1403" y="552"/>
                    </a:lnTo>
                    <a:lnTo>
                      <a:pt x="1398" y="543"/>
                    </a:lnTo>
                    <a:lnTo>
                      <a:pt x="1405" y="540"/>
                    </a:lnTo>
                    <a:close/>
                    <a:moveTo>
                      <a:pt x="618" y="539"/>
                    </a:moveTo>
                    <a:lnTo>
                      <a:pt x="622" y="541"/>
                    </a:lnTo>
                    <a:lnTo>
                      <a:pt x="624" y="542"/>
                    </a:lnTo>
                    <a:lnTo>
                      <a:pt x="620" y="551"/>
                    </a:lnTo>
                    <a:lnTo>
                      <a:pt x="617" y="550"/>
                    </a:lnTo>
                    <a:lnTo>
                      <a:pt x="614" y="547"/>
                    </a:lnTo>
                    <a:lnTo>
                      <a:pt x="618" y="539"/>
                    </a:lnTo>
                    <a:close/>
                    <a:moveTo>
                      <a:pt x="1423" y="529"/>
                    </a:moveTo>
                    <a:lnTo>
                      <a:pt x="1428" y="538"/>
                    </a:lnTo>
                    <a:lnTo>
                      <a:pt x="1423" y="542"/>
                    </a:lnTo>
                    <a:lnTo>
                      <a:pt x="1417" y="533"/>
                    </a:lnTo>
                    <a:lnTo>
                      <a:pt x="1423" y="529"/>
                    </a:lnTo>
                    <a:close/>
                    <a:moveTo>
                      <a:pt x="599" y="529"/>
                    </a:moveTo>
                    <a:lnTo>
                      <a:pt x="605" y="532"/>
                    </a:lnTo>
                    <a:lnTo>
                      <a:pt x="601" y="541"/>
                    </a:lnTo>
                    <a:lnTo>
                      <a:pt x="594" y="538"/>
                    </a:lnTo>
                    <a:lnTo>
                      <a:pt x="599" y="529"/>
                    </a:lnTo>
                    <a:close/>
                    <a:moveTo>
                      <a:pt x="1442" y="519"/>
                    </a:moveTo>
                    <a:lnTo>
                      <a:pt x="1447" y="528"/>
                    </a:lnTo>
                    <a:lnTo>
                      <a:pt x="1440" y="531"/>
                    </a:lnTo>
                    <a:lnTo>
                      <a:pt x="1436" y="522"/>
                    </a:lnTo>
                    <a:lnTo>
                      <a:pt x="1442" y="519"/>
                    </a:lnTo>
                    <a:close/>
                    <a:moveTo>
                      <a:pt x="581" y="519"/>
                    </a:moveTo>
                    <a:lnTo>
                      <a:pt x="587" y="522"/>
                    </a:lnTo>
                    <a:lnTo>
                      <a:pt x="581" y="531"/>
                    </a:lnTo>
                    <a:lnTo>
                      <a:pt x="576" y="528"/>
                    </a:lnTo>
                    <a:lnTo>
                      <a:pt x="581" y="519"/>
                    </a:lnTo>
                    <a:close/>
                    <a:moveTo>
                      <a:pt x="562" y="509"/>
                    </a:moveTo>
                    <a:lnTo>
                      <a:pt x="565" y="511"/>
                    </a:lnTo>
                    <a:lnTo>
                      <a:pt x="566" y="510"/>
                    </a:lnTo>
                    <a:lnTo>
                      <a:pt x="569" y="512"/>
                    </a:lnTo>
                    <a:lnTo>
                      <a:pt x="564" y="521"/>
                    </a:lnTo>
                    <a:lnTo>
                      <a:pt x="557" y="517"/>
                    </a:lnTo>
                    <a:lnTo>
                      <a:pt x="562" y="509"/>
                    </a:lnTo>
                    <a:close/>
                    <a:moveTo>
                      <a:pt x="1460" y="508"/>
                    </a:moveTo>
                    <a:lnTo>
                      <a:pt x="1465" y="517"/>
                    </a:lnTo>
                    <a:lnTo>
                      <a:pt x="1459" y="520"/>
                    </a:lnTo>
                    <a:lnTo>
                      <a:pt x="1454" y="511"/>
                    </a:lnTo>
                    <a:lnTo>
                      <a:pt x="1457" y="510"/>
                    </a:lnTo>
                    <a:lnTo>
                      <a:pt x="1460" y="508"/>
                    </a:lnTo>
                    <a:close/>
                    <a:moveTo>
                      <a:pt x="545" y="497"/>
                    </a:moveTo>
                    <a:lnTo>
                      <a:pt x="550" y="500"/>
                    </a:lnTo>
                    <a:lnTo>
                      <a:pt x="545" y="508"/>
                    </a:lnTo>
                    <a:lnTo>
                      <a:pt x="539" y="505"/>
                    </a:lnTo>
                    <a:lnTo>
                      <a:pt x="545" y="497"/>
                    </a:lnTo>
                    <a:close/>
                    <a:moveTo>
                      <a:pt x="1477" y="496"/>
                    </a:moveTo>
                    <a:lnTo>
                      <a:pt x="1483" y="505"/>
                    </a:lnTo>
                    <a:lnTo>
                      <a:pt x="1477" y="509"/>
                    </a:lnTo>
                    <a:lnTo>
                      <a:pt x="1472" y="500"/>
                    </a:lnTo>
                    <a:lnTo>
                      <a:pt x="1477" y="496"/>
                    </a:lnTo>
                    <a:close/>
                    <a:moveTo>
                      <a:pt x="1495" y="484"/>
                    </a:moveTo>
                    <a:lnTo>
                      <a:pt x="1500" y="492"/>
                    </a:lnTo>
                    <a:lnTo>
                      <a:pt x="1495" y="497"/>
                    </a:lnTo>
                    <a:lnTo>
                      <a:pt x="1490" y="488"/>
                    </a:lnTo>
                    <a:lnTo>
                      <a:pt x="1495" y="484"/>
                    </a:lnTo>
                    <a:close/>
                    <a:moveTo>
                      <a:pt x="527" y="484"/>
                    </a:moveTo>
                    <a:lnTo>
                      <a:pt x="533" y="488"/>
                    </a:lnTo>
                    <a:lnTo>
                      <a:pt x="527" y="497"/>
                    </a:lnTo>
                    <a:lnTo>
                      <a:pt x="522" y="492"/>
                    </a:lnTo>
                    <a:lnTo>
                      <a:pt x="527" y="484"/>
                    </a:lnTo>
                    <a:close/>
                    <a:moveTo>
                      <a:pt x="1511" y="473"/>
                    </a:moveTo>
                    <a:lnTo>
                      <a:pt x="1511" y="474"/>
                    </a:lnTo>
                    <a:lnTo>
                      <a:pt x="1513" y="473"/>
                    </a:lnTo>
                    <a:lnTo>
                      <a:pt x="1518" y="480"/>
                    </a:lnTo>
                    <a:lnTo>
                      <a:pt x="1517" y="481"/>
                    </a:lnTo>
                    <a:lnTo>
                      <a:pt x="1513" y="485"/>
                    </a:lnTo>
                    <a:lnTo>
                      <a:pt x="1507" y="476"/>
                    </a:lnTo>
                    <a:lnTo>
                      <a:pt x="1511" y="473"/>
                    </a:lnTo>
                    <a:close/>
                    <a:moveTo>
                      <a:pt x="510" y="472"/>
                    </a:moveTo>
                    <a:lnTo>
                      <a:pt x="515" y="476"/>
                    </a:lnTo>
                    <a:lnTo>
                      <a:pt x="510" y="485"/>
                    </a:lnTo>
                    <a:lnTo>
                      <a:pt x="504" y="480"/>
                    </a:lnTo>
                    <a:lnTo>
                      <a:pt x="510" y="472"/>
                    </a:lnTo>
                    <a:close/>
                    <a:moveTo>
                      <a:pt x="493" y="461"/>
                    </a:moveTo>
                    <a:lnTo>
                      <a:pt x="499" y="464"/>
                    </a:lnTo>
                    <a:lnTo>
                      <a:pt x="492" y="472"/>
                    </a:lnTo>
                    <a:lnTo>
                      <a:pt x="487" y="468"/>
                    </a:lnTo>
                    <a:lnTo>
                      <a:pt x="493" y="461"/>
                    </a:lnTo>
                    <a:close/>
                    <a:moveTo>
                      <a:pt x="1530" y="460"/>
                    </a:moveTo>
                    <a:lnTo>
                      <a:pt x="1536" y="467"/>
                    </a:lnTo>
                    <a:lnTo>
                      <a:pt x="1529" y="472"/>
                    </a:lnTo>
                    <a:lnTo>
                      <a:pt x="1524" y="464"/>
                    </a:lnTo>
                    <a:lnTo>
                      <a:pt x="1530" y="460"/>
                    </a:lnTo>
                    <a:close/>
                    <a:moveTo>
                      <a:pt x="476" y="447"/>
                    </a:moveTo>
                    <a:lnTo>
                      <a:pt x="478" y="450"/>
                    </a:lnTo>
                    <a:lnTo>
                      <a:pt x="481" y="452"/>
                    </a:lnTo>
                    <a:lnTo>
                      <a:pt x="475" y="460"/>
                    </a:lnTo>
                    <a:lnTo>
                      <a:pt x="471" y="457"/>
                    </a:lnTo>
                    <a:lnTo>
                      <a:pt x="469" y="455"/>
                    </a:lnTo>
                    <a:lnTo>
                      <a:pt x="476" y="447"/>
                    </a:lnTo>
                    <a:close/>
                    <a:moveTo>
                      <a:pt x="1546" y="446"/>
                    </a:moveTo>
                    <a:lnTo>
                      <a:pt x="1552" y="454"/>
                    </a:lnTo>
                    <a:lnTo>
                      <a:pt x="1547" y="458"/>
                    </a:lnTo>
                    <a:lnTo>
                      <a:pt x="1540" y="451"/>
                    </a:lnTo>
                    <a:lnTo>
                      <a:pt x="1546" y="446"/>
                    </a:lnTo>
                    <a:close/>
                    <a:moveTo>
                      <a:pt x="460" y="433"/>
                    </a:moveTo>
                    <a:lnTo>
                      <a:pt x="466" y="438"/>
                    </a:lnTo>
                    <a:lnTo>
                      <a:pt x="459" y="445"/>
                    </a:lnTo>
                    <a:lnTo>
                      <a:pt x="454" y="441"/>
                    </a:lnTo>
                    <a:lnTo>
                      <a:pt x="460" y="433"/>
                    </a:lnTo>
                    <a:close/>
                    <a:moveTo>
                      <a:pt x="1562" y="432"/>
                    </a:moveTo>
                    <a:lnTo>
                      <a:pt x="1569" y="440"/>
                    </a:lnTo>
                    <a:lnTo>
                      <a:pt x="1563" y="445"/>
                    </a:lnTo>
                    <a:lnTo>
                      <a:pt x="1557" y="438"/>
                    </a:lnTo>
                    <a:lnTo>
                      <a:pt x="1562" y="432"/>
                    </a:lnTo>
                    <a:close/>
                    <a:moveTo>
                      <a:pt x="445" y="419"/>
                    </a:moveTo>
                    <a:lnTo>
                      <a:pt x="449" y="424"/>
                    </a:lnTo>
                    <a:lnTo>
                      <a:pt x="442" y="432"/>
                    </a:lnTo>
                    <a:lnTo>
                      <a:pt x="437" y="427"/>
                    </a:lnTo>
                    <a:lnTo>
                      <a:pt x="445" y="419"/>
                    </a:lnTo>
                    <a:close/>
                    <a:moveTo>
                      <a:pt x="1577" y="418"/>
                    </a:moveTo>
                    <a:lnTo>
                      <a:pt x="1584" y="425"/>
                    </a:lnTo>
                    <a:lnTo>
                      <a:pt x="1578" y="431"/>
                    </a:lnTo>
                    <a:lnTo>
                      <a:pt x="1572" y="423"/>
                    </a:lnTo>
                    <a:lnTo>
                      <a:pt x="1577" y="418"/>
                    </a:lnTo>
                    <a:close/>
                    <a:moveTo>
                      <a:pt x="428" y="405"/>
                    </a:moveTo>
                    <a:lnTo>
                      <a:pt x="434" y="409"/>
                    </a:lnTo>
                    <a:lnTo>
                      <a:pt x="426" y="417"/>
                    </a:lnTo>
                    <a:lnTo>
                      <a:pt x="421" y="412"/>
                    </a:lnTo>
                    <a:lnTo>
                      <a:pt x="428" y="405"/>
                    </a:lnTo>
                    <a:close/>
                    <a:moveTo>
                      <a:pt x="1594" y="403"/>
                    </a:moveTo>
                    <a:lnTo>
                      <a:pt x="1600" y="411"/>
                    </a:lnTo>
                    <a:lnTo>
                      <a:pt x="1595" y="416"/>
                    </a:lnTo>
                    <a:lnTo>
                      <a:pt x="1588" y="408"/>
                    </a:lnTo>
                    <a:lnTo>
                      <a:pt x="1594" y="403"/>
                    </a:lnTo>
                    <a:close/>
                    <a:moveTo>
                      <a:pt x="413" y="390"/>
                    </a:moveTo>
                    <a:lnTo>
                      <a:pt x="419" y="395"/>
                    </a:lnTo>
                    <a:lnTo>
                      <a:pt x="411" y="402"/>
                    </a:lnTo>
                    <a:lnTo>
                      <a:pt x="405" y="398"/>
                    </a:lnTo>
                    <a:lnTo>
                      <a:pt x="413" y="390"/>
                    </a:lnTo>
                    <a:close/>
                    <a:moveTo>
                      <a:pt x="1609" y="389"/>
                    </a:moveTo>
                    <a:lnTo>
                      <a:pt x="1616" y="397"/>
                    </a:lnTo>
                    <a:lnTo>
                      <a:pt x="1610" y="401"/>
                    </a:lnTo>
                    <a:lnTo>
                      <a:pt x="1604" y="394"/>
                    </a:lnTo>
                    <a:lnTo>
                      <a:pt x="1609" y="389"/>
                    </a:lnTo>
                    <a:close/>
                    <a:moveTo>
                      <a:pt x="398" y="376"/>
                    </a:moveTo>
                    <a:lnTo>
                      <a:pt x="403" y="380"/>
                    </a:lnTo>
                    <a:lnTo>
                      <a:pt x="395" y="388"/>
                    </a:lnTo>
                    <a:lnTo>
                      <a:pt x="390" y="384"/>
                    </a:lnTo>
                    <a:lnTo>
                      <a:pt x="398" y="376"/>
                    </a:lnTo>
                    <a:close/>
                    <a:moveTo>
                      <a:pt x="1625" y="375"/>
                    </a:moveTo>
                    <a:lnTo>
                      <a:pt x="1631" y="383"/>
                    </a:lnTo>
                    <a:lnTo>
                      <a:pt x="1626" y="387"/>
                    </a:lnTo>
                    <a:lnTo>
                      <a:pt x="1619" y="379"/>
                    </a:lnTo>
                    <a:lnTo>
                      <a:pt x="1625" y="375"/>
                    </a:lnTo>
                    <a:close/>
                    <a:moveTo>
                      <a:pt x="383" y="361"/>
                    </a:moveTo>
                    <a:lnTo>
                      <a:pt x="388" y="366"/>
                    </a:lnTo>
                    <a:lnTo>
                      <a:pt x="380" y="373"/>
                    </a:lnTo>
                    <a:lnTo>
                      <a:pt x="376" y="367"/>
                    </a:lnTo>
                    <a:lnTo>
                      <a:pt x="383" y="361"/>
                    </a:lnTo>
                    <a:close/>
                    <a:moveTo>
                      <a:pt x="1639" y="358"/>
                    </a:moveTo>
                    <a:lnTo>
                      <a:pt x="1647" y="366"/>
                    </a:lnTo>
                    <a:lnTo>
                      <a:pt x="1641" y="372"/>
                    </a:lnTo>
                    <a:lnTo>
                      <a:pt x="1633" y="364"/>
                    </a:lnTo>
                    <a:lnTo>
                      <a:pt x="1639" y="358"/>
                    </a:lnTo>
                    <a:close/>
                    <a:moveTo>
                      <a:pt x="369" y="344"/>
                    </a:moveTo>
                    <a:lnTo>
                      <a:pt x="370" y="345"/>
                    </a:lnTo>
                    <a:lnTo>
                      <a:pt x="374" y="350"/>
                    </a:lnTo>
                    <a:lnTo>
                      <a:pt x="366" y="356"/>
                    </a:lnTo>
                    <a:lnTo>
                      <a:pt x="361" y="352"/>
                    </a:lnTo>
                    <a:lnTo>
                      <a:pt x="369" y="344"/>
                    </a:lnTo>
                    <a:close/>
                    <a:moveTo>
                      <a:pt x="1653" y="343"/>
                    </a:moveTo>
                    <a:lnTo>
                      <a:pt x="1661" y="351"/>
                    </a:lnTo>
                    <a:lnTo>
                      <a:pt x="1656" y="356"/>
                    </a:lnTo>
                    <a:lnTo>
                      <a:pt x="1649" y="349"/>
                    </a:lnTo>
                    <a:lnTo>
                      <a:pt x="1653" y="343"/>
                    </a:lnTo>
                    <a:close/>
                    <a:moveTo>
                      <a:pt x="355" y="329"/>
                    </a:moveTo>
                    <a:lnTo>
                      <a:pt x="359" y="333"/>
                    </a:lnTo>
                    <a:lnTo>
                      <a:pt x="352" y="341"/>
                    </a:lnTo>
                    <a:lnTo>
                      <a:pt x="347" y="336"/>
                    </a:lnTo>
                    <a:lnTo>
                      <a:pt x="355" y="329"/>
                    </a:lnTo>
                    <a:close/>
                    <a:moveTo>
                      <a:pt x="1667" y="328"/>
                    </a:moveTo>
                    <a:lnTo>
                      <a:pt x="1675" y="334"/>
                    </a:lnTo>
                    <a:lnTo>
                      <a:pt x="1670" y="340"/>
                    </a:lnTo>
                    <a:lnTo>
                      <a:pt x="1662" y="333"/>
                    </a:lnTo>
                    <a:lnTo>
                      <a:pt x="1667" y="328"/>
                    </a:lnTo>
                    <a:close/>
                    <a:moveTo>
                      <a:pt x="341" y="313"/>
                    </a:moveTo>
                    <a:lnTo>
                      <a:pt x="345" y="318"/>
                    </a:lnTo>
                    <a:lnTo>
                      <a:pt x="337" y="325"/>
                    </a:lnTo>
                    <a:lnTo>
                      <a:pt x="333" y="321"/>
                    </a:lnTo>
                    <a:lnTo>
                      <a:pt x="341" y="313"/>
                    </a:lnTo>
                    <a:close/>
                    <a:moveTo>
                      <a:pt x="1681" y="311"/>
                    </a:moveTo>
                    <a:lnTo>
                      <a:pt x="1688" y="318"/>
                    </a:lnTo>
                    <a:lnTo>
                      <a:pt x="1685" y="322"/>
                    </a:lnTo>
                    <a:lnTo>
                      <a:pt x="1684" y="323"/>
                    </a:lnTo>
                    <a:lnTo>
                      <a:pt x="1676" y="317"/>
                    </a:lnTo>
                    <a:lnTo>
                      <a:pt x="1677" y="316"/>
                    </a:lnTo>
                    <a:lnTo>
                      <a:pt x="1681" y="311"/>
                    </a:lnTo>
                    <a:close/>
                    <a:moveTo>
                      <a:pt x="326" y="298"/>
                    </a:moveTo>
                    <a:lnTo>
                      <a:pt x="331" y="304"/>
                    </a:lnTo>
                    <a:lnTo>
                      <a:pt x="323" y="310"/>
                    </a:lnTo>
                    <a:lnTo>
                      <a:pt x="319" y="305"/>
                    </a:lnTo>
                    <a:lnTo>
                      <a:pt x="326" y="298"/>
                    </a:lnTo>
                    <a:close/>
                    <a:moveTo>
                      <a:pt x="1694" y="295"/>
                    </a:moveTo>
                    <a:lnTo>
                      <a:pt x="1701" y="301"/>
                    </a:lnTo>
                    <a:lnTo>
                      <a:pt x="1697" y="307"/>
                    </a:lnTo>
                    <a:lnTo>
                      <a:pt x="1689" y="300"/>
                    </a:lnTo>
                    <a:lnTo>
                      <a:pt x="1694" y="295"/>
                    </a:lnTo>
                    <a:close/>
                    <a:moveTo>
                      <a:pt x="312" y="280"/>
                    </a:moveTo>
                    <a:lnTo>
                      <a:pt x="316" y="287"/>
                    </a:lnTo>
                    <a:lnTo>
                      <a:pt x="309" y="294"/>
                    </a:lnTo>
                    <a:lnTo>
                      <a:pt x="304" y="287"/>
                    </a:lnTo>
                    <a:lnTo>
                      <a:pt x="312" y="280"/>
                    </a:lnTo>
                    <a:close/>
                    <a:moveTo>
                      <a:pt x="1708" y="278"/>
                    </a:moveTo>
                    <a:lnTo>
                      <a:pt x="1716" y="285"/>
                    </a:lnTo>
                    <a:lnTo>
                      <a:pt x="1714" y="288"/>
                    </a:lnTo>
                    <a:lnTo>
                      <a:pt x="1711" y="290"/>
                    </a:lnTo>
                    <a:lnTo>
                      <a:pt x="1704" y="284"/>
                    </a:lnTo>
                    <a:lnTo>
                      <a:pt x="1706" y="282"/>
                    </a:lnTo>
                    <a:lnTo>
                      <a:pt x="1708" y="278"/>
                    </a:lnTo>
                    <a:close/>
                    <a:moveTo>
                      <a:pt x="299" y="264"/>
                    </a:moveTo>
                    <a:lnTo>
                      <a:pt x="303" y="269"/>
                    </a:lnTo>
                    <a:lnTo>
                      <a:pt x="296" y="276"/>
                    </a:lnTo>
                    <a:lnTo>
                      <a:pt x="291" y="271"/>
                    </a:lnTo>
                    <a:lnTo>
                      <a:pt x="299" y="264"/>
                    </a:lnTo>
                    <a:close/>
                    <a:moveTo>
                      <a:pt x="1721" y="262"/>
                    </a:moveTo>
                    <a:lnTo>
                      <a:pt x="1729" y="268"/>
                    </a:lnTo>
                    <a:lnTo>
                      <a:pt x="1725" y="274"/>
                    </a:lnTo>
                    <a:lnTo>
                      <a:pt x="1717" y="267"/>
                    </a:lnTo>
                    <a:lnTo>
                      <a:pt x="1721" y="262"/>
                    </a:lnTo>
                    <a:close/>
                    <a:moveTo>
                      <a:pt x="286" y="248"/>
                    </a:moveTo>
                    <a:lnTo>
                      <a:pt x="290" y="253"/>
                    </a:lnTo>
                    <a:lnTo>
                      <a:pt x="282" y="260"/>
                    </a:lnTo>
                    <a:lnTo>
                      <a:pt x="278" y="254"/>
                    </a:lnTo>
                    <a:lnTo>
                      <a:pt x="286" y="248"/>
                    </a:lnTo>
                    <a:close/>
                    <a:moveTo>
                      <a:pt x="1734" y="245"/>
                    </a:moveTo>
                    <a:lnTo>
                      <a:pt x="1742" y="252"/>
                    </a:lnTo>
                    <a:lnTo>
                      <a:pt x="1738" y="257"/>
                    </a:lnTo>
                    <a:lnTo>
                      <a:pt x="1730" y="251"/>
                    </a:lnTo>
                    <a:lnTo>
                      <a:pt x="1734" y="245"/>
                    </a:lnTo>
                    <a:close/>
                    <a:moveTo>
                      <a:pt x="272" y="231"/>
                    </a:moveTo>
                    <a:lnTo>
                      <a:pt x="277" y="237"/>
                    </a:lnTo>
                    <a:lnTo>
                      <a:pt x="269" y="243"/>
                    </a:lnTo>
                    <a:lnTo>
                      <a:pt x="265" y="238"/>
                    </a:lnTo>
                    <a:lnTo>
                      <a:pt x="272" y="231"/>
                    </a:lnTo>
                    <a:close/>
                    <a:moveTo>
                      <a:pt x="1748" y="229"/>
                    </a:moveTo>
                    <a:lnTo>
                      <a:pt x="1755" y="235"/>
                    </a:lnTo>
                    <a:lnTo>
                      <a:pt x="1751" y="241"/>
                    </a:lnTo>
                    <a:lnTo>
                      <a:pt x="1743" y="234"/>
                    </a:lnTo>
                    <a:lnTo>
                      <a:pt x="1748" y="229"/>
                    </a:lnTo>
                    <a:close/>
                    <a:moveTo>
                      <a:pt x="258" y="215"/>
                    </a:moveTo>
                    <a:lnTo>
                      <a:pt x="263" y="220"/>
                    </a:lnTo>
                    <a:lnTo>
                      <a:pt x="255" y="227"/>
                    </a:lnTo>
                    <a:lnTo>
                      <a:pt x="251" y="221"/>
                    </a:lnTo>
                    <a:lnTo>
                      <a:pt x="258" y="215"/>
                    </a:lnTo>
                    <a:close/>
                    <a:moveTo>
                      <a:pt x="1761" y="211"/>
                    </a:moveTo>
                    <a:lnTo>
                      <a:pt x="1768" y="218"/>
                    </a:lnTo>
                    <a:lnTo>
                      <a:pt x="1768" y="219"/>
                    </a:lnTo>
                    <a:lnTo>
                      <a:pt x="1764" y="223"/>
                    </a:lnTo>
                    <a:lnTo>
                      <a:pt x="1756" y="217"/>
                    </a:lnTo>
                    <a:lnTo>
                      <a:pt x="1761" y="212"/>
                    </a:lnTo>
                    <a:lnTo>
                      <a:pt x="1761" y="211"/>
                    </a:lnTo>
                    <a:close/>
                    <a:moveTo>
                      <a:pt x="245" y="198"/>
                    </a:moveTo>
                    <a:lnTo>
                      <a:pt x="249" y="204"/>
                    </a:lnTo>
                    <a:lnTo>
                      <a:pt x="242" y="210"/>
                    </a:lnTo>
                    <a:lnTo>
                      <a:pt x="237" y="205"/>
                    </a:lnTo>
                    <a:lnTo>
                      <a:pt x="245" y="198"/>
                    </a:lnTo>
                    <a:close/>
                    <a:moveTo>
                      <a:pt x="1775" y="196"/>
                    </a:moveTo>
                    <a:lnTo>
                      <a:pt x="1783" y="202"/>
                    </a:lnTo>
                    <a:lnTo>
                      <a:pt x="1777" y="208"/>
                    </a:lnTo>
                    <a:lnTo>
                      <a:pt x="1770" y="201"/>
                    </a:lnTo>
                    <a:lnTo>
                      <a:pt x="1775" y="196"/>
                    </a:lnTo>
                    <a:close/>
                    <a:moveTo>
                      <a:pt x="232" y="182"/>
                    </a:moveTo>
                    <a:lnTo>
                      <a:pt x="236" y="187"/>
                    </a:lnTo>
                    <a:lnTo>
                      <a:pt x="229" y="194"/>
                    </a:lnTo>
                    <a:lnTo>
                      <a:pt x="224" y="188"/>
                    </a:lnTo>
                    <a:lnTo>
                      <a:pt x="232" y="182"/>
                    </a:lnTo>
                    <a:close/>
                    <a:moveTo>
                      <a:pt x="1788" y="179"/>
                    </a:moveTo>
                    <a:lnTo>
                      <a:pt x="1796" y="186"/>
                    </a:lnTo>
                    <a:lnTo>
                      <a:pt x="1792" y="191"/>
                    </a:lnTo>
                    <a:lnTo>
                      <a:pt x="1784" y="185"/>
                    </a:lnTo>
                    <a:lnTo>
                      <a:pt x="1788" y="179"/>
                    </a:lnTo>
                    <a:close/>
                    <a:moveTo>
                      <a:pt x="219" y="165"/>
                    </a:moveTo>
                    <a:lnTo>
                      <a:pt x="223" y="171"/>
                    </a:lnTo>
                    <a:lnTo>
                      <a:pt x="215" y="177"/>
                    </a:lnTo>
                    <a:lnTo>
                      <a:pt x="211" y="172"/>
                    </a:lnTo>
                    <a:lnTo>
                      <a:pt x="219" y="165"/>
                    </a:lnTo>
                    <a:close/>
                    <a:moveTo>
                      <a:pt x="1801" y="163"/>
                    </a:moveTo>
                    <a:lnTo>
                      <a:pt x="1809" y="170"/>
                    </a:lnTo>
                    <a:lnTo>
                      <a:pt x="1805" y="175"/>
                    </a:lnTo>
                    <a:lnTo>
                      <a:pt x="1797" y="168"/>
                    </a:lnTo>
                    <a:lnTo>
                      <a:pt x="1801" y="163"/>
                    </a:lnTo>
                    <a:close/>
                    <a:moveTo>
                      <a:pt x="205" y="149"/>
                    </a:moveTo>
                    <a:lnTo>
                      <a:pt x="210" y="154"/>
                    </a:lnTo>
                    <a:lnTo>
                      <a:pt x="202" y="161"/>
                    </a:lnTo>
                    <a:lnTo>
                      <a:pt x="198" y="155"/>
                    </a:lnTo>
                    <a:lnTo>
                      <a:pt x="205" y="149"/>
                    </a:lnTo>
                    <a:close/>
                    <a:moveTo>
                      <a:pt x="1815" y="145"/>
                    </a:moveTo>
                    <a:lnTo>
                      <a:pt x="1822" y="152"/>
                    </a:lnTo>
                    <a:lnTo>
                      <a:pt x="1818" y="157"/>
                    </a:lnTo>
                    <a:lnTo>
                      <a:pt x="1810" y="151"/>
                    </a:lnTo>
                    <a:lnTo>
                      <a:pt x="1815" y="145"/>
                    </a:lnTo>
                    <a:close/>
                    <a:moveTo>
                      <a:pt x="191" y="132"/>
                    </a:moveTo>
                    <a:lnTo>
                      <a:pt x="193" y="133"/>
                    </a:lnTo>
                    <a:lnTo>
                      <a:pt x="196" y="138"/>
                    </a:lnTo>
                    <a:lnTo>
                      <a:pt x="188" y="144"/>
                    </a:lnTo>
                    <a:lnTo>
                      <a:pt x="186" y="140"/>
                    </a:lnTo>
                    <a:lnTo>
                      <a:pt x="184" y="139"/>
                    </a:lnTo>
                    <a:lnTo>
                      <a:pt x="191" y="132"/>
                    </a:lnTo>
                    <a:close/>
                    <a:moveTo>
                      <a:pt x="1829" y="129"/>
                    </a:moveTo>
                    <a:lnTo>
                      <a:pt x="1837" y="137"/>
                    </a:lnTo>
                    <a:lnTo>
                      <a:pt x="1831" y="142"/>
                    </a:lnTo>
                    <a:lnTo>
                      <a:pt x="1823" y="134"/>
                    </a:lnTo>
                    <a:lnTo>
                      <a:pt x="1829" y="129"/>
                    </a:lnTo>
                    <a:close/>
                    <a:moveTo>
                      <a:pt x="177" y="116"/>
                    </a:moveTo>
                    <a:lnTo>
                      <a:pt x="182" y="121"/>
                    </a:lnTo>
                    <a:lnTo>
                      <a:pt x="175" y="128"/>
                    </a:lnTo>
                    <a:lnTo>
                      <a:pt x="169" y="122"/>
                    </a:lnTo>
                    <a:lnTo>
                      <a:pt x="177" y="116"/>
                    </a:lnTo>
                    <a:close/>
                    <a:moveTo>
                      <a:pt x="1843" y="113"/>
                    </a:moveTo>
                    <a:lnTo>
                      <a:pt x="1851" y="121"/>
                    </a:lnTo>
                    <a:lnTo>
                      <a:pt x="1851" y="122"/>
                    </a:lnTo>
                    <a:lnTo>
                      <a:pt x="1846" y="127"/>
                    </a:lnTo>
                    <a:lnTo>
                      <a:pt x="1839" y="119"/>
                    </a:lnTo>
                    <a:lnTo>
                      <a:pt x="1843" y="115"/>
                    </a:lnTo>
                    <a:lnTo>
                      <a:pt x="1843" y="113"/>
                    </a:lnTo>
                    <a:close/>
                    <a:moveTo>
                      <a:pt x="163" y="100"/>
                    </a:moveTo>
                    <a:lnTo>
                      <a:pt x="168" y="105"/>
                    </a:lnTo>
                    <a:lnTo>
                      <a:pt x="160" y="112"/>
                    </a:lnTo>
                    <a:lnTo>
                      <a:pt x="155" y="108"/>
                    </a:lnTo>
                    <a:lnTo>
                      <a:pt x="163" y="100"/>
                    </a:lnTo>
                    <a:close/>
                    <a:moveTo>
                      <a:pt x="1859" y="98"/>
                    </a:moveTo>
                    <a:lnTo>
                      <a:pt x="1866" y="106"/>
                    </a:lnTo>
                    <a:lnTo>
                      <a:pt x="1861" y="111"/>
                    </a:lnTo>
                    <a:lnTo>
                      <a:pt x="1853" y="104"/>
                    </a:lnTo>
                    <a:lnTo>
                      <a:pt x="1859" y="98"/>
                    </a:lnTo>
                    <a:close/>
                    <a:moveTo>
                      <a:pt x="148" y="84"/>
                    </a:moveTo>
                    <a:lnTo>
                      <a:pt x="153" y="89"/>
                    </a:lnTo>
                    <a:lnTo>
                      <a:pt x="145" y="97"/>
                    </a:lnTo>
                    <a:lnTo>
                      <a:pt x="141" y="92"/>
                    </a:lnTo>
                    <a:lnTo>
                      <a:pt x="148" y="84"/>
                    </a:lnTo>
                    <a:close/>
                    <a:moveTo>
                      <a:pt x="1873" y="83"/>
                    </a:moveTo>
                    <a:lnTo>
                      <a:pt x="1881" y="90"/>
                    </a:lnTo>
                    <a:lnTo>
                      <a:pt x="1876" y="96"/>
                    </a:lnTo>
                    <a:lnTo>
                      <a:pt x="1868" y="88"/>
                    </a:lnTo>
                    <a:lnTo>
                      <a:pt x="1873" y="83"/>
                    </a:lnTo>
                    <a:close/>
                    <a:moveTo>
                      <a:pt x="138" y="74"/>
                    </a:moveTo>
                    <a:lnTo>
                      <a:pt x="140" y="75"/>
                    </a:lnTo>
                    <a:lnTo>
                      <a:pt x="138" y="74"/>
                    </a:lnTo>
                    <a:close/>
                    <a:moveTo>
                      <a:pt x="133" y="70"/>
                    </a:moveTo>
                    <a:lnTo>
                      <a:pt x="136" y="73"/>
                    </a:lnTo>
                    <a:lnTo>
                      <a:pt x="138" y="74"/>
                    </a:lnTo>
                    <a:lnTo>
                      <a:pt x="131" y="82"/>
                    </a:lnTo>
                    <a:lnTo>
                      <a:pt x="126" y="77"/>
                    </a:lnTo>
                    <a:lnTo>
                      <a:pt x="133" y="70"/>
                    </a:lnTo>
                    <a:close/>
                    <a:moveTo>
                      <a:pt x="1888" y="67"/>
                    </a:moveTo>
                    <a:lnTo>
                      <a:pt x="1896" y="75"/>
                    </a:lnTo>
                    <a:lnTo>
                      <a:pt x="1890" y="81"/>
                    </a:lnTo>
                    <a:lnTo>
                      <a:pt x="1883" y="73"/>
                    </a:lnTo>
                    <a:lnTo>
                      <a:pt x="1888" y="67"/>
                    </a:lnTo>
                    <a:close/>
                    <a:moveTo>
                      <a:pt x="117" y="55"/>
                    </a:moveTo>
                    <a:lnTo>
                      <a:pt x="122" y="60"/>
                    </a:lnTo>
                    <a:lnTo>
                      <a:pt x="115" y="67"/>
                    </a:lnTo>
                    <a:lnTo>
                      <a:pt x="110" y="63"/>
                    </a:lnTo>
                    <a:lnTo>
                      <a:pt x="117" y="55"/>
                    </a:lnTo>
                    <a:close/>
                    <a:moveTo>
                      <a:pt x="1905" y="53"/>
                    </a:moveTo>
                    <a:lnTo>
                      <a:pt x="1911" y="61"/>
                    </a:lnTo>
                    <a:lnTo>
                      <a:pt x="1906" y="65"/>
                    </a:lnTo>
                    <a:lnTo>
                      <a:pt x="1899" y="57"/>
                    </a:lnTo>
                    <a:lnTo>
                      <a:pt x="1905" y="53"/>
                    </a:lnTo>
                    <a:close/>
                    <a:moveTo>
                      <a:pt x="101" y="41"/>
                    </a:moveTo>
                    <a:lnTo>
                      <a:pt x="106" y="45"/>
                    </a:lnTo>
                    <a:lnTo>
                      <a:pt x="99" y="53"/>
                    </a:lnTo>
                    <a:lnTo>
                      <a:pt x="95" y="49"/>
                    </a:lnTo>
                    <a:lnTo>
                      <a:pt x="101" y="41"/>
                    </a:lnTo>
                    <a:close/>
                    <a:moveTo>
                      <a:pt x="1921" y="40"/>
                    </a:moveTo>
                    <a:lnTo>
                      <a:pt x="1928" y="48"/>
                    </a:lnTo>
                    <a:lnTo>
                      <a:pt x="1922" y="52"/>
                    </a:lnTo>
                    <a:lnTo>
                      <a:pt x="1916" y="44"/>
                    </a:lnTo>
                    <a:lnTo>
                      <a:pt x="1921" y="40"/>
                    </a:lnTo>
                    <a:close/>
                    <a:moveTo>
                      <a:pt x="1939" y="28"/>
                    </a:moveTo>
                    <a:lnTo>
                      <a:pt x="1944" y="37"/>
                    </a:lnTo>
                    <a:lnTo>
                      <a:pt x="1939" y="40"/>
                    </a:lnTo>
                    <a:lnTo>
                      <a:pt x="1933" y="31"/>
                    </a:lnTo>
                    <a:lnTo>
                      <a:pt x="1939" y="28"/>
                    </a:lnTo>
                    <a:close/>
                    <a:moveTo>
                      <a:pt x="82" y="28"/>
                    </a:moveTo>
                    <a:lnTo>
                      <a:pt x="88" y="31"/>
                    </a:lnTo>
                    <a:lnTo>
                      <a:pt x="86" y="30"/>
                    </a:lnTo>
                    <a:lnTo>
                      <a:pt x="88" y="32"/>
                    </a:lnTo>
                    <a:lnTo>
                      <a:pt x="89" y="32"/>
                    </a:lnTo>
                    <a:lnTo>
                      <a:pt x="82" y="40"/>
                    </a:lnTo>
                    <a:lnTo>
                      <a:pt x="81" y="40"/>
                    </a:lnTo>
                    <a:lnTo>
                      <a:pt x="77" y="37"/>
                    </a:lnTo>
                    <a:lnTo>
                      <a:pt x="82" y="28"/>
                    </a:lnTo>
                    <a:close/>
                    <a:moveTo>
                      <a:pt x="70" y="20"/>
                    </a:moveTo>
                    <a:lnTo>
                      <a:pt x="71" y="21"/>
                    </a:lnTo>
                    <a:lnTo>
                      <a:pt x="70" y="20"/>
                    </a:lnTo>
                    <a:close/>
                    <a:moveTo>
                      <a:pt x="1959" y="18"/>
                    </a:moveTo>
                    <a:lnTo>
                      <a:pt x="1962" y="27"/>
                    </a:lnTo>
                    <a:lnTo>
                      <a:pt x="1955" y="29"/>
                    </a:lnTo>
                    <a:lnTo>
                      <a:pt x="1952" y="20"/>
                    </a:lnTo>
                    <a:lnTo>
                      <a:pt x="1959" y="18"/>
                    </a:lnTo>
                    <a:close/>
                    <a:moveTo>
                      <a:pt x="63" y="18"/>
                    </a:moveTo>
                    <a:lnTo>
                      <a:pt x="69" y="20"/>
                    </a:lnTo>
                    <a:lnTo>
                      <a:pt x="70" y="20"/>
                    </a:lnTo>
                    <a:lnTo>
                      <a:pt x="67" y="26"/>
                    </a:lnTo>
                    <a:lnTo>
                      <a:pt x="66" y="29"/>
                    </a:lnTo>
                    <a:lnTo>
                      <a:pt x="65" y="29"/>
                    </a:lnTo>
                    <a:lnTo>
                      <a:pt x="59" y="27"/>
                    </a:lnTo>
                    <a:lnTo>
                      <a:pt x="63" y="18"/>
                    </a:lnTo>
                    <a:close/>
                    <a:moveTo>
                      <a:pt x="1978" y="10"/>
                    </a:moveTo>
                    <a:lnTo>
                      <a:pt x="1982" y="19"/>
                    </a:lnTo>
                    <a:lnTo>
                      <a:pt x="1975" y="21"/>
                    </a:lnTo>
                    <a:lnTo>
                      <a:pt x="1972" y="12"/>
                    </a:lnTo>
                    <a:lnTo>
                      <a:pt x="1978" y="10"/>
                    </a:lnTo>
                    <a:close/>
                    <a:moveTo>
                      <a:pt x="43" y="10"/>
                    </a:moveTo>
                    <a:lnTo>
                      <a:pt x="50" y="12"/>
                    </a:lnTo>
                    <a:lnTo>
                      <a:pt x="46" y="22"/>
                    </a:lnTo>
                    <a:lnTo>
                      <a:pt x="40" y="20"/>
                    </a:lnTo>
                    <a:lnTo>
                      <a:pt x="43" y="10"/>
                    </a:lnTo>
                    <a:close/>
                    <a:moveTo>
                      <a:pt x="2000" y="5"/>
                    </a:moveTo>
                    <a:lnTo>
                      <a:pt x="2002" y="15"/>
                    </a:lnTo>
                    <a:lnTo>
                      <a:pt x="1995" y="16"/>
                    </a:lnTo>
                    <a:lnTo>
                      <a:pt x="1993" y="6"/>
                    </a:lnTo>
                    <a:lnTo>
                      <a:pt x="2000" y="5"/>
                    </a:lnTo>
                    <a:close/>
                    <a:moveTo>
                      <a:pt x="23" y="4"/>
                    </a:moveTo>
                    <a:lnTo>
                      <a:pt x="30" y="6"/>
                    </a:lnTo>
                    <a:lnTo>
                      <a:pt x="26" y="16"/>
                    </a:lnTo>
                    <a:lnTo>
                      <a:pt x="20" y="14"/>
                    </a:lnTo>
                    <a:lnTo>
                      <a:pt x="23" y="4"/>
                    </a:lnTo>
                    <a:close/>
                    <a:moveTo>
                      <a:pt x="1" y="0"/>
                    </a:moveTo>
                    <a:lnTo>
                      <a:pt x="8" y="0"/>
                    </a:lnTo>
                    <a:lnTo>
                      <a:pt x="7" y="10"/>
                    </a:lnTo>
                    <a:lnTo>
                      <a:pt x="0" y="10"/>
                    </a:lnTo>
                    <a:lnTo>
                      <a:pt x="1" y="0"/>
                    </a:lnTo>
                    <a:close/>
                  </a:path>
                </a:pathLst>
              </a:custGeom>
              <a:solidFill>
                <a:srgbClr val="00FF00"/>
              </a:solidFill>
              <a:ln w="0">
                <a:solidFill>
                  <a:srgbClr val="00FF00"/>
                </a:solidFill>
                <a:round/>
                <a:headEnd/>
                <a:tailEnd/>
              </a:ln>
            </p:spPr>
            <p:txBody>
              <a:bodyPr>
                <a:prstTxWarp prst="textNoShape">
                  <a:avLst/>
                </a:prstTxWarp>
              </a:bodyPr>
              <a:lstStyle/>
              <a:p>
                <a:endParaRPr lang="en-US"/>
              </a:p>
            </p:txBody>
          </p:sp>
          <p:sp>
            <p:nvSpPr>
              <p:cNvPr id="76012" name="Freeform 291"/>
              <p:cNvSpPr>
                <a:spLocks noEditPoints="1"/>
              </p:cNvSpPr>
              <p:nvPr/>
            </p:nvSpPr>
            <p:spPr bwMode="auto">
              <a:xfrm>
                <a:off x="1957" y="2027"/>
                <a:ext cx="1998" cy="478"/>
              </a:xfrm>
              <a:custGeom>
                <a:avLst/>
                <a:gdLst>
                  <a:gd name="T0" fmla="*/ 979 w 1998"/>
                  <a:gd name="T1" fmla="*/ 466 h 478"/>
                  <a:gd name="T2" fmla="*/ 1068 w 1998"/>
                  <a:gd name="T3" fmla="*/ 464 h 478"/>
                  <a:gd name="T4" fmla="*/ 952 w 1998"/>
                  <a:gd name="T5" fmla="*/ 476 h 478"/>
                  <a:gd name="T6" fmla="*/ 1093 w 1998"/>
                  <a:gd name="T7" fmla="*/ 463 h 478"/>
                  <a:gd name="T8" fmla="*/ 897 w 1998"/>
                  <a:gd name="T9" fmla="*/ 461 h 478"/>
                  <a:gd name="T10" fmla="*/ 850 w 1998"/>
                  <a:gd name="T11" fmla="*/ 454 h 478"/>
                  <a:gd name="T12" fmla="*/ 784 w 1998"/>
                  <a:gd name="T13" fmla="*/ 453 h 478"/>
                  <a:gd name="T14" fmla="*/ 1174 w 1998"/>
                  <a:gd name="T15" fmla="*/ 453 h 478"/>
                  <a:gd name="T16" fmla="*/ 816 w 1998"/>
                  <a:gd name="T17" fmla="*/ 459 h 478"/>
                  <a:gd name="T18" fmla="*/ 1229 w 1998"/>
                  <a:gd name="T19" fmla="*/ 443 h 478"/>
                  <a:gd name="T20" fmla="*/ 738 w 1998"/>
                  <a:gd name="T21" fmla="*/ 433 h 478"/>
                  <a:gd name="T22" fmla="*/ 738 w 1998"/>
                  <a:gd name="T23" fmla="*/ 433 h 478"/>
                  <a:gd name="T24" fmla="*/ 1258 w 1998"/>
                  <a:gd name="T25" fmla="*/ 438 h 478"/>
                  <a:gd name="T26" fmla="*/ 1307 w 1998"/>
                  <a:gd name="T27" fmla="*/ 423 h 478"/>
                  <a:gd name="T28" fmla="*/ 689 w 1998"/>
                  <a:gd name="T29" fmla="*/ 429 h 478"/>
                  <a:gd name="T30" fmla="*/ 1343 w 1998"/>
                  <a:gd name="T31" fmla="*/ 422 h 478"/>
                  <a:gd name="T32" fmla="*/ 667 w 1998"/>
                  <a:gd name="T33" fmla="*/ 410 h 478"/>
                  <a:gd name="T34" fmla="*/ 620 w 1998"/>
                  <a:gd name="T35" fmla="*/ 405 h 478"/>
                  <a:gd name="T36" fmla="*/ 1384 w 1998"/>
                  <a:gd name="T37" fmla="*/ 396 h 478"/>
                  <a:gd name="T38" fmla="*/ 612 w 1998"/>
                  <a:gd name="T39" fmla="*/ 400 h 478"/>
                  <a:gd name="T40" fmla="*/ 1408 w 1998"/>
                  <a:gd name="T41" fmla="*/ 386 h 478"/>
                  <a:gd name="T42" fmla="*/ 587 w 1998"/>
                  <a:gd name="T43" fmla="*/ 389 h 478"/>
                  <a:gd name="T44" fmla="*/ 1461 w 1998"/>
                  <a:gd name="T45" fmla="*/ 374 h 478"/>
                  <a:gd name="T46" fmla="*/ 1458 w 1998"/>
                  <a:gd name="T47" fmla="*/ 364 h 478"/>
                  <a:gd name="T48" fmla="*/ 1499 w 1998"/>
                  <a:gd name="T49" fmla="*/ 340 h 478"/>
                  <a:gd name="T50" fmla="*/ 1499 w 1998"/>
                  <a:gd name="T51" fmla="*/ 340 h 478"/>
                  <a:gd name="T52" fmla="*/ 1529 w 1998"/>
                  <a:gd name="T53" fmla="*/ 323 h 478"/>
                  <a:gd name="T54" fmla="*/ 481 w 1998"/>
                  <a:gd name="T55" fmla="*/ 321 h 478"/>
                  <a:gd name="T56" fmla="*/ 472 w 1998"/>
                  <a:gd name="T57" fmla="*/ 315 h 478"/>
                  <a:gd name="T58" fmla="*/ 445 w 1998"/>
                  <a:gd name="T59" fmla="*/ 296 h 478"/>
                  <a:gd name="T60" fmla="*/ 1602 w 1998"/>
                  <a:gd name="T61" fmla="*/ 286 h 478"/>
                  <a:gd name="T62" fmla="*/ 405 w 1998"/>
                  <a:gd name="T63" fmla="*/ 269 h 478"/>
                  <a:gd name="T64" fmla="*/ 417 w 1998"/>
                  <a:gd name="T65" fmla="*/ 288 h 478"/>
                  <a:gd name="T66" fmla="*/ 1634 w 1998"/>
                  <a:gd name="T67" fmla="*/ 250 h 478"/>
                  <a:gd name="T68" fmla="*/ 1634 w 1998"/>
                  <a:gd name="T69" fmla="*/ 250 h 478"/>
                  <a:gd name="T70" fmla="*/ 372 w 1998"/>
                  <a:gd name="T71" fmla="*/ 255 h 478"/>
                  <a:gd name="T72" fmla="*/ 1661 w 1998"/>
                  <a:gd name="T73" fmla="*/ 228 h 478"/>
                  <a:gd name="T74" fmla="*/ 1697 w 1998"/>
                  <a:gd name="T75" fmla="*/ 198 h 478"/>
                  <a:gd name="T76" fmla="*/ 321 w 1998"/>
                  <a:gd name="T77" fmla="*/ 200 h 478"/>
                  <a:gd name="T78" fmla="*/ 1725 w 1998"/>
                  <a:gd name="T79" fmla="*/ 188 h 478"/>
                  <a:gd name="T80" fmla="*/ 272 w 1998"/>
                  <a:gd name="T81" fmla="*/ 173 h 478"/>
                  <a:gd name="T82" fmla="*/ 1760 w 1998"/>
                  <a:gd name="T83" fmla="*/ 144 h 478"/>
                  <a:gd name="T84" fmla="*/ 247 w 1998"/>
                  <a:gd name="T85" fmla="*/ 151 h 478"/>
                  <a:gd name="T86" fmla="*/ 1785 w 1998"/>
                  <a:gd name="T87" fmla="*/ 122 h 478"/>
                  <a:gd name="T88" fmla="*/ 1821 w 1998"/>
                  <a:gd name="T89" fmla="*/ 91 h 478"/>
                  <a:gd name="T90" fmla="*/ 1821 w 1998"/>
                  <a:gd name="T91" fmla="*/ 91 h 478"/>
                  <a:gd name="T92" fmla="*/ 1848 w 1998"/>
                  <a:gd name="T93" fmla="*/ 71 h 478"/>
                  <a:gd name="T94" fmla="*/ 1848 w 1998"/>
                  <a:gd name="T95" fmla="*/ 71 h 478"/>
                  <a:gd name="T96" fmla="*/ 1887 w 1998"/>
                  <a:gd name="T97" fmla="*/ 42 h 478"/>
                  <a:gd name="T98" fmla="*/ 1875 w 1998"/>
                  <a:gd name="T99" fmla="*/ 50 h 478"/>
                  <a:gd name="T100" fmla="*/ 124 w 1998"/>
                  <a:gd name="T101" fmla="*/ 42 h 478"/>
                  <a:gd name="T102" fmla="*/ 80 w 1998"/>
                  <a:gd name="T103" fmla="*/ 19 h 478"/>
                  <a:gd name="T104" fmla="*/ 81 w 1998"/>
                  <a:gd name="T105" fmla="*/ 30 h 478"/>
                  <a:gd name="T106" fmla="*/ 53 w 1998"/>
                  <a:gd name="T107" fmla="*/ 20 h 478"/>
                  <a:gd name="T108" fmla="*/ 1950 w 1998"/>
                  <a:gd name="T109" fmla="*/ 22 h 478"/>
                  <a:gd name="T110" fmla="*/ 1997 w 1998"/>
                  <a:gd name="T111" fmla="*/ 0 h 478"/>
                  <a:gd name="T112" fmla="*/ 22 w 1998"/>
                  <a:gd name="T113" fmla="*/ 3 h 4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98"/>
                  <a:gd name="T172" fmla="*/ 0 h 478"/>
                  <a:gd name="T173" fmla="*/ 1998 w 1998"/>
                  <a:gd name="T174" fmla="*/ 478 h 4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98" h="478">
                    <a:moveTo>
                      <a:pt x="1034" y="466"/>
                    </a:moveTo>
                    <a:lnTo>
                      <a:pt x="1034" y="477"/>
                    </a:lnTo>
                    <a:lnTo>
                      <a:pt x="1013" y="478"/>
                    </a:lnTo>
                    <a:lnTo>
                      <a:pt x="1013" y="467"/>
                    </a:lnTo>
                    <a:lnTo>
                      <a:pt x="1034" y="466"/>
                    </a:lnTo>
                    <a:close/>
                    <a:moveTo>
                      <a:pt x="979" y="466"/>
                    </a:moveTo>
                    <a:lnTo>
                      <a:pt x="985" y="466"/>
                    </a:lnTo>
                    <a:lnTo>
                      <a:pt x="985" y="477"/>
                    </a:lnTo>
                    <a:lnTo>
                      <a:pt x="979" y="477"/>
                    </a:lnTo>
                    <a:lnTo>
                      <a:pt x="979" y="466"/>
                    </a:lnTo>
                    <a:close/>
                    <a:moveTo>
                      <a:pt x="1060" y="464"/>
                    </a:moveTo>
                    <a:lnTo>
                      <a:pt x="1068" y="464"/>
                    </a:lnTo>
                    <a:lnTo>
                      <a:pt x="1068" y="475"/>
                    </a:lnTo>
                    <a:lnTo>
                      <a:pt x="1060" y="475"/>
                    </a:lnTo>
                    <a:lnTo>
                      <a:pt x="1060" y="464"/>
                    </a:lnTo>
                    <a:close/>
                    <a:moveTo>
                      <a:pt x="930" y="463"/>
                    </a:moveTo>
                    <a:lnTo>
                      <a:pt x="952" y="465"/>
                    </a:lnTo>
                    <a:lnTo>
                      <a:pt x="952" y="476"/>
                    </a:lnTo>
                    <a:lnTo>
                      <a:pt x="930" y="474"/>
                    </a:lnTo>
                    <a:lnTo>
                      <a:pt x="930" y="463"/>
                    </a:lnTo>
                    <a:close/>
                    <a:moveTo>
                      <a:pt x="1115" y="462"/>
                    </a:moveTo>
                    <a:lnTo>
                      <a:pt x="1116" y="472"/>
                    </a:lnTo>
                    <a:lnTo>
                      <a:pt x="1094" y="473"/>
                    </a:lnTo>
                    <a:lnTo>
                      <a:pt x="1093" y="463"/>
                    </a:lnTo>
                    <a:lnTo>
                      <a:pt x="1115" y="462"/>
                    </a:lnTo>
                    <a:close/>
                    <a:moveTo>
                      <a:pt x="897" y="461"/>
                    </a:moveTo>
                    <a:lnTo>
                      <a:pt x="905" y="462"/>
                    </a:lnTo>
                    <a:lnTo>
                      <a:pt x="904" y="472"/>
                    </a:lnTo>
                    <a:lnTo>
                      <a:pt x="896" y="471"/>
                    </a:lnTo>
                    <a:lnTo>
                      <a:pt x="897" y="461"/>
                    </a:lnTo>
                    <a:close/>
                    <a:moveTo>
                      <a:pt x="1148" y="457"/>
                    </a:moveTo>
                    <a:lnTo>
                      <a:pt x="1149" y="467"/>
                    </a:lnTo>
                    <a:lnTo>
                      <a:pt x="1142" y="468"/>
                    </a:lnTo>
                    <a:lnTo>
                      <a:pt x="1141" y="459"/>
                    </a:lnTo>
                    <a:lnTo>
                      <a:pt x="1148" y="457"/>
                    </a:lnTo>
                    <a:close/>
                    <a:moveTo>
                      <a:pt x="850" y="454"/>
                    </a:moveTo>
                    <a:lnTo>
                      <a:pt x="871" y="457"/>
                    </a:lnTo>
                    <a:lnTo>
                      <a:pt x="870" y="467"/>
                    </a:lnTo>
                    <a:lnTo>
                      <a:pt x="849" y="464"/>
                    </a:lnTo>
                    <a:lnTo>
                      <a:pt x="850" y="454"/>
                    </a:lnTo>
                    <a:close/>
                    <a:moveTo>
                      <a:pt x="783" y="453"/>
                    </a:moveTo>
                    <a:lnTo>
                      <a:pt x="784" y="453"/>
                    </a:lnTo>
                    <a:lnTo>
                      <a:pt x="789" y="454"/>
                    </a:lnTo>
                    <a:lnTo>
                      <a:pt x="783" y="453"/>
                    </a:lnTo>
                    <a:close/>
                    <a:moveTo>
                      <a:pt x="1195" y="449"/>
                    </a:moveTo>
                    <a:lnTo>
                      <a:pt x="1196" y="459"/>
                    </a:lnTo>
                    <a:lnTo>
                      <a:pt x="1176" y="463"/>
                    </a:lnTo>
                    <a:lnTo>
                      <a:pt x="1174" y="453"/>
                    </a:lnTo>
                    <a:lnTo>
                      <a:pt x="1175" y="453"/>
                    </a:lnTo>
                    <a:lnTo>
                      <a:pt x="1195" y="449"/>
                    </a:lnTo>
                    <a:close/>
                    <a:moveTo>
                      <a:pt x="817" y="449"/>
                    </a:moveTo>
                    <a:lnTo>
                      <a:pt x="824" y="450"/>
                    </a:lnTo>
                    <a:lnTo>
                      <a:pt x="823" y="460"/>
                    </a:lnTo>
                    <a:lnTo>
                      <a:pt x="816" y="459"/>
                    </a:lnTo>
                    <a:lnTo>
                      <a:pt x="817" y="449"/>
                    </a:lnTo>
                    <a:close/>
                    <a:moveTo>
                      <a:pt x="1229" y="443"/>
                    </a:moveTo>
                    <a:lnTo>
                      <a:pt x="1230" y="453"/>
                    </a:lnTo>
                    <a:lnTo>
                      <a:pt x="1223" y="454"/>
                    </a:lnTo>
                    <a:lnTo>
                      <a:pt x="1221" y="444"/>
                    </a:lnTo>
                    <a:lnTo>
                      <a:pt x="1229" y="443"/>
                    </a:lnTo>
                    <a:close/>
                    <a:moveTo>
                      <a:pt x="770" y="440"/>
                    </a:moveTo>
                    <a:lnTo>
                      <a:pt x="791" y="444"/>
                    </a:lnTo>
                    <a:lnTo>
                      <a:pt x="790" y="454"/>
                    </a:lnTo>
                    <a:lnTo>
                      <a:pt x="768" y="450"/>
                    </a:lnTo>
                    <a:lnTo>
                      <a:pt x="770" y="440"/>
                    </a:lnTo>
                    <a:close/>
                    <a:moveTo>
                      <a:pt x="738" y="433"/>
                    </a:moveTo>
                    <a:lnTo>
                      <a:pt x="741" y="434"/>
                    </a:lnTo>
                    <a:lnTo>
                      <a:pt x="745" y="434"/>
                    </a:lnTo>
                    <a:lnTo>
                      <a:pt x="743" y="444"/>
                    </a:lnTo>
                    <a:lnTo>
                      <a:pt x="738" y="444"/>
                    </a:lnTo>
                    <a:lnTo>
                      <a:pt x="735" y="443"/>
                    </a:lnTo>
                    <a:lnTo>
                      <a:pt x="738" y="433"/>
                    </a:lnTo>
                    <a:close/>
                    <a:moveTo>
                      <a:pt x="1275" y="432"/>
                    </a:moveTo>
                    <a:lnTo>
                      <a:pt x="1278" y="442"/>
                    </a:lnTo>
                    <a:lnTo>
                      <a:pt x="1260" y="448"/>
                    </a:lnTo>
                    <a:lnTo>
                      <a:pt x="1257" y="448"/>
                    </a:lnTo>
                    <a:lnTo>
                      <a:pt x="1254" y="438"/>
                    </a:lnTo>
                    <a:lnTo>
                      <a:pt x="1258" y="438"/>
                    </a:lnTo>
                    <a:lnTo>
                      <a:pt x="1275" y="432"/>
                    </a:lnTo>
                    <a:close/>
                    <a:moveTo>
                      <a:pt x="1307" y="423"/>
                    </a:moveTo>
                    <a:lnTo>
                      <a:pt x="1310" y="433"/>
                    </a:lnTo>
                    <a:lnTo>
                      <a:pt x="1303" y="435"/>
                    </a:lnTo>
                    <a:lnTo>
                      <a:pt x="1299" y="426"/>
                    </a:lnTo>
                    <a:lnTo>
                      <a:pt x="1307" y="423"/>
                    </a:lnTo>
                    <a:close/>
                    <a:moveTo>
                      <a:pt x="692" y="419"/>
                    </a:moveTo>
                    <a:lnTo>
                      <a:pt x="706" y="423"/>
                    </a:lnTo>
                    <a:lnTo>
                      <a:pt x="713" y="424"/>
                    </a:lnTo>
                    <a:lnTo>
                      <a:pt x="710" y="434"/>
                    </a:lnTo>
                    <a:lnTo>
                      <a:pt x="703" y="433"/>
                    </a:lnTo>
                    <a:lnTo>
                      <a:pt x="689" y="429"/>
                    </a:lnTo>
                    <a:lnTo>
                      <a:pt x="692" y="419"/>
                    </a:lnTo>
                    <a:close/>
                    <a:moveTo>
                      <a:pt x="1352" y="408"/>
                    </a:moveTo>
                    <a:lnTo>
                      <a:pt x="1355" y="417"/>
                    </a:lnTo>
                    <a:lnTo>
                      <a:pt x="1345" y="421"/>
                    </a:lnTo>
                    <a:lnTo>
                      <a:pt x="1338" y="423"/>
                    </a:lnTo>
                    <a:lnTo>
                      <a:pt x="1343" y="422"/>
                    </a:lnTo>
                    <a:lnTo>
                      <a:pt x="1335" y="424"/>
                    </a:lnTo>
                    <a:lnTo>
                      <a:pt x="1332" y="415"/>
                    </a:lnTo>
                    <a:lnTo>
                      <a:pt x="1341" y="412"/>
                    </a:lnTo>
                    <a:lnTo>
                      <a:pt x="1352" y="408"/>
                    </a:lnTo>
                    <a:close/>
                    <a:moveTo>
                      <a:pt x="660" y="408"/>
                    </a:moveTo>
                    <a:lnTo>
                      <a:pt x="667" y="410"/>
                    </a:lnTo>
                    <a:lnTo>
                      <a:pt x="664" y="419"/>
                    </a:lnTo>
                    <a:lnTo>
                      <a:pt x="657" y="417"/>
                    </a:lnTo>
                    <a:lnTo>
                      <a:pt x="660" y="408"/>
                    </a:lnTo>
                    <a:close/>
                    <a:moveTo>
                      <a:pt x="617" y="404"/>
                    </a:moveTo>
                    <a:lnTo>
                      <a:pt x="618" y="404"/>
                    </a:lnTo>
                    <a:lnTo>
                      <a:pt x="620" y="405"/>
                    </a:lnTo>
                    <a:lnTo>
                      <a:pt x="617" y="404"/>
                    </a:lnTo>
                    <a:close/>
                    <a:moveTo>
                      <a:pt x="1384" y="396"/>
                    </a:moveTo>
                    <a:lnTo>
                      <a:pt x="1387" y="405"/>
                    </a:lnTo>
                    <a:lnTo>
                      <a:pt x="1381" y="407"/>
                    </a:lnTo>
                    <a:lnTo>
                      <a:pt x="1377" y="398"/>
                    </a:lnTo>
                    <a:lnTo>
                      <a:pt x="1384" y="396"/>
                    </a:lnTo>
                    <a:close/>
                    <a:moveTo>
                      <a:pt x="616" y="392"/>
                    </a:moveTo>
                    <a:lnTo>
                      <a:pt x="621" y="394"/>
                    </a:lnTo>
                    <a:lnTo>
                      <a:pt x="635" y="398"/>
                    </a:lnTo>
                    <a:lnTo>
                      <a:pt x="632" y="408"/>
                    </a:lnTo>
                    <a:lnTo>
                      <a:pt x="618" y="404"/>
                    </a:lnTo>
                    <a:lnTo>
                      <a:pt x="612" y="400"/>
                    </a:lnTo>
                    <a:lnTo>
                      <a:pt x="616" y="392"/>
                    </a:lnTo>
                    <a:close/>
                    <a:moveTo>
                      <a:pt x="1428" y="377"/>
                    </a:moveTo>
                    <a:lnTo>
                      <a:pt x="1432" y="386"/>
                    </a:lnTo>
                    <a:lnTo>
                      <a:pt x="1428" y="388"/>
                    </a:lnTo>
                    <a:lnTo>
                      <a:pt x="1412" y="395"/>
                    </a:lnTo>
                    <a:lnTo>
                      <a:pt x="1408" y="386"/>
                    </a:lnTo>
                    <a:lnTo>
                      <a:pt x="1424" y="379"/>
                    </a:lnTo>
                    <a:lnTo>
                      <a:pt x="1428" y="377"/>
                    </a:lnTo>
                    <a:close/>
                    <a:moveTo>
                      <a:pt x="586" y="377"/>
                    </a:moveTo>
                    <a:lnTo>
                      <a:pt x="589" y="379"/>
                    </a:lnTo>
                    <a:lnTo>
                      <a:pt x="591" y="381"/>
                    </a:lnTo>
                    <a:lnTo>
                      <a:pt x="587" y="389"/>
                    </a:lnTo>
                    <a:lnTo>
                      <a:pt x="584" y="388"/>
                    </a:lnTo>
                    <a:lnTo>
                      <a:pt x="581" y="386"/>
                    </a:lnTo>
                    <a:lnTo>
                      <a:pt x="586" y="377"/>
                    </a:lnTo>
                    <a:close/>
                    <a:moveTo>
                      <a:pt x="1458" y="364"/>
                    </a:moveTo>
                    <a:lnTo>
                      <a:pt x="1463" y="373"/>
                    </a:lnTo>
                    <a:lnTo>
                      <a:pt x="1461" y="374"/>
                    </a:lnTo>
                    <a:lnTo>
                      <a:pt x="1462" y="373"/>
                    </a:lnTo>
                    <a:lnTo>
                      <a:pt x="1460" y="374"/>
                    </a:lnTo>
                    <a:lnTo>
                      <a:pt x="1457" y="376"/>
                    </a:lnTo>
                    <a:lnTo>
                      <a:pt x="1452" y="367"/>
                    </a:lnTo>
                    <a:lnTo>
                      <a:pt x="1455" y="365"/>
                    </a:lnTo>
                    <a:lnTo>
                      <a:pt x="1458" y="364"/>
                    </a:lnTo>
                    <a:close/>
                    <a:moveTo>
                      <a:pt x="543" y="355"/>
                    </a:moveTo>
                    <a:lnTo>
                      <a:pt x="561" y="365"/>
                    </a:lnTo>
                    <a:lnTo>
                      <a:pt x="557" y="374"/>
                    </a:lnTo>
                    <a:lnTo>
                      <a:pt x="538" y="364"/>
                    </a:lnTo>
                    <a:lnTo>
                      <a:pt x="543" y="355"/>
                    </a:lnTo>
                    <a:close/>
                    <a:moveTo>
                      <a:pt x="1499" y="340"/>
                    </a:moveTo>
                    <a:lnTo>
                      <a:pt x="1504" y="349"/>
                    </a:lnTo>
                    <a:lnTo>
                      <a:pt x="1490" y="357"/>
                    </a:lnTo>
                    <a:lnTo>
                      <a:pt x="1486" y="360"/>
                    </a:lnTo>
                    <a:lnTo>
                      <a:pt x="1481" y="351"/>
                    </a:lnTo>
                    <a:lnTo>
                      <a:pt x="1484" y="349"/>
                    </a:lnTo>
                    <a:lnTo>
                      <a:pt x="1499" y="340"/>
                    </a:lnTo>
                    <a:close/>
                    <a:moveTo>
                      <a:pt x="514" y="339"/>
                    </a:moveTo>
                    <a:lnTo>
                      <a:pt x="520" y="342"/>
                    </a:lnTo>
                    <a:lnTo>
                      <a:pt x="514" y="351"/>
                    </a:lnTo>
                    <a:lnTo>
                      <a:pt x="509" y="348"/>
                    </a:lnTo>
                    <a:lnTo>
                      <a:pt x="514" y="339"/>
                    </a:lnTo>
                    <a:close/>
                    <a:moveTo>
                      <a:pt x="1529" y="323"/>
                    </a:moveTo>
                    <a:lnTo>
                      <a:pt x="1533" y="332"/>
                    </a:lnTo>
                    <a:lnTo>
                      <a:pt x="1527" y="336"/>
                    </a:lnTo>
                    <a:lnTo>
                      <a:pt x="1522" y="327"/>
                    </a:lnTo>
                    <a:lnTo>
                      <a:pt x="1529" y="323"/>
                    </a:lnTo>
                    <a:close/>
                    <a:moveTo>
                      <a:pt x="472" y="315"/>
                    </a:moveTo>
                    <a:lnTo>
                      <a:pt x="481" y="321"/>
                    </a:lnTo>
                    <a:lnTo>
                      <a:pt x="481" y="320"/>
                    </a:lnTo>
                    <a:lnTo>
                      <a:pt x="490" y="326"/>
                    </a:lnTo>
                    <a:lnTo>
                      <a:pt x="484" y="334"/>
                    </a:lnTo>
                    <a:lnTo>
                      <a:pt x="476" y="329"/>
                    </a:lnTo>
                    <a:lnTo>
                      <a:pt x="467" y="322"/>
                    </a:lnTo>
                    <a:lnTo>
                      <a:pt x="472" y="315"/>
                    </a:lnTo>
                    <a:close/>
                    <a:moveTo>
                      <a:pt x="1569" y="297"/>
                    </a:moveTo>
                    <a:lnTo>
                      <a:pt x="1574" y="306"/>
                    </a:lnTo>
                    <a:lnTo>
                      <a:pt x="1557" y="318"/>
                    </a:lnTo>
                    <a:lnTo>
                      <a:pt x="1551" y="309"/>
                    </a:lnTo>
                    <a:lnTo>
                      <a:pt x="1569" y="297"/>
                    </a:lnTo>
                    <a:close/>
                    <a:moveTo>
                      <a:pt x="445" y="296"/>
                    </a:moveTo>
                    <a:lnTo>
                      <a:pt x="450" y="299"/>
                    </a:lnTo>
                    <a:lnTo>
                      <a:pt x="445" y="307"/>
                    </a:lnTo>
                    <a:lnTo>
                      <a:pt x="439" y="304"/>
                    </a:lnTo>
                    <a:lnTo>
                      <a:pt x="445" y="296"/>
                    </a:lnTo>
                    <a:close/>
                    <a:moveTo>
                      <a:pt x="1596" y="278"/>
                    </a:moveTo>
                    <a:lnTo>
                      <a:pt x="1602" y="286"/>
                    </a:lnTo>
                    <a:lnTo>
                      <a:pt x="1599" y="288"/>
                    </a:lnTo>
                    <a:lnTo>
                      <a:pt x="1596" y="289"/>
                    </a:lnTo>
                    <a:lnTo>
                      <a:pt x="1591" y="282"/>
                    </a:lnTo>
                    <a:lnTo>
                      <a:pt x="1594" y="281"/>
                    </a:lnTo>
                    <a:lnTo>
                      <a:pt x="1596" y="278"/>
                    </a:lnTo>
                    <a:close/>
                    <a:moveTo>
                      <a:pt x="405" y="269"/>
                    </a:moveTo>
                    <a:lnTo>
                      <a:pt x="414" y="275"/>
                    </a:lnTo>
                    <a:lnTo>
                      <a:pt x="414" y="274"/>
                    </a:lnTo>
                    <a:lnTo>
                      <a:pt x="423" y="279"/>
                    </a:lnTo>
                    <a:lnTo>
                      <a:pt x="415" y="275"/>
                    </a:lnTo>
                    <a:lnTo>
                      <a:pt x="423" y="281"/>
                    </a:lnTo>
                    <a:lnTo>
                      <a:pt x="417" y="288"/>
                    </a:lnTo>
                    <a:lnTo>
                      <a:pt x="409" y="283"/>
                    </a:lnTo>
                    <a:lnTo>
                      <a:pt x="410" y="284"/>
                    </a:lnTo>
                    <a:lnTo>
                      <a:pt x="408" y="283"/>
                    </a:lnTo>
                    <a:lnTo>
                      <a:pt x="399" y="276"/>
                    </a:lnTo>
                    <a:lnTo>
                      <a:pt x="405" y="269"/>
                    </a:lnTo>
                    <a:close/>
                    <a:moveTo>
                      <a:pt x="1634" y="250"/>
                    </a:moveTo>
                    <a:lnTo>
                      <a:pt x="1641" y="258"/>
                    </a:lnTo>
                    <a:lnTo>
                      <a:pt x="1631" y="265"/>
                    </a:lnTo>
                    <a:lnTo>
                      <a:pt x="1624" y="270"/>
                    </a:lnTo>
                    <a:lnTo>
                      <a:pt x="1618" y="262"/>
                    </a:lnTo>
                    <a:lnTo>
                      <a:pt x="1625" y="258"/>
                    </a:lnTo>
                    <a:lnTo>
                      <a:pt x="1634" y="250"/>
                    </a:lnTo>
                    <a:close/>
                    <a:moveTo>
                      <a:pt x="379" y="248"/>
                    </a:moveTo>
                    <a:lnTo>
                      <a:pt x="383" y="252"/>
                    </a:lnTo>
                    <a:lnTo>
                      <a:pt x="385" y="252"/>
                    </a:lnTo>
                    <a:lnTo>
                      <a:pt x="378" y="260"/>
                    </a:lnTo>
                    <a:lnTo>
                      <a:pt x="377" y="260"/>
                    </a:lnTo>
                    <a:lnTo>
                      <a:pt x="372" y="255"/>
                    </a:lnTo>
                    <a:lnTo>
                      <a:pt x="379" y="248"/>
                    </a:lnTo>
                    <a:close/>
                    <a:moveTo>
                      <a:pt x="1661" y="228"/>
                    </a:moveTo>
                    <a:lnTo>
                      <a:pt x="1667" y="236"/>
                    </a:lnTo>
                    <a:lnTo>
                      <a:pt x="1662" y="240"/>
                    </a:lnTo>
                    <a:lnTo>
                      <a:pt x="1655" y="232"/>
                    </a:lnTo>
                    <a:lnTo>
                      <a:pt x="1661" y="228"/>
                    </a:lnTo>
                    <a:close/>
                    <a:moveTo>
                      <a:pt x="342" y="218"/>
                    </a:moveTo>
                    <a:lnTo>
                      <a:pt x="358" y="231"/>
                    </a:lnTo>
                    <a:lnTo>
                      <a:pt x="352" y="239"/>
                    </a:lnTo>
                    <a:lnTo>
                      <a:pt x="335" y="226"/>
                    </a:lnTo>
                    <a:lnTo>
                      <a:pt x="342" y="218"/>
                    </a:lnTo>
                    <a:close/>
                    <a:moveTo>
                      <a:pt x="1697" y="198"/>
                    </a:moveTo>
                    <a:lnTo>
                      <a:pt x="1704" y="206"/>
                    </a:lnTo>
                    <a:lnTo>
                      <a:pt x="1688" y="219"/>
                    </a:lnTo>
                    <a:lnTo>
                      <a:pt x="1682" y="211"/>
                    </a:lnTo>
                    <a:lnTo>
                      <a:pt x="1697" y="198"/>
                    </a:lnTo>
                    <a:close/>
                    <a:moveTo>
                      <a:pt x="315" y="196"/>
                    </a:moveTo>
                    <a:lnTo>
                      <a:pt x="321" y="200"/>
                    </a:lnTo>
                    <a:lnTo>
                      <a:pt x="314" y="208"/>
                    </a:lnTo>
                    <a:lnTo>
                      <a:pt x="309" y="204"/>
                    </a:lnTo>
                    <a:lnTo>
                      <a:pt x="315" y="196"/>
                    </a:lnTo>
                    <a:close/>
                    <a:moveTo>
                      <a:pt x="1723" y="175"/>
                    </a:moveTo>
                    <a:lnTo>
                      <a:pt x="1730" y="183"/>
                    </a:lnTo>
                    <a:lnTo>
                      <a:pt x="1725" y="188"/>
                    </a:lnTo>
                    <a:lnTo>
                      <a:pt x="1718" y="181"/>
                    </a:lnTo>
                    <a:lnTo>
                      <a:pt x="1723" y="175"/>
                    </a:lnTo>
                    <a:close/>
                    <a:moveTo>
                      <a:pt x="279" y="165"/>
                    </a:moveTo>
                    <a:lnTo>
                      <a:pt x="296" y="178"/>
                    </a:lnTo>
                    <a:lnTo>
                      <a:pt x="289" y="186"/>
                    </a:lnTo>
                    <a:lnTo>
                      <a:pt x="272" y="173"/>
                    </a:lnTo>
                    <a:lnTo>
                      <a:pt x="279" y="165"/>
                    </a:lnTo>
                    <a:close/>
                    <a:moveTo>
                      <a:pt x="1760" y="144"/>
                    </a:moveTo>
                    <a:lnTo>
                      <a:pt x="1766" y="152"/>
                    </a:lnTo>
                    <a:lnTo>
                      <a:pt x="1750" y="166"/>
                    </a:lnTo>
                    <a:lnTo>
                      <a:pt x="1743" y="159"/>
                    </a:lnTo>
                    <a:lnTo>
                      <a:pt x="1760" y="144"/>
                    </a:lnTo>
                    <a:close/>
                    <a:moveTo>
                      <a:pt x="254" y="143"/>
                    </a:moveTo>
                    <a:lnTo>
                      <a:pt x="254" y="144"/>
                    </a:lnTo>
                    <a:lnTo>
                      <a:pt x="258" y="148"/>
                    </a:lnTo>
                    <a:lnTo>
                      <a:pt x="252" y="155"/>
                    </a:lnTo>
                    <a:lnTo>
                      <a:pt x="247" y="152"/>
                    </a:lnTo>
                    <a:lnTo>
                      <a:pt x="247" y="151"/>
                    </a:lnTo>
                    <a:lnTo>
                      <a:pt x="254" y="143"/>
                    </a:lnTo>
                    <a:close/>
                    <a:moveTo>
                      <a:pt x="1785" y="122"/>
                    </a:moveTo>
                    <a:lnTo>
                      <a:pt x="1792" y="130"/>
                    </a:lnTo>
                    <a:lnTo>
                      <a:pt x="1786" y="134"/>
                    </a:lnTo>
                    <a:lnTo>
                      <a:pt x="1779" y="127"/>
                    </a:lnTo>
                    <a:lnTo>
                      <a:pt x="1785" y="122"/>
                    </a:lnTo>
                    <a:close/>
                    <a:moveTo>
                      <a:pt x="216" y="113"/>
                    </a:moveTo>
                    <a:lnTo>
                      <a:pt x="233" y="127"/>
                    </a:lnTo>
                    <a:lnTo>
                      <a:pt x="226" y="134"/>
                    </a:lnTo>
                    <a:lnTo>
                      <a:pt x="210" y="120"/>
                    </a:lnTo>
                    <a:lnTo>
                      <a:pt x="216" y="113"/>
                    </a:lnTo>
                    <a:close/>
                    <a:moveTo>
                      <a:pt x="1821" y="91"/>
                    </a:moveTo>
                    <a:lnTo>
                      <a:pt x="1828" y="98"/>
                    </a:lnTo>
                    <a:lnTo>
                      <a:pt x="1821" y="104"/>
                    </a:lnTo>
                    <a:lnTo>
                      <a:pt x="1811" y="113"/>
                    </a:lnTo>
                    <a:lnTo>
                      <a:pt x="1805" y="105"/>
                    </a:lnTo>
                    <a:lnTo>
                      <a:pt x="1815" y="96"/>
                    </a:lnTo>
                    <a:lnTo>
                      <a:pt x="1821" y="91"/>
                    </a:lnTo>
                    <a:close/>
                    <a:moveTo>
                      <a:pt x="190" y="91"/>
                    </a:moveTo>
                    <a:lnTo>
                      <a:pt x="196" y="96"/>
                    </a:lnTo>
                    <a:lnTo>
                      <a:pt x="189" y="104"/>
                    </a:lnTo>
                    <a:lnTo>
                      <a:pt x="184" y="98"/>
                    </a:lnTo>
                    <a:lnTo>
                      <a:pt x="190" y="91"/>
                    </a:lnTo>
                    <a:close/>
                    <a:moveTo>
                      <a:pt x="1848" y="71"/>
                    </a:moveTo>
                    <a:lnTo>
                      <a:pt x="1854" y="78"/>
                    </a:lnTo>
                    <a:lnTo>
                      <a:pt x="1851" y="82"/>
                    </a:lnTo>
                    <a:lnTo>
                      <a:pt x="1849" y="83"/>
                    </a:lnTo>
                    <a:lnTo>
                      <a:pt x="1843" y="74"/>
                    </a:lnTo>
                    <a:lnTo>
                      <a:pt x="1845" y="73"/>
                    </a:lnTo>
                    <a:lnTo>
                      <a:pt x="1848" y="71"/>
                    </a:lnTo>
                    <a:close/>
                    <a:moveTo>
                      <a:pt x="153" y="62"/>
                    </a:moveTo>
                    <a:lnTo>
                      <a:pt x="170" y="74"/>
                    </a:lnTo>
                    <a:lnTo>
                      <a:pt x="164" y="82"/>
                    </a:lnTo>
                    <a:lnTo>
                      <a:pt x="146" y="70"/>
                    </a:lnTo>
                    <a:lnTo>
                      <a:pt x="153" y="62"/>
                    </a:lnTo>
                    <a:close/>
                    <a:moveTo>
                      <a:pt x="1887" y="42"/>
                    </a:moveTo>
                    <a:lnTo>
                      <a:pt x="1893" y="51"/>
                    </a:lnTo>
                    <a:lnTo>
                      <a:pt x="1881" y="59"/>
                    </a:lnTo>
                    <a:lnTo>
                      <a:pt x="1876" y="62"/>
                    </a:lnTo>
                    <a:lnTo>
                      <a:pt x="1870" y="54"/>
                    </a:lnTo>
                    <a:lnTo>
                      <a:pt x="1874" y="51"/>
                    </a:lnTo>
                    <a:lnTo>
                      <a:pt x="1875" y="50"/>
                    </a:lnTo>
                    <a:lnTo>
                      <a:pt x="1887" y="42"/>
                    </a:lnTo>
                    <a:close/>
                    <a:moveTo>
                      <a:pt x="124" y="42"/>
                    </a:moveTo>
                    <a:lnTo>
                      <a:pt x="131" y="46"/>
                    </a:lnTo>
                    <a:lnTo>
                      <a:pt x="125" y="54"/>
                    </a:lnTo>
                    <a:lnTo>
                      <a:pt x="119" y="51"/>
                    </a:lnTo>
                    <a:lnTo>
                      <a:pt x="124" y="42"/>
                    </a:lnTo>
                    <a:close/>
                    <a:moveTo>
                      <a:pt x="1917" y="25"/>
                    </a:moveTo>
                    <a:lnTo>
                      <a:pt x="1921" y="33"/>
                    </a:lnTo>
                    <a:lnTo>
                      <a:pt x="1915" y="37"/>
                    </a:lnTo>
                    <a:lnTo>
                      <a:pt x="1910" y="28"/>
                    </a:lnTo>
                    <a:lnTo>
                      <a:pt x="1917" y="25"/>
                    </a:lnTo>
                    <a:close/>
                    <a:moveTo>
                      <a:pt x="80" y="19"/>
                    </a:moveTo>
                    <a:lnTo>
                      <a:pt x="86" y="21"/>
                    </a:lnTo>
                    <a:lnTo>
                      <a:pt x="98" y="28"/>
                    </a:lnTo>
                    <a:lnTo>
                      <a:pt x="100" y="29"/>
                    </a:lnTo>
                    <a:lnTo>
                      <a:pt x="96" y="38"/>
                    </a:lnTo>
                    <a:lnTo>
                      <a:pt x="93" y="37"/>
                    </a:lnTo>
                    <a:lnTo>
                      <a:pt x="81" y="30"/>
                    </a:lnTo>
                    <a:lnTo>
                      <a:pt x="77" y="28"/>
                    </a:lnTo>
                    <a:lnTo>
                      <a:pt x="80" y="19"/>
                    </a:lnTo>
                    <a:close/>
                    <a:moveTo>
                      <a:pt x="48" y="8"/>
                    </a:moveTo>
                    <a:lnTo>
                      <a:pt x="54" y="10"/>
                    </a:lnTo>
                    <a:lnTo>
                      <a:pt x="56" y="10"/>
                    </a:lnTo>
                    <a:lnTo>
                      <a:pt x="53" y="20"/>
                    </a:lnTo>
                    <a:lnTo>
                      <a:pt x="51" y="20"/>
                    </a:lnTo>
                    <a:lnTo>
                      <a:pt x="45" y="18"/>
                    </a:lnTo>
                    <a:lnTo>
                      <a:pt x="48" y="8"/>
                    </a:lnTo>
                    <a:close/>
                    <a:moveTo>
                      <a:pt x="1963" y="7"/>
                    </a:moveTo>
                    <a:lnTo>
                      <a:pt x="1965" y="17"/>
                    </a:lnTo>
                    <a:lnTo>
                      <a:pt x="1950" y="22"/>
                    </a:lnTo>
                    <a:lnTo>
                      <a:pt x="1950" y="21"/>
                    </a:lnTo>
                    <a:lnTo>
                      <a:pt x="1945" y="24"/>
                    </a:lnTo>
                    <a:lnTo>
                      <a:pt x="1942" y="15"/>
                    </a:lnTo>
                    <a:lnTo>
                      <a:pt x="1948" y="13"/>
                    </a:lnTo>
                    <a:lnTo>
                      <a:pt x="1963" y="7"/>
                    </a:lnTo>
                    <a:close/>
                    <a:moveTo>
                      <a:pt x="1997" y="0"/>
                    </a:moveTo>
                    <a:lnTo>
                      <a:pt x="1998" y="10"/>
                    </a:lnTo>
                    <a:lnTo>
                      <a:pt x="1990" y="11"/>
                    </a:lnTo>
                    <a:lnTo>
                      <a:pt x="1989" y="2"/>
                    </a:lnTo>
                    <a:lnTo>
                      <a:pt x="1997" y="0"/>
                    </a:lnTo>
                    <a:close/>
                    <a:moveTo>
                      <a:pt x="1" y="0"/>
                    </a:moveTo>
                    <a:lnTo>
                      <a:pt x="22" y="3"/>
                    </a:lnTo>
                    <a:lnTo>
                      <a:pt x="21" y="13"/>
                    </a:lnTo>
                    <a:lnTo>
                      <a:pt x="0" y="10"/>
                    </a:lnTo>
                    <a:lnTo>
                      <a:pt x="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13" name="Freeform 292"/>
              <p:cNvSpPr>
                <a:spLocks noEditPoints="1"/>
              </p:cNvSpPr>
              <p:nvPr/>
            </p:nvSpPr>
            <p:spPr bwMode="auto">
              <a:xfrm>
                <a:off x="1959" y="783"/>
                <a:ext cx="48" cy="56"/>
              </a:xfrm>
              <a:custGeom>
                <a:avLst/>
                <a:gdLst>
                  <a:gd name="T0" fmla="*/ 34 w 48"/>
                  <a:gd name="T1" fmla="*/ 2 h 56"/>
                  <a:gd name="T2" fmla="*/ 30 w 48"/>
                  <a:gd name="T3" fmla="*/ 3 h 56"/>
                  <a:gd name="T4" fmla="*/ 26 w 48"/>
                  <a:gd name="T5" fmla="*/ 5 h 56"/>
                  <a:gd name="T6" fmla="*/ 21 w 48"/>
                  <a:gd name="T7" fmla="*/ 9 h 56"/>
                  <a:gd name="T8" fmla="*/ 16 w 48"/>
                  <a:gd name="T9" fmla="*/ 17 h 56"/>
                  <a:gd name="T10" fmla="*/ 12 w 48"/>
                  <a:gd name="T11" fmla="*/ 30 h 56"/>
                  <a:gd name="T12" fmla="*/ 17 w 48"/>
                  <a:gd name="T13" fmla="*/ 28 h 56"/>
                  <a:gd name="T14" fmla="*/ 21 w 48"/>
                  <a:gd name="T15" fmla="*/ 26 h 56"/>
                  <a:gd name="T16" fmla="*/ 24 w 48"/>
                  <a:gd name="T17" fmla="*/ 25 h 56"/>
                  <a:gd name="T18" fmla="*/ 30 w 48"/>
                  <a:gd name="T19" fmla="*/ 23 h 56"/>
                  <a:gd name="T20" fmla="*/ 33 w 48"/>
                  <a:gd name="T21" fmla="*/ 21 h 56"/>
                  <a:gd name="T22" fmla="*/ 38 w 48"/>
                  <a:gd name="T23" fmla="*/ 14 h 56"/>
                  <a:gd name="T24" fmla="*/ 39 w 48"/>
                  <a:gd name="T25" fmla="*/ 12 h 56"/>
                  <a:gd name="T26" fmla="*/ 39 w 48"/>
                  <a:gd name="T27" fmla="*/ 5 h 56"/>
                  <a:gd name="T28" fmla="*/ 38 w 48"/>
                  <a:gd name="T29" fmla="*/ 3 h 56"/>
                  <a:gd name="T30" fmla="*/ 35 w 48"/>
                  <a:gd name="T31" fmla="*/ 2 h 56"/>
                  <a:gd name="T32" fmla="*/ 34 w 48"/>
                  <a:gd name="T33" fmla="*/ 2 h 56"/>
                  <a:gd name="T34" fmla="*/ 30 w 48"/>
                  <a:gd name="T35" fmla="*/ 0 h 56"/>
                  <a:gd name="T36" fmla="*/ 40 w 48"/>
                  <a:gd name="T37" fmla="*/ 0 h 56"/>
                  <a:gd name="T38" fmla="*/ 43 w 48"/>
                  <a:gd name="T39" fmla="*/ 1 h 56"/>
                  <a:gd name="T40" fmla="*/ 45 w 48"/>
                  <a:gd name="T41" fmla="*/ 2 h 56"/>
                  <a:gd name="T42" fmla="*/ 48 w 48"/>
                  <a:gd name="T43" fmla="*/ 5 h 56"/>
                  <a:gd name="T44" fmla="*/ 48 w 48"/>
                  <a:gd name="T45" fmla="*/ 12 h 56"/>
                  <a:gd name="T46" fmla="*/ 46 w 48"/>
                  <a:gd name="T47" fmla="*/ 15 h 56"/>
                  <a:gd name="T48" fmla="*/ 41 w 48"/>
                  <a:gd name="T49" fmla="*/ 21 h 56"/>
                  <a:gd name="T50" fmla="*/ 38 w 48"/>
                  <a:gd name="T51" fmla="*/ 23 h 56"/>
                  <a:gd name="T52" fmla="*/ 34 w 48"/>
                  <a:gd name="T53" fmla="*/ 26 h 56"/>
                  <a:gd name="T54" fmla="*/ 30 w 48"/>
                  <a:gd name="T55" fmla="*/ 28 h 56"/>
                  <a:gd name="T56" fmla="*/ 22 w 48"/>
                  <a:gd name="T57" fmla="*/ 30 h 56"/>
                  <a:gd name="T58" fmla="*/ 11 w 48"/>
                  <a:gd name="T59" fmla="*/ 32 h 56"/>
                  <a:gd name="T60" fmla="*/ 11 w 48"/>
                  <a:gd name="T61" fmla="*/ 39 h 56"/>
                  <a:gd name="T62" fmla="*/ 12 w 48"/>
                  <a:gd name="T63" fmla="*/ 42 h 56"/>
                  <a:gd name="T64" fmla="*/ 15 w 48"/>
                  <a:gd name="T65" fmla="*/ 45 h 56"/>
                  <a:gd name="T66" fmla="*/ 17 w 48"/>
                  <a:gd name="T67" fmla="*/ 47 h 56"/>
                  <a:gd name="T68" fmla="*/ 20 w 48"/>
                  <a:gd name="T69" fmla="*/ 48 h 56"/>
                  <a:gd name="T70" fmla="*/ 28 w 48"/>
                  <a:gd name="T71" fmla="*/ 48 h 56"/>
                  <a:gd name="T72" fmla="*/ 31 w 48"/>
                  <a:gd name="T73" fmla="*/ 47 h 56"/>
                  <a:gd name="T74" fmla="*/ 38 w 48"/>
                  <a:gd name="T75" fmla="*/ 43 h 56"/>
                  <a:gd name="T76" fmla="*/ 43 w 48"/>
                  <a:gd name="T77" fmla="*/ 39 h 56"/>
                  <a:gd name="T78" fmla="*/ 44 w 48"/>
                  <a:gd name="T79" fmla="*/ 41 h 56"/>
                  <a:gd name="T80" fmla="*/ 31 w 48"/>
                  <a:gd name="T81" fmla="*/ 53 h 56"/>
                  <a:gd name="T82" fmla="*/ 17 w 48"/>
                  <a:gd name="T83" fmla="*/ 56 h 56"/>
                  <a:gd name="T84" fmla="*/ 12 w 48"/>
                  <a:gd name="T85" fmla="*/ 56 h 56"/>
                  <a:gd name="T86" fmla="*/ 8 w 48"/>
                  <a:gd name="T87" fmla="*/ 54 h 56"/>
                  <a:gd name="T88" fmla="*/ 5 w 48"/>
                  <a:gd name="T89" fmla="*/ 51 h 56"/>
                  <a:gd name="T90" fmla="*/ 2 w 48"/>
                  <a:gd name="T91" fmla="*/ 47 h 56"/>
                  <a:gd name="T92" fmla="*/ 0 w 48"/>
                  <a:gd name="T93" fmla="*/ 38 h 56"/>
                  <a:gd name="T94" fmla="*/ 1 w 48"/>
                  <a:gd name="T95" fmla="*/ 30 h 56"/>
                  <a:gd name="T96" fmla="*/ 6 w 48"/>
                  <a:gd name="T97" fmla="*/ 21 h 56"/>
                  <a:gd name="T98" fmla="*/ 16 w 48"/>
                  <a:gd name="T99" fmla="*/ 8 h 56"/>
                  <a:gd name="T100" fmla="*/ 20 w 48"/>
                  <a:gd name="T101" fmla="*/ 5 h 56"/>
                  <a:gd name="T102" fmla="*/ 26 w 48"/>
                  <a:gd name="T103" fmla="*/ 2 h 56"/>
                  <a:gd name="T104" fmla="*/ 30 w 48"/>
                  <a:gd name="T105" fmla="*/ 0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
                  <a:gd name="T160" fmla="*/ 0 h 56"/>
                  <a:gd name="T161" fmla="*/ 48 w 48"/>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 h="56">
                    <a:moveTo>
                      <a:pt x="34" y="2"/>
                    </a:moveTo>
                    <a:lnTo>
                      <a:pt x="30" y="3"/>
                    </a:lnTo>
                    <a:lnTo>
                      <a:pt x="26" y="5"/>
                    </a:lnTo>
                    <a:lnTo>
                      <a:pt x="21" y="9"/>
                    </a:lnTo>
                    <a:lnTo>
                      <a:pt x="16" y="17"/>
                    </a:lnTo>
                    <a:lnTo>
                      <a:pt x="12" y="30"/>
                    </a:lnTo>
                    <a:lnTo>
                      <a:pt x="17" y="28"/>
                    </a:lnTo>
                    <a:lnTo>
                      <a:pt x="21" y="26"/>
                    </a:lnTo>
                    <a:lnTo>
                      <a:pt x="24" y="25"/>
                    </a:lnTo>
                    <a:lnTo>
                      <a:pt x="30" y="23"/>
                    </a:lnTo>
                    <a:lnTo>
                      <a:pt x="33" y="21"/>
                    </a:lnTo>
                    <a:lnTo>
                      <a:pt x="38" y="14"/>
                    </a:lnTo>
                    <a:lnTo>
                      <a:pt x="39" y="12"/>
                    </a:lnTo>
                    <a:lnTo>
                      <a:pt x="39" y="5"/>
                    </a:lnTo>
                    <a:lnTo>
                      <a:pt x="38" y="3"/>
                    </a:lnTo>
                    <a:lnTo>
                      <a:pt x="35" y="2"/>
                    </a:lnTo>
                    <a:lnTo>
                      <a:pt x="34" y="2"/>
                    </a:lnTo>
                    <a:close/>
                    <a:moveTo>
                      <a:pt x="30" y="0"/>
                    </a:moveTo>
                    <a:lnTo>
                      <a:pt x="40" y="0"/>
                    </a:lnTo>
                    <a:lnTo>
                      <a:pt x="43" y="1"/>
                    </a:lnTo>
                    <a:lnTo>
                      <a:pt x="45" y="2"/>
                    </a:lnTo>
                    <a:lnTo>
                      <a:pt x="48" y="5"/>
                    </a:lnTo>
                    <a:lnTo>
                      <a:pt x="48" y="12"/>
                    </a:lnTo>
                    <a:lnTo>
                      <a:pt x="46" y="15"/>
                    </a:lnTo>
                    <a:lnTo>
                      <a:pt x="41" y="21"/>
                    </a:lnTo>
                    <a:lnTo>
                      <a:pt x="38" y="23"/>
                    </a:lnTo>
                    <a:lnTo>
                      <a:pt x="34" y="26"/>
                    </a:lnTo>
                    <a:lnTo>
                      <a:pt x="30" y="28"/>
                    </a:lnTo>
                    <a:lnTo>
                      <a:pt x="22" y="30"/>
                    </a:lnTo>
                    <a:lnTo>
                      <a:pt x="11" y="32"/>
                    </a:lnTo>
                    <a:lnTo>
                      <a:pt x="11" y="39"/>
                    </a:lnTo>
                    <a:lnTo>
                      <a:pt x="12" y="42"/>
                    </a:lnTo>
                    <a:lnTo>
                      <a:pt x="15" y="45"/>
                    </a:lnTo>
                    <a:lnTo>
                      <a:pt x="17" y="47"/>
                    </a:lnTo>
                    <a:lnTo>
                      <a:pt x="20" y="48"/>
                    </a:lnTo>
                    <a:lnTo>
                      <a:pt x="28" y="48"/>
                    </a:lnTo>
                    <a:lnTo>
                      <a:pt x="31" y="47"/>
                    </a:lnTo>
                    <a:lnTo>
                      <a:pt x="38" y="43"/>
                    </a:lnTo>
                    <a:lnTo>
                      <a:pt x="43" y="39"/>
                    </a:lnTo>
                    <a:lnTo>
                      <a:pt x="44" y="41"/>
                    </a:lnTo>
                    <a:lnTo>
                      <a:pt x="31" y="53"/>
                    </a:lnTo>
                    <a:lnTo>
                      <a:pt x="17" y="56"/>
                    </a:lnTo>
                    <a:lnTo>
                      <a:pt x="12" y="56"/>
                    </a:lnTo>
                    <a:lnTo>
                      <a:pt x="8" y="54"/>
                    </a:lnTo>
                    <a:lnTo>
                      <a:pt x="5" y="51"/>
                    </a:lnTo>
                    <a:lnTo>
                      <a:pt x="2" y="47"/>
                    </a:lnTo>
                    <a:lnTo>
                      <a:pt x="0" y="38"/>
                    </a:lnTo>
                    <a:lnTo>
                      <a:pt x="1" y="30"/>
                    </a:lnTo>
                    <a:lnTo>
                      <a:pt x="6" y="21"/>
                    </a:lnTo>
                    <a:lnTo>
                      <a:pt x="16" y="8"/>
                    </a:lnTo>
                    <a:lnTo>
                      <a:pt x="20" y="5"/>
                    </a:lnTo>
                    <a:lnTo>
                      <a:pt x="26" y="2"/>
                    </a:lnTo>
                    <a:lnTo>
                      <a:pt x="3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14" name="Freeform 293"/>
              <p:cNvSpPr>
                <a:spLocks/>
              </p:cNvSpPr>
              <p:nvPr/>
            </p:nvSpPr>
            <p:spPr bwMode="auto">
              <a:xfrm>
                <a:off x="2014" y="753"/>
                <a:ext cx="23" cy="6"/>
              </a:xfrm>
              <a:custGeom>
                <a:avLst/>
                <a:gdLst>
                  <a:gd name="T0" fmla="*/ 2 w 23"/>
                  <a:gd name="T1" fmla="*/ 0 h 6"/>
                  <a:gd name="T2" fmla="*/ 23 w 23"/>
                  <a:gd name="T3" fmla="*/ 0 h 6"/>
                  <a:gd name="T4" fmla="*/ 22 w 23"/>
                  <a:gd name="T5" fmla="*/ 6 h 6"/>
                  <a:gd name="T6" fmla="*/ 0 w 23"/>
                  <a:gd name="T7" fmla="*/ 6 h 6"/>
                  <a:gd name="T8" fmla="*/ 2 w 23"/>
                  <a:gd name="T9" fmla="*/ 0 h 6"/>
                  <a:gd name="T10" fmla="*/ 0 60000 65536"/>
                  <a:gd name="T11" fmla="*/ 0 60000 65536"/>
                  <a:gd name="T12" fmla="*/ 0 60000 65536"/>
                  <a:gd name="T13" fmla="*/ 0 60000 65536"/>
                  <a:gd name="T14" fmla="*/ 0 60000 65536"/>
                  <a:gd name="T15" fmla="*/ 0 w 23"/>
                  <a:gd name="T16" fmla="*/ 0 h 6"/>
                  <a:gd name="T17" fmla="*/ 23 w 23"/>
                  <a:gd name="T18" fmla="*/ 6 h 6"/>
                </a:gdLst>
                <a:ahLst/>
                <a:cxnLst>
                  <a:cxn ang="T10">
                    <a:pos x="T0" y="T1"/>
                  </a:cxn>
                  <a:cxn ang="T11">
                    <a:pos x="T2" y="T3"/>
                  </a:cxn>
                  <a:cxn ang="T12">
                    <a:pos x="T4" y="T5"/>
                  </a:cxn>
                  <a:cxn ang="T13">
                    <a:pos x="T6" y="T7"/>
                  </a:cxn>
                  <a:cxn ang="T14">
                    <a:pos x="T8" y="T9"/>
                  </a:cxn>
                </a:cxnLst>
                <a:rect l="T15" t="T16" r="T17" b="T18"/>
                <a:pathLst>
                  <a:path w="23" h="6">
                    <a:moveTo>
                      <a:pt x="2" y="0"/>
                    </a:moveTo>
                    <a:lnTo>
                      <a:pt x="23" y="0"/>
                    </a:lnTo>
                    <a:lnTo>
                      <a:pt x="22" y="6"/>
                    </a:lnTo>
                    <a:lnTo>
                      <a:pt x="0" y="6"/>
                    </a:lnTo>
                    <a:lnTo>
                      <a:pt x="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15" name="Freeform 294"/>
              <p:cNvSpPr>
                <a:spLocks/>
              </p:cNvSpPr>
              <p:nvPr/>
            </p:nvSpPr>
            <p:spPr bwMode="auto">
              <a:xfrm>
                <a:off x="2081" y="766"/>
                <a:ext cx="63" cy="63"/>
              </a:xfrm>
              <a:custGeom>
                <a:avLst/>
                <a:gdLst>
                  <a:gd name="T0" fmla="*/ 30 w 63"/>
                  <a:gd name="T1" fmla="*/ 0 h 63"/>
                  <a:gd name="T2" fmla="*/ 33 w 63"/>
                  <a:gd name="T3" fmla="*/ 0 h 63"/>
                  <a:gd name="T4" fmla="*/ 33 w 63"/>
                  <a:gd name="T5" fmla="*/ 30 h 63"/>
                  <a:gd name="T6" fmla="*/ 63 w 63"/>
                  <a:gd name="T7" fmla="*/ 30 h 63"/>
                  <a:gd name="T8" fmla="*/ 63 w 63"/>
                  <a:gd name="T9" fmla="*/ 33 h 63"/>
                  <a:gd name="T10" fmla="*/ 33 w 63"/>
                  <a:gd name="T11" fmla="*/ 33 h 63"/>
                  <a:gd name="T12" fmla="*/ 33 w 63"/>
                  <a:gd name="T13" fmla="*/ 63 h 63"/>
                  <a:gd name="T14" fmla="*/ 30 w 63"/>
                  <a:gd name="T15" fmla="*/ 63 h 63"/>
                  <a:gd name="T16" fmla="*/ 30 w 63"/>
                  <a:gd name="T17" fmla="*/ 33 h 63"/>
                  <a:gd name="T18" fmla="*/ 0 w 63"/>
                  <a:gd name="T19" fmla="*/ 33 h 63"/>
                  <a:gd name="T20" fmla="*/ 0 w 63"/>
                  <a:gd name="T21" fmla="*/ 30 h 63"/>
                  <a:gd name="T22" fmla="*/ 30 w 63"/>
                  <a:gd name="T23" fmla="*/ 30 h 63"/>
                  <a:gd name="T24" fmla="*/ 30 w 63"/>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3"/>
                  <a:gd name="T41" fmla="*/ 63 w 63"/>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3">
                    <a:moveTo>
                      <a:pt x="30" y="0"/>
                    </a:moveTo>
                    <a:lnTo>
                      <a:pt x="33" y="0"/>
                    </a:lnTo>
                    <a:lnTo>
                      <a:pt x="33" y="30"/>
                    </a:lnTo>
                    <a:lnTo>
                      <a:pt x="63" y="30"/>
                    </a:lnTo>
                    <a:lnTo>
                      <a:pt x="63" y="33"/>
                    </a:lnTo>
                    <a:lnTo>
                      <a:pt x="33" y="33"/>
                    </a:lnTo>
                    <a:lnTo>
                      <a:pt x="33" y="63"/>
                    </a:lnTo>
                    <a:lnTo>
                      <a:pt x="30" y="63"/>
                    </a:lnTo>
                    <a:lnTo>
                      <a:pt x="30" y="33"/>
                    </a:lnTo>
                    <a:lnTo>
                      <a:pt x="0" y="33"/>
                    </a:lnTo>
                    <a:lnTo>
                      <a:pt x="0" y="30"/>
                    </a:lnTo>
                    <a:lnTo>
                      <a:pt x="30" y="30"/>
                    </a:lnTo>
                    <a:lnTo>
                      <a:pt x="3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16" name="Freeform 295"/>
              <p:cNvSpPr>
                <a:spLocks noEditPoints="1"/>
              </p:cNvSpPr>
              <p:nvPr/>
            </p:nvSpPr>
            <p:spPr bwMode="auto">
              <a:xfrm>
                <a:off x="2172" y="783"/>
                <a:ext cx="73" cy="81"/>
              </a:xfrm>
              <a:custGeom>
                <a:avLst/>
                <a:gdLst>
                  <a:gd name="T0" fmla="*/ 48 w 73"/>
                  <a:gd name="T1" fmla="*/ 6 h 81"/>
                  <a:gd name="T2" fmla="*/ 36 w 73"/>
                  <a:gd name="T3" fmla="*/ 21 h 81"/>
                  <a:gd name="T4" fmla="*/ 32 w 73"/>
                  <a:gd name="T5" fmla="*/ 31 h 81"/>
                  <a:gd name="T6" fmla="*/ 31 w 73"/>
                  <a:gd name="T7" fmla="*/ 53 h 81"/>
                  <a:gd name="T8" fmla="*/ 40 w 73"/>
                  <a:gd name="T9" fmla="*/ 54 h 81"/>
                  <a:gd name="T10" fmla="*/ 52 w 73"/>
                  <a:gd name="T11" fmla="*/ 44 h 81"/>
                  <a:gd name="T12" fmla="*/ 55 w 73"/>
                  <a:gd name="T13" fmla="*/ 38 h 81"/>
                  <a:gd name="T14" fmla="*/ 60 w 73"/>
                  <a:gd name="T15" fmla="*/ 28 h 81"/>
                  <a:gd name="T16" fmla="*/ 62 w 73"/>
                  <a:gd name="T17" fmla="*/ 20 h 81"/>
                  <a:gd name="T18" fmla="*/ 62 w 73"/>
                  <a:gd name="T19" fmla="*/ 12 h 81"/>
                  <a:gd name="T20" fmla="*/ 59 w 73"/>
                  <a:gd name="T21" fmla="*/ 6 h 81"/>
                  <a:gd name="T22" fmla="*/ 51 w 73"/>
                  <a:gd name="T23" fmla="*/ 5 h 81"/>
                  <a:gd name="T24" fmla="*/ 36 w 73"/>
                  <a:gd name="T25" fmla="*/ 14 h 81"/>
                  <a:gd name="T26" fmla="*/ 44 w 73"/>
                  <a:gd name="T27" fmla="*/ 5 h 81"/>
                  <a:gd name="T28" fmla="*/ 55 w 73"/>
                  <a:gd name="T29" fmla="*/ 0 h 81"/>
                  <a:gd name="T30" fmla="*/ 66 w 73"/>
                  <a:gd name="T31" fmla="*/ 2 h 81"/>
                  <a:gd name="T32" fmla="*/ 72 w 73"/>
                  <a:gd name="T33" fmla="*/ 6 h 81"/>
                  <a:gd name="T34" fmla="*/ 73 w 73"/>
                  <a:gd name="T35" fmla="*/ 15 h 81"/>
                  <a:gd name="T36" fmla="*/ 62 w 73"/>
                  <a:gd name="T37" fmla="*/ 42 h 81"/>
                  <a:gd name="T38" fmla="*/ 45 w 73"/>
                  <a:gd name="T39" fmla="*/ 55 h 81"/>
                  <a:gd name="T40" fmla="*/ 29 w 73"/>
                  <a:gd name="T41" fmla="*/ 56 h 81"/>
                  <a:gd name="T42" fmla="*/ 26 w 73"/>
                  <a:gd name="T43" fmla="*/ 54 h 81"/>
                  <a:gd name="T44" fmla="*/ 19 w 73"/>
                  <a:gd name="T45" fmla="*/ 72 h 81"/>
                  <a:gd name="T46" fmla="*/ 20 w 73"/>
                  <a:gd name="T47" fmla="*/ 76 h 81"/>
                  <a:gd name="T48" fmla="*/ 22 w 73"/>
                  <a:gd name="T49" fmla="*/ 79 h 81"/>
                  <a:gd name="T50" fmla="*/ 28 w 73"/>
                  <a:gd name="T51" fmla="*/ 81 h 81"/>
                  <a:gd name="T52" fmla="*/ 0 w 73"/>
                  <a:gd name="T53" fmla="*/ 79 h 81"/>
                  <a:gd name="T54" fmla="*/ 8 w 73"/>
                  <a:gd name="T55" fmla="*/ 77 h 81"/>
                  <a:gd name="T56" fmla="*/ 11 w 73"/>
                  <a:gd name="T57" fmla="*/ 68 h 81"/>
                  <a:gd name="T58" fmla="*/ 28 w 73"/>
                  <a:gd name="T59" fmla="*/ 12 h 81"/>
                  <a:gd name="T60" fmla="*/ 27 w 73"/>
                  <a:gd name="T61" fmla="*/ 5 h 81"/>
                  <a:gd name="T62" fmla="*/ 20 w 73"/>
                  <a:gd name="T63" fmla="*/ 2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81"/>
                  <a:gd name="T98" fmla="*/ 73 w 73"/>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81">
                    <a:moveTo>
                      <a:pt x="51" y="5"/>
                    </a:moveTo>
                    <a:lnTo>
                      <a:pt x="48" y="6"/>
                    </a:lnTo>
                    <a:lnTo>
                      <a:pt x="38" y="16"/>
                    </a:lnTo>
                    <a:lnTo>
                      <a:pt x="36" y="21"/>
                    </a:lnTo>
                    <a:lnTo>
                      <a:pt x="33" y="26"/>
                    </a:lnTo>
                    <a:lnTo>
                      <a:pt x="32" y="31"/>
                    </a:lnTo>
                    <a:lnTo>
                      <a:pt x="27" y="48"/>
                    </a:lnTo>
                    <a:lnTo>
                      <a:pt x="31" y="53"/>
                    </a:lnTo>
                    <a:lnTo>
                      <a:pt x="33" y="54"/>
                    </a:lnTo>
                    <a:lnTo>
                      <a:pt x="40" y="54"/>
                    </a:lnTo>
                    <a:lnTo>
                      <a:pt x="43" y="53"/>
                    </a:lnTo>
                    <a:lnTo>
                      <a:pt x="52" y="44"/>
                    </a:lnTo>
                    <a:lnTo>
                      <a:pt x="54" y="41"/>
                    </a:lnTo>
                    <a:lnTo>
                      <a:pt x="55" y="38"/>
                    </a:lnTo>
                    <a:lnTo>
                      <a:pt x="57" y="35"/>
                    </a:lnTo>
                    <a:lnTo>
                      <a:pt x="60" y="28"/>
                    </a:lnTo>
                    <a:lnTo>
                      <a:pt x="61" y="23"/>
                    </a:lnTo>
                    <a:lnTo>
                      <a:pt x="62" y="20"/>
                    </a:lnTo>
                    <a:lnTo>
                      <a:pt x="63" y="15"/>
                    </a:lnTo>
                    <a:lnTo>
                      <a:pt x="62" y="12"/>
                    </a:lnTo>
                    <a:lnTo>
                      <a:pt x="62" y="10"/>
                    </a:lnTo>
                    <a:lnTo>
                      <a:pt x="59" y="6"/>
                    </a:lnTo>
                    <a:lnTo>
                      <a:pt x="56" y="5"/>
                    </a:lnTo>
                    <a:lnTo>
                      <a:pt x="51" y="5"/>
                    </a:lnTo>
                    <a:close/>
                    <a:moveTo>
                      <a:pt x="40" y="0"/>
                    </a:moveTo>
                    <a:lnTo>
                      <a:pt x="36" y="14"/>
                    </a:lnTo>
                    <a:lnTo>
                      <a:pt x="41" y="10"/>
                    </a:lnTo>
                    <a:lnTo>
                      <a:pt x="44" y="5"/>
                    </a:lnTo>
                    <a:lnTo>
                      <a:pt x="49" y="2"/>
                    </a:lnTo>
                    <a:lnTo>
                      <a:pt x="55" y="0"/>
                    </a:lnTo>
                    <a:lnTo>
                      <a:pt x="63" y="0"/>
                    </a:lnTo>
                    <a:lnTo>
                      <a:pt x="66" y="2"/>
                    </a:lnTo>
                    <a:lnTo>
                      <a:pt x="70" y="3"/>
                    </a:lnTo>
                    <a:lnTo>
                      <a:pt x="72" y="6"/>
                    </a:lnTo>
                    <a:lnTo>
                      <a:pt x="73" y="11"/>
                    </a:lnTo>
                    <a:lnTo>
                      <a:pt x="73" y="15"/>
                    </a:lnTo>
                    <a:lnTo>
                      <a:pt x="70" y="28"/>
                    </a:lnTo>
                    <a:lnTo>
                      <a:pt x="62" y="42"/>
                    </a:lnTo>
                    <a:lnTo>
                      <a:pt x="54" y="49"/>
                    </a:lnTo>
                    <a:lnTo>
                      <a:pt x="45" y="55"/>
                    </a:lnTo>
                    <a:lnTo>
                      <a:pt x="36" y="56"/>
                    </a:lnTo>
                    <a:lnTo>
                      <a:pt x="29" y="56"/>
                    </a:lnTo>
                    <a:lnTo>
                      <a:pt x="27" y="55"/>
                    </a:lnTo>
                    <a:lnTo>
                      <a:pt x="26" y="54"/>
                    </a:lnTo>
                    <a:lnTo>
                      <a:pt x="20" y="69"/>
                    </a:lnTo>
                    <a:lnTo>
                      <a:pt x="19" y="72"/>
                    </a:lnTo>
                    <a:lnTo>
                      <a:pt x="19" y="76"/>
                    </a:lnTo>
                    <a:lnTo>
                      <a:pt x="20" y="76"/>
                    </a:lnTo>
                    <a:lnTo>
                      <a:pt x="20" y="77"/>
                    </a:lnTo>
                    <a:lnTo>
                      <a:pt x="22" y="79"/>
                    </a:lnTo>
                    <a:lnTo>
                      <a:pt x="28" y="79"/>
                    </a:lnTo>
                    <a:lnTo>
                      <a:pt x="28" y="81"/>
                    </a:lnTo>
                    <a:lnTo>
                      <a:pt x="0" y="81"/>
                    </a:lnTo>
                    <a:lnTo>
                      <a:pt x="0" y="79"/>
                    </a:lnTo>
                    <a:lnTo>
                      <a:pt x="4" y="79"/>
                    </a:lnTo>
                    <a:lnTo>
                      <a:pt x="8" y="77"/>
                    </a:lnTo>
                    <a:lnTo>
                      <a:pt x="10" y="72"/>
                    </a:lnTo>
                    <a:lnTo>
                      <a:pt x="11" y="68"/>
                    </a:lnTo>
                    <a:lnTo>
                      <a:pt x="27" y="14"/>
                    </a:lnTo>
                    <a:lnTo>
                      <a:pt x="28" y="12"/>
                    </a:lnTo>
                    <a:lnTo>
                      <a:pt x="28" y="6"/>
                    </a:lnTo>
                    <a:lnTo>
                      <a:pt x="27" y="5"/>
                    </a:lnTo>
                    <a:lnTo>
                      <a:pt x="20" y="5"/>
                    </a:lnTo>
                    <a:lnTo>
                      <a:pt x="20" y="2"/>
                    </a:lnTo>
                    <a:lnTo>
                      <a:pt x="4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17" name="Freeform 296"/>
              <p:cNvSpPr>
                <a:spLocks noEditPoints="1"/>
              </p:cNvSpPr>
              <p:nvPr/>
            </p:nvSpPr>
            <p:spPr bwMode="auto">
              <a:xfrm>
                <a:off x="2371" y="783"/>
                <a:ext cx="47" cy="56"/>
              </a:xfrm>
              <a:custGeom>
                <a:avLst/>
                <a:gdLst>
                  <a:gd name="T0" fmla="*/ 33 w 47"/>
                  <a:gd name="T1" fmla="*/ 2 h 56"/>
                  <a:gd name="T2" fmla="*/ 30 w 47"/>
                  <a:gd name="T3" fmla="*/ 3 h 56"/>
                  <a:gd name="T4" fmla="*/ 28 w 47"/>
                  <a:gd name="T5" fmla="*/ 4 h 56"/>
                  <a:gd name="T6" fmla="*/ 21 w 47"/>
                  <a:gd name="T7" fmla="*/ 9 h 56"/>
                  <a:gd name="T8" fmla="*/ 16 w 47"/>
                  <a:gd name="T9" fmla="*/ 17 h 56"/>
                  <a:gd name="T10" fmla="*/ 12 w 47"/>
                  <a:gd name="T11" fmla="*/ 30 h 56"/>
                  <a:gd name="T12" fmla="*/ 17 w 47"/>
                  <a:gd name="T13" fmla="*/ 28 h 56"/>
                  <a:gd name="T14" fmla="*/ 21 w 47"/>
                  <a:gd name="T15" fmla="*/ 26 h 56"/>
                  <a:gd name="T16" fmla="*/ 24 w 47"/>
                  <a:gd name="T17" fmla="*/ 25 h 56"/>
                  <a:gd name="T18" fmla="*/ 33 w 47"/>
                  <a:gd name="T19" fmla="*/ 21 h 56"/>
                  <a:gd name="T20" fmla="*/ 38 w 47"/>
                  <a:gd name="T21" fmla="*/ 14 h 56"/>
                  <a:gd name="T22" fmla="*/ 39 w 47"/>
                  <a:gd name="T23" fmla="*/ 12 h 56"/>
                  <a:gd name="T24" fmla="*/ 39 w 47"/>
                  <a:gd name="T25" fmla="*/ 5 h 56"/>
                  <a:gd name="T26" fmla="*/ 38 w 47"/>
                  <a:gd name="T27" fmla="*/ 3 h 56"/>
                  <a:gd name="T28" fmla="*/ 35 w 47"/>
                  <a:gd name="T29" fmla="*/ 2 h 56"/>
                  <a:gd name="T30" fmla="*/ 33 w 47"/>
                  <a:gd name="T31" fmla="*/ 2 h 56"/>
                  <a:gd name="T32" fmla="*/ 32 w 47"/>
                  <a:gd name="T33" fmla="*/ 0 h 56"/>
                  <a:gd name="T34" fmla="*/ 40 w 47"/>
                  <a:gd name="T35" fmla="*/ 0 h 56"/>
                  <a:gd name="T36" fmla="*/ 43 w 47"/>
                  <a:gd name="T37" fmla="*/ 1 h 56"/>
                  <a:gd name="T38" fmla="*/ 45 w 47"/>
                  <a:gd name="T39" fmla="*/ 2 h 56"/>
                  <a:gd name="T40" fmla="*/ 47 w 47"/>
                  <a:gd name="T41" fmla="*/ 5 h 56"/>
                  <a:gd name="T42" fmla="*/ 47 w 47"/>
                  <a:gd name="T43" fmla="*/ 12 h 56"/>
                  <a:gd name="T44" fmla="*/ 46 w 47"/>
                  <a:gd name="T45" fmla="*/ 15 h 56"/>
                  <a:gd name="T46" fmla="*/ 41 w 47"/>
                  <a:gd name="T47" fmla="*/ 21 h 56"/>
                  <a:gd name="T48" fmla="*/ 38 w 47"/>
                  <a:gd name="T49" fmla="*/ 23 h 56"/>
                  <a:gd name="T50" fmla="*/ 34 w 47"/>
                  <a:gd name="T51" fmla="*/ 26 h 56"/>
                  <a:gd name="T52" fmla="*/ 30 w 47"/>
                  <a:gd name="T53" fmla="*/ 28 h 56"/>
                  <a:gd name="T54" fmla="*/ 22 w 47"/>
                  <a:gd name="T55" fmla="*/ 30 h 56"/>
                  <a:gd name="T56" fmla="*/ 11 w 47"/>
                  <a:gd name="T57" fmla="*/ 32 h 56"/>
                  <a:gd name="T58" fmla="*/ 11 w 47"/>
                  <a:gd name="T59" fmla="*/ 39 h 56"/>
                  <a:gd name="T60" fmla="*/ 12 w 47"/>
                  <a:gd name="T61" fmla="*/ 42 h 56"/>
                  <a:gd name="T62" fmla="*/ 14 w 47"/>
                  <a:gd name="T63" fmla="*/ 45 h 56"/>
                  <a:gd name="T64" fmla="*/ 17 w 47"/>
                  <a:gd name="T65" fmla="*/ 47 h 56"/>
                  <a:gd name="T66" fmla="*/ 20 w 47"/>
                  <a:gd name="T67" fmla="*/ 48 h 56"/>
                  <a:gd name="T68" fmla="*/ 28 w 47"/>
                  <a:gd name="T69" fmla="*/ 48 h 56"/>
                  <a:gd name="T70" fmla="*/ 31 w 47"/>
                  <a:gd name="T71" fmla="*/ 47 h 56"/>
                  <a:gd name="T72" fmla="*/ 38 w 47"/>
                  <a:gd name="T73" fmla="*/ 43 h 56"/>
                  <a:gd name="T74" fmla="*/ 43 w 47"/>
                  <a:gd name="T75" fmla="*/ 39 h 56"/>
                  <a:gd name="T76" fmla="*/ 44 w 47"/>
                  <a:gd name="T77" fmla="*/ 41 h 56"/>
                  <a:gd name="T78" fmla="*/ 31 w 47"/>
                  <a:gd name="T79" fmla="*/ 53 h 56"/>
                  <a:gd name="T80" fmla="*/ 17 w 47"/>
                  <a:gd name="T81" fmla="*/ 56 h 56"/>
                  <a:gd name="T82" fmla="*/ 12 w 47"/>
                  <a:gd name="T83" fmla="*/ 56 h 56"/>
                  <a:gd name="T84" fmla="*/ 8 w 47"/>
                  <a:gd name="T85" fmla="*/ 54 h 56"/>
                  <a:gd name="T86" fmla="*/ 5 w 47"/>
                  <a:gd name="T87" fmla="*/ 51 h 56"/>
                  <a:gd name="T88" fmla="*/ 2 w 47"/>
                  <a:gd name="T89" fmla="*/ 47 h 56"/>
                  <a:gd name="T90" fmla="*/ 0 w 47"/>
                  <a:gd name="T91" fmla="*/ 38 h 56"/>
                  <a:gd name="T92" fmla="*/ 1 w 47"/>
                  <a:gd name="T93" fmla="*/ 30 h 56"/>
                  <a:gd name="T94" fmla="*/ 6 w 47"/>
                  <a:gd name="T95" fmla="*/ 21 h 56"/>
                  <a:gd name="T96" fmla="*/ 9 w 47"/>
                  <a:gd name="T97" fmla="*/ 16 h 56"/>
                  <a:gd name="T98" fmla="*/ 11 w 47"/>
                  <a:gd name="T99" fmla="*/ 12 h 56"/>
                  <a:gd name="T100" fmla="*/ 16 w 47"/>
                  <a:gd name="T101" fmla="*/ 8 h 56"/>
                  <a:gd name="T102" fmla="*/ 20 w 47"/>
                  <a:gd name="T103" fmla="*/ 5 h 56"/>
                  <a:gd name="T104" fmla="*/ 23 w 47"/>
                  <a:gd name="T105" fmla="*/ 3 h 56"/>
                  <a:gd name="T106" fmla="*/ 28 w 47"/>
                  <a:gd name="T107" fmla="*/ 1 h 56"/>
                  <a:gd name="T108" fmla="*/ 32 w 47"/>
                  <a:gd name="T109" fmla="*/ 0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
                  <a:gd name="T166" fmla="*/ 0 h 56"/>
                  <a:gd name="T167" fmla="*/ 47 w 47"/>
                  <a:gd name="T168" fmla="*/ 56 h 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 h="56">
                    <a:moveTo>
                      <a:pt x="33" y="2"/>
                    </a:moveTo>
                    <a:lnTo>
                      <a:pt x="30" y="3"/>
                    </a:lnTo>
                    <a:lnTo>
                      <a:pt x="28" y="4"/>
                    </a:lnTo>
                    <a:lnTo>
                      <a:pt x="21" y="9"/>
                    </a:lnTo>
                    <a:lnTo>
                      <a:pt x="16" y="17"/>
                    </a:lnTo>
                    <a:lnTo>
                      <a:pt x="12" y="30"/>
                    </a:lnTo>
                    <a:lnTo>
                      <a:pt x="17" y="28"/>
                    </a:lnTo>
                    <a:lnTo>
                      <a:pt x="21" y="26"/>
                    </a:lnTo>
                    <a:lnTo>
                      <a:pt x="24" y="25"/>
                    </a:lnTo>
                    <a:lnTo>
                      <a:pt x="33" y="21"/>
                    </a:lnTo>
                    <a:lnTo>
                      <a:pt x="38" y="14"/>
                    </a:lnTo>
                    <a:lnTo>
                      <a:pt x="39" y="12"/>
                    </a:lnTo>
                    <a:lnTo>
                      <a:pt x="39" y="5"/>
                    </a:lnTo>
                    <a:lnTo>
                      <a:pt x="38" y="3"/>
                    </a:lnTo>
                    <a:lnTo>
                      <a:pt x="35" y="2"/>
                    </a:lnTo>
                    <a:lnTo>
                      <a:pt x="33" y="2"/>
                    </a:lnTo>
                    <a:close/>
                    <a:moveTo>
                      <a:pt x="32" y="0"/>
                    </a:moveTo>
                    <a:lnTo>
                      <a:pt x="40" y="0"/>
                    </a:lnTo>
                    <a:lnTo>
                      <a:pt x="43" y="1"/>
                    </a:lnTo>
                    <a:lnTo>
                      <a:pt x="45" y="2"/>
                    </a:lnTo>
                    <a:lnTo>
                      <a:pt x="47" y="5"/>
                    </a:lnTo>
                    <a:lnTo>
                      <a:pt x="47" y="12"/>
                    </a:lnTo>
                    <a:lnTo>
                      <a:pt x="46" y="15"/>
                    </a:lnTo>
                    <a:lnTo>
                      <a:pt x="41" y="21"/>
                    </a:lnTo>
                    <a:lnTo>
                      <a:pt x="38" y="23"/>
                    </a:lnTo>
                    <a:lnTo>
                      <a:pt x="34" y="26"/>
                    </a:lnTo>
                    <a:lnTo>
                      <a:pt x="30" y="28"/>
                    </a:lnTo>
                    <a:lnTo>
                      <a:pt x="22" y="30"/>
                    </a:lnTo>
                    <a:lnTo>
                      <a:pt x="11" y="32"/>
                    </a:lnTo>
                    <a:lnTo>
                      <a:pt x="11" y="39"/>
                    </a:lnTo>
                    <a:lnTo>
                      <a:pt x="12" y="42"/>
                    </a:lnTo>
                    <a:lnTo>
                      <a:pt x="14" y="45"/>
                    </a:lnTo>
                    <a:lnTo>
                      <a:pt x="17" y="47"/>
                    </a:lnTo>
                    <a:lnTo>
                      <a:pt x="20" y="48"/>
                    </a:lnTo>
                    <a:lnTo>
                      <a:pt x="28" y="48"/>
                    </a:lnTo>
                    <a:lnTo>
                      <a:pt x="31" y="47"/>
                    </a:lnTo>
                    <a:lnTo>
                      <a:pt x="38" y="43"/>
                    </a:lnTo>
                    <a:lnTo>
                      <a:pt x="43" y="39"/>
                    </a:lnTo>
                    <a:lnTo>
                      <a:pt x="44" y="41"/>
                    </a:lnTo>
                    <a:lnTo>
                      <a:pt x="31" y="53"/>
                    </a:lnTo>
                    <a:lnTo>
                      <a:pt x="17" y="56"/>
                    </a:lnTo>
                    <a:lnTo>
                      <a:pt x="12" y="56"/>
                    </a:lnTo>
                    <a:lnTo>
                      <a:pt x="8" y="54"/>
                    </a:lnTo>
                    <a:lnTo>
                      <a:pt x="5" y="51"/>
                    </a:lnTo>
                    <a:lnTo>
                      <a:pt x="2" y="47"/>
                    </a:lnTo>
                    <a:lnTo>
                      <a:pt x="0" y="38"/>
                    </a:lnTo>
                    <a:lnTo>
                      <a:pt x="1" y="30"/>
                    </a:lnTo>
                    <a:lnTo>
                      <a:pt x="6" y="21"/>
                    </a:lnTo>
                    <a:lnTo>
                      <a:pt x="9" y="16"/>
                    </a:lnTo>
                    <a:lnTo>
                      <a:pt x="11" y="12"/>
                    </a:lnTo>
                    <a:lnTo>
                      <a:pt x="16" y="8"/>
                    </a:lnTo>
                    <a:lnTo>
                      <a:pt x="20" y="5"/>
                    </a:lnTo>
                    <a:lnTo>
                      <a:pt x="23" y="3"/>
                    </a:lnTo>
                    <a:lnTo>
                      <a:pt x="28" y="1"/>
                    </a:lnTo>
                    <a:lnTo>
                      <a:pt x="3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18" name="Freeform 297"/>
              <p:cNvSpPr>
                <a:spLocks/>
              </p:cNvSpPr>
              <p:nvPr/>
            </p:nvSpPr>
            <p:spPr bwMode="auto">
              <a:xfrm>
                <a:off x="2426" y="753"/>
                <a:ext cx="23" cy="6"/>
              </a:xfrm>
              <a:custGeom>
                <a:avLst/>
                <a:gdLst>
                  <a:gd name="T0" fmla="*/ 2 w 23"/>
                  <a:gd name="T1" fmla="*/ 0 h 6"/>
                  <a:gd name="T2" fmla="*/ 23 w 23"/>
                  <a:gd name="T3" fmla="*/ 0 h 6"/>
                  <a:gd name="T4" fmla="*/ 22 w 23"/>
                  <a:gd name="T5" fmla="*/ 6 h 6"/>
                  <a:gd name="T6" fmla="*/ 0 w 23"/>
                  <a:gd name="T7" fmla="*/ 6 h 6"/>
                  <a:gd name="T8" fmla="*/ 2 w 23"/>
                  <a:gd name="T9" fmla="*/ 0 h 6"/>
                  <a:gd name="T10" fmla="*/ 0 60000 65536"/>
                  <a:gd name="T11" fmla="*/ 0 60000 65536"/>
                  <a:gd name="T12" fmla="*/ 0 60000 65536"/>
                  <a:gd name="T13" fmla="*/ 0 60000 65536"/>
                  <a:gd name="T14" fmla="*/ 0 60000 65536"/>
                  <a:gd name="T15" fmla="*/ 0 w 23"/>
                  <a:gd name="T16" fmla="*/ 0 h 6"/>
                  <a:gd name="T17" fmla="*/ 23 w 23"/>
                  <a:gd name="T18" fmla="*/ 6 h 6"/>
                </a:gdLst>
                <a:ahLst/>
                <a:cxnLst>
                  <a:cxn ang="T10">
                    <a:pos x="T0" y="T1"/>
                  </a:cxn>
                  <a:cxn ang="T11">
                    <a:pos x="T2" y="T3"/>
                  </a:cxn>
                  <a:cxn ang="T12">
                    <a:pos x="T4" y="T5"/>
                  </a:cxn>
                  <a:cxn ang="T13">
                    <a:pos x="T6" y="T7"/>
                  </a:cxn>
                  <a:cxn ang="T14">
                    <a:pos x="T8" y="T9"/>
                  </a:cxn>
                </a:cxnLst>
                <a:rect l="T15" t="T16" r="T17" b="T18"/>
                <a:pathLst>
                  <a:path w="23" h="6">
                    <a:moveTo>
                      <a:pt x="2" y="0"/>
                    </a:moveTo>
                    <a:lnTo>
                      <a:pt x="23" y="0"/>
                    </a:lnTo>
                    <a:lnTo>
                      <a:pt x="22" y="6"/>
                    </a:lnTo>
                    <a:lnTo>
                      <a:pt x="0" y="6"/>
                    </a:lnTo>
                    <a:lnTo>
                      <a:pt x="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19" name="Freeform 298"/>
              <p:cNvSpPr>
                <a:spLocks/>
              </p:cNvSpPr>
              <p:nvPr/>
            </p:nvSpPr>
            <p:spPr bwMode="auto">
              <a:xfrm>
                <a:off x="2493" y="766"/>
                <a:ext cx="63" cy="63"/>
              </a:xfrm>
              <a:custGeom>
                <a:avLst/>
                <a:gdLst>
                  <a:gd name="T0" fmla="*/ 30 w 63"/>
                  <a:gd name="T1" fmla="*/ 0 h 63"/>
                  <a:gd name="T2" fmla="*/ 33 w 63"/>
                  <a:gd name="T3" fmla="*/ 0 h 63"/>
                  <a:gd name="T4" fmla="*/ 33 w 63"/>
                  <a:gd name="T5" fmla="*/ 30 h 63"/>
                  <a:gd name="T6" fmla="*/ 63 w 63"/>
                  <a:gd name="T7" fmla="*/ 30 h 63"/>
                  <a:gd name="T8" fmla="*/ 63 w 63"/>
                  <a:gd name="T9" fmla="*/ 33 h 63"/>
                  <a:gd name="T10" fmla="*/ 33 w 63"/>
                  <a:gd name="T11" fmla="*/ 33 h 63"/>
                  <a:gd name="T12" fmla="*/ 33 w 63"/>
                  <a:gd name="T13" fmla="*/ 63 h 63"/>
                  <a:gd name="T14" fmla="*/ 30 w 63"/>
                  <a:gd name="T15" fmla="*/ 63 h 63"/>
                  <a:gd name="T16" fmla="*/ 30 w 63"/>
                  <a:gd name="T17" fmla="*/ 33 h 63"/>
                  <a:gd name="T18" fmla="*/ 0 w 63"/>
                  <a:gd name="T19" fmla="*/ 33 h 63"/>
                  <a:gd name="T20" fmla="*/ 0 w 63"/>
                  <a:gd name="T21" fmla="*/ 30 h 63"/>
                  <a:gd name="T22" fmla="*/ 30 w 63"/>
                  <a:gd name="T23" fmla="*/ 30 h 63"/>
                  <a:gd name="T24" fmla="*/ 30 w 63"/>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3"/>
                  <a:gd name="T41" fmla="*/ 63 w 63"/>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3">
                    <a:moveTo>
                      <a:pt x="30" y="0"/>
                    </a:moveTo>
                    <a:lnTo>
                      <a:pt x="33" y="0"/>
                    </a:lnTo>
                    <a:lnTo>
                      <a:pt x="33" y="30"/>
                    </a:lnTo>
                    <a:lnTo>
                      <a:pt x="63" y="30"/>
                    </a:lnTo>
                    <a:lnTo>
                      <a:pt x="63" y="33"/>
                    </a:lnTo>
                    <a:lnTo>
                      <a:pt x="33" y="33"/>
                    </a:lnTo>
                    <a:lnTo>
                      <a:pt x="33" y="63"/>
                    </a:lnTo>
                    <a:lnTo>
                      <a:pt x="30" y="63"/>
                    </a:lnTo>
                    <a:lnTo>
                      <a:pt x="30" y="33"/>
                    </a:lnTo>
                    <a:lnTo>
                      <a:pt x="0" y="33"/>
                    </a:lnTo>
                    <a:lnTo>
                      <a:pt x="0" y="30"/>
                    </a:lnTo>
                    <a:lnTo>
                      <a:pt x="30" y="30"/>
                    </a:lnTo>
                    <a:lnTo>
                      <a:pt x="3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20" name="Freeform 299"/>
              <p:cNvSpPr>
                <a:spLocks noEditPoints="1"/>
              </p:cNvSpPr>
              <p:nvPr/>
            </p:nvSpPr>
            <p:spPr bwMode="auto">
              <a:xfrm>
                <a:off x="2584" y="783"/>
                <a:ext cx="73" cy="81"/>
              </a:xfrm>
              <a:custGeom>
                <a:avLst/>
                <a:gdLst>
                  <a:gd name="T0" fmla="*/ 47 w 73"/>
                  <a:gd name="T1" fmla="*/ 6 h 81"/>
                  <a:gd name="T2" fmla="*/ 35 w 73"/>
                  <a:gd name="T3" fmla="*/ 21 h 81"/>
                  <a:gd name="T4" fmla="*/ 32 w 73"/>
                  <a:gd name="T5" fmla="*/ 31 h 81"/>
                  <a:gd name="T6" fmla="*/ 31 w 73"/>
                  <a:gd name="T7" fmla="*/ 53 h 81"/>
                  <a:gd name="T8" fmla="*/ 40 w 73"/>
                  <a:gd name="T9" fmla="*/ 54 h 81"/>
                  <a:gd name="T10" fmla="*/ 52 w 73"/>
                  <a:gd name="T11" fmla="*/ 44 h 81"/>
                  <a:gd name="T12" fmla="*/ 55 w 73"/>
                  <a:gd name="T13" fmla="*/ 38 h 81"/>
                  <a:gd name="T14" fmla="*/ 60 w 73"/>
                  <a:gd name="T15" fmla="*/ 28 h 81"/>
                  <a:gd name="T16" fmla="*/ 62 w 73"/>
                  <a:gd name="T17" fmla="*/ 20 h 81"/>
                  <a:gd name="T18" fmla="*/ 62 w 73"/>
                  <a:gd name="T19" fmla="*/ 12 h 81"/>
                  <a:gd name="T20" fmla="*/ 58 w 73"/>
                  <a:gd name="T21" fmla="*/ 6 h 81"/>
                  <a:gd name="T22" fmla="*/ 51 w 73"/>
                  <a:gd name="T23" fmla="*/ 5 h 81"/>
                  <a:gd name="T24" fmla="*/ 35 w 73"/>
                  <a:gd name="T25" fmla="*/ 14 h 81"/>
                  <a:gd name="T26" fmla="*/ 44 w 73"/>
                  <a:gd name="T27" fmla="*/ 5 h 81"/>
                  <a:gd name="T28" fmla="*/ 55 w 73"/>
                  <a:gd name="T29" fmla="*/ 0 h 81"/>
                  <a:gd name="T30" fmla="*/ 66 w 73"/>
                  <a:gd name="T31" fmla="*/ 2 h 81"/>
                  <a:gd name="T32" fmla="*/ 72 w 73"/>
                  <a:gd name="T33" fmla="*/ 6 h 81"/>
                  <a:gd name="T34" fmla="*/ 73 w 73"/>
                  <a:gd name="T35" fmla="*/ 15 h 81"/>
                  <a:gd name="T36" fmla="*/ 62 w 73"/>
                  <a:gd name="T37" fmla="*/ 42 h 81"/>
                  <a:gd name="T38" fmla="*/ 45 w 73"/>
                  <a:gd name="T39" fmla="*/ 55 h 81"/>
                  <a:gd name="T40" fmla="*/ 29 w 73"/>
                  <a:gd name="T41" fmla="*/ 56 h 81"/>
                  <a:gd name="T42" fmla="*/ 26 w 73"/>
                  <a:gd name="T43" fmla="*/ 54 h 81"/>
                  <a:gd name="T44" fmla="*/ 19 w 73"/>
                  <a:gd name="T45" fmla="*/ 72 h 81"/>
                  <a:gd name="T46" fmla="*/ 20 w 73"/>
                  <a:gd name="T47" fmla="*/ 76 h 81"/>
                  <a:gd name="T48" fmla="*/ 22 w 73"/>
                  <a:gd name="T49" fmla="*/ 79 h 81"/>
                  <a:gd name="T50" fmla="*/ 28 w 73"/>
                  <a:gd name="T51" fmla="*/ 81 h 81"/>
                  <a:gd name="T52" fmla="*/ 0 w 73"/>
                  <a:gd name="T53" fmla="*/ 79 h 81"/>
                  <a:gd name="T54" fmla="*/ 8 w 73"/>
                  <a:gd name="T55" fmla="*/ 77 h 81"/>
                  <a:gd name="T56" fmla="*/ 11 w 73"/>
                  <a:gd name="T57" fmla="*/ 68 h 81"/>
                  <a:gd name="T58" fmla="*/ 28 w 73"/>
                  <a:gd name="T59" fmla="*/ 12 h 81"/>
                  <a:gd name="T60" fmla="*/ 27 w 73"/>
                  <a:gd name="T61" fmla="*/ 5 h 81"/>
                  <a:gd name="T62" fmla="*/ 20 w 73"/>
                  <a:gd name="T63" fmla="*/ 2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81"/>
                  <a:gd name="T98" fmla="*/ 73 w 73"/>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81">
                    <a:moveTo>
                      <a:pt x="51" y="5"/>
                    </a:moveTo>
                    <a:lnTo>
                      <a:pt x="47" y="6"/>
                    </a:lnTo>
                    <a:lnTo>
                      <a:pt x="38" y="16"/>
                    </a:lnTo>
                    <a:lnTo>
                      <a:pt x="35" y="21"/>
                    </a:lnTo>
                    <a:lnTo>
                      <a:pt x="33" y="26"/>
                    </a:lnTo>
                    <a:lnTo>
                      <a:pt x="32" y="31"/>
                    </a:lnTo>
                    <a:lnTo>
                      <a:pt x="27" y="48"/>
                    </a:lnTo>
                    <a:lnTo>
                      <a:pt x="31" y="53"/>
                    </a:lnTo>
                    <a:lnTo>
                      <a:pt x="33" y="54"/>
                    </a:lnTo>
                    <a:lnTo>
                      <a:pt x="40" y="54"/>
                    </a:lnTo>
                    <a:lnTo>
                      <a:pt x="43" y="53"/>
                    </a:lnTo>
                    <a:lnTo>
                      <a:pt x="52" y="44"/>
                    </a:lnTo>
                    <a:lnTo>
                      <a:pt x="54" y="41"/>
                    </a:lnTo>
                    <a:lnTo>
                      <a:pt x="55" y="38"/>
                    </a:lnTo>
                    <a:lnTo>
                      <a:pt x="57" y="35"/>
                    </a:lnTo>
                    <a:lnTo>
                      <a:pt x="60" y="28"/>
                    </a:lnTo>
                    <a:lnTo>
                      <a:pt x="61" y="23"/>
                    </a:lnTo>
                    <a:lnTo>
                      <a:pt x="62" y="20"/>
                    </a:lnTo>
                    <a:lnTo>
                      <a:pt x="63" y="15"/>
                    </a:lnTo>
                    <a:lnTo>
                      <a:pt x="62" y="12"/>
                    </a:lnTo>
                    <a:lnTo>
                      <a:pt x="62" y="10"/>
                    </a:lnTo>
                    <a:lnTo>
                      <a:pt x="58" y="6"/>
                    </a:lnTo>
                    <a:lnTo>
                      <a:pt x="56" y="5"/>
                    </a:lnTo>
                    <a:lnTo>
                      <a:pt x="51" y="5"/>
                    </a:lnTo>
                    <a:close/>
                    <a:moveTo>
                      <a:pt x="40" y="0"/>
                    </a:moveTo>
                    <a:lnTo>
                      <a:pt x="35" y="14"/>
                    </a:lnTo>
                    <a:lnTo>
                      <a:pt x="41" y="10"/>
                    </a:lnTo>
                    <a:lnTo>
                      <a:pt x="44" y="5"/>
                    </a:lnTo>
                    <a:lnTo>
                      <a:pt x="49" y="2"/>
                    </a:lnTo>
                    <a:lnTo>
                      <a:pt x="55" y="0"/>
                    </a:lnTo>
                    <a:lnTo>
                      <a:pt x="63" y="0"/>
                    </a:lnTo>
                    <a:lnTo>
                      <a:pt x="66" y="2"/>
                    </a:lnTo>
                    <a:lnTo>
                      <a:pt x="69" y="3"/>
                    </a:lnTo>
                    <a:lnTo>
                      <a:pt x="72" y="6"/>
                    </a:lnTo>
                    <a:lnTo>
                      <a:pt x="73" y="11"/>
                    </a:lnTo>
                    <a:lnTo>
                      <a:pt x="73" y="15"/>
                    </a:lnTo>
                    <a:lnTo>
                      <a:pt x="69" y="28"/>
                    </a:lnTo>
                    <a:lnTo>
                      <a:pt x="62" y="42"/>
                    </a:lnTo>
                    <a:lnTo>
                      <a:pt x="54" y="49"/>
                    </a:lnTo>
                    <a:lnTo>
                      <a:pt x="45" y="55"/>
                    </a:lnTo>
                    <a:lnTo>
                      <a:pt x="35" y="56"/>
                    </a:lnTo>
                    <a:lnTo>
                      <a:pt x="29" y="56"/>
                    </a:lnTo>
                    <a:lnTo>
                      <a:pt x="27" y="55"/>
                    </a:lnTo>
                    <a:lnTo>
                      <a:pt x="26" y="54"/>
                    </a:lnTo>
                    <a:lnTo>
                      <a:pt x="20" y="69"/>
                    </a:lnTo>
                    <a:lnTo>
                      <a:pt x="19" y="72"/>
                    </a:lnTo>
                    <a:lnTo>
                      <a:pt x="19" y="76"/>
                    </a:lnTo>
                    <a:lnTo>
                      <a:pt x="20" y="76"/>
                    </a:lnTo>
                    <a:lnTo>
                      <a:pt x="20" y="77"/>
                    </a:lnTo>
                    <a:lnTo>
                      <a:pt x="22" y="79"/>
                    </a:lnTo>
                    <a:lnTo>
                      <a:pt x="28" y="79"/>
                    </a:lnTo>
                    <a:lnTo>
                      <a:pt x="28" y="81"/>
                    </a:lnTo>
                    <a:lnTo>
                      <a:pt x="0" y="81"/>
                    </a:lnTo>
                    <a:lnTo>
                      <a:pt x="0" y="79"/>
                    </a:lnTo>
                    <a:lnTo>
                      <a:pt x="4" y="79"/>
                    </a:lnTo>
                    <a:lnTo>
                      <a:pt x="8" y="77"/>
                    </a:lnTo>
                    <a:lnTo>
                      <a:pt x="10" y="72"/>
                    </a:lnTo>
                    <a:lnTo>
                      <a:pt x="11" y="68"/>
                    </a:lnTo>
                    <a:lnTo>
                      <a:pt x="27" y="14"/>
                    </a:lnTo>
                    <a:lnTo>
                      <a:pt x="28" y="12"/>
                    </a:lnTo>
                    <a:lnTo>
                      <a:pt x="28" y="6"/>
                    </a:lnTo>
                    <a:lnTo>
                      <a:pt x="27" y="5"/>
                    </a:lnTo>
                    <a:lnTo>
                      <a:pt x="20" y="5"/>
                    </a:lnTo>
                    <a:lnTo>
                      <a:pt x="20" y="2"/>
                    </a:lnTo>
                    <a:lnTo>
                      <a:pt x="4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21" name="Freeform 300"/>
              <p:cNvSpPr>
                <a:spLocks/>
              </p:cNvSpPr>
              <p:nvPr/>
            </p:nvSpPr>
            <p:spPr bwMode="auto">
              <a:xfrm>
                <a:off x="2698" y="766"/>
                <a:ext cx="63" cy="63"/>
              </a:xfrm>
              <a:custGeom>
                <a:avLst/>
                <a:gdLst>
                  <a:gd name="T0" fmla="*/ 30 w 63"/>
                  <a:gd name="T1" fmla="*/ 0 h 63"/>
                  <a:gd name="T2" fmla="*/ 35 w 63"/>
                  <a:gd name="T3" fmla="*/ 0 h 63"/>
                  <a:gd name="T4" fmla="*/ 35 w 63"/>
                  <a:gd name="T5" fmla="*/ 30 h 63"/>
                  <a:gd name="T6" fmla="*/ 63 w 63"/>
                  <a:gd name="T7" fmla="*/ 30 h 63"/>
                  <a:gd name="T8" fmla="*/ 63 w 63"/>
                  <a:gd name="T9" fmla="*/ 33 h 63"/>
                  <a:gd name="T10" fmla="*/ 35 w 63"/>
                  <a:gd name="T11" fmla="*/ 33 h 63"/>
                  <a:gd name="T12" fmla="*/ 35 w 63"/>
                  <a:gd name="T13" fmla="*/ 63 h 63"/>
                  <a:gd name="T14" fmla="*/ 30 w 63"/>
                  <a:gd name="T15" fmla="*/ 63 h 63"/>
                  <a:gd name="T16" fmla="*/ 30 w 63"/>
                  <a:gd name="T17" fmla="*/ 33 h 63"/>
                  <a:gd name="T18" fmla="*/ 0 w 63"/>
                  <a:gd name="T19" fmla="*/ 33 h 63"/>
                  <a:gd name="T20" fmla="*/ 0 w 63"/>
                  <a:gd name="T21" fmla="*/ 30 h 63"/>
                  <a:gd name="T22" fmla="*/ 30 w 63"/>
                  <a:gd name="T23" fmla="*/ 30 h 63"/>
                  <a:gd name="T24" fmla="*/ 30 w 63"/>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3"/>
                  <a:gd name="T41" fmla="*/ 63 w 63"/>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3">
                    <a:moveTo>
                      <a:pt x="30" y="0"/>
                    </a:moveTo>
                    <a:lnTo>
                      <a:pt x="35" y="0"/>
                    </a:lnTo>
                    <a:lnTo>
                      <a:pt x="35" y="30"/>
                    </a:lnTo>
                    <a:lnTo>
                      <a:pt x="63" y="30"/>
                    </a:lnTo>
                    <a:lnTo>
                      <a:pt x="63" y="33"/>
                    </a:lnTo>
                    <a:lnTo>
                      <a:pt x="35" y="33"/>
                    </a:lnTo>
                    <a:lnTo>
                      <a:pt x="35" y="63"/>
                    </a:lnTo>
                    <a:lnTo>
                      <a:pt x="30" y="63"/>
                    </a:lnTo>
                    <a:lnTo>
                      <a:pt x="30" y="33"/>
                    </a:lnTo>
                    <a:lnTo>
                      <a:pt x="0" y="33"/>
                    </a:lnTo>
                    <a:lnTo>
                      <a:pt x="0" y="30"/>
                    </a:lnTo>
                    <a:lnTo>
                      <a:pt x="30" y="30"/>
                    </a:lnTo>
                    <a:lnTo>
                      <a:pt x="3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22" name="Freeform 301"/>
              <p:cNvSpPr>
                <a:spLocks/>
              </p:cNvSpPr>
              <p:nvPr/>
            </p:nvSpPr>
            <p:spPr bwMode="auto">
              <a:xfrm>
                <a:off x="2803" y="781"/>
                <a:ext cx="49" cy="83"/>
              </a:xfrm>
              <a:custGeom>
                <a:avLst/>
                <a:gdLst>
                  <a:gd name="T0" fmla="*/ 8 w 49"/>
                  <a:gd name="T1" fmla="*/ 0 h 83"/>
                  <a:gd name="T2" fmla="*/ 12 w 49"/>
                  <a:gd name="T3" fmla="*/ 0 h 83"/>
                  <a:gd name="T4" fmla="*/ 14 w 49"/>
                  <a:gd name="T5" fmla="*/ 1 h 83"/>
                  <a:gd name="T6" fmla="*/ 15 w 49"/>
                  <a:gd name="T7" fmla="*/ 2 h 83"/>
                  <a:gd name="T8" fmla="*/ 17 w 49"/>
                  <a:gd name="T9" fmla="*/ 3 h 83"/>
                  <a:gd name="T10" fmla="*/ 19 w 49"/>
                  <a:gd name="T11" fmla="*/ 6 h 83"/>
                  <a:gd name="T12" fmla="*/ 21 w 49"/>
                  <a:gd name="T13" fmla="*/ 15 h 83"/>
                  <a:gd name="T14" fmla="*/ 23 w 49"/>
                  <a:gd name="T15" fmla="*/ 29 h 83"/>
                  <a:gd name="T16" fmla="*/ 25 w 49"/>
                  <a:gd name="T17" fmla="*/ 46 h 83"/>
                  <a:gd name="T18" fmla="*/ 31 w 49"/>
                  <a:gd name="T19" fmla="*/ 27 h 83"/>
                  <a:gd name="T20" fmla="*/ 39 w 49"/>
                  <a:gd name="T21" fmla="*/ 1 h 83"/>
                  <a:gd name="T22" fmla="*/ 49 w 49"/>
                  <a:gd name="T23" fmla="*/ 1 h 83"/>
                  <a:gd name="T24" fmla="*/ 48 w 49"/>
                  <a:gd name="T25" fmla="*/ 4 h 83"/>
                  <a:gd name="T26" fmla="*/ 45 w 49"/>
                  <a:gd name="T27" fmla="*/ 11 h 83"/>
                  <a:gd name="T28" fmla="*/ 39 w 49"/>
                  <a:gd name="T29" fmla="*/ 21 h 83"/>
                  <a:gd name="T30" fmla="*/ 37 w 49"/>
                  <a:gd name="T31" fmla="*/ 26 h 83"/>
                  <a:gd name="T32" fmla="*/ 36 w 49"/>
                  <a:gd name="T33" fmla="*/ 30 h 83"/>
                  <a:gd name="T34" fmla="*/ 34 w 49"/>
                  <a:gd name="T35" fmla="*/ 34 h 83"/>
                  <a:gd name="T36" fmla="*/ 34 w 49"/>
                  <a:gd name="T37" fmla="*/ 36 h 83"/>
                  <a:gd name="T38" fmla="*/ 26 w 49"/>
                  <a:gd name="T39" fmla="*/ 51 h 83"/>
                  <a:gd name="T40" fmla="*/ 26 w 49"/>
                  <a:gd name="T41" fmla="*/ 74 h 83"/>
                  <a:gd name="T42" fmla="*/ 25 w 49"/>
                  <a:gd name="T43" fmla="*/ 79 h 83"/>
                  <a:gd name="T44" fmla="*/ 25 w 49"/>
                  <a:gd name="T45" fmla="*/ 80 h 83"/>
                  <a:gd name="T46" fmla="*/ 22 w 49"/>
                  <a:gd name="T47" fmla="*/ 83 h 83"/>
                  <a:gd name="T48" fmla="*/ 19 w 49"/>
                  <a:gd name="T49" fmla="*/ 83 h 83"/>
                  <a:gd name="T50" fmla="*/ 16 w 49"/>
                  <a:gd name="T51" fmla="*/ 82 h 83"/>
                  <a:gd name="T52" fmla="*/ 15 w 49"/>
                  <a:gd name="T53" fmla="*/ 80 h 83"/>
                  <a:gd name="T54" fmla="*/ 15 w 49"/>
                  <a:gd name="T55" fmla="*/ 74 h 83"/>
                  <a:gd name="T56" fmla="*/ 16 w 49"/>
                  <a:gd name="T57" fmla="*/ 71 h 83"/>
                  <a:gd name="T58" fmla="*/ 19 w 49"/>
                  <a:gd name="T59" fmla="*/ 62 h 83"/>
                  <a:gd name="T60" fmla="*/ 23 w 49"/>
                  <a:gd name="T61" fmla="*/ 53 h 83"/>
                  <a:gd name="T62" fmla="*/ 21 w 49"/>
                  <a:gd name="T63" fmla="*/ 35 h 83"/>
                  <a:gd name="T64" fmla="*/ 19 w 49"/>
                  <a:gd name="T65" fmla="*/ 22 h 83"/>
                  <a:gd name="T66" fmla="*/ 15 w 49"/>
                  <a:gd name="T67" fmla="*/ 12 h 83"/>
                  <a:gd name="T68" fmla="*/ 12 w 49"/>
                  <a:gd name="T69" fmla="*/ 8 h 83"/>
                  <a:gd name="T70" fmla="*/ 6 w 49"/>
                  <a:gd name="T71" fmla="*/ 8 h 83"/>
                  <a:gd name="T72" fmla="*/ 5 w 49"/>
                  <a:gd name="T73" fmla="*/ 10 h 83"/>
                  <a:gd name="T74" fmla="*/ 4 w 49"/>
                  <a:gd name="T75" fmla="*/ 12 h 83"/>
                  <a:gd name="T76" fmla="*/ 2 w 49"/>
                  <a:gd name="T77" fmla="*/ 18 h 83"/>
                  <a:gd name="T78" fmla="*/ 0 w 49"/>
                  <a:gd name="T79" fmla="*/ 18 h 83"/>
                  <a:gd name="T80" fmla="*/ 0 w 49"/>
                  <a:gd name="T81" fmla="*/ 12 h 83"/>
                  <a:gd name="T82" fmla="*/ 2 w 49"/>
                  <a:gd name="T83" fmla="*/ 5 h 83"/>
                  <a:gd name="T84" fmla="*/ 3 w 49"/>
                  <a:gd name="T85" fmla="*/ 3 h 83"/>
                  <a:gd name="T86" fmla="*/ 5 w 49"/>
                  <a:gd name="T87" fmla="*/ 1 h 83"/>
                  <a:gd name="T88" fmla="*/ 8 w 49"/>
                  <a:gd name="T89" fmla="*/ 0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
                  <a:gd name="T136" fmla="*/ 0 h 83"/>
                  <a:gd name="T137" fmla="*/ 49 w 49"/>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 h="83">
                    <a:moveTo>
                      <a:pt x="8" y="0"/>
                    </a:moveTo>
                    <a:lnTo>
                      <a:pt x="12" y="0"/>
                    </a:lnTo>
                    <a:lnTo>
                      <a:pt x="14" y="1"/>
                    </a:lnTo>
                    <a:lnTo>
                      <a:pt x="15" y="2"/>
                    </a:lnTo>
                    <a:lnTo>
                      <a:pt x="17" y="3"/>
                    </a:lnTo>
                    <a:lnTo>
                      <a:pt x="19" y="6"/>
                    </a:lnTo>
                    <a:lnTo>
                      <a:pt x="21" y="15"/>
                    </a:lnTo>
                    <a:lnTo>
                      <a:pt x="23" y="29"/>
                    </a:lnTo>
                    <a:lnTo>
                      <a:pt x="25" y="46"/>
                    </a:lnTo>
                    <a:lnTo>
                      <a:pt x="31" y="27"/>
                    </a:lnTo>
                    <a:lnTo>
                      <a:pt x="39" y="1"/>
                    </a:lnTo>
                    <a:lnTo>
                      <a:pt x="49" y="1"/>
                    </a:lnTo>
                    <a:lnTo>
                      <a:pt x="48" y="4"/>
                    </a:lnTo>
                    <a:lnTo>
                      <a:pt x="45" y="11"/>
                    </a:lnTo>
                    <a:lnTo>
                      <a:pt x="39" y="21"/>
                    </a:lnTo>
                    <a:lnTo>
                      <a:pt x="37" y="26"/>
                    </a:lnTo>
                    <a:lnTo>
                      <a:pt x="36" y="30"/>
                    </a:lnTo>
                    <a:lnTo>
                      <a:pt x="34" y="34"/>
                    </a:lnTo>
                    <a:lnTo>
                      <a:pt x="34" y="36"/>
                    </a:lnTo>
                    <a:lnTo>
                      <a:pt x="26" y="51"/>
                    </a:lnTo>
                    <a:lnTo>
                      <a:pt x="26" y="74"/>
                    </a:lnTo>
                    <a:lnTo>
                      <a:pt x="25" y="79"/>
                    </a:lnTo>
                    <a:lnTo>
                      <a:pt x="25" y="80"/>
                    </a:lnTo>
                    <a:lnTo>
                      <a:pt x="22" y="83"/>
                    </a:lnTo>
                    <a:lnTo>
                      <a:pt x="19" y="83"/>
                    </a:lnTo>
                    <a:lnTo>
                      <a:pt x="16" y="82"/>
                    </a:lnTo>
                    <a:lnTo>
                      <a:pt x="15" y="80"/>
                    </a:lnTo>
                    <a:lnTo>
                      <a:pt x="15" y="74"/>
                    </a:lnTo>
                    <a:lnTo>
                      <a:pt x="16" y="71"/>
                    </a:lnTo>
                    <a:lnTo>
                      <a:pt x="19" y="62"/>
                    </a:lnTo>
                    <a:lnTo>
                      <a:pt x="23" y="53"/>
                    </a:lnTo>
                    <a:lnTo>
                      <a:pt x="21" y="35"/>
                    </a:lnTo>
                    <a:lnTo>
                      <a:pt x="19" y="22"/>
                    </a:lnTo>
                    <a:lnTo>
                      <a:pt x="15" y="12"/>
                    </a:lnTo>
                    <a:lnTo>
                      <a:pt x="12" y="8"/>
                    </a:lnTo>
                    <a:lnTo>
                      <a:pt x="6" y="8"/>
                    </a:lnTo>
                    <a:lnTo>
                      <a:pt x="5" y="10"/>
                    </a:lnTo>
                    <a:lnTo>
                      <a:pt x="4" y="12"/>
                    </a:lnTo>
                    <a:lnTo>
                      <a:pt x="2" y="18"/>
                    </a:lnTo>
                    <a:lnTo>
                      <a:pt x="0" y="18"/>
                    </a:lnTo>
                    <a:lnTo>
                      <a:pt x="0" y="12"/>
                    </a:lnTo>
                    <a:lnTo>
                      <a:pt x="2" y="5"/>
                    </a:lnTo>
                    <a:lnTo>
                      <a:pt x="3" y="3"/>
                    </a:lnTo>
                    <a:lnTo>
                      <a:pt x="5" y="1"/>
                    </a:lnTo>
                    <a:lnTo>
                      <a:pt x="8"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23" name="Freeform 302"/>
              <p:cNvSpPr>
                <a:spLocks/>
              </p:cNvSpPr>
              <p:nvPr/>
            </p:nvSpPr>
            <p:spPr bwMode="auto">
              <a:xfrm>
                <a:off x="3015" y="753"/>
                <a:ext cx="44" cy="110"/>
              </a:xfrm>
              <a:custGeom>
                <a:avLst/>
                <a:gdLst>
                  <a:gd name="T0" fmla="*/ 43 w 44"/>
                  <a:gd name="T1" fmla="*/ 0 h 110"/>
                  <a:gd name="T2" fmla="*/ 44 w 44"/>
                  <a:gd name="T3" fmla="*/ 3 h 110"/>
                  <a:gd name="T4" fmla="*/ 38 w 44"/>
                  <a:gd name="T5" fmla="*/ 7 h 110"/>
                  <a:gd name="T6" fmla="*/ 34 w 44"/>
                  <a:gd name="T7" fmla="*/ 11 h 110"/>
                  <a:gd name="T8" fmla="*/ 31 w 44"/>
                  <a:gd name="T9" fmla="*/ 17 h 110"/>
                  <a:gd name="T10" fmla="*/ 26 w 44"/>
                  <a:gd name="T11" fmla="*/ 21 h 110"/>
                  <a:gd name="T12" fmla="*/ 19 w 44"/>
                  <a:gd name="T13" fmla="*/ 34 h 110"/>
                  <a:gd name="T14" fmla="*/ 12 w 44"/>
                  <a:gd name="T15" fmla="*/ 51 h 110"/>
                  <a:gd name="T16" fmla="*/ 9 w 44"/>
                  <a:gd name="T17" fmla="*/ 68 h 110"/>
                  <a:gd name="T18" fmla="*/ 8 w 44"/>
                  <a:gd name="T19" fmla="*/ 84 h 110"/>
                  <a:gd name="T20" fmla="*/ 9 w 44"/>
                  <a:gd name="T21" fmla="*/ 96 h 110"/>
                  <a:gd name="T22" fmla="*/ 12 w 44"/>
                  <a:gd name="T23" fmla="*/ 109 h 110"/>
                  <a:gd name="T24" fmla="*/ 11 w 44"/>
                  <a:gd name="T25" fmla="*/ 110 h 110"/>
                  <a:gd name="T26" fmla="*/ 5 w 44"/>
                  <a:gd name="T27" fmla="*/ 98 h 110"/>
                  <a:gd name="T28" fmla="*/ 2 w 44"/>
                  <a:gd name="T29" fmla="*/ 86 h 110"/>
                  <a:gd name="T30" fmla="*/ 0 w 44"/>
                  <a:gd name="T31" fmla="*/ 78 h 110"/>
                  <a:gd name="T32" fmla="*/ 0 w 44"/>
                  <a:gd name="T33" fmla="*/ 71 h 110"/>
                  <a:gd name="T34" fmla="*/ 2 w 44"/>
                  <a:gd name="T35" fmla="*/ 53 h 110"/>
                  <a:gd name="T36" fmla="*/ 9 w 44"/>
                  <a:gd name="T37" fmla="*/ 36 h 110"/>
                  <a:gd name="T38" fmla="*/ 16 w 44"/>
                  <a:gd name="T39" fmla="*/ 24 h 110"/>
                  <a:gd name="T40" fmla="*/ 28 w 44"/>
                  <a:gd name="T41" fmla="*/ 12 h 110"/>
                  <a:gd name="T42" fmla="*/ 43 w 44"/>
                  <a:gd name="T43" fmla="*/ 0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110"/>
                  <a:gd name="T68" fmla="*/ 44 w 44"/>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110">
                    <a:moveTo>
                      <a:pt x="43" y="0"/>
                    </a:moveTo>
                    <a:lnTo>
                      <a:pt x="44" y="3"/>
                    </a:lnTo>
                    <a:lnTo>
                      <a:pt x="38" y="7"/>
                    </a:lnTo>
                    <a:lnTo>
                      <a:pt x="34" y="11"/>
                    </a:lnTo>
                    <a:lnTo>
                      <a:pt x="31" y="17"/>
                    </a:lnTo>
                    <a:lnTo>
                      <a:pt x="26" y="21"/>
                    </a:lnTo>
                    <a:lnTo>
                      <a:pt x="19" y="34"/>
                    </a:lnTo>
                    <a:lnTo>
                      <a:pt x="12" y="51"/>
                    </a:lnTo>
                    <a:lnTo>
                      <a:pt x="9" y="68"/>
                    </a:lnTo>
                    <a:lnTo>
                      <a:pt x="8" y="84"/>
                    </a:lnTo>
                    <a:lnTo>
                      <a:pt x="9" y="96"/>
                    </a:lnTo>
                    <a:lnTo>
                      <a:pt x="12" y="109"/>
                    </a:lnTo>
                    <a:lnTo>
                      <a:pt x="11" y="110"/>
                    </a:lnTo>
                    <a:lnTo>
                      <a:pt x="5" y="98"/>
                    </a:lnTo>
                    <a:lnTo>
                      <a:pt x="2" y="86"/>
                    </a:lnTo>
                    <a:lnTo>
                      <a:pt x="0" y="78"/>
                    </a:lnTo>
                    <a:lnTo>
                      <a:pt x="0" y="71"/>
                    </a:lnTo>
                    <a:lnTo>
                      <a:pt x="2" y="53"/>
                    </a:lnTo>
                    <a:lnTo>
                      <a:pt x="9" y="36"/>
                    </a:lnTo>
                    <a:lnTo>
                      <a:pt x="16" y="24"/>
                    </a:lnTo>
                    <a:lnTo>
                      <a:pt x="28" y="12"/>
                    </a:lnTo>
                    <a:lnTo>
                      <a:pt x="43"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24" name="Freeform 303"/>
              <p:cNvSpPr>
                <a:spLocks/>
              </p:cNvSpPr>
              <p:nvPr/>
            </p:nvSpPr>
            <p:spPr bwMode="auto">
              <a:xfrm>
                <a:off x="3046" y="756"/>
                <a:ext cx="79" cy="82"/>
              </a:xfrm>
              <a:custGeom>
                <a:avLst/>
                <a:gdLst>
                  <a:gd name="T0" fmla="*/ 20 w 79"/>
                  <a:gd name="T1" fmla="*/ 0 h 82"/>
                  <a:gd name="T2" fmla="*/ 79 w 79"/>
                  <a:gd name="T3" fmla="*/ 0 h 82"/>
                  <a:gd name="T4" fmla="*/ 74 w 79"/>
                  <a:gd name="T5" fmla="*/ 19 h 82"/>
                  <a:gd name="T6" fmla="*/ 72 w 79"/>
                  <a:gd name="T7" fmla="*/ 19 h 82"/>
                  <a:gd name="T8" fmla="*/ 72 w 79"/>
                  <a:gd name="T9" fmla="*/ 13 h 82"/>
                  <a:gd name="T10" fmla="*/ 71 w 79"/>
                  <a:gd name="T11" fmla="*/ 10 h 82"/>
                  <a:gd name="T12" fmla="*/ 71 w 79"/>
                  <a:gd name="T13" fmla="*/ 9 h 82"/>
                  <a:gd name="T14" fmla="*/ 64 w 79"/>
                  <a:gd name="T15" fmla="*/ 5 h 82"/>
                  <a:gd name="T16" fmla="*/ 62 w 79"/>
                  <a:gd name="T17" fmla="*/ 4 h 82"/>
                  <a:gd name="T18" fmla="*/ 41 w 79"/>
                  <a:gd name="T19" fmla="*/ 4 h 82"/>
                  <a:gd name="T20" fmla="*/ 33 w 79"/>
                  <a:gd name="T21" fmla="*/ 37 h 82"/>
                  <a:gd name="T22" fmla="*/ 44 w 79"/>
                  <a:gd name="T23" fmla="*/ 37 h 82"/>
                  <a:gd name="T24" fmla="*/ 47 w 79"/>
                  <a:gd name="T25" fmla="*/ 36 h 82"/>
                  <a:gd name="T26" fmla="*/ 49 w 79"/>
                  <a:gd name="T27" fmla="*/ 35 h 82"/>
                  <a:gd name="T28" fmla="*/ 51 w 79"/>
                  <a:gd name="T29" fmla="*/ 32 h 82"/>
                  <a:gd name="T30" fmla="*/ 56 w 79"/>
                  <a:gd name="T31" fmla="*/ 26 h 82"/>
                  <a:gd name="T32" fmla="*/ 58 w 79"/>
                  <a:gd name="T33" fmla="*/ 26 h 82"/>
                  <a:gd name="T34" fmla="*/ 50 w 79"/>
                  <a:gd name="T35" fmla="*/ 57 h 82"/>
                  <a:gd name="T36" fmla="*/ 48 w 79"/>
                  <a:gd name="T37" fmla="*/ 57 h 82"/>
                  <a:gd name="T38" fmla="*/ 49 w 79"/>
                  <a:gd name="T39" fmla="*/ 52 h 82"/>
                  <a:gd name="T40" fmla="*/ 49 w 79"/>
                  <a:gd name="T41" fmla="*/ 47 h 82"/>
                  <a:gd name="T42" fmla="*/ 48 w 79"/>
                  <a:gd name="T43" fmla="*/ 44 h 82"/>
                  <a:gd name="T44" fmla="*/ 46 w 79"/>
                  <a:gd name="T45" fmla="*/ 42 h 82"/>
                  <a:gd name="T46" fmla="*/ 45 w 79"/>
                  <a:gd name="T47" fmla="*/ 42 h 82"/>
                  <a:gd name="T48" fmla="*/ 44 w 79"/>
                  <a:gd name="T49" fmla="*/ 41 h 82"/>
                  <a:gd name="T50" fmla="*/ 33 w 79"/>
                  <a:gd name="T51" fmla="*/ 41 h 82"/>
                  <a:gd name="T52" fmla="*/ 24 w 79"/>
                  <a:gd name="T53" fmla="*/ 69 h 82"/>
                  <a:gd name="T54" fmla="*/ 23 w 79"/>
                  <a:gd name="T55" fmla="*/ 71 h 82"/>
                  <a:gd name="T56" fmla="*/ 23 w 79"/>
                  <a:gd name="T57" fmla="*/ 73 h 82"/>
                  <a:gd name="T58" fmla="*/ 22 w 79"/>
                  <a:gd name="T59" fmla="*/ 74 h 82"/>
                  <a:gd name="T60" fmla="*/ 23 w 79"/>
                  <a:gd name="T61" fmla="*/ 76 h 82"/>
                  <a:gd name="T62" fmla="*/ 25 w 79"/>
                  <a:gd name="T63" fmla="*/ 76 h 82"/>
                  <a:gd name="T64" fmla="*/ 25 w 79"/>
                  <a:gd name="T65" fmla="*/ 77 h 82"/>
                  <a:gd name="T66" fmla="*/ 28 w 79"/>
                  <a:gd name="T67" fmla="*/ 77 h 82"/>
                  <a:gd name="T68" fmla="*/ 29 w 79"/>
                  <a:gd name="T69" fmla="*/ 78 h 82"/>
                  <a:gd name="T70" fmla="*/ 37 w 79"/>
                  <a:gd name="T71" fmla="*/ 78 h 82"/>
                  <a:gd name="T72" fmla="*/ 48 w 79"/>
                  <a:gd name="T73" fmla="*/ 77 h 82"/>
                  <a:gd name="T74" fmla="*/ 57 w 79"/>
                  <a:gd name="T75" fmla="*/ 74 h 82"/>
                  <a:gd name="T76" fmla="*/ 64 w 79"/>
                  <a:gd name="T77" fmla="*/ 66 h 82"/>
                  <a:gd name="T78" fmla="*/ 68 w 79"/>
                  <a:gd name="T79" fmla="*/ 60 h 82"/>
                  <a:gd name="T80" fmla="*/ 71 w 79"/>
                  <a:gd name="T81" fmla="*/ 60 h 82"/>
                  <a:gd name="T82" fmla="*/ 63 w 79"/>
                  <a:gd name="T83" fmla="*/ 82 h 82"/>
                  <a:gd name="T84" fmla="*/ 0 w 79"/>
                  <a:gd name="T85" fmla="*/ 82 h 82"/>
                  <a:gd name="T86" fmla="*/ 1 w 79"/>
                  <a:gd name="T87" fmla="*/ 80 h 82"/>
                  <a:gd name="T88" fmla="*/ 4 w 79"/>
                  <a:gd name="T89" fmla="*/ 80 h 82"/>
                  <a:gd name="T90" fmla="*/ 5 w 79"/>
                  <a:gd name="T91" fmla="*/ 78 h 82"/>
                  <a:gd name="T92" fmla="*/ 7 w 79"/>
                  <a:gd name="T93" fmla="*/ 78 h 82"/>
                  <a:gd name="T94" fmla="*/ 11 w 79"/>
                  <a:gd name="T95" fmla="*/ 75 h 82"/>
                  <a:gd name="T96" fmla="*/ 12 w 79"/>
                  <a:gd name="T97" fmla="*/ 73 h 82"/>
                  <a:gd name="T98" fmla="*/ 13 w 79"/>
                  <a:gd name="T99" fmla="*/ 70 h 82"/>
                  <a:gd name="T100" fmla="*/ 15 w 79"/>
                  <a:gd name="T101" fmla="*/ 65 h 82"/>
                  <a:gd name="T102" fmla="*/ 28 w 79"/>
                  <a:gd name="T103" fmla="*/ 17 h 82"/>
                  <a:gd name="T104" fmla="*/ 29 w 79"/>
                  <a:gd name="T105" fmla="*/ 13 h 82"/>
                  <a:gd name="T106" fmla="*/ 29 w 79"/>
                  <a:gd name="T107" fmla="*/ 6 h 82"/>
                  <a:gd name="T108" fmla="*/ 28 w 79"/>
                  <a:gd name="T109" fmla="*/ 4 h 82"/>
                  <a:gd name="T110" fmla="*/ 27 w 79"/>
                  <a:gd name="T111" fmla="*/ 3 h 82"/>
                  <a:gd name="T112" fmla="*/ 20 w 79"/>
                  <a:gd name="T113" fmla="*/ 3 h 82"/>
                  <a:gd name="T114" fmla="*/ 20 w 79"/>
                  <a:gd name="T115" fmla="*/ 0 h 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82"/>
                  <a:gd name="T176" fmla="*/ 79 w 79"/>
                  <a:gd name="T177" fmla="*/ 82 h 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82">
                    <a:moveTo>
                      <a:pt x="20" y="0"/>
                    </a:moveTo>
                    <a:lnTo>
                      <a:pt x="79" y="0"/>
                    </a:lnTo>
                    <a:lnTo>
                      <a:pt x="74" y="19"/>
                    </a:lnTo>
                    <a:lnTo>
                      <a:pt x="72" y="19"/>
                    </a:lnTo>
                    <a:lnTo>
                      <a:pt x="72" y="13"/>
                    </a:lnTo>
                    <a:lnTo>
                      <a:pt x="71" y="10"/>
                    </a:lnTo>
                    <a:lnTo>
                      <a:pt x="71" y="9"/>
                    </a:lnTo>
                    <a:lnTo>
                      <a:pt x="64" y="5"/>
                    </a:lnTo>
                    <a:lnTo>
                      <a:pt x="62" y="4"/>
                    </a:lnTo>
                    <a:lnTo>
                      <a:pt x="41" y="4"/>
                    </a:lnTo>
                    <a:lnTo>
                      <a:pt x="33" y="37"/>
                    </a:lnTo>
                    <a:lnTo>
                      <a:pt x="44" y="37"/>
                    </a:lnTo>
                    <a:lnTo>
                      <a:pt x="47" y="36"/>
                    </a:lnTo>
                    <a:lnTo>
                      <a:pt x="49" y="35"/>
                    </a:lnTo>
                    <a:lnTo>
                      <a:pt x="51" y="32"/>
                    </a:lnTo>
                    <a:lnTo>
                      <a:pt x="56" y="26"/>
                    </a:lnTo>
                    <a:lnTo>
                      <a:pt x="58" y="26"/>
                    </a:lnTo>
                    <a:lnTo>
                      <a:pt x="50" y="57"/>
                    </a:lnTo>
                    <a:lnTo>
                      <a:pt x="48" y="57"/>
                    </a:lnTo>
                    <a:lnTo>
                      <a:pt x="49" y="52"/>
                    </a:lnTo>
                    <a:lnTo>
                      <a:pt x="49" y="47"/>
                    </a:lnTo>
                    <a:lnTo>
                      <a:pt x="48" y="44"/>
                    </a:lnTo>
                    <a:lnTo>
                      <a:pt x="46" y="42"/>
                    </a:lnTo>
                    <a:lnTo>
                      <a:pt x="45" y="42"/>
                    </a:lnTo>
                    <a:lnTo>
                      <a:pt x="44" y="41"/>
                    </a:lnTo>
                    <a:lnTo>
                      <a:pt x="33" y="41"/>
                    </a:lnTo>
                    <a:lnTo>
                      <a:pt x="24" y="69"/>
                    </a:lnTo>
                    <a:lnTo>
                      <a:pt x="23" y="71"/>
                    </a:lnTo>
                    <a:lnTo>
                      <a:pt x="23" y="73"/>
                    </a:lnTo>
                    <a:lnTo>
                      <a:pt x="22" y="74"/>
                    </a:lnTo>
                    <a:lnTo>
                      <a:pt x="23" y="76"/>
                    </a:lnTo>
                    <a:lnTo>
                      <a:pt x="25" y="76"/>
                    </a:lnTo>
                    <a:lnTo>
                      <a:pt x="25" y="77"/>
                    </a:lnTo>
                    <a:lnTo>
                      <a:pt x="28" y="77"/>
                    </a:lnTo>
                    <a:lnTo>
                      <a:pt x="29" y="78"/>
                    </a:lnTo>
                    <a:lnTo>
                      <a:pt x="37" y="78"/>
                    </a:lnTo>
                    <a:lnTo>
                      <a:pt x="48" y="77"/>
                    </a:lnTo>
                    <a:lnTo>
                      <a:pt x="57" y="74"/>
                    </a:lnTo>
                    <a:lnTo>
                      <a:pt x="64" y="66"/>
                    </a:lnTo>
                    <a:lnTo>
                      <a:pt x="68" y="60"/>
                    </a:lnTo>
                    <a:lnTo>
                      <a:pt x="71" y="60"/>
                    </a:lnTo>
                    <a:lnTo>
                      <a:pt x="63" y="82"/>
                    </a:lnTo>
                    <a:lnTo>
                      <a:pt x="0" y="82"/>
                    </a:lnTo>
                    <a:lnTo>
                      <a:pt x="1" y="80"/>
                    </a:lnTo>
                    <a:lnTo>
                      <a:pt x="4" y="80"/>
                    </a:lnTo>
                    <a:lnTo>
                      <a:pt x="5" y="78"/>
                    </a:lnTo>
                    <a:lnTo>
                      <a:pt x="7" y="78"/>
                    </a:lnTo>
                    <a:lnTo>
                      <a:pt x="11" y="75"/>
                    </a:lnTo>
                    <a:lnTo>
                      <a:pt x="12" y="73"/>
                    </a:lnTo>
                    <a:lnTo>
                      <a:pt x="13" y="70"/>
                    </a:lnTo>
                    <a:lnTo>
                      <a:pt x="15" y="65"/>
                    </a:lnTo>
                    <a:lnTo>
                      <a:pt x="28" y="17"/>
                    </a:lnTo>
                    <a:lnTo>
                      <a:pt x="29" y="13"/>
                    </a:lnTo>
                    <a:lnTo>
                      <a:pt x="29" y="6"/>
                    </a:lnTo>
                    <a:lnTo>
                      <a:pt x="28" y="4"/>
                    </a:lnTo>
                    <a:lnTo>
                      <a:pt x="27" y="3"/>
                    </a:lnTo>
                    <a:lnTo>
                      <a:pt x="20"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25" name="Freeform 304"/>
              <p:cNvSpPr>
                <a:spLocks noEditPoints="1"/>
              </p:cNvSpPr>
              <p:nvPr/>
            </p:nvSpPr>
            <p:spPr bwMode="auto">
              <a:xfrm>
                <a:off x="3124" y="840"/>
                <a:ext cx="33" cy="40"/>
              </a:xfrm>
              <a:custGeom>
                <a:avLst/>
                <a:gdLst>
                  <a:gd name="T0" fmla="*/ 19 w 33"/>
                  <a:gd name="T1" fmla="*/ 2 h 40"/>
                  <a:gd name="T2" fmla="*/ 16 w 33"/>
                  <a:gd name="T3" fmla="*/ 4 h 40"/>
                  <a:gd name="T4" fmla="*/ 14 w 33"/>
                  <a:gd name="T5" fmla="*/ 7 h 40"/>
                  <a:gd name="T6" fmla="*/ 12 w 33"/>
                  <a:gd name="T7" fmla="*/ 10 h 40"/>
                  <a:gd name="T8" fmla="*/ 9 w 33"/>
                  <a:gd name="T9" fmla="*/ 12 h 40"/>
                  <a:gd name="T10" fmla="*/ 7 w 33"/>
                  <a:gd name="T11" fmla="*/ 21 h 40"/>
                  <a:gd name="T12" fmla="*/ 14 w 33"/>
                  <a:gd name="T13" fmla="*/ 19 h 40"/>
                  <a:gd name="T14" fmla="*/ 16 w 33"/>
                  <a:gd name="T15" fmla="*/ 18 h 40"/>
                  <a:gd name="T16" fmla="*/ 19 w 33"/>
                  <a:gd name="T17" fmla="*/ 16 h 40"/>
                  <a:gd name="T18" fmla="*/ 23 w 33"/>
                  <a:gd name="T19" fmla="*/ 13 h 40"/>
                  <a:gd name="T20" fmla="*/ 25 w 33"/>
                  <a:gd name="T21" fmla="*/ 10 h 40"/>
                  <a:gd name="T22" fmla="*/ 26 w 33"/>
                  <a:gd name="T23" fmla="*/ 9 h 40"/>
                  <a:gd name="T24" fmla="*/ 26 w 33"/>
                  <a:gd name="T25" fmla="*/ 4 h 40"/>
                  <a:gd name="T26" fmla="*/ 24 w 33"/>
                  <a:gd name="T27" fmla="*/ 2 h 40"/>
                  <a:gd name="T28" fmla="*/ 19 w 33"/>
                  <a:gd name="T29" fmla="*/ 2 h 40"/>
                  <a:gd name="T30" fmla="*/ 24 w 33"/>
                  <a:gd name="T31" fmla="*/ 0 h 40"/>
                  <a:gd name="T32" fmla="*/ 26 w 33"/>
                  <a:gd name="T33" fmla="*/ 0 h 40"/>
                  <a:gd name="T34" fmla="*/ 30 w 33"/>
                  <a:gd name="T35" fmla="*/ 2 h 40"/>
                  <a:gd name="T36" fmla="*/ 33 w 33"/>
                  <a:gd name="T37" fmla="*/ 7 h 40"/>
                  <a:gd name="T38" fmla="*/ 31 w 33"/>
                  <a:gd name="T39" fmla="*/ 10 h 40"/>
                  <a:gd name="T40" fmla="*/ 29 w 33"/>
                  <a:gd name="T41" fmla="*/ 13 h 40"/>
                  <a:gd name="T42" fmla="*/ 27 w 33"/>
                  <a:gd name="T43" fmla="*/ 15 h 40"/>
                  <a:gd name="T44" fmla="*/ 24 w 33"/>
                  <a:gd name="T45" fmla="*/ 18 h 40"/>
                  <a:gd name="T46" fmla="*/ 19 w 33"/>
                  <a:gd name="T47" fmla="*/ 20 h 40"/>
                  <a:gd name="T48" fmla="*/ 16 w 33"/>
                  <a:gd name="T49" fmla="*/ 21 h 40"/>
                  <a:gd name="T50" fmla="*/ 12 w 33"/>
                  <a:gd name="T51" fmla="*/ 22 h 40"/>
                  <a:gd name="T52" fmla="*/ 6 w 33"/>
                  <a:gd name="T53" fmla="*/ 22 h 40"/>
                  <a:gd name="T54" fmla="*/ 6 w 33"/>
                  <a:gd name="T55" fmla="*/ 26 h 40"/>
                  <a:gd name="T56" fmla="*/ 7 w 33"/>
                  <a:gd name="T57" fmla="*/ 29 h 40"/>
                  <a:gd name="T58" fmla="*/ 9 w 33"/>
                  <a:gd name="T59" fmla="*/ 32 h 40"/>
                  <a:gd name="T60" fmla="*/ 11 w 33"/>
                  <a:gd name="T61" fmla="*/ 33 h 40"/>
                  <a:gd name="T62" fmla="*/ 13 w 33"/>
                  <a:gd name="T63" fmla="*/ 34 h 40"/>
                  <a:gd name="T64" fmla="*/ 18 w 33"/>
                  <a:gd name="T65" fmla="*/ 34 h 40"/>
                  <a:gd name="T66" fmla="*/ 23 w 33"/>
                  <a:gd name="T67" fmla="*/ 32 h 40"/>
                  <a:gd name="T68" fmla="*/ 25 w 33"/>
                  <a:gd name="T69" fmla="*/ 30 h 40"/>
                  <a:gd name="T70" fmla="*/ 28 w 33"/>
                  <a:gd name="T71" fmla="*/ 27 h 40"/>
                  <a:gd name="T72" fmla="*/ 29 w 33"/>
                  <a:gd name="T73" fmla="*/ 29 h 40"/>
                  <a:gd name="T74" fmla="*/ 20 w 33"/>
                  <a:gd name="T75" fmla="*/ 36 h 40"/>
                  <a:gd name="T76" fmla="*/ 11 w 33"/>
                  <a:gd name="T77" fmla="*/ 40 h 40"/>
                  <a:gd name="T78" fmla="*/ 7 w 33"/>
                  <a:gd name="T79" fmla="*/ 40 h 40"/>
                  <a:gd name="T80" fmla="*/ 4 w 33"/>
                  <a:gd name="T81" fmla="*/ 37 h 40"/>
                  <a:gd name="T82" fmla="*/ 2 w 33"/>
                  <a:gd name="T83" fmla="*/ 36 h 40"/>
                  <a:gd name="T84" fmla="*/ 0 w 33"/>
                  <a:gd name="T85" fmla="*/ 30 h 40"/>
                  <a:gd name="T86" fmla="*/ 0 w 33"/>
                  <a:gd name="T87" fmla="*/ 23 h 40"/>
                  <a:gd name="T88" fmla="*/ 1 w 33"/>
                  <a:gd name="T89" fmla="*/ 19 h 40"/>
                  <a:gd name="T90" fmla="*/ 5 w 33"/>
                  <a:gd name="T91" fmla="*/ 10 h 40"/>
                  <a:gd name="T92" fmla="*/ 8 w 33"/>
                  <a:gd name="T93" fmla="*/ 7 h 40"/>
                  <a:gd name="T94" fmla="*/ 13 w 33"/>
                  <a:gd name="T95" fmla="*/ 3 h 40"/>
                  <a:gd name="T96" fmla="*/ 16 w 33"/>
                  <a:gd name="T97" fmla="*/ 1 h 40"/>
                  <a:gd name="T98" fmla="*/ 19 w 33"/>
                  <a:gd name="T99" fmla="*/ 1 h 40"/>
                  <a:gd name="T100" fmla="*/ 24 w 33"/>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
                  <a:gd name="T154" fmla="*/ 0 h 40"/>
                  <a:gd name="T155" fmla="*/ 33 w 33"/>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 h="40">
                    <a:moveTo>
                      <a:pt x="19" y="2"/>
                    </a:moveTo>
                    <a:lnTo>
                      <a:pt x="16" y="4"/>
                    </a:lnTo>
                    <a:lnTo>
                      <a:pt x="14" y="7"/>
                    </a:lnTo>
                    <a:lnTo>
                      <a:pt x="12" y="10"/>
                    </a:lnTo>
                    <a:lnTo>
                      <a:pt x="9" y="12"/>
                    </a:lnTo>
                    <a:lnTo>
                      <a:pt x="7" y="21"/>
                    </a:lnTo>
                    <a:lnTo>
                      <a:pt x="14" y="19"/>
                    </a:lnTo>
                    <a:lnTo>
                      <a:pt x="16" y="18"/>
                    </a:lnTo>
                    <a:lnTo>
                      <a:pt x="19" y="16"/>
                    </a:lnTo>
                    <a:lnTo>
                      <a:pt x="23" y="13"/>
                    </a:lnTo>
                    <a:lnTo>
                      <a:pt x="25" y="10"/>
                    </a:lnTo>
                    <a:lnTo>
                      <a:pt x="26" y="9"/>
                    </a:lnTo>
                    <a:lnTo>
                      <a:pt x="26" y="4"/>
                    </a:lnTo>
                    <a:lnTo>
                      <a:pt x="24" y="2"/>
                    </a:lnTo>
                    <a:lnTo>
                      <a:pt x="19" y="2"/>
                    </a:lnTo>
                    <a:close/>
                    <a:moveTo>
                      <a:pt x="24" y="0"/>
                    </a:moveTo>
                    <a:lnTo>
                      <a:pt x="26" y="0"/>
                    </a:lnTo>
                    <a:lnTo>
                      <a:pt x="30" y="2"/>
                    </a:lnTo>
                    <a:lnTo>
                      <a:pt x="33" y="7"/>
                    </a:lnTo>
                    <a:lnTo>
                      <a:pt x="31" y="10"/>
                    </a:lnTo>
                    <a:lnTo>
                      <a:pt x="29" y="13"/>
                    </a:lnTo>
                    <a:lnTo>
                      <a:pt x="27" y="15"/>
                    </a:lnTo>
                    <a:lnTo>
                      <a:pt x="24" y="18"/>
                    </a:lnTo>
                    <a:lnTo>
                      <a:pt x="19" y="20"/>
                    </a:lnTo>
                    <a:lnTo>
                      <a:pt x="16" y="21"/>
                    </a:lnTo>
                    <a:lnTo>
                      <a:pt x="12" y="22"/>
                    </a:lnTo>
                    <a:lnTo>
                      <a:pt x="6" y="22"/>
                    </a:lnTo>
                    <a:lnTo>
                      <a:pt x="6" y="26"/>
                    </a:lnTo>
                    <a:lnTo>
                      <a:pt x="7" y="29"/>
                    </a:lnTo>
                    <a:lnTo>
                      <a:pt x="9" y="32"/>
                    </a:lnTo>
                    <a:lnTo>
                      <a:pt x="11" y="33"/>
                    </a:lnTo>
                    <a:lnTo>
                      <a:pt x="13" y="34"/>
                    </a:lnTo>
                    <a:lnTo>
                      <a:pt x="18" y="34"/>
                    </a:lnTo>
                    <a:lnTo>
                      <a:pt x="23" y="32"/>
                    </a:lnTo>
                    <a:lnTo>
                      <a:pt x="25" y="30"/>
                    </a:lnTo>
                    <a:lnTo>
                      <a:pt x="28" y="27"/>
                    </a:lnTo>
                    <a:lnTo>
                      <a:pt x="29" y="29"/>
                    </a:lnTo>
                    <a:lnTo>
                      <a:pt x="20" y="36"/>
                    </a:lnTo>
                    <a:lnTo>
                      <a:pt x="11" y="40"/>
                    </a:lnTo>
                    <a:lnTo>
                      <a:pt x="7" y="40"/>
                    </a:lnTo>
                    <a:lnTo>
                      <a:pt x="4" y="37"/>
                    </a:lnTo>
                    <a:lnTo>
                      <a:pt x="2" y="36"/>
                    </a:lnTo>
                    <a:lnTo>
                      <a:pt x="0" y="30"/>
                    </a:lnTo>
                    <a:lnTo>
                      <a:pt x="0" y="23"/>
                    </a:lnTo>
                    <a:lnTo>
                      <a:pt x="1" y="19"/>
                    </a:lnTo>
                    <a:lnTo>
                      <a:pt x="5" y="10"/>
                    </a:lnTo>
                    <a:lnTo>
                      <a:pt x="8" y="7"/>
                    </a:lnTo>
                    <a:lnTo>
                      <a:pt x="13" y="3"/>
                    </a:lnTo>
                    <a:lnTo>
                      <a:pt x="16" y="1"/>
                    </a:lnTo>
                    <a:lnTo>
                      <a:pt x="19" y="1"/>
                    </a:lnTo>
                    <a:lnTo>
                      <a:pt x="24"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26" name="Freeform 305"/>
              <p:cNvSpPr>
                <a:spLocks noEditPoints="1"/>
              </p:cNvSpPr>
              <p:nvPr/>
            </p:nvSpPr>
            <p:spPr bwMode="auto">
              <a:xfrm>
                <a:off x="3204" y="786"/>
                <a:ext cx="63" cy="23"/>
              </a:xfrm>
              <a:custGeom>
                <a:avLst/>
                <a:gdLst>
                  <a:gd name="T0" fmla="*/ 0 w 63"/>
                  <a:gd name="T1" fmla="*/ 20 h 23"/>
                  <a:gd name="T2" fmla="*/ 63 w 63"/>
                  <a:gd name="T3" fmla="*/ 20 h 23"/>
                  <a:gd name="T4" fmla="*/ 63 w 63"/>
                  <a:gd name="T5" fmla="*/ 23 h 23"/>
                  <a:gd name="T6" fmla="*/ 0 w 63"/>
                  <a:gd name="T7" fmla="*/ 23 h 23"/>
                  <a:gd name="T8" fmla="*/ 0 w 63"/>
                  <a:gd name="T9" fmla="*/ 20 h 23"/>
                  <a:gd name="T10" fmla="*/ 0 w 63"/>
                  <a:gd name="T11" fmla="*/ 0 h 23"/>
                  <a:gd name="T12" fmla="*/ 63 w 63"/>
                  <a:gd name="T13" fmla="*/ 0 h 23"/>
                  <a:gd name="T14" fmla="*/ 63 w 63"/>
                  <a:gd name="T15" fmla="*/ 5 h 23"/>
                  <a:gd name="T16" fmla="*/ 0 w 63"/>
                  <a:gd name="T17" fmla="*/ 5 h 23"/>
                  <a:gd name="T18" fmla="*/ 0 w 6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23"/>
                  <a:gd name="T32" fmla="*/ 63 w 63"/>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23">
                    <a:moveTo>
                      <a:pt x="0" y="20"/>
                    </a:moveTo>
                    <a:lnTo>
                      <a:pt x="63" y="20"/>
                    </a:lnTo>
                    <a:lnTo>
                      <a:pt x="63" y="23"/>
                    </a:lnTo>
                    <a:lnTo>
                      <a:pt x="0" y="23"/>
                    </a:lnTo>
                    <a:lnTo>
                      <a:pt x="0" y="20"/>
                    </a:lnTo>
                    <a:close/>
                    <a:moveTo>
                      <a:pt x="0" y="0"/>
                    </a:moveTo>
                    <a:lnTo>
                      <a:pt x="63" y="0"/>
                    </a:lnTo>
                    <a:lnTo>
                      <a:pt x="63" y="5"/>
                    </a:lnTo>
                    <a:lnTo>
                      <a:pt x="0" y="5"/>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27" name="Freeform 306"/>
              <p:cNvSpPr>
                <a:spLocks/>
              </p:cNvSpPr>
              <p:nvPr/>
            </p:nvSpPr>
            <p:spPr bwMode="auto">
              <a:xfrm>
                <a:off x="3308" y="756"/>
                <a:ext cx="55" cy="83"/>
              </a:xfrm>
              <a:custGeom>
                <a:avLst/>
                <a:gdLst>
                  <a:gd name="T0" fmla="*/ 28 w 55"/>
                  <a:gd name="T1" fmla="*/ 0 h 83"/>
                  <a:gd name="T2" fmla="*/ 55 w 55"/>
                  <a:gd name="T3" fmla="*/ 0 h 83"/>
                  <a:gd name="T4" fmla="*/ 53 w 55"/>
                  <a:gd name="T5" fmla="*/ 9 h 83"/>
                  <a:gd name="T6" fmla="*/ 26 w 55"/>
                  <a:gd name="T7" fmla="*/ 9 h 83"/>
                  <a:gd name="T8" fmla="*/ 22 w 55"/>
                  <a:gd name="T9" fmla="*/ 19 h 83"/>
                  <a:gd name="T10" fmla="*/ 28 w 55"/>
                  <a:gd name="T11" fmla="*/ 20 h 83"/>
                  <a:gd name="T12" fmla="*/ 32 w 55"/>
                  <a:gd name="T13" fmla="*/ 21 h 83"/>
                  <a:gd name="T14" fmla="*/ 39 w 55"/>
                  <a:gd name="T15" fmla="*/ 26 h 83"/>
                  <a:gd name="T16" fmla="*/ 45 w 55"/>
                  <a:gd name="T17" fmla="*/ 35 h 83"/>
                  <a:gd name="T18" fmla="*/ 47 w 55"/>
                  <a:gd name="T19" fmla="*/ 44 h 83"/>
                  <a:gd name="T20" fmla="*/ 47 w 55"/>
                  <a:gd name="T21" fmla="*/ 51 h 83"/>
                  <a:gd name="T22" fmla="*/ 45 w 55"/>
                  <a:gd name="T23" fmla="*/ 60 h 83"/>
                  <a:gd name="T24" fmla="*/ 42 w 55"/>
                  <a:gd name="T25" fmla="*/ 64 h 83"/>
                  <a:gd name="T26" fmla="*/ 40 w 55"/>
                  <a:gd name="T27" fmla="*/ 69 h 83"/>
                  <a:gd name="T28" fmla="*/ 35 w 55"/>
                  <a:gd name="T29" fmla="*/ 72 h 83"/>
                  <a:gd name="T30" fmla="*/ 33 w 55"/>
                  <a:gd name="T31" fmla="*/ 75 h 83"/>
                  <a:gd name="T32" fmla="*/ 26 w 55"/>
                  <a:gd name="T33" fmla="*/ 80 h 83"/>
                  <a:gd name="T34" fmla="*/ 22 w 55"/>
                  <a:gd name="T35" fmla="*/ 82 h 83"/>
                  <a:gd name="T36" fmla="*/ 17 w 55"/>
                  <a:gd name="T37" fmla="*/ 83 h 83"/>
                  <a:gd name="T38" fmla="*/ 7 w 55"/>
                  <a:gd name="T39" fmla="*/ 83 h 83"/>
                  <a:gd name="T40" fmla="*/ 2 w 55"/>
                  <a:gd name="T41" fmla="*/ 81 h 83"/>
                  <a:gd name="T42" fmla="*/ 0 w 55"/>
                  <a:gd name="T43" fmla="*/ 74 h 83"/>
                  <a:gd name="T44" fmla="*/ 0 w 55"/>
                  <a:gd name="T45" fmla="*/ 72 h 83"/>
                  <a:gd name="T46" fmla="*/ 1 w 55"/>
                  <a:gd name="T47" fmla="*/ 71 h 83"/>
                  <a:gd name="T48" fmla="*/ 6 w 55"/>
                  <a:gd name="T49" fmla="*/ 69 h 83"/>
                  <a:gd name="T50" fmla="*/ 9 w 55"/>
                  <a:gd name="T51" fmla="*/ 70 h 83"/>
                  <a:gd name="T52" fmla="*/ 12 w 55"/>
                  <a:gd name="T53" fmla="*/ 73 h 83"/>
                  <a:gd name="T54" fmla="*/ 14 w 55"/>
                  <a:gd name="T55" fmla="*/ 74 h 83"/>
                  <a:gd name="T56" fmla="*/ 15 w 55"/>
                  <a:gd name="T57" fmla="*/ 74 h 83"/>
                  <a:gd name="T58" fmla="*/ 17 w 55"/>
                  <a:gd name="T59" fmla="*/ 75 h 83"/>
                  <a:gd name="T60" fmla="*/ 20 w 55"/>
                  <a:gd name="T61" fmla="*/ 75 h 83"/>
                  <a:gd name="T62" fmla="*/ 24 w 55"/>
                  <a:gd name="T63" fmla="*/ 74 h 83"/>
                  <a:gd name="T64" fmla="*/ 28 w 55"/>
                  <a:gd name="T65" fmla="*/ 72 h 83"/>
                  <a:gd name="T66" fmla="*/ 32 w 55"/>
                  <a:gd name="T67" fmla="*/ 69 h 83"/>
                  <a:gd name="T68" fmla="*/ 36 w 55"/>
                  <a:gd name="T69" fmla="*/ 62 h 83"/>
                  <a:gd name="T70" fmla="*/ 37 w 55"/>
                  <a:gd name="T71" fmla="*/ 58 h 83"/>
                  <a:gd name="T72" fmla="*/ 39 w 55"/>
                  <a:gd name="T73" fmla="*/ 52 h 83"/>
                  <a:gd name="T74" fmla="*/ 37 w 55"/>
                  <a:gd name="T75" fmla="*/ 48 h 83"/>
                  <a:gd name="T76" fmla="*/ 37 w 55"/>
                  <a:gd name="T77" fmla="*/ 43 h 83"/>
                  <a:gd name="T78" fmla="*/ 33 w 55"/>
                  <a:gd name="T79" fmla="*/ 37 h 83"/>
                  <a:gd name="T80" fmla="*/ 30 w 55"/>
                  <a:gd name="T81" fmla="*/ 33 h 83"/>
                  <a:gd name="T82" fmla="*/ 26 w 55"/>
                  <a:gd name="T83" fmla="*/ 32 h 83"/>
                  <a:gd name="T84" fmla="*/ 22 w 55"/>
                  <a:gd name="T85" fmla="*/ 30 h 83"/>
                  <a:gd name="T86" fmla="*/ 19 w 55"/>
                  <a:gd name="T87" fmla="*/ 30 h 83"/>
                  <a:gd name="T88" fmla="*/ 14 w 55"/>
                  <a:gd name="T89" fmla="*/ 29 h 83"/>
                  <a:gd name="T90" fmla="*/ 28 w 55"/>
                  <a:gd name="T91" fmla="*/ 0 h 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
                  <a:gd name="T139" fmla="*/ 0 h 83"/>
                  <a:gd name="T140" fmla="*/ 55 w 55"/>
                  <a:gd name="T141" fmla="*/ 83 h 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 h="83">
                    <a:moveTo>
                      <a:pt x="28" y="0"/>
                    </a:moveTo>
                    <a:lnTo>
                      <a:pt x="55" y="0"/>
                    </a:lnTo>
                    <a:lnTo>
                      <a:pt x="53" y="9"/>
                    </a:lnTo>
                    <a:lnTo>
                      <a:pt x="26" y="9"/>
                    </a:lnTo>
                    <a:lnTo>
                      <a:pt x="22" y="19"/>
                    </a:lnTo>
                    <a:lnTo>
                      <a:pt x="28" y="20"/>
                    </a:lnTo>
                    <a:lnTo>
                      <a:pt x="32" y="21"/>
                    </a:lnTo>
                    <a:lnTo>
                      <a:pt x="39" y="26"/>
                    </a:lnTo>
                    <a:lnTo>
                      <a:pt x="45" y="35"/>
                    </a:lnTo>
                    <a:lnTo>
                      <a:pt x="47" y="44"/>
                    </a:lnTo>
                    <a:lnTo>
                      <a:pt x="47" y="51"/>
                    </a:lnTo>
                    <a:lnTo>
                      <a:pt x="45" y="60"/>
                    </a:lnTo>
                    <a:lnTo>
                      <a:pt x="42" y="64"/>
                    </a:lnTo>
                    <a:lnTo>
                      <a:pt x="40" y="69"/>
                    </a:lnTo>
                    <a:lnTo>
                      <a:pt x="35" y="72"/>
                    </a:lnTo>
                    <a:lnTo>
                      <a:pt x="33" y="75"/>
                    </a:lnTo>
                    <a:lnTo>
                      <a:pt x="26" y="80"/>
                    </a:lnTo>
                    <a:lnTo>
                      <a:pt x="22" y="82"/>
                    </a:lnTo>
                    <a:lnTo>
                      <a:pt x="17" y="83"/>
                    </a:lnTo>
                    <a:lnTo>
                      <a:pt x="7" y="83"/>
                    </a:lnTo>
                    <a:lnTo>
                      <a:pt x="2" y="81"/>
                    </a:lnTo>
                    <a:lnTo>
                      <a:pt x="0" y="74"/>
                    </a:lnTo>
                    <a:lnTo>
                      <a:pt x="0" y="72"/>
                    </a:lnTo>
                    <a:lnTo>
                      <a:pt x="1" y="71"/>
                    </a:lnTo>
                    <a:lnTo>
                      <a:pt x="6" y="69"/>
                    </a:lnTo>
                    <a:lnTo>
                      <a:pt x="9" y="70"/>
                    </a:lnTo>
                    <a:lnTo>
                      <a:pt x="12" y="73"/>
                    </a:lnTo>
                    <a:lnTo>
                      <a:pt x="14" y="74"/>
                    </a:lnTo>
                    <a:lnTo>
                      <a:pt x="15" y="74"/>
                    </a:lnTo>
                    <a:lnTo>
                      <a:pt x="17" y="75"/>
                    </a:lnTo>
                    <a:lnTo>
                      <a:pt x="20" y="75"/>
                    </a:lnTo>
                    <a:lnTo>
                      <a:pt x="24" y="74"/>
                    </a:lnTo>
                    <a:lnTo>
                      <a:pt x="28" y="72"/>
                    </a:lnTo>
                    <a:lnTo>
                      <a:pt x="32" y="69"/>
                    </a:lnTo>
                    <a:lnTo>
                      <a:pt x="36" y="62"/>
                    </a:lnTo>
                    <a:lnTo>
                      <a:pt x="37" y="58"/>
                    </a:lnTo>
                    <a:lnTo>
                      <a:pt x="39" y="52"/>
                    </a:lnTo>
                    <a:lnTo>
                      <a:pt x="37" y="48"/>
                    </a:lnTo>
                    <a:lnTo>
                      <a:pt x="37" y="43"/>
                    </a:lnTo>
                    <a:lnTo>
                      <a:pt x="33" y="37"/>
                    </a:lnTo>
                    <a:lnTo>
                      <a:pt x="30" y="33"/>
                    </a:lnTo>
                    <a:lnTo>
                      <a:pt x="26" y="32"/>
                    </a:lnTo>
                    <a:lnTo>
                      <a:pt x="22" y="30"/>
                    </a:lnTo>
                    <a:lnTo>
                      <a:pt x="19" y="30"/>
                    </a:lnTo>
                    <a:lnTo>
                      <a:pt x="14" y="29"/>
                    </a:lnTo>
                    <a:lnTo>
                      <a:pt x="28"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28" name="Freeform 307"/>
              <p:cNvSpPr>
                <a:spLocks/>
              </p:cNvSpPr>
              <p:nvPr/>
            </p:nvSpPr>
            <p:spPr bwMode="auto">
              <a:xfrm>
                <a:off x="3370" y="828"/>
                <a:ext cx="11" cy="11"/>
              </a:xfrm>
              <a:custGeom>
                <a:avLst/>
                <a:gdLst>
                  <a:gd name="T0" fmla="*/ 2 w 11"/>
                  <a:gd name="T1" fmla="*/ 0 h 11"/>
                  <a:gd name="T2" fmla="*/ 8 w 11"/>
                  <a:gd name="T3" fmla="*/ 0 h 11"/>
                  <a:gd name="T4" fmla="*/ 10 w 11"/>
                  <a:gd name="T5" fmla="*/ 1 h 11"/>
                  <a:gd name="T6" fmla="*/ 11 w 11"/>
                  <a:gd name="T7" fmla="*/ 3 h 11"/>
                  <a:gd name="T8" fmla="*/ 11 w 11"/>
                  <a:gd name="T9" fmla="*/ 9 h 11"/>
                  <a:gd name="T10" fmla="*/ 10 w 11"/>
                  <a:gd name="T11" fmla="*/ 10 h 11"/>
                  <a:gd name="T12" fmla="*/ 7 w 11"/>
                  <a:gd name="T13" fmla="*/ 11 h 11"/>
                  <a:gd name="T14" fmla="*/ 3 w 11"/>
                  <a:gd name="T15" fmla="*/ 11 h 11"/>
                  <a:gd name="T16" fmla="*/ 1 w 11"/>
                  <a:gd name="T17" fmla="*/ 10 h 11"/>
                  <a:gd name="T18" fmla="*/ 0 w 11"/>
                  <a:gd name="T19" fmla="*/ 8 h 11"/>
                  <a:gd name="T20" fmla="*/ 0 w 11"/>
                  <a:gd name="T21" fmla="*/ 3 h 11"/>
                  <a:gd name="T22" fmla="*/ 1 w 11"/>
                  <a:gd name="T23" fmla="*/ 1 h 11"/>
                  <a:gd name="T24" fmla="*/ 2 w 1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1"/>
                  <a:gd name="T41" fmla="*/ 11 w 1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1">
                    <a:moveTo>
                      <a:pt x="2" y="0"/>
                    </a:moveTo>
                    <a:lnTo>
                      <a:pt x="8" y="0"/>
                    </a:lnTo>
                    <a:lnTo>
                      <a:pt x="10" y="1"/>
                    </a:lnTo>
                    <a:lnTo>
                      <a:pt x="11" y="3"/>
                    </a:lnTo>
                    <a:lnTo>
                      <a:pt x="11" y="9"/>
                    </a:lnTo>
                    <a:lnTo>
                      <a:pt x="10" y="10"/>
                    </a:lnTo>
                    <a:lnTo>
                      <a:pt x="7" y="11"/>
                    </a:lnTo>
                    <a:lnTo>
                      <a:pt x="3" y="11"/>
                    </a:lnTo>
                    <a:lnTo>
                      <a:pt x="1" y="10"/>
                    </a:lnTo>
                    <a:lnTo>
                      <a:pt x="0" y="8"/>
                    </a:lnTo>
                    <a:lnTo>
                      <a:pt x="0" y="3"/>
                    </a:lnTo>
                    <a:lnTo>
                      <a:pt x="1" y="1"/>
                    </a:lnTo>
                    <a:lnTo>
                      <a:pt x="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29" name="Freeform 308"/>
              <p:cNvSpPr>
                <a:spLocks/>
              </p:cNvSpPr>
              <p:nvPr/>
            </p:nvSpPr>
            <p:spPr bwMode="auto">
              <a:xfrm>
                <a:off x="3410" y="756"/>
                <a:ext cx="50" cy="83"/>
              </a:xfrm>
              <a:custGeom>
                <a:avLst/>
                <a:gdLst>
                  <a:gd name="T0" fmla="*/ 9 w 50"/>
                  <a:gd name="T1" fmla="*/ 0 h 83"/>
                  <a:gd name="T2" fmla="*/ 50 w 50"/>
                  <a:gd name="T3" fmla="*/ 0 h 83"/>
                  <a:gd name="T4" fmla="*/ 50 w 50"/>
                  <a:gd name="T5" fmla="*/ 2 h 83"/>
                  <a:gd name="T6" fmla="*/ 4 w 50"/>
                  <a:gd name="T7" fmla="*/ 83 h 83"/>
                  <a:gd name="T8" fmla="*/ 1 w 50"/>
                  <a:gd name="T9" fmla="*/ 82 h 83"/>
                  <a:gd name="T10" fmla="*/ 42 w 50"/>
                  <a:gd name="T11" fmla="*/ 9 h 83"/>
                  <a:gd name="T12" fmla="*/ 12 w 50"/>
                  <a:gd name="T13" fmla="*/ 9 h 83"/>
                  <a:gd name="T14" fmla="*/ 8 w 50"/>
                  <a:gd name="T15" fmla="*/ 11 h 83"/>
                  <a:gd name="T16" fmla="*/ 2 w 50"/>
                  <a:gd name="T17" fmla="*/ 17 h 83"/>
                  <a:gd name="T18" fmla="*/ 0 w 50"/>
                  <a:gd name="T19" fmla="*/ 17 h 83"/>
                  <a:gd name="T20" fmla="*/ 9 w 50"/>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83"/>
                  <a:gd name="T35" fmla="*/ 50 w 50"/>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83">
                    <a:moveTo>
                      <a:pt x="9" y="0"/>
                    </a:moveTo>
                    <a:lnTo>
                      <a:pt x="50" y="0"/>
                    </a:lnTo>
                    <a:lnTo>
                      <a:pt x="50" y="2"/>
                    </a:lnTo>
                    <a:lnTo>
                      <a:pt x="4" y="83"/>
                    </a:lnTo>
                    <a:lnTo>
                      <a:pt x="1" y="82"/>
                    </a:lnTo>
                    <a:lnTo>
                      <a:pt x="42" y="9"/>
                    </a:lnTo>
                    <a:lnTo>
                      <a:pt x="12" y="9"/>
                    </a:lnTo>
                    <a:lnTo>
                      <a:pt x="8" y="11"/>
                    </a:lnTo>
                    <a:lnTo>
                      <a:pt x="2" y="17"/>
                    </a:lnTo>
                    <a:lnTo>
                      <a:pt x="0" y="17"/>
                    </a:lnTo>
                    <a:lnTo>
                      <a:pt x="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30" name="Freeform 309"/>
              <p:cNvSpPr>
                <a:spLocks/>
              </p:cNvSpPr>
              <p:nvPr/>
            </p:nvSpPr>
            <p:spPr bwMode="auto">
              <a:xfrm>
                <a:off x="3461" y="756"/>
                <a:ext cx="55" cy="83"/>
              </a:xfrm>
              <a:custGeom>
                <a:avLst/>
                <a:gdLst>
                  <a:gd name="T0" fmla="*/ 28 w 55"/>
                  <a:gd name="T1" fmla="*/ 0 h 83"/>
                  <a:gd name="T2" fmla="*/ 55 w 55"/>
                  <a:gd name="T3" fmla="*/ 0 h 83"/>
                  <a:gd name="T4" fmla="*/ 53 w 55"/>
                  <a:gd name="T5" fmla="*/ 9 h 83"/>
                  <a:gd name="T6" fmla="*/ 27 w 55"/>
                  <a:gd name="T7" fmla="*/ 9 h 83"/>
                  <a:gd name="T8" fmla="*/ 22 w 55"/>
                  <a:gd name="T9" fmla="*/ 19 h 83"/>
                  <a:gd name="T10" fmla="*/ 27 w 55"/>
                  <a:gd name="T11" fmla="*/ 20 h 83"/>
                  <a:gd name="T12" fmla="*/ 32 w 55"/>
                  <a:gd name="T13" fmla="*/ 21 h 83"/>
                  <a:gd name="T14" fmla="*/ 38 w 55"/>
                  <a:gd name="T15" fmla="*/ 26 h 83"/>
                  <a:gd name="T16" fmla="*/ 45 w 55"/>
                  <a:gd name="T17" fmla="*/ 35 h 83"/>
                  <a:gd name="T18" fmla="*/ 47 w 55"/>
                  <a:gd name="T19" fmla="*/ 44 h 83"/>
                  <a:gd name="T20" fmla="*/ 47 w 55"/>
                  <a:gd name="T21" fmla="*/ 53 h 83"/>
                  <a:gd name="T22" fmla="*/ 45 w 55"/>
                  <a:gd name="T23" fmla="*/ 60 h 83"/>
                  <a:gd name="T24" fmla="*/ 43 w 55"/>
                  <a:gd name="T25" fmla="*/ 64 h 83"/>
                  <a:gd name="T26" fmla="*/ 39 w 55"/>
                  <a:gd name="T27" fmla="*/ 69 h 83"/>
                  <a:gd name="T28" fmla="*/ 36 w 55"/>
                  <a:gd name="T29" fmla="*/ 72 h 83"/>
                  <a:gd name="T30" fmla="*/ 34 w 55"/>
                  <a:gd name="T31" fmla="*/ 75 h 83"/>
                  <a:gd name="T32" fmla="*/ 27 w 55"/>
                  <a:gd name="T33" fmla="*/ 80 h 83"/>
                  <a:gd name="T34" fmla="*/ 22 w 55"/>
                  <a:gd name="T35" fmla="*/ 82 h 83"/>
                  <a:gd name="T36" fmla="*/ 17 w 55"/>
                  <a:gd name="T37" fmla="*/ 83 h 83"/>
                  <a:gd name="T38" fmla="*/ 7 w 55"/>
                  <a:gd name="T39" fmla="*/ 83 h 83"/>
                  <a:gd name="T40" fmla="*/ 3 w 55"/>
                  <a:gd name="T41" fmla="*/ 81 h 83"/>
                  <a:gd name="T42" fmla="*/ 1 w 55"/>
                  <a:gd name="T43" fmla="*/ 77 h 83"/>
                  <a:gd name="T44" fmla="*/ 0 w 55"/>
                  <a:gd name="T45" fmla="*/ 74 h 83"/>
                  <a:gd name="T46" fmla="*/ 0 w 55"/>
                  <a:gd name="T47" fmla="*/ 72 h 83"/>
                  <a:gd name="T48" fmla="*/ 2 w 55"/>
                  <a:gd name="T49" fmla="*/ 71 h 83"/>
                  <a:gd name="T50" fmla="*/ 3 w 55"/>
                  <a:gd name="T51" fmla="*/ 70 h 83"/>
                  <a:gd name="T52" fmla="*/ 5 w 55"/>
                  <a:gd name="T53" fmla="*/ 69 h 83"/>
                  <a:gd name="T54" fmla="*/ 10 w 55"/>
                  <a:gd name="T55" fmla="*/ 70 h 83"/>
                  <a:gd name="T56" fmla="*/ 13 w 55"/>
                  <a:gd name="T57" fmla="*/ 73 h 83"/>
                  <a:gd name="T58" fmla="*/ 17 w 55"/>
                  <a:gd name="T59" fmla="*/ 75 h 83"/>
                  <a:gd name="T60" fmla="*/ 21 w 55"/>
                  <a:gd name="T61" fmla="*/ 75 h 83"/>
                  <a:gd name="T62" fmla="*/ 24 w 55"/>
                  <a:gd name="T63" fmla="*/ 74 h 83"/>
                  <a:gd name="T64" fmla="*/ 28 w 55"/>
                  <a:gd name="T65" fmla="*/ 72 h 83"/>
                  <a:gd name="T66" fmla="*/ 35 w 55"/>
                  <a:gd name="T67" fmla="*/ 65 h 83"/>
                  <a:gd name="T68" fmla="*/ 37 w 55"/>
                  <a:gd name="T69" fmla="*/ 62 h 83"/>
                  <a:gd name="T70" fmla="*/ 38 w 55"/>
                  <a:gd name="T71" fmla="*/ 58 h 83"/>
                  <a:gd name="T72" fmla="*/ 38 w 55"/>
                  <a:gd name="T73" fmla="*/ 48 h 83"/>
                  <a:gd name="T74" fmla="*/ 37 w 55"/>
                  <a:gd name="T75" fmla="*/ 43 h 83"/>
                  <a:gd name="T76" fmla="*/ 36 w 55"/>
                  <a:gd name="T77" fmla="*/ 40 h 83"/>
                  <a:gd name="T78" fmla="*/ 34 w 55"/>
                  <a:gd name="T79" fmla="*/ 37 h 83"/>
                  <a:gd name="T80" fmla="*/ 31 w 55"/>
                  <a:gd name="T81" fmla="*/ 33 h 83"/>
                  <a:gd name="T82" fmla="*/ 27 w 55"/>
                  <a:gd name="T83" fmla="*/ 32 h 83"/>
                  <a:gd name="T84" fmla="*/ 25 w 55"/>
                  <a:gd name="T85" fmla="*/ 31 h 83"/>
                  <a:gd name="T86" fmla="*/ 22 w 55"/>
                  <a:gd name="T87" fmla="*/ 30 h 83"/>
                  <a:gd name="T88" fmla="*/ 18 w 55"/>
                  <a:gd name="T89" fmla="*/ 30 h 83"/>
                  <a:gd name="T90" fmla="*/ 14 w 55"/>
                  <a:gd name="T91" fmla="*/ 29 h 83"/>
                  <a:gd name="T92" fmla="*/ 28 w 55"/>
                  <a:gd name="T93" fmla="*/ 0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83"/>
                  <a:gd name="T143" fmla="*/ 55 w 55"/>
                  <a:gd name="T144" fmla="*/ 83 h 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83">
                    <a:moveTo>
                      <a:pt x="28" y="0"/>
                    </a:moveTo>
                    <a:lnTo>
                      <a:pt x="55" y="0"/>
                    </a:lnTo>
                    <a:lnTo>
                      <a:pt x="53" y="9"/>
                    </a:lnTo>
                    <a:lnTo>
                      <a:pt x="27" y="9"/>
                    </a:lnTo>
                    <a:lnTo>
                      <a:pt x="22" y="19"/>
                    </a:lnTo>
                    <a:lnTo>
                      <a:pt x="27" y="20"/>
                    </a:lnTo>
                    <a:lnTo>
                      <a:pt x="32" y="21"/>
                    </a:lnTo>
                    <a:lnTo>
                      <a:pt x="38" y="26"/>
                    </a:lnTo>
                    <a:lnTo>
                      <a:pt x="45" y="35"/>
                    </a:lnTo>
                    <a:lnTo>
                      <a:pt x="47" y="44"/>
                    </a:lnTo>
                    <a:lnTo>
                      <a:pt x="47" y="53"/>
                    </a:lnTo>
                    <a:lnTo>
                      <a:pt x="45" y="60"/>
                    </a:lnTo>
                    <a:lnTo>
                      <a:pt x="43" y="64"/>
                    </a:lnTo>
                    <a:lnTo>
                      <a:pt x="39" y="69"/>
                    </a:lnTo>
                    <a:lnTo>
                      <a:pt x="36" y="72"/>
                    </a:lnTo>
                    <a:lnTo>
                      <a:pt x="34" y="75"/>
                    </a:lnTo>
                    <a:lnTo>
                      <a:pt x="27" y="80"/>
                    </a:lnTo>
                    <a:lnTo>
                      <a:pt x="22" y="82"/>
                    </a:lnTo>
                    <a:lnTo>
                      <a:pt x="17" y="83"/>
                    </a:lnTo>
                    <a:lnTo>
                      <a:pt x="7" y="83"/>
                    </a:lnTo>
                    <a:lnTo>
                      <a:pt x="3" y="81"/>
                    </a:lnTo>
                    <a:lnTo>
                      <a:pt x="1" y="77"/>
                    </a:lnTo>
                    <a:lnTo>
                      <a:pt x="0" y="74"/>
                    </a:lnTo>
                    <a:lnTo>
                      <a:pt x="0" y="72"/>
                    </a:lnTo>
                    <a:lnTo>
                      <a:pt x="2" y="71"/>
                    </a:lnTo>
                    <a:lnTo>
                      <a:pt x="3" y="70"/>
                    </a:lnTo>
                    <a:lnTo>
                      <a:pt x="5" y="69"/>
                    </a:lnTo>
                    <a:lnTo>
                      <a:pt x="10" y="70"/>
                    </a:lnTo>
                    <a:lnTo>
                      <a:pt x="13" y="73"/>
                    </a:lnTo>
                    <a:lnTo>
                      <a:pt x="17" y="75"/>
                    </a:lnTo>
                    <a:lnTo>
                      <a:pt x="21" y="75"/>
                    </a:lnTo>
                    <a:lnTo>
                      <a:pt x="24" y="74"/>
                    </a:lnTo>
                    <a:lnTo>
                      <a:pt x="28" y="72"/>
                    </a:lnTo>
                    <a:lnTo>
                      <a:pt x="35" y="65"/>
                    </a:lnTo>
                    <a:lnTo>
                      <a:pt x="37" y="62"/>
                    </a:lnTo>
                    <a:lnTo>
                      <a:pt x="38" y="58"/>
                    </a:lnTo>
                    <a:lnTo>
                      <a:pt x="38" y="48"/>
                    </a:lnTo>
                    <a:lnTo>
                      <a:pt x="37" y="43"/>
                    </a:lnTo>
                    <a:lnTo>
                      <a:pt x="36" y="40"/>
                    </a:lnTo>
                    <a:lnTo>
                      <a:pt x="34" y="37"/>
                    </a:lnTo>
                    <a:lnTo>
                      <a:pt x="31" y="33"/>
                    </a:lnTo>
                    <a:lnTo>
                      <a:pt x="27" y="32"/>
                    </a:lnTo>
                    <a:lnTo>
                      <a:pt x="25" y="31"/>
                    </a:lnTo>
                    <a:lnTo>
                      <a:pt x="22" y="30"/>
                    </a:lnTo>
                    <a:lnTo>
                      <a:pt x="18" y="30"/>
                    </a:lnTo>
                    <a:lnTo>
                      <a:pt x="14" y="29"/>
                    </a:lnTo>
                    <a:lnTo>
                      <a:pt x="28"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31" name="Freeform 310"/>
              <p:cNvSpPr>
                <a:spLocks/>
              </p:cNvSpPr>
              <p:nvPr/>
            </p:nvSpPr>
            <p:spPr bwMode="auto">
              <a:xfrm>
                <a:off x="3555" y="754"/>
                <a:ext cx="84" cy="85"/>
              </a:xfrm>
              <a:custGeom>
                <a:avLst/>
                <a:gdLst>
                  <a:gd name="T0" fmla="*/ 64 w 84"/>
                  <a:gd name="T1" fmla="*/ 2 h 85"/>
                  <a:gd name="T2" fmla="*/ 71 w 84"/>
                  <a:gd name="T3" fmla="*/ 5 h 85"/>
                  <a:gd name="T4" fmla="*/ 76 w 84"/>
                  <a:gd name="T5" fmla="*/ 4 h 85"/>
                  <a:gd name="T6" fmla="*/ 77 w 84"/>
                  <a:gd name="T7" fmla="*/ 2 h 85"/>
                  <a:gd name="T8" fmla="*/ 82 w 84"/>
                  <a:gd name="T9" fmla="*/ 0 h 85"/>
                  <a:gd name="T10" fmla="*/ 73 w 84"/>
                  <a:gd name="T11" fmla="*/ 26 h 85"/>
                  <a:gd name="T12" fmla="*/ 72 w 84"/>
                  <a:gd name="T13" fmla="*/ 16 h 85"/>
                  <a:gd name="T14" fmla="*/ 69 w 84"/>
                  <a:gd name="T15" fmla="*/ 10 h 85"/>
                  <a:gd name="T16" fmla="*/ 64 w 84"/>
                  <a:gd name="T17" fmla="*/ 6 h 85"/>
                  <a:gd name="T18" fmla="*/ 53 w 84"/>
                  <a:gd name="T19" fmla="*/ 4 h 85"/>
                  <a:gd name="T20" fmla="*/ 31 w 84"/>
                  <a:gd name="T21" fmla="*/ 11 h 85"/>
                  <a:gd name="T22" fmla="*/ 15 w 84"/>
                  <a:gd name="T23" fmla="*/ 37 h 85"/>
                  <a:gd name="T24" fmla="*/ 15 w 84"/>
                  <a:gd name="T25" fmla="*/ 64 h 85"/>
                  <a:gd name="T26" fmla="*/ 23 w 84"/>
                  <a:gd name="T27" fmla="*/ 77 h 85"/>
                  <a:gd name="T28" fmla="*/ 38 w 84"/>
                  <a:gd name="T29" fmla="*/ 82 h 85"/>
                  <a:gd name="T30" fmla="*/ 46 w 84"/>
                  <a:gd name="T31" fmla="*/ 80 h 85"/>
                  <a:gd name="T32" fmla="*/ 60 w 84"/>
                  <a:gd name="T33" fmla="*/ 57 h 85"/>
                  <a:gd name="T34" fmla="*/ 61 w 84"/>
                  <a:gd name="T35" fmla="*/ 52 h 85"/>
                  <a:gd name="T36" fmla="*/ 60 w 84"/>
                  <a:gd name="T37" fmla="*/ 48 h 85"/>
                  <a:gd name="T38" fmla="*/ 56 w 84"/>
                  <a:gd name="T39" fmla="*/ 45 h 85"/>
                  <a:gd name="T40" fmla="*/ 50 w 84"/>
                  <a:gd name="T41" fmla="*/ 43 h 85"/>
                  <a:gd name="T42" fmla="*/ 83 w 84"/>
                  <a:gd name="T43" fmla="*/ 45 h 85"/>
                  <a:gd name="T44" fmla="*/ 74 w 84"/>
                  <a:gd name="T45" fmla="*/ 48 h 85"/>
                  <a:gd name="T46" fmla="*/ 72 w 84"/>
                  <a:gd name="T47" fmla="*/ 52 h 85"/>
                  <a:gd name="T48" fmla="*/ 68 w 84"/>
                  <a:gd name="T49" fmla="*/ 60 h 85"/>
                  <a:gd name="T50" fmla="*/ 57 w 84"/>
                  <a:gd name="T51" fmla="*/ 83 h 85"/>
                  <a:gd name="T52" fmla="*/ 50 w 84"/>
                  <a:gd name="T53" fmla="*/ 85 h 85"/>
                  <a:gd name="T54" fmla="*/ 27 w 84"/>
                  <a:gd name="T55" fmla="*/ 84 h 85"/>
                  <a:gd name="T56" fmla="*/ 13 w 84"/>
                  <a:gd name="T57" fmla="*/ 78 h 85"/>
                  <a:gd name="T58" fmla="*/ 7 w 84"/>
                  <a:gd name="T59" fmla="*/ 71 h 85"/>
                  <a:gd name="T60" fmla="*/ 2 w 84"/>
                  <a:gd name="T61" fmla="*/ 62 h 85"/>
                  <a:gd name="T62" fmla="*/ 0 w 84"/>
                  <a:gd name="T63" fmla="*/ 52 h 85"/>
                  <a:gd name="T64" fmla="*/ 5 w 84"/>
                  <a:gd name="T65" fmla="*/ 32 h 85"/>
                  <a:gd name="T66" fmla="*/ 12 w 84"/>
                  <a:gd name="T67" fmla="*/ 21 h 85"/>
                  <a:gd name="T68" fmla="*/ 21 w 84"/>
                  <a:gd name="T69" fmla="*/ 12 h 85"/>
                  <a:gd name="T70" fmla="*/ 42 w 84"/>
                  <a:gd name="T71" fmla="*/ 1 h 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5"/>
                  <a:gd name="T110" fmla="*/ 84 w 84"/>
                  <a:gd name="T111" fmla="*/ 85 h 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5">
                    <a:moveTo>
                      <a:pt x="53" y="0"/>
                    </a:moveTo>
                    <a:lnTo>
                      <a:pt x="64" y="2"/>
                    </a:lnTo>
                    <a:lnTo>
                      <a:pt x="68" y="4"/>
                    </a:lnTo>
                    <a:lnTo>
                      <a:pt x="71" y="5"/>
                    </a:lnTo>
                    <a:lnTo>
                      <a:pt x="75" y="5"/>
                    </a:lnTo>
                    <a:lnTo>
                      <a:pt x="76" y="4"/>
                    </a:lnTo>
                    <a:lnTo>
                      <a:pt x="76" y="2"/>
                    </a:lnTo>
                    <a:lnTo>
                      <a:pt x="77" y="2"/>
                    </a:lnTo>
                    <a:lnTo>
                      <a:pt x="78" y="0"/>
                    </a:lnTo>
                    <a:lnTo>
                      <a:pt x="82" y="0"/>
                    </a:lnTo>
                    <a:lnTo>
                      <a:pt x="75" y="26"/>
                    </a:lnTo>
                    <a:lnTo>
                      <a:pt x="73" y="26"/>
                    </a:lnTo>
                    <a:lnTo>
                      <a:pt x="73" y="19"/>
                    </a:lnTo>
                    <a:lnTo>
                      <a:pt x="72" y="16"/>
                    </a:lnTo>
                    <a:lnTo>
                      <a:pt x="72" y="13"/>
                    </a:lnTo>
                    <a:lnTo>
                      <a:pt x="69" y="10"/>
                    </a:lnTo>
                    <a:lnTo>
                      <a:pt x="67" y="8"/>
                    </a:lnTo>
                    <a:lnTo>
                      <a:pt x="64" y="6"/>
                    </a:lnTo>
                    <a:lnTo>
                      <a:pt x="57" y="4"/>
                    </a:lnTo>
                    <a:lnTo>
                      <a:pt x="53" y="4"/>
                    </a:lnTo>
                    <a:lnTo>
                      <a:pt x="41" y="6"/>
                    </a:lnTo>
                    <a:lnTo>
                      <a:pt x="31" y="11"/>
                    </a:lnTo>
                    <a:lnTo>
                      <a:pt x="22" y="21"/>
                    </a:lnTo>
                    <a:lnTo>
                      <a:pt x="15" y="37"/>
                    </a:lnTo>
                    <a:lnTo>
                      <a:pt x="12" y="53"/>
                    </a:lnTo>
                    <a:lnTo>
                      <a:pt x="15" y="64"/>
                    </a:lnTo>
                    <a:lnTo>
                      <a:pt x="19" y="73"/>
                    </a:lnTo>
                    <a:lnTo>
                      <a:pt x="23" y="77"/>
                    </a:lnTo>
                    <a:lnTo>
                      <a:pt x="30" y="80"/>
                    </a:lnTo>
                    <a:lnTo>
                      <a:pt x="38" y="82"/>
                    </a:lnTo>
                    <a:lnTo>
                      <a:pt x="44" y="82"/>
                    </a:lnTo>
                    <a:lnTo>
                      <a:pt x="46" y="80"/>
                    </a:lnTo>
                    <a:lnTo>
                      <a:pt x="53" y="78"/>
                    </a:lnTo>
                    <a:lnTo>
                      <a:pt x="60" y="57"/>
                    </a:lnTo>
                    <a:lnTo>
                      <a:pt x="60" y="54"/>
                    </a:lnTo>
                    <a:lnTo>
                      <a:pt x="61" y="52"/>
                    </a:lnTo>
                    <a:lnTo>
                      <a:pt x="61" y="50"/>
                    </a:lnTo>
                    <a:lnTo>
                      <a:pt x="60" y="48"/>
                    </a:lnTo>
                    <a:lnTo>
                      <a:pt x="58" y="46"/>
                    </a:lnTo>
                    <a:lnTo>
                      <a:pt x="56" y="45"/>
                    </a:lnTo>
                    <a:lnTo>
                      <a:pt x="50" y="45"/>
                    </a:lnTo>
                    <a:lnTo>
                      <a:pt x="50" y="43"/>
                    </a:lnTo>
                    <a:lnTo>
                      <a:pt x="84" y="43"/>
                    </a:lnTo>
                    <a:lnTo>
                      <a:pt x="83" y="45"/>
                    </a:lnTo>
                    <a:lnTo>
                      <a:pt x="78" y="45"/>
                    </a:lnTo>
                    <a:lnTo>
                      <a:pt x="74" y="48"/>
                    </a:lnTo>
                    <a:lnTo>
                      <a:pt x="73" y="51"/>
                    </a:lnTo>
                    <a:lnTo>
                      <a:pt x="72" y="52"/>
                    </a:lnTo>
                    <a:lnTo>
                      <a:pt x="69" y="56"/>
                    </a:lnTo>
                    <a:lnTo>
                      <a:pt x="68" y="60"/>
                    </a:lnTo>
                    <a:lnTo>
                      <a:pt x="63" y="80"/>
                    </a:lnTo>
                    <a:lnTo>
                      <a:pt x="57" y="83"/>
                    </a:lnTo>
                    <a:lnTo>
                      <a:pt x="53" y="84"/>
                    </a:lnTo>
                    <a:lnTo>
                      <a:pt x="50" y="85"/>
                    </a:lnTo>
                    <a:lnTo>
                      <a:pt x="38" y="85"/>
                    </a:lnTo>
                    <a:lnTo>
                      <a:pt x="27" y="84"/>
                    </a:lnTo>
                    <a:lnTo>
                      <a:pt x="18" y="80"/>
                    </a:lnTo>
                    <a:lnTo>
                      <a:pt x="13" y="78"/>
                    </a:lnTo>
                    <a:lnTo>
                      <a:pt x="9" y="75"/>
                    </a:lnTo>
                    <a:lnTo>
                      <a:pt x="7" y="71"/>
                    </a:lnTo>
                    <a:lnTo>
                      <a:pt x="5" y="67"/>
                    </a:lnTo>
                    <a:lnTo>
                      <a:pt x="2" y="62"/>
                    </a:lnTo>
                    <a:lnTo>
                      <a:pt x="1" y="57"/>
                    </a:lnTo>
                    <a:lnTo>
                      <a:pt x="0" y="52"/>
                    </a:lnTo>
                    <a:lnTo>
                      <a:pt x="1" y="42"/>
                    </a:lnTo>
                    <a:lnTo>
                      <a:pt x="5" y="32"/>
                    </a:lnTo>
                    <a:lnTo>
                      <a:pt x="8" y="27"/>
                    </a:lnTo>
                    <a:lnTo>
                      <a:pt x="12" y="21"/>
                    </a:lnTo>
                    <a:lnTo>
                      <a:pt x="16" y="16"/>
                    </a:lnTo>
                    <a:lnTo>
                      <a:pt x="21" y="12"/>
                    </a:lnTo>
                    <a:lnTo>
                      <a:pt x="30" y="6"/>
                    </a:lnTo>
                    <a:lnTo>
                      <a:pt x="42" y="1"/>
                    </a:lnTo>
                    <a:lnTo>
                      <a:pt x="53"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32" name="Freeform 311"/>
              <p:cNvSpPr>
                <a:spLocks noEditPoints="1"/>
              </p:cNvSpPr>
              <p:nvPr/>
            </p:nvSpPr>
            <p:spPr bwMode="auto">
              <a:xfrm>
                <a:off x="3640" y="783"/>
                <a:ext cx="47" cy="56"/>
              </a:xfrm>
              <a:custGeom>
                <a:avLst/>
                <a:gdLst>
                  <a:gd name="T0" fmla="*/ 33 w 47"/>
                  <a:gd name="T1" fmla="*/ 2 h 56"/>
                  <a:gd name="T2" fmla="*/ 29 w 47"/>
                  <a:gd name="T3" fmla="*/ 3 h 56"/>
                  <a:gd name="T4" fmla="*/ 27 w 47"/>
                  <a:gd name="T5" fmla="*/ 4 h 56"/>
                  <a:gd name="T6" fmla="*/ 21 w 47"/>
                  <a:gd name="T7" fmla="*/ 9 h 56"/>
                  <a:gd name="T8" fmla="*/ 15 w 47"/>
                  <a:gd name="T9" fmla="*/ 17 h 56"/>
                  <a:gd name="T10" fmla="*/ 12 w 47"/>
                  <a:gd name="T11" fmla="*/ 30 h 56"/>
                  <a:gd name="T12" fmla="*/ 16 w 47"/>
                  <a:gd name="T13" fmla="*/ 28 h 56"/>
                  <a:gd name="T14" fmla="*/ 21 w 47"/>
                  <a:gd name="T15" fmla="*/ 26 h 56"/>
                  <a:gd name="T16" fmla="*/ 24 w 47"/>
                  <a:gd name="T17" fmla="*/ 25 h 56"/>
                  <a:gd name="T18" fmla="*/ 33 w 47"/>
                  <a:gd name="T19" fmla="*/ 21 h 56"/>
                  <a:gd name="T20" fmla="*/ 37 w 47"/>
                  <a:gd name="T21" fmla="*/ 14 h 56"/>
                  <a:gd name="T22" fmla="*/ 38 w 47"/>
                  <a:gd name="T23" fmla="*/ 12 h 56"/>
                  <a:gd name="T24" fmla="*/ 38 w 47"/>
                  <a:gd name="T25" fmla="*/ 5 h 56"/>
                  <a:gd name="T26" fmla="*/ 37 w 47"/>
                  <a:gd name="T27" fmla="*/ 3 h 56"/>
                  <a:gd name="T28" fmla="*/ 35 w 47"/>
                  <a:gd name="T29" fmla="*/ 2 h 56"/>
                  <a:gd name="T30" fmla="*/ 33 w 47"/>
                  <a:gd name="T31" fmla="*/ 2 h 56"/>
                  <a:gd name="T32" fmla="*/ 32 w 47"/>
                  <a:gd name="T33" fmla="*/ 0 h 56"/>
                  <a:gd name="T34" fmla="*/ 39 w 47"/>
                  <a:gd name="T35" fmla="*/ 0 h 56"/>
                  <a:gd name="T36" fmla="*/ 43 w 47"/>
                  <a:gd name="T37" fmla="*/ 1 h 56"/>
                  <a:gd name="T38" fmla="*/ 45 w 47"/>
                  <a:gd name="T39" fmla="*/ 2 h 56"/>
                  <a:gd name="T40" fmla="*/ 47 w 47"/>
                  <a:gd name="T41" fmla="*/ 9 h 56"/>
                  <a:gd name="T42" fmla="*/ 47 w 47"/>
                  <a:gd name="T43" fmla="*/ 12 h 56"/>
                  <a:gd name="T44" fmla="*/ 46 w 47"/>
                  <a:gd name="T45" fmla="*/ 15 h 56"/>
                  <a:gd name="T46" fmla="*/ 40 w 47"/>
                  <a:gd name="T47" fmla="*/ 21 h 56"/>
                  <a:gd name="T48" fmla="*/ 37 w 47"/>
                  <a:gd name="T49" fmla="*/ 23 h 56"/>
                  <a:gd name="T50" fmla="*/ 34 w 47"/>
                  <a:gd name="T51" fmla="*/ 26 h 56"/>
                  <a:gd name="T52" fmla="*/ 29 w 47"/>
                  <a:gd name="T53" fmla="*/ 28 h 56"/>
                  <a:gd name="T54" fmla="*/ 22 w 47"/>
                  <a:gd name="T55" fmla="*/ 30 h 56"/>
                  <a:gd name="T56" fmla="*/ 10 w 47"/>
                  <a:gd name="T57" fmla="*/ 32 h 56"/>
                  <a:gd name="T58" fmla="*/ 10 w 47"/>
                  <a:gd name="T59" fmla="*/ 37 h 56"/>
                  <a:gd name="T60" fmla="*/ 11 w 47"/>
                  <a:gd name="T61" fmla="*/ 41 h 56"/>
                  <a:gd name="T62" fmla="*/ 14 w 47"/>
                  <a:gd name="T63" fmla="*/ 45 h 56"/>
                  <a:gd name="T64" fmla="*/ 16 w 47"/>
                  <a:gd name="T65" fmla="*/ 47 h 56"/>
                  <a:gd name="T66" fmla="*/ 20 w 47"/>
                  <a:gd name="T67" fmla="*/ 48 h 56"/>
                  <a:gd name="T68" fmla="*/ 27 w 47"/>
                  <a:gd name="T69" fmla="*/ 48 h 56"/>
                  <a:gd name="T70" fmla="*/ 31 w 47"/>
                  <a:gd name="T71" fmla="*/ 47 h 56"/>
                  <a:gd name="T72" fmla="*/ 37 w 47"/>
                  <a:gd name="T73" fmla="*/ 43 h 56"/>
                  <a:gd name="T74" fmla="*/ 43 w 47"/>
                  <a:gd name="T75" fmla="*/ 39 h 56"/>
                  <a:gd name="T76" fmla="*/ 44 w 47"/>
                  <a:gd name="T77" fmla="*/ 41 h 56"/>
                  <a:gd name="T78" fmla="*/ 31 w 47"/>
                  <a:gd name="T79" fmla="*/ 53 h 56"/>
                  <a:gd name="T80" fmla="*/ 16 w 47"/>
                  <a:gd name="T81" fmla="*/ 56 h 56"/>
                  <a:gd name="T82" fmla="*/ 12 w 47"/>
                  <a:gd name="T83" fmla="*/ 56 h 56"/>
                  <a:gd name="T84" fmla="*/ 8 w 47"/>
                  <a:gd name="T85" fmla="*/ 54 h 56"/>
                  <a:gd name="T86" fmla="*/ 4 w 47"/>
                  <a:gd name="T87" fmla="*/ 51 h 56"/>
                  <a:gd name="T88" fmla="*/ 2 w 47"/>
                  <a:gd name="T89" fmla="*/ 47 h 56"/>
                  <a:gd name="T90" fmla="*/ 0 w 47"/>
                  <a:gd name="T91" fmla="*/ 38 h 56"/>
                  <a:gd name="T92" fmla="*/ 1 w 47"/>
                  <a:gd name="T93" fmla="*/ 30 h 56"/>
                  <a:gd name="T94" fmla="*/ 5 w 47"/>
                  <a:gd name="T95" fmla="*/ 21 h 56"/>
                  <a:gd name="T96" fmla="*/ 9 w 47"/>
                  <a:gd name="T97" fmla="*/ 16 h 56"/>
                  <a:gd name="T98" fmla="*/ 11 w 47"/>
                  <a:gd name="T99" fmla="*/ 12 h 56"/>
                  <a:gd name="T100" fmla="*/ 15 w 47"/>
                  <a:gd name="T101" fmla="*/ 8 h 56"/>
                  <a:gd name="T102" fmla="*/ 20 w 47"/>
                  <a:gd name="T103" fmla="*/ 5 h 56"/>
                  <a:gd name="T104" fmla="*/ 23 w 47"/>
                  <a:gd name="T105" fmla="*/ 3 h 56"/>
                  <a:gd name="T106" fmla="*/ 27 w 47"/>
                  <a:gd name="T107" fmla="*/ 1 h 56"/>
                  <a:gd name="T108" fmla="*/ 32 w 47"/>
                  <a:gd name="T109" fmla="*/ 0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
                  <a:gd name="T166" fmla="*/ 0 h 56"/>
                  <a:gd name="T167" fmla="*/ 47 w 47"/>
                  <a:gd name="T168" fmla="*/ 56 h 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 h="56">
                    <a:moveTo>
                      <a:pt x="33" y="2"/>
                    </a:moveTo>
                    <a:lnTo>
                      <a:pt x="29" y="3"/>
                    </a:lnTo>
                    <a:lnTo>
                      <a:pt x="27" y="4"/>
                    </a:lnTo>
                    <a:lnTo>
                      <a:pt x="21" y="9"/>
                    </a:lnTo>
                    <a:lnTo>
                      <a:pt x="15" y="17"/>
                    </a:lnTo>
                    <a:lnTo>
                      <a:pt x="12" y="30"/>
                    </a:lnTo>
                    <a:lnTo>
                      <a:pt x="16" y="28"/>
                    </a:lnTo>
                    <a:lnTo>
                      <a:pt x="21" y="26"/>
                    </a:lnTo>
                    <a:lnTo>
                      <a:pt x="24" y="25"/>
                    </a:lnTo>
                    <a:lnTo>
                      <a:pt x="33" y="21"/>
                    </a:lnTo>
                    <a:lnTo>
                      <a:pt x="37" y="14"/>
                    </a:lnTo>
                    <a:lnTo>
                      <a:pt x="38" y="12"/>
                    </a:lnTo>
                    <a:lnTo>
                      <a:pt x="38" y="5"/>
                    </a:lnTo>
                    <a:lnTo>
                      <a:pt x="37" y="3"/>
                    </a:lnTo>
                    <a:lnTo>
                      <a:pt x="35" y="2"/>
                    </a:lnTo>
                    <a:lnTo>
                      <a:pt x="33" y="2"/>
                    </a:lnTo>
                    <a:close/>
                    <a:moveTo>
                      <a:pt x="32" y="0"/>
                    </a:moveTo>
                    <a:lnTo>
                      <a:pt x="39" y="0"/>
                    </a:lnTo>
                    <a:lnTo>
                      <a:pt x="43" y="1"/>
                    </a:lnTo>
                    <a:lnTo>
                      <a:pt x="45" y="2"/>
                    </a:lnTo>
                    <a:lnTo>
                      <a:pt x="47" y="9"/>
                    </a:lnTo>
                    <a:lnTo>
                      <a:pt x="47" y="12"/>
                    </a:lnTo>
                    <a:lnTo>
                      <a:pt x="46" y="15"/>
                    </a:lnTo>
                    <a:lnTo>
                      <a:pt x="40" y="21"/>
                    </a:lnTo>
                    <a:lnTo>
                      <a:pt x="37" y="23"/>
                    </a:lnTo>
                    <a:lnTo>
                      <a:pt x="34" y="26"/>
                    </a:lnTo>
                    <a:lnTo>
                      <a:pt x="29" y="28"/>
                    </a:lnTo>
                    <a:lnTo>
                      <a:pt x="22" y="30"/>
                    </a:lnTo>
                    <a:lnTo>
                      <a:pt x="10" y="32"/>
                    </a:lnTo>
                    <a:lnTo>
                      <a:pt x="10" y="37"/>
                    </a:lnTo>
                    <a:lnTo>
                      <a:pt x="11" y="41"/>
                    </a:lnTo>
                    <a:lnTo>
                      <a:pt x="14" y="45"/>
                    </a:lnTo>
                    <a:lnTo>
                      <a:pt x="16" y="47"/>
                    </a:lnTo>
                    <a:lnTo>
                      <a:pt x="20" y="48"/>
                    </a:lnTo>
                    <a:lnTo>
                      <a:pt x="27" y="48"/>
                    </a:lnTo>
                    <a:lnTo>
                      <a:pt x="31" y="47"/>
                    </a:lnTo>
                    <a:lnTo>
                      <a:pt x="37" y="43"/>
                    </a:lnTo>
                    <a:lnTo>
                      <a:pt x="43" y="39"/>
                    </a:lnTo>
                    <a:lnTo>
                      <a:pt x="44" y="41"/>
                    </a:lnTo>
                    <a:lnTo>
                      <a:pt x="31" y="53"/>
                    </a:lnTo>
                    <a:lnTo>
                      <a:pt x="16" y="56"/>
                    </a:lnTo>
                    <a:lnTo>
                      <a:pt x="12" y="56"/>
                    </a:lnTo>
                    <a:lnTo>
                      <a:pt x="8" y="54"/>
                    </a:lnTo>
                    <a:lnTo>
                      <a:pt x="4" y="51"/>
                    </a:lnTo>
                    <a:lnTo>
                      <a:pt x="2" y="47"/>
                    </a:lnTo>
                    <a:lnTo>
                      <a:pt x="0" y="38"/>
                    </a:lnTo>
                    <a:lnTo>
                      <a:pt x="1" y="30"/>
                    </a:lnTo>
                    <a:lnTo>
                      <a:pt x="5" y="21"/>
                    </a:lnTo>
                    <a:lnTo>
                      <a:pt x="9" y="16"/>
                    </a:lnTo>
                    <a:lnTo>
                      <a:pt x="11" y="12"/>
                    </a:lnTo>
                    <a:lnTo>
                      <a:pt x="15" y="8"/>
                    </a:lnTo>
                    <a:lnTo>
                      <a:pt x="20" y="5"/>
                    </a:lnTo>
                    <a:lnTo>
                      <a:pt x="23" y="3"/>
                    </a:lnTo>
                    <a:lnTo>
                      <a:pt x="27" y="1"/>
                    </a:lnTo>
                    <a:lnTo>
                      <a:pt x="3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33" name="Freeform 312"/>
              <p:cNvSpPr>
                <a:spLocks/>
              </p:cNvSpPr>
              <p:nvPr/>
            </p:nvSpPr>
            <p:spPr bwMode="auto">
              <a:xfrm>
                <a:off x="3708" y="756"/>
                <a:ext cx="72" cy="83"/>
              </a:xfrm>
              <a:custGeom>
                <a:avLst/>
                <a:gdLst>
                  <a:gd name="T0" fmla="*/ 1 w 72"/>
                  <a:gd name="T1" fmla="*/ 0 h 83"/>
                  <a:gd name="T2" fmla="*/ 33 w 72"/>
                  <a:gd name="T3" fmla="*/ 0 h 83"/>
                  <a:gd name="T4" fmla="*/ 32 w 72"/>
                  <a:gd name="T5" fmla="*/ 3 h 83"/>
                  <a:gd name="T6" fmla="*/ 26 w 72"/>
                  <a:gd name="T7" fmla="*/ 3 h 83"/>
                  <a:gd name="T8" fmla="*/ 25 w 72"/>
                  <a:gd name="T9" fmla="*/ 4 h 83"/>
                  <a:gd name="T10" fmla="*/ 23 w 72"/>
                  <a:gd name="T11" fmla="*/ 5 h 83"/>
                  <a:gd name="T12" fmla="*/ 22 w 72"/>
                  <a:gd name="T13" fmla="*/ 8 h 83"/>
                  <a:gd name="T14" fmla="*/ 21 w 72"/>
                  <a:gd name="T15" fmla="*/ 9 h 83"/>
                  <a:gd name="T16" fmla="*/ 21 w 72"/>
                  <a:gd name="T17" fmla="*/ 11 h 83"/>
                  <a:gd name="T18" fmla="*/ 20 w 72"/>
                  <a:gd name="T19" fmla="*/ 16 h 83"/>
                  <a:gd name="T20" fmla="*/ 16 w 72"/>
                  <a:gd name="T21" fmla="*/ 64 h 83"/>
                  <a:gd name="T22" fmla="*/ 47 w 72"/>
                  <a:gd name="T23" fmla="*/ 20 h 83"/>
                  <a:gd name="T24" fmla="*/ 52 w 72"/>
                  <a:gd name="T25" fmla="*/ 14 h 83"/>
                  <a:gd name="T26" fmla="*/ 53 w 72"/>
                  <a:gd name="T27" fmla="*/ 11 h 83"/>
                  <a:gd name="T28" fmla="*/ 54 w 72"/>
                  <a:gd name="T29" fmla="*/ 10 h 83"/>
                  <a:gd name="T30" fmla="*/ 55 w 72"/>
                  <a:gd name="T31" fmla="*/ 8 h 83"/>
                  <a:gd name="T32" fmla="*/ 55 w 72"/>
                  <a:gd name="T33" fmla="*/ 5 h 83"/>
                  <a:gd name="T34" fmla="*/ 54 w 72"/>
                  <a:gd name="T35" fmla="*/ 5 h 83"/>
                  <a:gd name="T36" fmla="*/ 54 w 72"/>
                  <a:gd name="T37" fmla="*/ 4 h 83"/>
                  <a:gd name="T38" fmla="*/ 53 w 72"/>
                  <a:gd name="T39" fmla="*/ 3 h 83"/>
                  <a:gd name="T40" fmla="*/ 48 w 72"/>
                  <a:gd name="T41" fmla="*/ 3 h 83"/>
                  <a:gd name="T42" fmla="*/ 49 w 72"/>
                  <a:gd name="T43" fmla="*/ 0 h 83"/>
                  <a:gd name="T44" fmla="*/ 72 w 72"/>
                  <a:gd name="T45" fmla="*/ 0 h 83"/>
                  <a:gd name="T46" fmla="*/ 72 w 72"/>
                  <a:gd name="T47" fmla="*/ 3 h 83"/>
                  <a:gd name="T48" fmla="*/ 69 w 72"/>
                  <a:gd name="T49" fmla="*/ 3 h 83"/>
                  <a:gd name="T50" fmla="*/ 67 w 72"/>
                  <a:gd name="T51" fmla="*/ 4 h 83"/>
                  <a:gd name="T52" fmla="*/ 56 w 72"/>
                  <a:gd name="T53" fmla="*/ 15 h 83"/>
                  <a:gd name="T54" fmla="*/ 54 w 72"/>
                  <a:gd name="T55" fmla="*/ 18 h 83"/>
                  <a:gd name="T56" fmla="*/ 50 w 72"/>
                  <a:gd name="T57" fmla="*/ 21 h 83"/>
                  <a:gd name="T58" fmla="*/ 7 w 72"/>
                  <a:gd name="T59" fmla="*/ 83 h 83"/>
                  <a:gd name="T60" fmla="*/ 3 w 72"/>
                  <a:gd name="T61" fmla="*/ 83 h 83"/>
                  <a:gd name="T62" fmla="*/ 10 w 72"/>
                  <a:gd name="T63" fmla="*/ 16 h 83"/>
                  <a:gd name="T64" fmla="*/ 10 w 72"/>
                  <a:gd name="T65" fmla="*/ 13 h 83"/>
                  <a:gd name="T66" fmla="*/ 11 w 72"/>
                  <a:gd name="T67" fmla="*/ 10 h 83"/>
                  <a:gd name="T68" fmla="*/ 11 w 72"/>
                  <a:gd name="T69" fmla="*/ 7 h 83"/>
                  <a:gd name="T70" fmla="*/ 10 w 72"/>
                  <a:gd name="T71" fmla="*/ 6 h 83"/>
                  <a:gd name="T72" fmla="*/ 9 w 72"/>
                  <a:gd name="T73" fmla="*/ 4 h 83"/>
                  <a:gd name="T74" fmla="*/ 7 w 72"/>
                  <a:gd name="T75" fmla="*/ 3 h 83"/>
                  <a:gd name="T76" fmla="*/ 0 w 72"/>
                  <a:gd name="T77" fmla="*/ 3 h 83"/>
                  <a:gd name="T78" fmla="*/ 1 w 72"/>
                  <a:gd name="T79" fmla="*/ 0 h 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83"/>
                  <a:gd name="T122" fmla="*/ 72 w 72"/>
                  <a:gd name="T123" fmla="*/ 83 h 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83">
                    <a:moveTo>
                      <a:pt x="1" y="0"/>
                    </a:moveTo>
                    <a:lnTo>
                      <a:pt x="33" y="0"/>
                    </a:lnTo>
                    <a:lnTo>
                      <a:pt x="32" y="3"/>
                    </a:lnTo>
                    <a:lnTo>
                      <a:pt x="26" y="3"/>
                    </a:lnTo>
                    <a:lnTo>
                      <a:pt x="25" y="4"/>
                    </a:lnTo>
                    <a:lnTo>
                      <a:pt x="23" y="5"/>
                    </a:lnTo>
                    <a:lnTo>
                      <a:pt x="22" y="8"/>
                    </a:lnTo>
                    <a:lnTo>
                      <a:pt x="21" y="9"/>
                    </a:lnTo>
                    <a:lnTo>
                      <a:pt x="21" y="11"/>
                    </a:lnTo>
                    <a:lnTo>
                      <a:pt x="20" y="16"/>
                    </a:lnTo>
                    <a:lnTo>
                      <a:pt x="16" y="64"/>
                    </a:lnTo>
                    <a:lnTo>
                      <a:pt x="47" y="20"/>
                    </a:lnTo>
                    <a:lnTo>
                      <a:pt x="52" y="14"/>
                    </a:lnTo>
                    <a:lnTo>
                      <a:pt x="53" y="11"/>
                    </a:lnTo>
                    <a:lnTo>
                      <a:pt x="54" y="10"/>
                    </a:lnTo>
                    <a:lnTo>
                      <a:pt x="55" y="8"/>
                    </a:lnTo>
                    <a:lnTo>
                      <a:pt x="55" y="5"/>
                    </a:lnTo>
                    <a:lnTo>
                      <a:pt x="54" y="5"/>
                    </a:lnTo>
                    <a:lnTo>
                      <a:pt x="54" y="4"/>
                    </a:lnTo>
                    <a:lnTo>
                      <a:pt x="53" y="3"/>
                    </a:lnTo>
                    <a:lnTo>
                      <a:pt x="48" y="3"/>
                    </a:lnTo>
                    <a:lnTo>
                      <a:pt x="49" y="0"/>
                    </a:lnTo>
                    <a:lnTo>
                      <a:pt x="72" y="0"/>
                    </a:lnTo>
                    <a:lnTo>
                      <a:pt x="72" y="3"/>
                    </a:lnTo>
                    <a:lnTo>
                      <a:pt x="69" y="3"/>
                    </a:lnTo>
                    <a:lnTo>
                      <a:pt x="67" y="4"/>
                    </a:lnTo>
                    <a:lnTo>
                      <a:pt x="56" y="15"/>
                    </a:lnTo>
                    <a:lnTo>
                      <a:pt x="54" y="18"/>
                    </a:lnTo>
                    <a:lnTo>
                      <a:pt x="50" y="21"/>
                    </a:lnTo>
                    <a:lnTo>
                      <a:pt x="7" y="83"/>
                    </a:lnTo>
                    <a:lnTo>
                      <a:pt x="3" y="83"/>
                    </a:lnTo>
                    <a:lnTo>
                      <a:pt x="10" y="16"/>
                    </a:lnTo>
                    <a:lnTo>
                      <a:pt x="10" y="13"/>
                    </a:lnTo>
                    <a:lnTo>
                      <a:pt x="11" y="10"/>
                    </a:lnTo>
                    <a:lnTo>
                      <a:pt x="11" y="7"/>
                    </a:lnTo>
                    <a:lnTo>
                      <a:pt x="10" y="6"/>
                    </a:lnTo>
                    <a:lnTo>
                      <a:pt x="9" y="4"/>
                    </a:lnTo>
                    <a:lnTo>
                      <a:pt x="7" y="3"/>
                    </a:lnTo>
                    <a:lnTo>
                      <a:pt x="0" y="3"/>
                    </a:lnTo>
                    <a:lnTo>
                      <a:pt x="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34" name="Freeform 313"/>
              <p:cNvSpPr>
                <a:spLocks/>
              </p:cNvSpPr>
              <p:nvPr/>
            </p:nvSpPr>
            <p:spPr bwMode="auto">
              <a:xfrm>
                <a:off x="3755" y="753"/>
                <a:ext cx="45" cy="110"/>
              </a:xfrm>
              <a:custGeom>
                <a:avLst/>
                <a:gdLst>
                  <a:gd name="T0" fmla="*/ 33 w 45"/>
                  <a:gd name="T1" fmla="*/ 0 h 110"/>
                  <a:gd name="T2" fmla="*/ 39 w 45"/>
                  <a:gd name="T3" fmla="*/ 13 h 110"/>
                  <a:gd name="T4" fmla="*/ 42 w 45"/>
                  <a:gd name="T5" fmla="*/ 23 h 110"/>
                  <a:gd name="T6" fmla="*/ 43 w 45"/>
                  <a:gd name="T7" fmla="*/ 30 h 110"/>
                  <a:gd name="T8" fmla="*/ 44 w 45"/>
                  <a:gd name="T9" fmla="*/ 35 h 110"/>
                  <a:gd name="T10" fmla="*/ 45 w 45"/>
                  <a:gd name="T11" fmla="*/ 40 h 110"/>
                  <a:gd name="T12" fmla="*/ 43 w 45"/>
                  <a:gd name="T13" fmla="*/ 58 h 110"/>
                  <a:gd name="T14" fmla="*/ 35 w 45"/>
                  <a:gd name="T15" fmla="*/ 75 h 110"/>
                  <a:gd name="T16" fmla="*/ 21 w 45"/>
                  <a:gd name="T17" fmla="*/ 92 h 110"/>
                  <a:gd name="T18" fmla="*/ 1 w 45"/>
                  <a:gd name="T19" fmla="*/ 110 h 110"/>
                  <a:gd name="T20" fmla="*/ 0 w 45"/>
                  <a:gd name="T21" fmla="*/ 109 h 110"/>
                  <a:gd name="T22" fmla="*/ 10 w 45"/>
                  <a:gd name="T23" fmla="*/ 100 h 110"/>
                  <a:gd name="T24" fmla="*/ 18 w 45"/>
                  <a:gd name="T25" fmla="*/ 90 h 110"/>
                  <a:gd name="T26" fmla="*/ 25 w 45"/>
                  <a:gd name="T27" fmla="*/ 77 h 110"/>
                  <a:gd name="T28" fmla="*/ 32 w 45"/>
                  <a:gd name="T29" fmla="*/ 61 h 110"/>
                  <a:gd name="T30" fmla="*/ 36 w 45"/>
                  <a:gd name="T31" fmla="*/ 43 h 110"/>
                  <a:gd name="T32" fmla="*/ 38 w 45"/>
                  <a:gd name="T33" fmla="*/ 28 h 110"/>
                  <a:gd name="T34" fmla="*/ 36 w 45"/>
                  <a:gd name="T35" fmla="*/ 16 h 110"/>
                  <a:gd name="T36" fmla="*/ 32 w 45"/>
                  <a:gd name="T37" fmla="*/ 1 h 110"/>
                  <a:gd name="T38" fmla="*/ 33 w 45"/>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110"/>
                  <a:gd name="T62" fmla="*/ 45 w 45"/>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110">
                    <a:moveTo>
                      <a:pt x="33" y="0"/>
                    </a:moveTo>
                    <a:lnTo>
                      <a:pt x="39" y="13"/>
                    </a:lnTo>
                    <a:lnTo>
                      <a:pt x="42" y="23"/>
                    </a:lnTo>
                    <a:lnTo>
                      <a:pt x="43" y="30"/>
                    </a:lnTo>
                    <a:lnTo>
                      <a:pt x="44" y="35"/>
                    </a:lnTo>
                    <a:lnTo>
                      <a:pt x="45" y="40"/>
                    </a:lnTo>
                    <a:lnTo>
                      <a:pt x="43" y="58"/>
                    </a:lnTo>
                    <a:lnTo>
                      <a:pt x="35" y="75"/>
                    </a:lnTo>
                    <a:lnTo>
                      <a:pt x="21" y="92"/>
                    </a:lnTo>
                    <a:lnTo>
                      <a:pt x="1" y="110"/>
                    </a:lnTo>
                    <a:lnTo>
                      <a:pt x="0" y="109"/>
                    </a:lnTo>
                    <a:lnTo>
                      <a:pt x="10" y="100"/>
                    </a:lnTo>
                    <a:lnTo>
                      <a:pt x="18" y="90"/>
                    </a:lnTo>
                    <a:lnTo>
                      <a:pt x="25" y="77"/>
                    </a:lnTo>
                    <a:lnTo>
                      <a:pt x="32" y="61"/>
                    </a:lnTo>
                    <a:lnTo>
                      <a:pt x="36" y="43"/>
                    </a:lnTo>
                    <a:lnTo>
                      <a:pt x="38" y="28"/>
                    </a:lnTo>
                    <a:lnTo>
                      <a:pt x="36" y="16"/>
                    </a:lnTo>
                    <a:lnTo>
                      <a:pt x="32" y="1"/>
                    </a:lnTo>
                    <a:lnTo>
                      <a:pt x="33"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35" name="Freeform 314"/>
              <p:cNvSpPr>
                <a:spLocks noEditPoints="1"/>
              </p:cNvSpPr>
              <p:nvPr/>
            </p:nvSpPr>
            <p:spPr bwMode="auto">
              <a:xfrm>
                <a:off x="2046" y="1634"/>
                <a:ext cx="71" cy="96"/>
              </a:xfrm>
              <a:custGeom>
                <a:avLst/>
                <a:gdLst>
                  <a:gd name="T0" fmla="*/ 35 w 71"/>
                  <a:gd name="T1" fmla="*/ 5 h 96"/>
                  <a:gd name="T2" fmla="*/ 30 w 71"/>
                  <a:gd name="T3" fmla="*/ 9 h 96"/>
                  <a:gd name="T4" fmla="*/ 24 w 71"/>
                  <a:gd name="T5" fmla="*/ 13 h 96"/>
                  <a:gd name="T6" fmla="*/ 20 w 71"/>
                  <a:gd name="T7" fmla="*/ 21 h 96"/>
                  <a:gd name="T8" fmla="*/ 15 w 71"/>
                  <a:gd name="T9" fmla="*/ 30 h 96"/>
                  <a:gd name="T10" fmla="*/ 11 w 71"/>
                  <a:gd name="T11" fmla="*/ 52 h 96"/>
                  <a:gd name="T12" fmla="*/ 15 w 71"/>
                  <a:gd name="T13" fmla="*/ 65 h 96"/>
                  <a:gd name="T14" fmla="*/ 23 w 71"/>
                  <a:gd name="T15" fmla="*/ 71 h 96"/>
                  <a:gd name="T16" fmla="*/ 32 w 71"/>
                  <a:gd name="T17" fmla="*/ 69 h 96"/>
                  <a:gd name="T18" fmla="*/ 43 w 71"/>
                  <a:gd name="T19" fmla="*/ 64 h 96"/>
                  <a:gd name="T20" fmla="*/ 52 w 71"/>
                  <a:gd name="T21" fmla="*/ 52 h 96"/>
                  <a:gd name="T22" fmla="*/ 60 w 71"/>
                  <a:gd name="T23" fmla="*/ 31 h 96"/>
                  <a:gd name="T24" fmla="*/ 60 w 71"/>
                  <a:gd name="T25" fmla="*/ 16 h 96"/>
                  <a:gd name="T26" fmla="*/ 58 w 71"/>
                  <a:gd name="T27" fmla="*/ 8 h 96"/>
                  <a:gd name="T28" fmla="*/ 53 w 71"/>
                  <a:gd name="T29" fmla="*/ 5 h 96"/>
                  <a:gd name="T30" fmla="*/ 47 w 71"/>
                  <a:gd name="T31" fmla="*/ 0 h 96"/>
                  <a:gd name="T32" fmla="*/ 67 w 71"/>
                  <a:gd name="T33" fmla="*/ 10 h 96"/>
                  <a:gd name="T34" fmla="*/ 71 w 71"/>
                  <a:gd name="T35" fmla="*/ 25 h 96"/>
                  <a:gd name="T36" fmla="*/ 65 w 71"/>
                  <a:gd name="T37" fmla="*/ 50 h 96"/>
                  <a:gd name="T38" fmla="*/ 47 w 71"/>
                  <a:gd name="T39" fmla="*/ 67 h 96"/>
                  <a:gd name="T40" fmla="*/ 25 w 71"/>
                  <a:gd name="T41" fmla="*/ 74 h 96"/>
                  <a:gd name="T42" fmla="*/ 25 w 71"/>
                  <a:gd name="T43" fmla="*/ 85 h 96"/>
                  <a:gd name="T44" fmla="*/ 49 w 71"/>
                  <a:gd name="T45" fmla="*/ 89 h 96"/>
                  <a:gd name="T46" fmla="*/ 55 w 71"/>
                  <a:gd name="T47" fmla="*/ 87 h 96"/>
                  <a:gd name="T48" fmla="*/ 60 w 71"/>
                  <a:gd name="T49" fmla="*/ 84 h 96"/>
                  <a:gd name="T50" fmla="*/ 65 w 71"/>
                  <a:gd name="T51" fmla="*/ 80 h 96"/>
                  <a:gd name="T52" fmla="*/ 57 w 71"/>
                  <a:gd name="T53" fmla="*/ 90 h 96"/>
                  <a:gd name="T54" fmla="*/ 47 w 71"/>
                  <a:gd name="T55" fmla="*/ 95 h 96"/>
                  <a:gd name="T56" fmla="*/ 33 w 71"/>
                  <a:gd name="T57" fmla="*/ 96 h 96"/>
                  <a:gd name="T58" fmla="*/ 19 w 71"/>
                  <a:gd name="T59" fmla="*/ 92 h 96"/>
                  <a:gd name="T60" fmla="*/ 10 w 71"/>
                  <a:gd name="T61" fmla="*/ 91 h 96"/>
                  <a:gd name="T62" fmla="*/ 3 w 71"/>
                  <a:gd name="T63" fmla="*/ 92 h 96"/>
                  <a:gd name="T64" fmla="*/ 0 w 71"/>
                  <a:gd name="T65" fmla="*/ 91 h 96"/>
                  <a:gd name="T66" fmla="*/ 17 w 71"/>
                  <a:gd name="T67" fmla="*/ 73 h 96"/>
                  <a:gd name="T68" fmla="*/ 7 w 71"/>
                  <a:gd name="T69" fmla="*/ 65 h 96"/>
                  <a:gd name="T70" fmla="*/ 1 w 71"/>
                  <a:gd name="T71" fmla="*/ 50 h 96"/>
                  <a:gd name="T72" fmla="*/ 8 w 71"/>
                  <a:gd name="T73" fmla="*/ 27 h 96"/>
                  <a:gd name="T74" fmla="*/ 25 w 71"/>
                  <a:gd name="T75" fmla="*/ 7 h 96"/>
                  <a:gd name="T76" fmla="*/ 47 w 7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
                  <a:gd name="T118" fmla="*/ 0 h 96"/>
                  <a:gd name="T119" fmla="*/ 71 w 71"/>
                  <a:gd name="T120" fmla="*/ 96 h 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 h="96">
                    <a:moveTo>
                      <a:pt x="46" y="2"/>
                    </a:moveTo>
                    <a:lnTo>
                      <a:pt x="35" y="5"/>
                    </a:lnTo>
                    <a:lnTo>
                      <a:pt x="33" y="7"/>
                    </a:lnTo>
                    <a:lnTo>
                      <a:pt x="30" y="9"/>
                    </a:lnTo>
                    <a:lnTo>
                      <a:pt x="28" y="11"/>
                    </a:lnTo>
                    <a:lnTo>
                      <a:pt x="24" y="13"/>
                    </a:lnTo>
                    <a:lnTo>
                      <a:pt x="22" y="17"/>
                    </a:lnTo>
                    <a:lnTo>
                      <a:pt x="20" y="21"/>
                    </a:lnTo>
                    <a:lnTo>
                      <a:pt x="18" y="24"/>
                    </a:lnTo>
                    <a:lnTo>
                      <a:pt x="15" y="30"/>
                    </a:lnTo>
                    <a:lnTo>
                      <a:pt x="12" y="41"/>
                    </a:lnTo>
                    <a:lnTo>
                      <a:pt x="11" y="52"/>
                    </a:lnTo>
                    <a:lnTo>
                      <a:pt x="11" y="56"/>
                    </a:lnTo>
                    <a:lnTo>
                      <a:pt x="15" y="65"/>
                    </a:lnTo>
                    <a:lnTo>
                      <a:pt x="20" y="69"/>
                    </a:lnTo>
                    <a:lnTo>
                      <a:pt x="23" y="71"/>
                    </a:lnTo>
                    <a:lnTo>
                      <a:pt x="26" y="71"/>
                    </a:lnTo>
                    <a:lnTo>
                      <a:pt x="32" y="69"/>
                    </a:lnTo>
                    <a:lnTo>
                      <a:pt x="36" y="68"/>
                    </a:lnTo>
                    <a:lnTo>
                      <a:pt x="43" y="64"/>
                    </a:lnTo>
                    <a:lnTo>
                      <a:pt x="46" y="61"/>
                    </a:lnTo>
                    <a:lnTo>
                      <a:pt x="52" y="52"/>
                    </a:lnTo>
                    <a:lnTo>
                      <a:pt x="57" y="42"/>
                    </a:lnTo>
                    <a:lnTo>
                      <a:pt x="60" y="31"/>
                    </a:lnTo>
                    <a:lnTo>
                      <a:pt x="62" y="20"/>
                    </a:lnTo>
                    <a:lnTo>
                      <a:pt x="60" y="16"/>
                    </a:lnTo>
                    <a:lnTo>
                      <a:pt x="59" y="12"/>
                    </a:lnTo>
                    <a:lnTo>
                      <a:pt x="58" y="8"/>
                    </a:lnTo>
                    <a:lnTo>
                      <a:pt x="55" y="6"/>
                    </a:lnTo>
                    <a:lnTo>
                      <a:pt x="53" y="5"/>
                    </a:lnTo>
                    <a:lnTo>
                      <a:pt x="46" y="2"/>
                    </a:lnTo>
                    <a:close/>
                    <a:moveTo>
                      <a:pt x="47" y="0"/>
                    </a:moveTo>
                    <a:lnTo>
                      <a:pt x="60" y="3"/>
                    </a:lnTo>
                    <a:lnTo>
                      <a:pt x="67" y="10"/>
                    </a:lnTo>
                    <a:lnTo>
                      <a:pt x="68" y="12"/>
                    </a:lnTo>
                    <a:lnTo>
                      <a:pt x="71" y="25"/>
                    </a:lnTo>
                    <a:lnTo>
                      <a:pt x="69" y="36"/>
                    </a:lnTo>
                    <a:lnTo>
                      <a:pt x="65" y="50"/>
                    </a:lnTo>
                    <a:lnTo>
                      <a:pt x="57" y="60"/>
                    </a:lnTo>
                    <a:lnTo>
                      <a:pt x="47" y="67"/>
                    </a:lnTo>
                    <a:lnTo>
                      <a:pt x="36" y="73"/>
                    </a:lnTo>
                    <a:lnTo>
                      <a:pt x="25" y="74"/>
                    </a:lnTo>
                    <a:lnTo>
                      <a:pt x="12" y="85"/>
                    </a:lnTo>
                    <a:lnTo>
                      <a:pt x="25" y="85"/>
                    </a:lnTo>
                    <a:lnTo>
                      <a:pt x="38" y="89"/>
                    </a:lnTo>
                    <a:lnTo>
                      <a:pt x="49" y="89"/>
                    </a:lnTo>
                    <a:lnTo>
                      <a:pt x="52" y="88"/>
                    </a:lnTo>
                    <a:lnTo>
                      <a:pt x="55" y="87"/>
                    </a:lnTo>
                    <a:lnTo>
                      <a:pt x="57" y="86"/>
                    </a:lnTo>
                    <a:lnTo>
                      <a:pt x="60" y="84"/>
                    </a:lnTo>
                    <a:lnTo>
                      <a:pt x="63" y="80"/>
                    </a:lnTo>
                    <a:lnTo>
                      <a:pt x="65" y="80"/>
                    </a:lnTo>
                    <a:lnTo>
                      <a:pt x="60" y="86"/>
                    </a:lnTo>
                    <a:lnTo>
                      <a:pt x="57" y="90"/>
                    </a:lnTo>
                    <a:lnTo>
                      <a:pt x="53" y="92"/>
                    </a:lnTo>
                    <a:lnTo>
                      <a:pt x="47" y="95"/>
                    </a:lnTo>
                    <a:lnTo>
                      <a:pt x="42" y="96"/>
                    </a:lnTo>
                    <a:lnTo>
                      <a:pt x="33" y="96"/>
                    </a:lnTo>
                    <a:lnTo>
                      <a:pt x="24" y="94"/>
                    </a:lnTo>
                    <a:lnTo>
                      <a:pt x="19" y="92"/>
                    </a:lnTo>
                    <a:lnTo>
                      <a:pt x="13" y="92"/>
                    </a:lnTo>
                    <a:lnTo>
                      <a:pt x="10" y="91"/>
                    </a:lnTo>
                    <a:lnTo>
                      <a:pt x="4" y="91"/>
                    </a:lnTo>
                    <a:lnTo>
                      <a:pt x="3" y="92"/>
                    </a:lnTo>
                    <a:lnTo>
                      <a:pt x="1" y="94"/>
                    </a:lnTo>
                    <a:lnTo>
                      <a:pt x="0" y="91"/>
                    </a:lnTo>
                    <a:lnTo>
                      <a:pt x="21" y="74"/>
                    </a:lnTo>
                    <a:lnTo>
                      <a:pt x="17" y="73"/>
                    </a:lnTo>
                    <a:lnTo>
                      <a:pt x="13" y="72"/>
                    </a:lnTo>
                    <a:lnTo>
                      <a:pt x="7" y="65"/>
                    </a:lnTo>
                    <a:lnTo>
                      <a:pt x="3" y="61"/>
                    </a:lnTo>
                    <a:lnTo>
                      <a:pt x="1" y="50"/>
                    </a:lnTo>
                    <a:lnTo>
                      <a:pt x="3" y="38"/>
                    </a:lnTo>
                    <a:lnTo>
                      <a:pt x="8" y="27"/>
                    </a:lnTo>
                    <a:lnTo>
                      <a:pt x="15" y="16"/>
                    </a:lnTo>
                    <a:lnTo>
                      <a:pt x="25" y="7"/>
                    </a:lnTo>
                    <a:lnTo>
                      <a:pt x="36" y="2"/>
                    </a:lnTo>
                    <a:lnTo>
                      <a:pt x="47"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36" name="Freeform 315"/>
              <p:cNvSpPr>
                <a:spLocks/>
              </p:cNvSpPr>
              <p:nvPr/>
            </p:nvSpPr>
            <p:spPr bwMode="auto">
              <a:xfrm>
                <a:off x="2119" y="1603"/>
                <a:ext cx="34" cy="51"/>
              </a:xfrm>
              <a:custGeom>
                <a:avLst/>
                <a:gdLst>
                  <a:gd name="T0" fmla="*/ 19 w 34"/>
                  <a:gd name="T1" fmla="*/ 0 h 51"/>
                  <a:gd name="T2" fmla="*/ 25 w 34"/>
                  <a:gd name="T3" fmla="*/ 0 h 51"/>
                  <a:gd name="T4" fmla="*/ 28 w 34"/>
                  <a:gd name="T5" fmla="*/ 2 h 51"/>
                  <a:gd name="T6" fmla="*/ 32 w 34"/>
                  <a:gd name="T7" fmla="*/ 6 h 51"/>
                  <a:gd name="T8" fmla="*/ 34 w 34"/>
                  <a:gd name="T9" fmla="*/ 8 h 51"/>
                  <a:gd name="T10" fmla="*/ 34 w 34"/>
                  <a:gd name="T11" fmla="*/ 16 h 51"/>
                  <a:gd name="T12" fmla="*/ 32 w 34"/>
                  <a:gd name="T13" fmla="*/ 18 h 51"/>
                  <a:gd name="T14" fmla="*/ 26 w 34"/>
                  <a:gd name="T15" fmla="*/ 27 h 51"/>
                  <a:gd name="T16" fmla="*/ 7 w 34"/>
                  <a:gd name="T17" fmla="*/ 45 h 51"/>
                  <a:gd name="T18" fmla="*/ 22 w 34"/>
                  <a:gd name="T19" fmla="*/ 45 h 51"/>
                  <a:gd name="T20" fmla="*/ 23 w 34"/>
                  <a:gd name="T21" fmla="*/ 44 h 51"/>
                  <a:gd name="T22" fmla="*/ 24 w 34"/>
                  <a:gd name="T23" fmla="*/ 44 h 51"/>
                  <a:gd name="T24" fmla="*/ 25 w 34"/>
                  <a:gd name="T25" fmla="*/ 43 h 51"/>
                  <a:gd name="T26" fmla="*/ 26 w 34"/>
                  <a:gd name="T27" fmla="*/ 41 h 51"/>
                  <a:gd name="T28" fmla="*/ 27 w 34"/>
                  <a:gd name="T29" fmla="*/ 40 h 51"/>
                  <a:gd name="T30" fmla="*/ 29 w 34"/>
                  <a:gd name="T31" fmla="*/ 40 h 51"/>
                  <a:gd name="T32" fmla="*/ 25 w 34"/>
                  <a:gd name="T33" fmla="*/ 51 h 51"/>
                  <a:gd name="T34" fmla="*/ 0 w 34"/>
                  <a:gd name="T35" fmla="*/ 51 h 51"/>
                  <a:gd name="T36" fmla="*/ 0 w 34"/>
                  <a:gd name="T37" fmla="*/ 50 h 51"/>
                  <a:gd name="T38" fmla="*/ 11 w 34"/>
                  <a:gd name="T39" fmla="*/ 40 h 51"/>
                  <a:gd name="T40" fmla="*/ 19 w 34"/>
                  <a:gd name="T41" fmla="*/ 31 h 51"/>
                  <a:gd name="T42" fmla="*/ 24 w 34"/>
                  <a:gd name="T43" fmla="*/ 24 h 51"/>
                  <a:gd name="T44" fmla="*/ 26 w 34"/>
                  <a:gd name="T45" fmla="*/ 20 h 51"/>
                  <a:gd name="T46" fmla="*/ 27 w 34"/>
                  <a:gd name="T47" fmla="*/ 18 h 51"/>
                  <a:gd name="T48" fmla="*/ 27 w 34"/>
                  <a:gd name="T49" fmla="*/ 13 h 51"/>
                  <a:gd name="T50" fmla="*/ 25 w 34"/>
                  <a:gd name="T51" fmla="*/ 8 h 51"/>
                  <a:gd name="T52" fmla="*/ 20 w 34"/>
                  <a:gd name="T53" fmla="*/ 6 h 51"/>
                  <a:gd name="T54" fmla="*/ 15 w 34"/>
                  <a:gd name="T55" fmla="*/ 6 h 51"/>
                  <a:gd name="T56" fmla="*/ 11 w 34"/>
                  <a:gd name="T57" fmla="*/ 10 h 51"/>
                  <a:gd name="T58" fmla="*/ 8 w 34"/>
                  <a:gd name="T59" fmla="*/ 9 h 51"/>
                  <a:gd name="T60" fmla="*/ 11 w 34"/>
                  <a:gd name="T61" fmla="*/ 7 h 51"/>
                  <a:gd name="T62" fmla="*/ 12 w 34"/>
                  <a:gd name="T63" fmla="*/ 5 h 51"/>
                  <a:gd name="T64" fmla="*/ 14 w 34"/>
                  <a:gd name="T65" fmla="*/ 3 h 51"/>
                  <a:gd name="T66" fmla="*/ 16 w 34"/>
                  <a:gd name="T67" fmla="*/ 2 h 51"/>
                  <a:gd name="T68" fmla="*/ 19 w 34"/>
                  <a:gd name="T69" fmla="*/ 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51"/>
                  <a:gd name="T107" fmla="*/ 34 w 34"/>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51">
                    <a:moveTo>
                      <a:pt x="19" y="0"/>
                    </a:moveTo>
                    <a:lnTo>
                      <a:pt x="25" y="0"/>
                    </a:lnTo>
                    <a:lnTo>
                      <a:pt x="28" y="2"/>
                    </a:lnTo>
                    <a:lnTo>
                      <a:pt x="32" y="6"/>
                    </a:lnTo>
                    <a:lnTo>
                      <a:pt x="34" y="8"/>
                    </a:lnTo>
                    <a:lnTo>
                      <a:pt x="34" y="16"/>
                    </a:lnTo>
                    <a:lnTo>
                      <a:pt x="32" y="18"/>
                    </a:lnTo>
                    <a:lnTo>
                      <a:pt x="26" y="27"/>
                    </a:lnTo>
                    <a:lnTo>
                      <a:pt x="7" y="45"/>
                    </a:lnTo>
                    <a:lnTo>
                      <a:pt x="22" y="45"/>
                    </a:lnTo>
                    <a:lnTo>
                      <a:pt x="23" y="44"/>
                    </a:lnTo>
                    <a:lnTo>
                      <a:pt x="24" y="44"/>
                    </a:lnTo>
                    <a:lnTo>
                      <a:pt x="25" y="43"/>
                    </a:lnTo>
                    <a:lnTo>
                      <a:pt x="26" y="41"/>
                    </a:lnTo>
                    <a:lnTo>
                      <a:pt x="27" y="40"/>
                    </a:lnTo>
                    <a:lnTo>
                      <a:pt x="29" y="40"/>
                    </a:lnTo>
                    <a:lnTo>
                      <a:pt x="25" y="51"/>
                    </a:lnTo>
                    <a:lnTo>
                      <a:pt x="0" y="51"/>
                    </a:lnTo>
                    <a:lnTo>
                      <a:pt x="0" y="50"/>
                    </a:lnTo>
                    <a:lnTo>
                      <a:pt x="11" y="40"/>
                    </a:lnTo>
                    <a:lnTo>
                      <a:pt x="19" y="31"/>
                    </a:lnTo>
                    <a:lnTo>
                      <a:pt x="24" y="24"/>
                    </a:lnTo>
                    <a:lnTo>
                      <a:pt x="26" y="20"/>
                    </a:lnTo>
                    <a:lnTo>
                      <a:pt x="27" y="18"/>
                    </a:lnTo>
                    <a:lnTo>
                      <a:pt x="27" y="13"/>
                    </a:lnTo>
                    <a:lnTo>
                      <a:pt x="25" y="8"/>
                    </a:lnTo>
                    <a:lnTo>
                      <a:pt x="20" y="6"/>
                    </a:lnTo>
                    <a:lnTo>
                      <a:pt x="15" y="6"/>
                    </a:lnTo>
                    <a:lnTo>
                      <a:pt x="11" y="10"/>
                    </a:lnTo>
                    <a:lnTo>
                      <a:pt x="8" y="9"/>
                    </a:lnTo>
                    <a:lnTo>
                      <a:pt x="11" y="7"/>
                    </a:lnTo>
                    <a:lnTo>
                      <a:pt x="12" y="5"/>
                    </a:lnTo>
                    <a:lnTo>
                      <a:pt x="14" y="3"/>
                    </a:lnTo>
                    <a:lnTo>
                      <a:pt x="16" y="2"/>
                    </a:lnTo>
                    <a:lnTo>
                      <a:pt x="1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37" name="Freeform 316"/>
              <p:cNvSpPr>
                <a:spLocks noEditPoints="1"/>
              </p:cNvSpPr>
              <p:nvPr/>
            </p:nvSpPr>
            <p:spPr bwMode="auto">
              <a:xfrm>
                <a:off x="2192" y="1663"/>
                <a:ext cx="56" cy="20"/>
              </a:xfrm>
              <a:custGeom>
                <a:avLst/>
                <a:gdLst>
                  <a:gd name="T0" fmla="*/ 0 w 56"/>
                  <a:gd name="T1" fmla="*/ 16 h 20"/>
                  <a:gd name="T2" fmla="*/ 56 w 56"/>
                  <a:gd name="T3" fmla="*/ 16 h 20"/>
                  <a:gd name="T4" fmla="*/ 56 w 56"/>
                  <a:gd name="T5" fmla="*/ 20 h 20"/>
                  <a:gd name="T6" fmla="*/ 0 w 56"/>
                  <a:gd name="T7" fmla="*/ 20 h 20"/>
                  <a:gd name="T8" fmla="*/ 0 w 56"/>
                  <a:gd name="T9" fmla="*/ 16 h 20"/>
                  <a:gd name="T10" fmla="*/ 0 w 56"/>
                  <a:gd name="T11" fmla="*/ 0 h 20"/>
                  <a:gd name="T12" fmla="*/ 56 w 56"/>
                  <a:gd name="T13" fmla="*/ 0 h 20"/>
                  <a:gd name="T14" fmla="*/ 56 w 56"/>
                  <a:gd name="T15" fmla="*/ 3 h 20"/>
                  <a:gd name="T16" fmla="*/ 0 w 56"/>
                  <a:gd name="T17" fmla="*/ 3 h 20"/>
                  <a:gd name="T18" fmla="*/ 0 w 56"/>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20"/>
                  <a:gd name="T32" fmla="*/ 56 w 56"/>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20">
                    <a:moveTo>
                      <a:pt x="0" y="16"/>
                    </a:moveTo>
                    <a:lnTo>
                      <a:pt x="56" y="16"/>
                    </a:lnTo>
                    <a:lnTo>
                      <a:pt x="56" y="20"/>
                    </a:lnTo>
                    <a:lnTo>
                      <a:pt x="0" y="20"/>
                    </a:lnTo>
                    <a:lnTo>
                      <a:pt x="0" y="16"/>
                    </a:lnTo>
                    <a:close/>
                    <a:moveTo>
                      <a:pt x="0" y="0"/>
                    </a:moveTo>
                    <a:lnTo>
                      <a:pt x="56" y="0"/>
                    </a:lnTo>
                    <a:lnTo>
                      <a:pt x="56" y="3"/>
                    </a:lnTo>
                    <a:lnTo>
                      <a:pt x="0" y="3"/>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38" name="Freeform 317"/>
              <p:cNvSpPr>
                <a:spLocks/>
              </p:cNvSpPr>
              <p:nvPr/>
            </p:nvSpPr>
            <p:spPr bwMode="auto">
              <a:xfrm>
                <a:off x="2282" y="1634"/>
                <a:ext cx="49" cy="73"/>
              </a:xfrm>
              <a:custGeom>
                <a:avLst/>
                <a:gdLst>
                  <a:gd name="T0" fmla="*/ 32 w 49"/>
                  <a:gd name="T1" fmla="*/ 0 h 73"/>
                  <a:gd name="T2" fmla="*/ 35 w 49"/>
                  <a:gd name="T3" fmla="*/ 0 h 73"/>
                  <a:gd name="T4" fmla="*/ 39 w 49"/>
                  <a:gd name="T5" fmla="*/ 1 h 73"/>
                  <a:gd name="T6" fmla="*/ 41 w 49"/>
                  <a:gd name="T7" fmla="*/ 2 h 73"/>
                  <a:gd name="T8" fmla="*/ 44 w 49"/>
                  <a:gd name="T9" fmla="*/ 5 h 73"/>
                  <a:gd name="T10" fmla="*/ 46 w 49"/>
                  <a:gd name="T11" fmla="*/ 8 h 73"/>
                  <a:gd name="T12" fmla="*/ 47 w 49"/>
                  <a:gd name="T13" fmla="*/ 12 h 73"/>
                  <a:gd name="T14" fmla="*/ 49 w 49"/>
                  <a:gd name="T15" fmla="*/ 16 h 73"/>
                  <a:gd name="T16" fmla="*/ 49 w 49"/>
                  <a:gd name="T17" fmla="*/ 19 h 73"/>
                  <a:gd name="T18" fmla="*/ 47 w 49"/>
                  <a:gd name="T19" fmla="*/ 22 h 73"/>
                  <a:gd name="T20" fmla="*/ 47 w 49"/>
                  <a:gd name="T21" fmla="*/ 25 h 73"/>
                  <a:gd name="T22" fmla="*/ 43 w 49"/>
                  <a:gd name="T23" fmla="*/ 32 h 73"/>
                  <a:gd name="T24" fmla="*/ 38 w 49"/>
                  <a:gd name="T25" fmla="*/ 39 h 73"/>
                  <a:gd name="T26" fmla="*/ 25 w 49"/>
                  <a:gd name="T27" fmla="*/ 51 h 73"/>
                  <a:gd name="T28" fmla="*/ 10 w 49"/>
                  <a:gd name="T29" fmla="*/ 65 h 73"/>
                  <a:gd name="T30" fmla="*/ 31 w 49"/>
                  <a:gd name="T31" fmla="*/ 65 h 73"/>
                  <a:gd name="T32" fmla="*/ 35 w 49"/>
                  <a:gd name="T33" fmla="*/ 63 h 73"/>
                  <a:gd name="T34" fmla="*/ 39 w 49"/>
                  <a:gd name="T35" fmla="*/ 60 h 73"/>
                  <a:gd name="T36" fmla="*/ 40 w 49"/>
                  <a:gd name="T37" fmla="*/ 57 h 73"/>
                  <a:gd name="T38" fmla="*/ 42 w 49"/>
                  <a:gd name="T39" fmla="*/ 57 h 73"/>
                  <a:gd name="T40" fmla="*/ 36 w 49"/>
                  <a:gd name="T41" fmla="*/ 73 h 73"/>
                  <a:gd name="T42" fmla="*/ 0 w 49"/>
                  <a:gd name="T43" fmla="*/ 73 h 73"/>
                  <a:gd name="T44" fmla="*/ 0 w 49"/>
                  <a:gd name="T45" fmla="*/ 71 h 73"/>
                  <a:gd name="T46" fmla="*/ 16 w 49"/>
                  <a:gd name="T47" fmla="*/ 56 h 73"/>
                  <a:gd name="T48" fmla="*/ 28 w 49"/>
                  <a:gd name="T49" fmla="*/ 44 h 73"/>
                  <a:gd name="T50" fmla="*/ 35 w 49"/>
                  <a:gd name="T51" fmla="*/ 34 h 73"/>
                  <a:gd name="T52" fmla="*/ 38 w 49"/>
                  <a:gd name="T53" fmla="*/ 30 h 73"/>
                  <a:gd name="T54" fmla="*/ 39 w 49"/>
                  <a:gd name="T55" fmla="*/ 25 h 73"/>
                  <a:gd name="T56" fmla="*/ 40 w 49"/>
                  <a:gd name="T57" fmla="*/ 20 h 73"/>
                  <a:gd name="T58" fmla="*/ 39 w 49"/>
                  <a:gd name="T59" fmla="*/ 17 h 73"/>
                  <a:gd name="T60" fmla="*/ 38 w 49"/>
                  <a:gd name="T61" fmla="*/ 14 h 73"/>
                  <a:gd name="T62" fmla="*/ 36 w 49"/>
                  <a:gd name="T63" fmla="*/ 11 h 73"/>
                  <a:gd name="T64" fmla="*/ 32 w 49"/>
                  <a:gd name="T65" fmla="*/ 9 h 73"/>
                  <a:gd name="T66" fmla="*/ 28 w 49"/>
                  <a:gd name="T67" fmla="*/ 8 h 73"/>
                  <a:gd name="T68" fmla="*/ 23 w 49"/>
                  <a:gd name="T69" fmla="*/ 9 h 73"/>
                  <a:gd name="T70" fmla="*/ 20 w 49"/>
                  <a:gd name="T71" fmla="*/ 10 h 73"/>
                  <a:gd name="T72" fmla="*/ 18 w 49"/>
                  <a:gd name="T73" fmla="*/ 12 h 73"/>
                  <a:gd name="T74" fmla="*/ 14 w 49"/>
                  <a:gd name="T75" fmla="*/ 14 h 73"/>
                  <a:gd name="T76" fmla="*/ 12 w 49"/>
                  <a:gd name="T77" fmla="*/ 13 h 73"/>
                  <a:gd name="T78" fmla="*/ 14 w 49"/>
                  <a:gd name="T79" fmla="*/ 10 h 73"/>
                  <a:gd name="T80" fmla="*/ 18 w 49"/>
                  <a:gd name="T81" fmla="*/ 7 h 73"/>
                  <a:gd name="T82" fmla="*/ 20 w 49"/>
                  <a:gd name="T83" fmla="*/ 3 h 73"/>
                  <a:gd name="T84" fmla="*/ 24 w 49"/>
                  <a:gd name="T85" fmla="*/ 2 h 73"/>
                  <a:gd name="T86" fmla="*/ 28 w 49"/>
                  <a:gd name="T87" fmla="*/ 1 h 73"/>
                  <a:gd name="T88" fmla="*/ 32 w 49"/>
                  <a:gd name="T89" fmla="*/ 0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
                  <a:gd name="T136" fmla="*/ 0 h 73"/>
                  <a:gd name="T137" fmla="*/ 49 w 49"/>
                  <a:gd name="T138" fmla="*/ 73 h 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 h="73">
                    <a:moveTo>
                      <a:pt x="32" y="0"/>
                    </a:moveTo>
                    <a:lnTo>
                      <a:pt x="35" y="0"/>
                    </a:lnTo>
                    <a:lnTo>
                      <a:pt x="39" y="1"/>
                    </a:lnTo>
                    <a:lnTo>
                      <a:pt x="41" y="2"/>
                    </a:lnTo>
                    <a:lnTo>
                      <a:pt x="44" y="5"/>
                    </a:lnTo>
                    <a:lnTo>
                      <a:pt x="46" y="8"/>
                    </a:lnTo>
                    <a:lnTo>
                      <a:pt x="47" y="12"/>
                    </a:lnTo>
                    <a:lnTo>
                      <a:pt x="49" y="16"/>
                    </a:lnTo>
                    <a:lnTo>
                      <a:pt x="49" y="19"/>
                    </a:lnTo>
                    <a:lnTo>
                      <a:pt x="47" y="22"/>
                    </a:lnTo>
                    <a:lnTo>
                      <a:pt x="47" y="25"/>
                    </a:lnTo>
                    <a:lnTo>
                      <a:pt x="43" y="32"/>
                    </a:lnTo>
                    <a:lnTo>
                      <a:pt x="38" y="39"/>
                    </a:lnTo>
                    <a:lnTo>
                      <a:pt x="25" y="51"/>
                    </a:lnTo>
                    <a:lnTo>
                      <a:pt x="10" y="65"/>
                    </a:lnTo>
                    <a:lnTo>
                      <a:pt x="31" y="65"/>
                    </a:lnTo>
                    <a:lnTo>
                      <a:pt x="35" y="63"/>
                    </a:lnTo>
                    <a:lnTo>
                      <a:pt x="39" y="60"/>
                    </a:lnTo>
                    <a:lnTo>
                      <a:pt x="40" y="57"/>
                    </a:lnTo>
                    <a:lnTo>
                      <a:pt x="42" y="57"/>
                    </a:lnTo>
                    <a:lnTo>
                      <a:pt x="36" y="73"/>
                    </a:lnTo>
                    <a:lnTo>
                      <a:pt x="0" y="73"/>
                    </a:lnTo>
                    <a:lnTo>
                      <a:pt x="0" y="71"/>
                    </a:lnTo>
                    <a:lnTo>
                      <a:pt x="16" y="56"/>
                    </a:lnTo>
                    <a:lnTo>
                      <a:pt x="28" y="44"/>
                    </a:lnTo>
                    <a:lnTo>
                      <a:pt x="35" y="34"/>
                    </a:lnTo>
                    <a:lnTo>
                      <a:pt x="38" y="30"/>
                    </a:lnTo>
                    <a:lnTo>
                      <a:pt x="39" y="25"/>
                    </a:lnTo>
                    <a:lnTo>
                      <a:pt x="40" y="20"/>
                    </a:lnTo>
                    <a:lnTo>
                      <a:pt x="39" y="17"/>
                    </a:lnTo>
                    <a:lnTo>
                      <a:pt x="38" y="14"/>
                    </a:lnTo>
                    <a:lnTo>
                      <a:pt x="36" y="11"/>
                    </a:lnTo>
                    <a:lnTo>
                      <a:pt x="32" y="9"/>
                    </a:lnTo>
                    <a:lnTo>
                      <a:pt x="28" y="8"/>
                    </a:lnTo>
                    <a:lnTo>
                      <a:pt x="23" y="9"/>
                    </a:lnTo>
                    <a:lnTo>
                      <a:pt x="20" y="10"/>
                    </a:lnTo>
                    <a:lnTo>
                      <a:pt x="18" y="12"/>
                    </a:lnTo>
                    <a:lnTo>
                      <a:pt x="14" y="14"/>
                    </a:lnTo>
                    <a:lnTo>
                      <a:pt x="12" y="13"/>
                    </a:lnTo>
                    <a:lnTo>
                      <a:pt x="14" y="10"/>
                    </a:lnTo>
                    <a:lnTo>
                      <a:pt x="18" y="7"/>
                    </a:lnTo>
                    <a:lnTo>
                      <a:pt x="20" y="3"/>
                    </a:lnTo>
                    <a:lnTo>
                      <a:pt x="24" y="2"/>
                    </a:lnTo>
                    <a:lnTo>
                      <a:pt x="28" y="1"/>
                    </a:lnTo>
                    <a:lnTo>
                      <a:pt x="3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39" name="Freeform 318"/>
              <p:cNvSpPr>
                <a:spLocks/>
              </p:cNvSpPr>
              <p:nvPr/>
            </p:nvSpPr>
            <p:spPr bwMode="auto">
              <a:xfrm>
                <a:off x="2337" y="1698"/>
                <a:ext cx="10" cy="10"/>
              </a:xfrm>
              <a:custGeom>
                <a:avLst/>
                <a:gdLst>
                  <a:gd name="T0" fmla="*/ 2 w 10"/>
                  <a:gd name="T1" fmla="*/ 0 h 10"/>
                  <a:gd name="T2" fmla="*/ 7 w 10"/>
                  <a:gd name="T3" fmla="*/ 0 h 10"/>
                  <a:gd name="T4" fmla="*/ 9 w 10"/>
                  <a:gd name="T5" fmla="*/ 1 h 10"/>
                  <a:gd name="T6" fmla="*/ 10 w 10"/>
                  <a:gd name="T7" fmla="*/ 2 h 10"/>
                  <a:gd name="T8" fmla="*/ 10 w 10"/>
                  <a:gd name="T9" fmla="*/ 7 h 10"/>
                  <a:gd name="T10" fmla="*/ 9 w 10"/>
                  <a:gd name="T11" fmla="*/ 9 h 10"/>
                  <a:gd name="T12" fmla="*/ 7 w 10"/>
                  <a:gd name="T13" fmla="*/ 10 h 10"/>
                  <a:gd name="T14" fmla="*/ 2 w 10"/>
                  <a:gd name="T15" fmla="*/ 10 h 10"/>
                  <a:gd name="T16" fmla="*/ 1 w 10"/>
                  <a:gd name="T17" fmla="*/ 9 h 10"/>
                  <a:gd name="T18" fmla="*/ 0 w 10"/>
                  <a:gd name="T19" fmla="*/ 7 h 10"/>
                  <a:gd name="T20" fmla="*/ 0 w 10"/>
                  <a:gd name="T21" fmla="*/ 2 h 10"/>
                  <a:gd name="T22" fmla="*/ 2 w 10"/>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0"/>
                  <a:gd name="T38" fmla="*/ 10 w 10"/>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0">
                    <a:moveTo>
                      <a:pt x="2" y="0"/>
                    </a:moveTo>
                    <a:lnTo>
                      <a:pt x="7" y="0"/>
                    </a:lnTo>
                    <a:lnTo>
                      <a:pt x="9" y="1"/>
                    </a:lnTo>
                    <a:lnTo>
                      <a:pt x="10" y="2"/>
                    </a:lnTo>
                    <a:lnTo>
                      <a:pt x="10" y="7"/>
                    </a:lnTo>
                    <a:lnTo>
                      <a:pt x="9" y="9"/>
                    </a:lnTo>
                    <a:lnTo>
                      <a:pt x="7" y="10"/>
                    </a:lnTo>
                    <a:lnTo>
                      <a:pt x="2" y="10"/>
                    </a:lnTo>
                    <a:lnTo>
                      <a:pt x="1" y="9"/>
                    </a:lnTo>
                    <a:lnTo>
                      <a:pt x="0" y="7"/>
                    </a:lnTo>
                    <a:lnTo>
                      <a:pt x="0" y="2"/>
                    </a:lnTo>
                    <a:lnTo>
                      <a:pt x="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40" name="Freeform 319"/>
              <p:cNvSpPr>
                <a:spLocks/>
              </p:cNvSpPr>
              <p:nvPr/>
            </p:nvSpPr>
            <p:spPr bwMode="auto">
              <a:xfrm>
                <a:off x="2363" y="1634"/>
                <a:ext cx="47" cy="74"/>
              </a:xfrm>
              <a:custGeom>
                <a:avLst/>
                <a:gdLst>
                  <a:gd name="T0" fmla="*/ 36 w 47"/>
                  <a:gd name="T1" fmla="*/ 1 h 74"/>
                  <a:gd name="T2" fmla="*/ 41 w 47"/>
                  <a:gd name="T3" fmla="*/ 3 h 74"/>
                  <a:gd name="T4" fmla="*/ 46 w 47"/>
                  <a:gd name="T5" fmla="*/ 11 h 74"/>
                  <a:gd name="T6" fmla="*/ 44 w 47"/>
                  <a:gd name="T7" fmla="*/ 20 h 74"/>
                  <a:gd name="T8" fmla="*/ 40 w 47"/>
                  <a:gd name="T9" fmla="*/ 25 h 74"/>
                  <a:gd name="T10" fmla="*/ 35 w 47"/>
                  <a:gd name="T11" fmla="*/ 29 h 74"/>
                  <a:gd name="T12" fmla="*/ 33 w 47"/>
                  <a:gd name="T13" fmla="*/ 32 h 74"/>
                  <a:gd name="T14" fmla="*/ 39 w 47"/>
                  <a:gd name="T15" fmla="*/ 38 h 74"/>
                  <a:gd name="T16" fmla="*/ 41 w 47"/>
                  <a:gd name="T17" fmla="*/ 43 h 74"/>
                  <a:gd name="T18" fmla="*/ 40 w 47"/>
                  <a:gd name="T19" fmla="*/ 56 h 74"/>
                  <a:gd name="T20" fmla="*/ 35 w 47"/>
                  <a:gd name="T21" fmla="*/ 65 h 74"/>
                  <a:gd name="T22" fmla="*/ 22 w 47"/>
                  <a:gd name="T23" fmla="*/ 73 h 74"/>
                  <a:gd name="T24" fmla="*/ 7 w 47"/>
                  <a:gd name="T25" fmla="*/ 74 h 74"/>
                  <a:gd name="T26" fmla="*/ 2 w 47"/>
                  <a:gd name="T27" fmla="*/ 69 h 74"/>
                  <a:gd name="T28" fmla="*/ 0 w 47"/>
                  <a:gd name="T29" fmla="*/ 66 h 74"/>
                  <a:gd name="T30" fmla="*/ 4 w 47"/>
                  <a:gd name="T31" fmla="*/ 64 h 74"/>
                  <a:gd name="T32" fmla="*/ 10 w 47"/>
                  <a:gd name="T33" fmla="*/ 65 h 74"/>
                  <a:gd name="T34" fmla="*/ 15 w 47"/>
                  <a:gd name="T35" fmla="*/ 66 h 74"/>
                  <a:gd name="T36" fmla="*/ 17 w 47"/>
                  <a:gd name="T37" fmla="*/ 67 h 74"/>
                  <a:gd name="T38" fmla="*/ 26 w 47"/>
                  <a:gd name="T39" fmla="*/ 66 h 74"/>
                  <a:gd name="T40" fmla="*/ 29 w 47"/>
                  <a:gd name="T41" fmla="*/ 62 h 74"/>
                  <a:gd name="T42" fmla="*/ 32 w 47"/>
                  <a:gd name="T43" fmla="*/ 55 h 74"/>
                  <a:gd name="T44" fmla="*/ 29 w 47"/>
                  <a:gd name="T45" fmla="*/ 41 h 74"/>
                  <a:gd name="T46" fmla="*/ 24 w 47"/>
                  <a:gd name="T47" fmla="*/ 36 h 74"/>
                  <a:gd name="T48" fmla="*/ 16 w 47"/>
                  <a:gd name="T49" fmla="*/ 34 h 74"/>
                  <a:gd name="T50" fmla="*/ 13 w 47"/>
                  <a:gd name="T51" fmla="*/ 33 h 74"/>
                  <a:gd name="T52" fmla="*/ 32 w 47"/>
                  <a:gd name="T53" fmla="*/ 25 h 74"/>
                  <a:gd name="T54" fmla="*/ 37 w 47"/>
                  <a:gd name="T55" fmla="*/ 19 h 74"/>
                  <a:gd name="T56" fmla="*/ 36 w 47"/>
                  <a:gd name="T57" fmla="*/ 11 h 74"/>
                  <a:gd name="T58" fmla="*/ 30 w 47"/>
                  <a:gd name="T59" fmla="*/ 8 h 74"/>
                  <a:gd name="T60" fmla="*/ 22 w 47"/>
                  <a:gd name="T61" fmla="*/ 8 h 74"/>
                  <a:gd name="T62" fmla="*/ 16 w 47"/>
                  <a:gd name="T63" fmla="*/ 13 h 74"/>
                  <a:gd name="T64" fmla="*/ 18 w 47"/>
                  <a:gd name="T65" fmla="*/ 8 h 74"/>
                  <a:gd name="T66" fmla="*/ 27 w 47"/>
                  <a:gd name="T67" fmla="*/ 1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74"/>
                  <a:gd name="T104" fmla="*/ 47 w 47"/>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74">
                    <a:moveTo>
                      <a:pt x="31" y="0"/>
                    </a:moveTo>
                    <a:lnTo>
                      <a:pt x="36" y="1"/>
                    </a:lnTo>
                    <a:lnTo>
                      <a:pt x="39" y="2"/>
                    </a:lnTo>
                    <a:lnTo>
                      <a:pt x="41" y="3"/>
                    </a:lnTo>
                    <a:lnTo>
                      <a:pt x="46" y="8"/>
                    </a:lnTo>
                    <a:lnTo>
                      <a:pt x="46" y="11"/>
                    </a:lnTo>
                    <a:lnTo>
                      <a:pt x="47" y="13"/>
                    </a:lnTo>
                    <a:lnTo>
                      <a:pt x="44" y="20"/>
                    </a:lnTo>
                    <a:lnTo>
                      <a:pt x="42" y="23"/>
                    </a:lnTo>
                    <a:lnTo>
                      <a:pt x="40" y="25"/>
                    </a:lnTo>
                    <a:lnTo>
                      <a:pt x="38" y="27"/>
                    </a:lnTo>
                    <a:lnTo>
                      <a:pt x="35" y="29"/>
                    </a:lnTo>
                    <a:lnTo>
                      <a:pt x="30" y="31"/>
                    </a:lnTo>
                    <a:lnTo>
                      <a:pt x="33" y="32"/>
                    </a:lnTo>
                    <a:lnTo>
                      <a:pt x="37" y="34"/>
                    </a:lnTo>
                    <a:lnTo>
                      <a:pt x="39" y="38"/>
                    </a:lnTo>
                    <a:lnTo>
                      <a:pt x="40" y="40"/>
                    </a:lnTo>
                    <a:lnTo>
                      <a:pt x="41" y="43"/>
                    </a:lnTo>
                    <a:lnTo>
                      <a:pt x="41" y="52"/>
                    </a:lnTo>
                    <a:lnTo>
                      <a:pt x="40" y="56"/>
                    </a:lnTo>
                    <a:lnTo>
                      <a:pt x="38" y="61"/>
                    </a:lnTo>
                    <a:lnTo>
                      <a:pt x="35" y="65"/>
                    </a:lnTo>
                    <a:lnTo>
                      <a:pt x="31" y="68"/>
                    </a:lnTo>
                    <a:lnTo>
                      <a:pt x="22" y="73"/>
                    </a:lnTo>
                    <a:lnTo>
                      <a:pt x="18" y="74"/>
                    </a:lnTo>
                    <a:lnTo>
                      <a:pt x="7" y="74"/>
                    </a:lnTo>
                    <a:lnTo>
                      <a:pt x="3" y="72"/>
                    </a:lnTo>
                    <a:lnTo>
                      <a:pt x="2" y="69"/>
                    </a:lnTo>
                    <a:lnTo>
                      <a:pt x="0" y="68"/>
                    </a:lnTo>
                    <a:lnTo>
                      <a:pt x="0" y="66"/>
                    </a:lnTo>
                    <a:lnTo>
                      <a:pt x="2" y="65"/>
                    </a:lnTo>
                    <a:lnTo>
                      <a:pt x="4" y="64"/>
                    </a:lnTo>
                    <a:lnTo>
                      <a:pt x="9" y="64"/>
                    </a:lnTo>
                    <a:lnTo>
                      <a:pt x="10" y="65"/>
                    </a:lnTo>
                    <a:lnTo>
                      <a:pt x="13" y="65"/>
                    </a:lnTo>
                    <a:lnTo>
                      <a:pt x="15" y="66"/>
                    </a:lnTo>
                    <a:lnTo>
                      <a:pt x="16" y="66"/>
                    </a:lnTo>
                    <a:lnTo>
                      <a:pt x="17" y="67"/>
                    </a:lnTo>
                    <a:lnTo>
                      <a:pt x="24" y="67"/>
                    </a:lnTo>
                    <a:lnTo>
                      <a:pt x="26" y="66"/>
                    </a:lnTo>
                    <a:lnTo>
                      <a:pt x="28" y="64"/>
                    </a:lnTo>
                    <a:lnTo>
                      <a:pt x="29" y="62"/>
                    </a:lnTo>
                    <a:lnTo>
                      <a:pt x="31" y="58"/>
                    </a:lnTo>
                    <a:lnTo>
                      <a:pt x="32" y="55"/>
                    </a:lnTo>
                    <a:lnTo>
                      <a:pt x="32" y="47"/>
                    </a:lnTo>
                    <a:lnTo>
                      <a:pt x="29" y="41"/>
                    </a:lnTo>
                    <a:lnTo>
                      <a:pt x="27" y="39"/>
                    </a:lnTo>
                    <a:lnTo>
                      <a:pt x="24" y="36"/>
                    </a:lnTo>
                    <a:lnTo>
                      <a:pt x="20" y="35"/>
                    </a:lnTo>
                    <a:lnTo>
                      <a:pt x="16" y="34"/>
                    </a:lnTo>
                    <a:lnTo>
                      <a:pt x="13" y="34"/>
                    </a:lnTo>
                    <a:lnTo>
                      <a:pt x="13" y="33"/>
                    </a:lnTo>
                    <a:lnTo>
                      <a:pt x="25" y="30"/>
                    </a:lnTo>
                    <a:lnTo>
                      <a:pt x="32" y="25"/>
                    </a:lnTo>
                    <a:lnTo>
                      <a:pt x="36" y="22"/>
                    </a:lnTo>
                    <a:lnTo>
                      <a:pt x="37" y="19"/>
                    </a:lnTo>
                    <a:lnTo>
                      <a:pt x="37" y="13"/>
                    </a:lnTo>
                    <a:lnTo>
                      <a:pt x="36" y="11"/>
                    </a:lnTo>
                    <a:lnTo>
                      <a:pt x="32" y="8"/>
                    </a:lnTo>
                    <a:lnTo>
                      <a:pt x="30" y="8"/>
                    </a:lnTo>
                    <a:lnTo>
                      <a:pt x="27" y="7"/>
                    </a:lnTo>
                    <a:lnTo>
                      <a:pt x="22" y="8"/>
                    </a:lnTo>
                    <a:lnTo>
                      <a:pt x="19" y="10"/>
                    </a:lnTo>
                    <a:lnTo>
                      <a:pt x="16" y="13"/>
                    </a:lnTo>
                    <a:lnTo>
                      <a:pt x="15" y="13"/>
                    </a:lnTo>
                    <a:lnTo>
                      <a:pt x="18" y="8"/>
                    </a:lnTo>
                    <a:lnTo>
                      <a:pt x="21" y="3"/>
                    </a:lnTo>
                    <a:lnTo>
                      <a:pt x="27" y="1"/>
                    </a:lnTo>
                    <a:lnTo>
                      <a:pt x="3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41" name="Freeform 320"/>
              <p:cNvSpPr>
                <a:spLocks/>
              </p:cNvSpPr>
              <p:nvPr/>
            </p:nvSpPr>
            <p:spPr bwMode="auto">
              <a:xfrm>
                <a:off x="2446" y="1634"/>
                <a:ext cx="72" cy="74"/>
              </a:xfrm>
              <a:custGeom>
                <a:avLst/>
                <a:gdLst>
                  <a:gd name="T0" fmla="*/ 50 w 72"/>
                  <a:gd name="T1" fmla="*/ 0 h 74"/>
                  <a:gd name="T2" fmla="*/ 58 w 72"/>
                  <a:gd name="T3" fmla="*/ 2 h 74"/>
                  <a:gd name="T4" fmla="*/ 65 w 72"/>
                  <a:gd name="T5" fmla="*/ 3 h 74"/>
                  <a:gd name="T6" fmla="*/ 70 w 72"/>
                  <a:gd name="T7" fmla="*/ 0 h 74"/>
                  <a:gd name="T8" fmla="*/ 62 w 72"/>
                  <a:gd name="T9" fmla="*/ 21 h 74"/>
                  <a:gd name="T10" fmla="*/ 61 w 72"/>
                  <a:gd name="T11" fmla="*/ 11 h 74"/>
                  <a:gd name="T12" fmla="*/ 53 w 72"/>
                  <a:gd name="T13" fmla="*/ 3 h 74"/>
                  <a:gd name="T14" fmla="*/ 45 w 72"/>
                  <a:gd name="T15" fmla="*/ 2 h 74"/>
                  <a:gd name="T16" fmla="*/ 26 w 72"/>
                  <a:gd name="T17" fmla="*/ 10 h 74"/>
                  <a:gd name="T18" fmla="*/ 12 w 72"/>
                  <a:gd name="T19" fmla="*/ 31 h 74"/>
                  <a:gd name="T20" fmla="*/ 11 w 72"/>
                  <a:gd name="T21" fmla="*/ 53 h 74"/>
                  <a:gd name="T22" fmla="*/ 15 w 72"/>
                  <a:gd name="T23" fmla="*/ 63 h 74"/>
                  <a:gd name="T24" fmla="*/ 22 w 72"/>
                  <a:gd name="T25" fmla="*/ 68 h 74"/>
                  <a:gd name="T26" fmla="*/ 37 w 72"/>
                  <a:gd name="T27" fmla="*/ 71 h 74"/>
                  <a:gd name="T28" fmla="*/ 43 w 72"/>
                  <a:gd name="T29" fmla="*/ 69 h 74"/>
                  <a:gd name="T30" fmla="*/ 50 w 72"/>
                  <a:gd name="T31" fmla="*/ 50 h 74"/>
                  <a:gd name="T32" fmla="*/ 51 w 72"/>
                  <a:gd name="T33" fmla="*/ 43 h 74"/>
                  <a:gd name="T34" fmla="*/ 42 w 72"/>
                  <a:gd name="T35" fmla="*/ 40 h 74"/>
                  <a:gd name="T36" fmla="*/ 72 w 72"/>
                  <a:gd name="T37" fmla="*/ 38 h 74"/>
                  <a:gd name="T38" fmla="*/ 67 w 72"/>
                  <a:gd name="T39" fmla="*/ 40 h 74"/>
                  <a:gd name="T40" fmla="*/ 65 w 72"/>
                  <a:gd name="T41" fmla="*/ 41 h 74"/>
                  <a:gd name="T42" fmla="*/ 62 w 72"/>
                  <a:gd name="T43" fmla="*/ 44 h 74"/>
                  <a:gd name="T44" fmla="*/ 60 w 72"/>
                  <a:gd name="T45" fmla="*/ 49 h 74"/>
                  <a:gd name="T46" fmla="*/ 54 w 72"/>
                  <a:gd name="T47" fmla="*/ 69 h 74"/>
                  <a:gd name="T48" fmla="*/ 45 w 72"/>
                  <a:gd name="T49" fmla="*/ 73 h 74"/>
                  <a:gd name="T50" fmla="*/ 26 w 72"/>
                  <a:gd name="T51" fmla="*/ 74 h 74"/>
                  <a:gd name="T52" fmla="*/ 8 w 72"/>
                  <a:gd name="T53" fmla="*/ 65 h 74"/>
                  <a:gd name="T54" fmla="*/ 1 w 72"/>
                  <a:gd name="T55" fmla="*/ 52 h 74"/>
                  <a:gd name="T56" fmla="*/ 0 w 72"/>
                  <a:gd name="T57" fmla="*/ 41 h 74"/>
                  <a:gd name="T58" fmla="*/ 3 w 72"/>
                  <a:gd name="T59" fmla="*/ 29 h 74"/>
                  <a:gd name="T60" fmla="*/ 13 w 72"/>
                  <a:gd name="T61" fmla="*/ 13 h 74"/>
                  <a:gd name="T62" fmla="*/ 21 w 72"/>
                  <a:gd name="T63" fmla="*/ 8 h 74"/>
                  <a:gd name="T64" fmla="*/ 35 w 72"/>
                  <a:gd name="T65" fmla="*/ 1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4"/>
                  <a:gd name="T101" fmla="*/ 72 w 72"/>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4">
                    <a:moveTo>
                      <a:pt x="45" y="0"/>
                    </a:moveTo>
                    <a:lnTo>
                      <a:pt x="50" y="0"/>
                    </a:lnTo>
                    <a:lnTo>
                      <a:pt x="55" y="1"/>
                    </a:lnTo>
                    <a:lnTo>
                      <a:pt x="58" y="2"/>
                    </a:lnTo>
                    <a:lnTo>
                      <a:pt x="60" y="3"/>
                    </a:lnTo>
                    <a:lnTo>
                      <a:pt x="65" y="3"/>
                    </a:lnTo>
                    <a:lnTo>
                      <a:pt x="68" y="0"/>
                    </a:lnTo>
                    <a:lnTo>
                      <a:pt x="70" y="0"/>
                    </a:lnTo>
                    <a:lnTo>
                      <a:pt x="65" y="21"/>
                    </a:lnTo>
                    <a:lnTo>
                      <a:pt x="62" y="21"/>
                    </a:lnTo>
                    <a:lnTo>
                      <a:pt x="62" y="13"/>
                    </a:lnTo>
                    <a:lnTo>
                      <a:pt x="61" y="11"/>
                    </a:lnTo>
                    <a:lnTo>
                      <a:pt x="55" y="5"/>
                    </a:lnTo>
                    <a:lnTo>
                      <a:pt x="53" y="3"/>
                    </a:lnTo>
                    <a:lnTo>
                      <a:pt x="49" y="3"/>
                    </a:lnTo>
                    <a:lnTo>
                      <a:pt x="45" y="2"/>
                    </a:lnTo>
                    <a:lnTo>
                      <a:pt x="35" y="5"/>
                    </a:lnTo>
                    <a:lnTo>
                      <a:pt x="26" y="10"/>
                    </a:lnTo>
                    <a:lnTo>
                      <a:pt x="19" y="18"/>
                    </a:lnTo>
                    <a:lnTo>
                      <a:pt x="12" y="31"/>
                    </a:lnTo>
                    <a:lnTo>
                      <a:pt x="10" y="46"/>
                    </a:lnTo>
                    <a:lnTo>
                      <a:pt x="11" y="53"/>
                    </a:lnTo>
                    <a:lnTo>
                      <a:pt x="12" y="58"/>
                    </a:lnTo>
                    <a:lnTo>
                      <a:pt x="15" y="63"/>
                    </a:lnTo>
                    <a:lnTo>
                      <a:pt x="19" y="66"/>
                    </a:lnTo>
                    <a:lnTo>
                      <a:pt x="22" y="68"/>
                    </a:lnTo>
                    <a:lnTo>
                      <a:pt x="26" y="71"/>
                    </a:lnTo>
                    <a:lnTo>
                      <a:pt x="37" y="71"/>
                    </a:lnTo>
                    <a:lnTo>
                      <a:pt x="39" y="69"/>
                    </a:lnTo>
                    <a:lnTo>
                      <a:pt x="43" y="69"/>
                    </a:lnTo>
                    <a:lnTo>
                      <a:pt x="45" y="68"/>
                    </a:lnTo>
                    <a:lnTo>
                      <a:pt x="50" y="50"/>
                    </a:lnTo>
                    <a:lnTo>
                      <a:pt x="51" y="47"/>
                    </a:lnTo>
                    <a:lnTo>
                      <a:pt x="51" y="43"/>
                    </a:lnTo>
                    <a:lnTo>
                      <a:pt x="48" y="40"/>
                    </a:lnTo>
                    <a:lnTo>
                      <a:pt x="42" y="40"/>
                    </a:lnTo>
                    <a:lnTo>
                      <a:pt x="42" y="38"/>
                    </a:lnTo>
                    <a:lnTo>
                      <a:pt x="72" y="38"/>
                    </a:lnTo>
                    <a:lnTo>
                      <a:pt x="71" y="40"/>
                    </a:lnTo>
                    <a:lnTo>
                      <a:pt x="67" y="40"/>
                    </a:lnTo>
                    <a:lnTo>
                      <a:pt x="66" y="41"/>
                    </a:lnTo>
                    <a:lnTo>
                      <a:pt x="65" y="41"/>
                    </a:lnTo>
                    <a:lnTo>
                      <a:pt x="64" y="42"/>
                    </a:lnTo>
                    <a:lnTo>
                      <a:pt x="62" y="44"/>
                    </a:lnTo>
                    <a:lnTo>
                      <a:pt x="60" y="46"/>
                    </a:lnTo>
                    <a:lnTo>
                      <a:pt x="60" y="49"/>
                    </a:lnTo>
                    <a:lnTo>
                      <a:pt x="58" y="52"/>
                    </a:lnTo>
                    <a:lnTo>
                      <a:pt x="54" y="69"/>
                    </a:lnTo>
                    <a:lnTo>
                      <a:pt x="49" y="72"/>
                    </a:lnTo>
                    <a:lnTo>
                      <a:pt x="45" y="73"/>
                    </a:lnTo>
                    <a:lnTo>
                      <a:pt x="42" y="74"/>
                    </a:lnTo>
                    <a:lnTo>
                      <a:pt x="26" y="74"/>
                    </a:lnTo>
                    <a:lnTo>
                      <a:pt x="17" y="72"/>
                    </a:lnTo>
                    <a:lnTo>
                      <a:pt x="8" y="65"/>
                    </a:lnTo>
                    <a:lnTo>
                      <a:pt x="3" y="58"/>
                    </a:lnTo>
                    <a:lnTo>
                      <a:pt x="1" y="52"/>
                    </a:lnTo>
                    <a:lnTo>
                      <a:pt x="0" y="45"/>
                    </a:lnTo>
                    <a:lnTo>
                      <a:pt x="0" y="41"/>
                    </a:lnTo>
                    <a:lnTo>
                      <a:pt x="2" y="32"/>
                    </a:lnTo>
                    <a:lnTo>
                      <a:pt x="3" y="29"/>
                    </a:lnTo>
                    <a:lnTo>
                      <a:pt x="10" y="18"/>
                    </a:lnTo>
                    <a:lnTo>
                      <a:pt x="13" y="13"/>
                    </a:lnTo>
                    <a:lnTo>
                      <a:pt x="17" y="10"/>
                    </a:lnTo>
                    <a:lnTo>
                      <a:pt x="21" y="8"/>
                    </a:lnTo>
                    <a:lnTo>
                      <a:pt x="25" y="5"/>
                    </a:lnTo>
                    <a:lnTo>
                      <a:pt x="35" y="1"/>
                    </a:lnTo>
                    <a:lnTo>
                      <a:pt x="45"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42" name="Freeform 321"/>
              <p:cNvSpPr>
                <a:spLocks noEditPoints="1"/>
              </p:cNvSpPr>
              <p:nvPr/>
            </p:nvSpPr>
            <p:spPr bwMode="auto">
              <a:xfrm>
                <a:off x="2519" y="1659"/>
                <a:ext cx="41" cy="49"/>
              </a:xfrm>
              <a:custGeom>
                <a:avLst/>
                <a:gdLst>
                  <a:gd name="T0" fmla="*/ 27 w 41"/>
                  <a:gd name="T1" fmla="*/ 3 h 49"/>
                  <a:gd name="T2" fmla="*/ 24 w 41"/>
                  <a:gd name="T3" fmla="*/ 4 h 49"/>
                  <a:gd name="T4" fmla="*/ 20 w 41"/>
                  <a:gd name="T5" fmla="*/ 6 h 49"/>
                  <a:gd name="T6" fmla="*/ 18 w 41"/>
                  <a:gd name="T7" fmla="*/ 8 h 49"/>
                  <a:gd name="T8" fmla="*/ 16 w 41"/>
                  <a:gd name="T9" fmla="*/ 11 h 49"/>
                  <a:gd name="T10" fmla="*/ 11 w 41"/>
                  <a:gd name="T11" fmla="*/ 20 h 49"/>
                  <a:gd name="T12" fmla="*/ 10 w 41"/>
                  <a:gd name="T13" fmla="*/ 26 h 49"/>
                  <a:gd name="T14" fmla="*/ 15 w 41"/>
                  <a:gd name="T15" fmla="*/ 25 h 49"/>
                  <a:gd name="T16" fmla="*/ 21 w 41"/>
                  <a:gd name="T17" fmla="*/ 22 h 49"/>
                  <a:gd name="T18" fmla="*/ 26 w 41"/>
                  <a:gd name="T19" fmla="*/ 20 h 49"/>
                  <a:gd name="T20" fmla="*/ 30 w 41"/>
                  <a:gd name="T21" fmla="*/ 16 h 49"/>
                  <a:gd name="T22" fmla="*/ 32 w 41"/>
                  <a:gd name="T23" fmla="*/ 13 h 49"/>
                  <a:gd name="T24" fmla="*/ 33 w 41"/>
                  <a:gd name="T25" fmla="*/ 10 h 49"/>
                  <a:gd name="T26" fmla="*/ 33 w 41"/>
                  <a:gd name="T27" fmla="*/ 5 h 49"/>
                  <a:gd name="T28" fmla="*/ 31 w 41"/>
                  <a:gd name="T29" fmla="*/ 3 h 49"/>
                  <a:gd name="T30" fmla="*/ 27 w 41"/>
                  <a:gd name="T31" fmla="*/ 3 h 49"/>
                  <a:gd name="T32" fmla="*/ 26 w 41"/>
                  <a:gd name="T33" fmla="*/ 0 h 49"/>
                  <a:gd name="T34" fmla="*/ 35 w 41"/>
                  <a:gd name="T35" fmla="*/ 0 h 49"/>
                  <a:gd name="T36" fmla="*/ 39 w 41"/>
                  <a:gd name="T37" fmla="*/ 3 h 49"/>
                  <a:gd name="T38" fmla="*/ 40 w 41"/>
                  <a:gd name="T39" fmla="*/ 4 h 49"/>
                  <a:gd name="T40" fmla="*/ 41 w 41"/>
                  <a:gd name="T41" fmla="*/ 6 h 49"/>
                  <a:gd name="T42" fmla="*/ 41 w 41"/>
                  <a:gd name="T43" fmla="*/ 10 h 49"/>
                  <a:gd name="T44" fmla="*/ 40 w 41"/>
                  <a:gd name="T45" fmla="*/ 14 h 49"/>
                  <a:gd name="T46" fmla="*/ 36 w 41"/>
                  <a:gd name="T47" fmla="*/ 18 h 49"/>
                  <a:gd name="T48" fmla="*/ 26 w 41"/>
                  <a:gd name="T49" fmla="*/ 25 h 49"/>
                  <a:gd name="T50" fmla="*/ 22 w 41"/>
                  <a:gd name="T51" fmla="*/ 26 h 49"/>
                  <a:gd name="T52" fmla="*/ 18 w 41"/>
                  <a:gd name="T53" fmla="*/ 26 h 49"/>
                  <a:gd name="T54" fmla="*/ 9 w 41"/>
                  <a:gd name="T55" fmla="*/ 28 h 49"/>
                  <a:gd name="T56" fmla="*/ 9 w 41"/>
                  <a:gd name="T57" fmla="*/ 35 h 49"/>
                  <a:gd name="T58" fmla="*/ 10 w 41"/>
                  <a:gd name="T59" fmla="*/ 37 h 49"/>
                  <a:gd name="T60" fmla="*/ 15 w 41"/>
                  <a:gd name="T61" fmla="*/ 41 h 49"/>
                  <a:gd name="T62" fmla="*/ 17 w 41"/>
                  <a:gd name="T63" fmla="*/ 42 h 49"/>
                  <a:gd name="T64" fmla="*/ 24 w 41"/>
                  <a:gd name="T65" fmla="*/ 42 h 49"/>
                  <a:gd name="T66" fmla="*/ 27 w 41"/>
                  <a:gd name="T67" fmla="*/ 41 h 49"/>
                  <a:gd name="T68" fmla="*/ 29 w 41"/>
                  <a:gd name="T69" fmla="*/ 40 h 49"/>
                  <a:gd name="T70" fmla="*/ 32 w 41"/>
                  <a:gd name="T71" fmla="*/ 38 h 49"/>
                  <a:gd name="T72" fmla="*/ 37 w 41"/>
                  <a:gd name="T73" fmla="*/ 35 h 49"/>
                  <a:gd name="T74" fmla="*/ 38 w 41"/>
                  <a:gd name="T75" fmla="*/ 36 h 49"/>
                  <a:gd name="T76" fmla="*/ 26 w 41"/>
                  <a:gd name="T77" fmla="*/ 46 h 49"/>
                  <a:gd name="T78" fmla="*/ 15 w 41"/>
                  <a:gd name="T79" fmla="*/ 49 h 49"/>
                  <a:gd name="T80" fmla="*/ 10 w 41"/>
                  <a:gd name="T81" fmla="*/ 49 h 49"/>
                  <a:gd name="T82" fmla="*/ 4 w 41"/>
                  <a:gd name="T83" fmla="*/ 44 h 49"/>
                  <a:gd name="T84" fmla="*/ 2 w 41"/>
                  <a:gd name="T85" fmla="*/ 41 h 49"/>
                  <a:gd name="T86" fmla="*/ 0 w 41"/>
                  <a:gd name="T87" fmla="*/ 38 h 49"/>
                  <a:gd name="T88" fmla="*/ 0 w 41"/>
                  <a:gd name="T89" fmla="*/ 29 h 49"/>
                  <a:gd name="T90" fmla="*/ 2 w 41"/>
                  <a:gd name="T91" fmla="*/ 26 h 49"/>
                  <a:gd name="T92" fmla="*/ 3 w 41"/>
                  <a:gd name="T93" fmla="*/ 21 h 49"/>
                  <a:gd name="T94" fmla="*/ 5 w 41"/>
                  <a:gd name="T95" fmla="*/ 18 h 49"/>
                  <a:gd name="T96" fmla="*/ 7 w 41"/>
                  <a:gd name="T97" fmla="*/ 14 h 49"/>
                  <a:gd name="T98" fmla="*/ 10 w 41"/>
                  <a:gd name="T99" fmla="*/ 10 h 49"/>
                  <a:gd name="T100" fmla="*/ 13 w 41"/>
                  <a:gd name="T101" fmla="*/ 7 h 49"/>
                  <a:gd name="T102" fmla="*/ 17 w 41"/>
                  <a:gd name="T103" fmla="*/ 5 h 49"/>
                  <a:gd name="T104" fmla="*/ 21 w 41"/>
                  <a:gd name="T105" fmla="*/ 2 h 49"/>
                  <a:gd name="T106" fmla="*/ 26 w 41"/>
                  <a:gd name="T107" fmla="*/ 0 h 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
                  <a:gd name="T163" fmla="*/ 0 h 49"/>
                  <a:gd name="T164" fmla="*/ 41 w 41"/>
                  <a:gd name="T165" fmla="*/ 49 h 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 h="49">
                    <a:moveTo>
                      <a:pt x="27" y="3"/>
                    </a:moveTo>
                    <a:lnTo>
                      <a:pt x="24" y="4"/>
                    </a:lnTo>
                    <a:lnTo>
                      <a:pt x="20" y="6"/>
                    </a:lnTo>
                    <a:lnTo>
                      <a:pt x="18" y="8"/>
                    </a:lnTo>
                    <a:lnTo>
                      <a:pt x="16" y="11"/>
                    </a:lnTo>
                    <a:lnTo>
                      <a:pt x="11" y="20"/>
                    </a:lnTo>
                    <a:lnTo>
                      <a:pt x="10" y="26"/>
                    </a:lnTo>
                    <a:lnTo>
                      <a:pt x="15" y="25"/>
                    </a:lnTo>
                    <a:lnTo>
                      <a:pt x="21" y="22"/>
                    </a:lnTo>
                    <a:lnTo>
                      <a:pt x="26" y="20"/>
                    </a:lnTo>
                    <a:lnTo>
                      <a:pt x="30" y="16"/>
                    </a:lnTo>
                    <a:lnTo>
                      <a:pt x="32" y="13"/>
                    </a:lnTo>
                    <a:lnTo>
                      <a:pt x="33" y="10"/>
                    </a:lnTo>
                    <a:lnTo>
                      <a:pt x="33" y="5"/>
                    </a:lnTo>
                    <a:lnTo>
                      <a:pt x="31" y="3"/>
                    </a:lnTo>
                    <a:lnTo>
                      <a:pt x="27" y="3"/>
                    </a:lnTo>
                    <a:close/>
                    <a:moveTo>
                      <a:pt x="26" y="0"/>
                    </a:moveTo>
                    <a:lnTo>
                      <a:pt x="35" y="0"/>
                    </a:lnTo>
                    <a:lnTo>
                      <a:pt x="39" y="3"/>
                    </a:lnTo>
                    <a:lnTo>
                      <a:pt x="40" y="4"/>
                    </a:lnTo>
                    <a:lnTo>
                      <a:pt x="41" y="6"/>
                    </a:lnTo>
                    <a:lnTo>
                      <a:pt x="41" y="10"/>
                    </a:lnTo>
                    <a:lnTo>
                      <a:pt x="40" y="14"/>
                    </a:lnTo>
                    <a:lnTo>
                      <a:pt x="36" y="18"/>
                    </a:lnTo>
                    <a:lnTo>
                      <a:pt x="26" y="25"/>
                    </a:lnTo>
                    <a:lnTo>
                      <a:pt x="22" y="26"/>
                    </a:lnTo>
                    <a:lnTo>
                      <a:pt x="18" y="26"/>
                    </a:lnTo>
                    <a:lnTo>
                      <a:pt x="9" y="28"/>
                    </a:lnTo>
                    <a:lnTo>
                      <a:pt x="9" y="35"/>
                    </a:lnTo>
                    <a:lnTo>
                      <a:pt x="10" y="37"/>
                    </a:lnTo>
                    <a:lnTo>
                      <a:pt x="15" y="41"/>
                    </a:lnTo>
                    <a:lnTo>
                      <a:pt x="17" y="42"/>
                    </a:lnTo>
                    <a:lnTo>
                      <a:pt x="24" y="42"/>
                    </a:lnTo>
                    <a:lnTo>
                      <a:pt x="27" y="41"/>
                    </a:lnTo>
                    <a:lnTo>
                      <a:pt x="29" y="40"/>
                    </a:lnTo>
                    <a:lnTo>
                      <a:pt x="32" y="38"/>
                    </a:lnTo>
                    <a:lnTo>
                      <a:pt x="37" y="35"/>
                    </a:lnTo>
                    <a:lnTo>
                      <a:pt x="38" y="36"/>
                    </a:lnTo>
                    <a:lnTo>
                      <a:pt x="26" y="46"/>
                    </a:lnTo>
                    <a:lnTo>
                      <a:pt x="15" y="49"/>
                    </a:lnTo>
                    <a:lnTo>
                      <a:pt x="10" y="49"/>
                    </a:lnTo>
                    <a:lnTo>
                      <a:pt x="4" y="44"/>
                    </a:lnTo>
                    <a:lnTo>
                      <a:pt x="2" y="41"/>
                    </a:lnTo>
                    <a:lnTo>
                      <a:pt x="0" y="38"/>
                    </a:lnTo>
                    <a:lnTo>
                      <a:pt x="0" y="29"/>
                    </a:lnTo>
                    <a:lnTo>
                      <a:pt x="2" y="26"/>
                    </a:lnTo>
                    <a:lnTo>
                      <a:pt x="3" y="21"/>
                    </a:lnTo>
                    <a:lnTo>
                      <a:pt x="5" y="18"/>
                    </a:lnTo>
                    <a:lnTo>
                      <a:pt x="7" y="14"/>
                    </a:lnTo>
                    <a:lnTo>
                      <a:pt x="10" y="10"/>
                    </a:lnTo>
                    <a:lnTo>
                      <a:pt x="13" y="7"/>
                    </a:lnTo>
                    <a:lnTo>
                      <a:pt x="17" y="5"/>
                    </a:lnTo>
                    <a:lnTo>
                      <a:pt x="21" y="2"/>
                    </a:lnTo>
                    <a:lnTo>
                      <a:pt x="2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43" name="Freeform 322"/>
              <p:cNvSpPr>
                <a:spLocks/>
              </p:cNvSpPr>
              <p:nvPr/>
            </p:nvSpPr>
            <p:spPr bwMode="auto">
              <a:xfrm>
                <a:off x="2578" y="1635"/>
                <a:ext cx="63" cy="73"/>
              </a:xfrm>
              <a:custGeom>
                <a:avLst/>
                <a:gdLst>
                  <a:gd name="T0" fmla="*/ 1 w 63"/>
                  <a:gd name="T1" fmla="*/ 0 h 73"/>
                  <a:gd name="T2" fmla="*/ 28 w 63"/>
                  <a:gd name="T3" fmla="*/ 0 h 73"/>
                  <a:gd name="T4" fmla="*/ 27 w 63"/>
                  <a:gd name="T5" fmla="*/ 2 h 73"/>
                  <a:gd name="T6" fmla="*/ 25 w 63"/>
                  <a:gd name="T7" fmla="*/ 2 h 73"/>
                  <a:gd name="T8" fmla="*/ 23 w 63"/>
                  <a:gd name="T9" fmla="*/ 4 h 73"/>
                  <a:gd name="T10" fmla="*/ 22 w 63"/>
                  <a:gd name="T11" fmla="*/ 4 h 73"/>
                  <a:gd name="T12" fmla="*/ 18 w 63"/>
                  <a:gd name="T13" fmla="*/ 7 h 73"/>
                  <a:gd name="T14" fmla="*/ 18 w 63"/>
                  <a:gd name="T15" fmla="*/ 11 h 73"/>
                  <a:gd name="T16" fmla="*/ 17 w 63"/>
                  <a:gd name="T17" fmla="*/ 13 h 73"/>
                  <a:gd name="T18" fmla="*/ 14 w 63"/>
                  <a:gd name="T19" fmla="*/ 56 h 73"/>
                  <a:gd name="T20" fmla="*/ 41 w 63"/>
                  <a:gd name="T21" fmla="*/ 18 h 73"/>
                  <a:gd name="T22" fmla="*/ 44 w 63"/>
                  <a:gd name="T23" fmla="*/ 15 h 73"/>
                  <a:gd name="T24" fmla="*/ 46 w 63"/>
                  <a:gd name="T25" fmla="*/ 10 h 73"/>
                  <a:gd name="T26" fmla="*/ 48 w 63"/>
                  <a:gd name="T27" fmla="*/ 8 h 73"/>
                  <a:gd name="T28" fmla="*/ 48 w 63"/>
                  <a:gd name="T29" fmla="*/ 5 h 73"/>
                  <a:gd name="T30" fmla="*/ 47 w 63"/>
                  <a:gd name="T31" fmla="*/ 5 h 73"/>
                  <a:gd name="T32" fmla="*/ 47 w 63"/>
                  <a:gd name="T33" fmla="*/ 4 h 73"/>
                  <a:gd name="T34" fmla="*/ 45 w 63"/>
                  <a:gd name="T35" fmla="*/ 2 h 73"/>
                  <a:gd name="T36" fmla="*/ 43 w 63"/>
                  <a:gd name="T37" fmla="*/ 2 h 73"/>
                  <a:gd name="T38" fmla="*/ 44 w 63"/>
                  <a:gd name="T39" fmla="*/ 0 h 73"/>
                  <a:gd name="T40" fmla="*/ 63 w 63"/>
                  <a:gd name="T41" fmla="*/ 0 h 73"/>
                  <a:gd name="T42" fmla="*/ 63 w 63"/>
                  <a:gd name="T43" fmla="*/ 2 h 73"/>
                  <a:gd name="T44" fmla="*/ 61 w 63"/>
                  <a:gd name="T45" fmla="*/ 2 h 73"/>
                  <a:gd name="T46" fmla="*/ 60 w 63"/>
                  <a:gd name="T47" fmla="*/ 4 h 73"/>
                  <a:gd name="T48" fmla="*/ 59 w 63"/>
                  <a:gd name="T49" fmla="*/ 4 h 73"/>
                  <a:gd name="T50" fmla="*/ 57 w 63"/>
                  <a:gd name="T51" fmla="*/ 6 h 73"/>
                  <a:gd name="T52" fmla="*/ 53 w 63"/>
                  <a:gd name="T53" fmla="*/ 8 h 73"/>
                  <a:gd name="T54" fmla="*/ 52 w 63"/>
                  <a:gd name="T55" fmla="*/ 10 h 73"/>
                  <a:gd name="T56" fmla="*/ 47 w 63"/>
                  <a:gd name="T57" fmla="*/ 16 h 73"/>
                  <a:gd name="T58" fmla="*/ 45 w 63"/>
                  <a:gd name="T59" fmla="*/ 19 h 73"/>
                  <a:gd name="T60" fmla="*/ 5 w 63"/>
                  <a:gd name="T61" fmla="*/ 73 h 73"/>
                  <a:gd name="T62" fmla="*/ 3 w 63"/>
                  <a:gd name="T63" fmla="*/ 73 h 73"/>
                  <a:gd name="T64" fmla="*/ 8 w 63"/>
                  <a:gd name="T65" fmla="*/ 13 h 73"/>
                  <a:gd name="T66" fmla="*/ 8 w 63"/>
                  <a:gd name="T67" fmla="*/ 11 h 73"/>
                  <a:gd name="T68" fmla="*/ 10 w 63"/>
                  <a:gd name="T69" fmla="*/ 10 h 73"/>
                  <a:gd name="T70" fmla="*/ 10 w 63"/>
                  <a:gd name="T71" fmla="*/ 7 h 73"/>
                  <a:gd name="T72" fmla="*/ 8 w 63"/>
                  <a:gd name="T73" fmla="*/ 6 h 73"/>
                  <a:gd name="T74" fmla="*/ 7 w 63"/>
                  <a:gd name="T75" fmla="*/ 4 h 73"/>
                  <a:gd name="T76" fmla="*/ 6 w 63"/>
                  <a:gd name="T77" fmla="*/ 4 h 73"/>
                  <a:gd name="T78" fmla="*/ 4 w 63"/>
                  <a:gd name="T79" fmla="*/ 2 h 73"/>
                  <a:gd name="T80" fmla="*/ 0 w 63"/>
                  <a:gd name="T81" fmla="*/ 2 h 73"/>
                  <a:gd name="T82" fmla="*/ 1 w 63"/>
                  <a:gd name="T83" fmla="*/ 0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3"/>
                  <a:gd name="T128" fmla="*/ 63 w 63"/>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3">
                    <a:moveTo>
                      <a:pt x="1" y="0"/>
                    </a:moveTo>
                    <a:lnTo>
                      <a:pt x="28" y="0"/>
                    </a:lnTo>
                    <a:lnTo>
                      <a:pt x="27" y="2"/>
                    </a:lnTo>
                    <a:lnTo>
                      <a:pt x="25" y="2"/>
                    </a:lnTo>
                    <a:lnTo>
                      <a:pt x="23" y="4"/>
                    </a:lnTo>
                    <a:lnTo>
                      <a:pt x="22" y="4"/>
                    </a:lnTo>
                    <a:lnTo>
                      <a:pt x="18" y="7"/>
                    </a:lnTo>
                    <a:lnTo>
                      <a:pt x="18" y="11"/>
                    </a:lnTo>
                    <a:lnTo>
                      <a:pt x="17" y="13"/>
                    </a:lnTo>
                    <a:lnTo>
                      <a:pt x="14" y="56"/>
                    </a:lnTo>
                    <a:lnTo>
                      <a:pt x="41" y="18"/>
                    </a:lnTo>
                    <a:lnTo>
                      <a:pt x="44" y="15"/>
                    </a:lnTo>
                    <a:lnTo>
                      <a:pt x="46" y="10"/>
                    </a:lnTo>
                    <a:lnTo>
                      <a:pt x="48" y="8"/>
                    </a:lnTo>
                    <a:lnTo>
                      <a:pt x="48" y="5"/>
                    </a:lnTo>
                    <a:lnTo>
                      <a:pt x="47" y="5"/>
                    </a:lnTo>
                    <a:lnTo>
                      <a:pt x="47" y="4"/>
                    </a:lnTo>
                    <a:lnTo>
                      <a:pt x="45" y="2"/>
                    </a:lnTo>
                    <a:lnTo>
                      <a:pt x="43" y="2"/>
                    </a:lnTo>
                    <a:lnTo>
                      <a:pt x="44" y="0"/>
                    </a:lnTo>
                    <a:lnTo>
                      <a:pt x="63" y="0"/>
                    </a:lnTo>
                    <a:lnTo>
                      <a:pt x="63" y="2"/>
                    </a:lnTo>
                    <a:lnTo>
                      <a:pt x="61" y="2"/>
                    </a:lnTo>
                    <a:lnTo>
                      <a:pt x="60" y="4"/>
                    </a:lnTo>
                    <a:lnTo>
                      <a:pt x="59" y="4"/>
                    </a:lnTo>
                    <a:lnTo>
                      <a:pt x="57" y="6"/>
                    </a:lnTo>
                    <a:lnTo>
                      <a:pt x="53" y="8"/>
                    </a:lnTo>
                    <a:lnTo>
                      <a:pt x="52" y="10"/>
                    </a:lnTo>
                    <a:lnTo>
                      <a:pt x="47" y="16"/>
                    </a:lnTo>
                    <a:lnTo>
                      <a:pt x="45" y="19"/>
                    </a:lnTo>
                    <a:lnTo>
                      <a:pt x="5" y="73"/>
                    </a:lnTo>
                    <a:lnTo>
                      <a:pt x="3" y="73"/>
                    </a:lnTo>
                    <a:lnTo>
                      <a:pt x="8" y="13"/>
                    </a:lnTo>
                    <a:lnTo>
                      <a:pt x="8" y="11"/>
                    </a:lnTo>
                    <a:lnTo>
                      <a:pt x="10" y="10"/>
                    </a:lnTo>
                    <a:lnTo>
                      <a:pt x="10" y="7"/>
                    </a:lnTo>
                    <a:lnTo>
                      <a:pt x="8" y="6"/>
                    </a:lnTo>
                    <a:lnTo>
                      <a:pt x="7" y="4"/>
                    </a:lnTo>
                    <a:lnTo>
                      <a:pt x="6" y="4"/>
                    </a:lnTo>
                    <a:lnTo>
                      <a:pt x="4" y="2"/>
                    </a:lnTo>
                    <a:lnTo>
                      <a:pt x="0" y="2"/>
                    </a:lnTo>
                    <a:lnTo>
                      <a:pt x="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44" name="Freeform 323"/>
              <p:cNvSpPr>
                <a:spLocks/>
              </p:cNvSpPr>
              <p:nvPr/>
            </p:nvSpPr>
            <p:spPr bwMode="auto">
              <a:xfrm>
                <a:off x="2631" y="1603"/>
                <a:ext cx="35" cy="51"/>
              </a:xfrm>
              <a:custGeom>
                <a:avLst/>
                <a:gdLst>
                  <a:gd name="T0" fmla="*/ 20 w 35"/>
                  <a:gd name="T1" fmla="*/ 0 h 51"/>
                  <a:gd name="T2" fmla="*/ 26 w 35"/>
                  <a:gd name="T3" fmla="*/ 0 h 51"/>
                  <a:gd name="T4" fmla="*/ 29 w 35"/>
                  <a:gd name="T5" fmla="*/ 2 h 51"/>
                  <a:gd name="T6" fmla="*/ 33 w 35"/>
                  <a:gd name="T7" fmla="*/ 6 h 51"/>
                  <a:gd name="T8" fmla="*/ 35 w 35"/>
                  <a:gd name="T9" fmla="*/ 8 h 51"/>
                  <a:gd name="T10" fmla="*/ 35 w 35"/>
                  <a:gd name="T11" fmla="*/ 16 h 51"/>
                  <a:gd name="T12" fmla="*/ 33 w 35"/>
                  <a:gd name="T13" fmla="*/ 18 h 51"/>
                  <a:gd name="T14" fmla="*/ 27 w 35"/>
                  <a:gd name="T15" fmla="*/ 27 h 51"/>
                  <a:gd name="T16" fmla="*/ 8 w 35"/>
                  <a:gd name="T17" fmla="*/ 45 h 51"/>
                  <a:gd name="T18" fmla="*/ 22 w 35"/>
                  <a:gd name="T19" fmla="*/ 45 h 51"/>
                  <a:gd name="T20" fmla="*/ 24 w 35"/>
                  <a:gd name="T21" fmla="*/ 44 h 51"/>
                  <a:gd name="T22" fmla="*/ 25 w 35"/>
                  <a:gd name="T23" fmla="*/ 44 h 51"/>
                  <a:gd name="T24" fmla="*/ 26 w 35"/>
                  <a:gd name="T25" fmla="*/ 43 h 51"/>
                  <a:gd name="T26" fmla="*/ 27 w 35"/>
                  <a:gd name="T27" fmla="*/ 41 h 51"/>
                  <a:gd name="T28" fmla="*/ 28 w 35"/>
                  <a:gd name="T29" fmla="*/ 40 h 51"/>
                  <a:gd name="T30" fmla="*/ 30 w 35"/>
                  <a:gd name="T31" fmla="*/ 40 h 51"/>
                  <a:gd name="T32" fmla="*/ 26 w 35"/>
                  <a:gd name="T33" fmla="*/ 51 h 51"/>
                  <a:gd name="T34" fmla="*/ 0 w 35"/>
                  <a:gd name="T35" fmla="*/ 51 h 51"/>
                  <a:gd name="T36" fmla="*/ 0 w 35"/>
                  <a:gd name="T37" fmla="*/ 50 h 51"/>
                  <a:gd name="T38" fmla="*/ 11 w 35"/>
                  <a:gd name="T39" fmla="*/ 40 h 51"/>
                  <a:gd name="T40" fmla="*/ 20 w 35"/>
                  <a:gd name="T41" fmla="*/ 31 h 51"/>
                  <a:gd name="T42" fmla="*/ 25 w 35"/>
                  <a:gd name="T43" fmla="*/ 24 h 51"/>
                  <a:gd name="T44" fmla="*/ 27 w 35"/>
                  <a:gd name="T45" fmla="*/ 20 h 51"/>
                  <a:gd name="T46" fmla="*/ 28 w 35"/>
                  <a:gd name="T47" fmla="*/ 18 h 51"/>
                  <a:gd name="T48" fmla="*/ 28 w 35"/>
                  <a:gd name="T49" fmla="*/ 13 h 51"/>
                  <a:gd name="T50" fmla="*/ 26 w 35"/>
                  <a:gd name="T51" fmla="*/ 8 h 51"/>
                  <a:gd name="T52" fmla="*/ 21 w 35"/>
                  <a:gd name="T53" fmla="*/ 6 h 51"/>
                  <a:gd name="T54" fmla="*/ 16 w 35"/>
                  <a:gd name="T55" fmla="*/ 6 h 51"/>
                  <a:gd name="T56" fmla="*/ 11 w 35"/>
                  <a:gd name="T57" fmla="*/ 10 h 51"/>
                  <a:gd name="T58" fmla="*/ 9 w 35"/>
                  <a:gd name="T59" fmla="*/ 9 h 51"/>
                  <a:gd name="T60" fmla="*/ 11 w 35"/>
                  <a:gd name="T61" fmla="*/ 7 h 51"/>
                  <a:gd name="T62" fmla="*/ 13 w 35"/>
                  <a:gd name="T63" fmla="*/ 5 h 51"/>
                  <a:gd name="T64" fmla="*/ 15 w 35"/>
                  <a:gd name="T65" fmla="*/ 3 h 51"/>
                  <a:gd name="T66" fmla="*/ 17 w 35"/>
                  <a:gd name="T67" fmla="*/ 2 h 51"/>
                  <a:gd name="T68" fmla="*/ 20 w 35"/>
                  <a:gd name="T69" fmla="*/ 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51"/>
                  <a:gd name="T107" fmla="*/ 35 w 35"/>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51">
                    <a:moveTo>
                      <a:pt x="20" y="0"/>
                    </a:moveTo>
                    <a:lnTo>
                      <a:pt x="26" y="0"/>
                    </a:lnTo>
                    <a:lnTo>
                      <a:pt x="29" y="2"/>
                    </a:lnTo>
                    <a:lnTo>
                      <a:pt x="33" y="6"/>
                    </a:lnTo>
                    <a:lnTo>
                      <a:pt x="35" y="8"/>
                    </a:lnTo>
                    <a:lnTo>
                      <a:pt x="35" y="16"/>
                    </a:lnTo>
                    <a:lnTo>
                      <a:pt x="33" y="18"/>
                    </a:lnTo>
                    <a:lnTo>
                      <a:pt x="27" y="27"/>
                    </a:lnTo>
                    <a:lnTo>
                      <a:pt x="8" y="45"/>
                    </a:lnTo>
                    <a:lnTo>
                      <a:pt x="22" y="45"/>
                    </a:lnTo>
                    <a:lnTo>
                      <a:pt x="24" y="44"/>
                    </a:lnTo>
                    <a:lnTo>
                      <a:pt x="25" y="44"/>
                    </a:lnTo>
                    <a:lnTo>
                      <a:pt x="26" y="43"/>
                    </a:lnTo>
                    <a:lnTo>
                      <a:pt x="27" y="41"/>
                    </a:lnTo>
                    <a:lnTo>
                      <a:pt x="28" y="40"/>
                    </a:lnTo>
                    <a:lnTo>
                      <a:pt x="30" y="40"/>
                    </a:lnTo>
                    <a:lnTo>
                      <a:pt x="26" y="51"/>
                    </a:lnTo>
                    <a:lnTo>
                      <a:pt x="0" y="51"/>
                    </a:lnTo>
                    <a:lnTo>
                      <a:pt x="0" y="50"/>
                    </a:lnTo>
                    <a:lnTo>
                      <a:pt x="11" y="40"/>
                    </a:lnTo>
                    <a:lnTo>
                      <a:pt x="20" y="31"/>
                    </a:lnTo>
                    <a:lnTo>
                      <a:pt x="25" y="24"/>
                    </a:lnTo>
                    <a:lnTo>
                      <a:pt x="27" y="20"/>
                    </a:lnTo>
                    <a:lnTo>
                      <a:pt x="28" y="18"/>
                    </a:lnTo>
                    <a:lnTo>
                      <a:pt x="28" y="13"/>
                    </a:lnTo>
                    <a:lnTo>
                      <a:pt x="26" y="8"/>
                    </a:lnTo>
                    <a:lnTo>
                      <a:pt x="21" y="6"/>
                    </a:lnTo>
                    <a:lnTo>
                      <a:pt x="16" y="6"/>
                    </a:lnTo>
                    <a:lnTo>
                      <a:pt x="11" y="10"/>
                    </a:lnTo>
                    <a:lnTo>
                      <a:pt x="9" y="9"/>
                    </a:lnTo>
                    <a:lnTo>
                      <a:pt x="11" y="7"/>
                    </a:lnTo>
                    <a:lnTo>
                      <a:pt x="13" y="5"/>
                    </a:lnTo>
                    <a:lnTo>
                      <a:pt x="15" y="3"/>
                    </a:lnTo>
                    <a:lnTo>
                      <a:pt x="17" y="2"/>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45" name="Freeform 324"/>
              <p:cNvSpPr>
                <a:spLocks/>
              </p:cNvSpPr>
              <p:nvPr/>
            </p:nvSpPr>
            <p:spPr bwMode="auto">
              <a:xfrm>
                <a:off x="2667" y="1698"/>
                <a:ext cx="14" cy="23"/>
              </a:xfrm>
              <a:custGeom>
                <a:avLst/>
                <a:gdLst>
                  <a:gd name="T0" fmla="*/ 7 w 14"/>
                  <a:gd name="T1" fmla="*/ 0 h 23"/>
                  <a:gd name="T2" fmla="*/ 10 w 14"/>
                  <a:gd name="T3" fmla="*/ 0 h 23"/>
                  <a:gd name="T4" fmla="*/ 12 w 14"/>
                  <a:gd name="T5" fmla="*/ 1 h 23"/>
                  <a:gd name="T6" fmla="*/ 13 w 14"/>
                  <a:gd name="T7" fmla="*/ 2 h 23"/>
                  <a:gd name="T8" fmla="*/ 14 w 14"/>
                  <a:gd name="T9" fmla="*/ 4 h 23"/>
                  <a:gd name="T10" fmla="*/ 14 w 14"/>
                  <a:gd name="T11" fmla="*/ 10 h 23"/>
                  <a:gd name="T12" fmla="*/ 13 w 14"/>
                  <a:gd name="T13" fmla="*/ 12 h 23"/>
                  <a:gd name="T14" fmla="*/ 8 w 14"/>
                  <a:gd name="T15" fmla="*/ 19 h 23"/>
                  <a:gd name="T16" fmla="*/ 0 w 14"/>
                  <a:gd name="T17" fmla="*/ 23 h 23"/>
                  <a:gd name="T18" fmla="*/ 0 w 14"/>
                  <a:gd name="T19" fmla="*/ 22 h 23"/>
                  <a:gd name="T20" fmla="*/ 3 w 14"/>
                  <a:gd name="T21" fmla="*/ 21 h 23"/>
                  <a:gd name="T22" fmla="*/ 5 w 14"/>
                  <a:gd name="T23" fmla="*/ 19 h 23"/>
                  <a:gd name="T24" fmla="*/ 6 w 14"/>
                  <a:gd name="T25" fmla="*/ 16 h 23"/>
                  <a:gd name="T26" fmla="*/ 7 w 14"/>
                  <a:gd name="T27" fmla="*/ 15 h 23"/>
                  <a:gd name="T28" fmla="*/ 8 w 14"/>
                  <a:gd name="T29" fmla="*/ 13 h 23"/>
                  <a:gd name="T30" fmla="*/ 8 w 14"/>
                  <a:gd name="T31" fmla="*/ 11 h 23"/>
                  <a:gd name="T32" fmla="*/ 7 w 14"/>
                  <a:gd name="T33" fmla="*/ 10 h 23"/>
                  <a:gd name="T34" fmla="*/ 6 w 14"/>
                  <a:gd name="T35" fmla="*/ 10 h 23"/>
                  <a:gd name="T36" fmla="*/ 5 w 14"/>
                  <a:gd name="T37" fmla="*/ 9 h 23"/>
                  <a:gd name="T38" fmla="*/ 5 w 14"/>
                  <a:gd name="T39" fmla="*/ 8 h 23"/>
                  <a:gd name="T40" fmla="*/ 4 w 14"/>
                  <a:gd name="T41" fmla="*/ 8 h 23"/>
                  <a:gd name="T42" fmla="*/ 4 w 14"/>
                  <a:gd name="T43" fmla="*/ 2 h 23"/>
                  <a:gd name="T44" fmla="*/ 5 w 14"/>
                  <a:gd name="T45" fmla="*/ 1 h 23"/>
                  <a:gd name="T46" fmla="*/ 7 w 14"/>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
                  <a:gd name="T73" fmla="*/ 0 h 23"/>
                  <a:gd name="T74" fmla="*/ 14 w 14"/>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 h="23">
                    <a:moveTo>
                      <a:pt x="7" y="0"/>
                    </a:moveTo>
                    <a:lnTo>
                      <a:pt x="10" y="0"/>
                    </a:lnTo>
                    <a:lnTo>
                      <a:pt x="12" y="1"/>
                    </a:lnTo>
                    <a:lnTo>
                      <a:pt x="13" y="2"/>
                    </a:lnTo>
                    <a:lnTo>
                      <a:pt x="14" y="4"/>
                    </a:lnTo>
                    <a:lnTo>
                      <a:pt x="14" y="10"/>
                    </a:lnTo>
                    <a:lnTo>
                      <a:pt x="13" y="12"/>
                    </a:lnTo>
                    <a:lnTo>
                      <a:pt x="8" y="19"/>
                    </a:lnTo>
                    <a:lnTo>
                      <a:pt x="0" y="23"/>
                    </a:lnTo>
                    <a:lnTo>
                      <a:pt x="0" y="22"/>
                    </a:lnTo>
                    <a:lnTo>
                      <a:pt x="3" y="21"/>
                    </a:lnTo>
                    <a:lnTo>
                      <a:pt x="5" y="19"/>
                    </a:lnTo>
                    <a:lnTo>
                      <a:pt x="6" y="16"/>
                    </a:lnTo>
                    <a:lnTo>
                      <a:pt x="7" y="15"/>
                    </a:lnTo>
                    <a:lnTo>
                      <a:pt x="8" y="13"/>
                    </a:lnTo>
                    <a:lnTo>
                      <a:pt x="8" y="11"/>
                    </a:lnTo>
                    <a:lnTo>
                      <a:pt x="7" y="10"/>
                    </a:lnTo>
                    <a:lnTo>
                      <a:pt x="6" y="10"/>
                    </a:lnTo>
                    <a:lnTo>
                      <a:pt x="5" y="9"/>
                    </a:lnTo>
                    <a:lnTo>
                      <a:pt x="5" y="8"/>
                    </a:lnTo>
                    <a:lnTo>
                      <a:pt x="4" y="8"/>
                    </a:lnTo>
                    <a:lnTo>
                      <a:pt x="4" y="2"/>
                    </a:lnTo>
                    <a:lnTo>
                      <a:pt x="5" y="1"/>
                    </a:lnTo>
                    <a:lnTo>
                      <a:pt x="7"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46" name="Freeform 325"/>
              <p:cNvSpPr>
                <a:spLocks/>
              </p:cNvSpPr>
              <p:nvPr/>
            </p:nvSpPr>
            <p:spPr bwMode="auto">
              <a:xfrm>
                <a:off x="2717" y="1659"/>
                <a:ext cx="51" cy="49"/>
              </a:xfrm>
              <a:custGeom>
                <a:avLst/>
                <a:gdLst>
                  <a:gd name="T0" fmla="*/ 24 w 51"/>
                  <a:gd name="T1" fmla="*/ 3 h 49"/>
                  <a:gd name="T2" fmla="*/ 27 w 51"/>
                  <a:gd name="T3" fmla="*/ 7 h 49"/>
                  <a:gd name="T4" fmla="*/ 29 w 51"/>
                  <a:gd name="T5" fmla="*/ 13 h 49"/>
                  <a:gd name="T6" fmla="*/ 34 w 51"/>
                  <a:gd name="T7" fmla="*/ 9 h 49"/>
                  <a:gd name="T8" fmla="*/ 36 w 51"/>
                  <a:gd name="T9" fmla="*/ 6 h 49"/>
                  <a:gd name="T10" fmla="*/ 42 w 51"/>
                  <a:gd name="T11" fmla="*/ 2 h 49"/>
                  <a:gd name="T12" fmla="*/ 44 w 51"/>
                  <a:gd name="T13" fmla="*/ 0 h 49"/>
                  <a:gd name="T14" fmla="*/ 50 w 51"/>
                  <a:gd name="T15" fmla="*/ 2 h 49"/>
                  <a:gd name="T16" fmla="*/ 51 w 51"/>
                  <a:gd name="T17" fmla="*/ 7 h 49"/>
                  <a:gd name="T18" fmla="*/ 47 w 51"/>
                  <a:gd name="T19" fmla="*/ 10 h 49"/>
                  <a:gd name="T20" fmla="*/ 45 w 51"/>
                  <a:gd name="T21" fmla="*/ 9 h 49"/>
                  <a:gd name="T22" fmla="*/ 43 w 51"/>
                  <a:gd name="T23" fmla="*/ 8 h 49"/>
                  <a:gd name="T24" fmla="*/ 35 w 51"/>
                  <a:gd name="T25" fmla="*/ 11 h 49"/>
                  <a:gd name="T26" fmla="*/ 31 w 51"/>
                  <a:gd name="T27" fmla="*/ 20 h 49"/>
                  <a:gd name="T28" fmla="*/ 36 w 51"/>
                  <a:gd name="T29" fmla="*/ 39 h 49"/>
                  <a:gd name="T30" fmla="*/ 40 w 51"/>
                  <a:gd name="T31" fmla="*/ 42 h 49"/>
                  <a:gd name="T32" fmla="*/ 43 w 51"/>
                  <a:gd name="T33" fmla="*/ 40 h 49"/>
                  <a:gd name="T34" fmla="*/ 45 w 51"/>
                  <a:gd name="T35" fmla="*/ 35 h 49"/>
                  <a:gd name="T36" fmla="*/ 44 w 51"/>
                  <a:gd name="T37" fmla="*/ 41 h 49"/>
                  <a:gd name="T38" fmla="*/ 35 w 51"/>
                  <a:gd name="T39" fmla="*/ 49 h 49"/>
                  <a:gd name="T40" fmla="*/ 31 w 51"/>
                  <a:gd name="T41" fmla="*/ 48 h 49"/>
                  <a:gd name="T42" fmla="*/ 27 w 51"/>
                  <a:gd name="T43" fmla="*/ 37 h 49"/>
                  <a:gd name="T44" fmla="*/ 18 w 51"/>
                  <a:gd name="T45" fmla="*/ 40 h 49"/>
                  <a:gd name="T46" fmla="*/ 8 w 51"/>
                  <a:gd name="T47" fmla="*/ 49 h 49"/>
                  <a:gd name="T48" fmla="*/ 1 w 51"/>
                  <a:gd name="T49" fmla="*/ 46 h 49"/>
                  <a:gd name="T50" fmla="*/ 0 w 51"/>
                  <a:gd name="T51" fmla="*/ 43 h 49"/>
                  <a:gd name="T52" fmla="*/ 2 w 51"/>
                  <a:gd name="T53" fmla="*/ 40 h 49"/>
                  <a:gd name="T54" fmla="*/ 6 w 51"/>
                  <a:gd name="T55" fmla="*/ 39 h 49"/>
                  <a:gd name="T56" fmla="*/ 9 w 51"/>
                  <a:gd name="T57" fmla="*/ 41 h 49"/>
                  <a:gd name="T58" fmla="*/ 11 w 51"/>
                  <a:gd name="T59" fmla="*/ 42 h 49"/>
                  <a:gd name="T60" fmla="*/ 21 w 51"/>
                  <a:gd name="T61" fmla="*/ 30 h 49"/>
                  <a:gd name="T62" fmla="*/ 24 w 51"/>
                  <a:gd name="T63" fmla="*/ 25 h 49"/>
                  <a:gd name="T64" fmla="*/ 21 w 51"/>
                  <a:gd name="T65" fmla="*/ 17 h 49"/>
                  <a:gd name="T66" fmla="*/ 20 w 51"/>
                  <a:gd name="T67" fmla="*/ 13 h 49"/>
                  <a:gd name="T68" fmla="*/ 17 w 51"/>
                  <a:gd name="T69" fmla="*/ 7 h 49"/>
                  <a:gd name="T70" fmla="*/ 9 w 51"/>
                  <a:gd name="T71" fmla="*/ 6 h 49"/>
                  <a:gd name="T72" fmla="*/ 22 w 51"/>
                  <a:gd name="T73" fmla="*/ 0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49"/>
                  <a:gd name="T113" fmla="*/ 51 w 51"/>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49">
                    <a:moveTo>
                      <a:pt x="22" y="0"/>
                    </a:moveTo>
                    <a:lnTo>
                      <a:pt x="24" y="3"/>
                    </a:lnTo>
                    <a:lnTo>
                      <a:pt x="27" y="6"/>
                    </a:lnTo>
                    <a:lnTo>
                      <a:pt x="27" y="7"/>
                    </a:lnTo>
                    <a:lnTo>
                      <a:pt x="28" y="10"/>
                    </a:lnTo>
                    <a:lnTo>
                      <a:pt x="29" y="13"/>
                    </a:lnTo>
                    <a:lnTo>
                      <a:pt x="30" y="17"/>
                    </a:lnTo>
                    <a:lnTo>
                      <a:pt x="34" y="9"/>
                    </a:lnTo>
                    <a:lnTo>
                      <a:pt x="35" y="7"/>
                    </a:lnTo>
                    <a:lnTo>
                      <a:pt x="36" y="6"/>
                    </a:lnTo>
                    <a:lnTo>
                      <a:pt x="39" y="5"/>
                    </a:lnTo>
                    <a:lnTo>
                      <a:pt x="42" y="2"/>
                    </a:lnTo>
                    <a:lnTo>
                      <a:pt x="43" y="2"/>
                    </a:lnTo>
                    <a:lnTo>
                      <a:pt x="44" y="0"/>
                    </a:lnTo>
                    <a:lnTo>
                      <a:pt x="47" y="0"/>
                    </a:lnTo>
                    <a:lnTo>
                      <a:pt x="50" y="2"/>
                    </a:lnTo>
                    <a:lnTo>
                      <a:pt x="51" y="3"/>
                    </a:lnTo>
                    <a:lnTo>
                      <a:pt x="51" y="7"/>
                    </a:lnTo>
                    <a:lnTo>
                      <a:pt x="50" y="9"/>
                    </a:lnTo>
                    <a:lnTo>
                      <a:pt x="47" y="10"/>
                    </a:lnTo>
                    <a:lnTo>
                      <a:pt x="46" y="10"/>
                    </a:lnTo>
                    <a:lnTo>
                      <a:pt x="45" y="9"/>
                    </a:lnTo>
                    <a:lnTo>
                      <a:pt x="44" y="9"/>
                    </a:lnTo>
                    <a:lnTo>
                      <a:pt x="43" y="8"/>
                    </a:lnTo>
                    <a:lnTo>
                      <a:pt x="39" y="8"/>
                    </a:lnTo>
                    <a:lnTo>
                      <a:pt x="35" y="11"/>
                    </a:lnTo>
                    <a:lnTo>
                      <a:pt x="33" y="15"/>
                    </a:lnTo>
                    <a:lnTo>
                      <a:pt x="31" y="20"/>
                    </a:lnTo>
                    <a:lnTo>
                      <a:pt x="35" y="37"/>
                    </a:lnTo>
                    <a:lnTo>
                      <a:pt x="36" y="39"/>
                    </a:lnTo>
                    <a:lnTo>
                      <a:pt x="36" y="42"/>
                    </a:lnTo>
                    <a:lnTo>
                      <a:pt x="40" y="42"/>
                    </a:lnTo>
                    <a:lnTo>
                      <a:pt x="41" y="41"/>
                    </a:lnTo>
                    <a:lnTo>
                      <a:pt x="43" y="40"/>
                    </a:lnTo>
                    <a:lnTo>
                      <a:pt x="44" y="38"/>
                    </a:lnTo>
                    <a:lnTo>
                      <a:pt x="45" y="35"/>
                    </a:lnTo>
                    <a:lnTo>
                      <a:pt x="47" y="36"/>
                    </a:lnTo>
                    <a:lnTo>
                      <a:pt x="44" y="41"/>
                    </a:lnTo>
                    <a:lnTo>
                      <a:pt x="40" y="47"/>
                    </a:lnTo>
                    <a:lnTo>
                      <a:pt x="35" y="49"/>
                    </a:lnTo>
                    <a:lnTo>
                      <a:pt x="31" y="49"/>
                    </a:lnTo>
                    <a:lnTo>
                      <a:pt x="31" y="48"/>
                    </a:lnTo>
                    <a:lnTo>
                      <a:pt x="29" y="43"/>
                    </a:lnTo>
                    <a:lnTo>
                      <a:pt x="27" y="37"/>
                    </a:lnTo>
                    <a:lnTo>
                      <a:pt x="24" y="28"/>
                    </a:lnTo>
                    <a:lnTo>
                      <a:pt x="18" y="40"/>
                    </a:lnTo>
                    <a:lnTo>
                      <a:pt x="12" y="47"/>
                    </a:lnTo>
                    <a:lnTo>
                      <a:pt x="8" y="49"/>
                    </a:lnTo>
                    <a:lnTo>
                      <a:pt x="5" y="49"/>
                    </a:lnTo>
                    <a:lnTo>
                      <a:pt x="1" y="46"/>
                    </a:lnTo>
                    <a:lnTo>
                      <a:pt x="1" y="44"/>
                    </a:lnTo>
                    <a:lnTo>
                      <a:pt x="0" y="43"/>
                    </a:lnTo>
                    <a:lnTo>
                      <a:pt x="1" y="41"/>
                    </a:lnTo>
                    <a:lnTo>
                      <a:pt x="2" y="40"/>
                    </a:lnTo>
                    <a:lnTo>
                      <a:pt x="2" y="39"/>
                    </a:lnTo>
                    <a:lnTo>
                      <a:pt x="6" y="39"/>
                    </a:lnTo>
                    <a:lnTo>
                      <a:pt x="7" y="40"/>
                    </a:lnTo>
                    <a:lnTo>
                      <a:pt x="9" y="41"/>
                    </a:lnTo>
                    <a:lnTo>
                      <a:pt x="9" y="42"/>
                    </a:lnTo>
                    <a:lnTo>
                      <a:pt x="11" y="42"/>
                    </a:lnTo>
                    <a:lnTo>
                      <a:pt x="17" y="37"/>
                    </a:lnTo>
                    <a:lnTo>
                      <a:pt x="21" y="30"/>
                    </a:lnTo>
                    <a:lnTo>
                      <a:pt x="22" y="27"/>
                    </a:lnTo>
                    <a:lnTo>
                      <a:pt x="24" y="25"/>
                    </a:lnTo>
                    <a:lnTo>
                      <a:pt x="23" y="20"/>
                    </a:lnTo>
                    <a:lnTo>
                      <a:pt x="21" y="17"/>
                    </a:lnTo>
                    <a:lnTo>
                      <a:pt x="21" y="15"/>
                    </a:lnTo>
                    <a:lnTo>
                      <a:pt x="20" y="13"/>
                    </a:lnTo>
                    <a:lnTo>
                      <a:pt x="18" y="9"/>
                    </a:lnTo>
                    <a:lnTo>
                      <a:pt x="17" y="7"/>
                    </a:lnTo>
                    <a:lnTo>
                      <a:pt x="16" y="6"/>
                    </a:lnTo>
                    <a:lnTo>
                      <a:pt x="9" y="6"/>
                    </a:lnTo>
                    <a:lnTo>
                      <a:pt x="9" y="4"/>
                    </a:lnTo>
                    <a:lnTo>
                      <a:pt x="2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47" name="Freeform 326"/>
              <p:cNvSpPr>
                <a:spLocks noEditPoints="1"/>
              </p:cNvSpPr>
              <p:nvPr/>
            </p:nvSpPr>
            <p:spPr bwMode="auto">
              <a:xfrm>
                <a:off x="2768" y="1692"/>
                <a:ext cx="46" cy="50"/>
              </a:xfrm>
              <a:custGeom>
                <a:avLst/>
                <a:gdLst>
                  <a:gd name="T0" fmla="*/ 21 w 46"/>
                  <a:gd name="T1" fmla="*/ 25 h 50"/>
                  <a:gd name="T2" fmla="*/ 14 w 46"/>
                  <a:gd name="T3" fmla="*/ 47 h 50"/>
                  <a:gd name="T4" fmla="*/ 17 w 46"/>
                  <a:gd name="T5" fmla="*/ 48 h 50"/>
                  <a:gd name="T6" fmla="*/ 21 w 46"/>
                  <a:gd name="T7" fmla="*/ 48 h 50"/>
                  <a:gd name="T8" fmla="*/ 27 w 46"/>
                  <a:gd name="T9" fmla="*/ 45 h 50"/>
                  <a:gd name="T10" fmla="*/ 30 w 46"/>
                  <a:gd name="T11" fmla="*/ 43 h 50"/>
                  <a:gd name="T12" fmla="*/ 33 w 46"/>
                  <a:gd name="T13" fmla="*/ 41 h 50"/>
                  <a:gd name="T14" fmla="*/ 35 w 46"/>
                  <a:gd name="T15" fmla="*/ 38 h 50"/>
                  <a:gd name="T16" fmla="*/ 35 w 46"/>
                  <a:gd name="T17" fmla="*/ 31 h 50"/>
                  <a:gd name="T18" fmla="*/ 33 w 46"/>
                  <a:gd name="T19" fmla="*/ 27 h 50"/>
                  <a:gd name="T20" fmla="*/ 30 w 46"/>
                  <a:gd name="T21" fmla="*/ 26 h 50"/>
                  <a:gd name="T22" fmla="*/ 27 w 46"/>
                  <a:gd name="T23" fmla="*/ 25 h 50"/>
                  <a:gd name="T24" fmla="*/ 21 w 46"/>
                  <a:gd name="T25" fmla="*/ 25 h 50"/>
                  <a:gd name="T26" fmla="*/ 28 w 46"/>
                  <a:gd name="T27" fmla="*/ 3 h 50"/>
                  <a:gd name="T28" fmla="*/ 26 w 46"/>
                  <a:gd name="T29" fmla="*/ 4 h 50"/>
                  <a:gd name="T30" fmla="*/ 21 w 46"/>
                  <a:gd name="T31" fmla="*/ 22 h 50"/>
                  <a:gd name="T32" fmla="*/ 28 w 46"/>
                  <a:gd name="T33" fmla="*/ 22 h 50"/>
                  <a:gd name="T34" fmla="*/ 33 w 46"/>
                  <a:gd name="T35" fmla="*/ 21 h 50"/>
                  <a:gd name="T36" fmla="*/ 37 w 46"/>
                  <a:gd name="T37" fmla="*/ 17 h 50"/>
                  <a:gd name="T38" fmla="*/ 38 w 46"/>
                  <a:gd name="T39" fmla="*/ 14 h 50"/>
                  <a:gd name="T40" fmla="*/ 39 w 46"/>
                  <a:gd name="T41" fmla="*/ 11 h 50"/>
                  <a:gd name="T42" fmla="*/ 39 w 46"/>
                  <a:gd name="T43" fmla="*/ 8 h 50"/>
                  <a:gd name="T44" fmla="*/ 38 w 46"/>
                  <a:gd name="T45" fmla="*/ 6 h 50"/>
                  <a:gd name="T46" fmla="*/ 37 w 46"/>
                  <a:gd name="T47" fmla="*/ 5 h 50"/>
                  <a:gd name="T48" fmla="*/ 33 w 46"/>
                  <a:gd name="T49" fmla="*/ 3 h 50"/>
                  <a:gd name="T50" fmla="*/ 28 w 46"/>
                  <a:gd name="T51" fmla="*/ 3 h 50"/>
                  <a:gd name="T52" fmla="*/ 13 w 46"/>
                  <a:gd name="T53" fmla="*/ 0 h 50"/>
                  <a:gd name="T54" fmla="*/ 35 w 46"/>
                  <a:gd name="T55" fmla="*/ 0 h 50"/>
                  <a:gd name="T56" fmla="*/ 39 w 46"/>
                  <a:gd name="T57" fmla="*/ 2 h 50"/>
                  <a:gd name="T58" fmla="*/ 41 w 46"/>
                  <a:gd name="T59" fmla="*/ 4 h 50"/>
                  <a:gd name="T60" fmla="*/ 45 w 46"/>
                  <a:gd name="T61" fmla="*/ 6 h 50"/>
                  <a:gd name="T62" fmla="*/ 45 w 46"/>
                  <a:gd name="T63" fmla="*/ 7 h 50"/>
                  <a:gd name="T64" fmla="*/ 46 w 46"/>
                  <a:gd name="T65" fmla="*/ 9 h 50"/>
                  <a:gd name="T66" fmla="*/ 46 w 46"/>
                  <a:gd name="T67" fmla="*/ 14 h 50"/>
                  <a:gd name="T68" fmla="*/ 45 w 46"/>
                  <a:gd name="T69" fmla="*/ 16 h 50"/>
                  <a:gd name="T70" fmla="*/ 40 w 46"/>
                  <a:gd name="T71" fmla="*/ 20 h 50"/>
                  <a:gd name="T72" fmla="*/ 37 w 46"/>
                  <a:gd name="T73" fmla="*/ 22 h 50"/>
                  <a:gd name="T74" fmla="*/ 33 w 46"/>
                  <a:gd name="T75" fmla="*/ 23 h 50"/>
                  <a:gd name="T76" fmla="*/ 36 w 46"/>
                  <a:gd name="T77" fmla="*/ 25 h 50"/>
                  <a:gd name="T78" fmla="*/ 38 w 46"/>
                  <a:gd name="T79" fmla="*/ 26 h 50"/>
                  <a:gd name="T80" fmla="*/ 43 w 46"/>
                  <a:gd name="T81" fmla="*/ 34 h 50"/>
                  <a:gd name="T82" fmla="*/ 40 w 46"/>
                  <a:gd name="T83" fmla="*/ 41 h 50"/>
                  <a:gd name="T84" fmla="*/ 38 w 46"/>
                  <a:gd name="T85" fmla="*/ 44 h 50"/>
                  <a:gd name="T86" fmla="*/ 35 w 46"/>
                  <a:gd name="T87" fmla="*/ 47 h 50"/>
                  <a:gd name="T88" fmla="*/ 25 w 46"/>
                  <a:gd name="T89" fmla="*/ 50 h 50"/>
                  <a:gd name="T90" fmla="*/ 0 w 46"/>
                  <a:gd name="T91" fmla="*/ 50 h 50"/>
                  <a:gd name="T92" fmla="*/ 1 w 46"/>
                  <a:gd name="T93" fmla="*/ 49 h 50"/>
                  <a:gd name="T94" fmla="*/ 3 w 46"/>
                  <a:gd name="T95" fmla="*/ 49 h 50"/>
                  <a:gd name="T96" fmla="*/ 4 w 46"/>
                  <a:gd name="T97" fmla="*/ 48 h 50"/>
                  <a:gd name="T98" fmla="*/ 5 w 46"/>
                  <a:gd name="T99" fmla="*/ 48 h 50"/>
                  <a:gd name="T100" fmla="*/ 7 w 46"/>
                  <a:gd name="T101" fmla="*/ 45 h 50"/>
                  <a:gd name="T102" fmla="*/ 7 w 46"/>
                  <a:gd name="T103" fmla="*/ 44 h 50"/>
                  <a:gd name="T104" fmla="*/ 10 w 46"/>
                  <a:gd name="T105" fmla="*/ 40 h 50"/>
                  <a:gd name="T106" fmla="*/ 18 w 46"/>
                  <a:gd name="T107" fmla="*/ 10 h 50"/>
                  <a:gd name="T108" fmla="*/ 18 w 46"/>
                  <a:gd name="T109" fmla="*/ 3 h 50"/>
                  <a:gd name="T110" fmla="*/ 16 w 46"/>
                  <a:gd name="T111" fmla="*/ 2 h 50"/>
                  <a:gd name="T112" fmla="*/ 13 w 46"/>
                  <a:gd name="T113" fmla="*/ 2 h 50"/>
                  <a:gd name="T114" fmla="*/ 13 w 46"/>
                  <a:gd name="T115" fmla="*/ 0 h 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
                  <a:gd name="T175" fmla="*/ 0 h 50"/>
                  <a:gd name="T176" fmla="*/ 46 w 46"/>
                  <a:gd name="T177" fmla="*/ 50 h 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 h="50">
                    <a:moveTo>
                      <a:pt x="21" y="25"/>
                    </a:moveTo>
                    <a:lnTo>
                      <a:pt x="14" y="47"/>
                    </a:lnTo>
                    <a:lnTo>
                      <a:pt x="17" y="48"/>
                    </a:lnTo>
                    <a:lnTo>
                      <a:pt x="21" y="48"/>
                    </a:lnTo>
                    <a:lnTo>
                      <a:pt x="27" y="45"/>
                    </a:lnTo>
                    <a:lnTo>
                      <a:pt x="30" y="43"/>
                    </a:lnTo>
                    <a:lnTo>
                      <a:pt x="33" y="41"/>
                    </a:lnTo>
                    <a:lnTo>
                      <a:pt x="35" y="38"/>
                    </a:lnTo>
                    <a:lnTo>
                      <a:pt x="35" y="31"/>
                    </a:lnTo>
                    <a:lnTo>
                      <a:pt x="33" y="27"/>
                    </a:lnTo>
                    <a:lnTo>
                      <a:pt x="30" y="26"/>
                    </a:lnTo>
                    <a:lnTo>
                      <a:pt x="27" y="25"/>
                    </a:lnTo>
                    <a:lnTo>
                      <a:pt x="21" y="25"/>
                    </a:lnTo>
                    <a:close/>
                    <a:moveTo>
                      <a:pt x="28" y="3"/>
                    </a:moveTo>
                    <a:lnTo>
                      <a:pt x="26" y="4"/>
                    </a:lnTo>
                    <a:lnTo>
                      <a:pt x="21" y="22"/>
                    </a:lnTo>
                    <a:lnTo>
                      <a:pt x="28" y="22"/>
                    </a:lnTo>
                    <a:lnTo>
                      <a:pt x="33" y="21"/>
                    </a:lnTo>
                    <a:lnTo>
                      <a:pt x="37" y="17"/>
                    </a:lnTo>
                    <a:lnTo>
                      <a:pt x="38" y="14"/>
                    </a:lnTo>
                    <a:lnTo>
                      <a:pt x="39" y="11"/>
                    </a:lnTo>
                    <a:lnTo>
                      <a:pt x="39" y="8"/>
                    </a:lnTo>
                    <a:lnTo>
                      <a:pt x="38" y="6"/>
                    </a:lnTo>
                    <a:lnTo>
                      <a:pt x="37" y="5"/>
                    </a:lnTo>
                    <a:lnTo>
                      <a:pt x="33" y="3"/>
                    </a:lnTo>
                    <a:lnTo>
                      <a:pt x="28" y="3"/>
                    </a:lnTo>
                    <a:close/>
                    <a:moveTo>
                      <a:pt x="13" y="0"/>
                    </a:moveTo>
                    <a:lnTo>
                      <a:pt x="35" y="0"/>
                    </a:lnTo>
                    <a:lnTo>
                      <a:pt x="39" y="2"/>
                    </a:lnTo>
                    <a:lnTo>
                      <a:pt x="41" y="4"/>
                    </a:lnTo>
                    <a:lnTo>
                      <a:pt x="45" y="6"/>
                    </a:lnTo>
                    <a:lnTo>
                      <a:pt x="45" y="7"/>
                    </a:lnTo>
                    <a:lnTo>
                      <a:pt x="46" y="9"/>
                    </a:lnTo>
                    <a:lnTo>
                      <a:pt x="46" y="14"/>
                    </a:lnTo>
                    <a:lnTo>
                      <a:pt x="45" y="16"/>
                    </a:lnTo>
                    <a:lnTo>
                      <a:pt x="40" y="20"/>
                    </a:lnTo>
                    <a:lnTo>
                      <a:pt x="37" y="22"/>
                    </a:lnTo>
                    <a:lnTo>
                      <a:pt x="33" y="23"/>
                    </a:lnTo>
                    <a:lnTo>
                      <a:pt x="36" y="25"/>
                    </a:lnTo>
                    <a:lnTo>
                      <a:pt x="38" y="26"/>
                    </a:lnTo>
                    <a:lnTo>
                      <a:pt x="43" y="34"/>
                    </a:lnTo>
                    <a:lnTo>
                      <a:pt x="40" y="41"/>
                    </a:lnTo>
                    <a:lnTo>
                      <a:pt x="38" y="44"/>
                    </a:lnTo>
                    <a:lnTo>
                      <a:pt x="35" y="47"/>
                    </a:lnTo>
                    <a:lnTo>
                      <a:pt x="25" y="50"/>
                    </a:lnTo>
                    <a:lnTo>
                      <a:pt x="0" y="50"/>
                    </a:lnTo>
                    <a:lnTo>
                      <a:pt x="1" y="49"/>
                    </a:lnTo>
                    <a:lnTo>
                      <a:pt x="3" y="49"/>
                    </a:lnTo>
                    <a:lnTo>
                      <a:pt x="4" y="48"/>
                    </a:lnTo>
                    <a:lnTo>
                      <a:pt x="5" y="48"/>
                    </a:lnTo>
                    <a:lnTo>
                      <a:pt x="7" y="45"/>
                    </a:lnTo>
                    <a:lnTo>
                      <a:pt x="7" y="44"/>
                    </a:lnTo>
                    <a:lnTo>
                      <a:pt x="10" y="40"/>
                    </a:lnTo>
                    <a:lnTo>
                      <a:pt x="18" y="10"/>
                    </a:lnTo>
                    <a:lnTo>
                      <a:pt x="18" y="3"/>
                    </a:lnTo>
                    <a:lnTo>
                      <a:pt x="16" y="2"/>
                    </a:lnTo>
                    <a:lnTo>
                      <a:pt x="13" y="2"/>
                    </a:lnTo>
                    <a:lnTo>
                      <a:pt x="13"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48" name="Freeform 327"/>
              <p:cNvSpPr>
                <a:spLocks noEditPoints="1"/>
              </p:cNvSpPr>
              <p:nvPr/>
            </p:nvSpPr>
            <p:spPr bwMode="auto">
              <a:xfrm>
                <a:off x="2852" y="1663"/>
                <a:ext cx="56" cy="20"/>
              </a:xfrm>
              <a:custGeom>
                <a:avLst/>
                <a:gdLst>
                  <a:gd name="T0" fmla="*/ 0 w 56"/>
                  <a:gd name="T1" fmla="*/ 16 h 20"/>
                  <a:gd name="T2" fmla="*/ 56 w 56"/>
                  <a:gd name="T3" fmla="*/ 16 h 20"/>
                  <a:gd name="T4" fmla="*/ 56 w 56"/>
                  <a:gd name="T5" fmla="*/ 20 h 20"/>
                  <a:gd name="T6" fmla="*/ 0 w 56"/>
                  <a:gd name="T7" fmla="*/ 20 h 20"/>
                  <a:gd name="T8" fmla="*/ 0 w 56"/>
                  <a:gd name="T9" fmla="*/ 16 h 20"/>
                  <a:gd name="T10" fmla="*/ 0 w 56"/>
                  <a:gd name="T11" fmla="*/ 0 h 20"/>
                  <a:gd name="T12" fmla="*/ 56 w 56"/>
                  <a:gd name="T13" fmla="*/ 0 h 20"/>
                  <a:gd name="T14" fmla="*/ 56 w 56"/>
                  <a:gd name="T15" fmla="*/ 3 h 20"/>
                  <a:gd name="T16" fmla="*/ 0 w 56"/>
                  <a:gd name="T17" fmla="*/ 3 h 20"/>
                  <a:gd name="T18" fmla="*/ 0 w 56"/>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20"/>
                  <a:gd name="T32" fmla="*/ 56 w 56"/>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20">
                    <a:moveTo>
                      <a:pt x="0" y="16"/>
                    </a:moveTo>
                    <a:lnTo>
                      <a:pt x="56" y="16"/>
                    </a:lnTo>
                    <a:lnTo>
                      <a:pt x="56" y="20"/>
                    </a:lnTo>
                    <a:lnTo>
                      <a:pt x="0" y="20"/>
                    </a:lnTo>
                    <a:lnTo>
                      <a:pt x="0" y="16"/>
                    </a:lnTo>
                    <a:close/>
                    <a:moveTo>
                      <a:pt x="0" y="0"/>
                    </a:moveTo>
                    <a:lnTo>
                      <a:pt x="56" y="0"/>
                    </a:lnTo>
                    <a:lnTo>
                      <a:pt x="56" y="3"/>
                    </a:lnTo>
                    <a:lnTo>
                      <a:pt x="0" y="3"/>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49" name="Freeform 328"/>
              <p:cNvSpPr>
                <a:spLocks noEditPoints="1"/>
              </p:cNvSpPr>
              <p:nvPr/>
            </p:nvSpPr>
            <p:spPr bwMode="auto">
              <a:xfrm>
                <a:off x="2947" y="1634"/>
                <a:ext cx="46" cy="74"/>
              </a:xfrm>
              <a:custGeom>
                <a:avLst/>
                <a:gdLst>
                  <a:gd name="T0" fmla="*/ 30 w 46"/>
                  <a:gd name="T1" fmla="*/ 2 h 74"/>
                  <a:gd name="T2" fmla="*/ 27 w 46"/>
                  <a:gd name="T3" fmla="*/ 3 h 74"/>
                  <a:gd name="T4" fmla="*/ 25 w 46"/>
                  <a:gd name="T5" fmla="*/ 5 h 74"/>
                  <a:gd name="T6" fmla="*/ 22 w 46"/>
                  <a:gd name="T7" fmla="*/ 9 h 74"/>
                  <a:gd name="T8" fmla="*/ 17 w 46"/>
                  <a:gd name="T9" fmla="*/ 14 h 74"/>
                  <a:gd name="T10" fmla="*/ 14 w 46"/>
                  <a:gd name="T11" fmla="*/ 23 h 74"/>
                  <a:gd name="T12" fmla="*/ 11 w 46"/>
                  <a:gd name="T13" fmla="*/ 34 h 74"/>
                  <a:gd name="T14" fmla="*/ 9 w 46"/>
                  <a:gd name="T15" fmla="*/ 49 h 74"/>
                  <a:gd name="T16" fmla="*/ 7 w 46"/>
                  <a:gd name="T17" fmla="*/ 61 h 74"/>
                  <a:gd name="T18" fmla="*/ 10 w 46"/>
                  <a:gd name="T19" fmla="*/ 69 h 74"/>
                  <a:gd name="T20" fmla="*/ 13 w 46"/>
                  <a:gd name="T21" fmla="*/ 71 h 74"/>
                  <a:gd name="T22" fmla="*/ 15 w 46"/>
                  <a:gd name="T23" fmla="*/ 72 h 74"/>
                  <a:gd name="T24" fmla="*/ 17 w 46"/>
                  <a:gd name="T25" fmla="*/ 72 h 74"/>
                  <a:gd name="T26" fmla="*/ 22 w 46"/>
                  <a:gd name="T27" fmla="*/ 69 h 74"/>
                  <a:gd name="T28" fmla="*/ 26 w 46"/>
                  <a:gd name="T29" fmla="*/ 62 h 74"/>
                  <a:gd name="T30" fmla="*/ 32 w 46"/>
                  <a:gd name="T31" fmla="*/ 51 h 74"/>
                  <a:gd name="T32" fmla="*/ 35 w 46"/>
                  <a:gd name="T33" fmla="*/ 36 h 74"/>
                  <a:gd name="T34" fmla="*/ 37 w 46"/>
                  <a:gd name="T35" fmla="*/ 24 h 74"/>
                  <a:gd name="T36" fmla="*/ 38 w 46"/>
                  <a:gd name="T37" fmla="*/ 13 h 74"/>
                  <a:gd name="T38" fmla="*/ 36 w 46"/>
                  <a:gd name="T39" fmla="*/ 5 h 74"/>
                  <a:gd name="T40" fmla="*/ 34 w 46"/>
                  <a:gd name="T41" fmla="*/ 3 h 74"/>
                  <a:gd name="T42" fmla="*/ 30 w 46"/>
                  <a:gd name="T43" fmla="*/ 2 h 74"/>
                  <a:gd name="T44" fmla="*/ 30 w 46"/>
                  <a:gd name="T45" fmla="*/ 0 h 74"/>
                  <a:gd name="T46" fmla="*/ 34 w 46"/>
                  <a:gd name="T47" fmla="*/ 1 h 74"/>
                  <a:gd name="T48" fmla="*/ 38 w 46"/>
                  <a:gd name="T49" fmla="*/ 3 h 74"/>
                  <a:gd name="T50" fmla="*/ 41 w 46"/>
                  <a:gd name="T51" fmla="*/ 6 h 74"/>
                  <a:gd name="T52" fmla="*/ 45 w 46"/>
                  <a:gd name="T53" fmla="*/ 13 h 74"/>
                  <a:gd name="T54" fmla="*/ 46 w 46"/>
                  <a:gd name="T55" fmla="*/ 24 h 74"/>
                  <a:gd name="T56" fmla="*/ 45 w 46"/>
                  <a:gd name="T57" fmla="*/ 34 h 74"/>
                  <a:gd name="T58" fmla="*/ 43 w 46"/>
                  <a:gd name="T59" fmla="*/ 45 h 74"/>
                  <a:gd name="T60" fmla="*/ 34 w 46"/>
                  <a:gd name="T61" fmla="*/ 64 h 74"/>
                  <a:gd name="T62" fmla="*/ 30 w 46"/>
                  <a:gd name="T63" fmla="*/ 67 h 74"/>
                  <a:gd name="T64" fmla="*/ 26 w 46"/>
                  <a:gd name="T65" fmla="*/ 71 h 74"/>
                  <a:gd name="T66" fmla="*/ 23 w 46"/>
                  <a:gd name="T67" fmla="*/ 73 h 74"/>
                  <a:gd name="T68" fmla="*/ 21 w 46"/>
                  <a:gd name="T69" fmla="*/ 74 h 74"/>
                  <a:gd name="T70" fmla="*/ 15 w 46"/>
                  <a:gd name="T71" fmla="*/ 74 h 74"/>
                  <a:gd name="T72" fmla="*/ 12 w 46"/>
                  <a:gd name="T73" fmla="*/ 73 h 74"/>
                  <a:gd name="T74" fmla="*/ 7 w 46"/>
                  <a:gd name="T75" fmla="*/ 72 h 74"/>
                  <a:gd name="T76" fmla="*/ 4 w 46"/>
                  <a:gd name="T77" fmla="*/ 68 h 74"/>
                  <a:gd name="T78" fmla="*/ 1 w 46"/>
                  <a:gd name="T79" fmla="*/ 61 h 74"/>
                  <a:gd name="T80" fmla="*/ 0 w 46"/>
                  <a:gd name="T81" fmla="*/ 51 h 74"/>
                  <a:gd name="T82" fmla="*/ 1 w 46"/>
                  <a:gd name="T83" fmla="*/ 39 h 74"/>
                  <a:gd name="T84" fmla="*/ 4 w 46"/>
                  <a:gd name="T85" fmla="*/ 28 h 74"/>
                  <a:gd name="T86" fmla="*/ 11 w 46"/>
                  <a:gd name="T87" fmla="*/ 14 h 74"/>
                  <a:gd name="T88" fmla="*/ 17 w 46"/>
                  <a:gd name="T89" fmla="*/ 5 h 74"/>
                  <a:gd name="T90" fmla="*/ 22 w 46"/>
                  <a:gd name="T91" fmla="*/ 2 h 74"/>
                  <a:gd name="T92" fmla="*/ 30 w 46"/>
                  <a:gd name="T93" fmla="*/ 0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
                  <a:gd name="T142" fmla="*/ 0 h 74"/>
                  <a:gd name="T143" fmla="*/ 46 w 46"/>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 h="74">
                    <a:moveTo>
                      <a:pt x="30" y="2"/>
                    </a:moveTo>
                    <a:lnTo>
                      <a:pt x="27" y="3"/>
                    </a:lnTo>
                    <a:lnTo>
                      <a:pt x="25" y="5"/>
                    </a:lnTo>
                    <a:lnTo>
                      <a:pt x="22" y="9"/>
                    </a:lnTo>
                    <a:lnTo>
                      <a:pt x="17" y="14"/>
                    </a:lnTo>
                    <a:lnTo>
                      <a:pt x="14" y="23"/>
                    </a:lnTo>
                    <a:lnTo>
                      <a:pt x="11" y="34"/>
                    </a:lnTo>
                    <a:lnTo>
                      <a:pt x="9" y="49"/>
                    </a:lnTo>
                    <a:lnTo>
                      <a:pt x="7" y="61"/>
                    </a:lnTo>
                    <a:lnTo>
                      <a:pt x="10" y="69"/>
                    </a:lnTo>
                    <a:lnTo>
                      <a:pt x="13" y="71"/>
                    </a:lnTo>
                    <a:lnTo>
                      <a:pt x="15" y="72"/>
                    </a:lnTo>
                    <a:lnTo>
                      <a:pt x="17" y="72"/>
                    </a:lnTo>
                    <a:lnTo>
                      <a:pt x="22" y="69"/>
                    </a:lnTo>
                    <a:lnTo>
                      <a:pt x="26" y="62"/>
                    </a:lnTo>
                    <a:lnTo>
                      <a:pt x="32" y="51"/>
                    </a:lnTo>
                    <a:lnTo>
                      <a:pt x="35" y="36"/>
                    </a:lnTo>
                    <a:lnTo>
                      <a:pt x="37" y="24"/>
                    </a:lnTo>
                    <a:lnTo>
                      <a:pt x="38" y="13"/>
                    </a:lnTo>
                    <a:lnTo>
                      <a:pt x="36" y="5"/>
                    </a:lnTo>
                    <a:lnTo>
                      <a:pt x="34" y="3"/>
                    </a:lnTo>
                    <a:lnTo>
                      <a:pt x="30" y="2"/>
                    </a:lnTo>
                    <a:close/>
                    <a:moveTo>
                      <a:pt x="30" y="0"/>
                    </a:moveTo>
                    <a:lnTo>
                      <a:pt x="34" y="1"/>
                    </a:lnTo>
                    <a:lnTo>
                      <a:pt x="38" y="3"/>
                    </a:lnTo>
                    <a:lnTo>
                      <a:pt x="41" y="6"/>
                    </a:lnTo>
                    <a:lnTo>
                      <a:pt x="45" y="13"/>
                    </a:lnTo>
                    <a:lnTo>
                      <a:pt x="46" y="24"/>
                    </a:lnTo>
                    <a:lnTo>
                      <a:pt x="45" y="34"/>
                    </a:lnTo>
                    <a:lnTo>
                      <a:pt x="43" y="45"/>
                    </a:lnTo>
                    <a:lnTo>
                      <a:pt x="34" y="64"/>
                    </a:lnTo>
                    <a:lnTo>
                      <a:pt x="30" y="67"/>
                    </a:lnTo>
                    <a:lnTo>
                      <a:pt x="26" y="71"/>
                    </a:lnTo>
                    <a:lnTo>
                      <a:pt x="23" y="73"/>
                    </a:lnTo>
                    <a:lnTo>
                      <a:pt x="21" y="74"/>
                    </a:lnTo>
                    <a:lnTo>
                      <a:pt x="15" y="74"/>
                    </a:lnTo>
                    <a:lnTo>
                      <a:pt x="12" y="73"/>
                    </a:lnTo>
                    <a:lnTo>
                      <a:pt x="7" y="72"/>
                    </a:lnTo>
                    <a:lnTo>
                      <a:pt x="4" y="68"/>
                    </a:lnTo>
                    <a:lnTo>
                      <a:pt x="1" y="61"/>
                    </a:lnTo>
                    <a:lnTo>
                      <a:pt x="0" y="51"/>
                    </a:lnTo>
                    <a:lnTo>
                      <a:pt x="1" y="39"/>
                    </a:lnTo>
                    <a:lnTo>
                      <a:pt x="4" y="28"/>
                    </a:lnTo>
                    <a:lnTo>
                      <a:pt x="11" y="14"/>
                    </a:lnTo>
                    <a:lnTo>
                      <a:pt x="17" y="5"/>
                    </a:lnTo>
                    <a:lnTo>
                      <a:pt x="22" y="2"/>
                    </a:lnTo>
                    <a:lnTo>
                      <a:pt x="3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50" name="Freeform 329"/>
              <p:cNvSpPr>
                <a:spLocks/>
              </p:cNvSpPr>
              <p:nvPr/>
            </p:nvSpPr>
            <p:spPr bwMode="auto">
              <a:xfrm>
                <a:off x="2997" y="1698"/>
                <a:ext cx="10" cy="10"/>
              </a:xfrm>
              <a:custGeom>
                <a:avLst/>
                <a:gdLst>
                  <a:gd name="T0" fmla="*/ 2 w 10"/>
                  <a:gd name="T1" fmla="*/ 0 h 10"/>
                  <a:gd name="T2" fmla="*/ 7 w 10"/>
                  <a:gd name="T3" fmla="*/ 0 h 10"/>
                  <a:gd name="T4" fmla="*/ 9 w 10"/>
                  <a:gd name="T5" fmla="*/ 1 h 10"/>
                  <a:gd name="T6" fmla="*/ 10 w 10"/>
                  <a:gd name="T7" fmla="*/ 2 h 10"/>
                  <a:gd name="T8" fmla="*/ 10 w 10"/>
                  <a:gd name="T9" fmla="*/ 7 h 10"/>
                  <a:gd name="T10" fmla="*/ 9 w 10"/>
                  <a:gd name="T11" fmla="*/ 9 h 10"/>
                  <a:gd name="T12" fmla="*/ 7 w 10"/>
                  <a:gd name="T13" fmla="*/ 10 h 10"/>
                  <a:gd name="T14" fmla="*/ 2 w 10"/>
                  <a:gd name="T15" fmla="*/ 10 h 10"/>
                  <a:gd name="T16" fmla="*/ 1 w 10"/>
                  <a:gd name="T17" fmla="*/ 9 h 10"/>
                  <a:gd name="T18" fmla="*/ 0 w 10"/>
                  <a:gd name="T19" fmla="*/ 7 h 10"/>
                  <a:gd name="T20" fmla="*/ 0 w 10"/>
                  <a:gd name="T21" fmla="*/ 2 h 10"/>
                  <a:gd name="T22" fmla="*/ 2 w 10"/>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0"/>
                  <a:gd name="T38" fmla="*/ 10 w 10"/>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0">
                    <a:moveTo>
                      <a:pt x="2" y="0"/>
                    </a:moveTo>
                    <a:lnTo>
                      <a:pt x="7" y="0"/>
                    </a:lnTo>
                    <a:lnTo>
                      <a:pt x="9" y="1"/>
                    </a:lnTo>
                    <a:lnTo>
                      <a:pt x="10" y="2"/>
                    </a:lnTo>
                    <a:lnTo>
                      <a:pt x="10" y="7"/>
                    </a:lnTo>
                    <a:lnTo>
                      <a:pt x="9" y="9"/>
                    </a:lnTo>
                    <a:lnTo>
                      <a:pt x="7" y="10"/>
                    </a:lnTo>
                    <a:lnTo>
                      <a:pt x="2" y="10"/>
                    </a:lnTo>
                    <a:lnTo>
                      <a:pt x="1" y="9"/>
                    </a:lnTo>
                    <a:lnTo>
                      <a:pt x="0" y="7"/>
                    </a:lnTo>
                    <a:lnTo>
                      <a:pt x="0" y="2"/>
                    </a:lnTo>
                    <a:lnTo>
                      <a:pt x="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51" name="Freeform 330"/>
              <p:cNvSpPr>
                <a:spLocks/>
              </p:cNvSpPr>
              <p:nvPr/>
            </p:nvSpPr>
            <p:spPr bwMode="auto">
              <a:xfrm>
                <a:off x="3024" y="1634"/>
                <a:ext cx="46" cy="74"/>
              </a:xfrm>
              <a:custGeom>
                <a:avLst/>
                <a:gdLst>
                  <a:gd name="T0" fmla="*/ 35 w 46"/>
                  <a:gd name="T1" fmla="*/ 1 h 74"/>
                  <a:gd name="T2" fmla="*/ 40 w 46"/>
                  <a:gd name="T3" fmla="*/ 3 h 74"/>
                  <a:gd name="T4" fmla="*/ 45 w 46"/>
                  <a:gd name="T5" fmla="*/ 11 h 74"/>
                  <a:gd name="T6" fmla="*/ 44 w 46"/>
                  <a:gd name="T7" fmla="*/ 20 h 74"/>
                  <a:gd name="T8" fmla="*/ 39 w 46"/>
                  <a:gd name="T9" fmla="*/ 25 h 74"/>
                  <a:gd name="T10" fmla="*/ 34 w 46"/>
                  <a:gd name="T11" fmla="*/ 29 h 74"/>
                  <a:gd name="T12" fmla="*/ 33 w 46"/>
                  <a:gd name="T13" fmla="*/ 32 h 74"/>
                  <a:gd name="T14" fmla="*/ 38 w 46"/>
                  <a:gd name="T15" fmla="*/ 38 h 74"/>
                  <a:gd name="T16" fmla="*/ 40 w 46"/>
                  <a:gd name="T17" fmla="*/ 43 h 74"/>
                  <a:gd name="T18" fmla="*/ 39 w 46"/>
                  <a:gd name="T19" fmla="*/ 56 h 74"/>
                  <a:gd name="T20" fmla="*/ 34 w 46"/>
                  <a:gd name="T21" fmla="*/ 65 h 74"/>
                  <a:gd name="T22" fmla="*/ 22 w 46"/>
                  <a:gd name="T23" fmla="*/ 73 h 74"/>
                  <a:gd name="T24" fmla="*/ 6 w 46"/>
                  <a:gd name="T25" fmla="*/ 74 h 74"/>
                  <a:gd name="T26" fmla="*/ 1 w 46"/>
                  <a:gd name="T27" fmla="*/ 69 h 74"/>
                  <a:gd name="T28" fmla="*/ 0 w 46"/>
                  <a:gd name="T29" fmla="*/ 66 h 74"/>
                  <a:gd name="T30" fmla="*/ 3 w 46"/>
                  <a:gd name="T31" fmla="*/ 64 h 74"/>
                  <a:gd name="T32" fmla="*/ 10 w 46"/>
                  <a:gd name="T33" fmla="*/ 65 h 74"/>
                  <a:gd name="T34" fmla="*/ 14 w 46"/>
                  <a:gd name="T35" fmla="*/ 66 h 74"/>
                  <a:gd name="T36" fmla="*/ 16 w 46"/>
                  <a:gd name="T37" fmla="*/ 67 h 74"/>
                  <a:gd name="T38" fmla="*/ 25 w 46"/>
                  <a:gd name="T39" fmla="*/ 66 h 74"/>
                  <a:gd name="T40" fmla="*/ 28 w 46"/>
                  <a:gd name="T41" fmla="*/ 62 h 74"/>
                  <a:gd name="T42" fmla="*/ 31 w 46"/>
                  <a:gd name="T43" fmla="*/ 55 h 74"/>
                  <a:gd name="T44" fmla="*/ 28 w 46"/>
                  <a:gd name="T45" fmla="*/ 41 h 74"/>
                  <a:gd name="T46" fmla="*/ 23 w 46"/>
                  <a:gd name="T47" fmla="*/ 36 h 74"/>
                  <a:gd name="T48" fmla="*/ 15 w 46"/>
                  <a:gd name="T49" fmla="*/ 34 h 74"/>
                  <a:gd name="T50" fmla="*/ 12 w 46"/>
                  <a:gd name="T51" fmla="*/ 33 h 74"/>
                  <a:gd name="T52" fmla="*/ 31 w 46"/>
                  <a:gd name="T53" fmla="*/ 25 h 74"/>
                  <a:gd name="T54" fmla="*/ 36 w 46"/>
                  <a:gd name="T55" fmla="*/ 19 h 74"/>
                  <a:gd name="T56" fmla="*/ 35 w 46"/>
                  <a:gd name="T57" fmla="*/ 11 h 74"/>
                  <a:gd name="T58" fmla="*/ 29 w 46"/>
                  <a:gd name="T59" fmla="*/ 8 h 74"/>
                  <a:gd name="T60" fmla="*/ 22 w 46"/>
                  <a:gd name="T61" fmla="*/ 8 h 74"/>
                  <a:gd name="T62" fmla="*/ 15 w 46"/>
                  <a:gd name="T63" fmla="*/ 13 h 74"/>
                  <a:gd name="T64" fmla="*/ 17 w 46"/>
                  <a:gd name="T65" fmla="*/ 8 h 74"/>
                  <a:gd name="T66" fmla="*/ 26 w 46"/>
                  <a:gd name="T67" fmla="*/ 1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74"/>
                  <a:gd name="T104" fmla="*/ 46 w 46"/>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74">
                    <a:moveTo>
                      <a:pt x="30" y="0"/>
                    </a:moveTo>
                    <a:lnTo>
                      <a:pt x="35" y="1"/>
                    </a:lnTo>
                    <a:lnTo>
                      <a:pt x="38" y="2"/>
                    </a:lnTo>
                    <a:lnTo>
                      <a:pt x="40" y="3"/>
                    </a:lnTo>
                    <a:lnTo>
                      <a:pt x="45" y="8"/>
                    </a:lnTo>
                    <a:lnTo>
                      <a:pt x="45" y="11"/>
                    </a:lnTo>
                    <a:lnTo>
                      <a:pt x="46" y="13"/>
                    </a:lnTo>
                    <a:lnTo>
                      <a:pt x="44" y="20"/>
                    </a:lnTo>
                    <a:lnTo>
                      <a:pt x="41" y="23"/>
                    </a:lnTo>
                    <a:lnTo>
                      <a:pt x="39" y="25"/>
                    </a:lnTo>
                    <a:lnTo>
                      <a:pt x="37" y="27"/>
                    </a:lnTo>
                    <a:lnTo>
                      <a:pt x="34" y="29"/>
                    </a:lnTo>
                    <a:lnTo>
                      <a:pt x="29" y="31"/>
                    </a:lnTo>
                    <a:lnTo>
                      <a:pt x="33" y="32"/>
                    </a:lnTo>
                    <a:lnTo>
                      <a:pt x="36" y="34"/>
                    </a:lnTo>
                    <a:lnTo>
                      <a:pt x="38" y="38"/>
                    </a:lnTo>
                    <a:lnTo>
                      <a:pt x="39" y="40"/>
                    </a:lnTo>
                    <a:lnTo>
                      <a:pt x="40" y="43"/>
                    </a:lnTo>
                    <a:lnTo>
                      <a:pt x="40" y="52"/>
                    </a:lnTo>
                    <a:lnTo>
                      <a:pt x="39" y="56"/>
                    </a:lnTo>
                    <a:lnTo>
                      <a:pt x="37" y="61"/>
                    </a:lnTo>
                    <a:lnTo>
                      <a:pt x="34" y="65"/>
                    </a:lnTo>
                    <a:lnTo>
                      <a:pt x="30" y="68"/>
                    </a:lnTo>
                    <a:lnTo>
                      <a:pt x="22" y="73"/>
                    </a:lnTo>
                    <a:lnTo>
                      <a:pt x="17" y="74"/>
                    </a:lnTo>
                    <a:lnTo>
                      <a:pt x="6" y="74"/>
                    </a:lnTo>
                    <a:lnTo>
                      <a:pt x="2" y="72"/>
                    </a:lnTo>
                    <a:lnTo>
                      <a:pt x="1" y="69"/>
                    </a:lnTo>
                    <a:lnTo>
                      <a:pt x="0" y="68"/>
                    </a:lnTo>
                    <a:lnTo>
                      <a:pt x="0" y="66"/>
                    </a:lnTo>
                    <a:lnTo>
                      <a:pt x="1" y="65"/>
                    </a:lnTo>
                    <a:lnTo>
                      <a:pt x="3" y="64"/>
                    </a:lnTo>
                    <a:lnTo>
                      <a:pt x="8" y="64"/>
                    </a:lnTo>
                    <a:lnTo>
                      <a:pt x="10" y="65"/>
                    </a:lnTo>
                    <a:lnTo>
                      <a:pt x="12" y="65"/>
                    </a:lnTo>
                    <a:lnTo>
                      <a:pt x="14" y="66"/>
                    </a:lnTo>
                    <a:lnTo>
                      <a:pt x="15" y="66"/>
                    </a:lnTo>
                    <a:lnTo>
                      <a:pt x="16" y="67"/>
                    </a:lnTo>
                    <a:lnTo>
                      <a:pt x="23" y="67"/>
                    </a:lnTo>
                    <a:lnTo>
                      <a:pt x="25" y="66"/>
                    </a:lnTo>
                    <a:lnTo>
                      <a:pt x="27" y="64"/>
                    </a:lnTo>
                    <a:lnTo>
                      <a:pt x="28" y="62"/>
                    </a:lnTo>
                    <a:lnTo>
                      <a:pt x="30" y="58"/>
                    </a:lnTo>
                    <a:lnTo>
                      <a:pt x="31" y="55"/>
                    </a:lnTo>
                    <a:lnTo>
                      <a:pt x="31" y="47"/>
                    </a:lnTo>
                    <a:lnTo>
                      <a:pt x="28" y="41"/>
                    </a:lnTo>
                    <a:lnTo>
                      <a:pt x="26" y="39"/>
                    </a:lnTo>
                    <a:lnTo>
                      <a:pt x="23" y="36"/>
                    </a:lnTo>
                    <a:lnTo>
                      <a:pt x="19" y="35"/>
                    </a:lnTo>
                    <a:lnTo>
                      <a:pt x="15" y="34"/>
                    </a:lnTo>
                    <a:lnTo>
                      <a:pt x="12" y="34"/>
                    </a:lnTo>
                    <a:lnTo>
                      <a:pt x="12" y="33"/>
                    </a:lnTo>
                    <a:lnTo>
                      <a:pt x="24" y="30"/>
                    </a:lnTo>
                    <a:lnTo>
                      <a:pt x="31" y="25"/>
                    </a:lnTo>
                    <a:lnTo>
                      <a:pt x="35" y="22"/>
                    </a:lnTo>
                    <a:lnTo>
                      <a:pt x="36" y="19"/>
                    </a:lnTo>
                    <a:lnTo>
                      <a:pt x="36" y="13"/>
                    </a:lnTo>
                    <a:lnTo>
                      <a:pt x="35" y="11"/>
                    </a:lnTo>
                    <a:lnTo>
                      <a:pt x="31" y="8"/>
                    </a:lnTo>
                    <a:lnTo>
                      <a:pt x="29" y="8"/>
                    </a:lnTo>
                    <a:lnTo>
                      <a:pt x="26" y="7"/>
                    </a:lnTo>
                    <a:lnTo>
                      <a:pt x="22" y="8"/>
                    </a:lnTo>
                    <a:lnTo>
                      <a:pt x="18" y="10"/>
                    </a:lnTo>
                    <a:lnTo>
                      <a:pt x="15" y="13"/>
                    </a:lnTo>
                    <a:lnTo>
                      <a:pt x="14" y="13"/>
                    </a:lnTo>
                    <a:lnTo>
                      <a:pt x="17" y="8"/>
                    </a:lnTo>
                    <a:lnTo>
                      <a:pt x="20" y="3"/>
                    </a:lnTo>
                    <a:lnTo>
                      <a:pt x="26" y="1"/>
                    </a:lnTo>
                    <a:lnTo>
                      <a:pt x="3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52" name="Freeform 331"/>
              <p:cNvSpPr>
                <a:spLocks noEditPoints="1"/>
              </p:cNvSpPr>
              <p:nvPr/>
            </p:nvSpPr>
            <p:spPr bwMode="auto">
              <a:xfrm>
                <a:off x="3080" y="1634"/>
                <a:ext cx="49" cy="74"/>
              </a:xfrm>
              <a:custGeom>
                <a:avLst/>
                <a:gdLst>
                  <a:gd name="T0" fmla="*/ 21 w 49"/>
                  <a:gd name="T1" fmla="*/ 30 h 74"/>
                  <a:gd name="T2" fmla="*/ 19 w 49"/>
                  <a:gd name="T3" fmla="*/ 31 h 74"/>
                  <a:gd name="T4" fmla="*/ 18 w 49"/>
                  <a:gd name="T5" fmla="*/ 31 h 74"/>
                  <a:gd name="T6" fmla="*/ 16 w 49"/>
                  <a:gd name="T7" fmla="*/ 32 h 74"/>
                  <a:gd name="T8" fmla="*/ 15 w 49"/>
                  <a:gd name="T9" fmla="*/ 33 h 74"/>
                  <a:gd name="T10" fmla="*/ 8 w 49"/>
                  <a:gd name="T11" fmla="*/ 47 h 74"/>
                  <a:gd name="T12" fmla="*/ 7 w 49"/>
                  <a:gd name="T13" fmla="*/ 60 h 74"/>
                  <a:gd name="T14" fmla="*/ 7 w 49"/>
                  <a:gd name="T15" fmla="*/ 63 h 74"/>
                  <a:gd name="T16" fmla="*/ 8 w 49"/>
                  <a:gd name="T17" fmla="*/ 66 h 74"/>
                  <a:gd name="T18" fmla="*/ 13 w 49"/>
                  <a:gd name="T19" fmla="*/ 71 h 74"/>
                  <a:gd name="T20" fmla="*/ 15 w 49"/>
                  <a:gd name="T21" fmla="*/ 72 h 74"/>
                  <a:gd name="T22" fmla="*/ 17 w 49"/>
                  <a:gd name="T23" fmla="*/ 72 h 74"/>
                  <a:gd name="T24" fmla="*/ 21 w 49"/>
                  <a:gd name="T25" fmla="*/ 71 h 74"/>
                  <a:gd name="T26" fmla="*/ 23 w 49"/>
                  <a:gd name="T27" fmla="*/ 69 h 74"/>
                  <a:gd name="T28" fmla="*/ 26 w 49"/>
                  <a:gd name="T29" fmla="*/ 66 h 74"/>
                  <a:gd name="T30" fmla="*/ 28 w 49"/>
                  <a:gd name="T31" fmla="*/ 63 h 74"/>
                  <a:gd name="T32" fmla="*/ 33 w 49"/>
                  <a:gd name="T33" fmla="*/ 54 h 74"/>
                  <a:gd name="T34" fmla="*/ 34 w 49"/>
                  <a:gd name="T35" fmla="*/ 43 h 74"/>
                  <a:gd name="T36" fmla="*/ 34 w 49"/>
                  <a:gd name="T37" fmla="*/ 39 h 74"/>
                  <a:gd name="T38" fmla="*/ 33 w 49"/>
                  <a:gd name="T39" fmla="*/ 35 h 74"/>
                  <a:gd name="T40" fmla="*/ 28 w 49"/>
                  <a:gd name="T41" fmla="*/ 31 h 74"/>
                  <a:gd name="T42" fmla="*/ 26 w 49"/>
                  <a:gd name="T43" fmla="*/ 30 h 74"/>
                  <a:gd name="T44" fmla="*/ 21 w 49"/>
                  <a:gd name="T45" fmla="*/ 30 h 74"/>
                  <a:gd name="T46" fmla="*/ 49 w 49"/>
                  <a:gd name="T47" fmla="*/ 0 h 74"/>
                  <a:gd name="T48" fmla="*/ 49 w 49"/>
                  <a:gd name="T49" fmla="*/ 2 h 74"/>
                  <a:gd name="T50" fmla="*/ 40 w 49"/>
                  <a:gd name="T51" fmla="*/ 6 h 74"/>
                  <a:gd name="T52" fmla="*/ 31 w 49"/>
                  <a:gd name="T53" fmla="*/ 11 h 74"/>
                  <a:gd name="T54" fmla="*/ 26 w 49"/>
                  <a:gd name="T55" fmla="*/ 17 h 74"/>
                  <a:gd name="T56" fmla="*/ 22 w 49"/>
                  <a:gd name="T57" fmla="*/ 22 h 74"/>
                  <a:gd name="T58" fmla="*/ 17 w 49"/>
                  <a:gd name="T59" fmla="*/ 29 h 74"/>
                  <a:gd name="T60" fmla="*/ 24 w 49"/>
                  <a:gd name="T61" fmla="*/ 27 h 74"/>
                  <a:gd name="T62" fmla="*/ 33 w 49"/>
                  <a:gd name="T63" fmla="*/ 27 h 74"/>
                  <a:gd name="T64" fmla="*/ 36 w 49"/>
                  <a:gd name="T65" fmla="*/ 29 h 74"/>
                  <a:gd name="T66" fmla="*/ 40 w 49"/>
                  <a:gd name="T67" fmla="*/ 33 h 74"/>
                  <a:gd name="T68" fmla="*/ 42 w 49"/>
                  <a:gd name="T69" fmla="*/ 40 h 74"/>
                  <a:gd name="T70" fmla="*/ 42 w 49"/>
                  <a:gd name="T71" fmla="*/ 44 h 74"/>
                  <a:gd name="T72" fmla="*/ 40 w 49"/>
                  <a:gd name="T73" fmla="*/ 55 h 74"/>
                  <a:gd name="T74" fmla="*/ 35 w 49"/>
                  <a:gd name="T75" fmla="*/ 65 h 74"/>
                  <a:gd name="T76" fmla="*/ 26 w 49"/>
                  <a:gd name="T77" fmla="*/ 72 h 74"/>
                  <a:gd name="T78" fmla="*/ 17 w 49"/>
                  <a:gd name="T79" fmla="*/ 74 h 74"/>
                  <a:gd name="T80" fmla="*/ 13 w 49"/>
                  <a:gd name="T81" fmla="*/ 74 h 74"/>
                  <a:gd name="T82" fmla="*/ 10 w 49"/>
                  <a:gd name="T83" fmla="*/ 72 h 74"/>
                  <a:gd name="T84" fmla="*/ 6 w 49"/>
                  <a:gd name="T85" fmla="*/ 71 h 74"/>
                  <a:gd name="T86" fmla="*/ 2 w 49"/>
                  <a:gd name="T87" fmla="*/ 64 h 74"/>
                  <a:gd name="T88" fmla="*/ 0 w 49"/>
                  <a:gd name="T89" fmla="*/ 57 h 74"/>
                  <a:gd name="T90" fmla="*/ 0 w 49"/>
                  <a:gd name="T91" fmla="*/ 53 h 74"/>
                  <a:gd name="T92" fmla="*/ 1 w 49"/>
                  <a:gd name="T93" fmla="*/ 43 h 74"/>
                  <a:gd name="T94" fmla="*/ 5 w 49"/>
                  <a:gd name="T95" fmla="*/ 32 h 74"/>
                  <a:gd name="T96" fmla="*/ 11 w 49"/>
                  <a:gd name="T97" fmla="*/ 22 h 74"/>
                  <a:gd name="T98" fmla="*/ 18 w 49"/>
                  <a:gd name="T99" fmla="*/ 13 h 74"/>
                  <a:gd name="T100" fmla="*/ 29 w 49"/>
                  <a:gd name="T101" fmla="*/ 7 h 74"/>
                  <a:gd name="T102" fmla="*/ 36 w 49"/>
                  <a:gd name="T103" fmla="*/ 3 h 74"/>
                  <a:gd name="T104" fmla="*/ 39 w 49"/>
                  <a:gd name="T105" fmla="*/ 2 h 74"/>
                  <a:gd name="T106" fmla="*/ 44 w 49"/>
                  <a:gd name="T107" fmla="*/ 1 h 74"/>
                  <a:gd name="T108" fmla="*/ 49 w 49"/>
                  <a:gd name="T109" fmla="*/ 0 h 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
                  <a:gd name="T166" fmla="*/ 0 h 74"/>
                  <a:gd name="T167" fmla="*/ 49 w 49"/>
                  <a:gd name="T168" fmla="*/ 74 h 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 h="74">
                    <a:moveTo>
                      <a:pt x="21" y="30"/>
                    </a:moveTo>
                    <a:lnTo>
                      <a:pt x="19" y="31"/>
                    </a:lnTo>
                    <a:lnTo>
                      <a:pt x="18" y="31"/>
                    </a:lnTo>
                    <a:lnTo>
                      <a:pt x="16" y="32"/>
                    </a:lnTo>
                    <a:lnTo>
                      <a:pt x="15" y="33"/>
                    </a:lnTo>
                    <a:lnTo>
                      <a:pt x="8" y="47"/>
                    </a:lnTo>
                    <a:lnTo>
                      <a:pt x="7" y="60"/>
                    </a:lnTo>
                    <a:lnTo>
                      <a:pt x="7" y="63"/>
                    </a:lnTo>
                    <a:lnTo>
                      <a:pt x="8" y="66"/>
                    </a:lnTo>
                    <a:lnTo>
                      <a:pt x="13" y="71"/>
                    </a:lnTo>
                    <a:lnTo>
                      <a:pt x="15" y="72"/>
                    </a:lnTo>
                    <a:lnTo>
                      <a:pt x="17" y="72"/>
                    </a:lnTo>
                    <a:lnTo>
                      <a:pt x="21" y="71"/>
                    </a:lnTo>
                    <a:lnTo>
                      <a:pt x="23" y="69"/>
                    </a:lnTo>
                    <a:lnTo>
                      <a:pt x="26" y="66"/>
                    </a:lnTo>
                    <a:lnTo>
                      <a:pt x="28" y="63"/>
                    </a:lnTo>
                    <a:lnTo>
                      <a:pt x="33" y="54"/>
                    </a:lnTo>
                    <a:lnTo>
                      <a:pt x="34" y="43"/>
                    </a:lnTo>
                    <a:lnTo>
                      <a:pt x="34" y="39"/>
                    </a:lnTo>
                    <a:lnTo>
                      <a:pt x="33" y="35"/>
                    </a:lnTo>
                    <a:lnTo>
                      <a:pt x="28" y="31"/>
                    </a:lnTo>
                    <a:lnTo>
                      <a:pt x="26" y="30"/>
                    </a:lnTo>
                    <a:lnTo>
                      <a:pt x="21" y="30"/>
                    </a:lnTo>
                    <a:close/>
                    <a:moveTo>
                      <a:pt x="49" y="0"/>
                    </a:moveTo>
                    <a:lnTo>
                      <a:pt x="49" y="2"/>
                    </a:lnTo>
                    <a:lnTo>
                      <a:pt x="40" y="6"/>
                    </a:lnTo>
                    <a:lnTo>
                      <a:pt x="31" y="11"/>
                    </a:lnTo>
                    <a:lnTo>
                      <a:pt x="26" y="17"/>
                    </a:lnTo>
                    <a:lnTo>
                      <a:pt x="22" y="22"/>
                    </a:lnTo>
                    <a:lnTo>
                      <a:pt x="17" y="29"/>
                    </a:lnTo>
                    <a:lnTo>
                      <a:pt x="24" y="27"/>
                    </a:lnTo>
                    <a:lnTo>
                      <a:pt x="33" y="27"/>
                    </a:lnTo>
                    <a:lnTo>
                      <a:pt x="36" y="29"/>
                    </a:lnTo>
                    <a:lnTo>
                      <a:pt x="40" y="33"/>
                    </a:lnTo>
                    <a:lnTo>
                      <a:pt x="42" y="40"/>
                    </a:lnTo>
                    <a:lnTo>
                      <a:pt x="42" y="44"/>
                    </a:lnTo>
                    <a:lnTo>
                      <a:pt x="40" y="55"/>
                    </a:lnTo>
                    <a:lnTo>
                      <a:pt x="35" y="65"/>
                    </a:lnTo>
                    <a:lnTo>
                      <a:pt x="26" y="72"/>
                    </a:lnTo>
                    <a:lnTo>
                      <a:pt x="17" y="74"/>
                    </a:lnTo>
                    <a:lnTo>
                      <a:pt x="13" y="74"/>
                    </a:lnTo>
                    <a:lnTo>
                      <a:pt x="10" y="72"/>
                    </a:lnTo>
                    <a:lnTo>
                      <a:pt x="6" y="71"/>
                    </a:lnTo>
                    <a:lnTo>
                      <a:pt x="2" y="64"/>
                    </a:lnTo>
                    <a:lnTo>
                      <a:pt x="0" y="57"/>
                    </a:lnTo>
                    <a:lnTo>
                      <a:pt x="0" y="53"/>
                    </a:lnTo>
                    <a:lnTo>
                      <a:pt x="1" y="43"/>
                    </a:lnTo>
                    <a:lnTo>
                      <a:pt x="5" y="32"/>
                    </a:lnTo>
                    <a:lnTo>
                      <a:pt x="11" y="22"/>
                    </a:lnTo>
                    <a:lnTo>
                      <a:pt x="18" y="13"/>
                    </a:lnTo>
                    <a:lnTo>
                      <a:pt x="29" y="7"/>
                    </a:lnTo>
                    <a:lnTo>
                      <a:pt x="36" y="3"/>
                    </a:lnTo>
                    <a:lnTo>
                      <a:pt x="39" y="2"/>
                    </a:lnTo>
                    <a:lnTo>
                      <a:pt x="44" y="1"/>
                    </a:lnTo>
                    <a:lnTo>
                      <a:pt x="4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53" name="Freeform 332"/>
              <p:cNvSpPr>
                <a:spLocks/>
              </p:cNvSpPr>
              <p:nvPr/>
            </p:nvSpPr>
            <p:spPr bwMode="auto">
              <a:xfrm>
                <a:off x="2630" y="1006"/>
                <a:ext cx="29" cy="62"/>
              </a:xfrm>
              <a:custGeom>
                <a:avLst/>
                <a:gdLst>
                  <a:gd name="T0" fmla="*/ 21 w 29"/>
                  <a:gd name="T1" fmla="*/ 0 h 62"/>
                  <a:gd name="T2" fmla="*/ 25 w 29"/>
                  <a:gd name="T3" fmla="*/ 0 h 62"/>
                  <a:gd name="T4" fmla="*/ 20 w 29"/>
                  <a:gd name="T5" fmla="*/ 15 h 62"/>
                  <a:gd name="T6" fmla="*/ 29 w 29"/>
                  <a:gd name="T7" fmla="*/ 15 h 62"/>
                  <a:gd name="T8" fmla="*/ 29 w 29"/>
                  <a:gd name="T9" fmla="*/ 17 h 62"/>
                  <a:gd name="T10" fmla="*/ 19 w 29"/>
                  <a:gd name="T11" fmla="*/ 17 h 62"/>
                  <a:gd name="T12" fmla="*/ 10 w 29"/>
                  <a:gd name="T13" fmla="*/ 49 h 62"/>
                  <a:gd name="T14" fmla="*/ 9 w 29"/>
                  <a:gd name="T15" fmla="*/ 51 h 62"/>
                  <a:gd name="T16" fmla="*/ 9 w 29"/>
                  <a:gd name="T17" fmla="*/ 58 h 62"/>
                  <a:gd name="T18" fmla="*/ 10 w 29"/>
                  <a:gd name="T19" fmla="*/ 58 h 62"/>
                  <a:gd name="T20" fmla="*/ 12 w 29"/>
                  <a:gd name="T21" fmla="*/ 56 h 62"/>
                  <a:gd name="T22" fmla="*/ 14 w 29"/>
                  <a:gd name="T23" fmla="*/ 56 h 62"/>
                  <a:gd name="T24" fmla="*/ 15 w 29"/>
                  <a:gd name="T25" fmla="*/ 55 h 62"/>
                  <a:gd name="T26" fmla="*/ 16 w 29"/>
                  <a:gd name="T27" fmla="*/ 53 h 62"/>
                  <a:gd name="T28" fmla="*/ 18 w 29"/>
                  <a:gd name="T29" fmla="*/ 50 h 62"/>
                  <a:gd name="T30" fmla="*/ 19 w 29"/>
                  <a:gd name="T31" fmla="*/ 51 h 62"/>
                  <a:gd name="T32" fmla="*/ 17 w 29"/>
                  <a:gd name="T33" fmla="*/ 55 h 62"/>
                  <a:gd name="T34" fmla="*/ 12 w 29"/>
                  <a:gd name="T35" fmla="*/ 59 h 62"/>
                  <a:gd name="T36" fmla="*/ 10 w 29"/>
                  <a:gd name="T37" fmla="*/ 60 h 62"/>
                  <a:gd name="T38" fmla="*/ 8 w 29"/>
                  <a:gd name="T39" fmla="*/ 62 h 62"/>
                  <a:gd name="T40" fmla="*/ 4 w 29"/>
                  <a:gd name="T41" fmla="*/ 62 h 62"/>
                  <a:gd name="T42" fmla="*/ 1 w 29"/>
                  <a:gd name="T43" fmla="*/ 61 h 62"/>
                  <a:gd name="T44" fmla="*/ 0 w 29"/>
                  <a:gd name="T45" fmla="*/ 59 h 62"/>
                  <a:gd name="T46" fmla="*/ 0 w 29"/>
                  <a:gd name="T47" fmla="*/ 56 h 62"/>
                  <a:gd name="T48" fmla="*/ 1 w 29"/>
                  <a:gd name="T49" fmla="*/ 53 h 62"/>
                  <a:gd name="T50" fmla="*/ 3 w 29"/>
                  <a:gd name="T51" fmla="*/ 48 h 62"/>
                  <a:gd name="T52" fmla="*/ 11 w 29"/>
                  <a:gd name="T53" fmla="*/ 17 h 62"/>
                  <a:gd name="T54" fmla="*/ 3 w 29"/>
                  <a:gd name="T55" fmla="*/ 17 h 62"/>
                  <a:gd name="T56" fmla="*/ 4 w 29"/>
                  <a:gd name="T57" fmla="*/ 16 h 62"/>
                  <a:gd name="T58" fmla="*/ 9 w 29"/>
                  <a:gd name="T59" fmla="*/ 14 h 62"/>
                  <a:gd name="T60" fmla="*/ 14 w 29"/>
                  <a:gd name="T61" fmla="*/ 12 h 62"/>
                  <a:gd name="T62" fmla="*/ 18 w 29"/>
                  <a:gd name="T63" fmla="*/ 8 h 62"/>
                  <a:gd name="T64" fmla="*/ 20 w 29"/>
                  <a:gd name="T65" fmla="*/ 4 h 62"/>
                  <a:gd name="T66" fmla="*/ 21 w 29"/>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62"/>
                  <a:gd name="T104" fmla="*/ 29 w 29"/>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62">
                    <a:moveTo>
                      <a:pt x="21" y="0"/>
                    </a:moveTo>
                    <a:lnTo>
                      <a:pt x="25" y="0"/>
                    </a:lnTo>
                    <a:lnTo>
                      <a:pt x="20" y="15"/>
                    </a:lnTo>
                    <a:lnTo>
                      <a:pt x="29" y="15"/>
                    </a:lnTo>
                    <a:lnTo>
                      <a:pt x="29" y="17"/>
                    </a:lnTo>
                    <a:lnTo>
                      <a:pt x="19" y="17"/>
                    </a:lnTo>
                    <a:lnTo>
                      <a:pt x="10" y="49"/>
                    </a:lnTo>
                    <a:lnTo>
                      <a:pt x="9" y="51"/>
                    </a:lnTo>
                    <a:lnTo>
                      <a:pt x="9" y="58"/>
                    </a:lnTo>
                    <a:lnTo>
                      <a:pt x="10" y="58"/>
                    </a:lnTo>
                    <a:lnTo>
                      <a:pt x="12" y="56"/>
                    </a:lnTo>
                    <a:lnTo>
                      <a:pt x="14" y="56"/>
                    </a:lnTo>
                    <a:lnTo>
                      <a:pt x="15" y="55"/>
                    </a:lnTo>
                    <a:lnTo>
                      <a:pt x="16" y="53"/>
                    </a:lnTo>
                    <a:lnTo>
                      <a:pt x="18" y="50"/>
                    </a:lnTo>
                    <a:lnTo>
                      <a:pt x="19" y="51"/>
                    </a:lnTo>
                    <a:lnTo>
                      <a:pt x="17" y="55"/>
                    </a:lnTo>
                    <a:lnTo>
                      <a:pt x="12" y="59"/>
                    </a:lnTo>
                    <a:lnTo>
                      <a:pt x="10" y="60"/>
                    </a:lnTo>
                    <a:lnTo>
                      <a:pt x="8" y="62"/>
                    </a:lnTo>
                    <a:lnTo>
                      <a:pt x="4" y="62"/>
                    </a:lnTo>
                    <a:lnTo>
                      <a:pt x="1" y="61"/>
                    </a:lnTo>
                    <a:lnTo>
                      <a:pt x="0" y="59"/>
                    </a:lnTo>
                    <a:lnTo>
                      <a:pt x="0" y="56"/>
                    </a:lnTo>
                    <a:lnTo>
                      <a:pt x="1" y="53"/>
                    </a:lnTo>
                    <a:lnTo>
                      <a:pt x="3" y="48"/>
                    </a:lnTo>
                    <a:lnTo>
                      <a:pt x="11" y="17"/>
                    </a:lnTo>
                    <a:lnTo>
                      <a:pt x="3" y="17"/>
                    </a:lnTo>
                    <a:lnTo>
                      <a:pt x="4" y="16"/>
                    </a:lnTo>
                    <a:lnTo>
                      <a:pt x="9" y="14"/>
                    </a:lnTo>
                    <a:lnTo>
                      <a:pt x="14" y="12"/>
                    </a:lnTo>
                    <a:lnTo>
                      <a:pt x="18" y="8"/>
                    </a:lnTo>
                    <a:lnTo>
                      <a:pt x="20" y="4"/>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54" name="Freeform 333"/>
              <p:cNvSpPr>
                <a:spLocks noEditPoints="1"/>
              </p:cNvSpPr>
              <p:nvPr/>
            </p:nvSpPr>
            <p:spPr bwMode="auto">
              <a:xfrm>
                <a:off x="2695" y="1023"/>
                <a:ext cx="55" cy="20"/>
              </a:xfrm>
              <a:custGeom>
                <a:avLst/>
                <a:gdLst>
                  <a:gd name="T0" fmla="*/ 0 w 55"/>
                  <a:gd name="T1" fmla="*/ 17 h 20"/>
                  <a:gd name="T2" fmla="*/ 55 w 55"/>
                  <a:gd name="T3" fmla="*/ 17 h 20"/>
                  <a:gd name="T4" fmla="*/ 55 w 55"/>
                  <a:gd name="T5" fmla="*/ 20 h 20"/>
                  <a:gd name="T6" fmla="*/ 0 w 55"/>
                  <a:gd name="T7" fmla="*/ 20 h 20"/>
                  <a:gd name="T8" fmla="*/ 0 w 55"/>
                  <a:gd name="T9" fmla="*/ 17 h 20"/>
                  <a:gd name="T10" fmla="*/ 0 w 55"/>
                  <a:gd name="T11" fmla="*/ 0 h 20"/>
                  <a:gd name="T12" fmla="*/ 55 w 55"/>
                  <a:gd name="T13" fmla="*/ 0 h 20"/>
                  <a:gd name="T14" fmla="*/ 55 w 55"/>
                  <a:gd name="T15" fmla="*/ 4 h 20"/>
                  <a:gd name="T16" fmla="*/ 0 w 55"/>
                  <a:gd name="T17" fmla="*/ 4 h 20"/>
                  <a:gd name="T18" fmla="*/ 0 w 55"/>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20"/>
                  <a:gd name="T32" fmla="*/ 55 w 55"/>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20">
                    <a:moveTo>
                      <a:pt x="0" y="17"/>
                    </a:moveTo>
                    <a:lnTo>
                      <a:pt x="55" y="17"/>
                    </a:lnTo>
                    <a:lnTo>
                      <a:pt x="55" y="20"/>
                    </a:lnTo>
                    <a:lnTo>
                      <a:pt x="0" y="20"/>
                    </a:lnTo>
                    <a:lnTo>
                      <a:pt x="0" y="17"/>
                    </a:lnTo>
                    <a:close/>
                    <a:moveTo>
                      <a:pt x="0" y="0"/>
                    </a:moveTo>
                    <a:lnTo>
                      <a:pt x="55" y="0"/>
                    </a:lnTo>
                    <a:lnTo>
                      <a:pt x="55" y="4"/>
                    </a:lnTo>
                    <a:lnTo>
                      <a:pt x="0" y="4"/>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55" name="Freeform 334"/>
              <p:cNvSpPr>
                <a:spLocks/>
              </p:cNvSpPr>
              <p:nvPr/>
            </p:nvSpPr>
            <p:spPr bwMode="auto">
              <a:xfrm>
                <a:off x="2786" y="1040"/>
                <a:ext cx="29" cy="8"/>
              </a:xfrm>
              <a:custGeom>
                <a:avLst/>
                <a:gdLst>
                  <a:gd name="T0" fmla="*/ 3 w 29"/>
                  <a:gd name="T1" fmla="*/ 0 h 8"/>
                  <a:gd name="T2" fmla="*/ 29 w 29"/>
                  <a:gd name="T3" fmla="*/ 0 h 8"/>
                  <a:gd name="T4" fmla="*/ 27 w 29"/>
                  <a:gd name="T5" fmla="*/ 8 h 8"/>
                  <a:gd name="T6" fmla="*/ 0 w 29"/>
                  <a:gd name="T7" fmla="*/ 8 h 8"/>
                  <a:gd name="T8" fmla="*/ 3 w 29"/>
                  <a:gd name="T9" fmla="*/ 0 h 8"/>
                  <a:gd name="T10" fmla="*/ 0 60000 65536"/>
                  <a:gd name="T11" fmla="*/ 0 60000 65536"/>
                  <a:gd name="T12" fmla="*/ 0 60000 65536"/>
                  <a:gd name="T13" fmla="*/ 0 60000 65536"/>
                  <a:gd name="T14" fmla="*/ 0 60000 65536"/>
                  <a:gd name="T15" fmla="*/ 0 w 29"/>
                  <a:gd name="T16" fmla="*/ 0 h 8"/>
                  <a:gd name="T17" fmla="*/ 29 w 29"/>
                  <a:gd name="T18" fmla="*/ 8 h 8"/>
                </a:gdLst>
                <a:ahLst/>
                <a:cxnLst>
                  <a:cxn ang="T10">
                    <a:pos x="T0" y="T1"/>
                  </a:cxn>
                  <a:cxn ang="T11">
                    <a:pos x="T2" y="T3"/>
                  </a:cxn>
                  <a:cxn ang="T12">
                    <a:pos x="T4" y="T5"/>
                  </a:cxn>
                  <a:cxn ang="T13">
                    <a:pos x="T6" y="T7"/>
                  </a:cxn>
                  <a:cxn ang="T14">
                    <a:pos x="T8" y="T9"/>
                  </a:cxn>
                </a:cxnLst>
                <a:rect l="T15" t="T16" r="T17" b="T18"/>
                <a:pathLst>
                  <a:path w="29" h="8">
                    <a:moveTo>
                      <a:pt x="3" y="0"/>
                    </a:moveTo>
                    <a:lnTo>
                      <a:pt x="29" y="0"/>
                    </a:lnTo>
                    <a:lnTo>
                      <a:pt x="27" y="8"/>
                    </a:lnTo>
                    <a:lnTo>
                      <a:pt x="0" y="8"/>
                    </a:lnTo>
                    <a:lnTo>
                      <a:pt x="3"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56" name="Freeform 335"/>
              <p:cNvSpPr>
                <a:spLocks noEditPoints="1"/>
              </p:cNvSpPr>
              <p:nvPr/>
            </p:nvSpPr>
            <p:spPr bwMode="auto">
              <a:xfrm>
                <a:off x="2825" y="995"/>
                <a:ext cx="45" cy="73"/>
              </a:xfrm>
              <a:custGeom>
                <a:avLst/>
                <a:gdLst>
                  <a:gd name="T0" fmla="*/ 29 w 45"/>
                  <a:gd name="T1" fmla="*/ 2 h 73"/>
                  <a:gd name="T2" fmla="*/ 26 w 45"/>
                  <a:gd name="T3" fmla="*/ 3 h 73"/>
                  <a:gd name="T4" fmla="*/ 24 w 45"/>
                  <a:gd name="T5" fmla="*/ 4 h 73"/>
                  <a:gd name="T6" fmla="*/ 21 w 45"/>
                  <a:gd name="T7" fmla="*/ 9 h 73"/>
                  <a:gd name="T8" fmla="*/ 17 w 45"/>
                  <a:gd name="T9" fmla="*/ 14 h 73"/>
                  <a:gd name="T10" fmla="*/ 14 w 45"/>
                  <a:gd name="T11" fmla="*/ 23 h 73"/>
                  <a:gd name="T12" fmla="*/ 11 w 45"/>
                  <a:gd name="T13" fmla="*/ 34 h 73"/>
                  <a:gd name="T14" fmla="*/ 9 w 45"/>
                  <a:gd name="T15" fmla="*/ 48 h 73"/>
                  <a:gd name="T16" fmla="*/ 7 w 45"/>
                  <a:gd name="T17" fmla="*/ 60 h 73"/>
                  <a:gd name="T18" fmla="*/ 10 w 45"/>
                  <a:gd name="T19" fmla="*/ 69 h 73"/>
                  <a:gd name="T20" fmla="*/ 12 w 45"/>
                  <a:gd name="T21" fmla="*/ 70 h 73"/>
                  <a:gd name="T22" fmla="*/ 15 w 45"/>
                  <a:gd name="T23" fmla="*/ 71 h 73"/>
                  <a:gd name="T24" fmla="*/ 18 w 45"/>
                  <a:gd name="T25" fmla="*/ 70 h 73"/>
                  <a:gd name="T26" fmla="*/ 21 w 45"/>
                  <a:gd name="T27" fmla="*/ 69 h 73"/>
                  <a:gd name="T28" fmla="*/ 26 w 45"/>
                  <a:gd name="T29" fmla="*/ 61 h 73"/>
                  <a:gd name="T30" fmla="*/ 31 w 45"/>
                  <a:gd name="T31" fmla="*/ 50 h 73"/>
                  <a:gd name="T32" fmla="*/ 35 w 45"/>
                  <a:gd name="T33" fmla="*/ 36 h 73"/>
                  <a:gd name="T34" fmla="*/ 37 w 45"/>
                  <a:gd name="T35" fmla="*/ 24 h 73"/>
                  <a:gd name="T36" fmla="*/ 37 w 45"/>
                  <a:gd name="T37" fmla="*/ 10 h 73"/>
                  <a:gd name="T38" fmla="*/ 36 w 45"/>
                  <a:gd name="T39" fmla="*/ 8 h 73"/>
                  <a:gd name="T40" fmla="*/ 35 w 45"/>
                  <a:gd name="T41" fmla="*/ 4 h 73"/>
                  <a:gd name="T42" fmla="*/ 34 w 45"/>
                  <a:gd name="T43" fmla="*/ 3 h 73"/>
                  <a:gd name="T44" fmla="*/ 32 w 45"/>
                  <a:gd name="T45" fmla="*/ 3 h 73"/>
                  <a:gd name="T46" fmla="*/ 29 w 45"/>
                  <a:gd name="T47" fmla="*/ 2 h 73"/>
                  <a:gd name="T48" fmla="*/ 29 w 45"/>
                  <a:gd name="T49" fmla="*/ 0 h 73"/>
                  <a:gd name="T50" fmla="*/ 36 w 45"/>
                  <a:gd name="T51" fmla="*/ 2 h 73"/>
                  <a:gd name="T52" fmla="*/ 38 w 45"/>
                  <a:gd name="T53" fmla="*/ 3 h 73"/>
                  <a:gd name="T54" fmla="*/ 39 w 45"/>
                  <a:gd name="T55" fmla="*/ 5 h 73"/>
                  <a:gd name="T56" fmla="*/ 44 w 45"/>
                  <a:gd name="T57" fmla="*/ 13 h 73"/>
                  <a:gd name="T58" fmla="*/ 45 w 45"/>
                  <a:gd name="T59" fmla="*/ 24 h 73"/>
                  <a:gd name="T60" fmla="*/ 45 w 45"/>
                  <a:gd name="T61" fmla="*/ 34 h 73"/>
                  <a:gd name="T62" fmla="*/ 42 w 45"/>
                  <a:gd name="T63" fmla="*/ 45 h 73"/>
                  <a:gd name="T64" fmla="*/ 38 w 45"/>
                  <a:gd name="T65" fmla="*/ 55 h 73"/>
                  <a:gd name="T66" fmla="*/ 33 w 45"/>
                  <a:gd name="T67" fmla="*/ 64 h 73"/>
                  <a:gd name="T68" fmla="*/ 26 w 45"/>
                  <a:gd name="T69" fmla="*/ 70 h 73"/>
                  <a:gd name="T70" fmla="*/ 22 w 45"/>
                  <a:gd name="T71" fmla="*/ 72 h 73"/>
                  <a:gd name="T72" fmla="*/ 18 w 45"/>
                  <a:gd name="T73" fmla="*/ 73 h 73"/>
                  <a:gd name="T74" fmla="*/ 15 w 45"/>
                  <a:gd name="T75" fmla="*/ 73 h 73"/>
                  <a:gd name="T76" fmla="*/ 11 w 45"/>
                  <a:gd name="T77" fmla="*/ 72 h 73"/>
                  <a:gd name="T78" fmla="*/ 7 w 45"/>
                  <a:gd name="T79" fmla="*/ 71 h 73"/>
                  <a:gd name="T80" fmla="*/ 4 w 45"/>
                  <a:gd name="T81" fmla="*/ 68 h 73"/>
                  <a:gd name="T82" fmla="*/ 1 w 45"/>
                  <a:gd name="T83" fmla="*/ 60 h 73"/>
                  <a:gd name="T84" fmla="*/ 0 w 45"/>
                  <a:gd name="T85" fmla="*/ 50 h 73"/>
                  <a:gd name="T86" fmla="*/ 1 w 45"/>
                  <a:gd name="T87" fmla="*/ 38 h 73"/>
                  <a:gd name="T88" fmla="*/ 4 w 45"/>
                  <a:gd name="T89" fmla="*/ 27 h 73"/>
                  <a:gd name="T90" fmla="*/ 10 w 45"/>
                  <a:gd name="T91" fmla="*/ 14 h 73"/>
                  <a:gd name="T92" fmla="*/ 17 w 45"/>
                  <a:gd name="T93" fmla="*/ 4 h 73"/>
                  <a:gd name="T94" fmla="*/ 21 w 45"/>
                  <a:gd name="T95" fmla="*/ 2 h 73"/>
                  <a:gd name="T96" fmla="*/ 29 w 45"/>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73"/>
                  <a:gd name="T149" fmla="*/ 45 w 45"/>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73">
                    <a:moveTo>
                      <a:pt x="29" y="2"/>
                    </a:moveTo>
                    <a:lnTo>
                      <a:pt x="26" y="3"/>
                    </a:lnTo>
                    <a:lnTo>
                      <a:pt x="24" y="4"/>
                    </a:lnTo>
                    <a:lnTo>
                      <a:pt x="21" y="9"/>
                    </a:lnTo>
                    <a:lnTo>
                      <a:pt x="17" y="14"/>
                    </a:lnTo>
                    <a:lnTo>
                      <a:pt x="14" y="23"/>
                    </a:lnTo>
                    <a:lnTo>
                      <a:pt x="11" y="34"/>
                    </a:lnTo>
                    <a:lnTo>
                      <a:pt x="9" y="48"/>
                    </a:lnTo>
                    <a:lnTo>
                      <a:pt x="7" y="60"/>
                    </a:lnTo>
                    <a:lnTo>
                      <a:pt x="10" y="69"/>
                    </a:lnTo>
                    <a:lnTo>
                      <a:pt x="12" y="70"/>
                    </a:lnTo>
                    <a:lnTo>
                      <a:pt x="15" y="71"/>
                    </a:lnTo>
                    <a:lnTo>
                      <a:pt x="18" y="70"/>
                    </a:lnTo>
                    <a:lnTo>
                      <a:pt x="21" y="69"/>
                    </a:lnTo>
                    <a:lnTo>
                      <a:pt x="26" y="61"/>
                    </a:lnTo>
                    <a:lnTo>
                      <a:pt x="31" y="50"/>
                    </a:lnTo>
                    <a:lnTo>
                      <a:pt x="35" y="36"/>
                    </a:lnTo>
                    <a:lnTo>
                      <a:pt x="37" y="24"/>
                    </a:lnTo>
                    <a:lnTo>
                      <a:pt x="37" y="10"/>
                    </a:lnTo>
                    <a:lnTo>
                      <a:pt x="36" y="8"/>
                    </a:lnTo>
                    <a:lnTo>
                      <a:pt x="35" y="4"/>
                    </a:lnTo>
                    <a:lnTo>
                      <a:pt x="34" y="3"/>
                    </a:lnTo>
                    <a:lnTo>
                      <a:pt x="32" y="3"/>
                    </a:lnTo>
                    <a:lnTo>
                      <a:pt x="29" y="2"/>
                    </a:lnTo>
                    <a:close/>
                    <a:moveTo>
                      <a:pt x="29" y="0"/>
                    </a:moveTo>
                    <a:lnTo>
                      <a:pt x="36" y="2"/>
                    </a:lnTo>
                    <a:lnTo>
                      <a:pt x="38" y="3"/>
                    </a:lnTo>
                    <a:lnTo>
                      <a:pt x="39" y="5"/>
                    </a:lnTo>
                    <a:lnTo>
                      <a:pt x="44" y="13"/>
                    </a:lnTo>
                    <a:lnTo>
                      <a:pt x="45" y="24"/>
                    </a:lnTo>
                    <a:lnTo>
                      <a:pt x="45" y="34"/>
                    </a:lnTo>
                    <a:lnTo>
                      <a:pt x="42" y="45"/>
                    </a:lnTo>
                    <a:lnTo>
                      <a:pt x="38" y="55"/>
                    </a:lnTo>
                    <a:lnTo>
                      <a:pt x="33" y="64"/>
                    </a:lnTo>
                    <a:lnTo>
                      <a:pt x="26" y="70"/>
                    </a:lnTo>
                    <a:lnTo>
                      <a:pt x="22" y="72"/>
                    </a:lnTo>
                    <a:lnTo>
                      <a:pt x="18" y="73"/>
                    </a:lnTo>
                    <a:lnTo>
                      <a:pt x="15" y="73"/>
                    </a:lnTo>
                    <a:lnTo>
                      <a:pt x="11" y="72"/>
                    </a:lnTo>
                    <a:lnTo>
                      <a:pt x="7" y="71"/>
                    </a:lnTo>
                    <a:lnTo>
                      <a:pt x="4" y="68"/>
                    </a:lnTo>
                    <a:lnTo>
                      <a:pt x="1" y="60"/>
                    </a:lnTo>
                    <a:lnTo>
                      <a:pt x="0" y="50"/>
                    </a:lnTo>
                    <a:lnTo>
                      <a:pt x="1" y="38"/>
                    </a:lnTo>
                    <a:lnTo>
                      <a:pt x="4" y="27"/>
                    </a:lnTo>
                    <a:lnTo>
                      <a:pt x="10" y="14"/>
                    </a:lnTo>
                    <a:lnTo>
                      <a:pt x="17" y="4"/>
                    </a:lnTo>
                    <a:lnTo>
                      <a:pt x="21" y="2"/>
                    </a:lnTo>
                    <a:lnTo>
                      <a:pt x="2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57" name="Freeform 336"/>
              <p:cNvSpPr>
                <a:spLocks/>
              </p:cNvSpPr>
              <p:nvPr/>
            </p:nvSpPr>
            <p:spPr bwMode="auto">
              <a:xfrm>
                <a:off x="2874" y="1059"/>
                <a:ext cx="11" cy="9"/>
              </a:xfrm>
              <a:custGeom>
                <a:avLst/>
                <a:gdLst>
                  <a:gd name="T0" fmla="*/ 2 w 11"/>
                  <a:gd name="T1" fmla="*/ 0 h 9"/>
                  <a:gd name="T2" fmla="*/ 8 w 11"/>
                  <a:gd name="T3" fmla="*/ 0 h 9"/>
                  <a:gd name="T4" fmla="*/ 10 w 11"/>
                  <a:gd name="T5" fmla="*/ 1 h 9"/>
                  <a:gd name="T6" fmla="*/ 10 w 11"/>
                  <a:gd name="T7" fmla="*/ 2 h 9"/>
                  <a:gd name="T8" fmla="*/ 11 w 11"/>
                  <a:gd name="T9" fmla="*/ 4 h 9"/>
                  <a:gd name="T10" fmla="*/ 11 w 11"/>
                  <a:gd name="T11" fmla="*/ 6 h 9"/>
                  <a:gd name="T12" fmla="*/ 10 w 11"/>
                  <a:gd name="T13" fmla="*/ 7 h 9"/>
                  <a:gd name="T14" fmla="*/ 10 w 11"/>
                  <a:gd name="T15" fmla="*/ 8 h 9"/>
                  <a:gd name="T16" fmla="*/ 9 w 11"/>
                  <a:gd name="T17" fmla="*/ 9 h 9"/>
                  <a:gd name="T18" fmla="*/ 4 w 11"/>
                  <a:gd name="T19" fmla="*/ 9 h 9"/>
                  <a:gd name="T20" fmla="*/ 1 w 11"/>
                  <a:gd name="T21" fmla="*/ 8 h 9"/>
                  <a:gd name="T22" fmla="*/ 1 w 11"/>
                  <a:gd name="T23" fmla="*/ 6 h 9"/>
                  <a:gd name="T24" fmla="*/ 0 w 11"/>
                  <a:gd name="T25" fmla="*/ 4 h 9"/>
                  <a:gd name="T26" fmla="*/ 1 w 11"/>
                  <a:gd name="T27" fmla="*/ 2 h 9"/>
                  <a:gd name="T28" fmla="*/ 1 w 11"/>
                  <a:gd name="T29" fmla="*/ 1 h 9"/>
                  <a:gd name="T30" fmla="*/ 2 w 11"/>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9"/>
                  <a:gd name="T50" fmla="*/ 11 w 11"/>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9">
                    <a:moveTo>
                      <a:pt x="2" y="0"/>
                    </a:moveTo>
                    <a:lnTo>
                      <a:pt x="8" y="0"/>
                    </a:lnTo>
                    <a:lnTo>
                      <a:pt x="10" y="1"/>
                    </a:lnTo>
                    <a:lnTo>
                      <a:pt x="10" y="2"/>
                    </a:lnTo>
                    <a:lnTo>
                      <a:pt x="11" y="4"/>
                    </a:lnTo>
                    <a:lnTo>
                      <a:pt x="11" y="6"/>
                    </a:lnTo>
                    <a:lnTo>
                      <a:pt x="10" y="7"/>
                    </a:lnTo>
                    <a:lnTo>
                      <a:pt x="10" y="8"/>
                    </a:lnTo>
                    <a:lnTo>
                      <a:pt x="9" y="9"/>
                    </a:lnTo>
                    <a:lnTo>
                      <a:pt x="4" y="9"/>
                    </a:lnTo>
                    <a:lnTo>
                      <a:pt x="1" y="8"/>
                    </a:lnTo>
                    <a:lnTo>
                      <a:pt x="1" y="6"/>
                    </a:lnTo>
                    <a:lnTo>
                      <a:pt x="0" y="4"/>
                    </a:lnTo>
                    <a:lnTo>
                      <a:pt x="1" y="2"/>
                    </a:lnTo>
                    <a:lnTo>
                      <a:pt x="1" y="1"/>
                    </a:lnTo>
                    <a:lnTo>
                      <a:pt x="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58" name="Freeform 337"/>
              <p:cNvSpPr>
                <a:spLocks/>
              </p:cNvSpPr>
              <p:nvPr/>
            </p:nvSpPr>
            <p:spPr bwMode="auto">
              <a:xfrm>
                <a:off x="2905" y="995"/>
                <a:ext cx="37" cy="72"/>
              </a:xfrm>
              <a:custGeom>
                <a:avLst/>
                <a:gdLst>
                  <a:gd name="T0" fmla="*/ 35 w 37"/>
                  <a:gd name="T1" fmla="*/ 0 h 72"/>
                  <a:gd name="T2" fmla="*/ 37 w 37"/>
                  <a:gd name="T3" fmla="*/ 0 h 72"/>
                  <a:gd name="T4" fmla="*/ 21 w 37"/>
                  <a:gd name="T5" fmla="*/ 59 h 72"/>
                  <a:gd name="T6" fmla="*/ 20 w 37"/>
                  <a:gd name="T7" fmla="*/ 62 h 72"/>
                  <a:gd name="T8" fmla="*/ 20 w 37"/>
                  <a:gd name="T9" fmla="*/ 67 h 72"/>
                  <a:gd name="T10" fmla="*/ 21 w 37"/>
                  <a:gd name="T11" fmla="*/ 69 h 72"/>
                  <a:gd name="T12" fmla="*/ 22 w 37"/>
                  <a:gd name="T13" fmla="*/ 69 h 72"/>
                  <a:gd name="T14" fmla="*/ 24 w 37"/>
                  <a:gd name="T15" fmla="*/ 70 h 72"/>
                  <a:gd name="T16" fmla="*/ 27 w 37"/>
                  <a:gd name="T17" fmla="*/ 70 h 72"/>
                  <a:gd name="T18" fmla="*/ 26 w 37"/>
                  <a:gd name="T19" fmla="*/ 72 h 72"/>
                  <a:gd name="T20" fmla="*/ 0 w 37"/>
                  <a:gd name="T21" fmla="*/ 72 h 72"/>
                  <a:gd name="T22" fmla="*/ 1 w 37"/>
                  <a:gd name="T23" fmla="*/ 70 h 72"/>
                  <a:gd name="T24" fmla="*/ 5 w 37"/>
                  <a:gd name="T25" fmla="*/ 70 h 72"/>
                  <a:gd name="T26" fmla="*/ 8 w 37"/>
                  <a:gd name="T27" fmla="*/ 68 h 72"/>
                  <a:gd name="T28" fmla="*/ 10 w 37"/>
                  <a:gd name="T29" fmla="*/ 67 h 72"/>
                  <a:gd name="T30" fmla="*/ 12 w 37"/>
                  <a:gd name="T31" fmla="*/ 62 h 72"/>
                  <a:gd name="T32" fmla="*/ 13 w 37"/>
                  <a:gd name="T33" fmla="*/ 59 h 72"/>
                  <a:gd name="T34" fmla="*/ 25 w 37"/>
                  <a:gd name="T35" fmla="*/ 15 h 72"/>
                  <a:gd name="T36" fmla="*/ 26 w 37"/>
                  <a:gd name="T37" fmla="*/ 14 h 72"/>
                  <a:gd name="T38" fmla="*/ 26 w 37"/>
                  <a:gd name="T39" fmla="*/ 9 h 72"/>
                  <a:gd name="T40" fmla="*/ 25 w 37"/>
                  <a:gd name="T41" fmla="*/ 6 h 72"/>
                  <a:gd name="T42" fmla="*/ 24 w 37"/>
                  <a:gd name="T43" fmla="*/ 6 h 72"/>
                  <a:gd name="T44" fmla="*/ 23 w 37"/>
                  <a:gd name="T45" fmla="*/ 5 h 72"/>
                  <a:gd name="T46" fmla="*/ 22 w 37"/>
                  <a:gd name="T47" fmla="*/ 6 h 72"/>
                  <a:gd name="T48" fmla="*/ 19 w 37"/>
                  <a:gd name="T49" fmla="*/ 6 h 72"/>
                  <a:gd name="T50" fmla="*/ 18 w 37"/>
                  <a:gd name="T51" fmla="*/ 4 h 72"/>
                  <a:gd name="T52" fmla="*/ 35 w 37"/>
                  <a:gd name="T53" fmla="*/ 0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72"/>
                  <a:gd name="T83" fmla="*/ 37 w 37"/>
                  <a:gd name="T84" fmla="*/ 72 h 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72">
                    <a:moveTo>
                      <a:pt x="35" y="0"/>
                    </a:moveTo>
                    <a:lnTo>
                      <a:pt x="37" y="0"/>
                    </a:lnTo>
                    <a:lnTo>
                      <a:pt x="21" y="59"/>
                    </a:lnTo>
                    <a:lnTo>
                      <a:pt x="20" y="62"/>
                    </a:lnTo>
                    <a:lnTo>
                      <a:pt x="20" y="67"/>
                    </a:lnTo>
                    <a:lnTo>
                      <a:pt x="21" y="69"/>
                    </a:lnTo>
                    <a:lnTo>
                      <a:pt x="22" y="69"/>
                    </a:lnTo>
                    <a:lnTo>
                      <a:pt x="24" y="70"/>
                    </a:lnTo>
                    <a:lnTo>
                      <a:pt x="27" y="70"/>
                    </a:lnTo>
                    <a:lnTo>
                      <a:pt x="26" y="72"/>
                    </a:lnTo>
                    <a:lnTo>
                      <a:pt x="0" y="72"/>
                    </a:lnTo>
                    <a:lnTo>
                      <a:pt x="1" y="70"/>
                    </a:lnTo>
                    <a:lnTo>
                      <a:pt x="5" y="70"/>
                    </a:lnTo>
                    <a:lnTo>
                      <a:pt x="8" y="68"/>
                    </a:lnTo>
                    <a:lnTo>
                      <a:pt x="10" y="67"/>
                    </a:lnTo>
                    <a:lnTo>
                      <a:pt x="12" y="62"/>
                    </a:lnTo>
                    <a:lnTo>
                      <a:pt x="13" y="59"/>
                    </a:lnTo>
                    <a:lnTo>
                      <a:pt x="25" y="15"/>
                    </a:lnTo>
                    <a:lnTo>
                      <a:pt x="26" y="14"/>
                    </a:lnTo>
                    <a:lnTo>
                      <a:pt x="26" y="9"/>
                    </a:lnTo>
                    <a:lnTo>
                      <a:pt x="25" y="6"/>
                    </a:lnTo>
                    <a:lnTo>
                      <a:pt x="24" y="6"/>
                    </a:lnTo>
                    <a:lnTo>
                      <a:pt x="23" y="5"/>
                    </a:lnTo>
                    <a:lnTo>
                      <a:pt x="22" y="6"/>
                    </a:lnTo>
                    <a:lnTo>
                      <a:pt x="19" y="6"/>
                    </a:lnTo>
                    <a:lnTo>
                      <a:pt x="18" y="4"/>
                    </a:lnTo>
                    <a:lnTo>
                      <a:pt x="35"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59" name="Freeform 338"/>
              <p:cNvSpPr>
                <a:spLocks/>
              </p:cNvSpPr>
              <p:nvPr/>
            </p:nvSpPr>
            <p:spPr bwMode="auto">
              <a:xfrm>
                <a:off x="2963" y="996"/>
                <a:ext cx="44" cy="72"/>
              </a:xfrm>
              <a:custGeom>
                <a:avLst/>
                <a:gdLst>
                  <a:gd name="T0" fmla="*/ 8 w 44"/>
                  <a:gd name="T1" fmla="*/ 0 h 72"/>
                  <a:gd name="T2" fmla="*/ 44 w 44"/>
                  <a:gd name="T3" fmla="*/ 0 h 72"/>
                  <a:gd name="T4" fmla="*/ 44 w 44"/>
                  <a:gd name="T5" fmla="*/ 1 h 72"/>
                  <a:gd name="T6" fmla="*/ 4 w 44"/>
                  <a:gd name="T7" fmla="*/ 72 h 72"/>
                  <a:gd name="T8" fmla="*/ 1 w 44"/>
                  <a:gd name="T9" fmla="*/ 71 h 72"/>
                  <a:gd name="T10" fmla="*/ 38 w 44"/>
                  <a:gd name="T11" fmla="*/ 8 h 72"/>
                  <a:gd name="T12" fmla="*/ 13 w 44"/>
                  <a:gd name="T13" fmla="*/ 8 h 72"/>
                  <a:gd name="T14" fmla="*/ 11 w 44"/>
                  <a:gd name="T15" fmla="*/ 9 h 72"/>
                  <a:gd name="T16" fmla="*/ 9 w 44"/>
                  <a:gd name="T17" fmla="*/ 9 h 72"/>
                  <a:gd name="T18" fmla="*/ 7 w 44"/>
                  <a:gd name="T19" fmla="*/ 10 h 72"/>
                  <a:gd name="T20" fmla="*/ 2 w 44"/>
                  <a:gd name="T21" fmla="*/ 14 h 72"/>
                  <a:gd name="T22" fmla="*/ 0 w 44"/>
                  <a:gd name="T23" fmla="*/ 14 h 72"/>
                  <a:gd name="T24" fmla="*/ 8 w 44"/>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72"/>
                  <a:gd name="T41" fmla="*/ 44 w 4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72">
                    <a:moveTo>
                      <a:pt x="8" y="0"/>
                    </a:moveTo>
                    <a:lnTo>
                      <a:pt x="44" y="0"/>
                    </a:lnTo>
                    <a:lnTo>
                      <a:pt x="44" y="1"/>
                    </a:lnTo>
                    <a:lnTo>
                      <a:pt x="4" y="72"/>
                    </a:lnTo>
                    <a:lnTo>
                      <a:pt x="1" y="71"/>
                    </a:lnTo>
                    <a:lnTo>
                      <a:pt x="38" y="8"/>
                    </a:lnTo>
                    <a:lnTo>
                      <a:pt x="13" y="8"/>
                    </a:lnTo>
                    <a:lnTo>
                      <a:pt x="11" y="9"/>
                    </a:lnTo>
                    <a:lnTo>
                      <a:pt x="9" y="9"/>
                    </a:lnTo>
                    <a:lnTo>
                      <a:pt x="7" y="10"/>
                    </a:lnTo>
                    <a:lnTo>
                      <a:pt x="2" y="14"/>
                    </a:lnTo>
                    <a:lnTo>
                      <a:pt x="0" y="14"/>
                    </a:lnTo>
                    <a:lnTo>
                      <a:pt x="8"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60" name="Freeform 339"/>
              <p:cNvSpPr>
                <a:spLocks/>
              </p:cNvSpPr>
              <p:nvPr/>
            </p:nvSpPr>
            <p:spPr bwMode="auto">
              <a:xfrm>
                <a:off x="3037" y="995"/>
                <a:ext cx="72" cy="73"/>
              </a:xfrm>
              <a:custGeom>
                <a:avLst/>
                <a:gdLst>
                  <a:gd name="T0" fmla="*/ 50 w 72"/>
                  <a:gd name="T1" fmla="*/ 0 h 73"/>
                  <a:gd name="T2" fmla="*/ 60 w 72"/>
                  <a:gd name="T3" fmla="*/ 3 h 73"/>
                  <a:gd name="T4" fmla="*/ 68 w 72"/>
                  <a:gd name="T5" fmla="*/ 0 h 73"/>
                  <a:gd name="T6" fmla="*/ 65 w 72"/>
                  <a:gd name="T7" fmla="*/ 21 h 73"/>
                  <a:gd name="T8" fmla="*/ 62 w 72"/>
                  <a:gd name="T9" fmla="*/ 13 h 73"/>
                  <a:gd name="T10" fmla="*/ 58 w 72"/>
                  <a:gd name="T11" fmla="*/ 6 h 73"/>
                  <a:gd name="T12" fmla="*/ 53 w 72"/>
                  <a:gd name="T13" fmla="*/ 3 h 73"/>
                  <a:gd name="T14" fmla="*/ 46 w 72"/>
                  <a:gd name="T15" fmla="*/ 2 h 73"/>
                  <a:gd name="T16" fmla="*/ 26 w 72"/>
                  <a:gd name="T17" fmla="*/ 10 h 73"/>
                  <a:gd name="T18" fmla="*/ 12 w 72"/>
                  <a:gd name="T19" fmla="*/ 31 h 73"/>
                  <a:gd name="T20" fmla="*/ 11 w 72"/>
                  <a:gd name="T21" fmla="*/ 53 h 73"/>
                  <a:gd name="T22" fmla="*/ 15 w 72"/>
                  <a:gd name="T23" fmla="*/ 62 h 73"/>
                  <a:gd name="T24" fmla="*/ 22 w 72"/>
                  <a:gd name="T25" fmla="*/ 68 h 73"/>
                  <a:gd name="T26" fmla="*/ 37 w 72"/>
                  <a:gd name="T27" fmla="*/ 70 h 73"/>
                  <a:gd name="T28" fmla="*/ 43 w 72"/>
                  <a:gd name="T29" fmla="*/ 69 h 73"/>
                  <a:gd name="T30" fmla="*/ 51 w 72"/>
                  <a:gd name="T31" fmla="*/ 49 h 73"/>
                  <a:gd name="T32" fmla="*/ 53 w 72"/>
                  <a:gd name="T33" fmla="*/ 44 h 73"/>
                  <a:gd name="T34" fmla="*/ 50 w 72"/>
                  <a:gd name="T35" fmla="*/ 41 h 73"/>
                  <a:gd name="T36" fmla="*/ 42 w 72"/>
                  <a:gd name="T37" fmla="*/ 39 h 73"/>
                  <a:gd name="T38" fmla="*/ 72 w 72"/>
                  <a:gd name="T39" fmla="*/ 37 h 73"/>
                  <a:gd name="T40" fmla="*/ 67 w 72"/>
                  <a:gd name="T41" fmla="*/ 39 h 73"/>
                  <a:gd name="T42" fmla="*/ 65 w 72"/>
                  <a:gd name="T43" fmla="*/ 41 h 73"/>
                  <a:gd name="T44" fmla="*/ 62 w 72"/>
                  <a:gd name="T45" fmla="*/ 44 h 73"/>
                  <a:gd name="T46" fmla="*/ 61 w 72"/>
                  <a:gd name="T47" fmla="*/ 46 h 73"/>
                  <a:gd name="T48" fmla="*/ 59 w 72"/>
                  <a:gd name="T49" fmla="*/ 51 h 73"/>
                  <a:gd name="T50" fmla="*/ 50 w 72"/>
                  <a:gd name="T51" fmla="*/ 70 h 73"/>
                  <a:gd name="T52" fmla="*/ 45 w 72"/>
                  <a:gd name="T53" fmla="*/ 72 h 73"/>
                  <a:gd name="T54" fmla="*/ 26 w 72"/>
                  <a:gd name="T55" fmla="*/ 73 h 73"/>
                  <a:gd name="T56" fmla="*/ 7 w 72"/>
                  <a:gd name="T57" fmla="*/ 65 h 73"/>
                  <a:gd name="T58" fmla="*/ 1 w 72"/>
                  <a:gd name="T59" fmla="*/ 51 h 73"/>
                  <a:gd name="T60" fmla="*/ 0 w 72"/>
                  <a:gd name="T61" fmla="*/ 41 h 73"/>
                  <a:gd name="T62" fmla="*/ 3 w 72"/>
                  <a:gd name="T63" fmla="*/ 28 h 73"/>
                  <a:gd name="T64" fmla="*/ 13 w 72"/>
                  <a:gd name="T65" fmla="*/ 13 h 73"/>
                  <a:gd name="T66" fmla="*/ 22 w 72"/>
                  <a:gd name="T67" fmla="*/ 8 h 73"/>
                  <a:gd name="T68" fmla="*/ 35 w 72"/>
                  <a:gd name="T69" fmla="*/ 1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73"/>
                  <a:gd name="T107" fmla="*/ 72 w 72"/>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73">
                    <a:moveTo>
                      <a:pt x="46" y="0"/>
                    </a:moveTo>
                    <a:lnTo>
                      <a:pt x="50" y="0"/>
                    </a:lnTo>
                    <a:lnTo>
                      <a:pt x="59" y="2"/>
                    </a:lnTo>
                    <a:lnTo>
                      <a:pt x="60" y="3"/>
                    </a:lnTo>
                    <a:lnTo>
                      <a:pt x="65" y="3"/>
                    </a:lnTo>
                    <a:lnTo>
                      <a:pt x="68" y="0"/>
                    </a:lnTo>
                    <a:lnTo>
                      <a:pt x="70" y="0"/>
                    </a:lnTo>
                    <a:lnTo>
                      <a:pt x="65" y="21"/>
                    </a:lnTo>
                    <a:lnTo>
                      <a:pt x="62" y="21"/>
                    </a:lnTo>
                    <a:lnTo>
                      <a:pt x="62" y="13"/>
                    </a:lnTo>
                    <a:lnTo>
                      <a:pt x="60" y="9"/>
                    </a:lnTo>
                    <a:lnTo>
                      <a:pt x="58" y="6"/>
                    </a:lnTo>
                    <a:lnTo>
                      <a:pt x="55" y="4"/>
                    </a:lnTo>
                    <a:lnTo>
                      <a:pt x="53" y="3"/>
                    </a:lnTo>
                    <a:lnTo>
                      <a:pt x="49" y="3"/>
                    </a:lnTo>
                    <a:lnTo>
                      <a:pt x="46" y="2"/>
                    </a:lnTo>
                    <a:lnTo>
                      <a:pt x="35" y="4"/>
                    </a:lnTo>
                    <a:lnTo>
                      <a:pt x="26" y="10"/>
                    </a:lnTo>
                    <a:lnTo>
                      <a:pt x="18" y="17"/>
                    </a:lnTo>
                    <a:lnTo>
                      <a:pt x="12" y="31"/>
                    </a:lnTo>
                    <a:lnTo>
                      <a:pt x="10" y="46"/>
                    </a:lnTo>
                    <a:lnTo>
                      <a:pt x="11" y="53"/>
                    </a:lnTo>
                    <a:lnTo>
                      <a:pt x="13" y="58"/>
                    </a:lnTo>
                    <a:lnTo>
                      <a:pt x="15" y="62"/>
                    </a:lnTo>
                    <a:lnTo>
                      <a:pt x="18" y="66"/>
                    </a:lnTo>
                    <a:lnTo>
                      <a:pt x="22" y="68"/>
                    </a:lnTo>
                    <a:lnTo>
                      <a:pt x="26" y="70"/>
                    </a:lnTo>
                    <a:lnTo>
                      <a:pt x="37" y="70"/>
                    </a:lnTo>
                    <a:lnTo>
                      <a:pt x="39" y="69"/>
                    </a:lnTo>
                    <a:lnTo>
                      <a:pt x="43" y="69"/>
                    </a:lnTo>
                    <a:lnTo>
                      <a:pt x="46" y="68"/>
                    </a:lnTo>
                    <a:lnTo>
                      <a:pt x="51" y="49"/>
                    </a:lnTo>
                    <a:lnTo>
                      <a:pt x="51" y="45"/>
                    </a:lnTo>
                    <a:lnTo>
                      <a:pt x="53" y="44"/>
                    </a:lnTo>
                    <a:lnTo>
                      <a:pt x="51" y="42"/>
                    </a:lnTo>
                    <a:lnTo>
                      <a:pt x="50" y="41"/>
                    </a:lnTo>
                    <a:lnTo>
                      <a:pt x="48" y="39"/>
                    </a:lnTo>
                    <a:lnTo>
                      <a:pt x="42" y="39"/>
                    </a:lnTo>
                    <a:lnTo>
                      <a:pt x="42" y="37"/>
                    </a:lnTo>
                    <a:lnTo>
                      <a:pt x="72" y="37"/>
                    </a:lnTo>
                    <a:lnTo>
                      <a:pt x="71" y="39"/>
                    </a:lnTo>
                    <a:lnTo>
                      <a:pt x="67" y="39"/>
                    </a:lnTo>
                    <a:lnTo>
                      <a:pt x="66" y="41"/>
                    </a:lnTo>
                    <a:lnTo>
                      <a:pt x="65" y="41"/>
                    </a:lnTo>
                    <a:lnTo>
                      <a:pt x="64" y="42"/>
                    </a:lnTo>
                    <a:lnTo>
                      <a:pt x="62" y="44"/>
                    </a:lnTo>
                    <a:lnTo>
                      <a:pt x="61" y="45"/>
                    </a:lnTo>
                    <a:lnTo>
                      <a:pt x="61" y="46"/>
                    </a:lnTo>
                    <a:lnTo>
                      <a:pt x="60" y="48"/>
                    </a:lnTo>
                    <a:lnTo>
                      <a:pt x="59" y="51"/>
                    </a:lnTo>
                    <a:lnTo>
                      <a:pt x="55" y="69"/>
                    </a:lnTo>
                    <a:lnTo>
                      <a:pt x="50" y="70"/>
                    </a:lnTo>
                    <a:lnTo>
                      <a:pt x="47" y="71"/>
                    </a:lnTo>
                    <a:lnTo>
                      <a:pt x="45" y="72"/>
                    </a:lnTo>
                    <a:lnTo>
                      <a:pt x="42" y="73"/>
                    </a:lnTo>
                    <a:lnTo>
                      <a:pt x="26" y="73"/>
                    </a:lnTo>
                    <a:lnTo>
                      <a:pt x="17" y="71"/>
                    </a:lnTo>
                    <a:lnTo>
                      <a:pt x="7" y="65"/>
                    </a:lnTo>
                    <a:lnTo>
                      <a:pt x="3" y="58"/>
                    </a:lnTo>
                    <a:lnTo>
                      <a:pt x="1" y="51"/>
                    </a:lnTo>
                    <a:lnTo>
                      <a:pt x="0" y="45"/>
                    </a:lnTo>
                    <a:lnTo>
                      <a:pt x="0" y="41"/>
                    </a:lnTo>
                    <a:lnTo>
                      <a:pt x="2" y="32"/>
                    </a:lnTo>
                    <a:lnTo>
                      <a:pt x="3" y="28"/>
                    </a:lnTo>
                    <a:lnTo>
                      <a:pt x="10" y="17"/>
                    </a:lnTo>
                    <a:lnTo>
                      <a:pt x="13" y="13"/>
                    </a:lnTo>
                    <a:lnTo>
                      <a:pt x="17" y="10"/>
                    </a:lnTo>
                    <a:lnTo>
                      <a:pt x="22" y="8"/>
                    </a:lnTo>
                    <a:lnTo>
                      <a:pt x="25" y="4"/>
                    </a:lnTo>
                    <a:lnTo>
                      <a:pt x="35" y="1"/>
                    </a:lnTo>
                    <a:lnTo>
                      <a:pt x="4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61" name="Freeform 340"/>
              <p:cNvSpPr>
                <a:spLocks noEditPoints="1"/>
              </p:cNvSpPr>
              <p:nvPr/>
            </p:nvSpPr>
            <p:spPr bwMode="auto">
              <a:xfrm>
                <a:off x="3110" y="1020"/>
                <a:ext cx="41" cy="48"/>
              </a:xfrm>
              <a:custGeom>
                <a:avLst/>
                <a:gdLst>
                  <a:gd name="T0" fmla="*/ 27 w 41"/>
                  <a:gd name="T1" fmla="*/ 2 h 48"/>
                  <a:gd name="T2" fmla="*/ 23 w 41"/>
                  <a:gd name="T3" fmla="*/ 3 h 48"/>
                  <a:gd name="T4" fmla="*/ 20 w 41"/>
                  <a:gd name="T5" fmla="*/ 6 h 48"/>
                  <a:gd name="T6" fmla="*/ 18 w 41"/>
                  <a:gd name="T7" fmla="*/ 8 h 48"/>
                  <a:gd name="T8" fmla="*/ 16 w 41"/>
                  <a:gd name="T9" fmla="*/ 11 h 48"/>
                  <a:gd name="T10" fmla="*/ 11 w 41"/>
                  <a:gd name="T11" fmla="*/ 20 h 48"/>
                  <a:gd name="T12" fmla="*/ 10 w 41"/>
                  <a:gd name="T13" fmla="*/ 25 h 48"/>
                  <a:gd name="T14" fmla="*/ 15 w 41"/>
                  <a:gd name="T15" fmla="*/ 24 h 48"/>
                  <a:gd name="T16" fmla="*/ 21 w 41"/>
                  <a:gd name="T17" fmla="*/ 22 h 48"/>
                  <a:gd name="T18" fmla="*/ 26 w 41"/>
                  <a:gd name="T19" fmla="*/ 20 h 48"/>
                  <a:gd name="T20" fmla="*/ 30 w 41"/>
                  <a:gd name="T21" fmla="*/ 16 h 48"/>
                  <a:gd name="T22" fmla="*/ 32 w 41"/>
                  <a:gd name="T23" fmla="*/ 12 h 48"/>
                  <a:gd name="T24" fmla="*/ 33 w 41"/>
                  <a:gd name="T25" fmla="*/ 10 h 48"/>
                  <a:gd name="T26" fmla="*/ 33 w 41"/>
                  <a:gd name="T27" fmla="*/ 5 h 48"/>
                  <a:gd name="T28" fmla="*/ 31 w 41"/>
                  <a:gd name="T29" fmla="*/ 2 h 48"/>
                  <a:gd name="T30" fmla="*/ 27 w 41"/>
                  <a:gd name="T31" fmla="*/ 2 h 48"/>
                  <a:gd name="T32" fmla="*/ 26 w 41"/>
                  <a:gd name="T33" fmla="*/ 0 h 48"/>
                  <a:gd name="T34" fmla="*/ 34 w 41"/>
                  <a:gd name="T35" fmla="*/ 0 h 48"/>
                  <a:gd name="T36" fmla="*/ 39 w 41"/>
                  <a:gd name="T37" fmla="*/ 2 h 48"/>
                  <a:gd name="T38" fmla="*/ 40 w 41"/>
                  <a:gd name="T39" fmla="*/ 3 h 48"/>
                  <a:gd name="T40" fmla="*/ 41 w 41"/>
                  <a:gd name="T41" fmla="*/ 6 h 48"/>
                  <a:gd name="T42" fmla="*/ 41 w 41"/>
                  <a:gd name="T43" fmla="*/ 10 h 48"/>
                  <a:gd name="T44" fmla="*/ 40 w 41"/>
                  <a:gd name="T45" fmla="*/ 13 h 48"/>
                  <a:gd name="T46" fmla="*/ 36 w 41"/>
                  <a:gd name="T47" fmla="*/ 18 h 48"/>
                  <a:gd name="T48" fmla="*/ 26 w 41"/>
                  <a:gd name="T49" fmla="*/ 24 h 48"/>
                  <a:gd name="T50" fmla="*/ 22 w 41"/>
                  <a:gd name="T51" fmla="*/ 25 h 48"/>
                  <a:gd name="T52" fmla="*/ 19 w 41"/>
                  <a:gd name="T53" fmla="*/ 25 h 48"/>
                  <a:gd name="T54" fmla="*/ 15 w 41"/>
                  <a:gd name="T55" fmla="*/ 26 h 48"/>
                  <a:gd name="T56" fmla="*/ 9 w 41"/>
                  <a:gd name="T57" fmla="*/ 28 h 48"/>
                  <a:gd name="T58" fmla="*/ 9 w 41"/>
                  <a:gd name="T59" fmla="*/ 32 h 48"/>
                  <a:gd name="T60" fmla="*/ 10 w 41"/>
                  <a:gd name="T61" fmla="*/ 35 h 48"/>
                  <a:gd name="T62" fmla="*/ 12 w 41"/>
                  <a:gd name="T63" fmla="*/ 39 h 48"/>
                  <a:gd name="T64" fmla="*/ 15 w 41"/>
                  <a:gd name="T65" fmla="*/ 41 h 48"/>
                  <a:gd name="T66" fmla="*/ 17 w 41"/>
                  <a:gd name="T67" fmla="*/ 42 h 48"/>
                  <a:gd name="T68" fmla="*/ 23 w 41"/>
                  <a:gd name="T69" fmla="*/ 42 h 48"/>
                  <a:gd name="T70" fmla="*/ 27 w 41"/>
                  <a:gd name="T71" fmla="*/ 41 h 48"/>
                  <a:gd name="T72" fmla="*/ 29 w 41"/>
                  <a:gd name="T73" fmla="*/ 40 h 48"/>
                  <a:gd name="T74" fmla="*/ 32 w 41"/>
                  <a:gd name="T75" fmla="*/ 37 h 48"/>
                  <a:gd name="T76" fmla="*/ 37 w 41"/>
                  <a:gd name="T77" fmla="*/ 34 h 48"/>
                  <a:gd name="T78" fmla="*/ 38 w 41"/>
                  <a:gd name="T79" fmla="*/ 35 h 48"/>
                  <a:gd name="T80" fmla="*/ 27 w 41"/>
                  <a:gd name="T81" fmla="*/ 45 h 48"/>
                  <a:gd name="T82" fmla="*/ 15 w 41"/>
                  <a:gd name="T83" fmla="*/ 48 h 48"/>
                  <a:gd name="T84" fmla="*/ 10 w 41"/>
                  <a:gd name="T85" fmla="*/ 48 h 48"/>
                  <a:gd name="T86" fmla="*/ 4 w 41"/>
                  <a:gd name="T87" fmla="*/ 44 h 48"/>
                  <a:gd name="T88" fmla="*/ 1 w 41"/>
                  <a:gd name="T89" fmla="*/ 41 h 48"/>
                  <a:gd name="T90" fmla="*/ 0 w 41"/>
                  <a:gd name="T91" fmla="*/ 37 h 48"/>
                  <a:gd name="T92" fmla="*/ 0 w 41"/>
                  <a:gd name="T93" fmla="*/ 29 h 48"/>
                  <a:gd name="T94" fmla="*/ 1 w 41"/>
                  <a:gd name="T95" fmla="*/ 25 h 48"/>
                  <a:gd name="T96" fmla="*/ 3 w 41"/>
                  <a:gd name="T97" fmla="*/ 21 h 48"/>
                  <a:gd name="T98" fmla="*/ 5 w 41"/>
                  <a:gd name="T99" fmla="*/ 18 h 48"/>
                  <a:gd name="T100" fmla="*/ 7 w 41"/>
                  <a:gd name="T101" fmla="*/ 13 h 48"/>
                  <a:gd name="T102" fmla="*/ 14 w 41"/>
                  <a:gd name="T103" fmla="*/ 7 h 48"/>
                  <a:gd name="T104" fmla="*/ 17 w 41"/>
                  <a:gd name="T105" fmla="*/ 5 h 48"/>
                  <a:gd name="T106" fmla="*/ 21 w 41"/>
                  <a:gd name="T107" fmla="*/ 1 h 48"/>
                  <a:gd name="T108" fmla="*/ 26 w 41"/>
                  <a:gd name="T109" fmla="*/ 0 h 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48"/>
                  <a:gd name="T167" fmla="*/ 41 w 41"/>
                  <a:gd name="T168" fmla="*/ 48 h 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48">
                    <a:moveTo>
                      <a:pt x="27" y="2"/>
                    </a:moveTo>
                    <a:lnTo>
                      <a:pt x="23" y="3"/>
                    </a:lnTo>
                    <a:lnTo>
                      <a:pt x="20" y="6"/>
                    </a:lnTo>
                    <a:lnTo>
                      <a:pt x="18" y="8"/>
                    </a:lnTo>
                    <a:lnTo>
                      <a:pt x="16" y="11"/>
                    </a:lnTo>
                    <a:lnTo>
                      <a:pt x="11" y="20"/>
                    </a:lnTo>
                    <a:lnTo>
                      <a:pt x="10" y="25"/>
                    </a:lnTo>
                    <a:lnTo>
                      <a:pt x="15" y="24"/>
                    </a:lnTo>
                    <a:lnTo>
                      <a:pt x="21" y="22"/>
                    </a:lnTo>
                    <a:lnTo>
                      <a:pt x="26" y="20"/>
                    </a:lnTo>
                    <a:lnTo>
                      <a:pt x="30" y="16"/>
                    </a:lnTo>
                    <a:lnTo>
                      <a:pt x="32" y="12"/>
                    </a:lnTo>
                    <a:lnTo>
                      <a:pt x="33" y="10"/>
                    </a:lnTo>
                    <a:lnTo>
                      <a:pt x="33" y="5"/>
                    </a:lnTo>
                    <a:lnTo>
                      <a:pt x="31" y="2"/>
                    </a:lnTo>
                    <a:lnTo>
                      <a:pt x="27" y="2"/>
                    </a:lnTo>
                    <a:close/>
                    <a:moveTo>
                      <a:pt x="26" y="0"/>
                    </a:moveTo>
                    <a:lnTo>
                      <a:pt x="34" y="0"/>
                    </a:lnTo>
                    <a:lnTo>
                      <a:pt x="39" y="2"/>
                    </a:lnTo>
                    <a:lnTo>
                      <a:pt x="40" y="3"/>
                    </a:lnTo>
                    <a:lnTo>
                      <a:pt x="41" y="6"/>
                    </a:lnTo>
                    <a:lnTo>
                      <a:pt x="41" y="10"/>
                    </a:lnTo>
                    <a:lnTo>
                      <a:pt x="40" y="13"/>
                    </a:lnTo>
                    <a:lnTo>
                      <a:pt x="36" y="18"/>
                    </a:lnTo>
                    <a:lnTo>
                      <a:pt x="26" y="24"/>
                    </a:lnTo>
                    <a:lnTo>
                      <a:pt x="22" y="25"/>
                    </a:lnTo>
                    <a:lnTo>
                      <a:pt x="19" y="25"/>
                    </a:lnTo>
                    <a:lnTo>
                      <a:pt x="15" y="26"/>
                    </a:lnTo>
                    <a:lnTo>
                      <a:pt x="9" y="28"/>
                    </a:lnTo>
                    <a:lnTo>
                      <a:pt x="9" y="32"/>
                    </a:lnTo>
                    <a:lnTo>
                      <a:pt x="10" y="35"/>
                    </a:lnTo>
                    <a:lnTo>
                      <a:pt x="12" y="39"/>
                    </a:lnTo>
                    <a:lnTo>
                      <a:pt x="15" y="41"/>
                    </a:lnTo>
                    <a:lnTo>
                      <a:pt x="17" y="42"/>
                    </a:lnTo>
                    <a:lnTo>
                      <a:pt x="23" y="42"/>
                    </a:lnTo>
                    <a:lnTo>
                      <a:pt x="27" y="41"/>
                    </a:lnTo>
                    <a:lnTo>
                      <a:pt x="29" y="40"/>
                    </a:lnTo>
                    <a:lnTo>
                      <a:pt x="32" y="37"/>
                    </a:lnTo>
                    <a:lnTo>
                      <a:pt x="37" y="34"/>
                    </a:lnTo>
                    <a:lnTo>
                      <a:pt x="38" y="35"/>
                    </a:lnTo>
                    <a:lnTo>
                      <a:pt x="27" y="45"/>
                    </a:lnTo>
                    <a:lnTo>
                      <a:pt x="15" y="48"/>
                    </a:lnTo>
                    <a:lnTo>
                      <a:pt x="10" y="48"/>
                    </a:lnTo>
                    <a:lnTo>
                      <a:pt x="4" y="44"/>
                    </a:lnTo>
                    <a:lnTo>
                      <a:pt x="1" y="41"/>
                    </a:lnTo>
                    <a:lnTo>
                      <a:pt x="0" y="37"/>
                    </a:lnTo>
                    <a:lnTo>
                      <a:pt x="0" y="29"/>
                    </a:lnTo>
                    <a:lnTo>
                      <a:pt x="1" y="25"/>
                    </a:lnTo>
                    <a:lnTo>
                      <a:pt x="3" y="21"/>
                    </a:lnTo>
                    <a:lnTo>
                      <a:pt x="5" y="18"/>
                    </a:lnTo>
                    <a:lnTo>
                      <a:pt x="7" y="13"/>
                    </a:lnTo>
                    <a:lnTo>
                      <a:pt x="14" y="7"/>
                    </a:lnTo>
                    <a:lnTo>
                      <a:pt x="17" y="5"/>
                    </a:lnTo>
                    <a:lnTo>
                      <a:pt x="21" y="1"/>
                    </a:lnTo>
                    <a:lnTo>
                      <a:pt x="2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62" name="Freeform 341"/>
              <p:cNvSpPr>
                <a:spLocks/>
              </p:cNvSpPr>
              <p:nvPr/>
            </p:nvSpPr>
            <p:spPr bwMode="auto">
              <a:xfrm>
                <a:off x="3169" y="996"/>
                <a:ext cx="63" cy="72"/>
              </a:xfrm>
              <a:custGeom>
                <a:avLst/>
                <a:gdLst>
                  <a:gd name="T0" fmla="*/ 1 w 63"/>
                  <a:gd name="T1" fmla="*/ 0 h 72"/>
                  <a:gd name="T2" fmla="*/ 29 w 63"/>
                  <a:gd name="T3" fmla="*/ 0 h 72"/>
                  <a:gd name="T4" fmla="*/ 28 w 63"/>
                  <a:gd name="T5" fmla="*/ 2 h 72"/>
                  <a:gd name="T6" fmla="*/ 25 w 63"/>
                  <a:gd name="T7" fmla="*/ 2 h 72"/>
                  <a:gd name="T8" fmla="*/ 24 w 63"/>
                  <a:gd name="T9" fmla="*/ 3 h 72"/>
                  <a:gd name="T10" fmla="*/ 23 w 63"/>
                  <a:gd name="T11" fmla="*/ 3 h 72"/>
                  <a:gd name="T12" fmla="*/ 20 w 63"/>
                  <a:gd name="T13" fmla="*/ 4 h 72"/>
                  <a:gd name="T14" fmla="*/ 19 w 63"/>
                  <a:gd name="T15" fmla="*/ 7 h 72"/>
                  <a:gd name="T16" fmla="*/ 19 w 63"/>
                  <a:gd name="T17" fmla="*/ 8 h 72"/>
                  <a:gd name="T18" fmla="*/ 18 w 63"/>
                  <a:gd name="T19" fmla="*/ 9 h 72"/>
                  <a:gd name="T20" fmla="*/ 18 w 63"/>
                  <a:gd name="T21" fmla="*/ 13 h 72"/>
                  <a:gd name="T22" fmla="*/ 15 w 63"/>
                  <a:gd name="T23" fmla="*/ 56 h 72"/>
                  <a:gd name="T24" fmla="*/ 41 w 63"/>
                  <a:gd name="T25" fmla="*/ 18 h 72"/>
                  <a:gd name="T26" fmla="*/ 44 w 63"/>
                  <a:gd name="T27" fmla="*/ 14 h 72"/>
                  <a:gd name="T28" fmla="*/ 46 w 63"/>
                  <a:gd name="T29" fmla="*/ 10 h 72"/>
                  <a:gd name="T30" fmla="*/ 48 w 63"/>
                  <a:gd name="T31" fmla="*/ 8 h 72"/>
                  <a:gd name="T32" fmla="*/ 48 w 63"/>
                  <a:gd name="T33" fmla="*/ 4 h 72"/>
                  <a:gd name="T34" fmla="*/ 47 w 63"/>
                  <a:gd name="T35" fmla="*/ 3 h 72"/>
                  <a:gd name="T36" fmla="*/ 45 w 63"/>
                  <a:gd name="T37" fmla="*/ 2 h 72"/>
                  <a:gd name="T38" fmla="*/ 42 w 63"/>
                  <a:gd name="T39" fmla="*/ 2 h 72"/>
                  <a:gd name="T40" fmla="*/ 44 w 63"/>
                  <a:gd name="T41" fmla="*/ 0 h 72"/>
                  <a:gd name="T42" fmla="*/ 63 w 63"/>
                  <a:gd name="T43" fmla="*/ 0 h 72"/>
                  <a:gd name="T44" fmla="*/ 63 w 63"/>
                  <a:gd name="T45" fmla="*/ 2 h 72"/>
                  <a:gd name="T46" fmla="*/ 61 w 63"/>
                  <a:gd name="T47" fmla="*/ 2 h 72"/>
                  <a:gd name="T48" fmla="*/ 59 w 63"/>
                  <a:gd name="T49" fmla="*/ 3 h 72"/>
                  <a:gd name="T50" fmla="*/ 57 w 63"/>
                  <a:gd name="T51" fmla="*/ 5 h 72"/>
                  <a:gd name="T52" fmla="*/ 53 w 63"/>
                  <a:gd name="T53" fmla="*/ 8 h 72"/>
                  <a:gd name="T54" fmla="*/ 52 w 63"/>
                  <a:gd name="T55" fmla="*/ 10 h 72"/>
                  <a:gd name="T56" fmla="*/ 50 w 63"/>
                  <a:gd name="T57" fmla="*/ 12 h 72"/>
                  <a:gd name="T58" fmla="*/ 48 w 63"/>
                  <a:gd name="T59" fmla="*/ 15 h 72"/>
                  <a:gd name="T60" fmla="*/ 45 w 63"/>
                  <a:gd name="T61" fmla="*/ 19 h 72"/>
                  <a:gd name="T62" fmla="*/ 5 w 63"/>
                  <a:gd name="T63" fmla="*/ 72 h 72"/>
                  <a:gd name="T64" fmla="*/ 3 w 63"/>
                  <a:gd name="T65" fmla="*/ 72 h 72"/>
                  <a:gd name="T66" fmla="*/ 8 w 63"/>
                  <a:gd name="T67" fmla="*/ 13 h 72"/>
                  <a:gd name="T68" fmla="*/ 9 w 63"/>
                  <a:gd name="T69" fmla="*/ 11 h 72"/>
                  <a:gd name="T70" fmla="*/ 9 w 63"/>
                  <a:gd name="T71" fmla="*/ 7 h 72"/>
                  <a:gd name="T72" fmla="*/ 8 w 63"/>
                  <a:gd name="T73" fmla="*/ 5 h 72"/>
                  <a:gd name="T74" fmla="*/ 7 w 63"/>
                  <a:gd name="T75" fmla="*/ 3 h 72"/>
                  <a:gd name="T76" fmla="*/ 6 w 63"/>
                  <a:gd name="T77" fmla="*/ 3 h 72"/>
                  <a:gd name="T78" fmla="*/ 4 w 63"/>
                  <a:gd name="T79" fmla="*/ 2 h 72"/>
                  <a:gd name="T80" fmla="*/ 0 w 63"/>
                  <a:gd name="T81" fmla="*/ 2 h 72"/>
                  <a:gd name="T82" fmla="*/ 1 w 63"/>
                  <a:gd name="T83" fmla="*/ 0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2"/>
                  <a:gd name="T128" fmla="*/ 63 w 63"/>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2">
                    <a:moveTo>
                      <a:pt x="1" y="0"/>
                    </a:moveTo>
                    <a:lnTo>
                      <a:pt x="29" y="0"/>
                    </a:lnTo>
                    <a:lnTo>
                      <a:pt x="28" y="2"/>
                    </a:lnTo>
                    <a:lnTo>
                      <a:pt x="25" y="2"/>
                    </a:lnTo>
                    <a:lnTo>
                      <a:pt x="24" y="3"/>
                    </a:lnTo>
                    <a:lnTo>
                      <a:pt x="23" y="3"/>
                    </a:lnTo>
                    <a:lnTo>
                      <a:pt x="20" y="4"/>
                    </a:lnTo>
                    <a:lnTo>
                      <a:pt x="19" y="7"/>
                    </a:lnTo>
                    <a:lnTo>
                      <a:pt x="19" y="8"/>
                    </a:lnTo>
                    <a:lnTo>
                      <a:pt x="18" y="9"/>
                    </a:lnTo>
                    <a:lnTo>
                      <a:pt x="18" y="13"/>
                    </a:lnTo>
                    <a:lnTo>
                      <a:pt x="15" y="56"/>
                    </a:lnTo>
                    <a:lnTo>
                      <a:pt x="41" y="18"/>
                    </a:lnTo>
                    <a:lnTo>
                      <a:pt x="44" y="14"/>
                    </a:lnTo>
                    <a:lnTo>
                      <a:pt x="46" y="10"/>
                    </a:lnTo>
                    <a:lnTo>
                      <a:pt x="48" y="8"/>
                    </a:lnTo>
                    <a:lnTo>
                      <a:pt x="48" y="4"/>
                    </a:lnTo>
                    <a:lnTo>
                      <a:pt x="47" y="3"/>
                    </a:lnTo>
                    <a:lnTo>
                      <a:pt x="45" y="2"/>
                    </a:lnTo>
                    <a:lnTo>
                      <a:pt x="42" y="2"/>
                    </a:lnTo>
                    <a:lnTo>
                      <a:pt x="44" y="0"/>
                    </a:lnTo>
                    <a:lnTo>
                      <a:pt x="63" y="0"/>
                    </a:lnTo>
                    <a:lnTo>
                      <a:pt x="63" y="2"/>
                    </a:lnTo>
                    <a:lnTo>
                      <a:pt x="61" y="2"/>
                    </a:lnTo>
                    <a:lnTo>
                      <a:pt x="59" y="3"/>
                    </a:lnTo>
                    <a:lnTo>
                      <a:pt x="57" y="5"/>
                    </a:lnTo>
                    <a:lnTo>
                      <a:pt x="53" y="8"/>
                    </a:lnTo>
                    <a:lnTo>
                      <a:pt x="52" y="10"/>
                    </a:lnTo>
                    <a:lnTo>
                      <a:pt x="50" y="12"/>
                    </a:lnTo>
                    <a:lnTo>
                      <a:pt x="48" y="15"/>
                    </a:lnTo>
                    <a:lnTo>
                      <a:pt x="45" y="19"/>
                    </a:lnTo>
                    <a:lnTo>
                      <a:pt x="5" y="72"/>
                    </a:lnTo>
                    <a:lnTo>
                      <a:pt x="3" y="72"/>
                    </a:lnTo>
                    <a:lnTo>
                      <a:pt x="8" y="13"/>
                    </a:lnTo>
                    <a:lnTo>
                      <a:pt x="9" y="11"/>
                    </a:lnTo>
                    <a:lnTo>
                      <a:pt x="9" y="7"/>
                    </a:lnTo>
                    <a:lnTo>
                      <a:pt x="8" y="5"/>
                    </a:lnTo>
                    <a:lnTo>
                      <a:pt x="7" y="3"/>
                    </a:lnTo>
                    <a:lnTo>
                      <a:pt x="6" y="3"/>
                    </a:lnTo>
                    <a:lnTo>
                      <a:pt x="4" y="2"/>
                    </a:lnTo>
                    <a:lnTo>
                      <a:pt x="0" y="2"/>
                    </a:lnTo>
                    <a:lnTo>
                      <a:pt x="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63" name="Freeform 342"/>
              <p:cNvSpPr>
                <a:spLocks/>
              </p:cNvSpPr>
              <p:nvPr/>
            </p:nvSpPr>
            <p:spPr bwMode="auto">
              <a:xfrm>
                <a:off x="3222" y="963"/>
                <a:ext cx="34" cy="51"/>
              </a:xfrm>
              <a:custGeom>
                <a:avLst/>
                <a:gdLst>
                  <a:gd name="T0" fmla="*/ 20 w 34"/>
                  <a:gd name="T1" fmla="*/ 0 h 51"/>
                  <a:gd name="T2" fmla="*/ 26 w 34"/>
                  <a:gd name="T3" fmla="*/ 0 h 51"/>
                  <a:gd name="T4" fmla="*/ 29 w 34"/>
                  <a:gd name="T5" fmla="*/ 1 h 51"/>
                  <a:gd name="T6" fmla="*/ 33 w 34"/>
                  <a:gd name="T7" fmla="*/ 6 h 51"/>
                  <a:gd name="T8" fmla="*/ 34 w 34"/>
                  <a:gd name="T9" fmla="*/ 8 h 51"/>
                  <a:gd name="T10" fmla="*/ 34 w 34"/>
                  <a:gd name="T11" fmla="*/ 15 h 51"/>
                  <a:gd name="T12" fmla="*/ 33 w 34"/>
                  <a:gd name="T13" fmla="*/ 18 h 51"/>
                  <a:gd name="T14" fmla="*/ 27 w 34"/>
                  <a:gd name="T15" fmla="*/ 26 h 51"/>
                  <a:gd name="T16" fmla="*/ 8 w 34"/>
                  <a:gd name="T17" fmla="*/ 45 h 51"/>
                  <a:gd name="T18" fmla="*/ 22 w 34"/>
                  <a:gd name="T19" fmla="*/ 45 h 51"/>
                  <a:gd name="T20" fmla="*/ 23 w 34"/>
                  <a:gd name="T21" fmla="*/ 44 h 51"/>
                  <a:gd name="T22" fmla="*/ 25 w 34"/>
                  <a:gd name="T23" fmla="*/ 44 h 51"/>
                  <a:gd name="T24" fmla="*/ 26 w 34"/>
                  <a:gd name="T25" fmla="*/ 43 h 51"/>
                  <a:gd name="T26" fmla="*/ 27 w 34"/>
                  <a:gd name="T27" fmla="*/ 41 h 51"/>
                  <a:gd name="T28" fmla="*/ 28 w 34"/>
                  <a:gd name="T29" fmla="*/ 40 h 51"/>
                  <a:gd name="T30" fmla="*/ 30 w 34"/>
                  <a:gd name="T31" fmla="*/ 40 h 51"/>
                  <a:gd name="T32" fmla="*/ 26 w 34"/>
                  <a:gd name="T33" fmla="*/ 51 h 51"/>
                  <a:gd name="T34" fmla="*/ 0 w 34"/>
                  <a:gd name="T35" fmla="*/ 51 h 51"/>
                  <a:gd name="T36" fmla="*/ 0 w 34"/>
                  <a:gd name="T37" fmla="*/ 49 h 51"/>
                  <a:gd name="T38" fmla="*/ 11 w 34"/>
                  <a:gd name="T39" fmla="*/ 40 h 51"/>
                  <a:gd name="T40" fmla="*/ 20 w 34"/>
                  <a:gd name="T41" fmla="*/ 31 h 51"/>
                  <a:gd name="T42" fmla="*/ 25 w 34"/>
                  <a:gd name="T43" fmla="*/ 23 h 51"/>
                  <a:gd name="T44" fmla="*/ 27 w 34"/>
                  <a:gd name="T45" fmla="*/ 20 h 51"/>
                  <a:gd name="T46" fmla="*/ 28 w 34"/>
                  <a:gd name="T47" fmla="*/ 18 h 51"/>
                  <a:gd name="T48" fmla="*/ 28 w 34"/>
                  <a:gd name="T49" fmla="*/ 12 h 51"/>
                  <a:gd name="T50" fmla="*/ 26 w 34"/>
                  <a:gd name="T51" fmla="*/ 8 h 51"/>
                  <a:gd name="T52" fmla="*/ 21 w 34"/>
                  <a:gd name="T53" fmla="*/ 6 h 51"/>
                  <a:gd name="T54" fmla="*/ 16 w 34"/>
                  <a:gd name="T55" fmla="*/ 6 h 51"/>
                  <a:gd name="T56" fmla="*/ 11 w 34"/>
                  <a:gd name="T57" fmla="*/ 10 h 51"/>
                  <a:gd name="T58" fmla="*/ 9 w 34"/>
                  <a:gd name="T59" fmla="*/ 9 h 51"/>
                  <a:gd name="T60" fmla="*/ 11 w 34"/>
                  <a:gd name="T61" fmla="*/ 7 h 51"/>
                  <a:gd name="T62" fmla="*/ 13 w 34"/>
                  <a:gd name="T63" fmla="*/ 4 h 51"/>
                  <a:gd name="T64" fmla="*/ 15 w 34"/>
                  <a:gd name="T65" fmla="*/ 2 h 51"/>
                  <a:gd name="T66" fmla="*/ 17 w 34"/>
                  <a:gd name="T67" fmla="*/ 1 h 51"/>
                  <a:gd name="T68" fmla="*/ 20 w 34"/>
                  <a:gd name="T69" fmla="*/ 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51"/>
                  <a:gd name="T107" fmla="*/ 34 w 34"/>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51">
                    <a:moveTo>
                      <a:pt x="20" y="0"/>
                    </a:moveTo>
                    <a:lnTo>
                      <a:pt x="26" y="0"/>
                    </a:lnTo>
                    <a:lnTo>
                      <a:pt x="29" y="1"/>
                    </a:lnTo>
                    <a:lnTo>
                      <a:pt x="33" y="6"/>
                    </a:lnTo>
                    <a:lnTo>
                      <a:pt x="34" y="8"/>
                    </a:lnTo>
                    <a:lnTo>
                      <a:pt x="34" y="15"/>
                    </a:lnTo>
                    <a:lnTo>
                      <a:pt x="33" y="18"/>
                    </a:lnTo>
                    <a:lnTo>
                      <a:pt x="27" y="26"/>
                    </a:lnTo>
                    <a:lnTo>
                      <a:pt x="8" y="45"/>
                    </a:lnTo>
                    <a:lnTo>
                      <a:pt x="22" y="45"/>
                    </a:lnTo>
                    <a:lnTo>
                      <a:pt x="23" y="44"/>
                    </a:lnTo>
                    <a:lnTo>
                      <a:pt x="25" y="44"/>
                    </a:lnTo>
                    <a:lnTo>
                      <a:pt x="26" y="43"/>
                    </a:lnTo>
                    <a:lnTo>
                      <a:pt x="27" y="41"/>
                    </a:lnTo>
                    <a:lnTo>
                      <a:pt x="28" y="40"/>
                    </a:lnTo>
                    <a:lnTo>
                      <a:pt x="30" y="40"/>
                    </a:lnTo>
                    <a:lnTo>
                      <a:pt x="26" y="51"/>
                    </a:lnTo>
                    <a:lnTo>
                      <a:pt x="0" y="51"/>
                    </a:lnTo>
                    <a:lnTo>
                      <a:pt x="0" y="49"/>
                    </a:lnTo>
                    <a:lnTo>
                      <a:pt x="11" y="40"/>
                    </a:lnTo>
                    <a:lnTo>
                      <a:pt x="20" y="31"/>
                    </a:lnTo>
                    <a:lnTo>
                      <a:pt x="25" y="23"/>
                    </a:lnTo>
                    <a:lnTo>
                      <a:pt x="27" y="20"/>
                    </a:lnTo>
                    <a:lnTo>
                      <a:pt x="28" y="18"/>
                    </a:lnTo>
                    <a:lnTo>
                      <a:pt x="28" y="12"/>
                    </a:lnTo>
                    <a:lnTo>
                      <a:pt x="26" y="8"/>
                    </a:lnTo>
                    <a:lnTo>
                      <a:pt x="21" y="6"/>
                    </a:lnTo>
                    <a:lnTo>
                      <a:pt x="16" y="6"/>
                    </a:lnTo>
                    <a:lnTo>
                      <a:pt x="11" y="10"/>
                    </a:lnTo>
                    <a:lnTo>
                      <a:pt x="9" y="9"/>
                    </a:lnTo>
                    <a:lnTo>
                      <a:pt x="11" y="7"/>
                    </a:lnTo>
                    <a:lnTo>
                      <a:pt x="13" y="4"/>
                    </a:lnTo>
                    <a:lnTo>
                      <a:pt x="15" y="2"/>
                    </a:lnTo>
                    <a:lnTo>
                      <a:pt x="17" y="1"/>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64" name="Freeform 343"/>
              <p:cNvSpPr>
                <a:spLocks/>
              </p:cNvSpPr>
              <p:nvPr/>
            </p:nvSpPr>
            <p:spPr bwMode="auto">
              <a:xfrm>
                <a:off x="2630" y="1947"/>
                <a:ext cx="29" cy="63"/>
              </a:xfrm>
              <a:custGeom>
                <a:avLst/>
                <a:gdLst>
                  <a:gd name="T0" fmla="*/ 21 w 29"/>
                  <a:gd name="T1" fmla="*/ 0 h 63"/>
                  <a:gd name="T2" fmla="*/ 25 w 29"/>
                  <a:gd name="T3" fmla="*/ 0 h 63"/>
                  <a:gd name="T4" fmla="*/ 20 w 29"/>
                  <a:gd name="T5" fmla="*/ 16 h 63"/>
                  <a:gd name="T6" fmla="*/ 29 w 29"/>
                  <a:gd name="T7" fmla="*/ 16 h 63"/>
                  <a:gd name="T8" fmla="*/ 29 w 29"/>
                  <a:gd name="T9" fmla="*/ 18 h 63"/>
                  <a:gd name="T10" fmla="*/ 19 w 29"/>
                  <a:gd name="T11" fmla="*/ 18 h 63"/>
                  <a:gd name="T12" fmla="*/ 10 w 29"/>
                  <a:gd name="T13" fmla="*/ 50 h 63"/>
                  <a:gd name="T14" fmla="*/ 9 w 29"/>
                  <a:gd name="T15" fmla="*/ 52 h 63"/>
                  <a:gd name="T16" fmla="*/ 9 w 29"/>
                  <a:gd name="T17" fmla="*/ 59 h 63"/>
                  <a:gd name="T18" fmla="*/ 10 w 29"/>
                  <a:gd name="T19" fmla="*/ 59 h 63"/>
                  <a:gd name="T20" fmla="*/ 12 w 29"/>
                  <a:gd name="T21" fmla="*/ 56 h 63"/>
                  <a:gd name="T22" fmla="*/ 14 w 29"/>
                  <a:gd name="T23" fmla="*/ 56 h 63"/>
                  <a:gd name="T24" fmla="*/ 15 w 29"/>
                  <a:gd name="T25" fmla="*/ 55 h 63"/>
                  <a:gd name="T26" fmla="*/ 16 w 29"/>
                  <a:gd name="T27" fmla="*/ 53 h 63"/>
                  <a:gd name="T28" fmla="*/ 18 w 29"/>
                  <a:gd name="T29" fmla="*/ 51 h 63"/>
                  <a:gd name="T30" fmla="*/ 19 w 29"/>
                  <a:gd name="T31" fmla="*/ 52 h 63"/>
                  <a:gd name="T32" fmla="*/ 17 w 29"/>
                  <a:gd name="T33" fmla="*/ 55 h 63"/>
                  <a:gd name="T34" fmla="*/ 12 w 29"/>
                  <a:gd name="T35" fmla="*/ 60 h 63"/>
                  <a:gd name="T36" fmla="*/ 10 w 29"/>
                  <a:gd name="T37" fmla="*/ 61 h 63"/>
                  <a:gd name="T38" fmla="*/ 8 w 29"/>
                  <a:gd name="T39" fmla="*/ 63 h 63"/>
                  <a:gd name="T40" fmla="*/ 4 w 29"/>
                  <a:gd name="T41" fmla="*/ 63 h 63"/>
                  <a:gd name="T42" fmla="*/ 1 w 29"/>
                  <a:gd name="T43" fmla="*/ 62 h 63"/>
                  <a:gd name="T44" fmla="*/ 0 w 29"/>
                  <a:gd name="T45" fmla="*/ 60 h 63"/>
                  <a:gd name="T46" fmla="*/ 0 w 29"/>
                  <a:gd name="T47" fmla="*/ 56 h 63"/>
                  <a:gd name="T48" fmla="*/ 1 w 29"/>
                  <a:gd name="T49" fmla="*/ 53 h 63"/>
                  <a:gd name="T50" fmla="*/ 3 w 29"/>
                  <a:gd name="T51" fmla="*/ 49 h 63"/>
                  <a:gd name="T52" fmla="*/ 11 w 29"/>
                  <a:gd name="T53" fmla="*/ 18 h 63"/>
                  <a:gd name="T54" fmla="*/ 3 w 29"/>
                  <a:gd name="T55" fmla="*/ 18 h 63"/>
                  <a:gd name="T56" fmla="*/ 4 w 29"/>
                  <a:gd name="T57" fmla="*/ 17 h 63"/>
                  <a:gd name="T58" fmla="*/ 9 w 29"/>
                  <a:gd name="T59" fmla="*/ 15 h 63"/>
                  <a:gd name="T60" fmla="*/ 14 w 29"/>
                  <a:gd name="T61" fmla="*/ 12 h 63"/>
                  <a:gd name="T62" fmla="*/ 18 w 29"/>
                  <a:gd name="T63" fmla="*/ 8 h 63"/>
                  <a:gd name="T64" fmla="*/ 20 w 29"/>
                  <a:gd name="T65" fmla="*/ 5 h 63"/>
                  <a:gd name="T66" fmla="*/ 21 w 29"/>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63"/>
                  <a:gd name="T104" fmla="*/ 29 w 29"/>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63">
                    <a:moveTo>
                      <a:pt x="21" y="0"/>
                    </a:moveTo>
                    <a:lnTo>
                      <a:pt x="25" y="0"/>
                    </a:lnTo>
                    <a:lnTo>
                      <a:pt x="20" y="16"/>
                    </a:lnTo>
                    <a:lnTo>
                      <a:pt x="29" y="16"/>
                    </a:lnTo>
                    <a:lnTo>
                      <a:pt x="29" y="18"/>
                    </a:lnTo>
                    <a:lnTo>
                      <a:pt x="19" y="18"/>
                    </a:lnTo>
                    <a:lnTo>
                      <a:pt x="10" y="50"/>
                    </a:lnTo>
                    <a:lnTo>
                      <a:pt x="9" y="52"/>
                    </a:lnTo>
                    <a:lnTo>
                      <a:pt x="9" y="59"/>
                    </a:lnTo>
                    <a:lnTo>
                      <a:pt x="10" y="59"/>
                    </a:lnTo>
                    <a:lnTo>
                      <a:pt x="12" y="56"/>
                    </a:lnTo>
                    <a:lnTo>
                      <a:pt x="14" y="56"/>
                    </a:lnTo>
                    <a:lnTo>
                      <a:pt x="15" y="55"/>
                    </a:lnTo>
                    <a:lnTo>
                      <a:pt x="16" y="53"/>
                    </a:lnTo>
                    <a:lnTo>
                      <a:pt x="18" y="51"/>
                    </a:lnTo>
                    <a:lnTo>
                      <a:pt x="19" y="52"/>
                    </a:lnTo>
                    <a:lnTo>
                      <a:pt x="17" y="55"/>
                    </a:lnTo>
                    <a:lnTo>
                      <a:pt x="12" y="60"/>
                    </a:lnTo>
                    <a:lnTo>
                      <a:pt x="10" y="61"/>
                    </a:lnTo>
                    <a:lnTo>
                      <a:pt x="8" y="63"/>
                    </a:lnTo>
                    <a:lnTo>
                      <a:pt x="4" y="63"/>
                    </a:lnTo>
                    <a:lnTo>
                      <a:pt x="1" y="62"/>
                    </a:lnTo>
                    <a:lnTo>
                      <a:pt x="0" y="60"/>
                    </a:lnTo>
                    <a:lnTo>
                      <a:pt x="0" y="56"/>
                    </a:lnTo>
                    <a:lnTo>
                      <a:pt x="1" y="53"/>
                    </a:lnTo>
                    <a:lnTo>
                      <a:pt x="3" y="49"/>
                    </a:lnTo>
                    <a:lnTo>
                      <a:pt x="11" y="18"/>
                    </a:lnTo>
                    <a:lnTo>
                      <a:pt x="3" y="18"/>
                    </a:lnTo>
                    <a:lnTo>
                      <a:pt x="4" y="17"/>
                    </a:lnTo>
                    <a:lnTo>
                      <a:pt x="9" y="15"/>
                    </a:lnTo>
                    <a:lnTo>
                      <a:pt x="14" y="12"/>
                    </a:lnTo>
                    <a:lnTo>
                      <a:pt x="18" y="8"/>
                    </a:lnTo>
                    <a:lnTo>
                      <a:pt x="20" y="5"/>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65" name="Freeform 344"/>
              <p:cNvSpPr>
                <a:spLocks noEditPoints="1"/>
              </p:cNvSpPr>
              <p:nvPr/>
            </p:nvSpPr>
            <p:spPr bwMode="auto">
              <a:xfrm>
                <a:off x="2695" y="1965"/>
                <a:ext cx="55" cy="20"/>
              </a:xfrm>
              <a:custGeom>
                <a:avLst/>
                <a:gdLst>
                  <a:gd name="T0" fmla="*/ 0 w 55"/>
                  <a:gd name="T1" fmla="*/ 16 h 20"/>
                  <a:gd name="T2" fmla="*/ 55 w 55"/>
                  <a:gd name="T3" fmla="*/ 16 h 20"/>
                  <a:gd name="T4" fmla="*/ 55 w 55"/>
                  <a:gd name="T5" fmla="*/ 20 h 20"/>
                  <a:gd name="T6" fmla="*/ 0 w 55"/>
                  <a:gd name="T7" fmla="*/ 20 h 20"/>
                  <a:gd name="T8" fmla="*/ 0 w 55"/>
                  <a:gd name="T9" fmla="*/ 16 h 20"/>
                  <a:gd name="T10" fmla="*/ 0 w 55"/>
                  <a:gd name="T11" fmla="*/ 0 h 20"/>
                  <a:gd name="T12" fmla="*/ 55 w 55"/>
                  <a:gd name="T13" fmla="*/ 0 h 20"/>
                  <a:gd name="T14" fmla="*/ 55 w 55"/>
                  <a:gd name="T15" fmla="*/ 3 h 20"/>
                  <a:gd name="T16" fmla="*/ 0 w 55"/>
                  <a:gd name="T17" fmla="*/ 3 h 20"/>
                  <a:gd name="T18" fmla="*/ 0 w 55"/>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20"/>
                  <a:gd name="T32" fmla="*/ 55 w 55"/>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20">
                    <a:moveTo>
                      <a:pt x="0" y="16"/>
                    </a:moveTo>
                    <a:lnTo>
                      <a:pt x="55" y="16"/>
                    </a:lnTo>
                    <a:lnTo>
                      <a:pt x="55" y="20"/>
                    </a:lnTo>
                    <a:lnTo>
                      <a:pt x="0" y="20"/>
                    </a:lnTo>
                    <a:lnTo>
                      <a:pt x="0" y="16"/>
                    </a:lnTo>
                    <a:close/>
                    <a:moveTo>
                      <a:pt x="0" y="0"/>
                    </a:moveTo>
                    <a:lnTo>
                      <a:pt x="55" y="0"/>
                    </a:lnTo>
                    <a:lnTo>
                      <a:pt x="55" y="3"/>
                    </a:lnTo>
                    <a:lnTo>
                      <a:pt x="0" y="3"/>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66" name="Freeform 345"/>
              <p:cNvSpPr>
                <a:spLocks/>
              </p:cNvSpPr>
              <p:nvPr/>
            </p:nvSpPr>
            <p:spPr bwMode="auto">
              <a:xfrm>
                <a:off x="2786" y="1981"/>
                <a:ext cx="29" cy="8"/>
              </a:xfrm>
              <a:custGeom>
                <a:avLst/>
                <a:gdLst>
                  <a:gd name="T0" fmla="*/ 3 w 29"/>
                  <a:gd name="T1" fmla="*/ 0 h 8"/>
                  <a:gd name="T2" fmla="*/ 29 w 29"/>
                  <a:gd name="T3" fmla="*/ 0 h 8"/>
                  <a:gd name="T4" fmla="*/ 27 w 29"/>
                  <a:gd name="T5" fmla="*/ 8 h 8"/>
                  <a:gd name="T6" fmla="*/ 0 w 29"/>
                  <a:gd name="T7" fmla="*/ 8 h 8"/>
                  <a:gd name="T8" fmla="*/ 3 w 29"/>
                  <a:gd name="T9" fmla="*/ 0 h 8"/>
                  <a:gd name="T10" fmla="*/ 0 60000 65536"/>
                  <a:gd name="T11" fmla="*/ 0 60000 65536"/>
                  <a:gd name="T12" fmla="*/ 0 60000 65536"/>
                  <a:gd name="T13" fmla="*/ 0 60000 65536"/>
                  <a:gd name="T14" fmla="*/ 0 60000 65536"/>
                  <a:gd name="T15" fmla="*/ 0 w 29"/>
                  <a:gd name="T16" fmla="*/ 0 h 8"/>
                  <a:gd name="T17" fmla="*/ 29 w 29"/>
                  <a:gd name="T18" fmla="*/ 8 h 8"/>
                </a:gdLst>
                <a:ahLst/>
                <a:cxnLst>
                  <a:cxn ang="T10">
                    <a:pos x="T0" y="T1"/>
                  </a:cxn>
                  <a:cxn ang="T11">
                    <a:pos x="T2" y="T3"/>
                  </a:cxn>
                  <a:cxn ang="T12">
                    <a:pos x="T4" y="T5"/>
                  </a:cxn>
                  <a:cxn ang="T13">
                    <a:pos x="T6" y="T7"/>
                  </a:cxn>
                  <a:cxn ang="T14">
                    <a:pos x="T8" y="T9"/>
                  </a:cxn>
                </a:cxnLst>
                <a:rect l="T15" t="T16" r="T17" b="T18"/>
                <a:pathLst>
                  <a:path w="29" h="8">
                    <a:moveTo>
                      <a:pt x="3" y="0"/>
                    </a:moveTo>
                    <a:lnTo>
                      <a:pt x="29" y="0"/>
                    </a:lnTo>
                    <a:lnTo>
                      <a:pt x="27" y="8"/>
                    </a:lnTo>
                    <a:lnTo>
                      <a:pt x="0" y="8"/>
                    </a:lnTo>
                    <a:lnTo>
                      <a:pt x="3"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67" name="Freeform 346"/>
              <p:cNvSpPr>
                <a:spLocks noEditPoints="1"/>
              </p:cNvSpPr>
              <p:nvPr/>
            </p:nvSpPr>
            <p:spPr bwMode="auto">
              <a:xfrm>
                <a:off x="2825" y="1936"/>
                <a:ext cx="45" cy="74"/>
              </a:xfrm>
              <a:custGeom>
                <a:avLst/>
                <a:gdLst>
                  <a:gd name="T0" fmla="*/ 29 w 45"/>
                  <a:gd name="T1" fmla="*/ 2 h 74"/>
                  <a:gd name="T2" fmla="*/ 26 w 45"/>
                  <a:gd name="T3" fmla="*/ 4 h 74"/>
                  <a:gd name="T4" fmla="*/ 24 w 45"/>
                  <a:gd name="T5" fmla="*/ 5 h 74"/>
                  <a:gd name="T6" fmla="*/ 21 w 45"/>
                  <a:gd name="T7" fmla="*/ 9 h 74"/>
                  <a:gd name="T8" fmla="*/ 17 w 45"/>
                  <a:gd name="T9" fmla="*/ 15 h 74"/>
                  <a:gd name="T10" fmla="*/ 14 w 45"/>
                  <a:gd name="T11" fmla="*/ 23 h 74"/>
                  <a:gd name="T12" fmla="*/ 11 w 45"/>
                  <a:gd name="T13" fmla="*/ 34 h 74"/>
                  <a:gd name="T14" fmla="*/ 9 w 45"/>
                  <a:gd name="T15" fmla="*/ 49 h 74"/>
                  <a:gd name="T16" fmla="*/ 7 w 45"/>
                  <a:gd name="T17" fmla="*/ 61 h 74"/>
                  <a:gd name="T18" fmla="*/ 10 w 45"/>
                  <a:gd name="T19" fmla="*/ 70 h 74"/>
                  <a:gd name="T20" fmla="*/ 12 w 45"/>
                  <a:gd name="T21" fmla="*/ 71 h 74"/>
                  <a:gd name="T22" fmla="*/ 15 w 45"/>
                  <a:gd name="T23" fmla="*/ 72 h 74"/>
                  <a:gd name="T24" fmla="*/ 18 w 45"/>
                  <a:gd name="T25" fmla="*/ 71 h 74"/>
                  <a:gd name="T26" fmla="*/ 21 w 45"/>
                  <a:gd name="T27" fmla="*/ 70 h 74"/>
                  <a:gd name="T28" fmla="*/ 26 w 45"/>
                  <a:gd name="T29" fmla="*/ 62 h 74"/>
                  <a:gd name="T30" fmla="*/ 31 w 45"/>
                  <a:gd name="T31" fmla="*/ 51 h 74"/>
                  <a:gd name="T32" fmla="*/ 35 w 45"/>
                  <a:gd name="T33" fmla="*/ 37 h 74"/>
                  <a:gd name="T34" fmla="*/ 37 w 45"/>
                  <a:gd name="T35" fmla="*/ 24 h 74"/>
                  <a:gd name="T36" fmla="*/ 37 w 45"/>
                  <a:gd name="T37" fmla="*/ 10 h 74"/>
                  <a:gd name="T38" fmla="*/ 36 w 45"/>
                  <a:gd name="T39" fmla="*/ 8 h 74"/>
                  <a:gd name="T40" fmla="*/ 35 w 45"/>
                  <a:gd name="T41" fmla="*/ 5 h 74"/>
                  <a:gd name="T42" fmla="*/ 34 w 45"/>
                  <a:gd name="T43" fmla="*/ 4 h 74"/>
                  <a:gd name="T44" fmla="*/ 32 w 45"/>
                  <a:gd name="T45" fmla="*/ 4 h 74"/>
                  <a:gd name="T46" fmla="*/ 29 w 45"/>
                  <a:gd name="T47" fmla="*/ 2 h 74"/>
                  <a:gd name="T48" fmla="*/ 29 w 45"/>
                  <a:gd name="T49" fmla="*/ 0 h 74"/>
                  <a:gd name="T50" fmla="*/ 36 w 45"/>
                  <a:gd name="T51" fmla="*/ 2 h 74"/>
                  <a:gd name="T52" fmla="*/ 38 w 45"/>
                  <a:gd name="T53" fmla="*/ 4 h 74"/>
                  <a:gd name="T54" fmla="*/ 39 w 45"/>
                  <a:gd name="T55" fmla="*/ 6 h 74"/>
                  <a:gd name="T56" fmla="*/ 44 w 45"/>
                  <a:gd name="T57" fmla="*/ 13 h 74"/>
                  <a:gd name="T58" fmla="*/ 45 w 45"/>
                  <a:gd name="T59" fmla="*/ 24 h 74"/>
                  <a:gd name="T60" fmla="*/ 45 w 45"/>
                  <a:gd name="T61" fmla="*/ 34 h 74"/>
                  <a:gd name="T62" fmla="*/ 42 w 45"/>
                  <a:gd name="T63" fmla="*/ 45 h 74"/>
                  <a:gd name="T64" fmla="*/ 38 w 45"/>
                  <a:gd name="T65" fmla="*/ 55 h 74"/>
                  <a:gd name="T66" fmla="*/ 33 w 45"/>
                  <a:gd name="T67" fmla="*/ 64 h 74"/>
                  <a:gd name="T68" fmla="*/ 26 w 45"/>
                  <a:gd name="T69" fmla="*/ 71 h 74"/>
                  <a:gd name="T70" fmla="*/ 22 w 45"/>
                  <a:gd name="T71" fmla="*/ 73 h 74"/>
                  <a:gd name="T72" fmla="*/ 18 w 45"/>
                  <a:gd name="T73" fmla="*/ 74 h 74"/>
                  <a:gd name="T74" fmla="*/ 15 w 45"/>
                  <a:gd name="T75" fmla="*/ 74 h 74"/>
                  <a:gd name="T76" fmla="*/ 11 w 45"/>
                  <a:gd name="T77" fmla="*/ 73 h 74"/>
                  <a:gd name="T78" fmla="*/ 7 w 45"/>
                  <a:gd name="T79" fmla="*/ 72 h 74"/>
                  <a:gd name="T80" fmla="*/ 4 w 45"/>
                  <a:gd name="T81" fmla="*/ 68 h 74"/>
                  <a:gd name="T82" fmla="*/ 1 w 45"/>
                  <a:gd name="T83" fmla="*/ 61 h 74"/>
                  <a:gd name="T84" fmla="*/ 0 w 45"/>
                  <a:gd name="T85" fmla="*/ 51 h 74"/>
                  <a:gd name="T86" fmla="*/ 1 w 45"/>
                  <a:gd name="T87" fmla="*/ 39 h 74"/>
                  <a:gd name="T88" fmla="*/ 4 w 45"/>
                  <a:gd name="T89" fmla="*/ 28 h 74"/>
                  <a:gd name="T90" fmla="*/ 10 w 45"/>
                  <a:gd name="T91" fmla="*/ 15 h 74"/>
                  <a:gd name="T92" fmla="*/ 17 w 45"/>
                  <a:gd name="T93" fmla="*/ 5 h 74"/>
                  <a:gd name="T94" fmla="*/ 21 w 45"/>
                  <a:gd name="T95" fmla="*/ 2 h 74"/>
                  <a:gd name="T96" fmla="*/ 29 w 45"/>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74"/>
                  <a:gd name="T149" fmla="*/ 45 w 45"/>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74">
                    <a:moveTo>
                      <a:pt x="29" y="2"/>
                    </a:moveTo>
                    <a:lnTo>
                      <a:pt x="26" y="4"/>
                    </a:lnTo>
                    <a:lnTo>
                      <a:pt x="24" y="5"/>
                    </a:lnTo>
                    <a:lnTo>
                      <a:pt x="21" y="9"/>
                    </a:lnTo>
                    <a:lnTo>
                      <a:pt x="17" y="15"/>
                    </a:lnTo>
                    <a:lnTo>
                      <a:pt x="14" y="23"/>
                    </a:lnTo>
                    <a:lnTo>
                      <a:pt x="11" y="34"/>
                    </a:lnTo>
                    <a:lnTo>
                      <a:pt x="9" y="49"/>
                    </a:lnTo>
                    <a:lnTo>
                      <a:pt x="7" y="61"/>
                    </a:lnTo>
                    <a:lnTo>
                      <a:pt x="10" y="70"/>
                    </a:lnTo>
                    <a:lnTo>
                      <a:pt x="12" y="71"/>
                    </a:lnTo>
                    <a:lnTo>
                      <a:pt x="15" y="72"/>
                    </a:lnTo>
                    <a:lnTo>
                      <a:pt x="18" y="71"/>
                    </a:lnTo>
                    <a:lnTo>
                      <a:pt x="21" y="70"/>
                    </a:lnTo>
                    <a:lnTo>
                      <a:pt x="26" y="62"/>
                    </a:lnTo>
                    <a:lnTo>
                      <a:pt x="31" y="51"/>
                    </a:lnTo>
                    <a:lnTo>
                      <a:pt x="35" y="37"/>
                    </a:lnTo>
                    <a:lnTo>
                      <a:pt x="37" y="24"/>
                    </a:lnTo>
                    <a:lnTo>
                      <a:pt x="37" y="10"/>
                    </a:lnTo>
                    <a:lnTo>
                      <a:pt x="36" y="8"/>
                    </a:lnTo>
                    <a:lnTo>
                      <a:pt x="35" y="5"/>
                    </a:lnTo>
                    <a:lnTo>
                      <a:pt x="34" y="4"/>
                    </a:lnTo>
                    <a:lnTo>
                      <a:pt x="32" y="4"/>
                    </a:lnTo>
                    <a:lnTo>
                      <a:pt x="29" y="2"/>
                    </a:lnTo>
                    <a:close/>
                    <a:moveTo>
                      <a:pt x="29" y="0"/>
                    </a:moveTo>
                    <a:lnTo>
                      <a:pt x="36" y="2"/>
                    </a:lnTo>
                    <a:lnTo>
                      <a:pt x="38" y="4"/>
                    </a:lnTo>
                    <a:lnTo>
                      <a:pt x="39" y="6"/>
                    </a:lnTo>
                    <a:lnTo>
                      <a:pt x="44" y="13"/>
                    </a:lnTo>
                    <a:lnTo>
                      <a:pt x="45" y="24"/>
                    </a:lnTo>
                    <a:lnTo>
                      <a:pt x="45" y="34"/>
                    </a:lnTo>
                    <a:lnTo>
                      <a:pt x="42" y="45"/>
                    </a:lnTo>
                    <a:lnTo>
                      <a:pt x="38" y="55"/>
                    </a:lnTo>
                    <a:lnTo>
                      <a:pt x="33" y="64"/>
                    </a:lnTo>
                    <a:lnTo>
                      <a:pt x="26" y="71"/>
                    </a:lnTo>
                    <a:lnTo>
                      <a:pt x="22" y="73"/>
                    </a:lnTo>
                    <a:lnTo>
                      <a:pt x="18" y="74"/>
                    </a:lnTo>
                    <a:lnTo>
                      <a:pt x="15" y="74"/>
                    </a:lnTo>
                    <a:lnTo>
                      <a:pt x="11" y="73"/>
                    </a:lnTo>
                    <a:lnTo>
                      <a:pt x="7" y="72"/>
                    </a:lnTo>
                    <a:lnTo>
                      <a:pt x="4" y="68"/>
                    </a:lnTo>
                    <a:lnTo>
                      <a:pt x="1" y="61"/>
                    </a:lnTo>
                    <a:lnTo>
                      <a:pt x="0" y="51"/>
                    </a:lnTo>
                    <a:lnTo>
                      <a:pt x="1" y="39"/>
                    </a:lnTo>
                    <a:lnTo>
                      <a:pt x="4" y="28"/>
                    </a:lnTo>
                    <a:lnTo>
                      <a:pt x="10" y="15"/>
                    </a:lnTo>
                    <a:lnTo>
                      <a:pt x="17" y="5"/>
                    </a:lnTo>
                    <a:lnTo>
                      <a:pt x="21" y="2"/>
                    </a:lnTo>
                    <a:lnTo>
                      <a:pt x="2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68" name="Freeform 347"/>
              <p:cNvSpPr>
                <a:spLocks/>
              </p:cNvSpPr>
              <p:nvPr/>
            </p:nvSpPr>
            <p:spPr bwMode="auto">
              <a:xfrm>
                <a:off x="2874" y="2000"/>
                <a:ext cx="11" cy="10"/>
              </a:xfrm>
              <a:custGeom>
                <a:avLst/>
                <a:gdLst>
                  <a:gd name="T0" fmla="*/ 2 w 11"/>
                  <a:gd name="T1" fmla="*/ 0 h 10"/>
                  <a:gd name="T2" fmla="*/ 8 w 11"/>
                  <a:gd name="T3" fmla="*/ 0 h 10"/>
                  <a:gd name="T4" fmla="*/ 10 w 11"/>
                  <a:gd name="T5" fmla="*/ 1 h 10"/>
                  <a:gd name="T6" fmla="*/ 10 w 11"/>
                  <a:gd name="T7" fmla="*/ 2 h 10"/>
                  <a:gd name="T8" fmla="*/ 11 w 11"/>
                  <a:gd name="T9" fmla="*/ 4 h 10"/>
                  <a:gd name="T10" fmla="*/ 11 w 11"/>
                  <a:gd name="T11" fmla="*/ 7 h 10"/>
                  <a:gd name="T12" fmla="*/ 10 w 11"/>
                  <a:gd name="T13" fmla="*/ 8 h 10"/>
                  <a:gd name="T14" fmla="*/ 10 w 11"/>
                  <a:gd name="T15" fmla="*/ 9 h 10"/>
                  <a:gd name="T16" fmla="*/ 9 w 11"/>
                  <a:gd name="T17" fmla="*/ 10 h 10"/>
                  <a:gd name="T18" fmla="*/ 4 w 11"/>
                  <a:gd name="T19" fmla="*/ 10 h 10"/>
                  <a:gd name="T20" fmla="*/ 1 w 11"/>
                  <a:gd name="T21" fmla="*/ 9 h 10"/>
                  <a:gd name="T22" fmla="*/ 1 w 11"/>
                  <a:gd name="T23" fmla="*/ 7 h 10"/>
                  <a:gd name="T24" fmla="*/ 0 w 11"/>
                  <a:gd name="T25" fmla="*/ 4 h 10"/>
                  <a:gd name="T26" fmla="*/ 1 w 11"/>
                  <a:gd name="T27" fmla="*/ 2 h 10"/>
                  <a:gd name="T28" fmla="*/ 1 w 11"/>
                  <a:gd name="T29" fmla="*/ 1 h 10"/>
                  <a:gd name="T30" fmla="*/ 2 w 11"/>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0"/>
                  <a:gd name="T50" fmla="*/ 11 w 11"/>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0">
                    <a:moveTo>
                      <a:pt x="2" y="0"/>
                    </a:moveTo>
                    <a:lnTo>
                      <a:pt x="8" y="0"/>
                    </a:lnTo>
                    <a:lnTo>
                      <a:pt x="10" y="1"/>
                    </a:lnTo>
                    <a:lnTo>
                      <a:pt x="10" y="2"/>
                    </a:lnTo>
                    <a:lnTo>
                      <a:pt x="11" y="4"/>
                    </a:lnTo>
                    <a:lnTo>
                      <a:pt x="11" y="7"/>
                    </a:lnTo>
                    <a:lnTo>
                      <a:pt x="10" y="8"/>
                    </a:lnTo>
                    <a:lnTo>
                      <a:pt x="10" y="9"/>
                    </a:lnTo>
                    <a:lnTo>
                      <a:pt x="9" y="10"/>
                    </a:lnTo>
                    <a:lnTo>
                      <a:pt x="4" y="10"/>
                    </a:lnTo>
                    <a:lnTo>
                      <a:pt x="1" y="9"/>
                    </a:lnTo>
                    <a:lnTo>
                      <a:pt x="1" y="7"/>
                    </a:lnTo>
                    <a:lnTo>
                      <a:pt x="0" y="4"/>
                    </a:lnTo>
                    <a:lnTo>
                      <a:pt x="1" y="2"/>
                    </a:lnTo>
                    <a:lnTo>
                      <a:pt x="1" y="1"/>
                    </a:lnTo>
                    <a:lnTo>
                      <a:pt x="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69" name="Freeform 348"/>
              <p:cNvSpPr>
                <a:spLocks/>
              </p:cNvSpPr>
              <p:nvPr/>
            </p:nvSpPr>
            <p:spPr bwMode="auto">
              <a:xfrm>
                <a:off x="2901" y="1936"/>
                <a:ext cx="47" cy="73"/>
              </a:xfrm>
              <a:custGeom>
                <a:avLst/>
                <a:gdLst>
                  <a:gd name="T0" fmla="*/ 30 w 47"/>
                  <a:gd name="T1" fmla="*/ 0 h 73"/>
                  <a:gd name="T2" fmla="*/ 34 w 47"/>
                  <a:gd name="T3" fmla="*/ 0 h 73"/>
                  <a:gd name="T4" fmla="*/ 40 w 47"/>
                  <a:gd name="T5" fmla="*/ 2 h 73"/>
                  <a:gd name="T6" fmla="*/ 42 w 47"/>
                  <a:gd name="T7" fmla="*/ 5 h 73"/>
                  <a:gd name="T8" fmla="*/ 45 w 47"/>
                  <a:gd name="T9" fmla="*/ 8 h 73"/>
                  <a:gd name="T10" fmla="*/ 47 w 47"/>
                  <a:gd name="T11" fmla="*/ 12 h 73"/>
                  <a:gd name="T12" fmla="*/ 47 w 47"/>
                  <a:gd name="T13" fmla="*/ 22 h 73"/>
                  <a:gd name="T14" fmla="*/ 46 w 47"/>
                  <a:gd name="T15" fmla="*/ 26 h 73"/>
                  <a:gd name="T16" fmla="*/ 44 w 47"/>
                  <a:gd name="T17" fmla="*/ 30 h 73"/>
                  <a:gd name="T18" fmla="*/ 40 w 47"/>
                  <a:gd name="T19" fmla="*/ 34 h 73"/>
                  <a:gd name="T20" fmla="*/ 9 w 47"/>
                  <a:gd name="T21" fmla="*/ 65 h 73"/>
                  <a:gd name="T22" fmla="*/ 30 w 47"/>
                  <a:gd name="T23" fmla="*/ 65 h 73"/>
                  <a:gd name="T24" fmla="*/ 33 w 47"/>
                  <a:gd name="T25" fmla="*/ 64 h 73"/>
                  <a:gd name="T26" fmla="*/ 34 w 47"/>
                  <a:gd name="T27" fmla="*/ 63 h 73"/>
                  <a:gd name="T28" fmla="*/ 36 w 47"/>
                  <a:gd name="T29" fmla="*/ 62 h 73"/>
                  <a:gd name="T30" fmla="*/ 38 w 47"/>
                  <a:gd name="T31" fmla="*/ 57 h 73"/>
                  <a:gd name="T32" fmla="*/ 40 w 47"/>
                  <a:gd name="T33" fmla="*/ 57 h 73"/>
                  <a:gd name="T34" fmla="*/ 35 w 47"/>
                  <a:gd name="T35" fmla="*/ 73 h 73"/>
                  <a:gd name="T36" fmla="*/ 0 w 47"/>
                  <a:gd name="T37" fmla="*/ 73 h 73"/>
                  <a:gd name="T38" fmla="*/ 0 w 47"/>
                  <a:gd name="T39" fmla="*/ 71 h 73"/>
                  <a:gd name="T40" fmla="*/ 15 w 47"/>
                  <a:gd name="T41" fmla="*/ 56 h 73"/>
                  <a:gd name="T42" fmla="*/ 26 w 47"/>
                  <a:gd name="T43" fmla="*/ 44 h 73"/>
                  <a:gd name="T44" fmla="*/ 34 w 47"/>
                  <a:gd name="T45" fmla="*/ 34 h 73"/>
                  <a:gd name="T46" fmla="*/ 38 w 47"/>
                  <a:gd name="T47" fmla="*/ 26 h 73"/>
                  <a:gd name="T48" fmla="*/ 38 w 47"/>
                  <a:gd name="T49" fmla="*/ 17 h 73"/>
                  <a:gd name="T50" fmla="*/ 37 w 47"/>
                  <a:gd name="T51" fmla="*/ 15 h 73"/>
                  <a:gd name="T52" fmla="*/ 35 w 47"/>
                  <a:gd name="T53" fmla="*/ 11 h 73"/>
                  <a:gd name="T54" fmla="*/ 33 w 47"/>
                  <a:gd name="T55" fmla="*/ 10 h 73"/>
                  <a:gd name="T56" fmla="*/ 26 w 47"/>
                  <a:gd name="T57" fmla="*/ 8 h 73"/>
                  <a:gd name="T58" fmla="*/ 19 w 47"/>
                  <a:gd name="T59" fmla="*/ 10 h 73"/>
                  <a:gd name="T60" fmla="*/ 16 w 47"/>
                  <a:gd name="T61" fmla="*/ 12 h 73"/>
                  <a:gd name="T62" fmla="*/ 14 w 47"/>
                  <a:gd name="T63" fmla="*/ 15 h 73"/>
                  <a:gd name="T64" fmla="*/ 12 w 47"/>
                  <a:gd name="T65" fmla="*/ 13 h 73"/>
                  <a:gd name="T66" fmla="*/ 16 w 47"/>
                  <a:gd name="T67" fmla="*/ 7 h 73"/>
                  <a:gd name="T68" fmla="*/ 19 w 47"/>
                  <a:gd name="T69" fmla="*/ 4 h 73"/>
                  <a:gd name="T70" fmla="*/ 23 w 47"/>
                  <a:gd name="T71" fmla="*/ 2 h 73"/>
                  <a:gd name="T72" fmla="*/ 27 w 47"/>
                  <a:gd name="T73" fmla="*/ 1 h 73"/>
                  <a:gd name="T74" fmla="*/ 30 w 47"/>
                  <a:gd name="T75" fmla="*/ 0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73"/>
                  <a:gd name="T116" fmla="*/ 47 w 47"/>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73">
                    <a:moveTo>
                      <a:pt x="30" y="0"/>
                    </a:moveTo>
                    <a:lnTo>
                      <a:pt x="34" y="0"/>
                    </a:lnTo>
                    <a:lnTo>
                      <a:pt x="40" y="2"/>
                    </a:lnTo>
                    <a:lnTo>
                      <a:pt x="42" y="5"/>
                    </a:lnTo>
                    <a:lnTo>
                      <a:pt x="45" y="8"/>
                    </a:lnTo>
                    <a:lnTo>
                      <a:pt x="47" y="12"/>
                    </a:lnTo>
                    <a:lnTo>
                      <a:pt x="47" y="22"/>
                    </a:lnTo>
                    <a:lnTo>
                      <a:pt x="46" y="26"/>
                    </a:lnTo>
                    <a:lnTo>
                      <a:pt x="44" y="30"/>
                    </a:lnTo>
                    <a:lnTo>
                      <a:pt x="40" y="34"/>
                    </a:lnTo>
                    <a:lnTo>
                      <a:pt x="9" y="65"/>
                    </a:lnTo>
                    <a:lnTo>
                      <a:pt x="30" y="65"/>
                    </a:lnTo>
                    <a:lnTo>
                      <a:pt x="33" y="64"/>
                    </a:lnTo>
                    <a:lnTo>
                      <a:pt x="34" y="63"/>
                    </a:lnTo>
                    <a:lnTo>
                      <a:pt x="36" y="62"/>
                    </a:lnTo>
                    <a:lnTo>
                      <a:pt x="38" y="57"/>
                    </a:lnTo>
                    <a:lnTo>
                      <a:pt x="40" y="57"/>
                    </a:lnTo>
                    <a:lnTo>
                      <a:pt x="35" y="73"/>
                    </a:lnTo>
                    <a:lnTo>
                      <a:pt x="0" y="73"/>
                    </a:lnTo>
                    <a:lnTo>
                      <a:pt x="0" y="71"/>
                    </a:lnTo>
                    <a:lnTo>
                      <a:pt x="15" y="56"/>
                    </a:lnTo>
                    <a:lnTo>
                      <a:pt x="26" y="44"/>
                    </a:lnTo>
                    <a:lnTo>
                      <a:pt x="34" y="34"/>
                    </a:lnTo>
                    <a:lnTo>
                      <a:pt x="38" y="26"/>
                    </a:lnTo>
                    <a:lnTo>
                      <a:pt x="38" y="17"/>
                    </a:lnTo>
                    <a:lnTo>
                      <a:pt x="37" y="15"/>
                    </a:lnTo>
                    <a:lnTo>
                      <a:pt x="35" y="11"/>
                    </a:lnTo>
                    <a:lnTo>
                      <a:pt x="33" y="10"/>
                    </a:lnTo>
                    <a:lnTo>
                      <a:pt x="26" y="8"/>
                    </a:lnTo>
                    <a:lnTo>
                      <a:pt x="19" y="10"/>
                    </a:lnTo>
                    <a:lnTo>
                      <a:pt x="16" y="12"/>
                    </a:lnTo>
                    <a:lnTo>
                      <a:pt x="14" y="15"/>
                    </a:lnTo>
                    <a:lnTo>
                      <a:pt x="12" y="13"/>
                    </a:lnTo>
                    <a:lnTo>
                      <a:pt x="16" y="7"/>
                    </a:lnTo>
                    <a:lnTo>
                      <a:pt x="19" y="4"/>
                    </a:lnTo>
                    <a:lnTo>
                      <a:pt x="23" y="2"/>
                    </a:lnTo>
                    <a:lnTo>
                      <a:pt x="27" y="1"/>
                    </a:lnTo>
                    <a:lnTo>
                      <a:pt x="3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70" name="Freeform 349"/>
              <p:cNvSpPr>
                <a:spLocks/>
              </p:cNvSpPr>
              <p:nvPr/>
            </p:nvSpPr>
            <p:spPr bwMode="auto">
              <a:xfrm>
                <a:off x="2954" y="1936"/>
                <a:ext cx="47" cy="74"/>
              </a:xfrm>
              <a:custGeom>
                <a:avLst/>
                <a:gdLst>
                  <a:gd name="T0" fmla="*/ 32 w 47"/>
                  <a:gd name="T1" fmla="*/ 0 h 74"/>
                  <a:gd name="T2" fmla="*/ 42 w 47"/>
                  <a:gd name="T3" fmla="*/ 4 h 74"/>
                  <a:gd name="T4" fmla="*/ 44 w 47"/>
                  <a:gd name="T5" fmla="*/ 7 h 74"/>
                  <a:gd name="T6" fmla="*/ 47 w 47"/>
                  <a:gd name="T7" fmla="*/ 13 h 74"/>
                  <a:gd name="T8" fmla="*/ 43 w 47"/>
                  <a:gd name="T9" fmla="*/ 23 h 74"/>
                  <a:gd name="T10" fmla="*/ 40 w 47"/>
                  <a:gd name="T11" fmla="*/ 26 h 74"/>
                  <a:gd name="T12" fmla="*/ 36 w 47"/>
                  <a:gd name="T13" fmla="*/ 29 h 74"/>
                  <a:gd name="T14" fmla="*/ 31 w 47"/>
                  <a:gd name="T15" fmla="*/ 31 h 74"/>
                  <a:gd name="T16" fmla="*/ 34 w 47"/>
                  <a:gd name="T17" fmla="*/ 32 h 74"/>
                  <a:gd name="T18" fmla="*/ 40 w 47"/>
                  <a:gd name="T19" fmla="*/ 38 h 74"/>
                  <a:gd name="T20" fmla="*/ 41 w 47"/>
                  <a:gd name="T21" fmla="*/ 40 h 74"/>
                  <a:gd name="T22" fmla="*/ 41 w 47"/>
                  <a:gd name="T23" fmla="*/ 43 h 74"/>
                  <a:gd name="T24" fmla="*/ 42 w 47"/>
                  <a:gd name="T25" fmla="*/ 48 h 74"/>
                  <a:gd name="T26" fmla="*/ 41 w 47"/>
                  <a:gd name="T27" fmla="*/ 54 h 74"/>
                  <a:gd name="T28" fmla="*/ 39 w 47"/>
                  <a:gd name="T29" fmla="*/ 61 h 74"/>
                  <a:gd name="T30" fmla="*/ 36 w 47"/>
                  <a:gd name="T31" fmla="*/ 65 h 74"/>
                  <a:gd name="T32" fmla="*/ 31 w 47"/>
                  <a:gd name="T33" fmla="*/ 68 h 74"/>
                  <a:gd name="T34" fmla="*/ 28 w 47"/>
                  <a:gd name="T35" fmla="*/ 71 h 74"/>
                  <a:gd name="T36" fmla="*/ 23 w 47"/>
                  <a:gd name="T37" fmla="*/ 73 h 74"/>
                  <a:gd name="T38" fmla="*/ 18 w 47"/>
                  <a:gd name="T39" fmla="*/ 74 h 74"/>
                  <a:gd name="T40" fmla="*/ 7 w 47"/>
                  <a:gd name="T41" fmla="*/ 74 h 74"/>
                  <a:gd name="T42" fmla="*/ 3 w 47"/>
                  <a:gd name="T43" fmla="*/ 72 h 74"/>
                  <a:gd name="T44" fmla="*/ 2 w 47"/>
                  <a:gd name="T45" fmla="*/ 70 h 74"/>
                  <a:gd name="T46" fmla="*/ 0 w 47"/>
                  <a:gd name="T47" fmla="*/ 68 h 74"/>
                  <a:gd name="T48" fmla="*/ 0 w 47"/>
                  <a:gd name="T49" fmla="*/ 66 h 74"/>
                  <a:gd name="T50" fmla="*/ 3 w 47"/>
                  <a:gd name="T51" fmla="*/ 64 h 74"/>
                  <a:gd name="T52" fmla="*/ 9 w 47"/>
                  <a:gd name="T53" fmla="*/ 64 h 74"/>
                  <a:gd name="T54" fmla="*/ 10 w 47"/>
                  <a:gd name="T55" fmla="*/ 65 h 74"/>
                  <a:gd name="T56" fmla="*/ 13 w 47"/>
                  <a:gd name="T57" fmla="*/ 65 h 74"/>
                  <a:gd name="T58" fmla="*/ 15 w 47"/>
                  <a:gd name="T59" fmla="*/ 66 h 74"/>
                  <a:gd name="T60" fmla="*/ 16 w 47"/>
                  <a:gd name="T61" fmla="*/ 66 h 74"/>
                  <a:gd name="T62" fmla="*/ 17 w 47"/>
                  <a:gd name="T63" fmla="*/ 67 h 74"/>
                  <a:gd name="T64" fmla="*/ 23 w 47"/>
                  <a:gd name="T65" fmla="*/ 67 h 74"/>
                  <a:gd name="T66" fmla="*/ 26 w 47"/>
                  <a:gd name="T67" fmla="*/ 66 h 74"/>
                  <a:gd name="T68" fmla="*/ 30 w 47"/>
                  <a:gd name="T69" fmla="*/ 62 h 74"/>
                  <a:gd name="T70" fmla="*/ 32 w 47"/>
                  <a:gd name="T71" fmla="*/ 55 h 74"/>
                  <a:gd name="T72" fmla="*/ 33 w 47"/>
                  <a:gd name="T73" fmla="*/ 51 h 74"/>
                  <a:gd name="T74" fmla="*/ 32 w 47"/>
                  <a:gd name="T75" fmla="*/ 48 h 74"/>
                  <a:gd name="T76" fmla="*/ 32 w 47"/>
                  <a:gd name="T77" fmla="*/ 45 h 74"/>
                  <a:gd name="T78" fmla="*/ 31 w 47"/>
                  <a:gd name="T79" fmla="*/ 43 h 74"/>
                  <a:gd name="T80" fmla="*/ 27 w 47"/>
                  <a:gd name="T81" fmla="*/ 39 h 74"/>
                  <a:gd name="T82" fmla="*/ 23 w 47"/>
                  <a:gd name="T83" fmla="*/ 37 h 74"/>
                  <a:gd name="T84" fmla="*/ 17 w 47"/>
                  <a:gd name="T85" fmla="*/ 34 h 74"/>
                  <a:gd name="T86" fmla="*/ 13 w 47"/>
                  <a:gd name="T87" fmla="*/ 34 h 74"/>
                  <a:gd name="T88" fmla="*/ 13 w 47"/>
                  <a:gd name="T89" fmla="*/ 33 h 74"/>
                  <a:gd name="T90" fmla="*/ 25 w 47"/>
                  <a:gd name="T91" fmla="*/ 30 h 74"/>
                  <a:gd name="T92" fmla="*/ 33 w 47"/>
                  <a:gd name="T93" fmla="*/ 26 h 74"/>
                  <a:gd name="T94" fmla="*/ 36 w 47"/>
                  <a:gd name="T95" fmla="*/ 22 h 74"/>
                  <a:gd name="T96" fmla="*/ 38 w 47"/>
                  <a:gd name="T97" fmla="*/ 16 h 74"/>
                  <a:gd name="T98" fmla="*/ 37 w 47"/>
                  <a:gd name="T99" fmla="*/ 12 h 74"/>
                  <a:gd name="T100" fmla="*/ 34 w 47"/>
                  <a:gd name="T101" fmla="*/ 9 h 74"/>
                  <a:gd name="T102" fmla="*/ 32 w 47"/>
                  <a:gd name="T103" fmla="*/ 8 h 74"/>
                  <a:gd name="T104" fmla="*/ 30 w 47"/>
                  <a:gd name="T105" fmla="*/ 8 h 74"/>
                  <a:gd name="T106" fmla="*/ 28 w 47"/>
                  <a:gd name="T107" fmla="*/ 7 h 74"/>
                  <a:gd name="T108" fmla="*/ 21 w 47"/>
                  <a:gd name="T109" fmla="*/ 9 h 74"/>
                  <a:gd name="T110" fmla="*/ 19 w 47"/>
                  <a:gd name="T111" fmla="*/ 11 h 74"/>
                  <a:gd name="T112" fmla="*/ 16 w 47"/>
                  <a:gd name="T113" fmla="*/ 13 h 74"/>
                  <a:gd name="T114" fmla="*/ 15 w 47"/>
                  <a:gd name="T115" fmla="*/ 13 h 74"/>
                  <a:gd name="T116" fmla="*/ 18 w 47"/>
                  <a:gd name="T117" fmla="*/ 8 h 74"/>
                  <a:gd name="T118" fmla="*/ 21 w 47"/>
                  <a:gd name="T119" fmla="*/ 4 h 74"/>
                  <a:gd name="T120" fmla="*/ 27 w 47"/>
                  <a:gd name="T121" fmla="*/ 1 h 74"/>
                  <a:gd name="T122" fmla="*/ 32 w 47"/>
                  <a:gd name="T123" fmla="*/ 0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74"/>
                  <a:gd name="T188" fmla="*/ 47 w 47"/>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74">
                    <a:moveTo>
                      <a:pt x="32" y="0"/>
                    </a:moveTo>
                    <a:lnTo>
                      <a:pt x="42" y="4"/>
                    </a:lnTo>
                    <a:lnTo>
                      <a:pt x="44" y="7"/>
                    </a:lnTo>
                    <a:lnTo>
                      <a:pt x="47" y="13"/>
                    </a:lnTo>
                    <a:lnTo>
                      <a:pt x="43" y="23"/>
                    </a:lnTo>
                    <a:lnTo>
                      <a:pt x="40" y="26"/>
                    </a:lnTo>
                    <a:lnTo>
                      <a:pt x="36" y="29"/>
                    </a:lnTo>
                    <a:lnTo>
                      <a:pt x="31" y="31"/>
                    </a:lnTo>
                    <a:lnTo>
                      <a:pt x="34" y="32"/>
                    </a:lnTo>
                    <a:lnTo>
                      <a:pt x="40" y="38"/>
                    </a:lnTo>
                    <a:lnTo>
                      <a:pt x="41" y="40"/>
                    </a:lnTo>
                    <a:lnTo>
                      <a:pt x="41" y="43"/>
                    </a:lnTo>
                    <a:lnTo>
                      <a:pt x="42" y="48"/>
                    </a:lnTo>
                    <a:lnTo>
                      <a:pt x="41" y="54"/>
                    </a:lnTo>
                    <a:lnTo>
                      <a:pt x="39" y="61"/>
                    </a:lnTo>
                    <a:lnTo>
                      <a:pt x="36" y="65"/>
                    </a:lnTo>
                    <a:lnTo>
                      <a:pt x="31" y="68"/>
                    </a:lnTo>
                    <a:lnTo>
                      <a:pt x="28" y="71"/>
                    </a:lnTo>
                    <a:lnTo>
                      <a:pt x="23" y="73"/>
                    </a:lnTo>
                    <a:lnTo>
                      <a:pt x="18" y="74"/>
                    </a:lnTo>
                    <a:lnTo>
                      <a:pt x="7" y="74"/>
                    </a:lnTo>
                    <a:lnTo>
                      <a:pt x="3" y="72"/>
                    </a:lnTo>
                    <a:lnTo>
                      <a:pt x="2" y="70"/>
                    </a:lnTo>
                    <a:lnTo>
                      <a:pt x="0" y="68"/>
                    </a:lnTo>
                    <a:lnTo>
                      <a:pt x="0" y="66"/>
                    </a:lnTo>
                    <a:lnTo>
                      <a:pt x="3" y="64"/>
                    </a:lnTo>
                    <a:lnTo>
                      <a:pt x="9" y="64"/>
                    </a:lnTo>
                    <a:lnTo>
                      <a:pt x="10" y="65"/>
                    </a:lnTo>
                    <a:lnTo>
                      <a:pt x="13" y="65"/>
                    </a:lnTo>
                    <a:lnTo>
                      <a:pt x="15" y="66"/>
                    </a:lnTo>
                    <a:lnTo>
                      <a:pt x="16" y="66"/>
                    </a:lnTo>
                    <a:lnTo>
                      <a:pt x="17" y="67"/>
                    </a:lnTo>
                    <a:lnTo>
                      <a:pt x="23" y="67"/>
                    </a:lnTo>
                    <a:lnTo>
                      <a:pt x="26" y="66"/>
                    </a:lnTo>
                    <a:lnTo>
                      <a:pt x="30" y="62"/>
                    </a:lnTo>
                    <a:lnTo>
                      <a:pt x="32" y="55"/>
                    </a:lnTo>
                    <a:lnTo>
                      <a:pt x="33" y="51"/>
                    </a:lnTo>
                    <a:lnTo>
                      <a:pt x="32" y="48"/>
                    </a:lnTo>
                    <a:lnTo>
                      <a:pt x="32" y="45"/>
                    </a:lnTo>
                    <a:lnTo>
                      <a:pt x="31" y="43"/>
                    </a:lnTo>
                    <a:lnTo>
                      <a:pt x="27" y="39"/>
                    </a:lnTo>
                    <a:lnTo>
                      <a:pt x="23" y="37"/>
                    </a:lnTo>
                    <a:lnTo>
                      <a:pt x="17" y="34"/>
                    </a:lnTo>
                    <a:lnTo>
                      <a:pt x="13" y="34"/>
                    </a:lnTo>
                    <a:lnTo>
                      <a:pt x="13" y="33"/>
                    </a:lnTo>
                    <a:lnTo>
                      <a:pt x="25" y="30"/>
                    </a:lnTo>
                    <a:lnTo>
                      <a:pt x="33" y="26"/>
                    </a:lnTo>
                    <a:lnTo>
                      <a:pt x="36" y="22"/>
                    </a:lnTo>
                    <a:lnTo>
                      <a:pt x="38" y="16"/>
                    </a:lnTo>
                    <a:lnTo>
                      <a:pt x="37" y="12"/>
                    </a:lnTo>
                    <a:lnTo>
                      <a:pt x="34" y="9"/>
                    </a:lnTo>
                    <a:lnTo>
                      <a:pt x="32" y="8"/>
                    </a:lnTo>
                    <a:lnTo>
                      <a:pt x="30" y="8"/>
                    </a:lnTo>
                    <a:lnTo>
                      <a:pt x="28" y="7"/>
                    </a:lnTo>
                    <a:lnTo>
                      <a:pt x="21" y="9"/>
                    </a:lnTo>
                    <a:lnTo>
                      <a:pt x="19" y="11"/>
                    </a:lnTo>
                    <a:lnTo>
                      <a:pt x="16" y="13"/>
                    </a:lnTo>
                    <a:lnTo>
                      <a:pt x="15" y="13"/>
                    </a:lnTo>
                    <a:lnTo>
                      <a:pt x="18" y="8"/>
                    </a:lnTo>
                    <a:lnTo>
                      <a:pt x="21" y="4"/>
                    </a:lnTo>
                    <a:lnTo>
                      <a:pt x="27" y="1"/>
                    </a:lnTo>
                    <a:lnTo>
                      <a:pt x="3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71" name="Freeform 350"/>
              <p:cNvSpPr>
                <a:spLocks/>
              </p:cNvSpPr>
              <p:nvPr/>
            </p:nvSpPr>
            <p:spPr bwMode="auto">
              <a:xfrm>
                <a:off x="3037" y="1936"/>
                <a:ext cx="72" cy="74"/>
              </a:xfrm>
              <a:custGeom>
                <a:avLst/>
                <a:gdLst>
                  <a:gd name="T0" fmla="*/ 50 w 72"/>
                  <a:gd name="T1" fmla="*/ 0 h 74"/>
                  <a:gd name="T2" fmla="*/ 60 w 72"/>
                  <a:gd name="T3" fmla="*/ 4 h 74"/>
                  <a:gd name="T4" fmla="*/ 68 w 72"/>
                  <a:gd name="T5" fmla="*/ 0 h 74"/>
                  <a:gd name="T6" fmla="*/ 65 w 72"/>
                  <a:gd name="T7" fmla="*/ 21 h 74"/>
                  <a:gd name="T8" fmla="*/ 62 w 72"/>
                  <a:gd name="T9" fmla="*/ 13 h 74"/>
                  <a:gd name="T10" fmla="*/ 58 w 72"/>
                  <a:gd name="T11" fmla="*/ 7 h 74"/>
                  <a:gd name="T12" fmla="*/ 53 w 72"/>
                  <a:gd name="T13" fmla="*/ 4 h 74"/>
                  <a:gd name="T14" fmla="*/ 46 w 72"/>
                  <a:gd name="T15" fmla="*/ 2 h 74"/>
                  <a:gd name="T16" fmla="*/ 26 w 72"/>
                  <a:gd name="T17" fmla="*/ 10 h 74"/>
                  <a:gd name="T18" fmla="*/ 12 w 72"/>
                  <a:gd name="T19" fmla="*/ 31 h 74"/>
                  <a:gd name="T20" fmla="*/ 11 w 72"/>
                  <a:gd name="T21" fmla="*/ 53 h 74"/>
                  <a:gd name="T22" fmla="*/ 15 w 72"/>
                  <a:gd name="T23" fmla="*/ 63 h 74"/>
                  <a:gd name="T24" fmla="*/ 22 w 72"/>
                  <a:gd name="T25" fmla="*/ 68 h 74"/>
                  <a:gd name="T26" fmla="*/ 37 w 72"/>
                  <a:gd name="T27" fmla="*/ 71 h 74"/>
                  <a:gd name="T28" fmla="*/ 43 w 72"/>
                  <a:gd name="T29" fmla="*/ 70 h 74"/>
                  <a:gd name="T30" fmla="*/ 51 w 72"/>
                  <a:gd name="T31" fmla="*/ 50 h 74"/>
                  <a:gd name="T32" fmla="*/ 53 w 72"/>
                  <a:gd name="T33" fmla="*/ 44 h 74"/>
                  <a:gd name="T34" fmla="*/ 50 w 72"/>
                  <a:gd name="T35" fmla="*/ 41 h 74"/>
                  <a:gd name="T36" fmla="*/ 42 w 72"/>
                  <a:gd name="T37" fmla="*/ 40 h 74"/>
                  <a:gd name="T38" fmla="*/ 72 w 72"/>
                  <a:gd name="T39" fmla="*/ 38 h 74"/>
                  <a:gd name="T40" fmla="*/ 67 w 72"/>
                  <a:gd name="T41" fmla="*/ 40 h 74"/>
                  <a:gd name="T42" fmla="*/ 65 w 72"/>
                  <a:gd name="T43" fmla="*/ 41 h 74"/>
                  <a:gd name="T44" fmla="*/ 62 w 72"/>
                  <a:gd name="T45" fmla="*/ 44 h 74"/>
                  <a:gd name="T46" fmla="*/ 61 w 72"/>
                  <a:gd name="T47" fmla="*/ 46 h 74"/>
                  <a:gd name="T48" fmla="*/ 59 w 72"/>
                  <a:gd name="T49" fmla="*/ 52 h 74"/>
                  <a:gd name="T50" fmla="*/ 50 w 72"/>
                  <a:gd name="T51" fmla="*/ 71 h 74"/>
                  <a:gd name="T52" fmla="*/ 45 w 72"/>
                  <a:gd name="T53" fmla="*/ 73 h 74"/>
                  <a:gd name="T54" fmla="*/ 26 w 72"/>
                  <a:gd name="T55" fmla="*/ 74 h 74"/>
                  <a:gd name="T56" fmla="*/ 7 w 72"/>
                  <a:gd name="T57" fmla="*/ 65 h 74"/>
                  <a:gd name="T58" fmla="*/ 1 w 72"/>
                  <a:gd name="T59" fmla="*/ 52 h 74"/>
                  <a:gd name="T60" fmla="*/ 0 w 72"/>
                  <a:gd name="T61" fmla="*/ 41 h 74"/>
                  <a:gd name="T62" fmla="*/ 3 w 72"/>
                  <a:gd name="T63" fmla="*/ 29 h 74"/>
                  <a:gd name="T64" fmla="*/ 13 w 72"/>
                  <a:gd name="T65" fmla="*/ 13 h 74"/>
                  <a:gd name="T66" fmla="*/ 22 w 72"/>
                  <a:gd name="T67" fmla="*/ 8 h 74"/>
                  <a:gd name="T68" fmla="*/ 35 w 72"/>
                  <a:gd name="T69" fmla="*/ 1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74"/>
                  <a:gd name="T107" fmla="*/ 72 w 72"/>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74">
                    <a:moveTo>
                      <a:pt x="46" y="0"/>
                    </a:moveTo>
                    <a:lnTo>
                      <a:pt x="50" y="0"/>
                    </a:lnTo>
                    <a:lnTo>
                      <a:pt x="59" y="2"/>
                    </a:lnTo>
                    <a:lnTo>
                      <a:pt x="60" y="4"/>
                    </a:lnTo>
                    <a:lnTo>
                      <a:pt x="65" y="4"/>
                    </a:lnTo>
                    <a:lnTo>
                      <a:pt x="68" y="0"/>
                    </a:lnTo>
                    <a:lnTo>
                      <a:pt x="70" y="0"/>
                    </a:lnTo>
                    <a:lnTo>
                      <a:pt x="65" y="21"/>
                    </a:lnTo>
                    <a:lnTo>
                      <a:pt x="62" y="21"/>
                    </a:lnTo>
                    <a:lnTo>
                      <a:pt x="62" y="13"/>
                    </a:lnTo>
                    <a:lnTo>
                      <a:pt x="60" y="9"/>
                    </a:lnTo>
                    <a:lnTo>
                      <a:pt x="58" y="7"/>
                    </a:lnTo>
                    <a:lnTo>
                      <a:pt x="55" y="5"/>
                    </a:lnTo>
                    <a:lnTo>
                      <a:pt x="53" y="4"/>
                    </a:lnTo>
                    <a:lnTo>
                      <a:pt x="49" y="4"/>
                    </a:lnTo>
                    <a:lnTo>
                      <a:pt x="46" y="2"/>
                    </a:lnTo>
                    <a:lnTo>
                      <a:pt x="35" y="5"/>
                    </a:lnTo>
                    <a:lnTo>
                      <a:pt x="26" y="10"/>
                    </a:lnTo>
                    <a:lnTo>
                      <a:pt x="18" y="18"/>
                    </a:lnTo>
                    <a:lnTo>
                      <a:pt x="12" y="31"/>
                    </a:lnTo>
                    <a:lnTo>
                      <a:pt x="10" y="46"/>
                    </a:lnTo>
                    <a:lnTo>
                      <a:pt x="11" y="53"/>
                    </a:lnTo>
                    <a:lnTo>
                      <a:pt x="13" y="59"/>
                    </a:lnTo>
                    <a:lnTo>
                      <a:pt x="15" y="63"/>
                    </a:lnTo>
                    <a:lnTo>
                      <a:pt x="18" y="66"/>
                    </a:lnTo>
                    <a:lnTo>
                      <a:pt x="22" y="68"/>
                    </a:lnTo>
                    <a:lnTo>
                      <a:pt x="26" y="71"/>
                    </a:lnTo>
                    <a:lnTo>
                      <a:pt x="37" y="71"/>
                    </a:lnTo>
                    <a:lnTo>
                      <a:pt x="39" y="70"/>
                    </a:lnTo>
                    <a:lnTo>
                      <a:pt x="43" y="70"/>
                    </a:lnTo>
                    <a:lnTo>
                      <a:pt x="46" y="68"/>
                    </a:lnTo>
                    <a:lnTo>
                      <a:pt x="51" y="50"/>
                    </a:lnTo>
                    <a:lnTo>
                      <a:pt x="51" y="45"/>
                    </a:lnTo>
                    <a:lnTo>
                      <a:pt x="53" y="44"/>
                    </a:lnTo>
                    <a:lnTo>
                      <a:pt x="51" y="42"/>
                    </a:lnTo>
                    <a:lnTo>
                      <a:pt x="50" y="41"/>
                    </a:lnTo>
                    <a:lnTo>
                      <a:pt x="48" y="40"/>
                    </a:lnTo>
                    <a:lnTo>
                      <a:pt x="42" y="40"/>
                    </a:lnTo>
                    <a:lnTo>
                      <a:pt x="42" y="38"/>
                    </a:lnTo>
                    <a:lnTo>
                      <a:pt x="72" y="38"/>
                    </a:lnTo>
                    <a:lnTo>
                      <a:pt x="71" y="40"/>
                    </a:lnTo>
                    <a:lnTo>
                      <a:pt x="67" y="40"/>
                    </a:lnTo>
                    <a:lnTo>
                      <a:pt x="66" y="41"/>
                    </a:lnTo>
                    <a:lnTo>
                      <a:pt x="65" y="41"/>
                    </a:lnTo>
                    <a:lnTo>
                      <a:pt x="64" y="42"/>
                    </a:lnTo>
                    <a:lnTo>
                      <a:pt x="62" y="44"/>
                    </a:lnTo>
                    <a:lnTo>
                      <a:pt x="61" y="45"/>
                    </a:lnTo>
                    <a:lnTo>
                      <a:pt x="61" y="46"/>
                    </a:lnTo>
                    <a:lnTo>
                      <a:pt x="60" y="49"/>
                    </a:lnTo>
                    <a:lnTo>
                      <a:pt x="59" y="52"/>
                    </a:lnTo>
                    <a:lnTo>
                      <a:pt x="55" y="70"/>
                    </a:lnTo>
                    <a:lnTo>
                      <a:pt x="50" y="71"/>
                    </a:lnTo>
                    <a:lnTo>
                      <a:pt x="47" y="72"/>
                    </a:lnTo>
                    <a:lnTo>
                      <a:pt x="45" y="73"/>
                    </a:lnTo>
                    <a:lnTo>
                      <a:pt x="42" y="74"/>
                    </a:lnTo>
                    <a:lnTo>
                      <a:pt x="26" y="74"/>
                    </a:lnTo>
                    <a:lnTo>
                      <a:pt x="17" y="72"/>
                    </a:lnTo>
                    <a:lnTo>
                      <a:pt x="7" y="65"/>
                    </a:lnTo>
                    <a:lnTo>
                      <a:pt x="3" y="59"/>
                    </a:lnTo>
                    <a:lnTo>
                      <a:pt x="1" y="52"/>
                    </a:lnTo>
                    <a:lnTo>
                      <a:pt x="0" y="45"/>
                    </a:lnTo>
                    <a:lnTo>
                      <a:pt x="0" y="41"/>
                    </a:lnTo>
                    <a:lnTo>
                      <a:pt x="2" y="32"/>
                    </a:lnTo>
                    <a:lnTo>
                      <a:pt x="3" y="29"/>
                    </a:lnTo>
                    <a:lnTo>
                      <a:pt x="10" y="18"/>
                    </a:lnTo>
                    <a:lnTo>
                      <a:pt x="13" y="13"/>
                    </a:lnTo>
                    <a:lnTo>
                      <a:pt x="17" y="10"/>
                    </a:lnTo>
                    <a:lnTo>
                      <a:pt x="22" y="8"/>
                    </a:lnTo>
                    <a:lnTo>
                      <a:pt x="25" y="5"/>
                    </a:lnTo>
                    <a:lnTo>
                      <a:pt x="35" y="1"/>
                    </a:lnTo>
                    <a:lnTo>
                      <a:pt x="4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72" name="Freeform 351"/>
              <p:cNvSpPr>
                <a:spLocks noEditPoints="1"/>
              </p:cNvSpPr>
              <p:nvPr/>
            </p:nvSpPr>
            <p:spPr bwMode="auto">
              <a:xfrm>
                <a:off x="3110" y="1962"/>
                <a:ext cx="41" cy="48"/>
              </a:xfrm>
              <a:custGeom>
                <a:avLst/>
                <a:gdLst>
                  <a:gd name="T0" fmla="*/ 27 w 41"/>
                  <a:gd name="T1" fmla="*/ 2 h 48"/>
                  <a:gd name="T2" fmla="*/ 23 w 41"/>
                  <a:gd name="T3" fmla="*/ 3 h 48"/>
                  <a:gd name="T4" fmla="*/ 20 w 41"/>
                  <a:gd name="T5" fmla="*/ 5 h 48"/>
                  <a:gd name="T6" fmla="*/ 18 w 41"/>
                  <a:gd name="T7" fmla="*/ 7 h 48"/>
                  <a:gd name="T8" fmla="*/ 16 w 41"/>
                  <a:gd name="T9" fmla="*/ 11 h 48"/>
                  <a:gd name="T10" fmla="*/ 11 w 41"/>
                  <a:gd name="T11" fmla="*/ 19 h 48"/>
                  <a:gd name="T12" fmla="*/ 10 w 41"/>
                  <a:gd name="T13" fmla="*/ 25 h 48"/>
                  <a:gd name="T14" fmla="*/ 15 w 41"/>
                  <a:gd name="T15" fmla="*/ 24 h 48"/>
                  <a:gd name="T16" fmla="*/ 21 w 41"/>
                  <a:gd name="T17" fmla="*/ 22 h 48"/>
                  <a:gd name="T18" fmla="*/ 26 w 41"/>
                  <a:gd name="T19" fmla="*/ 19 h 48"/>
                  <a:gd name="T20" fmla="*/ 30 w 41"/>
                  <a:gd name="T21" fmla="*/ 15 h 48"/>
                  <a:gd name="T22" fmla="*/ 32 w 41"/>
                  <a:gd name="T23" fmla="*/ 12 h 48"/>
                  <a:gd name="T24" fmla="*/ 33 w 41"/>
                  <a:gd name="T25" fmla="*/ 9 h 48"/>
                  <a:gd name="T26" fmla="*/ 33 w 41"/>
                  <a:gd name="T27" fmla="*/ 4 h 48"/>
                  <a:gd name="T28" fmla="*/ 31 w 41"/>
                  <a:gd name="T29" fmla="*/ 2 h 48"/>
                  <a:gd name="T30" fmla="*/ 27 w 41"/>
                  <a:gd name="T31" fmla="*/ 2 h 48"/>
                  <a:gd name="T32" fmla="*/ 26 w 41"/>
                  <a:gd name="T33" fmla="*/ 0 h 48"/>
                  <a:gd name="T34" fmla="*/ 34 w 41"/>
                  <a:gd name="T35" fmla="*/ 0 h 48"/>
                  <a:gd name="T36" fmla="*/ 39 w 41"/>
                  <a:gd name="T37" fmla="*/ 2 h 48"/>
                  <a:gd name="T38" fmla="*/ 40 w 41"/>
                  <a:gd name="T39" fmla="*/ 3 h 48"/>
                  <a:gd name="T40" fmla="*/ 41 w 41"/>
                  <a:gd name="T41" fmla="*/ 5 h 48"/>
                  <a:gd name="T42" fmla="*/ 41 w 41"/>
                  <a:gd name="T43" fmla="*/ 9 h 48"/>
                  <a:gd name="T44" fmla="*/ 40 w 41"/>
                  <a:gd name="T45" fmla="*/ 13 h 48"/>
                  <a:gd name="T46" fmla="*/ 36 w 41"/>
                  <a:gd name="T47" fmla="*/ 17 h 48"/>
                  <a:gd name="T48" fmla="*/ 26 w 41"/>
                  <a:gd name="T49" fmla="*/ 24 h 48"/>
                  <a:gd name="T50" fmla="*/ 22 w 41"/>
                  <a:gd name="T51" fmla="*/ 25 h 48"/>
                  <a:gd name="T52" fmla="*/ 19 w 41"/>
                  <a:gd name="T53" fmla="*/ 25 h 48"/>
                  <a:gd name="T54" fmla="*/ 15 w 41"/>
                  <a:gd name="T55" fmla="*/ 26 h 48"/>
                  <a:gd name="T56" fmla="*/ 9 w 41"/>
                  <a:gd name="T57" fmla="*/ 27 h 48"/>
                  <a:gd name="T58" fmla="*/ 9 w 41"/>
                  <a:gd name="T59" fmla="*/ 31 h 48"/>
                  <a:gd name="T60" fmla="*/ 10 w 41"/>
                  <a:gd name="T61" fmla="*/ 35 h 48"/>
                  <a:gd name="T62" fmla="*/ 12 w 41"/>
                  <a:gd name="T63" fmla="*/ 38 h 48"/>
                  <a:gd name="T64" fmla="*/ 15 w 41"/>
                  <a:gd name="T65" fmla="*/ 40 h 48"/>
                  <a:gd name="T66" fmla="*/ 17 w 41"/>
                  <a:gd name="T67" fmla="*/ 41 h 48"/>
                  <a:gd name="T68" fmla="*/ 23 w 41"/>
                  <a:gd name="T69" fmla="*/ 41 h 48"/>
                  <a:gd name="T70" fmla="*/ 27 w 41"/>
                  <a:gd name="T71" fmla="*/ 40 h 48"/>
                  <a:gd name="T72" fmla="*/ 29 w 41"/>
                  <a:gd name="T73" fmla="*/ 39 h 48"/>
                  <a:gd name="T74" fmla="*/ 32 w 41"/>
                  <a:gd name="T75" fmla="*/ 37 h 48"/>
                  <a:gd name="T76" fmla="*/ 37 w 41"/>
                  <a:gd name="T77" fmla="*/ 34 h 48"/>
                  <a:gd name="T78" fmla="*/ 38 w 41"/>
                  <a:gd name="T79" fmla="*/ 35 h 48"/>
                  <a:gd name="T80" fmla="*/ 27 w 41"/>
                  <a:gd name="T81" fmla="*/ 45 h 48"/>
                  <a:gd name="T82" fmla="*/ 15 w 41"/>
                  <a:gd name="T83" fmla="*/ 48 h 48"/>
                  <a:gd name="T84" fmla="*/ 10 w 41"/>
                  <a:gd name="T85" fmla="*/ 48 h 48"/>
                  <a:gd name="T86" fmla="*/ 4 w 41"/>
                  <a:gd name="T87" fmla="*/ 44 h 48"/>
                  <a:gd name="T88" fmla="*/ 1 w 41"/>
                  <a:gd name="T89" fmla="*/ 40 h 48"/>
                  <a:gd name="T90" fmla="*/ 0 w 41"/>
                  <a:gd name="T91" fmla="*/ 37 h 48"/>
                  <a:gd name="T92" fmla="*/ 0 w 41"/>
                  <a:gd name="T93" fmla="*/ 28 h 48"/>
                  <a:gd name="T94" fmla="*/ 1 w 41"/>
                  <a:gd name="T95" fmla="*/ 25 h 48"/>
                  <a:gd name="T96" fmla="*/ 3 w 41"/>
                  <a:gd name="T97" fmla="*/ 20 h 48"/>
                  <a:gd name="T98" fmla="*/ 5 w 41"/>
                  <a:gd name="T99" fmla="*/ 17 h 48"/>
                  <a:gd name="T100" fmla="*/ 7 w 41"/>
                  <a:gd name="T101" fmla="*/ 13 h 48"/>
                  <a:gd name="T102" fmla="*/ 14 w 41"/>
                  <a:gd name="T103" fmla="*/ 6 h 48"/>
                  <a:gd name="T104" fmla="*/ 17 w 41"/>
                  <a:gd name="T105" fmla="*/ 4 h 48"/>
                  <a:gd name="T106" fmla="*/ 21 w 41"/>
                  <a:gd name="T107" fmla="*/ 1 h 48"/>
                  <a:gd name="T108" fmla="*/ 26 w 41"/>
                  <a:gd name="T109" fmla="*/ 0 h 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48"/>
                  <a:gd name="T167" fmla="*/ 41 w 41"/>
                  <a:gd name="T168" fmla="*/ 48 h 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48">
                    <a:moveTo>
                      <a:pt x="27" y="2"/>
                    </a:moveTo>
                    <a:lnTo>
                      <a:pt x="23" y="3"/>
                    </a:lnTo>
                    <a:lnTo>
                      <a:pt x="20" y="5"/>
                    </a:lnTo>
                    <a:lnTo>
                      <a:pt x="18" y="7"/>
                    </a:lnTo>
                    <a:lnTo>
                      <a:pt x="16" y="11"/>
                    </a:lnTo>
                    <a:lnTo>
                      <a:pt x="11" y="19"/>
                    </a:lnTo>
                    <a:lnTo>
                      <a:pt x="10" y="25"/>
                    </a:lnTo>
                    <a:lnTo>
                      <a:pt x="15" y="24"/>
                    </a:lnTo>
                    <a:lnTo>
                      <a:pt x="21" y="22"/>
                    </a:lnTo>
                    <a:lnTo>
                      <a:pt x="26" y="19"/>
                    </a:lnTo>
                    <a:lnTo>
                      <a:pt x="30" y="15"/>
                    </a:lnTo>
                    <a:lnTo>
                      <a:pt x="32" y="12"/>
                    </a:lnTo>
                    <a:lnTo>
                      <a:pt x="33" y="9"/>
                    </a:lnTo>
                    <a:lnTo>
                      <a:pt x="33" y="4"/>
                    </a:lnTo>
                    <a:lnTo>
                      <a:pt x="31" y="2"/>
                    </a:lnTo>
                    <a:lnTo>
                      <a:pt x="27" y="2"/>
                    </a:lnTo>
                    <a:close/>
                    <a:moveTo>
                      <a:pt x="26" y="0"/>
                    </a:moveTo>
                    <a:lnTo>
                      <a:pt x="34" y="0"/>
                    </a:lnTo>
                    <a:lnTo>
                      <a:pt x="39" y="2"/>
                    </a:lnTo>
                    <a:lnTo>
                      <a:pt x="40" y="3"/>
                    </a:lnTo>
                    <a:lnTo>
                      <a:pt x="41" y="5"/>
                    </a:lnTo>
                    <a:lnTo>
                      <a:pt x="41" y="9"/>
                    </a:lnTo>
                    <a:lnTo>
                      <a:pt x="40" y="13"/>
                    </a:lnTo>
                    <a:lnTo>
                      <a:pt x="36" y="17"/>
                    </a:lnTo>
                    <a:lnTo>
                      <a:pt x="26" y="24"/>
                    </a:lnTo>
                    <a:lnTo>
                      <a:pt x="22" y="25"/>
                    </a:lnTo>
                    <a:lnTo>
                      <a:pt x="19" y="25"/>
                    </a:lnTo>
                    <a:lnTo>
                      <a:pt x="15" y="26"/>
                    </a:lnTo>
                    <a:lnTo>
                      <a:pt x="9" y="27"/>
                    </a:lnTo>
                    <a:lnTo>
                      <a:pt x="9" y="31"/>
                    </a:lnTo>
                    <a:lnTo>
                      <a:pt x="10" y="35"/>
                    </a:lnTo>
                    <a:lnTo>
                      <a:pt x="12" y="38"/>
                    </a:lnTo>
                    <a:lnTo>
                      <a:pt x="15" y="40"/>
                    </a:lnTo>
                    <a:lnTo>
                      <a:pt x="17" y="41"/>
                    </a:lnTo>
                    <a:lnTo>
                      <a:pt x="23" y="41"/>
                    </a:lnTo>
                    <a:lnTo>
                      <a:pt x="27" y="40"/>
                    </a:lnTo>
                    <a:lnTo>
                      <a:pt x="29" y="39"/>
                    </a:lnTo>
                    <a:lnTo>
                      <a:pt x="32" y="37"/>
                    </a:lnTo>
                    <a:lnTo>
                      <a:pt x="37" y="34"/>
                    </a:lnTo>
                    <a:lnTo>
                      <a:pt x="38" y="35"/>
                    </a:lnTo>
                    <a:lnTo>
                      <a:pt x="27" y="45"/>
                    </a:lnTo>
                    <a:lnTo>
                      <a:pt x="15" y="48"/>
                    </a:lnTo>
                    <a:lnTo>
                      <a:pt x="10" y="48"/>
                    </a:lnTo>
                    <a:lnTo>
                      <a:pt x="4" y="44"/>
                    </a:lnTo>
                    <a:lnTo>
                      <a:pt x="1" y="40"/>
                    </a:lnTo>
                    <a:lnTo>
                      <a:pt x="0" y="37"/>
                    </a:lnTo>
                    <a:lnTo>
                      <a:pt x="0" y="28"/>
                    </a:lnTo>
                    <a:lnTo>
                      <a:pt x="1" y="25"/>
                    </a:lnTo>
                    <a:lnTo>
                      <a:pt x="3" y="20"/>
                    </a:lnTo>
                    <a:lnTo>
                      <a:pt x="5" y="17"/>
                    </a:lnTo>
                    <a:lnTo>
                      <a:pt x="7" y="13"/>
                    </a:lnTo>
                    <a:lnTo>
                      <a:pt x="14" y="6"/>
                    </a:lnTo>
                    <a:lnTo>
                      <a:pt x="17" y="4"/>
                    </a:lnTo>
                    <a:lnTo>
                      <a:pt x="21" y="1"/>
                    </a:lnTo>
                    <a:lnTo>
                      <a:pt x="2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73" name="Freeform 352"/>
              <p:cNvSpPr>
                <a:spLocks/>
              </p:cNvSpPr>
              <p:nvPr/>
            </p:nvSpPr>
            <p:spPr bwMode="auto">
              <a:xfrm>
                <a:off x="3169" y="1937"/>
                <a:ext cx="63" cy="73"/>
              </a:xfrm>
              <a:custGeom>
                <a:avLst/>
                <a:gdLst>
                  <a:gd name="T0" fmla="*/ 1 w 63"/>
                  <a:gd name="T1" fmla="*/ 0 h 73"/>
                  <a:gd name="T2" fmla="*/ 29 w 63"/>
                  <a:gd name="T3" fmla="*/ 0 h 73"/>
                  <a:gd name="T4" fmla="*/ 28 w 63"/>
                  <a:gd name="T5" fmla="*/ 3 h 73"/>
                  <a:gd name="T6" fmla="*/ 25 w 63"/>
                  <a:gd name="T7" fmla="*/ 3 h 73"/>
                  <a:gd name="T8" fmla="*/ 24 w 63"/>
                  <a:gd name="T9" fmla="*/ 4 h 73"/>
                  <a:gd name="T10" fmla="*/ 23 w 63"/>
                  <a:gd name="T11" fmla="*/ 4 h 73"/>
                  <a:gd name="T12" fmla="*/ 20 w 63"/>
                  <a:gd name="T13" fmla="*/ 5 h 73"/>
                  <a:gd name="T14" fmla="*/ 19 w 63"/>
                  <a:gd name="T15" fmla="*/ 7 h 73"/>
                  <a:gd name="T16" fmla="*/ 19 w 63"/>
                  <a:gd name="T17" fmla="*/ 8 h 73"/>
                  <a:gd name="T18" fmla="*/ 18 w 63"/>
                  <a:gd name="T19" fmla="*/ 9 h 73"/>
                  <a:gd name="T20" fmla="*/ 18 w 63"/>
                  <a:gd name="T21" fmla="*/ 14 h 73"/>
                  <a:gd name="T22" fmla="*/ 15 w 63"/>
                  <a:gd name="T23" fmla="*/ 56 h 73"/>
                  <a:gd name="T24" fmla="*/ 41 w 63"/>
                  <a:gd name="T25" fmla="*/ 18 h 73"/>
                  <a:gd name="T26" fmla="*/ 44 w 63"/>
                  <a:gd name="T27" fmla="*/ 15 h 73"/>
                  <a:gd name="T28" fmla="*/ 46 w 63"/>
                  <a:gd name="T29" fmla="*/ 10 h 73"/>
                  <a:gd name="T30" fmla="*/ 48 w 63"/>
                  <a:gd name="T31" fmla="*/ 8 h 73"/>
                  <a:gd name="T32" fmla="*/ 48 w 63"/>
                  <a:gd name="T33" fmla="*/ 5 h 73"/>
                  <a:gd name="T34" fmla="*/ 47 w 63"/>
                  <a:gd name="T35" fmla="*/ 4 h 73"/>
                  <a:gd name="T36" fmla="*/ 45 w 63"/>
                  <a:gd name="T37" fmla="*/ 3 h 73"/>
                  <a:gd name="T38" fmla="*/ 42 w 63"/>
                  <a:gd name="T39" fmla="*/ 3 h 73"/>
                  <a:gd name="T40" fmla="*/ 44 w 63"/>
                  <a:gd name="T41" fmla="*/ 0 h 73"/>
                  <a:gd name="T42" fmla="*/ 63 w 63"/>
                  <a:gd name="T43" fmla="*/ 0 h 73"/>
                  <a:gd name="T44" fmla="*/ 63 w 63"/>
                  <a:gd name="T45" fmla="*/ 3 h 73"/>
                  <a:gd name="T46" fmla="*/ 61 w 63"/>
                  <a:gd name="T47" fmla="*/ 3 h 73"/>
                  <a:gd name="T48" fmla="*/ 59 w 63"/>
                  <a:gd name="T49" fmla="*/ 4 h 73"/>
                  <a:gd name="T50" fmla="*/ 57 w 63"/>
                  <a:gd name="T51" fmla="*/ 6 h 73"/>
                  <a:gd name="T52" fmla="*/ 53 w 63"/>
                  <a:gd name="T53" fmla="*/ 8 h 73"/>
                  <a:gd name="T54" fmla="*/ 52 w 63"/>
                  <a:gd name="T55" fmla="*/ 10 h 73"/>
                  <a:gd name="T56" fmla="*/ 50 w 63"/>
                  <a:gd name="T57" fmla="*/ 12 h 73"/>
                  <a:gd name="T58" fmla="*/ 48 w 63"/>
                  <a:gd name="T59" fmla="*/ 16 h 73"/>
                  <a:gd name="T60" fmla="*/ 45 w 63"/>
                  <a:gd name="T61" fmla="*/ 19 h 73"/>
                  <a:gd name="T62" fmla="*/ 5 w 63"/>
                  <a:gd name="T63" fmla="*/ 73 h 73"/>
                  <a:gd name="T64" fmla="*/ 3 w 63"/>
                  <a:gd name="T65" fmla="*/ 73 h 73"/>
                  <a:gd name="T66" fmla="*/ 8 w 63"/>
                  <a:gd name="T67" fmla="*/ 14 h 73"/>
                  <a:gd name="T68" fmla="*/ 9 w 63"/>
                  <a:gd name="T69" fmla="*/ 11 h 73"/>
                  <a:gd name="T70" fmla="*/ 9 w 63"/>
                  <a:gd name="T71" fmla="*/ 7 h 73"/>
                  <a:gd name="T72" fmla="*/ 8 w 63"/>
                  <a:gd name="T73" fmla="*/ 6 h 73"/>
                  <a:gd name="T74" fmla="*/ 7 w 63"/>
                  <a:gd name="T75" fmla="*/ 4 h 73"/>
                  <a:gd name="T76" fmla="*/ 6 w 63"/>
                  <a:gd name="T77" fmla="*/ 4 h 73"/>
                  <a:gd name="T78" fmla="*/ 4 w 63"/>
                  <a:gd name="T79" fmla="*/ 3 h 73"/>
                  <a:gd name="T80" fmla="*/ 0 w 63"/>
                  <a:gd name="T81" fmla="*/ 3 h 73"/>
                  <a:gd name="T82" fmla="*/ 1 w 63"/>
                  <a:gd name="T83" fmla="*/ 0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3"/>
                  <a:gd name="T128" fmla="*/ 63 w 63"/>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3">
                    <a:moveTo>
                      <a:pt x="1" y="0"/>
                    </a:moveTo>
                    <a:lnTo>
                      <a:pt x="29" y="0"/>
                    </a:lnTo>
                    <a:lnTo>
                      <a:pt x="28" y="3"/>
                    </a:lnTo>
                    <a:lnTo>
                      <a:pt x="25" y="3"/>
                    </a:lnTo>
                    <a:lnTo>
                      <a:pt x="24" y="4"/>
                    </a:lnTo>
                    <a:lnTo>
                      <a:pt x="23" y="4"/>
                    </a:lnTo>
                    <a:lnTo>
                      <a:pt x="20" y="5"/>
                    </a:lnTo>
                    <a:lnTo>
                      <a:pt x="19" y="7"/>
                    </a:lnTo>
                    <a:lnTo>
                      <a:pt x="19" y="8"/>
                    </a:lnTo>
                    <a:lnTo>
                      <a:pt x="18" y="9"/>
                    </a:lnTo>
                    <a:lnTo>
                      <a:pt x="18" y="14"/>
                    </a:lnTo>
                    <a:lnTo>
                      <a:pt x="15" y="56"/>
                    </a:lnTo>
                    <a:lnTo>
                      <a:pt x="41" y="18"/>
                    </a:lnTo>
                    <a:lnTo>
                      <a:pt x="44" y="15"/>
                    </a:lnTo>
                    <a:lnTo>
                      <a:pt x="46" y="10"/>
                    </a:lnTo>
                    <a:lnTo>
                      <a:pt x="48" y="8"/>
                    </a:lnTo>
                    <a:lnTo>
                      <a:pt x="48" y="5"/>
                    </a:lnTo>
                    <a:lnTo>
                      <a:pt x="47" y="4"/>
                    </a:lnTo>
                    <a:lnTo>
                      <a:pt x="45" y="3"/>
                    </a:lnTo>
                    <a:lnTo>
                      <a:pt x="42" y="3"/>
                    </a:lnTo>
                    <a:lnTo>
                      <a:pt x="44" y="0"/>
                    </a:lnTo>
                    <a:lnTo>
                      <a:pt x="63" y="0"/>
                    </a:lnTo>
                    <a:lnTo>
                      <a:pt x="63" y="3"/>
                    </a:lnTo>
                    <a:lnTo>
                      <a:pt x="61" y="3"/>
                    </a:lnTo>
                    <a:lnTo>
                      <a:pt x="59" y="4"/>
                    </a:lnTo>
                    <a:lnTo>
                      <a:pt x="57" y="6"/>
                    </a:lnTo>
                    <a:lnTo>
                      <a:pt x="53" y="8"/>
                    </a:lnTo>
                    <a:lnTo>
                      <a:pt x="52" y="10"/>
                    </a:lnTo>
                    <a:lnTo>
                      <a:pt x="50" y="12"/>
                    </a:lnTo>
                    <a:lnTo>
                      <a:pt x="48" y="16"/>
                    </a:lnTo>
                    <a:lnTo>
                      <a:pt x="45" y="19"/>
                    </a:lnTo>
                    <a:lnTo>
                      <a:pt x="5" y="73"/>
                    </a:lnTo>
                    <a:lnTo>
                      <a:pt x="3" y="73"/>
                    </a:lnTo>
                    <a:lnTo>
                      <a:pt x="8" y="14"/>
                    </a:lnTo>
                    <a:lnTo>
                      <a:pt x="9" y="11"/>
                    </a:lnTo>
                    <a:lnTo>
                      <a:pt x="9" y="7"/>
                    </a:lnTo>
                    <a:lnTo>
                      <a:pt x="8" y="6"/>
                    </a:lnTo>
                    <a:lnTo>
                      <a:pt x="7" y="4"/>
                    </a:lnTo>
                    <a:lnTo>
                      <a:pt x="6" y="4"/>
                    </a:lnTo>
                    <a:lnTo>
                      <a:pt x="4" y="3"/>
                    </a:lnTo>
                    <a:lnTo>
                      <a:pt x="0" y="3"/>
                    </a:lnTo>
                    <a:lnTo>
                      <a:pt x="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74" name="Freeform 353"/>
              <p:cNvSpPr>
                <a:spLocks/>
              </p:cNvSpPr>
              <p:nvPr/>
            </p:nvSpPr>
            <p:spPr bwMode="auto">
              <a:xfrm>
                <a:off x="3222" y="1906"/>
                <a:ext cx="34" cy="50"/>
              </a:xfrm>
              <a:custGeom>
                <a:avLst/>
                <a:gdLst>
                  <a:gd name="T0" fmla="*/ 20 w 34"/>
                  <a:gd name="T1" fmla="*/ 0 h 50"/>
                  <a:gd name="T2" fmla="*/ 26 w 34"/>
                  <a:gd name="T3" fmla="*/ 0 h 50"/>
                  <a:gd name="T4" fmla="*/ 29 w 34"/>
                  <a:gd name="T5" fmla="*/ 1 h 50"/>
                  <a:gd name="T6" fmla="*/ 33 w 34"/>
                  <a:gd name="T7" fmla="*/ 5 h 50"/>
                  <a:gd name="T8" fmla="*/ 34 w 34"/>
                  <a:gd name="T9" fmla="*/ 7 h 50"/>
                  <a:gd name="T10" fmla="*/ 34 w 34"/>
                  <a:gd name="T11" fmla="*/ 15 h 50"/>
                  <a:gd name="T12" fmla="*/ 33 w 34"/>
                  <a:gd name="T13" fmla="*/ 17 h 50"/>
                  <a:gd name="T14" fmla="*/ 27 w 34"/>
                  <a:gd name="T15" fmla="*/ 26 h 50"/>
                  <a:gd name="T16" fmla="*/ 8 w 34"/>
                  <a:gd name="T17" fmla="*/ 45 h 50"/>
                  <a:gd name="T18" fmla="*/ 22 w 34"/>
                  <a:gd name="T19" fmla="*/ 45 h 50"/>
                  <a:gd name="T20" fmla="*/ 23 w 34"/>
                  <a:gd name="T21" fmla="*/ 43 h 50"/>
                  <a:gd name="T22" fmla="*/ 25 w 34"/>
                  <a:gd name="T23" fmla="*/ 43 h 50"/>
                  <a:gd name="T24" fmla="*/ 26 w 34"/>
                  <a:gd name="T25" fmla="*/ 42 h 50"/>
                  <a:gd name="T26" fmla="*/ 27 w 34"/>
                  <a:gd name="T27" fmla="*/ 40 h 50"/>
                  <a:gd name="T28" fmla="*/ 28 w 34"/>
                  <a:gd name="T29" fmla="*/ 39 h 50"/>
                  <a:gd name="T30" fmla="*/ 30 w 34"/>
                  <a:gd name="T31" fmla="*/ 39 h 50"/>
                  <a:gd name="T32" fmla="*/ 26 w 34"/>
                  <a:gd name="T33" fmla="*/ 50 h 50"/>
                  <a:gd name="T34" fmla="*/ 0 w 34"/>
                  <a:gd name="T35" fmla="*/ 50 h 50"/>
                  <a:gd name="T36" fmla="*/ 0 w 34"/>
                  <a:gd name="T37" fmla="*/ 49 h 50"/>
                  <a:gd name="T38" fmla="*/ 11 w 34"/>
                  <a:gd name="T39" fmla="*/ 39 h 50"/>
                  <a:gd name="T40" fmla="*/ 20 w 34"/>
                  <a:gd name="T41" fmla="*/ 30 h 50"/>
                  <a:gd name="T42" fmla="*/ 25 w 34"/>
                  <a:gd name="T43" fmla="*/ 23 h 50"/>
                  <a:gd name="T44" fmla="*/ 27 w 34"/>
                  <a:gd name="T45" fmla="*/ 19 h 50"/>
                  <a:gd name="T46" fmla="*/ 28 w 34"/>
                  <a:gd name="T47" fmla="*/ 17 h 50"/>
                  <a:gd name="T48" fmla="*/ 28 w 34"/>
                  <a:gd name="T49" fmla="*/ 12 h 50"/>
                  <a:gd name="T50" fmla="*/ 26 w 34"/>
                  <a:gd name="T51" fmla="*/ 7 h 50"/>
                  <a:gd name="T52" fmla="*/ 21 w 34"/>
                  <a:gd name="T53" fmla="*/ 5 h 50"/>
                  <a:gd name="T54" fmla="*/ 16 w 34"/>
                  <a:gd name="T55" fmla="*/ 5 h 50"/>
                  <a:gd name="T56" fmla="*/ 11 w 34"/>
                  <a:gd name="T57" fmla="*/ 9 h 50"/>
                  <a:gd name="T58" fmla="*/ 9 w 34"/>
                  <a:gd name="T59" fmla="*/ 8 h 50"/>
                  <a:gd name="T60" fmla="*/ 11 w 34"/>
                  <a:gd name="T61" fmla="*/ 6 h 50"/>
                  <a:gd name="T62" fmla="*/ 13 w 34"/>
                  <a:gd name="T63" fmla="*/ 4 h 50"/>
                  <a:gd name="T64" fmla="*/ 15 w 34"/>
                  <a:gd name="T65" fmla="*/ 2 h 50"/>
                  <a:gd name="T66" fmla="*/ 17 w 34"/>
                  <a:gd name="T67" fmla="*/ 1 h 50"/>
                  <a:gd name="T68" fmla="*/ 20 w 34"/>
                  <a:gd name="T69" fmla="*/ 0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50"/>
                  <a:gd name="T107" fmla="*/ 34 w 34"/>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50">
                    <a:moveTo>
                      <a:pt x="20" y="0"/>
                    </a:moveTo>
                    <a:lnTo>
                      <a:pt x="26" y="0"/>
                    </a:lnTo>
                    <a:lnTo>
                      <a:pt x="29" y="1"/>
                    </a:lnTo>
                    <a:lnTo>
                      <a:pt x="33" y="5"/>
                    </a:lnTo>
                    <a:lnTo>
                      <a:pt x="34" y="7"/>
                    </a:lnTo>
                    <a:lnTo>
                      <a:pt x="34" y="15"/>
                    </a:lnTo>
                    <a:lnTo>
                      <a:pt x="33" y="17"/>
                    </a:lnTo>
                    <a:lnTo>
                      <a:pt x="27" y="26"/>
                    </a:lnTo>
                    <a:lnTo>
                      <a:pt x="8" y="45"/>
                    </a:lnTo>
                    <a:lnTo>
                      <a:pt x="22" y="45"/>
                    </a:lnTo>
                    <a:lnTo>
                      <a:pt x="23" y="43"/>
                    </a:lnTo>
                    <a:lnTo>
                      <a:pt x="25" y="43"/>
                    </a:lnTo>
                    <a:lnTo>
                      <a:pt x="26" y="42"/>
                    </a:lnTo>
                    <a:lnTo>
                      <a:pt x="27" y="40"/>
                    </a:lnTo>
                    <a:lnTo>
                      <a:pt x="28" y="39"/>
                    </a:lnTo>
                    <a:lnTo>
                      <a:pt x="30" y="39"/>
                    </a:lnTo>
                    <a:lnTo>
                      <a:pt x="26" y="50"/>
                    </a:lnTo>
                    <a:lnTo>
                      <a:pt x="0" y="50"/>
                    </a:lnTo>
                    <a:lnTo>
                      <a:pt x="0" y="49"/>
                    </a:lnTo>
                    <a:lnTo>
                      <a:pt x="11" y="39"/>
                    </a:lnTo>
                    <a:lnTo>
                      <a:pt x="20" y="30"/>
                    </a:lnTo>
                    <a:lnTo>
                      <a:pt x="25" y="23"/>
                    </a:lnTo>
                    <a:lnTo>
                      <a:pt x="27" y="19"/>
                    </a:lnTo>
                    <a:lnTo>
                      <a:pt x="28" y="17"/>
                    </a:lnTo>
                    <a:lnTo>
                      <a:pt x="28" y="12"/>
                    </a:lnTo>
                    <a:lnTo>
                      <a:pt x="26" y="7"/>
                    </a:lnTo>
                    <a:lnTo>
                      <a:pt x="21" y="5"/>
                    </a:lnTo>
                    <a:lnTo>
                      <a:pt x="16" y="5"/>
                    </a:lnTo>
                    <a:lnTo>
                      <a:pt x="11" y="9"/>
                    </a:lnTo>
                    <a:lnTo>
                      <a:pt x="9" y="8"/>
                    </a:lnTo>
                    <a:lnTo>
                      <a:pt x="11" y="6"/>
                    </a:lnTo>
                    <a:lnTo>
                      <a:pt x="13" y="4"/>
                    </a:lnTo>
                    <a:lnTo>
                      <a:pt x="15" y="2"/>
                    </a:lnTo>
                    <a:lnTo>
                      <a:pt x="17" y="1"/>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75" name="Freeform 354"/>
              <p:cNvSpPr>
                <a:spLocks noEditPoints="1"/>
              </p:cNvSpPr>
              <p:nvPr/>
            </p:nvSpPr>
            <p:spPr bwMode="auto">
              <a:xfrm>
                <a:off x="1329" y="3138"/>
                <a:ext cx="85" cy="56"/>
              </a:xfrm>
              <a:custGeom>
                <a:avLst/>
                <a:gdLst>
                  <a:gd name="T0" fmla="*/ 47 w 85"/>
                  <a:gd name="T1" fmla="*/ 18 h 56"/>
                  <a:gd name="T2" fmla="*/ 43 w 85"/>
                  <a:gd name="T3" fmla="*/ 19 h 56"/>
                  <a:gd name="T4" fmla="*/ 39 w 85"/>
                  <a:gd name="T5" fmla="*/ 20 h 56"/>
                  <a:gd name="T6" fmla="*/ 37 w 85"/>
                  <a:gd name="T7" fmla="*/ 22 h 56"/>
                  <a:gd name="T8" fmla="*/ 35 w 85"/>
                  <a:gd name="T9" fmla="*/ 23 h 56"/>
                  <a:gd name="T10" fmla="*/ 34 w 85"/>
                  <a:gd name="T11" fmla="*/ 25 h 56"/>
                  <a:gd name="T12" fmla="*/ 33 w 85"/>
                  <a:gd name="T13" fmla="*/ 26 h 56"/>
                  <a:gd name="T14" fmla="*/ 33 w 85"/>
                  <a:gd name="T15" fmla="*/ 33 h 56"/>
                  <a:gd name="T16" fmla="*/ 35 w 85"/>
                  <a:gd name="T17" fmla="*/ 37 h 56"/>
                  <a:gd name="T18" fmla="*/ 38 w 85"/>
                  <a:gd name="T19" fmla="*/ 41 h 56"/>
                  <a:gd name="T20" fmla="*/ 42 w 85"/>
                  <a:gd name="T21" fmla="*/ 43 h 56"/>
                  <a:gd name="T22" fmla="*/ 45 w 85"/>
                  <a:gd name="T23" fmla="*/ 44 h 56"/>
                  <a:gd name="T24" fmla="*/ 49 w 85"/>
                  <a:gd name="T25" fmla="*/ 45 h 56"/>
                  <a:gd name="T26" fmla="*/ 54 w 85"/>
                  <a:gd name="T27" fmla="*/ 45 h 56"/>
                  <a:gd name="T28" fmla="*/ 65 w 85"/>
                  <a:gd name="T29" fmla="*/ 44 h 56"/>
                  <a:gd name="T30" fmla="*/ 72 w 85"/>
                  <a:gd name="T31" fmla="*/ 41 h 56"/>
                  <a:gd name="T32" fmla="*/ 74 w 85"/>
                  <a:gd name="T33" fmla="*/ 37 h 56"/>
                  <a:gd name="T34" fmla="*/ 77 w 85"/>
                  <a:gd name="T35" fmla="*/ 35 h 56"/>
                  <a:gd name="T36" fmla="*/ 78 w 85"/>
                  <a:gd name="T37" fmla="*/ 32 h 56"/>
                  <a:gd name="T38" fmla="*/ 78 w 85"/>
                  <a:gd name="T39" fmla="*/ 25 h 56"/>
                  <a:gd name="T40" fmla="*/ 77 w 85"/>
                  <a:gd name="T41" fmla="*/ 23 h 56"/>
                  <a:gd name="T42" fmla="*/ 74 w 85"/>
                  <a:gd name="T43" fmla="*/ 21 h 56"/>
                  <a:gd name="T44" fmla="*/ 72 w 85"/>
                  <a:gd name="T45" fmla="*/ 18 h 56"/>
                  <a:gd name="T46" fmla="*/ 47 w 85"/>
                  <a:gd name="T47" fmla="*/ 18 h 56"/>
                  <a:gd name="T48" fmla="*/ 78 w 85"/>
                  <a:gd name="T49" fmla="*/ 0 h 56"/>
                  <a:gd name="T50" fmla="*/ 79 w 85"/>
                  <a:gd name="T51" fmla="*/ 0 h 56"/>
                  <a:gd name="T52" fmla="*/ 85 w 85"/>
                  <a:gd name="T53" fmla="*/ 15 h 56"/>
                  <a:gd name="T54" fmla="*/ 85 w 85"/>
                  <a:gd name="T55" fmla="*/ 18 h 56"/>
                  <a:gd name="T56" fmla="*/ 77 w 85"/>
                  <a:gd name="T57" fmla="*/ 18 h 56"/>
                  <a:gd name="T58" fmla="*/ 80 w 85"/>
                  <a:gd name="T59" fmla="*/ 20 h 56"/>
                  <a:gd name="T60" fmla="*/ 82 w 85"/>
                  <a:gd name="T61" fmla="*/ 23 h 56"/>
                  <a:gd name="T62" fmla="*/ 83 w 85"/>
                  <a:gd name="T63" fmla="*/ 25 h 56"/>
                  <a:gd name="T64" fmla="*/ 85 w 85"/>
                  <a:gd name="T65" fmla="*/ 28 h 56"/>
                  <a:gd name="T66" fmla="*/ 85 w 85"/>
                  <a:gd name="T67" fmla="*/ 34 h 56"/>
                  <a:gd name="T68" fmla="*/ 84 w 85"/>
                  <a:gd name="T69" fmla="*/ 40 h 56"/>
                  <a:gd name="T70" fmla="*/ 82 w 85"/>
                  <a:gd name="T71" fmla="*/ 44 h 56"/>
                  <a:gd name="T72" fmla="*/ 78 w 85"/>
                  <a:gd name="T73" fmla="*/ 50 h 56"/>
                  <a:gd name="T74" fmla="*/ 70 w 85"/>
                  <a:gd name="T75" fmla="*/ 54 h 56"/>
                  <a:gd name="T76" fmla="*/ 59 w 85"/>
                  <a:gd name="T77" fmla="*/ 56 h 56"/>
                  <a:gd name="T78" fmla="*/ 48 w 85"/>
                  <a:gd name="T79" fmla="*/ 54 h 56"/>
                  <a:gd name="T80" fmla="*/ 39 w 85"/>
                  <a:gd name="T81" fmla="*/ 48 h 56"/>
                  <a:gd name="T82" fmla="*/ 32 w 85"/>
                  <a:gd name="T83" fmla="*/ 40 h 56"/>
                  <a:gd name="T84" fmla="*/ 29 w 85"/>
                  <a:gd name="T85" fmla="*/ 30 h 56"/>
                  <a:gd name="T86" fmla="*/ 29 w 85"/>
                  <a:gd name="T87" fmla="*/ 25 h 56"/>
                  <a:gd name="T88" fmla="*/ 31 w 85"/>
                  <a:gd name="T89" fmla="*/ 23 h 56"/>
                  <a:gd name="T90" fmla="*/ 32 w 85"/>
                  <a:gd name="T91" fmla="*/ 20 h 56"/>
                  <a:gd name="T92" fmla="*/ 34 w 85"/>
                  <a:gd name="T93" fmla="*/ 18 h 56"/>
                  <a:gd name="T94" fmla="*/ 9 w 85"/>
                  <a:gd name="T95" fmla="*/ 18 h 56"/>
                  <a:gd name="T96" fmla="*/ 6 w 85"/>
                  <a:gd name="T97" fmla="*/ 20 h 56"/>
                  <a:gd name="T98" fmla="*/ 6 w 85"/>
                  <a:gd name="T99" fmla="*/ 23 h 56"/>
                  <a:gd name="T100" fmla="*/ 7 w 85"/>
                  <a:gd name="T101" fmla="*/ 24 h 56"/>
                  <a:gd name="T102" fmla="*/ 6 w 85"/>
                  <a:gd name="T103" fmla="*/ 25 h 56"/>
                  <a:gd name="T104" fmla="*/ 0 w 85"/>
                  <a:gd name="T105" fmla="*/ 10 h 56"/>
                  <a:gd name="T106" fmla="*/ 0 w 85"/>
                  <a:gd name="T107" fmla="*/ 8 h 56"/>
                  <a:gd name="T108" fmla="*/ 77 w 85"/>
                  <a:gd name="T109" fmla="*/ 8 h 56"/>
                  <a:gd name="T110" fmla="*/ 79 w 85"/>
                  <a:gd name="T111" fmla="*/ 6 h 56"/>
                  <a:gd name="T112" fmla="*/ 79 w 85"/>
                  <a:gd name="T113" fmla="*/ 1 h 56"/>
                  <a:gd name="T114" fmla="*/ 78 w 85"/>
                  <a:gd name="T115" fmla="*/ 0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
                  <a:gd name="T175" fmla="*/ 0 h 56"/>
                  <a:gd name="T176" fmla="*/ 85 w 85"/>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 h="56">
                    <a:moveTo>
                      <a:pt x="47" y="18"/>
                    </a:moveTo>
                    <a:lnTo>
                      <a:pt x="43" y="19"/>
                    </a:lnTo>
                    <a:lnTo>
                      <a:pt x="39" y="20"/>
                    </a:lnTo>
                    <a:lnTo>
                      <a:pt x="37" y="22"/>
                    </a:lnTo>
                    <a:lnTo>
                      <a:pt x="35" y="23"/>
                    </a:lnTo>
                    <a:lnTo>
                      <a:pt x="34" y="25"/>
                    </a:lnTo>
                    <a:lnTo>
                      <a:pt x="33" y="26"/>
                    </a:lnTo>
                    <a:lnTo>
                      <a:pt x="33" y="33"/>
                    </a:lnTo>
                    <a:lnTo>
                      <a:pt x="35" y="37"/>
                    </a:lnTo>
                    <a:lnTo>
                      <a:pt x="38" y="41"/>
                    </a:lnTo>
                    <a:lnTo>
                      <a:pt x="42" y="43"/>
                    </a:lnTo>
                    <a:lnTo>
                      <a:pt x="45" y="44"/>
                    </a:lnTo>
                    <a:lnTo>
                      <a:pt x="49" y="45"/>
                    </a:lnTo>
                    <a:lnTo>
                      <a:pt x="54" y="45"/>
                    </a:lnTo>
                    <a:lnTo>
                      <a:pt x="65" y="44"/>
                    </a:lnTo>
                    <a:lnTo>
                      <a:pt x="72" y="41"/>
                    </a:lnTo>
                    <a:lnTo>
                      <a:pt x="74" y="37"/>
                    </a:lnTo>
                    <a:lnTo>
                      <a:pt x="77" y="35"/>
                    </a:lnTo>
                    <a:lnTo>
                      <a:pt x="78" y="32"/>
                    </a:lnTo>
                    <a:lnTo>
                      <a:pt x="78" y="25"/>
                    </a:lnTo>
                    <a:lnTo>
                      <a:pt x="77" y="23"/>
                    </a:lnTo>
                    <a:lnTo>
                      <a:pt x="74" y="21"/>
                    </a:lnTo>
                    <a:lnTo>
                      <a:pt x="72" y="18"/>
                    </a:lnTo>
                    <a:lnTo>
                      <a:pt x="47" y="18"/>
                    </a:lnTo>
                    <a:close/>
                    <a:moveTo>
                      <a:pt x="78" y="0"/>
                    </a:moveTo>
                    <a:lnTo>
                      <a:pt x="79" y="0"/>
                    </a:lnTo>
                    <a:lnTo>
                      <a:pt x="85" y="15"/>
                    </a:lnTo>
                    <a:lnTo>
                      <a:pt x="85" y="18"/>
                    </a:lnTo>
                    <a:lnTo>
                      <a:pt x="77" y="18"/>
                    </a:lnTo>
                    <a:lnTo>
                      <a:pt x="80" y="20"/>
                    </a:lnTo>
                    <a:lnTo>
                      <a:pt x="82" y="23"/>
                    </a:lnTo>
                    <a:lnTo>
                      <a:pt x="83" y="25"/>
                    </a:lnTo>
                    <a:lnTo>
                      <a:pt x="85" y="28"/>
                    </a:lnTo>
                    <a:lnTo>
                      <a:pt x="85" y="34"/>
                    </a:lnTo>
                    <a:lnTo>
                      <a:pt x="84" y="40"/>
                    </a:lnTo>
                    <a:lnTo>
                      <a:pt x="82" y="44"/>
                    </a:lnTo>
                    <a:lnTo>
                      <a:pt x="78" y="50"/>
                    </a:lnTo>
                    <a:lnTo>
                      <a:pt x="70" y="54"/>
                    </a:lnTo>
                    <a:lnTo>
                      <a:pt x="59" y="56"/>
                    </a:lnTo>
                    <a:lnTo>
                      <a:pt x="48" y="54"/>
                    </a:lnTo>
                    <a:lnTo>
                      <a:pt x="39" y="48"/>
                    </a:lnTo>
                    <a:lnTo>
                      <a:pt x="32" y="40"/>
                    </a:lnTo>
                    <a:lnTo>
                      <a:pt x="29" y="30"/>
                    </a:lnTo>
                    <a:lnTo>
                      <a:pt x="29" y="25"/>
                    </a:lnTo>
                    <a:lnTo>
                      <a:pt x="31" y="23"/>
                    </a:lnTo>
                    <a:lnTo>
                      <a:pt x="32" y="20"/>
                    </a:lnTo>
                    <a:lnTo>
                      <a:pt x="34" y="18"/>
                    </a:lnTo>
                    <a:lnTo>
                      <a:pt x="9" y="18"/>
                    </a:lnTo>
                    <a:lnTo>
                      <a:pt x="6" y="20"/>
                    </a:lnTo>
                    <a:lnTo>
                      <a:pt x="6" y="23"/>
                    </a:lnTo>
                    <a:lnTo>
                      <a:pt x="7" y="24"/>
                    </a:lnTo>
                    <a:lnTo>
                      <a:pt x="6" y="25"/>
                    </a:lnTo>
                    <a:lnTo>
                      <a:pt x="0" y="10"/>
                    </a:lnTo>
                    <a:lnTo>
                      <a:pt x="0" y="8"/>
                    </a:lnTo>
                    <a:lnTo>
                      <a:pt x="77" y="8"/>
                    </a:lnTo>
                    <a:lnTo>
                      <a:pt x="79" y="6"/>
                    </a:lnTo>
                    <a:lnTo>
                      <a:pt x="79" y="1"/>
                    </a:lnTo>
                    <a:lnTo>
                      <a:pt x="78"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76" name="Freeform 355"/>
              <p:cNvSpPr>
                <a:spLocks noEditPoints="1"/>
              </p:cNvSpPr>
              <p:nvPr/>
            </p:nvSpPr>
            <p:spPr bwMode="auto">
              <a:xfrm>
                <a:off x="1295" y="3097"/>
                <a:ext cx="58" cy="38"/>
              </a:xfrm>
              <a:custGeom>
                <a:avLst/>
                <a:gdLst>
                  <a:gd name="T0" fmla="*/ 9 w 58"/>
                  <a:gd name="T1" fmla="*/ 16 h 38"/>
                  <a:gd name="T2" fmla="*/ 37 w 58"/>
                  <a:gd name="T3" fmla="*/ 34 h 38"/>
                  <a:gd name="T4" fmla="*/ 37 w 58"/>
                  <a:gd name="T5" fmla="*/ 16 h 38"/>
                  <a:gd name="T6" fmla="*/ 9 w 58"/>
                  <a:gd name="T7" fmla="*/ 16 h 38"/>
                  <a:gd name="T8" fmla="*/ 37 w 58"/>
                  <a:gd name="T9" fmla="*/ 0 h 38"/>
                  <a:gd name="T10" fmla="*/ 43 w 58"/>
                  <a:gd name="T11" fmla="*/ 0 h 38"/>
                  <a:gd name="T12" fmla="*/ 43 w 58"/>
                  <a:gd name="T13" fmla="*/ 9 h 38"/>
                  <a:gd name="T14" fmla="*/ 58 w 58"/>
                  <a:gd name="T15" fmla="*/ 9 h 38"/>
                  <a:gd name="T16" fmla="*/ 58 w 58"/>
                  <a:gd name="T17" fmla="*/ 16 h 38"/>
                  <a:gd name="T18" fmla="*/ 43 w 58"/>
                  <a:gd name="T19" fmla="*/ 16 h 38"/>
                  <a:gd name="T20" fmla="*/ 43 w 58"/>
                  <a:gd name="T21" fmla="*/ 38 h 38"/>
                  <a:gd name="T22" fmla="*/ 38 w 58"/>
                  <a:gd name="T23" fmla="*/ 38 h 38"/>
                  <a:gd name="T24" fmla="*/ 0 w 58"/>
                  <a:gd name="T25" fmla="*/ 14 h 38"/>
                  <a:gd name="T26" fmla="*/ 0 w 58"/>
                  <a:gd name="T27" fmla="*/ 9 h 38"/>
                  <a:gd name="T28" fmla="*/ 37 w 58"/>
                  <a:gd name="T29" fmla="*/ 9 h 38"/>
                  <a:gd name="T30" fmla="*/ 37 w 58"/>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38"/>
                  <a:gd name="T50" fmla="*/ 58 w 5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38">
                    <a:moveTo>
                      <a:pt x="9" y="16"/>
                    </a:moveTo>
                    <a:lnTo>
                      <a:pt x="37" y="34"/>
                    </a:lnTo>
                    <a:lnTo>
                      <a:pt x="37" y="16"/>
                    </a:lnTo>
                    <a:lnTo>
                      <a:pt x="9" y="16"/>
                    </a:lnTo>
                    <a:close/>
                    <a:moveTo>
                      <a:pt x="37" y="0"/>
                    </a:moveTo>
                    <a:lnTo>
                      <a:pt x="43" y="0"/>
                    </a:lnTo>
                    <a:lnTo>
                      <a:pt x="43" y="9"/>
                    </a:lnTo>
                    <a:lnTo>
                      <a:pt x="58" y="9"/>
                    </a:lnTo>
                    <a:lnTo>
                      <a:pt x="58" y="16"/>
                    </a:lnTo>
                    <a:lnTo>
                      <a:pt x="43" y="16"/>
                    </a:lnTo>
                    <a:lnTo>
                      <a:pt x="43" y="38"/>
                    </a:lnTo>
                    <a:lnTo>
                      <a:pt x="38" y="38"/>
                    </a:lnTo>
                    <a:lnTo>
                      <a:pt x="0" y="14"/>
                    </a:lnTo>
                    <a:lnTo>
                      <a:pt x="0" y="9"/>
                    </a:lnTo>
                    <a:lnTo>
                      <a:pt x="37" y="9"/>
                    </a:lnTo>
                    <a:lnTo>
                      <a:pt x="37"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77" name="Freeform 356"/>
              <p:cNvSpPr>
                <a:spLocks noEditPoints="1"/>
              </p:cNvSpPr>
              <p:nvPr/>
            </p:nvSpPr>
            <p:spPr bwMode="auto">
              <a:xfrm>
                <a:off x="1358" y="3026"/>
                <a:ext cx="56" cy="65"/>
              </a:xfrm>
              <a:custGeom>
                <a:avLst/>
                <a:gdLst>
                  <a:gd name="T0" fmla="*/ 34 w 56"/>
                  <a:gd name="T1" fmla="*/ 20 h 65"/>
                  <a:gd name="T2" fmla="*/ 21 w 56"/>
                  <a:gd name="T3" fmla="*/ 23 h 65"/>
                  <a:gd name="T4" fmla="*/ 10 w 56"/>
                  <a:gd name="T5" fmla="*/ 31 h 65"/>
                  <a:gd name="T6" fmla="*/ 9 w 56"/>
                  <a:gd name="T7" fmla="*/ 32 h 65"/>
                  <a:gd name="T8" fmla="*/ 9 w 56"/>
                  <a:gd name="T9" fmla="*/ 38 h 65"/>
                  <a:gd name="T10" fmla="*/ 10 w 56"/>
                  <a:gd name="T11" fmla="*/ 43 h 65"/>
                  <a:gd name="T12" fmla="*/ 11 w 56"/>
                  <a:gd name="T13" fmla="*/ 46 h 65"/>
                  <a:gd name="T14" fmla="*/ 16 w 56"/>
                  <a:gd name="T15" fmla="*/ 51 h 65"/>
                  <a:gd name="T16" fmla="*/ 19 w 56"/>
                  <a:gd name="T17" fmla="*/ 52 h 65"/>
                  <a:gd name="T18" fmla="*/ 24 w 56"/>
                  <a:gd name="T19" fmla="*/ 53 h 65"/>
                  <a:gd name="T20" fmla="*/ 33 w 56"/>
                  <a:gd name="T21" fmla="*/ 53 h 65"/>
                  <a:gd name="T22" fmla="*/ 42 w 56"/>
                  <a:gd name="T23" fmla="*/ 51 h 65"/>
                  <a:gd name="T24" fmla="*/ 45 w 56"/>
                  <a:gd name="T25" fmla="*/ 48 h 65"/>
                  <a:gd name="T26" fmla="*/ 50 w 56"/>
                  <a:gd name="T27" fmla="*/ 44 h 65"/>
                  <a:gd name="T28" fmla="*/ 52 w 56"/>
                  <a:gd name="T29" fmla="*/ 40 h 65"/>
                  <a:gd name="T30" fmla="*/ 53 w 56"/>
                  <a:gd name="T31" fmla="*/ 34 h 65"/>
                  <a:gd name="T32" fmla="*/ 53 w 56"/>
                  <a:gd name="T33" fmla="*/ 31 h 65"/>
                  <a:gd name="T34" fmla="*/ 52 w 56"/>
                  <a:gd name="T35" fmla="*/ 29 h 65"/>
                  <a:gd name="T36" fmla="*/ 48 w 56"/>
                  <a:gd name="T37" fmla="*/ 24 h 65"/>
                  <a:gd name="T38" fmla="*/ 44 w 56"/>
                  <a:gd name="T39" fmla="*/ 22 h 65"/>
                  <a:gd name="T40" fmla="*/ 42 w 56"/>
                  <a:gd name="T41" fmla="*/ 21 h 65"/>
                  <a:gd name="T42" fmla="*/ 38 w 56"/>
                  <a:gd name="T43" fmla="*/ 21 h 65"/>
                  <a:gd name="T44" fmla="*/ 34 w 56"/>
                  <a:gd name="T45" fmla="*/ 20 h 65"/>
                  <a:gd name="T46" fmla="*/ 0 w 56"/>
                  <a:gd name="T47" fmla="*/ 0 h 65"/>
                  <a:gd name="T48" fmla="*/ 10 w 56"/>
                  <a:gd name="T49" fmla="*/ 0 h 65"/>
                  <a:gd name="T50" fmla="*/ 10 w 56"/>
                  <a:gd name="T51" fmla="*/ 26 h 65"/>
                  <a:gd name="T52" fmla="*/ 13 w 56"/>
                  <a:gd name="T53" fmla="*/ 23 h 65"/>
                  <a:gd name="T54" fmla="*/ 16 w 56"/>
                  <a:gd name="T55" fmla="*/ 20 h 65"/>
                  <a:gd name="T56" fmla="*/ 18 w 56"/>
                  <a:gd name="T57" fmla="*/ 17 h 65"/>
                  <a:gd name="T58" fmla="*/ 25 w 56"/>
                  <a:gd name="T59" fmla="*/ 12 h 65"/>
                  <a:gd name="T60" fmla="*/ 27 w 56"/>
                  <a:gd name="T61" fmla="*/ 10 h 65"/>
                  <a:gd name="T62" fmla="*/ 31 w 56"/>
                  <a:gd name="T63" fmla="*/ 9 h 65"/>
                  <a:gd name="T64" fmla="*/ 36 w 56"/>
                  <a:gd name="T65" fmla="*/ 9 h 65"/>
                  <a:gd name="T66" fmla="*/ 40 w 56"/>
                  <a:gd name="T67" fmla="*/ 10 h 65"/>
                  <a:gd name="T68" fmla="*/ 43 w 56"/>
                  <a:gd name="T69" fmla="*/ 11 h 65"/>
                  <a:gd name="T70" fmla="*/ 47 w 56"/>
                  <a:gd name="T71" fmla="*/ 13 h 65"/>
                  <a:gd name="T72" fmla="*/ 50 w 56"/>
                  <a:gd name="T73" fmla="*/ 17 h 65"/>
                  <a:gd name="T74" fmla="*/ 55 w 56"/>
                  <a:gd name="T75" fmla="*/ 24 h 65"/>
                  <a:gd name="T76" fmla="*/ 56 w 56"/>
                  <a:gd name="T77" fmla="*/ 35 h 65"/>
                  <a:gd name="T78" fmla="*/ 55 w 56"/>
                  <a:gd name="T79" fmla="*/ 43 h 65"/>
                  <a:gd name="T80" fmla="*/ 53 w 56"/>
                  <a:gd name="T81" fmla="*/ 49 h 65"/>
                  <a:gd name="T82" fmla="*/ 48 w 56"/>
                  <a:gd name="T83" fmla="*/ 56 h 65"/>
                  <a:gd name="T84" fmla="*/ 38 w 56"/>
                  <a:gd name="T85" fmla="*/ 63 h 65"/>
                  <a:gd name="T86" fmla="*/ 27 w 56"/>
                  <a:gd name="T87" fmla="*/ 65 h 65"/>
                  <a:gd name="T88" fmla="*/ 21 w 56"/>
                  <a:gd name="T89" fmla="*/ 64 h 65"/>
                  <a:gd name="T90" fmla="*/ 17 w 56"/>
                  <a:gd name="T91" fmla="*/ 63 h 65"/>
                  <a:gd name="T92" fmla="*/ 13 w 56"/>
                  <a:gd name="T93" fmla="*/ 60 h 65"/>
                  <a:gd name="T94" fmla="*/ 9 w 56"/>
                  <a:gd name="T95" fmla="*/ 58 h 65"/>
                  <a:gd name="T96" fmla="*/ 3 w 56"/>
                  <a:gd name="T97" fmla="*/ 52 h 65"/>
                  <a:gd name="T98" fmla="*/ 2 w 56"/>
                  <a:gd name="T99" fmla="*/ 47 h 65"/>
                  <a:gd name="T100" fmla="*/ 0 w 56"/>
                  <a:gd name="T101" fmla="*/ 42 h 65"/>
                  <a:gd name="T102" fmla="*/ 0 w 56"/>
                  <a:gd name="T103" fmla="*/ 0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
                  <a:gd name="T157" fmla="*/ 0 h 65"/>
                  <a:gd name="T158" fmla="*/ 56 w 56"/>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 h="65">
                    <a:moveTo>
                      <a:pt x="34" y="20"/>
                    </a:moveTo>
                    <a:lnTo>
                      <a:pt x="21" y="23"/>
                    </a:lnTo>
                    <a:lnTo>
                      <a:pt x="10" y="31"/>
                    </a:lnTo>
                    <a:lnTo>
                      <a:pt x="9" y="32"/>
                    </a:lnTo>
                    <a:lnTo>
                      <a:pt x="9" y="38"/>
                    </a:lnTo>
                    <a:lnTo>
                      <a:pt x="10" y="43"/>
                    </a:lnTo>
                    <a:lnTo>
                      <a:pt x="11" y="46"/>
                    </a:lnTo>
                    <a:lnTo>
                      <a:pt x="16" y="51"/>
                    </a:lnTo>
                    <a:lnTo>
                      <a:pt x="19" y="52"/>
                    </a:lnTo>
                    <a:lnTo>
                      <a:pt x="24" y="53"/>
                    </a:lnTo>
                    <a:lnTo>
                      <a:pt x="33" y="53"/>
                    </a:lnTo>
                    <a:lnTo>
                      <a:pt x="42" y="51"/>
                    </a:lnTo>
                    <a:lnTo>
                      <a:pt x="45" y="48"/>
                    </a:lnTo>
                    <a:lnTo>
                      <a:pt x="50" y="44"/>
                    </a:lnTo>
                    <a:lnTo>
                      <a:pt x="52" y="40"/>
                    </a:lnTo>
                    <a:lnTo>
                      <a:pt x="53" y="34"/>
                    </a:lnTo>
                    <a:lnTo>
                      <a:pt x="53" y="31"/>
                    </a:lnTo>
                    <a:lnTo>
                      <a:pt x="52" y="29"/>
                    </a:lnTo>
                    <a:lnTo>
                      <a:pt x="48" y="24"/>
                    </a:lnTo>
                    <a:lnTo>
                      <a:pt x="44" y="22"/>
                    </a:lnTo>
                    <a:lnTo>
                      <a:pt x="42" y="21"/>
                    </a:lnTo>
                    <a:lnTo>
                      <a:pt x="38" y="21"/>
                    </a:lnTo>
                    <a:lnTo>
                      <a:pt x="34" y="20"/>
                    </a:lnTo>
                    <a:close/>
                    <a:moveTo>
                      <a:pt x="0" y="0"/>
                    </a:moveTo>
                    <a:lnTo>
                      <a:pt x="10" y="0"/>
                    </a:lnTo>
                    <a:lnTo>
                      <a:pt x="10" y="26"/>
                    </a:lnTo>
                    <a:lnTo>
                      <a:pt x="13" y="23"/>
                    </a:lnTo>
                    <a:lnTo>
                      <a:pt x="16" y="20"/>
                    </a:lnTo>
                    <a:lnTo>
                      <a:pt x="18" y="17"/>
                    </a:lnTo>
                    <a:lnTo>
                      <a:pt x="25" y="12"/>
                    </a:lnTo>
                    <a:lnTo>
                      <a:pt x="27" y="10"/>
                    </a:lnTo>
                    <a:lnTo>
                      <a:pt x="31" y="9"/>
                    </a:lnTo>
                    <a:lnTo>
                      <a:pt x="36" y="9"/>
                    </a:lnTo>
                    <a:lnTo>
                      <a:pt x="40" y="10"/>
                    </a:lnTo>
                    <a:lnTo>
                      <a:pt x="43" y="11"/>
                    </a:lnTo>
                    <a:lnTo>
                      <a:pt x="47" y="13"/>
                    </a:lnTo>
                    <a:lnTo>
                      <a:pt x="50" y="17"/>
                    </a:lnTo>
                    <a:lnTo>
                      <a:pt x="55" y="24"/>
                    </a:lnTo>
                    <a:lnTo>
                      <a:pt x="56" y="35"/>
                    </a:lnTo>
                    <a:lnTo>
                      <a:pt x="55" y="43"/>
                    </a:lnTo>
                    <a:lnTo>
                      <a:pt x="53" y="49"/>
                    </a:lnTo>
                    <a:lnTo>
                      <a:pt x="48" y="56"/>
                    </a:lnTo>
                    <a:lnTo>
                      <a:pt x="38" y="63"/>
                    </a:lnTo>
                    <a:lnTo>
                      <a:pt x="27" y="65"/>
                    </a:lnTo>
                    <a:lnTo>
                      <a:pt x="21" y="64"/>
                    </a:lnTo>
                    <a:lnTo>
                      <a:pt x="17" y="63"/>
                    </a:lnTo>
                    <a:lnTo>
                      <a:pt x="13" y="60"/>
                    </a:lnTo>
                    <a:lnTo>
                      <a:pt x="9" y="58"/>
                    </a:lnTo>
                    <a:lnTo>
                      <a:pt x="3" y="52"/>
                    </a:lnTo>
                    <a:lnTo>
                      <a:pt x="2" y="47"/>
                    </a:lnTo>
                    <a:lnTo>
                      <a:pt x="0" y="42"/>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78" name="Freeform 357"/>
              <p:cNvSpPr>
                <a:spLocks/>
              </p:cNvSpPr>
              <p:nvPr/>
            </p:nvSpPr>
            <p:spPr bwMode="auto">
              <a:xfrm>
                <a:off x="1329" y="2990"/>
                <a:ext cx="85" cy="34"/>
              </a:xfrm>
              <a:custGeom>
                <a:avLst/>
                <a:gdLst>
                  <a:gd name="T0" fmla="*/ 0 w 85"/>
                  <a:gd name="T1" fmla="*/ 0 h 34"/>
                  <a:gd name="T2" fmla="*/ 85 w 85"/>
                  <a:gd name="T3" fmla="*/ 28 h 34"/>
                  <a:gd name="T4" fmla="*/ 85 w 85"/>
                  <a:gd name="T5" fmla="*/ 34 h 34"/>
                  <a:gd name="T6" fmla="*/ 0 w 85"/>
                  <a:gd name="T7" fmla="*/ 5 h 34"/>
                  <a:gd name="T8" fmla="*/ 0 w 85"/>
                  <a:gd name="T9" fmla="*/ 0 h 34"/>
                  <a:gd name="T10" fmla="*/ 0 60000 65536"/>
                  <a:gd name="T11" fmla="*/ 0 60000 65536"/>
                  <a:gd name="T12" fmla="*/ 0 60000 65536"/>
                  <a:gd name="T13" fmla="*/ 0 60000 65536"/>
                  <a:gd name="T14" fmla="*/ 0 60000 65536"/>
                  <a:gd name="T15" fmla="*/ 0 w 85"/>
                  <a:gd name="T16" fmla="*/ 0 h 34"/>
                  <a:gd name="T17" fmla="*/ 85 w 85"/>
                  <a:gd name="T18" fmla="*/ 34 h 34"/>
                </a:gdLst>
                <a:ahLst/>
                <a:cxnLst>
                  <a:cxn ang="T10">
                    <a:pos x="T0" y="T1"/>
                  </a:cxn>
                  <a:cxn ang="T11">
                    <a:pos x="T2" y="T3"/>
                  </a:cxn>
                  <a:cxn ang="T12">
                    <a:pos x="T4" y="T5"/>
                  </a:cxn>
                  <a:cxn ang="T13">
                    <a:pos x="T6" y="T7"/>
                  </a:cxn>
                  <a:cxn ang="T14">
                    <a:pos x="T8" y="T9"/>
                  </a:cxn>
                </a:cxnLst>
                <a:rect l="T15" t="T16" r="T17" b="T18"/>
                <a:pathLst>
                  <a:path w="85" h="34">
                    <a:moveTo>
                      <a:pt x="0" y="0"/>
                    </a:moveTo>
                    <a:lnTo>
                      <a:pt x="85" y="28"/>
                    </a:lnTo>
                    <a:lnTo>
                      <a:pt x="85" y="34"/>
                    </a:lnTo>
                    <a:lnTo>
                      <a:pt x="0" y="5"/>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79" name="Freeform 358"/>
              <p:cNvSpPr>
                <a:spLocks noEditPoints="1"/>
              </p:cNvSpPr>
              <p:nvPr/>
            </p:nvSpPr>
            <p:spPr bwMode="auto">
              <a:xfrm>
                <a:off x="1329" y="2930"/>
                <a:ext cx="85" cy="56"/>
              </a:xfrm>
              <a:custGeom>
                <a:avLst/>
                <a:gdLst>
                  <a:gd name="T0" fmla="*/ 47 w 85"/>
                  <a:gd name="T1" fmla="*/ 18 h 56"/>
                  <a:gd name="T2" fmla="*/ 43 w 85"/>
                  <a:gd name="T3" fmla="*/ 19 h 56"/>
                  <a:gd name="T4" fmla="*/ 39 w 85"/>
                  <a:gd name="T5" fmla="*/ 21 h 56"/>
                  <a:gd name="T6" fmla="*/ 35 w 85"/>
                  <a:gd name="T7" fmla="*/ 24 h 56"/>
                  <a:gd name="T8" fmla="*/ 33 w 85"/>
                  <a:gd name="T9" fmla="*/ 28 h 56"/>
                  <a:gd name="T10" fmla="*/ 33 w 85"/>
                  <a:gd name="T11" fmla="*/ 33 h 56"/>
                  <a:gd name="T12" fmla="*/ 35 w 85"/>
                  <a:gd name="T13" fmla="*/ 38 h 56"/>
                  <a:gd name="T14" fmla="*/ 38 w 85"/>
                  <a:gd name="T15" fmla="*/ 41 h 56"/>
                  <a:gd name="T16" fmla="*/ 42 w 85"/>
                  <a:gd name="T17" fmla="*/ 43 h 56"/>
                  <a:gd name="T18" fmla="*/ 45 w 85"/>
                  <a:gd name="T19" fmla="*/ 44 h 56"/>
                  <a:gd name="T20" fmla="*/ 49 w 85"/>
                  <a:gd name="T21" fmla="*/ 45 h 56"/>
                  <a:gd name="T22" fmla="*/ 54 w 85"/>
                  <a:gd name="T23" fmla="*/ 45 h 56"/>
                  <a:gd name="T24" fmla="*/ 65 w 85"/>
                  <a:gd name="T25" fmla="*/ 44 h 56"/>
                  <a:gd name="T26" fmla="*/ 72 w 85"/>
                  <a:gd name="T27" fmla="*/ 41 h 56"/>
                  <a:gd name="T28" fmla="*/ 74 w 85"/>
                  <a:gd name="T29" fmla="*/ 38 h 56"/>
                  <a:gd name="T30" fmla="*/ 77 w 85"/>
                  <a:gd name="T31" fmla="*/ 36 h 56"/>
                  <a:gd name="T32" fmla="*/ 78 w 85"/>
                  <a:gd name="T33" fmla="*/ 32 h 56"/>
                  <a:gd name="T34" fmla="*/ 78 w 85"/>
                  <a:gd name="T35" fmla="*/ 26 h 56"/>
                  <a:gd name="T36" fmla="*/ 77 w 85"/>
                  <a:gd name="T37" fmla="*/ 24 h 56"/>
                  <a:gd name="T38" fmla="*/ 74 w 85"/>
                  <a:gd name="T39" fmla="*/ 21 h 56"/>
                  <a:gd name="T40" fmla="*/ 72 w 85"/>
                  <a:gd name="T41" fmla="*/ 18 h 56"/>
                  <a:gd name="T42" fmla="*/ 47 w 85"/>
                  <a:gd name="T43" fmla="*/ 18 h 56"/>
                  <a:gd name="T44" fmla="*/ 78 w 85"/>
                  <a:gd name="T45" fmla="*/ 0 h 56"/>
                  <a:gd name="T46" fmla="*/ 79 w 85"/>
                  <a:gd name="T47" fmla="*/ 0 h 56"/>
                  <a:gd name="T48" fmla="*/ 85 w 85"/>
                  <a:gd name="T49" fmla="*/ 16 h 56"/>
                  <a:gd name="T50" fmla="*/ 85 w 85"/>
                  <a:gd name="T51" fmla="*/ 18 h 56"/>
                  <a:gd name="T52" fmla="*/ 77 w 85"/>
                  <a:gd name="T53" fmla="*/ 18 h 56"/>
                  <a:gd name="T54" fmla="*/ 80 w 85"/>
                  <a:gd name="T55" fmla="*/ 20 h 56"/>
                  <a:gd name="T56" fmla="*/ 82 w 85"/>
                  <a:gd name="T57" fmla="*/ 24 h 56"/>
                  <a:gd name="T58" fmla="*/ 83 w 85"/>
                  <a:gd name="T59" fmla="*/ 26 h 56"/>
                  <a:gd name="T60" fmla="*/ 85 w 85"/>
                  <a:gd name="T61" fmla="*/ 28 h 56"/>
                  <a:gd name="T62" fmla="*/ 85 w 85"/>
                  <a:gd name="T63" fmla="*/ 35 h 56"/>
                  <a:gd name="T64" fmla="*/ 84 w 85"/>
                  <a:gd name="T65" fmla="*/ 40 h 56"/>
                  <a:gd name="T66" fmla="*/ 82 w 85"/>
                  <a:gd name="T67" fmla="*/ 44 h 56"/>
                  <a:gd name="T68" fmla="*/ 78 w 85"/>
                  <a:gd name="T69" fmla="*/ 50 h 56"/>
                  <a:gd name="T70" fmla="*/ 70 w 85"/>
                  <a:gd name="T71" fmla="*/ 54 h 56"/>
                  <a:gd name="T72" fmla="*/ 59 w 85"/>
                  <a:gd name="T73" fmla="*/ 56 h 56"/>
                  <a:gd name="T74" fmla="*/ 48 w 85"/>
                  <a:gd name="T75" fmla="*/ 54 h 56"/>
                  <a:gd name="T76" fmla="*/ 39 w 85"/>
                  <a:gd name="T77" fmla="*/ 49 h 56"/>
                  <a:gd name="T78" fmla="*/ 32 w 85"/>
                  <a:gd name="T79" fmla="*/ 40 h 56"/>
                  <a:gd name="T80" fmla="*/ 29 w 85"/>
                  <a:gd name="T81" fmla="*/ 30 h 56"/>
                  <a:gd name="T82" fmla="*/ 29 w 85"/>
                  <a:gd name="T83" fmla="*/ 27 h 56"/>
                  <a:gd name="T84" fmla="*/ 32 w 85"/>
                  <a:gd name="T85" fmla="*/ 20 h 56"/>
                  <a:gd name="T86" fmla="*/ 34 w 85"/>
                  <a:gd name="T87" fmla="*/ 18 h 56"/>
                  <a:gd name="T88" fmla="*/ 9 w 85"/>
                  <a:gd name="T89" fmla="*/ 18 h 56"/>
                  <a:gd name="T90" fmla="*/ 6 w 85"/>
                  <a:gd name="T91" fmla="*/ 20 h 56"/>
                  <a:gd name="T92" fmla="*/ 6 w 85"/>
                  <a:gd name="T93" fmla="*/ 24 h 56"/>
                  <a:gd name="T94" fmla="*/ 7 w 85"/>
                  <a:gd name="T95" fmla="*/ 25 h 56"/>
                  <a:gd name="T96" fmla="*/ 6 w 85"/>
                  <a:gd name="T97" fmla="*/ 26 h 56"/>
                  <a:gd name="T98" fmla="*/ 0 w 85"/>
                  <a:gd name="T99" fmla="*/ 10 h 56"/>
                  <a:gd name="T100" fmla="*/ 0 w 85"/>
                  <a:gd name="T101" fmla="*/ 8 h 56"/>
                  <a:gd name="T102" fmla="*/ 77 w 85"/>
                  <a:gd name="T103" fmla="*/ 8 h 56"/>
                  <a:gd name="T104" fmla="*/ 79 w 85"/>
                  <a:gd name="T105" fmla="*/ 6 h 56"/>
                  <a:gd name="T106" fmla="*/ 79 w 85"/>
                  <a:gd name="T107" fmla="*/ 3 h 56"/>
                  <a:gd name="T108" fmla="*/ 78 w 85"/>
                  <a:gd name="T109" fmla="*/ 0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5"/>
                  <a:gd name="T166" fmla="*/ 0 h 56"/>
                  <a:gd name="T167" fmla="*/ 85 w 85"/>
                  <a:gd name="T168" fmla="*/ 56 h 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5" h="56">
                    <a:moveTo>
                      <a:pt x="47" y="18"/>
                    </a:moveTo>
                    <a:lnTo>
                      <a:pt x="43" y="19"/>
                    </a:lnTo>
                    <a:lnTo>
                      <a:pt x="39" y="21"/>
                    </a:lnTo>
                    <a:lnTo>
                      <a:pt x="35" y="24"/>
                    </a:lnTo>
                    <a:lnTo>
                      <a:pt x="33" y="28"/>
                    </a:lnTo>
                    <a:lnTo>
                      <a:pt x="33" y="33"/>
                    </a:lnTo>
                    <a:lnTo>
                      <a:pt x="35" y="38"/>
                    </a:lnTo>
                    <a:lnTo>
                      <a:pt x="38" y="41"/>
                    </a:lnTo>
                    <a:lnTo>
                      <a:pt x="42" y="43"/>
                    </a:lnTo>
                    <a:lnTo>
                      <a:pt x="45" y="44"/>
                    </a:lnTo>
                    <a:lnTo>
                      <a:pt x="49" y="45"/>
                    </a:lnTo>
                    <a:lnTo>
                      <a:pt x="54" y="45"/>
                    </a:lnTo>
                    <a:lnTo>
                      <a:pt x="65" y="44"/>
                    </a:lnTo>
                    <a:lnTo>
                      <a:pt x="72" y="41"/>
                    </a:lnTo>
                    <a:lnTo>
                      <a:pt x="74" y="38"/>
                    </a:lnTo>
                    <a:lnTo>
                      <a:pt x="77" y="36"/>
                    </a:lnTo>
                    <a:lnTo>
                      <a:pt x="78" y="32"/>
                    </a:lnTo>
                    <a:lnTo>
                      <a:pt x="78" y="26"/>
                    </a:lnTo>
                    <a:lnTo>
                      <a:pt x="77" y="24"/>
                    </a:lnTo>
                    <a:lnTo>
                      <a:pt x="74" y="21"/>
                    </a:lnTo>
                    <a:lnTo>
                      <a:pt x="72" y="18"/>
                    </a:lnTo>
                    <a:lnTo>
                      <a:pt x="47" y="18"/>
                    </a:lnTo>
                    <a:close/>
                    <a:moveTo>
                      <a:pt x="78" y="0"/>
                    </a:moveTo>
                    <a:lnTo>
                      <a:pt x="79" y="0"/>
                    </a:lnTo>
                    <a:lnTo>
                      <a:pt x="85" y="16"/>
                    </a:lnTo>
                    <a:lnTo>
                      <a:pt x="85" y="18"/>
                    </a:lnTo>
                    <a:lnTo>
                      <a:pt x="77" y="18"/>
                    </a:lnTo>
                    <a:lnTo>
                      <a:pt x="80" y="20"/>
                    </a:lnTo>
                    <a:lnTo>
                      <a:pt x="82" y="24"/>
                    </a:lnTo>
                    <a:lnTo>
                      <a:pt x="83" y="26"/>
                    </a:lnTo>
                    <a:lnTo>
                      <a:pt x="85" y="28"/>
                    </a:lnTo>
                    <a:lnTo>
                      <a:pt x="85" y="35"/>
                    </a:lnTo>
                    <a:lnTo>
                      <a:pt x="84" y="40"/>
                    </a:lnTo>
                    <a:lnTo>
                      <a:pt x="82" y="44"/>
                    </a:lnTo>
                    <a:lnTo>
                      <a:pt x="78" y="50"/>
                    </a:lnTo>
                    <a:lnTo>
                      <a:pt x="70" y="54"/>
                    </a:lnTo>
                    <a:lnTo>
                      <a:pt x="59" y="56"/>
                    </a:lnTo>
                    <a:lnTo>
                      <a:pt x="48" y="54"/>
                    </a:lnTo>
                    <a:lnTo>
                      <a:pt x="39" y="49"/>
                    </a:lnTo>
                    <a:lnTo>
                      <a:pt x="32" y="40"/>
                    </a:lnTo>
                    <a:lnTo>
                      <a:pt x="29" y="30"/>
                    </a:lnTo>
                    <a:lnTo>
                      <a:pt x="29" y="27"/>
                    </a:lnTo>
                    <a:lnTo>
                      <a:pt x="32" y="20"/>
                    </a:lnTo>
                    <a:lnTo>
                      <a:pt x="34" y="18"/>
                    </a:lnTo>
                    <a:lnTo>
                      <a:pt x="9" y="18"/>
                    </a:lnTo>
                    <a:lnTo>
                      <a:pt x="6" y="20"/>
                    </a:lnTo>
                    <a:lnTo>
                      <a:pt x="6" y="24"/>
                    </a:lnTo>
                    <a:lnTo>
                      <a:pt x="7" y="25"/>
                    </a:lnTo>
                    <a:lnTo>
                      <a:pt x="6" y="26"/>
                    </a:lnTo>
                    <a:lnTo>
                      <a:pt x="0" y="10"/>
                    </a:lnTo>
                    <a:lnTo>
                      <a:pt x="0" y="8"/>
                    </a:lnTo>
                    <a:lnTo>
                      <a:pt x="77" y="8"/>
                    </a:lnTo>
                    <a:lnTo>
                      <a:pt x="79" y="6"/>
                    </a:lnTo>
                    <a:lnTo>
                      <a:pt x="79" y="3"/>
                    </a:lnTo>
                    <a:lnTo>
                      <a:pt x="78"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80" name="Freeform 359"/>
              <p:cNvSpPr>
                <a:spLocks noEditPoints="1"/>
              </p:cNvSpPr>
              <p:nvPr/>
            </p:nvSpPr>
            <p:spPr bwMode="auto">
              <a:xfrm>
                <a:off x="1332" y="2848"/>
                <a:ext cx="104" cy="76"/>
              </a:xfrm>
              <a:custGeom>
                <a:avLst/>
                <a:gdLst>
                  <a:gd name="T0" fmla="*/ 29 w 104"/>
                  <a:gd name="T1" fmla="*/ 14 h 76"/>
                  <a:gd name="T2" fmla="*/ 14 w 104"/>
                  <a:gd name="T3" fmla="*/ 20 h 76"/>
                  <a:gd name="T4" fmla="*/ 7 w 104"/>
                  <a:gd name="T5" fmla="*/ 26 h 76"/>
                  <a:gd name="T6" fmla="*/ 3 w 104"/>
                  <a:gd name="T7" fmla="*/ 34 h 76"/>
                  <a:gd name="T8" fmla="*/ 8 w 104"/>
                  <a:gd name="T9" fmla="*/ 52 h 76"/>
                  <a:gd name="T10" fmla="*/ 19 w 104"/>
                  <a:gd name="T11" fmla="*/ 59 h 76"/>
                  <a:gd name="T12" fmla="*/ 41 w 104"/>
                  <a:gd name="T13" fmla="*/ 63 h 76"/>
                  <a:gd name="T14" fmla="*/ 71 w 104"/>
                  <a:gd name="T15" fmla="*/ 55 h 76"/>
                  <a:gd name="T16" fmla="*/ 77 w 104"/>
                  <a:gd name="T17" fmla="*/ 47 h 76"/>
                  <a:gd name="T18" fmla="*/ 78 w 104"/>
                  <a:gd name="T19" fmla="*/ 33 h 76"/>
                  <a:gd name="T20" fmla="*/ 75 w 104"/>
                  <a:gd name="T21" fmla="*/ 24 h 76"/>
                  <a:gd name="T22" fmla="*/ 64 w 104"/>
                  <a:gd name="T23" fmla="*/ 17 h 76"/>
                  <a:gd name="T24" fmla="*/ 42 w 104"/>
                  <a:gd name="T25" fmla="*/ 13 h 76"/>
                  <a:gd name="T26" fmla="*/ 55 w 104"/>
                  <a:gd name="T27" fmla="*/ 1 h 76"/>
                  <a:gd name="T28" fmla="*/ 76 w 104"/>
                  <a:gd name="T29" fmla="*/ 17 h 76"/>
                  <a:gd name="T30" fmla="*/ 87 w 104"/>
                  <a:gd name="T31" fmla="*/ 24 h 76"/>
                  <a:gd name="T32" fmla="*/ 97 w 104"/>
                  <a:gd name="T33" fmla="*/ 15 h 76"/>
                  <a:gd name="T34" fmla="*/ 101 w 104"/>
                  <a:gd name="T35" fmla="*/ 6 h 76"/>
                  <a:gd name="T36" fmla="*/ 104 w 104"/>
                  <a:gd name="T37" fmla="*/ 1 h 76"/>
                  <a:gd name="T38" fmla="*/ 100 w 104"/>
                  <a:gd name="T39" fmla="*/ 18 h 76"/>
                  <a:gd name="T40" fmla="*/ 96 w 104"/>
                  <a:gd name="T41" fmla="*/ 30 h 76"/>
                  <a:gd name="T42" fmla="*/ 81 w 104"/>
                  <a:gd name="T43" fmla="*/ 48 h 76"/>
                  <a:gd name="T44" fmla="*/ 76 w 104"/>
                  <a:gd name="T45" fmla="*/ 58 h 76"/>
                  <a:gd name="T46" fmla="*/ 70 w 104"/>
                  <a:gd name="T47" fmla="*/ 65 h 76"/>
                  <a:gd name="T48" fmla="*/ 64 w 104"/>
                  <a:gd name="T49" fmla="*/ 70 h 76"/>
                  <a:gd name="T50" fmla="*/ 52 w 104"/>
                  <a:gd name="T51" fmla="*/ 76 h 76"/>
                  <a:gd name="T52" fmla="*/ 30 w 104"/>
                  <a:gd name="T53" fmla="*/ 75 h 76"/>
                  <a:gd name="T54" fmla="*/ 11 w 104"/>
                  <a:gd name="T55" fmla="*/ 65 h 76"/>
                  <a:gd name="T56" fmla="*/ 1 w 104"/>
                  <a:gd name="T57" fmla="*/ 48 h 76"/>
                  <a:gd name="T58" fmla="*/ 2 w 104"/>
                  <a:gd name="T59" fmla="*/ 23 h 76"/>
                  <a:gd name="T60" fmla="*/ 20 w 104"/>
                  <a:gd name="T61" fmla="*/ 4 h 76"/>
                  <a:gd name="T62" fmla="*/ 41 w 104"/>
                  <a:gd name="T63" fmla="*/ 0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76"/>
                  <a:gd name="T98" fmla="*/ 104 w 104"/>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76">
                    <a:moveTo>
                      <a:pt x="42" y="13"/>
                    </a:moveTo>
                    <a:lnTo>
                      <a:pt x="29" y="14"/>
                    </a:lnTo>
                    <a:lnTo>
                      <a:pt x="19" y="18"/>
                    </a:lnTo>
                    <a:lnTo>
                      <a:pt x="14" y="20"/>
                    </a:lnTo>
                    <a:lnTo>
                      <a:pt x="10" y="23"/>
                    </a:lnTo>
                    <a:lnTo>
                      <a:pt x="7" y="26"/>
                    </a:lnTo>
                    <a:lnTo>
                      <a:pt x="4" y="30"/>
                    </a:lnTo>
                    <a:lnTo>
                      <a:pt x="3" y="34"/>
                    </a:lnTo>
                    <a:lnTo>
                      <a:pt x="3" y="43"/>
                    </a:lnTo>
                    <a:lnTo>
                      <a:pt x="8" y="52"/>
                    </a:lnTo>
                    <a:lnTo>
                      <a:pt x="11" y="55"/>
                    </a:lnTo>
                    <a:lnTo>
                      <a:pt x="19" y="59"/>
                    </a:lnTo>
                    <a:lnTo>
                      <a:pt x="29" y="62"/>
                    </a:lnTo>
                    <a:lnTo>
                      <a:pt x="41" y="63"/>
                    </a:lnTo>
                    <a:lnTo>
                      <a:pt x="58" y="60"/>
                    </a:lnTo>
                    <a:lnTo>
                      <a:pt x="71" y="55"/>
                    </a:lnTo>
                    <a:lnTo>
                      <a:pt x="75" y="52"/>
                    </a:lnTo>
                    <a:lnTo>
                      <a:pt x="77" y="47"/>
                    </a:lnTo>
                    <a:lnTo>
                      <a:pt x="79" y="39"/>
                    </a:lnTo>
                    <a:lnTo>
                      <a:pt x="78" y="33"/>
                    </a:lnTo>
                    <a:lnTo>
                      <a:pt x="77" y="29"/>
                    </a:lnTo>
                    <a:lnTo>
                      <a:pt x="75" y="24"/>
                    </a:lnTo>
                    <a:lnTo>
                      <a:pt x="71" y="21"/>
                    </a:lnTo>
                    <a:lnTo>
                      <a:pt x="64" y="17"/>
                    </a:lnTo>
                    <a:lnTo>
                      <a:pt x="54" y="14"/>
                    </a:lnTo>
                    <a:lnTo>
                      <a:pt x="42" y="13"/>
                    </a:lnTo>
                    <a:close/>
                    <a:moveTo>
                      <a:pt x="41" y="0"/>
                    </a:moveTo>
                    <a:lnTo>
                      <a:pt x="55" y="1"/>
                    </a:lnTo>
                    <a:lnTo>
                      <a:pt x="66" y="7"/>
                    </a:lnTo>
                    <a:lnTo>
                      <a:pt x="76" y="17"/>
                    </a:lnTo>
                    <a:lnTo>
                      <a:pt x="81" y="29"/>
                    </a:lnTo>
                    <a:lnTo>
                      <a:pt x="87" y="24"/>
                    </a:lnTo>
                    <a:lnTo>
                      <a:pt x="92" y="21"/>
                    </a:lnTo>
                    <a:lnTo>
                      <a:pt x="97" y="15"/>
                    </a:lnTo>
                    <a:lnTo>
                      <a:pt x="99" y="12"/>
                    </a:lnTo>
                    <a:lnTo>
                      <a:pt x="101" y="6"/>
                    </a:lnTo>
                    <a:lnTo>
                      <a:pt x="101" y="1"/>
                    </a:lnTo>
                    <a:lnTo>
                      <a:pt x="104" y="1"/>
                    </a:lnTo>
                    <a:lnTo>
                      <a:pt x="102" y="12"/>
                    </a:lnTo>
                    <a:lnTo>
                      <a:pt x="100" y="18"/>
                    </a:lnTo>
                    <a:lnTo>
                      <a:pt x="99" y="23"/>
                    </a:lnTo>
                    <a:lnTo>
                      <a:pt x="96" y="30"/>
                    </a:lnTo>
                    <a:lnTo>
                      <a:pt x="92" y="35"/>
                    </a:lnTo>
                    <a:lnTo>
                      <a:pt x="81" y="48"/>
                    </a:lnTo>
                    <a:lnTo>
                      <a:pt x="79" y="54"/>
                    </a:lnTo>
                    <a:lnTo>
                      <a:pt x="76" y="58"/>
                    </a:lnTo>
                    <a:lnTo>
                      <a:pt x="74" y="62"/>
                    </a:lnTo>
                    <a:lnTo>
                      <a:pt x="70" y="65"/>
                    </a:lnTo>
                    <a:lnTo>
                      <a:pt x="68" y="68"/>
                    </a:lnTo>
                    <a:lnTo>
                      <a:pt x="64" y="70"/>
                    </a:lnTo>
                    <a:lnTo>
                      <a:pt x="60" y="73"/>
                    </a:lnTo>
                    <a:lnTo>
                      <a:pt x="52" y="76"/>
                    </a:lnTo>
                    <a:lnTo>
                      <a:pt x="41" y="76"/>
                    </a:lnTo>
                    <a:lnTo>
                      <a:pt x="30" y="75"/>
                    </a:lnTo>
                    <a:lnTo>
                      <a:pt x="20" y="71"/>
                    </a:lnTo>
                    <a:lnTo>
                      <a:pt x="11" y="65"/>
                    </a:lnTo>
                    <a:lnTo>
                      <a:pt x="4" y="57"/>
                    </a:lnTo>
                    <a:lnTo>
                      <a:pt x="1" y="48"/>
                    </a:lnTo>
                    <a:lnTo>
                      <a:pt x="0" y="37"/>
                    </a:lnTo>
                    <a:lnTo>
                      <a:pt x="2" y="23"/>
                    </a:lnTo>
                    <a:lnTo>
                      <a:pt x="11" y="11"/>
                    </a:lnTo>
                    <a:lnTo>
                      <a:pt x="20" y="4"/>
                    </a:lnTo>
                    <a:lnTo>
                      <a:pt x="30" y="1"/>
                    </a:lnTo>
                    <a:lnTo>
                      <a:pt x="4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81" name="Freeform 360"/>
              <p:cNvSpPr>
                <a:spLocks/>
              </p:cNvSpPr>
              <p:nvPr/>
            </p:nvSpPr>
            <p:spPr bwMode="auto">
              <a:xfrm>
                <a:off x="1295" y="2803"/>
                <a:ext cx="58" cy="37"/>
              </a:xfrm>
              <a:custGeom>
                <a:avLst/>
                <a:gdLst>
                  <a:gd name="T0" fmla="*/ 47 w 58"/>
                  <a:gd name="T1" fmla="*/ 0 h 37"/>
                  <a:gd name="T2" fmla="*/ 58 w 58"/>
                  <a:gd name="T3" fmla="*/ 4 h 37"/>
                  <a:gd name="T4" fmla="*/ 58 w 58"/>
                  <a:gd name="T5" fmla="*/ 37 h 37"/>
                  <a:gd name="T6" fmla="*/ 56 w 58"/>
                  <a:gd name="T7" fmla="*/ 37 h 37"/>
                  <a:gd name="T8" fmla="*/ 44 w 58"/>
                  <a:gd name="T9" fmla="*/ 25 h 37"/>
                  <a:gd name="T10" fmla="*/ 35 w 58"/>
                  <a:gd name="T11" fmla="*/ 18 h 37"/>
                  <a:gd name="T12" fmla="*/ 30 w 58"/>
                  <a:gd name="T13" fmla="*/ 14 h 37"/>
                  <a:gd name="T14" fmla="*/ 26 w 58"/>
                  <a:gd name="T15" fmla="*/ 12 h 37"/>
                  <a:gd name="T16" fmla="*/ 23 w 58"/>
                  <a:gd name="T17" fmla="*/ 11 h 37"/>
                  <a:gd name="T18" fmla="*/ 15 w 58"/>
                  <a:gd name="T19" fmla="*/ 11 h 37"/>
                  <a:gd name="T20" fmla="*/ 13 w 58"/>
                  <a:gd name="T21" fmla="*/ 12 h 37"/>
                  <a:gd name="T22" fmla="*/ 10 w 58"/>
                  <a:gd name="T23" fmla="*/ 14 h 37"/>
                  <a:gd name="T24" fmla="*/ 7 w 58"/>
                  <a:gd name="T25" fmla="*/ 17 h 37"/>
                  <a:gd name="T26" fmla="*/ 6 w 58"/>
                  <a:gd name="T27" fmla="*/ 20 h 37"/>
                  <a:gd name="T28" fmla="*/ 6 w 58"/>
                  <a:gd name="T29" fmla="*/ 23 h 37"/>
                  <a:gd name="T30" fmla="*/ 7 w 58"/>
                  <a:gd name="T31" fmla="*/ 26 h 37"/>
                  <a:gd name="T32" fmla="*/ 11 w 58"/>
                  <a:gd name="T33" fmla="*/ 33 h 37"/>
                  <a:gd name="T34" fmla="*/ 13 w 58"/>
                  <a:gd name="T35" fmla="*/ 34 h 37"/>
                  <a:gd name="T36" fmla="*/ 16 w 58"/>
                  <a:gd name="T37" fmla="*/ 35 h 37"/>
                  <a:gd name="T38" fmla="*/ 16 w 58"/>
                  <a:gd name="T39" fmla="*/ 37 h 37"/>
                  <a:gd name="T40" fmla="*/ 12 w 58"/>
                  <a:gd name="T41" fmla="*/ 36 h 37"/>
                  <a:gd name="T42" fmla="*/ 7 w 58"/>
                  <a:gd name="T43" fmla="*/ 34 h 37"/>
                  <a:gd name="T44" fmla="*/ 4 w 58"/>
                  <a:gd name="T45" fmla="*/ 32 h 37"/>
                  <a:gd name="T46" fmla="*/ 2 w 58"/>
                  <a:gd name="T47" fmla="*/ 29 h 37"/>
                  <a:gd name="T48" fmla="*/ 0 w 58"/>
                  <a:gd name="T49" fmla="*/ 20 h 37"/>
                  <a:gd name="T50" fmla="*/ 1 w 58"/>
                  <a:gd name="T51" fmla="*/ 15 h 37"/>
                  <a:gd name="T52" fmla="*/ 2 w 58"/>
                  <a:gd name="T53" fmla="*/ 12 h 37"/>
                  <a:gd name="T54" fmla="*/ 4 w 58"/>
                  <a:gd name="T55" fmla="*/ 9 h 37"/>
                  <a:gd name="T56" fmla="*/ 11 w 58"/>
                  <a:gd name="T57" fmla="*/ 4 h 37"/>
                  <a:gd name="T58" fmla="*/ 21 w 58"/>
                  <a:gd name="T59" fmla="*/ 4 h 37"/>
                  <a:gd name="T60" fmla="*/ 23 w 58"/>
                  <a:gd name="T61" fmla="*/ 6 h 37"/>
                  <a:gd name="T62" fmla="*/ 28 w 58"/>
                  <a:gd name="T63" fmla="*/ 9 h 37"/>
                  <a:gd name="T64" fmla="*/ 33 w 58"/>
                  <a:gd name="T65" fmla="*/ 12 h 37"/>
                  <a:gd name="T66" fmla="*/ 44 w 58"/>
                  <a:gd name="T67" fmla="*/ 21 h 37"/>
                  <a:gd name="T68" fmla="*/ 47 w 58"/>
                  <a:gd name="T69" fmla="*/ 25 h 37"/>
                  <a:gd name="T70" fmla="*/ 50 w 58"/>
                  <a:gd name="T71" fmla="*/ 27 h 37"/>
                  <a:gd name="T72" fmla="*/ 51 w 58"/>
                  <a:gd name="T73" fmla="*/ 30 h 37"/>
                  <a:gd name="T74" fmla="*/ 51 w 58"/>
                  <a:gd name="T75" fmla="*/ 7 h 37"/>
                  <a:gd name="T76" fmla="*/ 50 w 58"/>
                  <a:gd name="T77" fmla="*/ 6 h 37"/>
                  <a:gd name="T78" fmla="*/ 50 w 58"/>
                  <a:gd name="T79" fmla="*/ 4 h 37"/>
                  <a:gd name="T80" fmla="*/ 49 w 58"/>
                  <a:gd name="T81" fmla="*/ 3 h 37"/>
                  <a:gd name="T82" fmla="*/ 47 w 58"/>
                  <a:gd name="T83" fmla="*/ 2 h 37"/>
                  <a:gd name="T84" fmla="*/ 47 w 58"/>
                  <a:gd name="T85" fmla="*/ 0 h 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37"/>
                  <a:gd name="T131" fmla="*/ 58 w 58"/>
                  <a:gd name="T132" fmla="*/ 37 h 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37">
                    <a:moveTo>
                      <a:pt x="47" y="0"/>
                    </a:moveTo>
                    <a:lnTo>
                      <a:pt x="58" y="4"/>
                    </a:lnTo>
                    <a:lnTo>
                      <a:pt x="58" y="37"/>
                    </a:lnTo>
                    <a:lnTo>
                      <a:pt x="56" y="37"/>
                    </a:lnTo>
                    <a:lnTo>
                      <a:pt x="44" y="25"/>
                    </a:lnTo>
                    <a:lnTo>
                      <a:pt x="35" y="18"/>
                    </a:lnTo>
                    <a:lnTo>
                      <a:pt x="30" y="14"/>
                    </a:lnTo>
                    <a:lnTo>
                      <a:pt x="26" y="12"/>
                    </a:lnTo>
                    <a:lnTo>
                      <a:pt x="23" y="11"/>
                    </a:lnTo>
                    <a:lnTo>
                      <a:pt x="15" y="11"/>
                    </a:lnTo>
                    <a:lnTo>
                      <a:pt x="13" y="12"/>
                    </a:lnTo>
                    <a:lnTo>
                      <a:pt x="10" y="14"/>
                    </a:lnTo>
                    <a:lnTo>
                      <a:pt x="7" y="17"/>
                    </a:lnTo>
                    <a:lnTo>
                      <a:pt x="6" y="20"/>
                    </a:lnTo>
                    <a:lnTo>
                      <a:pt x="6" y="23"/>
                    </a:lnTo>
                    <a:lnTo>
                      <a:pt x="7" y="26"/>
                    </a:lnTo>
                    <a:lnTo>
                      <a:pt x="11" y="33"/>
                    </a:lnTo>
                    <a:lnTo>
                      <a:pt x="13" y="34"/>
                    </a:lnTo>
                    <a:lnTo>
                      <a:pt x="16" y="35"/>
                    </a:lnTo>
                    <a:lnTo>
                      <a:pt x="16" y="37"/>
                    </a:lnTo>
                    <a:lnTo>
                      <a:pt x="12" y="36"/>
                    </a:lnTo>
                    <a:lnTo>
                      <a:pt x="7" y="34"/>
                    </a:lnTo>
                    <a:lnTo>
                      <a:pt x="4" y="32"/>
                    </a:lnTo>
                    <a:lnTo>
                      <a:pt x="2" y="29"/>
                    </a:lnTo>
                    <a:lnTo>
                      <a:pt x="0" y="20"/>
                    </a:lnTo>
                    <a:lnTo>
                      <a:pt x="1" y="15"/>
                    </a:lnTo>
                    <a:lnTo>
                      <a:pt x="2" y="12"/>
                    </a:lnTo>
                    <a:lnTo>
                      <a:pt x="4" y="9"/>
                    </a:lnTo>
                    <a:lnTo>
                      <a:pt x="11" y="4"/>
                    </a:lnTo>
                    <a:lnTo>
                      <a:pt x="21" y="4"/>
                    </a:lnTo>
                    <a:lnTo>
                      <a:pt x="23" y="6"/>
                    </a:lnTo>
                    <a:lnTo>
                      <a:pt x="28" y="9"/>
                    </a:lnTo>
                    <a:lnTo>
                      <a:pt x="33" y="12"/>
                    </a:lnTo>
                    <a:lnTo>
                      <a:pt x="44" y="21"/>
                    </a:lnTo>
                    <a:lnTo>
                      <a:pt x="47" y="25"/>
                    </a:lnTo>
                    <a:lnTo>
                      <a:pt x="50" y="27"/>
                    </a:lnTo>
                    <a:lnTo>
                      <a:pt x="51" y="30"/>
                    </a:lnTo>
                    <a:lnTo>
                      <a:pt x="51" y="7"/>
                    </a:lnTo>
                    <a:lnTo>
                      <a:pt x="50" y="6"/>
                    </a:lnTo>
                    <a:lnTo>
                      <a:pt x="50" y="4"/>
                    </a:lnTo>
                    <a:lnTo>
                      <a:pt x="49" y="3"/>
                    </a:lnTo>
                    <a:lnTo>
                      <a:pt x="47" y="2"/>
                    </a:lnTo>
                    <a:lnTo>
                      <a:pt x="47"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82" name="Freeform 361"/>
              <p:cNvSpPr>
                <a:spLocks noEditPoints="1"/>
              </p:cNvSpPr>
              <p:nvPr/>
            </p:nvSpPr>
            <p:spPr bwMode="auto">
              <a:xfrm>
                <a:off x="1329" y="2740"/>
                <a:ext cx="85" cy="56"/>
              </a:xfrm>
              <a:custGeom>
                <a:avLst/>
                <a:gdLst>
                  <a:gd name="T0" fmla="*/ 47 w 85"/>
                  <a:gd name="T1" fmla="*/ 18 h 56"/>
                  <a:gd name="T2" fmla="*/ 43 w 85"/>
                  <a:gd name="T3" fmla="*/ 19 h 56"/>
                  <a:gd name="T4" fmla="*/ 39 w 85"/>
                  <a:gd name="T5" fmla="*/ 20 h 56"/>
                  <a:gd name="T6" fmla="*/ 37 w 85"/>
                  <a:gd name="T7" fmla="*/ 22 h 56"/>
                  <a:gd name="T8" fmla="*/ 35 w 85"/>
                  <a:gd name="T9" fmla="*/ 23 h 56"/>
                  <a:gd name="T10" fmla="*/ 34 w 85"/>
                  <a:gd name="T11" fmla="*/ 26 h 56"/>
                  <a:gd name="T12" fmla="*/ 33 w 85"/>
                  <a:gd name="T13" fmla="*/ 27 h 56"/>
                  <a:gd name="T14" fmla="*/ 33 w 85"/>
                  <a:gd name="T15" fmla="*/ 33 h 56"/>
                  <a:gd name="T16" fmla="*/ 35 w 85"/>
                  <a:gd name="T17" fmla="*/ 38 h 56"/>
                  <a:gd name="T18" fmla="*/ 38 w 85"/>
                  <a:gd name="T19" fmla="*/ 41 h 56"/>
                  <a:gd name="T20" fmla="*/ 42 w 85"/>
                  <a:gd name="T21" fmla="*/ 43 h 56"/>
                  <a:gd name="T22" fmla="*/ 45 w 85"/>
                  <a:gd name="T23" fmla="*/ 44 h 56"/>
                  <a:gd name="T24" fmla="*/ 49 w 85"/>
                  <a:gd name="T25" fmla="*/ 45 h 56"/>
                  <a:gd name="T26" fmla="*/ 54 w 85"/>
                  <a:gd name="T27" fmla="*/ 45 h 56"/>
                  <a:gd name="T28" fmla="*/ 65 w 85"/>
                  <a:gd name="T29" fmla="*/ 44 h 56"/>
                  <a:gd name="T30" fmla="*/ 72 w 85"/>
                  <a:gd name="T31" fmla="*/ 41 h 56"/>
                  <a:gd name="T32" fmla="*/ 74 w 85"/>
                  <a:gd name="T33" fmla="*/ 38 h 56"/>
                  <a:gd name="T34" fmla="*/ 77 w 85"/>
                  <a:gd name="T35" fmla="*/ 36 h 56"/>
                  <a:gd name="T36" fmla="*/ 78 w 85"/>
                  <a:gd name="T37" fmla="*/ 32 h 56"/>
                  <a:gd name="T38" fmla="*/ 78 w 85"/>
                  <a:gd name="T39" fmla="*/ 26 h 56"/>
                  <a:gd name="T40" fmla="*/ 77 w 85"/>
                  <a:gd name="T41" fmla="*/ 23 h 56"/>
                  <a:gd name="T42" fmla="*/ 74 w 85"/>
                  <a:gd name="T43" fmla="*/ 21 h 56"/>
                  <a:gd name="T44" fmla="*/ 72 w 85"/>
                  <a:gd name="T45" fmla="*/ 18 h 56"/>
                  <a:gd name="T46" fmla="*/ 47 w 85"/>
                  <a:gd name="T47" fmla="*/ 18 h 56"/>
                  <a:gd name="T48" fmla="*/ 78 w 85"/>
                  <a:gd name="T49" fmla="*/ 0 h 56"/>
                  <a:gd name="T50" fmla="*/ 79 w 85"/>
                  <a:gd name="T51" fmla="*/ 0 h 56"/>
                  <a:gd name="T52" fmla="*/ 85 w 85"/>
                  <a:gd name="T53" fmla="*/ 16 h 56"/>
                  <a:gd name="T54" fmla="*/ 85 w 85"/>
                  <a:gd name="T55" fmla="*/ 18 h 56"/>
                  <a:gd name="T56" fmla="*/ 77 w 85"/>
                  <a:gd name="T57" fmla="*/ 18 h 56"/>
                  <a:gd name="T58" fmla="*/ 80 w 85"/>
                  <a:gd name="T59" fmla="*/ 20 h 56"/>
                  <a:gd name="T60" fmla="*/ 82 w 85"/>
                  <a:gd name="T61" fmla="*/ 23 h 56"/>
                  <a:gd name="T62" fmla="*/ 83 w 85"/>
                  <a:gd name="T63" fmla="*/ 26 h 56"/>
                  <a:gd name="T64" fmla="*/ 85 w 85"/>
                  <a:gd name="T65" fmla="*/ 28 h 56"/>
                  <a:gd name="T66" fmla="*/ 85 w 85"/>
                  <a:gd name="T67" fmla="*/ 34 h 56"/>
                  <a:gd name="T68" fmla="*/ 84 w 85"/>
                  <a:gd name="T69" fmla="*/ 40 h 56"/>
                  <a:gd name="T70" fmla="*/ 82 w 85"/>
                  <a:gd name="T71" fmla="*/ 44 h 56"/>
                  <a:gd name="T72" fmla="*/ 78 w 85"/>
                  <a:gd name="T73" fmla="*/ 50 h 56"/>
                  <a:gd name="T74" fmla="*/ 70 w 85"/>
                  <a:gd name="T75" fmla="*/ 54 h 56"/>
                  <a:gd name="T76" fmla="*/ 59 w 85"/>
                  <a:gd name="T77" fmla="*/ 56 h 56"/>
                  <a:gd name="T78" fmla="*/ 48 w 85"/>
                  <a:gd name="T79" fmla="*/ 54 h 56"/>
                  <a:gd name="T80" fmla="*/ 39 w 85"/>
                  <a:gd name="T81" fmla="*/ 49 h 56"/>
                  <a:gd name="T82" fmla="*/ 32 w 85"/>
                  <a:gd name="T83" fmla="*/ 40 h 56"/>
                  <a:gd name="T84" fmla="*/ 29 w 85"/>
                  <a:gd name="T85" fmla="*/ 30 h 56"/>
                  <a:gd name="T86" fmla="*/ 29 w 85"/>
                  <a:gd name="T87" fmla="*/ 26 h 56"/>
                  <a:gd name="T88" fmla="*/ 31 w 85"/>
                  <a:gd name="T89" fmla="*/ 23 h 56"/>
                  <a:gd name="T90" fmla="*/ 32 w 85"/>
                  <a:gd name="T91" fmla="*/ 20 h 56"/>
                  <a:gd name="T92" fmla="*/ 34 w 85"/>
                  <a:gd name="T93" fmla="*/ 18 h 56"/>
                  <a:gd name="T94" fmla="*/ 9 w 85"/>
                  <a:gd name="T95" fmla="*/ 18 h 56"/>
                  <a:gd name="T96" fmla="*/ 6 w 85"/>
                  <a:gd name="T97" fmla="*/ 20 h 56"/>
                  <a:gd name="T98" fmla="*/ 6 w 85"/>
                  <a:gd name="T99" fmla="*/ 23 h 56"/>
                  <a:gd name="T100" fmla="*/ 7 w 85"/>
                  <a:gd name="T101" fmla="*/ 25 h 56"/>
                  <a:gd name="T102" fmla="*/ 6 w 85"/>
                  <a:gd name="T103" fmla="*/ 26 h 56"/>
                  <a:gd name="T104" fmla="*/ 0 w 85"/>
                  <a:gd name="T105" fmla="*/ 10 h 56"/>
                  <a:gd name="T106" fmla="*/ 0 w 85"/>
                  <a:gd name="T107" fmla="*/ 8 h 56"/>
                  <a:gd name="T108" fmla="*/ 77 w 85"/>
                  <a:gd name="T109" fmla="*/ 8 h 56"/>
                  <a:gd name="T110" fmla="*/ 79 w 85"/>
                  <a:gd name="T111" fmla="*/ 6 h 56"/>
                  <a:gd name="T112" fmla="*/ 79 w 85"/>
                  <a:gd name="T113" fmla="*/ 2 h 56"/>
                  <a:gd name="T114" fmla="*/ 78 w 85"/>
                  <a:gd name="T115" fmla="*/ 0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
                  <a:gd name="T175" fmla="*/ 0 h 56"/>
                  <a:gd name="T176" fmla="*/ 85 w 85"/>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 h="56">
                    <a:moveTo>
                      <a:pt x="47" y="18"/>
                    </a:moveTo>
                    <a:lnTo>
                      <a:pt x="43" y="19"/>
                    </a:lnTo>
                    <a:lnTo>
                      <a:pt x="39" y="20"/>
                    </a:lnTo>
                    <a:lnTo>
                      <a:pt x="37" y="22"/>
                    </a:lnTo>
                    <a:lnTo>
                      <a:pt x="35" y="23"/>
                    </a:lnTo>
                    <a:lnTo>
                      <a:pt x="34" y="26"/>
                    </a:lnTo>
                    <a:lnTo>
                      <a:pt x="33" y="27"/>
                    </a:lnTo>
                    <a:lnTo>
                      <a:pt x="33" y="33"/>
                    </a:lnTo>
                    <a:lnTo>
                      <a:pt x="35" y="38"/>
                    </a:lnTo>
                    <a:lnTo>
                      <a:pt x="38" y="41"/>
                    </a:lnTo>
                    <a:lnTo>
                      <a:pt x="42" y="43"/>
                    </a:lnTo>
                    <a:lnTo>
                      <a:pt x="45" y="44"/>
                    </a:lnTo>
                    <a:lnTo>
                      <a:pt x="49" y="45"/>
                    </a:lnTo>
                    <a:lnTo>
                      <a:pt x="54" y="45"/>
                    </a:lnTo>
                    <a:lnTo>
                      <a:pt x="65" y="44"/>
                    </a:lnTo>
                    <a:lnTo>
                      <a:pt x="72" y="41"/>
                    </a:lnTo>
                    <a:lnTo>
                      <a:pt x="74" y="38"/>
                    </a:lnTo>
                    <a:lnTo>
                      <a:pt x="77" y="36"/>
                    </a:lnTo>
                    <a:lnTo>
                      <a:pt x="78" y="32"/>
                    </a:lnTo>
                    <a:lnTo>
                      <a:pt x="78" y="26"/>
                    </a:lnTo>
                    <a:lnTo>
                      <a:pt x="77" y="23"/>
                    </a:lnTo>
                    <a:lnTo>
                      <a:pt x="74" y="21"/>
                    </a:lnTo>
                    <a:lnTo>
                      <a:pt x="72" y="18"/>
                    </a:lnTo>
                    <a:lnTo>
                      <a:pt x="47" y="18"/>
                    </a:lnTo>
                    <a:close/>
                    <a:moveTo>
                      <a:pt x="78" y="0"/>
                    </a:moveTo>
                    <a:lnTo>
                      <a:pt x="79" y="0"/>
                    </a:lnTo>
                    <a:lnTo>
                      <a:pt x="85" y="16"/>
                    </a:lnTo>
                    <a:lnTo>
                      <a:pt x="85" y="18"/>
                    </a:lnTo>
                    <a:lnTo>
                      <a:pt x="77" y="18"/>
                    </a:lnTo>
                    <a:lnTo>
                      <a:pt x="80" y="20"/>
                    </a:lnTo>
                    <a:lnTo>
                      <a:pt x="82" y="23"/>
                    </a:lnTo>
                    <a:lnTo>
                      <a:pt x="83" y="26"/>
                    </a:lnTo>
                    <a:lnTo>
                      <a:pt x="85" y="28"/>
                    </a:lnTo>
                    <a:lnTo>
                      <a:pt x="85" y="34"/>
                    </a:lnTo>
                    <a:lnTo>
                      <a:pt x="84" y="40"/>
                    </a:lnTo>
                    <a:lnTo>
                      <a:pt x="82" y="44"/>
                    </a:lnTo>
                    <a:lnTo>
                      <a:pt x="78" y="50"/>
                    </a:lnTo>
                    <a:lnTo>
                      <a:pt x="70" y="54"/>
                    </a:lnTo>
                    <a:lnTo>
                      <a:pt x="59" y="56"/>
                    </a:lnTo>
                    <a:lnTo>
                      <a:pt x="48" y="54"/>
                    </a:lnTo>
                    <a:lnTo>
                      <a:pt x="39" y="49"/>
                    </a:lnTo>
                    <a:lnTo>
                      <a:pt x="32" y="40"/>
                    </a:lnTo>
                    <a:lnTo>
                      <a:pt x="29" y="30"/>
                    </a:lnTo>
                    <a:lnTo>
                      <a:pt x="29" y="26"/>
                    </a:lnTo>
                    <a:lnTo>
                      <a:pt x="31" y="23"/>
                    </a:lnTo>
                    <a:lnTo>
                      <a:pt x="32" y="20"/>
                    </a:lnTo>
                    <a:lnTo>
                      <a:pt x="34" y="18"/>
                    </a:lnTo>
                    <a:lnTo>
                      <a:pt x="9" y="18"/>
                    </a:lnTo>
                    <a:lnTo>
                      <a:pt x="6" y="20"/>
                    </a:lnTo>
                    <a:lnTo>
                      <a:pt x="6" y="23"/>
                    </a:lnTo>
                    <a:lnTo>
                      <a:pt x="7" y="25"/>
                    </a:lnTo>
                    <a:lnTo>
                      <a:pt x="6" y="26"/>
                    </a:lnTo>
                    <a:lnTo>
                      <a:pt x="0" y="10"/>
                    </a:lnTo>
                    <a:lnTo>
                      <a:pt x="0" y="8"/>
                    </a:lnTo>
                    <a:lnTo>
                      <a:pt x="77" y="8"/>
                    </a:lnTo>
                    <a:lnTo>
                      <a:pt x="79" y="6"/>
                    </a:lnTo>
                    <a:lnTo>
                      <a:pt x="79" y="2"/>
                    </a:lnTo>
                    <a:lnTo>
                      <a:pt x="78"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83" name="Freeform 362"/>
              <p:cNvSpPr>
                <a:spLocks/>
              </p:cNvSpPr>
              <p:nvPr/>
            </p:nvSpPr>
            <p:spPr bwMode="auto">
              <a:xfrm>
                <a:off x="1360" y="2680"/>
                <a:ext cx="53" cy="59"/>
              </a:xfrm>
              <a:custGeom>
                <a:avLst/>
                <a:gdLst>
                  <a:gd name="T0" fmla="*/ 53 w 53"/>
                  <a:gd name="T1" fmla="*/ 0 h 59"/>
                  <a:gd name="T2" fmla="*/ 51 w 53"/>
                  <a:gd name="T3" fmla="*/ 26 h 59"/>
                  <a:gd name="T4" fmla="*/ 49 w 53"/>
                  <a:gd name="T5" fmla="*/ 21 h 59"/>
                  <a:gd name="T6" fmla="*/ 47 w 53"/>
                  <a:gd name="T7" fmla="*/ 20 h 59"/>
                  <a:gd name="T8" fmla="*/ 43 w 53"/>
                  <a:gd name="T9" fmla="*/ 22 h 59"/>
                  <a:gd name="T10" fmla="*/ 29 w 53"/>
                  <a:gd name="T11" fmla="*/ 33 h 59"/>
                  <a:gd name="T12" fmla="*/ 46 w 53"/>
                  <a:gd name="T13" fmla="*/ 45 h 59"/>
                  <a:gd name="T14" fmla="*/ 50 w 53"/>
                  <a:gd name="T15" fmla="*/ 44 h 59"/>
                  <a:gd name="T16" fmla="*/ 51 w 53"/>
                  <a:gd name="T17" fmla="*/ 40 h 59"/>
                  <a:gd name="T18" fmla="*/ 53 w 53"/>
                  <a:gd name="T19" fmla="*/ 57 h 59"/>
                  <a:gd name="T20" fmla="*/ 50 w 53"/>
                  <a:gd name="T21" fmla="*/ 55 h 59"/>
                  <a:gd name="T22" fmla="*/ 49 w 53"/>
                  <a:gd name="T23" fmla="*/ 52 h 59"/>
                  <a:gd name="T24" fmla="*/ 41 w 53"/>
                  <a:gd name="T25" fmla="*/ 47 h 59"/>
                  <a:gd name="T26" fmla="*/ 11 w 53"/>
                  <a:gd name="T27" fmla="*/ 47 h 59"/>
                  <a:gd name="T28" fmla="*/ 4 w 53"/>
                  <a:gd name="T29" fmla="*/ 52 h 59"/>
                  <a:gd name="T30" fmla="*/ 1 w 53"/>
                  <a:gd name="T31" fmla="*/ 55 h 59"/>
                  <a:gd name="T32" fmla="*/ 0 w 53"/>
                  <a:gd name="T33" fmla="*/ 59 h 59"/>
                  <a:gd name="T34" fmla="*/ 1 w 53"/>
                  <a:gd name="T35" fmla="*/ 35 h 59"/>
                  <a:gd name="T36" fmla="*/ 3 w 53"/>
                  <a:gd name="T37" fmla="*/ 40 h 59"/>
                  <a:gd name="T38" fmla="*/ 8 w 53"/>
                  <a:gd name="T39" fmla="*/ 35 h 59"/>
                  <a:gd name="T40" fmla="*/ 11 w 53"/>
                  <a:gd name="T41" fmla="*/ 34 h 59"/>
                  <a:gd name="T42" fmla="*/ 18 w 53"/>
                  <a:gd name="T43" fmla="*/ 27 h 59"/>
                  <a:gd name="T44" fmla="*/ 11 w 53"/>
                  <a:gd name="T45" fmla="*/ 22 h 59"/>
                  <a:gd name="T46" fmla="*/ 6 w 53"/>
                  <a:gd name="T47" fmla="*/ 20 h 59"/>
                  <a:gd name="T48" fmla="*/ 3 w 53"/>
                  <a:gd name="T49" fmla="*/ 19 h 59"/>
                  <a:gd name="T50" fmla="*/ 2 w 53"/>
                  <a:gd name="T51" fmla="*/ 20 h 59"/>
                  <a:gd name="T52" fmla="*/ 1 w 53"/>
                  <a:gd name="T53" fmla="*/ 24 h 59"/>
                  <a:gd name="T54" fmla="*/ 0 w 53"/>
                  <a:gd name="T55" fmla="*/ 4 h 59"/>
                  <a:gd name="T56" fmla="*/ 1 w 53"/>
                  <a:gd name="T57" fmla="*/ 7 h 59"/>
                  <a:gd name="T58" fmla="*/ 2 w 53"/>
                  <a:gd name="T59" fmla="*/ 9 h 59"/>
                  <a:gd name="T60" fmla="*/ 12 w 53"/>
                  <a:gd name="T61" fmla="*/ 18 h 59"/>
                  <a:gd name="T62" fmla="*/ 41 w 53"/>
                  <a:gd name="T63" fmla="*/ 13 h 59"/>
                  <a:gd name="T64" fmla="*/ 50 w 53"/>
                  <a:gd name="T65" fmla="*/ 5 h 59"/>
                  <a:gd name="T66" fmla="*/ 51 w 53"/>
                  <a:gd name="T67" fmla="*/ 0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59"/>
                  <a:gd name="T104" fmla="*/ 53 w 53"/>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59">
                    <a:moveTo>
                      <a:pt x="51" y="0"/>
                    </a:moveTo>
                    <a:lnTo>
                      <a:pt x="53" y="0"/>
                    </a:lnTo>
                    <a:lnTo>
                      <a:pt x="53" y="26"/>
                    </a:lnTo>
                    <a:lnTo>
                      <a:pt x="51" y="26"/>
                    </a:lnTo>
                    <a:lnTo>
                      <a:pt x="51" y="23"/>
                    </a:lnTo>
                    <a:lnTo>
                      <a:pt x="49" y="21"/>
                    </a:lnTo>
                    <a:lnTo>
                      <a:pt x="48" y="21"/>
                    </a:lnTo>
                    <a:lnTo>
                      <a:pt x="47" y="20"/>
                    </a:lnTo>
                    <a:lnTo>
                      <a:pt x="46" y="21"/>
                    </a:lnTo>
                    <a:lnTo>
                      <a:pt x="43" y="22"/>
                    </a:lnTo>
                    <a:lnTo>
                      <a:pt x="41" y="24"/>
                    </a:lnTo>
                    <a:lnTo>
                      <a:pt x="29" y="33"/>
                    </a:lnTo>
                    <a:lnTo>
                      <a:pt x="41" y="43"/>
                    </a:lnTo>
                    <a:lnTo>
                      <a:pt x="46" y="45"/>
                    </a:lnTo>
                    <a:lnTo>
                      <a:pt x="49" y="45"/>
                    </a:lnTo>
                    <a:lnTo>
                      <a:pt x="50" y="44"/>
                    </a:lnTo>
                    <a:lnTo>
                      <a:pt x="51" y="42"/>
                    </a:lnTo>
                    <a:lnTo>
                      <a:pt x="51" y="40"/>
                    </a:lnTo>
                    <a:lnTo>
                      <a:pt x="53" y="40"/>
                    </a:lnTo>
                    <a:lnTo>
                      <a:pt x="53" y="57"/>
                    </a:lnTo>
                    <a:lnTo>
                      <a:pt x="51" y="57"/>
                    </a:lnTo>
                    <a:lnTo>
                      <a:pt x="50" y="55"/>
                    </a:lnTo>
                    <a:lnTo>
                      <a:pt x="50" y="53"/>
                    </a:lnTo>
                    <a:lnTo>
                      <a:pt x="49" y="52"/>
                    </a:lnTo>
                    <a:lnTo>
                      <a:pt x="45" y="49"/>
                    </a:lnTo>
                    <a:lnTo>
                      <a:pt x="41" y="47"/>
                    </a:lnTo>
                    <a:lnTo>
                      <a:pt x="27" y="35"/>
                    </a:lnTo>
                    <a:lnTo>
                      <a:pt x="11" y="47"/>
                    </a:lnTo>
                    <a:lnTo>
                      <a:pt x="6" y="49"/>
                    </a:lnTo>
                    <a:lnTo>
                      <a:pt x="4" y="52"/>
                    </a:lnTo>
                    <a:lnTo>
                      <a:pt x="2" y="53"/>
                    </a:lnTo>
                    <a:lnTo>
                      <a:pt x="1" y="55"/>
                    </a:lnTo>
                    <a:lnTo>
                      <a:pt x="1" y="59"/>
                    </a:lnTo>
                    <a:lnTo>
                      <a:pt x="0" y="59"/>
                    </a:lnTo>
                    <a:lnTo>
                      <a:pt x="0" y="35"/>
                    </a:lnTo>
                    <a:lnTo>
                      <a:pt x="1" y="35"/>
                    </a:lnTo>
                    <a:lnTo>
                      <a:pt x="1" y="37"/>
                    </a:lnTo>
                    <a:lnTo>
                      <a:pt x="3" y="40"/>
                    </a:lnTo>
                    <a:lnTo>
                      <a:pt x="4" y="40"/>
                    </a:lnTo>
                    <a:lnTo>
                      <a:pt x="8" y="35"/>
                    </a:lnTo>
                    <a:lnTo>
                      <a:pt x="9" y="35"/>
                    </a:lnTo>
                    <a:lnTo>
                      <a:pt x="11" y="34"/>
                    </a:lnTo>
                    <a:lnTo>
                      <a:pt x="12" y="34"/>
                    </a:lnTo>
                    <a:lnTo>
                      <a:pt x="18" y="27"/>
                    </a:lnTo>
                    <a:lnTo>
                      <a:pt x="13" y="24"/>
                    </a:lnTo>
                    <a:lnTo>
                      <a:pt x="11" y="22"/>
                    </a:lnTo>
                    <a:lnTo>
                      <a:pt x="7" y="20"/>
                    </a:lnTo>
                    <a:lnTo>
                      <a:pt x="6" y="20"/>
                    </a:lnTo>
                    <a:lnTo>
                      <a:pt x="4" y="19"/>
                    </a:lnTo>
                    <a:lnTo>
                      <a:pt x="3" y="19"/>
                    </a:lnTo>
                    <a:lnTo>
                      <a:pt x="3" y="20"/>
                    </a:lnTo>
                    <a:lnTo>
                      <a:pt x="2" y="20"/>
                    </a:lnTo>
                    <a:lnTo>
                      <a:pt x="1" y="21"/>
                    </a:lnTo>
                    <a:lnTo>
                      <a:pt x="1" y="24"/>
                    </a:lnTo>
                    <a:lnTo>
                      <a:pt x="0" y="24"/>
                    </a:lnTo>
                    <a:lnTo>
                      <a:pt x="0" y="4"/>
                    </a:lnTo>
                    <a:lnTo>
                      <a:pt x="1" y="4"/>
                    </a:lnTo>
                    <a:lnTo>
                      <a:pt x="1" y="7"/>
                    </a:lnTo>
                    <a:lnTo>
                      <a:pt x="2" y="8"/>
                    </a:lnTo>
                    <a:lnTo>
                      <a:pt x="2" y="9"/>
                    </a:lnTo>
                    <a:lnTo>
                      <a:pt x="7" y="14"/>
                    </a:lnTo>
                    <a:lnTo>
                      <a:pt x="12" y="18"/>
                    </a:lnTo>
                    <a:lnTo>
                      <a:pt x="22" y="26"/>
                    </a:lnTo>
                    <a:lnTo>
                      <a:pt x="41" y="13"/>
                    </a:lnTo>
                    <a:lnTo>
                      <a:pt x="48" y="7"/>
                    </a:lnTo>
                    <a:lnTo>
                      <a:pt x="50" y="5"/>
                    </a:lnTo>
                    <a:lnTo>
                      <a:pt x="51" y="3"/>
                    </a:lnTo>
                    <a:lnTo>
                      <a:pt x="5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84" name="Freeform 363"/>
              <p:cNvSpPr>
                <a:spLocks noEditPoints="1"/>
              </p:cNvSpPr>
              <p:nvPr/>
            </p:nvSpPr>
            <p:spPr bwMode="auto">
              <a:xfrm>
                <a:off x="1398" y="2627"/>
                <a:ext cx="57" cy="51"/>
              </a:xfrm>
              <a:custGeom>
                <a:avLst/>
                <a:gdLst>
                  <a:gd name="T0" fmla="*/ 15 w 57"/>
                  <a:gd name="T1" fmla="*/ 12 h 51"/>
                  <a:gd name="T2" fmla="*/ 9 w 57"/>
                  <a:gd name="T3" fmla="*/ 15 h 51"/>
                  <a:gd name="T4" fmla="*/ 4 w 57"/>
                  <a:gd name="T5" fmla="*/ 19 h 51"/>
                  <a:gd name="T6" fmla="*/ 3 w 57"/>
                  <a:gd name="T7" fmla="*/ 23 h 51"/>
                  <a:gd name="T8" fmla="*/ 3 w 57"/>
                  <a:gd name="T9" fmla="*/ 35 h 51"/>
                  <a:gd name="T10" fmla="*/ 26 w 57"/>
                  <a:gd name="T11" fmla="*/ 35 h 51"/>
                  <a:gd name="T12" fmla="*/ 26 w 57"/>
                  <a:gd name="T13" fmla="*/ 20 h 51"/>
                  <a:gd name="T14" fmla="*/ 25 w 57"/>
                  <a:gd name="T15" fmla="*/ 18 h 51"/>
                  <a:gd name="T16" fmla="*/ 24 w 57"/>
                  <a:gd name="T17" fmla="*/ 17 h 51"/>
                  <a:gd name="T18" fmla="*/ 23 w 57"/>
                  <a:gd name="T19" fmla="*/ 15 h 51"/>
                  <a:gd name="T20" fmla="*/ 22 w 57"/>
                  <a:gd name="T21" fmla="*/ 13 h 51"/>
                  <a:gd name="T22" fmla="*/ 19 w 57"/>
                  <a:gd name="T23" fmla="*/ 12 h 51"/>
                  <a:gd name="T24" fmla="*/ 15 w 57"/>
                  <a:gd name="T25" fmla="*/ 12 h 51"/>
                  <a:gd name="T26" fmla="*/ 41 w 57"/>
                  <a:gd name="T27" fmla="*/ 10 h 51"/>
                  <a:gd name="T28" fmla="*/ 34 w 57"/>
                  <a:gd name="T29" fmla="*/ 13 h 51"/>
                  <a:gd name="T30" fmla="*/ 33 w 57"/>
                  <a:gd name="T31" fmla="*/ 15 h 51"/>
                  <a:gd name="T32" fmla="*/ 32 w 57"/>
                  <a:gd name="T33" fmla="*/ 17 h 51"/>
                  <a:gd name="T34" fmla="*/ 30 w 57"/>
                  <a:gd name="T35" fmla="*/ 23 h 51"/>
                  <a:gd name="T36" fmla="*/ 30 w 57"/>
                  <a:gd name="T37" fmla="*/ 35 h 51"/>
                  <a:gd name="T38" fmla="*/ 54 w 57"/>
                  <a:gd name="T39" fmla="*/ 35 h 51"/>
                  <a:gd name="T40" fmla="*/ 54 w 57"/>
                  <a:gd name="T41" fmla="*/ 32 h 51"/>
                  <a:gd name="T42" fmla="*/ 55 w 57"/>
                  <a:gd name="T43" fmla="*/ 29 h 51"/>
                  <a:gd name="T44" fmla="*/ 55 w 57"/>
                  <a:gd name="T45" fmla="*/ 22 h 51"/>
                  <a:gd name="T46" fmla="*/ 53 w 57"/>
                  <a:gd name="T47" fmla="*/ 16 h 51"/>
                  <a:gd name="T48" fmla="*/ 49 w 57"/>
                  <a:gd name="T49" fmla="*/ 12 h 51"/>
                  <a:gd name="T50" fmla="*/ 45 w 57"/>
                  <a:gd name="T51" fmla="*/ 10 h 51"/>
                  <a:gd name="T52" fmla="*/ 41 w 57"/>
                  <a:gd name="T53" fmla="*/ 10 h 51"/>
                  <a:gd name="T54" fmla="*/ 42 w 57"/>
                  <a:gd name="T55" fmla="*/ 0 h 51"/>
                  <a:gd name="T56" fmla="*/ 46 w 57"/>
                  <a:gd name="T57" fmla="*/ 1 h 51"/>
                  <a:gd name="T58" fmla="*/ 51 w 57"/>
                  <a:gd name="T59" fmla="*/ 4 h 51"/>
                  <a:gd name="T60" fmla="*/ 53 w 57"/>
                  <a:gd name="T61" fmla="*/ 6 h 51"/>
                  <a:gd name="T62" fmla="*/ 55 w 57"/>
                  <a:gd name="T63" fmla="*/ 10 h 51"/>
                  <a:gd name="T64" fmla="*/ 57 w 57"/>
                  <a:gd name="T65" fmla="*/ 19 h 51"/>
                  <a:gd name="T66" fmla="*/ 57 w 57"/>
                  <a:gd name="T67" fmla="*/ 51 h 51"/>
                  <a:gd name="T68" fmla="*/ 56 w 57"/>
                  <a:gd name="T69" fmla="*/ 51 h 51"/>
                  <a:gd name="T70" fmla="*/ 56 w 57"/>
                  <a:gd name="T71" fmla="*/ 47 h 51"/>
                  <a:gd name="T72" fmla="*/ 55 w 57"/>
                  <a:gd name="T73" fmla="*/ 45 h 51"/>
                  <a:gd name="T74" fmla="*/ 53 w 57"/>
                  <a:gd name="T75" fmla="*/ 43 h 51"/>
                  <a:gd name="T76" fmla="*/ 4 w 57"/>
                  <a:gd name="T77" fmla="*/ 43 h 51"/>
                  <a:gd name="T78" fmla="*/ 1 w 57"/>
                  <a:gd name="T79" fmla="*/ 46 h 51"/>
                  <a:gd name="T80" fmla="*/ 1 w 57"/>
                  <a:gd name="T81" fmla="*/ 51 h 51"/>
                  <a:gd name="T82" fmla="*/ 0 w 57"/>
                  <a:gd name="T83" fmla="*/ 51 h 51"/>
                  <a:gd name="T84" fmla="*/ 0 w 57"/>
                  <a:gd name="T85" fmla="*/ 19 h 51"/>
                  <a:gd name="T86" fmla="*/ 2 w 57"/>
                  <a:gd name="T87" fmla="*/ 12 h 51"/>
                  <a:gd name="T88" fmla="*/ 4 w 57"/>
                  <a:gd name="T89" fmla="*/ 9 h 51"/>
                  <a:gd name="T90" fmla="*/ 7 w 57"/>
                  <a:gd name="T91" fmla="*/ 7 h 51"/>
                  <a:gd name="T92" fmla="*/ 10 w 57"/>
                  <a:gd name="T93" fmla="*/ 5 h 51"/>
                  <a:gd name="T94" fmla="*/ 12 w 57"/>
                  <a:gd name="T95" fmla="*/ 4 h 51"/>
                  <a:gd name="T96" fmla="*/ 20 w 57"/>
                  <a:gd name="T97" fmla="*/ 4 h 51"/>
                  <a:gd name="T98" fmla="*/ 23 w 57"/>
                  <a:gd name="T99" fmla="*/ 6 h 51"/>
                  <a:gd name="T100" fmla="*/ 27 w 57"/>
                  <a:gd name="T101" fmla="*/ 10 h 51"/>
                  <a:gd name="T102" fmla="*/ 29 w 57"/>
                  <a:gd name="T103" fmla="*/ 12 h 51"/>
                  <a:gd name="T104" fmla="*/ 30 w 57"/>
                  <a:gd name="T105" fmla="*/ 9 h 51"/>
                  <a:gd name="T106" fmla="*/ 32 w 57"/>
                  <a:gd name="T107" fmla="*/ 5 h 51"/>
                  <a:gd name="T108" fmla="*/ 35 w 57"/>
                  <a:gd name="T109" fmla="*/ 2 h 51"/>
                  <a:gd name="T110" fmla="*/ 42 w 57"/>
                  <a:gd name="T111" fmla="*/ 0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
                  <a:gd name="T169" fmla="*/ 0 h 51"/>
                  <a:gd name="T170" fmla="*/ 57 w 57"/>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 h="51">
                    <a:moveTo>
                      <a:pt x="15" y="12"/>
                    </a:moveTo>
                    <a:lnTo>
                      <a:pt x="9" y="15"/>
                    </a:lnTo>
                    <a:lnTo>
                      <a:pt x="4" y="19"/>
                    </a:lnTo>
                    <a:lnTo>
                      <a:pt x="3" y="23"/>
                    </a:lnTo>
                    <a:lnTo>
                      <a:pt x="3" y="35"/>
                    </a:lnTo>
                    <a:lnTo>
                      <a:pt x="26" y="35"/>
                    </a:lnTo>
                    <a:lnTo>
                      <a:pt x="26" y="20"/>
                    </a:lnTo>
                    <a:lnTo>
                      <a:pt x="25" y="18"/>
                    </a:lnTo>
                    <a:lnTo>
                      <a:pt x="24" y="17"/>
                    </a:lnTo>
                    <a:lnTo>
                      <a:pt x="23" y="15"/>
                    </a:lnTo>
                    <a:lnTo>
                      <a:pt x="22" y="13"/>
                    </a:lnTo>
                    <a:lnTo>
                      <a:pt x="19" y="12"/>
                    </a:lnTo>
                    <a:lnTo>
                      <a:pt x="15" y="12"/>
                    </a:lnTo>
                    <a:close/>
                    <a:moveTo>
                      <a:pt x="41" y="10"/>
                    </a:moveTo>
                    <a:lnTo>
                      <a:pt x="34" y="13"/>
                    </a:lnTo>
                    <a:lnTo>
                      <a:pt x="33" y="15"/>
                    </a:lnTo>
                    <a:lnTo>
                      <a:pt x="32" y="17"/>
                    </a:lnTo>
                    <a:lnTo>
                      <a:pt x="30" y="23"/>
                    </a:lnTo>
                    <a:lnTo>
                      <a:pt x="30" y="35"/>
                    </a:lnTo>
                    <a:lnTo>
                      <a:pt x="54" y="35"/>
                    </a:lnTo>
                    <a:lnTo>
                      <a:pt x="54" y="32"/>
                    </a:lnTo>
                    <a:lnTo>
                      <a:pt x="55" y="29"/>
                    </a:lnTo>
                    <a:lnTo>
                      <a:pt x="55" y="22"/>
                    </a:lnTo>
                    <a:lnTo>
                      <a:pt x="53" y="16"/>
                    </a:lnTo>
                    <a:lnTo>
                      <a:pt x="49" y="12"/>
                    </a:lnTo>
                    <a:lnTo>
                      <a:pt x="45" y="10"/>
                    </a:lnTo>
                    <a:lnTo>
                      <a:pt x="41" y="10"/>
                    </a:lnTo>
                    <a:close/>
                    <a:moveTo>
                      <a:pt x="42" y="0"/>
                    </a:moveTo>
                    <a:lnTo>
                      <a:pt x="46" y="1"/>
                    </a:lnTo>
                    <a:lnTo>
                      <a:pt x="51" y="4"/>
                    </a:lnTo>
                    <a:lnTo>
                      <a:pt x="53" y="6"/>
                    </a:lnTo>
                    <a:lnTo>
                      <a:pt x="55" y="10"/>
                    </a:lnTo>
                    <a:lnTo>
                      <a:pt x="57" y="19"/>
                    </a:lnTo>
                    <a:lnTo>
                      <a:pt x="57" y="51"/>
                    </a:lnTo>
                    <a:lnTo>
                      <a:pt x="56" y="51"/>
                    </a:lnTo>
                    <a:lnTo>
                      <a:pt x="56" y="47"/>
                    </a:lnTo>
                    <a:lnTo>
                      <a:pt x="55" y="45"/>
                    </a:lnTo>
                    <a:lnTo>
                      <a:pt x="53" y="43"/>
                    </a:lnTo>
                    <a:lnTo>
                      <a:pt x="4" y="43"/>
                    </a:lnTo>
                    <a:lnTo>
                      <a:pt x="1" y="46"/>
                    </a:lnTo>
                    <a:lnTo>
                      <a:pt x="1" y="51"/>
                    </a:lnTo>
                    <a:lnTo>
                      <a:pt x="0" y="51"/>
                    </a:lnTo>
                    <a:lnTo>
                      <a:pt x="0" y="19"/>
                    </a:lnTo>
                    <a:lnTo>
                      <a:pt x="2" y="12"/>
                    </a:lnTo>
                    <a:lnTo>
                      <a:pt x="4" y="9"/>
                    </a:lnTo>
                    <a:lnTo>
                      <a:pt x="7" y="7"/>
                    </a:lnTo>
                    <a:lnTo>
                      <a:pt x="10" y="5"/>
                    </a:lnTo>
                    <a:lnTo>
                      <a:pt x="12" y="4"/>
                    </a:lnTo>
                    <a:lnTo>
                      <a:pt x="20" y="4"/>
                    </a:lnTo>
                    <a:lnTo>
                      <a:pt x="23" y="6"/>
                    </a:lnTo>
                    <a:lnTo>
                      <a:pt x="27" y="10"/>
                    </a:lnTo>
                    <a:lnTo>
                      <a:pt x="29" y="12"/>
                    </a:lnTo>
                    <a:lnTo>
                      <a:pt x="30" y="9"/>
                    </a:lnTo>
                    <a:lnTo>
                      <a:pt x="32" y="5"/>
                    </a:lnTo>
                    <a:lnTo>
                      <a:pt x="35" y="2"/>
                    </a:lnTo>
                    <a:lnTo>
                      <a:pt x="4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85" name="Freeform 364"/>
              <p:cNvSpPr>
                <a:spLocks noEditPoints="1"/>
              </p:cNvSpPr>
              <p:nvPr/>
            </p:nvSpPr>
            <p:spPr bwMode="auto">
              <a:xfrm>
                <a:off x="1329" y="2562"/>
                <a:ext cx="85" cy="56"/>
              </a:xfrm>
              <a:custGeom>
                <a:avLst/>
                <a:gdLst>
                  <a:gd name="T0" fmla="*/ 47 w 85"/>
                  <a:gd name="T1" fmla="*/ 18 h 56"/>
                  <a:gd name="T2" fmla="*/ 43 w 85"/>
                  <a:gd name="T3" fmla="*/ 19 h 56"/>
                  <a:gd name="T4" fmla="*/ 39 w 85"/>
                  <a:gd name="T5" fmla="*/ 20 h 56"/>
                  <a:gd name="T6" fmla="*/ 37 w 85"/>
                  <a:gd name="T7" fmla="*/ 22 h 56"/>
                  <a:gd name="T8" fmla="*/ 35 w 85"/>
                  <a:gd name="T9" fmla="*/ 24 h 56"/>
                  <a:gd name="T10" fmla="*/ 34 w 85"/>
                  <a:gd name="T11" fmla="*/ 26 h 56"/>
                  <a:gd name="T12" fmla="*/ 33 w 85"/>
                  <a:gd name="T13" fmla="*/ 27 h 56"/>
                  <a:gd name="T14" fmla="*/ 33 w 85"/>
                  <a:gd name="T15" fmla="*/ 33 h 56"/>
                  <a:gd name="T16" fmla="*/ 35 w 85"/>
                  <a:gd name="T17" fmla="*/ 38 h 56"/>
                  <a:gd name="T18" fmla="*/ 38 w 85"/>
                  <a:gd name="T19" fmla="*/ 41 h 56"/>
                  <a:gd name="T20" fmla="*/ 42 w 85"/>
                  <a:gd name="T21" fmla="*/ 43 h 56"/>
                  <a:gd name="T22" fmla="*/ 45 w 85"/>
                  <a:gd name="T23" fmla="*/ 44 h 56"/>
                  <a:gd name="T24" fmla="*/ 49 w 85"/>
                  <a:gd name="T25" fmla="*/ 45 h 56"/>
                  <a:gd name="T26" fmla="*/ 54 w 85"/>
                  <a:gd name="T27" fmla="*/ 45 h 56"/>
                  <a:gd name="T28" fmla="*/ 65 w 85"/>
                  <a:gd name="T29" fmla="*/ 44 h 56"/>
                  <a:gd name="T30" fmla="*/ 72 w 85"/>
                  <a:gd name="T31" fmla="*/ 41 h 56"/>
                  <a:gd name="T32" fmla="*/ 74 w 85"/>
                  <a:gd name="T33" fmla="*/ 38 h 56"/>
                  <a:gd name="T34" fmla="*/ 77 w 85"/>
                  <a:gd name="T35" fmla="*/ 36 h 56"/>
                  <a:gd name="T36" fmla="*/ 78 w 85"/>
                  <a:gd name="T37" fmla="*/ 32 h 56"/>
                  <a:gd name="T38" fmla="*/ 78 w 85"/>
                  <a:gd name="T39" fmla="*/ 26 h 56"/>
                  <a:gd name="T40" fmla="*/ 77 w 85"/>
                  <a:gd name="T41" fmla="*/ 24 h 56"/>
                  <a:gd name="T42" fmla="*/ 74 w 85"/>
                  <a:gd name="T43" fmla="*/ 21 h 56"/>
                  <a:gd name="T44" fmla="*/ 72 w 85"/>
                  <a:gd name="T45" fmla="*/ 18 h 56"/>
                  <a:gd name="T46" fmla="*/ 47 w 85"/>
                  <a:gd name="T47" fmla="*/ 18 h 56"/>
                  <a:gd name="T48" fmla="*/ 78 w 85"/>
                  <a:gd name="T49" fmla="*/ 0 h 56"/>
                  <a:gd name="T50" fmla="*/ 79 w 85"/>
                  <a:gd name="T51" fmla="*/ 0 h 56"/>
                  <a:gd name="T52" fmla="*/ 85 w 85"/>
                  <a:gd name="T53" fmla="*/ 16 h 56"/>
                  <a:gd name="T54" fmla="*/ 85 w 85"/>
                  <a:gd name="T55" fmla="*/ 18 h 56"/>
                  <a:gd name="T56" fmla="*/ 77 w 85"/>
                  <a:gd name="T57" fmla="*/ 18 h 56"/>
                  <a:gd name="T58" fmla="*/ 80 w 85"/>
                  <a:gd name="T59" fmla="*/ 20 h 56"/>
                  <a:gd name="T60" fmla="*/ 82 w 85"/>
                  <a:gd name="T61" fmla="*/ 24 h 56"/>
                  <a:gd name="T62" fmla="*/ 83 w 85"/>
                  <a:gd name="T63" fmla="*/ 26 h 56"/>
                  <a:gd name="T64" fmla="*/ 85 w 85"/>
                  <a:gd name="T65" fmla="*/ 28 h 56"/>
                  <a:gd name="T66" fmla="*/ 85 w 85"/>
                  <a:gd name="T67" fmla="*/ 35 h 56"/>
                  <a:gd name="T68" fmla="*/ 84 w 85"/>
                  <a:gd name="T69" fmla="*/ 40 h 56"/>
                  <a:gd name="T70" fmla="*/ 82 w 85"/>
                  <a:gd name="T71" fmla="*/ 44 h 56"/>
                  <a:gd name="T72" fmla="*/ 78 w 85"/>
                  <a:gd name="T73" fmla="*/ 50 h 56"/>
                  <a:gd name="T74" fmla="*/ 70 w 85"/>
                  <a:gd name="T75" fmla="*/ 54 h 56"/>
                  <a:gd name="T76" fmla="*/ 59 w 85"/>
                  <a:gd name="T77" fmla="*/ 56 h 56"/>
                  <a:gd name="T78" fmla="*/ 48 w 85"/>
                  <a:gd name="T79" fmla="*/ 54 h 56"/>
                  <a:gd name="T80" fmla="*/ 39 w 85"/>
                  <a:gd name="T81" fmla="*/ 49 h 56"/>
                  <a:gd name="T82" fmla="*/ 32 w 85"/>
                  <a:gd name="T83" fmla="*/ 40 h 56"/>
                  <a:gd name="T84" fmla="*/ 29 w 85"/>
                  <a:gd name="T85" fmla="*/ 30 h 56"/>
                  <a:gd name="T86" fmla="*/ 29 w 85"/>
                  <a:gd name="T87" fmla="*/ 26 h 56"/>
                  <a:gd name="T88" fmla="*/ 31 w 85"/>
                  <a:gd name="T89" fmla="*/ 24 h 56"/>
                  <a:gd name="T90" fmla="*/ 32 w 85"/>
                  <a:gd name="T91" fmla="*/ 20 h 56"/>
                  <a:gd name="T92" fmla="*/ 34 w 85"/>
                  <a:gd name="T93" fmla="*/ 18 h 56"/>
                  <a:gd name="T94" fmla="*/ 9 w 85"/>
                  <a:gd name="T95" fmla="*/ 18 h 56"/>
                  <a:gd name="T96" fmla="*/ 6 w 85"/>
                  <a:gd name="T97" fmla="*/ 20 h 56"/>
                  <a:gd name="T98" fmla="*/ 6 w 85"/>
                  <a:gd name="T99" fmla="*/ 24 h 56"/>
                  <a:gd name="T100" fmla="*/ 7 w 85"/>
                  <a:gd name="T101" fmla="*/ 25 h 56"/>
                  <a:gd name="T102" fmla="*/ 6 w 85"/>
                  <a:gd name="T103" fmla="*/ 26 h 56"/>
                  <a:gd name="T104" fmla="*/ 0 w 85"/>
                  <a:gd name="T105" fmla="*/ 10 h 56"/>
                  <a:gd name="T106" fmla="*/ 0 w 85"/>
                  <a:gd name="T107" fmla="*/ 8 h 56"/>
                  <a:gd name="T108" fmla="*/ 77 w 85"/>
                  <a:gd name="T109" fmla="*/ 8 h 56"/>
                  <a:gd name="T110" fmla="*/ 79 w 85"/>
                  <a:gd name="T111" fmla="*/ 6 h 56"/>
                  <a:gd name="T112" fmla="*/ 79 w 85"/>
                  <a:gd name="T113" fmla="*/ 2 h 56"/>
                  <a:gd name="T114" fmla="*/ 78 w 85"/>
                  <a:gd name="T115" fmla="*/ 0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
                  <a:gd name="T175" fmla="*/ 0 h 56"/>
                  <a:gd name="T176" fmla="*/ 85 w 85"/>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 h="56">
                    <a:moveTo>
                      <a:pt x="47" y="18"/>
                    </a:moveTo>
                    <a:lnTo>
                      <a:pt x="43" y="19"/>
                    </a:lnTo>
                    <a:lnTo>
                      <a:pt x="39" y="20"/>
                    </a:lnTo>
                    <a:lnTo>
                      <a:pt x="37" y="22"/>
                    </a:lnTo>
                    <a:lnTo>
                      <a:pt x="35" y="24"/>
                    </a:lnTo>
                    <a:lnTo>
                      <a:pt x="34" y="26"/>
                    </a:lnTo>
                    <a:lnTo>
                      <a:pt x="33" y="27"/>
                    </a:lnTo>
                    <a:lnTo>
                      <a:pt x="33" y="33"/>
                    </a:lnTo>
                    <a:lnTo>
                      <a:pt x="35" y="38"/>
                    </a:lnTo>
                    <a:lnTo>
                      <a:pt x="38" y="41"/>
                    </a:lnTo>
                    <a:lnTo>
                      <a:pt x="42" y="43"/>
                    </a:lnTo>
                    <a:lnTo>
                      <a:pt x="45" y="44"/>
                    </a:lnTo>
                    <a:lnTo>
                      <a:pt x="49" y="45"/>
                    </a:lnTo>
                    <a:lnTo>
                      <a:pt x="54" y="45"/>
                    </a:lnTo>
                    <a:lnTo>
                      <a:pt x="65" y="44"/>
                    </a:lnTo>
                    <a:lnTo>
                      <a:pt x="72" y="41"/>
                    </a:lnTo>
                    <a:lnTo>
                      <a:pt x="74" y="38"/>
                    </a:lnTo>
                    <a:lnTo>
                      <a:pt x="77" y="36"/>
                    </a:lnTo>
                    <a:lnTo>
                      <a:pt x="78" y="32"/>
                    </a:lnTo>
                    <a:lnTo>
                      <a:pt x="78" y="26"/>
                    </a:lnTo>
                    <a:lnTo>
                      <a:pt x="77" y="24"/>
                    </a:lnTo>
                    <a:lnTo>
                      <a:pt x="74" y="21"/>
                    </a:lnTo>
                    <a:lnTo>
                      <a:pt x="72" y="18"/>
                    </a:lnTo>
                    <a:lnTo>
                      <a:pt x="47" y="18"/>
                    </a:lnTo>
                    <a:close/>
                    <a:moveTo>
                      <a:pt x="78" y="0"/>
                    </a:moveTo>
                    <a:lnTo>
                      <a:pt x="79" y="0"/>
                    </a:lnTo>
                    <a:lnTo>
                      <a:pt x="85" y="16"/>
                    </a:lnTo>
                    <a:lnTo>
                      <a:pt x="85" y="18"/>
                    </a:lnTo>
                    <a:lnTo>
                      <a:pt x="77" y="18"/>
                    </a:lnTo>
                    <a:lnTo>
                      <a:pt x="80" y="20"/>
                    </a:lnTo>
                    <a:lnTo>
                      <a:pt x="82" y="24"/>
                    </a:lnTo>
                    <a:lnTo>
                      <a:pt x="83" y="26"/>
                    </a:lnTo>
                    <a:lnTo>
                      <a:pt x="85" y="28"/>
                    </a:lnTo>
                    <a:lnTo>
                      <a:pt x="85" y="35"/>
                    </a:lnTo>
                    <a:lnTo>
                      <a:pt x="84" y="40"/>
                    </a:lnTo>
                    <a:lnTo>
                      <a:pt x="82" y="44"/>
                    </a:lnTo>
                    <a:lnTo>
                      <a:pt x="78" y="50"/>
                    </a:lnTo>
                    <a:lnTo>
                      <a:pt x="70" y="54"/>
                    </a:lnTo>
                    <a:lnTo>
                      <a:pt x="59" y="56"/>
                    </a:lnTo>
                    <a:lnTo>
                      <a:pt x="48" y="54"/>
                    </a:lnTo>
                    <a:lnTo>
                      <a:pt x="39" y="49"/>
                    </a:lnTo>
                    <a:lnTo>
                      <a:pt x="32" y="40"/>
                    </a:lnTo>
                    <a:lnTo>
                      <a:pt x="29" y="30"/>
                    </a:lnTo>
                    <a:lnTo>
                      <a:pt x="29" y="26"/>
                    </a:lnTo>
                    <a:lnTo>
                      <a:pt x="31" y="24"/>
                    </a:lnTo>
                    <a:lnTo>
                      <a:pt x="32" y="20"/>
                    </a:lnTo>
                    <a:lnTo>
                      <a:pt x="34" y="18"/>
                    </a:lnTo>
                    <a:lnTo>
                      <a:pt x="9" y="18"/>
                    </a:lnTo>
                    <a:lnTo>
                      <a:pt x="6" y="20"/>
                    </a:lnTo>
                    <a:lnTo>
                      <a:pt x="6" y="24"/>
                    </a:lnTo>
                    <a:lnTo>
                      <a:pt x="7" y="25"/>
                    </a:lnTo>
                    <a:lnTo>
                      <a:pt x="6" y="26"/>
                    </a:lnTo>
                    <a:lnTo>
                      <a:pt x="0" y="10"/>
                    </a:lnTo>
                    <a:lnTo>
                      <a:pt x="0" y="8"/>
                    </a:lnTo>
                    <a:lnTo>
                      <a:pt x="77" y="8"/>
                    </a:lnTo>
                    <a:lnTo>
                      <a:pt x="79" y="6"/>
                    </a:lnTo>
                    <a:lnTo>
                      <a:pt x="79" y="2"/>
                    </a:lnTo>
                    <a:lnTo>
                      <a:pt x="78"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86" name="Freeform 365"/>
              <p:cNvSpPr>
                <a:spLocks/>
              </p:cNvSpPr>
              <p:nvPr/>
            </p:nvSpPr>
            <p:spPr bwMode="auto">
              <a:xfrm>
                <a:off x="1342" y="2527"/>
                <a:ext cx="72" cy="34"/>
              </a:xfrm>
              <a:custGeom>
                <a:avLst/>
                <a:gdLst>
                  <a:gd name="T0" fmla="*/ 61 w 72"/>
                  <a:gd name="T1" fmla="*/ 0 h 34"/>
                  <a:gd name="T2" fmla="*/ 68 w 72"/>
                  <a:gd name="T3" fmla="*/ 5 h 34"/>
                  <a:gd name="T4" fmla="*/ 72 w 72"/>
                  <a:gd name="T5" fmla="*/ 9 h 34"/>
                  <a:gd name="T6" fmla="*/ 72 w 72"/>
                  <a:gd name="T7" fmla="*/ 18 h 34"/>
                  <a:gd name="T8" fmla="*/ 71 w 72"/>
                  <a:gd name="T9" fmla="*/ 20 h 34"/>
                  <a:gd name="T10" fmla="*/ 69 w 72"/>
                  <a:gd name="T11" fmla="*/ 22 h 34"/>
                  <a:gd name="T12" fmla="*/ 66 w 72"/>
                  <a:gd name="T13" fmla="*/ 24 h 34"/>
                  <a:gd name="T14" fmla="*/ 65 w 72"/>
                  <a:gd name="T15" fmla="*/ 26 h 34"/>
                  <a:gd name="T16" fmla="*/ 21 w 72"/>
                  <a:gd name="T17" fmla="*/ 26 h 34"/>
                  <a:gd name="T18" fmla="*/ 21 w 72"/>
                  <a:gd name="T19" fmla="*/ 34 h 34"/>
                  <a:gd name="T20" fmla="*/ 20 w 72"/>
                  <a:gd name="T21" fmla="*/ 34 h 34"/>
                  <a:gd name="T22" fmla="*/ 18 w 72"/>
                  <a:gd name="T23" fmla="*/ 31 h 34"/>
                  <a:gd name="T24" fmla="*/ 14 w 72"/>
                  <a:gd name="T25" fmla="*/ 27 h 34"/>
                  <a:gd name="T26" fmla="*/ 13 w 72"/>
                  <a:gd name="T27" fmla="*/ 24 h 34"/>
                  <a:gd name="T28" fmla="*/ 11 w 72"/>
                  <a:gd name="T29" fmla="*/ 22 h 34"/>
                  <a:gd name="T30" fmla="*/ 8 w 72"/>
                  <a:gd name="T31" fmla="*/ 20 h 34"/>
                  <a:gd name="T32" fmla="*/ 4 w 72"/>
                  <a:gd name="T33" fmla="*/ 19 h 34"/>
                  <a:gd name="T34" fmla="*/ 0 w 72"/>
                  <a:gd name="T35" fmla="*/ 17 h 34"/>
                  <a:gd name="T36" fmla="*/ 0 w 72"/>
                  <a:gd name="T37" fmla="*/ 16 h 34"/>
                  <a:gd name="T38" fmla="*/ 18 w 72"/>
                  <a:gd name="T39" fmla="*/ 16 h 34"/>
                  <a:gd name="T40" fmla="*/ 18 w 72"/>
                  <a:gd name="T41" fmla="*/ 2 h 34"/>
                  <a:gd name="T42" fmla="*/ 21 w 72"/>
                  <a:gd name="T43" fmla="*/ 2 h 34"/>
                  <a:gd name="T44" fmla="*/ 21 w 72"/>
                  <a:gd name="T45" fmla="*/ 16 h 34"/>
                  <a:gd name="T46" fmla="*/ 59 w 72"/>
                  <a:gd name="T47" fmla="*/ 16 h 34"/>
                  <a:gd name="T48" fmla="*/ 63 w 72"/>
                  <a:gd name="T49" fmla="*/ 15 h 34"/>
                  <a:gd name="T50" fmla="*/ 64 w 72"/>
                  <a:gd name="T51" fmla="*/ 15 h 34"/>
                  <a:gd name="T52" fmla="*/ 65 w 72"/>
                  <a:gd name="T53" fmla="*/ 13 h 34"/>
                  <a:gd name="T54" fmla="*/ 65 w 72"/>
                  <a:gd name="T55" fmla="*/ 7 h 34"/>
                  <a:gd name="T56" fmla="*/ 64 w 72"/>
                  <a:gd name="T57" fmla="*/ 6 h 34"/>
                  <a:gd name="T58" fmla="*/ 64 w 72"/>
                  <a:gd name="T59" fmla="*/ 5 h 34"/>
                  <a:gd name="T60" fmla="*/ 61 w 72"/>
                  <a:gd name="T61" fmla="*/ 2 h 34"/>
                  <a:gd name="T62" fmla="*/ 61 w 72"/>
                  <a:gd name="T63" fmla="*/ 0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34"/>
                  <a:gd name="T98" fmla="*/ 72 w 72"/>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34">
                    <a:moveTo>
                      <a:pt x="61" y="0"/>
                    </a:moveTo>
                    <a:lnTo>
                      <a:pt x="68" y="5"/>
                    </a:lnTo>
                    <a:lnTo>
                      <a:pt x="72" y="9"/>
                    </a:lnTo>
                    <a:lnTo>
                      <a:pt x="72" y="18"/>
                    </a:lnTo>
                    <a:lnTo>
                      <a:pt x="71" y="20"/>
                    </a:lnTo>
                    <a:lnTo>
                      <a:pt x="69" y="22"/>
                    </a:lnTo>
                    <a:lnTo>
                      <a:pt x="66" y="24"/>
                    </a:lnTo>
                    <a:lnTo>
                      <a:pt x="65" y="26"/>
                    </a:lnTo>
                    <a:lnTo>
                      <a:pt x="21" y="26"/>
                    </a:lnTo>
                    <a:lnTo>
                      <a:pt x="21" y="34"/>
                    </a:lnTo>
                    <a:lnTo>
                      <a:pt x="20" y="34"/>
                    </a:lnTo>
                    <a:lnTo>
                      <a:pt x="18" y="31"/>
                    </a:lnTo>
                    <a:lnTo>
                      <a:pt x="14" y="27"/>
                    </a:lnTo>
                    <a:lnTo>
                      <a:pt x="13" y="24"/>
                    </a:lnTo>
                    <a:lnTo>
                      <a:pt x="11" y="22"/>
                    </a:lnTo>
                    <a:lnTo>
                      <a:pt x="8" y="20"/>
                    </a:lnTo>
                    <a:lnTo>
                      <a:pt x="4" y="19"/>
                    </a:lnTo>
                    <a:lnTo>
                      <a:pt x="0" y="17"/>
                    </a:lnTo>
                    <a:lnTo>
                      <a:pt x="0" y="16"/>
                    </a:lnTo>
                    <a:lnTo>
                      <a:pt x="18" y="16"/>
                    </a:lnTo>
                    <a:lnTo>
                      <a:pt x="18" y="2"/>
                    </a:lnTo>
                    <a:lnTo>
                      <a:pt x="21" y="2"/>
                    </a:lnTo>
                    <a:lnTo>
                      <a:pt x="21" y="16"/>
                    </a:lnTo>
                    <a:lnTo>
                      <a:pt x="59" y="16"/>
                    </a:lnTo>
                    <a:lnTo>
                      <a:pt x="63" y="15"/>
                    </a:lnTo>
                    <a:lnTo>
                      <a:pt x="64" y="15"/>
                    </a:lnTo>
                    <a:lnTo>
                      <a:pt x="65" y="13"/>
                    </a:lnTo>
                    <a:lnTo>
                      <a:pt x="65" y="7"/>
                    </a:lnTo>
                    <a:lnTo>
                      <a:pt x="64" y="6"/>
                    </a:lnTo>
                    <a:lnTo>
                      <a:pt x="64" y="5"/>
                    </a:lnTo>
                    <a:lnTo>
                      <a:pt x="61" y="2"/>
                    </a:lnTo>
                    <a:lnTo>
                      <a:pt x="6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87" name="Freeform 366"/>
              <p:cNvSpPr>
                <a:spLocks noEditPoints="1"/>
              </p:cNvSpPr>
              <p:nvPr/>
            </p:nvSpPr>
            <p:spPr bwMode="auto">
              <a:xfrm>
                <a:off x="1329" y="2468"/>
                <a:ext cx="85" cy="56"/>
              </a:xfrm>
              <a:custGeom>
                <a:avLst/>
                <a:gdLst>
                  <a:gd name="T0" fmla="*/ 47 w 85"/>
                  <a:gd name="T1" fmla="*/ 18 h 56"/>
                  <a:gd name="T2" fmla="*/ 43 w 85"/>
                  <a:gd name="T3" fmla="*/ 19 h 56"/>
                  <a:gd name="T4" fmla="*/ 39 w 85"/>
                  <a:gd name="T5" fmla="*/ 21 h 56"/>
                  <a:gd name="T6" fmla="*/ 35 w 85"/>
                  <a:gd name="T7" fmla="*/ 23 h 56"/>
                  <a:gd name="T8" fmla="*/ 33 w 85"/>
                  <a:gd name="T9" fmla="*/ 27 h 56"/>
                  <a:gd name="T10" fmla="*/ 33 w 85"/>
                  <a:gd name="T11" fmla="*/ 33 h 56"/>
                  <a:gd name="T12" fmla="*/ 35 w 85"/>
                  <a:gd name="T13" fmla="*/ 37 h 56"/>
                  <a:gd name="T14" fmla="*/ 38 w 85"/>
                  <a:gd name="T15" fmla="*/ 41 h 56"/>
                  <a:gd name="T16" fmla="*/ 42 w 85"/>
                  <a:gd name="T17" fmla="*/ 43 h 56"/>
                  <a:gd name="T18" fmla="*/ 45 w 85"/>
                  <a:gd name="T19" fmla="*/ 44 h 56"/>
                  <a:gd name="T20" fmla="*/ 49 w 85"/>
                  <a:gd name="T21" fmla="*/ 45 h 56"/>
                  <a:gd name="T22" fmla="*/ 54 w 85"/>
                  <a:gd name="T23" fmla="*/ 45 h 56"/>
                  <a:gd name="T24" fmla="*/ 65 w 85"/>
                  <a:gd name="T25" fmla="*/ 44 h 56"/>
                  <a:gd name="T26" fmla="*/ 72 w 85"/>
                  <a:gd name="T27" fmla="*/ 41 h 56"/>
                  <a:gd name="T28" fmla="*/ 74 w 85"/>
                  <a:gd name="T29" fmla="*/ 37 h 56"/>
                  <a:gd name="T30" fmla="*/ 77 w 85"/>
                  <a:gd name="T31" fmla="*/ 35 h 56"/>
                  <a:gd name="T32" fmla="*/ 78 w 85"/>
                  <a:gd name="T33" fmla="*/ 32 h 56"/>
                  <a:gd name="T34" fmla="*/ 78 w 85"/>
                  <a:gd name="T35" fmla="*/ 25 h 56"/>
                  <a:gd name="T36" fmla="*/ 77 w 85"/>
                  <a:gd name="T37" fmla="*/ 23 h 56"/>
                  <a:gd name="T38" fmla="*/ 74 w 85"/>
                  <a:gd name="T39" fmla="*/ 21 h 56"/>
                  <a:gd name="T40" fmla="*/ 72 w 85"/>
                  <a:gd name="T41" fmla="*/ 18 h 56"/>
                  <a:gd name="T42" fmla="*/ 47 w 85"/>
                  <a:gd name="T43" fmla="*/ 18 h 56"/>
                  <a:gd name="T44" fmla="*/ 78 w 85"/>
                  <a:gd name="T45" fmla="*/ 0 h 56"/>
                  <a:gd name="T46" fmla="*/ 79 w 85"/>
                  <a:gd name="T47" fmla="*/ 0 h 56"/>
                  <a:gd name="T48" fmla="*/ 85 w 85"/>
                  <a:gd name="T49" fmla="*/ 15 h 56"/>
                  <a:gd name="T50" fmla="*/ 85 w 85"/>
                  <a:gd name="T51" fmla="*/ 18 h 56"/>
                  <a:gd name="T52" fmla="*/ 77 w 85"/>
                  <a:gd name="T53" fmla="*/ 18 h 56"/>
                  <a:gd name="T54" fmla="*/ 80 w 85"/>
                  <a:gd name="T55" fmla="*/ 20 h 56"/>
                  <a:gd name="T56" fmla="*/ 82 w 85"/>
                  <a:gd name="T57" fmla="*/ 23 h 56"/>
                  <a:gd name="T58" fmla="*/ 83 w 85"/>
                  <a:gd name="T59" fmla="*/ 25 h 56"/>
                  <a:gd name="T60" fmla="*/ 85 w 85"/>
                  <a:gd name="T61" fmla="*/ 27 h 56"/>
                  <a:gd name="T62" fmla="*/ 85 w 85"/>
                  <a:gd name="T63" fmla="*/ 34 h 56"/>
                  <a:gd name="T64" fmla="*/ 84 w 85"/>
                  <a:gd name="T65" fmla="*/ 40 h 56"/>
                  <a:gd name="T66" fmla="*/ 82 w 85"/>
                  <a:gd name="T67" fmla="*/ 44 h 56"/>
                  <a:gd name="T68" fmla="*/ 78 w 85"/>
                  <a:gd name="T69" fmla="*/ 49 h 56"/>
                  <a:gd name="T70" fmla="*/ 70 w 85"/>
                  <a:gd name="T71" fmla="*/ 54 h 56"/>
                  <a:gd name="T72" fmla="*/ 59 w 85"/>
                  <a:gd name="T73" fmla="*/ 56 h 56"/>
                  <a:gd name="T74" fmla="*/ 48 w 85"/>
                  <a:gd name="T75" fmla="*/ 54 h 56"/>
                  <a:gd name="T76" fmla="*/ 39 w 85"/>
                  <a:gd name="T77" fmla="*/ 48 h 56"/>
                  <a:gd name="T78" fmla="*/ 32 w 85"/>
                  <a:gd name="T79" fmla="*/ 40 h 56"/>
                  <a:gd name="T80" fmla="*/ 29 w 85"/>
                  <a:gd name="T81" fmla="*/ 30 h 56"/>
                  <a:gd name="T82" fmla="*/ 29 w 85"/>
                  <a:gd name="T83" fmla="*/ 26 h 56"/>
                  <a:gd name="T84" fmla="*/ 32 w 85"/>
                  <a:gd name="T85" fmla="*/ 20 h 56"/>
                  <a:gd name="T86" fmla="*/ 34 w 85"/>
                  <a:gd name="T87" fmla="*/ 18 h 56"/>
                  <a:gd name="T88" fmla="*/ 9 w 85"/>
                  <a:gd name="T89" fmla="*/ 18 h 56"/>
                  <a:gd name="T90" fmla="*/ 6 w 85"/>
                  <a:gd name="T91" fmla="*/ 20 h 56"/>
                  <a:gd name="T92" fmla="*/ 6 w 85"/>
                  <a:gd name="T93" fmla="*/ 23 h 56"/>
                  <a:gd name="T94" fmla="*/ 7 w 85"/>
                  <a:gd name="T95" fmla="*/ 24 h 56"/>
                  <a:gd name="T96" fmla="*/ 6 w 85"/>
                  <a:gd name="T97" fmla="*/ 25 h 56"/>
                  <a:gd name="T98" fmla="*/ 0 w 85"/>
                  <a:gd name="T99" fmla="*/ 10 h 56"/>
                  <a:gd name="T100" fmla="*/ 0 w 85"/>
                  <a:gd name="T101" fmla="*/ 8 h 56"/>
                  <a:gd name="T102" fmla="*/ 77 w 85"/>
                  <a:gd name="T103" fmla="*/ 8 h 56"/>
                  <a:gd name="T104" fmla="*/ 79 w 85"/>
                  <a:gd name="T105" fmla="*/ 5 h 56"/>
                  <a:gd name="T106" fmla="*/ 79 w 85"/>
                  <a:gd name="T107" fmla="*/ 2 h 56"/>
                  <a:gd name="T108" fmla="*/ 78 w 85"/>
                  <a:gd name="T109" fmla="*/ 0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5"/>
                  <a:gd name="T166" fmla="*/ 0 h 56"/>
                  <a:gd name="T167" fmla="*/ 85 w 85"/>
                  <a:gd name="T168" fmla="*/ 56 h 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5" h="56">
                    <a:moveTo>
                      <a:pt x="47" y="18"/>
                    </a:moveTo>
                    <a:lnTo>
                      <a:pt x="43" y="19"/>
                    </a:lnTo>
                    <a:lnTo>
                      <a:pt x="39" y="21"/>
                    </a:lnTo>
                    <a:lnTo>
                      <a:pt x="35" y="23"/>
                    </a:lnTo>
                    <a:lnTo>
                      <a:pt x="33" y="27"/>
                    </a:lnTo>
                    <a:lnTo>
                      <a:pt x="33" y="33"/>
                    </a:lnTo>
                    <a:lnTo>
                      <a:pt x="35" y="37"/>
                    </a:lnTo>
                    <a:lnTo>
                      <a:pt x="38" y="41"/>
                    </a:lnTo>
                    <a:lnTo>
                      <a:pt x="42" y="43"/>
                    </a:lnTo>
                    <a:lnTo>
                      <a:pt x="45" y="44"/>
                    </a:lnTo>
                    <a:lnTo>
                      <a:pt x="49" y="45"/>
                    </a:lnTo>
                    <a:lnTo>
                      <a:pt x="54" y="45"/>
                    </a:lnTo>
                    <a:lnTo>
                      <a:pt x="65" y="44"/>
                    </a:lnTo>
                    <a:lnTo>
                      <a:pt x="72" y="41"/>
                    </a:lnTo>
                    <a:lnTo>
                      <a:pt x="74" y="37"/>
                    </a:lnTo>
                    <a:lnTo>
                      <a:pt x="77" y="35"/>
                    </a:lnTo>
                    <a:lnTo>
                      <a:pt x="78" y="32"/>
                    </a:lnTo>
                    <a:lnTo>
                      <a:pt x="78" y="25"/>
                    </a:lnTo>
                    <a:lnTo>
                      <a:pt x="77" y="23"/>
                    </a:lnTo>
                    <a:lnTo>
                      <a:pt x="74" y="21"/>
                    </a:lnTo>
                    <a:lnTo>
                      <a:pt x="72" y="18"/>
                    </a:lnTo>
                    <a:lnTo>
                      <a:pt x="47" y="18"/>
                    </a:lnTo>
                    <a:close/>
                    <a:moveTo>
                      <a:pt x="78" y="0"/>
                    </a:moveTo>
                    <a:lnTo>
                      <a:pt x="79" y="0"/>
                    </a:lnTo>
                    <a:lnTo>
                      <a:pt x="85" y="15"/>
                    </a:lnTo>
                    <a:lnTo>
                      <a:pt x="85" y="18"/>
                    </a:lnTo>
                    <a:lnTo>
                      <a:pt x="77" y="18"/>
                    </a:lnTo>
                    <a:lnTo>
                      <a:pt x="80" y="20"/>
                    </a:lnTo>
                    <a:lnTo>
                      <a:pt x="82" y="23"/>
                    </a:lnTo>
                    <a:lnTo>
                      <a:pt x="83" y="25"/>
                    </a:lnTo>
                    <a:lnTo>
                      <a:pt x="85" y="27"/>
                    </a:lnTo>
                    <a:lnTo>
                      <a:pt x="85" y="34"/>
                    </a:lnTo>
                    <a:lnTo>
                      <a:pt x="84" y="40"/>
                    </a:lnTo>
                    <a:lnTo>
                      <a:pt x="82" y="44"/>
                    </a:lnTo>
                    <a:lnTo>
                      <a:pt x="78" y="49"/>
                    </a:lnTo>
                    <a:lnTo>
                      <a:pt x="70" y="54"/>
                    </a:lnTo>
                    <a:lnTo>
                      <a:pt x="59" y="56"/>
                    </a:lnTo>
                    <a:lnTo>
                      <a:pt x="48" y="54"/>
                    </a:lnTo>
                    <a:lnTo>
                      <a:pt x="39" y="48"/>
                    </a:lnTo>
                    <a:lnTo>
                      <a:pt x="32" y="40"/>
                    </a:lnTo>
                    <a:lnTo>
                      <a:pt x="29" y="30"/>
                    </a:lnTo>
                    <a:lnTo>
                      <a:pt x="29" y="26"/>
                    </a:lnTo>
                    <a:lnTo>
                      <a:pt x="32" y="20"/>
                    </a:lnTo>
                    <a:lnTo>
                      <a:pt x="34" y="18"/>
                    </a:lnTo>
                    <a:lnTo>
                      <a:pt x="9" y="18"/>
                    </a:lnTo>
                    <a:lnTo>
                      <a:pt x="6" y="20"/>
                    </a:lnTo>
                    <a:lnTo>
                      <a:pt x="6" y="23"/>
                    </a:lnTo>
                    <a:lnTo>
                      <a:pt x="7" y="24"/>
                    </a:lnTo>
                    <a:lnTo>
                      <a:pt x="6" y="25"/>
                    </a:lnTo>
                    <a:lnTo>
                      <a:pt x="0" y="10"/>
                    </a:lnTo>
                    <a:lnTo>
                      <a:pt x="0" y="8"/>
                    </a:lnTo>
                    <a:lnTo>
                      <a:pt x="77" y="8"/>
                    </a:lnTo>
                    <a:lnTo>
                      <a:pt x="79" y="5"/>
                    </a:lnTo>
                    <a:lnTo>
                      <a:pt x="79" y="2"/>
                    </a:lnTo>
                    <a:lnTo>
                      <a:pt x="78"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88" name="Freeform 367"/>
              <p:cNvSpPr>
                <a:spLocks noEditPoints="1"/>
              </p:cNvSpPr>
              <p:nvPr/>
            </p:nvSpPr>
            <p:spPr bwMode="auto">
              <a:xfrm>
                <a:off x="1333" y="2378"/>
                <a:ext cx="80" cy="83"/>
              </a:xfrm>
              <a:custGeom>
                <a:avLst/>
                <a:gdLst>
                  <a:gd name="T0" fmla="*/ 16 w 80"/>
                  <a:gd name="T1" fmla="*/ 53 h 83"/>
                  <a:gd name="T2" fmla="*/ 20 w 80"/>
                  <a:gd name="T3" fmla="*/ 64 h 83"/>
                  <a:gd name="T4" fmla="*/ 24 w 80"/>
                  <a:gd name="T5" fmla="*/ 67 h 83"/>
                  <a:gd name="T6" fmla="*/ 31 w 80"/>
                  <a:gd name="T7" fmla="*/ 70 h 83"/>
                  <a:gd name="T8" fmla="*/ 40 w 80"/>
                  <a:gd name="T9" fmla="*/ 71 h 83"/>
                  <a:gd name="T10" fmla="*/ 57 w 80"/>
                  <a:gd name="T11" fmla="*/ 66 h 83"/>
                  <a:gd name="T12" fmla="*/ 64 w 80"/>
                  <a:gd name="T13" fmla="*/ 55 h 83"/>
                  <a:gd name="T14" fmla="*/ 14 w 80"/>
                  <a:gd name="T15" fmla="*/ 47 h 83"/>
                  <a:gd name="T16" fmla="*/ 29 w 80"/>
                  <a:gd name="T17" fmla="*/ 14 h 83"/>
                  <a:gd name="T18" fmla="*/ 19 w 80"/>
                  <a:gd name="T19" fmla="*/ 22 h 83"/>
                  <a:gd name="T20" fmla="*/ 16 w 80"/>
                  <a:gd name="T21" fmla="*/ 31 h 83"/>
                  <a:gd name="T22" fmla="*/ 65 w 80"/>
                  <a:gd name="T23" fmla="*/ 36 h 83"/>
                  <a:gd name="T24" fmla="*/ 59 w 80"/>
                  <a:gd name="T25" fmla="*/ 19 h 83"/>
                  <a:gd name="T26" fmla="*/ 40 w 80"/>
                  <a:gd name="T27" fmla="*/ 12 h 83"/>
                  <a:gd name="T28" fmla="*/ 45 w 80"/>
                  <a:gd name="T29" fmla="*/ 0 h 83"/>
                  <a:gd name="T30" fmla="*/ 55 w 80"/>
                  <a:gd name="T31" fmla="*/ 3 h 83"/>
                  <a:gd name="T32" fmla="*/ 65 w 80"/>
                  <a:gd name="T33" fmla="*/ 16 h 83"/>
                  <a:gd name="T34" fmla="*/ 69 w 80"/>
                  <a:gd name="T35" fmla="*/ 36 h 83"/>
                  <a:gd name="T36" fmla="*/ 74 w 80"/>
                  <a:gd name="T37" fmla="*/ 35 h 83"/>
                  <a:gd name="T38" fmla="*/ 76 w 80"/>
                  <a:gd name="T39" fmla="*/ 33 h 83"/>
                  <a:gd name="T40" fmla="*/ 78 w 80"/>
                  <a:gd name="T41" fmla="*/ 30 h 83"/>
                  <a:gd name="T42" fmla="*/ 80 w 80"/>
                  <a:gd name="T43" fmla="*/ 25 h 83"/>
                  <a:gd name="T44" fmla="*/ 78 w 80"/>
                  <a:gd name="T45" fmla="*/ 59 h 83"/>
                  <a:gd name="T46" fmla="*/ 77 w 80"/>
                  <a:gd name="T47" fmla="*/ 53 h 83"/>
                  <a:gd name="T48" fmla="*/ 74 w 80"/>
                  <a:gd name="T49" fmla="*/ 48 h 83"/>
                  <a:gd name="T50" fmla="*/ 69 w 80"/>
                  <a:gd name="T51" fmla="*/ 47 h 83"/>
                  <a:gd name="T52" fmla="*/ 65 w 80"/>
                  <a:gd name="T53" fmla="*/ 68 h 83"/>
                  <a:gd name="T54" fmla="*/ 58 w 80"/>
                  <a:gd name="T55" fmla="*/ 77 h 83"/>
                  <a:gd name="T56" fmla="*/ 49 w 80"/>
                  <a:gd name="T57" fmla="*/ 82 h 83"/>
                  <a:gd name="T58" fmla="*/ 35 w 80"/>
                  <a:gd name="T59" fmla="*/ 83 h 83"/>
                  <a:gd name="T60" fmla="*/ 27 w 80"/>
                  <a:gd name="T61" fmla="*/ 80 h 83"/>
                  <a:gd name="T62" fmla="*/ 21 w 80"/>
                  <a:gd name="T63" fmla="*/ 77 h 83"/>
                  <a:gd name="T64" fmla="*/ 17 w 80"/>
                  <a:gd name="T65" fmla="*/ 71 h 83"/>
                  <a:gd name="T66" fmla="*/ 12 w 80"/>
                  <a:gd name="T67" fmla="*/ 61 h 83"/>
                  <a:gd name="T68" fmla="*/ 11 w 80"/>
                  <a:gd name="T69" fmla="*/ 53 h 83"/>
                  <a:gd name="T70" fmla="*/ 8 w 80"/>
                  <a:gd name="T71" fmla="*/ 47 h 83"/>
                  <a:gd name="T72" fmla="*/ 5 w 80"/>
                  <a:gd name="T73" fmla="*/ 48 h 83"/>
                  <a:gd name="T74" fmla="*/ 2 w 80"/>
                  <a:gd name="T75" fmla="*/ 59 h 83"/>
                  <a:gd name="T76" fmla="*/ 0 w 80"/>
                  <a:gd name="T77" fmla="*/ 25 h 83"/>
                  <a:gd name="T78" fmla="*/ 2 w 80"/>
                  <a:gd name="T79" fmla="*/ 27 h 83"/>
                  <a:gd name="T80" fmla="*/ 6 w 80"/>
                  <a:gd name="T81" fmla="*/ 35 h 83"/>
                  <a:gd name="T82" fmla="*/ 9 w 80"/>
                  <a:gd name="T83" fmla="*/ 36 h 83"/>
                  <a:gd name="T84" fmla="*/ 12 w 80"/>
                  <a:gd name="T85" fmla="*/ 24 h 83"/>
                  <a:gd name="T86" fmla="*/ 18 w 80"/>
                  <a:gd name="T87" fmla="*/ 11 h 83"/>
                  <a:gd name="T88" fmla="*/ 30 w 80"/>
                  <a:gd name="T89" fmla="*/ 1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83"/>
                  <a:gd name="T137" fmla="*/ 80 w 80"/>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83">
                    <a:moveTo>
                      <a:pt x="14" y="47"/>
                    </a:moveTo>
                    <a:lnTo>
                      <a:pt x="16" y="53"/>
                    </a:lnTo>
                    <a:lnTo>
                      <a:pt x="17" y="57"/>
                    </a:lnTo>
                    <a:lnTo>
                      <a:pt x="20" y="64"/>
                    </a:lnTo>
                    <a:lnTo>
                      <a:pt x="22" y="66"/>
                    </a:lnTo>
                    <a:lnTo>
                      <a:pt x="24" y="67"/>
                    </a:lnTo>
                    <a:lnTo>
                      <a:pt x="28" y="69"/>
                    </a:lnTo>
                    <a:lnTo>
                      <a:pt x="31" y="70"/>
                    </a:lnTo>
                    <a:lnTo>
                      <a:pt x="35" y="71"/>
                    </a:lnTo>
                    <a:lnTo>
                      <a:pt x="40" y="71"/>
                    </a:lnTo>
                    <a:lnTo>
                      <a:pt x="51" y="70"/>
                    </a:lnTo>
                    <a:lnTo>
                      <a:pt x="57" y="66"/>
                    </a:lnTo>
                    <a:lnTo>
                      <a:pt x="62" y="61"/>
                    </a:lnTo>
                    <a:lnTo>
                      <a:pt x="64" y="55"/>
                    </a:lnTo>
                    <a:lnTo>
                      <a:pt x="65" y="47"/>
                    </a:lnTo>
                    <a:lnTo>
                      <a:pt x="14" y="47"/>
                    </a:lnTo>
                    <a:close/>
                    <a:moveTo>
                      <a:pt x="40" y="12"/>
                    </a:moveTo>
                    <a:lnTo>
                      <a:pt x="29" y="14"/>
                    </a:lnTo>
                    <a:lnTo>
                      <a:pt x="21" y="19"/>
                    </a:lnTo>
                    <a:lnTo>
                      <a:pt x="19" y="22"/>
                    </a:lnTo>
                    <a:lnTo>
                      <a:pt x="17" y="26"/>
                    </a:lnTo>
                    <a:lnTo>
                      <a:pt x="16" y="31"/>
                    </a:lnTo>
                    <a:lnTo>
                      <a:pt x="14" y="36"/>
                    </a:lnTo>
                    <a:lnTo>
                      <a:pt x="65" y="36"/>
                    </a:lnTo>
                    <a:lnTo>
                      <a:pt x="64" y="26"/>
                    </a:lnTo>
                    <a:lnTo>
                      <a:pt x="59" y="19"/>
                    </a:lnTo>
                    <a:lnTo>
                      <a:pt x="52" y="14"/>
                    </a:lnTo>
                    <a:lnTo>
                      <a:pt x="40" y="12"/>
                    </a:lnTo>
                    <a:close/>
                    <a:moveTo>
                      <a:pt x="34" y="0"/>
                    </a:moveTo>
                    <a:lnTo>
                      <a:pt x="45" y="0"/>
                    </a:lnTo>
                    <a:lnTo>
                      <a:pt x="50" y="1"/>
                    </a:lnTo>
                    <a:lnTo>
                      <a:pt x="55" y="3"/>
                    </a:lnTo>
                    <a:lnTo>
                      <a:pt x="63" y="11"/>
                    </a:lnTo>
                    <a:lnTo>
                      <a:pt x="65" y="16"/>
                    </a:lnTo>
                    <a:lnTo>
                      <a:pt x="68" y="24"/>
                    </a:lnTo>
                    <a:lnTo>
                      <a:pt x="69" y="36"/>
                    </a:lnTo>
                    <a:lnTo>
                      <a:pt x="73" y="36"/>
                    </a:lnTo>
                    <a:lnTo>
                      <a:pt x="74" y="35"/>
                    </a:lnTo>
                    <a:lnTo>
                      <a:pt x="75" y="35"/>
                    </a:lnTo>
                    <a:lnTo>
                      <a:pt x="76" y="33"/>
                    </a:lnTo>
                    <a:lnTo>
                      <a:pt x="77" y="32"/>
                    </a:lnTo>
                    <a:lnTo>
                      <a:pt x="78" y="30"/>
                    </a:lnTo>
                    <a:lnTo>
                      <a:pt x="78" y="25"/>
                    </a:lnTo>
                    <a:lnTo>
                      <a:pt x="80" y="25"/>
                    </a:lnTo>
                    <a:lnTo>
                      <a:pt x="80" y="59"/>
                    </a:lnTo>
                    <a:lnTo>
                      <a:pt x="78" y="59"/>
                    </a:lnTo>
                    <a:lnTo>
                      <a:pt x="78" y="56"/>
                    </a:lnTo>
                    <a:lnTo>
                      <a:pt x="77" y="53"/>
                    </a:lnTo>
                    <a:lnTo>
                      <a:pt x="77" y="52"/>
                    </a:lnTo>
                    <a:lnTo>
                      <a:pt x="74" y="48"/>
                    </a:lnTo>
                    <a:lnTo>
                      <a:pt x="72" y="48"/>
                    </a:lnTo>
                    <a:lnTo>
                      <a:pt x="69" y="47"/>
                    </a:lnTo>
                    <a:lnTo>
                      <a:pt x="68" y="59"/>
                    </a:lnTo>
                    <a:lnTo>
                      <a:pt x="65" y="68"/>
                    </a:lnTo>
                    <a:lnTo>
                      <a:pt x="61" y="75"/>
                    </a:lnTo>
                    <a:lnTo>
                      <a:pt x="58" y="77"/>
                    </a:lnTo>
                    <a:lnTo>
                      <a:pt x="52" y="81"/>
                    </a:lnTo>
                    <a:lnTo>
                      <a:pt x="49" y="82"/>
                    </a:lnTo>
                    <a:lnTo>
                      <a:pt x="44" y="83"/>
                    </a:lnTo>
                    <a:lnTo>
                      <a:pt x="35" y="83"/>
                    </a:lnTo>
                    <a:lnTo>
                      <a:pt x="30" y="82"/>
                    </a:lnTo>
                    <a:lnTo>
                      <a:pt x="27" y="80"/>
                    </a:lnTo>
                    <a:lnTo>
                      <a:pt x="23" y="79"/>
                    </a:lnTo>
                    <a:lnTo>
                      <a:pt x="21" y="77"/>
                    </a:lnTo>
                    <a:lnTo>
                      <a:pt x="19" y="73"/>
                    </a:lnTo>
                    <a:lnTo>
                      <a:pt x="17" y="71"/>
                    </a:lnTo>
                    <a:lnTo>
                      <a:pt x="14" y="68"/>
                    </a:lnTo>
                    <a:lnTo>
                      <a:pt x="12" y="61"/>
                    </a:lnTo>
                    <a:lnTo>
                      <a:pt x="12" y="57"/>
                    </a:lnTo>
                    <a:lnTo>
                      <a:pt x="11" y="53"/>
                    </a:lnTo>
                    <a:lnTo>
                      <a:pt x="11" y="47"/>
                    </a:lnTo>
                    <a:lnTo>
                      <a:pt x="8" y="47"/>
                    </a:lnTo>
                    <a:lnTo>
                      <a:pt x="6" y="48"/>
                    </a:lnTo>
                    <a:lnTo>
                      <a:pt x="5" y="48"/>
                    </a:lnTo>
                    <a:lnTo>
                      <a:pt x="2" y="53"/>
                    </a:lnTo>
                    <a:lnTo>
                      <a:pt x="2" y="59"/>
                    </a:lnTo>
                    <a:lnTo>
                      <a:pt x="0" y="59"/>
                    </a:lnTo>
                    <a:lnTo>
                      <a:pt x="0" y="25"/>
                    </a:lnTo>
                    <a:lnTo>
                      <a:pt x="2" y="25"/>
                    </a:lnTo>
                    <a:lnTo>
                      <a:pt x="2" y="27"/>
                    </a:lnTo>
                    <a:lnTo>
                      <a:pt x="5" y="34"/>
                    </a:lnTo>
                    <a:lnTo>
                      <a:pt x="6" y="35"/>
                    </a:lnTo>
                    <a:lnTo>
                      <a:pt x="7" y="35"/>
                    </a:lnTo>
                    <a:lnTo>
                      <a:pt x="9" y="36"/>
                    </a:lnTo>
                    <a:lnTo>
                      <a:pt x="11" y="36"/>
                    </a:lnTo>
                    <a:lnTo>
                      <a:pt x="12" y="24"/>
                    </a:lnTo>
                    <a:lnTo>
                      <a:pt x="14" y="16"/>
                    </a:lnTo>
                    <a:lnTo>
                      <a:pt x="18" y="11"/>
                    </a:lnTo>
                    <a:lnTo>
                      <a:pt x="25" y="3"/>
                    </a:lnTo>
                    <a:lnTo>
                      <a:pt x="30" y="1"/>
                    </a:lnTo>
                    <a:lnTo>
                      <a:pt x="34"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89" name="Freeform 368"/>
              <p:cNvSpPr>
                <a:spLocks/>
              </p:cNvSpPr>
              <p:nvPr/>
            </p:nvSpPr>
            <p:spPr bwMode="auto">
              <a:xfrm>
                <a:off x="1330" y="2304"/>
                <a:ext cx="109" cy="33"/>
              </a:xfrm>
              <a:custGeom>
                <a:avLst/>
                <a:gdLst>
                  <a:gd name="T0" fmla="*/ 0 w 109"/>
                  <a:gd name="T1" fmla="*/ 0 h 33"/>
                  <a:gd name="T2" fmla="*/ 3 w 109"/>
                  <a:gd name="T3" fmla="*/ 0 h 33"/>
                  <a:gd name="T4" fmla="*/ 5 w 109"/>
                  <a:gd name="T5" fmla="*/ 5 h 33"/>
                  <a:gd name="T6" fmla="*/ 14 w 109"/>
                  <a:gd name="T7" fmla="*/ 13 h 33"/>
                  <a:gd name="T8" fmla="*/ 19 w 109"/>
                  <a:gd name="T9" fmla="*/ 16 h 33"/>
                  <a:gd name="T10" fmla="*/ 24 w 109"/>
                  <a:gd name="T11" fmla="*/ 18 h 33"/>
                  <a:gd name="T12" fmla="*/ 31 w 109"/>
                  <a:gd name="T13" fmla="*/ 19 h 33"/>
                  <a:gd name="T14" fmla="*/ 53 w 109"/>
                  <a:gd name="T15" fmla="*/ 22 h 33"/>
                  <a:gd name="T16" fmla="*/ 76 w 109"/>
                  <a:gd name="T17" fmla="*/ 19 h 33"/>
                  <a:gd name="T18" fmla="*/ 80 w 109"/>
                  <a:gd name="T19" fmla="*/ 18 h 33"/>
                  <a:gd name="T20" fmla="*/ 84 w 109"/>
                  <a:gd name="T21" fmla="*/ 18 h 33"/>
                  <a:gd name="T22" fmla="*/ 91 w 109"/>
                  <a:gd name="T23" fmla="*/ 15 h 33"/>
                  <a:gd name="T24" fmla="*/ 101 w 109"/>
                  <a:gd name="T25" fmla="*/ 8 h 33"/>
                  <a:gd name="T26" fmla="*/ 103 w 109"/>
                  <a:gd name="T27" fmla="*/ 5 h 33"/>
                  <a:gd name="T28" fmla="*/ 106 w 109"/>
                  <a:gd name="T29" fmla="*/ 0 h 33"/>
                  <a:gd name="T30" fmla="*/ 109 w 109"/>
                  <a:gd name="T31" fmla="*/ 0 h 33"/>
                  <a:gd name="T32" fmla="*/ 102 w 109"/>
                  <a:gd name="T33" fmla="*/ 11 h 33"/>
                  <a:gd name="T34" fmla="*/ 99 w 109"/>
                  <a:gd name="T35" fmla="*/ 16 h 33"/>
                  <a:gd name="T36" fmla="*/ 89 w 109"/>
                  <a:gd name="T37" fmla="*/ 22 h 33"/>
                  <a:gd name="T38" fmla="*/ 78 w 109"/>
                  <a:gd name="T39" fmla="*/ 28 h 33"/>
                  <a:gd name="T40" fmla="*/ 67 w 109"/>
                  <a:gd name="T41" fmla="*/ 32 h 33"/>
                  <a:gd name="T42" fmla="*/ 55 w 109"/>
                  <a:gd name="T43" fmla="*/ 33 h 33"/>
                  <a:gd name="T44" fmla="*/ 37 w 109"/>
                  <a:gd name="T45" fmla="*/ 31 h 33"/>
                  <a:gd name="T46" fmla="*/ 22 w 109"/>
                  <a:gd name="T47" fmla="*/ 24 h 33"/>
                  <a:gd name="T48" fmla="*/ 13 w 109"/>
                  <a:gd name="T49" fmla="*/ 18 h 33"/>
                  <a:gd name="T50" fmla="*/ 5 w 109"/>
                  <a:gd name="T51" fmla="*/ 10 h 33"/>
                  <a:gd name="T52" fmla="*/ 0 w 109"/>
                  <a:gd name="T53" fmla="*/ 0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
                  <a:gd name="T82" fmla="*/ 0 h 33"/>
                  <a:gd name="T83" fmla="*/ 109 w 109"/>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 h="33">
                    <a:moveTo>
                      <a:pt x="0" y="0"/>
                    </a:moveTo>
                    <a:lnTo>
                      <a:pt x="3" y="0"/>
                    </a:lnTo>
                    <a:lnTo>
                      <a:pt x="5" y="5"/>
                    </a:lnTo>
                    <a:lnTo>
                      <a:pt x="14" y="13"/>
                    </a:lnTo>
                    <a:lnTo>
                      <a:pt x="19" y="16"/>
                    </a:lnTo>
                    <a:lnTo>
                      <a:pt x="24" y="18"/>
                    </a:lnTo>
                    <a:lnTo>
                      <a:pt x="31" y="19"/>
                    </a:lnTo>
                    <a:lnTo>
                      <a:pt x="53" y="22"/>
                    </a:lnTo>
                    <a:lnTo>
                      <a:pt x="76" y="19"/>
                    </a:lnTo>
                    <a:lnTo>
                      <a:pt x="80" y="18"/>
                    </a:lnTo>
                    <a:lnTo>
                      <a:pt x="84" y="18"/>
                    </a:lnTo>
                    <a:lnTo>
                      <a:pt x="91" y="15"/>
                    </a:lnTo>
                    <a:lnTo>
                      <a:pt x="101" y="8"/>
                    </a:lnTo>
                    <a:lnTo>
                      <a:pt x="103" y="5"/>
                    </a:lnTo>
                    <a:lnTo>
                      <a:pt x="106" y="0"/>
                    </a:lnTo>
                    <a:lnTo>
                      <a:pt x="109" y="0"/>
                    </a:lnTo>
                    <a:lnTo>
                      <a:pt x="102" y="11"/>
                    </a:lnTo>
                    <a:lnTo>
                      <a:pt x="99" y="16"/>
                    </a:lnTo>
                    <a:lnTo>
                      <a:pt x="89" y="22"/>
                    </a:lnTo>
                    <a:lnTo>
                      <a:pt x="78" y="28"/>
                    </a:lnTo>
                    <a:lnTo>
                      <a:pt x="67" y="32"/>
                    </a:lnTo>
                    <a:lnTo>
                      <a:pt x="55" y="33"/>
                    </a:lnTo>
                    <a:lnTo>
                      <a:pt x="37" y="31"/>
                    </a:lnTo>
                    <a:lnTo>
                      <a:pt x="22" y="24"/>
                    </a:lnTo>
                    <a:lnTo>
                      <a:pt x="13" y="18"/>
                    </a:lnTo>
                    <a:lnTo>
                      <a:pt x="5" y="10"/>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90" name="Freeform 369"/>
              <p:cNvSpPr>
                <a:spLocks/>
              </p:cNvSpPr>
              <p:nvPr/>
            </p:nvSpPr>
            <p:spPr bwMode="auto">
              <a:xfrm>
                <a:off x="1358" y="2243"/>
                <a:ext cx="55" cy="58"/>
              </a:xfrm>
              <a:custGeom>
                <a:avLst/>
                <a:gdLst>
                  <a:gd name="T0" fmla="*/ 54 w 55"/>
                  <a:gd name="T1" fmla="*/ 0 h 58"/>
                  <a:gd name="T2" fmla="*/ 55 w 55"/>
                  <a:gd name="T3" fmla="*/ 0 h 58"/>
                  <a:gd name="T4" fmla="*/ 55 w 55"/>
                  <a:gd name="T5" fmla="*/ 25 h 58"/>
                  <a:gd name="T6" fmla="*/ 54 w 55"/>
                  <a:gd name="T7" fmla="*/ 25 h 58"/>
                  <a:gd name="T8" fmla="*/ 54 w 55"/>
                  <a:gd name="T9" fmla="*/ 21 h 58"/>
                  <a:gd name="T10" fmla="*/ 53 w 55"/>
                  <a:gd name="T11" fmla="*/ 20 h 58"/>
                  <a:gd name="T12" fmla="*/ 49 w 55"/>
                  <a:gd name="T13" fmla="*/ 17 h 58"/>
                  <a:gd name="T14" fmla="*/ 17 w 55"/>
                  <a:gd name="T15" fmla="*/ 17 h 58"/>
                  <a:gd name="T16" fmla="*/ 14 w 55"/>
                  <a:gd name="T17" fmla="*/ 18 h 58"/>
                  <a:gd name="T18" fmla="*/ 9 w 55"/>
                  <a:gd name="T19" fmla="*/ 21 h 58"/>
                  <a:gd name="T20" fmla="*/ 8 w 55"/>
                  <a:gd name="T21" fmla="*/ 22 h 58"/>
                  <a:gd name="T22" fmla="*/ 8 w 55"/>
                  <a:gd name="T23" fmla="*/ 24 h 58"/>
                  <a:gd name="T24" fmla="*/ 7 w 55"/>
                  <a:gd name="T25" fmla="*/ 26 h 58"/>
                  <a:gd name="T26" fmla="*/ 9 w 55"/>
                  <a:gd name="T27" fmla="*/ 33 h 58"/>
                  <a:gd name="T28" fmla="*/ 11 w 55"/>
                  <a:gd name="T29" fmla="*/ 36 h 58"/>
                  <a:gd name="T30" fmla="*/ 15 w 55"/>
                  <a:gd name="T31" fmla="*/ 40 h 58"/>
                  <a:gd name="T32" fmla="*/ 50 w 55"/>
                  <a:gd name="T33" fmla="*/ 40 h 58"/>
                  <a:gd name="T34" fmla="*/ 53 w 55"/>
                  <a:gd name="T35" fmla="*/ 37 h 58"/>
                  <a:gd name="T36" fmla="*/ 54 w 55"/>
                  <a:gd name="T37" fmla="*/ 35 h 58"/>
                  <a:gd name="T38" fmla="*/ 54 w 55"/>
                  <a:gd name="T39" fmla="*/ 33 h 58"/>
                  <a:gd name="T40" fmla="*/ 55 w 55"/>
                  <a:gd name="T41" fmla="*/ 33 h 58"/>
                  <a:gd name="T42" fmla="*/ 55 w 55"/>
                  <a:gd name="T43" fmla="*/ 58 h 58"/>
                  <a:gd name="T44" fmla="*/ 54 w 55"/>
                  <a:gd name="T45" fmla="*/ 58 h 58"/>
                  <a:gd name="T46" fmla="*/ 54 w 55"/>
                  <a:gd name="T47" fmla="*/ 55 h 58"/>
                  <a:gd name="T48" fmla="*/ 53 w 55"/>
                  <a:gd name="T49" fmla="*/ 53 h 58"/>
                  <a:gd name="T50" fmla="*/ 52 w 55"/>
                  <a:gd name="T51" fmla="*/ 51 h 58"/>
                  <a:gd name="T52" fmla="*/ 50 w 55"/>
                  <a:gd name="T53" fmla="*/ 50 h 58"/>
                  <a:gd name="T54" fmla="*/ 9 w 55"/>
                  <a:gd name="T55" fmla="*/ 50 h 58"/>
                  <a:gd name="T56" fmla="*/ 8 w 55"/>
                  <a:gd name="T57" fmla="*/ 51 h 58"/>
                  <a:gd name="T58" fmla="*/ 7 w 55"/>
                  <a:gd name="T59" fmla="*/ 51 h 58"/>
                  <a:gd name="T60" fmla="*/ 7 w 55"/>
                  <a:gd name="T61" fmla="*/ 53 h 58"/>
                  <a:gd name="T62" fmla="*/ 6 w 55"/>
                  <a:gd name="T63" fmla="*/ 54 h 58"/>
                  <a:gd name="T64" fmla="*/ 7 w 55"/>
                  <a:gd name="T65" fmla="*/ 55 h 58"/>
                  <a:gd name="T66" fmla="*/ 7 w 55"/>
                  <a:gd name="T67" fmla="*/ 57 h 58"/>
                  <a:gd name="T68" fmla="*/ 6 w 55"/>
                  <a:gd name="T69" fmla="*/ 58 h 58"/>
                  <a:gd name="T70" fmla="*/ 0 w 55"/>
                  <a:gd name="T71" fmla="*/ 43 h 58"/>
                  <a:gd name="T72" fmla="*/ 0 w 55"/>
                  <a:gd name="T73" fmla="*/ 40 h 58"/>
                  <a:gd name="T74" fmla="*/ 11 w 55"/>
                  <a:gd name="T75" fmla="*/ 40 h 58"/>
                  <a:gd name="T76" fmla="*/ 3 w 55"/>
                  <a:gd name="T77" fmla="*/ 31 h 58"/>
                  <a:gd name="T78" fmla="*/ 0 w 55"/>
                  <a:gd name="T79" fmla="*/ 21 h 58"/>
                  <a:gd name="T80" fmla="*/ 0 w 55"/>
                  <a:gd name="T81" fmla="*/ 18 h 58"/>
                  <a:gd name="T82" fmla="*/ 4 w 55"/>
                  <a:gd name="T83" fmla="*/ 12 h 58"/>
                  <a:gd name="T84" fmla="*/ 6 w 55"/>
                  <a:gd name="T85" fmla="*/ 10 h 58"/>
                  <a:gd name="T86" fmla="*/ 9 w 55"/>
                  <a:gd name="T87" fmla="*/ 9 h 58"/>
                  <a:gd name="T88" fmla="*/ 11 w 55"/>
                  <a:gd name="T89" fmla="*/ 7 h 58"/>
                  <a:gd name="T90" fmla="*/ 49 w 55"/>
                  <a:gd name="T91" fmla="*/ 7 h 58"/>
                  <a:gd name="T92" fmla="*/ 50 w 55"/>
                  <a:gd name="T93" fmla="*/ 6 h 58"/>
                  <a:gd name="T94" fmla="*/ 51 w 55"/>
                  <a:gd name="T95" fmla="*/ 6 h 58"/>
                  <a:gd name="T96" fmla="*/ 52 w 55"/>
                  <a:gd name="T97" fmla="*/ 5 h 58"/>
                  <a:gd name="T98" fmla="*/ 53 w 55"/>
                  <a:gd name="T99" fmla="*/ 5 h 58"/>
                  <a:gd name="T100" fmla="*/ 54 w 55"/>
                  <a:gd name="T101" fmla="*/ 3 h 58"/>
                  <a:gd name="T102" fmla="*/ 54 w 55"/>
                  <a:gd name="T103" fmla="*/ 0 h 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
                  <a:gd name="T157" fmla="*/ 0 h 58"/>
                  <a:gd name="T158" fmla="*/ 55 w 55"/>
                  <a:gd name="T159" fmla="*/ 58 h 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 h="58">
                    <a:moveTo>
                      <a:pt x="54" y="0"/>
                    </a:moveTo>
                    <a:lnTo>
                      <a:pt x="55" y="0"/>
                    </a:lnTo>
                    <a:lnTo>
                      <a:pt x="55" y="25"/>
                    </a:lnTo>
                    <a:lnTo>
                      <a:pt x="54" y="25"/>
                    </a:lnTo>
                    <a:lnTo>
                      <a:pt x="54" y="21"/>
                    </a:lnTo>
                    <a:lnTo>
                      <a:pt x="53" y="20"/>
                    </a:lnTo>
                    <a:lnTo>
                      <a:pt x="49" y="17"/>
                    </a:lnTo>
                    <a:lnTo>
                      <a:pt x="17" y="17"/>
                    </a:lnTo>
                    <a:lnTo>
                      <a:pt x="14" y="18"/>
                    </a:lnTo>
                    <a:lnTo>
                      <a:pt x="9" y="21"/>
                    </a:lnTo>
                    <a:lnTo>
                      <a:pt x="8" y="22"/>
                    </a:lnTo>
                    <a:lnTo>
                      <a:pt x="8" y="24"/>
                    </a:lnTo>
                    <a:lnTo>
                      <a:pt x="7" y="26"/>
                    </a:lnTo>
                    <a:lnTo>
                      <a:pt x="9" y="33"/>
                    </a:lnTo>
                    <a:lnTo>
                      <a:pt x="11" y="36"/>
                    </a:lnTo>
                    <a:lnTo>
                      <a:pt x="15" y="40"/>
                    </a:lnTo>
                    <a:lnTo>
                      <a:pt x="50" y="40"/>
                    </a:lnTo>
                    <a:lnTo>
                      <a:pt x="53" y="37"/>
                    </a:lnTo>
                    <a:lnTo>
                      <a:pt x="54" y="35"/>
                    </a:lnTo>
                    <a:lnTo>
                      <a:pt x="54" y="33"/>
                    </a:lnTo>
                    <a:lnTo>
                      <a:pt x="55" y="33"/>
                    </a:lnTo>
                    <a:lnTo>
                      <a:pt x="55" y="58"/>
                    </a:lnTo>
                    <a:lnTo>
                      <a:pt x="54" y="58"/>
                    </a:lnTo>
                    <a:lnTo>
                      <a:pt x="54" y="55"/>
                    </a:lnTo>
                    <a:lnTo>
                      <a:pt x="53" y="53"/>
                    </a:lnTo>
                    <a:lnTo>
                      <a:pt x="52" y="51"/>
                    </a:lnTo>
                    <a:lnTo>
                      <a:pt x="50" y="50"/>
                    </a:lnTo>
                    <a:lnTo>
                      <a:pt x="9" y="50"/>
                    </a:lnTo>
                    <a:lnTo>
                      <a:pt x="8" y="51"/>
                    </a:lnTo>
                    <a:lnTo>
                      <a:pt x="7" y="51"/>
                    </a:lnTo>
                    <a:lnTo>
                      <a:pt x="7" y="53"/>
                    </a:lnTo>
                    <a:lnTo>
                      <a:pt x="6" y="54"/>
                    </a:lnTo>
                    <a:lnTo>
                      <a:pt x="7" y="55"/>
                    </a:lnTo>
                    <a:lnTo>
                      <a:pt x="7" y="57"/>
                    </a:lnTo>
                    <a:lnTo>
                      <a:pt x="6" y="58"/>
                    </a:lnTo>
                    <a:lnTo>
                      <a:pt x="0" y="43"/>
                    </a:lnTo>
                    <a:lnTo>
                      <a:pt x="0" y="40"/>
                    </a:lnTo>
                    <a:lnTo>
                      <a:pt x="11" y="40"/>
                    </a:lnTo>
                    <a:lnTo>
                      <a:pt x="3" y="31"/>
                    </a:lnTo>
                    <a:lnTo>
                      <a:pt x="0" y="21"/>
                    </a:lnTo>
                    <a:lnTo>
                      <a:pt x="0" y="18"/>
                    </a:lnTo>
                    <a:lnTo>
                      <a:pt x="4" y="12"/>
                    </a:lnTo>
                    <a:lnTo>
                      <a:pt x="6" y="10"/>
                    </a:lnTo>
                    <a:lnTo>
                      <a:pt x="9" y="9"/>
                    </a:lnTo>
                    <a:lnTo>
                      <a:pt x="11" y="7"/>
                    </a:lnTo>
                    <a:lnTo>
                      <a:pt x="49" y="7"/>
                    </a:lnTo>
                    <a:lnTo>
                      <a:pt x="50" y="6"/>
                    </a:lnTo>
                    <a:lnTo>
                      <a:pt x="51" y="6"/>
                    </a:lnTo>
                    <a:lnTo>
                      <a:pt x="52" y="5"/>
                    </a:lnTo>
                    <a:lnTo>
                      <a:pt x="53" y="5"/>
                    </a:lnTo>
                    <a:lnTo>
                      <a:pt x="54" y="3"/>
                    </a:lnTo>
                    <a:lnTo>
                      <a:pt x="54"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91" name="Freeform 370"/>
              <p:cNvSpPr>
                <a:spLocks noEditPoints="1"/>
              </p:cNvSpPr>
              <p:nvPr/>
            </p:nvSpPr>
            <p:spPr bwMode="auto">
              <a:xfrm>
                <a:off x="1329" y="2185"/>
                <a:ext cx="85" cy="56"/>
              </a:xfrm>
              <a:custGeom>
                <a:avLst/>
                <a:gdLst>
                  <a:gd name="T0" fmla="*/ 54 w 85"/>
                  <a:gd name="T1" fmla="*/ 9 h 56"/>
                  <a:gd name="T2" fmla="*/ 49 w 85"/>
                  <a:gd name="T3" fmla="*/ 11 h 56"/>
                  <a:gd name="T4" fmla="*/ 43 w 85"/>
                  <a:gd name="T5" fmla="*/ 15 h 56"/>
                  <a:gd name="T6" fmla="*/ 40 w 85"/>
                  <a:gd name="T7" fmla="*/ 17 h 56"/>
                  <a:gd name="T8" fmla="*/ 39 w 85"/>
                  <a:gd name="T9" fmla="*/ 19 h 56"/>
                  <a:gd name="T10" fmla="*/ 38 w 85"/>
                  <a:gd name="T11" fmla="*/ 23 h 56"/>
                  <a:gd name="T12" fmla="*/ 38 w 85"/>
                  <a:gd name="T13" fmla="*/ 29 h 56"/>
                  <a:gd name="T14" fmla="*/ 39 w 85"/>
                  <a:gd name="T15" fmla="*/ 31 h 56"/>
                  <a:gd name="T16" fmla="*/ 40 w 85"/>
                  <a:gd name="T17" fmla="*/ 33 h 56"/>
                  <a:gd name="T18" fmla="*/ 42 w 85"/>
                  <a:gd name="T19" fmla="*/ 35 h 56"/>
                  <a:gd name="T20" fmla="*/ 44 w 85"/>
                  <a:gd name="T21" fmla="*/ 38 h 56"/>
                  <a:gd name="T22" fmla="*/ 76 w 85"/>
                  <a:gd name="T23" fmla="*/ 38 h 56"/>
                  <a:gd name="T24" fmla="*/ 78 w 85"/>
                  <a:gd name="T25" fmla="*/ 36 h 56"/>
                  <a:gd name="T26" fmla="*/ 79 w 85"/>
                  <a:gd name="T27" fmla="*/ 34 h 56"/>
                  <a:gd name="T28" fmla="*/ 81 w 85"/>
                  <a:gd name="T29" fmla="*/ 31 h 56"/>
                  <a:gd name="T30" fmla="*/ 81 w 85"/>
                  <a:gd name="T31" fmla="*/ 29 h 56"/>
                  <a:gd name="T32" fmla="*/ 82 w 85"/>
                  <a:gd name="T33" fmla="*/ 27 h 56"/>
                  <a:gd name="T34" fmla="*/ 82 w 85"/>
                  <a:gd name="T35" fmla="*/ 25 h 56"/>
                  <a:gd name="T36" fmla="*/ 81 w 85"/>
                  <a:gd name="T37" fmla="*/ 22 h 56"/>
                  <a:gd name="T38" fmla="*/ 79 w 85"/>
                  <a:gd name="T39" fmla="*/ 18 h 56"/>
                  <a:gd name="T40" fmla="*/ 76 w 85"/>
                  <a:gd name="T41" fmla="*/ 15 h 56"/>
                  <a:gd name="T42" fmla="*/ 69 w 85"/>
                  <a:gd name="T43" fmla="*/ 11 h 56"/>
                  <a:gd name="T44" fmla="*/ 65 w 85"/>
                  <a:gd name="T45" fmla="*/ 11 h 56"/>
                  <a:gd name="T46" fmla="*/ 59 w 85"/>
                  <a:gd name="T47" fmla="*/ 9 h 56"/>
                  <a:gd name="T48" fmla="*/ 54 w 85"/>
                  <a:gd name="T49" fmla="*/ 9 h 56"/>
                  <a:gd name="T50" fmla="*/ 56 w 85"/>
                  <a:gd name="T51" fmla="*/ 0 h 56"/>
                  <a:gd name="T52" fmla="*/ 68 w 85"/>
                  <a:gd name="T53" fmla="*/ 3 h 56"/>
                  <a:gd name="T54" fmla="*/ 78 w 85"/>
                  <a:gd name="T55" fmla="*/ 9 h 56"/>
                  <a:gd name="T56" fmla="*/ 83 w 85"/>
                  <a:gd name="T57" fmla="*/ 18 h 56"/>
                  <a:gd name="T58" fmla="*/ 85 w 85"/>
                  <a:gd name="T59" fmla="*/ 27 h 56"/>
                  <a:gd name="T60" fmla="*/ 85 w 85"/>
                  <a:gd name="T61" fmla="*/ 34 h 56"/>
                  <a:gd name="T62" fmla="*/ 84 w 85"/>
                  <a:gd name="T63" fmla="*/ 38 h 56"/>
                  <a:gd name="T64" fmla="*/ 83 w 85"/>
                  <a:gd name="T65" fmla="*/ 41 h 56"/>
                  <a:gd name="T66" fmla="*/ 79 w 85"/>
                  <a:gd name="T67" fmla="*/ 48 h 56"/>
                  <a:gd name="T68" fmla="*/ 9 w 85"/>
                  <a:gd name="T69" fmla="*/ 48 h 56"/>
                  <a:gd name="T70" fmla="*/ 6 w 85"/>
                  <a:gd name="T71" fmla="*/ 50 h 56"/>
                  <a:gd name="T72" fmla="*/ 6 w 85"/>
                  <a:gd name="T73" fmla="*/ 53 h 56"/>
                  <a:gd name="T74" fmla="*/ 7 w 85"/>
                  <a:gd name="T75" fmla="*/ 54 h 56"/>
                  <a:gd name="T76" fmla="*/ 6 w 85"/>
                  <a:gd name="T77" fmla="*/ 56 h 56"/>
                  <a:gd name="T78" fmla="*/ 0 w 85"/>
                  <a:gd name="T79" fmla="*/ 40 h 56"/>
                  <a:gd name="T80" fmla="*/ 0 w 85"/>
                  <a:gd name="T81" fmla="*/ 38 h 56"/>
                  <a:gd name="T82" fmla="*/ 40 w 85"/>
                  <a:gd name="T83" fmla="*/ 38 h 56"/>
                  <a:gd name="T84" fmla="*/ 32 w 85"/>
                  <a:gd name="T85" fmla="*/ 29 h 56"/>
                  <a:gd name="T86" fmla="*/ 29 w 85"/>
                  <a:gd name="T87" fmla="*/ 20 h 56"/>
                  <a:gd name="T88" fmla="*/ 29 w 85"/>
                  <a:gd name="T89" fmla="*/ 16 h 56"/>
                  <a:gd name="T90" fmla="*/ 31 w 85"/>
                  <a:gd name="T91" fmla="*/ 13 h 56"/>
                  <a:gd name="T92" fmla="*/ 33 w 85"/>
                  <a:gd name="T93" fmla="*/ 9 h 56"/>
                  <a:gd name="T94" fmla="*/ 36 w 85"/>
                  <a:gd name="T95" fmla="*/ 6 h 56"/>
                  <a:gd name="T96" fmla="*/ 44 w 85"/>
                  <a:gd name="T97" fmla="*/ 2 h 56"/>
                  <a:gd name="T98" fmla="*/ 56 w 85"/>
                  <a:gd name="T99" fmla="*/ 0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
                  <a:gd name="T151" fmla="*/ 0 h 56"/>
                  <a:gd name="T152" fmla="*/ 85 w 85"/>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 h="56">
                    <a:moveTo>
                      <a:pt x="54" y="9"/>
                    </a:moveTo>
                    <a:lnTo>
                      <a:pt x="49" y="11"/>
                    </a:lnTo>
                    <a:lnTo>
                      <a:pt x="43" y="15"/>
                    </a:lnTo>
                    <a:lnTo>
                      <a:pt x="40" y="17"/>
                    </a:lnTo>
                    <a:lnTo>
                      <a:pt x="39" y="19"/>
                    </a:lnTo>
                    <a:lnTo>
                      <a:pt x="38" y="23"/>
                    </a:lnTo>
                    <a:lnTo>
                      <a:pt x="38" y="29"/>
                    </a:lnTo>
                    <a:lnTo>
                      <a:pt x="39" y="31"/>
                    </a:lnTo>
                    <a:lnTo>
                      <a:pt x="40" y="33"/>
                    </a:lnTo>
                    <a:lnTo>
                      <a:pt x="42" y="35"/>
                    </a:lnTo>
                    <a:lnTo>
                      <a:pt x="44" y="38"/>
                    </a:lnTo>
                    <a:lnTo>
                      <a:pt x="76" y="38"/>
                    </a:lnTo>
                    <a:lnTo>
                      <a:pt x="78" y="36"/>
                    </a:lnTo>
                    <a:lnTo>
                      <a:pt x="79" y="34"/>
                    </a:lnTo>
                    <a:lnTo>
                      <a:pt x="81" y="31"/>
                    </a:lnTo>
                    <a:lnTo>
                      <a:pt x="81" y="29"/>
                    </a:lnTo>
                    <a:lnTo>
                      <a:pt x="82" y="27"/>
                    </a:lnTo>
                    <a:lnTo>
                      <a:pt x="82" y="25"/>
                    </a:lnTo>
                    <a:lnTo>
                      <a:pt x="81" y="22"/>
                    </a:lnTo>
                    <a:lnTo>
                      <a:pt x="79" y="18"/>
                    </a:lnTo>
                    <a:lnTo>
                      <a:pt x="76" y="15"/>
                    </a:lnTo>
                    <a:lnTo>
                      <a:pt x="69" y="11"/>
                    </a:lnTo>
                    <a:lnTo>
                      <a:pt x="65" y="11"/>
                    </a:lnTo>
                    <a:lnTo>
                      <a:pt x="59" y="9"/>
                    </a:lnTo>
                    <a:lnTo>
                      <a:pt x="54" y="9"/>
                    </a:lnTo>
                    <a:close/>
                    <a:moveTo>
                      <a:pt x="56" y="0"/>
                    </a:moveTo>
                    <a:lnTo>
                      <a:pt x="68" y="3"/>
                    </a:lnTo>
                    <a:lnTo>
                      <a:pt x="78" y="9"/>
                    </a:lnTo>
                    <a:lnTo>
                      <a:pt x="83" y="18"/>
                    </a:lnTo>
                    <a:lnTo>
                      <a:pt x="85" y="27"/>
                    </a:lnTo>
                    <a:lnTo>
                      <a:pt x="85" y="34"/>
                    </a:lnTo>
                    <a:lnTo>
                      <a:pt x="84" y="38"/>
                    </a:lnTo>
                    <a:lnTo>
                      <a:pt x="83" y="41"/>
                    </a:lnTo>
                    <a:lnTo>
                      <a:pt x="79" y="48"/>
                    </a:lnTo>
                    <a:lnTo>
                      <a:pt x="9" y="48"/>
                    </a:lnTo>
                    <a:lnTo>
                      <a:pt x="6" y="50"/>
                    </a:lnTo>
                    <a:lnTo>
                      <a:pt x="6" y="53"/>
                    </a:lnTo>
                    <a:lnTo>
                      <a:pt x="7" y="54"/>
                    </a:lnTo>
                    <a:lnTo>
                      <a:pt x="6" y="56"/>
                    </a:lnTo>
                    <a:lnTo>
                      <a:pt x="0" y="40"/>
                    </a:lnTo>
                    <a:lnTo>
                      <a:pt x="0" y="38"/>
                    </a:lnTo>
                    <a:lnTo>
                      <a:pt x="40" y="38"/>
                    </a:lnTo>
                    <a:lnTo>
                      <a:pt x="32" y="29"/>
                    </a:lnTo>
                    <a:lnTo>
                      <a:pt x="29" y="20"/>
                    </a:lnTo>
                    <a:lnTo>
                      <a:pt x="29" y="16"/>
                    </a:lnTo>
                    <a:lnTo>
                      <a:pt x="31" y="13"/>
                    </a:lnTo>
                    <a:lnTo>
                      <a:pt x="33" y="9"/>
                    </a:lnTo>
                    <a:lnTo>
                      <a:pt x="36" y="6"/>
                    </a:lnTo>
                    <a:lnTo>
                      <a:pt x="44" y="2"/>
                    </a:lnTo>
                    <a:lnTo>
                      <a:pt x="5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92" name="Freeform 371"/>
              <p:cNvSpPr>
                <a:spLocks/>
              </p:cNvSpPr>
              <p:nvPr/>
            </p:nvSpPr>
            <p:spPr bwMode="auto">
              <a:xfrm>
                <a:off x="1329" y="2147"/>
                <a:ext cx="85" cy="34"/>
              </a:xfrm>
              <a:custGeom>
                <a:avLst/>
                <a:gdLst>
                  <a:gd name="T0" fmla="*/ 0 w 85"/>
                  <a:gd name="T1" fmla="*/ 0 h 34"/>
                  <a:gd name="T2" fmla="*/ 85 w 85"/>
                  <a:gd name="T3" fmla="*/ 29 h 34"/>
                  <a:gd name="T4" fmla="*/ 85 w 85"/>
                  <a:gd name="T5" fmla="*/ 34 h 34"/>
                  <a:gd name="T6" fmla="*/ 0 w 85"/>
                  <a:gd name="T7" fmla="*/ 5 h 34"/>
                  <a:gd name="T8" fmla="*/ 0 w 85"/>
                  <a:gd name="T9" fmla="*/ 0 h 34"/>
                  <a:gd name="T10" fmla="*/ 0 60000 65536"/>
                  <a:gd name="T11" fmla="*/ 0 60000 65536"/>
                  <a:gd name="T12" fmla="*/ 0 60000 65536"/>
                  <a:gd name="T13" fmla="*/ 0 60000 65536"/>
                  <a:gd name="T14" fmla="*/ 0 60000 65536"/>
                  <a:gd name="T15" fmla="*/ 0 w 85"/>
                  <a:gd name="T16" fmla="*/ 0 h 34"/>
                  <a:gd name="T17" fmla="*/ 85 w 85"/>
                  <a:gd name="T18" fmla="*/ 34 h 34"/>
                </a:gdLst>
                <a:ahLst/>
                <a:cxnLst>
                  <a:cxn ang="T10">
                    <a:pos x="T0" y="T1"/>
                  </a:cxn>
                  <a:cxn ang="T11">
                    <a:pos x="T2" y="T3"/>
                  </a:cxn>
                  <a:cxn ang="T12">
                    <a:pos x="T4" y="T5"/>
                  </a:cxn>
                  <a:cxn ang="T13">
                    <a:pos x="T6" y="T7"/>
                  </a:cxn>
                  <a:cxn ang="T14">
                    <a:pos x="T8" y="T9"/>
                  </a:cxn>
                </a:cxnLst>
                <a:rect l="T15" t="T16" r="T17" b="T18"/>
                <a:pathLst>
                  <a:path w="85" h="34">
                    <a:moveTo>
                      <a:pt x="0" y="0"/>
                    </a:moveTo>
                    <a:lnTo>
                      <a:pt x="85" y="29"/>
                    </a:lnTo>
                    <a:lnTo>
                      <a:pt x="85" y="34"/>
                    </a:lnTo>
                    <a:lnTo>
                      <a:pt x="0" y="5"/>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93" name="Freeform 372"/>
              <p:cNvSpPr>
                <a:spLocks/>
              </p:cNvSpPr>
              <p:nvPr/>
            </p:nvSpPr>
            <p:spPr bwMode="auto">
              <a:xfrm>
                <a:off x="1332" y="2060"/>
                <a:ext cx="82" cy="82"/>
              </a:xfrm>
              <a:custGeom>
                <a:avLst/>
                <a:gdLst>
                  <a:gd name="T0" fmla="*/ 39 w 82"/>
                  <a:gd name="T1" fmla="*/ 0 h 82"/>
                  <a:gd name="T2" fmla="*/ 41 w 82"/>
                  <a:gd name="T3" fmla="*/ 6 h 82"/>
                  <a:gd name="T4" fmla="*/ 44 w 82"/>
                  <a:gd name="T5" fmla="*/ 9 h 82"/>
                  <a:gd name="T6" fmla="*/ 77 w 82"/>
                  <a:gd name="T7" fmla="*/ 14 h 82"/>
                  <a:gd name="T8" fmla="*/ 82 w 82"/>
                  <a:gd name="T9" fmla="*/ 27 h 82"/>
                  <a:gd name="T10" fmla="*/ 81 w 82"/>
                  <a:gd name="T11" fmla="*/ 52 h 82"/>
                  <a:gd name="T12" fmla="*/ 67 w 82"/>
                  <a:gd name="T13" fmla="*/ 73 h 82"/>
                  <a:gd name="T14" fmla="*/ 42 w 82"/>
                  <a:gd name="T15" fmla="*/ 82 h 82"/>
                  <a:gd name="T16" fmla="*/ 22 w 82"/>
                  <a:gd name="T17" fmla="*/ 77 h 82"/>
                  <a:gd name="T18" fmla="*/ 4 w 82"/>
                  <a:gd name="T19" fmla="*/ 60 h 82"/>
                  <a:gd name="T20" fmla="*/ 0 w 82"/>
                  <a:gd name="T21" fmla="*/ 39 h 82"/>
                  <a:gd name="T22" fmla="*/ 1 w 82"/>
                  <a:gd name="T23" fmla="*/ 30 h 82"/>
                  <a:gd name="T24" fmla="*/ 2 w 82"/>
                  <a:gd name="T25" fmla="*/ 25 h 82"/>
                  <a:gd name="T26" fmla="*/ 4 w 82"/>
                  <a:gd name="T27" fmla="*/ 18 h 82"/>
                  <a:gd name="T28" fmla="*/ 3 w 82"/>
                  <a:gd name="T29" fmla="*/ 14 h 82"/>
                  <a:gd name="T30" fmla="*/ 0 w 82"/>
                  <a:gd name="T31" fmla="*/ 13 h 82"/>
                  <a:gd name="T32" fmla="*/ 24 w 82"/>
                  <a:gd name="T33" fmla="*/ 10 h 82"/>
                  <a:gd name="T34" fmla="*/ 19 w 82"/>
                  <a:gd name="T35" fmla="*/ 14 h 82"/>
                  <a:gd name="T36" fmla="*/ 11 w 82"/>
                  <a:gd name="T37" fmla="*/ 19 h 82"/>
                  <a:gd name="T38" fmla="*/ 3 w 82"/>
                  <a:gd name="T39" fmla="*/ 38 h 82"/>
                  <a:gd name="T40" fmla="*/ 9 w 82"/>
                  <a:gd name="T41" fmla="*/ 55 h 82"/>
                  <a:gd name="T42" fmla="*/ 26 w 82"/>
                  <a:gd name="T43" fmla="*/ 66 h 82"/>
                  <a:gd name="T44" fmla="*/ 51 w 82"/>
                  <a:gd name="T45" fmla="*/ 67 h 82"/>
                  <a:gd name="T46" fmla="*/ 66 w 82"/>
                  <a:gd name="T47" fmla="*/ 61 h 82"/>
                  <a:gd name="T48" fmla="*/ 73 w 82"/>
                  <a:gd name="T49" fmla="*/ 55 h 82"/>
                  <a:gd name="T50" fmla="*/ 77 w 82"/>
                  <a:gd name="T51" fmla="*/ 47 h 82"/>
                  <a:gd name="T52" fmla="*/ 79 w 82"/>
                  <a:gd name="T53" fmla="*/ 37 h 82"/>
                  <a:gd name="T54" fmla="*/ 78 w 82"/>
                  <a:gd name="T55" fmla="*/ 31 h 82"/>
                  <a:gd name="T56" fmla="*/ 77 w 82"/>
                  <a:gd name="T57" fmla="*/ 26 h 82"/>
                  <a:gd name="T58" fmla="*/ 74 w 82"/>
                  <a:gd name="T59" fmla="*/ 20 h 82"/>
                  <a:gd name="T60" fmla="*/ 44 w 82"/>
                  <a:gd name="T61" fmla="*/ 21 h 82"/>
                  <a:gd name="T62" fmla="*/ 41 w 82"/>
                  <a:gd name="T63" fmla="*/ 22 h 82"/>
                  <a:gd name="T64" fmla="*/ 39 w 82"/>
                  <a:gd name="T65" fmla="*/ 26 h 82"/>
                  <a:gd name="T66" fmla="*/ 37 w 82"/>
                  <a:gd name="T67" fmla="*/ 31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82"/>
                  <a:gd name="T104" fmla="*/ 82 w 82"/>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82">
                    <a:moveTo>
                      <a:pt x="37" y="0"/>
                    </a:moveTo>
                    <a:lnTo>
                      <a:pt x="39" y="0"/>
                    </a:lnTo>
                    <a:lnTo>
                      <a:pt x="39" y="4"/>
                    </a:lnTo>
                    <a:lnTo>
                      <a:pt x="41" y="6"/>
                    </a:lnTo>
                    <a:lnTo>
                      <a:pt x="42" y="8"/>
                    </a:lnTo>
                    <a:lnTo>
                      <a:pt x="44" y="9"/>
                    </a:lnTo>
                    <a:lnTo>
                      <a:pt x="75" y="9"/>
                    </a:lnTo>
                    <a:lnTo>
                      <a:pt x="77" y="14"/>
                    </a:lnTo>
                    <a:lnTo>
                      <a:pt x="80" y="18"/>
                    </a:lnTo>
                    <a:lnTo>
                      <a:pt x="82" y="27"/>
                    </a:lnTo>
                    <a:lnTo>
                      <a:pt x="82" y="38"/>
                    </a:lnTo>
                    <a:lnTo>
                      <a:pt x="81" y="52"/>
                    </a:lnTo>
                    <a:lnTo>
                      <a:pt x="76" y="63"/>
                    </a:lnTo>
                    <a:lnTo>
                      <a:pt x="67" y="73"/>
                    </a:lnTo>
                    <a:lnTo>
                      <a:pt x="56" y="80"/>
                    </a:lnTo>
                    <a:lnTo>
                      <a:pt x="42" y="82"/>
                    </a:lnTo>
                    <a:lnTo>
                      <a:pt x="32" y="81"/>
                    </a:lnTo>
                    <a:lnTo>
                      <a:pt x="22" y="77"/>
                    </a:lnTo>
                    <a:lnTo>
                      <a:pt x="12" y="70"/>
                    </a:lnTo>
                    <a:lnTo>
                      <a:pt x="4" y="60"/>
                    </a:lnTo>
                    <a:lnTo>
                      <a:pt x="1" y="50"/>
                    </a:lnTo>
                    <a:lnTo>
                      <a:pt x="0" y="39"/>
                    </a:lnTo>
                    <a:lnTo>
                      <a:pt x="0" y="34"/>
                    </a:lnTo>
                    <a:lnTo>
                      <a:pt x="1" y="30"/>
                    </a:lnTo>
                    <a:lnTo>
                      <a:pt x="1" y="28"/>
                    </a:lnTo>
                    <a:lnTo>
                      <a:pt x="2" y="25"/>
                    </a:lnTo>
                    <a:lnTo>
                      <a:pt x="3" y="20"/>
                    </a:lnTo>
                    <a:lnTo>
                      <a:pt x="4" y="18"/>
                    </a:lnTo>
                    <a:lnTo>
                      <a:pt x="4" y="15"/>
                    </a:lnTo>
                    <a:lnTo>
                      <a:pt x="3" y="14"/>
                    </a:lnTo>
                    <a:lnTo>
                      <a:pt x="1" y="13"/>
                    </a:lnTo>
                    <a:lnTo>
                      <a:pt x="0" y="13"/>
                    </a:lnTo>
                    <a:lnTo>
                      <a:pt x="0" y="11"/>
                    </a:lnTo>
                    <a:lnTo>
                      <a:pt x="24" y="10"/>
                    </a:lnTo>
                    <a:lnTo>
                      <a:pt x="24" y="11"/>
                    </a:lnTo>
                    <a:lnTo>
                      <a:pt x="19" y="14"/>
                    </a:lnTo>
                    <a:lnTo>
                      <a:pt x="14" y="17"/>
                    </a:lnTo>
                    <a:lnTo>
                      <a:pt x="11" y="19"/>
                    </a:lnTo>
                    <a:lnTo>
                      <a:pt x="6" y="28"/>
                    </a:lnTo>
                    <a:lnTo>
                      <a:pt x="3" y="38"/>
                    </a:lnTo>
                    <a:lnTo>
                      <a:pt x="4" y="48"/>
                    </a:lnTo>
                    <a:lnTo>
                      <a:pt x="9" y="55"/>
                    </a:lnTo>
                    <a:lnTo>
                      <a:pt x="15" y="62"/>
                    </a:lnTo>
                    <a:lnTo>
                      <a:pt x="26" y="66"/>
                    </a:lnTo>
                    <a:lnTo>
                      <a:pt x="40" y="69"/>
                    </a:lnTo>
                    <a:lnTo>
                      <a:pt x="51" y="67"/>
                    </a:lnTo>
                    <a:lnTo>
                      <a:pt x="62" y="63"/>
                    </a:lnTo>
                    <a:lnTo>
                      <a:pt x="66" y="61"/>
                    </a:lnTo>
                    <a:lnTo>
                      <a:pt x="69" y="59"/>
                    </a:lnTo>
                    <a:lnTo>
                      <a:pt x="73" y="55"/>
                    </a:lnTo>
                    <a:lnTo>
                      <a:pt x="75" y="52"/>
                    </a:lnTo>
                    <a:lnTo>
                      <a:pt x="77" y="47"/>
                    </a:lnTo>
                    <a:lnTo>
                      <a:pt x="78" y="42"/>
                    </a:lnTo>
                    <a:lnTo>
                      <a:pt x="79" y="37"/>
                    </a:lnTo>
                    <a:lnTo>
                      <a:pt x="79" y="34"/>
                    </a:lnTo>
                    <a:lnTo>
                      <a:pt x="78" y="31"/>
                    </a:lnTo>
                    <a:lnTo>
                      <a:pt x="78" y="28"/>
                    </a:lnTo>
                    <a:lnTo>
                      <a:pt x="77" y="26"/>
                    </a:lnTo>
                    <a:lnTo>
                      <a:pt x="76" y="22"/>
                    </a:lnTo>
                    <a:lnTo>
                      <a:pt x="74" y="20"/>
                    </a:lnTo>
                    <a:lnTo>
                      <a:pt x="46" y="20"/>
                    </a:lnTo>
                    <a:lnTo>
                      <a:pt x="44" y="21"/>
                    </a:lnTo>
                    <a:lnTo>
                      <a:pt x="42" y="21"/>
                    </a:lnTo>
                    <a:lnTo>
                      <a:pt x="41" y="22"/>
                    </a:lnTo>
                    <a:lnTo>
                      <a:pt x="40" y="25"/>
                    </a:lnTo>
                    <a:lnTo>
                      <a:pt x="39" y="26"/>
                    </a:lnTo>
                    <a:lnTo>
                      <a:pt x="39" y="31"/>
                    </a:lnTo>
                    <a:lnTo>
                      <a:pt x="37" y="31"/>
                    </a:lnTo>
                    <a:lnTo>
                      <a:pt x="37"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94" name="Freeform 373"/>
              <p:cNvSpPr>
                <a:spLocks noEditPoints="1"/>
              </p:cNvSpPr>
              <p:nvPr/>
            </p:nvSpPr>
            <p:spPr bwMode="auto">
              <a:xfrm>
                <a:off x="1358" y="2011"/>
                <a:ext cx="56" cy="45"/>
              </a:xfrm>
              <a:custGeom>
                <a:avLst/>
                <a:gdLst>
                  <a:gd name="T0" fmla="*/ 11 w 56"/>
                  <a:gd name="T1" fmla="*/ 13 h 45"/>
                  <a:gd name="T2" fmla="*/ 10 w 56"/>
                  <a:gd name="T3" fmla="*/ 14 h 45"/>
                  <a:gd name="T4" fmla="*/ 7 w 56"/>
                  <a:gd name="T5" fmla="*/ 15 h 45"/>
                  <a:gd name="T6" fmla="*/ 5 w 56"/>
                  <a:gd name="T7" fmla="*/ 18 h 45"/>
                  <a:gd name="T8" fmla="*/ 4 w 56"/>
                  <a:gd name="T9" fmla="*/ 20 h 45"/>
                  <a:gd name="T10" fmla="*/ 4 w 56"/>
                  <a:gd name="T11" fmla="*/ 27 h 45"/>
                  <a:gd name="T12" fmla="*/ 6 w 56"/>
                  <a:gd name="T13" fmla="*/ 30 h 45"/>
                  <a:gd name="T14" fmla="*/ 7 w 56"/>
                  <a:gd name="T15" fmla="*/ 33 h 45"/>
                  <a:gd name="T16" fmla="*/ 10 w 56"/>
                  <a:gd name="T17" fmla="*/ 35 h 45"/>
                  <a:gd name="T18" fmla="*/ 14 w 56"/>
                  <a:gd name="T19" fmla="*/ 36 h 45"/>
                  <a:gd name="T20" fmla="*/ 18 w 56"/>
                  <a:gd name="T21" fmla="*/ 36 h 45"/>
                  <a:gd name="T22" fmla="*/ 18 w 56"/>
                  <a:gd name="T23" fmla="*/ 13 h 45"/>
                  <a:gd name="T24" fmla="*/ 11 w 56"/>
                  <a:gd name="T25" fmla="*/ 13 h 45"/>
                  <a:gd name="T26" fmla="*/ 21 w 56"/>
                  <a:gd name="T27" fmla="*/ 0 h 45"/>
                  <a:gd name="T28" fmla="*/ 21 w 56"/>
                  <a:gd name="T29" fmla="*/ 36 h 45"/>
                  <a:gd name="T30" fmla="*/ 32 w 56"/>
                  <a:gd name="T31" fmla="*/ 35 h 45"/>
                  <a:gd name="T32" fmla="*/ 40 w 56"/>
                  <a:gd name="T33" fmla="*/ 31 h 45"/>
                  <a:gd name="T34" fmla="*/ 47 w 56"/>
                  <a:gd name="T35" fmla="*/ 21 h 45"/>
                  <a:gd name="T36" fmla="*/ 47 w 56"/>
                  <a:gd name="T37" fmla="*/ 13 h 45"/>
                  <a:gd name="T38" fmla="*/ 45 w 56"/>
                  <a:gd name="T39" fmla="*/ 11 h 45"/>
                  <a:gd name="T40" fmla="*/ 44 w 56"/>
                  <a:gd name="T41" fmla="*/ 8 h 45"/>
                  <a:gd name="T42" fmla="*/ 42 w 56"/>
                  <a:gd name="T43" fmla="*/ 5 h 45"/>
                  <a:gd name="T44" fmla="*/ 39 w 56"/>
                  <a:gd name="T45" fmla="*/ 3 h 45"/>
                  <a:gd name="T46" fmla="*/ 34 w 56"/>
                  <a:gd name="T47" fmla="*/ 1 h 45"/>
                  <a:gd name="T48" fmla="*/ 36 w 56"/>
                  <a:gd name="T49" fmla="*/ 0 h 45"/>
                  <a:gd name="T50" fmla="*/ 47 w 56"/>
                  <a:gd name="T51" fmla="*/ 4 h 45"/>
                  <a:gd name="T52" fmla="*/ 50 w 56"/>
                  <a:gd name="T53" fmla="*/ 8 h 45"/>
                  <a:gd name="T54" fmla="*/ 53 w 56"/>
                  <a:gd name="T55" fmla="*/ 12 h 45"/>
                  <a:gd name="T56" fmla="*/ 55 w 56"/>
                  <a:gd name="T57" fmla="*/ 16 h 45"/>
                  <a:gd name="T58" fmla="*/ 56 w 56"/>
                  <a:gd name="T59" fmla="*/ 22 h 45"/>
                  <a:gd name="T60" fmla="*/ 56 w 56"/>
                  <a:gd name="T61" fmla="*/ 26 h 45"/>
                  <a:gd name="T62" fmla="*/ 52 w 56"/>
                  <a:gd name="T63" fmla="*/ 35 h 45"/>
                  <a:gd name="T64" fmla="*/ 49 w 56"/>
                  <a:gd name="T65" fmla="*/ 40 h 45"/>
                  <a:gd name="T66" fmla="*/ 40 w 56"/>
                  <a:gd name="T67" fmla="*/ 44 h 45"/>
                  <a:gd name="T68" fmla="*/ 29 w 56"/>
                  <a:gd name="T69" fmla="*/ 45 h 45"/>
                  <a:gd name="T70" fmla="*/ 17 w 56"/>
                  <a:gd name="T71" fmla="*/ 44 h 45"/>
                  <a:gd name="T72" fmla="*/ 7 w 56"/>
                  <a:gd name="T73" fmla="*/ 38 h 45"/>
                  <a:gd name="T74" fmla="*/ 2 w 56"/>
                  <a:gd name="T75" fmla="*/ 31 h 45"/>
                  <a:gd name="T76" fmla="*/ 0 w 56"/>
                  <a:gd name="T77" fmla="*/ 20 h 45"/>
                  <a:gd name="T78" fmla="*/ 0 w 56"/>
                  <a:gd name="T79" fmla="*/ 15 h 45"/>
                  <a:gd name="T80" fmla="*/ 2 w 56"/>
                  <a:gd name="T81" fmla="*/ 12 h 45"/>
                  <a:gd name="T82" fmla="*/ 4 w 56"/>
                  <a:gd name="T83" fmla="*/ 9 h 45"/>
                  <a:gd name="T84" fmla="*/ 6 w 56"/>
                  <a:gd name="T85" fmla="*/ 7 h 45"/>
                  <a:gd name="T86" fmla="*/ 13 w 56"/>
                  <a:gd name="T87" fmla="*/ 2 h 45"/>
                  <a:gd name="T88" fmla="*/ 21 w 56"/>
                  <a:gd name="T89" fmla="*/ 0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45"/>
                  <a:gd name="T137" fmla="*/ 56 w 56"/>
                  <a:gd name="T138" fmla="*/ 45 h 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45">
                    <a:moveTo>
                      <a:pt x="11" y="13"/>
                    </a:moveTo>
                    <a:lnTo>
                      <a:pt x="10" y="14"/>
                    </a:lnTo>
                    <a:lnTo>
                      <a:pt x="7" y="15"/>
                    </a:lnTo>
                    <a:lnTo>
                      <a:pt x="5" y="18"/>
                    </a:lnTo>
                    <a:lnTo>
                      <a:pt x="4" y="20"/>
                    </a:lnTo>
                    <a:lnTo>
                      <a:pt x="4" y="27"/>
                    </a:lnTo>
                    <a:lnTo>
                      <a:pt x="6" y="30"/>
                    </a:lnTo>
                    <a:lnTo>
                      <a:pt x="7" y="33"/>
                    </a:lnTo>
                    <a:lnTo>
                      <a:pt x="10" y="35"/>
                    </a:lnTo>
                    <a:lnTo>
                      <a:pt x="14" y="36"/>
                    </a:lnTo>
                    <a:lnTo>
                      <a:pt x="18" y="36"/>
                    </a:lnTo>
                    <a:lnTo>
                      <a:pt x="18" y="13"/>
                    </a:lnTo>
                    <a:lnTo>
                      <a:pt x="11" y="13"/>
                    </a:lnTo>
                    <a:close/>
                    <a:moveTo>
                      <a:pt x="21" y="0"/>
                    </a:moveTo>
                    <a:lnTo>
                      <a:pt x="21" y="36"/>
                    </a:lnTo>
                    <a:lnTo>
                      <a:pt x="32" y="35"/>
                    </a:lnTo>
                    <a:lnTo>
                      <a:pt x="40" y="31"/>
                    </a:lnTo>
                    <a:lnTo>
                      <a:pt x="47" y="21"/>
                    </a:lnTo>
                    <a:lnTo>
                      <a:pt x="47" y="13"/>
                    </a:lnTo>
                    <a:lnTo>
                      <a:pt x="45" y="11"/>
                    </a:lnTo>
                    <a:lnTo>
                      <a:pt x="44" y="8"/>
                    </a:lnTo>
                    <a:lnTo>
                      <a:pt x="42" y="5"/>
                    </a:lnTo>
                    <a:lnTo>
                      <a:pt x="39" y="3"/>
                    </a:lnTo>
                    <a:lnTo>
                      <a:pt x="34" y="1"/>
                    </a:lnTo>
                    <a:lnTo>
                      <a:pt x="36" y="0"/>
                    </a:lnTo>
                    <a:lnTo>
                      <a:pt x="47" y="4"/>
                    </a:lnTo>
                    <a:lnTo>
                      <a:pt x="50" y="8"/>
                    </a:lnTo>
                    <a:lnTo>
                      <a:pt x="53" y="12"/>
                    </a:lnTo>
                    <a:lnTo>
                      <a:pt x="55" y="16"/>
                    </a:lnTo>
                    <a:lnTo>
                      <a:pt x="56" y="22"/>
                    </a:lnTo>
                    <a:lnTo>
                      <a:pt x="56" y="26"/>
                    </a:lnTo>
                    <a:lnTo>
                      <a:pt x="52" y="35"/>
                    </a:lnTo>
                    <a:lnTo>
                      <a:pt x="49" y="40"/>
                    </a:lnTo>
                    <a:lnTo>
                      <a:pt x="40" y="44"/>
                    </a:lnTo>
                    <a:lnTo>
                      <a:pt x="29" y="45"/>
                    </a:lnTo>
                    <a:lnTo>
                      <a:pt x="17" y="44"/>
                    </a:lnTo>
                    <a:lnTo>
                      <a:pt x="7" y="38"/>
                    </a:lnTo>
                    <a:lnTo>
                      <a:pt x="2" y="31"/>
                    </a:lnTo>
                    <a:lnTo>
                      <a:pt x="0" y="20"/>
                    </a:lnTo>
                    <a:lnTo>
                      <a:pt x="0" y="15"/>
                    </a:lnTo>
                    <a:lnTo>
                      <a:pt x="2" y="12"/>
                    </a:lnTo>
                    <a:lnTo>
                      <a:pt x="4" y="9"/>
                    </a:lnTo>
                    <a:lnTo>
                      <a:pt x="6" y="7"/>
                    </a:lnTo>
                    <a:lnTo>
                      <a:pt x="13"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95" name="Freeform 374"/>
              <p:cNvSpPr>
                <a:spLocks/>
              </p:cNvSpPr>
              <p:nvPr/>
            </p:nvSpPr>
            <p:spPr bwMode="auto">
              <a:xfrm>
                <a:off x="1333" y="1921"/>
                <a:ext cx="81" cy="83"/>
              </a:xfrm>
              <a:custGeom>
                <a:avLst/>
                <a:gdLst>
                  <a:gd name="T0" fmla="*/ 0 w 81"/>
                  <a:gd name="T1" fmla="*/ 0 h 83"/>
                  <a:gd name="T2" fmla="*/ 1 w 81"/>
                  <a:gd name="T3" fmla="*/ 0 h 83"/>
                  <a:gd name="T4" fmla="*/ 1 w 81"/>
                  <a:gd name="T5" fmla="*/ 2 h 83"/>
                  <a:gd name="T6" fmla="*/ 2 w 81"/>
                  <a:gd name="T7" fmla="*/ 4 h 83"/>
                  <a:gd name="T8" fmla="*/ 3 w 81"/>
                  <a:gd name="T9" fmla="*/ 5 h 83"/>
                  <a:gd name="T10" fmla="*/ 13 w 81"/>
                  <a:gd name="T11" fmla="*/ 12 h 83"/>
                  <a:gd name="T12" fmla="*/ 81 w 81"/>
                  <a:gd name="T13" fmla="*/ 38 h 83"/>
                  <a:gd name="T14" fmla="*/ 81 w 81"/>
                  <a:gd name="T15" fmla="*/ 41 h 83"/>
                  <a:gd name="T16" fmla="*/ 13 w 81"/>
                  <a:gd name="T17" fmla="*/ 71 h 83"/>
                  <a:gd name="T18" fmla="*/ 9 w 81"/>
                  <a:gd name="T19" fmla="*/ 74 h 83"/>
                  <a:gd name="T20" fmla="*/ 6 w 81"/>
                  <a:gd name="T21" fmla="*/ 75 h 83"/>
                  <a:gd name="T22" fmla="*/ 3 w 81"/>
                  <a:gd name="T23" fmla="*/ 77 h 83"/>
                  <a:gd name="T24" fmla="*/ 2 w 81"/>
                  <a:gd name="T25" fmla="*/ 79 h 83"/>
                  <a:gd name="T26" fmla="*/ 2 w 81"/>
                  <a:gd name="T27" fmla="*/ 80 h 83"/>
                  <a:gd name="T28" fmla="*/ 1 w 81"/>
                  <a:gd name="T29" fmla="*/ 81 h 83"/>
                  <a:gd name="T30" fmla="*/ 1 w 81"/>
                  <a:gd name="T31" fmla="*/ 83 h 83"/>
                  <a:gd name="T32" fmla="*/ 0 w 81"/>
                  <a:gd name="T33" fmla="*/ 83 h 83"/>
                  <a:gd name="T34" fmla="*/ 0 w 81"/>
                  <a:gd name="T35" fmla="*/ 52 h 83"/>
                  <a:gd name="T36" fmla="*/ 1 w 81"/>
                  <a:gd name="T37" fmla="*/ 52 h 83"/>
                  <a:gd name="T38" fmla="*/ 1 w 81"/>
                  <a:gd name="T39" fmla="*/ 55 h 83"/>
                  <a:gd name="T40" fmla="*/ 2 w 81"/>
                  <a:gd name="T41" fmla="*/ 57 h 83"/>
                  <a:gd name="T42" fmla="*/ 2 w 81"/>
                  <a:gd name="T43" fmla="*/ 58 h 83"/>
                  <a:gd name="T44" fmla="*/ 5 w 81"/>
                  <a:gd name="T45" fmla="*/ 60 h 83"/>
                  <a:gd name="T46" fmla="*/ 6 w 81"/>
                  <a:gd name="T47" fmla="*/ 60 h 83"/>
                  <a:gd name="T48" fmla="*/ 12 w 81"/>
                  <a:gd name="T49" fmla="*/ 58 h 83"/>
                  <a:gd name="T50" fmla="*/ 17 w 81"/>
                  <a:gd name="T51" fmla="*/ 57 h 83"/>
                  <a:gd name="T52" fmla="*/ 63 w 81"/>
                  <a:gd name="T53" fmla="*/ 36 h 83"/>
                  <a:gd name="T54" fmla="*/ 17 w 81"/>
                  <a:gd name="T55" fmla="*/ 19 h 83"/>
                  <a:gd name="T56" fmla="*/ 12 w 81"/>
                  <a:gd name="T57" fmla="*/ 17 h 83"/>
                  <a:gd name="T58" fmla="*/ 9 w 81"/>
                  <a:gd name="T59" fmla="*/ 16 h 83"/>
                  <a:gd name="T60" fmla="*/ 5 w 81"/>
                  <a:gd name="T61" fmla="*/ 16 h 83"/>
                  <a:gd name="T62" fmla="*/ 2 w 81"/>
                  <a:gd name="T63" fmla="*/ 19 h 83"/>
                  <a:gd name="T64" fmla="*/ 1 w 81"/>
                  <a:gd name="T65" fmla="*/ 21 h 83"/>
                  <a:gd name="T66" fmla="*/ 1 w 81"/>
                  <a:gd name="T67" fmla="*/ 25 h 83"/>
                  <a:gd name="T68" fmla="*/ 0 w 81"/>
                  <a:gd name="T69" fmla="*/ 25 h 83"/>
                  <a:gd name="T70" fmla="*/ 0 w 81"/>
                  <a:gd name="T71" fmla="*/ 0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83"/>
                  <a:gd name="T110" fmla="*/ 81 w 81"/>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83">
                    <a:moveTo>
                      <a:pt x="0" y="0"/>
                    </a:moveTo>
                    <a:lnTo>
                      <a:pt x="1" y="0"/>
                    </a:lnTo>
                    <a:lnTo>
                      <a:pt x="1" y="2"/>
                    </a:lnTo>
                    <a:lnTo>
                      <a:pt x="2" y="4"/>
                    </a:lnTo>
                    <a:lnTo>
                      <a:pt x="3" y="5"/>
                    </a:lnTo>
                    <a:lnTo>
                      <a:pt x="13" y="12"/>
                    </a:lnTo>
                    <a:lnTo>
                      <a:pt x="81" y="38"/>
                    </a:lnTo>
                    <a:lnTo>
                      <a:pt x="81" y="41"/>
                    </a:lnTo>
                    <a:lnTo>
                      <a:pt x="13" y="71"/>
                    </a:lnTo>
                    <a:lnTo>
                      <a:pt x="9" y="74"/>
                    </a:lnTo>
                    <a:lnTo>
                      <a:pt x="6" y="75"/>
                    </a:lnTo>
                    <a:lnTo>
                      <a:pt x="3" y="77"/>
                    </a:lnTo>
                    <a:lnTo>
                      <a:pt x="2" y="79"/>
                    </a:lnTo>
                    <a:lnTo>
                      <a:pt x="2" y="80"/>
                    </a:lnTo>
                    <a:lnTo>
                      <a:pt x="1" y="81"/>
                    </a:lnTo>
                    <a:lnTo>
                      <a:pt x="1" y="83"/>
                    </a:lnTo>
                    <a:lnTo>
                      <a:pt x="0" y="83"/>
                    </a:lnTo>
                    <a:lnTo>
                      <a:pt x="0" y="52"/>
                    </a:lnTo>
                    <a:lnTo>
                      <a:pt x="1" y="52"/>
                    </a:lnTo>
                    <a:lnTo>
                      <a:pt x="1" y="55"/>
                    </a:lnTo>
                    <a:lnTo>
                      <a:pt x="2" y="57"/>
                    </a:lnTo>
                    <a:lnTo>
                      <a:pt x="2" y="58"/>
                    </a:lnTo>
                    <a:lnTo>
                      <a:pt x="5" y="60"/>
                    </a:lnTo>
                    <a:lnTo>
                      <a:pt x="6" y="60"/>
                    </a:lnTo>
                    <a:lnTo>
                      <a:pt x="12" y="58"/>
                    </a:lnTo>
                    <a:lnTo>
                      <a:pt x="17" y="57"/>
                    </a:lnTo>
                    <a:lnTo>
                      <a:pt x="63" y="36"/>
                    </a:lnTo>
                    <a:lnTo>
                      <a:pt x="17" y="19"/>
                    </a:lnTo>
                    <a:lnTo>
                      <a:pt x="12" y="17"/>
                    </a:lnTo>
                    <a:lnTo>
                      <a:pt x="9" y="16"/>
                    </a:lnTo>
                    <a:lnTo>
                      <a:pt x="5" y="16"/>
                    </a:lnTo>
                    <a:lnTo>
                      <a:pt x="2" y="19"/>
                    </a:lnTo>
                    <a:lnTo>
                      <a:pt x="1" y="21"/>
                    </a:lnTo>
                    <a:lnTo>
                      <a:pt x="1" y="25"/>
                    </a:lnTo>
                    <a:lnTo>
                      <a:pt x="0" y="25"/>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96" name="Freeform 375"/>
              <p:cNvSpPr>
                <a:spLocks noEditPoints="1"/>
              </p:cNvSpPr>
              <p:nvPr/>
            </p:nvSpPr>
            <p:spPr bwMode="auto">
              <a:xfrm>
                <a:off x="1295" y="1879"/>
                <a:ext cx="58" cy="38"/>
              </a:xfrm>
              <a:custGeom>
                <a:avLst/>
                <a:gdLst>
                  <a:gd name="T0" fmla="*/ 9 w 58"/>
                  <a:gd name="T1" fmla="*/ 16 h 38"/>
                  <a:gd name="T2" fmla="*/ 37 w 58"/>
                  <a:gd name="T3" fmla="*/ 34 h 38"/>
                  <a:gd name="T4" fmla="*/ 37 w 58"/>
                  <a:gd name="T5" fmla="*/ 16 h 38"/>
                  <a:gd name="T6" fmla="*/ 9 w 58"/>
                  <a:gd name="T7" fmla="*/ 16 h 38"/>
                  <a:gd name="T8" fmla="*/ 37 w 58"/>
                  <a:gd name="T9" fmla="*/ 0 h 38"/>
                  <a:gd name="T10" fmla="*/ 43 w 58"/>
                  <a:gd name="T11" fmla="*/ 0 h 38"/>
                  <a:gd name="T12" fmla="*/ 43 w 58"/>
                  <a:gd name="T13" fmla="*/ 9 h 38"/>
                  <a:gd name="T14" fmla="*/ 58 w 58"/>
                  <a:gd name="T15" fmla="*/ 9 h 38"/>
                  <a:gd name="T16" fmla="*/ 58 w 58"/>
                  <a:gd name="T17" fmla="*/ 16 h 38"/>
                  <a:gd name="T18" fmla="*/ 43 w 58"/>
                  <a:gd name="T19" fmla="*/ 16 h 38"/>
                  <a:gd name="T20" fmla="*/ 43 w 58"/>
                  <a:gd name="T21" fmla="*/ 38 h 38"/>
                  <a:gd name="T22" fmla="*/ 38 w 58"/>
                  <a:gd name="T23" fmla="*/ 38 h 38"/>
                  <a:gd name="T24" fmla="*/ 0 w 58"/>
                  <a:gd name="T25" fmla="*/ 13 h 38"/>
                  <a:gd name="T26" fmla="*/ 0 w 58"/>
                  <a:gd name="T27" fmla="*/ 9 h 38"/>
                  <a:gd name="T28" fmla="*/ 37 w 58"/>
                  <a:gd name="T29" fmla="*/ 9 h 38"/>
                  <a:gd name="T30" fmla="*/ 37 w 58"/>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38"/>
                  <a:gd name="T50" fmla="*/ 58 w 5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38">
                    <a:moveTo>
                      <a:pt x="9" y="16"/>
                    </a:moveTo>
                    <a:lnTo>
                      <a:pt x="37" y="34"/>
                    </a:lnTo>
                    <a:lnTo>
                      <a:pt x="37" y="16"/>
                    </a:lnTo>
                    <a:lnTo>
                      <a:pt x="9" y="16"/>
                    </a:lnTo>
                    <a:close/>
                    <a:moveTo>
                      <a:pt x="37" y="0"/>
                    </a:moveTo>
                    <a:lnTo>
                      <a:pt x="43" y="0"/>
                    </a:lnTo>
                    <a:lnTo>
                      <a:pt x="43" y="9"/>
                    </a:lnTo>
                    <a:lnTo>
                      <a:pt x="58" y="9"/>
                    </a:lnTo>
                    <a:lnTo>
                      <a:pt x="58" y="16"/>
                    </a:lnTo>
                    <a:lnTo>
                      <a:pt x="43" y="16"/>
                    </a:lnTo>
                    <a:lnTo>
                      <a:pt x="43" y="38"/>
                    </a:lnTo>
                    <a:lnTo>
                      <a:pt x="38" y="38"/>
                    </a:lnTo>
                    <a:lnTo>
                      <a:pt x="0" y="13"/>
                    </a:lnTo>
                    <a:lnTo>
                      <a:pt x="0" y="9"/>
                    </a:lnTo>
                    <a:lnTo>
                      <a:pt x="37" y="9"/>
                    </a:lnTo>
                    <a:lnTo>
                      <a:pt x="37"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97" name="Freeform 376"/>
              <p:cNvSpPr>
                <a:spLocks/>
              </p:cNvSpPr>
              <p:nvPr/>
            </p:nvSpPr>
            <p:spPr bwMode="auto">
              <a:xfrm>
                <a:off x="1330" y="1841"/>
                <a:ext cx="109" cy="33"/>
              </a:xfrm>
              <a:custGeom>
                <a:avLst/>
                <a:gdLst>
                  <a:gd name="T0" fmla="*/ 55 w 109"/>
                  <a:gd name="T1" fmla="*/ 0 h 33"/>
                  <a:gd name="T2" fmla="*/ 71 w 109"/>
                  <a:gd name="T3" fmla="*/ 2 h 33"/>
                  <a:gd name="T4" fmla="*/ 87 w 109"/>
                  <a:gd name="T5" fmla="*/ 9 h 33"/>
                  <a:gd name="T6" fmla="*/ 97 w 109"/>
                  <a:gd name="T7" fmla="*/ 15 h 33"/>
                  <a:gd name="T8" fmla="*/ 103 w 109"/>
                  <a:gd name="T9" fmla="*/ 23 h 33"/>
                  <a:gd name="T10" fmla="*/ 109 w 109"/>
                  <a:gd name="T11" fmla="*/ 33 h 33"/>
                  <a:gd name="T12" fmla="*/ 106 w 109"/>
                  <a:gd name="T13" fmla="*/ 33 h 33"/>
                  <a:gd name="T14" fmla="*/ 100 w 109"/>
                  <a:gd name="T15" fmla="*/ 24 h 33"/>
                  <a:gd name="T16" fmla="*/ 94 w 109"/>
                  <a:gd name="T17" fmla="*/ 19 h 33"/>
                  <a:gd name="T18" fmla="*/ 90 w 109"/>
                  <a:gd name="T19" fmla="*/ 17 h 33"/>
                  <a:gd name="T20" fmla="*/ 84 w 109"/>
                  <a:gd name="T21" fmla="*/ 15 h 33"/>
                  <a:gd name="T22" fmla="*/ 78 w 109"/>
                  <a:gd name="T23" fmla="*/ 14 h 33"/>
                  <a:gd name="T24" fmla="*/ 56 w 109"/>
                  <a:gd name="T25" fmla="*/ 11 h 33"/>
                  <a:gd name="T26" fmla="*/ 33 w 109"/>
                  <a:gd name="T27" fmla="*/ 14 h 33"/>
                  <a:gd name="T28" fmla="*/ 28 w 109"/>
                  <a:gd name="T29" fmla="*/ 14 h 33"/>
                  <a:gd name="T30" fmla="*/ 24 w 109"/>
                  <a:gd name="T31" fmla="*/ 15 h 33"/>
                  <a:gd name="T32" fmla="*/ 21 w 109"/>
                  <a:gd name="T33" fmla="*/ 17 h 33"/>
                  <a:gd name="T34" fmla="*/ 17 w 109"/>
                  <a:gd name="T35" fmla="*/ 18 h 33"/>
                  <a:gd name="T36" fmla="*/ 14 w 109"/>
                  <a:gd name="T37" fmla="*/ 21 h 33"/>
                  <a:gd name="T38" fmla="*/ 12 w 109"/>
                  <a:gd name="T39" fmla="*/ 23 h 33"/>
                  <a:gd name="T40" fmla="*/ 9 w 109"/>
                  <a:gd name="T41" fmla="*/ 25 h 33"/>
                  <a:gd name="T42" fmla="*/ 4 w 109"/>
                  <a:gd name="T43" fmla="*/ 29 h 33"/>
                  <a:gd name="T44" fmla="*/ 3 w 109"/>
                  <a:gd name="T45" fmla="*/ 33 h 33"/>
                  <a:gd name="T46" fmla="*/ 0 w 109"/>
                  <a:gd name="T47" fmla="*/ 33 h 33"/>
                  <a:gd name="T48" fmla="*/ 3 w 109"/>
                  <a:gd name="T49" fmla="*/ 26 h 33"/>
                  <a:gd name="T50" fmla="*/ 6 w 109"/>
                  <a:gd name="T51" fmla="*/ 22 h 33"/>
                  <a:gd name="T52" fmla="*/ 11 w 109"/>
                  <a:gd name="T53" fmla="*/ 17 h 33"/>
                  <a:gd name="T54" fmla="*/ 20 w 109"/>
                  <a:gd name="T55" fmla="*/ 10 h 33"/>
                  <a:gd name="T56" fmla="*/ 31 w 109"/>
                  <a:gd name="T57" fmla="*/ 4 h 33"/>
                  <a:gd name="T58" fmla="*/ 42 w 109"/>
                  <a:gd name="T59" fmla="*/ 1 h 33"/>
                  <a:gd name="T60" fmla="*/ 55 w 109"/>
                  <a:gd name="T61" fmla="*/ 0 h 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9"/>
                  <a:gd name="T94" fmla="*/ 0 h 33"/>
                  <a:gd name="T95" fmla="*/ 109 w 109"/>
                  <a:gd name="T96" fmla="*/ 33 h 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9" h="33">
                    <a:moveTo>
                      <a:pt x="55" y="0"/>
                    </a:moveTo>
                    <a:lnTo>
                      <a:pt x="71" y="2"/>
                    </a:lnTo>
                    <a:lnTo>
                      <a:pt x="87" y="9"/>
                    </a:lnTo>
                    <a:lnTo>
                      <a:pt x="97" y="15"/>
                    </a:lnTo>
                    <a:lnTo>
                      <a:pt x="103" y="23"/>
                    </a:lnTo>
                    <a:lnTo>
                      <a:pt x="109" y="33"/>
                    </a:lnTo>
                    <a:lnTo>
                      <a:pt x="106" y="33"/>
                    </a:lnTo>
                    <a:lnTo>
                      <a:pt x="100" y="24"/>
                    </a:lnTo>
                    <a:lnTo>
                      <a:pt x="94" y="19"/>
                    </a:lnTo>
                    <a:lnTo>
                      <a:pt x="90" y="17"/>
                    </a:lnTo>
                    <a:lnTo>
                      <a:pt x="84" y="15"/>
                    </a:lnTo>
                    <a:lnTo>
                      <a:pt x="78" y="14"/>
                    </a:lnTo>
                    <a:lnTo>
                      <a:pt x="56" y="11"/>
                    </a:lnTo>
                    <a:lnTo>
                      <a:pt x="33" y="14"/>
                    </a:lnTo>
                    <a:lnTo>
                      <a:pt x="28" y="14"/>
                    </a:lnTo>
                    <a:lnTo>
                      <a:pt x="24" y="15"/>
                    </a:lnTo>
                    <a:lnTo>
                      <a:pt x="21" y="17"/>
                    </a:lnTo>
                    <a:lnTo>
                      <a:pt x="17" y="18"/>
                    </a:lnTo>
                    <a:lnTo>
                      <a:pt x="14" y="21"/>
                    </a:lnTo>
                    <a:lnTo>
                      <a:pt x="12" y="23"/>
                    </a:lnTo>
                    <a:lnTo>
                      <a:pt x="9" y="25"/>
                    </a:lnTo>
                    <a:lnTo>
                      <a:pt x="4" y="29"/>
                    </a:lnTo>
                    <a:lnTo>
                      <a:pt x="3" y="33"/>
                    </a:lnTo>
                    <a:lnTo>
                      <a:pt x="0" y="33"/>
                    </a:lnTo>
                    <a:lnTo>
                      <a:pt x="3" y="26"/>
                    </a:lnTo>
                    <a:lnTo>
                      <a:pt x="6" y="22"/>
                    </a:lnTo>
                    <a:lnTo>
                      <a:pt x="11" y="17"/>
                    </a:lnTo>
                    <a:lnTo>
                      <a:pt x="20" y="10"/>
                    </a:lnTo>
                    <a:lnTo>
                      <a:pt x="31" y="4"/>
                    </a:lnTo>
                    <a:lnTo>
                      <a:pt x="42" y="1"/>
                    </a:lnTo>
                    <a:lnTo>
                      <a:pt x="55"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98" name="Freeform 377"/>
              <p:cNvSpPr>
                <a:spLocks/>
              </p:cNvSpPr>
              <p:nvPr/>
            </p:nvSpPr>
            <p:spPr bwMode="auto">
              <a:xfrm>
                <a:off x="2630" y="2852"/>
                <a:ext cx="29" cy="63"/>
              </a:xfrm>
              <a:custGeom>
                <a:avLst/>
                <a:gdLst>
                  <a:gd name="T0" fmla="*/ 21 w 29"/>
                  <a:gd name="T1" fmla="*/ 0 h 63"/>
                  <a:gd name="T2" fmla="*/ 25 w 29"/>
                  <a:gd name="T3" fmla="*/ 0 h 63"/>
                  <a:gd name="T4" fmla="*/ 20 w 29"/>
                  <a:gd name="T5" fmla="*/ 16 h 63"/>
                  <a:gd name="T6" fmla="*/ 29 w 29"/>
                  <a:gd name="T7" fmla="*/ 16 h 63"/>
                  <a:gd name="T8" fmla="*/ 29 w 29"/>
                  <a:gd name="T9" fmla="*/ 18 h 63"/>
                  <a:gd name="T10" fmla="*/ 19 w 29"/>
                  <a:gd name="T11" fmla="*/ 18 h 63"/>
                  <a:gd name="T12" fmla="*/ 10 w 29"/>
                  <a:gd name="T13" fmla="*/ 50 h 63"/>
                  <a:gd name="T14" fmla="*/ 9 w 29"/>
                  <a:gd name="T15" fmla="*/ 52 h 63"/>
                  <a:gd name="T16" fmla="*/ 9 w 29"/>
                  <a:gd name="T17" fmla="*/ 59 h 63"/>
                  <a:gd name="T18" fmla="*/ 10 w 29"/>
                  <a:gd name="T19" fmla="*/ 59 h 63"/>
                  <a:gd name="T20" fmla="*/ 12 w 29"/>
                  <a:gd name="T21" fmla="*/ 56 h 63"/>
                  <a:gd name="T22" fmla="*/ 14 w 29"/>
                  <a:gd name="T23" fmla="*/ 56 h 63"/>
                  <a:gd name="T24" fmla="*/ 15 w 29"/>
                  <a:gd name="T25" fmla="*/ 55 h 63"/>
                  <a:gd name="T26" fmla="*/ 16 w 29"/>
                  <a:gd name="T27" fmla="*/ 53 h 63"/>
                  <a:gd name="T28" fmla="*/ 18 w 29"/>
                  <a:gd name="T29" fmla="*/ 51 h 63"/>
                  <a:gd name="T30" fmla="*/ 19 w 29"/>
                  <a:gd name="T31" fmla="*/ 52 h 63"/>
                  <a:gd name="T32" fmla="*/ 17 w 29"/>
                  <a:gd name="T33" fmla="*/ 55 h 63"/>
                  <a:gd name="T34" fmla="*/ 12 w 29"/>
                  <a:gd name="T35" fmla="*/ 60 h 63"/>
                  <a:gd name="T36" fmla="*/ 10 w 29"/>
                  <a:gd name="T37" fmla="*/ 61 h 63"/>
                  <a:gd name="T38" fmla="*/ 8 w 29"/>
                  <a:gd name="T39" fmla="*/ 63 h 63"/>
                  <a:gd name="T40" fmla="*/ 4 w 29"/>
                  <a:gd name="T41" fmla="*/ 63 h 63"/>
                  <a:gd name="T42" fmla="*/ 1 w 29"/>
                  <a:gd name="T43" fmla="*/ 62 h 63"/>
                  <a:gd name="T44" fmla="*/ 0 w 29"/>
                  <a:gd name="T45" fmla="*/ 60 h 63"/>
                  <a:gd name="T46" fmla="*/ 0 w 29"/>
                  <a:gd name="T47" fmla="*/ 56 h 63"/>
                  <a:gd name="T48" fmla="*/ 1 w 29"/>
                  <a:gd name="T49" fmla="*/ 53 h 63"/>
                  <a:gd name="T50" fmla="*/ 3 w 29"/>
                  <a:gd name="T51" fmla="*/ 49 h 63"/>
                  <a:gd name="T52" fmla="*/ 11 w 29"/>
                  <a:gd name="T53" fmla="*/ 18 h 63"/>
                  <a:gd name="T54" fmla="*/ 3 w 29"/>
                  <a:gd name="T55" fmla="*/ 18 h 63"/>
                  <a:gd name="T56" fmla="*/ 4 w 29"/>
                  <a:gd name="T57" fmla="*/ 17 h 63"/>
                  <a:gd name="T58" fmla="*/ 9 w 29"/>
                  <a:gd name="T59" fmla="*/ 15 h 63"/>
                  <a:gd name="T60" fmla="*/ 14 w 29"/>
                  <a:gd name="T61" fmla="*/ 13 h 63"/>
                  <a:gd name="T62" fmla="*/ 18 w 29"/>
                  <a:gd name="T63" fmla="*/ 8 h 63"/>
                  <a:gd name="T64" fmla="*/ 20 w 29"/>
                  <a:gd name="T65" fmla="*/ 5 h 63"/>
                  <a:gd name="T66" fmla="*/ 21 w 29"/>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63"/>
                  <a:gd name="T104" fmla="*/ 29 w 29"/>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63">
                    <a:moveTo>
                      <a:pt x="21" y="0"/>
                    </a:moveTo>
                    <a:lnTo>
                      <a:pt x="25" y="0"/>
                    </a:lnTo>
                    <a:lnTo>
                      <a:pt x="20" y="16"/>
                    </a:lnTo>
                    <a:lnTo>
                      <a:pt x="29" y="16"/>
                    </a:lnTo>
                    <a:lnTo>
                      <a:pt x="29" y="18"/>
                    </a:lnTo>
                    <a:lnTo>
                      <a:pt x="19" y="18"/>
                    </a:lnTo>
                    <a:lnTo>
                      <a:pt x="10" y="50"/>
                    </a:lnTo>
                    <a:lnTo>
                      <a:pt x="9" y="52"/>
                    </a:lnTo>
                    <a:lnTo>
                      <a:pt x="9" y="59"/>
                    </a:lnTo>
                    <a:lnTo>
                      <a:pt x="10" y="59"/>
                    </a:lnTo>
                    <a:lnTo>
                      <a:pt x="12" y="56"/>
                    </a:lnTo>
                    <a:lnTo>
                      <a:pt x="14" y="56"/>
                    </a:lnTo>
                    <a:lnTo>
                      <a:pt x="15" y="55"/>
                    </a:lnTo>
                    <a:lnTo>
                      <a:pt x="16" y="53"/>
                    </a:lnTo>
                    <a:lnTo>
                      <a:pt x="18" y="51"/>
                    </a:lnTo>
                    <a:lnTo>
                      <a:pt x="19" y="52"/>
                    </a:lnTo>
                    <a:lnTo>
                      <a:pt x="17" y="55"/>
                    </a:lnTo>
                    <a:lnTo>
                      <a:pt x="12" y="60"/>
                    </a:lnTo>
                    <a:lnTo>
                      <a:pt x="10" y="61"/>
                    </a:lnTo>
                    <a:lnTo>
                      <a:pt x="8" y="63"/>
                    </a:lnTo>
                    <a:lnTo>
                      <a:pt x="4" y="63"/>
                    </a:lnTo>
                    <a:lnTo>
                      <a:pt x="1" y="62"/>
                    </a:lnTo>
                    <a:lnTo>
                      <a:pt x="0" y="60"/>
                    </a:lnTo>
                    <a:lnTo>
                      <a:pt x="0" y="56"/>
                    </a:lnTo>
                    <a:lnTo>
                      <a:pt x="1" y="53"/>
                    </a:lnTo>
                    <a:lnTo>
                      <a:pt x="3" y="49"/>
                    </a:lnTo>
                    <a:lnTo>
                      <a:pt x="11" y="18"/>
                    </a:lnTo>
                    <a:lnTo>
                      <a:pt x="3" y="18"/>
                    </a:lnTo>
                    <a:lnTo>
                      <a:pt x="4" y="17"/>
                    </a:lnTo>
                    <a:lnTo>
                      <a:pt x="9" y="15"/>
                    </a:lnTo>
                    <a:lnTo>
                      <a:pt x="14" y="13"/>
                    </a:lnTo>
                    <a:lnTo>
                      <a:pt x="18" y="8"/>
                    </a:lnTo>
                    <a:lnTo>
                      <a:pt x="20" y="5"/>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099" name="Freeform 378"/>
              <p:cNvSpPr>
                <a:spLocks noEditPoints="1"/>
              </p:cNvSpPr>
              <p:nvPr/>
            </p:nvSpPr>
            <p:spPr bwMode="auto">
              <a:xfrm>
                <a:off x="2695" y="2870"/>
                <a:ext cx="55" cy="20"/>
              </a:xfrm>
              <a:custGeom>
                <a:avLst/>
                <a:gdLst>
                  <a:gd name="T0" fmla="*/ 0 w 55"/>
                  <a:gd name="T1" fmla="*/ 17 h 20"/>
                  <a:gd name="T2" fmla="*/ 55 w 55"/>
                  <a:gd name="T3" fmla="*/ 17 h 20"/>
                  <a:gd name="T4" fmla="*/ 55 w 55"/>
                  <a:gd name="T5" fmla="*/ 20 h 20"/>
                  <a:gd name="T6" fmla="*/ 0 w 55"/>
                  <a:gd name="T7" fmla="*/ 20 h 20"/>
                  <a:gd name="T8" fmla="*/ 0 w 55"/>
                  <a:gd name="T9" fmla="*/ 17 h 20"/>
                  <a:gd name="T10" fmla="*/ 0 w 55"/>
                  <a:gd name="T11" fmla="*/ 0 h 20"/>
                  <a:gd name="T12" fmla="*/ 55 w 55"/>
                  <a:gd name="T13" fmla="*/ 0 h 20"/>
                  <a:gd name="T14" fmla="*/ 55 w 55"/>
                  <a:gd name="T15" fmla="*/ 3 h 20"/>
                  <a:gd name="T16" fmla="*/ 0 w 55"/>
                  <a:gd name="T17" fmla="*/ 3 h 20"/>
                  <a:gd name="T18" fmla="*/ 0 w 55"/>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20"/>
                  <a:gd name="T32" fmla="*/ 55 w 55"/>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20">
                    <a:moveTo>
                      <a:pt x="0" y="17"/>
                    </a:moveTo>
                    <a:lnTo>
                      <a:pt x="55" y="17"/>
                    </a:lnTo>
                    <a:lnTo>
                      <a:pt x="55" y="20"/>
                    </a:lnTo>
                    <a:lnTo>
                      <a:pt x="0" y="20"/>
                    </a:lnTo>
                    <a:lnTo>
                      <a:pt x="0" y="17"/>
                    </a:lnTo>
                    <a:close/>
                    <a:moveTo>
                      <a:pt x="0" y="0"/>
                    </a:moveTo>
                    <a:lnTo>
                      <a:pt x="55" y="0"/>
                    </a:lnTo>
                    <a:lnTo>
                      <a:pt x="55" y="3"/>
                    </a:lnTo>
                    <a:lnTo>
                      <a:pt x="0" y="3"/>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00" name="Freeform 379"/>
              <p:cNvSpPr>
                <a:spLocks/>
              </p:cNvSpPr>
              <p:nvPr/>
            </p:nvSpPr>
            <p:spPr bwMode="auto">
              <a:xfrm>
                <a:off x="2786" y="2887"/>
                <a:ext cx="29" cy="7"/>
              </a:xfrm>
              <a:custGeom>
                <a:avLst/>
                <a:gdLst>
                  <a:gd name="T0" fmla="*/ 3 w 29"/>
                  <a:gd name="T1" fmla="*/ 0 h 7"/>
                  <a:gd name="T2" fmla="*/ 29 w 29"/>
                  <a:gd name="T3" fmla="*/ 0 h 7"/>
                  <a:gd name="T4" fmla="*/ 27 w 29"/>
                  <a:gd name="T5" fmla="*/ 7 h 7"/>
                  <a:gd name="T6" fmla="*/ 0 w 29"/>
                  <a:gd name="T7" fmla="*/ 7 h 7"/>
                  <a:gd name="T8" fmla="*/ 3 w 29"/>
                  <a:gd name="T9" fmla="*/ 0 h 7"/>
                  <a:gd name="T10" fmla="*/ 0 60000 65536"/>
                  <a:gd name="T11" fmla="*/ 0 60000 65536"/>
                  <a:gd name="T12" fmla="*/ 0 60000 65536"/>
                  <a:gd name="T13" fmla="*/ 0 60000 65536"/>
                  <a:gd name="T14" fmla="*/ 0 60000 65536"/>
                  <a:gd name="T15" fmla="*/ 0 w 29"/>
                  <a:gd name="T16" fmla="*/ 0 h 7"/>
                  <a:gd name="T17" fmla="*/ 29 w 29"/>
                  <a:gd name="T18" fmla="*/ 7 h 7"/>
                </a:gdLst>
                <a:ahLst/>
                <a:cxnLst>
                  <a:cxn ang="T10">
                    <a:pos x="T0" y="T1"/>
                  </a:cxn>
                  <a:cxn ang="T11">
                    <a:pos x="T2" y="T3"/>
                  </a:cxn>
                  <a:cxn ang="T12">
                    <a:pos x="T4" y="T5"/>
                  </a:cxn>
                  <a:cxn ang="T13">
                    <a:pos x="T6" y="T7"/>
                  </a:cxn>
                  <a:cxn ang="T14">
                    <a:pos x="T8" y="T9"/>
                  </a:cxn>
                </a:cxnLst>
                <a:rect l="T15" t="T16" r="T17" b="T18"/>
                <a:pathLst>
                  <a:path w="29" h="7">
                    <a:moveTo>
                      <a:pt x="3" y="0"/>
                    </a:moveTo>
                    <a:lnTo>
                      <a:pt x="29" y="0"/>
                    </a:lnTo>
                    <a:lnTo>
                      <a:pt x="27" y="7"/>
                    </a:lnTo>
                    <a:lnTo>
                      <a:pt x="0" y="7"/>
                    </a:lnTo>
                    <a:lnTo>
                      <a:pt x="3"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01" name="Freeform 380"/>
              <p:cNvSpPr>
                <a:spLocks noEditPoints="1"/>
              </p:cNvSpPr>
              <p:nvPr/>
            </p:nvSpPr>
            <p:spPr bwMode="auto">
              <a:xfrm>
                <a:off x="2825" y="2841"/>
                <a:ext cx="45" cy="74"/>
              </a:xfrm>
              <a:custGeom>
                <a:avLst/>
                <a:gdLst>
                  <a:gd name="T0" fmla="*/ 29 w 45"/>
                  <a:gd name="T1" fmla="*/ 3 h 74"/>
                  <a:gd name="T2" fmla="*/ 26 w 45"/>
                  <a:gd name="T3" fmla="*/ 4 h 74"/>
                  <a:gd name="T4" fmla="*/ 24 w 45"/>
                  <a:gd name="T5" fmla="*/ 5 h 74"/>
                  <a:gd name="T6" fmla="*/ 21 w 45"/>
                  <a:gd name="T7" fmla="*/ 9 h 74"/>
                  <a:gd name="T8" fmla="*/ 17 w 45"/>
                  <a:gd name="T9" fmla="*/ 15 h 74"/>
                  <a:gd name="T10" fmla="*/ 14 w 45"/>
                  <a:gd name="T11" fmla="*/ 24 h 74"/>
                  <a:gd name="T12" fmla="*/ 11 w 45"/>
                  <a:gd name="T13" fmla="*/ 35 h 74"/>
                  <a:gd name="T14" fmla="*/ 9 w 45"/>
                  <a:gd name="T15" fmla="*/ 49 h 74"/>
                  <a:gd name="T16" fmla="*/ 7 w 45"/>
                  <a:gd name="T17" fmla="*/ 61 h 74"/>
                  <a:gd name="T18" fmla="*/ 10 w 45"/>
                  <a:gd name="T19" fmla="*/ 70 h 74"/>
                  <a:gd name="T20" fmla="*/ 12 w 45"/>
                  <a:gd name="T21" fmla="*/ 71 h 74"/>
                  <a:gd name="T22" fmla="*/ 15 w 45"/>
                  <a:gd name="T23" fmla="*/ 72 h 74"/>
                  <a:gd name="T24" fmla="*/ 18 w 45"/>
                  <a:gd name="T25" fmla="*/ 71 h 74"/>
                  <a:gd name="T26" fmla="*/ 21 w 45"/>
                  <a:gd name="T27" fmla="*/ 70 h 74"/>
                  <a:gd name="T28" fmla="*/ 26 w 45"/>
                  <a:gd name="T29" fmla="*/ 62 h 74"/>
                  <a:gd name="T30" fmla="*/ 31 w 45"/>
                  <a:gd name="T31" fmla="*/ 51 h 74"/>
                  <a:gd name="T32" fmla="*/ 35 w 45"/>
                  <a:gd name="T33" fmla="*/ 37 h 74"/>
                  <a:gd name="T34" fmla="*/ 37 w 45"/>
                  <a:gd name="T35" fmla="*/ 25 h 74"/>
                  <a:gd name="T36" fmla="*/ 37 w 45"/>
                  <a:gd name="T37" fmla="*/ 10 h 74"/>
                  <a:gd name="T38" fmla="*/ 36 w 45"/>
                  <a:gd name="T39" fmla="*/ 8 h 74"/>
                  <a:gd name="T40" fmla="*/ 35 w 45"/>
                  <a:gd name="T41" fmla="*/ 5 h 74"/>
                  <a:gd name="T42" fmla="*/ 34 w 45"/>
                  <a:gd name="T43" fmla="*/ 4 h 74"/>
                  <a:gd name="T44" fmla="*/ 32 w 45"/>
                  <a:gd name="T45" fmla="*/ 4 h 74"/>
                  <a:gd name="T46" fmla="*/ 29 w 45"/>
                  <a:gd name="T47" fmla="*/ 3 h 74"/>
                  <a:gd name="T48" fmla="*/ 29 w 45"/>
                  <a:gd name="T49" fmla="*/ 0 h 74"/>
                  <a:gd name="T50" fmla="*/ 36 w 45"/>
                  <a:gd name="T51" fmla="*/ 3 h 74"/>
                  <a:gd name="T52" fmla="*/ 38 w 45"/>
                  <a:gd name="T53" fmla="*/ 4 h 74"/>
                  <a:gd name="T54" fmla="*/ 39 w 45"/>
                  <a:gd name="T55" fmla="*/ 6 h 74"/>
                  <a:gd name="T56" fmla="*/ 44 w 45"/>
                  <a:gd name="T57" fmla="*/ 14 h 74"/>
                  <a:gd name="T58" fmla="*/ 45 w 45"/>
                  <a:gd name="T59" fmla="*/ 25 h 74"/>
                  <a:gd name="T60" fmla="*/ 45 w 45"/>
                  <a:gd name="T61" fmla="*/ 35 h 74"/>
                  <a:gd name="T62" fmla="*/ 42 w 45"/>
                  <a:gd name="T63" fmla="*/ 46 h 74"/>
                  <a:gd name="T64" fmla="*/ 38 w 45"/>
                  <a:gd name="T65" fmla="*/ 55 h 74"/>
                  <a:gd name="T66" fmla="*/ 33 w 45"/>
                  <a:gd name="T67" fmla="*/ 64 h 74"/>
                  <a:gd name="T68" fmla="*/ 26 w 45"/>
                  <a:gd name="T69" fmla="*/ 71 h 74"/>
                  <a:gd name="T70" fmla="*/ 22 w 45"/>
                  <a:gd name="T71" fmla="*/ 73 h 74"/>
                  <a:gd name="T72" fmla="*/ 18 w 45"/>
                  <a:gd name="T73" fmla="*/ 74 h 74"/>
                  <a:gd name="T74" fmla="*/ 15 w 45"/>
                  <a:gd name="T75" fmla="*/ 74 h 74"/>
                  <a:gd name="T76" fmla="*/ 11 w 45"/>
                  <a:gd name="T77" fmla="*/ 73 h 74"/>
                  <a:gd name="T78" fmla="*/ 7 w 45"/>
                  <a:gd name="T79" fmla="*/ 72 h 74"/>
                  <a:gd name="T80" fmla="*/ 4 w 45"/>
                  <a:gd name="T81" fmla="*/ 69 h 74"/>
                  <a:gd name="T82" fmla="*/ 1 w 45"/>
                  <a:gd name="T83" fmla="*/ 61 h 74"/>
                  <a:gd name="T84" fmla="*/ 0 w 45"/>
                  <a:gd name="T85" fmla="*/ 51 h 74"/>
                  <a:gd name="T86" fmla="*/ 1 w 45"/>
                  <a:gd name="T87" fmla="*/ 39 h 74"/>
                  <a:gd name="T88" fmla="*/ 4 w 45"/>
                  <a:gd name="T89" fmla="*/ 28 h 74"/>
                  <a:gd name="T90" fmla="*/ 10 w 45"/>
                  <a:gd name="T91" fmla="*/ 15 h 74"/>
                  <a:gd name="T92" fmla="*/ 17 w 45"/>
                  <a:gd name="T93" fmla="*/ 5 h 74"/>
                  <a:gd name="T94" fmla="*/ 21 w 45"/>
                  <a:gd name="T95" fmla="*/ 3 h 74"/>
                  <a:gd name="T96" fmla="*/ 29 w 45"/>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74"/>
                  <a:gd name="T149" fmla="*/ 45 w 45"/>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74">
                    <a:moveTo>
                      <a:pt x="29" y="3"/>
                    </a:moveTo>
                    <a:lnTo>
                      <a:pt x="26" y="4"/>
                    </a:lnTo>
                    <a:lnTo>
                      <a:pt x="24" y="5"/>
                    </a:lnTo>
                    <a:lnTo>
                      <a:pt x="21" y="9"/>
                    </a:lnTo>
                    <a:lnTo>
                      <a:pt x="17" y="15"/>
                    </a:lnTo>
                    <a:lnTo>
                      <a:pt x="14" y="24"/>
                    </a:lnTo>
                    <a:lnTo>
                      <a:pt x="11" y="35"/>
                    </a:lnTo>
                    <a:lnTo>
                      <a:pt x="9" y="49"/>
                    </a:lnTo>
                    <a:lnTo>
                      <a:pt x="7" y="61"/>
                    </a:lnTo>
                    <a:lnTo>
                      <a:pt x="10" y="70"/>
                    </a:lnTo>
                    <a:lnTo>
                      <a:pt x="12" y="71"/>
                    </a:lnTo>
                    <a:lnTo>
                      <a:pt x="15" y="72"/>
                    </a:lnTo>
                    <a:lnTo>
                      <a:pt x="18" y="71"/>
                    </a:lnTo>
                    <a:lnTo>
                      <a:pt x="21" y="70"/>
                    </a:lnTo>
                    <a:lnTo>
                      <a:pt x="26" y="62"/>
                    </a:lnTo>
                    <a:lnTo>
                      <a:pt x="31" y="51"/>
                    </a:lnTo>
                    <a:lnTo>
                      <a:pt x="35" y="37"/>
                    </a:lnTo>
                    <a:lnTo>
                      <a:pt x="37" y="25"/>
                    </a:lnTo>
                    <a:lnTo>
                      <a:pt x="37" y="10"/>
                    </a:lnTo>
                    <a:lnTo>
                      <a:pt x="36" y="8"/>
                    </a:lnTo>
                    <a:lnTo>
                      <a:pt x="35" y="5"/>
                    </a:lnTo>
                    <a:lnTo>
                      <a:pt x="34" y="4"/>
                    </a:lnTo>
                    <a:lnTo>
                      <a:pt x="32" y="4"/>
                    </a:lnTo>
                    <a:lnTo>
                      <a:pt x="29" y="3"/>
                    </a:lnTo>
                    <a:close/>
                    <a:moveTo>
                      <a:pt x="29" y="0"/>
                    </a:moveTo>
                    <a:lnTo>
                      <a:pt x="36" y="3"/>
                    </a:lnTo>
                    <a:lnTo>
                      <a:pt x="38" y="4"/>
                    </a:lnTo>
                    <a:lnTo>
                      <a:pt x="39" y="6"/>
                    </a:lnTo>
                    <a:lnTo>
                      <a:pt x="44" y="14"/>
                    </a:lnTo>
                    <a:lnTo>
                      <a:pt x="45" y="25"/>
                    </a:lnTo>
                    <a:lnTo>
                      <a:pt x="45" y="35"/>
                    </a:lnTo>
                    <a:lnTo>
                      <a:pt x="42" y="46"/>
                    </a:lnTo>
                    <a:lnTo>
                      <a:pt x="38" y="55"/>
                    </a:lnTo>
                    <a:lnTo>
                      <a:pt x="33" y="64"/>
                    </a:lnTo>
                    <a:lnTo>
                      <a:pt x="26" y="71"/>
                    </a:lnTo>
                    <a:lnTo>
                      <a:pt x="22" y="73"/>
                    </a:lnTo>
                    <a:lnTo>
                      <a:pt x="18" y="74"/>
                    </a:lnTo>
                    <a:lnTo>
                      <a:pt x="15" y="74"/>
                    </a:lnTo>
                    <a:lnTo>
                      <a:pt x="11" y="73"/>
                    </a:lnTo>
                    <a:lnTo>
                      <a:pt x="7" y="72"/>
                    </a:lnTo>
                    <a:lnTo>
                      <a:pt x="4" y="69"/>
                    </a:lnTo>
                    <a:lnTo>
                      <a:pt x="1" y="61"/>
                    </a:lnTo>
                    <a:lnTo>
                      <a:pt x="0" y="51"/>
                    </a:lnTo>
                    <a:lnTo>
                      <a:pt x="1" y="39"/>
                    </a:lnTo>
                    <a:lnTo>
                      <a:pt x="4" y="28"/>
                    </a:lnTo>
                    <a:lnTo>
                      <a:pt x="10" y="15"/>
                    </a:lnTo>
                    <a:lnTo>
                      <a:pt x="17" y="5"/>
                    </a:lnTo>
                    <a:lnTo>
                      <a:pt x="21" y="3"/>
                    </a:lnTo>
                    <a:lnTo>
                      <a:pt x="2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02" name="Freeform 381"/>
              <p:cNvSpPr>
                <a:spLocks/>
              </p:cNvSpPr>
              <p:nvPr/>
            </p:nvSpPr>
            <p:spPr bwMode="auto">
              <a:xfrm>
                <a:off x="2874" y="2905"/>
                <a:ext cx="11" cy="10"/>
              </a:xfrm>
              <a:custGeom>
                <a:avLst/>
                <a:gdLst>
                  <a:gd name="T0" fmla="*/ 2 w 11"/>
                  <a:gd name="T1" fmla="*/ 0 h 10"/>
                  <a:gd name="T2" fmla="*/ 8 w 11"/>
                  <a:gd name="T3" fmla="*/ 0 h 10"/>
                  <a:gd name="T4" fmla="*/ 10 w 11"/>
                  <a:gd name="T5" fmla="*/ 1 h 10"/>
                  <a:gd name="T6" fmla="*/ 10 w 11"/>
                  <a:gd name="T7" fmla="*/ 2 h 10"/>
                  <a:gd name="T8" fmla="*/ 11 w 11"/>
                  <a:gd name="T9" fmla="*/ 5 h 10"/>
                  <a:gd name="T10" fmla="*/ 11 w 11"/>
                  <a:gd name="T11" fmla="*/ 7 h 10"/>
                  <a:gd name="T12" fmla="*/ 10 w 11"/>
                  <a:gd name="T13" fmla="*/ 8 h 10"/>
                  <a:gd name="T14" fmla="*/ 10 w 11"/>
                  <a:gd name="T15" fmla="*/ 9 h 10"/>
                  <a:gd name="T16" fmla="*/ 9 w 11"/>
                  <a:gd name="T17" fmla="*/ 10 h 10"/>
                  <a:gd name="T18" fmla="*/ 4 w 11"/>
                  <a:gd name="T19" fmla="*/ 10 h 10"/>
                  <a:gd name="T20" fmla="*/ 1 w 11"/>
                  <a:gd name="T21" fmla="*/ 9 h 10"/>
                  <a:gd name="T22" fmla="*/ 1 w 11"/>
                  <a:gd name="T23" fmla="*/ 7 h 10"/>
                  <a:gd name="T24" fmla="*/ 0 w 11"/>
                  <a:gd name="T25" fmla="*/ 5 h 10"/>
                  <a:gd name="T26" fmla="*/ 1 w 11"/>
                  <a:gd name="T27" fmla="*/ 2 h 10"/>
                  <a:gd name="T28" fmla="*/ 1 w 11"/>
                  <a:gd name="T29" fmla="*/ 1 h 10"/>
                  <a:gd name="T30" fmla="*/ 2 w 11"/>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0"/>
                  <a:gd name="T50" fmla="*/ 11 w 11"/>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0">
                    <a:moveTo>
                      <a:pt x="2" y="0"/>
                    </a:moveTo>
                    <a:lnTo>
                      <a:pt x="8" y="0"/>
                    </a:lnTo>
                    <a:lnTo>
                      <a:pt x="10" y="1"/>
                    </a:lnTo>
                    <a:lnTo>
                      <a:pt x="10" y="2"/>
                    </a:lnTo>
                    <a:lnTo>
                      <a:pt x="11" y="5"/>
                    </a:lnTo>
                    <a:lnTo>
                      <a:pt x="11" y="7"/>
                    </a:lnTo>
                    <a:lnTo>
                      <a:pt x="10" y="8"/>
                    </a:lnTo>
                    <a:lnTo>
                      <a:pt x="10" y="9"/>
                    </a:lnTo>
                    <a:lnTo>
                      <a:pt x="9" y="10"/>
                    </a:lnTo>
                    <a:lnTo>
                      <a:pt x="4" y="10"/>
                    </a:lnTo>
                    <a:lnTo>
                      <a:pt x="1" y="9"/>
                    </a:lnTo>
                    <a:lnTo>
                      <a:pt x="1" y="7"/>
                    </a:lnTo>
                    <a:lnTo>
                      <a:pt x="0" y="5"/>
                    </a:lnTo>
                    <a:lnTo>
                      <a:pt x="1" y="2"/>
                    </a:lnTo>
                    <a:lnTo>
                      <a:pt x="1" y="1"/>
                    </a:lnTo>
                    <a:lnTo>
                      <a:pt x="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03" name="Freeform 382"/>
              <p:cNvSpPr>
                <a:spLocks/>
              </p:cNvSpPr>
              <p:nvPr/>
            </p:nvSpPr>
            <p:spPr bwMode="auto">
              <a:xfrm>
                <a:off x="2901" y="2841"/>
                <a:ext cx="47" cy="73"/>
              </a:xfrm>
              <a:custGeom>
                <a:avLst/>
                <a:gdLst>
                  <a:gd name="T0" fmla="*/ 30 w 47"/>
                  <a:gd name="T1" fmla="*/ 0 h 73"/>
                  <a:gd name="T2" fmla="*/ 34 w 47"/>
                  <a:gd name="T3" fmla="*/ 0 h 73"/>
                  <a:gd name="T4" fmla="*/ 40 w 47"/>
                  <a:gd name="T5" fmla="*/ 3 h 73"/>
                  <a:gd name="T6" fmla="*/ 42 w 47"/>
                  <a:gd name="T7" fmla="*/ 5 h 73"/>
                  <a:gd name="T8" fmla="*/ 45 w 47"/>
                  <a:gd name="T9" fmla="*/ 8 h 73"/>
                  <a:gd name="T10" fmla="*/ 47 w 47"/>
                  <a:gd name="T11" fmla="*/ 13 h 73"/>
                  <a:gd name="T12" fmla="*/ 47 w 47"/>
                  <a:gd name="T13" fmla="*/ 22 h 73"/>
                  <a:gd name="T14" fmla="*/ 46 w 47"/>
                  <a:gd name="T15" fmla="*/ 26 h 73"/>
                  <a:gd name="T16" fmla="*/ 44 w 47"/>
                  <a:gd name="T17" fmla="*/ 30 h 73"/>
                  <a:gd name="T18" fmla="*/ 40 w 47"/>
                  <a:gd name="T19" fmla="*/ 35 h 73"/>
                  <a:gd name="T20" fmla="*/ 9 w 47"/>
                  <a:gd name="T21" fmla="*/ 65 h 73"/>
                  <a:gd name="T22" fmla="*/ 30 w 47"/>
                  <a:gd name="T23" fmla="*/ 65 h 73"/>
                  <a:gd name="T24" fmla="*/ 33 w 47"/>
                  <a:gd name="T25" fmla="*/ 64 h 73"/>
                  <a:gd name="T26" fmla="*/ 34 w 47"/>
                  <a:gd name="T27" fmla="*/ 63 h 73"/>
                  <a:gd name="T28" fmla="*/ 36 w 47"/>
                  <a:gd name="T29" fmla="*/ 62 h 73"/>
                  <a:gd name="T30" fmla="*/ 38 w 47"/>
                  <a:gd name="T31" fmla="*/ 58 h 73"/>
                  <a:gd name="T32" fmla="*/ 40 w 47"/>
                  <a:gd name="T33" fmla="*/ 58 h 73"/>
                  <a:gd name="T34" fmla="*/ 35 w 47"/>
                  <a:gd name="T35" fmla="*/ 73 h 73"/>
                  <a:gd name="T36" fmla="*/ 0 w 47"/>
                  <a:gd name="T37" fmla="*/ 73 h 73"/>
                  <a:gd name="T38" fmla="*/ 0 w 47"/>
                  <a:gd name="T39" fmla="*/ 71 h 73"/>
                  <a:gd name="T40" fmla="*/ 15 w 47"/>
                  <a:gd name="T41" fmla="*/ 56 h 73"/>
                  <a:gd name="T42" fmla="*/ 26 w 47"/>
                  <a:gd name="T43" fmla="*/ 44 h 73"/>
                  <a:gd name="T44" fmla="*/ 34 w 47"/>
                  <a:gd name="T45" fmla="*/ 35 h 73"/>
                  <a:gd name="T46" fmla="*/ 38 w 47"/>
                  <a:gd name="T47" fmla="*/ 26 h 73"/>
                  <a:gd name="T48" fmla="*/ 38 w 47"/>
                  <a:gd name="T49" fmla="*/ 17 h 73"/>
                  <a:gd name="T50" fmla="*/ 37 w 47"/>
                  <a:gd name="T51" fmla="*/ 15 h 73"/>
                  <a:gd name="T52" fmla="*/ 35 w 47"/>
                  <a:gd name="T53" fmla="*/ 11 h 73"/>
                  <a:gd name="T54" fmla="*/ 33 w 47"/>
                  <a:gd name="T55" fmla="*/ 10 h 73"/>
                  <a:gd name="T56" fmla="*/ 26 w 47"/>
                  <a:gd name="T57" fmla="*/ 8 h 73"/>
                  <a:gd name="T58" fmla="*/ 19 w 47"/>
                  <a:gd name="T59" fmla="*/ 10 h 73"/>
                  <a:gd name="T60" fmla="*/ 16 w 47"/>
                  <a:gd name="T61" fmla="*/ 13 h 73"/>
                  <a:gd name="T62" fmla="*/ 14 w 47"/>
                  <a:gd name="T63" fmla="*/ 15 h 73"/>
                  <a:gd name="T64" fmla="*/ 12 w 47"/>
                  <a:gd name="T65" fmla="*/ 14 h 73"/>
                  <a:gd name="T66" fmla="*/ 16 w 47"/>
                  <a:gd name="T67" fmla="*/ 7 h 73"/>
                  <a:gd name="T68" fmla="*/ 19 w 47"/>
                  <a:gd name="T69" fmla="*/ 4 h 73"/>
                  <a:gd name="T70" fmla="*/ 23 w 47"/>
                  <a:gd name="T71" fmla="*/ 3 h 73"/>
                  <a:gd name="T72" fmla="*/ 27 w 47"/>
                  <a:gd name="T73" fmla="*/ 2 h 73"/>
                  <a:gd name="T74" fmla="*/ 30 w 47"/>
                  <a:gd name="T75" fmla="*/ 0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73"/>
                  <a:gd name="T116" fmla="*/ 47 w 47"/>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73">
                    <a:moveTo>
                      <a:pt x="30" y="0"/>
                    </a:moveTo>
                    <a:lnTo>
                      <a:pt x="34" y="0"/>
                    </a:lnTo>
                    <a:lnTo>
                      <a:pt x="40" y="3"/>
                    </a:lnTo>
                    <a:lnTo>
                      <a:pt x="42" y="5"/>
                    </a:lnTo>
                    <a:lnTo>
                      <a:pt x="45" y="8"/>
                    </a:lnTo>
                    <a:lnTo>
                      <a:pt x="47" y="13"/>
                    </a:lnTo>
                    <a:lnTo>
                      <a:pt x="47" y="22"/>
                    </a:lnTo>
                    <a:lnTo>
                      <a:pt x="46" y="26"/>
                    </a:lnTo>
                    <a:lnTo>
                      <a:pt x="44" y="30"/>
                    </a:lnTo>
                    <a:lnTo>
                      <a:pt x="40" y="35"/>
                    </a:lnTo>
                    <a:lnTo>
                      <a:pt x="9" y="65"/>
                    </a:lnTo>
                    <a:lnTo>
                      <a:pt x="30" y="65"/>
                    </a:lnTo>
                    <a:lnTo>
                      <a:pt x="33" y="64"/>
                    </a:lnTo>
                    <a:lnTo>
                      <a:pt x="34" y="63"/>
                    </a:lnTo>
                    <a:lnTo>
                      <a:pt x="36" y="62"/>
                    </a:lnTo>
                    <a:lnTo>
                      <a:pt x="38" y="58"/>
                    </a:lnTo>
                    <a:lnTo>
                      <a:pt x="40" y="58"/>
                    </a:lnTo>
                    <a:lnTo>
                      <a:pt x="35" y="73"/>
                    </a:lnTo>
                    <a:lnTo>
                      <a:pt x="0" y="73"/>
                    </a:lnTo>
                    <a:lnTo>
                      <a:pt x="0" y="71"/>
                    </a:lnTo>
                    <a:lnTo>
                      <a:pt x="15" y="56"/>
                    </a:lnTo>
                    <a:lnTo>
                      <a:pt x="26" y="44"/>
                    </a:lnTo>
                    <a:lnTo>
                      <a:pt x="34" y="35"/>
                    </a:lnTo>
                    <a:lnTo>
                      <a:pt x="38" y="26"/>
                    </a:lnTo>
                    <a:lnTo>
                      <a:pt x="38" y="17"/>
                    </a:lnTo>
                    <a:lnTo>
                      <a:pt x="37" y="15"/>
                    </a:lnTo>
                    <a:lnTo>
                      <a:pt x="35" y="11"/>
                    </a:lnTo>
                    <a:lnTo>
                      <a:pt x="33" y="10"/>
                    </a:lnTo>
                    <a:lnTo>
                      <a:pt x="26" y="8"/>
                    </a:lnTo>
                    <a:lnTo>
                      <a:pt x="19" y="10"/>
                    </a:lnTo>
                    <a:lnTo>
                      <a:pt x="16" y="13"/>
                    </a:lnTo>
                    <a:lnTo>
                      <a:pt x="14" y="15"/>
                    </a:lnTo>
                    <a:lnTo>
                      <a:pt x="12" y="14"/>
                    </a:lnTo>
                    <a:lnTo>
                      <a:pt x="16" y="7"/>
                    </a:lnTo>
                    <a:lnTo>
                      <a:pt x="19" y="4"/>
                    </a:lnTo>
                    <a:lnTo>
                      <a:pt x="23" y="3"/>
                    </a:lnTo>
                    <a:lnTo>
                      <a:pt x="27" y="2"/>
                    </a:lnTo>
                    <a:lnTo>
                      <a:pt x="3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04" name="Freeform 383"/>
              <p:cNvSpPr>
                <a:spLocks noEditPoints="1"/>
              </p:cNvSpPr>
              <p:nvPr/>
            </p:nvSpPr>
            <p:spPr bwMode="auto">
              <a:xfrm>
                <a:off x="2954" y="2841"/>
                <a:ext cx="50" cy="74"/>
              </a:xfrm>
              <a:custGeom>
                <a:avLst/>
                <a:gdLst>
                  <a:gd name="T0" fmla="*/ 18 w 50"/>
                  <a:gd name="T1" fmla="*/ 39 h 74"/>
                  <a:gd name="T2" fmla="*/ 11 w 50"/>
                  <a:gd name="T3" fmla="*/ 47 h 74"/>
                  <a:gd name="T4" fmla="*/ 8 w 50"/>
                  <a:gd name="T5" fmla="*/ 54 h 74"/>
                  <a:gd name="T6" fmla="*/ 9 w 50"/>
                  <a:gd name="T7" fmla="*/ 66 h 74"/>
                  <a:gd name="T8" fmla="*/ 14 w 50"/>
                  <a:gd name="T9" fmla="*/ 71 h 74"/>
                  <a:gd name="T10" fmla="*/ 23 w 50"/>
                  <a:gd name="T11" fmla="*/ 72 h 74"/>
                  <a:gd name="T12" fmla="*/ 29 w 50"/>
                  <a:gd name="T13" fmla="*/ 70 h 74"/>
                  <a:gd name="T14" fmla="*/ 34 w 50"/>
                  <a:gd name="T15" fmla="*/ 62 h 74"/>
                  <a:gd name="T16" fmla="*/ 34 w 50"/>
                  <a:gd name="T17" fmla="*/ 54 h 74"/>
                  <a:gd name="T18" fmla="*/ 33 w 50"/>
                  <a:gd name="T19" fmla="*/ 49 h 74"/>
                  <a:gd name="T20" fmla="*/ 22 w 50"/>
                  <a:gd name="T21" fmla="*/ 37 h 74"/>
                  <a:gd name="T22" fmla="*/ 29 w 50"/>
                  <a:gd name="T23" fmla="*/ 4 h 74"/>
                  <a:gd name="T24" fmla="*/ 23 w 50"/>
                  <a:gd name="T25" fmla="*/ 6 h 74"/>
                  <a:gd name="T26" fmla="*/ 20 w 50"/>
                  <a:gd name="T27" fmla="*/ 13 h 74"/>
                  <a:gd name="T28" fmla="*/ 21 w 50"/>
                  <a:gd name="T29" fmla="*/ 17 h 74"/>
                  <a:gd name="T30" fmla="*/ 23 w 50"/>
                  <a:gd name="T31" fmla="*/ 22 h 74"/>
                  <a:gd name="T32" fmla="*/ 28 w 50"/>
                  <a:gd name="T33" fmla="*/ 28 h 74"/>
                  <a:gd name="T34" fmla="*/ 38 w 50"/>
                  <a:gd name="T35" fmla="*/ 27 h 74"/>
                  <a:gd name="T36" fmla="*/ 42 w 50"/>
                  <a:gd name="T37" fmla="*/ 18 h 74"/>
                  <a:gd name="T38" fmla="*/ 42 w 50"/>
                  <a:gd name="T39" fmla="*/ 9 h 74"/>
                  <a:gd name="T40" fmla="*/ 38 w 50"/>
                  <a:gd name="T41" fmla="*/ 5 h 74"/>
                  <a:gd name="T42" fmla="*/ 32 w 50"/>
                  <a:gd name="T43" fmla="*/ 3 h 74"/>
                  <a:gd name="T44" fmla="*/ 36 w 50"/>
                  <a:gd name="T45" fmla="*/ 0 h 74"/>
                  <a:gd name="T46" fmla="*/ 45 w 50"/>
                  <a:gd name="T47" fmla="*/ 5 h 74"/>
                  <a:gd name="T48" fmla="*/ 50 w 50"/>
                  <a:gd name="T49" fmla="*/ 15 h 74"/>
                  <a:gd name="T50" fmla="*/ 45 w 50"/>
                  <a:gd name="T51" fmla="*/ 26 h 74"/>
                  <a:gd name="T52" fmla="*/ 38 w 50"/>
                  <a:gd name="T53" fmla="*/ 31 h 74"/>
                  <a:gd name="T54" fmla="*/ 36 w 50"/>
                  <a:gd name="T55" fmla="*/ 37 h 74"/>
                  <a:gd name="T56" fmla="*/ 41 w 50"/>
                  <a:gd name="T57" fmla="*/ 43 h 74"/>
                  <a:gd name="T58" fmla="*/ 43 w 50"/>
                  <a:gd name="T59" fmla="*/ 53 h 74"/>
                  <a:gd name="T60" fmla="*/ 40 w 50"/>
                  <a:gd name="T61" fmla="*/ 63 h 74"/>
                  <a:gd name="T62" fmla="*/ 31 w 50"/>
                  <a:gd name="T63" fmla="*/ 71 h 74"/>
                  <a:gd name="T64" fmla="*/ 20 w 50"/>
                  <a:gd name="T65" fmla="*/ 74 h 74"/>
                  <a:gd name="T66" fmla="*/ 13 w 50"/>
                  <a:gd name="T67" fmla="*/ 73 h 74"/>
                  <a:gd name="T68" fmla="*/ 4 w 50"/>
                  <a:gd name="T69" fmla="*/ 66 h 74"/>
                  <a:gd name="T70" fmla="*/ 0 w 50"/>
                  <a:gd name="T71" fmla="*/ 53 h 74"/>
                  <a:gd name="T72" fmla="*/ 3 w 50"/>
                  <a:gd name="T73" fmla="*/ 48 h 74"/>
                  <a:gd name="T74" fmla="*/ 7 w 50"/>
                  <a:gd name="T75" fmla="*/ 42 h 74"/>
                  <a:gd name="T76" fmla="*/ 16 w 50"/>
                  <a:gd name="T77" fmla="*/ 37 h 74"/>
                  <a:gd name="T78" fmla="*/ 16 w 50"/>
                  <a:gd name="T79" fmla="*/ 28 h 74"/>
                  <a:gd name="T80" fmla="*/ 14 w 50"/>
                  <a:gd name="T81" fmla="*/ 22 h 74"/>
                  <a:gd name="T82" fmla="*/ 13 w 50"/>
                  <a:gd name="T83" fmla="*/ 17 h 74"/>
                  <a:gd name="T84" fmla="*/ 16 w 50"/>
                  <a:gd name="T85" fmla="*/ 9 h 74"/>
                  <a:gd name="T86" fmla="*/ 22 w 50"/>
                  <a:gd name="T87" fmla="*/ 3 h 74"/>
                  <a:gd name="T88" fmla="*/ 32 w 50"/>
                  <a:gd name="T89" fmla="*/ 0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74"/>
                  <a:gd name="T137" fmla="*/ 50 w 50"/>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74">
                    <a:moveTo>
                      <a:pt x="22" y="37"/>
                    </a:moveTo>
                    <a:lnTo>
                      <a:pt x="18" y="39"/>
                    </a:lnTo>
                    <a:lnTo>
                      <a:pt x="15" y="42"/>
                    </a:lnTo>
                    <a:lnTo>
                      <a:pt x="11" y="47"/>
                    </a:lnTo>
                    <a:lnTo>
                      <a:pt x="9" y="50"/>
                    </a:lnTo>
                    <a:lnTo>
                      <a:pt x="8" y="54"/>
                    </a:lnTo>
                    <a:lnTo>
                      <a:pt x="7" y="60"/>
                    </a:lnTo>
                    <a:lnTo>
                      <a:pt x="9" y="66"/>
                    </a:lnTo>
                    <a:lnTo>
                      <a:pt x="10" y="69"/>
                    </a:lnTo>
                    <a:lnTo>
                      <a:pt x="14" y="71"/>
                    </a:lnTo>
                    <a:lnTo>
                      <a:pt x="17" y="72"/>
                    </a:lnTo>
                    <a:lnTo>
                      <a:pt x="23" y="72"/>
                    </a:lnTo>
                    <a:lnTo>
                      <a:pt x="27" y="71"/>
                    </a:lnTo>
                    <a:lnTo>
                      <a:pt x="29" y="70"/>
                    </a:lnTo>
                    <a:lnTo>
                      <a:pt x="33" y="65"/>
                    </a:lnTo>
                    <a:lnTo>
                      <a:pt x="34" y="62"/>
                    </a:lnTo>
                    <a:lnTo>
                      <a:pt x="36" y="58"/>
                    </a:lnTo>
                    <a:lnTo>
                      <a:pt x="34" y="54"/>
                    </a:lnTo>
                    <a:lnTo>
                      <a:pt x="34" y="52"/>
                    </a:lnTo>
                    <a:lnTo>
                      <a:pt x="33" y="49"/>
                    </a:lnTo>
                    <a:lnTo>
                      <a:pt x="30" y="44"/>
                    </a:lnTo>
                    <a:lnTo>
                      <a:pt x="22" y="37"/>
                    </a:lnTo>
                    <a:close/>
                    <a:moveTo>
                      <a:pt x="32" y="3"/>
                    </a:moveTo>
                    <a:lnTo>
                      <a:pt x="29" y="4"/>
                    </a:lnTo>
                    <a:lnTo>
                      <a:pt x="27" y="5"/>
                    </a:lnTo>
                    <a:lnTo>
                      <a:pt x="23" y="6"/>
                    </a:lnTo>
                    <a:lnTo>
                      <a:pt x="21" y="9"/>
                    </a:lnTo>
                    <a:lnTo>
                      <a:pt x="20" y="13"/>
                    </a:lnTo>
                    <a:lnTo>
                      <a:pt x="20" y="15"/>
                    </a:lnTo>
                    <a:lnTo>
                      <a:pt x="21" y="17"/>
                    </a:lnTo>
                    <a:lnTo>
                      <a:pt x="21" y="19"/>
                    </a:lnTo>
                    <a:lnTo>
                      <a:pt x="23" y="22"/>
                    </a:lnTo>
                    <a:lnTo>
                      <a:pt x="26" y="25"/>
                    </a:lnTo>
                    <a:lnTo>
                      <a:pt x="28" y="28"/>
                    </a:lnTo>
                    <a:lnTo>
                      <a:pt x="31" y="31"/>
                    </a:lnTo>
                    <a:lnTo>
                      <a:pt x="38" y="27"/>
                    </a:lnTo>
                    <a:lnTo>
                      <a:pt x="40" y="25"/>
                    </a:lnTo>
                    <a:lnTo>
                      <a:pt x="42" y="18"/>
                    </a:lnTo>
                    <a:lnTo>
                      <a:pt x="43" y="14"/>
                    </a:lnTo>
                    <a:lnTo>
                      <a:pt x="42" y="9"/>
                    </a:lnTo>
                    <a:lnTo>
                      <a:pt x="40" y="6"/>
                    </a:lnTo>
                    <a:lnTo>
                      <a:pt x="38" y="5"/>
                    </a:lnTo>
                    <a:lnTo>
                      <a:pt x="34" y="4"/>
                    </a:lnTo>
                    <a:lnTo>
                      <a:pt x="32" y="3"/>
                    </a:lnTo>
                    <a:close/>
                    <a:moveTo>
                      <a:pt x="32" y="0"/>
                    </a:moveTo>
                    <a:lnTo>
                      <a:pt x="36" y="0"/>
                    </a:lnTo>
                    <a:lnTo>
                      <a:pt x="42" y="3"/>
                    </a:lnTo>
                    <a:lnTo>
                      <a:pt x="45" y="5"/>
                    </a:lnTo>
                    <a:lnTo>
                      <a:pt x="48" y="8"/>
                    </a:lnTo>
                    <a:lnTo>
                      <a:pt x="50" y="15"/>
                    </a:lnTo>
                    <a:lnTo>
                      <a:pt x="48" y="21"/>
                    </a:lnTo>
                    <a:lnTo>
                      <a:pt x="45" y="26"/>
                    </a:lnTo>
                    <a:lnTo>
                      <a:pt x="42" y="28"/>
                    </a:lnTo>
                    <a:lnTo>
                      <a:pt x="38" y="31"/>
                    </a:lnTo>
                    <a:lnTo>
                      <a:pt x="33" y="33"/>
                    </a:lnTo>
                    <a:lnTo>
                      <a:pt x="36" y="37"/>
                    </a:lnTo>
                    <a:lnTo>
                      <a:pt x="39" y="40"/>
                    </a:lnTo>
                    <a:lnTo>
                      <a:pt x="41" y="43"/>
                    </a:lnTo>
                    <a:lnTo>
                      <a:pt x="42" y="48"/>
                    </a:lnTo>
                    <a:lnTo>
                      <a:pt x="43" y="53"/>
                    </a:lnTo>
                    <a:lnTo>
                      <a:pt x="42" y="59"/>
                    </a:lnTo>
                    <a:lnTo>
                      <a:pt x="40" y="63"/>
                    </a:lnTo>
                    <a:lnTo>
                      <a:pt x="37" y="67"/>
                    </a:lnTo>
                    <a:lnTo>
                      <a:pt x="31" y="71"/>
                    </a:lnTo>
                    <a:lnTo>
                      <a:pt x="26" y="73"/>
                    </a:lnTo>
                    <a:lnTo>
                      <a:pt x="20" y="74"/>
                    </a:lnTo>
                    <a:lnTo>
                      <a:pt x="17" y="74"/>
                    </a:lnTo>
                    <a:lnTo>
                      <a:pt x="13" y="73"/>
                    </a:lnTo>
                    <a:lnTo>
                      <a:pt x="6" y="69"/>
                    </a:lnTo>
                    <a:lnTo>
                      <a:pt x="4" y="66"/>
                    </a:lnTo>
                    <a:lnTo>
                      <a:pt x="0" y="56"/>
                    </a:lnTo>
                    <a:lnTo>
                      <a:pt x="0" y="53"/>
                    </a:lnTo>
                    <a:lnTo>
                      <a:pt x="2" y="51"/>
                    </a:lnTo>
                    <a:lnTo>
                      <a:pt x="3" y="48"/>
                    </a:lnTo>
                    <a:lnTo>
                      <a:pt x="5" y="46"/>
                    </a:lnTo>
                    <a:lnTo>
                      <a:pt x="7" y="42"/>
                    </a:lnTo>
                    <a:lnTo>
                      <a:pt x="10" y="40"/>
                    </a:lnTo>
                    <a:lnTo>
                      <a:pt x="16" y="37"/>
                    </a:lnTo>
                    <a:lnTo>
                      <a:pt x="20" y="35"/>
                    </a:lnTo>
                    <a:lnTo>
                      <a:pt x="16" y="28"/>
                    </a:lnTo>
                    <a:lnTo>
                      <a:pt x="15" y="26"/>
                    </a:lnTo>
                    <a:lnTo>
                      <a:pt x="14" y="22"/>
                    </a:lnTo>
                    <a:lnTo>
                      <a:pt x="14" y="20"/>
                    </a:lnTo>
                    <a:lnTo>
                      <a:pt x="13" y="17"/>
                    </a:lnTo>
                    <a:lnTo>
                      <a:pt x="14" y="13"/>
                    </a:lnTo>
                    <a:lnTo>
                      <a:pt x="16" y="9"/>
                    </a:lnTo>
                    <a:lnTo>
                      <a:pt x="18" y="5"/>
                    </a:lnTo>
                    <a:lnTo>
                      <a:pt x="22" y="3"/>
                    </a:lnTo>
                    <a:lnTo>
                      <a:pt x="27" y="2"/>
                    </a:lnTo>
                    <a:lnTo>
                      <a:pt x="32"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05" name="Freeform 384"/>
              <p:cNvSpPr>
                <a:spLocks/>
              </p:cNvSpPr>
              <p:nvPr/>
            </p:nvSpPr>
            <p:spPr bwMode="auto">
              <a:xfrm>
                <a:off x="3037" y="2841"/>
                <a:ext cx="72" cy="74"/>
              </a:xfrm>
              <a:custGeom>
                <a:avLst/>
                <a:gdLst>
                  <a:gd name="T0" fmla="*/ 50 w 72"/>
                  <a:gd name="T1" fmla="*/ 0 h 74"/>
                  <a:gd name="T2" fmla="*/ 60 w 72"/>
                  <a:gd name="T3" fmla="*/ 4 h 74"/>
                  <a:gd name="T4" fmla="*/ 68 w 72"/>
                  <a:gd name="T5" fmla="*/ 0 h 74"/>
                  <a:gd name="T6" fmla="*/ 65 w 72"/>
                  <a:gd name="T7" fmla="*/ 21 h 74"/>
                  <a:gd name="T8" fmla="*/ 62 w 72"/>
                  <a:gd name="T9" fmla="*/ 14 h 74"/>
                  <a:gd name="T10" fmla="*/ 58 w 72"/>
                  <a:gd name="T11" fmla="*/ 7 h 74"/>
                  <a:gd name="T12" fmla="*/ 53 w 72"/>
                  <a:gd name="T13" fmla="*/ 4 h 74"/>
                  <a:gd name="T14" fmla="*/ 46 w 72"/>
                  <a:gd name="T15" fmla="*/ 3 h 74"/>
                  <a:gd name="T16" fmla="*/ 26 w 72"/>
                  <a:gd name="T17" fmla="*/ 10 h 74"/>
                  <a:gd name="T18" fmla="*/ 12 w 72"/>
                  <a:gd name="T19" fmla="*/ 31 h 74"/>
                  <a:gd name="T20" fmla="*/ 11 w 72"/>
                  <a:gd name="T21" fmla="*/ 53 h 74"/>
                  <a:gd name="T22" fmla="*/ 15 w 72"/>
                  <a:gd name="T23" fmla="*/ 63 h 74"/>
                  <a:gd name="T24" fmla="*/ 22 w 72"/>
                  <a:gd name="T25" fmla="*/ 69 h 74"/>
                  <a:gd name="T26" fmla="*/ 37 w 72"/>
                  <a:gd name="T27" fmla="*/ 71 h 74"/>
                  <a:gd name="T28" fmla="*/ 43 w 72"/>
                  <a:gd name="T29" fmla="*/ 70 h 74"/>
                  <a:gd name="T30" fmla="*/ 51 w 72"/>
                  <a:gd name="T31" fmla="*/ 50 h 74"/>
                  <a:gd name="T32" fmla="*/ 53 w 72"/>
                  <a:gd name="T33" fmla="*/ 44 h 74"/>
                  <a:gd name="T34" fmla="*/ 50 w 72"/>
                  <a:gd name="T35" fmla="*/ 41 h 74"/>
                  <a:gd name="T36" fmla="*/ 42 w 72"/>
                  <a:gd name="T37" fmla="*/ 40 h 74"/>
                  <a:gd name="T38" fmla="*/ 72 w 72"/>
                  <a:gd name="T39" fmla="*/ 38 h 74"/>
                  <a:gd name="T40" fmla="*/ 67 w 72"/>
                  <a:gd name="T41" fmla="*/ 40 h 74"/>
                  <a:gd name="T42" fmla="*/ 65 w 72"/>
                  <a:gd name="T43" fmla="*/ 41 h 74"/>
                  <a:gd name="T44" fmla="*/ 62 w 72"/>
                  <a:gd name="T45" fmla="*/ 44 h 74"/>
                  <a:gd name="T46" fmla="*/ 61 w 72"/>
                  <a:gd name="T47" fmla="*/ 47 h 74"/>
                  <a:gd name="T48" fmla="*/ 59 w 72"/>
                  <a:gd name="T49" fmla="*/ 52 h 74"/>
                  <a:gd name="T50" fmla="*/ 50 w 72"/>
                  <a:gd name="T51" fmla="*/ 71 h 74"/>
                  <a:gd name="T52" fmla="*/ 45 w 72"/>
                  <a:gd name="T53" fmla="*/ 73 h 74"/>
                  <a:gd name="T54" fmla="*/ 26 w 72"/>
                  <a:gd name="T55" fmla="*/ 74 h 74"/>
                  <a:gd name="T56" fmla="*/ 7 w 72"/>
                  <a:gd name="T57" fmla="*/ 65 h 74"/>
                  <a:gd name="T58" fmla="*/ 1 w 72"/>
                  <a:gd name="T59" fmla="*/ 52 h 74"/>
                  <a:gd name="T60" fmla="*/ 0 w 72"/>
                  <a:gd name="T61" fmla="*/ 41 h 74"/>
                  <a:gd name="T62" fmla="*/ 3 w 72"/>
                  <a:gd name="T63" fmla="*/ 29 h 74"/>
                  <a:gd name="T64" fmla="*/ 13 w 72"/>
                  <a:gd name="T65" fmla="*/ 14 h 74"/>
                  <a:gd name="T66" fmla="*/ 22 w 72"/>
                  <a:gd name="T67" fmla="*/ 8 h 74"/>
                  <a:gd name="T68" fmla="*/ 35 w 72"/>
                  <a:gd name="T69" fmla="*/ 2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74"/>
                  <a:gd name="T107" fmla="*/ 72 w 72"/>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74">
                    <a:moveTo>
                      <a:pt x="46" y="0"/>
                    </a:moveTo>
                    <a:lnTo>
                      <a:pt x="50" y="0"/>
                    </a:lnTo>
                    <a:lnTo>
                      <a:pt x="59" y="3"/>
                    </a:lnTo>
                    <a:lnTo>
                      <a:pt x="60" y="4"/>
                    </a:lnTo>
                    <a:lnTo>
                      <a:pt x="65" y="4"/>
                    </a:lnTo>
                    <a:lnTo>
                      <a:pt x="68" y="0"/>
                    </a:lnTo>
                    <a:lnTo>
                      <a:pt x="70" y="0"/>
                    </a:lnTo>
                    <a:lnTo>
                      <a:pt x="65" y="21"/>
                    </a:lnTo>
                    <a:lnTo>
                      <a:pt x="62" y="21"/>
                    </a:lnTo>
                    <a:lnTo>
                      <a:pt x="62" y="14"/>
                    </a:lnTo>
                    <a:lnTo>
                      <a:pt x="60" y="9"/>
                    </a:lnTo>
                    <a:lnTo>
                      <a:pt x="58" y="7"/>
                    </a:lnTo>
                    <a:lnTo>
                      <a:pt x="55" y="5"/>
                    </a:lnTo>
                    <a:lnTo>
                      <a:pt x="53" y="4"/>
                    </a:lnTo>
                    <a:lnTo>
                      <a:pt x="49" y="4"/>
                    </a:lnTo>
                    <a:lnTo>
                      <a:pt x="46" y="3"/>
                    </a:lnTo>
                    <a:lnTo>
                      <a:pt x="35" y="5"/>
                    </a:lnTo>
                    <a:lnTo>
                      <a:pt x="26" y="10"/>
                    </a:lnTo>
                    <a:lnTo>
                      <a:pt x="18" y="18"/>
                    </a:lnTo>
                    <a:lnTo>
                      <a:pt x="12" y="31"/>
                    </a:lnTo>
                    <a:lnTo>
                      <a:pt x="10" y="47"/>
                    </a:lnTo>
                    <a:lnTo>
                      <a:pt x="11" y="53"/>
                    </a:lnTo>
                    <a:lnTo>
                      <a:pt x="13" y="59"/>
                    </a:lnTo>
                    <a:lnTo>
                      <a:pt x="15" y="63"/>
                    </a:lnTo>
                    <a:lnTo>
                      <a:pt x="18" y="66"/>
                    </a:lnTo>
                    <a:lnTo>
                      <a:pt x="22" y="69"/>
                    </a:lnTo>
                    <a:lnTo>
                      <a:pt x="26" y="71"/>
                    </a:lnTo>
                    <a:lnTo>
                      <a:pt x="37" y="71"/>
                    </a:lnTo>
                    <a:lnTo>
                      <a:pt x="39" y="70"/>
                    </a:lnTo>
                    <a:lnTo>
                      <a:pt x="43" y="70"/>
                    </a:lnTo>
                    <a:lnTo>
                      <a:pt x="46" y="69"/>
                    </a:lnTo>
                    <a:lnTo>
                      <a:pt x="51" y="50"/>
                    </a:lnTo>
                    <a:lnTo>
                      <a:pt x="51" y="46"/>
                    </a:lnTo>
                    <a:lnTo>
                      <a:pt x="53" y="44"/>
                    </a:lnTo>
                    <a:lnTo>
                      <a:pt x="51" y="42"/>
                    </a:lnTo>
                    <a:lnTo>
                      <a:pt x="50" y="41"/>
                    </a:lnTo>
                    <a:lnTo>
                      <a:pt x="48" y="40"/>
                    </a:lnTo>
                    <a:lnTo>
                      <a:pt x="42" y="40"/>
                    </a:lnTo>
                    <a:lnTo>
                      <a:pt x="42" y="38"/>
                    </a:lnTo>
                    <a:lnTo>
                      <a:pt x="72" y="38"/>
                    </a:lnTo>
                    <a:lnTo>
                      <a:pt x="71" y="40"/>
                    </a:lnTo>
                    <a:lnTo>
                      <a:pt x="67" y="40"/>
                    </a:lnTo>
                    <a:lnTo>
                      <a:pt x="66" y="41"/>
                    </a:lnTo>
                    <a:lnTo>
                      <a:pt x="65" y="41"/>
                    </a:lnTo>
                    <a:lnTo>
                      <a:pt x="64" y="42"/>
                    </a:lnTo>
                    <a:lnTo>
                      <a:pt x="62" y="44"/>
                    </a:lnTo>
                    <a:lnTo>
                      <a:pt x="61" y="46"/>
                    </a:lnTo>
                    <a:lnTo>
                      <a:pt x="61" y="47"/>
                    </a:lnTo>
                    <a:lnTo>
                      <a:pt x="60" y="49"/>
                    </a:lnTo>
                    <a:lnTo>
                      <a:pt x="59" y="52"/>
                    </a:lnTo>
                    <a:lnTo>
                      <a:pt x="55" y="70"/>
                    </a:lnTo>
                    <a:lnTo>
                      <a:pt x="50" y="71"/>
                    </a:lnTo>
                    <a:lnTo>
                      <a:pt x="47" y="72"/>
                    </a:lnTo>
                    <a:lnTo>
                      <a:pt x="45" y="73"/>
                    </a:lnTo>
                    <a:lnTo>
                      <a:pt x="42" y="74"/>
                    </a:lnTo>
                    <a:lnTo>
                      <a:pt x="26" y="74"/>
                    </a:lnTo>
                    <a:lnTo>
                      <a:pt x="17" y="72"/>
                    </a:lnTo>
                    <a:lnTo>
                      <a:pt x="7" y="65"/>
                    </a:lnTo>
                    <a:lnTo>
                      <a:pt x="3" y="59"/>
                    </a:lnTo>
                    <a:lnTo>
                      <a:pt x="1" y="52"/>
                    </a:lnTo>
                    <a:lnTo>
                      <a:pt x="0" y="46"/>
                    </a:lnTo>
                    <a:lnTo>
                      <a:pt x="0" y="41"/>
                    </a:lnTo>
                    <a:lnTo>
                      <a:pt x="2" y="32"/>
                    </a:lnTo>
                    <a:lnTo>
                      <a:pt x="3" y="29"/>
                    </a:lnTo>
                    <a:lnTo>
                      <a:pt x="10" y="18"/>
                    </a:lnTo>
                    <a:lnTo>
                      <a:pt x="13" y="14"/>
                    </a:lnTo>
                    <a:lnTo>
                      <a:pt x="17" y="10"/>
                    </a:lnTo>
                    <a:lnTo>
                      <a:pt x="22" y="8"/>
                    </a:lnTo>
                    <a:lnTo>
                      <a:pt x="25" y="5"/>
                    </a:lnTo>
                    <a:lnTo>
                      <a:pt x="35" y="2"/>
                    </a:lnTo>
                    <a:lnTo>
                      <a:pt x="4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06" name="Freeform 385"/>
              <p:cNvSpPr>
                <a:spLocks noEditPoints="1"/>
              </p:cNvSpPr>
              <p:nvPr/>
            </p:nvSpPr>
            <p:spPr bwMode="auto">
              <a:xfrm>
                <a:off x="3110" y="2867"/>
                <a:ext cx="41" cy="48"/>
              </a:xfrm>
              <a:custGeom>
                <a:avLst/>
                <a:gdLst>
                  <a:gd name="T0" fmla="*/ 27 w 41"/>
                  <a:gd name="T1" fmla="*/ 2 h 48"/>
                  <a:gd name="T2" fmla="*/ 23 w 41"/>
                  <a:gd name="T3" fmla="*/ 3 h 48"/>
                  <a:gd name="T4" fmla="*/ 20 w 41"/>
                  <a:gd name="T5" fmla="*/ 5 h 48"/>
                  <a:gd name="T6" fmla="*/ 18 w 41"/>
                  <a:gd name="T7" fmla="*/ 7 h 48"/>
                  <a:gd name="T8" fmla="*/ 16 w 41"/>
                  <a:gd name="T9" fmla="*/ 11 h 48"/>
                  <a:gd name="T10" fmla="*/ 11 w 41"/>
                  <a:gd name="T11" fmla="*/ 20 h 48"/>
                  <a:gd name="T12" fmla="*/ 10 w 41"/>
                  <a:gd name="T13" fmla="*/ 25 h 48"/>
                  <a:gd name="T14" fmla="*/ 15 w 41"/>
                  <a:gd name="T15" fmla="*/ 24 h 48"/>
                  <a:gd name="T16" fmla="*/ 21 w 41"/>
                  <a:gd name="T17" fmla="*/ 22 h 48"/>
                  <a:gd name="T18" fmla="*/ 26 w 41"/>
                  <a:gd name="T19" fmla="*/ 20 h 48"/>
                  <a:gd name="T20" fmla="*/ 30 w 41"/>
                  <a:gd name="T21" fmla="*/ 15 h 48"/>
                  <a:gd name="T22" fmla="*/ 32 w 41"/>
                  <a:gd name="T23" fmla="*/ 12 h 48"/>
                  <a:gd name="T24" fmla="*/ 33 w 41"/>
                  <a:gd name="T25" fmla="*/ 10 h 48"/>
                  <a:gd name="T26" fmla="*/ 33 w 41"/>
                  <a:gd name="T27" fmla="*/ 4 h 48"/>
                  <a:gd name="T28" fmla="*/ 31 w 41"/>
                  <a:gd name="T29" fmla="*/ 2 h 48"/>
                  <a:gd name="T30" fmla="*/ 27 w 41"/>
                  <a:gd name="T31" fmla="*/ 2 h 48"/>
                  <a:gd name="T32" fmla="*/ 26 w 41"/>
                  <a:gd name="T33" fmla="*/ 0 h 48"/>
                  <a:gd name="T34" fmla="*/ 34 w 41"/>
                  <a:gd name="T35" fmla="*/ 0 h 48"/>
                  <a:gd name="T36" fmla="*/ 39 w 41"/>
                  <a:gd name="T37" fmla="*/ 2 h 48"/>
                  <a:gd name="T38" fmla="*/ 40 w 41"/>
                  <a:gd name="T39" fmla="*/ 3 h 48"/>
                  <a:gd name="T40" fmla="*/ 41 w 41"/>
                  <a:gd name="T41" fmla="*/ 5 h 48"/>
                  <a:gd name="T42" fmla="*/ 41 w 41"/>
                  <a:gd name="T43" fmla="*/ 10 h 48"/>
                  <a:gd name="T44" fmla="*/ 40 w 41"/>
                  <a:gd name="T45" fmla="*/ 13 h 48"/>
                  <a:gd name="T46" fmla="*/ 36 w 41"/>
                  <a:gd name="T47" fmla="*/ 17 h 48"/>
                  <a:gd name="T48" fmla="*/ 26 w 41"/>
                  <a:gd name="T49" fmla="*/ 24 h 48"/>
                  <a:gd name="T50" fmla="*/ 22 w 41"/>
                  <a:gd name="T51" fmla="*/ 25 h 48"/>
                  <a:gd name="T52" fmla="*/ 19 w 41"/>
                  <a:gd name="T53" fmla="*/ 25 h 48"/>
                  <a:gd name="T54" fmla="*/ 15 w 41"/>
                  <a:gd name="T55" fmla="*/ 26 h 48"/>
                  <a:gd name="T56" fmla="*/ 9 w 41"/>
                  <a:gd name="T57" fmla="*/ 27 h 48"/>
                  <a:gd name="T58" fmla="*/ 9 w 41"/>
                  <a:gd name="T59" fmla="*/ 32 h 48"/>
                  <a:gd name="T60" fmla="*/ 10 w 41"/>
                  <a:gd name="T61" fmla="*/ 35 h 48"/>
                  <a:gd name="T62" fmla="*/ 12 w 41"/>
                  <a:gd name="T63" fmla="*/ 38 h 48"/>
                  <a:gd name="T64" fmla="*/ 15 w 41"/>
                  <a:gd name="T65" fmla="*/ 40 h 48"/>
                  <a:gd name="T66" fmla="*/ 17 w 41"/>
                  <a:gd name="T67" fmla="*/ 41 h 48"/>
                  <a:gd name="T68" fmla="*/ 23 w 41"/>
                  <a:gd name="T69" fmla="*/ 41 h 48"/>
                  <a:gd name="T70" fmla="*/ 27 w 41"/>
                  <a:gd name="T71" fmla="*/ 40 h 48"/>
                  <a:gd name="T72" fmla="*/ 29 w 41"/>
                  <a:gd name="T73" fmla="*/ 39 h 48"/>
                  <a:gd name="T74" fmla="*/ 32 w 41"/>
                  <a:gd name="T75" fmla="*/ 37 h 48"/>
                  <a:gd name="T76" fmla="*/ 37 w 41"/>
                  <a:gd name="T77" fmla="*/ 34 h 48"/>
                  <a:gd name="T78" fmla="*/ 38 w 41"/>
                  <a:gd name="T79" fmla="*/ 35 h 48"/>
                  <a:gd name="T80" fmla="*/ 27 w 41"/>
                  <a:gd name="T81" fmla="*/ 45 h 48"/>
                  <a:gd name="T82" fmla="*/ 15 w 41"/>
                  <a:gd name="T83" fmla="*/ 48 h 48"/>
                  <a:gd name="T84" fmla="*/ 10 w 41"/>
                  <a:gd name="T85" fmla="*/ 48 h 48"/>
                  <a:gd name="T86" fmla="*/ 4 w 41"/>
                  <a:gd name="T87" fmla="*/ 44 h 48"/>
                  <a:gd name="T88" fmla="*/ 1 w 41"/>
                  <a:gd name="T89" fmla="*/ 40 h 48"/>
                  <a:gd name="T90" fmla="*/ 0 w 41"/>
                  <a:gd name="T91" fmla="*/ 37 h 48"/>
                  <a:gd name="T92" fmla="*/ 0 w 41"/>
                  <a:gd name="T93" fmla="*/ 28 h 48"/>
                  <a:gd name="T94" fmla="*/ 1 w 41"/>
                  <a:gd name="T95" fmla="*/ 25 h 48"/>
                  <a:gd name="T96" fmla="*/ 3 w 41"/>
                  <a:gd name="T97" fmla="*/ 21 h 48"/>
                  <a:gd name="T98" fmla="*/ 5 w 41"/>
                  <a:gd name="T99" fmla="*/ 17 h 48"/>
                  <a:gd name="T100" fmla="*/ 7 w 41"/>
                  <a:gd name="T101" fmla="*/ 13 h 48"/>
                  <a:gd name="T102" fmla="*/ 14 w 41"/>
                  <a:gd name="T103" fmla="*/ 6 h 48"/>
                  <a:gd name="T104" fmla="*/ 17 w 41"/>
                  <a:gd name="T105" fmla="*/ 4 h 48"/>
                  <a:gd name="T106" fmla="*/ 21 w 41"/>
                  <a:gd name="T107" fmla="*/ 1 h 48"/>
                  <a:gd name="T108" fmla="*/ 26 w 41"/>
                  <a:gd name="T109" fmla="*/ 0 h 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48"/>
                  <a:gd name="T167" fmla="*/ 41 w 41"/>
                  <a:gd name="T168" fmla="*/ 48 h 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48">
                    <a:moveTo>
                      <a:pt x="27" y="2"/>
                    </a:moveTo>
                    <a:lnTo>
                      <a:pt x="23" y="3"/>
                    </a:lnTo>
                    <a:lnTo>
                      <a:pt x="20" y="5"/>
                    </a:lnTo>
                    <a:lnTo>
                      <a:pt x="18" y="7"/>
                    </a:lnTo>
                    <a:lnTo>
                      <a:pt x="16" y="11"/>
                    </a:lnTo>
                    <a:lnTo>
                      <a:pt x="11" y="20"/>
                    </a:lnTo>
                    <a:lnTo>
                      <a:pt x="10" y="25"/>
                    </a:lnTo>
                    <a:lnTo>
                      <a:pt x="15" y="24"/>
                    </a:lnTo>
                    <a:lnTo>
                      <a:pt x="21" y="22"/>
                    </a:lnTo>
                    <a:lnTo>
                      <a:pt x="26" y="20"/>
                    </a:lnTo>
                    <a:lnTo>
                      <a:pt x="30" y="15"/>
                    </a:lnTo>
                    <a:lnTo>
                      <a:pt x="32" y="12"/>
                    </a:lnTo>
                    <a:lnTo>
                      <a:pt x="33" y="10"/>
                    </a:lnTo>
                    <a:lnTo>
                      <a:pt x="33" y="4"/>
                    </a:lnTo>
                    <a:lnTo>
                      <a:pt x="31" y="2"/>
                    </a:lnTo>
                    <a:lnTo>
                      <a:pt x="27" y="2"/>
                    </a:lnTo>
                    <a:close/>
                    <a:moveTo>
                      <a:pt x="26" y="0"/>
                    </a:moveTo>
                    <a:lnTo>
                      <a:pt x="34" y="0"/>
                    </a:lnTo>
                    <a:lnTo>
                      <a:pt x="39" y="2"/>
                    </a:lnTo>
                    <a:lnTo>
                      <a:pt x="40" y="3"/>
                    </a:lnTo>
                    <a:lnTo>
                      <a:pt x="41" y="5"/>
                    </a:lnTo>
                    <a:lnTo>
                      <a:pt x="41" y="10"/>
                    </a:lnTo>
                    <a:lnTo>
                      <a:pt x="40" y="13"/>
                    </a:lnTo>
                    <a:lnTo>
                      <a:pt x="36" y="17"/>
                    </a:lnTo>
                    <a:lnTo>
                      <a:pt x="26" y="24"/>
                    </a:lnTo>
                    <a:lnTo>
                      <a:pt x="22" y="25"/>
                    </a:lnTo>
                    <a:lnTo>
                      <a:pt x="19" y="25"/>
                    </a:lnTo>
                    <a:lnTo>
                      <a:pt x="15" y="26"/>
                    </a:lnTo>
                    <a:lnTo>
                      <a:pt x="9" y="27"/>
                    </a:lnTo>
                    <a:lnTo>
                      <a:pt x="9" y="32"/>
                    </a:lnTo>
                    <a:lnTo>
                      <a:pt x="10" y="35"/>
                    </a:lnTo>
                    <a:lnTo>
                      <a:pt x="12" y="38"/>
                    </a:lnTo>
                    <a:lnTo>
                      <a:pt x="15" y="40"/>
                    </a:lnTo>
                    <a:lnTo>
                      <a:pt x="17" y="41"/>
                    </a:lnTo>
                    <a:lnTo>
                      <a:pt x="23" y="41"/>
                    </a:lnTo>
                    <a:lnTo>
                      <a:pt x="27" y="40"/>
                    </a:lnTo>
                    <a:lnTo>
                      <a:pt x="29" y="39"/>
                    </a:lnTo>
                    <a:lnTo>
                      <a:pt x="32" y="37"/>
                    </a:lnTo>
                    <a:lnTo>
                      <a:pt x="37" y="34"/>
                    </a:lnTo>
                    <a:lnTo>
                      <a:pt x="38" y="35"/>
                    </a:lnTo>
                    <a:lnTo>
                      <a:pt x="27" y="45"/>
                    </a:lnTo>
                    <a:lnTo>
                      <a:pt x="15" y="48"/>
                    </a:lnTo>
                    <a:lnTo>
                      <a:pt x="10" y="48"/>
                    </a:lnTo>
                    <a:lnTo>
                      <a:pt x="4" y="44"/>
                    </a:lnTo>
                    <a:lnTo>
                      <a:pt x="1" y="40"/>
                    </a:lnTo>
                    <a:lnTo>
                      <a:pt x="0" y="37"/>
                    </a:lnTo>
                    <a:lnTo>
                      <a:pt x="0" y="28"/>
                    </a:lnTo>
                    <a:lnTo>
                      <a:pt x="1" y="25"/>
                    </a:lnTo>
                    <a:lnTo>
                      <a:pt x="3" y="21"/>
                    </a:lnTo>
                    <a:lnTo>
                      <a:pt x="5" y="17"/>
                    </a:lnTo>
                    <a:lnTo>
                      <a:pt x="7" y="13"/>
                    </a:lnTo>
                    <a:lnTo>
                      <a:pt x="14" y="6"/>
                    </a:lnTo>
                    <a:lnTo>
                      <a:pt x="17" y="4"/>
                    </a:lnTo>
                    <a:lnTo>
                      <a:pt x="21" y="1"/>
                    </a:lnTo>
                    <a:lnTo>
                      <a:pt x="2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07" name="Freeform 386"/>
              <p:cNvSpPr>
                <a:spLocks/>
              </p:cNvSpPr>
              <p:nvPr/>
            </p:nvSpPr>
            <p:spPr bwMode="auto">
              <a:xfrm>
                <a:off x="3169" y="2843"/>
                <a:ext cx="63" cy="72"/>
              </a:xfrm>
              <a:custGeom>
                <a:avLst/>
                <a:gdLst>
                  <a:gd name="T0" fmla="*/ 1 w 63"/>
                  <a:gd name="T1" fmla="*/ 0 h 72"/>
                  <a:gd name="T2" fmla="*/ 29 w 63"/>
                  <a:gd name="T3" fmla="*/ 0 h 72"/>
                  <a:gd name="T4" fmla="*/ 28 w 63"/>
                  <a:gd name="T5" fmla="*/ 2 h 72"/>
                  <a:gd name="T6" fmla="*/ 25 w 63"/>
                  <a:gd name="T7" fmla="*/ 2 h 72"/>
                  <a:gd name="T8" fmla="*/ 24 w 63"/>
                  <a:gd name="T9" fmla="*/ 3 h 72"/>
                  <a:gd name="T10" fmla="*/ 23 w 63"/>
                  <a:gd name="T11" fmla="*/ 3 h 72"/>
                  <a:gd name="T12" fmla="*/ 20 w 63"/>
                  <a:gd name="T13" fmla="*/ 4 h 72"/>
                  <a:gd name="T14" fmla="*/ 19 w 63"/>
                  <a:gd name="T15" fmla="*/ 6 h 72"/>
                  <a:gd name="T16" fmla="*/ 19 w 63"/>
                  <a:gd name="T17" fmla="*/ 7 h 72"/>
                  <a:gd name="T18" fmla="*/ 18 w 63"/>
                  <a:gd name="T19" fmla="*/ 8 h 72"/>
                  <a:gd name="T20" fmla="*/ 18 w 63"/>
                  <a:gd name="T21" fmla="*/ 13 h 72"/>
                  <a:gd name="T22" fmla="*/ 15 w 63"/>
                  <a:gd name="T23" fmla="*/ 56 h 72"/>
                  <a:gd name="T24" fmla="*/ 41 w 63"/>
                  <a:gd name="T25" fmla="*/ 17 h 72"/>
                  <a:gd name="T26" fmla="*/ 44 w 63"/>
                  <a:gd name="T27" fmla="*/ 14 h 72"/>
                  <a:gd name="T28" fmla="*/ 46 w 63"/>
                  <a:gd name="T29" fmla="*/ 9 h 72"/>
                  <a:gd name="T30" fmla="*/ 48 w 63"/>
                  <a:gd name="T31" fmla="*/ 7 h 72"/>
                  <a:gd name="T32" fmla="*/ 48 w 63"/>
                  <a:gd name="T33" fmla="*/ 4 h 72"/>
                  <a:gd name="T34" fmla="*/ 47 w 63"/>
                  <a:gd name="T35" fmla="*/ 3 h 72"/>
                  <a:gd name="T36" fmla="*/ 45 w 63"/>
                  <a:gd name="T37" fmla="*/ 2 h 72"/>
                  <a:gd name="T38" fmla="*/ 42 w 63"/>
                  <a:gd name="T39" fmla="*/ 2 h 72"/>
                  <a:gd name="T40" fmla="*/ 44 w 63"/>
                  <a:gd name="T41" fmla="*/ 0 h 72"/>
                  <a:gd name="T42" fmla="*/ 63 w 63"/>
                  <a:gd name="T43" fmla="*/ 0 h 72"/>
                  <a:gd name="T44" fmla="*/ 63 w 63"/>
                  <a:gd name="T45" fmla="*/ 2 h 72"/>
                  <a:gd name="T46" fmla="*/ 61 w 63"/>
                  <a:gd name="T47" fmla="*/ 2 h 72"/>
                  <a:gd name="T48" fmla="*/ 59 w 63"/>
                  <a:gd name="T49" fmla="*/ 3 h 72"/>
                  <a:gd name="T50" fmla="*/ 57 w 63"/>
                  <a:gd name="T51" fmla="*/ 5 h 72"/>
                  <a:gd name="T52" fmla="*/ 53 w 63"/>
                  <a:gd name="T53" fmla="*/ 7 h 72"/>
                  <a:gd name="T54" fmla="*/ 52 w 63"/>
                  <a:gd name="T55" fmla="*/ 9 h 72"/>
                  <a:gd name="T56" fmla="*/ 50 w 63"/>
                  <a:gd name="T57" fmla="*/ 12 h 72"/>
                  <a:gd name="T58" fmla="*/ 48 w 63"/>
                  <a:gd name="T59" fmla="*/ 15 h 72"/>
                  <a:gd name="T60" fmla="*/ 45 w 63"/>
                  <a:gd name="T61" fmla="*/ 18 h 72"/>
                  <a:gd name="T62" fmla="*/ 5 w 63"/>
                  <a:gd name="T63" fmla="*/ 72 h 72"/>
                  <a:gd name="T64" fmla="*/ 3 w 63"/>
                  <a:gd name="T65" fmla="*/ 72 h 72"/>
                  <a:gd name="T66" fmla="*/ 8 w 63"/>
                  <a:gd name="T67" fmla="*/ 13 h 72"/>
                  <a:gd name="T68" fmla="*/ 9 w 63"/>
                  <a:gd name="T69" fmla="*/ 11 h 72"/>
                  <a:gd name="T70" fmla="*/ 9 w 63"/>
                  <a:gd name="T71" fmla="*/ 6 h 72"/>
                  <a:gd name="T72" fmla="*/ 8 w 63"/>
                  <a:gd name="T73" fmla="*/ 5 h 72"/>
                  <a:gd name="T74" fmla="*/ 7 w 63"/>
                  <a:gd name="T75" fmla="*/ 3 h 72"/>
                  <a:gd name="T76" fmla="*/ 6 w 63"/>
                  <a:gd name="T77" fmla="*/ 3 h 72"/>
                  <a:gd name="T78" fmla="*/ 4 w 63"/>
                  <a:gd name="T79" fmla="*/ 2 h 72"/>
                  <a:gd name="T80" fmla="*/ 0 w 63"/>
                  <a:gd name="T81" fmla="*/ 2 h 72"/>
                  <a:gd name="T82" fmla="*/ 1 w 63"/>
                  <a:gd name="T83" fmla="*/ 0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2"/>
                  <a:gd name="T128" fmla="*/ 63 w 63"/>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2">
                    <a:moveTo>
                      <a:pt x="1" y="0"/>
                    </a:moveTo>
                    <a:lnTo>
                      <a:pt x="29" y="0"/>
                    </a:lnTo>
                    <a:lnTo>
                      <a:pt x="28" y="2"/>
                    </a:lnTo>
                    <a:lnTo>
                      <a:pt x="25" y="2"/>
                    </a:lnTo>
                    <a:lnTo>
                      <a:pt x="24" y="3"/>
                    </a:lnTo>
                    <a:lnTo>
                      <a:pt x="23" y="3"/>
                    </a:lnTo>
                    <a:lnTo>
                      <a:pt x="20" y="4"/>
                    </a:lnTo>
                    <a:lnTo>
                      <a:pt x="19" y="6"/>
                    </a:lnTo>
                    <a:lnTo>
                      <a:pt x="19" y="7"/>
                    </a:lnTo>
                    <a:lnTo>
                      <a:pt x="18" y="8"/>
                    </a:lnTo>
                    <a:lnTo>
                      <a:pt x="18" y="13"/>
                    </a:lnTo>
                    <a:lnTo>
                      <a:pt x="15" y="56"/>
                    </a:lnTo>
                    <a:lnTo>
                      <a:pt x="41" y="17"/>
                    </a:lnTo>
                    <a:lnTo>
                      <a:pt x="44" y="14"/>
                    </a:lnTo>
                    <a:lnTo>
                      <a:pt x="46" y="9"/>
                    </a:lnTo>
                    <a:lnTo>
                      <a:pt x="48" y="7"/>
                    </a:lnTo>
                    <a:lnTo>
                      <a:pt x="48" y="4"/>
                    </a:lnTo>
                    <a:lnTo>
                      <a:pt x="47" y="3"/>
                    </a:lnTo>
                    <a:lnTo>
                      <a:pt x="45" y="2"/>
                    </a:lnTo>
                    <a:lnTo>
                      <a:pt x="42" y="2"/>
                    </a:lnTo>
                    <a:lnTo>
                      <a:pt x="44" y="0"/>
                    </a:lnTo>
                    <a:lnTo>
                      <a:pt x="63" y="0"/>
                    </a:lnTo>
                    <a:lnTo>
                      <a:pt x="63" y="2"/>
                    </a:lnTo>
                    <a:lnTo>
                      <a:pt x="61" y="2"/>
                    </a:lnTo>
                    <a:lnTo>
                      <a:pt x="59" y="3"/>
                    </a:lnTo>
                    <a:lnTo>
                      <a:pt x="57" y="5"/>
                    </a:lnTo>
                    <a:lnTo>
                      <a:pt x="53" y="7"/>
                    </a:lnTo>
                    <a:lnTo>
                      <a:pt x="52" y="9"/>
                    </a:lnTo>
                    <a:lnTo>
                      <a:pt x="50" y="12"/>
                    </a:lnTo>
                    <a:lnTo>
                      <a:pt x="48" y="15"/>
                    </a:lnTo>
                    <a:lnTo>
                      <a:pt x="45" y="18"/>
                    </a:lnTo>
                    <a:lnTo>
                      <a:pt x="5" y="72"/>
                    </a:lnTo>
                    <a:lnTo>
                      <a:pt x="3" y="72"/>
                    </a:lnTo>
                    <a:lnTo>
                      <a:pt x="8" y="13"/>
                    </a:lnTo>
                    <a:lnTo>
                      <a:pt x="9" y="11"/>
                    </a:lnTo>
                    <a:lnTo>
                      <a:pt x="9" y="6"/>
                    </a:lnTo>
                    <a:lnTo>
                      <a:pt x="8" y="5"/>
                    </a:lnTo>
                    <a:lnTo>
                      <a:pt x="7" y="3"/>
                    </a:lnTo>
                    <a:lnTo>
                      <a:pt x="6" y="3"/>
                    </a:lnTo>
                    <a:lnTo>
                      <a:pt x="4" y="2"/>
                    </a:lnTo>
                    <a:lnTo>
                      <a:pt x="0" y="2"/>
                    </a:lnTo>
                    <a:lnTo>
                      <a:pt x="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08" name="Freeform 387"/>
              <p:cNvSpPr>
                <a:spLocks/>
              </p:cNvSpPr>
              <p:nvPr/>
            </p:nvSpPr>
            <p:spPr bwMode="auto">
              <a:xfrm>
                <a:off x="3222" y="2810"/>
                <a:ext cx="34" cy="50"/>
              </a:xfrm>
              <a:custGeom>
                <a:avLst/>
                <a:gdLst>
                  <a:gd name="T0" fmla="*/ 20 w 34"/>
                  <a:gd name="T1" fmla="*/ 0 h 50"/>
                  <a:gd name="T2" fmla="*/ 26 w 34"/>
                  <a:gd name="T3" fmla="*/ 0 h 50"/>
                  <a:gd name="T4" fmla="*/ 29 w 34"/>
                  <a:gd name="T5" fmla="*/ 1 h 50"/>
                  <a:gd name="T6" fmla="*/ 33 w 34"/>
                  <a:gd name="T7" fmla="*/ 5 h 50"/>
                  <a:gd name="T8" fmla="*/ 34 w 34"/>
                  <a:gd name="T9" fmla="*/ 7 h 50"/>
                  <a:gd name="T10" fmla="*/ 34 w 34"/>
                  <a:gd name="T11" fmla="*/ 15 h 50"/>
                  <a:gd name="T12" fmla="*/ 33 w 34"/>
                  <a:gd name="T13" fmla="*/ 17 h 50"/>
                  <a:gd name="T14" fmla="*/ 27 w 34"/>
                  <a:gd name="T15" fmla="*/ 26 h 50"/>
                  <a:gd name="T16" fmla="*/ 8 w 34"/>
                  <a:gd name="T17" fmla="*/ 45 h 50"/>
                  <a:gd name="T18" fmla="*/ 22 w 34"/>
                  <a:gd name="T19" fmla="*/ 45 h 50"/>
                  <a:gd name="T20" fmla="*/ 23 w 34"/>
                  <a:gd name="T21" fmla="*/ 44 h 50"/>
                  <a:gd name="T22" fmla="*/ 25 w 34"/>
                  <a:gd name="T23" fmla="*/ 44 h 50"/>
                  <a:gd name="T24" fmla="*/ 26 w 34"/>
                  <a:gd name="T25" fmla="*/ 42 h 50"/>
                  <a:gd name="T26" fmla="*/ 27 w 34"/>
                  <a:gd name="T27" fmla="*/ 40 h 50"/>
                  <a:gd name="T28" fmla="*/ 28 w 34"/>
                  <a:gd name="T29" fmla="*/ 39 h 50"/>
                  <a:gd name="T30" fmla="*/ 30 w 34"/>
                  <a:gd name="T31" fmla="*/ 39 h 50"/>
                  <a:gd name="T32" fmla="*/ 26 w 34"/>
                  <a:gd name="T33" fmla="*/ 50 h 50"/>
                  <a:gd name="T34" fmla="*/ 0 w 34"/>
                  <a:gd name="T35" fmla="*/ 50 h 50"/>
                  <a:gd name="T36" fmla="*/ 0 w 34"/>
                  <a:gd name="T37" fmla="*/ 49 h 50"/>
                  <a:gd name="T38" fmla="*/ 11 w 34"/>
                  <a:gd name="T39" fmla="*/ 39 h 50"/>
                  <a:gd name="T40" fmla="*/ 20 w 34"/>
                  <a:gd name="T41" fmla="*/ 30 h 50"/>
                  <a:gd name="T42" fmla="*/ 25 w 34"/>
                  <a:gd name="T43" fmla="*/ 23 h 50"/>
                  <a:gd name="T44" fmla="*/ 27 w 34"/>
                  <a:gd name="T45" fmla="*/ 19 h 50"/>
                  <a:gd name="T46" fmla="*/ 28 w 34"/>
                  <a:gd name="T47" fmla="*/ 17 h 50"/>
                  <a:gd name="T48" fmla="*/ 28 w 34"/>
                  <a:gd name="T49" fmla="*/ 12 h 50"/>
                  <a:gd name="T50" fmla="*/ 26 w 34"/>
                  <a:gd name="T51" fmla="*/ 7 h 50"/>
                  <a:gd name="T52" fmla="*/ 21 w 34"/>
                  <a:gd name="T53" fmla="*/ 5 h 50"/>
                  <a:gd name="T54" fmla="*/ 16 w 34"/>
                  <a:gd name="T55" fmla="*/ 5 h 50"/>
                  <a:gd name="T56" fmla="*/ 11 w 34"/>
                  <a:gd name="T57" fmla="*/ 10 h 50"/>
                  <a:gd name="T58" fmla="*/ 9 w 34"/>
                  <a:gd name="T59" fmla="*/ 8 h 50"/>
                  <a:gd name="T60" fmla="*/ 11 w 34"/>
                  <a:gd name="T61" fmla="*/ 6 h 50"/>
                  <a:gd name="T62" fmla="*/ 13 w 34"/>
                  <a:gd name="T63" fmla="*/ 4 h 50"/>
                  <a:gd name="T64" fmla="*/ 15 w 34"/>
                  <a:gd name="T65" fmla="*/ 2 h 50"/>
                  <a:gd name="T66" fmla="*/ 17 w 34"/>
                  <a:gd name="T67" fmla="*/ 1 h 50"/>
                  <a:gd name="T68" fmla="*/ 20 w 34"/>
                  <a:gd name="T69" fmla="*/ 0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50"/>
                  <a:gd name="T107" fmla="*/ 34 w 34"/>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50">
                    <a:moveTo>
                      <a:pt x="20" y="0"/>
                    </a:moveTo>
                    <a:lnTo>
                      <a:pt x="26" y="0"/>
                    </a:lnTo>
                    <a:lnTo>
                      <a:pt x="29" y="1"/>
                    </a:lnTo>
                    <a:lnTo>
                      <a:pt x="33" y="5"/>
                    </a:lnTo>
                    <a:lnTo>
                      <a:pt x="34" y="7"/>
                    </a:lnTo>
                    <a:lnTo>
                      <a:pt x="34" y="15"/>
                    </a:lnTo>
                    <a:lnTo>
                      <a:pt x="33" y="17"/>
                    </a:lnTo>
                    <a:lnTo>
                      <a:pt x="27" y="26"/>
                    </a:lnTo>
                    <a:lnTo>
                      <a:pt x="8" y="45"/>
                    </a:lnTo>
                    <a:lnTo>
                      <a:pt x="22" y="45"/>
                    </a:lnTo>
                    <a:lnTo>
                      <a:pt x="23" y="44"/>
                    </a:lnTo>
                    <a:lnTo>
                      <a:pt x="25" y="44"/>
                    </a:lnTo>
                    <a:lnTo>
                      <a:pt x="26" y="42"/>
                    </a:lnTo>
                    <a:lnTo>
                      <a:pt x="27" y="40"/>
                    </a:lnTo>
                    <a:lnTo>
                      <a:pt x="28" y="39"/>
                    </a:lnTo>
                    <a:lnTo>
                      <a:pt x="30" y="39"/>
                    </a:lnTo>
                    <a:lnTo>
                      <a:pt x="26" y="50"/>
                    </a:lnTo>
                    <a:lnTo>
                      <a:pt x="0" y="50"/>
                    </a:lnTo>
                    <a:lnTo>
                      <a:pt x="0" y="49"/>
                    </a:lnTo>
                    <a:lnTo>
                      <a:pt x="11" y="39"/>
                    </a:lnTo>
                    <a:lnTo>
                      <a:pt x="20" y="30"/>
                    </a:lnTo>
                    <a:lnTo>
                      <a:pt x="25" y="23"/>
                    </a:lnTo>
                    <a:lnTo>
                      <a:pt x="27" y="19"/>
                    </a:lnTo>
                    <a:lnTo>
                      <a:pt x="28" y="17"/>
                    </a:lnTo>
                    <a:lnTo>
                      <a:pt x="28" y="12"/>
                    </a:lnTo>
                    <a:lnTo>
                      <a:pt x="26" y="7"/>
                    </a:lnTo>
                    <a:lnTo>
                      <a:pt x="21" y="5"/>
                    </a:lnTo>
                    <a:lnTo>
                      <a:pt x="16" y="5"/>
                    </a:lnTo>
                    <a:lnTo>
                      <a:pt x="11" y="10"/>
                    </a:lnTo>
                    <a:lnTo>
                      <a:pt x="9" y="8"/>
                    </a:lnTo>
                    <a:lnTo>
                      <a:pt x="11" y="6"/>
                    </a:lnTo>
                    <a:lnTo>
                      <a:pt x="13" y="4"/>
                    </a:lnTo>
                    <a:lnTo>
                      <a:pt x="15" y="2"/>
                    </a:lnTo>
                    <a:lnTo>
                      <a:pt x="17" y="1"/>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09" name="Freeform 388"/>
              <p:cNvSpPr>
                <a:spLocks noEditPoints="1"/>
              </p:cNvSpPr>
              <p:nvPr/>
            </p:nvSpPr>
            <p:spPr bwMode="auto">
              <a:xfrm>
                <a:off x="3597" y="3910"/>
                <a:ext cx="83" cy="81"/>
              </a:xfrm>
              <a:custGeom>
                <a:avLst/>
                <a:gdLst>
                  <a:gd name="T0" fmla="*/ 47 w 83"/>
                  <a:gd name="T1" fmla="*/ 65 h 81"/>
                  <a:gd name="T2" fmla="*/ 65 w 83"/>
                  <a:gd name="T3" fmla="*/ 60 h 81"/>
                  <a:gd name="T4" fmla="*/ 71 w 83"/>
                  <a:gd name="T5" fmla="*/ 40 h 81"/>
                  <a:gd name="T6" fmla="*/ 65 w 83"/>
                  <a:gd name="T7" fmla="*/ 21 h 81"/>
                  <a:gd name="T8" fmla="*/ 57 w 83"/>
                  <a:gd name="T9" fmla="*/ 17 h 81"/>
                  <a:gd name="T10" fmla="*/ 47 w 83"/>
                  <a:gd name="T11" fmla="*/ 15 h 81"/>
                  <a:gd name="T12" fmla="*/ 31 w 83"/>
                  <a:gd name="T13" fmla="*/ 16 h 81"/>
                  <a:gd name="T14" fmla="*/ 20 w 83"/>
                  <a:gd name="T15" fmla="*/ 20 h 81"/>
                  <a:gd name="T16" fmla="*/ 16 w 83"/>
                  <a:gd name="T17" fmla="*/ 24 h 81"/>
                  <a:gd name="T18" fmla="*/ 13 w 83"/>
                  <a:gd name="T19" fmla="*/ 31 h 81"/>
                  <a:gd name="T20" fmla="*/ 12 w 83"/>
                  <a:gd name="T21" fmla="*/ 40 h 81"/>
                  <a:gd name="T22" fmla="*/ 18 w 83"/>
                  <a:gd name="T23" fmla="*/ 57 h 81"/>
                  <a:gd name="T24" fmla="*/ 29 w 83"/>
                  <a:gd name="T25" fmla="*/ 64 h 81"/>
                  <a:gd name="T26" fmla="*/ 36 w 83"/>
                  <a:gd name="T27" fmla="*/ 15 h 81"/>
                  <a:gd name="T28" fmla="*/ 58 w 83"/>
                  <a:gd name="T29" fmla="*/ 0 h 81"/>
                  <a:gd name="T30" fmla="*/ 56 w 83"/>
                  <a:gd name="T31" fmla="*/ 3 h 81"/>
                  <a:gd name="T32" fmla="*/ 48 w 83"/>
                  <a:gd name="T33" fmla="*/ 6 h 81"/>
                  <a:gd name="T34" fmla="*/ 47 w 83"/>
                  <a:gd name="T35" fmla="*/ 9 h 81"/>
                  <a:gd name="T36" fmla="*/ 59 w 83"/>
                  <a:gd name="T37" fmla="*/ 12 h 81"/>
                  <a:gd name="T38" fmla="*/ 72 w 83"/>
                  <a:gd name="T39" fmla="*/ 18 h 81"/>
                  <a:gd name="T40" fmla="*/ 82 w 83"/>
                  <a:gd name="T41" fmla="*/ 30 h 81"/>
                  <a:gd name="T42" fmla="*/ 83 w 83"/>
                  <a:gd name="T43" fmla="*/ 45 h 81"/>
                  <a:gd name="T44" fmla="*/ 80 w 83"/>
                  <a:gd name="T45" fmla="*/ 55 h 81"/>
                  <a:gd name="T46" fmla="*/ 67 w 83"/>
                  <a:gd name="T47" fmla="*/ 65 h 81"/>
                  <a:gd name="T48" fmla="*/ 47 w 83"/>
                  <a:gd name="T49" fmla="*/ 70 h 81"/>
                  <a:gd name="T50" fmla="*/ 48 w 83"/>
                  <a:gd name="T51" fmla="*/ 74 h 81"/>
                  <a:gd name="T52" fmla="*/ 51 w 83"/>
                  <a:gd name="T53" fmla="*/ 76 h 81"/>
                  <a:gd name="T54" fmla="*/ 54 w 83"/>
                  <a:gd name="T55" fmla="*/ 78 h 81"/>
                  <a:gd name="T56" fmla="*/ 58 w 83"/>
                  <a:gd name="T57" fmla="*/ 81 h 81"/>
                  <a:gd name="T58" fmla="*/ 25 w 83"/>
                  <a:gd name="T59" fmla="*/ 78 h 81"/>
                  <a:gd name="T60" fmla="*/ 31 w 83"/>
                  <a:gd name="T61" fmla="*/ 77 h 81"/>
                  <a:gd name="T62" fmla="*/ 35 w 83"/>
                  <a:gd name="T63" fmla="*/ 74 h 81"/>
                  <a:gd name="T64" fmla="*/ 36 w 83"/>
                  <a:gd name="T65" fmla="*/ 70 h 81"/>
                  <a:gd name="T66" fmla="*/ 15 w 83"/>
                  <a:gd name="T67" fmla="*/ 65 h 81"/>
                  <a:gd name="T68" fmla="*/ 7 w 83"/>
                  <a:gd name="T69" fmla="*/ 59 h 81"/>
                  <a:gd name="T70" fmla="*/ 1 w 83"/>
                  <a:gd name="T71" fmla="*/ 49 h 81"/>
                  <a:gd name="T72" fmla="*/ 0 w 83"/>
                  <a:gd name="T73" fmla="*/ 35 h 81"/>
                  <a:gd name="T74" fmla="*/ 5 w 83"/>
                  <a:gd name="T75" fmla="*/ 23 h 81"/>
                  <a:gd name="T76" fmla="*/ 15 w 83"/>
                  <a:gd name="T77" fmla="*/ 15 h 81"/>
                  <a:gd name="T78" fmla="*/ 26 w 83"/>
                  <a:gd name="T79" fmla="*/ 12 h 81"/>
                  <a:gd name="T80" fmla="*/ 36 w 83"/>
                  <a:gd name="T81" fmla="*/ 11 h 81"/>
                  <a:gd name="T82" fmla="*/ 35 w 83"/>
                  <a:gd name="T83" fmla="*/ 6 h 81"/>
                  <a:gd name="T84" fmla="*/ 31 w 83"/>
                  <a:gd name="T85" fmla="*/ 3 h 81"/>
                  <a:gd name="T86" fmla="*/ 25 w 83"/>
                  <a:gd name="T87" fmla="*/ 0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81"/>
                  <a:gd name="T134" fmla="*/ 83 w 83"/>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81">
                    <a:moveTo>
                      <a:pt x="47" y="15"/>
                    </a:moveTo>
                    <a:lnTo>
                      <a:pt x="47" y="65"/>
                    </a:lnTo>
                    <a:lnTo>
                      <a:pt x="57" y="64"/>
                    </a:lnTo>
                    <a:lnTo>
                      <a:pt x="65" y="60"/>
                    </a:lnTo>
                    <a:lnTo>
                      <a:pt x="69" y="52"/>
                    </a:lnTo>
                    <a:lnTo>
                      <a:pt x="71" y="40"/>
                    </a:lnTo>
                    <a:lnTo>
                      <a:pt x="69" y="29"/>
                    </a:lnTo>
                    <a:lnTo>
                      <a:pt x="65" y="21"/>
                    </a:lnTo>
                    <a:lnTo>
                      <a:pt x="61" y="19"/>
                    </a:lnTo>
                    <a:lnTo>
                      <a:pt x="57" y="17"/>
                    </a:lnTo>
                    <a:lnTo>
                      <a:pt x="53" y="16"/>
                    </a:lnTo>
                    <a:lnTo>
                      <a:pt x="47" y="15"/>
                    </a:lnTo>
                    <a:close/>
                    <a:moveTo>
                      <a:pt x="36" y="15"/>
                    </a:moveTo>
                    <a:lnTo>
                      <a:pt x="31" y="16"/>
                    </a:lnTo>
                    <a:lnTo>
                      <a:pt x="26" y="17"/>
                    </a:lnTo>
                    <a:lnTo>
                      <a:pt x="20" y="20"/>
                    </a:lnTo>
                    <a:lnTo>
                      <a:pt x="18" y="22"/>
                    </a:lnTo>
                    <a:lnTo>
                      <a:pt x="16" y="24"/>
                    </a:lnTo>
                    <a:lnTo>
                      <a:pt x="14" y="28"/>
                    </a:lnTo>
                    <a:lnTo>
                      <a:pt x="13" y="31"/>
                    </a:lnTo>
                    <a:lnTo>
                      <a:pt x="12" y="35"/>
                    </a:lnTo>
                    <a:lnTo>
                      <a:pt x="12" y="40"/>
                    </a:lnTo>
                    <a:lnTo>
                      <a:pt x="13" y="51"/>
                    </a:lnTo>
                    <a:lnTo>
                      <a:pt x="18" y="57"/>
                    </a:lnTo>
                    <a:lnTo>
                      <a:pt x="22" y="62"/>
                    </a:lnTo>
                    <a:lnTo>
                      <a:pt x="29" y="64"/>
                    </a:lnTo>
                    <a:lnTo>
                      <a:pt x="36" y="65"/>
                    </a:lnTo>
                    <a:lnTo>
                      <a:pt x="36" y="15"/>
                    </a:lnTo>
                    <a:close/>
                    <a:moveTo>
                      <a:pt x="25" y="0"/>
                    </a:moveTo>
                    <a:lnTo>
                      <a:pt x="58" y="0"/>
                    </a:lnTo>
                    <a:lnTo>
                      <a:pt x="58" y="3"/>
                    </a:lnTo>
                    <a:lnTo>
                      <a:pt x="56" y="3"/>
                    </a:lnTo>
                    <a:lnTo>
                      <a:pt x="49" y="5"/>
                    </a:lnTo>
                    <a:lnTo>
                      <a:pt x="48" y="6"/>
                    </a:lnTo>
                    <a:lnTo>
                      <a:pt x="48" y="7"/>
                    </a:lnTo>
                    <a:lnTo>
                      <a:pt x="47" y="9"/>
                    </a:lnTo>
                    <a:lnTo>
                      <a:pt x="47" y="11"/>
                    </a:lnTo>
                    <a:lnTo>
                      <a:pt x="59" y="12"/>
                    </a:lnTo>
                    <a:lnTo>
                      <a:pt x="67" y="15"/>
                    </a:lnTo>
                    <a:lnTo>
                      <a:pt x="72" y="18"/>
                    </a:lnTo>
                    <a:lnTo>
                      <a:pt x="80" y="26"/>
                    </a:lnTo>
                    <a:lnTo>
                      <a:pt x="82" y="30"/>
                    </a:lnTo>
                    <a:lnTo>
                      <a:pt x="83" y="34"/>
                    </a:lnTo>
                    <a:lnTo>
                      <a:pt x="83" y="45"/>
                    </a:lnTo>
                    <a:lnTo>
                      <a:pt x="82" y="50"/>
                    </a:lnTo>
                    <a:lnTo>
                      <a:pt x="80" y="55"/>
                    </a:lnTo>
                    <a:lnTo>
                      <a:pt x="72" y="63"/>
                    </a:lnTo>
                    <a:lnTo>
                      <a:pt x="67" y="65"/>
                    </a:lnTo>
                    <a:lnTo>
                      <a:pt x="59" y="68"/>
                    </a:lnTo>
                    <a:lnTo>
                      <a:pt x="47" y="70"/>
                    </a:lnTo>
                    <a:lnTo>
                      <a:pt x="47" y="73"/>
                    </a:lnTo>
                    <a:lnTo>
                      <a:pt x="48" y="74"/>
                    </a:lnTo>
                    <a:lnTo>
                      <a:pt x="48" y="75"/>
                    </a:lnTo>
                    <a:lnTo>
                      <a:pt x="51" y="76"/>
                    </a:lnTo>
                    <a:lnTo>
                      <a:pt x="52" y="77"/>
                    </a:lnTo>
                    <a:lnTo>
                      <a:pt x="54" y="78"/>
                    </a:lnTo>
                    <a:lnTo>
                      <a:pt x="58" y="78"/>
                    </a:lnTo>
                    <a:lnTo>
                      <a:pt x="58" y="81"/>
                    </a:lnTo>
                    <a:lnTo>
                      <a:pt x="25" y="81"/>
                    </a:lnTo>
                    <a:lnTo>
                      <a:pt x="25" y="78"/>
                    </a:lnTo>
                    <a:lnTo>
                      <a:pt x="27" y="78"/>
                    </a:lnTo>
                    <a:lnTo>
                      <a:pt x="31" y="77"/>
                    </a:lnTo>
                    <a:lnTo>
                      <a:pt x="32" y="77"/>
                    </a:lnTo>
                    <a:lnTo>
                      <a:pt x="35" y="74"/>
                    </a:lnTo>
                    <a:lnTo>
                      <a:pt x="35" y="72"/>
                    </a:lnTo>
                    <a:lnTo>
                      <a:pt x="36" y="70"/>
                    </a:lnTo>
                    <a:lnTo>
                      <a:pt x="24" y="68"/>
                    </a:lnTo>
                    <a:lnTo>
                      <a:pt x="15" y="65"/>
                    </a:lnTo>
                    <a:lnTo>
                      <a:pt x="9" y="61"/>
                    </a:lnTo>
                    <a:lnTo>
                      <a:pt x="7" y="59"/>
                    </a:lnTo>
                    <a:lnTo>
                      <a:pt x="2" y="52"/>
                    </a:lnTo>
                    <a:lnTo>
                      <a:pt x="1" y="49"/>
                    </a:lnTo>
                    <a:lnTo>
                      <a:pt x="0" y="44"/>
                    </a:lnTo>
                    <a:lnTo>
                      <a:pt x="0" y="35"/>
                    </a:lnTo>
                    <a:lnTo>
                      <a:pt x="1" y="30"/>
                    </a:lnTo>
                    <a:lnTo>
                      <a:pt x="5" y="23"/>
                    </a:lnTo>
                    <a:lnTo>
                      <a:pt x="12" y="17"/>
                    </a:lnTo>
                    <a:lnTo>
                      <a:pt x="15" y="15"/>
                    </a:lnTo>
                    <a:lnTo>
                      <a:pt x="22" y="12"/>
                    </a:lnTo>
                    <a:lnTo>
                      <a:pt x="26" y="12"/>
                    </a:lnTo>
                    <a:lnTo>
                      <a:pt x="31" y="11"/>
                    </a:lnTo>
                    <a:lnTo>
                      <a:pt x="36" y="11"/>
                    </a:lnTo>
                    <a:lnTo>
                      <a:pt x="36" y="8"/>
                    </a:lnTo>
                    <a:lnTo>
                      <a:pt x="35" y="6"/>
                    </a:lnTo>
                    <a:lnTo>
                      <a:pt x="35" y="5"/>
                    </a:lnTo>
                    <a:lnTo>
                      <a:pt x="31" y="3"/>
                    </a:lnTo>
                    <a:lnTo>
                      <a:pt x="25" y="3"/>
                    </a:lnTo>
                    <a:lnTo>
                      <a:pt x="25"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10" name="Freeform 389"/>
              <p:cNvSpPr>
                <a:spLocks/>
              </p:cNvSpPr>
              <p:nvPr/>
            </p:nvSpPr>
            <p:spPr bwMode="auto">
              <a:xfrm>
                <a:off x="3721" y="3907"/>
                <a:ext cx="33" cy="109"/>
              </a:xfrm>
              <a:custGeom>
                <a:avLst/>
                <a:gdLst>
                  <a:gd name="T0" fmla="*/ 33 w 33"/>
                  <a:gd name="T1" fmla="*/ 0 h 109"/>
                  <a:gd name="T2" fmla="*/ 33 w 33"/>
                  <a:gd name="T3" fmla="*/ 3 h 109"/>
                  <a:gd name="T4" fmla="*/ 29 w 33"/>
                  <a:gd name="T5" fmla="*/ 6 h 109"/>
                  <a:gd name="T6" fmla="*/ 20 w 33"/>
                  <a:gd name="T7" fmla="*/ 14 h 109"/>
                  <a:gd name="T8" fmla="*/ 18 w 33"/>
                  <a:gd name="T9" fmla="*/ 19 h 109"/>
                  <a:gd name="T10" fmla="*/ 15 w 33"/>
                  <a:gd name="T11" fmla="*/ 24 h 109"/>
                  <a:gd name="T12" fmla="*/ 14 w 33"/>
                  <a:gd name="T13" fmla="*/ 31 h 109"/>
                  <a:gd name="T14" fmla="*/ 11 w 33"/>
                  <a:gd name="T15" fmla="*/ 54 h 109"/>
                  <a:gd name="T16" fmla="*/ 14 w 33"/>
                  <a:gd name="T17" fmla="*/ 76 h 109"/>
                  <a:gd name="T18" fmla="*/ 15 w 33"/>
                  <a:gd name="T19" fmla="*/ 80 h 109"/>
                  <a:gd name="T20" fmla="*/ 15 w 33"/>
                  <a:gd name="T21" fmla="*/ 85 h 109"/>
                  <a:gd name="T22" fmla="*/ 19 w 33"/>
                  <a:gd name="T23" fmla="*/ 91 h 109"/>
                  <a:gd name="T24" fmla="*/ 25 w 33"/>
                  <a:gd name="T25" fmla="*/ 101 h 109"/>
                  <a:gd name="T26" fmla="*/ 29 w 33"/>
                  <a:gd name="T27" fmla="*/ 103 h 109"/>
                  <a:gd name="T28" fmla="*/ 33 w 33"/>
                  <a:gd name="T29" fmla="*/ 107 h 109"/>
                  <a:gd name="T30" fmla="*/ 33 w 33"/>
                  <a:gd name="T31" fmla="*/ 109 h 109"/>
                  <a:gd name="T32" fmla="*/ 22 w 33"/>
                  <a:gd name="T33" fmla="*/ 102 h 109"/>
                  <a:gd name="T34" fmla="*/ 18 w 33"/>
                  <a:gd name="T35" fmla="*/ 99 h 109"/>
                  <a:gd name="T36" fmla="*/ 11 w 33"/>
                  <a:gd name="T37" fmla="*/ 89 h 109"/>
                  <a:gd name="T38" fmla="*/ 6 w 33"/>
                  <a:gd name="T39" fmla="*/ 78 h 109"/>
                  <a:gd name="T40" fmla="*/ 1 w 33"/>
                  <a:gd name="T41" fmla="*/ 67 h 109"/>
                  <a:gd name="T42" fmla="*/ 0 w 33"/>
                  <a:gd name="T43" fmla="*/ 55 h 109"/>
                  <a:gd name="T44" fmla="*/ 2 w 33"/>
                  <a:gd name="T45" fmla="*/ 37 h 109"/>
                  <a:gd name="T46" fmla="*/ 9 w 33"/>
                  <a:gd name="T47" fmla="*/ 22 h 109"/>
                  <a:gd name="T48" fmla="*/ 15 w 33"/>
                  <a:gd name="T49" fmla="*/ 13 h 109"/>
                  <a:gd name="T50" fmla="*/ 23 w 33"/>
                  <a:gd name="T51" fmla="*/ 6 h 109"/>
                  <a:gd name="T52" fmla="*/ 33 w 33"/>
                  <a:gd name="T53" fmla="*/ 0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109"/>
                  <a:gd name="T83" fmla="*/ 33 w 33"/>
                  <a:gd name="T84" fmla="*/ 109 h 1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109">
                    <a:moveTo>
                      <a:pt x="33" y="0"/>
                    </a:moveTo>
                    <a:lnTo>
                      <a:pt x="33" y="3"/>
                    </a:lnTo>
                    <a:lnTo>
                      <a:pt x="29" y="6"/>
                    </a:lnTo>
                    <a:lnTo>
                      <a:pt x="20" y="14"/>
                    </a:lnTo>
                    <a:lnTo>
                      <a:pt x="18" y="19"/>
                    </a:lnTo>
                    <a:lnTo>
                      <a:pt x="15" y="24"/>
                    </a:lnTo>
                    <a:lnTo>
                      <a:pt x="14" y="31"/>
                    </a:lnTo>
                    <a:lnTo>
                      <a:pt x="11" y="54"/>
                    </a:lnTo>
                    <a:lnTo>
                      <a:pt x="14" y="76"/>
                    </a:lnTo>
                    <a:lnTo>
                      <a:pt x="15" y="80"/>
                    </a:lnTo>
                    <a:lnTo>
                      <a:pt x="15" y="85"/>
                    </a:lnTo>
                    <a:lnTo>
                      <a:pt x="19" y="91"/>
                    </a:lnTo>
                    <a:lnTo>
                      <a:pt x="25" y="101"/>
                    </a:lnTo>
                    <a:lnTo>
                      <a:pt x="29" y="103"/>
                    </a:lnTo>
                    <a:lnTo>
                      <a:pt x="33" y="107"/>
                    </a:lnTo>
                    <a:lnTo>
                      <a:pt x="33" y="109"/>
                    </a:lnTo>
                    <a:lnTo>
                      <a:pt x="22" y="102"/>
                    </a:lnTo>
                    <a:lnTo>
                      <a:pt x="18" y="99"/>
                    </a:lnTo>
                    <a:lnTo>
                      <a:pt x="11" y="89"/>
                    </a:lnTo>
                    <a:lnTo>
                      <a:pt x="6" y="78"/>
                    </a:lnTo>
                    <a:lnTo>
                      <a:pt x="1" y="67"/>
                    </a:lnTo>
                    <a:lnTo>
                      <a:pt x="0" y="55"/>
                    </a:lnTo>
                    <a:lnTo>
                      <a:pt x="2" y="37"/>
                    </a:lnTo>
                    <a:lnTo>
                      <a:pt x="9" y="22"/>
                    </a:lnTo>
                    <a:lnTo>
                      <a:pt x="15" y="13"/>
                    </a:lnTo>
                    <a:lnTo>
                      <a:pt x="23" y="6"/>
                    </a:lnTo>
                    <a:lnTo>
                      <a:pt x="33"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11" name="Freeform 390"/>
              <p:cNvSpPr>
                <a:spLocks noEditPoints="1"/>
              </p:cNvSpPr>
              <p:nvPr/>
            </p:nvSpPr>
            <p:spPr bwMode="auto">
              <a:xfrm>
                <a:off x="3761" y="3906"/>
                <a:ext cx="55" cy="86"/>
              </a:xfrm>
              <a:custGeom>
                <a:avLst/>
                <a:gdLst>
                  <a:gd name="T0" fmla="*/ 22 w 55"/>
                  <a:gd name="T1" fmla="*/ 33 h 86"/>
                  <a:gd name="T2" fmla="*/ 17 w 55"/>
                  <a:gd name="T3" fmla="*/ 35 h 86"/>
                  <a:gd name="T4" fmla="*/ 14 w 55"/>
                  <a:gd name="T5" fmla="*/ 38 h 86"/>
                  <a:gd name="T6" fmla="*/ 12 w 55"/>
                  <a:gd name="T7" fmla="*/ 42 h 86"/>
                  <a:gd name="T8" fmla="*/ 11 w 55"/>
                  <a:gd name="T9" fmla="*/ 45 h 86"/>
                  <a:gd name="T10" fmla="*/ 10 w 55"/>
                  <a:gd name="T11" fmla="*/ 49 h 86"/>
                  <a:gd name="T12" fmla="*/ 10 w 55"/>
                  <a:gd name="T13" fmla="*/ 60 h 86"/>
                  <a:gd name="T14" fmla="*/ 12 w 55"/>
                  <a:gd name="T15" fmla="*/ 69 h 86"/>
                  <a:gd name="T16" fmla="*/ 14 w 55"/>
                  <a:gd name="T17" fmla="*/ 72 h 86"/>
                  <a:gd name="T18" fmla="*/ 21 w 55"/>
                  <a:gd name="T19" fmla="*/ 77 h 86"/>
                  <a:gd name="T20" fmla="*/ 24 w 55"/>
                  <a:gd name="T21" fmla="*/ 78 h 86"/>
                  <a:gd name="T22" fmla="*/ 29 w 55"/>
                  <a:gd name="T23" fmla="*/ 78 h 86"/>
                  <a:gd name="T24" fmla="*/ 32 w 55"/>
                  <a:gd name="T25" fmla="*/ 77 h 86"/>
                  <a:gd name="T26" fmla="*/ 35 w 55"/>
                  <a:gd name="T27" fmla="*/ 75 h 86"/>
                  <a:gd name="T28" fmla="*/ 37 w 55"/>
                  <a:gd name="T29" fmla="*/ 72 h 86"/>
                  <a:gd name="T30" fmla="*/ 37 w 55"/>
                  <a:gd name="T31" fmla="*/ 44 h 86"/>
                  <a:gd name="T32" fmla="*/ 34 w 55"/>
                  <a:gd name="T33" fmla="*/ 37 h 86"/>
                  <a:gd name="T34" fmla="*/ 32 w 55"/>
                  <a:gd name="T35" fmla="*/ 35 h 86"/>
                  <a:gd name="T36" fmla="*/ 29 w 55"/>
                  <a:gd name="T37" fmla="*/ 34 h 86"/>
                  <a:gd name="T38" fmla="*/ 28 w 55"/>
                  <a:gd name="T39" fmla="*/ 33 h 86"/>
                  <a:gd name="T40" fmla="*/ 22 w 55"/>
                  <a:gd name="T41" fmla="*/ 33 h 86"/>
                  <a:gd name="T42" fmla="*/ 45 w 55"/>
                  <a:gd name="T43" fmla="*/ 0 h 86"/>
                  <a:gd name="T44" fmla="*/ 47 w 55"/>
                  <a:gd name="T45" fmla="*/ 0 h 86"/>
                  <a:gd name="T46" fmla="*/ 47 w 55"/>
                  <a:gd name="T47" fmla="*/ 77 h 86"/>
                  <a:gd name="T48" fmla="*/ 49 w 55"/>
                  <a:gd name="T49" fmla="*/ 79 h 86"/>
                  <a:gd name="T50" fmla="*/ 53 w 55"/>
                  <a:gd name="T51" fmla="*/ 79 h 86"/>
                  <a:gd name="T52" fmla="*/ 55 w 55"/>
                  <a:gd name="T53" fmla="*/ 78 h 86"/>
                  <a:gd name="T54" fmla="*/ 55 w 55"/>
                  <a:gd name="T55" fmla="*/ 79 h 86"/>
                  <a:gd name="T56" fmla="*/ 39 w 55"/>
                  <a:gd name="T57" fmla="*/ 86 h 86"/>
                  <a:gd name="T58" fmla="*/ 37 w 55"/>
                  <a:gd name="T59" fmla="*/ 86 h 86"/>
                  <a:gd name="T60" fmla="*/ 37 w 55"/>
                  <a:gd name="T61" fmla="*/ 77 h 86"/>
                  <a:gd name="T62" fmla="*/ 35 w 55"/>
                  <a:gd name="T63" fmla="*/ 80 h 86"/>
                  <a:gd name="T64" fmla="*/ 32 w 55"/>
                  <a:gd name="T65" fmla="*/ 82 h 86"/>
                  <a:gd name="T66" fmla="*/ 29 w 55"/>
                  <a:gd name="T67" fmla="*/ 83 h 86"/>
                  <a:gd name="T68" fmla="*/ 27 w 55"/>
                  <a:gd name="T69" fmla="*/ 86 h 86"/>
                  <a:gd name="T70" fmla="*/ 21 w 55"/>
                  <a:gd name="T71" fmla="*/ 86 h 86"/>
                  <a:gd name="T72" fmla="*/ 15 w 55"/>
                  <a:gd name="T73" fmla="*/ 85 h 86"/>
                  <a:gd name="T74" fmla="*/ 11 w 55"/>
                  <a:gd name="T75" fmla="*/ 82 h 86"/>
                  <a:gd name="T76" fmla="*/ 5 w 55"/>
                  <a:gd name="T77" fmla="*/ 78 h 86"/>
                  <a:gd name="T78" fmla="*/ 1 w 55"/>
                  <a:gd name="T79" fmla="*/ 70 h 86"/>
                  <a:gd name="T80" fmla="*/ 0 w 55"/>
                  <a:gd name="T81" fmla="*/ 59 h 86"/>
                  <a:gd name="T82" fmla="*/ 1 w 55"/>
                  <a:gd name="T83" fmla="*/ 48 h 86"/>
                  <a:gd name="T84" fmla="*/ 6 w 55"/>
                  <a:gd name="T85" fmla="*/ 39 h 86"/>
                  <a:gd name="T86" fmla="*/ 15 w 55"/>
                  <a:gd name="T87" fmla="*/ 32 h 86"/>
                  <a:gd name="T88" fmla="*/ 26 w 55"/>
                  <a:gd name="T89" fmla="*/ 30 h 86"/>
                  <a:gd name="T90" fmla="*/ 29 w 55"/>
                  <a:gd name="T91" fmla="*/ 30 h 86"/>
                  <a:gd name="T92" fmla="*/ 33 w 55"/>
                  <a:gd name="T93" fmla="*/ 31 h 86"/>
                  <a:gd name="T94" fmla="*/ 35 w 55"/>
                  <a:gd name="T95" fmla="*/ 32 h 86"/>
                  <a:gd name="T96" fmla="*/ 37 w 55"/>
                  <a:gd name="T97" fmla="*/ 34 h 86"/>
                  <a:gd name="T98" fmla="*/ 37 w 55"/>
                  <a:gd name="T99" fmla="*/ 9 h 86"/>
                  <a:gd name="T100" fmla="*/ 35 w 55"/>
                  <a:gd name="T101" fmla="*/ 7 h 86"/>
                  <a:gd name="T102" fmla="*/ 32 w 55"/>
                  <a:gd name="T103" fmla="*/ 7 h 86"/>
                  <a:gd name="T104" fmla="*/ 30 w 55"/>
                  <a:gd name="T105" fmla="*/ 8 h 86"/>
                  <a:gd name="T106" fmla="*/ 29 w 55"/>
                  <a:gd name="T107" fmla="*/ 7 h 86"/>
                  <a:gd name="T108" fmla="*/ 45 w 55"/>
                  <a:gd name="T109" fmla="*/ 0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
                  <a:gd name="T166" fmla="*/ 0 h 86"/>
                  <a:gd name="T167" fmla="*/ 55 w 55"/>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 h="86">
                    <a:moveTo>
                      <a:pt x="22" y="33"/>
                    </a:moveTo>
                    <a:lnTo>
                      <a:pt x="17" y="35"/>
                    </a:lnTo>
                    <a:lnTo>
                      <a:pt x="14" y="38"/>
                    </a:lnTo>
                    <a:lnTo>
                      <a:pt x="12" y="42"/>
                    </a:lnTo>
                    <a:lnTo>
                      <a:pt x="11" y="45"/>
                    </a:lnTo>
                    <a:lnTo>
                      <a:pt x="10" y="49"/>
                    </a:lnTo>
                    <a:lnTo>
                      <a:pt x="10" y="60"/>
                    </a:lnTo>
                    <a:lnTo>
                      <a:pt x="12" y="69"/>
                    </a:lnTo>
                    <a:lnTo>
                      <a:pt x="14" y="72"/>
                    </a:lnTo>
                    <a:lnTo>
                      <a:pt x="21" y="77"/>
                    </a:lnTo>
                    <a:lnTo>
                      <a:pt x="24" y="78"/>
                    </a:lnTo>
                    <a:lnTo>
                      <a:pt x="29" y="78"/>
                    </a:lnTo>
                    <a:lnTo>
                      <a:pt x="32" y="77"/>
                    </a:lnTo>
                    <a:lnTo>
                      <a:pt x="35" y="75"/>
                    </a:lnTo>
                    <a:lnTo>
                      <a:pt x="37" y="72"/>
                    </a:lnTo>
                    <a:lnTo>
                      <a:pt x="37" y="44"/>
                    </a:lnTo>
                    <a:lnTo>
                      <a:pt x="34" y="37"/>
                    </a:lnTo>
                    <a:lnTo>
                      <a:pt x="32" y="35"/>
                    </a:lnTo>
                    <a:lnTo>
                      <a:pt x="29" y="34"/>
                    </a:lnTo>
                    <a:lnTo>
                      <a:pt x="28" y="33"/>
                    </a:lnTo>
                    <a:lnTo>
                      <a:pt x="22" y="33"/>
                    </a:lnTo>
                    <a:close/>
                    <a:moveTo>
                      <a:pt x="45" y="0"/>
                    </a:moveTo>
                    <a:lnTo>
                      <a:pt x="47" y="0"/>
                    </a:lnTo>
                    <a:lnTo>
                      <a:pt x="47" y="77"/>
                    </a:lnTo>
                    <a:lnTo>
                      <a:pt x="49" y="79"/>
                    </a:lnTo>
                    <a:lnTo>
                      <a:pt x="53" y="79"/>
                    </a:lnTo>
                    <a:lnTo>
                      <a:pt x="55" y="78"/>
                    </a:lnTo>
                    <a:lnTo>
                      <a:pt x="55" y="79"/>
                    </a:lnTo>
                    <a:lnTo>
                      <a:pt x="39" y="86"/>
                    </a:lnTo>
                    <a:lnTo>
                      <a:pt x="37" y="86"/>
                    </a:lnTo>
                    <a:lnTo>
                      <a:pt x="37" y="77"/>
                    </a:lnTo>
                    <a:lnTo>
                      <a:pt x="35" y="80"/>
                    </a:lnTo>
                    <a:lnTo>
                      <a:pt x="32" y="82"/>
                    </a:lnTo>
                    <a:lnTo>
                      <a:pt x="29" y="83"/>
                    </a:lnTo>
                    <a:lnTo>
                      <a:pt x="27" y="86"/>
                    </a:lnTo>
                    <a:lnTo>
                      <a:pt x="21" y="86"/>
                    </a:lnTo>
                    <a:lnTo>
                      <a:pt x="15" y="85"/>
                    </a:lnTo>
                    <a:lnTo>
                      <a:pt x="11" y="82"/>
                    </a:lnTo>
                    <a:lnTo>
                      <a:pt x="5" y="78"/>
                    </a:lnTo>
                    <a:lnTo>
                      <a:pt x="1" y="70"/>
                    </a:lnTo>
                    <a:lnTo>
                      <a:pt x="0" y="59"/>
                    </a:lnTo>
                    <a:lnTo>
                      <a:pt x="1" y="48"/>
                    </a:lnTo>
                    <a:lnTo>
                      <a:pt x="6" y="39"/>
                    </a:lnTo>
                    <a:lnTo>
                      <a:pt x="15" y="32"/>
                    </a:lnTo>
                    <a:lnTo>
                      <a:pt x="26" y="30"/>
                    </a:lnTo>
                    <a:lnTo>
                      <a:pt x="29" y="30"/>
                    </a:lnTo>
                    <a:lnTo>
                      <a:pt x="33" y="31"/>
                    </a:lnTo>
                    <a:lnTo>
                      <a:pt x="35" y="32"/>
                    </a:lnTo>
                    <a:lnTo>
                      <a:pt x="37" y="34"/>
                    </a:lnTo>
                    <a:lnTo>
                      <a:pt x="37" y="9"/>
                    </a:lnTo>
                    <a:lnTo>
                      <a:pt x="35" y="7"/>
                    </a:lnTo>
                    <a:lnTo>
                      <a:pt x="32" y="7"/>
                    </a:lnTo>
                    <a:lnTo>
                      <a:pt x="30" y="8"/>
                    </a:lnTo>
                    <a:lnTo>
                      <a:pt x="29" y="7"/>
                    </a:lnTo>
                    <a:lnTo>
                      <a:pt x="45"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12" name="Freeform 391"/>
              <p:cNvSpPr>
                <a:spLocks noEditPoints="1"/>
              </p:cNvSpPr>
              <p:nvPr/>
            </p:nvSpPr>
            <p:spPr bwMode="auto">
              <a:xfrm>
                <a:off x="3821" y="3936"/>
                <a:ext cx="45" cy="56"/>
              </a:xfrm>
              <a:custGeom>
                <a:avLst/>
                <a:gdLst>
                  <a:gd name="T0" fmla="*/ 18 w 45"/>
                  <a:gd name="T1" fmla="*/ 3 h 56"/>
                  <a:gd name="T2" fmla="*/ 15 w 45"/>
                  <a:gd name="T3" fmla="*/ 5 h 56"/>
                  <a:gd name="T4" fmla="*/ 12 w 45"/>
                  <a:gd name="T5" fmla="*/ 6 h 56"/>
                  <a:gd name="T6" fmla="*/ 10 w 45"/>
                  <a:gd name="T7" fmla="*/ 9 h 56"/>
                  <a:gd name="T8" fmla="*/ 9 w 45"/>
                  <a:gd name="T9" fmla="*/ 13 h 56"/>
                  <a:gd name="T10" fmla="*/ 9 w 45"/>
                  <a:gd name="T11" fmla="*/ 17 h 56"/>
                  <a:gd name="T12" fmla="*/ 32 w 45"/>
                  <a:gd name="T13" fmla="*/ 17 h 56"/>
                  <a:gd name="T14" fmla="*/ 32 w 45"/>
                  <a:gd name="T15" fmla="*/ 11 h 56"/>
                  <a:gd name="T16" fmla="*/ 31 w 45"/>
                  <a:gd name="T17" fmla="*/ 9 h 56"/>
                  <a:gd name="T18" fmla="*/ 30 w 45"/>
                  <a:gd name="T19" fmla="*/ 6 h 56"/>
                  <a:gd name="T20" fmla="*/ 28 w 45"/>
                  <a:gd name="T21" fmla="*/ 4 h 56"/>
                  <a:gd name="T22" fmla="*/ 25 w 45"/>
                  <a:gd name="T23" fmla="*/ 3 h 56"/>
                  <a:gd name="T24" fmla="*/ 18 w 45"/>
                  <a:gd name="T25" fmla="*/ 3 h 56"/>
                  <a:gd name="T26" fmla="*/ 25 w 45"/>
                  <a:gd name="T27" fmla="*/ 0 h 56"/>
                  <a:gd name="T28" fmla="*/ 30 w 45"/>
                  <a:gd name="T29" fmla="*/ 0 h 56"/>
                  <a:gd name="T30" fmla="*/ 33 w 45"/>
                  <a:gd name="T31" fmla="*/ 1 h 56"/>
                  <a:gd name="T32" fmla="*/ 36 w 45"/>
                  <a:gd name="T33" fmla="*/ 3 h 56"/>
                  <a:gd name="T34" fmla="*/ 39 w 45"/>
                  <a:gd name="T35" fmla="*/ 5 h 56"/>
                  <a:gd name="T36" fmla="*/ 43 w 45"/>
                  <a:gd name="T37" fmla="*/ 12 h 56"/>
                  <a:gd name="T38" fmla="*/ 45 w 45"/>
                  <a:gd name="T39" fmla="*/ 20 h 56"/>
                  <a:gd name="T40" fmla="*/ 9 w 45"/>
                  <a:gd name="T41" fmla="*/ 20 h 56"/>
                  <a:gd name="T42" fmla="*/ 10 w 45"/>
                  <a:gd name="T43" fmla="*/ 31 h 56"/>
                  <a:gd name="T44" fmla="*/ 14 w 45"/>
                  <a:gd name="T45" fmla="*/ 39 h 56"/>
                  <a:gd name="T46" fmla="*/ 24 w 45"/>
                  <a:gd name="T47" fmla="*/ 46 h 56"/>
                  <a:gd name="T48" fmla="*/ 32 w 45"/>
                  <a:gd name="T49" fmla="*/ 46 h 56"/>
                  <a:gd name="T50" fmla="*/ 34 w 45"/>
                  <a:gd name="T51" fmla="*/ 45 h 56"/>
                  <a:gd name="T52" fmla="*/ 37 w 45"/>
                  <a:gd name="T53" fmla="*/ 44 h 56"/>
                  <a:gd name="T54" fmla="*/ 40 w 45"/>
                  <a:gd name="T55" fmla="*/ 41 h 56"/>
                  <a:gd name="T56" fmla="*/ 42 w 45"/>
                  <a:gd name="T57" fmla="*/ 38 h 56"/>
                  <a:gd name="T58" fmla="*/ 44 w 45"/>
                  <a:gd name="T59" fmla="*/ 34 h 56"/>
                  <a:gd name="T60" fmla="*/ 45 w 45"/>
                  <a:gd name="T61" fmla="*/ 35 h 56"/>
                  <a:gd name="T62" fmla="*/ 41 w 45"/>
                  <a:gd name="T63" fmla="*/ 46 h 56"/>
                  <a:gd name="T64" fmla="*/ 37 w 45"/>
                  <a:gd name="T65" fmla="*/ 49 h 56"/>
                  <a:gd name="T66" fmla="*/ 33 w 45"/>
                  <a:gd name="T67" fmla="*/ 52 h 56"/>
                  <a:gd name="T68" fmla="*/ 29 w 45"/>
                  <a:gd name="T69" fmla="*/ 55 h 56"/>
                  <a:gd name="T70" fmla="*/ 23 w 45"/>
                  <a:gd name="T71" fmla="*/ 56 h 56"/>
                  <a:gd name="T72" fmla="*/ 19 w 45"/>
                  <a:gd name="T73" fmla="*/ 56 h 56"/>
                  <a:gd name="T74" fmla="*/ 10 w 45"/>
                  <a:gd name="T75" fmla="*/ 51 h 56"/>
                  <a:gd name="T76" fmla="*/ 6 w 45"/>
                  <a:gd name="T77" fmla="*/ 48 h 56"/>
                  <a:gd name="T78" fmla="*/ 1 w 45"/>
                  <a:gd name="T79" fmla="*/ 39 h 56"/>
                  <a:gd name="T80" fmla="*/ 0 w 45"/>
                  <a:gd name="T81" fmla="*/ 28 h 56"/>
                  <a:gd name="T82" fmla="*/ 1 w 45"/>
                  <a:gd name="T83" fmla="*/ 16 h 56"/>
                  <a:gd name="T84" fmla="*/ 7 w 45"/>
                  <a:gd name="T85" fmla="*/ 6 h 56"/>
                  <a:gd name="T86" fmla="*/ 14 w 45"/>
                  <a:gd name="T87" fmla="*/ 1 h 56"/>
                  <a:gd name="T88" fmla="*/ 25 w 45"/>
                  <a:gd name="T89" fmla="*/ 0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56"/>
                  <a:gd name="T137" fmla="*/ 45 w 45"/>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56">
                    <a:moveTo>
                      <a:pt x="18" y="3"/>
                    </a:moveTo>
                    <a:lnTo>
                      <a:pt x="15" y="5"/>
                    </a:lnTo>
                    <a:lnTo>
                      <a:pt x="12" y="6"/>
                    </a:lnTo>
                    <a:lnTo>
                      <a:pt x="10" y="9"/>
                    </a:lnTo>
                    <a:lnTo>
                      <a:pt x="9" y="13"/>
                    </a:lnTo>
                    <a:lnTo>
                      <a:pt x="9" y="17"/>
                    </a:lnTo>
                    <a:lnTo>
                      <a:pt x="32" y="17"/>
                    </a:lnTo>
                    <a:lnTo>
                      <a:pt x="32" y="11"/>
                    </a:lnTo>
                    <a:lnTo>
                      <a:pt x="31" y="9"/>
                    </a:lnTo>
                    <a:lnTo>
                      <a:pt x="30" y="6"/>
                    </a:lnTo>
                    <a:lnTo>
                      <a:pt x="28" y="4"/>
                    </a:lnTo>
                    <a:lnTo>
                      <a:pt x="25" y="3"/>
                    </a:lnTo>
                    <a:lnTo>
                      <a:pt x="18" y="3"/>
                    </a:lnTo>
                    <a:close/>
                    <a:moveTo>
                      <a:pt x="25" y="0"/>
                    </a:moveTo>
                    <a:lnTo>
                      <a:pt x="30" y="0"/>
                    </a:lnTo>
                    <a:lnTo>
                      <a:pt x="33" y="1"/>
                    </a:lnTo>
                    <a:lnTo>
                      <a:pt x="36" y="3"/>
                    </a:lnTo>
                    <a:lnTo>
                      <a:pt x="39" y="5"/>
                    </a:lnTo>
                    <a:lnTo>
                      <a:pt x="43" y="12"/>
                    </a:lnTo>
                    <a:lnTo>
                      <a:pt x="45" y="20"/>
                    </a:lnTo>
                    <a:lnTo>
                      <a:pt x="9" y="20"/>
                    </a:lnTo>
                    <a:lnTo>
                      <a:pt x="10" y="31"/>
                    </a:lnTo>
                    <a:lnTo>
                      <a:pt x="14" y="39"/>
                    </a:lnTo>
                    <a:lnTo>
                      <a:pt x="24" y="46"/>
                    </a:lnTo>
                    <a:lnTo>
                      <a:pt x="32" y="46"/>
                    </a:lnTo>
                    <a:lnTo>
                      <a:pt x="34" y="45"/>
                    </a:lnTo>
                    <a:lnTo>
                      <a:pt x="37" y="44"/>
                    </a:lnTo>
                    <a:lnTo>
                      <a:pt x="40" y="41"/>
                    </a:lnTo>
                    <a:lnTo>
                      <a:pt x="42" y="38"/>
                    </a:lnTo>
                    <a:lnTo>
                      <a:pt x="44" y="34"/>
                    </a:lnTo>
                    <a:lnTo>
                      <a:pt x="45" y="35"/>
                    </a:lnTo>
                    <a:lnTo>
                      <a:pt x="41" y="46"/>
                    </a:lnTo>
                    <a:lnTo>
                      <a:pt x="37" y="49"/>
                    </a:lnTo>
                    <a:lnTo>
                      <a:pt x="33" y="52"/>
                    </a:lnTo>
                    <a:lnTo>
                      <a:pt x="29" y="55"/>
                    </a:lnTo>
                    <a:lnTo>
                      <a:pt x="23" y="56"/>
                    </a:lnTo>
                    <a:lnTo>
                      <a:pt x="19" y="56"/>
                    </a:lnTo>
                    <a:lnTo>
                      <a:pt x="10" y="51"/>
                    </a:lnTo>
                    <a:lnTo>
                      <a:pt x="6" y="48"/>
                    </a:lnTo>
                    <a:lnTo>
                      <a:pt x="1" y="39"/>
                    </a:lnTo>
                    <a:lnTo>
                      <a:pt x="0" y="28"/>
                    </a:lnTo>
                    <a:lnTo>
                      <a:pt x="1" y="16"/>
                    </a:lnTo>
                    <a:lnTo>
                      <a:pt x="7" y="6"/>
                    </a:lnTo>
                    <a:lnTo>
                      <a:pt x="14" y="1"/>
                    </a:lnTo>
                    <a:lnTo>
                      <a:pt x="25"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13" name="Freeform 392"/>
              <p:cNvSpPr>
                <a:spLocks noEditPoints="1"/>
              </p:cNvSpPr>
              <p:nvPr/>
            </p:nvSpPr>
            <p:spPr bwMode="auto">
              <a:xfrm>
                <a:off x="3875" y="3936"/>
                <a:ext cx="54" cy="81"/>
              </a:xfrm>
              <a:custGeom>
                <a:avLst/>
                <a:gdLst>
                  <a:gd name="T0" fmla="*/ 10 w 54"/>
                  <a:gd name="T1" fmla="*/ 58 h 81"/>
                  <a:gd name="T2" fmla="*/ 8 w 54"/>
                  <a:gd name="T3" fmla="*/ 67 h 81"/>
                  <a:gd name="T4" fmla="*/ 11 w 54"/>
                  <a:gd name="T5" fmla="*/ 70 h 81"/>
                  <a:gd name="T6" fmla="*/ 22 w 54"/>
                  <a:gd name="T7" fmla="*/ 73 h 81"/>
                  <a:gd name="T8" fmla="*/ 37 w 54"/>
                  <a:gd name="T9" fmla="*/ 72 h 81"/>
                  <a:gd name="T10" fmla="*/ 47 w 54"/>
                  <a:gd name="T11" fmla="*/ 68 h 81"/>
                  <a:gd name="T12" fmla="*/ 49 w 54"/>
                  <a:gd name="T13" fmla="*/ 62 h 81"/>
                  <a:gd name="T14" fmla="*/ 46 w 54"/>
                  <a:gd name="T15" fmla="*/ 57 h 81"/>
                  <a:gd name="T16" fmla="*/ 22 w 54"/>
                  <a:gd name="T17" fmla="*/ 56 h 81"/>
                  <a:gd name="T18" fmla="*/ 21 w 54"/>
                  <a:gd name="T19" fmla="*/ 2 h 81"/>
                  <a:gd name="T20" fmla="*/ 16 w 54"/>
                  <a:gd name="T21" fmla="*/ 5 h 81"/>
                  <a:gd name="T22" fmla="*/ 14 w 54"/>
                  <a:gd name="T23" fmla="*/ 12 h 81"/>
                  <a:gd name="T24" fmla="*/ 14 w 54"/>
                  <a:gd name="T25" fmla="*/ 22 h 81"/>
                  <a:gd name="T26" fmla="*/ 17 w 54"/>
                  <a:gd name="T27" fmla="*/ 30 h 81"/>
                  <a:gd name="T28" fmla="*/ 26 w 54"/>
                  <a:gd name="T29" fmla="*/ 35 h 81"/>
                  <a:gd name="T30" fmla="*/ 34 w 54"/>
                  <a:gd name="T31" fmla="*/ 30 h 81"/>
                  <a:gd name="T32" fmla="*/ 35 w 54"/>
                  <a:gd name="T33" fmla="*/ 26 h 81"/>
                  <a:gd name="T34" fmla="*/ 36 w 54"/>
                  <a:gd name="T35" fmla="*/ 15 h 81"/>
                  <a:gd name="T36" fmla="*/ 33 w 54"/>
                  <a:gd name="T37" fmla="*/ 5 h 81"/>
                  <a:gd name="T38" fmla="*/ 27 w 54"/>
                  <a:gd name="T39" fmla="*/ 2 h 81"/>
                  <a:gd name="T40" fmla="*/ 21 w 54"/>
                  <a:gd name="T41" fmla="*/ 0 h 81"/>
                  <a:gd name="T42" fmla="*/ 35 w 54"/>
                  <a:gd name="T43" fmla="*/ 1 h 81"/>
                  <a:gd name="T44" fmla="*/ 54 w 54"/>
                  <a:gd name="T45" fmla="*/ 3 h 81"/>
                  <a:gd name="T46" fmla="*/ 43 w 54"/>
                  <a:gd name="T47" fmla="*/ 6 h 81"/>
                  <a:gd name="T48" fmla="*/ 46 w 54"/>
                  <a:gd name="T49" fmla="*/ 14 h 81"/>
                  <a:gd name="T50" fmla="*/ 45 w 54"/>
                  <a:gd name="T51" fmla="*/ 23 h 81"/>
                  <a:gd name="T52" fmla="*/ 41 w 54"/>
                  <a:gd name="T53" fmla="*/ 31 h 81"/>
                  <a:gd name="T54" fmla="*/ 30 w 54"/>
                  <a:gd name="T55" fmla="*/ 37 h 81"/>
                  <a:gd name="T56" fmla="*/ 16 w 54"/>
                  <a:gd name="T57" fmla="*/ 36 h 81"/>
                  <a:gd name="T58" fmla="*/ 12 w 54"/>
                  <a:gd name="T59" fmla="*/ 39 h 81"/>
                  <a:gd name="T60" fmla="*/ 11 w 54"/>
                  <a:gd name="T61" fmla="*/ 44 h 81"/>
                  <a:gd name="T62" fmla="*/ 12 w 54"/>
                  <a:gd name="T63" fmla="*/ 45 h 81"/>
                  <a:gd name="T64" fmla="*/ 14 w 54"/>
                  <a:gd name="T65" fmla="*/ 46 h 81"/>
                  <a:gd name="T66" fmla="*/ 34 w 54"/>
                  <a:gd name="T67" fmla="*/ 47 h 81"/>
                  <a:gd name="T68" fmla="*/ 45 w 54"/>
                  <a:gd name="T69" fmla="*/ 48 h 81"/>
                  <a:gd name="T70" fmla="*/ 49 w 54"/>
                  <a:gd name="T71" fmla="*/ 51 h 81"/>
                  <a:gd name="T72" fmla="*/ 53 w 54"/>
                  <a:gd name="T73" fmla="*/ 57 h 81"/>
                  <a:gd name="T74" fmla="*/ 50 w 54"/>
                  <a:gd name="T75" fmla="*/ 67 h 81"/>
                  <a:gd name="T76" fmla="*/ 46 w 54"/>
                  <a:gd name="T77" fmla="*/ 72 h 81"/>
                  <a:gd name="T78" fmla="*/ 23 w 54"/>
                  <a:gd name="T79" fmla="*/ 81 h 81"/>
                  <a:gd name="T80" fmla="*/ 3 w 54"/>
                  <a:gd name="T81" fmla="*/ 75 h 81"/>
                  <a:gd name="T82" fmla="*/ 0 w 54"/>
                  <a:gd name="T83" fmla="*/ 67 h 81"/>
                  <a:gd name="T84" fmla="*/ 4 w 54"/>
                  <a:gd name="T85" fmla="*/ 61 h 81"/>
                  <a:gd name="T86" fmla="*/ 10 w 54"/>
                  <a:gd name="T87" fmla="*/ 55 h 81"/>
                  <a:gd name="T88" fmla="*/ 4 w 54"/>
                  <a:gd name="T89" fmla="*/ 51 h 81"/>
                  <a:gd name="T90" fmla="*/ 3 w 54"/>
                  <a:gd name="T91" fmla="*/ 45 h 81"/>
                  <a:gd name="T92" fmla="*/ 6 w 54"/>
                  <a:gd name="T93" fmla="*/ 40 h 81"/>
                  <a:gd name="T94" fmla="*/ 13 w 54"/>
                  <a:gd name="T95" fmla="*/ 35 h 81"/>
                  <a:gd name="T96" fmla="*/ 3 w 54"/>
                  <a:gd name="T97" fmla="*/ 18 h 81"/>
                  <a:gd name="T98" fmla="*/ 10 w 54"/>
                  <a:gd name="T99" fmla="*/ 5 h 81"/>
                  <a:gd name="T100" fmla="*/ 21 w 54"/>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81"/>
                  <a:gd name="T155" fmla="*/ 54 w 54"/>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81">
                    <a:moveTo>
                      <a:pt x="13" y="55"/>
                    </a:moveTo>
                    <a:lnTo>
                      <a:pt x="10" y="58"/>
                    </a:lnTo>
                    <a:lnTo>
                      <a:pt x="8" y="62"/>
                    </a:lnTo>
                    <a:lnTo>
                      <a:pt x="8" y="67"/>
                    </a:lnTo>
                    <a:lnTo>
                      <a:pt x="9" y="69"/>
                    </a:lnTo>
                    <a:lnTo>
                      <a:pt x="11" y="70"/>
                    </a:lnTo>
                    <a:lnTo>
                      <a:pt x="17" y="72"/>
                    </a:lnTo>
                    <a:lnTo>
                      <a:pt x="22" y="73"/>
                    </a:lnTo>
                    <a:lnTo>
                      <a:pt x="33" y="73"/>
                    </a:lnTo>
                    <a:lnTo>
                      <a:pt x="37" y="72"/>
                    </a:lnTo>
                    <a:lnTo>
                      <a:pt x="44" y="70"/>
                    </a:lnTo>
                    <a:lnTo>
                      <a:pt x="47" y="68"/>
                    </a:lnTo>
                    <a:lnTo>
                      <a:pt x="48" y="64"/>
                    </a:lnTo>
                    <a:lnTo>
                      <a:pt x="49" y="62"/>
                    </a:lnTo>
                    <a:lnTo>
                      <a:pt x="47" y="58"/>
                    </a:lnTo>
                    <a:lnTo>
                      <a:pt x="46" y="57"/>
                    </a:lnTo>
                    <a:lnTo>
                      <a:pt x="43" y="56"/>
                    </a:lnTo>
                    <a:lnTo>
                      <a:pt x="22" y="56"/>
                    </a:lnTo>
                    <a:lnTo>
                      <a:pt x="13" y="55"/>
                    </a:lnTo>
                    <a:close/>
                    <a:moveTo>
                      <a:pt x="21" y="2"/>
                    </a:moveTo>
                    <a:lnTo>
                      <a:pt x="19" y="3"/>
                    </a:lnTo>
                    <a:lnTo>
                      <a:pt x="16" y="5"/>
                    </a:lnTo>
                    <a:lnTo>
                      <a:pt x="14" y="9"/>
                    </a:lnTo>
                    <a:lnTo>
                      <a:pt x="14" y="12"/>
                    </a:lnTo>
                    <a:lnTo>
                      <a:pt x="13" y="15"/>
                    </a:lnTo>
                    <a:lnTo>
                      <a:pt x="14" y="22"/>
                    </a:lnTo>
                    <a:lnTo>
                      <a:pt x="15" y="26"/>
                    </a:lnTo>
                    <a:lnTo>
                      <a:pt x="17" y="30"/>
                    </a:lnTo>
                    <a:lnTo>
                      <a:pt x="20" y="33"/>
                    </a:lnTo>
                    <a:lnTo>
                      <a:pt x="26" y="35"/>
                    </a:lnTo>
                    <a:lnTo>
                      <a:pt x="30" y="34"/>
                    </a:lnTo>
                    <a:lnTo>
                      <a:pt x="34" y="30"/>
                    </a:lnTo>
                    <a:lnTo>
                      <a:pt x="35" y="28"/>
                    </a:lnTo>
                    <a:lnTo>
                      <a:pt x="35" y="26"/>
                    </a:lnTo>
                    <a:lnTo>
                      <a:pt x="36" y="24"/>
                    </a:lnTo>
                    <a:lnTo>
                      <a:pt x="36" y="15"/>
                    </a:lnTo>
                    <a:lnTo>
                      <a:pt x="35" y="9"/>
                    </a:lnTo>
                    <a:lnTo>
                      <a:pt x="33" y="5"/>
                    </a:lnTo>
                    <a:lnTo>
                      <a:pt x="30" y="3"/>
                    </a:lnTo>
                    <a:lnTo>
                      <a:pt x="27" y="2"/>
                    </a:lnTo>
                    <a:lnTo>
                      <a:pt x="21" y="2"/>
                    </a:lnTo>
                    <a:close/>
                    <a:moveTo>
                      <a:pt x="21" y="0"/>
                    </a:moveTo>
                    <a:lnTo>
                      <a:pt x="30" y="0"/>
                    </a:lnTo>
                    <a:lnTo>
                      <a:pt x="35" y="1"/>
                    </a:lnTo>
                    <a:lnTo>
                      <a:pt x="38" y="3"/>
                    </a:lnTo>
                    <a:lnTo>
                      <a:pt x="54" y="3"/>
                    </a:lnTo>
                    <a:lnTo>
                      <a:pt x="54" y="6"/>
                    </a:lnTo>
                    <a:lnTo>
                      <a:pt x="43" y="6"/>
                    </a:lnTo>
                    <a:lnTo>
                      <a:pt x="45" y="9"/>
                    </a:lnTo>
                    <a:lnTo>
                      <a:pt x="46" y="14"/>
                    </a:lnTo>
                    <a:lnTo>
                      <a:pt x="46" y="18"/>
                    </a:lnTo>
                    <a:lnTo>
                      <a:pt x="45" y="23"/>
                    </a:lnTo>
                    <a:lnTo>
                      <a:pt x="44" y="28"/>
                    </a:lnTo>
                    <a:lnTo>
                      <a:pt x="41" y="31"/>
                    </a:lnTo>
                    <a:lnTo>
                      <a:pt x="34" y="36"/>
                    </a:lnTo>
                    <a:lnTo>
                      <a:pt x="30" y="37"/>
                    </a:lnTo>
                    <a:lnTo>
                      <a:pt x="20" y="37"/>
                    </a:lnTo>
                    <a:lnTo>
                      <a:pt x="16" y="36"/>
                    </a:lnTo>
                    <a:lnTo>
                      <a:pt x="14" y="38"/>
                    </a:lnTo>
                    <a:lnTo>
                      <a:pt x="12" y="39"/>
                    </a:lnTo>
                    <a:lnTo>
                      <a:pt x="11" y="41"/>
                    </a:lnTo>
                    <a:lnTo>
                      <a:pt x="11" y="44"/>
                    </a:lnTo>
                    <a:lnTo>
                      <a:pt x="12" y="44"/>
                    </a:lnTo>
                    <a:lnTo>
                      <a:pt x="12" y="45"/>
                    </a:lnTo>
                    <a:lnTo>
                      <a:pt x="13" y="45"/>
                    </a:lnTo>
                    <a:lnTo>
                      <a:pt x="14" y="46"/>
                    </a:lnTo>
                    <a:lnTo>
                      <a:pt x="31" y="46"/>
                    </a:lnTo>
                    <a:lnTo>
                      <a:pt x="34" y="47"/>
                    </a:lnTo>
                    <a:lnTo>
                      <a:pt x="43" y="47"/>
                    </a:lnTo>
                    <a:lnTo>
                      <a:pt x="45" y="48"/>
                    </a:lnTo>
                    <a:lnTo>
                      <a:pt x="47" y="50"/>
                    </a:lnTo>
                    <a:lnTo>
                      <a:pt x="49" y="51"/>
                    </a:lnTo>
                    <a:lnTo>
                      <a:pt x="52" y="53"/>
                    </a:lnTo>
                    <a:lnTo>
                      <a:pt x="53" y="57"/>
                    </a:lnTo>
                    <a:lnTo>
                      <a:pt x="53" y="63"/>
                    </a:lnTo>
                    <a:lnTo>
                      <a:pt x="50" y="67"/>
                    </a:lnTo>
                    <a:lnTo>
                      <a:pt x="49" y="69"/>
                    </a:lnTo>
                    <a:lnTo>
                      <a:pt x="46" y="72"/>
                    </a:lnTo>
                    <a:lnTo>
                      <a:pt x="36" y="79"/>
                    </a:lnTo>
                    <a:lnTo>
                      <a:pt x="23" y="81"/>
                    </a:lnTo>
                    <a:lnTo>
                      <a:pt x="13" y="80"/>
                    </a:lnTo>
                    <a:lnTo>
                      <a:pt x="3" y="75"/>
                    </a:lnTo>
                    <a:lnTo>
                      <a:pt x="0" y="72"/>
                    </a:lnTo>
                    <a:lnTo>
                      <a:pt x="0" y="67"/>
                    </a:lnTo>
                    <a:lnTo>
                      <a:pt x="3" y="63"/>
                    </a:lnTo>
                    <a:lnTo>
                      <a:pt x="4" y="61"/>
                    </a:lnTo>
                    <a:lnTo>
                      <a:pt x="4" y="60"/>
                    </a:lnTo>
                    <a:lnTo>
                      <a:pt x="10" y="55"/>
                    </a:lnTo>
                    <a:lnTo>
                      <a:pt x="6" y="52"/>
                    </a:lnTo>
                    <a:lnTo>
                      <a:pt x="4" y="51"/>
                    </a:lnTo>
                    <a:lnTo>
                      <a:pt x="3" y="49"/>
                    </a:lnTo>
                    <a:lnTo>
                      <a:pt x="3" y="45"/>
                    </a:lnTo>
                    <a:lnTo>
                      <a:pt x="4" y="44"/>
                    </a:lnTo>
                    <a:lnTo>
                      <a:pt x="6" y="40"/>
                    </a:lnTo>
                    <a:lnTo>
                      <a:pt x="10" y="38"/>
                    </a:lnTo>
                    <a:lnTo>
                      <a:pt x="13" y="35"/>
                    </a:lnTo>
                    <a:lnTo>
                      <a:pt x="6" y="28"/>
                    </a:lnTo>
                    <a:lnTo>
                      <a:pt x="3" y="18"/>
                    </a:lnTo>
                    <a:lnTo>
                      <a:pt x="5" y="12"/>
                    </a:lnTo>
                    <a:lnTo>
                      <a:pt x="10" y="5"/>
                    </a:lnTo>
                    <a:lnTo>
                      <a:pt x="16" y="1"/>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14" name="Freeform 393"/>
              <p:cNvSpPr>
                <a:spLocks/>
              </p:cNvSpPr>
              <p:nvPr/>
            </p:nvSpPr>
            <p:spPr bwMode="auto">
              <a:xfrm>
                <a:off x="3933" y="3907"/>
                <a:ext cx="32" cy="109"/>
              </a:xfrm>
              <a:custGeom>
                <a:avLst/>
                <a:gdLst>
                  <a:gd name="T0" fmla="*/ 0 w 32"/>
                  <a:gd name="T1" fmla="*/ 0 h 109"/>
                  <a:gd name="T2" fmla="*/ 11 w 32"/>
                  <a:gd name="T3" fmla="*/ 7 h 109"/>
                  <a:gd name="T4" fmla="*/ 14 w 32"/>
                  <a:gd name="T5" fmla="*/ 11 h 109"/>
                  <a:gd name="T6" fmla="*/ 22 w 32"/>
                  <a:gd name="T7" fmla="*/ 20 h 109"/>
                  <a:gd name="T8" fmla="*/ 28 w 32"/>
                  <a:gd name="T9" fmla="*/ 31 h 109"/>
                  <a:gd name="T10" fmla="*/ 31 w 32"/>
                  <a:gd name="T11" fmla="*/ 42 h 109"/>
                  <a:gd name="T12" fmla="*/ 32 w 32"/>
                  <a:gd name="T13" fmla="*/ 55 h 109"/>
                  <a:gd name="T14" fmla="*/ 30 w 32"/>
                  <a:gd name="T15" fmla="*/ 71 h 109"/>
                  <a:gd name="T16" fmla="*/ 23 w 32"/>
                  <a:gd name="T17" fmla="*/ 87 h 109"/>
                  <a:gd name="T18" fmla="*/ 17 w 32"/>
                  <a:gd name="T19" fmla="*/ 97 h 109"/>
                  <a:gd name="T20" fmla="*/ 9 w 32"/>
                  <a:gd name="T21" fmla="*/ 103 h 109"/>
                  <a:gd name="T22" fmla="*/ 0 w 32"/>
                  <a:gd name="T23" fmla="*/ 109 h 109"/>
                  <a:gd name="T24" fmla="*/ 0 w 32"/>
                  <a:gd name="T25" fmla="*/ 107 h 109"/>
                  <a:gd name="T26" fmla="*/ 9 w 32"/>
                  <a:gd name="T27" fmla="*/ 100 h 109"/>
                  <a:gd name="T28" fmla="*/ 12 w 32"/>
                  <a:gd name="T29" fmla="*/ 95 h 109"/>
                  <a:gd name="T30" fmla="*/ 14 w 32"/>
                  <a:gd name="T31" fmla="*/ 90 h 109"/>
                  <a:gd name="T32" fmla="*/ 17 w 32"/>
                  <a:gd name="T33" fmla="*/ 85 h 109"/>
                  <a:gd name="T34" fmla="*/ 19 w 32"/>
                  <a:gd name="T35" fmla="*/ 78 h 109"/>
                  <a:gd name="T36" fmla="*/ 21 w 32"/>
                  <a:gd name="T37" fmla="*/ 56 h 109"/>
                  <a:gd name="T38" fmla="*/ 20 w 32"/>
                  <a:gd name="T39" fmla="*/ 45 h 109"/>
                  <a:gd name="T40" fmla="*/ 19 w 32"/>
                  <a:gd name="T41" fmla="*/ 33 h 109"/>
                  <a:gd name="T42" fmla="*/ 17 w 32"/>
                  <a:gd name="T43" fmla="*/ 24 h 109"/>
                  <a:gd name="T44" fmla="*/ 14 w 32"/>
                  <a:gd name="T45" fmla="*/ 21 h 109"/>
                  <a:gd name="T46" fmla="*/ 12 w 32"/>
                  <a:gd name="T47" fmla="*/ 14 h 109"/>
                  <a:gd name="T48" fmla="*/ 3 w 32"/>
                  <a:gd name="T49" fmla="*/ 6 h 109"/>
                  <a:gd name="T50" fmla="*/ 0 w 32"/>
                  <a:gd name="T51" fmla="*/ 3 h 109"/>
                  <a:gd name="T52" fmla="*/ 0 w 32"/>
                  <a:gd name="T53" fmla="*/ 0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
                  <a:gd name="T82" fmla="*/ 0 h 109"/>
                  <a:gd name="T83" fmla="*/ 32 w 32"/>
                  <a:gd name="T84" fmla="*/ 109 h 1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 h="109">
                    <a:moveTo>
                      <a:pt x="0" y="0"/>
                    </a:moveTo>
                    <a:lnTo>
                      <a:pt x="11" y="7"/>
                    </a:lnTo>
                    <a:lnTo>
                      <a:pt x="14" y="11"/>
                    </a:lnTo>
                    <a:lnTo>
                      <a:pt x="22" y="20"/>
                    </a:lnTo>
                    <a:lnTo>
                      <a:pt x="28" y="31"/>
                    </a:lnTo>
                    <a:lnTo>
                      <a:pt x="31" y="42"/>
                    </a:lnTo>
                    <a:lnTo>
                      <a:pt x="32" y="55"/>
                    </a:lnTo>
                    <a:lnTo>
                      <a:pt x="30" y="71"/>
                    </a:lnTo>
                    <a:lnTo>
                      <a:pt x="23" y="87"/>
                    </a:lnTo>
                    <a:lnTo>
                      <a:pt x="17" y="97"/>
                    </a:lnTo>
                    <a:lnTo>
                      <a:pt x="9" y="103"/>
                    </a:lnTo>
                    <a:lnTo>
                      <a:pt x="0" y="109"/>
                    </a:lnTo>
                    <a:lnTo>
                      <a:pt x="0" y="107"/>
                    </a:lnTo>
                    <a:lnTo>
                      <a:pt x="9" y="100"/>
                    </a:lnTo>
                    <a:lnTo>
                      <a:pt x="12" y="95"/>
                    </a:lnTo>
                    <a:lnTo>
                      <a:pt x="14" y="90"/>
                    </a:lnTo>
                    <a:lnTo>
                      <a:pt x="17" y="85"/>
                    </a:lnTo>
                    <a:lnTo>
                      <a:pt x="19" y="78"/>
                    </a:lnTo>
                    <a:lnTo>
                      <a:pt x="21" y="56"/>
                    </a:lnTo>
                    <a:lnTo>
                      <a:pt x="20" y="45"/>
                    </a:lnTo>
                    <a:lnTo>
                      <a:pt x="19" y="33"/>
                    </a:lnTo>
                    <a:lnTo>
                      <a:pt x="17" y="24"/>
                    </a:lnTo>
                    <a:lnTo>
                      <a:pt x="14" y="21"/>
                    </a:lnTo>
                    <a:lnTo>
                      <a:pt x="12" y="14"/>
                    </a:lnTo>
                    <a:lnTo>
                      <a:pt x="3" y="6"/>
                    </a:lnTo>
                    <a:lnTo>
                      <a:pt x="0" y="3"/>
                    </a:lnTo>
                    <a:lnTo>
                      <a:pt x="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6115" name="Rectangle 394"/>
              <p:cNvSpPr>
                <a:spLocks noChangeArrowheads="1"/>
              </p:cNvSpPr>
              <p:nvPr/>
            </p:nvSpPr>
            <p:spPr bwMode="auto">
              <a:xfrm>
                <a:off x="1957" y="2743"/>
                <a:ext cx="2013" cy="906"/>
              </a:xfrm>
              <a:prstGeom prst="rect">
                <a:avLst/>
              </a:prstGeom>
              <a:noFill/>
              <a:ln w="3175">
                <a:solidFill>
                  <a:srgbClr val="000000"/>
                </a:solidFill>
                <a:miter lim="800000"/>
                <a:headEnd/>
                <a:tailEnd/>
              </a:ln>
            </p:spPr>
            <p:txBody>
              <a:bodyPr>
                <a:prstTxWarp prst="textNoShape">
                  <a:avLst/>
                </a:prstTxWarp>
              </a:bodyPr>
              <a:lstStyle/>
              <a:p>
                <a:endParaRPr lang="en-US"/>
              </a:p>
            </p:txBody>
          </p:sp>
          <p:sp>
            <p:nvSpPr>
              <p:cNvPr id="76116" name="Line 395"/>
              <p:cNvSpPr>
                <a:spLocks noChangeShapeType="1"/>
              </p:cNvSpPr>
              <p:nvPr/>
            </p:nvSpPr>
            <p:spPr bwMode="auto">
              <a:xfrm flipV="1">
                <a:off x="1957" y="2743"/>
                <a:ext cx="0" cy="90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17" name="Line 396"/>
              <p:cNvSpPr>
                <a:spLocks noChangeShapeType="1"/>
              </p:cNvSpPr>
              <p:nvPr/>
            </p:nvSpPr>
            <p:spPr bwMode="auto">
              <a:xfrm flipH="1">
                <a:off x="1957" y="3649"/>
                <a:ext cx="60"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18" name="Line 397"/>
              <p:cNvSpPr>
                <a:spLocks noChangeShapeType="1"/>
              </p:cNvSpPr>
              <p:nvPr/>
            </p:nvSpPr>
            <p:spPr bwMode="auto">
              <a:xfrm flipH="1">
                <a:off x="1958" y="3605"/>
                <a:ext cx="30"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19" name="Line 398"/>
              <p:cNvSpPr>
                <a:spLocks noChangeShapeType="1"/>
              </p:cNvSpPr>
              <p:nvPr/>
            </p:nvSpPr>
            <p:spPr bwMode="auto">
              <a:xfrm flipH="1">
                <a:off x="1958" y="3562"/>
                <a:ext cx="30"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20" name="Line 399"/>
              <p:cNvSpPr>
                <a:spLocks noChangeShapeType="1"/>
              </p:cNvSpPr>
              <p:nvPr/>
            </p:nvSpPr>
            <p:spPr bwMode="auto">
              <a:xfrm flipH="1">
                <a:off x="1958" y="3519"/>
                <a:ext cx="30"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21" name="Line 400"/>
              <p:cNvSpPr>
                <a:spLocks noChangeShapeType="1"/>
              </p:cNvSpPr>
              <p:nvPr/>
            </p:nvSpPr>
            <p:spPr bwMode="auto">
              <a:xfrm flipH="1">
                <a:off x="1958" y="3475"/>
                <a:ext cx="30"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22" name="Line 401"/>
              <p:cNvSpPr>
                <a:spLocks noChangeShapeType="1"/>
              </p:cNvSpPr>
              <p:nvPr/>
            </p:nvSpPr>
            <p:spPr bwMode="auto">
              <a:xfrm flipH="1">
                <a:off x="1957" y="3432"/>
                <a:ext cx="60"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23" name="Line 402"/>
              <p:cNvSpPr>
                <a:spLocks noChangeShapeType="1"/>
              </p:cNvSpPr>
              <p:nvPr/>
            </p:nvSpPr>
            <p:spPr bwMode="auto">
              <a:xfrm flipH="1">
                <a:off x="1958" y="3390"/>
                <a:ext cx="30"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24" name="Line 403"/>
              <p:cNvSpPr>
                <a:spLocks noChangeShapeType="1"/>
              </p:cNvSpPr>
              <p:nvPr/>
            </p:nvSpPr>
            <p:spPr bwMode="auto">
              <a:xfrm flipH="1">
                <a:off x="1958" y="3347"/>
                <a:ext cx="30"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25" name="Line 404"/>
              <p:cNvSpPr>
                <a:spLocks noChangeShapeType="1"/>
              </p:cNvSpPr>
              <p:nvPr/>
            </p:nvSpPr>
            <p:spPr bwMode="auto">
              <a:xfrm flipH="1">
                <a:off x="1958" y="3303"/>
                <a:ext cx="30"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6126" name="Line 405"/>
              <p:cNvSpPr>
                <a:spLocks noChangeShapeType="1"/>
              </p:cNvSpPr>
              <p:nvPr/>
            </p:nvSpPr>
            <p:spPr bwMode="auto">
              <a:xfrm flipH="1">
                <a:off x="1958" y="3260"/>
                <a:ext cx="30" cy="0"/>
              </a:xfrm>
              <a:prstGeom prst="line">
                <a:avLst/>
              </a:prstGeom>
              <a:noFill/>
              <a:ln w="3175">
                <a:solidFill>
                  <a:srgbClr val="000000"/>
                </a:solidFill>
                <a:round/>
                <a:headEnd/>
                <a:tailEnd/>
              </a:ln>
            </p:spPr>
            <p:txBody>
              <a:bodyPr>
                <a:prstTxWarp prst="textNoShape">
                  <a:avLst/>
                </a:prstTxWarp>
              </a:bodyPr>
              <a:lstStyle/>
              <a:p>
                <a:endParaRPr lang="en-US"/>
              </a:p>
            </p:txBody>
          </p:sp>
        </p:grpSp>
        <p:sp>
          <p:nvSpPr>
            <p:cNvPr id="75787" name="Line 406"/>
            <p:cNvSpPr>
              <a:spLocks noChangeShapeType="1"/>
            </p:cNvSpPr>
            <p:nvPr/>
          </p:nvSpPr>
          <p:spPr bwMode="auto">
            <a:xfrm flipH="1">
              <a:off x="706966" y="5042247"/>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788" name="Line 407"/>
            <p:cNvSpPr>
              <a:spLocks noChangeShapeType="1"/>
            </p:cNvSpPr>
            <p:nvPr/>
          </p:nvSpPr>
          <p:spPr bwMode="auto">
            <a:xfrm flipH="1">
              <a:off x="707950" y="4993232"/>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789" name="Line 408"/>
            <p:cNvSpPr>
              <a:spLocks noChangeShapeType="1"/>
            </p:cNvSpPr>
            <p:nvPr/>
          </p:nvSpPr>
          <p:spPr bwMode="auto">
            <a:xfrm flipH="1">
              <a:off x="707950" y="4945331"/>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790" name="Line 409"/>
            <p:cNvSpPr>
              <a:spLocks noChangeShapeType="1"/>
            </p:cNvSpPr>
            <p:nvPr/>
          </p:nvSpPr>
          <p:spPr bwMode="auto">
            <a:xfrm flipH="1">
              <a:off x="707950" y="4898544"/>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791" name="Line 410"/>
            <p:cNvSpPr>
              <a:spLocks noChangeShapeType="1"/>
            </p:cNvSpPr>
            <p:nvPr/>
          </p:nvSpPr>
          <p:spPr bwMode="auto">
            <a:xfrm flipH="1">
              <a:off x="707950" y="4849529"/>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792" name="Line 411"/>
            <p:cNvSpPr>
              <a:spLocks noChangeShapeType="1"/>
            </p:cNvSpPr>
            <p:nvPr/>
          </p:nvSpPr>
          <p:spPr bwMode="auto">
            <a:xfrm flipH="1">
              <a:off x="706966" y="4801628"/>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793" name="Line 412"/>
            <p:cNvSpPr>
              <a:spLocks noChangeShapeType="1"/>
            </p:cNvSpPr>
            <p:nvPr/>
          </p:nvSpPr>
          <p:spPr bwMode="auto">
            <a:xfrm flipH="1">
              <a:off x="707950" y="4753728"/>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794" name="Line 413"/>
            <p:cNvSpPr>
              <a:spLocks noChangeShapeType="1"/>
            </p:cNvSpPr>
            <p:nvPr/>
          </p:nvSpPr>
          <p:spPr bwMode="auto">
            <a:xfrm flipH="1">
              <a:off x="707950" y="4704713"/>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795" name="Line 414"/>
            <p:cNvSpPr>
              <a:spLocks noChangeShapeType="1"/>
            </p:cNvSpPr>
            <p:nvPr/>
          </p:nvSpPr>
          <p:spPr bwMode="auto">
            <a:xfrm flipH="1">
              <a:off x="707950" y="4656812"/>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796" name="Line 415"/>
            <p:cNvSpPr>
              <a:spLocks noChangeShapeType="1"/>
            </p:cNvSpPr>
            <p:nvPr/>
          </p:nvSpPr>
          <p:spPr bwMode="auto">
            <a:xfrm flipH="1">
              <a:off x="707950" y="4608911"/>
              <a:ext cx="29497"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797" name="Line 416"/>
            <p:cNvSpPr>
              <a:spLocks noChangeShapeType="1"/>
            </p:cNvSpPr>
            <p:nvPr/>
          </p:nvSpPr>
          <p:spPr bwMode="auto">
            <a:xfrm flipH="1">
              <a:off x="706966" y="4561010"/>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798" name="Line 417"/>
            <p:cNvSpPr>
              <a:spLocks noChangeShapeType="1"/>
            </p:cNvSpPr>
            <p:nvPr/>
          </p:nvSpPr>
          <p:spPr bwMode="auto">
            <a:xfrm flipH="1">
              <a:off x="706966" y="4561010"/>
              <a:ext cx="58994"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799" name="Freeform 418"/>
            <p:cNvSpPr>
              <a:spLocks noEditPoints="1"/>
            </p:cNvSpPr>
            <p:nvPr/>
          </p:nvSpPr>
          <p:spPr bwMode="auto">
            <a:xfrm>
              <a:off x="560465" y="5480038"/>
              <a:ext cx="43262" cy="82434"/>
            </a:xfrm>
            <a:custGeom>
              <a:avLst/>
              <a:gdLst>
                <a:gd name="T0" fmla="*/ 0 w 44"/>
                <a:gd name="T1" fmla="*/ 38 h 74"/>
                <a:gd name="T2" fmla="*/ 1 w 44"/>
                <a:gd name="T3" fmla="*/ 27 h 74"/>
                <a:gd name="T4" fmla="*/ 3 w 44"/>
                <a:gd name="T5" fmla="*/ 17 h 74"/>
                <a:gd name="T6" fmla="*/ 5 w 44"/>
                <a:gd name="T7" fmla="*/ 13 h 74"/>
                <a:gd name="T8" fmla="*/ 8 w 44"/>
                <a:gd name="T9" fmla="*/ 8 h 74"/>
                <a:gd name="T10" fmla="*/ 13 w 44"/>
                <a:gd name="T11" fmla="*/ 4 h 74"/>
                <a:gd name="T12" fmla="*/ 16 w 44"/>
                <a:gd name="T13" fmla="*/ 3 h 74"/>
                <a:gd name="T14" fmla="*/ 18 w 44"/>
                <a:gd name="T15" fmla="*/ 2 h 74"/>
                <a:gd name="T16" fmla="*/ 22 w 44"/>
                <a:gd name="T17" fmla="*/ 0 h 74"/>
                <a:gd name="T18" fmla="*/ 26 w 44"/>
                <a:gd name="T19" fmla="*/ 2 h 74"/>
                <a:gd name="T20" fmla="*/ 29 w 44"/>
                <a:gd name="T21" fmla="*/ 3 h 74"/>
                <a:gd name="T22" fmla="*/ 33 w 44"/>
                <a:gd name="T23" fmla="*/ 5 h 74"/>
                <a:gd name="T24" fmla="*/ 36 w 44"/>
                <a:gd name="T25" fmla="*/ 8 h 74"/>
                <a:gd name="T26" fmla="*/ 40 w 44"/>
                <a:gd name="T27" fmla="*/ 16 h 74"/>
                <a:gd name="T28" fmla="*/ 44 w 44"/>
                <a:gd name="T29" fmla="*/ 26 h 74"/>
                <a:gd name="T30" fmla="*/ 44 w 44"/>
                <a:gd name="T31" fmla="*/ 48 h 74"/>
                <a:gd name="T32" fmla="*/ 40 w 44"/>
                <a:gd name="T33" fmla="*/ 58 h 74"/>
                <a:gd name="T34" fmla="*/ 38 w 44"/>
                <a:gd name="T35" fmla="*/ 63 h 74"/>
                <a:gd name="T36" fmla="*/ 35 w 44"/>
                <a:gd name="T37" fmla="*/ 67 h 74"/>
                <a:gd name="T38" fmla="*/ 32 w 44"/>
                <a:gd name="T39" fmla="*/ 71 h 74"/>
                <a:gd name="T40" fmla="*/ 28 w 44"/>
                <a:gd name="T41" fmla="*/ 73 h 74"/>
                <a:gd name="T42" fmla="*/ 25 w 44"/>
                <a:gd name="T43" fmla="*/ 74 h 74"/>
                <a:gd name="T44" fmla="*/ 22 w 44"/>
                <a:gd name="T45" fmla="*/ 74 h 74"/>
                <a:gd name="T46" fmla="*/ 17 w 44"/>
                <a:gd name="T47" fmla="*/ 73 h 74"/>
                <a:gd name="T48" fmla="*/ 13 w 44"/>
                <a:gd name="T49" fmla="*/ 71 h 74"/>
                <a:gd name="T50" fmla="*/ 8 w 44"/>
                <a:gd name="T51" fmla="*/ 67 h 74"/>
                <a:gd name="T52" fmla="*/ 5 w 44"/>
                <a:gd name="T53" fmla="*/ 62 h 74"/>
                <a:gd name="T54" fmla="*/ 1 w 44"/>
                <a:gd name="T55" fmla="*/ 51 h 74"/>
                <a:gd name="T56" fmla="*/ 0 w 44"/>
                <a:gd name="T57" fmla="*/ 38 h 74"/>
                <a:gd name="T58" fmla="*/ 10 w 44"/>
                <a:gd name="T59" fmla="*/ 40 h 74"/>
                <a:gd name="T60" fmla="*/ 11 w 44"/>
                <a:gd name="T61" fmla="*/ 52 h 74"/>
                <a:gd name="T62" fmla="*/ 13 w 44"/>
                <a:gd name="T63" fmla="*/ 63 h 74"/>
                <a:gd name="T64" fmla="*/ 15 w 44"/>
                <a:gd name="T65" fmla="*/ 66 h 74"/>
                <a:gd name="T66" fmla="*/ 16 w 44"/>
                <a:gd name="T67" fmla="*/ 69 h 74"/>
                <a:gd name="T68" fmla="*/ 19 w 44"/>
                <a:gd name="T69" fmla="*/ 71 h 74"/>
                <a:gd name="T70" fmla="*/ 24 w 44"/>
                <a:gd name="T71" fmla="*/ 71 h 74"/>
                <a:gd name="T72" fmla="*/ 26 w 44"/>
                <a:gd name="T73" fmla="*/ 70 h 74"/>
                <a:gd name="T74" fmla="*/ 29 w 44"/>
                <a:gd name="T75" fmla="*/ 66 h 74"/>
                <a:gd name="T76" fmla="*/ 32 w 44"/>
                <a:gd name="T77" fmla="*/ 60 h 74"/>
                <a:gd name="T78" fmla="*/ 34 w 44"/>
                <a:gd name="T79" fmla="*/ 49 h 74"/>
                <a:gd name="T80" fmla="*/ 34 w 44"/>
                <a:gd name="T81" fmla="*/ 24 h 74"/>
                <a:gd name="T82" fmla="*/ 32 w 44"/>
                <a:gd name="T83" fmla="*/ 14 h 74"/>
                <a:gd name="T84" fmla="*/ 28 w 44"/>
                <a:gd name="T85" fmla="*/ 7 h 74"/>
                <a:gd name="T86" fmla="*/ 26 w 44"/>
                <a:gd name="T87" fmla="*/ 5 h 74"/>
                <a:gd name="T88" fmla="*/ 24 w 44"/>
                <a:gd name="T89" fmla="*/ 5 h 74"/>
                <a:gd name="T90" fmla="*/ 22 w 44"/>
                <a:gd name="T91" fmla="*/ 4 h 74"/>
                <a:gd name="T92" fmla="*/ 19 w 44"/>
                <a:gd name="T93" fmla="*/ 5 h 74"/>
                <a:gd name="T94" fmla="*/ 18 w 44"/>
                <a:gd name="T95" fmla="*/ 6 h 74"/>
                <a:gd name="T96" fmla="*/ 16 w 44"/>
                <a:gd name="T97" fmla="*/ 7 h 74"/>
                <a:gd name="T98" fmla="*/ 14 w 44"/>
                <a:gd name="T99" fmla="*/ 10 h 74"/>
                <a:gd name="T100" fmla="*/ 12 w 44"/>
                <a:gd name="T101" fmla="*/ 16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8"/>
                  </a:moveTo>
                  <a:lnTo>
                    <a:pt x="1" y="27"/>
                  </a:lnTo>
                  <a:lnTo>
                    <a:pt x="3" y="17"/>
                  </a:lnTo>
                  <a:lnTo>
                    <a:pt x="5" y="13"/>
                  </a:lnTo>
                  <a:lnTo>
                    <a:pt x="8" y="8"/>
                  </a:lnTo>
                  <a:lnTo>
                    <a:pt x="13" y="4"/>
                  </a:lnTo>
                  <a:lnTo>
                    <a:pt x="16" y="3"/>
                  </a:lnTo>
                  <a:lnTo>
                    <a:pt x="18" y="2"/>
                  </a:lnTo>
                  <a:lnTo>
                    <a:pt x="22" y="0"/>
                  </a:lnTo>
                  <a:lnTo>
                    <a:pt x="26" y="2"/>
                  </a:lnTo>
                  <a:lnTo>
                    <a:pt x="29" y="3"/>
                  </a:lnTo>
                  <a:lnTo>
                    <a:pt x="33" y="5"/>
                  </a:lnTo>
                  <a:lnTo>
                    <a:pt x="36" y="8"/>
                  </a:lnTo>
                  <a:lnTo>
                    <a:pt x="40" y="16"/>
                  </a:lnTo>
                  <a:lnTo>
                    <a:pt x="44" y="26"/>
                  </a:lnTo>
                  <a:lnTo>
                    <a:pt x="44" y="48"/>
                  </a:lnTo>
                  <a:lnTo>
                    <a:pt x="40" y="58"/>
                  </a:lnTo>
                  <a:lnTo>
                    <a:pt x="38" y="63"/>
                  </a:lnTo>
                  <a:lnTo>
                    <a:pt x="35" y="67"/>
                  </a:lnTo>
                  <a:lnTo>
                    <a:pt x="32" y="71"/>
                  </a:lnTo>
                  <a:lnTo>
                    <a:pt x="28" y="73"/>
                  </a:lnTo>
                  <a:lnTo>
                    <a:pt x="25" y="74"/>
                  </a:lnTo>
                  <a:lnTo>
                    <a:pt x="22" y="74"/>
                  </a:lnTo>
                  <a:lnTo>
                    <a:pt x="17" y="73"/>
                  </a:lnTo>
                  <a:lnTo>
                    <a:pt x="13" y="71"/>
                  </a:lnTo>
                  <a:lnTo>
                    <a:pt x="8" y="67"/>
                  </a:lnTo>
                  <a:lnTo>
                    <a:pt x="5" y="62"/>
                  </a:lnTo>
                  <a:lnTo>
                    <a:pt x="1" y="51"/>
                  </a:lnTo>
                  <a:lnTo>
                    <a:pt x="0" y="38"/>
                  </a:lnTo>
                  <a:close/>
                  <a:moveTo>
                    <a:pt x="10" y="40"/>
                  </a:moveTo>
                  <a:lnTo>
                    <a:pt x="11" y="52"/>
                  </a:lnTo>
                  <a:lnTo>
                    <a:pt x="13" y="63"/>
                  </a:lnTo>
                  <a:lnTo>
                    <a:pt x="15" y="66"/>
                  </a:lnTo>
                  <a:lnTo>
                    <a:pt x="16" y="69"/>
                  </a:lnTo>
                  <a:lnTo>
                    <a:pt x="19" y="71"/>
                  </a:lnTo>
                  <a:lnTo>
                    <a:pt x="24" y="71"/>
                  </a:lnTo>
                  <a:lnTo>
                    <a:pt x="26" y="70"/>
                  </a:lnTo>
                  <a:lnTo>
                    <a:pt x="29" y="66"/>
                  </a:lnTo>
                  <a:lnTo>
                    <a:pt x="32" y="60"/>
                  </a:lnTo>
                  <a:lnTo>
                    <a:pt x="34" y="49"/>
                  </a:lnTo>
                  <a:lnTo>
                    <a:pt x="34" y="24"/>
                  </a:lnTo>
                  <a:lnTo>
                    <a:pt x="32" y="14"/>
                  </a:lnTo>
                  <a:lnTo>
                    <a:pt x="28" y="7"/>
                  </a:lnTo>
                  <a:lnTo>
                    <a:pt x="26" y="5"/>
                  </a:lnTo>
                  <a:lnTo>
                    <a:pt x="24" y="5"/>
                  </a:lnTo>
                  <a:lnTo>
                    <a:pt x="22" y="4"/>
                  </a:lnTo>
                  <a:lnTo>
                    <a:pt x="19" y="5"/>
                  </a:lnTo>
                  <a:lnTo>
                    <a:pt x="18" y="6"/>
                  </a:lnTo>
                  <a:lnTo>
                    <a:pt x="16" y="7"/>
                  </a:lnTo>
                  <a:lnTo>
                    <a:pt x="14" y="10"/>
                  </a:lnTo>
                  <a:lnTo>
                    <a:pt x="12" y="16"/>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00" name="Freeform 419"/>
            <p:cNvSpPr>
              <a:spLocks noEditPoints="1"/>
            </p:cNvSpPr>
            <p:nvPr/>
          </p:nvSpPr>
          <p:spPr bwMode="auto">
            <a:xfrm>
              <a:off x="376601" y="5240534"/>
              <a:ext cx="43262" cy="82434"/>
            </a:xfrm>
            <a:custGeom>
              <a:avLst/>
              <a:gdLst>
                <a:gd name="T0" fmla="*/ 0 w 44"/>
                <a:gd name="T1" fmla="*/ 37 h 74"/>
                <a:gd name="T2" fmla="*/ 1 w 44"/>
                <a:gd name="T3" fmla="*/ 26 h 74"/>
                <a:gd name="T4" fmla="*/ 3 w 44"/>
                <a:gd name="T5" fmla="*/ 17 h 74"/>
                <a:gd name="T6" fmla="*/ 5 w 44"/>
                <a:gd name="T7" fmla="*/ 12 h 74"/>
                <a:gd name="T8" fmla="*/ 9 w 44"/>
                <a:gd name="T9" fmla="*/ 8 h 74"/>
                <a:gd name="T10" fmla="*/ 13 w 44"/>
                <a:gd name="T11" fmla="*/ 3 h 74"/>
                <a:gd name="T12" fmla="*/ 16 w 44"/>
                <a:gd name="T13" fmla="*/ 2 h 74"/>
                <a:gd name="T14" fmla="*/ 19 w 44"/>
                <a:gd name="T15" fmla="*/ 1 h 74"/>
                <a:gd name="T16" fmla="*/ 22 w 44"/>
                <a:gd name="T17" fmla="*/ 0 h 74"/>
                <a:gd name="T18" fmla="*/ 26 w 44"/>
                <a:gd name="T19" fmla="*/ 1 h 74"/>
                <a:gd name="T20" fmla="*/ 30 w 44"/>
                <a:gd name="T21" fmla="*/ 2 h 74"/>
                <a:gd name="T22" fmla="*/ 33 w 44"/>
                <a:gd name="T23" fmla="*/ 5 h 74"/>
                <a:gd name="T24" fmla="*/ 36 w 44"/>
                <a:gd name="T25" fmla="*/ 8 h 74"/>
                <a:gd name="T26" fmla="*/ 41 w 44"/>
                <a:gd name="T27" fmla="*/ 16 h 74"/>
                <a:gd name="T28" fmla="*/ 44 w 44"/>
                <a:gd name="T29" fmla="*/ 25 h 74"/>
                <a:gd name="T30" fmla="*/ 44 w 44"/>
                <a:gd name="T31" fmla="*/ 47 h 74"/>
                <a:gd name="T32" fmla="*/ 41 w 44"/>
                <a:gd name="T33" fmla="*/ 57 h 74"/>
                <a:gd name="T34" fmla="*/ 38 w 44"/>
                <a:gd name="T35" fmla="*/ 63 h 74"/>
                <a:gd name="T36" fmla="*/ 35 w 44"/>
                <a:gd name="T37" fmla="*/ 67 h 74"/>
                <a:gd name="T38" fmla="*/ 32 w 44"/>
                <a:gd name="T39" fmla="*/ 70 h 74"/>
                <a:gd name="T40" fmla="*/ 29 w 44"/>
                <a:gd name="T41" fmla="*/ 73 h 74"/>
                <a:gd name="T42" fmla="*/ 25 w 44"/>
                <a:gd name="T43" fmla="*/ 74 h 74"/>
                <a:gd name="T44" fmla="*/ 22 w 44"/>
                <a:gd name="T45" fmla="*/ 74 h 74"/>
                <a:gd name="T46" fmla="*/ 18 w 44"/>
                <a:gd name="T47" fmla="*/ 73 h 74"/>
                <a:gd name="T48" fmla="*/ 13 w 44"/>
                <a:gd name="T49" fmla="*/ 70 h 74"/>
                <a:gd name="T50" fmla="*/ 9 w 44"/>
                <a:gd name="T51" fmla="*/ 67 h 74"/>
                <a:gd name="T52" fmla="*/ 5 w 44"/>
                <a:gd name="T53" fmla="*/ 62 h 74"/>
                <a:gd name="T54" fmla="*/ 1 w 44"/>
                <a:gd name="T55" fmla="*/ 51 h 74"/>
                <a:gd name="T56" fmla="*/ 0 w 44"/>
                <a:gd name="T57" fmla="*/ 37 h 74"/>
                <a:gd name="T58" fmla="*/ 10 w 44"/>
                <a:gd name="T59" fmla="*/ 40 h 74"/>
                <a:gd name="T60" fmla="*/ 11 w 44"/>
                <a:gd name="T61" fmla="*/ 52 h 74"/>
                <a:gd name="T62" fmla="*/ 13 w 44"/>
                <a:gd name="T63" fmla="*/ 63 h 74"/>
                <a:gd name="T64" fmla="*/ 15 w 44"/>
                <a:gd name="T65" fmla="*/ 66 h 74"/>
                <a:gd name="T66" fmla="*/ 16 w 44"/>
                <a:gd name="T67" fmla="*/ 68 h 74"/>
                <a:gd name="T68" fmla="*/ 20 w 44"/>
                <a:gd name="T69" fmla="*/ 70 h 74"/>
                <a:gd name="T70" fmla="*/ 24 w 44"/>
                <a:gd name="T71" fmla="*/ 70 h 74"/>
                <a:gd name="T72" fmla="*/ 26 w 44"/>
                <a:gd name="T73" fmla="*/ 69 h 74"/>
                <a:gd name="T74" fmla="*/ 30 w 44"/>
                <a:gd name="T75" fmla="*/ 66 h 74"/>
                <a:gd name="T76" fmla="*/ 32 w 44"/>
                <a:gd name="T77" fmla="*/ 59 h 74"/>
                <a:gd name="T78" fmla="*/ 34 w 44"/>
                <a:gd name="T79" fmla="*/ 48 h 74"/>
                <a:gd name="T80" fmla="*/ 34 w 44"/>
                <a:gd name="T81" fmla="*/ 23 h 74"/>
                <a:gd name="T82" fmla="*/ 32 w 44"/>
                <a:gd name="T83" fmla="*/ 13 h 74"/>
                <a:gd name="T84" fmla="*/ 29 w 44"/>
                <a:gd name="T85" fmla="*/ 7 h 74"/>
                <a:gd name="T86" fmla="*/ 26 w 44"/>
                <a:gd name="T87" fmla="*/ 5 h 74"/>
                <a:gd name="T88" fmla="*/ 24 w 44"/>
                <a:gd name="T89" fmla="*/ 5 h 74"/>
                <a:gd name="T90" fmla="*/ 22 w 44"/>
                <a:gd name="T91" fmla="*/ 3 h 74"/>
                <a:gd name="T92" fmla="*/ 20 w 44"/>
                <a:gd name="T93" fmla="*/ 5 h 74"/>
                <a:gd name="T94" fmla="*/ 19 w 44"/>
                <a:gd name="T95" fmla="*/ 6 h 74"/>
                <a:gd name="T96" fmla="*/ 16 w 44"/>
                <a:gd name="T97" fmla="*/ 7 h 74"/>
                <a:gd name="T98" fmla="*/ 14 w 44"/>
                <a:gd name="T99" fmla="*/ 10 h 74"/>
                <a:gd name="T100" fmla="*/ 12 w 44"/>
                <a:gd name="T101" fmla="*/ 16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7"/>
                  </a:moveTo>
                  <a:lnTo>
                    <a:pt x="1" y="26"/>
                  </a:lnTo>
                  <a:lnTo>
                    <a:pt x="3" y="17"/>
                  </a:lnTo>
                  <a:lnTo>
                    <a:pt x="5" y="12"/>
                  </a:lnTo>
                  <a:lnTo>
                    <a:pt x="9" y="8"/>
                  </a:lnTo>
                  <a:lnTo>
                    <a:pt x="13" y="3"/>
                  </a:lnTo>
                  <a:lnTo>
                    <a:pt x="16" y="2"/>
                  </a:lnTo>
                  <a:lnTo>
                    <a:pt x="19" y="1"/>
                  </a:lnTo>
                  <a:lnTo>
                    <a:pt x="22" y="0"/>
                  </a:lnTo>
                  <a:lnTo>
                    <a:pt x="26" y="1"/>
                  </a:lnTo>
                  <a:lnTo>
                    <a:pt x="30" y="2"/>
                  </a:lnTo>
                  <a:lnTo>
                    <a:pt x="33" y="5"/>
                  </a:lnTo>
                  <a:lnTo>
                    <a:pt x="36" y="8"/>
                  </a:lnTo>
                  <a:lnTo>
                    <a:pt x="41" y="16"/>
                  </a:lnTo>
                  <a:lnTo>
                    <a:pt x="44" y="25"/>
                  </a:lnTo>
                  <a:lnTo>
                    <a:pt x="44" y="47"/>
                  </a:lnTo>
                  <a:lnTo>
                    <a:pt x="41" y="57"/>
                  </a:lnTo>
                  <a:lnTo>
                    <a:pt x="38" y="63"/>
                  </a:lnTo>
                  <a:lnTo>
                    <a:pt x="35" y="67"/>
                  </a:lnTo>
                  <a:lnTo>
                    <a:pt x="32" y="70"/>
                  </a:lnTo>
                  <a:lnTo>
                    <a:pt x="29" y="73"/>
                  </a:lnTo>
                  <a:lnTo>
                    <a:pt x="25" y="74"/>
                  </a:lnTo>
                  <a:lnTo>
                    <a:pt x="22" y="74"/>
                  </a:lnTo>
                  <a:lnTo>
                    <a:pt x="18" y="73"/>
                  </a:lnTo>
                  <a:lnTo>
                    <a:pt x="13" y="70"/>
                  </a:lnTo>
                  <a:lnTo>
                    <a:pt x="9" y="67"/>
                  </a:lnTo>
                  <a:lnTo>
                    <a:pt x="5" y="62"/>
                  </a:lnTo>
                  <a:lnTo>
                    <a:pt x="1" y="51"/>
                  </a:lnTo>
                  <a:lnTo>
                    <a:pt x="0" y="37"/>
                  </a:lnTo>
                  <a:close/>
                  <a:moveTo>
                    <a:pt x="10" y="40"/>
                  </a:moveTo>
                  <a:lnTo>
                    <a:pt x="11" y="52"/>
                  </a:lnTo>
                  <a:lnTo>
                    <a:pt x="13" y="63"/>
                  </a:lnTo>
                  <a:lnTo>
                    <a:pt x="15" y="66"/>
                  </a:lnTo>
                  <a:lnTo>
                    <a:pt x="16" y="68"/>
                  </a:lnTo>
                  <a:lnTo>
                    <a:pt x="20" y="70"/>
                  </a:lnTo>
                  <a:lnTo>
                    <a:pt x="24" y="70"/>
                  </a:lnTo>
                  <a:lnTo>
                    <a:pt x="26" y="69"/>
                  </a:lnTo>
                  <a:lnTo>
                    <a:pt x="30" y="66"/>
                  </a:lnTo>
                  <a:lnTo>
                    <a:pt x="32" y="59"/>
                  </a:lnTo>
                  <a:lnTo>
                    <a:pt x="34" y="48"/>
                  </a:lnTo>
                  <a:lnTo>
                    <a:pt x="34" y="23"/>
                  </a:lnTo>
                  <a:lnTo>
                    <a:pt x="32" y="13"/>
                  </a:lnTo>
                  <a:lnTo>
                    <a:pt x="29" y="7"/>
                  </a:lnTo>
                  <a:lnTo>
                    <a:pt x="26" y="5"/>
                  </a:lnTo>
                  <a:lnTo>
                    <a:pt x="24" y="5"/>
                  </a:lnTo>
                  <a:lnTo>
                    <a:pt x="22" y="3"/>
                  </a:lnTo>
                  <a:lnTo>
                    <a:pt x="20" y="5"/>
                  </a:lnTo>
                  <a:lnTo>
                    <a:pt x="19" y="6"/>
                  </a:lnTo>
                  <a:lnTo>
                    <a:pt x="16" y="7"/>
                  </a:lnTo>
                  <a:lnTo>
                    <a:pt x="14" y="10"/>
                  </a:lnTo>
                  <a:lnTo>
                    <a:pt x="12" y="16"/>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01" name="Freeform 420"/>
            <p:cNvSpPr>
              <a:spLocks/>
            </p:cNvSpPr>
            <p:nvPr/>
          </p:nvSpPr>
          <p:spPr bwMode="auto">
            <a:xfrm>
              <a:off x="432645" y="5309600"/>
              <a:ext cx="11799" cy="13368"/>
            </a:xfrm>
            <a:custGeom>
              <a:avLst/>
              <a:gdLst>
                <a:gd name="T0" fmla="*/ 7 w 12"/>
                <a:gd name="T1" fmla="*/ 0 h 12"/>
                <a:gd name="T2" fmla="*/ 8 w 12"/>
                <a:gd name="T3" fmla="*/ 0 h 12"/>
                <a:gd name="T4" fmla="*/ 11 w 12"/>
                <a:gd name="T5" fmla="*/ 3 h 12"/>
                <a:gd name="T6" fmla="*/ 12 w 12"/>
                <a:gd name="T7" fmla="*/ 5 h 12"/>
                <a:gd name="T8" fmla="*/ 12 w 12"/>
                <a:gd name="T9" fmla="*/ 7 h 12"/>
                <a:gd name="T10" fmla="*/ 8 w 12"/>
                <a:gd name="T11" fmla="*/ 12 h 12"/>
                <a:gd name="T12" fmla="*/ 4 w 12"/>
                <a:gd name="T13" fmla="*/ 12 h 12"/>
                <a:gd name="T14" fmla="*/ 0 w 12"/>
                <a:gd name="T15" fmla="*/ 7 h 12"/>
                <a:gd name="T16" fmla="*/ 0 w 12"/>
                <a:gd name="T17" fmla="*/ 4 h 12"/>
                <a:gd name="T18" fmla="*/ 4 w 12"/>
                <a:gd name="T19" fmla="*/ 0 h 12"/>
                <a:gd name="T20" fmla="*/ 7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7" y="0"/>
                  </a:moveTo>
                  <a:lnTo>
                    <a:pt x="8" y="0"/>
                  </a:lnTo>
                  <a:lnTo>
                    <a:pt x="11" y="3"/>
                  </a:lnTo>
                  <a:lnTo>
                    <a:pt x="12" y="5"/>
                  </a:lnTo>
                  <a:lnTo>
                    <a:pt x="12" y="7"/>
                  </a:lnTo>
                  <a:lnTo>
                    <a:pt x="8" y="12"/>
                  </a:lnTo>
                  <a:lnTo>
                    <a:pt x="4" y="12"/>
                  </a:lnTo>
                  <a:lnTo>
                    <a:pt x="0" y="7"/>
                  </a:lnTo>
                  <a:lnTo>
                    <a:pt x="0" y="4"/>
                  </a:lnTo>
                  <a:lnTo>
                    <a:pt x="4" y="0"/>
                  </a:lnTo>
                  <a:lnTo>
                    <a:pt x="7"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02" name="Freeform 421"/>
            <p:cNvSpPr>
              <a:spLocks noEditPoints="1"/>
            </p:cNvSpPr>
            <p:nvPr/>
          </p:nvSpPr>
          <p:spPr bwMode="auto">
            <a:xfrm>
              <a:off x="455260" y="5240534"/>
              <a:ext cx="43262" cy="82434"/>
            </a:xfrm>
            <a:custGeom>
              <a:avLst/>
              <a:gdLst>
                <a:gd name="T0" fmla="*/ 0 w 44"/>
                <a:gd name="T1" fmla="*/ 37 h 74"/>
                <a:gd name="T2" fmla="*/ 1 w 44"/>
                <a:gd name="T3" fmla="*/ 26 h 74"/>
                <a:gd name="T4" fmla="*/ 3 w 44"/>
                <a:gd name="T5" fmla="*/ 17 h 74"/>
                <a:gd name="T6" fmla="*/ 6 w 44"/>
                <a:gd name="T7" fmla="*/ 12 h 74"/>
                <a:gd name="T8" fmla="*/ 9 w 44"/>
                <a:gd name="T9" fmla="*/ 8 h 74"/>
                <a:gd name="T10" fmla="*/ 13 w 44"/>
                <a:gd name="T11" fmla="*/ 3 h 74"/>
                <a:gd name="T12" fmla="*/ 17 w 44"/>
                <a:gd name="T13" fmla="*/ 2 h 74"/>
                <a:gd name="T14" fmla="*/ 19 w 44"/>
                <a:gd name="T15" fmla="*/ 1 h 74"/>
                <a:gd name="T16" fmla="*/ 22 w 44"/>
                <a:gd name="T17" fmla="*/ 0 h 74"/>
                <a:gd name="T18" fmla="*/ 27 w 44"/>
                <a:gd name="T19" fmla="*/ 1 h 74"/>
                <a:gd name="T20" fmla="*/ 30 w 44"/>
                <a:gd name="T21" fmla="*/ 2 h 74"/>
                <a:gd name="T22" fmla="*/ 33 w 44"/>
                <a:gd name="T23" fmla="*/ 5 h 74"/>
                <a:gd name="T24" fmla="*/ 36 w 44"/>
                <a:gd name="T25" fmla="*/ 8 h 74"/>
                <a:gd name="T26" fmla="*/ 41 w 44"/>
                <a:gd name="T27" fmla="*/ 16 h 74"/>
                <a:gd name="T28" fmla="*/ 44 w 44"/>
                <a:gd name="T29" fmla="*/ 25 h 74"/>
                <a:gd name="T30" fmla="*/ 44 w 44"/>
                <a:gd name="T31" fmla="*/ 36 h 74"/>
                <a:gd name="T32" fmla="*/ 43 w 44"/>
                <a:gd name="T33" fmla="*/ 47 h 74"/>
                <a:gd name="T34" fmla="*/ 41 w 44"/>
                <a:gd name="T35" fmla="*/ 57 h 74"/>
                <a:gd name="T36" fmla="*/ 39 w 44"/>
                <a:gd name="T37" fmla="*/ 63 h 74"/>
                <a:gd name="T38" fmla="*/ 35 w 44"/>
                <a:gd name="T39" fmla="*/ 67 h 74"/>
                <a:gd name="T40" fmla="*/ 32 w 44"/>
                <a:gd name="T41" fmla="*/ 70 h 74"/>
                <a:gd name="T42" fmla="*/ 28 w 44"/>
                <a:gd name="T43" fmla="*/ 73 h 74"/>
                <a:gd name="T44" fmla="*/ 22 w 44"/>
                <a:gd name="T45" fmla="*/ 74 h 74"/>
                <a:gd name="T46" fmla="*/ 18 w 44"/>
                <a:gd name="T47" fmla="*/ 73 h 74"/>
                <a:gd name="T48" fmla="*/ 13 w 44"/>
                <a:gd name="T49" fmla="*/ 70 h 74"/>
                <a:gd name="T50" fmla="*/ 9 w 44"/>
                <a:gd name="T51" fmla="*/ 67 h 74"/>
                <a:gd name="T52" fmla="*/ 6 w 44"/>
                <a:gd name="T53" fmla="*/ 62 h 74"/>
                <a:gd name="T54" fmla="*/ 1 w 44"/>
                <a:gd name="T55" fmla="*/ 51 h 74"/>
                <a:gd name="T56" fmla="*/ 0 w 44"/>
                <a:gd name="T57" fmla="*/ 37 h 74"/>
                <a:gd name="T58" fmla="*/ 10 w 44"/>
                <a:gd name="T59" fmla="*/ 40 h 74"/>
                <a:gd name="T60" fmla="*/ 11 w 44"/>
                <a:gd name="T61" fmla="*/ 52 h 74"/>
                <a:gd name="T62" fmla="*/ 13 w 44"/>
                <a:gd name="T63" fmla="*/ 63 h 74"/>
                <a:gd name="T64" fmla="*/ 16 w 44"/>
                <a:gd name="T65" fmla="*/ 66 h 74"/>
                <a:gd name="T66" fmla="*/ 17 w 44"/>
                <a:gd name="T67" fmla="*/ 68 h 74"/>
                <a:gd name="T68" fmla="*/ 19 w 44"/>
                <a:gd name="T69" fmla="*/ 70 h 74"/>
                <a:gd name="T70" fmla="*/ 24 w 44"/>
                <a:gd name="T71" fmla="*/ 70 h 74"/>
                <a:gd name="T72" fmla="*/ 25 w 44"/>
                <a:gd name="T73" fmla="*/ 69 h 74"/>
                <a:gd name="T74" fmla="*/ 28 w 44"/>
                <a:gd name="T75" fmla="*/ 68 h 74"/>
                <a:gd name="T76" fmla="*/ 30 w 44"/>
                <a:gd name="T77" fmla="*/ 66 h 74"/>
                <a:gd name="T78" fmla="*/ 32 w 44"/>
                <a:gd name="T79" fmla="*/ 59 h 74"/>
                <a:gd name="T80" fmla="*/ 34 w 44"/>
                <a:gd name="T81" fmla="*/ 48 h 74"/>
                <a:gd name="T82" fmla="*/ 34 w 44"/>
                <a:gd name="T83" fmla="*/ 23 h 74"/>
                <a:gd name="T84" fmla="*/ 32 w 44"/>
                <a:gd name="T85" fmla="*/ 13 h 74"/>
                <a:gd name="T86" fmla="*/ 29 w 44"/>
                <a:gd name="T87" fmla="*/ 7 h 74"/>
                <a:gd name="T88" fmla="*/ 27 w 44"/>
                <a:gd name="T89" fmla="*/ 5 h 74"/>
                <a:gd name="T90" fmla="*/ 24 w 44"/>
                <a:gd name="T91" fmla="*/ 5 h 74"/>
                <a:gd name="T92" fmla="*/ 22 w 44"/>
                <a:gd name="T93" fmla="*/ 3 h 74"/>
                <a:gd name="T94" fmla="*/ 18 w 44"/>
                <a:gd name="T95" fmla="*/ 6 h 74"/>
                <a:gd name="T96" fmla="*/ 17 w 44"/>
                <a:gd name="T97" fmla="*/ 7 h 74"/>
                <a:gd name="T98" fmla="*/ 14 w 44"/>
                <a:gd name="T99" fmla="*/ 10 h 74"/>
                <a:gd name="T100" fmla="*/ 12 w 44"/>
                <a:gd name="T101" fmla="*/ 16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7"/>
                  </a:moveTo>
                  <a:lnTo>
                    <a:pt x="1" y="26"/>
                  </a:lnTo>
                  <a:lnTo>
                    <a:pt x="3" y="17"/>
                  </a:lnTo>
                  <a:lnTo>
                    <a:pt x="6" y="12"/>
                  </a:lnTo>
                  <a:lnTo>
                    <a:pt x="9" y="8"/>
                  </a:lnTo>
                  <a:lnTo>
                    <a:pt x="13" y="3"/>
                  </a:lnTo>
                  <a:lnTo>
                    <a:pt x="17" y="2"/>
                  </a:lnTo>
                  <a:lnTo>
                    <a:pt x="19" y="1"/>
                  </a:lnTo>
                  <a:lnTo>
                    <a:pt x="22" y="0"/>
                  </a:lnTo>
                  <a:lnTo>
                    <a:pt x="27" y="1"/>
                  </a:lnTo>
                  <a:lnTo>
                    <a:pt x="30" y="2"/>
                  </a:lnTo>
                  <a:lnTo>
                    <a:pt x="33" y="5"/>
                  </a:lnTo>
                  <a:lnTo>
                    <a:pt x="36" y="8"/>
                  </a:lnTo>
                  <a:lnTo>
                    <a:pt x="41" y="16"/>
                  </a:lnTo>
                  <a:lnTo>
                    <a:pt x="44" y="25"/>
                  </a:lnTo>
                  <a:lnTo>
                    <a:pt x="44" y="36"/>
                  </a:lnTo>
                  <a:lnTo>
                    <a:pt x="43" y="47"/>
                  </a:lnTo>
                  <a:lnTo>
                    <a:pt x="41" y="57"/>
                  </a:lnTo>
                  <a:lnTo>
                    <a:pt x="39" y="63"/>
                  </a:lnTo>
                  <a:lnTo>
                    <a:pt x="35" y="67"/>
                  </a:lnTo>
                  <a:lnTo>
                    <a:pt x="32" y="70"/>
                  </a:lnTo>
                  <a:lnTo>
                    <a:pt x="28" y="73"/>
                  </a:lnTo>
                  <a:lnTo>
                    <a:pt x="22" y="74"/>
                  </a:lnTo>
                  <a:lnTo>
                    <a:pt x="18" y="73"/>
                  </a:lnTo>
                  <a:lnTo>
                    <a:pt x="13" y="70"/>
                  </a:lnTo>
                  <a:lnTo>
                    <a:pt x="9" y="67"/>
                  </a:lnTo>
                  <a:lnTo>
                    <a:pt x="6" y="62"/>
                  </a:lnTo>
                  <a:lnTo>
                    <a:pt x="1" y="51"/>
                  </a:lnTo>
                  <a:lnTo>
                    <a:pt x="0" y="37"/>
                  </a:lnTo>
                  <a:close/>
                  <a:moveTo>
                    <a:pt x="10" y="40"/>
                  </a:moveTo>
                  <a:lnTo>
                    <a:pt x="11" y="52"/>
                  </a:lnTo>
                  <a:lnTo>
                    <a:pt x="13" y="63"/>
                  </a:lnTo>
                  <a:lnTo>
                    <a:pt x="16" y="66"/>
                  </a:lnTo>
                  <a:lnTo>
                    <a:pt x="17" y="68"/>
                  </a:lnTo>
                  <a:lnTo>
                    <a:pt x="19" y="70"/>
                  </a:lnTo>
                  <a:lnTo>
                    <a:pt x="24" y="70"/>
                  </a:lnTo>
                  <a:lnTo>
                    <a:pt x="25" y="69"/>
                  </a:lnTo>
                  <a:lnTo>
                    <a:pt x="28" y="68"/>
                  </a:lnTo>
                  <a:lnTo>
                    <a:pt x="30" y="66"/>
                  </a:lnTo>
                  <a:lnTo>
                    <a:pt x="32" y="59"/>
                  </a:lnTo>
                  <a:lnTo>
                    <a:pt x="34" y="48"/>
                  </a:lnTo>
                  <a:lnTo>
                    <a:pt x="34" y="23"/>
                  </a:lnTo>
                  <a:lnTo>
                    <a:pt x="32" y="13"/>
                  </a:lnTo>
                  <a:lnTo>
                    <a:pt x="29" y="7"/>
                  </a:lnTo>
                  <a:lnTo>
                    <a:pt x="27" y="5"/>
                  </a:lnTo>
                  <a:lnTo>
                    <a:pt x="24" y="5"/>
                  </a:lnTo>
                  <a:lnTo>
                    <a:pt x="22" y="3"/>
                  </a:lnTo>
                  <a:lnTo>
                    <a:pt x="18" y="6"/>
                  </a:lnTo>
                  <a:lnTo>
                    <a:pt x="17" y="7"/>
                  </a:lnTo>
                  <a:lnTo>
                    <a:pt x="14" y="10"/>
                  </a:lnTo>
                  <a:lnTo>
                    <a:pt x="12" y="16"/>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03" name="Freeform 422"/>
            <p:cNvSpPr>
              <a:spLocks/>
            </p:cNvSpPr>
            <p:nvPr/>
          </p:nvSpPr>
          <p:spPr bwMode="auto">
            <a:xfrm>
              <a:off x="505404" y="5240534"/>
              <a:ext cx="46212" cy="81320"/>
            </a:xfrm>
            <a:custGeom>
              <a:avLst/>
              <a:gdLst>
                <a:gd name="T0" fmla="*/ 47 w 47"/>
                <a:gd name="T1" fmla="*/ 59 h 73"/>
                <a:gd name="T2" fmla="*/ 43 w 47"/>
                <a:gd name="T3" fmla="*/ 73 h 73"/>
                <a:gd name="T4" fmla="*/ 0 w 47"/>
                <a:gd name="T5" fmla="*/ 73 h 73"/>
                <a:gd name="T6" fmla="*/ 0 w 47"/>
                <a:gd name="T7" fmla="*/ 70 h 73"/>
                <a:gd name="T8" fmla="*/ 11 w 47"/>
                <a:gd name="T9" fmla="*/ 61 h 73"/>
                <a:gd name="T10" fmla="*/ 19 w 47"/>
                <a:gd name="T11" fmla="*/ 51 h 73"/>
                <a:gd name="T12" fmla="*/ 26 w 47"/>
                <a:gd name="T13" fmla="*/ 44 h 73"/>
                <a:gd name="T14" fmla="*/ 32 w 47"/>
                <a:gd name="T15" fmla="*/ 33 h 73"/>
                <a:gd name="T16" fmla="*/ 34 w 47"/>
                <a:gd name="T17" fmla="*/ 24 h 73"/>
                <a:gd name="T18" fmla="*/ 32 w 47"/>
                <a:gd name="T19" fmla="*/ 16 h 73"/>
                <a:gd name="T20" fmla="*/ 29 w 47"/>
                <a:gd name="T21" fmla="*/ 12 h 73"/>
                <a:gd name="T22" fmla="*/ 26 w 47"/>
                <a:gd name="T23" fmla="*/ 10 h 73"/>
                <a:gd name="T24" fmla="*/ 19 w 47"/>
                <a:gd name="T25" fmla="*/ 8 h 73"/>
                <a:gd name="T26" fmla="*/ 14 w 47"/>
                <a:gd name="T27" fmla="*/ 9 h 73"/>
                <a:gd name="T28" fmla="*/ 8 w 47"/>
                <a:gd name="T29" fmla="*/ 11 h 73"/>
                <a:gd name="T30" fmla="*/ 7 w 47"/>
                <a:gd name="T31" fmla="*/ 13 h 73"/>
                <a:gd name="T32" fmla="*/ 5 w 47"/>
                <a:gd name="T33" fmla="*/ 16 h 73"/>
                <a:gd name="T34" fmla="*/ 3 w 47"/>
                <a:gd name="T35" fmla="*/ 20 h 73"/>
                <a:gd name="T36" fmla="*/ 1 w 47"/>
                <a:gd name="T37" fmla="*/ 20 h 73"/>
                <a:gd name="T38" fmla="*/ 3 w 47"/>
                <a:gd name="T39" fmla="*/ 14 h 73"/>
                <a:gd name="T40" fmla="*/ 7 w 47"/>
                <a:gd name="T41" fmla="*/ 6 h 73"/>
                <a:gd name="T42" fmla="*/ 12 w 47"/>
                <a:gd name="T43" fmla="*/ 3 h 73"/>
                <a:gd name="T44" fmla="*/ 17 w 47"/>
                <a:gd name="T45" fmla="*/ 1 h 73"/>
                <a:gd name="T46" fmla="*/ 23 w 47"/>
                <a:gd name="T47" fmla="*/ 0 h 73"/>
                <a:gd name="T48" fmla="*/ 27 w 47"/>
                <a:gd name="T49" fmla="*/ 1 h 73"/>
                <a:gd name="T50" fmla="*/ 33 w 47"/>
                <a:gd name="T51" fmla="*/ 3 h 73"/>
                <a:gd name="T52" fmla="*/ 37 w 47"/>
                <a:gd name="T53" fmla="*/ 6 h 73"/>
                <a:gd name="T54" fmla="*/ 39 w 47"/>
                <a:gd name="T55" fmla="*/ 9 h 73"/>
                <a:gd name="T56" fmla="*/ 43 w 47"/>
                <a:gd name="T57" fmla="*/ 19 h 73"/>
                <a:gd name="T58" fmla="*/ 40 w 47"/>
                <a:gd name="T59" fmla="*/ 30 h 73"/>
                <a:gd name="T60" fmla="*/ 35 w 47"/>
                <a:gd name="T61" fmla="*/ 39 h 73"/>
                <a:gd name="T62" fmla="*/ 27 w 47"/>
                <a:gd name="T63" fmla="*/ 48 h 73"/>
                <a:gd name="T64" fmla="*/ 22 w 47"/>
                <a:gd name="T65" fmla="*/ 53 h 73"/>
                <a:gd name="T66" fmla="*/ 10 w 47"/>
                <a:gd name="T67" fmla="*/ 65 h 73"/>
                <a:gd name="T68" fmla="*/ 37 w 47"/>
                <a:gd name="T69" fmla="*/ 65 h 73"/>
                <a:gd name="T70" fmla="*/ 39 w 47"/>
                <a:gd name="T71" fmla="*/ 64 h 73"/>
                <a:gd name="T72" fmla="*/ 40 w 47"/>
                <a:gd name="T73" fmla="*/ 64 h 73"/>
                <a:gd name="T74" fmla="*/ 41 w 47"/>
                <a:gd name="T75" fmla="*/ 63 h 73"/>
                <a:gd name="T76" fmla="*/ 43 w 47"/>
                <a:gd name="T77" fmla="*/ 61 h 73"/>
                <a:gd name="T78" fmla="*/ 45 w 47"/>
                <a:gd name="T79" fmla="*/ 59 h 73"/>
                <a:gd name="T80" fmla="*/ 47 w 47"/>
                <a:gd name="T81" fmla="*/ 59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73"/>
                <a:gd name="T125" fmla="*/ 47 w 47"/>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73">
                  <a:moveTo>
                    <a:pt x="47" y="59"/>
                  </a:moveTo>
                  <a:lnTo>
                    <a:pt x="43" y="73"/>
                  </a:lnTo>
                  <a:lnTo>
                    <a:pt x="0" y="73"/>
                  </a:lnTo>
                  <a:lnTo>
                    <a:pt x="0" y="70"/>
                  </a:lnTo>
                  <a:lnTo>
                    <a:pt x="11" y="61"/>
                  </a:lnTo>
                  <a:lnTo>
                    <a:pt x="19" y="51"/>
                  </a:lnTo>
                  <a:lnTo>
                    <a:pt x="26" y="44"/>
                  </a:lnTo>
                  <a:lnTo>
                    <a:pt x="32" y="33"/>
                  </a:lnTo>
                  <a:lnTo>
                    <a:pt x="34" y="24"/>
                  </a:lnTo>
                  <a:lnTo>
                    <a:pt x="32" y="16"/>
                  </a:lnTo>
                  <a:lnTo>
                    <a:pt x="29" y="12"/>
                  </a:lnTo>
                  <a:lnTo>
                    <a:pt x="26" y="10"/>
                  </a:lnTo>
                  <a:lnTo>
                    <a:pt x="19" y="8"/>
                  </a:lnTo>
                  <a:lnTo>
                    <a:pt x="14" y="9"/>
                  </a:lnTo>
                  <a:lnTo>
                    <a:pt x="8" y="11"/>
                  </a:lnTo>
                  <a:lnTo>
                    <a:pt x="7" y="13"/>
                  </a:lnTo>
                  <a:lnTo>
                    <a:pt x="5" y="16"/>
                  </a:lnTo>
                  <a:lnTo>
                    <a:pt x="3" y="20"/>
                  </a:lnTo>
                  <a:lnTo>
                    <a:pt x="1" y="20"/>
                  </a:lnTo>
                  <a:lnTo>
                    <a:pt x="3" y="14"/>
                  </a:lnTo>
                  <a:lnTo>
                    <a:pt x="7" y="6"/>
                  </a:lnTo>
                  <a:lnTo>
                    <a:pt x="12" y="3"/>
                  </a:lnTo>
                  <a:lnTo>
                    <a:pt x="17" y="1"/>
                  </a:lnTo>
                  <a:lnTo>
                    <a:pt x="23" y="0"/>
                  </a:lnTo>
                  <a:lnTo>
                    <a:pt x="27" y="1"/>
                  </a:lnTo>
                  <a:lnTo>
                    <a:pt x="33" y="3"/>
                  </a:lnTo>
                  <a:lnTo>
                    <a:pt x="37" y="6"/>
                  </a:lnTo>
                  <a:lnTo>
                    <a:pt x="39" y="9"/>
                  </a:lnTo>
                  <a:lnTo>
                    <a:pt x="43" y="19"/>
                  </a:lnTo>
                  <a:lnTo>
                    <a:pt x="40" y="30"/>
                  </a:lnTo>
                  <a:lnTo>
                    <a:pt x="35" y="39"/>
                  </a:lnTo>
                  <a:lnTo>
                    <a:pt x="27" y="48"/>
                  </a:lnTo>
                  <a:lnTo>
                    <a:pt x="22" y="53"/>
                  </a:lnTo>
                  <a:lnTo>
                    <a:pt x="10" y="65"/>
                  </a:lnTo>
                  <a:lnTo>
                    <a:pt x="37" y="65"/>
                  </a:lnTo>
                  <a:lnTo>
                    <a:pt x="39" y="64"/>
                  </a:lnTo>
                  <a:lnTo>
                    <a:pt x="40" y="64"/>
                  </a:lnTo>
                  <a:lnTo>
                    <a:pt x="41" y="63"/>
                  </a:lnTo>
                  <a:lnTo>
                    <a:pt x="43" y="61"/>
                  </a:lnTo>
                  <a:lnTo>
                    <a:pt x="45" y="59"/>
                  </a:lnTo>
                  <a:lnTo>
                    <a:pt x="47" y="5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04" name="Freeform 423"/>
            <p:cNvSpPr>
              <a:spLocks/>
            </p:cNvSpPr>
            <p:nvPr/>
          </p:nvSpPr>
          <p:spPr bwMode="auto">
            <a:xfrm>
              <a:off x="561449" y="5241648"/>
              <a:ext cx="38346" cy="81320"/>
            </a:xfrm>
            <a:custGeom>
              <a:avLst/>
              <a:gdLst>
                <a:gd name="T0" fmla="*/ 39 w 39"/>
                <a:gd name="T1" fmla="*/ 0 h 73"/>
                <a:gd name="T2" fmla="*/ 35 w 39"/>
                <a:gd name="T3" fmla="*/ 9 h 73"/>
                <a:gd name="T4" fmla="*/ 14 w 39"/>
                <a:gd name="T5" fmla="*/ 9 h 73"/>
                <a:gd name="T6" fmla="*/ 10 w 39"/>
                <a:gd name="T7" fmla="*/ 19 h 73"/>
                <a:gd name="T8" fmla="*/ 23 w 39"/>
                <a:gd name="T9" fmla="*/ 22 h 73"/>
                <a:gd name="T10" fmla="*/ 32 w 39"/>
                <a:gd name="T11" fmla="*/ 30 h 73"/>
                <a:gd name="T12" fmla="*/ 35 w 39"/>
                <a:gd name="T13" fmla="*/ 33 h 73"/>
                <a:gd name="T14" fmla="*/ 37 w 39"/>
                <a:gd name="T15" fmla="*/ 36 h 73"/>
                <a:gd name="T16" fmla="*/ 38 w 39"/>
                <a:gd name="T17" fmla="*/ 41 h 73"/>
                <a:gd name="T18" fmla="*/ 38 w 39"/>
                <a:gd name="T19" fmla="*/ 50 h 73"/>
                <a:gd name="T20" fmla="*/ 35 w 39"/>
                <a:gd name="T21" fmla="*/ 60 h 73"/>
                <a:gd name="T22" fmla="*/ 33 w 39"/>
                <a:gd name="T23" fmla="*/ 63 h 73"/>
                <a:gd name="T24" fmla="*/ 31 w 39"/>
                <a:gd name="T25" fmla="*/ 65 h 73"/>
                <a:gd name="T26" fmla="*/ 27 w 39"/>
                <a:gd name="T27" fmla="*/ 67 h 73"/>
                <a:gd name="T28" fmla="*/ 23 w 39"/>
                <a:gd name="T29" fmla="*/ 69 h 73"/>
                <a:gd name="T30" fmla="*/ 20 w 39"/>
                <a:gd name="T31" fmla="*/ 72 h 73"/>
                <a:gd name="T32" fmla="*/ 15 w 39"/>
                <a:gd name="T33" fmla="*/ 73 h 73"/>
                <a:gd name="T34" fmla="*/ 6 w 39"/>
                <a:gd name="T35" fmla="*/ 73 h 73"/>
                <a:gd name="T36" fmla="*/ 4 w 39"/>
                <a:gd name="T37" fmla="*/ 72 h 73"/>
                <a:gd name="T38" fmla="*/ 3 w 39"/>
                <a:gd name="T39" fmla="*/ 71 h 73"/>
                <a:gd name="T40" fmla="*/ 1 w 39"/>
                <a:gd name="T41" fmla="*/ 69 h 73"/>
                <a:gd name="T42" fmla="*/ 0 w 39"/>
                <a:gd name="T43" fmla="*/ 67 h 73"/>
                <a:gd name="T44" fmla="*/ 0 w 39"/>
                <a:gd name="T45" fmla="*/ 64 h 73"/>
                <a:gd name="T46" fmla="*/ 1 w 39"/>
                <a:gd name="T47" fmla="*/ 64 h 73"/>
                <a:gd name="T48" fmla="*/ 2 w 39"/>
                <a:gd name="T49" fmla="*/ 63 h 73"/>
                <a:gd name="T50" fmla="*/ 6 w 39"/>
                <a:gd name="T51" fmla="*/ 63 h 73"/>
                <a:gd name="T52" fmla="*/ 7 w 39"/>
                <a:gd name="T53" fmla="*/ 64 h 73"/>
                <a:gd name="T54" fmla="*/ 12 w 39"/>
                <a:gd name="T55" fmla="*/ 66 h 73"/>
                <a:gd name="T56" fmla="*/ 15 w 39"/>
                <a:gd name="T57" fmla="*/ 67 h 73"/>
                <a:gd name="T58" fmla="*/ 21 w 39"/>
                <a:gd name="T59" fmla="*/ 67 h 73"/>
                <a:gd name="T60" fmla="*/ 27 w 39"/>
                <a:gd name="T61" fmla="*/ 63 h 73"/>
                <a:gd name="T62" fmla="*/ 31 w 39"/>
                <a:gd name="T63" fmla="*/ 60 h 73"/>
                <a:gd name="T64" fmla="*/ 32 w 39"/>
                <a:gd name="T65" fmla="*/ 56 h 73"/>
                <a:gd name="T66" fmla="*/ 32 w 39"/>
                <a:gd name="T67" fmla="*/ 49 h 73"/>
                <a:gd name="T68" fmla="*/ 29 w 39"/>
                <a:gd name="T69" fmla="*/ 42 h 73"/>
                <a:gd name="T70" fmla="*/ 25 w 39"/>
                <a:gd name="T71" fmla="*/ 38 h 73"/>
                <a:gd name="T72" fmla="*/ 23 w 39"/>
                <a:gd name="T73" fmla="*/ 34 h 73"/>
                <a:gd name="T74" fmla="*/ 20 w 39"/>
                <a:gd name="T75" fmla="*/ 32 h 73"/>
                <a:gd name="T76" fmla="*/ 16 w 39"/>
                <a:gd name="T77" fmla="*/ 31 h 73"/>
                <a:gd name="T78" fmla="*/ 7 w 39"/>
                <a:gd name="T79" fmla="*/ 29 h 73"/>
                <a:gd name="T80" fmla="*/ 2 w 39"/>
                <a:gd name="T81" fmla="*/ 29 h 73"/>
                <a:gd name="T82" fmla="*/ 15 w 39"/>
                <a:gd name="T83" fmla="*/ 0 h 73"/>
                <a:gd name="T84" fmla="*/ 39 w 39"/>
                <a:gd name="T85" fmla="*/ 0 h 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73"/>
                <a:gd name="T131" fmla="*/ 39 w 39"/>
                <a:gd name="T132" fmla="*/ 73 h 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73">
                  <a:moveTo>
                    <a:pt x="39" y="0"/>
                  </a:moveTo>
                  <a:lnTo>
                    <a:pt x="35" y="9"/>
                  </a:lnTo>
                  <a:lnTo>
                    <a:pt x="14" y="9"/>
                  </a:lnTo>
                  <a:lnTo>
                    <a:pt x="10" y="19"/>
                  </a:lnTo>
                  <a:lnTo>
                    <a:pt x="23" y="22"/>
                  </a:lnTo>
                  <a:lnTo>
                    <a:pt x="32" y="30"/>
                  </a:lnTo>
                  <a:lnTo>
                    <a:pt x="35" y="33"/>
                  </a:lnTo>
                  <a:lnTo>
                    <a:pt x="37" y="36"/>
                  </a:lnTo>
                  <a:lnTo>
                    <a:pt x="38" y="41"/>
                  </a:lnTo>
                  <a:lnTo>
                    <a:pt x="38" y="50"/>
                  </a:lnTo>
                  <a:lnTo>
                    <a:pt x="35" y="60"/>
                  </a:lnTo>
                  <a:lnTo>
                    <a:pt x="33" y="63"/>
                  </a:lnTo>
                  <a:lnTo>
                    <a:pt x="31" y="65"/>
                  </a:lnTo>
                  <a:lnTo>
                    <a:pt x="27" y="67"/>
                  </a:lnTo>
                  <a:lnTo>
                    <a:pt x="23" y="69"/>
                  </a:lnTo>
                  <a:lnTo>
                    <a:pt x="20" y="72"/>
                  </a:lnTo>
                  <a:lnTo>
                    <a:pt x="15" y="73"/>
                  </a:lnTo>
                  <a:lnTo>
                    <a:pt x="6" y="73"/>
                  </a:lnTo>
                  <a:lnTo>
                    <a:pt x="4" y="72"/>
                  </a:lnTo>
                  <a:lnTo>
                    <a:pt x="3" y="71"/>
                  </a:lnTo>
                  <a:lnTo>
                    <a:pt x="1" y="69"/>
                  </a:lnTo>
                  <a:lnTo>
                    <a:pt x="0" y="67"/>
                  </a:lnTo>
                  <a:lnTo>
                    <a:pt x="0" y="64"/>
                  </a:lnTo>
                  <a:lnTo>
                    <a:pt x="1" y="64"/>
                  </a:lnTo>
                  <a:lnTo>
                    <a:pt x="2" y="63"/>
                  </a:lnTo>
                  <a:lnTo>
                    <a:pt x="6" y="63"/>
                  </a:lnTo>
                  <a:lnTo>
                    <a:pt x="7" y="64"/>
                  </a:lnTo>
                  <a:lnTo>
                    <a:pt x="12" y="66"/>
                  </a:lnTo>
                  <a:lnTo>
                    <a:pt x="15" y="67"/>
                  </a:lnTo>
                  <a:lnTo>
                    <a:pt x="21" y="67"/>
                  </a:lnTo>
                  <a:lnTo>
                    <a:pt x="27" y="63"/>
                  </a:lnTo>
                  <a:lnTo>
                    <a:pt x="31" y="60"/>
                  </a:lnTo>
                  <a:lnTo>
                    <a:pt x="32" y="56"/>
                  </a:lnTo>
                  <a:lnTo>
                    <a:pt x="32" y="49"/>
                  </a:lnTo>
                  <a:lnTo>
                    <a:pt x="29" y="42"/>
                  </a:lnTo>
                  <a:lnTo>
                    <a:pt x="25" y="38"/>
                  </a:lnTo>
                  <a:lnTo>
                    <a:pt x="23" y="34"/>
                  </a:lnTo>
                  <a:lnTo>
                    <a:pt x="20" y="32"/>
                  </a:lnTo>
                  <a:lnTo>
                    <a:pt x="16" y="31"/>
                  </a:lnTo>
                  <a:lnTo>
                    <a:pt x="7" y="29"/>
                  </a:lnTo>
                  <a:lnTo>
                    <a:pt x="2" y="29"/>
                  </a:lnTo>
                  <a:lnTo>
                    <a:pt x="15" y="0"/>
                  </a:lnTo>
                  <a:lnTo>
                    <a:pt x="3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05" name="Freeform 424"/>
            <p:cNvSpPr>
              <a:spLocks noEditPoints="1"/>
            </p:cNvSpPr>
            <p:nvPr/>
          </p:nvSpPr>
          <p:spPr bwMode="auto">
            <a:xfrm>
              <a:off x="428713" y="4999916"/>
              <a:ext cx="43262" cy="81320"/>
            </a:xfrm>
            <a:custGeom>
              <a:avLst/>
              <a:gdLst>
                <a:gd name="T0" fmla="*/ 0 w 44"/>
                <a:gd name="T1" fmla="*/ 37 h 73"/>
                <a:gd name="T2" fmla="*/ 1 w 44"/>
                <a:gd name="T3" fmla="*/ 26 h 73"/>
                <a:gd name="T4" fmla="*/ 3 w 44"/>
                <a:gd name="T5" fmla="*/ 16 h 73"/>
                <a:gd name="T6" fmla="*/ 5 w 44"/>
                <a:gd name="T7" fmla="*/ 12 h 73"/>
                <a:gd name="T8" fmla="*/ 8 w 44"/>
                <a:gd name="T9" fmla="*/ 7 h 73"/>
                <a:gd name="T10" fmla="*/ 13 w 44"/>
                <a:gd name="T11" fmla="*/ 3 h 73"/>
                <a:gd name="T12" fmla="*/ 16 w 44"/>
                <a:gd name="T13" fmla="*/ 2 h 73"/>
                <a:gd name="T14" fmla="*/ 18 w 44"/>
                <a:gd name="T15" fmla="*/ 1 h 73"/>
                <a:gd name="T16" fmla="*/ 22 w 44"/>
                <a:gd name="T17" fmla="*/ 0 h 73"/>
                <a:gd name="T18" fmla="*/ 26 w 44"/>
                <a:gd name="T19" fmla="*/ 1 h 73"/>
                <a:gd name="T20" fmla="*/ 29 w 44"/>
                <a:gd name="T21" fmla="*/ 2 h 73"/>
                <a:gd name="T22" fmla="*/ 33 w 44"/>
                <a:gd name="T23" fmla="*/ 4 h 73"/>
                <a:gd name="T24" fmla="*/ 36 w 44"/>
                <a:gd name="T25" fmla="*/ 7 h 73"/>
                <a:gd name="T26" fmla="*/ 40 w 44"/>
                <a:gd name="T27" fmla="*/ 15 h 73"/>
                <a:gd name="T28" fmla="*/ 44 w 44"/>
                <a:gd name="T29" fmla="*/ 25 h 73"/>
                <a:gd name="T30" fmla="*/ 44 w 44"/>
                <a:gd name="T31" fmla="*/ 47 h 73"/>
                <a:gd name="T32" fmla="*/ 40 w 44"/>
                <a:gd name="T33" fmla="*/ 57 h 73"/>
                <a:gd name="T34" fmla="*/ 38 w 44"/>
                <a:gd name="T35" fmla="*/ 62 h 73"/>
                <a:gd name="T36" fmla="*/ 35 w 44"/>
                <a:gd name="T37" fmla="*/ 67 h 73"/>
                <a:gd name="T38" fmla="*/ 32 w 44"/>
                <a:gd name="T39" fmla="*/ 70 h 73"/>
                <a:gd name="T40" fmla="*/ 28 w 44"/>
                <a:gd name="T41" fmla="*/ 72 h 73"/>
                <a:gd name="T42" fmla="*/ 25 w 44"/>
                <a:gd name="T43" fmla="*/ 73 h 73"/>
                <a:gd name="T44" fmla="*/ 22 w 44"/>
                <a:gd name="T45" fmla="*/ 73 h 73"/>
                <a:gd name="T46" fmla="*/ 17 w 44"/>
                <a:gd name="T47" fmla="*/ 72 h 73"/>
                <a:gd name="T48" fmla="*/ 13 w 44"/>
                <a:gd name="T49" fmla="*/ 70 h 73"/>
                <a:gd name="T50" fmla="*/ 8 w 44"/>
                <a:gd name="T51" fmla="*/ 67 h 73"/>
                <a:gd name="T52" fmla="*/ 5 w 44"/>
                <a:gd name="T53" fmla="*/ 61 h 73"/>
                <a:gd name="T54" fmla="*/ 1 w 44"/>
                <a:gd name="T55" fmla="*/ 50 h 73"/>
                <a:gd name="T56" fmla="*/ 0 w 44"/>
                <a:gd name="T57" fmla="*/ 37 h 73"/>
                <a:gd name="T58" fmla="*/ 10 w 44"/>
                <a:gd name="T59" fmla="*/ 39 h 73"/>
                <a:gd name="T60" fmla="*/ 11 w 44"/>
                <a:gd name="T61" fmla="*/ 51 h 73"/>
                <a:gd name="T62" fmla="*/ 13 w 44"/>
                <a:gd name="T63" fmla="*/ 62 h 73"/>
                <a:gd name="T64" fmla="*/ 15 w 44"/>
                <a:gd name="T65" fmla="*/ 66 h 73"/>
                <a:gd name="T66" fmla="*/ 16 w 44"/>
                <a:gd name="T67" fmla="*/ 68 h 73"/>
                <a:gd name="T68" fmla="*/ 19 w 44"/>
                <a:gd name="T69" fmla="*/ 70 h 73"/>
                <a:gd name="T70" fmla="*/ 24 w 44"/>
                <a:gd name="T71" fmla="*/ 70 h 73"/>
                <a:gd name="T72" fmla="*/ 26 w 44"/>
                <a:gd name="T73" fmla="*/ 69 h 73"/>
                <a:gd name="T74" fmla="*/ 29 w 44"/>
                <a:gd name="T75" fmla="*/ 66 h 73"/>
                <a:gd name="T76" fmla="*/ 32 w 44"/>
                <a:gd name="T77" fmla="*/ 59 h 73"/>
                <a:gd name="T78" fmla="*/ 34 w 44"/>
                <a:gd name="T79" fmla="*/ 48 h 73"/>
                <a:gd name="T80" fmla="*/ 34 w 44"/>
                <a:gd name="T81" fmla="*/ 23 h 73"/>
                <a:gd name="T82" fmla="*/ 32 w 44"/>
                <a:gd name="T83" fmla="*/ 13 h 73"/>
                <a:gd name="T84" fmla="*/ 28 w 44"/>
                <a:gd name="T85" fmla="*/ 6 h 73"/>
                <a:gd name="T86" fmla="*/ 26 w 44"/>
                <a:gd name="T87" fmla="*/ 4 h 73"/>
                <a:gd name="T88" fmla="*/ 24 w 44"/>
                <a:gd name="T89" fmla="*/ 4 h 73"/>
                <a:gd name="T90" fmla="*/ 22 w 44"/>
                <a:gd name="T91" fmla="*/ 3 h 73"/>
                <a:gd name="T92" fmla="*/ 19 w 44"/>
                <a:gd name="T93" fmla="*/ 4 h 73"/>
                <a:gd name="T94" fmla="*/ 18 w 44"/>
                <a:gd name="T95" fmla="*/ 5 h 73"/>
                <a:gd name="T96" fmla="*/ 16 w 44"/>
                <a:gd name="T97" fmla="*/ 6 h 73"/>
                <a:gd name="T98" fmla="*/ 14 w 44"/>
                <a:gd name="T99" fmla="*/ 10 h 73"/>
                <a:gd name="T100" fmla="*/ 12 w 44"/>
                <a:gd name="T101" fmla="*/ 15 h 73"/>
                <a:gd name="T102" fmla="*/ 11 w 44"/>
                <a:gd name="T103" fmla="*/ 19 h 73"/>
                <a:gd name="T104" fmla="*/ 10 w 44"/>
                <a:gd name="T105" fmla="*/ 29 h 73"/>
                <a:gd name="T106" fmla="*/ 10 w 44"/>
                <a:gd name="T107" fmla="*/ 39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3"/>
                <a:gd name="T164" fmla="*/ 44 w 44"/>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3">
                  <a:moveTo>
                    <a:pt x="0" y="37"/>
                  </a:moveTo>
                  <a:lnTo>
                    <a:pt x="1" y="26"/>
                  </a:lnTo>
                  <a:lnTo>
                    <a:pt x="3" y="16"/>
                  </a:lnTo>
                  <a:lnTo>
                    <a:pt x="5" y="12"/>
                  </a:lnTo>
                  <a:lnTo>
                    <a:pt x="8" y="7"/>
                  </a:lnTo>
                  <a:lnTo>
                    <a:pt x="13" y="3"/>
                  </a:lnTo>
                  <a:lnTo>
                    <a:pt x="16" y="2"/>
                  </a:lnTo>
                  <a:lnTo>
                    <a:pt x="18" y="1"/>
                  </a:lnTo>
                  <a:lnTo>
                    <a:pt x="22" y="0"/>
                  </a:lnTo>
                  <a:lnTo>
                    <a:pt x="26" y="1"/>
                  </a:lnTo>
                  <a:lnTo>
                    <a:pt x="29" y="2"/>
                  </a:lnTo>
                  <a:lnTo>
                    <a:pt x="33" y="4"/>
                  </a:lnTo>
                  <a:lnTo>
                    <a:pt x="36" y="7"/>
                  </a:lnTo>
                  <a:lnTo>
                    <a:pt x="40" y="15"/>
                  </a:lnTo>
                  <a:lnTo>
                    <a:pt x="44" y="25"/>
                  </a:lnTo>
                  <a:lnTo>
                    <a:pt x="44" y="47"/>
                  </a:lnTo>
                  <a:lnTo>
                    <a:pt x="40" y="57"/>
                  </a:lnTo>
                  <a:lnTo>
                    <a:pt x="38" y="62"/>
                  </a:lnTo>
                  <a:lnTo>
                    <a:pt x="35" y="67"/>
                  </a:lnTo>
                  <a:lnTo>
                    <a:pt x="32" y="70"/>
                  </a:lnTo>
                  <a:lnTo>
                    <a:pt x="28" y="72"/>
                  </a:lnTo>
                  <a:lnTo>
                    <a:pt x="25" y="73"/>
                  </a:lnTo>
                  <a:lnTo>
                    <a:pt x="22" y="73"/>
                  </a:lnTo>
                  <a:lnTo>
                    <a:pt x="17" y="72"/>
                  </a:lnTo>
                  <a:lnTo>
                    <a:pt x="13" y="70"/>
                  </a:lnTo>
                  <a:lnTo>
                    <a:pt x="8" y="67"/>
                  </a:lnTo>
                  <a:lnTo>
                    <a:pt x="5" y="61"/>
                  </a:lnTo>
                  <a:lnTo>
                    <a:pt x="1" y="50"/>
                  </a:lnTo>
                  <a:lnTo>
                    <a:pt x="0" y="37"/>
                  </a:lnTo>
                  <a:close/>
                  <a:moveTo>
                    <a:pt x="10" y="39"/>
                  </a:moveTo>
                  <a:lnTo>
                    <a:pt x="11" y="51"/>
                  </a:lnTo>
                  <a:lnTo>
                    <a:pt x="13" y="62"/>
                  </a:lnTo>
                  <a:lnTo>
                    <a:pt x="15" y="66"/>
                  </a:lnTo>
                  <a:lnTo>
                    <a:pt x="16" y="68"/>
                  </a:lnTo>
                  <a:lnTo>
                    <a:pt x="19" y="70"/>
                  </a:lnTo>
                  <a:lnTo>
                    <a:pt x="24" y="70"/>
                  </a:lnTo>
                  <a:lnTo>
                    <a:pt x="26" y="69"/>
                  </a:lnTo>
                  <a:lnTo>
                    <a:pt x="29" y="66"/>
                  </a:lnTo>
                  <a:lnTo>
                    <a:pt x="32" y="59"/>
                  </a:lnTo>
                  <a:lnTo>
                    <a:pt x="34" y="48"/>
                  </a:lnTo>
                  <a:lnTo>
                    <a:pt x="34" y="23"/>
                  </a:lnTo>
                  <a:lnTo>
                    <a:pt x="32" y="13"/>
                  </a:lnTo>
                  <a:lnTo>
                    <a:pt x="28" y="6"/>
                  </a:lnTo>
                  <a:lnTo>
                    <a:pt x="26" y="4"/>
                  </a:lnTo>
                  <a:lnTo>
                    <a:pt x="24" y="4"/>
                  </a:lnTo>
                  <a:lnTo>
                    <a:pt x="22" y="3"/>
                  </a:lnTo>
                  <a:lnTo>
                    <a:pt x="19" y="4"/>
                  </a:lnTo>
                  <a:lnTo>
                    <a:pt x="18" y="5"/>
                  </a:lnTo>
                  <a:lnTo>
                    <a:pt x="16" y="6"/>
                  </a:lnTo>
                  <a:lnTo>
                    <a:pt x="14" y="10"/>
                  </a:lnTo>
                  <a:lnTo>
                    <a:pt x="12" y="15"/>
                  </a:lnTo>
                  <a:lnTo>
                    <a:pt x="11" y="19"/>
                  </a:lnTo>
                  <a:lnTo>
                    <a:pt x="10" y="29"/>
                  </a:lnTo>
                  <a:lnTo>
                    <a:pt x="10" y="3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06" name="Freeform 425"/>
            <p:cNvSpPr>
              <a:spLocks/>
            </p:cNvSpPr>
            <p:nvPr/>
          </p:nvSpPr>
          <p:spPr bwMode="auto">
            <a:xfrm>
              <a:off x="484757" y="5067868"/>
              <a:ext cx="11799" cy="13368"/>
            </a:xfrm>
            <a:custGeom>
              <a:avLst/>
              <a:gdLst>
                <a:gd name="T0" fmla="*/ 6 w 12"/>
                <a:gd name="T1" fmla="*/ 0 h 12"/>
                <a:gd name="T2" fmla="*/ 7 w 12"/>
                <a:gd name="T3" fmla="*/ 0 h 12"/>
                <a:gd name="T4" fmla="*/ 11 w 12"/>
                <a:gd name="T5" fmla="*/ 4 h 12"/>
                <a:gd name="T6" fmla="*/ 12 w 12"/>
                <a:gd name="T7" fmla="*/ 6 h 12"/>
                <a:gd name="T8" fmla="*/ 12 w 12"/>
                <a:gd name="T9" fmla="*/ 8 h 12"/>
                <a:gd name="T10" fmla="*/ 7 w 12"/>
                <a:gd name="T11" fmla="*/ 12 h 12"/>
                <a:gd name="T12" fmla="*/ 4 w 12"/>
                <a:gd name="T13" fmla="*/ 12 h 12"/>
                <a:gd name="T14" fmla="*/ 0 w 12"/>
                <a:gd name="T15" fmla="*/ 8 h 12"/>
                <a:gd name="T16" fmla="*/ 0 w 12"/>
                <a:gd name="T17" fmla="*/ 5 h 12"/>
                <a:gd name="T18" fmla="*/ 4 w 12"/>
                <a:gd name="T19" fmla="*/ 0 h 12"/>
                <a:gd name="T20" fmla="*/ 6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6" y="0"/>
                  </a:moveTo>
                  <a:lnTo>
                    <a:pt x="7" y="0"/>
                  </a:lnTo>
                  <a:lnTo>
                    <a:pt x="11" y="4"/>
                  </a:lnTo>
                  <a:lnTo>
                    <a:pt x="12" y="6"/>
                  </a:lnTo>
                  <a:lnTo>
                    <a:pt x="12" y="8"/>
                  </a:lnTo>
                  <a:lnTo>
                    <a:pt x="7" y="12"/>
                  </a:lnTo>
                  <a:lnTo>
                    <a:pt x="4" y="12"/>
                  </a:lnTo>
                  <a:lnTo>
                    <a:pt x="0" y="8"/>
                  </a:lnTo>
                  <a:lnTo>
                    <a:pt x="0" y="5"/>
                  </a:lnTo>
                  <a:lnTo>
                    <a:pt x="4" y="0"/>
                  </a:lnTo>
                  <a:lnTo>
                    <a:pt x="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07" name="Freeform 426"/>
            <p:cNvSpPr>
              <a:spLocks noEditPoints="1"/>
            </p:cNvSpPr>
            <p:nvPr/>
          </p:nvSpPr>
          <p:spPr bwMode="auto">
            <a:xfrm>
              <a:off x="507371" y="4999916"/>
              <a:ext cx="43262" cy="81320"/>
            </a:xfrm>
            <a:custGeom>
              <a:avLst/>
              <a:gdLst>
                <a:gd name="T0" fmla="*/ 0 w 44"/>
                <a:gd name="T1" fmla="*/ 37 h 73"/>
                <a:gd name="T2" fmla="*/ 1 w 44"/>
                <a:gd name="T3" fmla="*/ 26 h 73"/>
                <a:gd name="T4" fmla="*/ 3 w 44"/>
                <a:gd name="T5" fmla="*/ 16 h 73"/>
                <a:gd name="T6" fmla="*/ 5 w 44"/>
                <a:gd name="T7" fmla="*/ 12 h 73"/>
                <a:gd name="T8" fmla="*/ 9 w 44"/>
                <a:gd name="T9" fmla="*/ 7 h 73"/>
                <a:gd name="T10" fmla="*/ 13 w 44"/>
                <a:gd name="T11" fmla="*/ 3 h 73"/>
                <a:gd name="T12" fmla="*/ 16 w 44"/>
                <a:gd name="T13" fmla="*/ 2 h 73"/>
                <a:gd name="T14" fmla="*/ 19 w 44"/>
                <a:gd name="T15" fmla="*/ 1 h 73"/>
                <a:gd name="T16" fmla="*/ 22 w 44"/>
                <a:gd name="T17" fmla="*/ 0 h 73"/>
                <a:gd name="T18" fmla="*/ 26 w 44"/>
                <a:gd name="T19" fmla="*/ 1 h 73"/>
                <a:gd name="T20" fmla="*/ 30 w 44"/>
                <a:gd name="T21" fmla="*/ 2 h 73"/>
                <a:gd name="T22" fmla="*/ 33 w 44"/>
                <a:gd name="T23" fmla="*/ 4 h 73"/>
                <a:gd name="T24" fmla="*/ 36 w 44"/>
                <a:gd name="T25" fmla="*/ 7 h 73"/>
                <a:gd name="T26" fmla="*/ 41 w 44"/>
                <a:gd name="T27" fmla="*/ 15 h 73"/>
                <a:gd name="T28" fmla="*/ 44 w 44"/>
                <a:gd name="T29" fmla="*/ 25 h 73"/>
                <a:gd name="T30" fmla="*/ 44 w 44"/>
                <a:gd name="T31" fmla="*/ 36 h 73"/>
                <a:gd name="T32" fmla="*/ 43 w 44"/>
                <a:gd name="T33" fmla="*/ 47 h 73"/>
                <a:gd name="T34" fmla="*/ 41 w 44"/>
                <a:gd name="T35" fmla="*/ 57 h 73"/>
                <a:gd name="T36" fmla="*/ 38 w 44"/>
                <a:gd name="T37" fmla="*/ 62 h 73"/>
                <a:gd name="T38" fmla="*/ 35 w 44"/>
                <a:gd name="T39" fmla="*/ 67 h 73"/>
                <a:gd name="T40" fmla="*/ 32 w 44"/>
                <a:gd name="T41" fmla="*/ 70 h 73"/>
                <a:gd name="T42" fmla="*/ 27 w 44"/>
                <a:gd name="T43" fmla="*/ 72 h 73"/>
                <a:gd name="T44" fmla="*/ 22 w 44"/>
                <a:gd name="T45" fmla="*/ 73 h 73"/>
                <a:gd name="T46" fmla="*/ 17 w 44"/>
                <a:gd name="T47" fmla="*/ 72 h 73"/>
                <a:gd name="T48" fmla="*/ 13 w 44"/>
                <a:gd name="T49" fmla="*/ 70 h 73"/>
                <a:gd name="T50" fmla="*/ 9 w 44"/>
                <a:gd name="T51" fmla="*/ 67 h 73"/>
                <a:gd name="T52" fmla="*/ 5 w 44"/>
                <a:gd name="T53" fmla="*/ 61 h 73"/>
                <a:gd name="T54" fmla="*/ 1 w 44"/>
                <a:gd name="T55" fmla="*/ 50 h 73"/>
                <a:gd name="T56" fmla="*/ 0 w 44"/>
                <a:gd name="T57" fmla="*/ 37 h 73"/>
                <a:gd name="T58" fmla="*/ 10 w 44"/>
                <a:gd name="T59" fmla="*/ 39 h 73"/>
                <a:gd name="T60" fmla="*/ 11 w 44"/>
                <a:gd name="T61" fmla="*/ 51 h 73"/>
                <a:gd name="T62" fmla="*/ 13 w 44"/>
                <a:gd name="T63" fmla="*/ 62 h 73"/>
                <a:gd name="T64" fmla="*/ 15 w 44"/>
                <a:gd name="T65" fmla="*/ 66 h 73"/>
                <a:gd name="T66" fmla="*/ 16 w 44"/>
                <a:gd name="T67" fmla="*/ 68 h 73"/>
                <a:gd name="T68" fmla="*/ 19 w 44"/>
                <a:gd name="T69" fmla="*/ 70 h 73"/>
                <a:gd name="T70" fmla="*/ 24 w 44"/>
                <a:gd name="T71" fmla="*/ 70 h 73"/>
                <a:gd name="T72" fmla="*/ 25 w 44"/>
                <a:gd name="T73" fmla="*/ 69 h 73"/>
                <a:gd name="T74" fmla="*/ 27 w 44"/>
                <a:gd name="T75" fmla="*/ 68 h 73"/>
                <a:gd name="T76" fmla="*/ 30 w 44"/>
                <a:gd name="T77" fmla="*/ 66 h 73"/>
                <a:gd name="T78" fmla="*/ 32 w 44"/>
                <a:gd name="T79" fmla="*/ 59 h 73"/>
                <a:gd name="T80" fmla="*/ 34 w 44"/>
                <a:gd name="T81" fmla="*/ 48 h 73"/>
                <a:gd name="T82" fmla="*/ 34 w 44"/>
                <a:gd name="T83" fmla="*/ 23 h 73"/>
                <a:gd name="T84" fmla="*/ 32 w 44"/>
                <a:gd name="T85" fmla="*/ 13 h 73"/>
                <a:gd name="T86" fmla="*/ 28 w 44"/>
                <a:gd name="T87" fmla="*/ 6 h 73"/>
                <a:gd name="T88" fmla="*/ 26 w 44"/>
                <a:gd name="T89" fmla="*/ 4 h 73"/>
                <a:gd name="T90" fmla="*/ 24 w 44"/>
                <a:gd name="T91" fmla="*/ 4 h 73"/>
                <a:gd name="T92" fmla="*/ 22 w 44"/>
                <a:gd name="T93" fmla="*/ 3 h 73"/>
                <a:gd name="T94" fmla="*/ 17 w 44"/>
                <a:gd name="T95" fmla="*/ 5 h 73"/>
                <a:gd name="T96" fmla="*/ 16 w 44"/>
                <a:gd name="T97" fmla="*/ 6 h 73"/>
                <a:gd name="T98" fmla="*/ 14 w 44"/>
                <a:gd name="T99" fmla="*/ 10 h 73"/>
                <a:gd name="T100" fmla="*/ 12 w 44"/>
                <a:gd name="T101" fmla="*/ 15 h 73"/>
                <a:gd name="T102" fmla="*/ 11 w 44"/>
                <a:gd name="T103" fmla="*/ 19 h 73"/>
                <a:gd name="T104" fmla="*/ 10 w 44"/>
                <a:gd name="T105" fmla="*/ 29 h 73"/>
                <a:gd name="T106" fmla="*/ 10 w 44"/>
                <a:gd name="T107" fmla="*/ 39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3"/>
                <a:gd name="T164" fmla="*/ 44 w 44"/>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3">
                  <a:moveTo>
                    <a:pt x="0" y="37"/>
                  </a:moveTo>
                  <a:lnTo>
                    <a:pt x="1" y="26"/>
                  </a:lnTo>
                  <a:lnTo>
                    <a:pt x="3" y="16"/>
                  </a:lnTo>
                  <a:lnTo>
                    <a:pt x="5" y="12"/>
                  </a:lnTo>
                  <a:lnTo>
                    <a:pt x="9" y="7"/>
                  </a:lnTo>
                  <a:lnTo>
                    <a:pt x="13" y="3"/>
                  </a:lnTo>
                  <a:lnTo>
                    <a:pt x="16" y="2"/>
                  </a:lnTo>
                  <a:lnTo>
                    <a:pt x="19" y="1"/>
                  </a:lnTo>
                  <a:lnTo>
                    <a:pt x="22" y="0"/>
                  </a:lnTo>
                  <a:lnTo>
                    <a:pt x="26" y="1"/>
                  </a:lnTo>
                  <a:lnTo>
                    <a:pt x="30" y="2"/>
                  </a:lnTo>
                  <a:lnTo>
                    <a:pt x="33" y="4"/>
                  </a:lnTo>
                  <a:lnTo>
                    <a:pt x="36" y="7"/>
                  </a:lnTo>
                  <a:lnTo>
                    <a:pt x="41" y="15"/>
                  </a:lnTo>
                  <a:lnTo>
                    <a:pt x="44" y="25"/>
                  </a:lnTo>
                  <a:lnTo>
                    <a:pt x="44" y="36"/>
                  </a:lnTo>
                  <a:lnTo>
                    <a:pt x="43" y="47"/>
                  </a:lnTo>
                  <a:lnTo>
                    <a:pt x="41" y="57"/>
                  </a:lnTo>
                  <a:lnTo>
                    <a:pt x="38" y="62"/>
                  </a:lnTo>
                  <a:lnTo>
                    <a:pt x="35" y="67"/>
                  </a:lnTo>
                  <a:lnTo>
                    <a:pt x="32" y="70"/>
                  </a:lnTo>
                  <a:lnTo>
                    <a:pt x="27" y="72"/>
                  </a:lnTo>
                  <a:lnTo>
                    <a:pt x="22" y="73"/>
                  </a:lnTo>
                  <a:lnTo>
                    <a:pt x="17" y="72"/>
                  </a:lnTo>
                  <a:lnTo>
                    <a:pt x="13" y="70"/>
                  </a:lnTo>
                  <a:lnTo>
                    <a:pt x="9" y="67"/>
                  </a:lnTo>
                  <a:lnTo>
                    <a:pt x="5" y="61"/>
                  </a:lnTo>
                  <a:lnTo>
                    <a:pt x="1" y="50"/>
                  </a:lnTo>
                  <a:lnTo>
                    <a:pt x="0" y="37"/>
                  </a:lnTo>
                  <a:close/>
                  <a:moveTo>
                    <a:pt x="10" y="39"/>
                  </a:moveTo>
                  <a:lnTo>
                    <a:pt x="11" y="51"/>
                  </a:lnTo>
                  <a:lnTo>
                    <a:pt x="13" y="62"/>
                  </a:lnTo>
                  <a:lnTo>
                    <a:pt x="15" y="66"/>
                  </a:lnTo>
                  <a:lnTo>
                    <a:pt x="16" y="68"/>
                  </a:lnTo>
                  <a:lnTo>
                    <a:pt x="19" y="70"/>
                  </a:lnTo>
                  <a:lnTo>
                    <a:pt x="24" y="70"/>
                  </a:lnTo>
                  <a:lnTo>
                    <a:pt x="25" y="69"/>
                  </a:lnTo>
                  <a:lnTo>
                    <a:pt x="27" y="68"/>
                  </a:lnTo>
                  <a:lnTo>
                    <a:pt x="30" y="66"/>
                  </a:lnTo>
                  <a:lnTo>
                    <a:pt x="32" y="59"/>
                  </a:lnTo>
                  <a:lnTo>
                    <a:pt x="34" y="48"/>
                  </a:lnTo>
                  <a:lnTo>
                    <a:pt x="34" y="23"/>
                  </a:lnTo>
                  <a:lnTo>
                    <a:pt x="32" y="13"/>
                  </a:lnTo>
                  <a:lnTo>
                    <a:pt x="28" y="6"/>
                  </a:lnTo>
                  <a:lnTo>
                    <a:pt x="26" y="4"/>
                  </a:lnTo>
                  <a:lnTo>
                    <a:pt x="24" y="4"/>
                  </a:lnTo>
                  <a:lnTo>
                    <a:pt x="22" y="3"/>
                  </a:lnTo>
                  <a:lnTo>
                    <a:pt x="17" y="5"/>
                  </a:lnTo>
                  <a:lnTo>
                    <a:pt x="16" y="6"/>
                  </a:lnTo>
                  <a:lnTo>
                    <a:pt x="14" y="10"/>
                  </a:lnTo>
                  <a:lnTo>
                    <a:pt x="12" y="15"/>
                  </a:lnTo>
                  <a:lnTo>
                    <a:pt x="11" y="19"/>
                  </a:lnTo>
                  <a:lnTo>
                    <a:pt x="10" y="29"/>
                  </a:lnTo>
                  <a:lnTo>
                    <a:pt x="10" y="3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08" name="Freeform 427"/>
            <p:cNvSpPr>
              <a:spLocks/>
            </p:cNvSpPr>
            <p:nvPr/>
          </p:nvSpPr>
          <p:spPr bwMode="auto">
            <a:xfrm>
              <a:off x="560465" y="5001030"/>
              <a:ext cx="39329" cy="80206"/>
            </a:xfrm>
            <a:custGeom>
              <a:avLst/>
              <a:gdLst>
                <a:gd name="T0" fmla="*/ 40 w 40"/>
                <a:gd name="T1" fmla="*/ 0 h 72"/>
                <a:gd name="T2" fmla="*/ 36 w 40"/>
                <a:gd name="T3" fmla="*/ 9 h 72"/>
                <a:gd name="T4" fmla="*/ 15 w 40"/>
                <a:gd name="T5" fmla="*/ 9 h 72"/>
                <a:gd name="T6" fmla="*/ 10 w 40"/>
                <a:gd name="T7" fmla="*/ 18 h 72"/>
                <a:gd name="T8" fmla="*/ 23 w 40"/>
                <a:gd name="T9" fmla="*/ 22 h 72"/>
                <a:gd name="T10" fmla="*/ 33 w 40"/>
                <a:gd name="T11" fmla="*/ 29 h 72"/>
                <a:gd name="T12" fmla="*/ 37 w 40"/>
                <a:gd name="T13" fmla="*/ 36 h 72"/>
                <a:gd name="T14" fmla="*/ 38 w 40"/>
                <a:gd name="T15" fmla="*/ 40 h 72"/>
                <a:gd name="T16" fmla="*/ 39 w 40"/>
                <a:gd name="T17" fmla="*/ 46 h 72"/>
                <a:gd name="T18" fmla="*/ 39 w 40"/>
                <a:gd name="T19" fmla="*/ 49 h 72"/>
                <a:gd name="T20" fmla="*/ 37 w 40"/>
                <a:gd name="T21" fmla="*/ 56 h 72"/>
                <a:gd name="T22" fmla="*/ 35 w 40"/>
                <a:gd name="T23" fmla="*/ 60 h 72"/>
                <a:gd name="T24" fmla="*/ 32 w 40"/>
                <a:gd name="T25" fmla="*/ 65 h 72"/>
                <a:gd name="T26" fmla="*/ 28 w 40"/>
                <a:gd name="T27" fmla="*/ 67 h 72"/>
                <a:gd name="T28" fmla="*/ 19 w 40"/>
                <a:gd name="T29" fmla="*/ 71 h 72"/>
                <a:gd name="T30" fmla="*/ 16 w 40"/>
                <a:gd name="T31" fmla="*/ 72 h 72"/>
                <a:gd name="T32" fmla="*/ 6 w 40"/>
                <a:gd name="T33" fmla="*/ 72 h 72"/>
                <a:gd name="T34" fmla="*/ 5 w 40"/>
                <a:gd name="T35" fmla="*/ 71 h 72"/>
                <a:gd name="T36" fmla="*/ 3 w 40"/>
                <a:gd name="T37" fmla="*/ 70 h 72"/>
                <a:gd name="T38" fmla="*/ 2 w 40"/>
                <a:gd name="T39" fmla="*/ 69 h 72"/>
                <a:gd name="T40" fmla="*/ 1 w 40"/>
                <a:gd name="T41" fmla="*/ 67 h 72"/>
                <a:gd name="T42" fmla="*/ 0 w 40"/>
                <a:gd name="T43" fmla="*/ 66 h 72"/>
                <a:gd name="T44" fmla="*/ 0 w 40"/>
                <a:gd name="T45" fmla="*/ 65 h 72"/>
                <a:gd name="T46" fmla="*/ 2 w 40"/>
                <a:gd name="T47" fmla="*/ 62 h 72"/>
                <a:gd name="T48" fmla="*/ 7 w 40"/>
                <a:gd name="T49" fmla="*/ 62 h 72"/>
                <a:gd name="T50" fmla="*/ 10 w 40"/>
                <a:gd name="T51" fmla="*/ 65 h 72"/>
                <a:gd name="T52" fmla="*/ 13 w 40"/>
                <a:gd name="T53" fmla="*/ 66 h 72"/>
                <a:gd name="T54" fmla="*/ 15 w 40"/>
                <a:gd name="T55" fmla="*/ 67 h 72"/>
                <a:gd name="T56" fmla="*/ 22 w 40"/>
                <a:gd name="T57" fmla="*/ 67 h 72"/>
                <a:gd name="T58" fmla="*/ 28 w 40"/>
                <a:gd name="T59" fmla="*/ 62 h 72"/>
                <a:gd name="T60" fmla="*/ 30 w 40"/>
                <a:gd name="T61" fmla="*/ 59 h 72"/>
                <a:gd name="T62" fmla="*/ 32 w 40"/>
                <a:gd name="T63" fmla="*/ 56 h 72"/>
                <a:gd name="T64" fmla="*/ 33 w 40"/>
                <a:gd name="T65" fmla="*/ 51 h 72"/>
                <a:gd name="T66" fmla="*/ 33 w 40"/>
                <a:gd name="T67" fmla="*/ 48 h 72"/>
                <a:gd name="T68" fmla="*/ 30 w 40"/>
                <a:gd name="T69" fmla="*/ 42 h 72"/>
                <a:gd name="T70" fmla="*/ 26 w 40"/>
                <a:gd name="T71" fmla="*/ 37 h 72"/>
                <a:gd name="T72" fmla="*/ 24 w 40"/>
                <a:gd name="T73" fmla="*/ 34 h 72"/>
                <a:gd name="T74" fmla="*/ 21 w 40"/>
                <a:gd name="T75" fmla="*/ 32 h 72"/>
                <a:gd name="T76" fmla="*/ 17 w 40"/>
                <a:gd name="T77" fmla="*/ 31 h 72"/>
                <a:gd name="T78" fmla="*/ 13 w 40"/>
                <a:gd name="T79" fmla="*/ 29 h 72"/>
                <a:gd name="T80" fmla="*/ 7 w 40"/>
                <a:gd name="T81" fmla="*/ 28 h 72"/>
                <a:gd name="T82" fmla="*/ 2 w 40"/>
                <a:gd name="T83" fmla="*/ 28 h 72"/>
                <a:gd name="T84" fmla="*/ 16 w 40"/>
                <a:gd name="T85" fmla="*/ 0 h 72"/>
                <a:gd name="T86" fmla="*/ 40 w 40"/>
                <a:gd name="T87" fmla="*/ 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
                <a:gd name="T133" fmla="*/ 0 h 72"/>
                <a:gd name="T134" fmla="*/ 40 w 40"/>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 h="72">
                  <a:moveTo>
                    <a:pt x="40" y="0"/>
                  </a:moveTo>
                  <a:lnTo>
                    <a:pt x="36" y="9"/>
                  </a:lnTo>
                  <a:lnTo>
                    <a:pt x="15" y="9"/>
                  </a:lnTo>
                  <a:lnTo>
                    <a:pt x="10" y="18"/>
                  </a:lnTo>
                  <a:lnTo>
                    <a:pt x="23" y="22"/>
                  </a:lnTo>
                  <a:lnTo>
                    <a:pt x="33" y="29"/>
                  </a:lnTo>
                  <a:lnTo>
                    <a:pt x="37" y="36"/>
                  </a:lnTo>
                  <a:lnTo>
                    <a:pt x="38" y="40"/>
                  </a:lnTo>
                  <a:lnTo>
                    <a:pt x="39" y="46"/>
                  </a:lnTo>
                  <a:lnTo>
                    <a:pt x="39" y="49"/>
                  </a:lnTo>
                  <a:lnTo>
                    <a:pt x="37" y="56"/>
                  </a:lnTo>
                  <a:lnTo>
                    <a:pt x="35" y="60"/>
                  </a:lnTo>
                  <a:lnTo>
                    <a:pt x="32" y="65"/>
                  </a:lnTo>
                  <a:lnTo>
                    <a:pt x="28" y="67"/>
                  </a:lnTo>
                  <a:lnTo>
                    <a:pt x="19" y="71"/>
                  </a:lnTo>
                  <a:lnTo>
                    <a:pt x="16" y="72"/>
                  </a:lnTo>
                  <a:lnTo>
                    <a:pt x="6" y="72"/>
                  </a:lnTo>
                  <a:lnTo>
                    <a:pt x="5" y="71"/>
                  </a:lnTo>
                  <a:lnTo>
                    <a:pt x="3" y="70"/>
                  </a:lnTo>
                  <a:lnTo>
                    <a:pt x="2" y="69"/>
                  </a:lnTo>
                  <a:lnTo>
                    <a:pt x="1" y="67"/>
                  </a:lnTo>
                  <a:lnTo>
                    <a:pt x="0" y="66"/>
                  </a:lnTo>
                  <a:lnTo>
                    <a:pt x="0" y="65"/>
                  </a:lnTo>
                  <a:lnTo>
                    <a:pt x="2" y="62"/>
                  </a:lnTo>
                  <a:lnTo>
                    <a:pt x="7" y="62"/>
                  </a:lnTo>
                  <a:lnTo>
                    <a:pt x="10" y="65"/>
                  </a:lnTo>
                  <a:lnTo>
                    <a:pt x="13" y="66"/>
                  </a:lnTo>
                  <a:lnTo>
                    <a:pt x="15" y="67"/>
                  </a:lnTo>
                  <a:lnTo>
                    <a:pt x="22" y="67"/>
                  </a:lnTo>
                  <a:lnTo>
                    <a:pt x="28" y="62"/>
                  </a:lnTo>
                  <a:lnTo>
                    <a:pt x="30" y="59"/>
                  </a:lnTo>
                  <a:lnTo>
                    <a:pt x="32" y="56"/>
                  </a:lnTo>
                  <a:lnTo>
                    <a:pt x="33" y="51"/>
                  </a:lnTo>
                  <a:lnTo>
                    <a:pt x="33" y="48"/>
                  </a:lnTo>
                  <a:lnTo>
                    <a:pt x="30" y="42"/>
                  </a:lnTo>
                  <a:lnTo>
                    <a:pt x="26" y="37"/>
                  </a:lnTo>
                  <a:lnTo>
                    <a:pt x="24" y="34"/>
                  </a:lnTo>
                  <a:lnTo>
                    <a:pt x="21" y="32"/>
                  </a:lnTo>
                  <a:lnTo>
                    <a:pt x="17" y="31"/>
                  </a:lnTo>
                  <a:lnTo>
                    <a:pt x="13" y="29"/>
                  </a:lnTo>
                  <a:lnTo>
                    <a:pt x="7" y="28"/>
                  </a:lnTo>
                  <a:lnTo>
                    <a:pt x="2" y="28"/>
                  </a:lnTo>
                  <a:lnTo>
                    <a:pt x="16" y="0"/>
                  </a:lnTo>
                  <a:lnTo>
                    <a:pt x="4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09" name="Freeform 428"/>
            <p:cNvSpPr>
              <a:spLocks noEditPoints="1"/>
            </p:cNvSpPr>
            <p:nvPr/>
          </p:nvSpPr>
          <p:spPr bwMode="auto">
            <a:xfrm>
              <a:off x="376601" y="4759297"/>
              <a:ext cx="43262" cy="82434"/>
            </a:xfrm>
            <a:custGeom>
              <a:avLst/>
              <a:gdLst>
                <a:gd name="T0" fmla="*/ 0 w 44"/>
                <a:gd name="T1" fmla="*/ 38 h 74"/>
                <a:gd name="T2" fmla="*/ 1 w 44"/>
                <a:gd name="T3" fmla="*/ 27 h 74"/>
                <a:gd name="T4" fmla="*/ 3 w 44"/>
                <a:gd name="T5" fmla="*/ 17 h 74"/>
                <a:gd name="T6" fmla="*/ 5 w 44"/>
                <a:gd name="T7" fmla="*/ 12 h 74"/>
                <a:gd name="T8" fmla="*/ 9 w 44"/>
                <a:gd name="T9" fmla="*/ 8 h 74"/>
                <a:gd name="T10" fmla="*/ 13 w 44"/>
                <a:gd name="T11" fmla="*/ 4 h 74"/>
                <a:gd name="T12" fmla="*/ 16 w 44"/>
                <a:gd name="T13" fmla="*/ 3 h 74"/>
                <a:gd name="T14" fmla="*/ 19 w 44"/>
                <a:gd name="T15" fmla="*/ 2 h 74"/>
                <a:gd name="T16" fmla="*/ 22 w 44"/>
                <a:gd name="T17" fmla="*/ 0 h 74"/>
                <a:gd name="T18" fmla="*/ 26 w 44"/>
                <a:gd name="T19" fmla="*/ 2 h 74"/>
                <a:gd name="T20" fmla="*/ 30 w 44"/>
                <a:gd name="T21" fmla="*/ 3 h 74"/>
                <a:gd name="T22" fmla="*/ 33 w 44"/>
                <a:gd name="T23" fmla="*/ 5 h 74"/>
                <a:gd name="T24" fmla="*/ 36 w 44"/>
                <a:gd name="T25" fmla="*/ 8 h 74"/>
                <a:gd name="T26" fmla="*/ 41 w 44"/>
                <a:gd name="T27" fmla="*/ 16 h 74"/>
                <a:gd name="T28" fmla="*/ 44 w 44"/>
                <a:gd name="T29" fmla="*/ 26 h 74"/>
                <a:gd name="T30" fmla="*/ 44 w 44"/>
                <a:gd name="T31" fmla="*/ 48 h 74"/>
                <a:gd name="T32" fmla="*/ 41 w 44"/>
                <a:gd name="T33" fmla="*/ 58 h 74"/>
                <a:gd name="T34" fmla="*/ 38 w 44"/>
                <a:gd name="T35" fmla="*/ 63 h 74"/>
                <a:gd name="T36" fmla="*/ 35 w 44"/>
                <a:gd name="T37" fmla="*/ 67 h 74"/>
                <a:gd name="T38" fmla="*/ 32 w 44"/>
                <a:gd name="T39" fmla="*/ 71 h 74"/>
                <a:gd name="T40" fmla="*/ 29 w 44"/>
                <a:gd name="T41" fmla="*/ 73 h 74"/>
                <a:gd name="T42" fmla="*/ 25 w 44"/>
                <a:gd name="T43" fmla="*/ 74 h 74"/>
                <a:gd name="T44" fmla="*/ 22 w 44"/>
                <a:gd name="T45" fmla="*/ 74 h 74"/>
                <a:gd name="T46" fmla="*/ 18 w 44"/>
                <a:gd name="T47" fmla="*/ 73 h 74"/>
                <a:gd name="T48" fmla="*/ 13 w 44"/>
                <a:gd name="T49" fmla="*/ 71 h 74"/>
                <a:gd name="T50" fmla="*/ 9 w 44"/>
                <a:gd name="T51" fmla="*/ 67 h 74"/>
                <a:gd name="T52" fmla="*/ 5 w 44"/>
                <a:gd name="T53" fmla="*/ 62 h 74"/>
                <a:gd name="T54" fmla="*/ 1 w 44"/>
                <a:gd name="T55" fmla="*/ 51 h 74"/>
                <a:gd name="T56" fmla="*/ 0 w 44"/>
                <a:gd name="T57" fmla="*/ 38 h 74"/>
                <a:gd name="T58" fmla="*/ 10 w 44"/>
                <a:gd name="T59" fmla="*/ 40 h 74"/>
                <a:gd name="T60" fmla="*/ 11 w 44"/>
                <a:gd name="T61" fmla="*/ 52 h 74"/>
                <a:gd name="T62" fmla="*/ 13 w 44"/>
                <a:gd name="T63" fmla="*/ 63 h 74"/>
                <a:gd name="T64" fmla="*/ 15 w 44"/>
                <a:gd name="T65" fmla="*/ 66 h 74"/>
                <a:gd name="T66" fmla="*/ 16 w 44"/>
                <a:gd name="T67" fmla="*/ 69 h 74"/>
                <a:gd name="T68" fmla="*/ 20 w 44"/>
                <a:gd name="T69" fmla="*/ 71 h 74"/>
                <a:gd name="T70" fmla="*/ 24 w 44"/>
                <a:gd name="T71" fmla="*/ 71 h 74"/>
                <a:gd name="T72" fmla="*/ 26 w 44"/>
                <a:gd name="T73" fmla="*/ 70 h 74"/>
                <a:gd name="T74" fmla="*/ 30 w 44"/>
                <a:gd name="T75" fmla="*/ 66 h 74"/>
                <a:gd name="T76" fmla="*/ 32 w 44"/>
                <a:gd name="T77" fmla="*/ 60 h 74"/>
                <a:gd name="T78" fmla="*/ 34 w 44"/>
                <a:gd name="T79" fmla="*/ 49 h 74"/>
                <a:gd name="T80" fmla="*/ 34 w 44"/>
                <a:gd name="T81" fmla="*/ 23 h 74"/>
                <a:gd name="T82" fmla="*/ 32 w 44"/>
                <a:gd name="T83" fmla="*/ 14 h 74"/>
                <a:gd name="T84" fmla="*/ 29 w 44"/>
                <a:gd name="T85" fmla="*/ 7 h 74"/>
                <a:gd name="T86" fmla="*/ 26 w 44"/>
                <a:gd name="T87" fmla="*/ 5 h 74"/>
                <a:gd name="T88" fmla="*/ 24 w 44"/>
                <a:gd name="T89" fmla="*/ 5 h 74"/>
                <a:gd name="T90" fmla="*/ 22 w 44"/>
                <a:gd name="T91" fmla="*/ 4 h 74"/>
                <a:gd name="T92" fmla="*/ 20 w 44"/>
                <a:gd name="T93" fmla="*/ 5 h 74"/>
                <a:gd name="T94" fmla="*/ 19 w 44"/>
                <a:gd name="T95" fmla="*/ 6 h 74"/>
                <a:gd name="T96" fmla="*/ 16 w 44"/>
                <a:gd name="T97" fmla="*/ 7 h 74"/>
                <a:gd name="T98" fmla="*/ 14 w 44"/>
                <a:gd name="T99" fmla="*/ 10 h 74"/>
                <a:gd name="T100" fmla="*/ 12 w 44"/>
                <a:gd name="T101" fmla="*/ 16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8"/>
                  </a:moveTo>
                  <a:lnTo>
                    <a:pt x="1" y="27"/>
                  </a:lnTo>
                  <a:lnTo>
                    <a:pt x="3" y="17"/>
                  </a:lnTo>
                  <a:lnTo>
                    <a:pt x="5" y="12"/>
                  </a:lnTo>
                  <a:lnTo>
                    <a:pt x="9" y="8"/>
                  </a:lnTo>
                  <a:lnTo>
                    <a:pt x="13" y="4"/>
                  </a:lnTo>
                  <a:lnTo>
                    <a:pt x="16" y="3"/>
                  </a:lnTo>
                  <a:lnTo>
                    <a:pt x="19" y="2"/>
                  </a:lnTo>
                  <a:lnTo>
                    <a:pt x="22" y="0"/>
                  </a:lnTo>
                  <a:lnTo>
                    <a:pt x="26" y="2"/>
                  </a:lnTo>
                  <a:lnTo>
                    <a:pt x="30" y="3"/>
                  </a:lnTo>
                  <a:lnTo>
                    <a:pt x="33" y="5"/>
                  </a:lnTo>
                  <a:lnTo>
                    <a:pt x="36" y="8"/>
                  </a:lnTo>
                  <a:lnTo>
                    <a:pt x="41" y="16"/>
                  </a:lnTo>
                  <a:lnTo>
                    <a:pt x="44" y="26"/>
                  </a:lnTo>
                  <a:lnTo>
                    <a:pt x="44" y="48"/>
                  </a:lnTo>
                  <a:lnTo>
                    <a:pt x="41" y="58"/>
                  </a:lnTo>
                  <a:lnTo>
                    <a:pt x="38" y="63"/>
                  </a:lnTo>
                  <a:lnTo>
                    <a:pt x="35" y="67"/>
                  </a:lnTo>
                  <a:lnTo>
                    <a:pt x="32" y="71"/>
                  </a:lnTo>
                  <a:lnTo>
                    <a:pt x="29" y="73"/>
                  </a:lnTo>
                  <a:lnTo>
                    <a:pt x="25" y="74"/>
                  </a:lnTo>
                  <a:lnTo>
                    <a:pt x="22" y="74"/>
                  </a:lnTo>
                  <a:lnTo>
                    <a:pt x="18" y="73"/>
                  </a:lnTo>
                  <a:lnTo>
                    <a:pt x="13" y="71"/>
                  </a:lnTo>
                  <a:lnTo>
                    <a:pt x="9" y="67"/>
                  </a:lnTo>
                  <a:lnTo>
                    <a:pt x="5" y="62"/>
                  </a:lnTo>
                  <a:lnTo>
                    <a:pt x="1" y="51"/>
                  </a:lnTo>
                  <a:lnTo>
                    <a:pt x="0" y="38"/>
                  </a:lnTo>
                  <a:close/>
                  <a:moveTo>
                    <a:pt x="10" y="40"/>
                  </a:moveTo>
                  <a:lnTo>
                    <a:pt x="11" y="52"/>
                  </a:lnTo>
                  <a:lnTo>
                    <a:pt x="13" y="63"/>
                  </a:lnTo>
                  <a:lnTo>
                    <a:pt x="15" y="66"/>
                  </a:lnTo>
                  <a:lnTo>
                    <a:pt x="16" y="69"/>
                  </a:lnTo>
                  <a:lnTo>
                    <a:pt x="20" y="71"/>
                  </a:lnTo>
                  <a:lnTo>
                    <a:pt x="24" y="71"/>
                  </a:lnTo>
                  <a:lnTo>
                    <a:pt x="26" y="70"/>
                  </a:lnTo>
                  <a:lnTo>
                    <a:pt x="30" y="66"/>
                  </a:lnTo>
                  <a:lnTo>
                    <a:pt x="32" y="60"/>
                  </a:lnTo>
                  <a:lnTo>
                    <a:pt x="34" y="49"/>
                  </a:lnTo>
                  <a:lnTo>
                    <a:pt x="34" y="23"/>
                  </a:lnTo>
                  <a:lnTo>
                    <a:pt x="32" y="14"/>
                  </a:lnTo>
                  <a:lnTo>
                    <a:pt x="29" y="7"/>
                  </a:lnTo>
                  <a:lnTo>
                    <a:pt x="26" y="5"/>
                  </a:lnTo>
                  <a:lnTo>
                    <a:pt x="24" y="5"/>
                  </a:lnTo>
                  <a:lnTo>
                    <a:pt x="22" y="4"/>
                  </a:lnTo>
                  <a:lnTo>
                    <a:pt x="20" y="5"/>
                  </a:lnTo>
                  <a:lnTo>
                    <a:pt x="19" y="6"/>
                  </a:lnTo>
                  <a:lnTo>
                    <a:pt x="16" y="7"/>
                  </a:lnTo>
                  <a:lnTo>
                    <a:pt x="14" y="10"/>
                  </a:lnTo>
                  <a:lnTo>
                    <a:pt x="12" y="16"/>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10" name="Freeform 429"/>
            <p:cNvSpPr>
              <a:spLocks/>
            </p:cNvSpPr>
            <p:nvPr/>
          </p:nvSpPr>
          <p:spPr bwMode="auto">
            <a:xfrm>
              <a:off x="432645" y="4828364"/>
              <a:ext cx="11799" cy="13368"/>
            </a:xfrm>
            <a:custGeom>
              <a:avLst/>
              <a:gdLst>
                <a:gd name="T0" fmla="*/ 7 w 12"/>
                <a:gd name="T1" fmla="*/ 0 h 12"/>
                <a:gd name="T2" fmla="*/ 8 w 12"/>
                <a:gd name="T3" fmla="*/ 0 h 12"/>
                <a:gd name="T4" fmla="*/ 11 w 12"/>
                <a:gd name="T5" fmla="*/ 3 h 12"/>
                <a:gd name="T6" fmla="*/ 12 w 12"/>
                <a:gd name="T7" fmla="*/ 5 h 12"/>
                <a:gd name="T8" fmla="*/ 12 w 12"/>
                <a:gd name="T9" fmla="*/ 8 h 12"/>
                <a:gd name="T10" fmla="*/ 8 w 12"/>
                <a:gd name="T11" fmla="*/ 12 h 12"/>
                <a:gd name="T12" fmla="*/ 4 w 12"/>
                <a:gd name="T13" fmla="*/ 12 h 12"/>
                <a:gd name="T14" fmla="*/ 0 w 12"/>
                <a:gd name="T15" fmla="*/ 8 h 12"/>
                <a:gd name="T16" fmla="*/ 0 w 12"/>
                <a:gd name="T17" fmla="*/ 4 h 12"/>
                <a:gd name="T18" fmla="*/ 4 w 12"/>
                <a:gd name="T19" fmla="*/ 0 h 12"/>
                <a:gd name="T20" fmla="*/ 7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7" y="0"/>
                  </a:moveTo>
                  <a:lnTo>
                    <a:pt x="8" y="0"/>
                  </a:lnTo>
                  <a:lnTo>
                    <a:pt x="11" y="3"/>
                  </a:lnTo>
                  <a:lnTo>
                    <a:pt x="12" y="5"/>
                  </a:lnTo>
                  <a:lnTo>
                    <a:pt x="12" y="8"/>
                  </a:lnTo>
                  <a:lnTo>
                    <a:pt x="8" y="12"/>
                  </a:lnTo>
                  <a:lnTo>
                    <a:pt x="4" y="12"/>
                  </a:lnTo>
                  <a:lnTo>
                    <a:pt x="0" y="8"/>
                  </a:lnTo>
                  <a:lnTo>
                    <a:pt x="0" y="4"/>
                  </a:lnTo>
                  <a:lnTo>
                    <a:pt x="4" y="0"/>
                  </a:lnTo>
                  <a:lnTo>
                    <a:pt x="7"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11" name="Freeform 430"/>
            <p:cNvSpPr>
              <a:spLocks noEditPoints="1"/>
            </p:cNvSpPr>
            <p:nvPr/>
          </p:nvSpPr>
          <p:spPr bwMode="auto">
            <a:xfrm>
              <a:off x="455260" y="4759297"/>
              <a:ext cx="43262" cy="82434"/>
            </a:xfrm>
            <a:custGeom>
              <a:avLst/>
              <a:gdLst>
                <a:gd name="T0" fmla="*/ 0 w 44"/>
                <a:gd name="T1" fmla="*/ 38 h 74"/>
                <a:gd name="T2" fmla="*/ 1 w 44"/>
                <a:gd name="T3" fmla="*/ 27 h 74"/>
                <a:gd name="T4" fmla="*/ 3 w 44"/>
                <a:gd name="T5" fmla="*/ 17 h 74"/>
                <a:gd name="T6" fmla="*/ 6 w 44"/>
                <a:gd name="T7" fmla="*/ 12 h 74"/>
                <a:gd name="T8" fmla="*/ 9 w 44"/>
                <a:gd name="T9" fmla="*/ 8 h 74"/>
                <a:gd name="T10" fmla="*/ 13 w 44"/>
                <a:gd name="T11" fmla="*/ 4 h 74"/>
                <a:gd name="T12" fmla="*/ 17 w 44"/>
                <a:gd name="T13" fmla="*/ 3 h 74"/>
                <a:gd name="T14" fmla="*/ 19 w 44"/>
                <a:gd name="T15" fmla="*/ 2 h 74"/>
                <a:gd name="T16" fmla="*/ 22 w 44"/>
                <a:gd name="T17" fmla="*/ 0 h 74"/>
                <a:gd name="T18" fmla="*/ 27 w 44"/>
                <a:gd name="T19" fmla="*/ 2 h 74"/>
                <a:gd name="T20" fmla="*/ 30 w 44"/>
                <a:gd name="T21" fmla="*/ 3 h 74"/>
                <a:gd name="T22" fmla="*/ 33 w 44"/>
                <a:gd name="T23" fmla="*/ 5 h 74"/>
                <a:gd name="T24" fmla="*/ 36 w 44"/>
                <a:gd name="T25" fmla="*/ 8 h 74"/>
                <a:gd name="T26" fmla="*/ 41 w 44"/>
                <a:gd name="T27" fmla="*/ 16 h 74"/>
                <a:gd name="T28" fmla="*/ 44 w 44"/>
                <a:gd name="T29" fmla="*/ 26 h 74"/>
                <a:gd name="T30" fmla="*/ 44 w 44"/>
                <a:gd name="T31" fmla="*/ 37 h 74"/>
                <a:gd name="T32" fmla="*/ 43 w 44"/>
                <a:gd name="T33" fmla="*/ 48 h 74"/>
                <a:gd name="T34" fmla="*/ 41 w 44"/>
                <a:gd name="T35" fmla="*/ 58 h 74"/>
                <a:gd name="T36" fmla="*/ 39 w 44"/>
                <a:gd name="T37" fmla="*/ 63 h 74"/>
                <a:gd name="T38" fmla="*/ 35 w 44"/>
                <a:gd name="T39" fmla="*/ 67 h 74"/>
                <a:gd name="T40" fmla="*/ 32 w 44"/>
                <a:gd name="T41" fmla="*/ 71 h 74"/>
                <a:gd name="T42" fmla="*/ 28 w 44"/>
                <a:gd name="T43" fmla="*/ 73 h 74"/>
                <a:gd name="T44" fmla="*/ 22 w 44"/>
                <a:gd name="T45" fmla="*/ 74 h 74"/>
                <a:gd name="T46" fmla="*/ 18 w 44"/>
                <a:gd name="T47" fmla="*/ 73 h 74"/>
                <a:gd name="T48" fmla="*/ 13 w 44"/>
                <a:gd name="T49" fmla="*/ 71 h 74"/>
                <a:gd name="T50" fmla="*/ 9 w 44"/>
                <a:gd name="T51" fmla="*/ 67 h 74"/>
                <a:gd name="T52" fmla="*/ 6 w 44"/>
                <a:gd name="T53" fmla="*/ 62 h 74"/>
                <a:gd name="T54" fmla="*/ 1 w 44"/>
                <a:gd name="T55" fmla="*/ 51 h 74"/>
                <a:gd name="T56" fmla="*/ 0 w 44"/>
                <a:gd name="T57" fmla="*/ 38 h 74"/>
                <a:gd name="T58" fmla="*/ 10 w 44"/>
                <a:gd name="T59" fmla="*/ 40 h 74"/>
                <a:gd name="T60" fmla="*/ 11 w 44"/>
                <a:gd name="T61" fmla="*/ 52 h 74"/>
                <a:gd name="T62" fmla="*/ 13 w 44"/>
                <a:gd name="T63" fmla="*/ 63 h 74"/>
                <a:gd name="T64" fmla="*/ 16 w 44"/>
                <a:gd name="T65" fmla="*/ 66 h 74"/>
                <a:gd name="T66" fmla="*/ 17 w 44"/>
                <a:gd name="T67" fmla="*/ 69 h 74"/>
                <a:gd name="T68" fmla="*/ 19 w 44"/>
                <a:gd name="T69" fmla="*/ 71 h 74"/>
                <a:gd name="T70" fmla="*/ 24 w 44"/>
                <a:gd name="T71" fmla="*/ 71 h 74"/>
                <a:gd name="T72" fmla="*/ 25 w 44"/>
                <a:gd name="T73" fmla="*/ 70 h 74"/>
                <a:gd name="T74" fmla="*/ 28 w 44"/>
                <a:gd name="T75" fmla="*/ 69 h 74"/>
                <a:gd name="T76" fmla="*/ 30 w 44"/>
                <a:gd name="T77" fmla="*/ 66 h 74"/>
                <a:gd name="T78" fmla="*/ 32 w 44"/>
                <a:gd name="T79" fmla="*/ 60 h 74"/>
                <a:gd name="T80" fmla="*/ 34 w 44"/>
                <a:gd name="T81" fmla="*/ 49 h 74"/>
                <a:gd name="T82" fmla="*/ 34 w 44"/>
                <a:gd name="T83" fmla="*/ 23 h 74"/>
                <a:gd name="T84" fmla="*/ 32 w 44"/>
                <a:gd name="T85" fmla="*/ 14 h 74"/>
                <a:gd name="T86" fmla="*/ 29 w 44"/>
                <a:gd name="T87" fmla="*/ 7 h 74"/>
                <a:gd name="T88" fmla="*/ 27 w 44"/>
                <a:gd name="T89" fmla="*/ 5 h 74"/>
                <a:gd name="T90" fmla="*/ 24 w 44"/>
                <a:gd name="T91" fmla="*/ 5 h 74"/>
                <a:gd name="T92" fmla="*/ 22 w 44"/>
                <a:gd name="T93" fmla="*/ 4 h 74"/>
                <a:gd name="T94" fmla="*/ 18 w 44"/>
                <a:gd name="T95" fmla="*/ 6 h 74"/>
                <a:gd name="T96" fmla="*/ 17 w 44"/>
                <a:gd name="T97" fmla="*/ 7 h 74"/>
                <a:gd name="T98" fmla="*/ 14 w 44"/>
                <a:gd name="T99" fmla="*/ 10 h 74"/>
                <a:gd name="T100" fmla="*/ 12 w 44"/>
                <a:gd name="T101" fmla="*/ 16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8"/>
                  </a:moveTo>
                  <a:lnTo>
                    <a:pt x="1" y="27"/>
                  </a:lnTo>
                  <a:lnTo>
                    <a:pt x="3" y="17"/>
                  </a:lnTo>
                  <a:lnTo>
                    <a:pt x="6" y="12"/>
                  </a:lnTo>
                  <a:lnTo>
                    <a:pt x="9" y="8"/>
                  </a:lnTo>
                  <a:lnTo>
                    <a:pt x="13" y="4"/>
                  </a:lnTo>
                  <a:lnTo>
                    <a:pt x="17" y="3"/>
                  </a:lnTo>
                  <a:lnTo>
                    <a:pt x="19" y="2"/>
                  </a:lnTo>
                  <a:lnTo>
                    <a:pt x="22" y="0"/>
                  </a:lnTo>
                  <a:lnTo>
                    <a:pt x="27" y="2"/>
                  </a:lnTo>
                  <a:lnTo>
                    <a:pt x="30" y="3"/>
                  </a:lnTo>
                  <a:lnTo>
                    <a:pt x="33" y="5"/>
                  </a:lnTo>
                  <a:lnTo>
                    <a:pt x="36" y="8"/>
                  </a:lnTo>
                  <a:lnTo>
                    <a:pt x="41" y="16"/>
                  </a:lnTo>
                  <a:lnTo>
                    <a:pt x="44" y="26"/>
                  </a:lnTo>
                  <a:lnTo>
                    <a:pt x="44" y="37"/>
                  </a:lnTo>
                  <a:lnTo>
                    <a:pt x="43" y="48"/>
                  </a:lnTo>
                  <a:lnTo>
                    <a:pt x="41" y="58"/>
                  </a:lnTo>
                  <a:lnTo>
                    <a:pt x="39" y="63"/>
                  </a:lnTo>
                  <a:lnTo>
                    <a:pt x="35" y="67"/>
                  </a:lnTo>
                  <a:lnTo>
                    <a:pt x="32" y="71"/>
                  </a:lnTo>
                  <a:lnTo>
                    <a:pt x="28" y="73"/>
                  </a:lnTo>
                  <a:lnTo>
                    <a:pt x="22" y="74"/>
                  </a:lnTo>
                  <a:lnTo>
                    <a:pt x="18" y="73"/>
                  </a:lnTo>
                  <a:lnTo>
                    <a:pt x="13" y="71"/>
                  </a:lnTo>
                  <a:lnTo>
                    <a:pt x="9" y="67"/>
                  </a:lnTo>
                  <a:lnTo>
                    <a:pt x="6" y="62"/>
                  </a:lnTo>
                  <a:lnTo>
                    <a:pt x="1" y="51"/>
                  </a:lnTo>
                  <a:lnTo>
                    <a:pt x="0" y="38"/>
                  </a:lnTo>
                  <a:close/>
                  <a:moveTo>
                    <a:pt x="10" y="40"/>
                  </a:moveTo>
                  <a:lnTo>
                    <a:pt x="11" y="52"/>
                  </a:lnTo>
                  <a:lnTo>
                    <a:pt x="13" y="63"/>
                  </a:lnTo>
                  <a:lnTo>
                    <a:pt x="16" y="66"/>
                  </a:lnTo>
                  <a:lnTo>
                    <a:pt x="17" y="69"/>
                  </a:lnTo>
                  <a:lnTo>
                    <a:pt x="19" y="71"/>
                  </a:lnTo>
                  <a:lnTo>
                    <a:pt x="24" y="71"/>
                  </a:lnTo>
                  <a:lnTo>
                    <a:pt x="25" y="70"/>
                  </a:lnTo>
                  <a:lnTo>
                    <a:pt x="28" y="69"/>
                  </a:lnTo>
                  <a:lnTo>
                    <a:pt x="30" y="66"/>
                  </a:lnTo>
                  <a:lnTo>
                    <a:pt x="32" y="60"/>
                  </a:lnTo>
                  <a:lnTo>
                    <a:pt x="34" y="49"/>
                  </a:lnTo>
                  <a:lnTo>
                    <a:pt x="34" y="23"/>
                  </a:lnTo>
                  <a:lnTo>
                    <a:pt x="32" y="14"/>
                  </a:lnTo>
                  <a:lnTo>
                    <a:pt x="29" y="7"/>
                  </a:lnTo>
                  <a:lnTo>
                    <a:pt x="27" y="5"/>
                  </a:lnTo>
                  <a:lnTo>
                    <a:pt x="24" y="5"/>
                  </a:lnTo>
                  <a:lnTo>
                    <a:pt x="22" y="4"/>
                  </a:lnTo>
                  <a:lnTo>
                    <a:pt x="18" y="6"/>
                  </a:lnTo>
                  <a:lnTo>
                    <a:pt x="17" y="7"/>
                  </a:lnTo>
                  <a:lnTo>
                    <a:pt x="14" y="10"/>
                  </a:lnTo>
                  <a:lnTo>
                    <a:pt x="12" y="16"/>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12" name="Freeform 431"/>
            <p:cNvSpPr>
              <a:spLocks/>
            </p:cNvSpPr>
            <p:nvPr/>
          </p:nvSpPr>
          <p:spPr bwMode="auto">
            <a:xfrm>
              <a:off x="507371" y="4761525"/>
              <a:ext cx="44245" cy="80206"/>
            </a:xfrm>
            <a:custGeom>
              <a:avLst/>
              <a:gdLst>
                <a:gd name="T0" fmla="*/ 6 w 45"/>
                <a:gd name="T1" fmla="*/ 0 h 72"/>
                <a:gd name="T2" fmla="*/ 45 w 45"/>
                <a:gd name="T3" fmla="*/ 0 h 72"/>
                <a:gd name="T4" fmla="*/ 45 w 45"/>
                <a:gd name="T5" fmla="*/ 2 h 72"/>
                <a:gd name="T6" fmla="*/ 21 w 45"/>
                <a:gd name="T7" fmla="*/ 72 h 72"/>
                <a:gd name="T8" fmla="*/ 13 w 45"/>
                <a:gd name="T9" fmla="*/ 72 h 72"/>
                <a:gd name="T10" fmla="*/ 36 w 45"/>
                <a:gd name="T11" fmla="*/ 8 h 72"/>
                <a:gd name="T12" fmla="*/ 13 w 45"/>
                <a:gd name="T13" fmla="*/ 8 h 72"/>
                <a:gd name="T14" fmla="*/ 11 w 45"/>
                <a:gd name="T15" fmla="*/ 9 h 72"/>
                <a:gd name="T16" fmla="*/ 9 w 45"/>
                <a:gd name="T17" fmla="*/ 9 h 72"/>
                <a:gd name="T18" fmla="*/ 1 w 45"/>
                <a:gd name="T19" fmla="*/ 17 h 72"/>
                <a:gd name="T20" fmla="*/ 0 w 45"/>
                <a:gd name="T21" fmla="*/ 16 h 72"/>
                <a:gd name="T22" fmla="*/ 6 w 45"/>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72"/>
                <a:gd name="T38" fmla="*/ 45 w 45"/>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72">
                  <a:moveTo>
                    <a:pt x="6" y="0"/>
                  </a:moveTo>
                  <a:lnTo>
                    <a:pt x="45" y="0"/>
                  </a:lnTo>
                  <a:lnTo>
                    <a:pt x="45" y="2"/>
                  </a:lnTo>
                  <a:lnTo>
                    <a:pt x="21" y="72"/>
                  </a:lnTo>
                  <a:lnTo>
                    <a:pt x="13" y="72"/>
                  </a:lnTo>
                  <a:lnTo>
                    <a:pt x="36" y="8"/>
                  </a:lnTo>
                  <a:lnTo>
                    <a:pt x="13" y="8"/>
                  </a:lnTo>
                  <a:lnTo>
                    <a:pt x="11" y="9"/>
                  </a:lnTo>
                  <a:lnTo>
                    <a:pt x="9" y="9"/>
                  </a:lnTo>
                  <a:lnTo>
                    <a:pt x="1" y="17"/>
                  </a:lnTo>
                  <a:lnTo>
                    <a:pt x="0" y="16"/>
                  </a:lnTo>
                  <a:lnTo>
                    <a:pt x="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13" name="Freeform 432"/>
            <p:cNvSpPr>
              <a:spLocks/>
            </p:cNvSpPr>
            <p:nvPr/>
          </p:nvSpPr>
          <p:spPr bwMode="auto">
            <a:xfrm>
              <a:off x="561449" y="4761525"/>
              <a:ext cx="38346" cy="80206"/>
            </a:xfrm>
            <a:custGeom>
              <a:avLst/>
              <a:gdLst>
                <a:gd name="T0" fmla="*/ 39 w 39"/>
                <a:gd name="T1" fmla="*/ 0 h 72"/>
                <a:gd name="T2" fmla="*/ 35 w 39"/>
                <a:gd name="T3" fmla="*/ 8 h 72"/>
                <a:gd name="T4" fmla="*/ 14 w 39"/>
                <a:gd name="T5" fmla="*/ 8 h 72"/>
                <a:gd name="T6" fmla="*/ 10 w 39"/>
                <a:gd name="T7" fmla="*/ 18 h 72"/>
                <a:gd name="T8" fmla="*/ 23 w 39"/>
                <a:gd name="T9" fmla="*/ 21 h 72"/>
                <a:gd name="T10" fmla="*/ 32 w 39"/>
                <a:gd name="T11" fmla="*/ 29 h 72"/>
                <a:gd name="T12" fmla="*/ 35 w 39"/>
                <a:gd name="T13" fmla="*/ 32 h 72"/>
                <a:gd name="T14" fmla="*/ 37 w 39"/>
                <a:gd name="T15" fmla="*/ 36 h 72"/>
                <a:gd name="T16" fmla="*/ 38 w 39"/>
                <a:gd name="T17" fmla="*/ 40 h 72"/>
                <a:gd name="T18" fmla="*/ 38 w 39"/>
                <a:gd name="T19" fmla="*/ 49 h 72"/>
                <a:gd name="T20" fmla="*/ 35 w 39"/>
                <a:gd name="T21" fmla="*/ 59 h 72"/>
                <a:gd name="T22" fmla="*/ 33 w 39"/>
                <a:gd name="T23" fmla="*/ 62 h 72"/>
                <a:gd name="T24" fmla="*/ 31 w 39"/>
                <a:gd name="T25" fmla="*/ 64 h 72"/>
                <a:gd name="T26" fmla="*/ 27 w 39"/>
                <a:gd name="T27" fmla="*/ 67 h 72"/>
                <a:gd name="T28" fmla="*/ 23 w 39"/>
                <a:gd name="T29" fmla="*/ 69 h 72"/>
                <a:gd name="T30" fmla="*/ 20 w 39"/>
                <a:gd name="T31" fmla="*/ 71 h 72"/>
                <a:gd name="T32" fmla="*/ 15 w 39"/>
                <a:gd name="T33" fmla="*/ 72 h 72"/>
                <a:gd name="T34" fmla="*/ 6 w 39"/>
                <a:gd name="T35" fmla="*/ 72 h 72"/>
                <a:gd name="T36" fmla="*/ 4 w 39"/>
                <a:gd name="T37" fmla="*/ 71 h 72"/>
                <a:gd name="T38" fmla="*/ 3 w 39"/>
                <a:gd name="T39" fmla="*/ 70 h 72"/>
                <a:gd name="T40" fmla="*/ 1 w 39"/>
                <a:gd name="T41" fmla="*/ 69 h 72"/>
                <a:gd name="T42" fmla="*/ 0 w 39"/>
                <a:gd name="T43" fmla="*/ 67 h 72"/>
                <a:gd name="T44" fmla="*/ 0 w 39"/>
                <a:gd name="T45" fmla="*/ 63 h 72"/>
                <a:gd name="T46" fmla="*/ 1 w 39"/>
                <a:gd name="T47" fmla="*/ 63 h 72"/>
                <a:gd name="T48" fmla="*/ 2 w 39"/>
                <a:gd name="T49" fmla="*/ 62 h 72"/>
                <a:gd name="T50" fmla="*/ 6 w 39"/>
                <a:gd name="T51" fmla="*/ 62 h 72"/>
                <a:gd name="T52" fmla="*/ 7 w 39"/>
                <a:gd name="T53" fmla="*/ 63 h 72"/>
                <a:gd name="T54" fmla="*/ 12 w 39"/>
                <a:gd name="T55" fmla="*/ 65 h 72"/>
                <a:gd name="T56" fmla="*/ 15 w 39"/>
                <a:gd name="T57" fmla="*/ 67 h 72"/>
                <a:gd name="T58" fmla="*/ 21 w 39"/>
                <a:gd name="T59" fmla="*/ 67 h 72"/>
                <a:gd name="T60" fmla="*/ 27 w 39"/>
                <a:gd name="T61" fmla="*/ 62 h 72"/>
                <a:gd name="T62" fmla="*/ 31 w 39"/>
                <a:gd name="T63" fmla="*/ 59 h 72"/>
                <a:gd name="T64" fmla="*/ 32 w 39"/>
                <a:gd name="T65" fmla="*/ 56 h 72"/>
                <a:gd name="T66" fmla="*/ 32 w 39"/>
                <a:gd name="T67" fmla="*/ 48 h 72"/>
                <a:gd name="T68" fmla="*/ 29 w 39"/>
                <a:gd name="T69" fmla="*/ 41 h 72"/>
                <a:gd name="T70" fmla="*/ 25 w 39"/>
                <a:gd name="T71" fmla="*/ 37 h 72"/>
                <a:gd name="T72" fmla="*/ 23 w 39"/>
                <a:gd name="T73" fmla="*/ 34 h 72"/>
                <a:gd name="T74" fmla="*/ 20 w 39"/>
                <a:gd name="T75" fmla="*/ 31 h 72"/>
                <a:gd name="T76" fmla="*/ 16 w 39"/>
                <a:gd name="T77" fmla="*/ 30 h 72"/>
                <a:gd name="T78" fmla="*/ 7 w 39"/>
                <a:gd name="T79" fmla="*/ 28 h 72"/>
                <a:gd name="T80" fmla="*/ 2 w 39"/>
                <a:gd name="T81" fmla="*/ 28 h 72"/>
                <a:gd name="T82" fmla="*/ 15 w 39"/>
                <a:gd name="T83" fmla="*/ 0 h 72"/>
                <a:gd name="T84" fmla="*/ 39 w 39"/>
                <a:gd name="T85" fmla="*/ 0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72"/>
                <a:gd name="T131" fmla="*/ 39 w 39"/>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72">
                  <a:moveTo>
                    <a:pt x="39" y="0"/>
                  </a:moveTo>
                  <a:lnTo>
                    <a:pt x="35" y="8"/>
                  </a:lnTo>
                  <a:lnTo>
                    <a:pt x="14" y="8"/>
                  </a:lnTo>
                  <a:lnTo>
                    <a:pt x="10" y="18"/>
                  </a:lnTo>
                  <a:lnTo>
                    <a:pt x="23" y="21"/>
                  </a:lnTo>
                  <a:lnTo>
                    <a:pt x="32" y="29"/>
                  </a:lnTo>
                  <a:lnTo>
                    <a:pt x="35" y="32"/>
                  </a:lnTo>
                  <a:lnTo>
                    <a:pt x="37" y="36"/>
                  </a:lnTo>
                  <a:lnTo>
                    <a:pt x="38" y="40"/>
                  </a:lnTo>
                  <a:lnTo>
                    <a:pt x="38" y="49"/>
                  </a:lnTo>
                  <a:lnTo>
                    <a:pt x="35" y="59"/>
                  </a:lnTo>
                  <a:lnTo>
                    <a:pt x="33" y="62"/>
                  </a:lnTo>
                  <a:lnTo>
                    <a:pt x="31" y="64"/>
                  </a:lnTo>
                  <a:lnTo>
                    <a:pt x="27" y="67"/>
                  </a:lnTo>
                  <a:lnTo>
                    <a:pt x="23" y="69"/>
                  </a:lnTo>
                  <a:lnTo>
                    <a:pt x="20" y="71"/>
                  </a:lnTo>
                  <a:lnTo>
                    <a:pt x="15" y="72"/>
                  </a:lnTo>
                  <a:lnTo>
                    <a:pt x="6" y="72"/>
                  </a:lnTo>
                  <a:lnTo>
                    <a:pt x="4" y="71"/>
                  </a:lnTo>
                  <a:lnTo>
                    <a:pt x="3" y="70"/>
                  </a:lnTo>
                  <a:lnTo>
                    <a:pt x="1" y="69"/>
                  </a:lnTo>
                  <a:lnTo>
                    <a:pt x="0" y="67"/>
                  </a:lnTo>
                  <a:lnTo>
                    <a:pt x="0" y="63"/>
                  </a:lnTo>
                  <a:lnTo>
                    <a:pt x="1" y="63"/>
                  </a:lnTo>
                  <a:lnTo>
                    <a:pt x="2" y="62"/>
                  </a:lnTo>
                  <a:lnTo>
                    <a:pt x="6" y="62"/>
                  </a:lnTo>
                  <a:lnTo>
                    <a:pt x="7" y="63"/>
                  </a:lnTo>
                  <a:lnTo>
                    <a:pt x="12" y="65"/>
                  </a:lnTo>
                  <a:lnTo>
                    <a:pt x="15" y="67"/>
                  </a:lnTo>
                  <a:lnTo>
                    <a:pt x="21" y="67"/>
                  </a:lnTo>
                  <a:lnTo>
                    <a:pt x="27" y="62"/>
                  </a:lnTo>
                  <a:lnTo>
                    <a:pt x="31" y="59"/>
                  </a:lnTo>
                  <a:lnTo>
                    <a:pt x="32" y="56"/>
                  </a:lnTo>
                  <a:lnTo>
                    <a:pt x="32" y="48"/>
                  </a:lnTo>
                  <a:lnTo>
                    <a:pt x="29" y="41"/>
                  </a:lnTo>
                  <a:lnTo>
                    <a:pt x="25" y="37"/>
                  </a:lnTo>
                  <a:lnTo>
                    <a:pt x="23" y="34"/>
                  </a:lnTo>
                  <a:lnTo>
                    <a:pt x="20" y="31"/>
                  </a:lnTo>
                  <a:lnTo>
                    <a:pt x="16" y="30"/>
                  </a:lnTo>
                  <a:lnTo>
                    <a:pt x="7" y="28"/>
                  </a:lnTo>
                  <a:lnTo>
                    <a:pt x="2" y="28"/>
                  </a:lnTo>
                  <a:lnTo>
                    <a:pt x="15" y="0"/>
                  </a:lnTo>
                  <a:lnTo>
                    <a:pt x="3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14" name="Freeform 433"/>
            <p:cNvSpPr>
              <a:spLocks noEditPoints="1"/>
            </p:cNvSpPr>
            <p:nvPr/>
          </p:nvSpPr>
          <p:spPr bwMode="auto">
            <a:xfrm>
              <a:off x="481807" y="4518679"/>
              <a:ext cx="42279" cy="82434"/>
            </a:xfrm>
            <a:custGeom>
              <a:avLst/>
              <a:gdLst>
                <a:gd name="T0" fmla="*/ 0 w 43"/>
                <a:gd name="T1" fmla="*/ 37 h 74"/>
                <a:gd name="T2" fmla="*/ 1 w 43"/>
                <a:gd name="T3" fmla="*/ 26 h 74"/>
                <a:gd name="T4" fmla="*/ 3 w 43"/>
                <a:gd name="T5" fmla="*/ 16 h 74"/>
                <a:gd name="T6" fmla="*/ 5 w 43"/>
                <a:gd name="T7" fmla="*/ 12 h 74"/>
                <a:gd name="T8" fmla="*/ 8 w 43"/>
                <a:gd name="T9" fmla="*/ 8 h 74"/>
                <a:gd name="T10" fmla="*/ 13 w 43"/>
                <a:gd name="T11" fmla="*/ 3 h 74"/>
                <a:gd name="T12" fmla="*/ 16 w 43"/>
                <a:gd name="T13" fmla="*/ 2 h 74"/>
                <a:gd name="T14" fmla="*/ 18 w 43"/>
                <a:gd name="T15" fmla="*/ 1 h 74"/>
                <a:gd name="T16" fmla="*/ 21 w 43"/>
                <a:gd name="T17" fmla="*/ 0 h 74"/>
                <a:gd name="T18" fmla="*/ 26 w 43"/>
                <a:gd name="T19" fmla="*/ 1 h 74"/>
                <a:gd name="T20" fmla="*/ 29 w 43"/>
                <a:gd name="T21" fmla="*/ 2 h 74"/>
                <a:gd name="T22" fmla="*/ 32 w 43"/>
                <a:gd name="T23" fmla="*/ 4 h 74"/>
                <a:gd name="T24" fmla="*/ 36 w 43"/>
                <a:gd name="T25" fmla="*/ 8 h 74"/>
                <a:gd name="T26" fmla="*/ 40 w 43"/>
                <a:gd name="T27" fmla="*/ 15 h 74"/>
                <a:gd name="T28" fmla="*/ 43 w 43"/>
                <a:gd name="T29" fmla="*/ 25 h 74"/>
                <a:gd name="T30" fmla="*/ 43 w 43"/>
                <a:gd name="T31" fmla="*/ 47 h 74"/>
                <a:gd name="T32" fmla="*/ 40 w 43"/>
                <a:gd name="T33" fmla="*/ 57 h 74"/>
                <a:gd name="T34" fmla="*/ 38 w 43"/>
                <a:gd name="T35" fmla="*/ 63 h 74"/>
                <a:gd name="T36" fmla="*/ 35 w 43"/>
                <a:gd name="T37" fmla="*/ 67 h 74"/>
                <a:gd name="T38" fmla="*/ 31 w 43"/>
                <a:gd name="T39" fmla="*/ 70 h 74"/>
                <a:gd name="T40" fmla="*/ 28 w 43"/>
                <a:gd name="T41" fmla="*/ 73 h 74"/>
                <a:gd name="T42" fmla="*/ 25 w 43"/>
                <a:gd name="T43" fmla="*/ 74 h 74"/>
                <a:gd name="T44" fmla="*/ 21 w 43"/>
                <a:gd name="T45" fmla="*/ 74 h 74"/>
                <a:gd name="T46" fmla="*/ 17 w 43"/>
                <a:gd name="T47" fmla="*/ 73 h 74"/>
                <a:gd name="T48" fmla="*/ 13 w 43"/>
                <a:gd name="T49" fmla="*/ 70 h 74"/>
                <a:gd name="T50" fmla="*/ 8 w 43"/>
                <a:gd name="T51" fmla="*/ 67 h 74"/>
                <a:gd name="T52" fmla="*/ 5 w 43"/>
                <a:gd name="T53" fmla="*/ 62 h 74"/>
                <a:gd name="T54" fmla="*/ 1 w 43"/>
                <a:gd name="T55" fmla="*/ 51 h 74"/>
                <a:gd name="T56" fmla="*/ 0 w 43"/>
                <a:gd name="T57" fmla="*/ 37 h 74"/>
                <a:gd name="T58" fmla="*/ 9 w 43"/>
                <a:gd name="T59" fmla="*/ 40 h 74"/>
                <a:gd name="T60" fmla="*/ 10 w 43"/>
                <a:gd name="T61" fmla="*/ 52 h 74"/>
                <a:gd name="T62" fmla="*/ 13 w 43"/>
                <a:gd name="T63" fmla="*/ 63 h 74"/>
                <a:gd name="T64" fmla="*/ 15 w 43"/>
                <a:gd name="T65" fmla="*/ 66 h 74"/>
                <a:gd name="T66" fmla="*/ 16 w 43"/>
                <a:gd name="T67" fmla="*/ 68 h 74"/>
                <a:gd name="T68" fmla="*/ 19 w 43"/>
                <a:gd name="T69" fmla="*/ 70 h 74"/>
                <a:gd name="T70" fmla="*/ 24 w 43"/>
                <a:gd name="T71" fmla="*/ 70 h 74"/>
                <a:gd name="T72" fmla="*/ 26 w 43"/>
                <a:gd name="T73" fmla="*/ 69 h 74"/>
                <a:gd name="T74" fmla="*/ 29 w 43"/>
                <a:gd name="T75" fmla="*/ 66 h 74"/>
                <a:gd name="T76" fmla="*/ 31 w 43"/>
                <a:gd name="T77" fmla="*/ 59 h 74"/>
                <a:gd name="T78" fmla="*/ 34 w 43"/>
                <a:gd name="T79" fmla="*/ 48 h 74"/>
                <a:gd name="T80" fmla="*/ 34 w 43"/>
                <a:gd name="T81" fmla="*/ 23 h 74"/>
                <a:gd name="T82" fmla="*/ 31 w 43"/>
                <a:gd name="T83" fmla="*/ 13 h 74"/>
                <a:gd name="T84" fmla="*/ 28 w 43"/>
                <a:gd name="T85" fmla="*/ 7 h 74"/>
                <a:gd name="T86" fmla="*/ 26 w 43"/>
                <a:gd name="T87" fmla="*/ 4 h 74"/>
                <a:gd name="T88" fmla="*/ 24 w 43"/>
                <a:gd name="T89" fmla="*/ 4 h 74"/>
                <a:gd name="T90" fmla="*/ 21 w 43"/>
                <a:gd name="T91" fmla="*/ 3 h 74"/>
                <a:gd name="T92" fmla="*/ 19 w 43"/>
                <a:gd name="T93" fmla="*/ 4 h 74"/>
                <a:gd name="T94" fmla="*/ 18 w 43"/>
                <a:gd name="T95" fmla="*/ 5 h 74"/>
                <a:gd name="T96" fmla="*/ 16 w 43"/>
                <a:gd name="T97" fmla="*/ 7 h 74"/>
                <a:gd name="T98" fmla="*/ 14 w 43"/>
                <a:gd name="T99" fmla="*/ 10 h 74"/>
                <a:gd name="T100" fmla="*/ 12 w 43"/>
                <a:gd name="T101" fmla="*/ 15 h 74"/>
                <a:gd name="T102" fmla="*/ 10 w 43"/>
                <a:gd name="T103" fmla="*/ 20 h 74"/>
                <a:gd name="T104" fmla="*/ 9 w 43"/>
                <a:gd name="T105" fmla="*/ 30 h 74"/>
                <a:gd name="T106" fmla="*/ 9 w 43"/>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
                <a:gd name="T163" fmla="*/ 0 h 74"/>
                <a:gd name="T164" fmla="*/ 43 w 43"/>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 h="74">
                  <a:moveTo>
                    <a:pt x="0" y="37"/>
                  </a:moveTo>
                  <a:lnTo>
                    <a:pt x="1" y="26"/>
                  </a:lnTo>
                  <a:lnTo>
                    <a:pt x="3" y="16"/>
                  </a:lnTo>
                  <a:lnTo>
                    <a:pt x="5" y="12"/>
                  </a:lnTo>
                  <a:lnTo>
                    <a:pt x="8" y="8"/>
                  </a:lnTo>
                  <a:lnTo>
                    <a:pt x="13" y="3"/>
                  </a:lnTo>
                  <a:lnTo>
                    <a:pt x="16" y="2"/>
                  </a:lnTo>
                  <a:lnTo>
                    <a:pt x="18" y="1"/>
                  </a:lnTo>
                  <a:lnTo>
                    <a:pt x="21" y="0"/>
                  </a:lnTo>
                  <a:lnTo>
                    <a:pt x="26" y="1"/>
                  </a:lnTo>
                  <a:lnTo>
                    <a:pt x="29" y="2"/>
                  </a:lnTo>
                  <a:lnTo>
                    <a:pt x="32" y="4"/>
                  </a:lnTo>
                  <a:lnTo>
                    <a:pt x="36" y="8"/>
                  </a:lnTo>
                  <a:lnTo>
                    <a:pt x="40" y="15"/>
                  </a:lnTo>
                  <a:lnTo>
                    <a:pt x="43" y="25"/>
                  </a:lnTo>
                  <a:lnTo>
                    <a:pt x="43" y="47"/>
                  </a:lnTo>
                  <a:lnTo>
                    <a:pt x="40" y="57"/>
                  </a:lnTo>
                  <a:lnTo>
                    <a:pt x="38" y="63"/>
                  </a:lnTo>
                  <a:lnTo>
                    <a:pt x="35" y="67"/>
                  </a:lnTo>
                  <a:lnTo>
                    <a:pt x="31" y="70"/>
                  </a:lnTo>
                  <a:lnTo>
                    <a:pt x="28" y="73"/>
                  </a:lnTo>
                  <a:lnTo>
                    <a:pt x="25" y="74"/>
                  </a:lnTo>
                  <a:lnTo>
                    <a:pt x="21" y="74"/>
                  </a:lnTo>
                  <a:lnTo>
                    <a:pt x="17" y="73"/>
                  </a:lnTo>
                  <a:lnTo>
                    <a:pt x="13" y="70"/>
                  </a:lnTo>
                  <a:lnTo>
                    <a:pt x="8" y="67"/>
                  </a:lnTo>
                  <a:lnTo>
                    <a:pt x="5" y="62"/>
                  </a:lnTo>
                  <a:lnTo>
                    <a:pt x="1" y="51"/>
                  </a:lnTo>
                  <a:lnTo>
                    <a:pt x="0" y="37"/>
                  </a:lnTo>
                  <a:close/>
                  <a:moveTo>
                    <a:pt x="9" y="40"/>
                  </a:moveTo>
                  <a:lnTo>
                    <a:pt x="10" y="52"/>
                  </a:lnTo>
                  <a:lnTo>
                    <a:pt x="13" y="63"/>
                  </a:lnTo>
                  <a:lnTo>
                    <a:pt x="15" y="66"/>
                  </a:lnTo>
                  <a:lnTo>
                    <a:pt x="16" y="68"/>
                  </a:lnTo>
                  <a:lnTo>
                    <a:pt x="19" y="70"/>
                  </a:lnTo>
                  <a:lnTo>
                    <a:pt x="24" y="70"/>
                  </a:lnTo>
                  <a:lnTo>
                    <a:pt x="26" y="69"/>
                  </a:lnTo>
                  <a:lnTo>
                    <a:pt x="29" y="66"/>
                  </a:lnTo>
                  <a:lnTo>
                    <a:pt x="31" y="59"/>
                  </a:lnTo>
                  <a:lnTo>
                    <a:pt x="34" y="48"/>
                  </a:lnTo>
                  <a:lnTo>
                    <a:pt x="34" y="23"/>
                  </a:lnTo>
                  <a:lnTo>
                    <a:pt x="31" y="13"/>
                  </a:lnTo>
                  <a:lnTo>
                    <a:pt x="28" y="7"/>
                  </a:lnTo>
                  <a:lnTo>
                    <a:pt x="26" y="4"/>
                  </a:lnTo>
                  <a:lnTo>
                    <a:pt x="24" y="4"/>
                  </a:lnTo>
                  <a:lnTo>
                    <a:pt x="21" y="3"/>
                  </a:lnTo>
                  <a:lnTo>
                    <a:pt x="19" y="4"/>
                  </a:lnTo>
                  <a:lnTo>
                    <a:pt x="18" y="5"/>
                  </a:lnTo>
                  <a:lnTo>
                    <a:pt x="16" y="7"/>
                  </a:lnTo>
                  <a:lnTo>
                    <a:pt x="14" y="10"/>
                  </a:lnTo>
                  <a:lnTo>
                    <a:pt x="12" y="15"/>
                  </a:lnTo>
                  <a:lnTo>
                    <a:pt x="10" y="20"/>
                  </a:lnTo>
                  <a:lnTo>
                    <a:pt x="9" y="30"/>
                  </a:lnTo>
                  <a:lnTo>
                    <a:pt x="9"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15" name="Freeform 434"/>
            <p:cNvSpPr>
              <a:spLocks/>
            </p:cNvSpPr>
            <p:nvPr/>
          </p:nvSpPr>
          <p:spPr bwMode="auto">
            <a:xfrm>
              <a:off x="537851" y="4587746"/>
              <a:ext cx="11799" cy="13368"/>
            </a:xfrm>
            <a:custGeom>
              <a:avLst/>
              <a:gdLst>
                <a:gd name="T0" fmla="*/ 6 w 12"/>
                <a:gd name="T1" fmla="*/ 0 h 12"/>
                <a:gd name="T2" fmla="*/ 7 w 12"/>
                <a:gd name="T3" fmla="*/ 0 h 12"/>
                <a:gd name="T4" fmla="*/ 11 w 12"/>
                <a:gd name="T5" fmla="*/ 3 h 12"/>
                <a:gd name="T6" fmla="*/ 12 w 12"/>
                <a:gd name="T7" fmla="*/ 5 h 12"/>
                <a:gd name="T8" fmla="*/ 12 w 12"/>
                <a:gd name="T9" fmla="*/ 7 h 12"/>
                <a:gd name="T10" fmla="*/ 7 w 12"/>
                <a:gd name="T11" fmla="*/ 12 h 12"/>
                <a:gd name="T12" fmla="*/ 4 w 12"/>
                <a:gd name="T13" fmla="*/ 12 h 12"/>
                <a:gd name="T14" fmla="*/ 0 w 12"/>
                <a:gd name="T15" fmla="*/ 7 h 12"/>
                <a:gd name="T16" fmla="*/ 0 w 12"/>
                <a:gd name="T17" fmla="*/ 4 h 12"/>
                <a:gd name="T18" fmla="*/ 4 w 12"/>
                <a:gd name="T19" fmla="*/ 0 h 12"/>
                <a:gd name="T20" fmla="*/ 6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6" y="0"/>
                  </a:moveTo>
                  <a:lnTo>
                    <a:pt x="7" y="0"/>
                  </a:lnTo>
                  <a:lnTo>
                    <a:pt x="11" y="3"/>
                  </a:lnTo>
                  <a:lnTo>
                    <a:pt x="12" y="5"/>
                  </a:lnTo>
                  <a:lnTo>
                    <a:pt x="12" y="7"/>
                  </a:lnTo>
                  <a:lnTo>
                    <a:pt x="7" y="12"/>
                  </a:lnTo>
                  <a:lnTo>
                    <a:pt x="4" y="12"/>
                  </a:lnTo>
                  <a:lnTo>
                    <a:pt x="0" y="7"/>
                  </a:lnTo>
                  <a:lnTo>
                    <a:pt x="0" y="4"/>
                  </a:lnTo>
                  <a:lnTo>
                    <a:pt x="4" y="0"/>
                  </a:lnTo>
                  <a:lnTo>
                    <a:pt x="6"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16" name="Freeform 435"/>
            <p:cNvSpPr>
              <a:spLocks/>
            </p:cNvSpPr>
            <p:nvPr/>
          </p:nvSpPr>
          <p:spPr bwMode="auto">
            <a:xfrm>
              <a:off x="567348" y="4518679"/>
              <a:ext cx="27530" cy="81320"/>
            </a:xfrm>
            <a:custGeom>
              <a:avLst/>
              <a:gdLst>
                <a:gd name="T0" fmla="*/ 0 w 28"/>
                <a:gd name="T1" fmla="*/ 8 h 73"/>
                <a:gd name="T2" fmla="*/ 17 w 28"/>
                <a:gd name="T3" fmla="*/ 0 h 73"/>
                <a:gd name="T4" fmla="*/ 19 w 28"/>
                <a:gd name="T5" fmla="*/ 0 h 73"/>
                <a:gd name="T6" fmla="*/ 19 w 28"/>
                <a:gd name="T7" fmla="*/ 68 h 73"/>
                <a:gd name="T8" fmla="*/ 20 w 28"/>
                <a:gd name="T9" fmla="*/ 69 h 73"/>
                <a:gd name="T10" fmla="*/ 20 w 28"/>
                <a:gd name="T11" fmla="*/ 70 h 73"/>
                <a:gd name="T12" fmla="*/ 21 w 28"/>
                <a:gd name="T13" fmla="*/ 70 h 73"/>
                <a:gd name="T14" fmla="*/ 22 w 28"/>
                <a:gd name="T15" fmla="*/ 71 h 73"/>
                <a:gd name="T16" fmla="*/ 28 w 28"/>
                <a:gd name="T17" fmla="*/ 71 h 73"/>
                <a:gd name="T18" fmla="*/ 28 w 28"/>
                <a:gd name="T19" fmla="*/ 73 h 73"/>
                <a:gd name="T20" fmla="*/ 1 w 28"/>
                <a:gd name="T21" fmla="*/ 73 h 73"/>
                <a:gd name="T22" fmla="*/ 1 w 28"/>
                <a:gd name="T23" fmla="*/ 71 h 73"/>
                <a:gd name="T24" fmla="*/ 7 w 28"/>
                <a:gd name="T25" fmla="*/ 71 h 73"/>
                <a:gd name="T26" fmla="*/ 8 w 28"/>
                <a:gd name="T27" fmla="*/ 70 h 73"/>
                <a:gd name="T28" fmla="*/ 9 w 28"/>
                <a:gd name="T29" fmla="*/ 70 h 73"/>
                <a:gd name="T30" fmla="*/ 9 w 28"/>
                <a:gd name="T31" fmla="*/ 68 h 73"/>
                <a:gd name="T32" fmla="*/ 10 w 28"/>
                <a:gd name="T33" fmla="*/ 67 h 73"/>
                <a:gd name="T34" fmla="*/ 10 w 28"/>
                <a:gd name="T35" fmla="*/ 10 h 73"/>
                <a:gd name="T36" fmla="*/ 9 w 28"/>
                <a:gd name="T37" fmla="*/ 10 h 73"/>
                <a:gd name="T38" fmla="*/ 9 w 28"/>
                <a:gd name="T39" fmla="*/ 9 h 73"/>
                <a:gd name="T40" fmla="*/ 8 w 28"/>
                <a:gd name="T41" fmla="*/ 8 h 73"/>
                <a:gd name="T42" fmla="*/ 5 w 28"/>
                <a:gd name="T43" fmla="*/ 8 h 73"/>
                <a:gd name="T44" fmla="*/ 4 w 28"/>
                <a:gd name="T45" fmla="*/ 9 h 73"/>
                <a:gd name="T46" fmla="*/ 1 w 28"/>
                <a:gd name="T47" fmla="*/ 9 h 73"/>
                <a:gd name="T48" fmla="*/ 0 w 28"/>
                <a:gd name="T49" fmla="*/ 8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73"/>
                <a:gd name="T77" fmla="*/ 28 w 28"/>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73">
                  <a:moveTo>
                    <a:pt x="0" y="8"/>
                  </a:moveTo>
                  <a:lnTo>
                    <a:pt x="17" y="0"/>
                  </a:lnTo>
                  <a:lnTo>
                    <a:pt x="19" y="0"/>
                  </a:lnTo>
                  <a:lnTo>
                    <a:pt x="19" y="68"/>
                  </a:lnTo>
                  <a:lnTo>
                    <a:pt x="20" y="69"/>
                  </a:lnTo>
                  <a:lnTo>
                    <a:pt x="20" y="70"/>
                  </a:lnTo>
                  <a:lnTo>
                    <a:pt x="21" y="70"/>
                  </a:lnTo>
                  <a:lnTo>
                    <a:pt x="22" y="71"/>
                  </a:lnTo>
                  <a:lnTo>
                    <a:pt x="28" y="71"/>
                  </a:lnTo>
                  <a:lnTo>
                    <a:pt x="28" y="73"/>
                  </a:lnTo>
                  <a:lnTo>
                    <a:pt x="1" y="73"/>
                  </a:lnTo>
                  <a:lnTo>
                    <a:pt x="1" y="71"/>
                  </a:lnTo>
                  <a:lnTo>
                    <a:pt x="7" y="71"/>
                  </a:lnTo>
                  <a:lnTo>
                    <a:pt x="8" y="70"/>
                  </a:lnTo>
                  <a:lnTo>
                    <a:pt x="9" y="70"/>
                  </a:lnTo>
                  <a:lnTo>
                    <a:pt x="9" y="68"/>
                  </a:lnTo>
                  <a:lnTo>
                    <a:pt x="10" y="67"/>
                  </a:lnTo>
                  <a:lnTo>
                    <a:pt x="10" y="10"/>
                  </a:lnTo>
                  <a:lnTo>
                    <a:pt x="9" y="10"/>
                  </a:lnTo>
                  <a:lnTo>
                    <a:pt x="9" y="9"/>
                  </a:lnTo>
                  <a:lnTo>
                    <a:pt x="8" y="8"/>
                  </a:lnTo>
                  <a:lnTo>
                    <a:pt x="5" y="8"/>
                  </a:lnTo>
                  <a:lnTo>
                    <a:pt x="4" y="9"/>
                  </a:lnTo>
                  <a:lnTo>
                    <a:pt x="1" y="9"/>
                  </a:lnTo>
                  <a:lnTo>
                    <a:pt x="0" y="8"/>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17" name="Line 436"/>
            <p:cNvSpPr>
              <a:spLocks noChangeShapeType="1"/>
            </p:cNvSpPr>
            <p:nvPr/>
          </p:nvSpPr>
          <p:spPr bwMode="auto">
            <a:xfrm>
              <a:off x="706966" y="5523483"/>
              <a:ext cx="1979241" cy="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18" name="Line 437"/>
            <p:cNvSpPr>
              <a:spLocks noChangeShapeType="1"/>
            </p:cNvSpPr>
            <p:nvPr/>
          </p:nvSpPr>
          <p:spPr bwMode="auto">
            <a:xfrm>
              <a:off x="706966" y="5455530"/>
              <a:ext cx="0" cy="6795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19" name="Line 438"/>
            <p:cNvSpPr>
              <a:spLocks noChangeShapeType="1"/>
            </p:cNvSpPr>
            <p:nvPr/>
          </p:nvSpPr>
          <p:spPr bwMode="auto">
            <a:xfrm>
              <a:off x="762027"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20" name="Line 439"/>
            <p:cNvSpPr>
              <a:spLocks noChangeShapeType="1"/>
            </p:cNvSpPr>
            <p:nvPr/>
          </p:nvSpPr>
          <p:spPr bwMode="auto">
            <a:xfrm>
              <a:off x="817088"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21" name="Line 440"/>
            <p:cNvSpPr>
              <a:spLocks noChangeShapeType="1"/>
            </p:cNvSpPr>
            <p:nvPr/>
          </p:nvSpPr>
          <p:spPr bwMode="auto">
            <a:xfrm>
              <a:off x="871166"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22" name="Line 441"/>
            <p:cNvSpPr>
              <a:spLocks noChangeShapeType="1"/>
            </p:cNvSpPr>
            <p:nvPr/>
          </p:nvSpPr>
          <p:spPr bwMode="auto">
            <a:xfrm>
              <a:off x="927210"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23" name="Line 442"/>
            <p:cNvSpPr>
              <a:spLocks noChangeShapeType="1"/>
            </p:cNvSpPr>
            <p:nvPr/>
          </p:nvSpPr>
          <p:spPr bwMode="auto">
            <a:xfrm>
              <a:off x="981287" y="5455530"/>
              <a:ext cx="0" cy="6795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24" name="Line 443"/>
            <p:cNvSpPr>
              <a:spLocks noChangeShapeType="1"/>
            </p:cNvSpPr>
            <p:nvPr/>
          </p:nvSpPr>
          <p:spPr bwMode="auto">
            <a:xfrm>
              <a:off x="1037332"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25" name="Line 444"/>
            <p:cNvSpPr>
              <a:spLocks noChangeShapeType="1"/>
            </p:cNvSpPr>
            <p:nvPr/>
          </p:nvSpPr>
          <p:spPr bwMode="auto">
            <a:xfrm>
              <a:off x="1091409"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26" name="Line 445"/>
            <p:cNvSpPr>
              <a:spLocks noChangeShapeType="1"/>
            </p:cNvSpPr>
            <p:nvPr/>
          </p:nvSpPr>
          <p:spPr bwMode="auto">
            <a:xfrm>
              <a:off x="1147453"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27" name="Line 446"/>
            <p:cNvSpPr>
              <a:spLocks noChangeShapeType="1"/>
            </p:cNvSpPr>
            <p:nvPr/>
          </p:nvSpPr>
          <p:spPr bwMode="auto">
            <a:xfrm>
              <a:off x="1201531"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28" name="Line 447"/>
            <p:cNvSpPr>
              <a:spLocks noChangeShapeType="1"/>
            </p:cNvSpPr>
            <p:nvPr/>
          </p:nvSpPr>
          <p:spPr bwMode="auto">
            <a:xfrm>
              <a:off x="1255608" y="5455530"/>
              <a:ext cx="0" cy="6795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29" name="Line 448"/>
            <p:cNvSpPr>
              <a:spLocks noChangeShapeType="1"/>
            </p:cNvSpPr>
            <p:nvPr/>
          </p:nvSpPr>
          <p:spPr bwMode="auto">
            <a:xfrm>
              <a:off x="1311653"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30" name="Line 449"/>
            <p:cNvSpPr>
              <a:spLocks noChangeShapeType="1"/>
            </p:cNvSpPr>
            <p:nvPr/>
          </p:nvSpPr>
          <p:spPr bwMode="auto">
            <a:xfrm>
              <a:off x="1365730"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31" name="Line 450"/>
            <p:cNvSpPr>
              <a:spLocks noChangeShapeType="1"/>
            </p:cNvSpPr>
            <p:nvPr/>
          </p:nvSpPr>
          <p:spPr bwMode="auto">
            <a:xfrm>
              <a:off x="1421774"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32" name="Line 451"/>
            <p:cNvSpPr>
              <a:spLocks noChangeShapeType="1"/>
            </p:cNvSpPr>
            <p:nvPr/>
          </p:nvSpPr>
          <p:spPr bwMode="auto">
            <a:xfrm>
              <a:off x="1475852"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33" name="Line 452"/>
            <p:cNvSpPr>
              <a:spLocks noChangeShapeType="1"/>
            </p:cNvSpPr>
            <p:nvPr/>
          </p:nvSpPr>
          <p:spPr bwMode="auto">
            <a:xfrm>
              <a:off x="1531896" y="5455530"/>
              <a:ext cx="0" cy="6795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34" name="Line 453"/>
            <p:cNvSpPr>
              <a:spLocks noChangeShapeType="1"/>
            </p:cNvSpPr>
            <p:nvPr/>
          </p:nvSpPr>
          <p:spPr bwMode="auto">
            <a:xfrm>
              <a:off x="1585974"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35" name="Line 454"/>
            <p:cNvSpPr>
              <a:spLocks noChangeShapeType="1"/>
            </p:cNvSpPr>
            <p:nvPr/>
          </p:nvSpPr>
          <p:spPr bwMode="auto">
            <a:xfrm>
              <a:off x="1642018"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36" name="Line 455"/>
            <p:cNvSpPr>
              <a:spLocks noChangeShapeType="1"/>
            </p:cNvSpPr>
            <p:nvPr/>
          </p:nvSpPr>
          <p:spPr bwMode="auto">
            <a:xfrm>
              <a:off x="1696095"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37" name="Line 456"/>
            <p:cNvSpPr>
              <a:spLocks noChangeShapeType="1"/>
            </p:cNvSpPr>
            <p:nvPr/>
          </p:nvSpPr>
          <p:spPr bwMode="auto">
            <a:xfrm>
              <a:off x="1752139"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38" name="Line 457"/>
            <p:cNvSpPr>
              <a:spLocks noChangeShapeType="1"/>
            </p:cNvSpPr>
            <p:nvPr/>
          </p:nvSpPr>
          <p:spPr bwMode="auto">
            <a:xfrm>
              <a:off x="1806217" y="5455530"/>
              <a:ext cx="0" cy="6795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39" name="Line 458"/>
            <p:cNvSpPr>
              <a:spLocks noChangeShapeType="1"/>
            </p:cNvSpPr>
            <p:nvPr/>
          </p:nvSpPr>
          <p:spPr bwMode="auto">
            <a:xfrm>
              <a:off x="1862261"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40" name="Line 459"/>
            <p:cNvSpPr>
              <a:spLocks noChangeShapeType="1"/>
            </p:cNvSpPr>
            <p:nvPr/>
          </p:nvSpPr>
          <p:spPr bwMode="auto">
            <a:xfrm>
              <a:off x="1916339"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41" name="Line 460"/>
            <p:cNvSpPr>
              <a:spLocks noChangeShapeType="1"/>
            </p:cNvSpPr>
            <p:nvPr/>
          </p:nvSpPr>
          <p:spPr bwMode="auto">
            <a:xfrm>
              <a:off x="1972383"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42" name="Line 461"/>
            <p:cNvSpPr>
              <a:spLocks noChangeShapeType="1"/>
            </p:cNvSpPr>
            <p:nvPr/>
          </p:nvSpPr>
          <p:spPr bwMode="auto">
            <a:xfrm>
              <a:off x="2026460"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43" name="Line 462"/>
            <p:cNvSpPr>
              <a:spLocks noChangeShapeType="1"/>
            </p:cNvSpPr>
            <p:nvPr/>
          </p:nvSpPr>
          <p:spPr bwMode="auto">
            <a:xfrm>
              <a:off x="2081521" y="5455530"/>
              <a:ext cx="0" cy="6795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44" name="Line 463"/>
            <p:cNvSpPr>
              <a:spLocks noChangeShapeType="1"/>
            </p:cNvSpPr>
            <p:nvPr/>
          </p:nvSpPr>
          <p:spPr bwMode="auto">
            <a:xfrm>
              <a:off x="2136582"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45" name="Line 464"/>
            <p:cNvSpPr>
              <a:spLocks noChangeShapeType="1"/>
            </p:cNvSpPr>
            <p:nvPr/>
          </p:nvSpPr>
          <p:spPr bwMode="auto">
            <a:xfrm>
              <a:off x="2191643"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46" name="Line 465"/>
            <p:cNvSpPr>
              <a:spLocks noChangeShapeType="1"/>
            </p:cNvSpPr>
            <p:nvPr/>
          </p:nvSpPr>
          <p:spPr bwMode="auto">
            <a:xfrm>
              <a:off x="2246704"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47" name="Line 466"/>
            <p:cNvSpPr>
              <a:spLocks noChangeShapeType="1"/>
            </p:cNvSpPr>
            <p:nvPr/>
          </p:nvSpPr>
          <p:spPr bwMode="auto">
            <a:xfrm>
              <a:off x="2301765"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48" name="Line 467"/>
            <p:cNvSpPr>
              <a:spLocks noChangeShapeType="1"/>
            </p:cNvSpPr>
            <p:nvPr/>
          </p:nvSpPr>
          <p:spPr bwMode="auto">
            <a:xfrm>
              <a:off x="2355842" y="5455530"/>
              <a:ext cx="0" cy="6795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49" name="Line 468"/>
            <p:cNvSpPr>
              <a:spLocks noChangeShapeType="1"/>
            </p:cNvSpPr>
            <p:nvPr/>
          </p:nvSpPr>
          <p:spPr bwMode="auto">
            <a:xfrm>
              <a:off x="2411886" y="5511776"/>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50" name="Line 469"/>
            <p:cNvSpPr>
              <a:spLocks noChangeShapeType="1"/>
            </p:cNvSpPr>
            <p:nvPr/>
          </p:nvSpPr>
          <p:spPr bwMode="auto">
            <a:xfrm>
              <a:off x="2465964"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51" name="Line 470"/>
            <p:cNvSpPr>
              <a:spLocks noChangeShapeType="1"/>
            </p:cNvSpPr>
            <p:nvPr/>
          </p:nvSpPr>
          <p:spPr bwMode="auto">
            <a:xfrm>
              <a:off x="2522008"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52" name="Line 471"/>
            <p:cNvSpPr>
              <a:spLocks noChangeShapeType="1"/>
            </p:cNvSpPr>
            <p:nvPr/>
          </p:nvSpPr>
          <p:spPr bwMode="auto">
            <a:xfrm>
              <a:off x="2576086" y="5490064"/>
              <a:ext cx="0" cy="34533"/>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53" name="Line 472"/>
            <p:cNvSpPr>
              <a:spLocks noChangeShapeType="1"/>
            </p:cNvSpPr>
            <p:nvPr/>
          </p:nvSpPr>
          <p:spPr bwMode="auto">
            <a:xfrm>
              <a:off x="2513708" y="5455530"/>
              <a:ext cx="0" cy="6795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54" name="Line 473"/>
            <p:cNvSpPr>
              <a:spLocks noChangeShapeType="1"/>
            </p:cNvSpPr>
            <p:nvPr/>
          </p:nvSpPr>
          <p:spPr bwMode="auto">
            <a:xfrm>
              <a:off x="2513708" y="5455530"/>
              <a:ext cx="0" cy="6795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55" name="Freeform 474"/>
            <p:cNvSpPr>
              <a:spLocks noEditPoints="1"/>
            </p:cNvSpPr>
            <p:nvPr/>
          </p:nvSpPr>
          <p:spPr bwMode="auto">
            <a:xfrm>
              <a:off x="685335" y="5611487"/>
              <a:ext cx="43262" cy="82434"/>
            </a:xfrm>
            <a:custGeom>
              <a:avLst/>
              <a:gdLst>
                <a:gd name="T0" fmla="*/ 0 w 44"/>
                <a:gd name="T1" fmla="*/ 37 h 74"/>
                <a:gd name="T2" fmla="*/ 1 w 44"/>
                <a:gd name="T3" fmla="*/ 26 h 74"/>
                <a:gd name="T4" fmla="*/ 3 w 44"/>
                <a:gd name="T5" fmla="*/ 16 h 74"/>
                <a:gd name="T6" fmla="*/ 6 w 44"/>
                <a:gd name="T7" fmla="*/ 12 h 74"/>
                <a:gd name="T8" fmla="*/ 9 w 44"/>
                <a:gd name="T9" fmla="*/ 8 h 74"/>
                <a:gd name="T10" fmla="*/ 13 w 44"/>
                <a:gd name="T11" fmla="*/ 3 h 74"/>
                <a:gd name="T12" fmla="*/ 17 w 44"/>
                <a:gd name="T13" fmla="*/ 2 h 74"/>
                <a:gd name="T14" fmla="*/ 19 w 44"/>
                <a:gd name="T15" fmla="*/ 1 h 74"/>
                <a:gd name="T16" fmla="*/ 22 w 44"/>
                <a:gd name="T17" fmla="*/ 0 h 74"/>
                <a:gd name="T18" fmla="*/ 26 w 44"/>
                <a:gd name="T19" fmla="*/ 1 h 74"/>
                <a:gd name="T20" fmla="*/ 30 w 44"/>
                <a:gd name="T21" fmla="*/ 2 h 74"/>
                <a:gd name="T22" fmla="*/ 33 w 44"/>
                <a:gd name="T23" fmla="*/ 4 h 74"/>
                <a:gd name="T24" fmla="*/ 36 w 44"/>
                <a:gd name="T25" fmla="*/ 8 h 74"/>
                <a:gd name="T26" fmla="*/ 41 w 44"/>
                <a:gd name="T27" fmla="*/ 15 h 74"/>
                <a:gd name="T28" fmla="*/ 44 w 44"/>
                <a:gd name="T29" fmla="*/ 25 h 74"/>
                <a:gd name="T30" fmla="*/ 44 w 44"/>
                <a:gd name="T31" fmla="*/ 47 h 74"/>
                <a:gd name="T32" fmla="*/ 41 w 44"/>
                <a:gd name="T33" fmla="*/ 57 h 74"/>
                <a:gd name="T34" fmla="*/ 39 w 44"/>
                <a:gd name="T35" fmla="*/ 63 h 74"/>
                <a:gd name="T36" fmla="*/ 35 w 44"/>
                <a:gd name="T37" fmla="*/ 67 h 74"/>
                <a:gd name="T38" fmla="*/ 32 w 44"/>
                <a:gd name="T39" fmla="*/ 70 h 74"/>
                <a:gd name="T40" fmla="*/ 29 w 44"/>
                <a:gd name="T41" fmla="*/ 72 h 74"/>
                <a:gd name="T42" fmla="*/ 25 w 44"/>
                <a:gd name="T43" fmla="*/ 74 h 74"/>
                <a:gd name="T44" fmla="*/ 22 w 44"/>
                <a:gd name="T45" fmla="*/ 74 h 74"/>
                <a:gd name="T46" fmla="*/ 18 w 44"/>
                <a:gd name="T47" fmla="*/ 72 h 74"/>
                <a:gd name="T48" fmla="*/ 13 w 44"/>
                <a:gd name="T49" fmla="*/ 70 h 74"/>
                <a:gd name="T50" fmla="*/ 9 w 44"/>
                <a:gd name="T51" fmla="*/ 67 h 74"/>
                <a:gd name="T52" fmla="*/ 6 w 44"/>
                <a:gd name="T53" fmla="*/ 61 h 74"/>
                <a:gd name="T54" fmla="*/ 1 w 44"/>
                <a:gd name="T55" fmla="*/ 51 h 74"/>
                <a:gd name="T56" fmla="*/ 0 w 44"/>
                <a:gd name="T57" fmla="*/ 37 h 74"/>
                <a:gd name="T58" fmla="*/ 10 w 44"/>
                <a:gd name="T59" fmla="*/ 40 h 74"/>
                <a:gd name="T60" fmla="*/ 11 w 44"/>
                <a:gd name="T61" fmla="*/ 52 h 74"/>
                <a:gd name="T62" fmla="*/ 13 w 44"/>
                <a:gd name="T63" fmla="*/ 63 h 74"/>
                <a:gd name="T64" fmla="*/ 15 w 44"/>
                <a:gd name="T65" fmla="*/ 66 h 74"/>
                <a:gd name="T66" fmla="*/ 17 w 44"/>
                <a:gd name="T67" fmla="*/ 68 h 74"/>
                <a:gd name="T68" fmla="*/ 20 w 44"/>
                <a:gd name="T69" fmla="*/ 70 h 74"/>
                <a:gd name="T70" fmla="*/ 24 w 44"/>
                <a:gd name="T71" fmla="*/ 70 h 74"/>
                <a:gd name="T72" fmla="*/ 26 w 44"/>
                <a:gd name="T73" fmla="*/ 69 h 74"/>
                <a:gd name="T74" fmla="*/ 30 w 44"/>
                <a:gd name="T75" fmla="*/ 66 h 74"/>
                <a:gd name="T76" fmla="*/ 32 w 44"/>
                <a:gd name="T77" fmla="*/ 59 h 74"/>
                <a:gd name="T78" fmla="*/ 34 w 44"/>
                <a:gd name="T79" fmla="*/ 48 h 74"/>
                <a:gd name="T80" fmla="*/ 34 w 44"/>
                <a:gd name="T81" fmla="*/ 23 h 74"/>
                <a:gd name="T82" fmla="*/ 32 w 44"/>
                <a:gd name="T83" fmla="*/ 13 h 74"/>
                <a:gd name="T84" fmla="*/ 29 w 44"/>
                <a:gd name="T85" fmla="*/ 7 h 74"/>
                <a:gd name="T86" fmla="*/ 26 w 44"/>
                <a:gd name="T87" fmla="*/ 4 h 74"/>
                <a:gd name="T88" fmla="*/ 24 w 44"/>
                <a:gd name="T89" fmla="*/ 4 h 74"/>
                <a:gd name="T90" fmla="*/ 22 w 44"/>
                <a:gd name="T91" fmla="*/ 3 h 74"/>
                <a:gd name="T92" fmla="*/ 20 w 44"/>
                <a:gd name="T93" fmla="*/ 4 h 74"/>
                <a:gd name="T94" fmla="*/ 19 w 44"/>
                <a:gd name="T95" fmla="*/ 5 h 74"/>
                <a:gd name="T96" fmla="*/ 17 w 44"/>
                <a:gd name="T97" fmla="*/ 7 h 74"/>
                <a:gd name="T98" fmla="*/ 14 w 44"/>
                <a:gd name="T99" fmla="*/ 10 h 74"/>
                <a:gd name="T100" fmla="*/ 12 w 44"/>
                <a:gd name="T101" fmla="*/ 15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7"/>
                  </a:moveTo>
                  <a:lnTo>
                    <a:pt x="1" y="26"/>
                  </a:lnTo>
                  <a:lnTo>
                    <a:pt x="3" y="16"/>
                  </a:lnTo>
                  <a:lnTo>
                    <a:pt x="6" y="12"/>
                  </a:lnTo>
                  <a:lnTo>
                    <a:pt x="9" y="8"/>
                  </a:lnTo>
                  <a:lnTo>
                    <a:pt x="13" y="3"/>
                  </a:lnTo>
                  <a:lnTo>
                    <a:pt x="17" y="2"/>
                  </a:lnTo>
                  <a:lnTo>
                    <a:pt x="19" y="1"/>
                  </a:lnTo>
                  <a:lnTo>
                    <a:pt x="22" y="0"/>
                  </a:lnTo>
                  <a:lnTo>
                    <a:pt x="26" y="1"/>
                  </a:lnTo>
                  <a:lnTo>
                    <a:pt x="30" y="2"/>
                  </a:lnTo>
                  <a:lnTo>
                    <a:pt x="33" y="4"/>
                  </a:lnTo>
                  <a:lnTo>
                    <a:pt x="36" y="8"/>
                  </a:lnTo>
                  <a:lnTo>
                    <a:pt x="41" y="15"/>
                  </a:lnTo>
                  <a:lnTo>
                    <a:pt x="44" y="25"/>
                  </a:lnTo>
                  <a:lnTo>
                    <a:pt x="44" y="47"/>
                  </a:lnTo>
                  <a:lnTo>
                    <a:pt x="41" y="57"/>
                  </a:lnTo>
                  <a:lnTo>
                    <a:pt x="39" y="63"/>
                  </a:lnTo>
                  <a:lnTo>
                    <a:pt x="35" y="67"/>
                  </a:lnTo>
                  <a:lnTo>
                    <a:pt x="32" y="70"/>
                  </a:lnTo>
                  <a:lnTo>
                    <a:pt x="29" y="72"/>
                  </a:lnTo>
                  <a:lnTo>
                    <a:pt x="25" y="74"/>
                  </a:lnTo>
                  <a:lnTo>
                    <a:pt x="22" y="74"/>
                  </a:lnTo>
                  <a:lnTo>
                    <a:pt x="18" y="72"/>
                  </a:lnTo>
                  <a:lnTo>
                    <a:pt x="13" y="70"/>
                  </a:lnTo>
                  <a:lnTo>
                    <a:pt x="9" y="67"/>
                  </a:lnTo>
                  <a:lnTo>
                    <a:pt x="6" y="61"/>
                  </a:lnTo>
                  <a:lnTo>
                    <a:pt x="1" y="51"/>
                  </a:lnTo>
                  <a:lnTo>
                    <a:pt x="0" y="37"/>
                  </a:lnTo>
                  <a:close/>
                  <a:moveTo>
                    <a:pt x="10" y="40"/>
                  </a:moveTo>
                  <a:lnTo>
                    <a:pt x="11" y="52"/>
                  </a:lnTo>
                  <a:lnTo>
                    <a:pt x="13" y="63"/>
                  </a:lnTo>
                  <a:lnTo>
                    <a:pt x="15" y="66"/>
                  </a:lnTo>
                  <a:lnTo>
                    <a:pt x="17" y="68"/>
                  </a:lnTo>
                  <a:lnTo>
                    <a:pt x="20" y="70"/>
                  </a:lnTo>
                  <a:lnTo>
                    <a:pt x="24" y="70"/>
                  </a:lnTo>
                  <a:lnTo>
                    <a:pt x="26" y="69"/>
                  </a:lnTo>
                  <a:lnTo>
                    <a:pt x="30" y="66"/>
                  </a:lnTo>
                  <a:lnTo>
                    <a:pt x="32" y="59"/>
                  </a:lnTo>
                  <a:lnTo>
                    <a:pt x="34" y="48"/>
                  </a:lnTo>
                  <a:lnTo>
                    <a:pt x="34" y="23"/>
                  </a:lnTo>
                  <a:lnTo>
                    <a:pt x="32" y="13"/>
                  </a:lnTo>
                  <a:lnTo>
                    <a:pt x="29" y="7"/>
                  </a:lnTo>
                  <a:lnTo>
                    <a:pt x="26" y="4"/>
                  </a:lnTo>
                  <a:lnTo>
                    <a:pt x="24" y="4"/>
                  </a:lnTo>
                  <a:lnTo>
                    <a:pt x="22" y="3"/>
                  </a:lnTo>
                  <a:lnTo>
                    <a:pt x="20" y="4"/>
                  </a:lnTo>
                  <a:lnTo>
                    <a:pt x="19" y="5"/>
                  </a:lnTo>
                  <a:lnTo>
                    <a:pt x="17" y="7"/>
                  </a:lnTo>
                  <a:lnTo>
                    <a:pt x="14" y="10"/>
                  </a:lnTo>
                  <a:lnTo>
                    <a:pt x="12" y="15"/>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56" name="Freeform 475"/>
            <p:cNvSpPr>
              <a:spLocks/>
            </p:cNvSpPr>
            <p:nvPr/>
          </p:nvSpPr>
          <p:spPr bwMode="auto">
            <a:xfrm>
              <a:off x="935076" y="5612601"/>
              <a:ext cx="38346" cy="81320"/>
            </a:xfrm>
            <a:custGeom>
              <a:avLst/>
              <a:gdLst>
                <a:gd name="T0" fmla="*/ 39 w 39"/>
                <a:gd name="T1" fmla="*/ 0 h 73"/>
                <a:gd name="T2" fmla="*/ 35 w 39"/>
                <a:gd name="T3" fmla="*/ 9 h 73"/>
                <a:gd name="T4" fmla="*/ 14 w 39"/>
                <a:gd name="T5" fmla="*/ 9 h 73"/>
                <a:gd name="T6" fmla="*/ 10 w 39"/>
                <a:gd name="T7" fmla="*/ 19 h 73"/>
                <a:gd name="T8" fmla="*/ 23 w 39"/>
                <a:gd name="T9" fmla="*/ 22 h 73"/>
                <a:gd name="T10" fmla="*/ 32 w 39"/>
                <a:gd name="T11" fmla="*/ 30 h 73"/>
                <a:gd name="T12" fmla="*/ 35 w 39"/>
                <a:gd name="T13" fmla="*/ 33 h 73"/>
                <a:gd name="T14" fmla="*/ 37 w 39"/>
                <a:gd name="T15" fmla="*/ 36 h 73"/>
                <a:gd name="T16" fmla="*/ 38 w 39"/>
                <a:gd name="T17" fmla="*/ 41 h 73"/>
                <a:gd name="T18" fmla="*/ 38 w 39"/>
                <a:gd name="T19" fmla="*/ 50 h 73"/>
                <a:gd name="T20" fmla="*/ 35 w 39"/>
                <a:gd name="T21" fmla="*/ 59 h 73"/>
                <a:gd name="T22" fmla="*/ 33 w 39"/>
                <a:gd name="T23" fmla="*/ 63 h 73"/>
                <a:gd name="T24" fmla="*/ 31 w 39"/>
                <a:gd name="T25" fmla="*/ 65 h 73"/>
                <a:gd name="T26" fmla="*/ 27 w 39"/>
                <a:gd name="T27" fmla="*/ 67 h 73"/>
                <a:gd name="T28" fmla="*/ 23 w 39"/>
                <a:gd name="T29" fmla="*/ 69 h 73"/>
                <a:gd name="T30" fmla="*/ 20 w 39"/>
                <a:gd name="T31" fmla="*/ 71 h 73"/>
                <a:gd name="T32" fmla="*/ 15 w 39"/>
                <a:gd name="T33" fmla="*/ 73 h 73"/>
                <a:gd name="T34" fmla="*/ 6 w 39"/>
                <a:gd name="T35" fmla="*/ 73 h 73"/>
                <a:gd name="T36" fmla="*/ 4 w 39"/>
                <a:gd name="T37" fmla="*/ 71 h 73"/>
                <a:gd name="T38" fmla="*/ 3 w 39"/>
                <a:gd name="T39" fmla="*/ 70 h 73"/>
                <a:gd name="T40" fmla="*/ 1 w 39"/>
                <a:gd name="T41" fmla="*/ 69 h 73"/>
                <a:gd name="T42" fmla="*/ 0 w 39"/>
                <a:gd name="T43" fmla="*/ 67 h 73"/>
                <a:gd name="T44" fmla="*/ 0 w 39"/>
                <a:gd name="T45" fmla="*/ 64 h 73"/>
                <a:gd name="T46" fmla="*/ 1 w 39"/>
                <a:gd name="T47" fmla="*/ 64 h 73"/>
                <a:gd name="T48" fmla="*/ 3 w 39"/>
                <a:gd name="T49" fmla="*/ 63 h 73"/>
                <a:gd name="T50" fmla="*/ 6 w 39"/>
                <a:gd name="T51" fmla="*/ 63 h 73"/>
                <a:gd name="T52" fmla="*/ 9 w 39"/>
                <a:gd name="T53" fmla="*/ 64 h 73"/>
                <a:gd name="T54" fmla="*/ 10 w 39"/>
                <a:gd name="T55" fmla="*/ 65 h 73"/>
                <a:gd name="T56" fmla="*/ 12 w 39"/>
                <a:gd name="T57" fmla="*/ 66 h 73"/>
                <a:gd name="T58" fmla="*/ 15 w 39"/>
                <a:gd name="T59" fmla="*/ 67 h 73"/>
                <a:gd name="T60" fmla="*/ 21 w 39"/>
                <a:gd name="T61" fmla="*/ 67 h 73"/>
                <a:gd name="T62" fmla="*/ 27 w 39"/>
                <a:gd name="T63" fmla="*/ 63 h 73"/>
                <a:gd name="T64" fmla="*/ 31 w 39"/>
                <a:gd name="T65" fmla="*/ 59 h 73"/>
                <a:gd name="T66" fmla="*/ 32 w 39"/>
                <a:gd name="T67" fmla="*/ 56 h 73"/>
                <a:gd name="T68" fmla="*/ 32 w 39"/>
                <a:gd name="T69" fmla="*/ 48 h 73"/>
                <a:gd name="T70" fmla="*/ 29 w 39"/>
                <a:gd name="T71" fmla="*/ 42 h 73"/>
                <a:gd name="T72" fmla="*/ 25 w 39"/>
                <a:gd name="T73" fmla="*/ 37 h 73"/>
                <a:gd name="T74" fmla="*/ 23 w 39"/>
                <a:gd name="T75" fmla="*/ 34 h 73"/>
                <a:gd name="T76" fmla="*/ 21 w 39"/>
                <a:gd name="T77" fmla="*/ 32 h 73"/>
                <a:gd name="T78" fmla="*/ 16 w 39"/>
                <a:gd name="T79" fmla="*/ 31 h 73"/>
                <a:gd name="T80" fmla="*/ 13 w 39"/>
                <a:gd name="T81" fmla="*/ 30 h 73"/>
                <a:gd name="T82" fmla="*/ 8 w 39"/>
                <a:gd name="T83" fmla="*/ 29 h 73"/>
                <a:gd name="T84" fmla="*/ 2 w 39"/>
                <a:gd name="T85" fmla="*/ 29 h 73"/>
                <a:gd name="T86" fmla="*/ 15 w 39"/>
                <a:gd name="T87" fmla="*/ 0 h 73"/>
                <a:gd name="T88" fmla="*/ 39 w 39"/>
                <a:gd name="T89" fmla="*/ 0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
                <a:gd name="T136" fmla="*/ 0 h 73"/>
                <a:gd name="T137" fmla="*/ 39 w 39"/>
                <a:gd name="T138" fmla="*/ 73 h 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 h="73">
                  <a:moveTo>
                    <a:pt x="39" y="0"/>
                  </a:moveTo>
                  <a:lnTo>
                    <a:pt x="35" y="9"/>
                  </a:lnTo>
                  <a:lnTo>
                    <a:pt x="14" y="9"/>
                  </a:lnTo>
                  <a:lnTo>
                    <a:pt x="10" y="19"/>
                  </a:lnTo>
                  <a:lnTo>
                    <a:pt x="23" y="22"/>
                  </a:lnTo>
                  <a:lnTo>
                    <a:pt x="32" y="30"/>
                  </a:lnTo>
                  <a:lnTo>
                    <a:pt x="35" y="33"/>
                  </a:lnTo>
                  <a:lnTo>
                    <a:pt x="37" y="36"/>
                  </a:lnTo>
                  <a:lnTo>
                    <a:pt x="38" y="41"/>
                  </a:lnTo>
                  <a:lnTo>
                    <a:pt x="38" y="50"/>
                  </a:lnTo>
                  <a:lnTo>
                    <a:pt x="35" y="59"/>
                  </a:lnTo>
                  <a:lnTo>
                    <a:pt x="33" y="63"/>
                  </a:lnTo>
                  <a:lnTo>
                    <a:pt x="31" y="65"/>
                  </a:lnTo>
                  <a:lnTo>
                    <a:pt x="27" y="67"/>
                  </a:lnTo>
                  <a:lnTo>
                    <a:pt x="23" y="69"/>
                  </a:lnTo>
                  <a:lnTo>
                    <a:pt x="20" y="71"/>
                  </a:lnTo>
                  <a:lnTo>
                    <a:pt x="15" y="73"/>
                  </a:lnTo>
                  <a:lnTo>
                    <a:pt x="6" y="73"/>
                  </a:lnTo>
                  <a:lnTo>
                    <a:pt x="4" y="71"/>
                  </a:lnTo>
                  <a:lnTo>
                    <a:pt x="3" y="70"/>
                  </a:lnTo>
                  <a:lnTo>
                    <a:pt x="1" y="69"/>
                  </a:lnTo>
                  <a:lnTo>
                    <a:pt x="0" y="67"/>
                  </a:lnTo>
                  <a:lnTo>
                    <a:pt x="0" y="64"/>
                  </a:lnTo>
                  <a:lnTo>
                    <a:pt x="1" y="64"/>
                  </a:lnTo>
                  <a:lnTo>
                    <a:pt x="3" y="63"/>
                  </a:lnTo>
                  <a:lnTo>
                    <a:pt x="6" y="63"/>
                  </a:lnTo>
                  <a:lnTo>
                    <a:pt x="9" y="64"/>
                  </a:lnTo>
                  <a:lnTo>
                    <a:pt x="10" y="65"/>
                  </a:lnTo>
                  <a:lnTo>
                    <a:pt x="12" y="66"/>
                  </a:lnTo>
                  <a:lnTo>
                    <a:pt x="15" y="67"/>
                  </a:lnTo>
                  <a:lnTo>
                    <a:pt x="21" y="67"/>
                  </a:lnTo>
                  <a:lnTo>
                    <a:pt x="27" y="63"/>
                  </a:lnTo>
                  <a:lnTo>
                    <a:pt x="31" y="59"/>
                  </a:lnTo>
                  <a:lnTo>
                    <a:pt x="32" y="56"/>
                  </a:lnTo>
                  <a:lnTo>
                    <a:pt x="32" y="48"/>
                  </a:lnTo>
                  <a:lnTo>
                    <a:pt x="29" y="42"/>
                  </a:lnTo>
                  <a:lnTo>
                    <a:pt x="25" y="37"/>
                  </a:lnTo>
                  <a:lnTo>
                    <a:pt x="23" y="34"/>
                  </a:lnTo>
                  <a:lnTo>
                    <a:pt x="21" y="32"/>
                  </a:lnTo>
                  <a:lnTo>
                    <a:pt x="16" y="31"/>
                  </a:lnTo>
                  <a:lnTo>
                    <a:pt x="13" y="30"/>
                  </a:lnTo>
                  <a:lnTo>
                    <a:pt x="8" y="29"/>
                  </a:lnTo>
                  <a:lnTo>
                    <a:pt x="2" y="29"/>
                  </a:lnTo>
                  <a:lnTo>
                    <a:pt x="15" y="0"/>
                  </a:lnTo>
                  <a:lnTo>
                    <a:pt x="3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57" name="Freeform 476"/>
            <p:cNvSpPr>
              <a:spLocks noEditPoints="1"/>
            </p:cNvSpPr>
            <p:nvPr/>
          </p:nvSpPr>
          <p:spPr bwMode="auto">
            <a:xfrm>
              <a:off x="987187" y="5611487"/>
              <a:ext cx="42279" cy="82434"/>
            </a:xfrm>
            <a:custGeom>
              <a:avLst/>
              <a:gdLst>
                <a:gd name="T0" fmla="*/ 0 w 43"/>
                <a:gd name="T1" fmla="*/ 37 h 74"/>
                <a:gd name="T2" fmla="*/ 0 w 43"/>
                <a:gd name="T3" fmla="*/ 26 h 74"/>
                <a:gd name="T4" fmla="*/ 3 w 43"/>
                <a:gd name="T5" fmla="*/ 16 h 74"/>
                <a:gd name="T6" fmla="*/ 5 w 43"/>
                <a:gd name="T7" fmla="*/ 12 h 74"/>
                <a:gd name="T8" fmla="*/ 8 w 43"/>
                <a:gd name="T9" fmla="*/ 8 h 74"/>
                <a:gd name="T10" fmla="*/ 13 w 43"/>
                <a:gd name="T11" fmla="*/ 3 h 74"/>
                <a:gd name="T12" fmla="*/ 16 w 43"/>
                <a:gd name="T13" fmla="*/ 2 h 74"/>
                <a:gd name="T14" fmla="*/ 18 w 43"/>
                <a:gd name="T15" fmla="*/ 1 h 74"/>
                <a:gd name="T16" fmla="*/ 22 w 43"/>
                <a:gd name="T17" fmla="*/ 0 h 74"/>
                <a:gd name="T18" fmla="*/ 25 w 43"/>
                <a:gd name="T19" fmla="*/ 1 h 74"/>
                <a:gd name="T20" fmla="*/ 29 w 43"/>
                <a:gd name="T21" fmla="*/ 2 h 74"/>
                <a:gd name="T22" fmla="*/ 33 w 43"/>
                <a:gd name="T23" fmla="*/ 4 h 74"/>
                <a:gd name="T24" fmla="*/ 36 w 43"/>
                <a:gd name="T25" fmla="*/ 8 h 74"/>
                <a:gd name="T26" fmla="*/ 40 w 43"/>
                <a:gd name="T27" fmla="*/ 15 h 74"/>
                <a:gd name="T28" fmla="*/ 42 w 43"/>
                <a:gd name="T29" fmla="*/ 25 h 74"/>
                <a:gd name="T30" fmla="*/ 43 w 43"/>
                <a:gd name="T31" fmla="*/ 36 h 74"/>
                <a:gd name="T32" fmla="*/ 42 w 43"/>
                <a:gd name="T33" fmla="*/ 47 h 74"/>
                <a:gd name="T34" fmla="*/ 40 w 43"/>
                <a:gd name="T35" fmla="*/ 57 h 74"/>
                <a:gd name="T36" fmla="*/ 38 w 43"/>
                <a:gd name="T37" fmla="*/ 63 h 74"/>
                <a:gd name="T38" fmla="*/ 35 w 43"/>
                <a:gd name="T39" fmla="*/ 67 h 74"/>
                <a:gd name="T40" fmla="*/ 31 w 43"/>
                <a:gd name="T41" fmla="*/ 70 h 74"/>
                <a:gd name="T42" fmla="*/ 26 w 43"/>
                <a:gd name="T43" fmla="*/ 72 h 74"/>
                <a:gd name="T44" fmla="*/ 22 w 43"/>
                <a:gd name="T45" fmla="*/ 74 h 74"/>
                <a:gd name="T46" fmla="*/ 17 w 43"/>
                <a:gd name="T47" fmla="*/ 72 h 74"/>
                <a:gd name="T48" fmla="*/ 12 w 43"/>
                <a:gd name="T49" fmla="*/ 70 h 74"/>
                <a:gd name="T50" fmla="*/ 8 w 43"/>
                <a:gd name="T51" fmla="*/ 67 h 74"/>
                <a:gd name="T52" fmla="*/ 5 w 43"/>
                <a:gd name="T53" fmla="*/ 61 h 74"/>
                <a:gd name="T54" fmla="*/ 1 w 43"/>
                <a:gd name="T55" fmla="*/ 51 h 74"/>
                <a:gd name="T56" fmla="*/ 0 w 43"/>
                <a:gd name="T57" fmla="*/ 37 h 74"/>
                <a:gd name="T58" fmla="*/ 9 w 43"/>
                <a:gd name="T59" fmla="*/ 40 h 74"/>
                <a:gd name="T60" fmla="*/ 9 w 43"/>
                <a:gd name="T61" fmla="*/ 52 h 74"/>
                <a:gd name="T62" fmla="*/ 13 w 43"/>
                <a:gd name="T63" fmla="*/ 63 h 74"/>
                <a:gd name="T64" fmla="*/ 14 w 43"/>
                <a:gd name="T65" fmla="*/ 66 h 74"/>
                <a:gd name="T66" fmla="*/ 18 w 43"/>
                <a:gd name="T67" fmla="*/ 70 h 74"/>
                <a:gd name="T68" fmla="*/ 24 w 43"/>
                <a:gd name="T69" fmla="*/ 70 h 74"/>
                <a:gd name="T70" fmla="*/ 25 w 43"/>
                <a:gd name="T71" fmla="*/ 69 h 74"/>
                <a:gd name="T72" fmla="*/ 27 w 43"/>
                <a:gd name="T73" fmla="*/ 68 h 74"/>
                <a:gd name="T74" fmla="*/ 29 w 43"/>
                <a:gd name="T75" fmla="*/ 66 h 74"/>
                <a:gd name="T76" fmla="*/ 31 w 43"/>
                <a:gd name="T77" fmla="*/ 59 h 74"/>
                <a:gd name="T78" fmla="*/ 33 w 43"/>
                <a:gd name="T79" fmla="*/ 48 h 74"/>
                <a:gd name="T80" fmla="*/ 34 w 43"/>
                <a:gd name="T81" fmla="*/ 34 h 74"/>
                <a:gd name="T82" fmla="*/ 33 w 43"/>
                <a:gd name="T83" fmla="*/ 23 h 74"/>
                <a:gd name="T84" fmla="*/ 31 w 43"/>
                <a:gd name="T85" fmla="*/ 13 h 74"/>
                <a:gd name="T86" fmla="*/ 28 w 43"/>
                <a:gd name="T87" fmla="*/ 7 h 74"/>
                <a:gd name="T88" fmla="*/ 27 w 43"/>
                <a:gd name="T89" fmla="*/ 5 h 74"/>
                <a:gd name="T90" fmla="*/ 25 w 43"/>
                <a:gd name="T91" fmla="*/ 4 h 74"/>
                <a:gd name="T92" fmla="*/ 22 w 43"/>
                <a:gd name="T93" fmla="*/ 3 h 74"/>
                <a:gd name="T94" fmla="*/ 17 w 43"/>
                <a:gd name="T95" fmla="*/ 5 h 74"/>
                <a:gd name="T96" fmla="*/ 16 w 43"/>
                <a:gd name="T97" fmla="*/ 7 h 74"/>
                <a:gd name="T98" fmla="*/ 14 w 43"/>
                <a:gd name="T99" fmla="*/ 10 h 74"/>
                <a:gd name="T100" fmla="*/ 12 w 43"/>
                <a:gd name="T101" fmla="*/ 15 h 74"/>
                <a:gd name="T102" fmla="*/ 11 w 43"/>
                <a:gd name="T103" fmla="*/ 20 h 74"/>
                <a:gd name="T104" fmla="*/ 9 w 43"/>
                <a:gd name="T105" fmla="*/ 30 h 74"/>
                <a:gd name="T106" fmla="*/ 9 w 43"/>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
                <a:gd name="T163" fmla="*/ 0 h 74"/>
                <a:gd name="T164" fmla="*/ 43 w 43"/>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 h="74">
                  <a:moveTo>
                    <a:pt x="0" y="37"/>
                  </a:moveTo>
                  <a:lnTo>
                    <a:pt x="0" y="26"/>
                  </a:lnTo>
                  <a:lnTo>
                    <a:pt x="3" y="16"/>
                  </a:lnTo>
                  <a:lnTo>
                    <a:pt x="5" y="12"/>
                  </a:lnTo>
                  <a:lnTo>
                    <a:pt x="8" y="8"/>
                  </a:lnTo>
                  <a:lnTo>
                    <a:pt x="13" y="3"/>
                  </a:lnTo>
                  <a:lnTo>
                    <a:pt x="16" y="2"/>
                  </a:lnTo>
                  <a:lnTo>
                    <a:pt x="18" y="1"/>
                  </a:lnTo>
                  <a:lnTo>
                    <a:pt x="22" y="0"/>
                  </a:lnTo>
                  <a:lnTo>
                    <a:pt x="25" y="1"/>
                  </a:lnTo>
                  <a:lnTo>
                    <a:pt x="29" y="2"/>
                  </a:lnTo>
                  <a:lnTo>
                    <a:pt x="33" y="4"/>
                  </a:lnTo>
                  <a:lnTo>
                    <a:pt x="36" y="8"/>
                  </a:lnTo>
                  <a:lnTo>
                    <a:pt x="40" y="15"/>
                  </a:lnTo>
                  <a:lnTo>
                    <a:pt x="42" y="25"/>
                  </a:lnTo>
                  <a:lnTo>
                    <a:pt x="43" y="36"/>
                  </a:lnTo>
                  <a:lnTo>
                    <a:pt x="42" y="47"/>
                  </a:lnTo>
                  <a:lnTo>
                    <a:pt x="40" y="57"/>
                  </a:lnTo>
                  <a:lnTo>
                    <a:pt x="38" y="63"/>
                  </a:lnTo>
                  <a:lnTo>
                    <a:pt x="35" y="67"/>
                  </a:lnTo>
                  <a:lnTo>
                    <a:pt x="31" y="70"/>
                  </a:lnTo>
                  <a:lnTo>
                    <a:pt x="26" y="72"/>
                  </a:lnTo>
                  <a:lnTo>
                    <a:pt x="22" y="74"/>
                  </a:lnTo>
                  <a:lnTo>
                    <a:pt x="17" y="72"/>
                  </a:lnTo>
                  <a:lnTo>
                    <a:pt x="12" y="70"/>
                  </a:lnTo>
                  <a:lnTo>
                    <a:pt x="8" y="67"/>
                  </a:lnTo>
                  <a:lnTo>
                    <a:pt x="5" y="61"/>
                  </a:lnTo>
                  <a:lnTo>
                    <a:pt x="1" y="51"/>
                  </a:lnTo>
                  <a:lnTo>
                    <a:pt x="0" y="37"/>
                  </a:lnTo>
                  <a:close/>
                  <a:moveTo>
                    <a:pt x="9" y="40"/>
                  </a:moveTo>
                  <a:lnTo>
                    <a:pt x="9" y="52"/>
                  </a:lnTo>
                  <a:lnTo>
                    <a:pt x="13" y="63"/>
                  </a:lnTo>
                  <a:lnTo>
                    <a:pt x="14" y="66"/>
                  </a:lnTo>
                  <a:lnTo>
                    <a:pt x="18" y="70"/>
                  </a:lnTo>
                  <a:lnTo>
                    <a:pt x="24" y="70"/>
                  </a:lnTo>
                  <a:lnTo>
                    <a:pt x="25" y="69"/>
                  </a:lnTo>
                  <a:lnTo>
                    <a:pt x="27" y="68"/>
                  </a:lnTo>
                  <a:lnTo>
                    <a:pt x="29" y="66"/>
                  </a:lnTo>
                  <a:lnTo>
                    <a:pt x="31" y="59"/>
                  </a:lnTo>
                  <a:lnTo>
                    <a:pt x="33" y="48"/>
                  </a:lnTo>
                  <a:lnTo>
                    <a:pt x="34" y="34"/>
                  </a:lnTo>
                  <a:lnTo>
                    <a:pt x="33" y="23"/>
                  </a:lnTo>
                  <a:lnTo>
                    <a:pt x="31" y="13"/>
                  </a:lnTo>
                  <a:lnTo>
                    <a:pt x="28" y="7"/>
                  </a:lnTo>
                  <a:lnTo>
                    <a:pt x="27" y="5"/>
                  </a:lnTo>
                  <a:lnTo>
                    <a:pt x="25" y="4"/>
                  </a:lnTo>
                  <a:lnTo>
                    <a:pt x="22" y="3"/>
                  </a:lnTo>
                  <a:lnTo>
                    <a:pt x="17" y="5"/>
                  </a:lnTo>
                  <a:lnTo>
                    <a:pt x="16" y="7"/>
                  </a:lnTo>
                  <a:lnTo>
                    <a:pt x="14" y="10"/>
                  </a:lnTo>
                  <a:lnTo>
                    <a:pt x="12" y="15"/>
                  </a:lnTo>
                  <a:lnTo>
                    <a:pt x="11" y="20"/>
                  </a:lnTo>
                  <a:lnTo>
                    <a:pt x="9" y="30"/>
                  </a:lnTo>
                  <a:lnTo>
                    <a:pt x="9"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58" name="Freeform 477"/>
            <p:cNvSpPr>
              <a:spLocks/>
            </p:cNvSpPr>
            <p:nvPr/>
          </p:nvSpPr>
          <p:spPr bwMode="auto">
            <a:xfrm>
              <a:off x="1189732" y="5611487"/>
              <a:ext cx="27530" cy="80206"/>
            </a:xfrm>
            <a:custGeom>
              <a:avLst/>
              <a:gdLst>
                <a:gd name="T0" fmla="*/ 0 w 28"/>
                <a:gd name="T1" fmla="*/ 8 h 72"/>
                <a:gd name="T2" fmla="*/ 17 w 28"/>
                <a:gd name="T3" fmla="*/ 0 h 72"/>
                <a:gd name="T4" fmla="*/ 19 w 28"/>
                <a:gd name="T5" fmla="*/ 0 h 72"/>
                <a:gd name="T6" fmla="*/ 19 w 28"/>
                <a:gd name="T7" fmla="*/ 68 h 72"/>
                <a:gd name="T8" fmla="*/ 21 w 28"/>
                <a:gd name="T9" fmla="*/ 70 h 72"/>
                <a:gd name="T10" fmla="*/ 23 w 28"/>
                <a:gd name="T11" fmla="*/ 71 h 72"/>
                <a:gd name="T12" fmla="*/ 28 w 28"/>
                <a:gd name="T13" fmla="*/ 71 h 72"/>
                <a:gd name="T14" fmla="*/ 28 w 28"/>
                <a:gd name="T15" fmla="*/ 72 h 72"/>
                <a:gd name="T16" fmla="*/ 1 w 28"/>
                <a:gd name="T17" fmla="*/ 72 h 72"/>
                <a:gd name="T18" fmla="*/ 1 w 28"/>
                <a:gd name="T19" fmla="*/ 71 h 72"/>
                <a:gd name="T20" fmla="*/ 7 w 28"/>
                <a:gd name="T21" fmla="*/ 71 h 72"/>
                <a:gd name="T22" fmla="*/ 8 w 28"/>
                <a:gd name="T23" fmla="*/ 70 h 72"/>
                <a:gd name="T24" fmla="*/ 9 w 28"/>
                <a:gd name="T25" fmla="*/ 70 h 72"/>
                <a:gd name="T26" fmla="*/ 9 w 28"/>
                <a:gd name="T27" fmla="*/ 68 h 72"/>
                <a:gd name="T28" fmla="*/ 10 w 28"/>
                <a:gd name="T29" fmla="*/ 67 h 72"/>
                <a:gd name="T30" fmla="*/ 10 w 28"/>
                <a:gd name="T31" fmla="*/ 10 h 72"/>
                <a:gd name="T32" fmla="*/ 9 w 28"/>
                <a:gd name="T33" fmla="*/ 10 h 72"/>
                <a:gd name="T34" fmla="*/ 9 w 28"/>
                <a:gd name="T35" fmla="*/ 9 h 72"/>
                <a:gd name="T36" fmla="*/ 8 w 28"/>
                <a:gd name="T37" fmla="*/ 8 h 72"/>
                <a:gd name="T38" fmla="*/ 4 w 28"/>
                <a:gd name="T39" fmla="*/ 8 h 72"/>
                <a:gd name="T40" fmla="*/ 3 w 28"/>
                <a:gd name="T41" fmla="*/ 9 h 72"/>
                <a:gd name="T42" fmla="*/ 1 w 28"/>
                <a:gd name="T43" fmla="*/ 9 h 72"/>
                <a:gd name="T44" fmla="*/ 0 w 28"/>
                <a:gd name="T45" fmla="*/ 8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72"/>
                <a:gd name="T71" fmla="*/ 28 w 2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72">
                  <a:moveTo>
                    <a:pt x="0" y="8"/>
                  </a:moveTo>
                  <a:lnTo>
                    <a:pt x="17" y="0"/>
                  </a:lnTo>
                  <a:lnTo>
                    <a:pt x="19" y="0"/>
                  </a:lnTo>
                  <a:lnTo>
                    <a:pt x="19" y="68"/>
                  </a:lnTo>
                  <a:lnTo>
                    <a:pt x="21" y="70"/>
                  </a:lnTo>
                  <a:lnTo>
                    <a:pt x="23" y="71"/>
                  </a:lnTo>
                  <a:lnTo>
                    <a:pt x="28" y="71"/>
                  </a:lnTo>
                  <a:lnTo>
                    <a:pt x="28" y="72"/>
                  </a:lnTo>
                  <a:lnTo>
                    <a:pt x="1" y="72"/>
                  </a:lnTo>
                  <a:lnTo>
                    <a:pt x="1" y="71"/>
                  </a:lnTo>
                  <a:lnTo>
                    <a:pt x="7" y="71"/>
                  </a:lnTo>
                  <a:lnTo>
                    <a:pt x="8" y="70"/>
                  </a:lnTo>
                  <a:lnTo>
                    <a:pt x="9" y="70"/>
                  </a:lnTo>
                  <a:lnTo>
                    <a:pt x="9" y="68"/>
                  </a:lnTo>
                  <a:lnTo>
                    <a:pt x="10" y="67"/>
                  </a:lnTo>
                  <a:lnTo>
                    <a:pt x="10" y="10"/>
                  </a:lnTo>
                  <a:lnTo>
                    <a:pt x="9" y="10"/>
                  </a:lnTo>
                  <a:lnTo>
                    <a:pt x="9" y="9"/>
                  </a:lnTo>
                  <a:lnTo>
                    <a:pt x="8" y="8"/>
                  </a:lnTo>
                  <a:lnTo>
                    <a:pt x="4" y="8"/>
                  </a:lnTo>
                  <a:lnTo>
                    <a:pt x="3" y="9"/>
                  </a:lnTo>
                  <a:lnTo>
                    <a:pt x="1" y="9"/>
                  </a:lnTo>
                  <a:lnTo>
                    <a:pt x="0" y="8"/>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59" name="Freeform 478"/>
            <p:cNvSpPr>
              <a:spLocks noEditPoints="1"/>
            </p:cNvSpPr>
            <p:nvPr/>
          </p:nvSpPr>
          <p:spPr bwMode="auto">
            <a:xfrm>
              <a:off x="1234961" y="5611487"/>
              <a:ext cx="43262" cy="82434"/>
            </a:xfrm>
            <a:custGeom>
              <a:avLst/>
              <a:gdLst>
                <a:gd name="T0" fmla="*/ 0 w 44"/>
                <a:gd name="T1" fmla="*/ 37 h 74"/>
                <a:gd name="T2" fmla="*/ 0 w 44"/>
                <a:gd name="T3" fmla="*/ 26 h 74"/>
                <a:gd name="T4" fmla="*/ 3 w 44"/>
                <a:gd name="T5" fmla="*/ 16 h 74"/>
                <a:gd name="T6" fmla="*/ 6 w 44"/>
                <a:gd name="T7" fmla="*/ 12 h 74"/>
                <a:gd name="T8" fmla="*/ 9 w 44"/>
                <a:gd name="T9" fmla="*/ 8 h 74"/>
                <a:gd name="T10" fmla="*/ 13 w 44"/>
                <a:gd name="T11" fmla="*/ 3 h 74"/>
                <a:gd name="T12" fmla="*/ 17 w 44"/>
                <a:gd name="T13" fmla="*/ 2 h 74"/>
                <a:gd name="T14" fmla="*/ 19 w 44"/>
                <a:gd name="T15" fmla="*/ 1 h 74"/>
                <a:gd name="T16" fmla="*/ 22 w 44"/>
                <a:gd name="T17" fmla="*/ 0 h 74"/>
                <a:gd name="T18" fmla="*/ 25 w 44"/>
                <a:gd name="T19" fmla="*/ 1 h 74"/>
                <a:gd name="T20" fmla="*/ 30 w 44"/>
                <a:gd name="T21" fmla="*/ 2 h 74"/>
                <a:gd name="T22" fmla="*/ 33 w 44"/>
                <a:gd name="T23" fmla="*/ 4 h 74"/>
                <a:gd name="T24" fmla="*/ 36 w 44"/>
                <a:gd name="T25" fmla="*/ 8 h 74"/>
                <a:gd name="T26" fmla="*/ 41 w 44"/>
                <a:gd name="T27" fmla="*/ 15 h 74"/>
                <a:gd name="T28" fmla="*/ 43 w 44"/>
                <a:gd name="T29" fmla="*/ 25 h 74"/>
                <a:gd name="T30" fmla="*/ 44 w 44"/>
                <a:gd name="T31" fmla="*/ 36 h 74"/>
                <a:gd name="T32" fmla="*/ 43 w 44"/>
                <a:gd name="T33" fmla="*/ 47 h 74"/>
                <a:gd name="T34" fmla="*/ 41 w 44"/>
                <a:gd name="T35" fmla="*/ 57 h 74"/>
                <a:gd name="T36" fmla="*/ 39 w 44"/>
                <a:gd name="T37" fmla="*/ 63 h 74"/>
                <a:gd name="T38" fmla="*/ 35 w 44"/>
                <a:gd name="T39" fmla="*/ 67 h 74"/>
                <a:gd name="T40" fmla="*/ 32 w 44"/>
                <a:gd name="T41" fmla="*/ 70 h 74"/>
                <a:gd name="T42" fmla="*/ 27 w 44"/>
                <a:gd name="T43" fmla="*/ 72 h 74"/>
                <a:gd name="T44" fmla="*/ 22 w 44"/>
                <a:gd name="T45" fmla="*/ 74 h 74"/>
                <a:gd name="T46" fmla="*/ 18 w 44"/>
                <a:gd name="T47" fmla="*/ 72 h 74"/>
                <a:gd name="T48" fmla="*/ 12 w 44"/>
                <a:gd name="T49" fmla="*/ 70 h 74"/>
                <a:gd name="T50" fmla="*/ 9 w 44"/>
                <a:gd name="T51" fmla="*/ 67 h 74"/>
                <a:gd name="T52" fmla="*/ 6 w 44"/>
                <a:gd name="T53" fmla="*/ 61 h 74"/>
                <a:gd name="T54" fmla="*/ 1 w 44"/>
                <a:gd name="T55" fmla="*/ 51 h 74"/>
                <a:gd name="T56" fmla="*/ 0 w 44"/>
                <a:gd name="T57" fmla="*/ 37 h 74"/>
                <a:gd name="T58" fmla="*/ 10 w 44"/>
                <a:gd name="T59" fmla="*/ 40 h 74"/>
                <a:gd name="T60" fmla="*/ 10 w 44"/>
                <a:gd name="T61" fmla="*/ 52 h 74"/>
                <a:gd name="T62" fmla="*/ 13 w 44"/>
                <a:gd name="T63" fmla="*/ 63 h 74"/>
                <a:gd name="T64" fmla="*/ 14 w 44"/>
                <a:gd name="T65" fmla="*/ 66 h 74"/>
                <a:gd name="T66" fmla="*/ 19 w 44"/>
                <a:gd name="T67" fmla="*/ 70 h 74"/>
                <a:gd name="T68" fmla="*/ 24 w 44"/>
                <a:gd name="T69" fmla="*/ 70 h 74"/>
                <a:gd name="T70" fmla="*/ 25 w 44"/>
                <a:gd name="T71" fmla="*/ 69 h 74"/>
                <a:gd name="T72" fmla="*/ 28 w 44"/>
                <a:gd name="T73" fmla="*/ 68 h 74"/>
                <a:gd name="T74" fmla="*/ 30 w 44"/>
                <a:gd name="T75" fmla="*/ 66 h 74"/>
                <a:gd name="T76" fmla="*/ 32 w 44"/>
                <a:gd name="T77" fmla="*/ 59 h 74"/>
                <a:gd name="T78" fmla="*/ 33 w 44"/>
                <a:gd name="T79" fmla="*/ 48 h 74"/>
                <a:gd name="T80" fmla="*/ 34 w 44"/>
                <a:gd name="T81" fmla="*/ 34 h 74"/>
                <a:gd name="T82" fmla="*/ 33 w 44"/>
                <a:gd name="T83" fmla="*/ 23 h 74"/>
                <a:gd name="T84" fmla="*/ 32 w 44"/>
                <a:gd name="T85" fmla="*/ 13 h 74"/>
                <a:gd name="T86" fmla="*/ 29 w 44"/>
                <a:gd name="T87" fmla="*/ 7 h 74"/>
                <a:gd name="T88" fmla="*/ 28 w 44"/>
                <a:gd name="T89" fmla="*/ 5 h 74"/>
                <a:gd name="T90" fmla="*/ 25 w 44"/>
                <a:gd name="T91" fmla="*/ 4 h 74"/>
                <a:gd name="T92" fmla="*/ 22 w 44"/>
                <a:gd name="T93" fmla="*/ 3 h 74"/>
                <a:gd name="T94" fmla="*/ 18 w 44"/>
                <a:gd name="T95" fmla="*/ 5 h 74"/>
                <a:gd name="T96" fmla="*/ 17 w 44"/>
                <a:gd name="T97" fmla="*/ 7 h 74"/>
                <a:gd name="T98" fmla="*/ 14 w 44"/>
                <a:gd name="T99" fmla="*/ 10 h 74"/>
                <a:gd name="T100" fmla="*/ 12 w 44"/>
                <a:gd name="T101" fmla="*/ 15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7"/>
                  </a:moveTo>
                  <a:lnTo>
                    <a:pt x="0" y="26"/>
                  </a:lnTo>
                  <a:lnTo>
                    <a:pt x="3" y="16"/>
                  </a:lnTo>
                  <a:lnTo>
                    <a:pt x="6" y="12"/>
                  </a:lnTo>
                  <a:lnTo>
                    <a:pt x="9" y="8"/>
                  </a:lnTo>
                  <a:lnTo>
                    <a:pt x="13" y="3"/>
                  </a:lnTo>
                  <a:lnTo>
                    <a:pt x="17" y="2"/>
                  </a:lnTo>
                  <a:lnTo>
                    <a:pt x="19" y="1"/>
                  </a:lnTo>
                  <a:lnTo>
                    <a:pt x="22" y="0"/>
                  </a:lnTo>
                  <a:lnTo>
                    <a:pt x="25" y="1"/>
                  </a:lnTo>
                  <a:lnTo>
                    <a:pt x="30" y="2"/>
                  </a:lnTo>
                  <a:lnTo>
                    <a:pt x="33" y="4"/>
                  </a:lnTo>
                  <a:lnTo>
                    <a:pt x="36" y="8"/>
                  </a:lnTo>
                  <a:lnTo>
                    <a:pt x="41" y="15"/>
                  </a:lnTo>
                  <a:lnTo>
                    <a:pt x="43" y="25"/>
                  </a:lnTo>
                  <a:lnTo>
                    <a:pt x="44" y="36"/>
                  </a:lnTo>
                  <a:lnTo>
                    <a:pt x="43" y="47"/>
                  </a:lnTo>
                  <a:lnTo>
                    <a:pt x="41" y="57"/>
                  </a:lnTo>
                  <a:lnTo>
                    <a:pt x="39" y="63"/>
                  </a:lnTo>
                  <a:lnTo>
                    <a:pt x="35" y="67"/>
                  </a:lnTo>
                  <a:lnTo>
                    <a:pt x="32" y="70"/>
                  </a:lnTo>
                  <a:lnTo>
                    <a:pt x="27" y="72"/>
                  </a:lnTo>
                  <a:lnTo>
                    <a:pt x="22" y="74"/>
                  </a:lnTo>
                  <a:lnTo>
                    <a:pt x="18" y="72"/>
                  </a:lnTo>
                  <a:lnTo>
                    <a:pt x="12" y="70"/>
                  </a:lnTo>
                  <a:lnTo>
                    <a:pt x="9" y="67"/>
                  </a:lnTo>
                  <a:lnTo>
                    <a:pt x="6" y="61"/>
                  </a:lnTo>
                  <a:lnTo>
                    <a:pt x="1" y="51"/>
                  </a:lnTo>
                  <a:lnTo>
                    <a:pt x="0" y="37"/>
                  </a:lnTo>
                  <a:close/>
                  <a:moveTo>
                    <a:pt x="10" y="40"/>
                  </a:moveTo>
                  <a:lnTo>
                    <a:pt x="10" y="52"/>
                  </a:lnTo>
                  <a:lnTo>
                    <a:pt x="13" y="63"/>
                  </a:lnTo>
                  <a:lnTo>
                    <a:pt x="14" y="66"/>
                  </a:lnTo>
                  <a:lnTo>
                    <a:pt x="19" y="70"/>
                  </a:lnTo>
                  <a:lnTo>
                    <a:pt x="24" y="70"/>
                  </a:lnTo>
                  <a:lnTo>
                    <a:pt x="25" y="69"/>
                  </a:lnTo>
                  <a:lnTo>
                    <a:pt x="28" y="68"/>
                  </a:lnTo>
                  <a:lnTo>
                    <a:pt x="30" y="66"/>
                  </a:lnTo>
                  <a:lnTo>
                    <a:pt x="32" y="59"/>
                  </a:lnTo>
                  <a:lnTo>
                    <a:pt x="33" y="48"/>
                  </a:lnTo>
                  <a:lnTo>
                    <a:pt x="34" y="34"/>
                  </a:lnTo>
                  <a:lnTo>
                    <a:pt x="33" y="23"/>
                  </a:lnTo>
                  <a:lnTo>
                    <a:pt x="32" y="13"/>
                  </a:lnTo>
                  <a:lnTo>
                    <a:pt x="29" y="7"/>
                  </a:lnTo>
                  <a:lnTo>
                    <a:pt x="28" y="5"/>
                  </a:lnTo>
                  <a:lnTo>
                    <a:pt x="25" y="4"/>
                  </a:lnTo>
                  <a:lnTo>
                    <a:pt x="22" y="3"/>
                  </a:lnTo>
                  <a:lnTo>
                    <a:pt x="18" y="5"/>
                  </a:lnTo>
                  <a:lnTo>
                    <a:pt x="17" y="7"/>
                  </a:lnTo>
                  <a:lnTo>
                    <a:pt x="14" y="10"/>
                  </a:lnTo>
                  <a:lnTo>
                    <a:pt x="12" y="15"/>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60" name="Freeform 479"/>
            <p:cNvSpPr>
              <a:spLocks noEditPoints="1"/>
            </p:cNvSpPr>
            <p:nvPr/>
          </p:nvSpPr>
          <p:spPr bwMode="auto">
            <a:xfrm>
              <a:off x="1287072" y="5611487"/>
              <a:ext cx="44245" cy="82434"/>
            </a:xfrm>
            <a:custGeom>
              <a:avLst/>
              <a:gdLst>
                <a:gd name="T0" fmla="*/ 0 w 45"/>
                <a:gd name="T1" fmla="*/ 37 h 74"/>
                <a:gd name="T2" fmla="*/ 1 w 45"/>
                <a:gd name="T3" fmla="*/ 26 h 74"/>
                <a:gd name="T4" fmla="*/ 3 w 45"/>
                <a:gd name="T5" fmla="*/ 16 h 74"/>
                <a:gd name="T6" fmla="*/ 5 w 45"/>
                <a:gd name="T7" fmla="*/ 12 h 74"/>
                <a:gd name="T8" fmla="*/ 10 w 45"/>
                <a:gd name="T9" fmla="*/ 8 h 74"/>
                <a:gd name="T10" fmla="*/ 13 w 45"/>
                <a:gd name="T11" fmla="*/ 3 h 74"/>
                <a:gd name="T12" fmla="*/ 20 w 45"/>
                <a:gd name="T13" fmla="*/ 1 h 74"/>
                <a:gd name="T14" fmla="*/ 22 w 45"/>
                <a:gd name="T15" fmla="*/ 0 h 74"/>
                <a:gd name="T16" fmla="*/ 26 w 45"/>
                <a:gd name="T17" fmla="*/ 1 h 74"/>
                <a:gd name="T18" fmla="*/ 30 w 45"/>
                <a:gd name="T19" fmla="*/ 2 h 74"/>
                <a:gd name="T20" fmla="*/ 33 w 45"/>
                <a:gd name="T21" fmla="*/ 4 h 74"/>
                <a:gd name="T22" fmla="*/ 36 w 45"/>
                <a:gd name="T23" fmla="*/ 8 h 74"/>
                <a:gd name="T24" fmla="*/ 41 w 45"/>
                <a:gd name="T25" fmla="*/ 15 h 74"/>
                <a:gd name="T26" fmla="*/ 44 w 45"/>
                <a:gd name="T27" fmla="*/ 25 h 74"/>
                <a:gd name="T28" fmla="*/ 45 w 45"/>
                <a:gd name="T29" fmla="*/ 36 h 74"/>
                <a:gd name="T30" fmla="*/ 44 w 45"/>
                <a:gd name="T31" fmla="*/ 47 h 74"/>
                <a:gd name="T32" fmla="*/ 42 w 45"/>
                <a:gd name="T33" fmla="*/ 57 h 74"/>
                <a:gd name="T34" fmla="*/ 38 w 45"/>
                <a:gd name="T35" fmla="*/ 63 h 74"/>
                <a:gd name="T36" fmla="*/ 35 w 45"/>
                <a:gd name="T37" fmla="*/ 67 h 74"/>
                <a:gd name="T38" fmla="*/ 32 w 45"/>
                <a:gd name="T39" fmla="*/ 70 h 74"/>
                <a:gd name="T40" fmla="*/ 28 w 45"/>
                <a:gd name="T41" fmla="*/ 72 h 74"/>
                <a:gd name="T42" fmla="*/ 25 w 45"/>
                <a:gd name="T43" fmla="*/ 74 h 74"/>
                <a:gd name="T44" fmla="*/ 22 w 45"/>
                <a:gd name="T45" fmla="*/ 74 h 74"/>
                <a:gd name="T46" fmla="*/ 17 w 45"/>
                <a:gd name="T47" fmla="*/ 72 h 74"/>
                <a:gd name="T48" fmla="*/ 13 w 45"/>
                <a:gd name="T49" fmla="*/ 70 h 74"/>
                <a:gd name="T50" fmla="*/ 9 w 45"/>
                <a:gd name="T51" fmla="*/ 67 h 74"/>
                <a:gd name="T52" fmla="*/ 5 w 45"/>
                <a:gd name="T53" fmla="*/ 61 h 74"/>
                <a:gd name="T54" fmla="*/ 1 w 45"/>
                <a:gd name="T55" fmla="*/ 51 h 74"/>
                <a:gd name="T56" fmla="*/ 0 w 45"/>
                <a:gd name="T57" fmla="*/ 37 h 74"/>
                <a:gd name="T58" fmla="*/ 10 w 45"/>
                <a:gd name="T59" fmla="*/ 40 h 74"/>
                <a:gd name="T60" fmla="*/ 11 w 45"/>
                <a:gd name="T61" fmla="*/ 52 h 74"/>
                <a:gd name="T62" fmla="*/ 13 w 45"/>
                <a:gd name="T63" fmla="*/ 63 h 74"/>
                <a:gd name="T64" fmla="*/ 15 w 45"/>
                <a:gd name="T65" fmla="*/ 66 h 74"/>
                <a:gd name="T66" fmla="*/ 16 w 45"/>
                <a:gd name="T67" fmla="*/ 68 h 74"/>
                <a:gd name="T68" fmla="*/ 20 w 45"/>
                <a:gd name="T69" fmla="*/ 70 h 74"/>
                <a:gd name="T70" fmla="*/ 24 w 45"/>
                <a:gd name="T71" fmla="*/ 70 h 74"/>
                <a:gd name="T72" fmla="*/ 26 w 45"/>
                <a:gd name="T73" fmla="*/ 69 h 74"/>
                <a:gd name="T74" fmla="*/ 30 w 45"/>
                <a:gd name="T75" fmla="*/ 66 h 74"/>
                <a:gd name="T76" fmla="*/ 32 w 45"/>
                <a:gd name="T77" fmla="*/ 59 h 74"/>
                <a:gd name="T78" fmla="*/ 34 w 45"/>
                <a:gd name="T79" fmla="*/ 48 h 74"/>
                <a:gd name="T80" fmla="*/ 34 w 45"/>
                <a:gd name="T81" fmla="*/ 23 h 74"/>
                <a:gd name="T82" fmla="*/ 32 w 45"/>
                <a:gd name="T83" fmla="*/ 13 h 74"/>
                <a:gd name="T84" fmla="*/ 28 w 45"/>
                <a:gd name="T85" fmla="*/ 7 h 74"/>
                <a:gd name="T86" fmla="*/ 26 w 45"/>
                <a:gd name="T87" fmla="*/ 4 h 74"/>
                <a:gd name="T88" fmla="*/ 24 w 45"/>
                <a:gd name="T89" fmla="*/ 4 h 74"/>
                <a:gd name="T90" fmla="*/ 22 w 45"/>
                <a:gd name="T91" fmla="*/ 3 h 74"/>
                <a:gd name="T92" fmla="*/ 20 w 45"/>
                <a:gd name="T93" fmla="*/ 4 h 74"/>
                <a:gd name="T94" fmla="*/ 19 w 45"/>
                <a:gd name="T95" fmla="*/ 5 h 74"/>
                <a:gd name="T96" fmla="*/ 16 w 45"/>
                <a:gd name="T97" fmla="*/ 7 h 74"/>
                <a:gd name="T98" fmla="*/ 14 w 45"/>
                <a:gd name="T99" fmla="*/ 10 h 74"/>
                <a:gd name="T100" fmla="*/ 13 w 45"/>
                <a:gd name="T101" fmla="*/ 15 h 74"/>
                <a:gd name="T102" fmla="*/ 11 w 45"/>
                <a:gd name="T103" fmla="*/ 20 h 74"/>
                <a:gd name="T104" fmla="*/ 10 w 45"/>
                <a:gd name="T105" fmla="*/ 30 h 74"/>
                <a:gd name="T106" fmla="*/ 10 w 45"/>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
                <a:gd name="T163" fmla="*/ 0 h 74"/>
                <a:gd name="T164" fmla="*/ 45 w 45"/>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 h="74">
                  <a:moveTo>
                    <a:pt x="0" y="37"/>
                  </a:moveTo>
                  <a:lnTo>
                    <a:pt x="1" y="26"/>
                  </a:lnTo>
                  <a:lnTo>
                    <a:pt x="3" y="16"/>
                  </a:lnTo>
                  <a:lnTo>
                    <a:pt x="5" y="12"/>
                  </a:lnTo>
                  <a:lnTo>
                    <a:pt x="10" y="8"/>
                  </a:lnTo>
                  <a:lnTo>
                    <a:pt x="13" y="3"/>
                  </a:lnTo>
                  <a:lnTo>
                    <a:pt x="20" y="1"/>
                  </a:lnTo>
                  <a:lnTo>
                    <a:pt x="22" y="0"/>
                  </a:lnTo>
                  <a:lnTo>
                    <a:pt x="26" y="1"/>
                  </a:lnTo>
                  <a:lnTo>
                    <a:pt x="30" y="2"/>
                  </a:lnTo>
                  <a:lnTo>
                    <a:pt x="33" y="4"/>
                  </a:lnTo>
                  <a:lnTo>
                    <a:pt x="36" y="8"/>
                  </a:lnTo>
                  <a:lnTo>
                    <a:pt x="41" y="15"/>
                  </a:lnTo>
                  <a:lnTo>
                    <a:pt x="44" y="25"/>
                  </a:lnTo>
                  <a:lnTo>
                    <a:pt x="45" y="36"/>
                  </a:lnTo>
                  <a:lnTo>
                    <a:pt x="44" y="47"/>
                  </a:lnTo>
                  <a:lnTo>
                    <a:pt x="42" y="57"/>
                  </a:lnTo>
                  <a:lnTo>
                    <a:pt x="38" y="63"/>
                  </a:lnTo>
                  <a:lnTo>
                    <a:pt x="35" y="67"/>
                  </a:lnTo>
                  <a:lnTo>
                    <a:pt x="32" y="70"/>
                  </a:lnTo>
                  <a:lnTo>
                    <a:pt x="28" y="72"/>
                  </a:lnTo>
                  <a:lnTo>
                    <a:pt x="25" y="74"/>
                  </a:lnTo>
                  <a:lnTo>
                    <a:pt x="22" y="74"/>
                  </a:lnTo>
                  <a:lnTo>
                    <a:pt x="17" y="72"/>
                  </a:lnTo>
                  <a:lnTo>
                    <a:pt x="13" y="70"/>
                  </a:lnTo>
                  <a:lnTo>
                    <a:pt x="9" y="67"/>
                  </a:lnTo>
                  <a:lnTo>
                    <a:pt x="5" y="61"/>
                  </a:lnTo>
                  <a:lnTo>
                    <a:pt x="1" y="51"/>
                  </a:lnTo>
                  <a:lnTo>
                    <a:pt x="0" y="37"/>
                  </a:lnTo>
                  <a:close/>
                  <a:moveTo>
                    <a:pt x="10" y="40"/>
                  </a:moveTo>
                  <a:lnTo>
                    <a:pt x="11" y="52"/>
                  </a:lnTo>
                  <a:lnTo>
                    <a:pt x="13" y="63"/>
                  </a:lnTo>
                  <a:lnTo>
                    <a:pt x="15" y="66"/>
                  </a:lnTo>
                  <a:lnTo>
                    <a:pt x="16" y="68"/>
                  </a:lnTo>
                  <a:lnTo>
                    <a:pt x="20" y="70"/>
                  </a:lnTo>
                  <a:lnTo>
                    <a:pt x="24" y="70"/>
                  </a:lnTo>
                  <a:lnTo>
                    <a:pt x="26" y="69"/>
                  </a:lnTo>
                  <a:lnTo>
                    <a:pt x="30" y="66"/>
                  </a:lnTo>
                  <a:lnTo>
                    <a:pt x="32" y="59"/>
                  </a:lnTo>
                  <a:lnTo>
                    <a:pt x="34" y="48"/>
                  </a:lnTo>
                  <a:lnTo>
                    <a:pt x="34" y="23"/>
                  </a:lnTo>
                  <a:lnTo>
                    <a:pt x="32" y="13"/>
                  </a:lnTo>
                  <a:lnTo>
                    <a:pt x="28" y="7"/>
                  </a:lnTo>
                  <a:lnTo>
                    <a:pt x="26" y="4"/>
                  </a:lnTo>
                  <a:lnTo>
                    <a:pt x="24" y="4"/>
                  </a:lnTo>
                  <a:lnTo>
                    <a:pt x="22" y="3"/>
                  </a:lnTo>
                  <a:lnTo>
                    <a:pt x="20" y="4"/>
                  </a:lnTo>
                  <a:lnTo>
                    <a:pt x="19" y="5"/>
                  </a:lnTo>
                  <a:lnTo>
                    <a:pt x="16" y="7"/>
                  </a:lnTo>
                  <a:lnTo>
                    <a:pt x="14" y="10"/>
                  </a:lnTo>
                  <a:lnTo>
                    <a:pt x="13" y="15"/>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61" name="Freeform 480"/>
            <p:cNvSpPr>
              <a:spLocks/>
            </p:cNvSpPr>
            <p:nvPr/>
          </p:nvSpPr>
          <p:spPr bwMode="auto">
            <a:xfrm>
              <a:off x="1465036" y="5611487"/>
              <a:ext cx="27530" cy="80206"/>
            </a:xfrm>
            <a:custGeom>
              <a:avLst/>
              <a:gdLst>
                <a:gd name="T0" fmla="*/ 0 w 28"/>
                <a:gd name="T1" fmla="*/ 8 h 72"/>
                <a:gd name="T2" fmla="*/ 17 w 28"/>
                <a:gd name="T3" fmla="*/ 0 h 72"/>
                <a:gd name="T4" fmla="*/ 19 w 28"/>
                <a:gd name="T5" fmla="*/ 0 h 72"/>
                <a:gd name="T6" fmla="*/ 19 w 28"/>
                <a:gd name="T7" fmla="*/ 68 h 72"/>
                <a:gd name="T8" fmla="*/ 21 w 28"/>
                <a:gd name="T9" fmla="*/ 70 h 72"/>
                <a:gd name="T10" fmla="*/ 23 w 28"/>
                <a:gd name="T11" fmla="*/ 71 h 72"/>
                <a:gd name="T12" fmla="*/ 28 w 28"/>
                <a:gd name="T13" fmla="*/ 71 h 72"/>
                <a:gd name="T14" fmla="*/ 28 w 28"/>
                <a:gd name="T15" fmla="*/ 72 h 72"/>
                <a:gd name="T16" fmla="*/ 1 w 28"/>
                <a:gd name="T17" fmla="*/ 72 h 72"/>
                <a:gd name="T18" fmla="*/ 1 w 28"/>
                <a:gd name="T19" fmla="*/ 71 h 72"/>
                <a:gd name="T20" fmla="*/ 7 w 28"/>
                <a:gd name="T21" fmla="*/ 71 h 72"/>
                <a:gd name="T22" fmla="*/ 8 w 28"/>
                <a:gd name="T23" fmla="*/ 70 h 72"/>
                <a:gd name="T24" fmla="*/ 9 w 28"/>
                <a:gd name="T25" fmla="*/ 70 h 72"/>
                <a:gd name="T26" fmla="*/ 9 w 28"/>
                <a:gd name="T27" fmla="*/ 68 h 72"/>
                <a:gd name="T28" fmla="*/ 10 w 28"/>
                <a:gd name="T29" fmla="*/ 67 h 72"/>
                <a:gd name="T30" fmla="*/ 10 w 28"/>
                <a:gd name="T31" fmla="*/ 10 h 72"/>
                <a:gd name="T32" fmla="*/ 9 w 28"/>
                <a:gd name="T33" fmla="*/ 10 h 72"/>
                <a:gd name="T34" fmla="*/ 9 w 28"/>
                <a:gd name="T35" fmla="*/ 9 h 72"/>
                <a:gd name="T36" fmla="*/ 8 w 28"/>
                <a:gd name="T37" fmla="*/ 8 h 72"/>
                <a:gd name="T38" fmla="*/ 5 w 28"/>
                <a:gd name="T39" fmla="*/ 8 h 72"/>
                <a:gd name="T40" fmla="*/ 3 w 28"/>
                <a:gd name="T41" fmla="*/ 9 h 72"/>
                <a:gd name="T42" fmla="*/ 1 w 28"/>
                <a:gd name="T43" fmla="*/ 9 h 72"/>
                <a:gd name="T44" fmla="*/ 0 w 28"/>
                <a:gd name="T45" fmla="*/ 8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72"/>
                <a:gd name="T71" fmla="*/ 28 w 2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72">
                  <a:moveTo>
                    <a:pt x="0" y="8"/>
                  </a:moveTo>
                  <a:lnTo>
                    <a:pt x="17" y="0"/>
                  </a:lnTo>
                  <a:lnTo>
                    <a:pt x="19" y="0"/>
                  </a:lnTo>
                  <a:lnTo>
                    <a:pt x="19" y="68"/>
                  </a:lnTo>
                  <a:lnTo>
                    <a:pt x="21" y="70"/>
                  </a:lnTo>
                  <a:lnTo>
                    <a:pt x="23" y="71"/>
                  </a:lnTo>
                  <a:lnTo>
                    <a:pt x="28" y="71"/>
                  </a:lnTo>
                  <a:lnTo>
                    <a:pt x="28" y="72"/>
                  </a:lnTo>
                  <a:lnTo>
                    <a:pt x="1" y="72"/>
                  </a:lnTo>
                  <a:lnTo>
                    <a:pt x="1" y="71"/>
                  </a:lnTo>
                  <a:lnTo>
                    <a:pt x="7" y="71"/>
                  </a:lnTo>
                  <a:lnTo>
                    <a:pt x="8" y="70"/>
                  </a:lnTo>
                  <a:lnTo>
                    <a:pt x="9" y="70"/>
                  </a:lnTo>
                  <a:lnTo>
                    <a:pt x="9" y="68"/>
                  </a:lnTo>
                  <a:lnTo>
                    <a:pt x="10" y="67"/>
                  </a:lnTo>
                  <a:lnTo>
                    <a:pt x="10" y="10"/>
                  </a:lnTo>
                  <a:lnTo>
                    <a:pt x="9" y="10"/>
                  </a:lnTo>
                  <a:lnTo>
                    <a:pt x="9" y="9"/>
                  </a:lnTo>
                  <a:lnTo>
                    <a:pt x="8" y="8"/>
                  </a:lnTo>
                  <a:lnTo>
                    <a:pt x="5" y="8"/>
                  </a:lnTo>
                  <a:lnTo>
                    <a:pt x="3" y="9"/>
                  </a:lnTo>
                  <a:lnTo>
                    <a:pt x="1" y="9"/>
                  </a:lnTo>
                  <a:lnTo>
                    <a:pt x="0" y="8"/>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62" name="Freeform 481"/>
            <p:cNvSpPr>
              <a:spLocks/>
            </p:cNvSpPr>
            <p:nvPr/>
          </p:nvSpPr>
          <p:spPr bwMode="auto">
            <a:xfrm>
              <a:off x="1511248" y="5612601"/>
              <a:ext cx="39329" cy="81320"/>
            </a:xfrm>
            <a:custGeom>
              <a:avLst/>
              <a:gdLst>
                <a:gd name="T0" fmla="*/ 40 w 40"/>
                <a:gd name="T1" fmla="*/ 0 h 73"/>
                <a:gd name="T2" fmla="*/ 36 w 40"/>
                <a:gd name="T3" fmla="*/ 9 h 73"/>
                <a:gd name="T4" fmla="*/ 15 w 40"/>
                <a:gd name="T5" fmla="*/ 9 h 73"/>
                <a:gd name="T6" fmla="*/ 10 w 40"/>
                <a:gd name="T7" fmla="*/ 19 h 73"/>
                <a:gd name="T8" fmla="*/ 22 w 40"/>
                <a:gd name="T9" fmla="*/ 22 h 73"/>
                <a:gd name="T10" fmla="*/ 32 w 40"/>
                <a:gd name="T11" fmla="*/ 30 h 73"/>
                <a:gd name="T12" fmla="*/ 36 w 40"/>
                <a:gd name="T13" fmla="*/ 33 h 73"/>
                <a:gd name="T14" fmla="*/ 37 w 40"/>
                <a:gd name="T15" fmla="*/ 36 h 73"/>
                <a:gd name="T16" fmla="*/ 39 w 40"/>
                <a:gd name="T17" fmla="*/ 41 h 73"/>
                <a:gd name="T18" fmla="*/ 39 w 40"/>
                <a:gd name="T19" fmla="*/ 50 h 73"/>
                <a:gd name="T20" fmla="*/ 37 w 40"/>
                <a:gd name="T21" fmla="*/ 56 h 73"/>
                <a:gd name="T22" fmla="*/ 34 w 40"/>
                <a:gd name="T23" fmla="*/ 60 h 73"/>
                <a:gd name="T24" fmla="*/ 31 w 40"/>
                <a:gd name="T25" fmla="*/ 65 h 73"/>
                <a:gd name="T26" fmla="*/ 28 w 40"/>
                <a:gd name="T27" fmla="*/ 67 h 73"/>
                <a:gd name="T28" fmla="*/ 23 w 40"/>
                <a:gd name="T29" fmla="*/ 69 h 73"/>
                <a:gd name="T30" fmla="*/ 20 w 40"/>
                <a:gd name="T31" fmla="*/ 71 h 73"/>
                <a:gd name="T32" fmla="*/ 16 w 40"/>
                <a:gd name="T33" fmla="*/ 73 h 73"/>
                <a:gd name="T34" fmla="*/ 7 w 40"/>
                <a:gd name="T35" fmla="*/ 73 h 73"/>
                <a:gd name="T36" fmla="*/ 5 w 40"/>
                <a:gd name="T37" fmla="*/ 71 h 73"/>
                <a:gd name="T38" fmla="*/ 4 w 40"/>
                <a:gd name="T39" fmla="*/ 70 h 73"/>
                <a:gd name="T40" fmla="*/ 1 w 40"/>
                <a:gd name="T41" fmla="*/ 69 h 73"/>
                <a:gd name="T42" fmla="*/ 0 w 40"/>
                <a:gd name="T43" fmla="*/ 67 h 73"/>
                <a:gd name="T44" fmla="*/ 0 w 40"/>
                <a:gd name="T45" fmla="*/ 64 h 73"/>
                <a:gd name="T46" fmla="*/ 1 w 40"/>
                <a:gd name="T47" fmla="*/ 64 h 73"/>
                <a:gd name="T48" fmla="*/ 3 w 40"/>
                <a:gd name="T49" fmla="*/ 63 h 73"/>
                <a:gd name="T50" fmla="*/ 8 w 40"/>
                <a:gd name="T51" fmla="*/ 63 h 73"/>
                <a:gd name="T52" fmla="*/ 10 w 40"/>
                <a:gd name="T53" fmla="*/ 65 h 73"/>
                <a:gd name="T54" fmla="*/ 15 w 40"/>
                <a:gd name="T55" fmla="*/ 67 h 73"/>
                <a:gd name="T56" fmla="*/ 21 w 40"/>
                <a:gd name="T57" fmla="*/ 67 h 73"/>
                <a:gd name="T58" fmla="*/ 28 w 40"/>
                <a:gd name="T59" fmla="*/ 63 h 73"/>
                <a:gd name="T60" fmla="*/ 32 w 40"/>
                <a:gd name="T61" fmla="*/ 56 h 73"/>
                <a:gd name="T62" fmla="*/ 32 w 40"/>
                <a:gd name="T63" fmla="*/ 48 h 73"/>
                <a:gd name="T64" fmla="*/ 30 w 40"/>
                <a:gd name="T65" fmla="*/ 42 h 73"/>
                <a:gd name="T66" fmla="*/ 26 w 40"/>
                <a:gd name="T67" fmla="*/ 37 h 73"/>
                <a:gd name="T68" fmla="*/ 23 w 40"/>
                <a:gd name="T69" fmla="*/ 34 h 73"/>
                <a:gd name="T70" fmla="*/ 20 w 40"/>
                <a:gd name="T71" fmla="*/ 32 h 73"/>
                <a:gd name="T72" fmla="*/ 17 w 40"/>
                <a:gd name="T73" fmla="*/ 31 h 73"/>
                <a:gd name="T74" fmla="*/ 8 w 40"/>
                <a:gd name="T75" fmla="*/ 29 h 73"/>
                <a:gd name="T76" fmla="*/ 3 w 40"/>
                <a:gd name="T77" fmla="*/ 29 h 73"/>
                <a:gd name="T78" fmla="*/ 16 w 40"/>
                <a:gd name="T79" fmla="*/ 0 h 73"/>
                <a:gd name="T80" fmla="*/ 40 w 40"/>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73"/>
                <a:gd name="T125" fmla="*/ 40 w 40"/>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73">
                  <a:moveTo>
                    <a:pt x="40" y="0"/>
                  </a:moveTo>
                  <a:lnTo>
                    <a:pt x="36" y="9"/>
                  </a:lnTo>
                  <a:lnTo>
                    <a:pt x="15" y="9"/>
                  </a:lnTo>
                  <a:lnTo>
                    <a:pt x="10" y="19"/>
                  </a:lnTo>
                  <a:lnTo>
                    <a:pt x="22" y="22"/>
                  </a:lnTo>
                  <a:lnTo>
                    <a:pt x="32" y="30"/>
                  </a:lnTo>
                  <a:lnTo>
                    <a:pt x="36" y="33"/>
                  </a:lnTo>
                  <a:lnTo>
                    <a:pt x="37" y="36"/>
                  </a:lnTo>
                  <a:lnTo>
                    <a:pt x="39" y="41"/>
                  </a:lnTo>
                  <a:lnTo>
                    <a:pt x="39" y="50"/>
                  </a:lnTo>
                  <a:lnTo>
                    <a:pt x="37" y="56"/>
                  </a:lnTo>
                  <a:lnTo>
                    <a:pt x="34" y="60"/>
                  </a:lnTo>
                  <a:lnTo>
                    <a:pt x="31" y="65"/>
                  </a:lnTo>
                  <a:lnTo>
                    <a:pt x="28" y="67"/>
                  </a:lnTo>
                  <a:lnTo>
                    <a:pt x="23" y="69"/>
                  </a:lnTo>
                  <a:lnTo>
                    <a:pt x="20" y="71"/>
                  </a:lnTo>
                  <a:lnTo>
                    <a:pt x="16" y="73"/>
                  </a:lnTo>
                  <a:lnTo>
                    <a:pt x="7" y="73"/>
                  </a:lnTo>
                  <a:lnTo>
                    <a:pt x="5" y="71"/>
                  </a:lnTo>
                  <a:lnTo>
                    <a:pt x="4" y="70"/>
                  </a:lnTo>
                  <a:lnTo>
                    <a:pt x="1" y="69"/>
                  </a:lnTo>
                  <a:lnTo>
                    <a:pt x="0" y="67"/>
                  </a:lnTo>
                  <a:lnTo>
                    <a:pt x="0" y="64"/>
                  </a:lnTo>
                  <a:lnTo>
                    <a:pt x="1" y="64"/>
                  </a:lnTo>
                  <a:lnTo>
                    <a:pt x="3" y="63"/>
                  </a:lnTo>
                  <a:lnTo>
                    <a:pt x="8" y="63"/>
                  </a:lnTo>
                  <a:lnTo>
                    <a:pt x="10" y="65"/>
                  </a:lnTo>
                  <a:lnTo>
                    <a:pt x="15" y="67"/>
                  </a:lnTo>
                  <a:lnTo>
                    <a:pt x="21" y="67"/>
                  </a:lnTo>
                  <a:lnTo>
                    <a:pt x="28" y="63"/>
                  </a:lnTo>
                  <a:lnTo>
                    <a:pt x="32" y="56"/>
                  </a:lnTo>
                  <a:lnTo>
                    <a:pt x="32" y="48"/>
                  </a:lnTo>
                  <a:lnTo>
                    <a:pt x="30" y="42"/>
                  </a:lnTo>
                  <a:lnTo>
                    <a:pt x="26" y="37"/>
                  </a:lnTo>
                  <a:lnTo>
                    <a:pt x="23" y="34"/>
                  </a:lnTo>
                  <a:lnTo>
                    <a:pt x="20" y="32"/>
                  </a:lnTo>
                  <a:lnTo>
                    <a:pt x="17" y="31"/>
                  </a:lnTo>
                  <a:lnTo>
                    <a:pt x="8" y="29"/>
                  </a:lnTo>
                  <a:lnTo>
                    <a:pt x="3" y="29"/>
                  </a:lnTo>
                  <a:lnTo>
                    <a:pt x="16" y="0"/>
                  </a:lnTo>
                  <a:lnTo>
                    <a:pt x="4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63" name="Freeform 482"/>
            <p:cNvSpPr>
              <a:spLocks noEditPoints="1"/>
            </p:cNvSpPr>
            <p:nvPr/>
          </p:nvSpPr>
          <p:spPr bwMode="auto">
            <a:xfrm>
              <a:off x="1562376" y="5611487"/>
              <a:ext cx="44245" cy="82434"/>
            </a:xfrm>
            <a:custGeom>
              <a:avLst/>
              <a:gdLst>
                <a:gd name="T0" fmla="*/ 0 w 45"/>
                <a:gd name="T1" fmla="*/ 37 h 74"/>
                <a:gd name="T2" fmla="*/ 1 w 45"/>
                <a:gd name="T3" fmla="*/ 26 h 74"/>
                <a:gd name="T4" fmla="*/ 3 w 45"/>
                <a:gd name="T5" fmla="*/ 16 h 74"/>
                <a:gd name="T6" fmla="*/ 5 w 45"/>
                <a:gd name="T7" fmla="*/ 12 h 74"/>
                <a:gd name="T8" fmla="*/ 10 w 45"/>
                <a:gd name="T9" fmla="*/ 8 h 74"/>
                <a:gd name="T10" fmla="*/ 13 w 45"/>
                <a:gd name="T11" fmla="*/ 3 h 74"/>
                <a:gd name="T12" fmla="*/ 20 w 45"/>
                <a:gd name="T13" fmla="*/ 1 h 74"/>
                <a:gd name="T14" fmla="*/ 22 w 45"/>
                <a:gd name="T15" fmla="*/ 0 h 74"/>
                <a:gd name="T16" fmla="*/ 26 w 45"/>
                <a:gd name="T17" fmla="*/ 1 h 74"/>
                <a:gd name="T18" fmla="*/ 30 w 45"/>
                <a:gd name="T19" fmla="*/ 2 h 74"/>
                <a:gd name="T20" fmla="*/ 33 w 45"/>
                <a:gd name="T21" fmla="*/ 4 h 74"/>
                <a:gd name="T22" fmla="*/ 36 w 45"/>
                <a:gd name="T23" fmla="*/ 8 h 74"/>
                <a:gd name="T24" fmla="*/ 41 w 45"/>
                <a:gd name="T25" fmla="*/ 15 h 74"/>
                <a:gd name="T26" fmla="*/ 44 w 45"/>
                <a:gd name="T27" fmla="*/ 25 h 74"/>
                <a:gd name="T28" fmla="*/ 45 w 45"/>
                <a:gd name="T29" fmla="*/ 36 h 74"/>
                <a:gd name="T30" fmla="*/ 44 w 45"/>
                <a:gd name="T31" fmla="*/ 47 h 74"/>
                <a:gd name="T32" fmla="*/ 42 w 45"/>
                <a:gd name="T33" fmla="*/ 57 h 74"/>
                <a:gd name="T34" fmla="*/ 38 w 45"/>
                <a:gd name="T35" fmla="*/ 63 h 74"/>
                <a:gd name="T36" fmla="*/ 35 w 45"/>
                <a:gd name="T37" fmla="*/ 67 h 74"/>
                <a:gd name="T38" fmla="*/ 32 w 45"/>
                <a:gd name="T39" fmla="*/ 70 h 74"/>
                <a:gd name="T40" fmla="*/ 29 w 45"/>
                <a:gd name="T41" fmla="*/ 72 h 74"/>
                <a:gd name="T42" fmla="*/ 25 w 45"/>
                <a:gd name="T43" fmla="*/ 74 h 74"/>
                <a:gd name="T44" fmla="*/ 22 w 45"/>
                <a:gd name="T45" fmla="*/ 74 h 74"/>
                <a:gd name="T46" fmla="*/ 18 w 45"/>
                <a:gd name="T47" fmla="*/ 72 h 74"/>
                <a:gd name="T48" fmla="*/ 13 w 45"/>
                <a:gd name="T49" fmla="*/ 70 h 74"/>
                <a:gd name="T50" fmla="*/ 9 w 45"/>
                <a:gd name="T51" fmla="*/ 67 h 74"/>
                <a:gd name="T52" fmla="*/ 5 w 45"/>
                <a:gd name="T53" fmla="*/ 61 h 74"/>
                <a:gd name="T54" fmla="*/ 1 w 45"/>
                <a:gd name="T55" fmla="*/ 51 h 74"/>
                <a:gd name="T56" fmla="*/ 0 w 45"/>
                <a:gd name="T57" fmla="*/ 37 h 74"/>
                <a:gd name="T58" fmla="*/ 10 w 45"/>
                <a:gd name="T59" fmla="*/ 40 h 74"/>
                <a:gd name="T60" fmla="*/ 11 w 45"/>
                <a:gd name="T61" fmla="*/ 52 h 74"/>
                <a:gd name="T62" fmla="*/ 13 w 45"/>
                <a:gd name="T63" fmla="*/ 63 h 74"/>
                <a:gd name="T64" fmla="*/ 15 w 45"/>
                <a:gd name="T65" fmla="*/ 66 h 74"/>
                <a:gd name="T66" fmla="*/ 16 w 45"/>
                <a:gd name="T67" fmla="*/ 68 h 74"/>
                <a:gd name="T68" fmla="*/ 20 w 45"/>
                <a:gd name="T69" fmla="*/ 70 h 74"/>
                <a:gd name="T70" fmla="*/ 24 w 45"/>
                <a:gd name="T71" fmla="*/ 70 h 74"/>
                <a:gd name="T72" fmla="*/ 26 w 45"/>
                <a:gd name="T73" fmla="*/ 69 h 74"/>
                <a:gd name="T74" fmla="*/ 30 w 45"/>
                <a:gd name="T75" fmla="*/ 66 h 74"/>
                <a:gd name="T76" fmla="*/ 32 w 45"/>
                <a:gd name="T77" fmla="*/ 59 h 74"/>
                <a:gd name="T78" fmla="*/ 34 w 45"/>
                <a:gd name="T79" fmla="*/ 48 h 74"/>
                <a:gd name="T80" fmla="*/ 34 w 45"/>
                <a:gd name="T81" fmla="*/ 23 h 74"/>
                <a:gd name="T82" fmla="*/ 32 w 45"/>
                <a:gd name="T83" fmla="*/ 13 h 74"/>
                <a:gd name="T84" fmla="*/ 29 w 45"/>
                <a:gd name="T85" fmla="*/ 7 h 74"/>
                <a:gd name="T86" fmla="*/ 26 w 45"/>
                <a:gd name="T87" fmla="*/ 4 h 74"/>
                <a:gd name="T88" fmla="*/ 24 w 45"/>
                <a:gd name="T89" fmla="*/ 4 h 74"/>
                <a:gd name="T90" fmla="*/ 22 w 45"/>
                <a:gd name="T91" fmla="*/ 3 h 74"/>
                <a:gd name="T92" fmla="*/ 20 w 45"/>
                <a:gd name="T93" fmla="*/ 4 h 74"/>
                <a:gd name="T94" fmla="*/ 19 w 45"/>
                <a:gd name="T95" fmla="*/ 5 h 74"/>
                <a:gd name="T96" fmla="*/ 16 w 45"/>
                <a:gd name="T97" fmla="*/ 7 h 74"/>
                <a:gd name="T98" fmla="*/ 14 w 45"/>
                <a:gd name="T99" fmla="*/ 10 h 74"/>
                <a:gd name="T100" fmla="*/ 13 w 45"/>
                <a:gd name="T101" fmla="*/ 15 h 74"/>
                <a:gd name="T102" fmla="*/ 11 w 45"/>
                <a:gd name="T103" fmla="*/ 20 h 74"/>
                <a:gd name="T104" fmla="*/ 10 w 45"/>
                <a:gd name="T105" fmla="*/ 30 h 74"/>
                <a:gd name="T106" fmla="*/ 10 w 45"/>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
                <a:gd name="T163" fmla="*/ 0 h 74"/>
                <a:gd name="T164" fmla="*/ 45 w 45"/>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 h="74">
                  <a:moveTo>
                    <a:pt x="0" y="37"/>
                  </a:moveTo>
                  <a:lnTo>
                    <a:pt x="1" y="26"/>
                  </a:lnTo>
                  <a:lnTo>
                    <a:pt x="3" y="16"/>
                  </a:lnTo>
                  <a:lnTo>
                    <a:pt x="5" y="12"/>
                  </a:lnTo>
                  <a:lnTo>
                    <a:pt x="10" y="8"/>
                  </a:lnTo>
                  <a:lnTo>
                    <a:pt x="13" y="3"/>
                  </a:lnTo>
                  <a:lnTo>
                    <a:pt x="20" y="1"/>
                  </a:lnTo>
                  <a:lnTo>
                    <a:pt x="22" y="0"/>
                  </a:lnTo>
                  <a:lnTo>
                    <a:pt x="26" y="1"/>
                  </a:lnTo>
                  <a:lnTo>
                    <a:pt x="30" y="2"/>
                  </a:lnTo>
                  <a:lnTo>
                    <a:pt x="33" y="4"/>
                  </a:lnTo>
                  <a:lnTo>
                    <a:pt x="36" y="8"/>
                  </a:lnTo>
                  <a:lnTo>
                    <a:pt x="41" y="15"/>
                  </a:lnTo>
                  <a:lnTo>
                    <a:pt x="44" y="25"/>
                  </a:lnTo>
                  <a:lnTo>
                    <a:pt x="45" y="36"/>
                  </a:lnTo>
                  <a:lnTo>
                    <a:pt x="44" y="47"/>
                  </a:lnTo>
                  <a:lnTo>
                    <a:pt x="42" y="57"/>
                  </a:lnTo>
                  <a:lnTo>
                    <a:pt x="38" y="63"/>
                  </a:lnTo>
                  <a:lnTo>
                    <a:pt x="35" y="67"/>
                  </a:lnTo>
                  <a:lnTo>
                    <a:pt x="32" y="70"/>
                  </a:lnTo>
                  <a:lnTo>
                    <a:pt x="29" y="72"/>
                  </a:lnTo>
                  <a:lnTo>
                    <a:pt x="25" y="74"/>
                  </a:lnTo>
                  <a:lnTo>
                    <a:pt x="22" y="74"/>
                  </a:lnTo>
                  <a:lnTo>
                    <a:pt x="18" y="72"/>
                  </a:lnTo>
                  <a:lnTo>
                    <a:pt x="13" y="70"/>
                  </a:lnTo>
                  <a:lnTo>
                    <a:pt x="9" y="67"/>
                  </a:lnTo>
                  <a:lnTo>
                    <a:pt x="5" y="61"/>
                  </a:lnTo>
                  <a:lnTo>
                    <a:pt x="1" y="51"/>
                  </a:lnTo>
                  <a:lnTo>
                    <a:pt x="0" y="37"/>
                  </a:lnTo>
                  <a:close/>
                  <a:moveTo>
                    <a:pt x="10" y="40"/>
                  </a:moveTo>
                  <a:lnTo>
                    <a:pt x="11" y="52"/>
                  </a:lnTo>
                  <a:lnTo>
                    <a:pt x="13" y="63"/>
                  </a:lnTo>
                  <a:lnTo>
                    <a:pt x="15" y="66"/>
                  </a:lnTo>
                  <a:lnTo>
                    <a:pt x="16" y="68"/>
                  </a:lnTo>
                  <a:lnTo>
                    <a:pt x="20" y="70"/>
                  </a:lnTo>
                  <a:lnTo>
                    <a:pt x="24" y="70"/>
                  </a:lnTo>
                  <a:lnTo>
                    <a:pt x="26" y="69"/>
                  </a:lnTo>
                  <a:lnTo>
                    <a:pt x="30" y="66"/>
                  </a:lnTo>
                  <a:lnTo>
                    <a:pt x="32" y="59"/>
                  </a:lnTo>
                  <a:lnTo>
                    <a:pt x="34" y="48"/>
                  </a:lnTo>
                  <a:lnTo>
                    <a:pt x="34" y="23"/>
                  </a:lnTo>
                  <a:lnTo>
                    <a:pt x="32" y="13"/>
                  </a:lnTo>
                  <a:lnTo>
                    <a:pt x="29" y="7"/>
                  </a:lnTo>
                  <a:lnTo>
                    <a:pt x="26" y="4"/>
                  </a:lnTo>
                  <a:lnTo>
                    <a:pt x="24" y="4"/>
                  </a:lnTo>
                  <a:lnTo>
                    <a:pt x="22" y="3"/>
                  </a:lnTo>
                  <a:lnTo>
                    <a:pt x="20" y="4"/>
                  </a:lnTo>
                  <a:lnTo>
                    <a:pt x="19" y="5"/>
                  </a:lnTo>
                  <a:lnTo>
                    <a:pt x="16" y="7"/>
                  </a:lnTo>
                  <a:lnTo>
                    <a:pt x="14" y="10"/>
                  </a:lnTo>
                  <a:lnTo>
                    <a:pt x="13" y="15"/>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64" name="Freeform 483"/>
            <p:cNvSpPr>
              <a:spLocks/>
            </p:cNvSpPr>
            <p:nvPr/>
          </p:nvSpPr>
          <p:spPr bwMode="auto">
            <a:xfrm>
              <a:off x="1729525" y="5611487"/>
              <a:ext cx="45229" cy="80206"/>
            </a:xfrm>
            <a:custGeom>
              <a:avLst/>
              <a:gdLst>
                <a:gd name="T0" fmla="*/ 46 w 46"/>
                <a:gd name="T1" fmla="*/ 59 h 72"/>
                <a:gd name="T2" fmla="*/ 42 w 46"/>
                <a:gd name="T3" fmla="*/ 72 h 72"/>
                <a:gd name="T4" fmla="*/ 0 w 46"/>
                <a:gd name="T5" fmla="*/ 72 h 72"/>
                <a:gd name="T6" fmla="*/ 0 w 46"/>
                <a:gd name="T7" fmla="*/ 70 h 72"/>
                <a:gd name="T8" fmla="*/ 11 w 46"/>
                <a:gd name="T9" fmla="*/ 60 h 72"/>
                <a:gd name="T10" fmla="*/ 20 w 46"/>
                <a:gd name="T11" fmla="*/ 51 h 72"/>
                <a:gd name="T12" fmla="*/ 26 w 46"/>
                <a:gd name="T13" fmla="*/ 44 h 72"/>
                <a:gd name="T14" fmla="*/ 32 w 46"/>
                <a:gd name="T15" fmla="*/ 33 h 72"/>
                <a:gd name="T16" fmla="*/ 33 w 46"/>
                <a:gd name="T17" fmla="*/ 24 h 72"/>
                <a:gd name="T18" fmla="*/ 33 w 46"/>
                <a:gd name="T19" fmla="*/ 20 h 72"/>
                <a:gd name="T20" fmla="*/ 32 w 46"/>
                <a:gd name="T21" fmla="*/ 15 h 72"/>
                <a:gd name="T22" fmla="*/ 27 w 46"/>
                <a:gd name="T23" fmla="*/ 10 h 72"/>
                <a:gd name="T24" fmla="*/ 23 w 46"/>
                <a:gd name="T25" fmla="*/ 9 h 72"/>
                <a:gd name="T26" fmla="*/ 19 w 46"/>
                <a:gd name="T27" fmla="*/ 8 h 72"/>
                <a:gd name="T28" fmla="*/ 15 w 46"/>
                <a:gd name="T29" fmla="*/ 9 h 72"/>
                <a:gd name="T30" fmla="*/ 9 w 46"/>
                <a:gd name="T31" fmla="*/ 11 h 72"/>
                <a:gd name="T32" fmla="*/ 8 w 46"/>
                <a:gd name="T33" fmla="*/ 13 h 72"/>
                <a:gd name="T34" fmla="*/ 6 w 46"/>
                <a:gd name="T35" fmla="*/ 15 h 72"/>
                <a:gd name="T36" fmla="*/ 4 w 46"/>
                <a:gd name="T37" fmla="*/ 20 h 72"/>
                <a:gd name="T38" fmla="*/ 1 w 46"/>
                <a:gd name="T39" fmla="*/ 20 h 72"/>
                <a:gd name="T40" fmla="*/ 2 w 46"/>
                <a:gd name="T41" fmla="*/ 14 h 72"/>
                <a:gd name="T42" fmla="*/ 5 w 46"/>
                <a:gd name="T43" fmla="*/ 10 h 72"/>
                <a:gd name="T44" fmla="*/ 8 w 46"/>
                <a:gd name="T45" fmla="*/ 5 h 72"/>
                <a:gd name="T46" fmla="*/ 17 w 46"/>
                <a:gd name="T47" fmla="*/ 1 h 72"/>
                <a:gd name="T48" fmla="*/ 22 w 46"/>
                <a:gd name="T49" fmla="*/ 0 h 72"/>
                <a:gd name="T50" fmla="*/ 28 w 46"/>
                <a:gd name="T51" fmla="*/ 1 h 72"/>
                <a:gd name="T52" fmla="*/ 37 w 46"/>
                <a:gd name="T53" fmla="*/ 5 h 72"/>
                <a:gd name="T54" fmla="*/ 41 w 46"/>
                <a:gd name="T55" fmla="*/ 12 h 72"/>
                <a:gd name="T56" fmla="*/ 42 w 46"/>
                <a:gd name="T57" fmla="*/ 15 h 72"/>
                <a:gd name="T58" fmla="*/ 42 w 46"/>
                <a:gd name="T59" fmla="*/ 22 h 72"/>
                <a:gd name="T60" fmla="*/ 41 w 46"/>
                <a:gd name="T61" fmla="*/ 26 h 72"/>
                <a:gd name="T62" fmla="*/ 40 w 46"/>
                <a:gd name="T63" fmla="*/ 30 h 72"/>
                <a:gd name="T64" fmla="*/ 34 w 46"/>
                <a:gd name="T65" fmla="*/ 38 h 72"/>
                <a:gd name="T66" fmla="*/ 27 w 46"/>
                <a:gd name="T67" fmla="*/ 48 h 72"/>
                <a:gd name="T68" fmla="*/ 10 w 46"/>
                <a:gd name="T69" fmla="*/ 65 h 72"/>
                <a:gd name="T70" fmla="*/ 37 w 46"/>
                <a:gd name="T71" fmla="*/ 65 h 72"/>
                <a:gd name="T72" fmla="*/ 39 w 46"/>
                <a:gd name="T73" fmla="*/ 64 h 72"/>
                <a:gd name="T74" fmla="*/ 40 w 46"/>
                <a:gd name="T75" fmla="*/ 64 h 72"/>
                <a:gd name="T76" fmla="*/ 44 w 46"/>
                <a:gd name="T77" fmla="*/ 59 h 72"/>
                <a:gd name="T78" fmla="*/ 46 w 46"/>
                <a:gd name="T79" fmla="*/ 59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
                <a:gd name="T121" fmla="*/ 0 h 72"/>
                <a:gd name="T122" fmla="*/ 46 w 4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 h="72">
                  <a:moveTo>
                    <a:pt x="46" y="59"/>
                  </a:moveTo>
                  <a:lnTo>
                    <a:pt x="42" y="72"/>
                  </a:lnTo>
                  <a:lnTo>
                    <a:pt x="0" y="72"/>
                  </a:lnTo>
                  <a:lnTo>
                    <a:pt x="0" y="70"/>
                  </a:lnTo>
                  <a:lnTo>
                    <a:pt x="11" y="60"/>
                  </a:lnTo>
                  <a:lnTo>
                    <a:pt x="20" y="51"/>
                  </a:lnTo>
                  <a:lnTo>
                    <a:pt x="26" y="44"/>
                  </a:lnTo>
                  <a:lnTo>
                    <a:pt x="32" y="33"/>
                  </a:lnTo>
                  <a:lnTo>
                    <a:pt x="33" y="24"/>
                  </a:lnTo>
                  <a:lnTo>
                    <a:pt x="33" y="20"/>
                  </a:lnTo>
                  <a:lnTo>
                    <a:pt x="32" y="15"/>
                  </a:lnTo>
                  <a:lnTo>
                    <a:pt x="27" y="10"/>
                  </a:lnTo>
                  <a:lnTo>
                    <a:pt x="23" y="9"/>
                  </a:lnTo>
                  <a:lnTo>
                    <a:pt x="19" y="8"/>
                  </a:lnTo>
                  <a:lnTo>
                    <a:pt x="15" y="9"/>
                  </a:lnTo>
                  <a:lnTo>
                    <a:pt x="9" y="11"/>
                  </a:lnTo>
                  <a:lnTo>
                    <a:pt x="8" y="13"/>
                  </a:lnTo>
                  <a:lnTo>
                    <a:pt x="6" y="15"/>
                  </a:lnTo>
                  <a:lnTo>
                    <a:pt x="4" y="20"/>
                  </a:lnTo>
                  <a:lnTo>
                    <a:pt x="1" y="20"/>
                  </a:lnTo>
                  <a:lnTo>
                    <a:pt x="2" y="14"/>
                  </a:lnTo>
                  <a:lnTo>
                    <a:pt x="5" y="10"/>
                  </a:lnTo>
                  <a:lnTo>
                    <a:pt x="8" y="5"/>
                  </a:lnTo>
                  <a:lnTo>
                    <a:pt x="17" y="1"/>
                  </a:lnTo>
                  <a:lnTo>
                    <a:pt x="22" y="0"/>
                  </a:lnTo>
                  <a:lnTo>
                    <a:pt x="28" y="1"/>
                  </a:lnTo>
                  <a:lnTo>
                    <a:pt x="37" y="5"/>
                  </a:lnTo>
                  <a:lnTo>
                    <a:pt x="41" y="12"/>
                  </a:lnTo>
                  <a:lnTo>
                    <a:pt x="42" y="15"/>
                  </a:lnTo>
                  <a:lnTo>
                    <a:pt x="42" y="22"/>
                  </a:lnTo>
                  <a:lnTo>
                    <a:pt x="41" y="26"/>
                  </a:lnTo>
                  <a:lnTo>
                    <a:pt x="40" y="30"/>
                  </a:lnTo>
                  <a:lnTo>
                    <a:pt x="34" y="38"/>
                  </a:lnTo>
                  <a:lnTo>
                    <a:pt x="27" y="48"/>
                  </a:lnTo>
                  <a:lnTo>
                    <a:pt x="10" y="65"/>
                  </a:lnTo>
                  <a:lnTo>
                    <a:pt x="37" y="65"/>
                  </a:lnTo>
                  <a:lnTo>
                    <a:pt x="39" y="64"/>
                  </a:lnTo>
                  <a:lnTo>
                    <a:pt x="40" y="64"/>
                  </a:lnTo>
                  <a:lnTo>
                    <a:pt x="44" y="59"/>
                  </a:lnTo>
                  <a:lnTo>
                    <a:pt x="46" y="5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65" name="Freeform 484"/>
            <p:cNvSpPr>
              <a:spLocks noEditPoints="1"/>
            </p:cNvSpPr>
            <p:nvPr/>
          </p:nvSpPr>
          <p:spPr bwMode="auto">
            <a:xfrm>
              <a:off x="1784586" y="5611487"/>
              <a:ext cx="43262" cy="82434"/>
            </a:xfrm>
            <a:custGeom>
              <a:avLst/>
              <a:gdLst>
                <a:gd name="T0" fmla="*/ 0 w 44"/>
                <a:gd name="T1" fmla="*/ 37 h 74"/>
                <a:gd name="T2" fmla="*/ 0 w 44"/>
                <a:gd name="T3" fmla="*/ 26 h 74"/>
                <a:gd name="T4" fmla="*/ 4 w 44"/>
                <a:gd name="T5" fmla="*/ 16 h 74"/>
                <a:gd name="T6" fmla="*/ 6 w 44"/>
                <a:gd name="T7" fmla="*/ 12 h 74"/>
                <a:gd name="T8" fmla="*/ 9 w 44"/>
                <a:gd name="T9" fmla="*/ 8 h 74"/>
                <a:gd name="T10" fmla="*/ 13 w 44"/>
                <a:gd name="T11" fmla="*/ 3 h 74"/>
                <a:gd name="T12" fmla="*/ 17 w 44"/>
                <a:gd name="T13" fmla="*/ 2 h 74"/>
                <a:gd name="T14" fmla="*/ 19 w 44"/>
                <a:gd name="T15" fmla="*/ 1 h 74"/>
                <a:gd name="T16" fmla="*/ 22 w 44"/>
                <a:gd name="T17" fmla="*/ 0 h 74"/>
                <a:gd name="T18" fmla="*/ 26 w 44"/>
                <a:gd name="T19" fmla="*/ 1 h 74"/>
                <a:gd name="T20" fmla="*/ 30 w 44"/>
                <a:gd name="T21" fmla="*/ 2 h 74"/>
                <a:gd name="T22" fmla="*/ 33 w 44"/>
                <a:gd name="T23" fmla="*/ 4 h 74"/>
                <a:gd name="T24" fmla="*/ 37 w 44"/>
                <a:gd name="T25" fmla="*/ 8 h 74"/>
                <a:gd name="T26" fmla="*/ 41 w 44"/>
                <a:gd name="T27" fmla="*/ 15 h 74"/>
                <a:gd name="T28" fmla="*/ 43 w 44"/>
                <a:gd name="T29" fmla="*/ 25 h 74"/>
                <a:gd name="T30" fmla="*/ 44 w 44"/>
                <a:gd name="T31" fmla="*/ 36 h 74"/>
                <a:gd name="T32" fmla="*/ 43 w 44"/>
                <a:gd name="T33" fmla="*/ 47 h 74"/>
                <a:gd name="T34" fmla="*/ 41 w 44"/>
                <a:gd name="T35" fmla="*/ 57 h 74"/>
                <a:gd name="T36" fmla="*/ 39 w 44"/>
                <a:gd name="T37" fmla="*/ 63 h 74"/>
                <a:gd name="T38" fmla="*/ 35 w 44"/>
                <a:gd name="T39" fmla="*/ 67 h 74"/>
                <a:gd name="T40" fmla="*/ 32 w 44"/>
                <a:gd name="T41" fmla="*/ 70 h 74"/>
                <a:gd name="T42" fmla="*/ 27 w 44"/>
                <a:gd name="T43" fmla="*/ 72 h 74"/>
                <a:gd name="T44" fmla="*/ 22 w 44"/>
                <a:gd name="T45" fmla="*/ 74 h 74"/>
                <a:gd name="T46" fmla="*/ 18 w 44"/>
                <a:gd name="T47" fmla="*/ 72 h 74"/>
                <a:gd name="T48" fmla="*/ 12 w 44"/>
                <a:gd name="T49" fmla="*/ 70 h 74"/>
                <a:gd name="T50" fmla="*/ 9 w 44"/>
                <a:gd name="T51" fmla="*/ 67 h 74"/>
                <a:gd name="T52" fmla="*/ 6 w 44"/>
                <a:gd name="T53" fmla="*/ 61 h 74"/>
                <a:gd name="T54" fmla="*/ 1 w 44"/>
                <a:gd name="T55" fmla="*/ 51 h 74"/>
                <a:gd name="T56" fmla="*/ 0 w 44"/>
                <a:gd name="T57" fmla="*/ 37 h 74"/>
                <a:gd name="T58" fmla="*/ 10 w 44"/>
                <a:gd name="T59" fmla="*/ 40 h 74"/>
                <a:gd name="T60" fmla="*/ 10 w 44"/>
                <a:gd name="T61" fmla="*/ 52 h 74"/>
                <a:gd name="T62" fmla="*/ 13 w 44"/>
                <a:gd name="T63" fmla="*/ 63 h 74"/>
                <a:gd name="T64" fmla="*/ 15 w 44"/>
                <a:gd name="T65" fmla="*/ 66 h 74"/>
                <a:gd name="T66" fmla="*/ 19 w 44"/>
                <a:gd name="T67" fmla="*/ 70 h 74"/>
                <a:gd name="T68" fmla="*/ 24 w 44"/>
                <a:gd name="T69" fmla="*/ 70 h 74"/>
                <a:gd name="T70" fmla="*/ 26 w 44"/>
                <a:gd name="T71" fmla="*/ 69 h 74"/>
                <a:gd name="T72" fmla="*/ 28 w 44"/>
                <a:gd name="T73" fmla="*/ 68 h 74"/>
                <a:gd name="T74" fmla="*/ 30 w 44"/>
                <a:gd name="T75" fmla="*/ 66 h 74"/>
                <a:gd name="T76" fmla="*/ 32 w 44"/>
                <a:gd name="T77" fmla="*/ 59 h 74"/>
                <a:gd name="T78" fmla="*/ 33 w 44"/>
                <a:gd name="T79" fmla="*/ 48 h 74"/>
                <a:gd name="T80" fmla="*/ 34 w 44"/>
                <a:gd name="T81" fmla="*/ 34 h 74"/>
                <a:gd name="T82" fmla="*/ 33 w 44"/>
                <a:gd name="T83" fmla="*/ 23 h 74"/>
                <a:gd name="T84" fmla="*/ 32 w 44"/>
                <a:gd name="T85" fmla="*/ 13 h 74"/>
                <a:gd name="T86" fmla="*/ 29 w 44"/>
                <a:gd name="T87" fmla="*/ 7 h 74"/>
                <a:gd name="T88" fmla="*/ 28 w 44"/>
                <a:gd name="T89" fmla="*/ 5 h 74"/>
                <a:gd name="T90" fmla="*/ 26 w 44"/>
                <a:gd name="T91" fmla="*/ 4 h 74"/>
                <a:gd name="T92" fmla="*/ 22 w 44"/>
                <a:gd name="T93" fmla="*/ 3 h 74"/>
                <a:gd name="T94" fmla="*/ 18 w 44"/>
                <a:gd name="T95" fmla="*/ 5 h 74"/>
                <a:gd name="T96" fmla="*/ 17 w 44"/>
                <a:gd name="T97" fmla="*/ 7 h 74"/>
                <a:gd name="T98" fmla="*/ 15 w 44"/>
                <a:gd name="T99" fmla="*/ 10 h 74"/>
                <a:gd name="T100" fmla="*/ 12 w 44"/>
                <a:gd name="T101" fmla="*/ 15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7"/>
                  </a:moveTo>
                  <a:lnTo>
                    <a:pt x="0" y="26"/>
                  </a:lnTo>
                  <a:lnTo>
                    <a:pt x="4" y="16"/>
                  </a:lnTo>
                  <a:lnTo>
                    <a:pt x="6" y="12"/>
                  </a:lnTo>
                  <a:lnTo>
                    <a:pt x="9" y="8"/>
                  </a:lnTo>
                  <a:lnTo>
                    <a:pt x="13" y="3"/>
                  </a:lnTo>
                  <a:lnTo>
                    <a:pt x="17" y="2"/>
                  </a:lnTo>
                  <a:lnTo>
                    <a:pt x="19" y="1"/>
                  </a:lnTo>
                  <a:lnTo>
                    <a:pt x="22" y="0"/>
                  </a:lnTo>
                  <a:lnTo>
                    <a:pt x="26" y="1"/>
                  </a:lnTo>
                  <a:lnTo>
                    <a:pt x="30" y="2"/>
                  </a:lnTo>
                  <a:lnTo>
                    <a:pt x="33" y="4"/>
                  </a:lnTo>
                  <a:lnTo>
                    <a:pt x="37" y="8"/>
                  </a:lnTo>
                  <a:lnTo>
                    <a:pt x="41" y="15"/>
                  </a:lnTo>
                  <a:lnTo>
                    <a:pt x="43" y="25"/>
                  </a:lnTo>
                  <a:lnTo>
                    <a:pt x="44" y="36"/>
                  </a:lnTo>
                  <a:lnTo>
                    <a:pt x="43" y="47"/>
                  </a:lnTo>
                  <a:lnTo>
                    <a:pt x="41" y="57"/>
                  </a:lnTo>
                  <a:lnTo>
                    <a:pt x="39" y="63"/>
                  </a:lnTo>
                  <a:lnTo>
                    <a:pt x="35" y="67"/>
                  </a:lnTo>
                  <a:lnTo>
                    <a:pt x="32" y="70"/>
                  </a:lnTo>
                  <a:lnTo>
                    <a:pt x="27" y="72"/>
                  </a:lnTo>
                  <a:lnTo>
                    <a:pt x="22" y="74"/>
                  </a:lnTo>
                  <a:lnTo>
                    <a:pt x="18" y="72"/>
                  </a:lnTo>
                  <a:lnTo>
                    <a:pt x="12" y="70"/>
                  </a:lnTo>
                  <a:lnTo>
                    <a:pt x="9" y="67"/>
                  </a:lnTo>
                  <a:lnTo>
                    <a:pt x="6" y="61"/>
                  </a:lnTo>
                  <a:lnTo>
                    <a:pt x="1" y="51"/>
                  </a:lnTo>
                  <a:lnTo>
                    <a:pt x="0" y="37"/>
                  </a:lnTo>
                  <a:close/>
                  <a:moveTo>
                    <a:pt x="10" y="40"/>
                  </a:moveTo>
                  <a:lnTo>
                    <a:pt x="10" y="52"/>
                  </a:lnTo>
                  <a:lnTo>
                    <a:pt x="13" y="63"/>
                  </a:lnTo>
                  <a:lnTo>
                    <a:pt x="15" y="66"/>
                  </a:lnTo>
                  <a:lnTo>
                    <a:pt x="19" y="70"/>
                  </a:lnTo>
                  <a:lnTo>
                    <a:pt x="24" y="70"/>
                  </a:lnTo>
                  <a:lnTo>
                    <a:pt x="26" y="69"/>
                  </a:lnTo>
                  <a:lnTo>
                    <a:pt x="28" y="68"/>
                  </a:lnTo>
                  <a:lnTo>
                    <a:pt x="30" y="66"/>
                  </a:lnTo>
                  <a:lnTo>
                    <a:pt x="32" y="59"/>
                  </a:lnTo>
                  <a:lnTo>
                    <a:pt x="33" y="48"/>
                  </a:lnTo>
                  <a:lnTo>
                    <a:pt x="34" y="34"/>
                  </a:lnTo>
                  <a:lnTo>
                    <a:pt x="33" y="23"/>
                  </a:lnTo>
                  <a:lnTo>
                    <a:pt x="32" y="13"/>
                  </a:lnTo>
                  <a:lnTo>
                    <a:pt x="29" y="7"/>
                  </a:lnTo>
                  <a:lnTo>
                    <a:pt x="28" y="5"/>
                  </a:lnTo>
                  <a:lnTo>
                    <a:pt x="26" y="4"/>
                  </a:lnTo>
                  <a:lnTo>
                    <a:pt x="22" y="3"/>
                  </a:lnTo>
                  <a:lnTo>
                    <a:pt x="18" y="5"/>
                  </a:lnTo>
                  <a:lnTo>
                    <a:pt x="17" y="7"/>
                  </a:lnTo>
                  <a:lnTo>
                    <a:pt x="15" y="10"/>
                  </a:lnTo>
                  <a:lnTo>
                    <a:pt x="12" y="15"/>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66" name="Freeform 485"/>
            <p:cNvSpPr>
              <a:spLocks noEditPoints="1"/>
            </p:cNvSpPr>
            <p:nvPr/>
          </p:nvSpPr>
          <p:spPr bwMode="auto">
            <a:xfrm>
              <a:off x="1836697" y="5611487"/>
              <a:ext cx="44245" cy="82434"/>
            </a:xfrm>
            <a:custGeom>
              <a:avLst/>
              <a:gdLst>
                <a:gd name="T0" fmla="*/ 0 w 45"/>
                <a:gd name="T1" fmla="*/ 37 h 74"/>
                <a:gd name="T2" fmla="*/ 1 w 45"/>
                <a:gd name="T3" fmla="*/ 26 h 74"/>
                <a:gd name="T4" fmla="*/ 3 w 45"/>
                <a:gd name="T5" fmla="*/ 16 h 74"/>
                <a:gd name="T6" fmla="*/ 5 w 45"/>
                <a:gd name="T7" fmla="*/ 12 h 74"/>
                <a:gd name="T8" fmla="*/ 10 w 45"/>
                <a:gd name="T9" fmla="*/ 8 h 74"/>
                <a:gd name="T10" fmla="*/ 13 w 45"/>
                <a:gd name="T11" fmla="*/ 3 h 74"/>
                <a:gd name="T12" fmla="*/ 20 w 45"/>
                <a:gd name="T13" fmla="*/ 1 h 74"/>
                <a:gd name="T14" fmla="*/ 22 w 45"/>
                <a:gd name="T15" fmla="*/ 0 h 74"/>
                <a:gd name="T16" fmla="*/ 26 w 45"/>
                <a:gd name="T17" fmla="*/ 1 h 74"/>
                <a:gd name="T18" fmla="*/ 30 w 45"/>
                <a:gd name="T19" fmla="*/ 2 h 74"/>
                <a:gd name="T20" fmla="*/ 33 w 45"/>
                <a:gd name="T21" fmla="*/ 4 h 74"/>
                <a:gd name="T22" fmla="*/ 36 w 45"/>
                <a:gd name="T23" fmla="*/ 8 h 74"/>
                <a:gd name="T24" fmla="*/ 41 w 45"/>
                <a:gd name="T25" fmla="*/ 15 h 74"/>
                <a:gd name="T26" fmla="*/ 44 w 45"/>
                <a:gd name="T27" fmla="*/ 25 h 74"/>
                <a:gd name="T28" fmla="*/ 45 w 45"/>
                <a:gd name="T29" fmla="*/ 36 h 74"/>
                <a:gd name="T30" fmla="*/ 44 w 45"/>
                <a:gd name="T31" fmla="*/ 47 h 74"/>
                <a:gd name="T32" fmla="*/ 42 w 45"/>
                <a:gd name="T33" fmla="*/ 57 h 74"/>
                <a:gd name="T34" fmla="*/ 38 w 45"/>
                <a:gd name="T35" fmla="*/ 63 h 74"/>
                <a:gd name="T36" fmla="*/ 35 w 45"/>
                <a:gd name="T37" fmla="*/ 67 h 74"/>
                <a:gd name="T38" fmla="*/ 32 w 45"/>
                <a:gd name="T39" fmla="*/ 70 h 74"/>
                <a:gd name="T40" fmla="*/ 29 w 45"/>
                <a:gd name="T41" fmla="*/ 72 h 74"/>
                <a:gd name="T42" fmla="*/ 25 w 45"/>
                <a:gd name="T43" fmla="*/ 74 h 74"/>
                <a:gd name="T44" fmla="*/ 22 w 45"/>
                <a:gd name="T45" fmla="*/ 74 h 74"/>
                <a:gd name="T46" fmla="*/ 18 w 45"/>
                <a:gd name="T47" fmla="*/ 72 h 74"/>
                <a:gd name="T48" fmla="*/ 13 w 45"/>
                <a:gd name="T49" fmla="*/ 70 h 74"/>
                <a:gd name="T50" fmla="*/ 9 w 45"/>
                <a:gd name="T51" fmla="*/ 67 h 74"/>
                <a:gd name="T52" fmla="*/ 5 w 45"/>
                <a:gd name="T53" fmla="*/ 61 h 74"/>
                <a:gd name="T54" fmla="*/ 1 w 45"/>
                <a:gd name="T55" fmla="*/ 51 h 74"/>
                <a:gd name="T56" fmla="*/ 0 w 45"/>
                <a:gd name="T57" fmla="*/ 37 h 74"/>
                <a:gd name="T58" fmla="*/ 10 w 45"/>
                <a:gd name="T59" fmla="*/ 40 h 74"/>
                <a:gd name="T60" fmla="*/ 11 w 45"/>
                <a:gd name="T61" fmla="*/ 52 h 74"/>
                <a:gd name="T62" fmla="*/ 13 w 45"/>
                <a:gd name="T63" fmla="*/ 63 h 74"/>
                <a:gd name="T64" fmla="*/ 15 w 45"/>
                <a:gd name="T65" fmla="*/ 66 h 74"/>
                <a:gd name="T66" fmla="*/ 16 w 45"/>
                <a:gd name="T67" fmla="*/ 68 h 74"/>
                <a:gd name="T68" fmla="*/ 20 w 45"/>
                <a:gd name="T69" fmla="*/ 70 h 74"/>
                <a:gd name="T70" fmla="*/ 24 w 45"/>
                <a:gd name="T71" fmla="*/ 70 h 74"/>
                <a:gd name="T72" fmla="*/ 26 w 45"/>
                <a:gd name="T73" fmla="*/ 69 h 74"/>
                <a:gd name="T74" fmla="*/ 30 w 45"/>
                <a:gd name="T75" fmla="*/ 66 h 74"/>
                <a:gd name="T76" fmla="*/ 32 w 45"/>
                <a:gd name="T77" fmla="*/ 59 h 74"/>
                <a:gd name="T78" fmla="*/ 34 w 45"/>
                <a:gd name="T79" fmla="*/ 48 h 74"/>
                <a:gd name="T80" fmla="*/ 34 w 45"/>
                <a:gd name="T81" fmla="*/ 23 h 74"/>
                <a:gd name="T82" fmla="*/ 32 w 45"/>
                <a:gd name="T83" fmla="*/ 13 h 74"/>
                <a:gd name="T84" fmla="*/ 29 w 45"/>
                <a:gd name="T85" fmla="*/ 7 h 74"/>
                <a:gd name="T86" fmla="*/ 26 w 45"/>
                <a:gd name="T87" fmla="*/ 4 h 74"/>
                <a:gd name="T88" fmla="*/ 24 w 45"/>
                <a:gd name="T89" fmla="*/ 4 h 74"/>
                <a:gd name="T90" fmla="*/ 22 w 45"/>
                <a:gd name="T91" fmla="*/ 3 h 74"/>
                <a:gd name="T92" fmla="*/ 20 w 45"/>
                <a:gd name="T93" fmla="*/ 4 h 74"/>
                <a:gd name="T94" fmla="*/ 19 w 45"/>
                <a:gd name="T95" fmla="*/ 5 h 74"/>
                <a:gd name="T96" fmla="*/ 16 w 45"/>
                <a:gd name="T97" fmla="*/ 7 h 74"/>
                <a:gd name="T98" fmla="*/ 14 w 45"/>
                <a:gd name="T99" fmla="*/ 10 h 74"/>
                <a:gd name="T100" fmla="*/ 13 w 45"/>
                <a:gd name="T101" fmla="*/ 15 h 74"/>
                <a:gd name="T102" fmla="*/ 11 w 45"/>
                <a:gd name="T103" fmla="*/ 20 h 74"/>
                <a:gd name="T104" fmla="*/ 10 w 45"/>
                <a:gd name="T105" fmla="*/ 30 h 74"/>
                <a:gd name="T106" fmla="*/ 10 w 45"/>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
                <a:gd name="T163" fmla="*/ 0 h 74"/>
                <a:gd name="T164" fmla="*/ 45 w 45"/>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 h="74">
                  <a:moveTo>
                    <a:pt x="0" y="37"/>
                  </a:moveTo>
                  <a:lnTo>
                    <a:pt x="1" y="26"/>
                  </a:lnTo>
                  <a:lnTo>
                    <a:pt x="3" y="16"/>
                  </a:lnTo>
                  <a:lnTo>
                    <a:pt x="5" y="12"/>
                  </a:lnTo>
                  <a:lnTo>
                    <a:pt x="10" y="8"/>
                  </a:lnTo>
                  <a:lnTo>
                    <a:pt x="13" y="3"/>
                  </a:lnTo>
                  <a:lnTo>
                    <a:pt x="20" y="1"/>
                  </a:lnTo>
                  <a:lnTo>
                    <a:pt x="22" y="0"/>
                  </a:lnTo>
                  <a:lnTo>
                    <a:pt x="26" y="1"/>
                  </a:lnTo>
                  <a:lnTo>
                    <a:pt x="30" y="2"/>
                  </a:lnTo>
                  <a:lnTo>
                    <a:pt x="33" y="4"/>
                  </a:lnTo>
                  <a:lnTo>
                    <a:pt x="36" y="8"/>
                  </a:lnTo>
                  <a:lnTo>
                    <a:pt x="41" y="15"/>
                  </a:lnTo>
                  <a:lnTo>
                    <a:pt x="44" y="25"/>
                  </a:lnTo>
                  <a:lnTo>
                    <a:pt x="45" y="36"/>
                  </a:lnTo>
                  <a:lnTo>
                    <a:pt x="44" y="47"/>
                  </a:lnTo>
                  <a:lnTo>
                    <a:pt x="42" y="57"/>
                  </a:lnTo>
                  <a:lnTo>
                    <a:pt x="38" y="63"/>
                  </a:lnTo>
                  <a:lnTo>
                    <a:pt x="35" y="67"/>
                  </a:lnTo>
                  <a:lnTo>
                    <a:pt x="32" y="70"/>
                  </a:lnTo>
                  <a:lnTo>
                    <a:pt x="29" y="72"/>
                  </a:lnTo>
                  <a:lnTo>
                    <a:pt x="25" y="74"/>
                  </a:lnTo>
                  <a:lnTo>
                    <a:pt x="22" y="74"/>
                  </a:lnTo>
                  <a:lnTo>
                    <a:pt x="18" y="72"/>
                  </a:lnTo>
                  <a:lnTo>
                    <a:pt x="13" y="70"/>
                  </a:lnTo>
                  <a:lnTo>
                    <a:pt x="9" y="67"/>
                  </a:lnTo>
                  <a:lnTo>
                    <a:pt x="5" y="61"/>
                  </a:lnTo>
                  <a:lnTo>
                    <a:pt x="1" y="51"/>
                  </a:lnTo>
                  <a:lnTo>
                    <a:pt x="0" y="37"/>
                  </a:lnTo>
                  <a:close/>
                  <a:moveTo>
                    <a:pt x="10" y="40"/>
                  </a:moveTo>
                  <a:lnTo>
                    <a:pt x="11" y="52"/>
                  </a:lnTo>
                  <a:lnTo>
                    <a:pt x="13" y="63"/>
                  </a:lnTo>
                  <a:lnTo>
                    <a:pt x="15" y="66"/>
                  </a:lnTo>
                  <a:lnTo>
                    <a:pt x="16" y="68"/>
                  </a:lnTo>
                  <a:lnTo>
                    <a:pt x="20" y="70"/>
                  </a:lnTo>
                  <a:lnTo>
                    <a:pt x="24" y="70"/>
                  </a:lnTo>
                  <a:lnTo>
                    <a:pt x="26" y="69"/>
                  </a:lnTo>
                  <a:lnTo>
                    <a:pt x="30" y="66"/>
                  </a:lnTo>
                  <a:lnTo>
                    <a:pt x="32" y="59"/>
                  </a:lnTo>
                  <a:lnTo>
                    <a:pt x="34" y="48"/>
                  </a:lnTo>
                  <a:lnTo>
                    <a:pt x="34" y="23"/>
                  </a:lnTo>
                  <a:lnTo>
                    <a:pt x="32" y="13"/>
                  </a:lnTo>
                  <a:lnTo>
                    <a:pt x="29" y="7"/>
                  </a:lnTo>
                  <a:lnTo>
                    <a:pt x="26" y="4"/>
                  </a:lnTo>
                  <a:lnTo>
                    <a:pt x="24" y="4"/>
                  </a:lnTo>
                  <a:lnTo>
                    <a:pt x="22" y="3"/>
                  </a:lnTo>
                  <a:lnTo>
                    <a:pt x="20" y="4"/>
                  </a:lnTo>
                  <a:lnTo>
                    <a:pt x="19" y="5"/>
                  </a:lnTo>
                  <a:lnTo>
                    <a:pt x="16" y="7"/>
                  </a:lnTo>
                  <a:lnTo>
                    <a:pt x="14" y="10"/>
                  </a:lnTo>
                  <a:lnTo>
                    <a:pt x="13" y="15"/>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67" name="Freeform 486"/>
            <p:cNvSpPr>
              <a:spLocks/>
            </p:cNvSpPr>
            <p:nvPr/>
          </p:nvSpPr>
          <p:spPr bwMode="auto">
            <a:xfrm>
              <a:off x="2005813" y="5611487"/>
              <a:ext cx="46212" cy="80206"/>
            </a:xfrm>
            <a:custGeom>
              <a:avLst/>
              <a:gdLst>
                <a:gd name="T0" fmla="*/ 47 w 47"/>
                <a:gd name="T1" fmla="*/ 59 h 72"/>
                <a:gd name="T2" fmla="*/ 42 w 47"/>
                <a:gd name="T3" fmla="*/ 72 h 72"/>
                <a:gd name="T4" fmla="*/ 0 w 47"/>
                <a:gd name="T5" fmla="*/ 72 h 72"/>
                <a:gd name="T6" fmla="*/ 0 w 47"/>
                <a:gd name="T7" fmla="*/ 70 h 72"/>
                <a:gd name="T8" fmla="*/ 11 w 47"/>
                <a:gd name="T9" fmla="*/ 60 h 72"/>
                <a:gd name="T10" fmla="*/ 20 w 47"/>
                <a:gd name="T11" fmla="*/ 51 h 72"/>
                <a:gd name="T12" fmla="*/ 26 w 47"/>
                <a:gd name="T13" fmla="*/ 44 h 72"/>
                <a:gd name="T14" fmla="*/ 32 w 47"/>
                <a:gd name="T15" fmla="*/ 33 h 72"/>
                <a:gd name="T16" fmla="*/ 33 w 47"/>
                <a:gd name="T17" fmla="*/ 24 h 72"/>
                <a:gd name="T18" fmla="*/ 33 w 47"/>
                <a:gd name="T19" fmla="*/ 20 h 72"/>
                <a:gd name="T20" fmla="*/ 32 w 47"/>
                <a:gd name="T21" fmla="*/ 15 h 72"/>
                <a:gd name="T22" fmla="*/ 27 w 47"/>
                <a:gd name="T23" fmla="*/ 10 h 72"/>
                <a:gd name="T24" fmla="*/ 24 w 47"/>
                <a:gd name="T25" fmla="*/ 9 h 72"/>
                <a:gd name="T26" fmla="*/ 19 w 47"/>
                <a:gd name="T27" fmla="*/ 8 h 72"/>
                <a:gd name="T28" fmla="*/ 15 w 47"/>
                <a:gd name="T29" fmla="*/ 9 h 72"/>
                <a:gd name="T30" fmla="*/ 9 w 47"/>
                <a:gd name="T31" fmla="*/ 11 h 72"/>
                <a:gd name="T32" fmla="*/ 8 w 47"/>
                <a:gd name="T33" fmla="*/ 13 h 72"/>
                <a:gd name="T34" fmla="*/ 6 w 47"/>
                <a:gd name="T35" fmla="*/ 15 h 72"/>
                <a:gd name="T36" fmla="*/ 4 w 47"/>
                <a:gd name="T37" fmla="*/ 20 h 72"/>
                <a:gd name="T38" fmla="*/ 2 w 47"/>
                <a:gd name="T39" fmla="*/ 20 h 72"/>
                <a:gd name="T40" fmla="*/ 3 w 47"/>
                <a:gd name="T41" fmla="*/ 14 h 72"/>
                <a:gd name="T42" fmla="*/ 5 w 47"/>
                <a:gd name="T43" fmla="*/ 10 h 72"/>
                <a:gd name="T44" fmla="*/ 8 w 47"/>
                <a:gd name="T45" fmla="*/ 5 h 72"/>
                <a:gd name="T46" fmla="*/ 17 w 47"/>
                <a:gd name="T47" fmla="*/ 1 h 72"/>
                <a:gd name="T48" fmla="*/ 22 w 47"/>
                <a:gd name="T49" fmla="*/ 0 h 72"/>
                <a:gd name="T50" fmla="*/ 28 w 47"/>
                <a:gd name="T51" fmla="*/ 1 h 72"/>
                <a:gd name="T52" fmla="*/ 37 w 47"/>
                <a:gd name="T53" fmla="*/ 5 h 72"/>
                <a:gd name="T54" fmla="*/ 41 w 47"/>
                <a:gd name="T55" fmla="*/ 12 h 72"/>
                <a:gd name="T56" fmla="*/ 42 w 47"/>
                <a:gd name="T57" fmla="*/ 15 h 72"/>
                <a:gd name="T58" fmla="*/ 42 w 47"/>
                <a:gd name="T59" fmla="*/ 22 h 72"/>
                <a:gd name="T60" fmla="*/ 41 w 47"/>
                <a:gd name="T61" fmla="*/ 26 h 72"/>
                <a:gd name="T62" fmla="*/ 40 w 47"/>
                <a:gd name="T63" fmla="*/ 30 h 72"/>
                <a:gd name="T64" fmla="*/ 34 w 47"/>
                <a:gd name="T65" fmla="*/ 38 h 72"/>
                <a:gd name="T66" fmla="*/ 27 w 47"/>
                <a:gd name="T67" fmla="*/ 48 h 72"/>
                <a:gd name="T68" fmla="*/ 10 w 47"/>
                <a:gd name="T69" fmla="*/ 65 h 72"/>
                <a:gd name="T70" fmla="*/ 37 w 47"/>
                <a:gd name="T71" fmla="*/ 65 h 72"/>
                <a:gd name="T72" fmla="*/ 39 w 47"/>
                <a:gd name="T73" fmla="*/ 64 h 72"/>
                <a:gd name="T74" fmla="*/ 40 w 47"/>
                <a:gd name="T75" fmla="*/ 64 h 72"/>
                <a:gd name="T76" fmla="*/ 44 w 47"/>
                <a:gd name="T77" fmla="*/ 59 h 72"/>
                <a:gd name="T78" fmla="*/ 47 w 47"/>
                <a:gd name="T79" fmla="*/ 59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
                <a:gd name="T121" fmla="*/ 0 h 72"/>
                <a:gd name="T122" fmla="*/ 47 w 47"/>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 h="72">
                  <a:moveTo>
                    <a:pt x="47" y="59"/>
                  </a:moveTo>
                  <a:lnTo>
                    <a:pt x="42" y="72"/>
                  </a:lnTo>
                  <a:lnTo>
                    <a:pt x="0" y="72"/>
                  </a:lnTo>
                  <a:lnTo>
                    <a:pt x="0" y="70"/>
                  </a:lnTo>
                  <a:lnTo>
                    <a:pt x="11" y="60"/>
                  </a:lnTo>
                  <a:lnTo>
                    <a:pt x="20" y="51"/>
                  </a:lnTo>
                  <a:lnTo>
                    <a:pt x="26" y="44"/>
                  </a:lnTo>
                  <a:lnTo>
                    <a:pt x="32" y="33"/>
                  </a:lnTo>
                  <a:lnTo>
                    <a:pt x="33" y="24"/>
                  </a:lnTo>
                  <a:lnTo>
                    <a:pt x="33" y="20"/>
                  </a:lnTo>
                  <a:lnTo>
                    <a:pt x="32" y="15"/>
                  </a:lnTo>
                  <a:lnTo>
                    <a:pt x="27" y="10"/>
                  </a:lnTo>
                  <a:lnTo>
                    <a:pt x="24" y="9"/>
                  </a:lnTo>
                  <a:lnTo>
                    <a:pt x="19" y="8"/>
                  </a:lnTo>
                  <a:lnTo>
                    <a:pt x="15" y="9"/>
                  </a:lnTo>
                  <a:lnTo>
                    <a:pt x="9" y="11"/>
                  </a:lnTo>
                  <a:lnTo>
                    <a:pt x="8" y="13"/>
                  </a:lnTo>
                  <a:lnTo>
                    <a:pt x="6" y="15"/>
                  </a:lnTo>
                  <a:lnTo>
                    <a:pt x="4" y="20"/>
                  </a:lnTo>
                  <a:lnTo>
                    <a:pt x="2" y="20"/>
                  </a:lnTo>
                  <a:lnTo>
                    <a:pt x="3" y="14"/>
                  </a:lnTo>
                  <a:lnTo>
                    <a:pt x="5" y="10"/>
                  </a:lnTo>
                  <a:lnTo>
                    <a:pt x="8" y="5"/>
                  </a:lnTo>
                  <a:lnTo>
                    <a:pt x="17" y="1"/>
                  </a:lnTo>
                  <a:lnTo>
                    <a:pt x="22" y="0"/>
                  </a:lnTo>
                  <a:lnTo>
                    <a:pt x="28" y="1"/>
                  </a:lnTo>
                  <a:lnTo>
                    <a:pt x="37" y="5"/>
                  </a:lnTo>
                  <a:lnTo>
                    <a:pt x="41" y="12"/>
                  </a:lnTo>
                  <a:lnTo>
                    <a:pt x="42" y="15"/>
                  </a:lnTo>
                  <a:lnTo>
                    <a:pt x="42" y="22"/>
                  </a:lnTo>
                  <a:lnTo>
                    <a:pt x="41" y="26"/>
                  </a:lnTo>
                  <a:lnTo>
                    <a:pt x="40" y="30"/>
                  </a:lnTo>
                  <a:lnTo>
                    <a:pt x="34" y="38"/>
                  </a:lnTo>
                  <a:lnTo>
                    <a:pt x="27" y="48"/>
                  </a:lnTo>
                  <a:lnTo>
                    <a:pt x="10" y="65"/>
                  </a:lnTo>
                  <a:lnTo>
                    <a:pt x="37" y="65"/>
                  </a:lnTo>
                  <a:lnTo>
                    <a:pt x="39" y="64"/>
                  </a:lnTo>
                  <a:lnTo>
                    <a:pt x="40" y="64"/>
                  </a:lnTo>
                  <a:lnTo>
                    <a:pt x="44" y="59"/>
                  </a:lnTo>
                  <a:lnTo>
                    <a:pt x="47" y="59"/>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68" name="Freeform 487"/>
            <p:cNvSpPr>
              <a:spLocks/>
            </p:cNvSpPr>
            <p:nvPr/>
          </p:nvSpPr>
          <p:spPr bwMode="auto">
            <a:xfrm>
              <a:off x="2062840" y="5612601"/>
              <a:ext cx="38346" cy="81320"/>
            </a:xfrm>
            <a:custGeom>
              <a:avLst/>
              <a:gdLst>
                <a:gd name="T0" fmla="*/ 39 w 39"/>
                <a:gd name="T1" fmla="*/ 0 h 73"/>
                <a:gd name="T2" fmla="*/ 35 w 39"/>
                <a:gd name="T3" fmla="*/ 9 h 73"/>
                <a:gd name="T4" fmla="*/ 14 w 39"/>
                <a:gd name="T5" fmla="*/ 9 h 73"/>
                <a:gd name="T6" fmla="*/ 9 w 39"/>
                <a:gd name="T7" fmla="*/ 19 h 73"/>
                <a:gd name="T8" fmla="*/ 22 w 39"/>
                <a:gd name="T9" fmla="*/ 22 h 73"/>
                <a:gd name="T10" fmla="*/ 31 w 39"/>
                <a:gd name="T11" fmla="*/ 30 h 73"/>
                <a:gd name="T12" fmla="*/ 35 w 39"/>
                <a:gd name="T13" fmla="*/ 33 h 73"/>
                <a:gd name="T14" fmla="*/ 36 w 39"/>
                <a:gd name="T15" fmla="*/ 36 h 73"/>
                <a:gd name="T16" fmla="*/ 38 w 39"/>
                <a:gd name="T17" fmla="*/ 41 h 73"/>
                <a:gd name="T18" fmla="*/ 38 w 39"/>
                <a:gd name="T19" fmla="*/ 50 h 73"/>
                <a:gd name="T20" fmla="*/ 36 w 39"/>
                <a:gd name="T21" fmla="*/ 56 h 73"/>
                <a:gd name="T22" fmla="*/ 34 w 39"/>
                <a:gd name="T23" fmla="*/ 60 h 73"/>
                <a:gd name="T24" fmla="*/ 30 w 39"/>
                <a:gd name="T25" fmla="*/ 65 h 73"/>
                <a:gd name="T26" fmla="*/ 27 w 39"/>
                <a:gd name="T27" fmla="*/ 67 h 73"/>
                <a:gd name="T28" fmla="*/ 23 w 39"/>
                <a:gd name="T29" fmla="*/ 69 h 73"/>
                <a:gd name="T30" fmla="*/ 19 w 39"/>
                <a:gd name="T31" fmla="*/ 71 h 73"/>
                <a:gd name="T32" fmla="*/ 15 w 39"/>
                <a:gd name="T33" fmla="*/ 73 h 73"/>
                <a:gd name="T34" fmla="*/ 6 w 39"/>
                <a:gd name="T35" fmla="*/ 73 h 73"/>
                <a:gd name="T36" fmla="*/ 4 w 39"/>
                <a:gd name="T37" fmla="*/ 71 h 73"/>
                <a:gd name="T38" fmla="*/ 3 w 39"/>
                <a:gd name="T39" fmla="*/ 70 h 73"/>
                <a:gd name="T40" fmla="*/ 1 w 39"/>
                <a:gd name="T41" fmla="*/ 69 h 73"/>
                <a:gd name="T42" fmla="*/ 0 w 39"/>
                <a:gd name="T43" fmla="*/ 67 h 73"/>
                <a:gd name="T44" fmla="*/ 0 w 39"/>
                <a:gd name="T45" fmla="*/ 64 h 73"/>
                <a:gd name="T46" fmla="*/ 1 w 39"/>
                <a:gd name="T47" fmla="*/ 64 h 73"/>
                <a:gd name="T48" fmla="*/ 2 w 39"/>
                <a:gd name="T49" fmla="*/ 63 h 73"/>
                <a:gd name="T50" fmla="*/ 7 w 39"/>
                <a:gd name="T51" fmla="*/ 63 h 73"/>
                <a:gd name="T52" fmla="*/ 9 w 39"/>
                <a:gd name="T53" fmla="*/ 65 h 73"/>
                <a:gd name="T54" fmla="*/ 14 w 39"/>
                <a:gd name="T55" fmla="*/ 67 h 73"/>
                <a:gd name="T56" fmla="*/ 20 w 39"/>
                <a:gd name="T57" fmla="*/ 67 h 73"/>
                <a:gd name="T58" fmla="*/ 27 w 39"/>
                <a:gd name="T59" fmla="*/ 63 h 73"/>
                <a:gd name="T60" fmla="*/ 31 w 39"/>
                <a:gd name="T61" fmla="*/ 56 h 73"/>
                <a:gd name="T62" fmla="*/ 31 w 39"/>
                <a:gd name="T63" fmla="*/ 48 h 73"/>
                <a:gd name="T64" fmla="*/ 29 w 39"/>
                <a:gd name="T65" fmla="*/ 42 h 73"/>
                <a:gd name="T66" fmla="*/ 25 w 39"/>
                <a:gd name="T67" fmla="*/ 37 h 73"/>
                <a:gd name="T68" fmla="*/ 23 w 39"/>
                <a:gd name="T69" fmla="*/ 34 h 73"/>
                <a:gd name="T70" fmla="*/ 19 w 39"/>
                <a:gd name="T71" fmla="*/ 32 h 73"/>
                <a:gd name="T72" fmla="*/ 16 w 39"/>
                <a:gd name="T73" fmla="*/ 31 h 73"/>
                <a:gd name="T74" fmla="*/ 7 w 39"/>
                <a:gd name="T75" fmla="*/ 29 h 73"/>
                <a:gd name="T76" fmla="*/ 2 w 39"/>
                <a:gd name="T77" fmla="*/ 29 h 73"/>
                <a:gd name="T78" fmla="*/ 15 w 39"/>
                <a:gd name="T79" fmla="*/ 0 h 73"/>
                <a:gd name="T80" fmla="*/ 39 w 39"/>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
                <a:gd name="T124" fmla="*/ 0 h 73"/>
                <a:gd name="T125" fmla="*/ 39 w 39"/>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 h="73">
                  <a:moveTo>
                    <a:pt x="39" y="0"/>
                  </a:moveTo>
                  <a:lnTo>
                    <a:pt x="35" y="9"/>
                  </a:lnTo>
                  <a:lnTo>
                    <a:pt x="14" y="9"/>
                  </a:lnTo>
                  <a:lnTo>
                    <a:pt x="9" y="19"/>
                  </a:lnTo>
                  <a:lnTo>
                    <a:pt x="22" y="22"/>
                  </a:lnTo>
                  <a:lnTo>
                    <a:pt x="31" y="30"/>
                  </a:lnTo>
                  <a:lnTo>
                    <a:pt x="35" y="33"/>
                  </a:lnTo>
                  <a:lnTo>
                    <a:pt x="36" y="36"/>
                  </a:lnTo>
                  <a:lnTo>
                    <a:pt x="38" y="41"/>
                  </a:lnTo>
                  <a:lnTo>
                    <a:pt x="38" y="50"/>
                  </a:lnTo>
                  <a:lnTo>
                    <a:pt x="36" y="56"/>
                  </a:lnTo>
                  <a:lnTo>
                    <a:pt x="34" y="60"/>
                  </a:lnTo>
                  <a:lnTo>
                    <a:pt x="30" y="65"/>
                  </a:lnTo>
                  <a:lnTo>
                    <a:pt x="27" y="67"/>
                  </a:lnTo>
                  <a:lnTo>
                    <a:pt x="23" y="69"/>
                  </a:lnTo>
                  <a:lnTo>
                    <a:pt x="19" y="71"/>
                  </a:lnTo>
                  <a:lnTo>
                    <a:pt x="15" y="73"/>
                  </a:lnTo>
                  <a:lnTo>
                    <a:pt x="6" y="73"/>
                  </a:lnTo>
                  <a:lnTo>
                    <a:pt x="4" y="71"/>
                  </a:lnTo>
                  <a:lnTo>
                    <a:pt x="3" y="70"/>
                  </a:lnTo>
                  <a:lnTo>
                    <a:pt x="1" y="69"/>
                  </a:lnTo>
                  <a:lnTo>
                    <a:pt x="0" y="67"/>
                  </a:lnTo>
                  <a:lnTo>
                    <a:pt x="0" y="64"/>
                  </a:lnTo>
                  <a:lnTo>
                    <a:pt x="1" y="64"/>
                  </a:lnTo>
                  <a:lnTo>
                    <a:pt x="2" y="63"/>
                  </a:lnTo>
                  <a:lnTo>
                    <a:pt x="7" y="63"/>
                  </a:lnTo>
                  <a:lnTo>
                    <a:pt x="9" y="65"/>
                  </a:lnTo>
                  <a:lnTo>
                    <a:pt x="14" y="67"/>
                  </a:lnTo>
                  <a:lnTo>
                    <a:pt x="20" y="67"/>
                  </a:lnTo>
                  <a:lnTo>
                    <a:pt x="27" y="63"/>
                  </a:lnTo>
                  <a:lnTo>
                    <a:pt x="31" y="56"/>
                  </a:lnTo>
                  <a:lnTo>
                    <a:pt x="31" y="48"/>
                  </a:lnTo>
                  <a:lnTo>
                    <a:pt x="29" y="42"/>
                  </a:lnTo>
                  <a:lnTo>
                    <a:pt x="25" y="37"/>
                  </a:lnTo>
                  <a:lnTo>
                    <a:pt x="23" y="34"/>
                  </a:lnTo>
                  <a:lnTo>
                    <a:pt x="19" y="32"/>
                  </a:lnTo>
                  <a:lnTo>
                    <a:pt x="16" y="31"/>
                  </a:lnTo>
                  <a:lnTo>
                    <a:pt x="7" y="29"/>
                  </a:lnTo>
                  <a:lnTo>
                    <a:pt x="2" y="29"/>
                  </a:lnTo>
                  <a:lnTo>
                    <a:pt x="15" y="0"/>
                  </a:lnTo>
                  <a:lnTo>
                    <a:pt x="3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69" name="Freeform 488"/>
            <p:cNvSpPr>
              <a:spLocks noEditPoints="1"/>
            </p:cNvSpPr>
            <p:nvPr/>
          </p:nvSpPr>
          <p:spPr bwMode="auto">
            <a:xfrm>
              <a:off x="2112985" y="5611487"/>
              <a:ext cx="44245" cy="82434"/>
            </a:xfrm>
            <a:custGeom>
              <a:avLst/>
              <a:gdLst>
                <a:gd name="T0" fmla="*/ 0 w 45"/>
                <a:gd name="T1" fmla="*/ 37 h 74"/>
                <a:gd name="T2" fmla="*/ 1 w 45"/>
                <a:gd name="T3" fmla="*/ 26 h 74"/>
                <a:gd name="T4" fmla="*/ 3 w 45"/>
                <a:gd name="T5" fmla="*/ 16 h 74"/>
                <a:gd name="T6" fmla="*/ 6 w 45"/>
                <a:gd name="T7" fmla="*/ 12 h 74"/>
                <a:gd name="T8" fmla="*/ 10 w 45"/>
                <a:gd name="T9" fmla="*/ 8 h 74"/>
                <a:gd name="T10" fmla="*/ 13 w 45"/>
                <a:gd name="T11" fmla="*/ 3 h 74"/>
                <a:gd name="T12" fmla="*/ 20 w 45"/>
                <a:gd name="T13" fmla="*/ 1 h 74"/>
                <a:gd name="T14" fmla="*/ 22 w 45"/>
                <a:gd name="T15" fmla="*/ 0 h 74"/>
                <a:gd name="T16" fmla="*/ 27 w 45"/>
                <a:gd name="T17" fmla="*/ 1 h 74"/>
                <a:gd name="T18" fmla="*/ 30 w 45"/>
                <a:gd name="T19" fmla="*/ 2 h 74"/>
                <a:gd name="T20" fmla="*/ 33 w 45"/>
                <a:gd name="T21" fmla="*/ 4 h 74"/>
                <a:gd name="T22" fmla="*/ 36 w 45"/>
                <a:gd name="T23" fmla="*/ 8 h 74"/>
                <a:gd name="T24" fmla="*/ 41 w 45"/>
                <a:gd name="T25" fmla="*/ 15 h 74"/>
                <a:gd name="T26" fmla="*/ 44 w 45"/>
                <a:gd name="T27" fmla="*/ 25 h 74"/>
                <a:gd name="T28" fmla="*/ 45 w 45"/>
                <a:gd name="T29" fmla="*/ 36 h 74"/>
                <a:gd name="T30" fmla="*/ 44 w 45"/>
                <a:gd name="T31" fmla="*/ 47 h 74"/>
                <a:gd name="T32" fmla="*/ 42 w 45"/>
                <a:gd name="T33" fmla="*/ 57 h 74"/>
                <a:gd name="T34" fmla="*/ 39 w 45"/>
                <a:gd name="T35" fmla="*/ 63 h 74"/>
                <a:gd name="T36" fmla="*/ 35 w 45"/>
                <a:gd name="T37" fmla="*/ 67 h 74"/>
                <a:gd name="T38" fmla="*/ 32 w 45"/>
                <a:gd name="T39" fmla="*/ 70 h 74"/>
                <a:gd name="T40" fmla="*/ 29 w 45"/>
                <a:gd name="T41" fmla="*/ 72 h 74"/>
                <a:gd name="T42" fmla="*/ 25 w 45"/>
                <a:gd name="T43" fmla="*/ 74 h 74"/>
                <a:gd name="T44" fmla="*/ 22 w 45"/>
                <a:gd name="T45" fmla="*/ 74 h 74"/>
                <a:gd name="T46" fmla="*/ 18 w 45"/>
                <a:gd name="T47" fmla="*/ 72 h 74"/>
                <a:gd name="T48" fmla="*/ 13 w 45"/>
                <a:gd name="T49" fmla="*/ 70 h 74"/>
                <a:gd name="T50" fmla="*/ 9 w 45"/>
                <a:gd name="T51" fmla="*/ 67 h 74"/>
                <a:gd name="T52" fmla="*/ 6 w 45"/>
                <a:gd name="T53" fmla="*/ 61 h 74"/>
                <a:gd name="T54" fmla="*/ 1 w 45"/>
                <a:gd name="T55" fmla="*/ 51 h 74"/>
                <a:gd name="T56" fmla="*/ 0 w 45"/>
                <a:gd name="T57" fmla="*/ 37 h 74"/>
                <a:gd name="T58" fmla="*/ 10 w 45"/>
                <a:gd name="T59" fmla="*/ 40 h 74"/>
                <a:gd name="T60" fmla="*/ 11 w 45"/>
                <a:gd name="T61" fmla="*/ 52 h 74"/>
                <a:gd name="T62" fmla="*/ 13 w 45"/>
                <a:gd name="T63" fmla="*/ 63 h 74"/>
                <a:gd name="T64" fmla="*/ 16 w 45"/>
                <a:gd name="T65" fmla="*/ 66 h 74"/>
                <a:gd name="T66" fmla="*/ 17 w 45"/>
                <a:gd name="T67" fmla="*/ 68 h 74"/>
                <a:gd name="T68" fmla="*/ 20 w 45"/>
                <a:gd name="T69" fmla="*/ 70 h 74"/>
                <a:gd name="T70" fmla="*/ 24 w 45"/>
                <a:gd name="T71" fmla="*/ 70 h 74"/>
                <a:gd name="T72" fmla="*/ 27 w 45"/>
                <a:gd name="T73" fmla="*/ 69 h 74"/>
                <a:gd name="T74" fmla="*/ 30 w 45"/>
                <a:gd name="T75" fmla="*/ 66 h 74"/>
                <a:gd name="T76" fmla="*/ 32 w 45"/>
                <a:gd name="T77" fmla="*/ 59 h 74"/>
                <a:gd name="T78" fmla="*/ 34 w 45"/>
                <a:gd name="T79" fmla="*/ 48 h 74"/>
                <a:gd name="T80" fmla="*/ 34 w 45"/>
                <a:gd name="T81" fmla="*/ 23 h 74"/>
                <a:gd name="T82" fmla="*/ 32 w 45"/>
                <a:gd name="T83" fmla="*/ 13 h 74"/>
                <a:gd name="T84" fmla="*/ 29 w 45"/>
                <a:gd name="T85" fmla="*/ 7 h 74"/>
                <a:gd name="T86" fmla="*/ 27 w 45"/>
                <a:gd name="T87" fmla="*/ 4 h 74"/>
                <a:gd name="T88" fmla="*/ 24 w 45"/>
                <a:gd name="T89" fmla="*/ 4 h 74"/>
                <a:gd name="T90" fmla="*/ 22 w 45"/>
                <a:gd name="T91" fmla="*/ 3 h 74"/>
                <a:gd name="T92" fmla="*/ 20 w 45"/>
                <a:gd name="T93" fmla="*/ 4 h 74"/>
                <a:gd name="T94" fmla="*/ 19 w 45"/>
                <a:gd name="T95" fmla="*/ 5 h 74"/>
                <a:gd name="T96" fmla="*/ 17 w 45"/>
                <a:gd name="T97" fmla="*/ 7 h 74"/>
                <a:gd name="T98" fmla="*/ 14 w 45"/>
                <a:gd name="T99" fmla="*/ 10 h 74"/>
                <a:gd name="T100" fmla="*/ 13 w 45"/>
                <a:gd name="T101" fmla="*/ 15 h 74"/>
                <a:gd name="T102" fmla="*/ 11 w 45"/>
                <a:gd name="T103" fmla="*/ 20 h 74"/>
                <a:gd name="T104" fmla="*/ 10 w 45"/>
                <a:gd name="T105" fmla="*/ 30 h 74"/>
                <a:gd name="T106" fmla="*/ 10 w 45"/>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
                <a:gd name="T163" fmla="*/ 0 h 74"/>
                <a:gd name="T164" fmla="*/ 45 w 45"/>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 h="74">
                  <a:moveTo>
                    <a:pt x="0" y="37"/>
                  </a:moveTo>
                  <a:lnTo>
                    <a:pt x="1" y="26"/>
                  </a:lnTo>
                  <a:lnTo>
                    <a:pt x="3" y="16"/>
                  </a:lnTo>
                  <a:lnTo>
                    <a:pt x="6" y="12"/>
                  </a:lnTo>
                  <a:lnTo>
                    <a:pt x="10" y="8"/>
                  </a:lnTo>
                  <a:lnTo>
                    <a:pt x="13" y="3"/>
                  </a:lnTo>
                  <a:lnTo>
                    <a:pt x="20" y="1"/>
                  </a:lnTo>
                  <a:lnTo>
                    <a:pt x="22" y="0"/>
                  </a:lnTo>
                  <a:lnTo>
                    <a:pt x="27" y="1"/>
                  </a:lnTo>
                  <a:lnTo>
                    <a:pt x="30" y="2"/>
                  </a:lnTo>
                  <a:lnTo>
                    <a:pt x="33" y="4"/>
                  </a:lnTo>
                  <a:lnTo>
                    <a:pt x="36" y="8"/>
                  </a:lnTo>
                  <a:lnTo>
                    <a:pt x="41" y="15"/>
                  </a:lnTo>
                  <a:lnTo>
                    <a:pt x="44" y="25"/>
                  </a:lnTo>
                  <a:lnTo>
                    <a:pt x="45" y="36"/>
                  </a:lnTo>
                  <a:lnTo>
                    <a:pt x="44" y="47"/>
                  </a:lnTo>
                  <a:lnTo>
                    <a:pt x="42" y="57"/>
                  </a:lnTo>
                  <a:lnTo>
                    <a:pt x="39" y="63"/>
                  </a:lnTo>
                  <a:lnTo>
                    <a:pt x="35" y="67"/>
                  </a:lnTo>
                  <a:lnTo>
                    <a:pt x="32" y="70"/>
                  </a:lnTo>
                  <a:lnTo>
                    <a:pt x="29" y="72"/>
                  </a:lnTo>
                  <a:lnTo>
                    <a:pt x="25" y="74"/>
                  </a:lnTo>
                  <a:lnTo>
                    <a:pt x="22" y="74"/>
                  </a:lnTo>
                  <a:lnTo>
                    <a:pt x="18" y="72"/>
                  </a:lnTo>
                  <a:lnTo>
                    <a:pt x="13" y="70"/>
                  </a:lnTo>
                  <a:lnTo>
                    <a:pt x="9" y="67"/>
                  </a:lnTo>
                  <a:lnTo>
                    <a:pt x="6" y="61"/>
                  </a:lnTo>
                  <a:lnTo>
                    <a:pt x="1" y="51"/>
                  </a:lnTo>
                  <a:lnTo>
                    <a:pt x="0" y="37"/>
                  </a:lnTo>
                  <a:close/>
                  <a:moveTo>
                    <a:pt x="10" y="40"/>
                  </a:moveTo>
                  <a:lnTo>
                    <a:pt x="11" y="52"/>
                  </a:lnTo>
                  <a:lnTo>
                    <a:pt x="13" y="63"/>
                  </a:lnTo>
                  <a:lnTo>
                    <a:pt x="16" y="66"/>
                  </a:lnTo>
                  <a:lnTo>
                    <a:pt x="17" y="68"/>
                  </a:lnTo>
                  <a:lnTo>
                    <a:pt x="20" y="70"/>
                  </a:lnTo>
                  <a:lnTo>
                    <a:pt x="24" y="70"/>
                  </a:lnTo>
                  <a:lnTo>
                    <a:pt x="27" y="69"/>
                  </a:lnTo>
                  <a:lnTo>
                    <a:pt x="30" y="66"/>
                  </a:lnTo>
                  <a:lnTo>
                    <a:pt x="32" y="59"/>
                  </a:lnTo>
                  <a:lnTo>
                    <a:pt x="34" y="48"/>
                  </a:lnTo>
                  <a:lnTo>
                    <a:pt x="34" y="23"/>
                  </a:lnTo>
                  <a:lnTo>
                    <a:pt x="32" y="13"/>
                  </a:lnTo>
                  <a:lnTo>
                    <a:pt x="29" y="7"/>
                  </a:lnTo>
                  <a:lnTo>
                    <a:pt x="27" y="4"/>
                  </a:lnTo>
                  <a:lnTo>
                    <a:pt x="24" y="4"/>
                  </a:lnTo>
                  <a:lnTo>
                    <a:pt x="22" y="3"/>
                  </a:lnTo>
                  <a:lnTo>
                    <a:pt x="20" y="4"/>
                  </a:lnTo>
                  <a:lnTo>
                    <a:pt x="19" y="5"/>
                  </a:lnTo>
                  <a:lnTo>
                    <a:pt x="17" y="7"/>
                  </a:lnTo>
                  <a:lnTo>
                    <a:pt x="14" y="10"/>
                  </a:lnTo>
                  <a:lnTo>
                    <a:pt x="13" y="15"/>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70" name="Freeform 489"/>
            <p:cNvSpPr>
              <a:spLocks/>
            </p:cNvSpPr>
            <p:nvPr/>
          </p:nvSpPr>
          <p:spPr bwMode="auto">
            <a:xfrm>
              <a:off x="2283083" y="5611487"/>
              <a:ext cx="38346" cy="82434"/>
            </a:xfrm>
            <a:custGeom>
              <a:avLst/>
              <a:gdLst>
                <a:gd name="T0" fmla="*/ 4 w 39"/>
                <a:gd name="T1" fmla="*/ 9 h 74"/>
                <a:gd name="T2" fmla="*/ 15 w 39"/>
                <a:gd name="T3" fmla="*/ 1 h 74"/>
                <a:gd name="T4" fmla="*/ 25 w 39"/>
                <a:gd name="T5" fmla="*/ 1 h 74"/>
                <a:gd name="T6" fmla="*/ 33 w 39"/>
                <a:gd name="T7" fmla="*/ 5 h 74"/>
                <a:gd name="T8" fmla="*/ 36 w 39"/>
                <a:gd name="T9" fmla="*/ 11 h 74"/>
                <a:gd name="T10" fmla="*/ 34 w 39"/>
                <a:gd name="T11" fmla="*/ 22 h 74"/>
                <a:gd name="T12" fmla="*/ 26 w 39"/>
                <a:gd name="T13" fmla="*/ 31 h 74"/>
                <a:gd name="T14" fmla="*/ 34 w 39"/>
                <a:gd name="T15" fmla="*/ 35 h 74"/>
                <a:gd name="T16" fmla="*/ 39 w 39"/>
                <a:gd name="T17" fmla="*/ 45 h 74"/>
                <a:gd name="T18" fmla="*/ 37 w 39"/>
                <a:gd name="T19" fmla="*/ 60 h 74"/>
                <a:gd name="T20" fmla="*/ 28 w 39"/>
                <a:gd name="T21" fmla="*/ 69 h 74"/>
                <a:gd name="T22" fmla="*/ 12 w 39"/>
                <a:gd name="T23" fmla="*/ 74 h 74"/>
                <a:gd name="T24" fmla="*/ 2 w 39"/>
                <a:gd name="T25" fmla="*/ 71 h 74"/>
                <a:gd name="T26" fmla="*/ 0 w 39"/>
                <a:gd name="T27" fmla="*/ 68 h 74"/>
                <a:gd name="T28" fmla="*/ 1 w 39"/>
                <a:gd name="T29" fmla="*/ 66 h 74"/>
                <a:gd name="T30" fmla="*/ 6 w 39"/>
                <a:gd name="T31" fmla="*/ 65 h 74"/>
                <a:gd name="T32" fmla="*/ 14 w 39"/>
                <a:gd name="T33" fmla="*/ 68 h 74"/>
                <a:gd name="T34" fmla="*/ 21 w 39"/>
                <a:gd name="T35" fmla="*/ 69 h 74"/>
                <a:gd name="T36" fmla="*/ 26 w 39"/>
                <a:gd name="T37" fmla="*/ 67 h 74"/>
                <a:gd name="T38" fmla="*/ 29 w 39"/>
                <a:gd name="T39" fmla="*/ 63 h 74"/>
                <a:gd name="T40" fmla="*/ 31 w 39"/>
                <a:gd name="T41" fmla="*/ 53 h 74"/>
                <a:gd name="T42" fmla="*/ 28 w 39"/>
                <a:gd name="T43" fmla="*/ 45 h 74"/>
                <a:gd name="T44" fmla="*/ 26 w 39"/>
                <a:gd name="T45" fmla="*/ 42 h 74"/>
                <a:gd name="T46" fmla="*/ 21 w 39"/>
                <a:gd name="T47" fmla="*/ 40 h 74"/>
                <a:gd name="T48" fmla="*/ 12 w 39"/>
                <a:gd name="T49" fmla="*/ 37 h 74"/>
                <a:gd name="T50" fmla="*/ 14 w 39"/>
                <a:gd name="T51" fmla="*/ 35 h 74"/>
                <a:gd name="T52" fmla="*/ 24 w 39"/>
                <a:gd name="T53" fmla="*/ 31 h 74"/>
                <a:gd name="T54" fmla="*/ 27 w 39"/>
                <a:gd name="T55" fmla="*/ 24 h 74"/>
                <a:gd name="T56" fmla="*/ 28 w 39"/>
                <a:gd name="T57" fmla="*/ 15 h 74"/>
                <a:gd name="T58" fmla="*/ 25 w 39"/>
                <a:gd name="T59" fmla="*/ 10 h 74"/>
                <a:gd name="T60" fmla="*/ 16 w 39"/>
                <a:gd name="T61" fmla="*/ 7 h 74"/>
                <a:gd name="T62" fmla="*/ 8 w 39"/>
                <a:gd name="T63" fmla="*/ 9 h 74"/>
                <a:gd name="T64" fmla="*/ 3 w 39"/>
                <a:gd name="T65" fmla="*/ 15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74"/>
                <a:gd name="T101" fmla="*/ 39 w 3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74">
                  <a:moveTo>
                    <a:pt x="1" y="14"/>
                  </a:moveTo>
                  <a:lnTo>
                    <a:pt x="4" y="9"/>
                  </a:lnTo>
                  <a:lnTo>
                    <a:pt x="8" y="3"/>
                  </a:lnTo>
                  <a:lnTo>
                    <a:pt x="15" y="1"/>
                  </a:lnTo>
                  <a:lnTo>
                    <a:pt x="19" y="0"/>
                  </a:lnTo>
                  <a:lnTo>
                    <a:pt x="25" y="1"/>
                  </a:lnTo>
                  <a:lnTo>
                    <a:pt x="29" y="3"/>
                  </a:lnTo>
                  <a:lnTo>
                    <a:pt x="33" y="5"/>
                  </a:lnTo>
                  <a:lnTo>
                    <a:pt x="35" y="9"/>
                  </a:lnTo>
                  <a:lnTo>
                    <a:pt x="36" y="11"/>
                  </a:lnTo>
                  <a:lnTo>
                    <a:pt x="36" y="19"/>
                  </a:lnTo>
                  <a:lnTo>
                    <a:pt x="34" y="22"/>
                  </a:lnTo>
                  <a:lnTo>
                    <a:pt x="30" y="26"/>
                  </a:lnTo>
                  <a:lnTo>
                    <a:pt x="26" y="31"/>
                  </a:lnTo>
                  <a:lnTo>
                    <a:pt x="30" y="33"/>
                  </a:lnTo>
                  <a:lnTo>
                    <a:pt x="34" y="35"/>
                  </a:lnTo>
                  <a:lnTo>
                    <a:pt x="38" y="42"/>
                  </a:lnTo>
                  <a:lnTo>
                    <a:pt x="39" y="45"/>
                  </a:lnTo>
                  <a:lnTo>
                    <a:pt x="39" y="55"/>
                  </a:lnTo>
                  <a:lnTo>
                    <a:pt x="37" y="60"/>
                  </a:lnTo>
                  <a:lnTo>
                    <a:pt x="34" y="65"/>
                  </a:lnTo>
                  <a:lnTo>
                    <a:pt x="28" y="69"/>
                  </a:lnTo>
                  <a:lnTo>
                    <a:pt x="21" y="72"/>
                  </a:lnTo>
                  <a:lnTo>
                    <a:pt x="12" y="74"/>
                  </a:lnTo>
                  <a:lnTo>
                    <a:pt x="6" y="74"/>
                  </a:lnTo>
                  <a:lnTo>
                    <a:pt x="2" y="71"/>
                  </a:lnTo>
                  <a:lnTo>
                    <a:pt x="1" y="69"/>
                  </a:lnTo>
                  <a:lnTo>
                    <a:pt x="0" y="68"/>
                  </a:lnTo>
                  <a:lnTo>
                    <a:pt x="0" y="67"/>
                  </a:lnTo>
                  <a:lnTo>
                    <a:pt x="1" y="66"/>
                  </a:lnTo>
                  <a:lnTo>
                    <a:pt x="3" y="65"/>
                  </a:lnTo>
                  <a:lnTo>
                    <a:pt x="6" y="65"/>
                  </a:lnTo>
                  <a:lnTo>
                    <a:pt x="13" y="68"/>
                  </a:lnTo>
                  <a:lnTo>
                    <a:pt x="14" y="68"/>
                  </a:lnTo>
                  <a:lnTo>
                    <a:pt x="15" y="69"/>
                  </a:lnTo>
                  <a:lnTo>
                    <a:pt x="21" y="69"/>
                  </a:lnTo>
                  <a:lnTo>
                    <a:pt x="24" y="68"/>
                  </a:lnTo>
                  <a:lnTo>
                    <a:pt x="26" y="67"/>
                  </a:lnTo>
                  <a:lnTo>
                    <a:pt x="27" y="65"/>
                  </a:lnTo>
                  <a:lnTo>
                    <a:pt x="29" y="63"/>
                  </a:lnTo>
                  <a:lnTo>
                    <a:pt x="31" y="58"/>
                  </a:lnTo>
                  <a:lnTo>
                    <a:pt x="31" y="53"/>
                  </a:lnTo>
                  <a:lnTo>
                    <a:pt x="30" y="49"/>
                  </a:lnTo>
                  <a:lnTo>
                    <a:pt x="28" y="45"/>
                  </a:lnTo>
                  <a:lnTo>
                    <a:pt x="28" y="44"/>
                  </a:lnTo>
                  <a:lnTo>
                    <a:pt x="26" y="42"/>
                  </a:lnTo>
                  <a:lnTo>
                    <a:pt x="24" y="41"/>
                  </a:lnTo>
                  <a:lnTo>
                    <a:pt x="21" y="40"/>
                  </a:lnTo>
                  <a:lnTo>
                    <a:pt x="16" y="37"/>
                  </a:lnTo>
                  <a:lnTo>
                    <a:pt x="12" y="37"/>
                  </a:lnTo>
                  <a:lnTo>
                    <a:pt x="12" y="36"/>
                  </a:lnTo>
                  <a:lnTo>
                    <a:pt x="14" y="35"/>
                  </a:lnTo>
                  <a:lnTo>
                    <a:pt x="21" y="33"/>
                  </a:lnTo>
                  <a:lnTo>
                    <a:pt x="24" y="31"/>
                  </a:lnTo>
                  <a:lnTo>
                    <a:pt x="26" y="27"/>
                  </a:lnTo>
                  <a:lnTo>
                    <a:pt x="27" y="24"/>
                  </a:lnTo>
                  <a:lnTo>
                    <a:pt x="28" y="22"/>
                  </a:lnTo>
                  <a:lnTo>
                    <a:pt x="28" y="15"/>
                  </a:lnTo>
                  <a:lnTo>
                    <a:pt x="27" y="13"/>
                  </a:lnTo>
                  <a:lnTo>
                    <a:pt x="25" y="10"/>
                  </a:lnTo>
                  <a:lnTo>
                    <a:pt x="23" y="9"/>
                  </a:lnTo>
                  <a:lnTo>
                    <a:pt x="16" y="7"/>
                  </a:lnTo>
                  <a:lnTo>
                    <a:pt x="13" y="8"/>
                  </a:lnTo>
                  <a:lnTo>
                    <a:pt x="8" y="9"/>
                  </a:lnTo>
                  <a:lnTo>
                    <a:pt x="6" y="12"/>
                  </a:lnTo>
                  <a:lnTo>
                    <a:pt x="3" y="15"/>
                  </a:lnTo>
                  <a:lnTo>
                    <a:pt x="1" y="14"/>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71" name="Freeform 490"/>
            <p:cNvSpPr>
              <a:spLocks noEditPoints="1"/>
            </p:cNvSpPr>
            <p:nvPr/>
          </p:nvSpPr>
          <p:spPr bwMode="auto">
            <a:xfrm>
              <a:off x="2335194" y="5611487"/>
              <a:ext cx="43262" cy="82434"/>
            </a:xfrm>
            <a:custGeom>
              <a:avLst/>
              <a:gdLst>
                <a:gd name="T0" fmla="*/ 0 w 44"/>
                <a:gd name="T1" fmla="*/ 37 h 74"/>
                <a:gd name="T2" fmla="*/ 0 w 44"/>
                <a:gd name="T3" fmla="*/ 26 h 74"/>
                <a:gd name="T4" fmla="*/ 4 w 44"/>
                <a:gd name="T5" fmla="*/ 16 h 74"/>
                <a:gd name="T6" fmla="*/ 6 w 44"/>
                <a:gd name="T7" fmla="*/ 12 h 74"/>
                <a:gd name="T8" fmla="*/ 9 w 44"/>
                <a:gd name="T9" fmla="*/ 8 h 74"/>
                <a:gd name="T10" fmla="*/ 14 w 44"/>
                <a:gd name="T11" fmla="*/ 3 h 74"/>
                <a:gd name="T12" fmla="*/ 17 w 44"/>
                <a:gd name="T13" fmla="*/ 2 h 74"/>
                <a:gd name="T14" fmla="*/ 19 w 44"/>
                <a:gd name="T15" fmla="*/ 1 h 74"/>
                <a:gd name="T16" fmla="*/ 22 w 44"/>
                <a:gd name="T17" fmla="*/ 0 h 74"/>
                <a:gd name="T18" fmla="*/ 26 w 44"/>
                <a:gd name="T19" fmla="*/ 1 h 74"/>
                <a:gd name="T20" fmla="*/ 30 w 44"/>
                <a:gd name="T21" fmla="*/ 2 h 74"/>
                <a:gd name="T22" fmla="*/ 33 w 44"/>
                <a:gd name="T23" fmla="*/ 4 h 74"/>
                <a:gd name="T24" fmla="*/ 37 w 44"/>
                <a:gd name="T25" fmla="*/ 8 h 74"/>
                <a:gd name="T26" fmla="*/ 41 w 44"/>
                <a:gd name="T27" fmla="*/ 15 h 74"/>
                <a:gd name="T28" fmla="*/ 43 w 44"/>
                <a:gd name="T29" fmla="*/ 25 h 74"/>
                <a:gd name="T30" fmla="*/ 44 w 44"/>
                <a:gd name="T31" fmla="*/ 36 h 74"/>
                <a:gd name="T32" fmla="*/ 43 w 44"/>
                <a:gd name="T33" fmla="*/ 47 h 74"/>
                <a:gd name="T34" fmla="*/ 41 w 44"/>
                <a:gd name="T35" fmla="*/ 57 h 74"/>
                <a:gd name="T36" fmla="*/ 39 w 44"/>
                <a:gd name="T37" fmla="*/ 63 h 74"/>
                <a:gd name="T38" fmla="*/ 36 w 44"/>
                <a:gd name="T39" fmla="*/ 67 h 74"/>
                <a:gd name="T40" fmla="*/ 32 w 44"/>
                <a:gd name="T41" fmla="*/ 70 h 74"/>
                <a:gd name="T42" fmla="*/ 27 w 44"/>
                <a:gd name="T43" fmla="*/ 72 h 74"/>
                <a:gd name="T44" fmla="*/ 22 w 44"/>
                <a:gd name="T45" fmla="*/ 74 h 74"/>
                <a:gd name="T46" fmla="*/ 18 w 44"/>
                <a:gd name="T47" fmla="*/ 72 h 74"/>
                <a:gd name="T48" fmla="*/ 13 w 44"/>
                <a:gd name="T49" fmla="*/ 70 h 74"/>
                <a:gd name="T50" fmla="*/ 9 w 44"/>
                <a:gd name="T51" fmla="*/ 67 h 74"/>
                <a:gd name="T52" fmla="*/ 6 w 44"/>
                <a:gd name="T53" fmla="*/ 61 h 74"/>
                <a:gd name="T54" fmla="*/ 2 w 44"/>
                <a:gd name="T55" fmla="*/ 51 h 74"/>
                <a:gd name="T56" fmla="*/ 0 w 44"/>
                <a:gd name="T57" fmla="*/ 37 h 74"/>
                <a:gd name="T58" fmla="*/ 10 w 44"/>
                <a:gd name="T59" fmla="*/ 40 h 74"/>
                <a:gd name="T60" fmla="*/ 10 w 44"/>
                <a:gd name="T61" fmla="*/ 52 h 74"/>
                <a:gd name="T62" fmla="*/ 14 w 44"/>
                <a:gd name="T63" fmla="*/ 63 h 74"/>
                <a:gd name="T64" fmla="*/ 15 w 44"/>
                <a:gd name="T65" fmla="*/ 66 h 74"/>
                <a:gd name="T66" fmla="*/ 19 w 44"/>
                <a:gd name="T67" fmla="*/ 70 h 74"/>
                <a:gd name="T68" fmla="*/ 25 w 44"/>
                <a:gd name="T69" fmla="*/ 70 h 74"/>
                <a:gd name="T70" fmla="*/ 26 w 44"/>
                <a:gd name="T71" fmla="*/ 69 h 74"/>
                <a:gd name="T72" fmla="*/ 28 w 44"/>
                <a:gd name="T73" fmla="*/ 68 h 74"/>
                <a:gd name="T74" fmla="*/ 30 w 44"/>
                <a:gd name="T75" fmla="*/ 66 h 74"/>
                <a:gd name="T76" fmla="*/ 32 w 44"/>
                <a:gd name="T77" fmla="*/ 59 h 74"/>
                <a:gd name="T78" fmla="*/ 33 w 44"/>
                <a:gd name="T79" fmla="*/ 48 h 74"/>
                <a:gd name="T80" fmla="*/ 35 w 44"/>
                <a:gd name="T81" fmla="*/ 34 h 74"/>
                <a:gd name="T82" fmla="*/ 33 w 44"/>
                <a:gd name="T83" fmla="*/ 23 h 74"/>
                <a:gd name="T84" fmla="*/ 32 w 44"/>
                <a:gd name="T85" fmla="*/ 13 h 74"/>
                <a:gd name="T86" fmla="*/ 29 w 44"/>
                <a:gd name="T87" fmla="*/ 7 h 74"/>
                <a:gd name="T88" fmla="*/ 28 w 44"/>
                <a:gd name="T89" fmla="*/ 5 h 74"/>
                <a:gd name="T90" fmla="*/ 26 w 44"/>
                <a:gd name="T91" fmla="*/ 4 h 74"/>
                <a:gd name="T92" fmla="*/ 22 w 44"/>
                <a:gd name="T93" fmla="*/ 3 h 74"/>
                <a:gd name="T94" fmla="*/ 18 w 44"/>
                <a:gd name="T95" fmla="*/ 5 h 74"/>
                <a:gd name="T96" fmla="*/ 17 w 44"/>
                <a:gd name="T97" fmla="*/ 7 h 74"/>
                <a:gd name="T98" fmla="*/ 15 w 44"/>
                <a:gd name="T99" fmla="*/ 10 h 74"/>
                <a:gd name="T100" fmla="*/ 13 w 44"/>
                <a:gd name="T101" fmla="*/ 15 h 74"/>
                <a:gd name="T102" fmla="*/ 11 w 44"/>
                <a:gd name="T103" fmla="*/ 20 h 74"/>
                <a:gd name="T104" fmla="*/ 10 w 44"/>
                <a:gd name="T105" fmla="*/ 30 h 74"/>
                <a:gd name="T106" fmla="*/ 10 w 44"/>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
                <a:gd name="T163" fmla="*/ 0 h 74"/>
                <a:gd name="T164" fmla="*/ 44 w 44"/>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 h="74">
                  <a:moveTo>
                    <a:pt x="0" y="37"/>
                  </a:moveTo>
                  <a:lnTo>
                    <a:pt x="0" y="26"/>
                  </a:lnTo>
                  <a:lnTo>
                    <a:pt x="4" y="16"/>
                  </a:lnTo>
                  <a:lnTo>
                    <a:pt x="6" y="12"/>
                  </a:lnTo>
                  <a:lnTo>
                    <a:pt x="9" y="8"/>
                  </a:lnTo>
                  <a:lnTo>
                    <a:pt x="14" y="3"/>
                  </a:lnTo>
                  <a:lnTo>
                    <a:pt x="17" y="2"/>
                  </a:lnTo>
                  <a:lnTo>
                    <a:pt x="19" y="1"/>
                  </a:lnTo>
                  <a:lnTo>
                    <a:pt x="22" y="0"/>
                  </a:lnTo>
                  <a:lnTo>
                    <a:pt x="26" y="1"/>
                  </a:lnTo>
                  <a:lnTo>
                    <a:pt x="30" y="2"/>
                  </a:lnTo>
                  <a:lnTo>
                    <a:pt x="33" y="4"/>
                  </a:lnTo>
                  <a:lnTo>
                    <a:pt x="37" y="8"/>
                  </a:lnTo>
                  <a:lnTo>
                    <a:pt x="41" y="15"/>
                  </a:lnTo>
                  <a:lnTo>
                    <a:pt x="43" y="25"/>
                  </a:lnTo>
                  <a:lnTo>
                    <a:pt x="44" y="36"/>
                  </a:lnTo>
                  <a:lnTo>
                    <a:pt x="43" y="47"/>
                  </a:lnTo>
                  <a:lnTo>
                    <a:pt x="41" y="57"/>
                  </a:lnTo>
                  <a:lnTo>
                    <a:pt x="39" y="63"/>
                  </a:lnTo>
                  <a:lnTo>
                    <a:pt x="36" y="67"/>
                  </a:lnTo>
                  <a:lnTo>
                    <a:pt x="32" y="70"/>
                  </a:lnTo>
                  <a:lnTo>
                    <a:pt x="27" y="72"/>
                  </a:lnTo>
                  <a:lnTo>
                    <a:pt x="22" y="74"/>
                  </a:lnTo>
                  <a:lnTo>
                    <a:pt x="18" y="72"/>
                  </a:lnTo>
                  <a:lnTo>
                    <a:pt x="13" y="70"/>
                  </a:lnTo>
                  <a:lnTo>
                    <a:pt x="9" y="67"/>
                  </a:lnTo>
                  <a:lnTo>
                    <a:pt x="6" y="61"/>
                  </a:lnTo>
                  <a:lnTo>
                    <a:pt x="2" y="51"/>
                  </a:lnTo>
                  <a:lnTo>
                    <a:pt x="0" y="37"/>
                  </a:lnTo>
                  <a:close/>
                  <a:moveTo>
                    <a:pt x="10" y="40"/>
                  </a:moveTo>
                  <a:lnTo>
                    <a:pt x="10" y="52"/>
                  </a:lnTo>
                  <a:lnTo>
                    <a:pt x="14" y="63"/>
                  </a:lnTo>
                  <a:lnTo>
                    <a:pt x="15" y="66"/>
                  </a:lnTo>
                  <a:lnTo>
                    <a:pt x="19" y="70"/>
                  </a:lnTo>
                  <a:lnTo>
                    <a:pt x="25" y="70"/>
                  </a:lnTo>
                  <a:lnTo>
                    <a:pt x="26" y="69"/>
                  </a:lnTo>
                  <a:lnTo>
                    <a:pt x="28" y="68"/>
                  </a:lnTo>
                  <a:lnTo>
                    <a:pt x="30" y="66"/>
                  </a:lnTo>
                  <a:lnTo>
                    <a:pt x="32" y="59"/>
                  </a:lnTo>
                  <a:lnTo>
                    <a:pt x="33" y="48"/>
                  </a:lnTo>
                  <a:lnTo>
                    <a:pt x="35" y="34"/>
                  </a:lnTo>
                  <a:lnTo>
                    <a:pt x="33" y="23"/>
                  </a:lnTo>
                  <a:lnTo>
                    <a:pt x="32" y="13"/>
                  </a:lnTo>
                  <a:lnTo>
                    <a:pt x="29" y="7"/>
                  </a:lnTo>
                  <a:lnTo>
                    <a:pt x="28" y="5"/>
                  </a:lnTo>
                  <a:lnTo>
                    <a:pt x="26" y="4"/>
                  </a:lnTo>
                  <a:lnTo>
                    <a:pt x="22" y="3"/>
                  </a:lnTo>
                  <a:lnTo>
                    <a:pt x="18" y="5"/>
                  </a:lnTo>
                  <a:lnTo>
                    <a:pt x="17" y="7"/>
                  </a:lnTo>
                  <a:lnTo>
                    <a:pt x="15" y="10"/>
                  </a:lnTo>
                  <a:lnTo>
                    <a:pt x="13" y="15"/>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72" name="Freeform 491"/>
            <p:cNvSpPr>
              <a:spLocks noEditPoints="1"/>
            </p:cNvSpPr>
            <p:nvPr/>
          </p:nvSpPr>
          <p:spPr bwMode="auto">
            <a:xfrm>
              <a:off x="2387306" y="5611487"/>
              <a:ext cx="44245" cy="82434"/>
            </a:xfrm>
            <a:custGeom>
              <a:avLst/>
              <a:gdLst>
                <a:gd name="T0" fmla="*/ 0 w 45"/>
                <a:gd name="T1" fmla="*/ 37 h 74"/>
                <a:gd name="T2" fmla="*/ 1 w 45"/>
                <a:gd name="T3" fmla="*/ 26 h 74"/>
                <a:gd name="T4" fmla="*/ 3 w 45"/>
                <a:gd name="T5" fmla="*/ 16 h 74"/>
                <a:gd name="T6" fmla="*/ 6 w 45"/>
                <a:gd name="T7" fmla="*/ 12 h 74"/>
                <a:gd name="T8" fmla="*/ 10 w 45"/>
                <a:gd name="T9" fmla="*/ 8 h 74"/>
                <a:gd name="T10" fmla="*/ 13 w 45"/>
                <a:gd name="T11" fmla="*/ 3 h 74"/>
                <a:gd name="T12" fmla="*/ 20 w 45"/>
                <a:gd name="T13" fmla="*/ 1 h 74"/>
                <a:gd name="T14" fmla="*/ 22 w 45"/>
                <a:gd name="T15" fmla="*/ 0 h 74"/>
                <a:gd name="T16" fmla="*/ 27 w 45"/>
                <a:gd name="T17" fmla="*/ 1 h 74"/>
                <a:gd name="T18" fmla="*/ 30 w 45"/>
                <a:gd name="T19" fmla="*/ 2 h 74"/>
                <a:gd name="T20" fmla="*/ 33 w 45"/>
                <a:gd name="T21" fmla="*/ 4 h 74"/>
                <a:gd name="T22" fmla="*/ 36 w 45"/>
                <a:gd name="T23" fmla="*/ 8 h 74"/>
                <a:gd name="T24" fmla="*/ 41 w 45"/>
                <a:gd name="T25" fmla="*/ 15 h 74"/>
                <a:gd name="T26" fmla="*/ 44 w 45"/>
                <a:gd name="T27" fmla="*/ 25 h 74"/>
                <a:gd name="T28" fmla="*/ 45 w 45"/>
                <a:gd name="T29" fmla="*/ 36 h 74"/>
                <a:gd name="T30" fmla="*/ 44 w 45"/>
                <a:gd name="T31" fmla="*/ 47 h 74"/>
                <a:gd name="T32" fmla="*/ 42 w 45"/>
                <a:gd name="T33" fmla="*/ 57 h 74"/>
                <a:gd name="T34" fmla="*/ 39 w 45"/>
                <a:gd name="T35" fmla="*/ 63 h 74"/>
                <a:gd name="T36" fmla="*/ 35 w 45"/>
                <a:gd name="T37" fmla="*/ 67 h 74"/>
                <a:gd name="T38" fmla="*/ 32 w 45"/>
                <a:gd name="T39" fmla="*/ 70 h 74"/>
                <a:gd name="T40" fmla="*/ 29 w 45"/>
                <a:gd name="T41" fmla="*/ 72 h 74"/>
                <a:gd name="T42" fmla="*/ 25 w 45"/>
                <a:gd name="T43" fmla="*/ 74 h 74"/>
                <a:gd name="T44" fmla="*/ 22 w 45"/>
                <a:gd name="T45" fmla="*/ 74 h 74"/>
                <a:gd name="T46" fmla="*/ 18 w 45"/>
                <a:gd name="T47" fmla="*/ 72 h 74"/>
                <a:gd name="T48" fmla="*/ 13 w 45"/>
                <a:gd name="T49" fmla="*/ 70 h 74"/>
                <a:gd name="T50" fmla="*/ 9 w 45"/>
                <a:gd name="T51" fmla="*/ 67 h 74"/>
                <a:gd name="T52" fmla="*/ 6 w 45"/>
                <a:gd name="T53" fmla="*/ 61 h 74"/>
                <a:gd name="T54" fmla="*/ 1 w 45"/>
                <a:gd name="T55" fmla="*/ 51 h 74"/>
                <a:gd name="T56" fmla="*/ 0 w 45"/>
                <a:gd name="T57" fmla="*/ 37 h 74"/>
                <a:gd name="T58" fmla="*/ 10 w 45"/>
                <a:gd name="T59" fmla="*/ 40 h 74"/>
                <a:gd name="T60" fmla="*/ 11 w 45"/>
                <a:gd name="T61" fmla="*/ 52 h 74"/>
                <a:gd name="T62" fmla="*/ 13 w 45"/>
                <a:gd name="T63" fmla="*/ 63 h 74"/>
                <a:gd name="T64" fmla="*/ 16 w 45"/>
                <a:gd name="T65" fmla="*/ 66 h 74"/>
                <a:gd name="T66" fmla="*/ 17 w 45"/>
                <a:gd name="T67" fmla="*/ 68 h 74"/>
                <a:gd name="T68" fmla="*/ 20 w 45"/>
                <a:gd name="T69" fmla="*/ 70 h 74"/>
                <a:gd name="T70" fmla="*/ 24 w 45"/>
                <a:gd name="T71" fmla="*/ 70 h 74"/>
                <a:gd name="T72" fmla="*/ 27 w 45"/>
                <a:gd name="T73" fmla="*/ 69 h 74"/>
                <a:gd name="T74" fmla="*/ 30 w 45"/>
                <a:gd name="T75" fmla="*/ 66 h 74"/>
                <a:gd name="T76" fmla="*/ 32 w 45"/>
                <a:gd name="T77" fmla="*/ 59 h 74"/>
                <a:gd name="T78" fmla="*/ 34 w 45"/>
                <a:gd name="T79" fmla="*/ 48 h 74"/>
                <a:gd name="T80" fmla="*/ 34 w 45"/>
                <a:gd name="T81" fmla="*/ 23 h 74"/>
                <a:gd name="T82" fmla="*/ 32 w 45"/>
                <a:gd name="T83" fmla="*/ 13 h 74"/>
                <a:gd name="T84" fmla="*/ 29 w 45"/>
                <a:gd name="T85" fmla="*/ 7 h 74"/>
                <a:gd name="T86" fmla="*/ 27 w 45"/>
                <a:gd name="T87" fmla="*/ 4 h 74"/>
                <a:gd name="T88" fmla="*/ 24 w 45"/>
                <a:gd name="T89" fmla="*/ 4 h 74"/>
                <a:gd name="T90" fmla="*/ 22 w 45"/>
                <a:gd name="T91" fmla="*/ 3 h 74"/>
                <a:gd name="T92" fmla="*/ 20 w 45"/>
                <a:gd name="T93" fmla="*/ 4 h 74"/>
                <a:gd name="T94" fmla="*/ 19 w 45"/>
                <a:gd name="T95" fmla="*/ 5 h 74"/>
                <a:gd name="T96" fmla="*/ 17 w 45"/>
                <a:gd name="T97" fmla="*/ 7 h 74"/>
                <a:gd name="T98" fmla="*/ 14 w 45"/>
                <a:gd name="T99" fmla="*/ 10 h 74"/>
                <a:gd name="T100" fmla="*/ 13 w 45"/>
                <a:gd name="T101" fmla="*/ 15 h 74"/>
                <a:gd name="T102" fmla="*/ 11 w 45"/>
                <a:gd name="T103" fmla="*/ 20 h 74"/>
                <a:gd name="T104" fmla="*/ 10 w 45"/>
                <a:gd name="T105" fmla="*/ 30 h 74"/>
                <a:gd name="T106" fmla="*/ 10 w 45"/>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
                <a:gd name="T163" fmla="*/ 0 h 74"/>
                <a:gd name="T164" fmla="*/ 45 w 45"/>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 h="74">
                  <a:moveTo>
                    <a:pt x="0" y="37"/>
                  </a:moveTo>
                  <a:lnTo>
                    <a:pt x="1" y="26"/>
                  </a:lnTo>
                  <a:lnTo>
                    <a:pt x="3" y="16"/>
                  </a:lnTo>
                  <a:lnTo>
                    <a:pt x="6" y="12"/>
                  </a:lnTo>
                  <a:lnTo>
                    <a:pt x="10" y="8"/>
                  </a:lnTo>
                  <a:lnTo>
                    <a:pt x="13" y="3"/>
                  </a:lnTo>
                  <a:lnTo>
                    <a:pt x="20" y="1"/>
                  </a:lnTo>
                  <a:lnTo>
                    <a:pt x="22" y="0"/>
                  </a:lnTo>
                  <a:lnTo>
                    <a:pt x="27" y="1"/>
                  </a:lnTo>
                  <a:lnTo>
                    <a:pt x="30" y="2"/>
                  </a:lnTo>
                  <a:lnTo>
                    <a:pt x="33" y="4"/>
                  </a:lnTo>
                  <a:lnTo>
                    <a:pt x="36" y="8"/>
                  </a:lnTo>
                  <a:lnTo>
                    <a:pt x="41" y="15"/>
                  </a:lnTo>
                  <a:lnTo>
                    <a:pt x="44" y="25"/>
                  </a:lnTo>
                  <a:lnTo>
                    <a:pt x="45" y="36"/>
                  </a:lnTo>
                  <a:lnTo>
                    <a:pt x="44" y="47"/>
                  </a:lnTo>
                  <a:lnTo>
                    <a:pt x="42" y="57"/>
                  </a:lnTo>
                  <a:lnTo>
                    <a:pt x="39" y="63"/>
                  </a:lnTo>
                  <a:lnTo>
                    <a:pt x="35" y="67"/>
                  </a:lnTo>
                  <a:lnTo>
                    <a:pt x="32" y="70"/>
                  </a:lnTo>
                  <a:lnTo>
                    <a:pt x="29" y="72"/>
                  </a:lnTo>
                  <a:lnTo>
                    <a:pt x="25" y="74"/>
                  </a:lnTo>
                  <a:lnTo>
                    <a:pt x="22" y="74"/>
                  </a:lnTo>
                  <a:lnTo>
                    <a:pt x="18" y="72"/>
                  </a:lnTo>
                  <a:lnTo>
                    <a:pt x="13" y="70"/>
                  </a:lnTo>
                  <a:lnTo>
                    <a:pt x="9" y="67"/>
                  </a:lnTo>
                  <a:lnTo>
                    <a:pt x="6" y="61"/>
                  </a:lnTo>
                  <a:lnTo>
                    <a:pt x="1" y="51"/>
                  </a:lnTo>
                  <a:lnTo>
                    <a:pt x="0" y="37"/>
                  </a:lnTo>
                  <a:close/>
                  <a:moveTo>
                    <a:pt x="10" y="40"/>
                  </a:moveTo>
                  <a:lnTo>
                    <a:pt x="11" y="52"/>
                  </a:lnTo>
                  <a:lnTo>
                    <a:pt x="13" y="63"/>
                  </a:lnTo>
                  <a:lnTo>
                    <a:pt x="16" y="66"/>
                  </a:lnTo>
                  <a:lnTo>
                    <a:pt x="17" y="68"/>
                  </a:lnTo>
                  <a:lnTo>
                    <a:pt x="20" y="70"/>
                  </a:lnTo>
                  <a:lnTo>
                    <a:pt x="24" y="70"/>
                  </a:lnTo>
                  <a:lnTo>
                    <a:pt x="27" y="69"/>
                  </a:lnTo>
                  <a:lnTo>
                    <a:pt x="30" y="66"/>
                  </a:lnTo>
                  <a:lnTo>
                    <a:pt x="32" y="59"/>
                  </a:lnTo>
                  <a:lnTo>
                    <a:pt x="34" y="48"/>
                  </a:lnTo>
                  <a:lnTo>
                    <a:pt x="34" y="23"/>
                  </a:lnTo>
                  <a:lnTo>
                    <a:pt x="32" y="13"/>
                  </a:lnTo>
                  <a:lnTo>
                    <a:pt x="29" y="7"/>
                  </a:lnTo>
                  <a:lnTo>
                    <a:pt x="27" y="4"/>
                  </a:lnTo>
                  <a:lnTo>
                    <a:pt x="24" y="4"/>
                  </a:lnTo>
                  <a:lnTo>
                    <a:pt x="22" y="3"/>
                  </a:lnTo>
                  <a:lnTo>
                    <a:pt x="20" y="4"/>
                  </a:lnTo>
                  <a:lnTo>
                    <a:pt x="19" y="5"/>
                  </a:lnTo>
                  <a:lnTo>
                    <a:pt x="17" y="7"/>
                  </a:lnTo>
                  <a:lnTo>
                    <a:pt x="14" y="10"/>
                  </a:lnTo>
                  <a:lnTo>
                    <a:pt x="13" y="15"/>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73" name="Freeform 492"/>
            <p:cNvSpPr>
              <a:spLocks/>
            </p:cNvSpPr>
            <p:nvPr/>
          </p:nvSpPr>
          <p:spPr bwMode="auto">
            <a:xfrm>
              <a:off x="2558387" y="5611487"/>
              <a:ext cx="38346" cy="82434"/>
            </a:xfrm>
            <a:custGeom>
              <a:avLst/>
              <a:gdLst>
                <a:gd name="T0" fmla="*/ 4 w 39"/>
                <a:gd name="T1" fmla="*/ 9 h 74"/>
                <a:gd name="T2" fmla="*/ 15 w 39"/>
                <a:gd name="T3" fmla="*/ 1 h 74"/>
                <a:gd name="T4" fmla="*/ 25 w 39"/>
                <a:gd name="T5" fmla="*/ 1 h 74"/>
                <a:gd name="T6" fmla="*/ 33 w 39"/>
                <a:gd name="T7" fmla="*/ 5 h 74"/>
                <a:gd name="T8" fmla="*/ 36 w 39"/>
                <a:gd name="T9" fmla="*/ 11 h 74"/>
                <a:gd name="T10" fmla="*/ 34 w 39"/>
                <a:gd name="T11" fmla="*/ 22 h 74"/>
                <a:gd name="T12" fmla="*/ 26 w 39"/>
                <a:gd name="T13" fmla="*/ 31 h 74"/>
                <a:gd name="T14" fmla="*/ 34 w 39"/>
                <a:gd name="T15" fmla="*/ 35 h 74"/>
                <a:gd name="T16" fmla="*/ 39 w 39"/>
                <a:gd name="T17" fmla="*/ 45 h 74"/>
                <a:gd name="T18" fmla="*/ 37 w 39"/>
                <a:gd name="T19" fmla="*/ 60 h 74"/>
                <a:gd name="T20" fmla="*/ 28 w 39"/>
                <a:gd name="T21" fmla="*/ 69 h 74"/>
                <a:gd name="T22" fmla="*/ 12 w 39"/>
                <a:gd name="T23" fmla="*/ 74 h 74"/>
                <a:gd name="T24" fmla="*/ 2 w 39"/>
                <a:gd name="T25" fmla="*/ 71 h 74"/>
                <a:gd name="T26" fmla="*/ 0 w 39"/>
                <a:gd name="T27" fmla="*/ 68 h 74"/>
                <a:gd name="T28" fmla="*/ 1 w 39"/>
                <a:gd name="T29" fmla="*/ 66 h 74"/>
                <a:gd name="T30" fmla="*/ 6 w 39"/>
                <a:gd name="T31" fmla="*/ 65 h 74"/>
                <a:gd name="T32" fmla="*/ 14 w 39"/>
                <a:gd name="T33" fmla="*/ 68 h 74"/>
                <a:gd name="T34" fmla="*/ 21 w 39"/>
                <a:gd name="T35" fmla="*/ 69 h 74"/>
                <a:gd name="T36" fmla="*/ 26 w 39"/>
                <a:gd name="T37" fmla="*/ 67 h 74"/>
                <a:gd name="T38" fmla="*/ 29 w 39"/>
                <a:gd name="T39" fmla="*/ 63 h 74"/>
                <a:gd name="T40" fmla="*/ 32 w 39"/>
                <a:gd name="T41" fmla="*/ 53 h 74"/>
                <a:gd name="T42" fmla="*/ 28 w 39"/>
                <a:gd name="T43" fmla="*/ 45 h 74"/>
                <a:gd name="T44" fmla="*/ 26 w 39"/>
                <a:gd name="T45" fmla="*/ 42 h 74"/>
                <a:gd name="T46" fmla="*/ 21 w 39"/>
                <a:gd name="T47" fmla="*/ 40 h 74"/>
                <a:gd name="T48" fmla="*/ 12 w 39"/>
                <a:gd name="T49" fmla="*/ 37 h 74"/>
                <a:gd name="T50" fmla="*/ 14 w 39"/>
                <a:gd name="T51" fmla="*/ 35 h 74"/>
                <a:gd name="T52" fmla="*/ 24 w 39"/>
                <a:gd name="T53" fmla="*/ 31 h 74"/>
                <a:gd name="T54" fmla="*/ 27 w 39"/>
                <a:gd name="T55" fmla="*/ 24 h 74"/>
                <a:gd name="T56" fmla="*/ 28 w 39"/>
                <a:gd name="T57" fmla="*/ 15 h 74"/>
                <a:gd name="T58" fmla="*/ 25 w 39"/>
                <a:gd name="T59" fmla="*/ 10 h 74"/>
                <a:gd name="T60" fmla="*/ 16 w 39"/>
                <a:gd name="T61" fmla="*/ 7 h 74"/>
                <a:gd name="T62" fmla="*/ 9 w 39"/>
                <a:gd name="T63" fmla="*/ 9 h 74"/>
                <a:gd name="T64" fmla="*/ 3 w 39"/>
                <a:gd name="T65" fmla="*/ 15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74"/>
                <a:gd name="T101" fmla="*/ 39 w 3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74">
                  <a:moveTo>
                    <a:pt x="1" y="14"/>
                  </a:moveTo>
                  <a:lnTo>
                    <a:pt x="4" y="9"/>
                  </a:lnTo>
                  <a:lnTo>
                    <a:pt x="9" y="3"/>
                  </a:lnTo>
                  <a:lnTo>
                    <a:pt x="15" y="1"/>
                  </a:lnTo>
                  <a:lnTo>
                    <a:pt x="20" y="0"/>
                  </a:lnTo>
                  <a:lnTo>
                    <a:pt x="25" y="1"/>
                  </a:lnTo>
                  <a:lnTo>
                    <a:pt x="29" y="3"/>
                  </a:lnTo>
                  <a:lnTo>
                    <a:pt x="33" y="5"/>
                  </a:lnTo>
                  <a:lnTo>
                    <a:pt x="35" y="9"/>
                  </a:lnTo>
                  <a:lnTo>
                    <a:pt x="36" y="11"/>
                  </a:lnTo>
                  <a:lnTo>
                    <a:pt x="36" y="19"/>
                  </a:lnTo>
                  <a:lnTo>
                    <a:pt x="34" y="22"/>
                  </a:lnTo>
                  <a:lnTo>
                    <a:pt x="30" y="26"/>
                  </a:lnTo>
                  <a:lnTo>
                    <a:pt x="26" y="31"/>
                  </a:lnTo>
                  <a:lnTo>
                    <a:pt x="30" y="33"/>
                  </a:lnTo>
                  <a:lnTo>
                    <a:pt x="34" y="35"/>
                  </a:lnTo>
                  <a:lnTo>
                    <a:pt x="38" y="42"/>
                  </a:lnTo>
                  <a:lnTo>
                    <a:pt x="39" y="45"/>
                  </a:lnTo>
                  <a:lnTo>
                    <a:pt x="39" y="55"/>
                  </a:lnTo>
                  <a:lnTo>
                    <a:pt x="37" y="60"/>
                  </a:lnTo>
                  <a:lnTo>
                    <a:pt x="34" y="65"/>
                  </a:lnTo>
                  <a:lnTo>
                    <a:pt x="28" y="69"/>
                  </a:lnTo>
                  <a:lnTo>
                    <a:pt x="21" y="72"/>
                  </a:lnTo>
                  <a:lnTo>
                    <a:pt x="12" y="74"/>
                  </a:lnTo>
                  <a:lnTo>
                    <a:pt x="6" y="74"/>
                  </a:lnTo>
                  <a:lnTo>
                    <a:pt x="2" y="71"/>
                  </a:lnTo>
                  <a:lnTo>
                    <a:pt x="1" y="69"/>
                  </a:lnTo>
                  <a:lnTo>
                    <a:pt x="0" y="68"/>
                  </a:lnTo>
                  <a:lnTo>
                    <a:pt x="0" y="67"/>
                  </a:lnTo>
                  <a:lnTo>
                    <a:pt x="1" y="66"/>
                  </a:lnTo>
                  <a:lnTo>
                    <a:pt x="3" y="65"/>
                  </a:lnTo>
                  <a:lnTo>
                    <a:pt x="6" y="65"/>
                  </a:lnTo>
                  <a:lnTo>
                    <a:pt x="13" y="68"/>
                  </a:lnTo>
                  <a:lnTo>
                    <a:pt x="14" y="68"/>
                  </a:lnTo>
                  <a:lnTo>
                    <a:pt x="15" y="69"/>
                  </a:lnTo>
                  <a:lnTo>
                    <a:pt x="21" y="69"/>
                  </a:lnTo>
                  <a:lnTo>
                    <a:pt x="24" y="68"/>
                  </a:lnTo>
                  <a:lnTo>
                    <a:pt x="26" y="67"/>
                  </a:lnTo>
                  <a:lnTo>
                    <a:pt x="27" y="65"/>
                  </a:lnTo>
                  <a:lnTo>
                    <a:pt x="29" y="63"/>
                  </a:lnTo>
                  <a:lnTo>
                    <a:pt x="32" y="58"/>
                  </a:lnTo>
                  <a:lnTo>
                    <a:pt x="32" y="53"/>
                  </a:lnTo>
                  <a:lnTo>
                    <a:pt x="30" y="49"/>
                  </a:lnTo>
                  <a:lnTo>
                    <a:pt x="28" y="45"/>
                  </a:lnTo>
                  <a:lnTo>
                    <a:pt x="28" y="44"/>
                  </a:lnTo>
                  <a:lnTo>
                    <a:pt x="26" y="42"/>
                  </a:lnTo>
                  <a:lnTo>
                    <a:pt x="24" y="41"/>
                  </a:lnTo>
                  <a:lnTo>
                    <a:pt x="21" y="40"/>
                  </a:lnTo>
                  <a:lnTo>
                    <a:pt x="16" y="37"/>
                  </a:lnTo>
                  <a:lnTo>
                    <a:pt x="12" y="37"/>
                  </a:lnTo>
                  <a:lnTo>
                    <a:pt x="12" y="36"/>
                  </a:lnTo>
                  <a:lnTo>
                    <a:pt x="14" y="35"/>
                  </a:lnTo>
                  <a:lnTo>
                    <a:pt x="21" y="33"/>
                  </a:lnTo>
                  <a:lnTo>
                    <a:pt x="24" y="31"/>
                  </a:lnTo>
                  <a:lnTo>
                    <a:pt x="26" y="27"/>
                  </a:lnTo>
                  <a:lnTo>
                    <a:pt x="27" y="24"/>
                  </a:lnTo>
                  <a:lnTo>
                    <a:pt x="28" y="22"/>
                  </a:lnTo>
                  <a:lnTo>
                    <a:pt x="28" y="15"/>
                  </a:lnTo>
                  <a:lnTo>
                    <a:pt x="27" y="13"/>
                  </a:lnTo>
                  <a:lnTo>
                    <a:pt x="25" y="10"/>
                  </a:lnTo>
                  <a:lnTo>
                    <a:pt x="23" y="9"/>
                  </a:lnTo>
                  <a:lnTo>
                    <a:pt x="16" y="7"/>
                  </a:lnTo>
                  <a:lnTo>
                    <a:pt x="13" y="8"/>
                  </a:lnTo>
                  <a:lnTo>
                    <a:pt x="9" y="9"/>
                  </a:lnTo>
                  <a:lnTo>
                    <a:pt x="6" y="12"/>
                  </a:lnTo>
                  <a:lnTo>
                    <a:pt x="3" y="15"/>
                  </a:lnTo>
                  <a:lnTo>
                    <a:pt x="1" y="14"/>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74" name="Freeform 493"/>
            <p:cNvSpPr>
              <a:spLocks/>
            </p:cNvSpPr>
            <p:nvPr/>
          </p:nvSpPr>
          <p:spPr bwMode="auto">
            <a:xfrm>
              <a:off x="2493060" y="5612601"/>
              <a:ext cx="38346" cy="81320"/>
            </a:xfrm>
            <a:custGeom>
              <a:avLst/>
              <a:gdLst>
                <a:gd name="T0" fmla="*/ 39 w 39"/>
                <a:gd name="T1" fmla="*/ 0 h 73"/>
                <a:gd name="T2" fmla="*/ 35 w 39"/>
                <a:gd name="T3" fmla="*/ 9 h 73"/>
                <a:gd name="T4" fmla="*/ 14 w 39"/>
                <a:gd name="T5" fmla="*/ 9 h 73"/>
                <a:gd name="T6" fmla="*/ 10 w 39"/>
                <a:gd name="T7" fmla="*/ 19 h 73"/>
                <a:gd name="T8" fmla="*/ 22 w 39"/>
                <a:gd name="T9" fmla="*/ 22 h 73"/>
                <a:gd name="T10" fmla="*/ 32 w 39"/>
                <a:gd name="T11" fmla="*/ 30 h 73"/>
                <a:gd name="T12" fmla="*/ 35 w 39"/>
                <a:gd name="T13" fmla="*/ 33 h 73"/>
                <a:gd name="T14" fmla="*/ 36 w 39"/>
                <a:gd name="T15" fmla="*/ 36 h 73"/>
                <a:gd name="T16" fmla="*/ 38 w 39"/>
                <a:gd name="T17" fmla="*/ 41 h 73"/>
                <a:gd name="T18" fmla="*/ 38 w 39"/>
                <a:gd name="T19" fmla="*/ 50 h 73"/>
                <a:gd name="T20" fmla="*/ 36 w 39"/>
                <a:gd name="T21" fmla="*/ 56 h 73"/>
                <a:gd name="T22" fmla="*/ 34 w 39"/>
                <a:gd name="T23" fmla="*/ 60 h 73"/>
                <a:gd name="T24" fmla="*/ 30 w 39"/>
                <a:gd name="T25" fmla="*/ 65 h 73"/>
                <a:gd name="T26" fmla="*/ 27 w 39"/>
                <a:gd name="T27" fmla="*/ 67 h 73"/>
                <a:gd name="T28" fmla="*/ 23 w 39"/>
                <a:gd name="T29" fmla="*/ 69 h 73"/>
                <a:gd name="T30" fmla="*/ 19 w 39"/>
                <a:gd name="T31" fmla="*/ 71 h 73"/>
                <a:gd name="T32" fmla="*/ 15 w 39"/>
                <a:gd name="T33" fmla="*/ 73 h 73"/>
                <a:gd name="T34" fmla="*/ 6 w 39"/>
                <a:gd name="T35" fmla="*/ 73 h 73"/>
                <a:gd name="T36" fmla="*/ 4 w 39"/>
                <a:gd name="T37" fmla="*/ 71 h 73"/>
                <a:gd name="T38" fmla="*/ 3 w 39"/>
                <a:gd name="T39" fmla="*/ 70 h 73"/>
                <a:gd name="T40" fmla="*/ 1 w 39"/>
                <a:gd name="T41" fmla="*/ 69 h 73"/>
                <a:gd name="T42" fmla="*/ 0 w 39"/>
                <a:gd name="T43" fmla="*/ 67 h 73"/>
                <a:gd name="T44" fmla="*/ 0 w 39"/>
                <a:gd name="T45" fmla="*/ 64 h 73"/>
                <a:gd name="T46" fmla="*/ 1 w 39"/>
                <a:gd name="T47" fmla="*/ 64 h 73"/>
                <a:gd name="T48" fmla="*/ 2 w 39"/>
                <a:gd name="T49" fmla="*/ 63 h 73"/>
                <a:gd name="T50" fmla="*/ 7 w 39"/>
                <a:gd name="T51" fmla="*/ 63 h 73"/>
                <a:gd name="T52" fmla="*/ 10 w 39"/>
                <a:gd name="T53" fmla="*/ 65 h 73"/>
                <a:gd name="T54" fmla="*/ 14 w 39"/>
                <a:gd name="T55" fmla="*/ 67 h 73"/>
                <a:gd name="T56" fmla="*/ 21 w 39"/>
                <a:gd name="T57" fmla="*/ 67 h 73"/>
                <a:gd name="T58" fmla="*/ 27 w 39"/>
                <a:gd name="T59" fmla="*/ 63 h 73"/>
                <a:gd name="T60" fmla="*/ 32 w 39"/>
                <a:gd name="T61" fmla="*/ 56 h 73"/>
                <a:gd name="T62" fmla="*/ 32 w 39"/>
                <a:gd name="T63" fmla="*/ 48 h 73"/>
                <a:gd name="T64" fmla="*/ 29 w 39"/>
                <a:gd name="T65" fmla="*/ 42 h 73"/>
                <a:gd name="T66" fmla="*/ 25 w 39"/>
                <a:gd name="T67" fmla="*/ 37 h 73"/>
                <a:gd name="T68" fmla="*/ 23 w 39"/>
                <a:gd name="T69" fmla="*/ 34 h 73"/>
                <a:gd name="T70" fmla="*/ 19 w 39"/>
                <a:gd name="T71" fmla="*/ 32 h 73"/>
                <a:gd name="T72" fmla="*/ 16 w 39"/>
                <a:gd name="T73" fmla="*/ 31 h 73"/>
                <a:gd name="T74" fmla="*/ 7 w 39"/>
                <a:gd name="T75" fmla="*/ 29 h 73"/>
                <a:gd name="T76" fmla="*/ 2 w 39"/>
                <a:gd name="T77" fmla="*/ 29 h 73"/>
                <a:gd name="T78" fmla="*/ 15 w 39"/>
                <a:gd name="T79" fmla="*/ 0 h 73"/>
                <a:gd name="T80" fmla="*/ 39 w 39"/>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
                <a:gd name="T124" fmla="*/ 0 h 73"/>
                <a:gd name="T125" fmla="*/ 39 w 39"/>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 h="73">
                  <a:moveTo>
                    <a:pt x="39" y="0"/>
                  </a:moveTo>
                  <a:lnTo>
                    <a:pt x="35" y="9"/>
                  </a:lnTo>
                  <a:lnTo>
                    <a:pt x="14" y="9"/>
                  </a:lnTo>
                  <a:lnTo>
                    <a:pt x="10" y="19"/>
                  </a:lnTo>
                  <a:lnTo>
                    <a:pt x="22" y="22"/>
                  </a:lnTo>
                  <a:lnTo>
                    <a:pt x="32" y="30"/>
                  </a:lnTo>
                  <a:lnTo>
                    <a:pt x="35" y="33"/>
                  </a:lnTo>
                  <a:lnTo>
                    <a:pt x="36" y="36"/>
                  </a:lnTo>
                  <a:lnTo>
                    <a:pt x="38" y="41"/>
                  </a:lnTo>
                  <a:lnTo>
                    <a:pt x="38" y="50"/>
                  </a:lnTo>
                  <a:lnTo>
                    <a:pt x="36" y="56"/>
                  </a:lnTo>
                  <a:lnTo>
                    <a:pt x="34" y="60"/>
                  </a:lnTo>
                  <a:lnTo>
                    <a:pt x="30" y="65"/>
                  </a:lnTo>
                  <a:lnTo>
                    <a:pt x="27" y="67"/>
                  </a:lnTo>
                  <a:lnTo>
                    <a:pt x="23" y="69"/>
                  </a:lnTo>
                  <a:lnTo>
                    <a:pt x="19" y="71"/>
                  </a:lnTo>
                  <a:lnTo>
                    <a:pt x="15" y="73"/>
                  </a:lnTo>
                  <a:lnTo>
                    <a:pt x="6" y="73"/>
                  </a:lnTo>
                  <a:lnTo>
                    <a:pt x="4" y="71"/>
                  </a:lnTo>
                  <a:lnTo>
                    <a:pt x="3" y="70"/>
                  </a:lnTo>
                  <a:lnTo>
                    <a:pt x="1" y="69"/>
                  </a:lnTo>
                  <a:lnTo>
                    <a:pt x="0" y="67"/>
                  </a:lnTo>
                  <a:lnTo>
                    <a:pt x="0" y="64"/>
                  </a:lnTo>
                  <a:lnTo>
                    <a:pt x="1" y="64"/>
                  </a:lnTo>
                  <a:lnTo>
                    <a:pt x="2" y="63"/>
                  </a:lnTo>
                  <a:lnTo>
                    <a:pt x="7" y="63"/>
                  </a:lnTo>
                  <a:lnTo>
                    <a:pt x="10" y="65"/>
                  </a:lnTo>
                  <a:lnTo>
                    <a:pt x="14" y="67"/>
                  </a:lnTo>
                  <a:lnTo>
                    <a:pt x="21" y="67"/>
                  </a:lnTo>
                  <a:lnTo>
                    <a:pt x="27" y="63"/>
                  </a:lnTo>
                  <a:lnTo>
                    <a:pt x="32" y="56"/>
                  </a:lnTo>
                  <a:lnTo>
                    <a:pt x="32" y="48"/>
                  </a:lnTo>
                  <a:lnTo>
                    <a:pt x="29" y="42"/>
                  </a:lnTo>
                  <a:lnTo>
                    <a:pt x="25" y="37"/>
                  </a:lnTo>
                  <a:lnTo>
                    <a:pt x="23" y="34"/>
                  </a:lnTo>
                  <a:lnTo>
                    <a:pt x="19" y="32"/>
                  </a:lnTo>
                  <a:lnTo>
                    <a:pt x="16" y="31"/>
                  </a:lnTo>
                  <a:lnTo>
                    <a:pt x="7" y="29"/>
                  </a:lnTo>
                  <a:lnTo>
                    <a:pt x="2" y="29"/>
                  </a:lnTo>
                  <a:lnTo>
                    <a:pt x="15" y="0"/>
                  </a:lnTo>
                  <a:lnTo>
                    <a:pt x="3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75" name="Freeform 494"/>
            <p:cNvSpPr>
              <a:spLocks noEditPoints="1"/>
            </p:cNvSpPr>
            <p:nvPr/>
          </p:nvSpPr>
          <p:spPr bwMode="auto">
            <a:xfrm>
              <a:off x="2543205" y="5611487"/>
              <a:ext cx="44245" cy="82434"/>
            </a:xfrm>
            <a:custGeom>
              <a:avLst/>
              <a:gdLst>
                <a:gd name="T0" fmla="*/ 0 w 45"/>
                <a:gd name="T1" fmla="*/ 37 h 74"/>
                <a:gd name="T2" fmla="*/ 1 w 45"/>
                <a:gd name="T3" fmla="*/ 26 h 74"/>
                <a:gd name="T4" fmla="*/ 4 w 45"/>
                <a:gd name="T5" fmla="*/ 16 h 74"/>
                <a:gd name="T6" fmla="*/ 6 w 45"/>
                <a:gd name="T7" fmla="*/ 12 h 74"/>
                <a:gd name="T8" fmla="*/ 10 w 45"/>
                <a:gd name="T9" fmla="*/ 8 h 74"/>
                <a:gd name="T10" fmla="*/ 13 w 45"/>
                <a:gd name="T11" fmla="*/ 3 h 74"/>
                <a:gd name="T12" fmla="*/ 20 w 45"/>
                <a:gd name="T13" fmla="*/ 1 h 74"/>
                <a:gd name="T14" fmla="*/ 22 w 45"/>
                <a:gd name="T15" fmla="*/ 0 h 74"/>
                <a:gd name="T16" fmla="*/ 27 w 45"/>
                <a:gd name="T17" fmla="*/ 1 h 74"/>
                <a:gd name="T18" fmla="*/ 30 w 45"/>
                <a:gd name="T19" fmla="*/ 2 h 74"/>
                <a:gd name="T20" fmla="*/ 33 w 45"/>
                <a:gd name="T21" fmla="*/ 4 h 74"/>
                <a:gd name="T22" fmla="*/ 37 w 45"/>
                <a:gd name="T23" fmla="*/ 8 h 74"/>
                <a:gd name="T24" fmla="*/ 41 w 45"/>
                <a:gd name="T25" fmla="*/ 15 h 74"/>
                <a:gd name="T26" fmla="*/ 44 w 45"/>
                <a:gd name="T27" fmla="*/ 25 h 74"/>
                <a:gd name="T28" fmla="*/ 45 w 45"/>
                <a:gd name="T29" fmla="*/ 36 h 74"/>
                <a:gd name="T30" fmla="*/ 44 w 45"/>
                <a:gd name="T31" fmla="*/ 47 h 74"/>
                <a:gd name="T32" fmla="*/ 42 w 45"/>
                <a:gd name="T33" fmla="*/ 57 h 74"/>
                <a:gd name="T34" fmla="*/ 39 w 45"/>
                <a:gd name="T35" fmla="*/ 63 h 74"/>
                <a:gd name="T36" fmla="*/ 35 w 45"/>
                <a:gd name="T37" fmla="*/ 67 h 74"/>
                <a:gd name="T38" fmla="*/ 32 w 45"/>
                <a:gd name="T39" fmla="*/ 70 h 74"/>
                <a:gd name="T40" fmla="*/ 29 w 45"/>
                <a:gd name="T41" fmla="*/ 72 h 74"/>
                <a:gd name="T42" fmla="*/ 26 w 45"/>
                <a:gd name="T43" fmla="*/ 74 h 74"/>
                <a:gd name="T44" fmla="*/ 22 w 45"/>
                <a:gd name="T45" fmla="*/ 74 h 74"/>
                <a:gd name="T46" fmla="*/ 18 w 45"/>
                <a:gd name="T47" fmla="*/ 72 h 74"/>
                <a:gd name="T48" fmla="*/ 13 w 45"/>
                <a:gd name="T49" fmla="*/ 70 h 74"/>
                <a:gd name="T50" fmla="*/ 9 w 45"/>
                <a:gd name="T51" fmla="*/ 67 h 74"/>
                <a:gd name="T52" fmla="*/ 6 w 45"/>
                <a:gd name="T53" fmla="*/ 61 h 74"/>
                <a:gd name="T54" fmla="*/ 1 w 45"/>
                <a:gd name="T55" fmla="*/ 51 h 74"/>
                <a:gd name="T56" fmla="*/ 0 w 45"/>
                <a:gd name="T57" fmla="*/ 37 h 74"/>
                <a:gd name="T58" fmla="*/ 10 w 45"/>
                <a:gd name="T59" fmla="*/ 40 h 74"/>
                <a:gd name="T60" fmla="*/ 11 w 45"/>
                <a:gd name="T61" fmla="*/ 52 h 74"/>
                <a:gd name="T62" fmla="*/ 13 w 45"/>
                <a:gd name="T63" fmla="*/ 63 h 74"/>
                <a:gd name="T64" fmla="*/ 16 w 45"/>
                <a:gd name="T65" fmla="*/ 66 h 74"/>
                <a:gd name="T66" fmla="*/ 17 w 45"/>
                <a:gd name="T67" fmla="*/ 68 h 74"/>
                <a:gd name="T68" fmla="*/ 20 w 45"/>
                <a:gd name="T69" fmla="*/ 70 h 74"/>
                <a:gd name="T70" fmla="*/ 24 w 45"/>
                <a:gd name="T71" fmla="*/ 70 h 74"/>
                <a:gd name="T72" fmla="*/ 27 w 45"/>
                <a:gd name="T73" fmla="*/ 69 h 74"/>
                <a:gd name="T74" fmla="*/ 30 w 45"/>
                <a:gd name="T75" fmla="*/ 66 h 74"/>
                <a:gd name="T76" fmla="*/ 32 w 45"/>
                <a:gd name="T77" fmla="*/ 59 h 74"/>
                <a:gd name="T78" fmla="*/ 34 w 45"/>
                <a:gd name="T79" fmla="*/ 48 h 74"/>
                <a:gd name="T80" fmla="*/ 34 w 45"/>
                <a:gd name="T81" fmla="*/ 23 h 74"/>
                <a:gd name="T82" fmla="*/ 32 w 45"/>
                <a:gd name="T83" fmla="*/ 13 h 74"/>
                <a:gd name="T84" fmla="*/ 29 w 45"/>
                <a:gd name="T85" fmla="*/ 7 h 74"/>
                <a:gd name="T86" fmla="*/ 27 w 45"/>
                <a:gd name="T87" fmla="*/ 4 h 74"/>
                <a:gd name="T88" fmla="*/ 24 w 45"/>
                <a:gd name="T89" fmla="*/ 4 h 74"/>
                <a:gd name="T90" fmla="*/ 22 w 45"/>
                <a:gd name="T91" fmla="*/ 3 h 74"/>
                <a:gd name="T92" fmla="*/ 20 w 45"/>
                <a:gd name="T93" fmla="*/ 4 h 74"/>
                <a:gd name="T94" fmla="*/ 19 w 45"/>
                <a:gd name="T95" fmla="*/ 5 h 74"/>
                <a:gd name="T96" fmla="*/ 17 w 45"/>
                <a:gd name="T97" fmla="*/ 7 h 74"/>
                <a:gd name="T98" fmla="*/ 15 w 45"/>
                <a:gd name="T99" fmla="*/ 10 h 74"/>
                <a:gd name="T100" fmla="*/ 13 w 45"/>
                <a:gd name="T101" fmla="*/ 15 h 74"/>
                <a:gd name="T102" fmla="*/ 11 w 45"/>
                <a:gd name="T103" fmla="*/ 20 h 74"/>
                <a:gd name="T104" fmla="*/ 10 w 45"/>
                <a:gd name="T105" fmla="*/ 30 h 74"/>
                <a:gd name="T106" fmla="*/ 10 w 45"/>
                <a:gd name="T107" fmla="*/ 40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
                <a:gd name="T163" fmla="*/ 0 h 74"/>
                <a:gd name="T164" fmla="*/ 45 w 45"/>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 h="74">
                  <a:moveTo>
                    <a:pt x="0" y="37"/>
                  </a:moveTo>
                  <a:lnTo>
                    <a:pt x="1" y="26"/>
                  </a:lnTo>
                  <a:lnTo>
                    <a:pt x="4" y="16"/>
                  </a:lnTo>
                  <a:lnTo>
                    <a:pt x="6" y="12"/>
                  </a:lnTo>
                  <a:lnTo>
                    <a:pt x="10" y="8"/>
                  </a:lnTo>
                  <a:lnTo>
                    <a:pt x="13" y="3"/>
                  </a:lnTo>
                  <a:lnTo>
                    <a:pt x="20" y="1"/>
                  </a:lnTo>
                  <a:lnTo>
                    <a:pt x="22" y="0"/>
                  </a:lnTo>
                  <a:lnTo>
                    <a:pt x="27" y="1"/>
                  </a:lnTo>
                  <a:lnTo>
                    <a:pt x="30" y="2"/>
                  </a:lnTo>
                  <a:lnTo>
                    <a:pt x="33" y="4"/>
                  </a:lnTo>
                  <a:lnTo>
                    <a:pt x="37" y="8"/>
                  </a:lnTo>
                  <a:lnTo>
                    <a:pt x="41" y="15"/>
                  </a:lnTo>
                  <a:lnTo>
                    <a:pt x="44" y="25"/>
                  </a:lnTo>
                  <a:lnTo>
                    <a:pt x="45" y="36"/>
                  </a:lnTo>
                  <a:lnTo>
                    <a:pt x="44" y="47"/>
                  </a:lnTo>
                  <a:lnTo>
                    <a:pt x="42" y="57"/>
                  </a:lnTo>
                  <a:lnTo>
                    <a:pt x="39" y="63"/>
                  </a:lnTo>
                  <a:lnTo>
                    <a:pt x="35" y="67"/>
                  </a:lnTo>
                  <a:lnTo>
                    <a:pt x="32" y="70"/>
                  </a:lnTo>
                  <a:lnTo>
                    <a:pt x="29" y="72"/>
                  </a:lnTo>
                  <a:lnTo>
                    <a:pt x="26" y="74"/>
                  </a:lnTo>
                  <a:lnTo>
                    <a:pt x="22" y="74"/>
                  </a:lnTo>
                  <a:lnTo>
                    <a:pt x="18" y="72"/>
                  </a:lnTo>
                  <a:lnTo>
                    <a:pt x="13" y="70"/>
                  </a:lnTo>
                  <a:lnTo>
                    <a:pt x="9" y="67"/>
                  </a:lnTo>
                  <a:lnTo>
                    <a:pt x="6" y="61"/>
                  </a:lnTo>
                  <a:lnTo>
                    <a:pt x="1" y="51"/>
                  </a:lnTo>
                  <a:lnTo>
                    <a:pt x="0" y="37"/>
                  </a:lnTo>
                  <a:close/>
                  <a:moveTo>
                    <a:pt x="10" y="40"/>
                  </a:moveTo>
                  <a:lnTo>
                    <a:pt x="11" y="52"/>
                  </a:lnTo>
                  <a:lnTo>
                    <a:pt x="13" y="63"/>
                  </a:lnTo>
                  <a:lnTo>
                    <a:pt x="16" y="66"/>
                  </a:lnTo>
                  <a:lnTo>
                    <a:pt x="17" y="68"/>
                  </a:lnTo>
                  <a:lnTo>
                    <a:pt x="20" y="70"/>
                  </a:lnTo>
                  <a:lnTo>
                    <a:pt x="24" y="70"/>
                  </a:lnTo>
                  <a:lnTo>
                    <a:pt x="27" y="69"/>
                  </a:lnTo>
                  <a:lnTo>
                    <a:pt x="30" y="66"/>
                  </a:lnTo>
                  <a:lnTo>
                    <a:pt x="32" y="59"/>
                  </a:lnTo>
                  <a:lnTo>
                    <a:pt x="34" y="48"/>
                  </a:lnTo>
                  <a:lnTo>
                    <a:pt x="34" y="23"/>
                  </a:lnTo>
                  <a:lnTo>
                    <a:pt x="32" y="13"/>
                  </a:lnTo>
                  <a:lnTo>
                    <a:pt x="29" y="7"/>
                  </a:lnTo>
                  <a:lnTo>
                    <a:pt x="27" y="4"/>
                  </a:lnTo>
                  <a:lnTo>
                    <a:pt x="24" y="4"/>
                  </a:lnTo>
                  <a:lnTo>
                    <a:pt x="22" y="3"/>
                  </a:lnTo>
                  <a:lnTo>
                    <a:pt x="20" y="4"/>
                  </a:lnTo>
                  <a:lnTo>
                    <a:pt x="19" y="5"/>
                  </a:lnTo>
                  <a:lnTo>
                    <a:pt x="17" y="7"/>
                  </a:lnTo>
                  <a:lnTo>
                    <a:pt x="15" y="10"/>
                  </a:lnTo>
                  <a:lnTo>
                    <a:pt x="13" y="15"/>
                  </a:lnTo>
                  <a:lnTo>
                    <a:pt x="11" y="20"/>
                  </a:lnTo>
                  <a:lnTo>
                    <a:pt x="10" y="30"/>
                  </a:lnTo>
                  <a:lnTo>
                    <a:pt x="10" y="4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76" name="Line 495"/>
            <p:cNvSpPr>
              <a:spLocks noChangeShapeType="1"/>
            </p:cNvSpPr>
            <p:nvPr/>
          </p:nvSpPr>
          <p:spPr bwMode="auto">
            <a:xfrm flipV="1">
              <a:off x="748262" y="4632305"/>
              <a:ext cx="0" cy="1559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77" name="Line 496"/>
            <p:cNvSpPr>
              <a:spLocks noChangeShapeType="1"/>
            </p:cNvSpPr>
            <p:nvPr/>
          </p:nvSpPr>
          <p:spPr bwMode="auto">
            <a:xfrm flipV="1">
              <a:off x="748262" y="4573264"/>
              <a:ext cx="0" cy="1448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78" name="Freeform 497"/>
            <p:cNvSpPr>
              <a:spLocks/>
            </p:cNvSpPr>
            <p:nvPr/>
          </p:nvSpPr>
          <p:spPr bwMode="auto">
            <a:xfrm>
              <a:off x="727614" y="4588860"/>
              <a:ext cx="40312" cy="44559"/>
            </a:xfrm>
            <a:custGeom>
              <a:avLst/>
              <a:gdLst>
                <a:gd name="T0" fmla="*/ 21 w 41"/>
                <a:gd name="T1" fmla="*/ 0 h 40"/>
                <a:gd name="T2" fmla="*/ 31 w 41"/>
                <a:gd name="T3" fmla="*/ 2 h 40"/>
                <a:gd name="T4" fmla="*/ 38 w 41"/>
                <a:gd name="T5" fmla="*/ 10 h 40"/>
                <a:gd name="T6" fmla="*/ 41 w 41"/>
                <a:gd name="T7" fmla="*/ 19 h 40"/>
                <a:gd name="T8" fmla="*/ 38 w 41"/>
                <a:gd name="T9" fmla="*/ 30 h 40"/>
                <a:gd name="T10" fmla="*/ 31 w 41"/>
                <a:gd name="T11" fmla="*/ 38 h 40"/>
                <a:gd name="T12" fmla="*/ 21 w 41"/>
                <a:gd name="T13" fmla="*/ 40 h 40"/>
                <a:gd name="T14" fmla="*/ 10 w 41"/>
                <a:gd name="T15" fmla="*/ 38 h 40"/>
                <a:gd name="T16" fmla="*/ 2 w 41"/>
                <a:gd name="T17" fmla="*/ 30 h 40"/>
                <a:gd name="T18" fmla="*/ 0 w 41"/>
                <a:gd name="T19" fmla="*/ 19 h 40"/>
                <a:gd name="T20" fmla="*/ 2 w 41"/>
                <a:gd name="T21" fmla="*/ 10 h 40"/>
                <a:gd name="T22" fmla="*/ 10 w 41"/>
                <a:gd name="T23" fmla="*/ 2 h 40"/>
                <a:gd name="T24" fmla="*/ 21 w 41"/>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0"/>
                <a:gd name="T41" fmla="*/ 41 w 41"/>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0">
                  <a:moveTo>
                    <a:pt x="21" y="0"/>
                  </a:moveTo>
                  <a:lnTo>
                    <a:pt x="31" y="2"/>
                  </a:lnTo>
                  <a:lnTo>
                    <a:pt x="38" y="10"/>
                  </a:lnTo>
                  <a:lnTo>
                    <a:pt x="41" y="19"/>
                  </a:lnTo>
                  <a:lnTo>
                    <a:pt x="38" y="30"/>
                  </a:lnTo>
                  <a:lnTo>
                    <a:pt x="31" y="38"/>
                  </a:lnTo>
                  <a:lnTo>
                    <a:pt x="21" y="40"/>
                  </a:lnTo>
                  <a:lnTo>
                    <a:pt x="10" y="38"/>
                  </a:lnTo>
                  <a:lnTo>
                    <a:pt x="2" y="30"/>
                  </a:lnTo>
                  <a:lnTo>
                    <a:pt x="0" y="19"/>
                  </a:lnTo>
                  <a:lnTo>
                    <a:pt x="2" y="10"/>
                  </a:lnTo>
                  <a:lnTo>
                    <a:pt x="10"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79" name="Line 498"/>
            <p:cNvSpPr>
              <a:spLocks noChangeShapeType="1"/>
            </p:cNvSpPr>
            <p:nvPr/>
          </p:nvSpPr>
          <p:spPr bwMode="auto">
            <a:xfrm flipV="1">
              <a:off x="830853" y="4608911"/>
              <a:ext cx="0" cy="1336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80" name="Line 499"/>
            <p:cNvSpPr>
              <a:spLocks noChangeShapeType="1"/>
            </p:cNvSpPr>
            <p:nvPr/>
          </p:nvSpPr>
          <p:spPr bwMode="auto">
            <a:xfrm flipV="1">
              <a:off x="830853" y="4552099"/>
              <a:ext cx="0" cy="1336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81" name="Freeform 500"/>
            <p:cNvSpPr>
              <a:spLocks/>
            </p:cNvSpPr>
            <p:nvPr/>
          </p:nvSpPr>
          <p:spPr bwMode="auto">
            <a:xfrm>
              <a:off x="812172" y="4564352"/>
              <a:ext cx="39329" cy="45673"/>
            </a:xfrm>
            <a:custGeom>
              <a:avLst/>
              <a:gdLst>
                <a:gd name="T0" fmla="*/ 19 w 40"/>
                <a:gd name="T1" fmla="*/ 0 h 41"/>
                <a:gd name="T2" fmla="*/ 28 w 40"/>
                <a:gd name="T3" fmla="*/ 2 h 41"/>
                <a:gd name="T4" fmla="*/ 35 w 40"/>
                <a:gd name="T5" fmla="*/ 6 h 41"/>
                <a:gd name="T6" fmla="*/ 39 w 40"/>
                <a:gd name="T7" fmla="*/ 13 h 41"/>
                <a:gd name="T8" fmla="*/ 40 w 40"/>
                <a:gd name="T9" fmla="*/ 21 h 41"/>
                <a:gd name="T10" fmla="*/ 39 w 40"/>
                <a:gd name="T11" fmla="*/ 28 h 41"/>
                <a:gd name="T12" fmla="*/ 35 w 40"/>
                <a:gd name="T13" fmla="*/ 35 h 41"/>
                <a:gd name="T14" fmla="*/ 28 w 40"/>
                <a:gd name="T15" fmla="*/ 39 h 41"/>
                <a:gd name="T16" fmla="*/ 19 w 40"/>
                <a:gd name="T17" fmla="*/ 41 h 41"/>
                <a:gd name="T18" fmla="*/ 10 w 40"/>
                <a:gd name="T19" fmla="*/ 38 h 41"/>
                <a:gd name="T20" fmla="*/ 2 w 40"/>
                <a:gd name="T21" fmla="*/ 30 h 41"/>
                <a:gd name="T22" fmla="*/ 0 w 40"/>
                <a:gd name="T23" fmla="*/ 21 h 41"/>
                <a:gd name="T24" fmla="*/ 2 w 40"/>
                <a:gd name="T25" fmla="*/ 11 h 41"/>
                <a:gd name="T26" fmla="*/ 10 w 40"/>
                <a:gd name="T27" fmla="*/ 3 h 41"/>
                <a:gd name="T28" fmla="*/ 19 w 40"/>
                <a:gd name="T29" fmla="*/ 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41"/>
                <a:gd name="T47" fmla="*/ 40 w 40"/>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41">
                  <a:moveTo>
                    <a:pt x="19" y="0"/>
                  </a:moveTo>
                  <a:lnTo>
                    <a:pt x="28" y="2"/>
                  </a:lnTo>
                  <a:lnTo>
                    <a:pt x="35" y="6"/>
                  </a:lnTo>
                  <a:lnTo>
                    <a:pt x="39" y="13"/>
                  </a:lnTo>
                  <a:lnTo>
                    <a:pt x="40" y="21"/>
                  </a:lnTo>
                  <a:lnTo>
                    <a:pt x="39" y="28"/>
                  </a:lnTo>
                  <a:lnTo>
                    <a:pt x="35" y="35"/>
                  </a:lnTo>
                  <a:lnTo>
                    <a:pt x="28" y="39"/>
                  </a:lnTo>
                  <a:lnTo>
                    <a:pt x="19" y="41"/>
                  </a:lnTo>
                  <a:lnTo>
                    <a:pt x="10" y="38"/>
                  </a:lnTo>
                  <a:lnTo>
                    <a:pt x="2" y="30"/>
                  </a:lnTo>
                  <a:lnTo>
                    <a:pt x="0" y="21"/>
                  </a:lnTo>
                  <a:lnTo>
                    <a:pt x="2" y="11"/>
                  </a:lnTo>
                  <a:lnTo>
                    <a:pt x="10" y="3"/>
                  </a:lnTo>
                  <a:lnTo>
                    <a:pt x="1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82" name="Line 501"/>
            <p:cNvSpPr>
              <a:spLocks noChangeShapeType="1"/>
            </p:cNvSpPr>
            <p:nvPr/>
          </p:nvSpPr>
          <p:spPr bwMode="auto">
            <a:xfrm flipV="1">
              <a:off x="913445" y="4862897"/>
              <a:ext cx="0" cy="55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83" name="Line 502"/>
            <p:cNvSpPr>
              <a:spLocks noChangeShapeType="1"/>
            </p:cNvSpPr>
            <p:nvPr/>
          </p:nvSpPr>
          <p:spPr bwMode="auto">
            <a:xfrm flipV="1">
              <a:off x="913445" y="4811654"/>
              <a:ext cx="0" cy="55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84" name="Freeform 503"/>
            <p:cNvSpPr>
              <a:spLocks/>
            </p:cNvSpPr>
            <p:nvPr/>
          </p:nvSpPr>
          <p:spPr bwMode="auto">
            <a:xfrm>
              <a:off x="893780" y="4816110"/>
              <a:ext cx="40312" cy="45673"/>
            </a:xfrm>
            <a:custGeom>
              <a:avLst/>
              <a:gdLst>
                <a:gd name="T0" fmla="*/ 20 w 41"/>
                <a:gd name="T1" fmla="*/ 0 h 41"/>
                <a:gd name="T2" fmla="*/ 31 w 41"/>
                <a:gd name="T3" fmla="*/ 2 h 41"/>
                <a:gd name="T4" fmla="*/ 39 w 41"/>
                <a:gd name="T5" fmla="*/ 10 h 41"/>
                <a:gd name="T6" fmla="*/ 41 w 41"/>
                <a:gd name="T7" fmla="*/ 21 h 41"/>
                <a:gd name="T8" fmla="*/ 39 w 41"/>
                <a:gd name="T9" fmla="*/ 31 h 41"/>
                <a:gd name="T10" fmla="*/ 31 w 41"/>
                <a:gd name="T11" fmla="*/ 38 h 41"/>
                <a:gd name="T12" fmla="*/ 20 w 41"/>
                <a:gd name="T13" fmla="*/ 41 h 41"/>
                <a:gd name="T14" fmla="*/ 10 w 41"/>
                <a:gd name="T15" fmla="*/ 38 h 41"/>
                <a:gd name="T16" fmla="*/ 2 w 41"/>
                <a:gd name="T17" fmla="*/ 31 h 41"/>
                <a:gd name="T18" fmla="*/ 0 w 41"/>
                <a:gd name="T19" fmla="*/ 21 h 41"/>
                <a:gd name="T20" fmla="*/ 2 w 41"/>
                <a:gd name="T21" fmla="*/ 10 h 41"/>
                <a:gd name="T22" fmla="*/ 10 w 41"/>
                <a:gd name="T23" fmla="*/ 2 h 41"/>
                <a:gd name="T24" fmla="*/ 20 w 41"/>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20" y="0"/>
                  </a:moveTo>
                  <a:lnTo>
                    <a:pt x="31" y="2"/>
                  </a:lnTo>
                  <a:lnTo>
                    <a:pt x="39" y="10"/>
                  </a:lnTo>
                  <a:lnTo>
                    <a:pt x="41" y="21"/>
                  </a:lnTo>
                  <a:lnTo>
                    <a:pt x="39" y="31"/>
                  </a:lnTo>
                  <a:lnTo>
                    <a:pt x="31" y="38"/>
                  </a:lnTo>
                  <a:lnTo>
                    <a:pt x="20" y="41"/>
                  </a:lnTo>
                  <a:lnTo>
                    <a:pt x="10" y="38"/>
                  </a:lnTo>
                  <a:lnTo>
                    <a:pt x="2" y="31"/>
                  </a:lnTo>
                  <a:lnTo>
                    <a:pt x="0" y="21"/>
                  </a:lnTo>
                  <a:lnTo>
                    <a:pt x="2" y="10"/>
                  </a:lnTo>
                  <a:lnTo>
                    <a:pt x="10" y="2"/>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85" name="Line 504"/>
            <p:cNvSpPr>
              <a:spLocks noChangeShapeType="1"/>
            </p:cNvSpPr>
            <p:nvPr/>
          </p:nvSpPr>
          <p:spPr bwMode="auto">
            <a:xfrm flipV="1">
              <a:off x="995053" y="4998802"/>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86" name="Line 505"/>
            <p:cNvSpPr>
              <a:spLocks noChangeShapeType="1"/>
            </p:cNvSpPr>
            <p:nvPr/>
          </p:nvSpPr>
          <p:spPr bwMode="auto">
            <a:xfrm flipV="1">
              <a:off x="995053" y="4950901"/>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87" name="Freeform 506"/>
            <p:cNvSpPr>
              <a:spLocks/>
            </p:cNvSpPr>
            <p:nvPr/>
          </p:nvSpPr>
          <p:spPr bwMode="auto">
            <a:xfrm>
              <a:off x="976371" y="4953129"/>
              <a:ext cx="39329" cy="45673"/>
            </a:xfrm>
            <a:custGeom>
              <a:avLst/>
              <a:gdLst>
                <a:gd name="T0" fmla="*/ 19 w 40"/>
                <a:gd name="T1" fmla="*/ 0 h 41"/>
                <a:gd name="T2" fmla="*/ 30 w 40"/>
                <a:gd name="T3" fmla="*/ 2 h 41"/>
                <a:gd name="T4" fmla="*/ 38 w 40"/>
                <a:gd name="T5" fmla="*/ 10 h 41"/>
                <a:gd name="T6" fmla="*/ 40 w 40"/>
                <a:gd name="T7" fmla="*/ 20 h 41"/>
                <a:gd name="T8" fmla="*/ 39 w 40"/>
                <a:gd name="T9" fmla="*/ 27 h 41"/>
                <a:gd name="T10" fmla="*/ 35 w 40"/>
                <a:gd name="T11" fmla="*/ 34 h 41"/>
                <a:gd name="T12" fmla="*/ 28 w 40"/>
                <a:gd name="T13" fmla="*/ 38 h 41"/>
                <a:gd name="T14" fmla="*/ 19 w 40"/>
                <a:gd name="T15" fmla="*/ 41 h 41"/>
                <a:gd name="T16" fmla="*/ 9 w 40"/>
                <a:gd name="T17" fmla="*/ 37 h 41"/>
                <a:gd name="T18" fmla="*/ 2 w 40"/>
                <a:gd name="T19" fmla="*/ 30 h 41"/>
                <a:gd name="T20" fmla="*/ 0 w 40"/>
                <a:gd name="T21" fmla="*/ 20 h 41"/>
                <a:gd name="T22" fmla="*/ 2 w 40"/>
                <a:gd name="T23" fmla="*/ 10 h 41"/>
                <a:gd name="T24" fmla="*/ 9 w 40"/>
                <a:gd name="T25" fmla="*/ 2 h 41"/>
                <a:gd name="T26" fmla="*/ 19 w 40"/>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1"/>
                <a:gd name="T44" fmla="*/ 40 w 40"/>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1">
                  <a:moveTo>
                    <a:pt x="19" y="0"/>
                  </a:moveTo>
                  <a:lnTo>
                    <a:pt x="30" y="2"/>
                  </a:lnTo>
                  <a:lnTo>
                    <a:pt x="38" y="10"/>
                  </a:lnTo>
                  <a:lnTo>
                    <a:pt x="40" y="20"/>
                  </a:lnTo>
                  <a:lnTo>
                    <a:pt x="39" y="27"/>
                  </a:lnTo>
                  <a:lnTo>
                    <a:pt x="35" y="34"/>
                  </a:lnTo>
                  <a:lnTo>
                    <a:pt x="28" y="38"/>
                  </a:lnTo>
                  <a:lnTo>
                    <a:pt x="19" y="41"/>
                  </a:lnTo>
                  <a:lnTo>
                    <a:pt x="9" y="37"/>
                  </a:lnTo>
                  <a:lnTo>
                    <a:pt x="2" y="30"/>
                  </a:lnTo>
                  <a:lnTo>
                    <a:pt x="0" y="20"/>
                  </a:lnTo>
                  <a:lnTo>
                    <a:pt x="2" y="10"/>
                  </a:lnTo>
                  <a:lnTo>
                    <a:pt x="9" y="2"/>
                  </a:lnTo>
                  <a:lnTo>
                    <a:pt x="1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88" name="Line 507"/>
            <p:cNvSpPr>
              <a:spLocks noChangeShapeType="1"/>
            </p:cNvSpPr>
            <p:nvPr/>
          </p:nvSpPr>
          <p:spPr bwMode="auto">
            <a:xfrm flipV="1">
              <a:off x="1077644" y="5012169"/>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89" name="Line 508"/>
            <p:cNvSpPr>
              <a:spLocks noChangeShapeType="1"/>
            </p:cNvSpPr>
            <p:nvPr/>
          </p:nvSpPr>
          <p:spPr bwMode="auto">
            <a:xfrm flipV="1">
              <a:off x="1077644" y="4965382"/>
              <a:ext cx="0" cy="3342"/>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90" name="Freeform 509"/>
            <p:cNvSpPr>
              <a:spLocks/>
            </p:cNvSpPr>
            <p:nvPr/>
          </p:nvSpPr>
          <p:spPr bwMode="auto">
            <a:xfrm>
              <a:off x="1057979" y="4967610"/>
              <a:ext cx="40312" cy="46787"/>
            </a:xfrm>
            <a:custGeom>
              <a:avLst/>
              <a:gdLst>
                <a:gd name="T0" fmla="*/ 20 w 41"/>
                <a:gd name="T1" fmla="*/ 0 h 42"/>
                <a:gd name="T2" fmla="*/ 29 w 41"/>
                <a:gd name="T3" fmla="*/ 2 h 42"/>
                <a:gd name="T4" fmla="*/ 35 w 41"/>
                <a:gd name="T5" fmla="*/ 7 h 42"/>
                <a:gd name="T6" fmla="*/ 40 w 41"/>
                <a:gd name="T7" fmla="*/ 13 h 42"/>
                <a:gd name="T8" fmla="*/ 41 w 41"/>
                <a:gd name="T9" fmla="*/ 21 h 42"/>
                <a:gd name="T10" fmla="*/ 40 w 41"/>
                <a:gd name="T11" fmla="*/ 29 h 42"/>
                <a:gd name="T12" fmla="*/ 35 w 41"/>
                <a:gd name="T13" fmla="*/ 35 h 42"/>
                <a:gd name="T14" fmla="*/ 29 w 41"/>
                <a:gd name="T15" fmla="*/ 40 h 42"/>
                <a:gd name="T16" fmla="*/ 20 w 41"/>
                <a:gd name="T17" fmla="*/ 42 h 42"/>
                <a:gd name="T18" fmla="*/ 10 w 41"/>
                <a:gd name="T19" fmla="*/ 39 h 42"/>
                <a:gd name="T20" fmla="*/ 2 w 41"/>
                <a:gd name="T21" fmla="*/ 31 h 42"/>
                <a:gd name="T22" fmla="*/ 0 w 41"/>
                <a:gd name="T23" fmla="*/ 21 h 42"/>
                <a:gd name="T24" fmla="*/ 2 w 41"/>
                <a:gd name="T25" fmla="*/ 11 h 42"/>
                <a:gd name="T26" fmla="*/ 10 w 41"/>
                <a:gd name="T27" fmla="*/ 3 h 42"/>
                <a:gd name="T28" fmla="*/ 20 w 41"/>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2"/>
                <a:gd name="T47" fmla="*/ 41 w 41"/>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2">
                  <a:moveTo>
                    <a:pt x="20" y="0"/>
                  </a:moveTo>
                  <a:lnTo>
                    <a:pt x="29" y="2"/>
                  </a:lnTo>
                  <a:lnTo>
                    <a:pt x="35" y="7"/>
                  </a:lnTo>
                  <a:lnTo>
                    <a:pt x="40" y="13"/>
                  </a:lnTo>
                  <a:lnTo>
                    <a:pt x="41" y="21"/>
                  </a:lnTo>
                  <a:lnTo>
                    <a:pt x="40" y="29"/>
                  </a:lnTo>
                  <a:lnTo>
                    <a:pt x="35" y="35"/>
                  </a:lnTo>
                  <a:lnTo>
                    <a:pt x="29" y="40"/>
                  </a:lnTo>
                  <a:lnTo>
                    <a:pt x="20" y="42"/>
                  </a:lnTo>
                  <a:lnTo>
                    <a:pt x="10" y="39"/>
                  </a:lnTo>
                  <a:lnTo>
                    <a:pt x="2" y="31"/>
                  </a:lnTo>
                  <a:lnTo>
                    <a:pt x="0" y="21"/>
                  </a:lnTo>
                  <a:lnTo>
                    <a:pt x="2" y="11"/>
                  </a:lnTo>
                  <a:lnTo>
                    <a:pt x="10"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91" name="Line 510"/>
            <p:cNvSpPr>
              <a:spLocks noChangeShapeType="1"/>
            </p:cNvSpPr>
            <p:nvPr/>
          </p:nvSpPr>
          <p:spPr bwMode="auto">
            <a:xfrm flipV="1">
              <a:off x="1159252" y="5055614"/>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92" name="Line 511"/>
            <p:cNvSpPr>
              <a:spLocks noChangeShapeType="1"/>
            </p:cNvSpPr>
            <p:nvPr/>
          </p:nvSpPr>
          <p:spPr bwMode="auto">
            <a:xfrm flipV="1">
              <a:off x="1159252" y="5011055"/>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893" name="Freeform 512"/>
            <p:cNvSpPr>
              <a:spLocks/>
            </p:cNvSpPr>
            <p:nvPr/>
          </p:nvSpPr>
          <p:spPr bwMode="auto">
            <a:xfrm>
              <a:off x="1140571" y="5012169"/>
              <a:ext cx="39329" cy="44559"/>
            </a:xfrm>
            <a:custGeom>
              <a:avLst/>
              <a:gdLst>
                <a:gd name="T0" fmla="*/ 19 w 40"/>
                <a:gd name="T1" fmla="*/ 0 h 40"/>
                <a:gd name="T2" fmla="*/ 30 w 40"/>
                <a:gd name="T3" fmla="*/ 2 h 40"/>
                <a:gd name="T4" fmla="*/ 38 w 40"/>
                <a:gd name="T5" fmla="*/ 10 h 40"/>
                <a:gd name="T6" fmla="*/ 40 w 40"/>
                <a:gd name="T7" fmla="*/ 21 h 40"/>
                <a:gd name="T8" fmla="*/ 38 w 40"/>
                <a:gd name="T9" fmla="*/ 30 h 40"/>
                <a:gd name="T10" fmla="*/ 30 w 40"/>
                <a:gd name="T11" fmla="*/ 38 h 40"/>
                <a:gd name="T12" fmla="*/ 19 w 40"/>
                <a:gd name="T13" fmla="*/ 40 h 40"/>
                <a:gd name="T14" fmla="*/ 9 w 40"/>
                <a:gd name="T15" fmla="*/ 38 h 40"/>
                <a:gd name="T16" fmla="*/ 2 w 40"/>
                <a:gd name="T17" fmla="*/ 30 h 40"/>
                <a:gd name="T18" fmla="*/ 0 w 40"/>
                <a:gd name="T19" fmla="*/ 21 h 40"/>
                <a:gd name="T20" fmla="*/ 2 w 40"/>
                <a:gd name="T21" fmla="*/ 10 h 40"/>
                <a:gd name="T22" fmla="*/ 9 w 40"/>
                <a:gd name="T23" fmla="*/ 2 h 40"/>
                <a:gd name="T24" fmla="*/ 19 w 40"/>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0"/>
                <a:gd name="T41" fmla="*/ 40 w 4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0">
                  <a:moveTo>
                    <a:pt x="19" y="0"/>
                  </a:moveTo>
                  <a:lnTo>
                    <a:pt x="30" y="2"/>
                  </a:lnTo>
                  <a:lnTo>
                    <a:pt x="38" y="10"/>
                  </a:lnTo>
                  <a:lnTo>
                    <a:pt x="40" y="21"/>
                  </a:lnTo>
                  <a:lnTo>
                    <a:pt x="38" y="30"/>
                  </a:lnTo>
                  <a:lnTo>
                    <a:pt x="30" y="38"/>
                  </a:lnTo>
                  <a:lnTo>
                    <a:pt x="19" y="40"/>
                  </a:lnTo>
                  <a:lnTo>
                    <a:pt x="9" y="38"/>
                  </a:lnTo>
                  <a:lnTo>
                    <a:pt x="2" y="30"/>
                  </a:lnTo>
                  <a:lnTo>
                    <a:pt x="0" y="21"/>
                  </a:lnTo>
                  <a:lnTo>
                    <a:pt x="2" y="10"/>
                  </a:lnTo>
                  <a:lnTo>
                    <a:pt x="9" y="2"/>
                  </a:lnTo>
                  <a:lnTo>
                    <a:pt x="19"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94" name="Freeform 513"/>
            <p:cNvSpPr>
              <a:spLocks/>
            </p:cNvSpPr>
            <p:nvPr/>
          </p:nvSpPr>
          <p:spPr bwMode="auto">
            <a:xfrm>
              <a:off x="1223162" y="5126908"/>
              <a:ext cx="41296" cy="45673"/>
            </a:xfrm>
            <a:custGeom>
              <a:avLst/>
              <a:gdLst>
                <a:gd name="T0" fmla="*/ 21 w 42"/>
                <a:gd name="T1" fmla="*/ 0 h 41"/>
                <a:gd name="T2" fmla="*/ 31 w 42"/>
                <a:gd name="T3" fmla="*/ 2 h 41"/>
                <a:gd name="T4" fmla="*/ 39 w 42"/>
                <a:gd name="T5" fmla="*/ 10 h 41"/>
                <a:gd name="T6" fmla="*/ 42 w 42"/>
                <a:gd name="T7" fmla="*/ 20 h 41"/>
                <a:gd name="T8" fmla="*/ 40 w 42"/>
                <a:gd name="T9" fmla="*/ 29 h 41"/>
                <a:gd name="T10" fmla="*/ 35 w 42"/>
                <a:gd name="T11" fmla="*/ 35 h 41"/>
                <a:gd name="T12" fmla="*/ 29 w 42"/>
                <a:gd name="T13" fmla="*/ 40 h 41"/>
                <a:gd name="T14" fmla="*/ 21 w 42"/>
                <a:gd name="T15" fmla="*/ 41 h 41"/>
                <a:gd name="T16" fmla="*/ 13 w 42"/>
                <a:gd name="T17" fmla="*/ 40 h 41"/>
                <a:gd name="T18" fmla="*/ 7 w 42"/>
                <a:gd name="T19" fmla="*/ 35 h 41"/>
                <a:gd name="T20" fmla="*/ 2 w 42"/>
                <a:gd name="T21" fmla="*/ 29 h 41"/>
                <a:gd name="T22" fmla="*/ 0 w 42"/>
                <a:gd name="T23" fmla="*/ 20 h 41"/>
                <a:gd name="T24" fmla="*/ 3 w 42"/>
                <a:gd name="T25" fmla="*/ 10 h 41"/>
                <a:gd name="T26" fmla="*/ 11 w 42"/>
                <a:gd name="T27" fmla="*/ 2 h 41"/>
                <a:gd name="T28" fmla="*/ 21 w 42"/>
                <a:gd name="T29" fmla="*/ 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41"/>
                <a:gd name="T47" fmla="*/ 42 w 42"/>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41">
                  <a:moveTo>
                    <a:pt x="21" y="0"/>
                  </a:moveTo>
                  <a:lnTo>
                    <a:pt x="31" y="2"/>
                  </a:lnTo>
                  <a:lnTo>
                    <a:pt x="39" y="10"/>
                  </a:lnTo>
                  <a:lnTo>
                    <a:pt x="42" y="20"/>
                  </a:lnTo>
                  <a:lnTo>
                    <a:pt x="40" y="29"/>
                  </a:lnTo>
                  <a:lnTo>
                    <a:pt x="35" y="35"/>
                  </a:lnTo>
                  <a:lnTo>
                    <a:pt x="29" y="40"/>
                  </a:lnTo>
                  <a:lnTo>
                    <a:pt x="21" y="41"/>
                  </a:lnTo>
                  <a:lnTo>
                    <a:pt x="13" y="40"/>
                  </a:lnTo>
                  <a:lnTo>
                    <a:pt x="7" y="35"/>
                  </a:lnTo>
                  <a:lnTo>
                    <a:pt x="2" y="29"/>
                  </a:lnTo>
                  <a:lnTo>
                    <a:pt x="0" y="20"/>
                  </a:lnTo>
                  <a:lnTo>
                    <a:pt x="3" y="10"/>
                  </a:lnTo>
                  <a:lnTo>
                    <a:pt x="11"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95" name="Freeform 514"/>
            <p:cNvSpPr>
              <a:spLocks/>
            </p:cNvSpPr>
            <p:nvPr/>
          </p:nvSpPr>
          <p:spPr bwMode="auto">
            <a:xfrm>
              <a:off x="1305753" y="5152530"/>
              <a:ext cx="40312" cy="45673"/>
            </a:xfrm>
            <a:custGeom>
              <a:avLst/>
              <a:gdLst>
                <a:gd name="T0" fmla="*/ 20 w 41"/>
                <a:gd name="T1" fmla="*/ 0 h 41"/>
                <a:gd name="T2" fmla="*/ 28 w 41"/>
                <a:gd name="T3" fmla="*/ 1 h 41"/>
                <a:gd name="T4" fmla="*/ 35 w 41"/>
                <a:gd name="T5" fmla="*/ 6 h 41"/>
                <a:gd name="T6" fmla="*/ 39 w 41"/>
                <a:gd name="T7" fmla="*/ 12 h 41"/>
                <a:gd name="T8" fmla="*/ 41 w 41"/>
                <a:gd name="T9" fmla="*/ 21 h 41"/>
                <a:gd name="T10" fmla="*/ 38 w 41"/>
                <a:gd name="T11" fmla="*/ 31 h 41"/>
                <a:gd name="T12" fmla="*/ 30 w 41"/>
                <a:gd name="T13" fmla="*/ 38 h 41"/>
                <a:gd name="T14" fmla="*/ 20 w 41"/>
                <a:gd name="T15" fmla="*/ 41 h 41"/>
                <a:gd name="T16" fmla="*/ 11 w 41"/>
                <a:gd name="T17" fmla="*/ 38 h 41"/>
                <a:gd name="T18" fmla="*/ 3 w 41"/>
                <a:gd name="T19" fmla="*/ 31 h 41"/>
                <a:gd name="T20" fmla="*/ 0 w 41"/>
                <a:gd name="T21" fmla="*/ 21 h 41"/>
                <a:gd name="T22" fmla="*/ 2 w 41"/>
                <a:gd name="T23" fmla="*/ 12 h 41"/>
                <a:gd name="T24" fmla="*/ 6 w 41"/>
                <a:gd name="T25" fmla="*/ 6 h 41"/>
                <a:gd name="T26" fmla="*/ 13 w 41"/>
                <a:gd name="T27" fmla="*/ 1 h 41"/>
                <a:gd name="T28" fmla="*/ 20 w 41"/>
                <a:gd name="T29" fmla="*/ 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1"/>
                <a:gd name="T47" fmla="*/ 41 w 41"/>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1">
                  <a:moveTo>
                    <a:pt x="20" y="0"/>
                  </a:moveTo>
                  <a:lnTo>
                    <a:pt x="28" y="1"/>
                  </a:lnTo>
                  <a:lnTo>
                    <a:pt x="35" y="6"/>
                  </a:lnTo>
                  <a:lnTo>
                    <a:pt x="39" y="12"/>
                  </a:lnTo>
                  <a:lnTo>
                    <a:pt x="41" y="21"/>
                  </a:lnTo>
                  <a:lnTo>
                    <a:pt x="38" y="31"/>
                  </a:lnTo>
                  <a:lnTo>
                    <a:pt x="30" y="38"/>
                  </a:lnTo>
                  <a:lnTo>
                    <a:pt x="20" y="41"/>
                  </a:lnTo>
                  <a:lnTo>
                    <a:pt x="11" y="38"/>
                  </a:lnTo>
                  <a:lnTo>
                    <a:pt x="3" y="31"/>
                  </a:lnTo>
                  <a:lnTo>
                    <a:pt x="0" y="21"/>
                  </a:lnTo>
                  <a:lnTo>
                    <a:pt x="2" y="12"/>
                  </a:lnTo>
                  <a:lnTo>
                    <a:pt x="6" y="6"/>
                  </a:lnTo>
                  <a:lnTo>
                    <a:pt x="13" y="1"/>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96" name="Freeform 515"/>
            <p:cNvSpPr>
              <a:spLocks/>
            </p:cNvSpPr>
            <p:nvPr/>
          </p:nvSpPr>
          <p:spPr bwMode="auto">
            <a:xfrm>
              <a:off x="1387361" y="5206001"/>
              <a:ext cx="41296" cy="45673"/>
            </a:xfrm>
            <a:custGeom>
              <a:avLst/>
              <a:gdLst>
                <a:gd name="T0" fmla="*/ 21 w 42"/>
                <a:gd name="T1" fmla="*/ 0 h 41"/>
                <a:gd name="T2" fmla="*/ 31 w 42"/>
                <a:gd name="T3" fmla="*/ 3 h 41"/>
                <a:gd name="T4" fmla="*/ 39 w 42"/>
                <a:gd name="T5" fmla="*/ 10 h 41"/>
                <a:gd name="T6" fmla="*/ 42 w 42"/>
                <a:gd name="T7" fmla="*/ 20 h 41"/>
                <a:gd name="T8" fmla="*/ 39 w 42"/>
                <a:gd name="T9" fmla="*/ 30 h 41"/>
                <a:gd name="T10" fmla="*/ 31 w 42"/>
                <a:gd name="T11" fmla="*/ 38 h 41"/>
                <a:gd name="T12" fmla="*/ 21 w 42"/>
                <a:gd name="T13" fmla="*/ 41 h 41"/>
                <a:gd name="T14" fmla="*/ 11 w 42"/>
                <a:gd name="T15" fmla="*/ 38 h 41"/>
                <a:gd name="T16" fmla="*/ 3 w 42"/>
                <a:gd name="T17" fmla="*/ 30 h 41"/>
                <a:gd name="T18" fmla="*/ 0 w 42"/>
                <a:gd name="T19" fmla="*/ 20 h 41"/>
                <a:gd name="T20" fmla="*/ 3 w 42"/>
                <a:gd name="T21" fmla="*/ 10 h 41"/>
                <a:gd name="T22" fmla="*/ 11 w 42"/>
                <a:gd name="T23" fmla="*/ 3 h 41"/>
                <a:gd name="T24" fmla="*/ 21 w 42"/>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1"/>
                <a:gd name="T41" fmla="*/ 42 w 42"/>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1">
                  <a:moveTo>
                    <a:pt x="21" y="0"/>
                  </a:moveTo>
                  <a:lnTo>
                    <a:pt x="31" y="3"/>
                  </a:lnTo>
                  <a:lnTo>
                    <a:pt x="39" y="10"/>
                  </a:lnTo>
                  <a:lnTo>
                    <a:pt x="42" y="20"/>
                  </a:lnTo>
                  <a:lnTo>
                    <a:pt x="39" y="30"/>
                  </a:lnTo>
                  <a:lnTo>
                    <a:pt x="31" y="38"/>
                  </a:lnTo>
                  <a:lnTo>
                    <a:pt x="21" y="41"/>
                  </a:lnTo>
                  <a:lnTo>
                    <a:pt x="11" y="38"/>
                  </a:lnTo>
                  <a:lnTo>
                    <a:pt x="3" y="30"/>
                  </a:lnTo>
                  <a:lnTo>
                    <a:pt x="0" y="20"/>
                  </a:lnTo>
                  <a:lnTo>
                    <a:pt x="3" y="10"/>
                  </a:lnTo>
                  <a:lnTo>
                    <a:pt x="11" y="3"/>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97" name="Freeform 516"/>
            <p:cNvSpPr>
              <a:spLocks/>
            </p:cNvSpPr>
            <p:nvPr/>
          </p:nvSpPr>
          <p:spPr bwMode="auto">
            <a:xfrm>
              <a:off x="1469952" y="5201545"/>
              <a:ext cx="40312" cy="46787"/>
            </a:xfrm>
            <a:custGeom>
              <a:avLst/>
              <a:gdLst>
                <a:gd name="T0" fmla="*/ 20 w 41"/>
                <a:gd name="T1" fmla="*/ 0 h 42"/>
                <a:gd name="T2" fmla="*/ 30 w 41"/>
                <a:gd name="T3" fmla="*/ 3 h 42"/>
                <a:gd name="T4" fmla="*/ 38 w 41"/>
                <a:gd name="T5" fmla="*/ 11 h 42"/>
                <a:gd name="T6" fmla="*/ 41 w 41"/>
                <a:gd name="T7" fmla="*/ 21 h 42"/>
                <a:gd name="T8" fmla="*/ 38 w 41"/>
                <a:gd name="T9" fmla="*/ 31 h 42"/>
                <a:gd name="T10" fmla="*/ 30 w 41"/>
                <a:gd name="T11" fmla="*/ 38 h 42"/>
                <a:gd name="T12" fmla="*/ 20 w 41"/>
                <a:gd name="T13" fmla="*/ 42 h 42"/>
                <a:gd name="T14" fmla="*/ 11 w 41"/>
                <a:gd name="T15" fmla="*/ 38 h 42"/>
                <a:gd name="T16" fmla="*/ 3 w 41"/>
                <a:gd name="T17" fmla="*/ 31 h 42"/>
                <a:gd name="T18" fmla="*/ 0 w 41"/>
                <a:gd name="T19" fmla="*/ 21 h 42"/>
                <a:gd name="T20" fmla="*/ 3 w 41"/>
                <a:gd name="T21" fmla="*/ 11 h 42"/>
                <a:gd name="T22" fmla="*/ 11 w 41"/>
                <a:gd name="T23" fmla="*/ 3 h 42"/>
                <a:gd name="T24" fmla="*/ 20 w 41"/>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20" y="0"/>
                  </a:moveTo>
                  <a:lnTo>
                    <a:pt x="30" y="3"/>
                  </a:lnTo>
                  <a:lnTo>
                    <a:pt x="38" y="11"/>
                  </a:lnTo>
                  <a:lnTo>
                    <a:pt x="41" y="21"/>
                  </a:lnTo>
                  <a:lnTo>
                    <a:pt x="38" y="31"/>
                  </a:lnTo>
                  <a:lnTo>
                    <a:pt x="30" y="38"/>
                  </a:lnTo>
                  <a:lnTo>
                    <a:pt x="20" y="42"/>
                  </a:lnTo>
                  <a:lnTo>
                    <a:pt x="11" y="38"/>
                  </a:lnTo>
                  <a:lnTo>
                    <a:pt x="3" y="31"/>
                  </a:lnTo>
                  <a:lnTo>
                    <a:pt x="0" y="21"/>
                  </a:lnTo>
                  <a:lnTo>
                    <a:pt x="3" y="11"/>
                  </a:lnTo>
                  <a:lnTo>
                    <a:pt x="11"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98" name="Freeform 517"/>
            <p:cNvSpPr>
              <a:spLocks/>
            </p:cNvSpPr>
            <p:nvPr/>
          </p:nvSpPr>
          <p:spPr bwMode="auto">
            <a:xfrm>
              <a:off x="1553527" y="5200431"/>
              <a:ext cx="40312" cy="45673"/>
            </a:xfrm>
            <a:custGeom>
              <a:avLst/>
              <a:gdLst>
                <a:gd name="T0" fmla="*/ 21 w 41"/>
                <a:gd name="T1" fmla="*/ 0 h 41"/>
                <a:gd name="T2" fmla="*/ 31 w 41"/>
                <a:gd name="T3" fmla="*/ 2 h 41"/>
                <a:gd name="T4" fmla="*/ 39 w 41"/>
                <a:gd name="T5" fmla="*/ 10 h 41"/>
                <a:gd name="T6" fmla="*/ 41 w 41"/>
                <a:gd name="T7" fmla="*/ 20 h 41"/>
                <a:gd name="T8" fmla="*/ 39 w 41"/>
                <a:gd name="T9" fmla="*/ 31 h 41"/>
                <a:gd name="T10" fmla="*/ 31 w 41"/>
                <a:gd name="T11" fmla="*/ 38 h 41"/>
                <a:gd name="T12" fmla="*/ 21 w 41"/>
                <a:gd name="T13" fmla="*/ 41 h 41"/>
                <a:gd name="T14" fmla="*/ 10 w 41"/>
                <a:gd name="T15" fmla="*/ 38 h 41"/>
                <a:gd name="T16" fmla="*/ 2 w 41"/>
                <a:gd name="T17" fmla="*/ 31 h 41"/>
                <a:gd name="T18" fmla="*/ 0 w 41"/>
                <a:gd name="T19" fmla="*/ 20 h 41"/>
                <a:gd name="T20" fmla="*/ 2 w 41"/>
                <a:gd name="T21" fmla="*/ 10 h 41"/>
                <a:gd name="T22" fmla="*/ 10 w 41"/>
                <a:gd name="T23" fmla="*/ 2 h 41"/>
                <a:gd name="T24" fmla="*/ 21 w 41"/>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21" y="0"/>
                  </a:moveTo>
                  <a:lnTo>
                    <a:pt x="31" y="2"/>
                  </a:lnTo>
                  <a:lnTo>
                    <a:pt x="39" y="10"/>
                  </a:lnTo>
                  <a:lnTo>
                    <a:pt x="41" y="20"/>
                  </a:lnTo>
                  <a:lnTo>
                    <a:pt x="39" y="31"/>
                  </a:lnTo>
                  <a:lnTo>
                    <a:pt x="31" y="38"/>
                  </a:lnTo>
                  <a:lnTo>
                    <a:pt x="21" y="41"/>
                  </a:lnTo>
                  <a:lnTo>
                    <a:pt x="10" y="38"/>
                  </a:lnTo>
                  <a:lnTo>
                    <a:pt x="2" y="31"/>
                  </a:lnTo>
                  <a:lnTo>
                    <a:pt x="0" y="20"/>
                  </a:lnTo>
                  <a:lnTo>
                    <a:pt x="2" y="10"/>
                  </a:lnTo>
                  <a:lnTo>
                    <a:pt x="10"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899" name="Freeform 518"/>
            <p:cNvSpPr>
              <a:spLocks/>
            </p:cNvSpPr>
            <p:nvPr/>
          </p:nvSpPr>
          <p:spPr bwMode="auto">
            <a:xfrm>
              <a:off x="1636118" y="5193747"/>
              <a:ext cx="39329" cy="45673"/>
            </a:xfrm>
            <a:custGeom>
              <a:avLst/>
              <a:gdLst>
                <a:gd name="T0" fmla="*/ 21 w 40"/>
                <a:gd name="T1" fmla="*/ 0 h 41"/>
                <a:gd name="T2" fmla="*/ 30 w 40"/>
                <a:gd name="T3" fmla="*/ 3 h 41"/>
                <a:gd name="T4" fmla="*/ 38 w 40"/>
                <a:gd name="T5" fmla="*/ 10 h 41"/>
                <a:gd name="T6" fmla="*/ 40 w 40"/>
                <a:gd name="T7" fmla="*/ 20 h 41"/>
                <a:gd name="T8" fmla="*/ 38 w 40"/>
                <a:gd name="T9" fmla="*/ 31 h 41"/>
                <a:gd name="T10" fmla="*/ 30 w 40"/>
                <a:gd name="T11" fmla="*/ 39 h 41"/>
                <a:gd name="T12" fmla="*/ 21 w 40"/>
                <a:gd name="T13" fmla="*/ 41 h 41"/>
                <a:gd name="T14" fmla="*/ 10 w 40"/>
                <a:gd name="T15" fmla="*/ 39 h 41"/>
                <a:gd name="T16" fmla="*/ 2 w 40"/>
                <a:gd name="T17" fmla="*/ 31 h 41"/>
                <a:gd name="T18" fmla="*/ 0 w 40"/>
                <a:gd name="T19" fmla="*/ 20 h 41"/>
                <a:gd name="T20" fmla="*/ 2 w 40"/>
                <a:gd name="T21" fmla="*/ 10 h 41"/>
                <a:gd name="T22" fmla="*/ 10 w 40"/>
                <a:gd name="T23" fmla="*/ 3 h 41"/>
                <a:gd name="T24" fmla="*/ 21 w 40"/>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1"/>
                <a:gd name="T41" fmla="*/ 40 w 40"/>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1">
                  <a:moveTo>
                    <a:pt x="21" y="0"/>
                  </a:moveTo>
                  <a:lnTo>
                    <a:pt x="30" y="3"/>
                  </a:lnTo>
                  <a:lnTo>
                    <a:pt x="38" y="10"/>
                  </a:lnTo>
                  <a:lnTo>
                    <a:pt x="40" y="20"/>
                  </a:lnTo>
                  <a:lnTo>
                    <a:pt x="38" y="31"/>
                  </a:lnTo>
                  <a:lnTo>
                    <a:pt x="30" y="39"/>
                  </a:lnTo>
                  <a:lnTo>
                    <a:pt x="21" y="41"/>
                  </a:lnTo>
                  <a:lnTo>
                    <a:pt x="10" y="39"/>
                  </a:lnTo>
                  <a:lnTo>
                    <a:pt x="2" y="31"/>
                  </a:lnTo>
                  <a:lnTo>
                    <a:pt x="0" y="20"/>
                  </a:lnTo>
                  <a:lnTo>
                    <a:pt x="2" y="10"/>
                  </a:lnTo>
                  <a:lnTo>
                    <a:pt x="10" y="3"/>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00" name="Freeform 519"/>
            <p:cNvSpPr>
              <a:spLocks/>
            </p:cNvSpPr>
            <p:nvPr/>
          </p:nvSpPr>
          <p:spPr bwMode="auto">
            <a:xfrm>
              <a:off x="1717726" y="5255015"/>
              <a:ext cx="40312" cy="45673"/>
            </a:xfrm>
            <a:custGeom>
              <a:avLst/>
              <a:gdLst>
                <a:gd name="T0" fmla="*/ 21 w 41"/>
                <a:gd name="T1" fmla="*/ 0 h 41"/>
                <a:gd name="T2" fmla="*/ 31 w 41"/>
                <a:gd name="T3" fmla="*/ 3 h 41"/>
                <a:gd name="T4" fmla="*/ 39 w 41"/>
                <a:gd name="T5" fmla="*/ 10 h 41"/>
                <a:gd name="T6" fmla="*/ 41 w 41"/>
                <a:gd name="T7" fmla="*/ 21 h 41"/>
                <a:gd name="T8" fmla="*/ 39 w 41"/>
                <a:gd name="T9" fmla="*/ 31 h 41"/>
                <a:gd name="T10" fmla="*/ 31 w 41"/>
                <a:gd name="T11" fmla="*/ 39 h 41"/>
                <a:gd name="T12" fmla="*/ 21 w 41"/>
                <a:gd name="T13" fmla="*/ 41 h 41"/>
                <a:gd name="T14" fmla="*/ 11 w 41"/>
                <a:gd name="T15" fmla="*/ 39 h 41"/>
                <a:gd name="T16" fmla="*/ 3 w 41"/>
                <a:gd name="T17" fmla="*/ 31 h 41"/>
                <a:gd name="T18" fmla="*/ 0 w 41"/>
                <a:gd name="T19" fmla="*/ 21 h 41"/>
                <a:gd name="T20" fmla="*/ 2 w 41"/>
                <a:gd name="T21" fmla="*/ 12 h 41"/>
                <a:gd name="T22" fmla="*/ 7 w 41"/>
                <a:gd name="T23" fmla="*/ 6 h 41"/>
                <a:gd name="T24" fmla="*/ 13 w 41"/>
                <a:gd name="T25" fmla="*/ 1 h 41"/>
                <a:gd name="T26" fmla="*/ 21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21" y="0"/>
                  </a:moveTo>
                  <a:lnTo>
                    <a:pt x="31" y="3"/>
                  </a:lnTo>
                  <a:lnTo>
                    <a:pt x="39" y="10"/>
                  </a:lnTo>
                  <a:lnTo>
                    <a:pt x="41" y="21"/>
                  </a:lnTo>
                  <a:lnTo>
                    <a:pt x="39" y="31"/>
                  </a:lnTo>
                  <a:lnTo>
                    <a:pt x="31" y="39"/>
                  </a:lnTo>
                  <a:lnTo>
                    <a:pt x="21" y="41"/>
                  </a:lnTo>
                  <a:lnTo>
                    <a:pt x="11" y="39"/>
                  </a:lnTo>
                  <a:lnTo>
                    <a:pt x="3" y="31"/>
                  </a:lnTo>
                  <a:lnTo>
                    <a:pt x="0" y="21"/>
                  </a:lnTo>
                  <a:lnTo>
                    <a:pt x="2" y="12"/>
                  </a:lnTo>
                  <a:lnTo>
                    <a:pt x="7" y="6"/>
                  </a:lnTo>
                  <a:lnTo>
                    <a:pt x="13" y="1"/>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01" name="Freeform 520"/>
            <p:cNvSpPr>
              <a:spLocks/>
            </p:cNvSpPr>
            <p:nvPr/>
          </p:nvSpPr>
          <p:spPr bwMode="auto">
            <a:xfrm>
              <a:off x="1800318" y="5261699"/>
              <a:ext cx="39329" cy="44559"/>
            </a:xfrm>
            <a:custGeom>
              <a:avLst/>
              <a:gdLst>
                <a:gd name="T0" fmla="*/ 21 w 40"/>
                <a:gd name="T1" fmla="*/ 0 h 40"/>
                <a:gd name="T2" fmla="*/ 30 w 40"/>
                <a:gd name="T3" fmla="*/ 2 h 40"/>
                <a:gd name="T4" fmla="*/ 38 w 40"/>
                <a:gd name="T5" fmla="*/ 10 h 40"/>
                <a:gd name="T6" fmla="*/ 40 w 40"/>
                <a:gd name="T7" fmla="*/ 20 h 40"/>
                <a:gd name="T8" fmla="*/ 38 w 40"/>
                <a:gd name="T9" fmla="*/ 31 h 40"/>
                <a:gd name="T10" fmla="*/ 30 w 40"/>
                <a:gd name="T11" fmla="*/ 38 h 40"/>
                <a:gd name="T12" fmla="*/ 21 w 40"/>
                <a:gd name="T13" fmla="*/ 40 h 40"/>
                <a:gd name="T14" fmla="*/ 13 w 40"/>
                <a:gd name="T15" fmla="*/ 39 h 40"/>
                <a:gd name="T16" fmla="*/ 6 w 40"/>
                <a:gd name="T17" fmla="*/ 35 h 40"/>
                <a:gd name="T18" fmla="*/ 2 w 40"/>
                <a:gd name="T19" fmla="*/ 28 h 40"/>
                <a:gd name="T20" fmla="*/ 0 w 40"/>
                <a:gd name="T21" fmla="*/ 20 h 40"/>
                <a:gd name="T22" fmla="*/ 3 w 40"/>
                <a:gd name="T23" fmla="*/ 10 h 40"/>
                <a:gd name="T24" fmla="*/ 11 w 40"/>
                <a:gd name="T25" fmla="*/ 2 h 40"/>
                <a:gd name="T26" fmla="*/ 21 w 40"/>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0"/>
                <a:gd name="T44" fmla="*/ 40 w 4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0">
                  <a:moveTo>
                    <a:pt x="21" y="0"/>
                  </a:moveTo>
                  <a:lnTo>
                    <a:pt x="30" y="2"/>
                  </a:lnTo>
                  <a:lnTo>
                    <a:pt x="38" y="10"/>
                  </a:lnTo>
                  <a:lnTo>
                    <a:pt x="40" y="20"/>
                  </a:lnTo>
                  <a:lnTo>
                    <a:pt x="38" y="31"/>
                  </a:lnTo>
                  <a:lnTo>
                    <a:pt x="30" y="38"/>
                  </a:lnTo>
                  <a:lnTo>
                    <a:pt x="21" y="40"/>
                  </a:lnTo>
                  <a:lnTo>
                    <a:pt x="13" y="39"/>
                  </a:lnTo>
                  <a:lnTo>
                    <a:pt x="6" y="35"/>
                  </a:lnTo>
                  <a:lnTo>
                    <a:pt x="2" y="28"/>
                  </a:lnTo>
                  <a:lnTo>
                    <a:pt x="0" y="20"/>
                  </a:lnTo>
                  <a:lnTo>
                    <a:pt x="3" y="10"/>
                  </a:lnTo>
                  <a:lnTo>
                    <a:pt x="11"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02" name="Freeform 521"/>
            <p:cNvSpPr>
              <a:spLocks/>
            </p:cNvSpPr>
            <p:nvPr/>
          </p:nvSpPr>
          <p:spPr bwMode="auto">
            <a:xfrm>
              <a:off x="1881926" y="5217140"/>
              <a:ext cx="40312" cy="45673"/>
            </a:xfrm>
            <a:custGeom>
              <a:avLst/>
              <a:gdLst>
                <a:gd name="T0" fmla="*/ 21 w 41"/>
                <a:gd name="T1" fmla="*/ 0 h 41"/>
                <a:gd name="T2" fmla="*/ 31 w 41"/>
                <a:gd name="T3" fmla="*/ 4 h 41"/>
                <a:gd name="T4" fmla="*/ 39 w 41"/>
                <a:gd name="T5" fmla="*/ 11 h 41"/>
                <a:gd name="T6" fmla="*/ 41 w 41"/>
                <a:gd name="T7" fmla="*/ 21 h 41"/>
                <a:gd name="T8" fmla="*/ 39 w 41"/>
                <a:gd name="T9" fmla="*/ 31 h 41"/>
                <a:gd name="T10" fmla="*/ 31 w 41"/>
                <a:gd name="T11" fmla="*/ 39 h 41"/>
                <a:gd name="T12" fmla="*/ 21 w 41"/>
                <a:gd name="T13" fmla="*/ 41 h 41"/>
                <a:gd name="T14" fmla="*/ 11 w 41"/>
                <a:gd name="T15" fmla="*/ 39 h 41"/>
                <a:gd name="T16" fmla="*/ 3 w 41"/>
                <a:gd name="T17" fmla="*/ 31 h 41"/>
                <a:gd name="T18" fmla="*/ 0 w 41"/>
                <a:gd name="T19" fmla="*/ 21 h 41"/>
                <a:gd name="T20" fmla="*/ 3 w 41"/>
                <a:gd name="T21" fmla="*/ 11 h 41"/>
                <a:gd name="T22" fmla="*/ 11 w 41"/>
                <a:gd name="T23" fmla="*/ 4 h 41"/>
                <a:gd name="T24" fmla="*/ 21 w 41"/>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21" y="0"/>
                  </a:moveTo>
                  <a:lnTo>
                    <a:pt x="31" y="4"/>
                  </a:lnTo>
                  <a:lnTo>
                    <a:pt x="39" y="11"/>
                  </a:lnTo>
                  <a:lnTo>
                    <a:pt x="41" y="21"/>
                  </a:lnTo>
                  <a:lnTo>
                    <a:pt x="39" y="31"/>
                  </a:lnTo>
                  <a:lnTo>
                    <a:pt x="31" y="39"/>
                  </a:lnTo>
                  <a:lnTo>
                    <a:pt x="21" y="41"/>
                  </a:lnTo>
                  <a:lnTo>
                    <a:pt x="11" y="39"/>
                  </a:lnTo>
                  <a:lnTo>
                    <a:pt x="3" y="31"/>
                  </a:lnTo>
                  <a:lnTo>
                    <a:pt x="0" y="21"/>
                  </a:lnTo>
                  <a:lnTo>
                    <a:pt x="3" y="11"/>
                  </a:lnTo>
                  <a:lnTo>
                    <a:pt x="11" y="4"/>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03" name="Freeform 522"/>
            <p:cNvSpPr>
              <a:spLocks/>
            </p:cNvSpPr>
            <p:nvPr/>
          </p:nvSpPr>
          <p:spPr bwMode="auto">
            <a:xfrm>
              <a:off x="1966483" y="5146960"/>
              <a:ext cx="39329" cy="44559"/>
            </a:xfrm>
            <a:custGeom>
              <a:avLst/>
              <a:gdLst>
                <a:gd name="T0" fmla="*/ 21 w 40"/>
                <a:gd name="T1" fmla="*/ 0 h 40"/>
                <a:gd name="T2" fmla="*/ 31 w 40"/>
                <a:gd name="T3" fmla="*/ 2 h 40"/>
                <a:gd name="T4" fmla="*/ 38 w 40"/>
                <a:gd name="T5" fmla="*/ 9 h 40"/>
                <a:gd name="T6" fmla="*/ 40 w 40"/>
                <a:gd name="T7" fmla="*/ 20 h 40"/>
                <a:gd name="T8" fmla="*/ 38 w 40"/>
                <a:gd name="T9" fmla="*/ 30 h 40"/>
                <a:gd name="T10" fmla="*/ 31 w 40"/>
                <a:gd name="T11" fmla="*/ 38 h 40"/>
                <a:gd name="T12" fmla="*/ 21 w 40"/>
                <a:gd name="T13" fmla="*/ 40 h 40"/>
                <a:gd name="T14" fmla="*/ 10 w 40"/>
                <a:gd name="T15" fmla="*/ 38 h 40"/>
                <a:gd name="T16" fmla="*/ 2 w 40"/>
                <a:gd name="T17" fmla="*/ 30 h 40"/>
                <a:gd name="T18" fmla="*/ 0 w 40"/>
                <a:gd name="T19" fmla="*/ 20 h 40"/>
                <a:gd name="T20" fmla="*/ 2 w 40"/>
                <a:gd name="T21" fmla="*/ 9 h 40"/>
                <a:gd name="T22" fmla="*/ 10 w 40"/>
                <a:gd name="T23" fmla="*/ 2 h 40"/>
                <a:gd name="T24" fmla="*/ 21 w 40"/>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0"/>
                <a:gd name="T41" fmla="*/ 40 w 4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0">
                  <a:moveTo>
                    <a:pt x="21" y="0"/>
                  </a:moveTo>
                  <a:lnTo>
                    <a:pt x="31" y="2"/>
                  </a:lnTo>
                  <a:lnTo>
                    <a:pt x="38" y="9"/>
                  </a:lnTo>
                  <a:lnTo>
                    <a:pt x="40" y="20"/>
                  </a:lnTo>
                  <a:lnTo>
                    <a:pt x="38" y="30"/>
                  </a:lnTo>
                  <a:lnTo>
                    <a:pt x="31" y="38"/>
                  </a:lnTo>
                  <a:lnTo>
                    <a:pt x="21" y="40"/>
                  </a:lnTo>
                  <a:lnTo>
                    <a:pt x="10" y="38"/>
                  </a:lnTo>
                  <a:lnTo>
                    <a:pt x="2" y="30"/>
                  </a:lnTo>
                  <a:lnTo>
                    <a:pt x="0" y="20"/>
                  </a:lnTo>
                  <a:lnTo>
                    <a:pt x="2" y="9"/>
                  </a:lnTo>
                  <a:lnTo>
                    <a:pt x="10" y="2"/>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04" name="Freeform 523"/>
            <p:cNvSpPr>
              <a:spLocks/>
            </p:cNvSpPr>
            <p:nvPr/>
          </p:nvSpPr>
          <p:spPr bwMode="auto">
            <a:xfrm>
              <a:off x="2048091" y="5168125"/>
              <a:ext cx="40312" cy="45673"/>
            </a:xfrm>
            <a:custGeom>
              <a:avLst/>
              <a:gdLst>
                <a:gd name="T0" fmla="*/ 21 w 41"/>
                <a:gd name="T1" fmla="*/ 0 h 41"/>
                <a:gd name="T2" fmla="*/ 31 w 41"/>
                <a:gd name="T3" fmla="*/ 3 h 41"/>
                <a:gd name="T4" fmla="*/ 39 w 41"/>
                <a:gd name="T5" fmla="*/ 10 h 41"/>
                <a:gd name="T6" fmla="*/ 41 w 41"/>
                <a:gd name="T7" fmla="*/ 20 h 41"/>
                <a:gd name="T8" fmla="*/ 39 w 41"/>
                <a:gd name="T9" fmla="*/ 31 h 41"/>
                <a:gd name="T10" fmla="*/ 31 w 41"/>
                <a:gd name="T11" fmla="*/ 39 h 41"/>
                <a:gd name="T12" fmla="*/ 21 w 41"/>
                <a:gd name="T13" fmla="*/ 41 h 41"/>
                <a:gd name="T14" fmla="*/ 10 w 41"/>
                <a:gd name="T15" fmla="*/ 39 h 41"/>
                <a:gd name="T16" fmla="*/ 2 w 41"/>
                <a:gd name="T17" fmla="*/ 31 h 41"/>
                <a:gd name="T18" fmla="*/ 0 w 41"/>
                <a:gd name="T19" fmla="*/ 20 h 41"/>
                <a:gd name="T20" fmla="*/ 2 w 41"/>
                <a:gd name="T21" fmla="*/ 10 h 41"/>
                <a:gd name="T22" fmla="*/ 10 w 41"/>
                <a:gd name="T23" fmla="*/ 3 h 41"/>
                <a:gd name="T24" fmla="*/ 21 w 41"/>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21" y="0"/>
                  </a:moveTo>
                  <a:lnTo>
                    <a:pt x="31" y="3"/>
                  </a:lnTo>
                  <a:lnTo>
                    <a:pt x="39" y="10"/>
                  </a:lnTo>
                  <a:lnTo>
                    <a:pt x="41" y="20"/>
                  </a:lnTo>
                  <a:lnTo>
                    <a:pt x="39" y="31"/>
                  </a:lnTo>
                  <a:lnTo>
                    <a:pt x="31" y="39"/>
                  </a:lnTo>
                  <a:lnTo>
                    <a:pt x="21" y="41"/>
                  </a:lnTo>
                  <a:lnTo>
                    <a:pt x="10" y="39"/>
                  </a:lnTo>
                  <a:lnTo>
                    <a:pt x="2" y="31"/>
                  </a:lnTo>
                  <a:lnTo>
                    <a:pt x="0" y="20"/>
                  </a:lnTo>
                  <a:lnTo>
                    <a:pt x="2" y="10"/>
                  </a:lnTo>
                  <a:lnTo>
                    <a:pt x="10" y="3"/>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05" name="Freeform 524"/>
            <p:cNvSpPr>
              <a:spLocks/>
            </p:cNvSpPr>
            <p:nvPr/>
          </p:nvSpPr>
          <p:spPr bwMode="auto">
            <a:xfrm>
              <a:off x="2130683" y="5094603"/>
              <a:ext cx="39329" cy="45673"/>
            </a:xfrm>
            <a:custGeom>
              <a:avLst/>
              <a:gdLst>
                <a:gd name="T0" fmla="*/ 21 w 40"/>
                <a:gd name="T1" fmla="*/ 0 h 41"/>
                <a:gd name="T2" fmla="*/ 31 w 40"/>
                <a:gd name="T3" fmla="*/ 3 h 41"/>
                <a:gd name="T4" fmla="*/ 38 w 40"/>
                <a:gd name="T5" fmla="*/ 10 h 41"/>
                <a:gd name="T6" fmla="*/ 40 w 40"/>
                <a:gd name="T7" fmla="*/ 21 h 41"/>
                <a:gd name="T8" fmla="*/ 38 w 40"/>
                <a:gd name="T9" fmla="*/ 31 h 41"/>
                <a:gd name="T10" fmla="*/ 31 w 40"/>
                <a:gd name="T11" fmla="*/ 39 h 41"/>
                <a:gd name="T12" fmla="*/ 21 w 40"/>
                <a:gd name="T13" fmla="*/ 41 h 41"/>
                <a:gd name="T14" fmla="*/ 10 w 40"/>
                <a:gd name="T15" fmla="*/ 39 h 41"/>
                <a:gd name="T16" fmla="*/ 2 w 40"/>
                <a:gd name="T17" fmla="*/ 31 h 41"/>
                <a:gd name="T18" fmla="*/ 0 w 40"/>
                <a:gd name="T19" fmla="*/ 21 h 41"/>
                <a:gd name="T20" fmla="*/ 2 w 40"/>
                <a:gd name="T21" fmla="*/ 10 h 41"/>
                <a:gd name="T22" fmla="*/ 10 w 40"/>
                <a:gd name="T23" fmla="*/ 3 h 41"/>
                <a:gd name="T24" fmla="*/ 21 w 40"/>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1"/>
                <a:gd name="T41" fmla="*/ 40 w 40"/>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1">
                  <a:moveTo>
                    <a:pt x="21" y="0"/>
                  </a:moveTo>
                  <a:lnTo>
                    <a:pt x="31" y="3"/>
                  </a:lnTo>
                  <a:lnTo>
                    <a:pt x="38" y="10"/>
                  </a:lnTo>
                  <a:lnTo>
                    <a:pt x="40" y="21"/>
                  </a:lnTo>
                  <a:lnTo>
                    <a:pt x="38" y="31"/>
                  </a:lnTo>
                  <a:lnTo>
                    <a:pt x="31" y="39"/>
                  </a:lnTo>
                  <a:lnTo>
                    <a:pt x="21" y="41"/>
                  </a:lnTo>
                  <a:lnTo>
                    <a:pt x="10" y="39"/>
                  </a:lnTo>
                  <a:lnTo>
                    <a:pt x="2" y="31"/>
                  </a:lnTo>
                  <a:lnTo>
                    <a:pt x="0" y="21"/>
                  </a:lnTo>
                  <a:lnTo>
                    <a:pt x="2" y="10"/>
                  </a:lnTo>
                  <a:lnTo>
                    <a:pt x="10" y="3"/>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06" name="Line 525"/>
            <p:cNvSpPr>
              <a:spLocks noChangeShapeType="1"/>
            </p:cNvSpPr>
            <p:nvPr/>
          </p:nvSpPr>
          <p:spPr bwMode="auto">
            <a:xfrm flipV="1">
              <a:off x="2232938" y="5090147"/>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07" name="Line 526"/>
            <p:cNvSpPr>
              <a:spLocks noChangeShapeType="1"/>
            </p:cNvSpPr>
            <p:nvPr/>
          </p:nvSpPr>
          <p:spPr bwMode="auto">
            <a:xfrm flipV="1">
              <a:off x="2232938" y="5043361"/>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08" name="Freeform 527"/>
            <p:cNvSpPr>
              <a:spLocks/>
            </p:cNvSpPr>
            <p:nvPr/>
          </p:nvSpPr>
          <p:spPr bwMode="auto">
            <a:xfrm>
              <a:off x="2212291" y="5045588"/>
              <a:ext cx="40312" cy="45673"/>
            </a:xfrm>
            <a:custGeom>
              <a:avLst/>
              <a:gdLst>
                <a:gd name="T0" fmla="*/ 21 w 41"/>
                <a:gd name="T1" fmla="*/ 0 h 41"/>
                <a:gd name="T2" fmla="*/ 31 w 41"/>
                <a:gd name="T3" fmla="*/ 3 h 41"/>
                <a:gd name="T4" fmla="*/ 39 w 41"/>
                <a:gd name="T5" fmla="*/ 10 h 41"/>
                <a:gd name="T6" fmla="*/ 41 w 41"/>
                <a:gd name="T7" fmla="*/ 20 h 41"/>
                <a:gd name="T8" fmla="*/ 39 w 41"/>
                <a:gd name="T9" fmla="*/ 30 h 41"/>
                <a:gd name="T10" fmla="*/ 31 w 41"/>
                <a:gd name="T11" fmla="*/ 38 h 41"/>
                <a:gd name="T12" fmla="*/ 21 w 41"/>
                <a:gd name="T13" fmla="*/ 41 h 41"/>
                <a:gd name="T14" fmla="*/ 12 w 41"/>
                <a:gd name="T15" fmla="*/ 39 h 41"/>
                <a:gd name="T16" fmla="*/ 6 w 41"/>
                <a:gd name="T17" fmla="*/ 35 h 41"/>
                <a:gd name="T18" fmla="*/ 1 w 41"/>
                <a:gd name="T19" fmla="*/ 28 h 41"/>
                <a:gd name="T20" fmla="*/ 0 w 41"/>
                <a:gd name="T21" fmla="*/ 20 h 41"/>
                <a:gd name="T22" fmla="*/ 2 w 41"/>
                <a:gd name="T23" fmla="*/ 10 h 41"/>
                <a:gd name="T24" fmla="*/ 10 w 41"/>
                <a:gd name="T25" fmla="*/ 3 h 41"/>
                <a:gd name="T26" fmla="*/ 21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21" y="0"/>
                  </a:moveTo>
                  <a:lnTo>
                    <a:pt x="31" y="3"/>
                  </a:lnTo>
                  <a:lnTo>
                    <a:pt x="39" y="10"/>
                  </a:lnTo>
                  <a:lnTo>
                    <a:pt x="41" y="20"/>
                  </a:lnTo>
                  <a:lnTo>
                    <a:pt x="39" y="30"/>
                  </a:lnTo>
                  <a:lnTo>
                    <a:pt x="31" y="38"/>
                  </a:lnTo>
                  <a:lnTo>
                    <a:pt x="21" y="41"/>
                  </a:lnTo>
                  <a:lnTo>
                    <a:pt x="12" y="39"/>
                  </a:lnTo>
                  <a:lnTo>
                    <a:pt x="6" y="35"/>
                  </a:lnTo>
                  <a:lnTo>
                    <a:pt x="1" y="28"/>
                  </a:lnTo>
                  <a:lnTo>
                    <a:pt x="0" y="20"/>
                  </a:lnTo>
                  <a:lnTo>
                    <a:pt x="2" y="10"/>
                  </a:lnTo>
                  <a:lnTo>
                    <a:pt x="10" y="3"/>
                  </a:lnTo>
                  <a:lnTo>
                    <a:pt x="2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09" name="Line 528"/>
            <p:cNvSpPr>
              <a:spLocks noChangeShapeType="1"/>
            </p:cNvSpPr>
            <p:nvPr/>
          </p:nvSpPr>
          <p:spPr bwMode="auto">
            <a:xfrm flipV="1">
              <a:off x="2316513" y="5012169"/>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10" name="Line 529"/>
            <p:cNvSpPr>
              <a:spLocks noChangeShapeType="1"/>
            </p:cNvSpPr>
            <p:nvPr/>
          </p:nvSpPr>
          <p:spPr bwMode="auto">
            <a:xfrm flipV="1">
              <a:off x="2316513" y="4966496"/>
              <a:ext cx="0" cy="222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11" name="Freeform 530"/>
            <p:cNvSpPr>
              <a:spLocks/>
            </p:cNvSpPr>
            <p:nvPr/>
          </p:nvSpPr>
          <p:spPr bwMode="auto">
            <a:xfrm>
              <a:off x="2296848" y="4967610"/>
              <a:ext cx="40312" cy="46787"/>
            </a:xfrm>
            <a:custGeom>
              <a:avLst/>
              <a:gdLst>
                <a:gd name="T0" fmla="*/ 20 w 41"/>
                <a:gd name="T1" fmla="*/ 0 h 42"/>
                <a:gd name="T2" fmla="*/ 28 w 41"/>
                <a:gd name="T3" fmla="*/ 2 h 42"/>
                <a:gd name="T4" fmla="*/ 35 w 41"/>
                <a:gd name="T5" fmla="*/ 7 h 42"/>
                <a:gd name="T6" fmla="*/ 39 w 41"/>
                <a:gd name="T7" fmla="*/ 13 h 42"/>
                <a:gd name="T8" fmla="*/ 41 w 41"/>
                <a:gd name="T9" fmla="*/ 21 h 42"/>
                <a:gd name="T10" fmla="*/ 39 w 41"/>
                <a:gd name="T11" fmla="*/ 29 h 42"/>
                <a:gd name="T12" fmla="*/ 35 w 41"/>
                <a:gd name="T13" fmla="*/ 35 h 42"/>
                <a:gd name="T14" fmla="*/ 28 w 41"/>
                <a:gd name="T15" fmla="*/ 40 h 42"/>
                <a:gd name="T16" fmla="*/ 20 w 41"/>
                <a:gd name="T17" fmla="*/ 42 h 42"/>
                <a:gd name="T18" fmla="*/ 10 w 41"/>
                <a:gd name="T19" fmla="*/ 39 h 42"/>
                <a:gd name="T20" fmla="*/ 2 w 41"/>
                <a:gd name="T21" fmla="*/ 31 h 42"/>
                <a:gd name="T22" fmla="*/ 0 w 41"/>
                <a:gd name="T23" fmla="*/ 21 h 42"/>
                <a:gd name="T24" fmla="*/ 2 w 41"/>
                <a:gd name="T25" fmla="*/ 11 h 42"/>
                <a:gd name="T26" fmla="*/ 10 w 41"/>
                <a:gd name="T27" fmla="*/ 3 h 42"/>
                <a:gd name="T28" fmla="*/ 20 w 41"/>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2"/>
                <a:gd name="T47" fmla="*/ 41 w 41"/>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2">
                  <a:moveTo>
                    <a:pt x="20" y="0"/>
                  </a:moveTo>
                  <a:lnTo>
                    <a:pt x="28" y="2"/>
                  </a:lnTo>
                  <a:lnTo>
                    <a:pt x="35" y="7"/>
                  </a:lnTo>
                  <a:lnTo>
                    <a:pt x="39" y="13"/>
                  </a:lnTo>
                  <a:lnTo>
                    <a:pt x="41" y="21"/>
                  </a:lnTo>
                  <a:lnTo>
                    <a:pt x="39" y="29"/>
                  </a:lnTo>
                  <a:lnTo>
                    <a:pt x="35" y="35"/>
                  </a:lnTo>
                  <a:lnTo>
                    <a:pt x="28" y="40"/>
                  </a:lnTo>
                  <a:lnTo>
                    <a:pt x="20" y="42"/>
                  </a:lnTo>
                  <a:lnTo>
                    <a:pt x="10" y="39"/>
                  </a:lnTo>
                  <a:lnTo>
                    <a:pt x="2" y="31"/>
                  </a:lnTo>
                  <a:lnTo>
                    <a:pt x="0" y="21"/>
                  </a:lnTo>
                  <a:lnTo>
                    <a:pt x="2" y="11"/>
                  </a:lnTo>
                  <a:lnTo>
                    <a:pt x="10"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12" name="Line 531"/>
            <p:cNvSpPr>
              <a:spLocks noChangeShapeType="1"/>
            </p:cNvSpPr>
            <p:nvPr/>
          </p:nvSpPr>
          <p:spPr bwMode="auto">
            <a:xfrm flipV="1">
              <a:off x="2398121" y="4894088"/>
              <a:ext cx="0" cy="445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13" name="Line 532"/>
            <p:cNvSpPr>
              <a:spLocks noChangeShapeType="1"/>
            </p:cNvSpPr>
            <p:nvPr/>
          </p:nvSpPr>
          <p:spPr bwMode="auto">
            <a:xfrm flipV="1">
              <a:off x="2398121" y="4845073"/>
              <a:ext cx="0" cy="445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14" name="Freeform 533"/>
            <p:cNvSpPr>
              <a:spLocks/>
            </p:cNvSpPr>
            <p:nvPr/>
          </p:nvSpPr>
          <p:spPr bwMode="auto">
            <a:xfrm>
              <a:off x="2378456" y="4849529"/>
              <a:ext cx="40312" cy="45673"/>
            </a:xfrm>
            <a:custGeom>
              <a:avLst/>
              <a:gdLst>
                <a:gd name="T0" fmla="*/ 20 w 41"/>
                <a:gd name="T1" fmla="*/ 0 h 41"/>
                <a:gd name="T2" fmla="*/ 29 w 41"/>
                <a:gd name="T3" fmla="*/ 2 h 41"/>
                <a:gd name="T4" fmla="*/ 36 w 41"/>
                <a:gd name="T5" fmla="*/ 6 h 41"/>
                <a:gd name="T6" fmla="*/ 40 w 41"/>
                <a:gd name="T7" fmla="*/ 13 h 41"/>
                <a:gd name="T8" fmla="*/ 41 w 41"/>
                <a:gd name="T9" fmla="*/ 20 h 41"/>
                <a:gd name="T10" fmla="*/ 40 w 41"/>
                <a:gd name="T11" fmla="*/ 28 h 41"/>
                <a:gd name="T12" fmla="*/ 36 w 41"/>
                <a:gd name="T13" fmla="*/ 35 h 41"/>
                <a:gd name="T14" fmla="*/ 29 w 41"/>
                <a:gd name="T15" fmla="*/ 39 h 41"/>
                <a:gd name="T16" fmla="*/ 20 w 41"/>
                <a:gd name="T17" fmla="*/ 41 h 41"/>
                <a:gd name="T18" fmla="*/ 10 w 41"/>
                <a:gd name="T19" fmla="*/ 38 h 41"/>
                <a:gd name="T20" fmla="*/ 3 w 41"/>
                <a:gd name="T21" fmla="*/ 30 h 41"/>
                <a:gd name="T22" fmla="*/ 0 w 41"/>
                <a:gd name="T23" fmla="*/ 20 h 41"/>
                <a:gd name="T24" fmla="*/ 3 w 41"/>
                <a:gd name="T25" fmla="*/ 11 h 41"/>
                <a:gd name="T26" fmla="*/ 10 w 41"/>
                <a:gd name="T27" fmla="*/ 3 h 41"/>
                <a:gd name="T28" fmla="*/ 20 w 41"/>
                <a:gd name="T29" fmla="*/ 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1"/>
                <a:gd name="T47" fmla="*/ 41 w 41"/>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1">
                  <a:moveTo>
                    <a:pt x="20" y="0"/>
                  </a:moveTo>
                  <a:lnTo>
                    <a:pt x="29" y="2"/>
                  </a:lnTo>
                  <a:lnTo>
                    <a:pt x="36" y="6"/>
                  </a:lnTo>
                  <a:lnTo>
                    <a:pt x="40" y="13"/>
                  </a:lnTo>
                  <a:lnTo>
                    <a:pt x="41" y="20"/>
                  </a:lnTo>
                  <a:lnTo>
                    <a:pt x="40" y="28"/>
                  </a:lnTo>
                  <a:lnTo>
                    <a:pt x="36" y="35"/>
                  </a:lnTo>
                  <a:lnTo>
                    <a:pt x="29" y="39"/>
                  </a:lnTo>
                  <a:lnTo>
                    <a:pt x="20" y="41"/>
                  </a:lnTo>
                  <a:lnTo>
                    <a:pt x="10" y="38"/>
                  </a:lnTo>
                  <a:lnTo>
                    <a:pt x="3" y="30"/>
                  </a:lnTo>
                  <a:lnTo>
                    <a:pt x="0" y="20"/>
                  </a:lnTo>
                  <a:lnTo>
                    <a:pt x="3" y="11"/>
                  </a:lnTo>
                  <a:lnTo>
                    <a:pt x="10"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15" name="Line 534"/>
            <p:cNvSpPr>
              <a:spLocks noChangeShapeType="1"/>
            </p:cNvSpPr>
            <p:nvPr/>
          </p:nvSpPr>
          <p:spPr bwMode="auto">
            <a:xfrm flipV="1">
              <a:off x="2480712" y="4820566"/>
              <a:ext cx="0" cy="6684"/>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16" name="Line 535"/>
            <p:cNvSpPr>
              <a:spLocks noChangeShapeType="1"/>
            </p:cNvSpPr>
            <p:nvPr/>
          </p:nvSpPr>
          <p:spPr bwMode="auto">
            <a:xfrm flipV="1">
              <a:off x="2480712" y="4768209"/>
              <a:ext cx="0" cy="779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17" name="Freeform 536"/>
            <p:cNvSpPr>
              <a:spLocks/>
            </p:cNvSpPr>
            <p:nvPr/>
          </p:nvSpPr>
          <p:spPr bwMode="auto">
            <a:xfrm>
              <a:off x="2461048" y="4774893"/>
              <a:ext cx="40312" cy="44559"/>
            </a:xfrm>
            <a:custGeom>
              <a:avLst/>
              <a:gdLst>
                <a:gd name="T0" fmla="*/ 20 w 41"/>
                <a:gd name="T1" fmla="*/ 0 h 40"/>
                <a:gd name="T2" fmla="*/ 31 w 41"/>
                <a:gd name="T3" fmla="*/ 2 h 40"/>
                <a:gd name="T4" fmla="*/ 38 w 41"/>
                <a:gd name="T5" fmla="*/ 9 h 40"/>
                <a:gd name="T6" fmla="*/ 41 w 41"/>
                <a:gd name="T7" fmla="*/ 20 h 40"/>
                <a:gd name="T8" fmla="*/ 38 w 41"/>
                <a:gd name="T9" fmla="*/ 30 h 40"/>
                <a:gd name="T10" fmla="*/ 31 w 41"/>
                <a:gd name="T11" fmla="*/ 38 h 40"/>
                <a:gd name="T12" fmla="*/ 20 w 41"/>
                <a:gd name="T13" fmla="*/ 40 h 40"/>
                <a:gd name="T14" fmla="*/ 10 w 41"/>
                <a:gd name="T15" fmla="*/ 38 h 40"/>
                <a:gd name="T16" fmla="*/ 2 w 41"/>
                <a:gd name="T17" fmla="*/ 30 h 40"/>
                <a:gd name="T18" fmla="*/ 0 w 41"/>
                <a:gd name="T19" fmla="*/ 20 h 40"/>
                <a:gd name="T20" fmla="*/ 2 w 41"/>
                <a:gd name="T21" fmla="*/ 9 h 40"/>
                <a:gd name="T22" fmla="*/ 10 w 41"/>
                <a:gd name="T23" fmla="*/ 2 h 40"/>
                <a:gd name="T24" fmla="*/ 20 w 41"/>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0"/>
                <a:gd name="T41" fmla="*/ 41 w 41"/>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0">
                  <a:moveTo>
                    <a:pt x="20" y="0"/>
                  </a:moveTo>
                  <a:lnTo>
                    <a:pt x="31" y="2"/>
                  </a:lnTo>
                  <a:lnTo>
                    <a:pt x="38" y="9"/>
                  </a:lnTo>
                  <a:lnTo>
                    <a:pt x="41" y="20"/>
                  </a:lnTo>
                  <a:lnTo>
                    <a:pt x="38" y="30"/>
                  </a:lnTo>
                  <a:lnTo>
                    <a:pt x="31" y="38"/>
                  </a:lnTo>
                  <a:lnTo>
                    <a:pt x="20" y="40"/>
                  </a:lnTo>
                  <a:lnTo>
                    <a:pt x="10" y="38"/>
                  </a:lnTo>
                  <a:lnTo>
                    <a:pt x="2" y="30"/>
                  </a:lnTo>
                  <a:lnTo>
                    <a:pt x="0" y="20"/>
                  </a:lnTo>
                  <a:lnTo>
                    <a:pt x="2" y="9"/>
                  </a:lnTo>
                  <a:lnTo>
                    <a:pt x="10" y="2"/>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18" name="Line 537"/>
            <p:cNvSpPr>
              <a:spLocks noChangeShapeType="1"/>
            </p:cNvSpPr>
            <p:nvPr/>
          </p:nvSpPr>
          <p:spPr bwMode="auto">
            <a:xfrm flipV="1">
              <a:off x="2562320" y="4807198"/>
              <a:ext cx="0" cy="1002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19" name="Line 538"/>
            <p:cNvSpPr>
              <a:spLocks noChangeShapeType="1"/>
            </p:cNvSpPr>
            <p:nvPr/>
          </p:nvSpPr>
          <p:spPr bwMode="auto">
            <a:xfrm flipV="1">
              <a:off x="2562320" y="4751500"/>
              <a:ext cx="0" cy="12254"/>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20" name="Freeform 539"/>
            <p:cNvSpPr>
              <a:spLocks/>
            </p:cNvSpPr>
            <p:nvPr/>
          </p:nvSpPr>
          <p:spPr bwMode="auto">
            <a:xfrm>
              <a:off x="2542656" y="4762639"/>
              <a:ext cx="40312" cy="44559"/>
            </a:xfrm>
            <a:custGeom>
              <a:avLst/>
              <a:gdLst>
                <a:gd name="T0" fmla="*/ 20 w 41"/>
                <a:gd name="T1" fmla="*/ 0 h 40"/>
                <a:gd name="T2" fmla="*/ 29 w 41"/>
                <a:gd name="T3" fmla="*/ 2 h 40"/>
                <a:gd name="T4" fmla="*/ 36 w 41"/>
                <a:gd name="T5" fmla="*/ 6 h 40"/>
                <a:gd name="T6" fmla="*/ 40 w 41"/>
                <a:gd name="T7" fmla="*/ 13 h 40"/>
                <a:gd name="T8" fmla="*/ 41 w 41"/>
                <a:gd name="T9" fmla="*/ 20 h 40"/>
                <a:gd name="T10" fmla="*/ 39 w 41"/>
                <a:gd name="T11" fmla="*/ 30 h 40"/>
                <a:gd name="T12" fmla="*/ 31 w 41"/>
                <a:gd name="T13" fmla="*/ 38 h 40"/>
                <a:gd name="T14" fmla="*/ 20 w 41"/>
                <a:gd name="T15" fmla="*/ 40 h 40"/>
                <a:gd name="T16" fmla="*/ 10 w 41"/>
                <a:gd name="T17" fmla="*/ 38 h 40"/>
                <a:gd name="T18" fmla="*/ 3 w 41"/>
                <a:gd name="T19" fmla="*/ 30 h 40"/>
                <a:gd name="T20" fmla="*/ 0 w 41"/>
                <a:gd name="T21" fmla="*/ 20 h 40"/>
                <a:gd name="T22" fmla="*/ 3 w 41"/>
                <a:gd name="T23" fmla="*/ 11 h 40"/>
                <a:gd name="T24" fmla="*/ 10 w 41"/>
                <a:gd name="T25" fmla="*/ 3 h 40"/>
                <a:gd name="T26" fmla="*/ 20 w 41"/>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0"/>
                <a:gd name="T44" fmla="*/ 41 w 41"/>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0">
                  <a:moveTo>
                    <a:pt x="20" y="0"/>
                  </a:moveTo>
                  <a:lnTo>
                    <a:pt x="29" y="2"/>
                  </a:lnTo>
                  <a:lnTo>
                    <a:pt x="36" y="6"/>
                  </a:lnTo>
                  <a:lnTo>
                    <a:pt x="40" y="13"/>
                  </a:lnTo>
                  <a:lnTo>
                    <a:pt x="41" y="20"/>
                  </a:lnTo>
                  <a:lnTo>
                    <a:pt x="39" y="30"/>
                  </a:lnTo>
                  <a:lnTo>
                    <a:pt x="31" y="38"/>
                  </a:lnTo>
                  <a:lnTo>
                    <a:pt x="20" y="40"/>
                  </a:lnTo>
                  <a:lnTo>
                    <a:pt x="10" y="38"/>
                  </a:lnTo>
                  <a:lnTo>
                    <a:pt x="3" y="30"/>
                  </a:lnTo>
                  <a:lnTo>
                    <a:pt x="0" y="20"/>
                  </a:lnTo>
                  <a:lnTo>
                    <a:pt x="3" y="11"/>
                  </a:lnTo>
                  <a:lnTo>
                    <a:pt x="10"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21" name="Line 540"/>
            <p:cNvSpPr>
              <a:spLocks noChangeShapeType="1"/>
            </p:cNvSpPr>
            <p:nvPr/>
          </p:nvSpPr>
          <p:spPr bwMode="auto">
            <a:xfrm flipV="1">
              <a:off x="2644912" y="4715853"/>
              <a:ext cx="0" cy="15596"/>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22" name="Line 541"/>
            <p:cNvSpPr>
              <a:spLocks noChangeShapeType="1"/>
            </p:cNvSpPr>
            <p:nvPr/>
          </p:nvSpPr>
          <p:spPr bwMode="auto">
            <a:xfrm flipV="1">
              <a:off x="2644912" y="4656812"/>
              <a:ext cx="0" cy="13368"/>
            </a:xfrm>
            <a:prstGeom prst="line">
              <a:avLst/>
            </a:prstGeom>
            <a:noFill/>
            <a:ln w="3175">
              <a:solidFill>
                <a:srgbClr val="000000"/>
              </a:solidFill>
              <a:round/>
              <a:headEnd/>
              <a:tailEnd/>
            </a:ln>
          </p:spPr>
          <p:txBody>
            <a:bodyPr>
              <a:prstTxWarp prst="textNoShape">
                <a:avLst/>
              </a:prstTxWarp>
            </a:bodyPr>
            <a:lstStyle/>
            <a:p>
              <a:endParaRPr lang="en-US"/>
            </a:p>
          </p:txBody>
        </p:sp>
        <p:sp>
          <p:nvSpPr>
            <p:cNvPr id="75923" name="Freeform 542"/>
            <p:cNvSpPr>
              <a:spLocks/>
            </p:cNvSpPr>
            <p:nvPr/>
          </p:nvSpPr>
          <p:spPr bwMode="auto">
            <a:xfrm>
              <a:off x="2625247" y="4671294"/>
              <a:ext cx="39329" cy="45673"/>
            </a:xfrm>
            <a:custGeom>
              <a:avLst/>
              <a:gdLst>
                <a:gd name="T0" fmla="*/ 20 w 40"/>
                <a:gd name="T1" fmla="*/ 0 h 41"/>
                <a:gd name="T2" fmla="*/ 31 w 40"/>
                <a:gd name="T3" fmla="*/ 3 h 41"/>
                <a:gd name="T4" fmla="*/ 38 w 40"/>
                <a:gd name="T5" fmla="*/ 10 h 41"/>
                <a:gd name="T6" fmla="*/ 40 w 40"/>
                <a:gd name="T7" fmla="*/ 20 h 41"/>
                <a:gd name="T8" fmla="*/ 38 w 40"/>
                <a:gd name="T9" fmla="*/ 31 h 41"/>
                <a:gd name="T10" fmla="*/ 31 w 40"/>
                <a:gd name="T11" fmla="*/ 39 h 41"/>
                <a:gd name="T12" fmla="*/ 20 w 40"/>
                <a:gd name="T13" fmla="*/ 41 h 41"/>
                <a:gd name="T14" fmla="*/ 10 w 40"/>
                <a:gd name="T15" fmla="*/ 39 h 41"/>
                <a:gd name="T16" fmla="*/ 2 w 40"/>
                <a:gd name="T17" fmla="*/ 31 h 41"/>
                <a:gd name="T18" fmla="*/ 0 w 40"/>
                <a:gd name="T19" fmla="*/ 20 h 41"/>
                <a:gd name="T20" fmla="*/ 2 w 40"/>
                <a:gd name="T21" fmla="*/ 10 h 41"/>
                <a:gd name="T22" fmla="*/ 10 w 40"/>
                <a:gd name="T23" fmla="*/ 3 h 41"/>
                <a:gd name="T24" fmla="*/ 20 w 40"/>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1"/>
                <a:gd name="T41" fmla="*/ 40 w 40"/>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1">
                  <a:moveTo>
                    <a:pt x="20" y="0"/>
                  </a:moveTo>
                  <a:lnTo>
                    <a:pt x="31" y="3"/>
                  </a:lnTo>
                  <a:lnTo>
                    <a:pt x="38" y="10"/>
                  </a:lnTo>
                  <a:lnTo>
                    <a:pt x="40" y="20"/>
                  </a:lnTo>
                  <a:lnTo>
                    <a:pt x="38" y="31"/>
                  </a:lnTo>
                  <a:lnTo>
                    <a:pt x="31" y="39"/>
                  </a:lnTo>
                  <a:lnTo>
                    <a:pt x="20" y="41"/>
                  </a:lnTo>
                  <a:lnTo>
                    <a:pt x="10" y="39"/>
                  </a:lnTo>
                  <a:lnTo>
                    <a:pt x="2" y="31"/>
                  </a:lnTo>
                  <a:lnTo>
                    <a:pt x="0" y="20"/>
                  </a:lnTo>
                  <a:lnTo>
                    <a:pt x="2" y="10"/>
                  </a:lnTo>
                  <a:lnTo>
                    <a:pt x="10" y="3"/>
                  </a:lnTo>
                  <a:lnTo>
                    <a:pt x="20"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75924" name="Freeform 543"/>
            <p:cNvSpPr>
              <a:spLocks noEditPoints="1"/>
            </p:cNvSpPr>
            <p:nvPr/>
          </p:nvSpPr>
          <p:spPr bwMode="auto">
            <a:xfrm>
              <a:off x="706966" y="4660154"/>
              <a:ext cx="1979241" cy="682865"/>
            </a:xfrm>
            <a:custGeom>
              <a:avLst/>
              <a:gdLst>
                <a:gd name="T0" fmla="*/ 1588 w 2013"/>
                <a:gd name="T1" fmla="*/ 426 h 613"/>
                <a:gd name="T2" fmla="*/ 1 w 2013"/>
                <a:gd name="T3" fmla="*/ 0 h 613"/>
                <a:gd name="T4" fmla="*/ 33 w 2013"/>
                <a:gd name="T5" fmla="*/ 9 h 613"/>
                <a:gd name="T6" fmla="*/ 81 w 2013"/>
                <a:gd name="T7" fmla="*/ 33 h 613"/>
                <a:gd name="T8" fmla="*/ 100 w 2013"/>
                <a:gd name="T9" fmla="*/ 51 h 613"/>
                <a:gd name="T10" fmla="*/ 173 w 2013"/>
                <a:gd name="T11" fmla="*/ 131 h 613"/>
                <a:gd name="T12" fmla="*/ 342 w 2013"/>
                <a:gd name="T13" fmla="*/ 340 h 613"/>
                <a:gd name="T14" fmla="*/ 424 w 2013"/>
                <a:gd name="T15" fmla="*/ 420 h 613"/>
                <a:gd name="T16" fmla="*/ 508 w 2013"/>
                <a:gd name="T17" fmla="*/ 479 h 613"/>
                <a:gd name="T18" fmla="*/ 624 w 2013"/>
                <a:gd name="T19" fmla="*/ 538 h 613"/>
                <a:gd name="T20" fmla="*/ 758 w 2013"/>
                <a:gd name="T21" fmla="*/ 578 h 613"/>
                <a:gd name="T22" fmla="*/ 885 w 2013"/>
                <a:gd name="T23" fmla="*/ 596 h 613"/>
                <a:gd name="T24" fmla="*/ 1008 w 2013"/>
                <a:gd name="T25" fmla="*/ 602 h 613"/>
                <a:gd name="T26" fmla="*/ 1176 w 2013"/>
                <a:gd name="T27" fmla="*/ 591 h 613"/>
                <a:gd name="T28" fmla="*/ 1260 w 2013"/>
                <a:gd name="T29" fmla="*/ 578 h 613"/>
                <a:gd name="T30" fmla="*/ 1382 w 2013"/>
                <a:gd name="T31" fmla="*/ 544 h 613"/>
                <a:gd name="T32" fmla="*/ 1484 w 2013"/>
                <a:gd name="T33" fmla="*/ 497 h 613"/>
                <a:gd name="T34" fmla="*/ 1587 w 2013"/>
                <a:gd name="T35" fmla="*/ 427 h 613"/>
                <a:gd name="T36" fmla="*/ 1648 w 2013"/>
                <a:gd name="T37" fmla="*/ 375 h 613"/>
                <a:gd name="T38" fmla="*/ 1728 w 2013"/>
                <a:gd name="T39" fmla="*/ 285 h 613"/>
                <a:gd name="T40" fmla="*/ 1823 w 2013"/>
                <a:gd name="T41" fmla="*/ 161 h 613"/>
                <a:gd name="T42" fmla="*/ 1901 w 2013"/>
                <a:gd name="T43" fmla="*/ 69 h 613"/>
                <a:gd name="T44" fmla="*/ 1931 w 2013"/>
                <a:gd name="T45" fmla="*/ 42 h 613"/>
                <a:gd name="T46" fmla="*/ 1946 w 2013"/>
                <a:gd name="T47" fmla="*/ 30 h 613"/>
                <a:gd name="T48" fmla="*/ 1996 w 2013"/>
                <a:gd name="T49" fmla="*/ 7 h 613"/>
                <a:gd name="T50" fmla="*/ 1999 w 2013"/>
                <a:gd name="T51" fmla="*/ 17 h 613"/>
                <a:gd name="T52" fmla="*/ 1938 w 2013"/>
                <a:gd name="T53" fmla="*/ 50 h 613"/>
                <a:gd name="T54" fmla="*/ 1895 w 2013"/>
                <a:gd name="T55" fmla="*/ 92 h 613"/>
                <a:gd name="T56" fmla="*/ 1770 w 2013"/>
                <a:gd name="T57" fmla="*/ 251 h 613"/>
                <a:gd name="T58" fmla="*/ 1682 w 2013"/>
                <a:gd name="T59" fmla="*/ 354 h 613"/>
                <a:gd name="T60" fmla="*/ 1630 w 2013"/>
                <a:gd name="T61" fmla="*/ 406 h 613"/>
                <a:gd name="T62" fmla="*/ 1595 w 2013"/>
                <a:gd name="T63" fmla="*/ 434 h 613"/>
                <a:gd name="T64" fmla="*/ 1517 w 2013"/>
                <a:gd name="T65" fmla="*/ 490 h 613"/>
                <a:gd name="T66" fmla="*/ 1429 w 2013"/>
                <a:gd name="T67" fmla="*/ 534 h 613"/>
                <a:gd name="T68" fmla="*/ 1385 w 2013"/>
                <a:gd name="T69" fmla="*/ 554 h 613"/>
                <a:gd name="T70" fmla="*/ 1304 w 2013"/>
                <a:gd name="T71" fmla="*/ 578 h 613"/>
                <a:gd name="T72" fmla="*/ 1138 w 2013"/>
                <a:gd name="T73" fmla="*/ 606 h 613"/>
                <a:gd name="T74" fmla="*/ 1007 w 2013"/>
                <a:gd name="T75" fmla="*/ 613 h 613"/>
                <a:gd name="T76" fmla="*/ 840 w 2013"/>
                <a:gd name="T77" fmla="*/ 601 h 613"/>
                <a:gd name="T78" fmla="*/ 756 w 2013"/>
                <a:gd name="T79" fmla="*/ 588 h 613"/>
                <a:gd name="T80" fmla="*/ 621 w 2013"/>
                <a:gd name="T81" fmla="*/ 547 h 613"/>
                <a:gd name="T82" fmla="*/ 591 w 2013"/>
                <a:gd name="T83" fmla="*/ 534 h 613"/>
                <a:gd name="T84" fmla="*/ 502 w 2013"/>
                <a:gd name="T85" fmla="*/ 488 h 613"/>
                <a:gd name="T86" fmla="*/ 443 w 2013"/>
                <a:gd name="T87" fmla="*/ 448 h 613"/>
                <a:gd name="T88" fmla="*/ 360 w 2013"/>
                <a:gd name="T89" fmla="*/ 376 h 613"/>
                <a:gd name="T90" fmla="*/ 291 w 2013"/>
                <a:gd name="T91" fmla="*/ 303 h 613"/>
                <a:gd name="T92" fmla="*/ 122 w 2013"/>
                <a:gd name="T93" fmla="*/ 86 h 613"/>
                <a:gd name="T94" fmla="*/ 81 w 2013"/>
                <a:gd name="T95" fmla="*/ 48 h 613"/>
                <a:gd name="T96" fmla="*/ 30 w 2013"/>
                <a:gd name="T97" fmla="*/ 19 h 6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13"/>
                <a:gd name="T148" fmla="*/ 0 h 613"/>
                <a:gd name="T149" fmla="*/ 2013 w 2013"/>
                <a:gd name="T150" fmla="*/ 613 h 6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13" h="613">
                  <a:moveTo>
                    <a:pt x="1588" y="426"/>
                  </a:moveTo>
                  <a:lnTo>
                    <a:pt x="1587" y="427"/>
                  </a:lnTo>
                  <a:lnTo>
                    <a:pt x="1586" y="427"/>
                  </a:lnTo>
                  <a:lnTo>
                    <a:pt x="1588" y="426"/>
                  </a:lnTo>
                  <a:close/>
                  <a:moveTo>
                    <a:pt x="1827" y="156"/>
                  </a:moveTo>
                  <a:lnTo>
                    <a:pt x="1823" y="161"/>
                  </a:lnTo>
                  <a:lnTo>
                    <a:pt x="1827" y="156"/>
                  </a:lnTo>
                  <a:close/>
                  <a:moveTo>
                    <a:pt x="1" y="0"/>
                  </a:moveTo>
                  <a:lnTo>
                    <a:pt x="15" y="3"/>
                  </a:lnTo>
                  <a:lnTo>
                    <a:pt x="14" y="3"/>
                  </a:lnTo>
                  <a:lnTo>
                    <a:pt x="17" y="4"/>
                  </a:lnTo>
                  <a:lnTo>
                    <a:pt x="33" y="9"/>
                  </a:lnTo>
                  <a:lnTo>
                    <a:pt x="51" y="16"/>
                  </a:lnTo>
                  <a:lnTo>
                    <a:pt x="52" y="16"/>
                  </a:lnTo>
                  <a:lnTo>
                    <a:pt x="66" y="25"/>
                  </a:lnTo>
                  <a:lnTo>
                    <a:pt x="81" y="33"/>
                  </a:lnTo>
                  <a:lnTo>
                    <a:pt x="84" y="34"/>
                  </a:lnTo>
                  <a:lnTo>
                    <a:pt x="89" y="40"/>
                  </a:lnTo>
                  <a:lnTo>
                    <a:pt x="101" y="51"/>
                  </a:lnTo>
                  <a:lnTo>
                    <a:pt x="100" y="51"/>
                  </a:lnTo>
                  <a:lnTo>
                    <a:pt x="114" y="63"/>
                  </a:lnTo>
                  <a:lnTo>
                    <a:pt x="115" y="63"/>
                  </a:lnTo>
                  <a:lnTo>
                    <a:pt x="130" y="80"/>
                  </a:lnTo>
                  <a:lnTo>
                    <a:pt x="173" y="131"/>
                  </a:lnTo>
                  <a:lnTo>
                    <a:pt x="256" y="241"/>
                  </a:lnTo>
                  <a:lnTo>
                    <a:pt x="300" y="296"/>
                  </a:lnTo>
                  <a:lnTo>
                    <a:pt x="325" y="322"/>
                  </a:lnTo>
                  <a:lnTo>
                    <a:pt x="342" y="340"/>
                  </a:lnTo>
                  <a:lnTo>
                    <a:pt x="368" y="368"/>
                  </a:lnTo>
                  <a:lnTo>
                    <a:pt x="419" y="415"/>
                  </a:lnTo>
                  <a:lnTo>
                    <a:pt x="417" y="415"/>
                  </a:lnTo>
                  <a:lnTo>
                    <a:pt x="424" y="420"/>
                  </a:lnTo>
                  <a:lnTo>
                    <a:pt x="424" y="419"/>
                  </a:lnTo>
                  <a:lnTo>
                    <a:pt x="449" y="439"/>
                  </a:lnTo>
                  <a:lnTo>
                    <a:pt x="476" y="459"/>
                  </a:lnTo>
                  <a:lnTo>
                    <a:pt x="508" y="479"/>
                  </a:lnTo>
                  <a:lnTo>
                    <a:pt x="537" y="496"/>
                  </a:lnTo>
                  <a:lnTo>
                    <a:pt x="569" y="512"/>
                  </a:lnTo>
                  <a:lnTo>
                    <a:pt x="590" y="523"/>
                  </a:lnTo>
                  <a:lnTo>
                    <a:pt x="624" y="538"/>
                  </a:lnTo>
                  <a:lnTo>
                    <a:pt x="659" y="552"/>
                  </a:lnTo>
                  <a:lnTo>
                    <a:pt x="672" y="555"/>
                  </a:lnTo>
                  <a:lnTo>
                    <a:pt x="710" y="566"/>
                  </a:lnTo>
                  <a:lnTo>
                    <a:pt x="758" y="578"/>
                  </a:lnTo>
                  <a:lnTo>
                    <a:pt x="799" y="585"/>
                  </a:lnTo>
                  <a:lnTo>
                    <a:pt x="799" y="584"/>
                  </a:lnTo>
                  <a:lnTo>
                    <a:pt x="841" y="590"/>
                  </a:lnTo>
                  <a:lnTo>
                    <a:pt x="885" y="596"/>
                  </a:lnTo>
                  <a:lnTo>
                    <a:pt x="924" y="598"/>
                  </a:lnTo>
                  <a:lnTo>
                    <a:pt x="972" y="600"/>
                  </a:lnTo>
                  <a:lnTo>
                    <a:pt x="973" y="600"/>
                  </a:lnTo>
                  <a:lnTo>
                    <a:pt x="1008" y="602"/>
                  </a:lnTo>
                  <a:lnTo>
                    <a:pt x="1056" y="600"/>
                  </a:lnTo>
                  <a:lnTo>
                    <a:pt x="1093" y="598"/>
                  </a:lnTo>
                  <a:lnTo>
                    <a:pt x="1137" y="595"/>
                  </a:lnTo>
                  <a:lnTo>
                    <a:pt x="1176" y="591"/>
                  </a:lnTo>
                  <a:lnTo>
                    <a:pt x="1176" y="593"/>
                  </a:lnTo>
                  <a:lnTo>
                    <a:pt x="1217" y="586"/>
                  </a:lnTo>
                  <a:lnTo>
                    <a:pt x="1217" y="585"/>
                  </a:lnTo>
                  <a:lnTo>
                    <a:pt x="1260" y="578"/>
                  </a:lnTo>
                  <a:lnTo>
                    <a:pt x="1260" y="579"/>
                  </a:lnTo>
                  <a:lnTo>
                    <a:pt x="1302" y="568"/>
                  </a:lnTo>
                  <a:lnTo>
                    <a:pt x="1342" y="556"/>
                  </a:lnTo>
                  <a:lnTo>
                    <a:pt x="1382" y="544"/>
                  </a:lnTo>
                  <a:lnTo>
                    <a:pt x="1413" y="532"/>
                  </a:lnTo>
                  <a:lnTo>
                    <a:pt x="1425" y="526"/>
                  </a:lnTo>
                  <a:lnTo>
                    <a:pt x="1455" y="511"/>
                  </a:lnTo>
                  <a:lnTo>
                    <a:pt x="1484" y="497"/>
                  </a:lnTo>
                  <a:lnTo>
                    <a:pt x="1510" y="483"/>
                  </a:lnTo>
                  <a:lnTo>
                    <a:pt x="1539" y="463"/>
                  </a:lnTo>
                  <a:lnTo>
                    <a:pt x="1563" y="445"/>
                  </a:lnTo>
                  <a:lnTo>
                    <a:pt x="1587" y="427"/>
                  </a:lnTo>
                  <a:lnTo>
                    <a:pt x="1589" y="426"/>
                  </a:lnTo>
                  <a:lnTo>
                    <a:pt x="1595" y="422"/>
                  </a:lnTo>
                  <a:lnTo>
                    <a:pt x="1622" y="398"/>
                  </a:lnTo>
                  <a:lnTo>
                    <a:pt x="1648" y="375"/>
                  </a:lnTo>
                  <a:lnTo>
                    <a:pt x="1673" y="349"/>
                  </a:lnTo>
                  <a:lnTo>
                    <a:pt x="1678" y="343"/>
                  </a:lnTo>
                  <a:lnTo>
                    <a:pt x="1701" y="317"/>
                  </a:lnTo>
                  <a:lnTo>
                    <a:pt x="1728" y="285"/>
                  </a:lnTo>
                  <a:lnTo>
                    <a:pt x="1762" y="244"/>
                  </a:lnTo>
                  <a:lnTo>
                    <a:pt x="1788" y="210"/>
                  </a:lnTo>
                  <a:lnTo>
                    <a:pt x="1787" y="210"/>
                  </a:lnTo>
                  <a:lnTo>
                    <a:pt x="1823" y="161"/>
                  </a:lnTo>
                  <a:lnTo>
                    <a:pt x="1828" y="156"/>
                  </a:lnTo>
                  <a:lnTo>
                    <a:pt x="1848" y="133"/>
                  </a:lnTo>
                  <a:lnTo>
                    <a:pt x="1887" y="85"/>
                  </a:lnTo>
                  <a:lnTo>
                    <a:pt x="1901" y="69"/>
                  </a:lnTo>
                  <a:lnTo>
                    <a:pt x="1926" y="44"/>
                  </a:lnTo>
                  <a:lnTo>
                    <a:pt x="1926" y="43"/>
                  </a:lnTo>
                  <a:lnTo>
                    <a:pt x="1928" y="43"/>
                  </a:lnTo>
                  <a:lnTo>
                    <a:pt x="1931" y="42"/>
                  </a:lnTo>
                  <a:lnTo>
                    <a:pt x="1931" y="41"/>
                  </a:lnTo>
                  <a:lnTo>
                    <a:pt x="1945" y="30"/>
                  </a:lnTo>
                  <a:lnTo>
                    <a:pt x="1942" y="33"/>
                  </a:lnTo>
                  <a:lnTo>
                    <a:pt x="1946" y="30"/>
                  </a:lnTo>
                  <a:lnTo>
                    <a:pt x="1963" y="19"/>
                  </a:lnTo>
                  <a:lnTo>
                    <a:pt x="1964" y="19"/>
                  </a:lnTo>
                  <a:lnTo>
                    <a:pt x="1982" y="13"/>
                  </a:lnTo>
                  <a:lnTo>
                    <a:pt x="1996" y="7"/>
                  </a:lnTo>
                  <a:lnTo>
                    <a:pt x="2012" y="4"/>
                  </a:lnTo>
                  <a:lnTo>
                    <a:pt x="2013" y="4"/>
                  </a:lnTo>
                  <a:lnTo>
                    <a:pt x="2013" y="14"/>
                  </a:lnTo>
                  <a:lnTo>
                    <a:pt x="1999" y="17"/>
                  </a:lnTo>
                  <a:lnTo>
                    <a:pt x="1985" y="22"/>
                  </a:lnTo>
                  <a:lnTo>
                    <a:pt x="1967" y="29"/>
                  </a:lnTo>
                  <a:lnTo>
                    <a:pt x="1952" y="39"/>
                  </a:lnTo>
                  <a:lnTo>
                    <a:pt x="1938" y="50"/>
                  </a:lnTo>
                  <a:lnTo>
                    <a:pt x="1937" y="51"/>
                  </a:lnTo>
                  <a:lnTo>
                    <a:pt x="1933" y="52"/>
                  </a:lnTo>
                  <a:lnTo>
                    <a:pt x="1909" y="76"/>
                  </a:lnTo>
                  <a:lnTo>
                    <a:pt x="1895" y="92"/>
                  </a:lnTo>
                  <a:lnTo>
                    <a:pt x="1855" y="140"/>
                  </a:lnTo>
                  <a:lnTo>
                    <a:pt x="1836" y="163"/>
                  </a:lnTo>
                  <a:lnTo>
                    <a:pt x="1796" y="217"/>
                  </a:lnTo>
                  <a:lnTo>
                    <a:pt x="1770" y="251"/>
                  </a:lnTo>
                  <a:lnTo>
                    <a:pt x="1736" y="292"/>
                  </a:lnTo>
                  <a:lnTo>
                    <a:pt x="1709" y="323"/>
                  </a:lnTo>
                  <a:lnTo>
                    <a:pt x="1686" y="350"/>
                  </a:lnTo>
                  <a:lnTo>
                    <a:pt x="1682" y="354"/>
                  </a:lnTo>
                  <a:lnTo>
                    <a:pt x="1686" y="351"/>
                  </a:lnTo>
                  <a:lnTo>
                    <a:pt x="1681" y="356"/>
                  </a:lnTo>
                  <a:lnTo>
                    <a:pt x="1655" y="383"/>
                  </a:lnTo>
                  <a:lnTo>
                    <a:pt x="1630" y="406"/>
                  </a:lnTo>
                  <a:lnTo>
                    <a:pt x="1647" y="389"/>
                  </a:lnTo>
                  <a:lnTo>
                    <a:pt x="1629" y="406"/>
                  </a:lnTo>
                  <a:lnTo>
                    <a:pt x="1600" y="431"/>
                  </a:lnTo>
                  <a:lnTo>
                    <a:pt x="1595" y="434"/>
                  </a:lnTo>
                  <a:lnTo>
                    <a:pt x="1570" y="454"/>
                  </a:lnTo>
                  <a:lnTo>
                    <a:pt x="1544" y="472"/>
                  </a:lnTo>
                  <a:lnTo>
                    <a:pt x="1516" y="491"/>
                  </a:lnTo>
                  <a:lnTo>
                    <a:pt x="1517" y="490"/>
                  </a:lnTo>
                  <a:lnTo>
                    <a:pt x="1515" y="491"/>
                  </a:lnTo>
                  <a:lnTo>
                    <a:pt x="1488" y="506"/>
                  </a:lnTo>
                  <a:lnTo>
                    <a:pt x="1460" y="520"/>
                  </a:lnTo>
                  <a:lnTo>
                    <a:pt x="1429" y="534"/>
                  </a:lnTo>
                  <a:lnTo>
                    <a:pt x="1417" y="541"/>
                  </a:lnTo>
                  <a:lnTo>
                    <a:pt x="1415" y="542"/>
                  </a:lnTo>
                  <a:lnTo>
                    <a:pt x="1417" y="542"/>
                  </a:lnTo>
                  <a:lnTo>
                    <a:pt x="1385" y="554"/>
                  </a:lnTo>
                  <a:lnTo>
                    <a:pt x="1387" y="553"/>
                  </a:lnTo>
                  <a:lnTo>
                    <a:pt x="1384" y="554"/>
                  </a:lnTo>
                  <a:lnTo>
                    <a:pt x="1345" y="566"/>
                  </a:lnTo>
                  <a:lnTo>
                    <a:pt x="1304" y="578"/>
                  </a:lnTo>
                  <a:lnTo>
                    <a:pt x="1261" y="589"/>
                  </a:lnTo>
                  <a:lnTo>
                    <a:pt x="1218" y="596"/>
                  </a:lnTo>
                  <a:lnTo>
                    <a:pt x="1178" y="602"/>
                  </a:lnTo>
                  <a:lnTo>
                    <a:pt x="1138" y="606"/>
                  </a:lnTo>
                  <a:lnTo>
                    <a:pt x="1094" y="609"/>
                  </a:lnTo>
                  <a:lnTo>
                    <a:pt x="1093" y="609"/>
                  </a:lnTo>
                  <a:lnTo>
                    <a:pt x="1056" y="611"/>
                  </a:lnTo>
                  <a:lnTo>
                    <a:pt x="1007" y="613"/>
                  </a:lnTo>
                  <a:lnTo>
                    <a:pt x="972" y="611"/>
                  </a:lnTo>
                  <a:lnTo>
                    <a:pt x="924" y="609"/>
                  </a:lnTo>
                  <a:lnTo>
                    <a:pt x="884" y="607"/>
                  </a:lnTo>
                  <a:lnTo>
                    <a:pt x="840" y="601"/>
                  </a:lnTo>
                  <a:lnTo>
                    <a:pt x="798" y="595"/>
                  </a:lnTo>
                  <a:lnTo>
                    <a:pt x="757" y="588"/>
                  </a:lnTo>
                  <a:lnTo>
                    <a:pt x="755" y="587"/>
                  </a:lnTo>
                  <a:lnTo>
                    <a:pt x="756" y="588"/>
                  </a:lnTo>
                  <a:lnTo>
                    <a:pt x="707" y="576"/>
                  </a:lnTo>
                  <a:lnTo>
                    <a:pt x="670" y="565"/>
                  </a:lnTo>
                  <a:lnTo>
                    <a:pt x="656" y="562"/>
                  </a:lnTo>
                  <a:lnTo>
                    <a:pt x="621" y="547"/>
                  </a:lnTo>
                  <a:lnTo>
                    <a:pt x="603" y="540"/>
                  </a:lnTo>
                  <a:lnTo>
                    <a:pt x="620" y="547"/>
                  </a:lnTo>
                  <a:lnTo>
                    <a:pt x="586" y="533"/>
                  </a:lnTo>
                  <a:lnTo>
                    <a:pt x="591" y="534"/>
                  </a:lnTo>
                  <a:lnTo>
                    <a:pt x="586" y="532"/>
                  </a:lnTo>
                  <a:lnTo>
                    <a:pt x="565" y="521"/>
                  </a:lnTo>
                  <a:lnTo>
                    <a:pt x="533" y="505"/>
                  </a:lnTo>
                  <a:lnTo>
                    <a:pt x="502" y="488"/>
                  </a:lnTo>
                  <a:lnTo>
                    <a:pt x="470" y="467"/>
                  </a:lnTo>
                  <a:lnTo>
                    <a:pt x="466" y="464"/>
                  </a:lnTo>
                  <a:lnTo>
                    <a:pt x="469" y="467"/>
                  </a:lnTo>
                  <a:lnTo>
                    <a:pt x="443" y="448"/>
                  </a:lnTo>
                  <a:lnTo>
                    <a:pt x="417" y="428"/>
                  </a:lnTo>
                  <a:lnTo>
                    <a:pt x="404" y="417"/>
                  </a:lnTo>
                  <a:lnTo>
                    <a:pt x="411" y="422"/>
                  </a:lnTo>
                  <a:lnTo>
                    <a:pt x="360" y="376"/>
                  </a:lnTo>
                  <a:lnTo>
                    <a:pt x="334" y="348"/>
                  </a:lnTo>
                  <a:lnTo>
                    <a:pt x="318" y="330"/>
                  </a:lnTo>
                  <a:lnTo>
                    <a:pt x="292" y="304"/>
                  </a:lnTo>
                  <a:lnTo>
                    <a:pt x="291" y="303"/>
                  </a:lnTo>
                  <a:lnTo>
                    <a:pt x="247" y="248"/>
                  </a:lnTo>
                  <a:lnTo>
                    <a:pt x="164" y="138"/>
                  </a:lnTo>
                  <a:lnTo>
                    <a:pt x="165" y="138"/>
                  </a:lnTo>
                  <a:lnTo>
                    <a:pt x="122" y="86"/>
                  </a:lnTo>
                  <a:lnTo>
                    <a:pt x="108" y="70"/>
                  </a:lnTo>
                  <a:lnTo>
                    <a:pt x="108" y="71"/>
                  </a:lnTo>
                  <a:lnTo>
                    <a:pt x="93" y="59"/>
                  </a:lnTo>
                  <a:lnTo>
                    <a:pt x="81" y="48"/>
                  </a:lnTo>
                  <a:lnTo>
                    <a:pt x="76" y="42"/>
                  </a:lnTo>
                  <a:lnTo>
                    <a:pt x="60" y="33"/>
                  </a:lnTo>
                  <a:lnTo>
                    <a:pt x="47" y="26"/>
                  </a:lnTo>
                  <a:lnTo>
                    <a:pt x="30" y="19"/>
                  </a:lnTo>
                  <a:lnTo>
                    <a:pt x="13" y="14"/>
                  </a:lnTo>
                  <a:lnTo>
                    <a:pt x="0" y="11"/>
                  </a:lnTo>
                  <a:lnTo>
                    <a:pt x="1" y="0"/>
                  </a:lnTo>
                  <a:close/>
                </a:path>
              </a:pathLst>
            </a:custGeom>
            <a:solidFill>
              <a:srgbClr val="FF0000"/>
            </a:solidFill>
            <a:ln w="0">
              <a:solidFill>
                <a:srgbClr val="FF0000"/>
              </a:solidFill>
              <a:round/>
              <a:headEnd/>
              <a:tailEnd/>
            </a:ln>
          </p:spPr>
          <p:txBody>
            <a:bodyPr>
              <a:prstTxWarp prst="textNoShape">
                <a:avLst/>
              </a:prstTxWarp>
            </a:bodyPr>
            <a:lstStyle/>
            <a:p>
              <a:endParaRPr lang="en-US"/>
            </a:p>
          </p:txBody>
        </p:sp>
        <p:sp>
          <p:nvSpPr>
            <p:cNvPr id="75925" name="Freeform 544"/>
            <p:cNvSpPr>
              <a:spLocks noEditPoints="1"/>
            </p:cNvSpPr>
            <p:nvPr/>
          </p:nvSpPr>
          <p:spPr bwMode="auto">
            <a:xfrm>
              <a:off x="706966" y="4752614"/>
              <a:ext cx="1979241" cy="548075"/>
            </a:xfrm>
            <a:custGeom>
              <a:avLst/>
              <a:gdLst>
                <a:gd name="T0" fmla="*/ 1006 w 2013"/>
                <a:gd name="T1" fmla="*/ 481 h 492"/>
                <a:gd name="T2" fmla="*/ 966 w 2013"/>
                <a:gd name="T3" fmla="*/ 490 h 492"/>
                <a:gd name="T4" fmla="*/ 1048 w 2013"/>
                <a:gd name="T5" fmla="*/ 479 h 492"/>
                <a:gd name="T6" fmla="*/ 941 w 2013"/>
                <a:gd name="T7" fmla="*/ 489 h 492"/>
                <a:gd name="T8" fmla="*/ 1092 w 2013"/>
                <a:gd name="T9" fmla="*/ 488 h 492"/>
                <a:gd name="T10" fmla="*/ 881 w 2013"/>
                <a:gd name="T11" fmla="*/ 474 h 492"/>
                <a:gd name="T12" fmla="*/ 1153 w 2013"/>
                <a:gd name="T13" fmla="*/ 472 h 492"/>
                <a:gd name="T14" fmla="*/ 840 w 2013"/>
                <a:gd name="T15" fmla="*/ 471 h 492"/>
                <a:gd name="T16" fmla="*/ 1195 w 2013"/>
                <a:gd name="T17" fmla="*/ 467 h 492"/>
                <a:gd name="T18" fmla="*/ 1195 w 2013"/>
                <a:gd name="T19" fmla="*/ 467 h 492"/>
                <a:gd name="T20" fmla="*/ 792 w 2013"/>
                <a:gd name="T21" fmla="*/ 473 h 492"/>
                <a:gd name="T22" fmla="*/ 1238 w 2013"/>
                <a:gd name="T23" fmla="*/ 460 h 492"/>
                <a:gd name="T24" fmla="*/ 754 w 2013"/>
                <a:gd name="T25" fmla="*/ 467 h 492"/>
                <a:gd name="T26" fmla="*/ 1260 w 2013"/>
                <a:gd name="T27" fmla="*/ 464 h 492"/>
                <a:gd name="T28" fmla="*/ 709 w 2013"/>
                <a:gd name="T29" fmla="*/ 457 h 492"/>
                <a:gd name="T30" fmla="*/ 1320 w 2013"/>
                <a:gd name="T31" fmla="*/ 439 h 492"/>
                <a:gd name="T32" fmla="*/ 667 w 2013"/>
                <a:gd name="T33" fmla="*/ 445 h 492"/>
                <a:gd name="T34" fmla="*/ 1360 w 2013"/>
                <a:gd name="T35" fmla="*/ 427 h 492"/>
                <a:gd name="T36" fmla="*/ 1401 w 2013"/>
                <a:gd name="T37" fmla="*/ 414 h 492"/>
                <a:gd name="T38" fmla="*/ 610 w 2013"/>
                <a:gd name="T39" fmla="*/ 415 h 492"/>
                <a:gd name="T40" fmla="*/ 1440 w 2013"/>
                <a:gd name="T41" fmla="*/ 400 h 492"/>
                <a:gd name="T42" fmla="*/ 1440 w 2013"/>
                <a:gd name="T43" fmla="*/ 400 h 492"/>
                <a:gd name="T44" fmla="*/ 546 w 2013"/>
                <a:gd name="T45" fmla="*/ 400 h 492"/>
                <a:gd name="T46" fmla="*/ 1479 w 2013"/>
                <a:gd name="T47" fmla="*/ 382 h 492"/>
                <a:gd name="T48" fmla="*/ 532 w 2013"/>
                <a:gd name="T49" fmla="*/ 382 h 492"/>
                <a:gd name="T50" fmla="*/ 1515 w 2013"/>
                <a:gd name="T51" fmla="*/ 376 h 492"/>
                <a:gd name="T52" fmla="*/ 476 w 2013"/>
                <a:gd name="T53" fmla="*/ 351 h 492"/>
                <a:gd name="T54" fmla="*/ 476 w 2013"/>
                <a:gd name="T55" fmla="*/ 351 h 492"/>
                <a:gd name="T56" fmla="*/ 1537 w 2013"/>
                <a:gd name="T57" fmla="*/ 351 h 492"/>
                <a:gd name="T58" fmla="*/ 452 w 2013"/>
                <a:gd name="T59" fmla="*/ 350 h 492"/>
                <a:gd name="T60" fmla="*/ 1571 w 2013"/>
                <a:gd name="T61" fmla="*/ 329 h 492"/>
                <a:gd name="T62" fmla="*/ 405 w 2013"/>
                <a:gd name="T63" fmla="*/ 305 h 492"/>
                <a:gd name="T64" fmla="*/ 371 w 2013"/>
                <a:gd name="T65" fmla="*/ 280 h 492"/>
                <a:gd name="T66" fmla="*/ 1664 w 2013"/>
                <a:gd name="T67" fmla="*/ 277 h 492"/>
                <a:gd name="T68" fmla="*/ 338 w 2013"/>
                <a:gd name="T69" fmla="*/ 252 h 492"/>
                <a:gd name="T70" fmla="*/ 331 w 2013"/>
                <a:gd name="T71" fmla="*/ 260 h 492"/>
                <a:gd name="T72" fmla="*/ 1689 w 2013"/>
                <a:gd name="T73" fmla="*/ 240 h 492"/>
                <a:gd name="T74" fmla="*/ 302 w 2013"/>
                <a:gd name="T75" fmla="*/ 237 h 492"/>
                <a:gd name="T76" fmla="*/ 1706 w 2013"/>
                <a:gd name="T77" fmla="*/ 226 h 492"/>
                <a:gd name="T78" fmla="*/ 275 w 2013"/>
                <a:gd name="T79" fmla="*/ 195 h 492"/>
                <a:gd name="T80" fmla="*/ 244 w 2013"/>
                <a:gd name="T81" fmla="*/ 167 h 492"/>
                <a:gd name="T82" fmla="*/ 244 w 2013"/>
                <a:gd name="T83" fmla="*/ 167 h 492"/>
                <a:gd name="T84" fmla="*/ 213 w 2013"/>
                <a:gd name="T85" fmla="*/ 136 h 492"/>
                <a:gd name="T86" fmla="*/ 1821 w 2013"/>
                <a:gd name="T87" fmla="*/ 132 h 492"/>
                <a:gd name="T88" fmla="*/ 191 w 2013"/>
                <a:gd name="T89" fmla="*/ 129 h 492"/>
                <a:gd name="T90" fmla="*/ 1836 w 2013"/>
                <a:gd name="T91" fmla="*/ 117 h 492"/>
                <a:gd name="T92" fmla="*/ 160 w 2013"/>
                <a:gd name="T93" fmla="*/ 100 h 492"/>
                <a:gd name="T94" fmla="*/ 1861 w 2013"/>
                <a:gd name="T95" fmla="*/ 80 h 492"/>
                <a:gd name="T96" fmla="*/ 129 w 2013"/>
                <a:gd name="T97" fmla="*/ 72 h 492"/>
                <a:gd name="T98" fmla="*/ 1905 w 2013"/>
                <a:gd name="T99" fmla="*/ 57 h 492"/>
                <a:gd name="T100" fmla="*/ 103 w 2013"/>
                <a:gd name="T101" fmla="*/ 37 h 492"/>
                <a:gd name="T102" fmla="*/ 87 w 2013"/>
                <a:gd name="T103" fmla="*/ 27 h 492"/>
                <a:gd name="T104" fmla="*/ 99 w 2013"/>
                <a:gd name="T105" fmla="*/ 35 h 492"/>
                <a:gd name="T106" fmla="*/ 78 w 2013"/>
                <a:gd name="T107" fmla="*/ 35 h 492"/>
                <a:gd name="T108" fmla="*/ 1930 w 2013"/>
                <a:gd name="T109" fmla="*/ 28 h 492"/>
                <a:gd name="T110" fmla="*/ 63 w 2013"/>
                <a:gd name="T111" fmla="*/ 16 h 492"/>
                <a:gd name="T112" fmla="*/ 1993 w 2013"/>
                <a:gd name="T113" fmla="*/ 15 h 492"/>
                <a:gd name="T114" fmla="*/ 2013 w 2013"/>
                <a:gd name="T115" fmla="*/ 0 h 492"/>
                <a:gd name="T116" fmla="*/ 1 w 2013"/>
                <a:gd name="T117" fmla="*/ 0 h 492"/>
                <a:gd name="T118" fmla="*/ 1 w 2013"/>
                <a:gd name="T119" fmla="*/ 0 h 4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3"/>
                <a:gd name="T181" fmla="*/ 0 h 492"/>
                <a:gd name="T182" fmla="*/ 2013 w 2013"/>
                <a:gd name="T183" fmla="*/ 492 h 4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3" h="492">
                  <a:moveTo>
                    <a:pt x="1026" y="480"/>
                  </a:moveTo>
                  <a:lnTo>
                    <a:pt x="1026" y="491"/>
                  </a:lnTo>
                  <a:lnTo>
                    <a:pt x="1006" y="492"/>
                  </a:lnTo>
                  <a:lnTo>
                    <a:pt x="1005" y="492"/>
                  </a:lnTo>
                  <a:lnTo>
                    <a:pt x="1005" y="481"/>
                  </a:lnTo>
                  <a:lnTo>
                    <a:pt x="1006" y="481"/>
                  </a:lnTo>
                  <a:lnTo>
                    <a:pt x="1026" y="480"/>
                  </a:lnTo>
                  <a:close/>
                  <a:moveTo>
                    <a:pt x="962" y="479"/>
                  </a:moveTo>
                  <a:lnTo>
                    <a:pt x="966" y="479"/>
                  </a:lnTo>
                  <a:lnTo>
                    <a:pt x="984" y="480"/>
                  </a:lnTo>
                  <a:lnTo>
                    <a:pt x="984" y="491"/>
                  </a:lnTo>
                  <a:lnTo>
                    <a:pt x="966" y="490"/>
                  </a:lnTo>
                  <a:lnTo>
                    <a:pt x="962" y="490"/>
                  </a:lnTo>
                  <a:lnTo>
                    <a:pt x="962" y="479"/>
                  </a:lnTo>
                  <a:close/>
                  <a:moveTo>
                    <a:pt x="1069" y="478"/>
                  </a:moveTo>
                  <a:lnTo>
                    <a:pt x="1069" y="489"/>
                  </a:lnTo>
                  <a:lnTo>
                    <a:pt x="1048" y="490"/>
                  </a:lnTo>
                  <a:lnTo>
                    <a:pt x="1048" y="479"/>
                  </a:lnTo>
                  <a:lnTo>
                    <a:pt x="1069" y="478"/>
                  </a:lnTo>
                  <a:close/>
                  <a:moveTo>
                    <a:pt x="921" y="477"/>
                  </a:moveTo>
                  <a:lnTo>
                    <a:pt x="923" y="478"/>
                  </a:lnTo>
                  <a:lnTo>
                    <a:pt x="923" y="477"/>
                  </a:lnTo>
                  <a:lnTo>
                    <a:pt x="941" y="478"/>
                  </a:lnTo>
                  <a:lnTo>
                    <a:pt x="941" y="489"/>
                  </a:lnTo>
                  <a:lnTo>
                    <a:pt x="923" y="488"/>
                  </a:lnTo>
                  <a:lnTo>
                    <a:pt x="919" y="486"/>
                  </a:lnTo>
                  <a:lnTo>
                    <a:pt x="921" y="477"/>
                  </a:lnTo>
                  <a:close/>
                  <a:moveTo>
                    <a:pt x="1112" y="475"/>
                  </a:moveTo>
                  <a:lnTo>
                    <a:pt x="1112" y="486"/>
                  </a:lnTo>
                  <a:lnTo>
                    <a:pt x="1092" y="488"/>
                  </a:lnTo>
                  <a:lnTo>
                    <a:pt x="1091" y="488"/>
                  </a:lnTo>
                  <a:lnTo>
                    <a:pt x="1091" y="477"/>
                  </a:lnTo>
                  <a:lnTo>
                    <a:pt x="1092" y="477"/>
                  </a:lnTo>
                  <a:lnTo>
                    <a:pt x="1112" y="475"/>
                  </a:lnTo>
                  <a:close/>
                  <a:moveTo>
                    <a:pt x="878" y="473"/>
                  </a:moveTo>
                  <a:lnTo>
                    <a:pt x="881" y="474"/>
                  </a:lnTo>
                  <a:lnTo>
                    <a:pt x="900" y="475"/>
                  </a:lnTo>
                  <a:lnTo>
                    <a:pt x="899" y="485"/>
                  </a:lnTo>
                  <a:lnTo>
                    <a:pt x="880" y="484"/>
                  </a:lnTo>
                  <a:lnTo>
                    <a:pt x="877" y="483"/>
                  </a:lnTo>
                  <a:lnTo>
                    <a:pt x="878" y="473"/>
                  </a:lnTo>
                  <a:close/>
                  <a:moveTo>
                    <a:pt x="1153" y="472"/>
                  </a:moveTo>
                  <a:lnTo>
                    <a:pt x="1154" y="482"/>
                  </a:lnTo>
                  <a:lnTo>
                    <a:pt x="1134" y="484"/>
                  </a:lnTo>
                  <a:lnTo>
                    <a:pt x="1133" y="474"/>
                  </a:lnTo>
                  <a:lnTo>
                    <a:pt x="1153" y="472"/>
                  </a:lnTo>
                  <a:close/>
                  <a:moveTo>
                    <a:pt x="836" y="470"/>
                  </a:moveTo>
                  <a:lnTo>
                    <a:pt x="840" y="471"/>
                  </a:lnTo>
                  <a:lnTo>
                    <a:pt x="857" y="472"/>
                  </a:lnTo>
                  <a:lnTo>
                    <a:pt x="856" y="482"/>
                  </a:lnTo>
                  <a:lnTo>
                    <a:pt x="839" y="481"/>
                  </a:lnTo>
                  <a:lnTo>
                    <a:pt x="835" y="480"/>
                  </a:lnTo>
                  <a:lnTo>
                    <a:pt x="836" y="470"/>
                  </a:lnTo>
                  <a:close/>
                  <a:moveTo>
                    <a:pt x="1195" y="467"/>
                  </a:moveTo>
                  <a:lnTo>
                    <a:pt x="1196" y="477"/>
                  </a:lnTo>
                  <a:lnTo>
                    <a:pt x="1176" y="480"/>
                  </a:lnTo>
                  <a:lnTo>
                    <a:pt x="1175" y="480"/>
                  </a:lnTo>
                  <a:lnTo>
                    <a:pt x="1174" y="470"/>
                  </a:lnTo>
                  <a:lnTo>
                    <a:pt x="1175" y="470"/>
                  </a:lnTo>
                  <a:lnTo>
                    <a:pt x="1195" y="467"/>
                  </a:lnTo>
                  <a:close/>
                  <a:moveTo>
                    <a:pt x="793" y="463"/>
                  </a:moveTo>
                  <a:lnTo>
                    <a:pt x="794" y="464"/>
                  </a:lnTo>
                  <a:lnTo>
                    <a:pt x="814" y="467"/>
                  </a:lnTo>
                  <a:lnTo>
                    <a:pt x="813" y="477"/>
                  </a:lnTo>
                  <a:lnTo>
                    <a:pt x="793" y="474"/>
                  </a:lnTo>
                  <a:lnTo>
                    <a:pt x="792" y="473"/>
                  </a:lnTo>
                  <a:lnTo>
                    <a:pt x="793" y="463"/>
                  </a:lnTo>
                  <a:close/>
                  <a:moveTo>
                    <a:pt x="1238" y="460"/>
                  </a:moveTo>
                  <a:lnTo>
                    <a:pt x="1239" y="470"/>
                  </a:lnTo>
                  <a:lnTo>
                    <a:pt x="1218" y="473"/>
                  </a:lnTo>
                  <a:lnTo>
                    <a:pt x="1217" y="463"/>
                  </a:lnTo>
                  <a:lnTo>
                    <a:pt x="1238" y="460"/>
                  </a:lnTo>
                  <a:close/>
                  <a:moveTo>
                    <a:pt x="751" y="456"/>
                  </a:moveTo>
                  <a:lnTo>
                    <a:pt x="757" y="458"/>
                  </a:lnTo>
                  <a:lnTo>
                    <a:pt x="772" y="460"/>
                  </a:lnTo>
                  <a:lnTo>
                    <a:pt x="771" y="470"/>
                  </a:lnTo>
                  <a:lnTo>
                    <a:pt x="756" y="468"/>
                  </a:lnTo>
                  <a:lnTo>
                    <a:pt x="754" y="467"/>
                  </a:lnTo>
                  <a:lnTo>
                    <a:pt x="755" y="468"/>
                  </a:lnTo>
                  <a:lnTo>
                    <a:pt x="749" y="466"/>
                  </a:lnTo>
                  <a:lnTo>
                    <a:pt x="751" y="456"/>
                  </a:lnTo>
                  <a:close/>
                  <a:moveTo>
                    <a:pt x="1279" y="450"/>
                  </a:moveTo>
                  <a:lnTo>
                    <a:pt x="1281" y="460"/>
                  </a:lnTo>
                  <a:lnTo>
                    <a:pt x="1260" y="464"/>
                  </a:lnTo>
                  <a:lnTo>
                    <a:pt x="1258" y="455"/>
                  </a:lnTo>
                  <a:lnTo>
                    <a:pt x="1279" y="450"/>
                  </a:lnTo>
                  <a:close/>
                  <a:moveTo>
                    <a:pt x="711" y="447"/>
                  </a:moveTo>
                  <a:lnTo>
                    <a:pt x="731" y="451"/>
                  </a:lnTo>
                  <a:lnTo>
                    <a:pt x="728" y="461"/>
                  </a:lnTo>
                  <a:lnTo>
                    <a:pt x="709" y="457"/>
                  </a:lnTo>
                  <a:lnTo>
                    <a:pt x="711" y="447"/>
                  </a:lnTo>
                  <a:close/>
                  <a:moveTo>
                    <a:pt x="1320" y="439"/>
                  </a:moveTo>
                  <a:lnTo>
                    <a:pt x="1323" y="449"/>
                  </a:lnTo>
                  <a:lnTo>
                    <a:pt x="1302" y="455"/>
                  </a:lnTo>
                  <a:lnTo>
                    <a:pt x="1299" y="445"/>
                  </a:lnTo>
                  <a:lnTo>
                    <a:pt x="1320" y="439"/>
                  </a:lnTo>
                  <a:close/>
                  <a:moveTo>
                    <a:pt x="669" y="435"/>
                  </a:moveTo>
                  <a:lnTo>
                    <a:pt x="672" y="436"/>
                  </a:lnTo>
                  <a:lnTo>
                    <a:pt x="673" y="436"/>
                  </a:lnTo>
                  <a:lnTo>
                    <a:pt x="690" y="441"/>
                  </a:lnTo>
                  <a:lnTo>
                    <a:pt x="687" y="451"/>
                  </a:lnTo>
                  <a:lnTo>
                    <a:pt x="667" y="445"/>
                  </a:lnTo>
                  <a:lnTo>
                    <a:pt x="669" y="435"/>
                  </a:lnTo>
                  <a:close/>
                  <a:moveTo>
                    <a:pt x="1360" y="427"/>
                  </a:moveTo>
                  <a:lnTo>
                    <a:pt x="1363" y="437"/>
                  </a:lnTo>
                  <a:lnTo>
                    <a:pt x="1343" y="444"/>
                  </a:lnTo>
                  <a:lnTo>
                    <a:pt x="1340" y="434"/>
                  </a:lnTo>
                  <a:lnTo>
                    <a:pt x="1360" y="427"/>
                  </a:lnTo>
                  <a:close/>
                  <a:moveTo>
                    <a:pt x="629" y="422"/>
                  </a:moveTo>
                  <a:lnTo>
                    <a:pt x="649" y="429"/>
                  </a:lnTo>
                  <a:lnTo>
                    <a:pt x="646" y="439"/>
                  </a:lnTo>
                  <a:lnTo>
                    <a:pt x="626" y="432"/>
                  </a:lnTo>
                  <a:lnTo>
                    <a:pt x="629" y="422"/>
                  </a:lnTo>
                  <a:close/>
                  <a:moveTo>
                    <a:pt x="1401" y="414"/>
                  </a:moveTo>
                  <a:lnTo>
                    <a:pt x="1404" y="424"/>
                  </a:lnTo>
                  <a:lnTo>
                    <a:pt x="1384" y="430"/>
                  </a:lnTo>
                  <a:lnTo>
                    <a:pt x="1381" y="421"/>
                  </a:lnTo>
                  <a:lnTo>
                    <a:pt x="1401" y="414"/>
                  </a:lnTo>
                  <a:close/>
                  <a:moveTo>
                    <a:pt x="590" y="408"/>
                  </a:moveTo>
                  <a:lnTo>
                    <a:pt x="610" y="415"/>
                  </a:lnTo>
                  <a:lnTo>
                    <a:pt x="606" y="425"/>
                  </a:lnTo>
                  <a:lnTo>
                    <a:pt x="587" y="418"/>
                  </a:lnTo>
                  <a:lnTo>
                    <a:pt x="591" y="419"/>
                  </a:lnTo>
                  <a:lnTo>
                    <a:pt x="586" y="417"/>
                  </a:lnTo>
                  <a:lnTo>
                    <a:pt x="590" y="408"/>
                  </a:lnTo>
                  <a:close/>
                  <a:moveTo>
                    <a:pt x="1440" y="400"/>
                  </a:moveTo>
                  <a:lnTo>
                    <a:pt x="1443" y="408"/>
                  </a:lnTo>
                  <a:lnTo>
                    <a:pt x="1427" y="415"/>
                  </a:lnTo>
                  <a:lnTo>
                    <a:pt x="1424" y="416"/>
                  </a:lnTo>
                  <a:lnTo>
                    <a:pt x="1420" y="407"/>
                  </a:lnTo>
                  <a:lnTo>
                    <a:pt x="1424" y="406"/>
                  </a:lnTo>
                  <a:lnTo>
                    <a:pt x="1440" y="400"/>
                  </a:lnTo>
                  <a:close/>
                  <a:moveTo>
                    <a:pt x="550" y="391"/>
                  </a:moveTo>
                  <a:lnTo>
                    <a:pt x="569" y="400"/>
                  </a:lnTo>
                  <a:lnTo>
                    <a:pt x="570" y="400"/>
                  </a:lnTo>
                  <a:lnTo>
                    <a:pt x="566" y="408"/>
                  </a:lnTo>
                  <a:lnTo>
                    <a:pt x="565" y="408"/>
                  </a:lnTo>
                  <a:lnTo>
                    <a:pt x="546" y="400"/>
                  </a:lnTo>
                  <a:lnTo>
                    <a:pt x="550" y="391"/>
                  </a:lnTo>
                  <a:close/>
                  <a:moveTo>
                    <a:pt x="1479" y="382"/>
                  </a:moveTo>
                  <a:lnTo>
                    <a:pt x="1483" y="391"/>
                  </a:lnTo>
                  <a:lnTo>
                    <a:pt x="1464" y="401"/>
                  </a:lnTo>
                  <a:lnTo>
                    <a:pt x="1460" y="392"/>
                  </a:lnTo>
                  <a:lnTo>
                    <a:pt x="1479" y="382"/>
                  </a:lnTo>
                  <a:close/>
                  <a:moveTo>
                    <a:pt x="1516" y="376"/>
                  </a:moveTo>
                  <a:lnTo>
                    <a:pt x="1514" y="377"/>
                  </a:lnTo>
                  <a:lnTo>
                    <a:pt x="1515" y="376"/>
                  </a:lnTo>
                  <a:lnTo>
                    <a:pt x="1516" y="376"/>
                  </a:lnTo>
                  <a:close/>
                  <a:moveTo>
                    <a:pt x="512" y="372"/>
                  </a:moveTo>
                  <a:lnTo>
                    <a:pt x="532" y="382"/>
                  </a:lnTo>
                  <a:lnTo>
                    <a:pt x="527" y="391"/>
                  </a:lnTo>
                  <a:lnTo>
                    <a:pt x="508" y="381"/>
                  </a:lnTo>
                  <a:lnTo>
                    <a:pt x="512" y="372"/>
                  </a:lnTo>
                  <a:close/>
                  <a:moveTo>
                    <a:pt x="1516" y="362"/>
                  </a:moveTo>
                  <a:lnTo>
                    <a:pt x="1521" y="371"/>
                  </a:lnTo>
                  <a:lnTo>
                    <a:pt x="1515" y="376"/>
                  </a:lnTo>
                  <a:lnTo>
                    <a:pt x="1513" y="377"/>
                  </a:lnTo>
                  <a:lnTo>
                    <a:pt x="1503" y="381"/>
                  </a:lnTo>
                  <a:lnTo>
                    <a:pt x="1498" y="372"/>
                  </a:lnTo>
                  <a:lnTo>
                    <a:pt x="1508" y="368"/>
                  </a:lnTo>
                  <a:lnTo>
                    <a:pt x="1516" y="362"/>
                  </a:lnTo>
                  <a:close/>
                  <a:moveTo>
                    <a:pt x="476" y="351"/>
                  </a:moveTo>
                  <a:lnTo>
                    <a:pt x="481" y="355"/>
                  </a:lnTo>
                  <a:lnTo>
                    <a:pt x="493" y="362"/>
                  </a:lnTo>
                  <a:lnTo>
                    <a:pt x="489" y="371"/>
                  </a:lnTo>
                  <a:lnTo>
                    <a:pt x="476" y="363"/>
                  </a:lnTo>
                  <a:lnTo>
                    <a:pt x="470" y="360"/>
                  </a:lnTo>
                  <a:lnTo>
                    <a:pt x="476" y="351"/>
                  </a:lnTo>
                  <a:close/>
                  <a:moveTo>
                    <a:pt x="1553" y="341"/>
                  </a:moveTo>
                  <a:lnTo>
                    <a:pt x="1559" y="350"/>
                  </a:lnTo>
                  <a:lnTo>
                    <a:pt x="1542" y="360"/>
                  </a:lnTo>
                  <a:lnTo>
                    <a:pt x="1540" y="361"/>
                  </a:lnTo>
                  <a:lnTo>
                    <a:pt x="1535" y="352"/>
                  </a:lnTo>
                  <a:lnTo>
                    <a:pt x="1537" y="351"/>
                  </a:lnTo>
                  <a:lnTo>
                    <a:pt x="1553" y="341"/>
                  </a:lnTo>
                  <a:close/>
                  <a:moveTo>
                    <a:pt x="439" y="329"/>
                  </a:moveTo>
                  <a:lnTo>
                    <a:pt x="453" y="339"/>
                  </a:lnTo>
                  <a:lnTo>
                    <a:pt x="453" y="338"/>
                  </a:lnTo>
                  <a:lnTo>
                    <a:pt x="457" y="341"/>
                  </a:lnTo>
                  <a:lnTo>
                    <a:pt x="452" y="350"/>
                  </a:lnTo>
                  <a:lnTo>
                    <a:pt x="434" y="337"/>
                  </a:lnTo>
                  <a:lnTo>
                    <a:pt x="439" y="329"/>
                  </a:lnTo>
                  <a:close/>
                  <a:moveTo>
                    <a:pt x="1589" y="318"/>
                  </a:moveTo>
                  <a:lnTo>
                    <a:pt x="1595" y="327"/>
                  </a:lnTo>
                  <a:lnTo>
                    <a:pt x="1576" y="338"/>
                  </a:lnTo>
                  <a:lnTo>
                    <a:pt x="1571" y="329"/>
                  </a:lnTo>
                  <a:lnTo>
                    <a:pt x="1589" y="318"/>
                  </a:lnTo>
                  <a:close/>
                  <a:moveTo>
                    <a:pt x="405" y="305"/>
                  </a:moveTo>
                  <a:lnTo>
                    <a:pt x="422" y="317"/>
                  </a:lnTo>
                  <a:lnTo>
                    <a:pt x="415" y="325"/>
                  </a:lnTo>
                  <a:lnTo>
                    <a:pt x="399" y="313"/>
                  </a:lnTo>
                  <a:lnTo>
                    <a:pt x="405" y="305"/>
                  </a:lnTo>
                  <a:close/>
                  <a:moveTo>
                    <a:pt x="1624" y="294"/>
                  </a:moveTo>
                  <a:lnTo>
                    <a:pt x="1629" y="302"/>
                  </a:lnTo>
                  <a:lnTo>
                    <a:pt x="1613" y="314"/>
                  </a:lnTo>
                  <a:lnTo>
                    <a:pt x="1607" y="306"/>
                  </a:lnTo>
                  <a:lnTo>
                    <a:pt x="1624" y="294"/>
                  </a:lnTo>
                  <a:close/>
                  <a:moveTo>
                    <a:pt x="371" y="280"/>
                  </a:moveTo>
                  <a:lnTo>
                    <a:pt x="388" y="292"/>
                  </a:lnTo>
                  <a:lnTo>
                    <a:pt x="381" y="300"/>
                  </a:lnTo>
                  <a:lnTo>
                    <a:pt x="365" y="288"/>
                  </a:lnTo>
                  <a:lnTo>
                    <a:pt x="371" y="280"/>
                  </a:lnTo>
                  <a:close/>
                  <a:moveTo>
                    <a:pt x="1658" y="269"/>
                  </a:moveTo>
                  <a:lnTo>
                    <a:pt x="1664" y="277"/>
                  </a:lnTo>
                  <a:lnTo>
                    <a:pt x="1654" y="284"/>
                  </a:lnTo>
                  <a:lnTo>
                    <a:pt x="1647" y="289"/>
                  </a:lnTo>
                  <a:lnTo>
                    <a:pt x="1641" y="281"/>
                  </a:lnTo>
                  <a:lnTo>
                    <a:pt x="1648" y="277"/>
                  </a:lnTo>
                  <a:lnTo>
                    <a:pt x="1658" y="269"/>
                  </a:lnTo>
                  <a:close/>
                  <a:moveTo>
                    <a:pt x="338" y="252"/>
                  </a:moveTo>
                  <a:lnTo>
                    <a:pt x="342" y="256"/>
                  </a:lnTo>
                  <a:lnTo>
                    <a:pt x="341" y="256"/>
                  </a:lnTo>
                  <a:lnTo>
                    <a:pt x="354" y="267"/>
                  </a:lnTo>
                  <a:lnTo>
                    <a:pt x="347" y="274"/>
                  </a:lnTo>
                  <a:lnTo>
                    <a:pt x="334" y="263"/>
                  </a:lnTo>
                  <a:lnTo>
                    <a:pt x="331" y="260"/>
                  </a:lnTo>
                  <a:lnTo>
                    <a:pt x="338" y="252"/>
                  </a:lnTo>
                  <a:close/>
                  <a:moveTo>
                    <a:pt x="1689" y="240"/>
                  </a:moveTo>
                  <a:lnTo>
                    <a:pt x="1696" y="248"/>
                  </a:lnTo>
                  <a:lnTo>
                    <a:pt x="1681" y="262"/>
                  </a:lnTo>
                  <a:lnTo>
                    <a:pt x="1674" y="255"/>
                  </a:lnTo>
                  <a:lnTo>
                    <a:pt x="1689" y="240"/>
                  </a:lnTo>
                  <a:close/>
                  <a:moveTo>
                    <a:pt x="305" y="225"/>
                  </a:moveTo>
                  <a:lnTo>
                    <a:pt x="310" y="229"/>
                  </a:lnTo>
                  <a:lnTo>
                    <a:pt x="309" y="229"/>
                  </a:lnTo>
                  <a:lnTo>
                    <a:pt x="322" y="239"/>
                  </a:lnTo>
                  <a:lnTo>
                    <a:pt x="315" y="247"/>
                  </a:lnTo>
                  <a:lnTo>
                    <a:pt x="302" y="237"/>
                  </a:lnTo>
                  <a:lnTo>
                    <a:pt x="298" y="233"/>
                  </a:lnTo>
                  <a:lnTo>
                    <a:pt x="305" y="225"/>
                  </a:lnTo>
                  <a:close/>
                  <a:moveTo>
                    <a:pt x="1722" y="213"/>
                  </a:moveTo>
                  <a:lnTo>
                    <a:pt x="1729" y="221"/>
                  </a:lnTo>
                  <a:lnTo>
                    <a:pt x="1712" y="234"/>
                  </a:lnTo>
                  <a:lnTo>
                    <a:pt x="1706" y="226"/>
                  </a:lnTo>
                  <a:lnTo>
                    <a:pt x="1722" y="213"/>
                  </a:lnTo>
                  <a:close/>
                  <a:moveTo>
                    <a:pt x="275" y="195"/>
                  </a:moveTo>
                  <a:lnTo>
                    <a:pt x="290" y="211"/>
                  </a:lnTo>
                  <a:lnTo>
                    <a:pt x="282" y="218"/>
                  </a:lnTo>
                  <a:lnTo>
                    <a:pt x="267" y="203"/>
                  </a:lnTo>
                  <a:lnTo>
                    <a:pt x="275" y="195"/>
                  </a:lnTo>
                  <a:close/>
                  <a:moveTo>
                    <a:pt x="1752" y="183"/>
                  </a:moveTo>
                  <a:lnTo>
                    <a:pt x="1760" y="191"/>
                  </a:lnTo>
                  <a:lnTo>
                    <a:pt x="1744" y="206"/>
                  </a:lnTo>
                  <a:lnTo>
                    <a:pt x="1737" y="199"/>
                  </a:lnTo>
                  <a:lnTo>
                    <a:pt x="1752" y="183"/>
                  </a:lnTo>
                  <a:close/>
                  <a:moveTo>
                    <a:pt x="244" y="167"/>
                  </a:moveTo>
                  <a:lnTo>
                    <a:pt x="256" y="178"/>
                  </a:lnTo>
                  <a:lnTo>
                    <a:pt x="259" y="181"/>
                  </a:lnTo>
                  <a:lnTo>
                    <a:pt x="252" y="189"/>
                  </a:lnTo>
                  <a:lnTo>
                    <a:pt x="248" y="185"/>
                  </a:lnTo>
                  <a:lnTo>
                    <a:pt x="236" y="174"/>
                  </a:lnTo>
                  <a:lnTo>
                    <a:pt x="244" y="167"/>
                  </a:lnTo>
                  <a:close/>
                  <a:moveTo>
                    <a:pt x="1784" y="154"/>
                  </a:moveTo>
                  <a:lnTo>
                    <a:pt x="1790" y="161"/>
                  </a:lnTo>
                  <a:lnTo>
                    <a:pt x="1775" y="177"/>
                  </a:lnTo>
                  <a:lnTo>
                    <a:pt x="1768" y="169"/>
                  </a:lnTo>
                  <a:lnTo>
                    <a:pt x="1784" y="154"/>
                  </a:lnTo>
                  <a:close/>
                  <a:moveTo>
                    <a:pt x="213" y="136"/>
                  </a:moveTo>
                  <a:lnTo>
                    <a:pt x="229" y="151"/>
                  </a:lnTo>
                  <a:lnTo>
                    <a:pt x="221" y="159"/>
                  </a:lnTo>
                  <a:lnTo>
                    <a:pt x="205" y="144"/>
                  </a:lnTo>
                  <a:lnTo>
                    <a:pt x="213" y="136"/>
                  </a:lnTo>
                  <a:close/>
                  <a:moveTo>
                    <a:pt x="1814" y="124"/>
                  </a:moveTo>
                  <a:lnTo>
                    <a:pt x="1821" y="132"/>
                  </a:lnTo>
                  <a:lnTo>
                    <a:pt x="1806" y="147"/>
                  </a:lnTo>
                  <a:lnTo>
                    <a:pt x="1798" y="139"/>
                  </a:lnTo>
                  <a:lnTo>
                    <a:pt x="1814" y="124"/>
                  </a:lnTo>
                  <a:close/>
                  <a:moveTo>
                    <a:pt x="184" y="106"/>
                  </a:moveTo>
                  <a:lnTo>
                    <a:pt x="199" y="122"/>
                  </a:lnTo>
                  <a:lnTo>
                    <a:pt x="191" y="129"/>
                  </a:lnTo>
                  <a:lnTo>
                    <a:pt x="176" y="114"/>
                  </a:lnTo>
                  <a:lnTo>
                    <a:pt x="184" y="106"/>
                  </a:lnTo>
                  <a:close/>
                  <a:moveTo>
                    <a:pt x="1845" y="95"/>
                  </a:moveTo>
                  <a:lnTo>
                    <a:pt x="1852" y="103"/>
                  </a:lnTo>
                  <a:lnTo>
                    <a:pt x="1851" y="104"/>
                  </a:lnTo>
                  <a:lnTo>
                    <a:pt x="1836" y="117"/>
                  </a:lnTo>
                  <a:lnTo>
                    <a:pt x="1829" y="110"/>
                  </a:lnTo>
                  <a:lnTo>
                    <a:pt x="1844" y="96"/>
                  </a:lnTo>
                  <a:lnTo>
                    <a:pt x="1845" y="95"/>
                  </a:lnTo>
                  <a:close/>
                  <a:moveTo>
                    <a:pt x="151" y="78"/>
                  </a:moveTo>
                  <a:lnTo>
                    <a:pt x="167" y="92"/>
                  </a:lnTo>
                  <a:lnTo>
                    <a:pt x="160" y="100"/>
                  </a:lnTo>
                  <a:lnTo>
                    <a:pt x="144" y="86"/>
                  </a:lnTo>
                  <a:lnTo>
                    <a:pt x="151" y="78"/>
                  </a:lnTo>
                  <a:close/>
                  <a:moveTo>
                    <a:pt x="1876" y="66"/>
                  </a:moveTo>
                  <a:lnTo>
                    <a:pt x="1883" y="73"/>
                  </a:lnTo>
                  <a:lnTo>
                    <a:pt x="1867" y="88"/>
                  </a:lnTo>
                  <a:lnTo>
                    <a:pt x="1861" y="80"/>
                  </a:lnTo>
                  <a:lnTo>
                    <a:pt x="1876" y="66"/>
                  </a:lnTo>
                  <a:close/>
                  <a:moveTo>
                    <a:pt x="120" y="49"/>
                  </a:moveTo>
                  <a:lnTo>
                    <a:pt x="132" y="61"/>
                  </a:lnTo>
                  <a:lnTo>
                    <a:pt x="131" y="61"/>
                  </a:lnTo>
                  <a:lnTo>
                    <a:pt x="135" y="65"/>
                  </a:lnTo>
                  <a:lnTo>
                    <a:pt x="129" y="72"/>
                  </a:lnTo>
                  <a:lnTo>
                    <a:pt x="124" y="69"/>
                  </a:lnTo>
                  <a:lnTo>
                    <a:pt x="112" y="57"/>
                  </a:lnTo>
                  <a:lnTo>
                    <a:pt x="120" y="49"/>
                  </a:lnTo>
                  <a:close/>
                  <a:moveTo>
                    <a:pt x="1911" y="40"/>
                  </a:moveTo>
                  <a:lnTo>
                    <a:pt x="1917" y="48"/>
                  </a:lnTo>
                  <a:lnTo>
                    <a:pt x="1905" y="57"/>
                  </a:lnTo>
                  <a:lnTo>
                    <a:pt x="1899" y="60"/>
                  </a:lnTo>
                  <a:lnTo>
                    <a:pt x="1894" y="53"/>
                  </a:lnTo>
                  <a:lnTo>
                    <a:pt x="1899" y="49"/>
                  </a:lnTo>
                  <a:lnTo>
                    <a:pt x="1911" y="40"/>
                  </a:lnTo>
                  <a:close/>
                  <a:moveTo>
                    <a:pt x="102" y="36"/>
                  </a:moveTo>
                  <a:lnTo>
                    <a:pt x="103" y="37"/>
                  </a:lnTo>
                  <a:lnTo>
                    <a:pt x="102" y="36"/>
                  </a:lnTo>
                  <a:close/>
                  <a:moveTo>
                    <a:pt x="100" y="35"/>
                  </a:moveTo>
                  <a:lnTo>
                    <a:pt x="102" y="36"/>
                  </a:lnTo>
                  <a:lnTo>
                    <a:pt x="100" y="35"/>
                  </a:lnTo>
                  <a:close/>
                  <a:moveTo>
                    <a:pt x="85" y="26"/>
                  </a:moveTo>
                  <a:lnTo>
                    <a:pt x="87" y="27"/>
                  </a:lnTo>
                  <a:lnTo>
                    <a:pt x="86" y="27"/>
                  </a:lnTo>
                  <a:lnTo>
                    <a:pt x="85" y="26"/>
                  </a:lnTo>
                  <a:close/>
                  <a:moveTo>
                    <a:pt x="82" y="26"/>
                  </a:moveTo>
                  <a:lnTo>
                    <a:pt x="84" y="26"/>
                  </a:lnTo>
                  <a:lnTo>
                    <a:pt x="88" y="28"/>
                  </a:lnTo>
                  <a:lnTo>
                    <a:pt x="99" y="35"/>
                  </a:lnTo>
                  <a:lnTo>
                    <a:pt x="102" y="36"/>
                  </a:lnTo>
                  <a:lnTo>
                    <a:pt x="97" y="45"/>
                  </a:lnTo>
                  <a:lnTo>
                    <a:pt x="95" y="44"/>
                  </a:lnTo>
                  <a:lnTo>
                    <a:pt x="82" y="37"/>
                  </a:lnTo>
                  <a:lnTo>
                    <a:pt x="79" y="35"/>
                  </a:lnTo>
                  <a:lnTo>
                    <a:pt x="78" y="35"/>
                  </a:lnTo>
                  <a:lnTo>
                    <a:pt x="82" y="26"/>
                  </a:lnTo>
                  <a:close/>
                  <a:moveTo>
                    <a:pt x="1949" y="18"/>
                  </a:moveTo>
                  <a:lnTo>
                    <a:pt x="1952" y="27"/>
                  </a:lnTo>
                  <a:lnTo>
                    <a:pt x="1950" y="28"/>
                  </a:lnTo>
                  <a:lnTo>
                    <a:pt x="1934" y="37"/>
                  </a:lnTo>
                  <a:lnTo>
                    <a:pt x="1930" y="28"/>
                  </a:lnTo>
                  <a:lnTo>
                    <a:pt x="1945" y="20"/>
                  </a:lnTo>
                  <a:lnTo>
                    <a:pt x="1944" y="21"/>
                  </a:lnTo>
                  <a:lnTo>
                    <a:pt x="1949" y="18"/>
                  </a:lnTo>
                  <a:close/>
                  <a:moveTo>
                    <a:pt x="43" y="9"/>
                  </a:moveTo>
                  <a:lnTo>
                    <a:pt x="53" y="12"/>
                  </a:lnTo>
                  <a:lnTo>
                    <a:pt x="63" y="16"/>
                  </a:lnTo>
                  <a:lnTo>
                    <a:pt x="59" y="25"/>
                  </a:lnTo>
                  <a:lnTo>
                    <a:pt x="50" y="21"/>
                  </a:lnTo>
                  <a:lnTo>
                    <a:pt x="40" y="17"/>
                  </a:lnTo>
                  <a:lnTo>
                    <a:pt x="43" y="9"/>
                  </a:lnTo>
                  <a:close/>
                  <a:moveTo>
                    <a:pt x="1990" y="5"/>
                  </a:moveTo>
                  <a:lnTo>
                    <a:pt x="1993" y="15"/>
                  </a:lnTo>
                  <a:lnTo>
                    <a:pt x="1983" y="17"/>
                  </a:lnTo>
                  <a:lnTo>
                    <a:pt x="1972" y="21"/>
                  </a:lnTo>
                  <a:lnTo>
                    <a:pt x="1970" y="11"/>
                  </a:lnTo>
                  <a:lnTo>
                    <a:pt x="1980" y="8"/>
                  </a:lnTo>
                  <a:lnTo>
                    <a:pt x="1990" y="5"/>
                  </a:lnTo>
                  <a:close/>
                  <a:moveTo>
                    <a:pt x="2013" y="0"/>
                  </a:moveTo>
                  <a:lnTo>
                    <a:pt x="2013" y="11"/>
                  </a:lnTo>
                  <a:lnTo>
                    <a:pt x="2012" y="11"/>
                  </a:lnTo>
                  <a:lnTo>
                    <a:pt x="2012" y="5"/>
                  </a:lnTo>
                  <a:lnTo>
                    <a:pt x="2011" y="1"/>
                  </a:lnTo>
                  <a:lnTo>
                    <a:pt x="2013" y="0"/>
                  </a:lnTo>
                  <a:close/>
                  <a:moveTo>
                    <a:pt x="1" y="0"/>
                  </a:moveTo>
                  <a:lnTo>
                    <a:pt x="18" y="2"/>
                  </a:lnTo>
                  <a:lnTo>
                    <a:pt x="22" y="2"/>
                  </a:lnTo>
                  <a:lnTo>
                    <a:pt x="20" y="12"/>
                  </a:lnTo>
                  <a:lnTo>
                    <a:pt x="15" y="12"/>
                  </a:lnTo>
                  <a:lnTo>
                    <a:pt x="0" y="10"/>
                  </a:lnTo>
                  <a:lnTo>
                    <a:pt x="1" y="0"/>
                  </a:lnTo>
                  <a:close/>
                </a:path>
              </a:pathLst>
            </a:custGeom>
            <a:solidFill>
              <a:srgbClr val="0000FF"/>
            </a:solidFill>
            <a:ln w="0">
              <a:solidFill>
                <a:srgbClr val="0000FF"/>
              </a:solidFill>
              <a:round/>
              <a:headEnd/>
              <a:tailEnd/>
            </a:ln>
          </p:spPr>
          <p:txBody>
            <a:bodyPr>
              <a:prstTxWarp prst="textNoShape">
                <a:avLst/>
              </a:prstTxWarp>
            </a:bodyPr>
            <a:lstStyle/>
            <a:p>
              <a:endParaRPr lang="en-US"/>
            </a:p>
          </p:txBody>
        </p:sp>
        <p:sp>
          <p:nvSpPr>
            <p:cNvPr id="75926" name="Freeform 545"/>
            <p:cNvSpPr>
              <a:spLocks noEditPoints="1"/>
            </p:cNvSpPr>
            <p:nvPr/>
          </p:nvSpPr>
          <p:spPr bwMode="auto">
            <a:xfrm>
              <a:off x="706966" y="4657926"/>
              <a:ext cx="1972358" cy="767527"/>
            </a:xfrm>
            <a:custGeom>
              <a:avLst/>
              <a:gdLst>
                <a:gd name="T0" fmla="*/ 1019 w 2006"/>
                <a:gd name="T1" fmla="*/ 678 h 689"/>
                <a:gd name="T2" fmla="*/ 984 w 2006"/>
                <a:gd name="T3" fmla="*/ 678 h 689"/>
                <a:gd name="T4" fmla="*/ 1083 w 2006"/>
                <a:gd name="T5" fmla="*/ 688 h 689"/>
                <a:gd name="T6" fmla="*/ 913 w 2006"/>
                <a:gd name="T7" fmla="*/ 686 h 689"/>
                <a:gd name="T8" fmla="*/ 1126 w 2006"/>
                <a:gd name="T9" fmla="*/ 674 h 689"/>
                <a:gd name="T10" fmla="*/ 871 w 2006"/>
                <a:gd name="T11" fmla="*/ 671 h 689"/>
                <a:gd name="T12" fmla="*/ 857 w 2006"/>
                <a:gd name="T13" fmla="*/ 670 h 689"/>
                <a:gd name="T14" fmla="*/ 1190 w 2006"/>
                <a:gd name="T15" fmla="*/ 678 h 689"/>
                <a:gd name="T16" fmla="*/ 1211 w 2006"/>
                <a:gd name="T17" fmla="*/ 665 h 689"/>
                <a:gd name="T18" fmla="*/ 1238 w 2006"/>
                <a:gd name="T19" fmla="*/ 660 h 689"/>
                <a:gd name="T20" fmla="*/ 745 w 2006"/>
                <a:gd name="T21" fmla="*/ 654 h 689"/>
                <a:gd name="T22" fmla="*/ 732 w 2006"/>
                <a:gd name="T23" fmla="*/ 649 h 689"/>
                <a:gd name="T24" fmla="*/ 711 w 2006"/>
                <a:gd name="T25" fmla="*/ 645 h 689"/>
                <a:gd name="T26" fmla="*/ 690 w 2006"/>
                <a:gd name="T27" fmla="*/ 638 h 689"/>
                <a:gd name="T28" fmla="*/ 668 w 2006"/>
                <a:gd name="T29" fmla="*/ 643 h 689"/>
                <a:gd name="T30" fmla="*/ 640 w 2006"/>
                <a:gd name="T31" fmla="*/ 633 h 689"/>
                <a:gd name="T32" fmla="*/ 624 w 2006"/>
                <a:gd name="T33" fmla="*/ 616 h 689"/>
                <a:gd name="T34" fmla="*/ 1419 w 2006"/>
                <a:gd name="T35" fmla="*/ 604 h 689"/>
                <a:gd name="T36" fmla="*/ 584 w 2006"/>
                <a:gd name="T37" fmla="*/ 600 h 689"/>
                <a:gd name="T38" fmla="*/ 561 w 2006"/>
                <a:gd name="T39" fmla="*/ 599 h 689"/>
                <a:gd name="T40" fmla="*/ 547 w 2006"/>
                <a:gd name="T41" fmla="*/ 579 h 689"/>
                <a:gd name="T42" fmla="*/ 535 w 2006"/>
                <a:gd name="T43" fmla="*/ 573 h 689"/>
                <a:gd name="T44" fmla="*/ 512 w 2006"/>
                <a:gd name="T45" fmla="*/ 570 h 689"/>
                <a:gd name="T46" fmla="*/ 500 w 2006"/>
                <a:gd name="T47" fmla="*/ 551 h 689"/>
                <a:gd name="T48" fmla="*/ 477 w 2006"/>
                <a:gd name="T49" fmla="*/ 546 h 689"/>
                <a:gd name="T50" fmla="*/ 453 w 2006"/>
                <a:gd name="T51" fmla="*/ 529 h 689"/>
                <a:gd name="T52" fmla="*/ 442 w 2006"/>
                <a:gd name="T53" fmla="*/ 520 h 689"/>
                <a:gd name="T54" fmla="*/ 425 w 2006"/>
                <a:gd name="T55" fmla="*/ 506 h 689"/>
                <a:gd name="T56" fmla="*/ 416 w 2006"/>
                <a:gd name="T57" fmla="*/ 485 h 689"/>
                <a:gd name="T58" fmla="*/ 401 w 2006"/>
                <a:gd name="T59" fmla="*/ 469 h 689"/>
                <a:gd name="T60" fmla="*/ 382 w 2006"/>
                <a:gd name="T61" fmla="*/ 450 h 689"/>
                <a:gd name="T62" fmla="*/ 372 w 2006"/>
                <a:gd name="T63" fmla="*/ 439 h 689"/>
                <a:gd name="T64" fmla="*/ 350 w 2006"/>
                <a:gd name="T65" fmla="*/ 430 h 689"/>
                <a:gd name="T66" fmla="*/ 334 w 2006"/>
                <a:gd name="T67" fmla="*/ 407 h 689"/>
                <a:gd name="T68" fmla="*/ 328 w 2006"/>
                <a:gd name="T69" fmla="*/ 384 h 689"/>
                <a:gd name="T70" fmla="*/ 1706 w 2006"/>
                <a:gd name="T71" fmla="*/ 359 h 689"/>
                <a:gd name="T72" fmla="*/ 1727 w 2006"/>
                <a:gd name="T73" fmla="*/ 348 h 689"/>
                <a:gd name="T74" fmla="*/ 1736 w 2006"/>
                <a:gd name="T75" fmla="*/ 336 h 689"/>
                <a:gd name="T76" fmla="*/ 1743 w 2006"/>
                <a:gd name="T77" fmla="*/ 308 h 689"/>
                <a:gd name="T78" fmla="*/ 1764 w 2006"/>
                <a:gd name="T79" fmla="*/ 297 h 689"/>
                <a:gd name="T80" fmla="*/ 1767 w 2006"/>
                <a:gd name="T81" fmla="*/ 273 h 689"/>
                <a:gd name="T82" fmla="*/ 1787 w 2006"/>
                <a:gd name="T83" fmla="*/ 261 h 689"/>
                <a:gd name="T84" fmla="*/ 1796 w 2006"/>
                <a:gd name="T85" fmla="*/ 248 h 689"/>
                <a:gd name="T86" fmla="*/ 1798 w 2006"/>
                <a:gd name="T87" fmla="*/ 225 h 689"/>
                <a:gd name="T88" fmla="*/ 1814 w 2006"/>
                <a:gd name="T89" fmla="*/ 201 h 689"/>
                <a:gd name="T90" fmla="*/ 185 w 2006"/>
                <a:gd name="T91" fmla="*/ 174 h 689"/>
                <a:gd name="T92" fmla="*/ 173 w 2006"/>
                <a:gd name="T93" fmla="*/ 156 h 689"/>
                <a:gd name="T94" fmla="*/ 1850 w 2006"/>
                <a:gd name="T95" fmla="*/ 149 h 689"/>
                <a:gd name="T96" fmla="*/ 147 w 2006"/>
                <a:gd name="T97" fmla="*/ 121 h 689"/>
                <a:gd name="T98" fmla="*/ 138 w 2006"/>
                <a:gd name="T99" fmla="*/ 109 h 689"/>
                <a:gd name="T100" fmla="*/ 1885 w 2006"/>
                <a:gd name="T101" fmla="*/ 98 h 689"/>
                <a:gd name="T102" fmla="*/ 1899 w 2006"/>
                <a:gd name="T103" fmla="*/ 78 h 689"/>
                <a:gd name="T104" fmla="*/ 110 w 2006"/>
                <a:gd name="T105" fmla="*/ 68 h 689"/>
                <a:gd name="T106" fmla="*/ 87 w 2006"/>
                <a:gd name="T107" fmla="*/ 60 h 689"/>
                <a:gd name="T108" fmla="*/ 80 w 2006"/>
                <a:gd name="T109" fmla="*/ 38 h 689"/>
                <a:gd name="T110" fmla="*/ 56 w 2006"/>
                <a:gd name="T111" fmla="*/ 33 h 689"/>
                <a:gd name="T112" fmla="*/ 50 w 2006"/>
                <a:gd name="T113" fmla="*/ 17 h 689"/>
                <a:gd name="T114" fmla="*/ 29 w 2006"/>
                <a:gd name="T115" fmla="*/ 8 h 689"/>
                <a:gd name="T116" fmla="*/ 7 w 2006"/>
                <a:gd name="T117" fmla="*/ 11 h 6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6"/>
                <a:gd name="T178" fmla="*/ 0 h 689"/>
                <a:gd name="T179" fmla="*/ 2006 w 2006"/>
                <a:gd name="T180" fmla="*/ 689 h 6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6" h="689">
                  <a:moveTo>
                    <a:pt x="1062" y="678"/>
                  </a:moveTo>
                  <a:lnTo>
                    <a:pt x="1069" y="678"/>
                  </a:lnTo>
                  <a:lnTo>
                    <a:pt x="1069" y="689"/>
                  </a:lnTo>
                  <a:lnTo>
                    <a:pt x="1062" y="689"/>
                  </a:lnTo>
                  <a:lnTo>
                    <a:pt x="1062" y="678"/>
                  </a:lnTo>
                  <a:close/>
                  <a:moveTo>
                    <a:pt x="1041" y="678"/>
                  </a:moveTo>
                  <a:lnTo>
                    <a:pt x="1048" y="678"/>
                  </a:lnTo>
                  <a:lnTo>
                    <a:pt x="1048" y="689"/>
                  </a:lnTo>
                  <a:lnTo>
                    <a:pt x="1041" y="689"/>
                  </a:lnTo>
                  <a:lnTo>
                    <a:pt x="1041" y="678"/>
                  </a:lnTo>
                  <a:close/>
                  <a:moveTo>
                    <a:pt x="1019" y="678"/>
                  </a:moveTo>
                  <a:lnTo>
                    <a:pt x="1027" y="678"/>
                  </a:lnTo>
                  <a:lnTo>
                    <a:pt x="1027" y="689"/>
                  </a:lnTo>
                  <a:lnTo>
                    <a:pt x="1019" y="689"/>
                  </a:lnTo>
                  <a:lnTo>
                    <a:pt x="1019" y="678"/>
                  </a:lnTo>
                  <a:close/>
                  <a:moveTo>
                    <a:pt x="999" y="678"/>
                  </a:moveTo>
                  <a:lnTo>
                    <a:pt x="1005" y="678"/>
                  </a:lnTo>
                  <a:lnTo>
                    <a:pt x="1005" y="689"/>
                  </a:lnTo>
                  <a:lnTo>
                    <a:pt x="999" y="689"/>
                  </a:lnTo>
                  <a:lnTo>
                    <a:pt x="999" y="678"/>
                  </a:lnTo>
                  <a:close/>
                  <a:moveTo>
                    <a:pt x="977" y="678"/>
                  </a:moveTo>
                  <a:lnTo>
                    <a:pt x="984" y="678"/>
                  </a:lnTo>
                  <a:lnTo>
                    <a:pt x="984" y="689"/>
                  </a:lnTo>
                  <a:lnTo>
                    <a:pt x="977" y="689"/>
                  </a:lnTo>
                  <a:lnTo>
                    <a:pt x="977" y="678"/>
                  </a:lnTo>
                  <a:close/>
                  <a:moveTo>
                    <a:pt x="956" y="677"/>
                  </a:moveTo>
                  <a:lnTo>
                    <a:pt x="962" y="677"/>
                  </a:lnTo>
                  <a:lnTo>
                    <a:pt x="962" y="688"/>
                  </a:lnTo>
                  <a:lnTo>
                    <a:pt x="956" y="688"/>
                  </a:lnTo>
                  <a:lnTo>
                    <a:pt x="956" y="677"/>
                  </a:lnTo>
                  <a:close/>
                  <a:moveTo>
                    <a:pt x="1091" y="676"/>
                  </a:moveTo>
                  <a:lnTo>
                    <a:pt x="1091" y="687"/>
                  </a:lnTo>
                  <a:lnTo>
                    <a:pt x="1083" y="688"/>
                  </a:lnTo>
                  <a:lnTo>
                    <a:pt x="1083" y="677"/>
                  </a:lnTo>
                  <a:lnTo>
                    <a:pt x="1091" y="676"/>
                  </a:lnTo>
                  <a:close/>
                  <a:moveTo>
                    <a:pt x="935" y="676"/>
                  </a:moveTo>
                  <a:lnTo>
                    <a:pt x="941" y="677"/>
                  </a:lnTo>
                  <a:lnTo>
                    <a:pt x="941" y="688"/>
                  </a:lnTo>
                  <a:lnTo>
                    <a:pt x="935" y="687"/>
                  </a:lnTo>
                  <a:lnTo>
                    <a:pt x="935" y="676"/>
                  </a:lnTo>
                  <a:close/>
                  <a:moveTo>
                    <a:pt x="914" y="676"/>
                  </a:moveTo>
                  <a:lnTo>
                    <a:pt x="921" y="676"/>
                  </a:lnTo>
                  <a:lnTo>
                    <a:pt x="919" y="686"/>
                  </a:lnTo>
                  <a:lnTo>
                    <a:pt x="913" y="686"/>
                  </a:lnTo>
                  <a:lnTo>
                    <a:pt x="914" y="676"/>
                  </a:lnTo>
                  <a:close/>
                  <a:moveTo>
                    <a:pt x="1105" y="675"/>
                  </a:moveTo>
                  <a:lnTo>
                    <a:pt x="1112" y="675"/>
                  </a:lnTo>
                  <a:lnTo>
                    <a:pt x="1112" y="686"/>
                  </a:lnTo>
                  <a:lnTo>
                    <a:pt x="1105" y="686"/>
                  </a:lnTo>
                  <a:lnTo>
                    <a:pt x="1105" y="675"/>
                  </a:lnTo>
                  <a:close/>
                  <a:moveTo>
                    <a:pt x="1126" y="674"/>
                  </a:moveTo>
                  <a:lnTo>
                    <a:pt x="1134" y="674"/>
                  </a:lnTo>
                  <a:lnTo>
                    <a:pt x="1134" y="685"/>
                  </a:lnTo>
                  <a:lnTo>
                    <a:pt x="1126" y="685"/>
                  </a:lnTo>
                  <a:lnTo>
                    <a:pt x="1126" y="674"/>
                  </a:lnTo>
                  <a:close/>
                  <a:moveTo>
                    <a:pt x="892" y="674"/>
                  </a:moveTo>
                  <a:lnTo>
                    <a:pt x="900" y="674"/>
                  </a:lnTo>
                  <a:lnTo>
                    <a:pt x="899" y="684"/>
                  </a:lnTo>
                  <a:lnTo>
                    <a:pt x="891" y="684"/>
                  </a:lnTo>
                  <a:lnTo>
                    <a:pt x="892" y="674"/>
                  </a:lnTo>
                  <a:close/>
                  <a:moveTo>
                    <a:pt x="1153" y="671"/>
                  </a:moveTo>
                  <a:lnTo>
                    <a:pt x="1154" y="681"/>
                  </a:lnTo>
                  <a:lnTo>
                    <a:pt x="1148" y="682"/>
                  </a:lnTo>
                  <a:lnTo>
                    <a:pt x="1147" y="673"/>
                  </a:lnTo>
                  <a:lnTo>
                    <a:pt x="1153" y="671"/>
                  </a:lnTo>
                  <a:close/>
                  <a:moveTo>
                    <a:pt x="871" y="671"/>
                  </a:moveTo>
                  <a:lnTo>
                    <a:pt x="878" y="671"/>
                  </a:lnTo>
                  <a:lnTo>
                    <a:pt x="877" y="682"/>
                  </a:lnTo>
                  <a:lnTo>
                    <a:pt x="870" y="682"/>
                  </a:lnTo>
                  <a:lnTo>
                    <a:pt x="871" y="671"/>
                  </a:lnTo>
                  <a:close/>
                  <a:moveTo>
                    <a:pt x="1168" y="670"/>
                  </a:moveTo>
                  <a:lnTo>
                    <a:pt x="1175" y="670"/>
                  </a:lnTo>
                  <a:lnTo>
                    <a:pt x="1176" y="680"/>
                  </a:lnTo>
                  <a:lnTo>
                    <a:pt x="1169" y="680"/>
                  </a:lnTo>
                  <a:lnTo>
                    <a:pt x="1168" y="670"/>
                  </a:lnTo>
                  <a:close/>
                  <a:moveTo>
                    <a:pt x="850" y="670"/>
                  </a:moveTo>
                  <a:lnTo>
                    <a:pt x="857" y="670"/>
                  </a:lnTo>
                  <a:lnTo>
                    <a:pt x="856" y="681"/>
                  </a:lnTo>
                  <a:lnTo>
                    <a:pt x="849" y="681"/>
                  </a:lnTo>
                  <a:lnTo>
                    <a:pt x="850" y="670"/>
                  </a:lnTo>
                  <a:close/>
                  <a:moveTo>
                    <a:pt x="828" y="668"/>
                  </a:moveTo>
                  <a:lnTo>
                    <a:pt x="836" y="669"/>
                  </a:lnTo>
                  <a:lnTo>
                    <a:pt x="835" y="679"/>
                  </a:lnTo>
                  <a:lnTo>
                    <a:pt x="827" y="678"/>
                  </a:lnTo>
                  <a:lnTo>
                    <a:pt x="828" y="668"/>
                  </a:lnTo>
                  <a:close/>
                  <a:moveTo>
                    <a:pt x="1196" y="667"/>
                  </a:moveTo>
                  <a:lnTo>
                    <a:pt x="1197" y="677"/>
                  </a:lnTo>
                  <a:lnTo>
                    <a:pt x="1190" y="678"/>
                  </a:lnTo>
                  <a:lnTo>
                    <a:pt x="1189" y="668"/>
                  </a:lnTo>
                  <a:lnTo>
                    <a:pt x="1196" y="667"/>
                  </a:lnTo>
                  <a:close/>
                  <a:moveTo>
                    <a:pt x="807" y="665"/>
                  </a:moveTo>
                  <a:lnTo>
                    <a:pt x="815" y="666"/>
                  </a:lnTo>
                  <a:lnTo>
                    <a:pt x="814" y="676"/>
                  </a:lnTo>
                  <a:lnTo>
                    <a:pt x="806" y="675"/>
                  </a:lnTo>
                  <a:lnTo>
                    <a:pt x="807" y="665"/>
                  </a:lnTo>
                  <a:close/>
                  <a:moveTo>
                    <a:pt x="1217" y="664"/>
                  </a:moveTo>
                  <a:lnTo>
                    <a:pt x="1218" y="674"/>
                  </a:lnTo>
                  <a:lnTo>
                    <a:pt x="1212" y="675"/>
                  </a:lnTo>
                  <a:lnTo>
                    <a:pt x="1211" y="665"/>
                  </a:lnTo>
                  <a:lnTo>
                    <a:pt x="1217" y="664"/>
                  </a:lnTo>
                  <a:close/>
                  <a:moveTo>
                    <a:pt x="787" y="662"/>
                  </a:moveTo>
                  <a:lnTo>
                    <a:pt x="793" y="663"/>
                  </a:lnTo>
                  <a:lnTo>
                    <a:pt x="792" y="673"/>
                  </a:lnTo>
                  <a:lnTo>
                    <a:pt x="785" y="671"/>
                  </a:lnTo>
                  <a:lnTo>
                    <a:pt x="787" y="662"/>
                  </a:lnTo>
                  <a:close/>
                  <a:moveTo>
                    <a:pt x="1238" y="660"/>
                  </a:moveTo>
                  <a:lnTo>
                    <a:pt x="1239" y="670"/>
                  </a:lnTo>
                  <a:lnTo>
                    <a:pt x="1232" y="671"/>
                  </a:lnTo>
                  <a:lnTo>
                    <a:pt x="1231" y="662"/>
                  </a:lnTo>
                  <a:lnTo>
                    <a:pt x="1238" y="660"/>
                  </a:lnTo>
                  <a:close/>
                  <a:moveTo>
                    <a:pt x="766" y="658"/>
                  </a:moveTo>
                  <a:lnTo>
                    <a:pt x="772" y="659"/>
                  </a:lnTo>
                  <a:lnTo>
                    <a:pt x="771" y="669"/>
                  </a:lnTo>
                  <a:lnTo>
                    <a:pt x="765" y="668"/>
                  </a:lnTo>
                  <a:lnTo>
                    <a:pt x="766" y="658"/>
                  </a:lnTo>
                  <a:close/>
                  <a:moveTo>
                    <a:pt x="1259" y="657"/>
                  </a:moveTo>
                  <a:lnTo>
                    <a:pt x="1260" y="667"/>
                  </a:lnTo>
                  <a:lnTo>
                    <a:pt x="1253" y="668"/>
                  </a:lnTo>
                  <a:lnTo>
                    <a:pt x="1252" y="658"/>
                  </a:lnTo>
                  <a:lnTo>
                    <a:pt x="1259" y="657"/>
                  </a:lnTo>
                  <a:close/>
                  <a:moveTo>
                    <a:pt x="745" y="654"/>
                  </a:moveTo>
                  <a:lnTo>
                    <a:pt x="752" y="655"/>
                  </a:lnTo>
                  <a:lnTo>
                    <a:pt x="750" y="665"/>
                  </a:lnTo>
                  <a:lnTo>
                    <a:pt x="743" y="664"/>
                  </a:lnTo>
                  <a:lnTo>
                    <a:pt x="745" y="654"/>
                  </a:lnTo>
                  <a:close/>
                  <a:moveTo>
                    <a:pt x="1280" y="652"/>
                  </a:moveTo>
                  <a:lnTo>
                    <a:pt x="1282" y="662"/>
                  </a:lnTo>
                  <a:lnTo>
                    <a:pt x="1274" y="664"/>
                  </a:lnTo>
                  <a:lnTo>
                    <a:pt x="1272" y="654"/>
                  </a:lnTo>
                  <a:lnTo>
                    <a:pt x="1280" y="652"/>
                  </a:lnTo>
                  <a:close/>
                  <a:moveTo>
                    <a:pt x="725" y="648"/>
                  </a:moveTo>
                  <a:lnTo>
                    <a:pt x="732" y="649"/>
                  </a:lnTo>
                  <a:lnTo>
                    <a:pt x="729" y="659"/>
                  </a:lnTo>
                  <a:lnTo>
                    <a:pt x="723" y="658"/>
                  </a:lnTo>
                  <a:lnTo>
                    <a:pt x="725" y="648"/>
                  </a:lnTo>
                  <a:close/>
                  <a:moveTo>
                    <a:pt x="1301" y="647"/>
                  </a:moveTo>
                  <a:lnTo>
                    <a:pt x="1303" y="657"/>
                  </a:lnTo>
                  <a:lnTo>
                    <a:pt x="1295" y="658"/>
                  </a:lnTo>
                  <a:lnTo>
                    <a:pt x="1293" y="648"/>
                  </a:lnTo>
                  <a:lnTo>
                    <a:pt x="1301" y="647"/>
                  </a:lnTo>
                  <a:close/>
                  <a:moveTo>
                    <a:pt x="704" y="643"/>
                  </a:moveTo>
                  <a:lnTo>
                    <a:pt x="710" y="645"/>
                  </a:lnTo>
                  <a:lnTo>
                    <a:pt x="711" y="645"/>
                  </a:lnTo>
                  <a:lnTo>
                    <a:pt x="709" y="655"/>
                  </a:lnTo>
                  <a:lnTo>
                    <a:pt x="707" y="655"/>
                  </a:lnTo>
                  <a:lnTo>
                    <a:pt x="702" y="653"/>
                  </a:lnTo>
                  <a:lnTo>
                    <a:pt x="704" y="643"/>
                  </a:lnTo>
                  <a:close/>
                  <a:moveTo>
                    <a:pt x="1320" y="641"/>
                  </a:moveTo>
                  <a:lnTo>
                    <a:pt x="1324" y="651"/>
                  </a:lnTo>
                  <a:lnTo>
                    <a:pt x="1317" y="653"/>
                  </a:lnTo>
                  <a:lnTo>
                    <a:pt x="1314" y="643"/>
                  </a:lnTo>
                  <a:lnTo>
                    <a:pt x="1320" y="641"/>
                  </a:lnTo>
                  <a:close/>
                  <a:moveTo>
                    <a:pt x="683" y="636"/>
                  </a:moveTo>
                  <a:lnTo>
                    <a:pt x="690" y="638"/>
                  </a:lnTo>
                  <a:lnTo>
                    <a:pt x="688" y="648"/>
                  </a:lnTo>
                  <a:lnTo>
                    <a:pt x="681" y="646"/>
                  </a:lnTo>
                  <a:lnTo>
                    <a:pt x="683" y="636"/>
                  </a:lnTo>
                  <a:close/>
                  <a:moveTo>
                    <a:pt x="1340" y="634"/>
                  </a:moveTo>
                  <a:lnTo>
                    <a:pt x="1343" y="644"/>
                  </a:lnTo>
                  <a:lnTo>
                    <a:pt x="1337" y="646"/>
                  </a:lnTo>
                  <a:lnTo>
                    <a:pt x="1334" y="636"/>
                  </a:lnTo>
                  <a:lnTo>
                    <a:pt x="1340" y="634"/>
                  </a:lnTo>
                  <a:close/>
                  <a:moveTo>
                    <a:pt x="662" y="631"/>
                  </a:moveTo>
                  <a:lnTo>
                    <a:pt x="670" y="633"/>
                  </a:lnTo>
                  <a:lnTo>
                    <a:pt x="668" y="643"/>
                  </a:lnTo>
                  <a:lnTo>
                    <a:pt x="660" y="641"/>
                  </a:lnTo>
                  <a:lnTo>
                    <a:pt x="662" y="631"/>
                  </a:lnTo>
                  <a:close/>
                  <a:moveTo>
                    <a:pt x="1361" y="627"/>
                  </a:moveTo>
                  <a:lnTo>
                    <a:pt x="1364" y="637"/>
                  </a:lnTo>
                  <a:lnTo>
                    <a:pt x="1357" y="640"/>
                  </a:lnTo>
                  <a:lnTo>
                    <a:pt x="1353" y="630"/>
                  </a:lnTo>
                  <a:lnTo>
                    <a:pt x="1361" y="627"/>
                  </a:lnTo>
                  <a:close/>
                  <a:moveTo>
                    <a:pt x="644" y="624"/>
                  </a:moveTo>
                  <a:lnTo>
                    <a:pt x="650" y="626"/>
                  </a:lnTo>
                  <a:lnTo>
                    <a:pt x="647" y="635"/>
                  </a:lnTo>
                  <a:lnTo>
                    <a:pt x="640" y="633"/>
                  </a:lnTo>
                  <a:lnTo>
                    <a:pt x="644" y="624"/>
                  </a:lnTo>
                  <a:close/>
                  <a:moveTo>
                    <a:pt x="1381" y="620"/>
                  </a:moveTo>
                  <a:lnTo>
                    <a:pt x="1384" y="630"/>
                  </a:lnTo>
                  <a:lnTo>
                    <a:pt x="1377" y="632"/>
                  </a:lnTo>
                  <a:lnTo>
                    <a:pt x="1374" y="622"/>
                  </a:lnTo>
                  <a:lnTo>
                    <a:pt x="1381" y="620"/>
                  </a:lnTo>
                  <a:close/>
                  <a:moveTo>
                    <a:pt x="624" y="616"/>
                  </a:moveTo>
                  <a:lnTo>
                    <a:pt x="631" y="619"/>
                  </a:lnTo>
                  <a:lnTo>
                    <a:pt x="627" y="627"/>
                  </a:lnTo>
                  <a:lnTo>
                    <a:pt x="621" y="625"/>
                  </a:lnTo>
                  <a:lnTo>
                    <a:pt x="624" y="616"/>
                  </a:lnTo>
                  <a:close/>
                  <a:moveTo>
                    <a:pt x="1401" y="613"/>
                  </a:moveTo>
                  <a:lnTo>
                    <a:pt x="1404" y="622"/>
                  </a:lnTo>
                  <a:lnTo>
                    <a:pt x="1397" y="624"/>
                  </a:lnTo>
                  <a:lnTo>
                    <a:pt x="1394" y="615"/>
                  </a:lnTo>
                  <a:lnTo>
                    <a:pt x="1401" y="613"/>
                  </a:lnTo>
                  <a:close/>
                  <a:moveTo>
                    <a:pt x="604" y="609"/>
                  </a:moveTo>
                  <a:lnTo>
                    <a:pt x="611" y="611"/>
                  </a:lnTo>
                  <a:lnTo>
                    <a:pt x="606" y="620"/>
                  </a:lnTo>
                  <a:lnTo>
                    <a:pt x="600" y="618"/>
                  </a:lnTo>
                  <a:lnTo>
                    <a:pt x="604" y="609"/>
                  </a:lnTo>
                  <a:close/>
                  <a:moveTo>
                    <a:pt x="1419" y="604"/>
                  </a:moveTo>
                  <a:lnTo>
                    <a:pt x="1424" y="613"/>
                  </a:lnTo>
                  <a:lnTo>
                    <a:pt x="1417" y="616"/>
                  </a:lnTo>
                  <a:lnTo>
                    <a:pt x="1413" y="608"/>
                  </a:lnTo>
                  <a:lnTo>
                    <a:pt x="1419" y="604"/>
                  </a:lnTo>
                  <a:close/>
                  <a:moveTo>
                    <a:pt x="584" y="600"/>
                  </a:moveTo>
                  <a:lnTo>
                    <a:pt x="590" y="602"/>
                  </a:lnTo>
                  <a:lnTo>
                    <a:pt x="591" y="603"/>
                  </a:lnTo>
                  <a:lnTo>
                    <a:pt x="587" y="612"/>
                  </a:lnTo>
                  <a:lnTo>
                    <a:pt x="586" y="611"/>
                  </a:lnTo>
                  <a:lnTo>
                    <a:pt x="580" y="609"/>
                  </a:lnTo>
                  <a:lnTo>
                    <a:pt x="584" y="600"/>
                  </a:lnTo>
                  <a:close/>
                  <a:moveTo>
                    <a:pt x="1439" y="596"/>
                  </a:moveTo>
                  <a:lnTo>
                    <a:pt x="1443" y="604"/>
                  </a:lnTo>
                  <a:lnTo>
                    <a:pt x="1437" y="608"/>
                  </a:lnTo>
                  <a:lnTo>
                    <a:pt x="1432" y="599"/>
                  </a:lnTo>
                  <a:lnTo>
                    <a:pt x="1439" y="596"/>
                  </a:lnTo>
                  <a:close/>
                  <a:moveTo>
                    <a:pt x="566" y="590"/>
                  </a:moveTo>
                  <a:lnTo>
                    <a:pt x="567" y="590"/>
                  </a:lnTo>
                  <a:lnTo>
                    <a:pt x="572" y="593"/>
                  </a:lnTo>
                  <a:lnTo>
                    <a:pt x="568" y="602"/>
                  </a:lnTo>
                  <a:lnTo>
                    <a:pt x="562" y="599"/>
                  </a:lnTo>
                  <a:lnTo>
                    <a:pt x="561" y="599"/>
                  </a:lnTo>
                  <a:lnTo>
                    <a:pt x="566" y="590"/>
                  </a:lnTo>
                  <a:close/>
                  <a:moveTo>
                    <a:pt x="1458" y="587"/>
                  </a:moveTo>
                  <a:lnTo>
                    <a:pt x="1463" y="596"/>
                  </a:lnTo>
                  <a:lnTo>
                    <a:pt x="1461" y="597"/>
                  </a:lnTo>
                  <a:lnTo>
                    <a:pt x="1462" y="596"/>
                  </a:lnTo>
                  <a:lnTo>
                    <a:pt x="1460" y="597"/>
                  </a:lnTo>
                  <a:lnTo>
                    <a:pt x="1457" y="599"/>
                  </a:lnTo>
                  <a:lnTo>
                    <a:pt x="1452" y="590"/>
                  </a:lnTo>
                  <a:lnTo>
                    <a:pt x="1455" y="588"/>
                  </a:lnTo>
                  <a:lnTo>
                    <a:pt x="1458" y="587"/>
                  </a:lnTo>
                  <a:close/>
                  <a:moveTo>
                    <a:pt x="547" y="579"/>
                  </a:moveTo>
                  <a:lnTo>
                    <a:pt x="554" y="584"/>
                  </a:lnTo>
                  <a:lnTo>
                    <a:pt x="549" y="592"/>
                  </a:lnTo>
                  <a:lnTo>
                    <a:pt x="543" y="588"/>
                  </a:lnTo>
                  <a:lnTo>
                    <a:pt x="547" y="579"/>
                  </a:lnTo>
                  <a:close/>
                  <a:moveTo>
                    <a:pt x="1475" y="575"/>
                  </a:moveTo>
                  <a:lnTo>
                    <a:pt x="1481" y="584"/>
                  </a:lnTo>
                  <a:lnTo>
                    <a:pt x="1475" y="588"/>
                  </a:lnTo>
                  <a:lnTo>
                    <a:pt x="1470" y="579"/>
                  </a:lnTo>
                  <a:lnTo>
                    <a:pt x="1475" y="575"/>
                  </a:lnTo>
                  <a:close/>
                  <a:moveTo>
                    <a:pt x="530" y="569"/>
                  </a:moveTo>
                  <a:lnTo>
                    <a:pt x="535" y="573"/>
                  </a:lnTo>
                  <a:lnTo>
                    <a:pt x="530" y="581"/>
                  </a:lnTo>
                  <a:lnTo>
                    <a:pt x="524" y="578"/>
                  </a:lnTo>
                  <a:lnTo>
                    <a:pt x="530" y="569"/>
                  </a:lnTo>
                  <a:close/>
                  <a:moveTo>
                    <a:pt x="1494" y="564"/>
                  </a:moveTo>
                  <a:lnTo>
                    <a:pt x="1499" y="573"/>
                  </a:lnTo>
                  <a:lnTo>
                    <a:pt x="1493" y="576"/>
                  </a:lnTo>
                  <a:lnTo>
                    <a:pt x="1487" y="567"/>
                  </a:lnTo>
                  <a:lnTo>
                    <a:pt x="1494" y="564"/>
                  </a:lnTo>
                  <a:close/>
                  <a:moveTo>
                    <a:pt x="512" y="557"/>
                  </a:moveTo>
                  <a:lnTo>
                    <a:pt x="517" y="562"/>
                  </a:lnTo>
                  <a:lnTo>
                    <a:pt x="512" y="570"/>
                  </a:lnTo>
                  <a:lnTo>
                    <a:pt x="506" y="566"/>
                  </a:lnTo>
                  <a:lnTo>
                    <a:pt x="512" y="557"/>
                  </a:lnTo>
                  <a:close/>
                  <a:moveTo>
                    <a:pt x="1511" y="553"/>
                  </a:moveTo>
                  <a:lnTo>
                    <a:pt x="1517" y="562"/>
                  </a:lnTo>
                  <a:lnTo>
                    <a:pt x="1516" y="563"/>
                  </a:lnTo>
                  <a:lnTo>
                    <a:pt x="1511" y="565"/>
                  </a:lnTo>
                  <a:lnTo>
                    <a:pt x="1506" y="556"/>
                  </a:lnTo>
                  <a:lnTo>
                    <a:pt x="1510" y="554"/>
                  </a:lnTo>
                  <a:lnTo>
                    <a:pt x="1511" y="553"/>
                  </a:lnTo>
                  <a:close/>
                  <a:moveTo>
                    <a:pt x="493" y="546"/>
                  </a:moveTo>
                  <a:lnTo>
                    <a:pt x="500" y="551"/>
                  </a:lnTo>
                  <a:lnTo>
                    <a:pt x="494" y="558"/>
                  </a:lnTo>
                  <a:lnTo>
                    <a:pt x="488" y="554"/>
                  </a:lnTo>
                  <a:lnTo>
                    <a:pt x="493" y="546"/>
                  </a:lnTo>
                  <a:close/>
                  <a:moveTo>
                    <a:pt x="1529" y="541"/>
                  </a:moveTo>
                  <a:lnTo>
                    <a:pt x="1535" y="549"/>
                  </a:lnTo>
                  <a:lnTo>
                    <a:pt x="1529" y="553"/>
                  </a:lnTo>
                  <a:lnTo>
                    <a:pt x="1524" y="544"/>
                  </a:lnTo>
                  <a:lnTo>
                    <a:pt x="1529" y="541"/>
                  </a:lnTo>
                  <a:close/>
                  <a:moveTo>
                    <a:pt x="476" y="534"/>
                  </a:moveTo>
                  <a:lnTo>
                    <a:pt x="482" y="539"/>
                  </a:lnTo>
                  <a:lnTo>
                    <a:pt x="477" y="546"/>
                  </a:lnTo>
                  <a:lnTo>
                    <a:pt x="470" y="542"/>
                  </a:lnTo>
                  <a:lnTo>
                    <a:pt x="476" y="534"/>
                  </a:lnTo>
                  <a:close/>
                  <a:moveTo>
                    <a:pt x="1547" y="529"/>
                  </a:moveTo>
                  <a:lnTo>
                    <a:pt x="1553" y="536"/>
                  </a:lnTo>
                  <a:lnTo>
                    <a:pt x="1547" y="541"/>
                  </a:lnTo>
                  <a:lnTo>
                    <a:pt x="1540" y="533"/>
                  </a:lnTo>
                  <a:lnTo>
                    <a:pt x="1547" y="529"/>
                  </a:lnTo>
                  <a:close/>
                  <a:moveTo>
                    <a:pt x="459" y="521"/>
                  </a:moveTo>
                  <a:lnTo>
                    <a:pt x="466" y="525"/>
                  </a:lnTo>
                  <a:lnTo>
                    <a:pt x="459" y="533"/>
                  </a:lnTo>
                  <a:lnTo>
                    <a:pt x="453" y="529"/>
                  </a:lnTo>
                  <a:lnTo>
                    <a:pt x="459" y="521"/>
                  </a:lnTo>
                  <a:close/>
                  <a:moveTo>
                    <a:pt x="1563" y="515"/>
                  </a:moveTo>
                  <a:lnTo>
                    <a:pt x="1570" y="523"/>
                  </a:lnTo>
                  <a:lnTo>
                    <a:pt x="1567" y="525"/>
                  </a:lnTo>
                  <a:lnTo>
                    <a:pt x="1564" y="528"/>
                  </a:lnTo>
                  <a:lnTo>
                    <a:pt x="1558" y="520"/>
                  </a:lnTo>
                  <a:lnTo>
                    <a:pt x="1561" y="518"/>
                  </a:lnTo>
                  <a:lnTo>
                    <a:pt x="1563" y="515"/>
                  </a:lnTo>
                  <a:close/>
                  <a:moveTo>
                    <a:pt x="444" y="508"/>
                  </a:moveTo>
                  <a:lnTo>
                    <a:pt x="448" y="512"/>
                  </a:lnTo>
                  <a:lnTo>
                    <a:pt x="442" y="520"/>
                  </a:lnTo>
                  <a:lnTo>
                    <a:pt x="439" y="519"/>
                  </a:lnTo>
                  <a:lnTo>
                    <a:pt x="436" y="515"/>
                  </a:lnTo>
                  <a:lnTo>
                    <a:pt x="444" y="508"/>
                  </a:lnTo>
                  <a:close/>
                  <a:moveTo>
                    <a:pt x="1578" y="501"/>
                  </a:moveTo>
                  <a:lnTo>
                    <a:pt x="1585" y="509"/>
                  </a:lnTo>
                  <a:lnTo>
                    <a:pt x="1580" y="513"/>
                  </a:lnTo>
                  <a:lnTo>
                    <a:pt x="1573" y="506"/>
                  </a:lnTo>
                  <a:lnTo>
                    <a:pt x="1578" y="501"/>
                  </a:lnTo>
                  <a:close/>
                  <a:moveTo>
                    <a:pt x="427" y="493"/>
                  </a:moveTo>
                  <a:lnTo>
                    <a:pt x="433" y="498"/>
                  </a:lnTo>
                  <a:lnTo>
                    <a:pt x="425" y="506"/>
                  </a:lnTo>
                  <a:lnTo>
                    <a:pt x="420" y="501"/>
                  </a:lnTo>
                  <a:lnTo>
                    <a:pt x="427" y="493"/>
                  </a:lnTo>
                  <a:close/>
                  <a:moveTo>
                    <a:pt x="1595" y="488"/>
                  </a:moveTo>
                  <a:lnTo>
                    <a:pt x="1602" y="496"/>
                  </a:lnTo>
                  <a:lnTo>
                    <a:pt x="1599" y="498"/>
                  </a:lnTo>
                  <a:lnTo>
                    <a:pt x="1596" y="500"/>
                  </a:lnTo>
                  <a:lnTo>
                    <a:pt x="1589" y="492"/>
                  </a:lnTo>
                  <a:lnTo>
                    <a:pt x="1593" y="490"/>
                  </a:lnTo>
                  <a:lnTo>
                    <a:pt x="1595" y="488"/>
                  </a:lnTo>
                  <a:close/>
                  <a:moveTo>
                    <a:pt x="412" y="480"/>
                  </a:moveTo>
                  <a:lnTo>
                    <a:pt x="416" y="485"/>
                  </a:lnTo>
                  <a:lnTo>
                    <a:pt x="410" y="492"/>
                  </a:lnTo>
                  <a:lnTo>
                    <a:pt x="408" y="491"/>
                  </a:lnTo>
                  <a:lnTo>
                    <a:pt x="404" y="488"/>
                  </a:lnTo>
                  <a:lnTo>
                    <a:pt x="412" y="480"/>
                  </a:lnTo>
                  <a:close/>
                  <a:moveTo>
                    <a:pt x="1610" y="473"/>
                  </a:moveTo>
                  <a:lnTo>
                    <a:pt x="1617" y="480"/>
                  </a:lnTo>
                  <a:lnTo>
                    <a:pt x="1613" y="486"/>
                  </a:lnTo>
                  <a:lnTo>
                    <a:pt x="1606" y="478"/>
                  </a:lnTo>
                  <a:lnTo>
                    <a:pt x="1610" y="473"/>
                  </a:lnTo>
                  <a:close/>
                  <a:moveTo>
                    <a:pt x="397" y="465"/>
                  </a:moveTo>
                  <a:lnTo>
                    <a:pt x="401" y="469"/>
                  </a:lnTo>
                  <a:lnTo>
                    <a:pt x="393" y="477"/>
                  </a:lnTo>
                  <a:lnTo>
                    <a:pt x="389" y="473"/>
                  </a:lnTo>
                  <a:lnTo>
                    <a:pt x="397" y="465"/>
                  </a:lnTo>
                  <a:close/>
                  <a:moveTo>
                    <a:pt x="1626" y="458"/>
                  </a:moveTo>
                  <a:lnTo>
                    <a:pt x="1633" y="465"/>
                  </a:lnTo>
                  <a:lnTo>
                    <a:pt x="1629" y="470"/>
                  </a:lnTo>
                  <a:lnTo>
                    <a:pt x="1628" y="470"/>
                  </a:lnTo>
                  <a:lnTo>
                    <a:pt x="1628" y="471"/>
                  </a:lnTo>
                  <a:lnTo>
                    <a:pt x="1621" y="464"/>
                  </a:lnTo>
                  <a:lnTo>
                    <a:pt x="1626" y="458"/>
                  </a:lnTo>
                  <a:close/>
                  <a:moveTo>
                    <a:pt x="382" y="450"/>
                  </a:moveTo>
                  <a:lnTo>
                    <a:pt x="387" y="455"/>
                  </a:lnTo>
                  <a:lnTo>
                    <a:pt x="379" y="463"/>
                  </a:lnTo>
                  <a:lnTo>
                    <a:pt x="375" y="457"/>
                  </a:lnTo>
                  <a:lnTo>
                    <a:pt x="382" y="450"/>
                  </a:lnTo>
                  <a:close/>
                  <a:moveTo>
                    <a:pt x="1640" y="443"/>
                  </a:moveTo>
                  <a:lnTo>
                    <a:pt x="1648" y="450"/>
                  </a:lnTo>
                  <a:lnTo>
                    <a:pt x="1643" y="455"/>
                  </a:lnTo>
                  <a:lnTo>
                    <a:pt x="1636" y="448"/>
                  </a:lnTo>
                  <a:lnTo>
                    <a:pt x="1640" y="443"/>
                  </a:lnTo>
                  <a:close/>
                  <a:moveTo>
                    <a:pt x="367" y="434"/>
                  </a:moveTo>
                  <a:lnTo>
                    <a:pt x="372" y="439"/>
                  </a:lnTo>
                  <a:lnTo>
                    <a:pt x="365" y="446"/>
                  </a:lnTo>
                  <a:lnTo>
                    <a:pt x="359" y="442"/>
                  </a:lnTo>
                  <a:lnTo>
                    <a:pt x="367" y="434"/>
                  </a:lnTo>
                  <a:close/>
                  <a:moveTo>
                    <a:pt x="1653" y="426"/>
                  </a:moveTo>
                  <a:lnTo>
                    <a:pt x="1661" y="433"/>
                  </a:lnTo>
                  <a:lnTo>
                    <a:pt x="1656" y="439"/>
                  </a:lnTo>
                  <a:lnTo>
                    <a:pt x="1649" y="432"/>
                  </a:lnTo>
                  <a:lnTo>
                    <a:pt x="1653" y="426"/>
                  </a:lnTo>
                  <a:close/>
                  <a:moveTo>
                    <a:pt x="354" y="418"/>
                  </a:moveTo>
                  <a:lnTo>
                    <a:pt x="358" y="423"/>
                  </a:lnTo>
                  <a:lnTo>
                    <a:pt x="350" y="430"/>
                  </a:lnTo>
                  <a:lnTo>
                    <a:pt x="346" y="424"/>
                  </a:lnTo>
                  <a:lnTo>
                    <a:pt x="354" y="418"/>
                  </a:lnTo>
                  <a:close/>
                  <a:moveTo>
                    <a:pt x="1667" y="410"/>
                  </a:moveTo>
                  <a:lnTo>
                    <a:pt x="1675" y="417"/>
                  </a:lnTo>
                  <a:lnTo>
                    <a:pt x="1670" y="422"/>
                  </a:lnTo>
                  <a:lnTo>
                    <a:pt x="1662" y="415"/>
                  </a:lnTo>
                  <a:lnTo>
                    <a:pt x="1667" y="410"/>
                  </a:lnTo>
                  <a:close/>
                  <a:moveTo>
                    <a:pt x="342" y="400"/>
                  </a:moveTo>
                  <a:lnTo>
                    <a:pt x="346" y="407"/>
                  </a:lnTo>
                  <a:lnTo>
                    <a:pt x="338" y="413"/>
                  </a:lnTo>
                  <a:lnTo>
                    <a:pt x="334" y="407"/>
                  </a:lnTo>
                  <a:lnTo>
                    <a:pt x="342" y="400"/>
                  </a:lnTo>
                  <a:close/>
                  <a:moveTo>
                    <a:pt x="1681" y="393"/>
                  </a:moveTo>
                  <a:lnTo>
                    <a:pt x="1688" y="400"/>
                  </a:lnTo>
                  <a:lnTo>
                    <a:pt x="1684" y="406"/>
                  </a:lnTo>
                  <a:lnTo>
                    <a:pt x="1676" y="399"/>
                  </a:lnTo>
                  <a:lnTo>
                    <a:pt x="1681" y="393"/>
                  </a:lnTo>
                  <a:close/>
                  <a:moveTo>
                    <a:pt x="328" y="384"/>
                  </a:moveTo>
                  <a:lnTo>
                    <a:pt x="333" y="389"/>
                  </a:lnTo>
                  <a:lnTo>
                    <a:pt x="325" y="396"/>
                  </a:lnTo>
                  <a:lnTo>
                    <a:pt x="321" y="390"/>
                  </a:lnTo>
                  <a:lnTo>
                    <a:pt x="328" y="384"/>
                  </a:lnTo>
                  <a:close/>
                  <a:moveTo>
                    <a:pt x="1694" y="377"/>
                  </a:moveTo>
                  <a:lnTo>
                    <a:pt x="1701" y="384"/>
                  </a:lnTo>
                  <a:lnTo>
                    <a:pt x="1697" y="389"/>
                  </a:lnTo>
                  <a:lnTo>
                    <a:pt x="1689" y="383"/>
                  </a:lnTo>
                  <a:lnTo>
                    <a:pt x="1694" y="377"/>
                  </a:lnTo>
                  <a:close/>
                  <a:moveTo>
                    <a:pt x="315" y="367"/>
                  </a:moveTo>
                  <a:lnTo>
                    <a:pt x="320" y="373"/>
                  </a:lnTo>
                  <a:lnTo>
                    <a:pt x="312" y="379"/>
                  </a:lnTo>
                  <a:lnTo>
                    <a:pt x="308" y="374"/>
                  </a:lnTo>
                  <a:lnTo>
                    <a:pt x="315" y="367"/>
                  </a:lnTo>
                  <a:close/>
                  <a:moveTo>
                    <a:pt x="1706" y="359"/>
                  </a:moveTo>
                  <a:lnTo>
                    <a:pt x="1714" y="365"/>
                  </a:lnTo>
                  <a:lnTo>
                    <a:pt x="1709" y="372"/>
                  </a:lnTo>
                  <a:lnTo>
                    <a:pt x="1701" y="366"/>
                  </a:lnTo>
                  <a:lnTo>
                    <a:pt x="1706" y="359"/>
                  </a:lnTo>
                  <a:close/>
                  <a:moveTo>
                    <a:pt x="302" y="350"/>
                  </a:moveTo>
                  <a:lnTo>
                    <a:pt x="307" y="356"/>
                  </a:lnTo>
                  <a:lnTo>
                    <a:pt x="299" y="363"/>
                  </a:lnTo>
                  <a:lnTo>
                    <a:pt x="294" y="356"/>
                  </a:lnTo>
                  <a:lnTo>
                    <a:pt x="302" y="350"/>
                  </a:lnTo>
                  <a:close/>
                  <a:moveTo>
                    <a:pt x="1719" y="343"/>
                  </a:moveTo>
                  <a:lnTo>
                    <a:pt x="1727" y="348"/>
                  </a:lnTo>
                  <a:lnTo>
                    <a:pt x="1722" y="354"/>
                  </a:lnTo>
                  <a:lnTo>
                    <a:pt x="1715" y="348"/>
                  </a:lnTo>
                  <a:lnTo>
                    <a:pt x="1719" y="343"/>
                  </a:lnTo>
                  <a:close/>
                  <a:moveTo>
                    <a:pt x="290" y="333"/>
                  </a:moveTo>
                  <a:lnTo>
                    <a:pt x="293" y="339"/>
                  </a:lnTo>
                  <a:lnTo>
                    <a:pt x="286" y="345"/>
                  </a:lnTo>
                  <a:lnTo>
                    <a:pt x="282" y="340"/>
                  </a:lnTo>
                  <a:lnTo>
                    <a:pt x="290" y="333"/>
                  </a:lnTo>
                  <a:close/>
                  <a:moveTo>
                    <a:pt x="1731" y="324"/>
                  </a:moveTo>
                  <a:lnTo>
                    <a:pt x="1739" y="331"/>
                  </a:lnTo>
                  <a:lnTo>
                    <a:pt x="1736" y="336"/>
                  </a:lnTo>
                  <a:lnTo>
                    <a:pt x="1734" y="336"/>
                  </a:lnTo>
                  <a:lnTo>
                    <a:pt x="1727" y="331"/>
                  </a:lnTo>
                  <a:lnTo>
                    <a:pt x="1728" y="331"/>
                  </a:lnTo>
                  <a:lnTo>
                    <a:pt x="1728" y="330"/>
                  </a:lnTo>
                  <a:lnTo>
                    <a:pt x="1731" y="324"/>
                  </a:lnTo>
                  <a:close/>
                  <a:moveTo>
                    <a:pt x="277" y="316"/>
                  </a:moveTo>
                  <a:lnTo>
                    <a:pt x="281" y="321"/>
                  </a:lnTo>
                  <a:lnTo>
                    <a:pt x="274" y="328"/>
                  </a:lnTo>
                  <a:lnTo>
                    <a:pt x="269" y="322"/>
                  </a:lnTo>
                  <a:lnTo>
                    <a:pt x="277" y="316"/>
                  </a:lnTo>
                  <a:close/>
                  <a:moveTo>
                    <a:pt x="1743" y="308"/>
                  </a:moveTo>
                  <a:lnTo>
                    <a:pt x="1751" y="314"/>
                  </a:lnTo>
                  <a:lnTo>
                    <a:pt x="1747" y="320"/>
                  </a:lnTo>
                  <a:lnTo>
                    <a:pt x="1739" y="313"/>
                  </a:lnTo>
                  <a:lnTo>
                    <a:pt x="1743" y="308"/>
                  </a:lnTo>
                  <a:close/>
                  <a:moveTo>
                    <a:pt x="265" y="298"/>
                  </a:moveTo>
                  <a:lnTo>
                    <a:pt x="269" y="303"/>
                  </a:lnTo>
                  <a:lnTo>
                    <a:pt x="261" y="310"/>
                  </a:lnTo>
                  <a:lnTo>
                    <a:pt x="257" y="305"/>
                  </a:lnTo>
                  <a:lnTo>
                    <a:pt x="265" y="298"/>
                  </a:lnTo>
                  <a:close/>
                  <a:moveTo>
                    <a:pt x="1756" y="290"/>
                  </a:moveTo>
                  <a:lnTo>
                    <a:pt x="1764" y="297"/>
                  </a:lnTo>
                  <a:lnTo>
                    <a:pt x="1760" y="302"/>
                  </a:lnTo>
                  <a:lnTo>
                    <a:pt x="1752" y="296"/>
                  </a:lnTo>
                  <a:lnTo>
                    <a:pt x="1756" y="290"/>
                  </a:lnTo>
                  <a:close/>
                  <a:moveTo>
                    <a:pt x="253" y="281"/>
                  </a:moveTo>
                  <a:lnTo>
                    <a:pt x="257" y="286"/>
                  </a:lnTo>
                  <a:lnTo>
                    <a:pt x="249" y="292"/>
                  </a:lnTo>
                  <a:lnTo>
                    <a:pt x="246" y="289"/>
                  </a:lnTo>
                  <a:lnTo>
                    <a:pt x="247" y="291"/>
                  </a:lnTo>
                  <a:lnTo>
                    <a:pt x="244" y="287"/>
                  </a:lnTo>
                  <a:lnTo>
                    <a:pt x="253" y="281"/>
                  </a:lnTo>
                  <a:close/>
                  <a:moveTo>
                    <a:pt x="1767" y="273"/>
                  </a:moveTo>
                  <a:lnTo>
                    <a:pt x="1775" y="278"/>
                  </a:lnTo>
                  <a:lnTo>
                    <a:pt x="1772" y="285"/>
                  </a:lnTo>
                  <a:lnTo>
                    <a:pt x="1764" y="279"/>
                  </a:lnTo>
                  <a:lnTo>
                    <a:pt x="1767" y="273"/>
                  </a:lnTo>
                  <a:close/>
                  <a:moveTo>
                    <a:pt x="242" y="263"/>
                  </a:moveTo>
                  <a:lnTo>
                    <a:pt x="246" y="269"/>
                  </a:lnTo>
                  <a:lnTo>
                    <a:pt x="237" y="275"/>
                  </a:lnTo>
                  <a:lnTo>
                    <a:pt x="233" y="268"/>
                  </a:lnTo>
                  <a:lnTo>
                    <a:pt x="242" y="263"/>
                  </a:lnTo>
                  <a:close/>
                  <a:moveTo>
                    <a:pt x="1779" y="255"/>
                  </a:moveTo>
                  <a:lnTo>
                    <a:pt x="1787" y="261"/>
                  </a:lnTo>
                  <a:lnTo>
                    <a:pt x="1784" y="267"/>
                  </a:lnTo>
                  <a:lnTo>
                    <a:pt x="1776" y="262"/>
                  </a:lnTo>
                  <a:lnTo>
                    <a:pt x="1779" y="255"/>
                  </a:lnTo>
                  <a:close/>
                  <a:moveTo>
                    <a:pt x="231" y="245"/>
                  </a:moveTo>
                  <a:lnTo>
                    <a:pt x="234" y="251"/>
                  </a:lnTo>
                  <a:lnTo>
                    <a:pt x="225" y="256"/>
                  </a:lnTo>
                  <a:lnTo>
                    <a:pt x="222" y="251"/>
                  </a:lnTo>
                  <a:lnTo>
                    <a:pt x="231" y="245"/>
                  </a:lnTo>
                  <a:close/>
                  <a:moveTo>
                    <a:pt x="1790" y="238"/>
                  </a:moveTo>
                  <a:lnTo>
                    <a:pt x="1799" y="243"/>
                  </a:lnTo>
                  <a:lnTo>
                    <a:pt x="1796" y="248"/>
                  </a:lnTo>
                  <a:lnTo>
                    <a:pt x="1787" y="243"/>
                  </a:lnTo>
                  <a:lnTo>
                    <a:pt x="1790" y="238"/>
                  </a:lnTo>
                  <a:close/>
                  <a:moveTo>
                    <a:pt x="219" y="228"/>
                  </a:moveTo>
                  <a:lnTo>
                    <a:pt x="223" y="233"/>
                  </a:lnTo>
                  <a:lnTo>
                    <a:pt x="214" y="239"/>
                  </a:lnTo>
                  <a:lnTo>
                    <a:pt x="210" y="233"/>
                  </a:lnTo>
                  <a:lnTo>
                    <a:pt x="219" y="228"/>
                  </a:lnTo>
                  <a:close/>
                  <a:moveTo>
                    <a:pt x="1803" y="220"/>
                  </a:moveTo>
                  <a:lnTo>
                    <a:pt x="1811" y="225"/>
                  </a:lnTo>
                  <a:lnTo>
                    <a:pt x="1807" y="231"/>
                  </a:lnTo>
                  <a:lnTo>
                    <a:pt x="1798" y="225"/>
                  </a:lnTo>
                  <a:lnTo>
                    <a:pt x="1803" y="220"/>
                  </a:lnTo>
                  <a:close/>
                  <a:moveTo>
                    <a:pt x="208" y="209"/>
                  </a:moveTo>
                  <a:lnTo>
                    <a:pt x="211" y="216"/>
                  </a:lnTo>
                  <a:lnTo>
                    <a:pt x="202" y="221"/>
                  </a:lnTo>
                  <a:lnTo>
                    <a:pt x="199" y="214"/>
                  </a:lnTo>
                  <a:lnTo>
                    <a:pt x="208" y="209"/>
                  </a:lnTo>
                  <a:close/>
                  <a:moveTo>
                    <a:pt x="1814" y="201"/>
                  </a:moveTo>
                  <a:lnTo>
                    <a:pt x="1822" y="207"/>
                  </a:lnTo>
                  <a:lnTo>
                    <a:pt x="1819" y="213"/>
                  </a:lnTo>
                  <a:lnTo>
                    <a:pt x="1810" y="208"/>
                  </a:lnTo>
                  <a:lnTo>
                    <a:pt x="1814" y="201"/>
                  </a:lnTo>
                  <a:close/>
                  <a:moveTo>
                    <a:pt x="196" y="191"/>
                  </a:moveTo>
                  <a:lnTo>
                    <a:pt x="200" y="197"/>
                  </a:lnTo>
                  <a:lnTo>
                    <a:pt x="191" y="202"/>
                  </a:lnTo>
                  <a:lnTo>
                    <a:pt x="187" y="197"/>
                  </a:lnTo>
                  <a:lnTo>
                    <a:pt x="196" y="191"/>
                  </a:lnTo>
                  <a:close/>
                  <a:moveTo>
                    <a:pt x="1826" y="184"/>
                  </a:moveTo>
                  <a:lnTo>
                    <a:pt x="1834" y="189"/>
                  </a:lnTo>
                  <a:lnTo>
                    <a:pt x="1830" y="195"/>
                  </a:lnTo>
                  <a:lnTo>
                    <a:pt x="1821" y="189"/>
                  </a:lnTo>
                  <a:lnTo>
                    <a:pt x="1826" y="184"/>
                  </a:lnTo>
                  <a:close/>
                  <a:moveTo>
                    <a:pt x="185" y="174"/>
                  </a:moveTo>
                  <a:lnTo>
                    <a:pt x="188" y="179"/>
                  </a:lnTo>
                  <a:lnTo>
                    <a:pt x="179" y="185"/>
                  </a:lnTo>
                  <a:lnTo>
                    <a:pt x="176" y="179"/>
                  </a:lnTo>
                  <a:lnTo>
                    <a:pt x="185" y="174"/>
                  </a:lnTo>
                  <a:close/>
                  <a:moveTo>
                    <a:pt x="1838" y="166"/>
                  </a:moveTo>
                  <a:lnTo>
                    <a:pt x="1845" y="172"/>
                  </a:lnTo>
                  <a:lnTo>
                    <a:pt x="1841" y="177"/>
                  </a:lnTo>
                  <a:lnTo>
                    <a:pt x="1833" y="172"/>
                  </a:lnTo>
                  <a:lnTo>
                    <a:pt x="1838" y="166"/>
                  </a:lnTo>
                  <a:close/>
                  <a:moveTo>
                    <a:pt x="171" y="155"/>
                  </a:moveTo>
                  <a:lnTo>
                    <a:pt x="173" y="156"/>
                  </a:lnTo>
                  <a:lnTo>
                    <a:pt x="176" y="162"/>
                  </a:lnTo>
                  <a:lnTo>
                    <a:pt x="167" y="167"/>
                  </a:lnTo>
                  <a:lnTo>
                    <a:pt x="164" y="162"/>
                  </a:lnTo>
                  <a:lnTo>
                    <a:pt x="165" y="162"/>
                  </a:lnTo>
                  <a:lnTo>
                    <a:pt x="164" y="161"/>
                  </a:lnTo>
                  <a:lnTo>
                    <a:pt x="171" y="155"/>
                  </a:lnTo>
                  <a:close/>
                  <a:moveTo>
                    <a:pt x="1850" y="149"/>
                  </a:moveTo>
                  <a:lnTo>
                    <a:pt x="1857" y="154"/>
                  </a:lnTo>
                  <a:lnTo>
                    <a:pt x="1853" y="160"/>
                  </a:lnTo>
                  <a:lnTo>
                    <a:pt x="1845" y="154"/>
                  </a:lnTo>
                  <a:lnTo>
                    <a:pt x="1850" y="149"/>
                  </a:lnTo>
                  <a:close/>
                  <a:moveTo>
                    <a:pt x="159" y="139"/>
                  </a:moveTo>
                  <a:lnTo>
                    <a:pt x="164" y="144"/>
                  </a:lnTo>
                  <a:lnTo>
                    <a:pt x="156" y="150"/>
                  </a:lnTo>
                  <a:lnTo>
                    <a:pt x="152" y="144"/>
                  </a:lnTo>
                  <a:lnTo>
                    <a:pt x="159" y="139"/>
                  </a:lnTo>
                  <a:close/>
                  <a:moveTo>
                    <a:pt x="1862" y="131"/>
                  </a:moveTo>
                  <a:lnTo>
                    <a:pt x="1870" y="136"/>
                  </a:lnTo>
                  <a:lnTo>
                    <a:pt x="1865" y="142"/>
                  </a:lnTo>
                  <a:lnTo>
                    <a:pt x="1857" y="136"/>
                  </a:lnTo>
                  <a:lnTo>
                    <a:pt x="1862" y="131"/>
                  </a:lnTo>
                  <a:close/>
                  <a:moveTo>
                    <a:pt x="147" y="121"/>
                  </a:moveTo>
                  <a:lnTo>
                    <a:pt x="152" y="127"/>
                  </a:lnTo>
                  <a:lnTo>
                    <a:pt x="144" y="132"/>
                  </a:lnTo>
                  <a:lnTo>
                    <a:pt x="140" y="127"/>
                  </a:lnTo>
                  <a:lnTo>
                    <a:pt x="147" y="121"/>
                  </a:lnTo>
                  <a:close/>
                  <a:moveTo>
                    <a:pt x="1874" y="113"/>
                  </a:moveTo>
                  <a:lnTo>
                    <a:pt x="1882" y="119"/>
                  </a:lnTo>
                  <a:lnTo>
                    <a:pt x="1877" y="124"/>
                  </a:lnTo>
                  <a:lnTo>
                    <a:pt x="1870" y="119"/>
                  </a:lnTo>
                  <a:lnTo>
                    <a:pt x="1874" y="113"/>
                  </a:lnTo>
                  <a:close/>
                  <a:moveTo>
                    <a:pt x="135" y="103"/>
                  </a:moveTo>
                  <a:lnTo>
                    <a:pt x="138" y="109"/>
                  </a:lnTo>
                  <a:lnTo>
                    <a:pt x="131" y="114"/>
                  </a:lnTo>
                  <a:lnTo>
                    <a:pt x="127" y="109"/>
                  </a:lnTo>
                  <a:lnTo>
                    <a:pt x="135" y="103"/>
                  </a:lnTo>
                  <a:close/>
                  <a:moveTo>
                    <a:pt x="1887" y="97"/>
                  </a:moveTo>
                  <a:lnTo>
                    <a:pt x="1894" y="102"/>
                  </a:lnTo>
                  <a:lnTo>
                    <a:pt x="1893" y="105"/>
                  </a:lnTo>
                  <a:lnTo>
                    <a:pt x="1890" y="107"/>
                  </a:lnTo>
                  <a:lnTo>
                    <a:pt x="1883" y="101"/>
                  </a:lnTo>
                  <a:lnTo>
                    <a:pt x="1887" y="97"/>
                  </a:lnTo>
                  <a:close/>
                  <a:moveTo>
                    <a:pt x="1886" y="96"/>
                  </a:moveTo>
                  <a:lnTo>
                    <a:pt x="1885" y="98"/>
                  </a:lnTo>
                  <a:lnTo>
                    <a:pt x="1886" y="96"/>
                  </a:lnTo>
                  <a:close/>
                  <a:moveTo>
                    <a:pt x="122" y="86"/>
                  </a:moveTo>
                  <a:lnTo>
                    <a:pt x="126" y="91"/>
                  </a:lnTo>
                  <a:lnTo>
                    <a:pt x="119" y="98"/>
                  </a:lnTo>
                  <a:lnTo>
                    <a:pt x="114" y="93"/>
                  </a:lnTo>
                  <a:lnTo>
                    <a:pt x="122" y="86"/>
                  </a:lnTo>
                  <a:close/>
                  <a:moveTo>
                    <a:pt x="1895" y="84"/>
                  </a:moveTo>
                  <a:lnTo>
                    <a:pt x="1887" y="97"/>
                  </a:lnTo>
                  <a:lnTo>
                    <a:pt x="1886" y="96"/>
                  </a:lnTo>
                  <a:lnTo>
                    <a:pt x="1895" y="84"/>
                  </a:lnTo>
                  <a:close/>
                  <a:moveTo>
                    <a:pt x="1899" y="78"/>
                  </a:moveTo>
                  <a:lnTo>
                    <a:pt x="1907" y="85"/>
                  </a:lnTo>
                  <a:lnTo>
                    <a:pt x="1903" y="90"/>
                  </a:lnTo>
                  <a:lnTo>
                    <a:pt x="1895" y="84"/>
                  </a:lnTo>
                  <a:lnTo>
                    <a:pt x="1896" y="83"/>
                  </a:lnTo>
                  <a:lnTo>
                    <a:pt x="1895" y="84"/>
                  </a:lnTo>
                  <a:lnTo>
                    <a:pt x="1899" y="78"/>
                  </a:lnTo>
                  <a:close/>
                  <a:moveTo>
                    <a:pt x="110" y="68"/>
                  </a:moveTo>
                  <a:lnTo>
                    <a:pt x="114" y="74"/>
                  </a:lnTo>
                  <a:lnTo>
                    <a:pt x="107" y="80"/>
                  </a:lnTo>
                  <a:lnTo>
                    <a:pt x="102" y="75"/>
                  </a:lnTo>
                  <a:lnTo>
                    <a:pt x="110" y="68"/>
                  </a:lnTo>
                  <a:close/>
                  <a:moveTo>
                    <a:pt x="1912" y="62"/>
                  </a:moveTo>
                  <a:lnTo>
                    <a:pt x="1920" y="69"/>
                  </a:lnTo>
                  <a:lnTo>
                    <a:pt x="1919" y="72"/>
                  </a:lnTo>
                  <a:lnTo>
                    <a:pt x="1916" y="74"/>
                  </a:lnTo>
                  <a:lnTo>
                    <a:pt x="1908" y="67"/>
                  </a:lnTo>
                  <a:lnTo>
                    <a:pt x="1911" y="64"/>
                  </a:lnTo>
                  <a:lnTo>
                    <a:pt x="1912" y="62"/>
                  </a:lnTo>
                  <a:close/>
                  <a:moveTo>
                    <a:pt x="95" y="52"/>
                  </a:moveTo>
                  <a:lnTo>
                    <a:pt x="100" y="57"/>
                  </a:lnTo>
                  <a:lnTo>
                    <a:pt x="92" y="65"/>
                  </a:lnTo>
                  <a:lnTo>
                    <a:pt x="87" y="60"/>
                  </a:lnTo>
                  <a:lnTo>
                    <a:pt x="95" y="52"/>
                  </a:lnTo>
                  <a:close/>
                  <a:moveTo>
                    <a:pt x="1928" y="46"/>
                  </a:moveTo>
                  <a:lnTo>
                    <a:pt x="1935" y="54"/>
                  </a:lnTo>
                  <a:lnTo>
                    <a:pt x="1931" y="60"/>
                  </a:lnTo>
                  <a:lnTo>
                    <a:pt x="1923" y="52"/>
                  </a:lnTo>
                  <a:lnTo>
                    <a:pt x="1928" y="46"/>
                  </a:lnTo>
                  <a:close/>
                  <a:moveTo>
                    <a:pt x="80" y="38"/>
                  </a:moveTo>
                  <a:lnTo>
                    <a:pt x="85" y="42"/>
                  </a:lnTo>
                  <a:lnTo>
                    <a:pt x="77" y="50"/>
                  </a:lnTo>
                  <a:lnTo>
                    <a:pt x="73" y="45"/>
                  </a:lnTo>
                  <a:lnTo>
                    <a:pt x="80" y="38"/>
                  </a:lnTo>
                  <a:close/>
                  <a:moveTo>
                    <a:pt x="1944" y="32"/>
                  </a:moveTo>
                  <a:lnTo>
                    <a:pt x="1951" y="40"/>
                  </a:lnTo>
                  <a:lnTo>
                    <a:pt x="1946" y="44"/>
                  </a:lnTo>
                  <a:lnTo>
                    <a:pt x="1945" y="44"/>
                  </a:lnTo>
                  <a:lnTo>
                    <a:pt x="1938" y="36"/>
                  </a:lnTo>
                  <a:lnTo>
                    <a:pt x="1939" y="36"/>
                  </a:lnTo>
                  <a:lnTo>
                    <a:pt x="1944" y="32"/>
                  </a:lnTo>
                  <a:close/>
                  <a:moveTo>
                    <a:pt x="62" y="24"/>
                  </a:moveTo>
                  <a:lnTo>
                    <a:pt x="67" y="29"/>
                  </a:lnTo>
                  <a:lnTo>
                    <a:pt x="62" y="38"/>
                  </a:lnTo>
                  <a:lnTo>
                    <a:pt x="56" y="33"/>
                  </a:lnTo>
                  <a:lnTo>
                    <a:pt x="62" y="24"/>
                  </a:lnTo>
                  <a:close/>
                  <a:moveTo>
                    <a:pt x="1963" y="20"/>
                  </a:moveTo>
                  <a:lnTo>
                    <a:pt x="1967" y="29"/>
                  </a:lnTo>
                  <a:lnTo>
                    <a:pt x="1961" y="32"/>
                  </a:lnTo>
                  <a:lnTo>
                    <a:pt x="1956" y="23"/>
                  </a:lnTo>
                  <a:lnTo>
                    <a:pt x="1963" y="20"/>
                  </a:lnTo>
                  <a:close/>
                  <a:moveTo>
                    <a:pt x="42" y="13"/>
                  </a:moveTo>
                  <a:lnTo>
                    <a:pt x="45" y="15"/>
                  </a:lnTo>
                  <a:lnTo>
                    <a:pt x="47" y="16"/>
                  </a:lnTo>
                  <a:lnTo>
                    <a:pt x="46" y="15"/>
                  </a:lnTo>
                  <a:lnTo>
                    <a:pt x="50" y="17"/>
                  </a:lnTo>
                  <a:lnTo>
                    <a:pt x="44" y="25"/>
                  </a:lnTo>
                  <a:lnTo>
                    <a:pt x="41" y="23"/>
                  </a:lnTo>
                  <a:lnTo>
                    <a:pt x="39" y="22"/>
                  </a:lnTo>
                  <a:lnTo>
                    <a:pt x="42" y="13"/>
                  </a:lnTo>
                  <a:close/>
                  <a:moveTo>
                    <a:pt x="1982" y="10"/>
                  </a:moveTo>
                  <a:lnTo>
                    <a:pt x="1986" y="19"/>
                  </a:lnTo>
                  <a:lnTo>
                    <a:pt x="1980" y="22"/>
                  </a:lnTo>
                  <a:lnTo>
                    <a:pt x="1976" y="13"/>
                  </a:lnTo>
                  <a:lnTo>
                    <a:pt x="1982" y="10"/>
                  </a:lnTo>
                  <a:close/>
                  <a:moveTo>
                    <a:pt x="22" y="6"/>
                  </a:moveTo>
                  <a:lnTo>
                    <a:pt x="29" y="8"/>
                  </a:lnTo>
                  <a:lnTo>
                    <a:pt x="25" y="17"/>
                  </a:lnTo>
                  <a:lnTo>
                    <a:pt x="19" y="15"/>
                  </a:lnTo>
                  <a:lnTo>
                    <a:pt x="22" y="6"/>
                  </a:lnTo>
                  <a:close/>
                  <a:moveTo>
                    <a:pt x="2004" y="5"/>
                  </a:moveTo>
                  <a:lnTo>
                    <a:pt x="2006" y="15"/>
                  </a:lnTo>
                  <a:lnTo>
                    <a:pt x="1999" y="17"/>
                  </a:lnTo>
                  <a:lnTo>
                    <a:pt x="1997" y="7"/>
                  </a:lnTo>
                  <a:lnTo>
                    <a:pt x="2004" y="5"/>
                  </a:lnTo>
                  <a:close/>
                  <a:moveTo>
                    <a:pt x="1" y="0"/>
                  </a:moveTo>
                  <a:lnTo>
                    <a:pt x="8" y="1"/>
                  </a:lnTo>
                  <a:lnTo>
                    <a:pt x="7" y="11"/>
                  </a:lnTo>
                  <a:lnTo>
                    <a:pt x="0" y="10"/>
                  </a:lnTo>
                  <a:lnTo>
                    <a:pt x="1" y="0"/>
                  </a:lnTo>
                  <a:close/>
                </a:path>
              </a:pathLst>
            </a:custGeom>
            <a:solidFill>
              <a:srgbClr val="00FF00"/>
            </a:solidFill>
            <a:ln w="0">
              <a:solidFill>
                <a:srgbClr val="00FF00"/>
              </a:solidFill>
              <a:round/>
              <a:headEnd/>
              <a:tailEnd/>
            </a:ln>
          </p:spPr>
          <p:txBody>
            <a:bodyPr>
              <a:prstTxWarp prst="textNoShape">
                <a:avLst/>
              </a:prstTxWarp>
            </a:bodyPr>
            <a:lstStyle/>
            <a:p>
              <a:endParaRPr lang="en-US"/>
            </a:p>
          </p:txBody>
        </p:sp>
        <p:sp>
          <p:nvSpPr>
            <p:cNvPr id="75927" name="Freeform 546"/>
            <p:cNvSpPr>
              <a:spLocks noEditPoints="1"/>
            </p:cNvSpPr>
            <p:nvPr/>
          </p:nvSpPr>
          <p:spPr bwMode="auto">
            <a:xfrm>
              <a:off x="706966" y="4726992"/>
              <a:ext cx="1978258" cy="585950"/>
            </a:xfrm>
            <a:custGeom>
              <a:avLst/>
              <a:gdLst>
                <a:gd name="T0" fmla="*/ 978 w 2012"/>
                <a:gd name="T1" fmla="*/ 514 h 526"/>
                <a:gd name="T2" fmla="*/ 1080 w 2012"/>
                <a:gd name="T3" fmla="*/ 523 h 526"/>
                <a:gd name="T4" fmla="*/ 950 w 2012"/>
                <a:gd name="T5" fmla="*/ 523 h 526"/>
                <a:gd name="T6" fmla="*/ 1106 w 2012"/>
                <a:gd name="T7" fmla="*/ 511 h 526"/>
                <a:gd name="T8" fmla="*/ 896 w 2012"/>
                <a:gd name="T9" fmla="*/ 509 h 526"/>
                <a:gd name="T10" fmla="*/ 862 w 2012"/>
                <a:gd name="T11" fmla="*/ 506 h 526"/>
                <a:gd name="T12" fmla="*/ 1195 w 2012"/>
                <a:gd name="T13" fmla="*/ 512 h 526"/>
                <a:gd name="T14" fmla="*/ 835 w 2012"/>
                <a:gd name="T15" fmla="*/ 514 h 526"/>
                <a:gd name="T16" fmla="*/ 780 w 2012"/>
                <a:gd name="T17" fmla="*/ 505 h 526"/>
                <a:gd name="T18" fmla="*/ 1241 w 2012"/>
                <a:gd name="T19" fmla="*/ 494 h 526"/>
                <a:gd name="T20" fmla="*/ 735 w 2012"/>
                <a:gd name="T21" fmla="*/ 485 h 526"/>
                <a:gd name="T22" fmla="*/ 735 w 2012"/>
                <a:gd name="T23" fmla="*/ 485 h 526"/>
                <a:gd name="T24" fmla="*/ 703 w 2012"/>
                <a:gd name="T25" fmla="*/ 477 h 526"/>
                <a:gd name="T26" fmla="*/ 1357 w 2012"/>
                <a:gd name="T27" fmla="*/ 477 h 526"/>
                <a:gd name="T28" fmla="*/ 677 w 2012"/>
                <a:gd name="T29" fmla="*/ 470 h 526"/>
                <a:gd name="T30" fmla="*/ 654 w 2012"/>
                <a:gd name="T31" fmla="*/ 473 h 526"/>
                <a:gd name="T32" fmla="*/ 625 w 2012"/>
                <a:gd name="T33" fmla="*/ 452 h 526"/>
                <a:gd name="T34" fmla="*/ 1402 w 2012"/>
                <a:gd name="T35" fmla="*/ 460 h 526"/>
                <a:gd name="T36" fmla="*/ 1432 w 2012"/>
                <a:gd name="T37" fmla="*/ 449 h 526"/>
                <a:gd name="T38" fmla="*/ 1429 w 2012"/>
                <a:gd name="T39" fmla="*/ 439 h 526"/>
                <a:gd name="T40" fmla="*/ 591 w 2012"/>
                <a:gd name="T41" fmla="*/ 451 h 526"/>
                <a:gd name="T42" fmla="*/ 553 w 2012"/>
                <a:gd name="T43" fmla="*/ 434 h 526"/>
                <a:gd name="T44" fmla="*/ 1458 w 2012"/>
                <a:gd name="T45" fmla="*/ 437 h 526"/>
                <a:gd name="T46" fmla="*/ 1500 w 2012"/>
                <a:gd name="T47" fmla="*/ 416 h 526"/>
                <a:gd name="T48" fmla="*/ 503 w 2012"/>
                <a:gd name="T49" fmla="*/ 407 h 526"/>
                <a:gd name="T50" fmla="*/ 477 w 2012"/>
                <a:gd name="T51" fmla="*/ 391 h 526"/>
                <a:gd name="T52" fmla="*/ 1531 w 2012"/>
                <a:gd name="T53" fmla="*/ 400 h 526"/>
                <a:gd name="T54" fmla="*/ 1571 w 2012"/>
                <a:gd name="T55" fmla="*/ 374 h 526"/>
                <a:gd name="T56" fmla="*/ 457 w 2012"/>
                <a:gd name="T57" fmla="*/ 367 h 526"/>
                <a:gd name="T58" fmla="*/ 419 w 2012"/>
                <a:gd name="T59" fmla="*/ 340 h 526"/>
                <a:gd name="T60" fmla="*/ 1599 w 2012"/>
                <a:gd name="T61" fmla="*/ 355 h 526"/>
                <a:gd name="T62" fmla="*/ 1631 w 2012"/>
                <a:gd name="T63" fmla="*/ 318 h 526"/>
                <a:gd name="T64" fmla="*/ 375 w 2012"/>
                <a:gd name="T65" fmla="*/ 306 h 526"/>
                <a:gd name="T66" fmla="*/ 1673 w 2012"/>
                <a:gd name="T67" fmla="*/ 282 h 526"/>
                <a:gd name="T68" fmla="*/ 1705 w 2012"/>
                <a:gd name="T69" fmla="*/ 266 h 526"/>
                <a:gd name="T70" fmla="*/ 323 w 2012"/>
                <a:gd name="T71" fmla="*/ 273 h 526"/>
                <a:gd name="T72" fmla="*/ 283 w 2012"/>
                <a:gd name="T73" fmla="*/ 236 h 526"/>
                <a:gd name="T74" fmla="*/ 1716 w 2012"/>
                <a:gd name="T75" fmla="*/ 239 h 526"/>
                <a:gd name="T76" fmla="*/ 1750 w 2012"/>
                <a:gd name="T77" fmla="*/ 206 h 526"/>
                <a:gd name="T78" fmla="*/ 257 w 2012"/>
                <a:gd name="T79" fmla="*/ 194 h 526"/>
                <a:gd name="T80" fmla="*/ 1788 w 2012"/>
                <a:gd name="T81" fmla="*/ 167 h 526"/>
                <a:gd name="T82" fmla="*/ 1788 w 2012"/>
                <a:gd name="T83" fmla="*/ 167 h 526"/>
                <a:gd name="T84" fmla="*/ 202 w 2012"/>
                <a:gd name="T85" fmla="*/ 134 h 526"/>
                <a:gd name="T86" fmla="*/ 184 w 2012"/>
                <a:gd name="T87" fmla="*/ 114 h 526"/>
                <a:gd name="T88" fmla="*/ 1837 w 2012"/>
                <a:gd name="T89" fmla="*/ 130 h 526"/>
                <a:gd name="T90" fmla="*/ 1863 w 2012"/>
                <a:gd name="T91" fmla="*/ 89 h 526"/>
                <a:gd name="T92" fmla="*/ 145 w 2012"/>
                <a:gd name="T93" fmla="*/ 76 h 526"/>
                <a:gd name="T94" fmla="*/ 1904 w 2012"/>
                <a:gd name="T95" fmla="*/ 50 h 526"/>
                <a:gd name="T96" fmla="*/ 1904 w 2012"/>
                <a:gd name="T97" fmla="*/ 50 h 526"/>
                <a:gd name="T98" fmla="*/ 1933 w 2012"/>
                <a:gd name="T99" fmla="*/ 32 h 526"/>
                <a:gd name="T100" fmla="*/ 91 w 2012"/>
                <a:gd name="T101" fmla="*/ 45 h 526"/>
                <a:gd name="T102" fmla="*/ 56 w 2012"/>
                <a:gd name="T103" fmla="*/ 24 h 526"/>
                <a:gd name="T104" fmla="*/ 1976 w 2012"/>
                <a:gd name="T105" fmla="*/ 11 h 526"/>
                <a:gd name="T106" fmla="*/ 1965 w 2012"/>
                <a:gd name="T107" fmla="*/ 14 h 526"/>
                <a:gd name="T108" fmla="*/ 45 w 2012"/>
                <a:gd name="T109" fmla="*/ 20 h 526"/>
                <a:gd name="T110" fmla="*/ 2010 w 2012"/>
                <a:gd name="T111" fmla="*/ 3 h 526"/>
                <a:gd name="T112" fmla="*/ 0 w 2012"/>
                <a:gd name="T113" fmla="*/ 10 h 5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2"/>
                <a:gd name="T172" fmla="*/ 0 h 526"/>
                <a:gd name="T173" fmla="*/ 2012 w 2012"/>
                <a:gd name="T174" fmla="*/ 526 h 5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2" h="526">
                  <a:moveTo>
                    <a:pt x="1025" y="514"/>
                  </a:moveTo>
                  <a:lnTo>
                    <a:pt x="1033" y="514"/>
                  </a:lnTo>
                  <a:lnTo>
                    <a:pt x="1033" y="525"/>
                  </a:lnTo>
                  <a:lnTo>
                    <a:pt x="1025" y="525"/>
                  </a:lnTo>
                  <a:lnTo>
                    <a:pt x="1025" y="514"/>
                  </a:lnTo>
                  <a:close/>
                  <a:moveTo>
                    <a:pt x="978" y="514"/>
                  </a:moveTo>
                  <a:lnTo>
                    <a:pt x="999" y="515"/>
                  </a:lnTo>
                  <a:lnTo>
                    <a:pt x="999" y="526"/>
                  </a:lnTo>
                  <a:lnTo>
                    <a:pt x="978" y="525"/>
                  </a:lnTo>
                  <a:lnTo>
                    <a:pt x="978" y="514"/>
                  </a:lnTo>
                  <a:close/>
                  <a:moveTo>
                    <a:pt x="1080" y="512"/>
                  </a:moveTo>
                  <a:lnTo>
                    <a:pt x="1080" y="523"/>
                  </a:lnTo>
                  <a:lnTo>
                    <a:pt x="1059" y="524"/>
                  </a:lnTo>
                  <a:lnTo>
                    <a:pt x="1059" y="513"/>
                  </a:lnTo>
                  <a:lnTo>
                    <a:pt x="1080" y="512"/>
                  </a:lnTo>
                  <a:close/>
                  <a:moveTo>
                    <a:pt x="944" y="512"/>
                  </a:moveTo>
                  <a:lnTo>
                    <a:pt x="950" y="512"/>
                  </a:lnTo>
                  <a:lnTo>
                    <a:pt x="950" y="523"/>
                  </a:lnTo>
                  <a:lnTo>
                    <a:pt x="944" y="523"/>
                  </a:lnTo>
                  <a:lnTo>
                    <a:pt x="944" y="512"/>
                  </a:lnTo>
                  <a:close/>
                  <a:moveTo>
                    <a:pt x="1113" y="509"/>
                  </a:moveTo>
                  <a:lnTo>
                    <a:pt x="1114" y="519"/>
                  </a:lnTo>
                  <a:lnTo>
                    <a:pt x="1107" y="520"/>
                  </a:lnTo>
                  <a:lnTo>
                    <a:pt x="1106" y="511"/>
                  </a:lnTo>
                  <a:lnTo>
                    <a:pt x="1113" y="509"/>
                  </a:lnTo>
                  <a:close/>
                  <a:moveTo>
                    <a:pt x="896" y="509"/>
                  </a:moveTo>
                  <a:lnTo>
                    <a:pt x="917" y="511"/>
                  </a:lnTo>
                  <a:lnTo>
                    <a:pt x="916" y="520"/>
                  </a:lnTo>
                  <a:lnTo>
                    <a:pt x="895" y="519"/>
                  </a:lnTo>
                  <a:lnTo>
                    <a:pt x="896" y="509"/>
                  </a:lnTo>
                  <a:close/>
                  <a:moveTo>
                    <a:pt x="1161" y="506"/>
                  </a:moveTo>
                  <a:lnTo>
                    <a:pt x="1162" y="516"/>
                  </a:lnTo>
                  <a:lnTo>
                    <a:pt x="1141" y="517"/>
                  </a:lnTo>
                  <a:lnTo>
                    <a:pt x="1140" y="507"/>
                  </a:lnTo>
                  <a:lnTo>
                    <a:pt x="1161" y="506"/>
                  </a:lnTo>
                  <a:close/>
                  <a:moveTo>
                    <a:pt x="862" y="506"/>
                  </a:moveTo>
                  <a:lnTo>
                    <a:pt x="870" y="507"/>
                  </a:lnTo>
                  <a:lnTo>
                    <a:pt x="869" y="517"/>
                  </a:lnTo>
                  <a:lnTo>
                    <a:pt x="861" y="516"/>
                  </a:lnTo>
                  <a:lnTo>
                    <a:pt x="862" y="506"/>
                  </a:lnTo>
                  <a:close/>
                  <a:moveTo>
                    <a:pt x="1194" y="502"/>
                  </a:moveTo>
                  <a:lnTo>
                    <a:pt x="1195" y="512"/>
                  </a:lnTo>
                  <a:lnTo>
                    <a:pt x="1189" y="513"/>
                  </a:lnTo>
                  <a:lnTo>
                    <a:pt x="1187" y="503"/>
                  </a:lnTo>
                  <a:lnTo>
                    <a:pt x="1194" y="502"/>
                  </a:lnTo>
                  <a:close/>
                  <a:moveTo>
                    <a:pt x="815" y="501"/>
                  </a:moveTo>
                  <a:lnTo>
                    <a:pt x="836" y="504"/>
                  </a:lnTo>
                  <a:lnTo>
                    <a:pt x="835" y="514"/>
                  </a:lnTo>
                  <a:lnTo>
                    <a:pt x="814" y="511"/>
                  </a:lnTo>
                  <a:lnTo>
                    <a:pt x="815" y="501"/>
                  </a:lnTo>
                  <a:close/>
                  <a:moveTo>
                    <a:pt x="781" y="495"/>
                  </a:moveTo>
                  <a:lnTo>
                    <a:pt x="789" y="496"/>
                  </a:lnTo>
                  <a:lnTo>
                    <a:pt x="788" y="506"/>
                  </a:lnTo>
                  <a:lnTo>
                    <a:pt x="780" y="505"/>
                  </a:lnTo>
                  <a:lnTo>
                    <a:pt x="781" y="495"/>
                  </a:lnTo>
                  <a:close/>
                  <a:moveTo>
                    <a:pt x="1241" y="494"/>
                  </a:moveTo>
                  <a:lnTo>
                    <a:pt x="1242" y="504"/>
                  </a:lnTo>
                  <a:lnTo>
                    <a:pt x="1221" y="507"/>
                  </a:lnTo>
                  <a:lnTo>
                    <a:pt x="1220" y="497"/>
                  </a:lnTo>
                  <a:lnTo>
                    <a:pt x="1241" y="494"/>
                  </a:lnTo>
                  <a:close/>
                  <a:moveTo>
                    <a:pt x="1274" y="487"/>
                  </a:moveTo>
                  <a:lnTo>
                    <a:pt x="1276" y="497"/>
                  </a:lnTo>
                  <a:lnTo>
                    <a:pt x="1270" y="500"/>
                  </a:lnTo>
                  <a:lnTo>
                    <a:pt x="1268" y="490"/>
                  </a:lnTo>
                  <a:lnTo>
                    <a:pt x="1274" y="487"/>
                  </a:lnTo>
                  <a:close/>
                  <a:moveTo>
                    <a:pt x="735" y="485"/>
                  </a:moveTo>
                  <a:lnTo>
                    <a:pt x="749" y="490"/>
                  </a:lnTo>
                  <a:lnTo>
                    <a:pt x="756" y="491"/>
                  </a:lnTo>
                  <a:lnTo>
                    <a:pt x="754" y="501"/>
                  </a:lnTo>
                  <a:lnTo>
                    <a:pt x="747" y="500"/>
                  </a:lnTo>
                  <a:lnTo>
                    <a:pt x="733" y="495"/>
                  </a:lnTo>
                  <a:lnTo>
                    <a:pt x="735" y="485"/>
                  </a:lnTo>
                  <a:close/>
                  <a:moveTo>
                    <a:pt x="1321" y="477"/>
                  </a:moveTo>
                  <a:lnTo>
                    <a:pt x="1324" y="486"/>
                  </a:lnTo>
                  <a:lnTo>
                    <a:pt x="1303" y="491"/>
                  </a:lnTo>
                  <a:lnTo>
                    <a:pt x="1301" y="481"/>
                  </a:lnTo>
                  <a:lnTo>
                    <a:pt x="1321" y="477"/>
                  </a:lnTo>
                  <a:close/>
                  <a:moveTo>
                    <a:pt x="703" y="477"/>
                  </a:moveTo>
                  <a:lnTo>
                    <a:pt x="710" y="478"/>
                  </a:lnTo>
                  <a:lnTo>
                    <a:pt x="707" y="487"/>
                  </a:lnTo>
                  <a:lnTo>
                    <a:pt x="701" y="486"/>
                  </a:lnTo>
                  <a:lnTo>
                    <a:pt x="703" y="477"/>
                  </a:lnTo>
                  <a:close/>
                  <a:moveTo>
                    <a:pt x="1353" y="467"/>
                  </a:moveTo>
                  <a:lnTo>
                    <a:pt x="1357" y="477"/>
                  </a:lnTo>
                  <a:lnTo>
                    <a:pt x="1349" y="479"/>
                  </a:lnTo>
                  <a:lnTo>
                    <a:pt x="1346" y="469"/>
                  </a:lnTo>
                  <a:lnTo>
                    <a:pt x="1353" y="467"/>
                  </a:lnTo>
                  <a:close/>
                  <a:moveTo>
                    <a:pt x="657" y="463"/>
                  </a:moveTo>
                  <a:lnTo>
                    <a:pt x="673" y="470"/>
                  </a:lnTo>
                  <a:lnTo>
                    <a:pt x="677" y="470"/>
                  </a:lnTo>
                  <a:lnTo>
                    <a:pt x="674" y="480"/>
                  </a:lnTo>
                  <a:lnTo>
                    <a:pt x="672" y="480"/>
                  </a:lnTo>
                  <a:lnTo>
                    <a:pt x="670" y="479"/>
                  </a:lnTo>
                  <a:lnTo>
                    <a:pt x="656" y="473"/>
                  </a:lnTo>
                  <a:lnTo>
                    <a:pt x="656" y="474"/>
                  </a:lnTo>
                  <a:lnTo>
                    <a:pt x="654" y="473"/>
                  </a:lnTo>
                  <a:lnTo>
                    <a:pt x="659" y="464"/>
                  </a:lnTo>
                  <a:lnTo>
                    <a:pt x="657" y="463"/>
                  </a:lnTo>
                  <a:close/>
                  <a:moveTo>
                    <a:pt x="645" y="459"/>
                  </a:moveTo>
                  <a:lnTo>
                    <a:pt x="657" y="463"/>
                  </a:lnTo>
                  <a:lnTo>
                    <a:pt x="645" y="459"/>
                  </a:lnTo>
                  <a:close/>
                  <a:moveTo>
                    <a:pt x="625" y="452"/>
                  </a:moveTo>
                  <a:lnTo>
                    <a:pt x="632" y="455"/>
                  </a:lnTo>
                  <a:lnTo>
                    <a:pt x="628" y="464"/>
                  </a:lnTo>
                  <a:lnTo>
                    <a:pt x="622" y="462"/>
                  </a:lnTo>
                  <a:lnTo>
                    <a:pt x="625" y="452"/>
                  </a:lnTo>
                  <a:close/>
                  <a:moveTo>
                    <a:pt x="1398" y="451"/>
                  </a:moveTo>
                  <a:lnTo>
                    <a:pt x="1402" y="460"/>
                  </a:lnTo>
                  <a:lnTo>
                    <a:pt x="1382" y="468"/>
                  </a:lnTo>
                  <a:lnTo>
                    <a:pt x="1379" y="459"/>
                  </a:lnTo>
                  <a:lnTo>
                    <a:pt x="1398" y="451"/>
                  </a:lnTo>
                  <a:close/>
                  <a:moveTo>
                    <a:pt x="1432" y="449"/>
                  </a:moveTo>
                  <a:lnTo>
                    <a:pt x="1429" y="450"/>
                  </a:lnTo>
                  <a:lnTo>
                    <a:pt x="1432" y="449"/>
                  </a:lnTo>
                  <a:close/>
                  <a:moveTo>
                    <a:pt x="1429" y="439"/>
                  </a:moveTo>
                  <a:lnTo>
                    <a:pt x="1433" y="448"/>
                  </a:lnTo>
                  <a:lnTo>
                    <a:pt x="1429" y="450"/>
                  </a:lnTo>
                  <a:lnTo>
                    <a:pt x="1426" y="451"/>
                  </a:lnTo>
                  <a:lnTo>
                    <a:pt x="1423" y="442"/>
                  </a:lnTo>
                  <a:lnTo>
                    <a:pt x="1429" y="439"/>
                  </a:lnTo>
                  <a:close/>
                  <a:moveTo>
                    <a:pt x="581" y="436"/>
                  </a:moveTo>
                  <a:lnTo>
                    <a:pt x="590" y="440"/>
                  </a:lnTo>
                  <a:lnTo>
                    <a:pt x="600" y="444"/>
                  </a:lnTo>
                  <a:lnTo>
                    <a:pt x="597" y="453"/>
                  </a:lnTo>
                  <a:lnTo>
                    <a:pt x="587" y="450"/>
                  </a:lnTo>
                  <a:lnTo>
                    <a:pt x="591" y="451"/>
                  </a:lnTo>
                  <a:lnTo>
                    <a:pt x="586" y="449"/>
                  </a:lnTo>
                  <a:lnTo>
                    <a:pt x="577" y="445"/>
                  </a:lnTo>
                  <a:lnTo>
                    <a:pt x="581" y="436"/>
                  </a:lnTo>
                  <a:close/>
                  <a:moveTo>
                    <a:pt x="550" y="422"/>
                  </a:moveTo>
                  <a:lnTo>
                    <a:pt x="557" y="425"/>
                  </a:lnTo>
                  <a:lnTo>
                    <a:pt x="553" y="434"/>
                  </a:lnTo>
                  <a:lnTo>
                    <a:pt x="546" y="430"/>
                  </a:lnTo>
                  <a:lnTo>
                    <a:pt x="550" y="422"/>
                  </a:lnTo>
                  <a:close/>
                  <a:moveTo>
                    <a:pt x="1473" y="419"/>
                  </a:moveTo>
                  <a:lnTo>
                    <a:pt x="1477" y="428"/>
                  </a:lnTo>
                  <a:lnTo>
                    <a:pt x="1461" y="436"/>
                  </a:lnTo>
                  <a:lnTo>
                    <a:pt x="1458" y="437"/>
                  </a:lnTo>
                  <a:lnTo>
                    <a:pt x="1453" y="428"/>
                  </a:lnTo>
                  <a:lnTo>
                    <a:pt x="1457" y="427"/>
                  </a:lnTo>
                  <a:lnTo>
                    <a:pt x="1473" y="419"/>
                  </a:lnTo>
                  <a:close/>
                  <a:moveTo>
                    <a:pt x="1503" y="404"/>
                  </a:moveTo>
                  <a:lnTo>
                    <a:pt x="1507" y="413"/>
                  </a:lnTo>
                  <a:lnTo>
                    <a:pt x="1500" y="416"/>
                  </a:lnTo>
                  <a:lnTo>
                    <a:pt x="1496" y="407"/>
                  </a:lnTo>
                  <a:lnTo>
                    <a:pt x="1503" y="404"/>
                  </a:lnTo>
                  <a:close/>
                  <a:moveTo>
                    <a:pt x="509" y="399"/>
                  </a:moveTo>
                  <a:lnTo>
                    <a:pt x="527" y="409"/>
                  </a:lnTo>
                  <a:lnTo>
                    <a:pt x="522" y="418"/>
                  </a:lnTo>
                  <a:lnTo>
                    <a:pt x="503" y="407"/>
                  </a:lnTo>
                  <a:lnTo>
                    <a:pt x="509" y="399"/>
                  </a:lnTo>
                  <a:close/>
                  <a:moveTo>
                    <a:pt x="480" y="381"/>
                  </a:moveTo>
                  <a:lnTo>
                    <a:pt x="482" y="382"/>
                  </a:lnTo>
                  <a:lnTo>
                    <a:pt x="486" y="384"/>
                  </a:lnTo>
                  <a:lnTo>
                    <a:pt x="480" y="393"/>
                  </a:lnTo>
                  <a:lnTo>
                    <a:pt x="477" y="391"/>
                  </a:lnTo>
                  <a:lnTo>
                    <a:pt x="475" y="390"/>
                  </a:lnTo>
                  <a:lnTo>
                    <a:pt x="480" y="381"/>
                  </a:lnTo>
                  <a:close/>
                  <a:moveTo>
                    <a:pt x="1543" y="380"/>
                  </a:moveTo>
                  <a:lnTo>
                    <a:pt x="1549" y="389"/>
                  </a:lnTo>
                  <a:lnTo>
                    <a:pt x="1543" y="393"/>
                  </a:lnTo>
                  <a:lnTo>
                    <a:pt x="1531" y="400"/>
                  </a:lnTo>
                  <a:lnTo>
                    <a:pt x="1526" y="391"/>
                  </a:lnTo>
                  <a:lnTo>
                    <a:pt x="1538" y="384"/>
                  </a:lnTo>
                  <a:lnTo>
                    <a:pt x="1543" y="380"/>
                  </a:lnTo>
                  <a:close/>
                  <a:moveTo>
                    <a:pt x="1572" y="361"/>
                  </a:moveTo>
                  <a:lnTo>
                    <a:pt x="1577" y="370"/>
                  </a:lnTo>
                  <a:lnTo>
                    <a:pt x="1571" y="374"/>
                  </a:lnTo>
                  <a:lnTo>
                    <a:pt x="1565" y="366"/>
                  </a:lnTo>
                  <a:lnTo>
                    <a:pt x="1572" y="361"/>
                  </a:lnTo>
                  <a:close/>
                  <a:moveTo>
                    <a:pt x="439" y="356"/>
                  </a:moveTo>
                  <a:lnTo>
                    <a:pt x="454" y="366"/>
                  </a:lnTo>
                  <a:lnTo>
                    <a:pt x="454" y="364"/>
                  </a:lnTo>
                  <a:lnTo>
                    <a:pt x="457" y="367"/>
                  </a:lnTo>
                  <a:lnTo>
                    <a:pt x="452" y="375"/>
                  </a:lnTo>
                  <a:lnTo>
                    <a:pt x="448" y="373"/>
                  </a:lnTo>
                  <a:lnTo>
                    <a:pt x="434" y="363"/>
                  </a:lnTo>
                  <a:lnTo>
                    <a:pt x="439" y="356"/>
                  </a:lnTo>
                  <a:close/>
                  <a:moveTo>
                    <a:pt x="413" y="336"/>
                  </a:moveTo>
                  <a:lnTo>
                    <a:pt x="419" y="340"/>
                  </a:lnTo>
                  <a:lnTo>
                    <a:pt x="412" y="348"/>
                  </a:lnTo>
                  <a:lnTo>
                    <a:pt x="406" y="344"/>
                  </a:lnTo>
                  <a:lnTo>
                    <a:pt x="413" y="336"/>
                  </a:lnTo>
                  <a:close/>
                  <a:moveTo>
                    <a:pt x="1610" y="334"/>
                  </a:moveTo>
                  <a:lnTo>
                    <a:pt x="1616" y="341"/>
                  </a:lnTo>
                  <a:lnTo>
                    <a:pt x="1599" y="355"/>
                  </a:lnTo>
                  <a:lnTo>
                    <a:pt x="1594" y="347"/>
                  </a:lnTo>
                  <a:lnTo>
                    <a:pt x="1610" y="334"/>
                  </a:lnTo>
                  <a:close/>
                  <a:moveTo>
                    <a:pt x="1637" y="314"/>
                  </a:moveTo>
                  <a:lnTo>
                    <a:pt x="1643" y="322"/>
                  </a:lnTo>
                  <a:lnTo>
                    <a:pt x="1638" y="326"/>
                  </a:lnTo>
                  <a:lnTo>
                    <a:pt x="1631" y="318"/>
                  </a:lnTo>
                  <a:lnTo>
                    <a:pt x="1637" y="314"/>
                  </a:lnTo>
                  <a:close/>
                  <a:moveTo>
                    <a:pt x="375" y="306"/>
                  </a:moveTo>
                  <a:lnTo>
                    <a:pt x="392" y="319"/>
                  </a:lnTo>
                  <a:lnTo>
                    <a:pt x="386" y="327"/>
                  </a:lnTo>
                  <a:lnTo>
                    <a:pt x="368" y="314"/>
                  </a:lnTo>
                  <a:lnTo>
                    <a:pt x="375" y="306"/>
                  </a:lnTo>
                  <a:close/>
                  <a:moveTo>
                    <a:pt x="349" y="284"/>
                  </a:moveTo>
                  <a:lnTo>
                    <a:pt x="355" y="289"/>
                  </a:lnTo>
                  <a:lnTo>
                    <a:pt x="348" y="296"/>
                  </a:lnTo>
                  <a:lnTo>
                    <a:pt x="343" y="292"/>
                  </a:lnTo>
                  <a:lnTo>
                    <a:pt x="349" y="284"/>
                  </a:lnTo>
                  <a:close/>
                  <a:moveTo>
                    <a:pt x="1673" y="282"/>
                  </a:moveTo>
                  <a:lnTo>
                    <a:pt x="1680" y="290"/>
                  </a:lnTo>
                  <a:lnTo>
                    <a:pt x="1664" y="304"/>
                  </a:lnTo>
                  <a:lnTo>
                    <a:pt x="1658" y="296"/>
                  </a:lnTo>
                  <a:lnTo>
                    <a:pt x="1673" y="282"/>
                  </a:lnTo>
                  <a:close/>
                  <a:moveTo>
                    <a:pt x="1697" y="258"/>
                  </a:moveTo>
                  <a:lnTo>
                    <a:pt x="1705" y="266"/>
                  </a:lnTo>
                  <a:lnTo>
                    <a:pt x="1699" y="271"/>
                  </a:lnTo>
                  <a:lnTo>
                    <a:pt x="1692" y="263"/>
                  </a:lnTo>
                  <a:lnTo>
                    <a:pt x="1697" y="258"/>
                  </a:lnTo>
                  <a:close/>
                  <a:moveTo>
                    <a:pt x="315" y="251"/>
                  </a:moveTo>
                  <a:lnTo>
                    <a:pt x="331" y="266"/>
                  </a:lnTo>
                  <a:lnTo>
                    <a:pt x="323" y="273"/>
                  </a:lnTo>
                  <a:lnTo>
                    <a:pt x="308" y="259"/>
                  </a:lnTo>
                  <a:lnTo>
                    <a:pt x="315" y="251"/>
                  </a:lnTo>
                  <a:close/>
                  <a:moveTo>
                    <a:pt x="291" y="228"/>
                  </a:moveTo>
                  <a:lnTo>
                    <a:pt x="296" y="233"/>
                  </a:lnTo>
                  <a:lnTo>
                    <a:pt x="288" y="240"/>
                  </a:lnTo>
                  <a:lnTo>
                    <a:pt x="283" y="236"/>
                  </a:lnTo>
                  <a:lnTo>
                    <a:pt x="291" y="228"/>
                  </a:lnTo>
                  <a:close/>
                  <a:moveTo>
                    <a:pt x="1731" y="225"/>
                  </a:moveTo>
                  <a:lnTo>
                    <a:pt x="1739" y="233"/>
                  </a:lnTo>
                  <a:lnTo>
                    <a:pt x="1737" y="235"/>
                  </a:lnTo>
                  <a:lnTo>
                    <a:pt x="1723" y="247"/>
                  </a:lnTo>
                  <a:lnTo>
                    <a:pt x="1716" y="239"/>
                  </a:lnTo>
                  <a:lnTo>
                    <a:pt x="1729" y="227"/>
                  </a:lnTo>
                  <a:lnTo>
                    <a:pt x="1731" y="225"/>
                  </a:lnTo>
                  <a:close/>
                  <a:moveTo>
                    <a:pt x="1755" y="201"/>
                  </a:moveTo>
                  <a:lnTo>
                    <a:pt x="1763" y="208"/>
                  </a:lnTo>
                  <a:lnTo>
                    <a:pt x="1758" y="214"/>
                  </a:lnTo>
                  <a:lnTo>
                    <a:pt x="1750" y="206"/>
                  </a:lnTo>
                  <a:lnTo>
                    <a:pt x="1755" y="201"/>
                  </a:lnTo>
                  <a:close/>
                  <a:moveTo>
                    <a:pt x="257" y="194"/>
                  </a:moveTo>
                  <a:lnTo>
                    <a:pt x="272" y="210"/>
                  </a:lnTo>
                  <a:lnTo>
                    <a:pt x="265" y="217"/>
                  </a:lnTo>
                  <a:lnTo>
                    <a:pt x="249" y="202"/>
                  </a:lnTo>
                  <a:lnTo>
                    <a:pt x="257" y="194"/>
                  </a:lnTo>
                  <a:close/>
                  <a:moveTo>
                    <a:pt x="234" y="169"/>
                  </a:moveTo>
                  <a:lnTo>
                    <a:pt x="238" y="174"/>
                  </a:lnTo>
                  <a:lnTo>
                    <a:pt x="231" y="182"/>
                  </a:lnTo>
                  <a:lnTo>
                    <a:pt x="226" y="177"/>
                  </a:lnTo>
                  <a:lnTo>
                    <a:pt x="234" y="169"/>
                  </a:lnTo>
                  <a:close/>
                  <a:moveTo>
                    <a:pt x="1788" y="167"/>
                  </a:moveTo>
                  <a:lnTo>
                    <a:pt x="1796" y="174"/>
                  </a:lnTo>
                  <a:lnTo>
                    <a:pt x="1796" y="176"/>
                  </a:lnTo>
                  <a:lnTo>
                    <a:pt x="1782" y="190"/>
                  </a:lnTo>
                  <a:lnTo>
                    <a:pt x="1774" y="182"/>
                  </a:lnTo>
                  <a:lnTo>
                    <a:pt x="1788" y="168"/>
                  </a:lnTo>
                  <a:lnTo>
                    <a:pt x="1788" y="167"/>
                  </a:lnTo>
                  <a:close/>
                  <a:moveTo>
                    <a:pt x="1811" y="141"/>
                  </a:moveTo>
                  <a:lnTo>
                    <a:pt x="1819" y="149"/>
                  </a:lnTo>
                  <a:lnTo>
                    <a:pt x="1815" y="155"/>
                  </a:lnTo>
                  <a:lnTo>
                    <a:pt x="1807" y="147"/>
                  </a:lnTo>
                  <a:lnTo>
                    <a:pt x="1811" y="141"/>
                  </a:lnTo>
                  <a:close/>
                  <a:moveTo>
                    <a:pt x="202" y="134"/>
                  </a:moveTo>
                  <a:lnTo>
                    <a:pt x="216" y="149"/>
                  </a:lnTo>
                  <a:lnTo>
                    <a:pt x="209" y="157"/>
                  </a:lnTo>
                  <a:lnTo>
                    <a:pt x="194" y="141"/>
                  </a:lnTo>
                  <a:lnTo>
                    <a:pt x="202" y="134"/>
                  </a:lnTo>
                  <a:close/>
                  <a:moveTo>
                    <a:pt x="179" y="109"/>
                  </a:moveTo>
                  <a:lnTo>
                    <a:pt x="184" y="114"/>
                  </a:lnTo>
                  <a:lnTo>
                    <a:pt x="176" y="122"/>
                  </a:lnTo>
                  <a:lnTo>
                    <a:pt x="171" y="116"/>
                  </a:lnTo>
                  <a:lnTo>
                    <a:pt x="179" y="109"/>
                  </a:lnTo>
                  <a:close/>
                  <a:moveTo>
                    <a:pt x="1844" y="107"/>
                  </a:moveTo>
                  <a:lnTo>
                    <a:pt x="1852" y="115"/>
                  </a:lnTo>
                  <a:lnTo>
                    <a:pt x="1837" y="130"/>
                  </a:lnTo>
                  <a:lnTo>
                    <a:pt x="1829" y="123"/>
                  </a:lnTo>
                  <a:lnTo>
                    <a:pt x="1844" y="107"/>
                  </a:lnTo>
                  <a:close/>
                  <a:moveTo>
                    <a:pt x="1868" y="83"/>
                  </a:moveTo>
                  <a:lnTo>
                    <a:pt x="1876" y="91"/>
                  </a:lnTo>
                  <a:lnTo>
                    <a:pt x="1871" y="96"/>
                  </a:lnTo>
                  <a:lnTo>
                    <a:pt x="1863" y="89"/>
                  </a:lnTo>
                  <a:lnTo>
                    <a:pt x="1868" y="83"/>
                  </a:lnTo>
                  <a:close/>
                  <a:moveTo>
                    <a:pt x="145" y="76"/>
                  </a:moveTo>
                  <a:lnTo>
                    <a:pt x="160" y="90"/>
                  </a:lnTo>
                  <a:lnTo>
                    <a:pt x="153" y="98"/>
                  </a:lnTo>
                  <a:lnTo>
                    <a:pt x="137" y="83"/>
                  </a:lnTo>
                  <a:lnTo>
                    <a:pt x="145" y="76"/>
                  </a:lnTo>
                  <a:close/>
                  <a:moveTo>
                    <a:pt x="120" y="51"/>
                  </a:moveTo>
                  <a:lnTo>
                    <a:pt x="125" y="57"/>
                  </a:lnTo>
                  <a:lnTo>
                    <a:pt x="118" y="65"/>
                  </a:lnTo>
                  <a:lnTo>
                    <a:pt x="112" y="59"/>
                  </a:lnTo>
                  <a:lnTo>
                    <a:pt x="120" y="51"/>
                  </a:lnTo>
                  <a:close/>
                  <a:moveTo>
                    <a:pt x="1904" y="50"/>
                  </a:moveTo>
                  <a:lnTo>
                    <a:pt x="1910" y="58"/>
                  </a:lnTo>
                  <a:lnTo>
                    <a:pt x="1906" y="63"/>
                  </a:lnTo>
                  <a:lnTo>
                    <a:pt x="1895" y="72"/>
                  </a:lnTo>
                  <a:lnTo>
                    <a:pt x="1888" y="65"/>
                  </a:lnTo>
                  <a:lnTo>
                    <a:pt x="1899" y="56"/>
                  </a:lnTo>
                  <a:lnTo>
                    <a:pt x="1904" y="50"/>
                  </a:lnTo>
                  <a:close/>
                  <a:moveTo>
                    <a:pt x="1933" y="32"/>
                  </a:moveTo>
                  <a:lnTo>
                    <a:pt x="1938" y="40"/>
                  </a:lnTo>
                  <a:lnTo>
                    <a:pt x="1934" y="41"/>
                  </a:lnTo>
                  <a:lnTo>
                    <a:pt x="1930" y="43"/>
                  </a:lnTo>
                  <a:lnTo>
                    <a:pt x="1927" y="34"/>
                  </a:lnTo>
                  <a:lnTo>
                    <a:pt x="1933" y="32"/>
                  </a:lnTo>
                  <a:close/>
                  <a:moveTo>
                    <a:pt x="80" y="24"/>
                  </a:moveTo>
                  <a:lnTo>
                    <a:pt x="87" y="27"/>
                  </a:lnTo>
                  <a:lnTo>
                    <a:pt x="90" y="31"/>
                  </a:lnTo>
                  <a:lnTo>
                    <a:pt x="89" y="31"/>
                  </a:lnTo>
                  <a:lnTo>
                    <a:pt x="98" y="37"/>
                  </a:lnTo>
                  <a:lnTo>
                    <a:pt x="91" y="45"/>
                  </a:lnTo>
                  <a:lnTo>
                    <a:pt x="82" y="38"/>
                  </a:lnTo>
                  <a:lnTo>
                    <a:pt x="79" y="35"/>
                  </a:lnTo>
                  <a:lnTo>
                    <a:pt x="76" y="33"/>
                  </a:lnTo>
                  <a:lnTo>
                    <a:pt x="80" y="24"/>
                  </a:lnTo>
                  <a:close/>
                  <a:moveTo>
                    <a:pt x="52" y="22"/>
                  </a:moveTo>
                  <a:lnTo>
                    <a:pt x="56" y="24"/>
                  </a:lnTo>
                  <a:lnTo>
                    <a:pt x="52" y="23"/>
                  </a:lnTo>
                  <a:lnTo>
                    <a:pt x="52" y="22"/>
                  </a:lnTo>
                  <a:close/>
                  <a:moveTo>
                    <a:pt x="48" y="22"/>
                  </a:moveTo>
                  <a:lnTo>
                    <a:pt x="52" y="23"/>
                  </a:lnTo>
                  <a:lnTo>
                    <a:pt x="48" y="22"/>
                  </a:lnTo>
                  <a:close/>
                  <a:moveTo>
                    <a:pt x="1976" y="11"/>
                  </a:moveTo>
                  <a:lnTo>
                    <a:pt x="1979" y="21"/>
                  </a:lnTo>
                  <a:lnTo>
                    <a:pt x="1967" y="25"/>
                  </a:lnTo>
                  <a:lnTo>
                    <a:pt x="1967" y="24"/>
                  </a:lnTo>
                  <a:lnTo>
                    <a:pt x="1961" y="27"/>
                  </a:lnTo>
                  <a:lnTo>
                    <a:pt x="1956" y="18"/>
                  </a:lnTo>
                  <a:lnTo>
                    <a:pt x="1965" y="14"/>
                  </a:lnTo>
                  <a:lnTo>
                    <a:pt x="1964" y="15"/>
                  </a:lnTo>
                  <a:lnTo>
                    <a:pt x="1976" y="11"/>
                  </a:lnTo>
                  <a:close/>
                  <a:moveTo>
                    <a:pt x="48" y="11"/>
                  </a:moveTo>
                  <a:lnTo>
                    <a:pt x="55" y="13"/>
                  </a:lnTo>
                  <a:lnTo>
                    <a:pt x="52" y="22"/>
                  </a:lnTo>
                  <a:lnTo>
                    <a:pt x="45" y="20"/>
                  </a:lnTo>
                  <a:lnTo>
                    <a:pt x="48" y="11"/>
                  </a:lnTo>
                  <a:close/>
                  <a:moveTo>
                    <a:pt x="2010" y="3"/>
                  </a:moveTo>
                  <a:lnTo>
                    <a:pt x="2012" y="13"/>
                  </a:lnTo>
                  <a:lnTo>
                    <a:pt x="2006" y="14"/>
                  </a:lnTo>
                  <a:lnTo>
                    <a:pt x="2004" y="4"/>
                  </a:lnTo>
                  <a:lnTo>
                    <a:pt x="2010" y="3"/>
                  </a:lnTo>
                  <a:close/>
                  <a:moveTo>
                    <a:pt x="1" y="0"/>
                  </a:moveTo>
                  <a:lnTo>
                    <a:pt x="18" y="2"/>
                  </a:lnTo>
                  <a:lnTo>
                    <a:pt x="22" y="2"/>
                  </a:lnTo>
                  <a:lnTo>
                    <a:pt x="20" y="12"/>
                  </a:lnTo>
                  <a:lnTo>
                    <a:pt x="15" y="12"/>
                  </a:lnTo>
                  <a:lnTo>
                    <a:pt x="0" y="10"/>
                  </a:lnTo>
                  <a:lnTo>
                    <a:pt x="1" y="0"/>
                  </a:lnTo>
                  <a:close/>
                </a:path>
              </a:pathLst>
            </a:custGeom>
            <a:solidFill>
              <a:srgbClr val="000000"/>
            </a:solidFill>
            <a:ln w="0">
              <a:solidFill>
                <a:srgbClr val="000000"/>
              </a:solidFill>
              <a:round/>
              <a:headEnd/>
              <a:tailEnd/>
            </a:ln>
          </p:spPr>
          <p:txBody>
            <a:bodyPr>
              <a:prstTxWarp prst="textNoShape">
                <a:avLst/>
              </a:prstTxWarp>
            </a:bodyPr>
            <a:lstStyle/>
            <a:p>
              <a:endParaRPr lang="en-US"/>
            </a:p>
          </p:txBody>
        </p:sp>
        <p:sp>
          <p:nvSpPr>
            <p:cNvPr id="1197" name="TextBox 1196"/>
            <p:cNvSpPr txBox="1"/>
            <p:nvPr/>
          </p:nvSpPr>
          <p:spPr>
            <a:xfrm>
              <a:off x="309017" y="5951753"/>
              <a:ext cx="2443673" cy="252924"/>
            </a:xfrm>
            <a:prstGeom prst="rect">
              <a:avLst/>
            </a:prstGeom>
            <a:noFill/>
          </p:spPr>
          <p:txBody>
            <a:bodyPr wrap="square" rtlCol="0">
              <a:spAutoFit/>
            </a:bodyPr>
            <a:lstStyle/>
            <a:p>
              <a:r>
                <a:rPr lang="en-US" sz="1200" b="0" i="1" dirty="0" smtClean="0">
                  <a:latin typeface="Arial"/>
                  <a:cs typeface="Arial"/>
                </a:rPr>
                <a:t>Phys.Rev.Lett.97:262002,2006 </a:t>
              </a:r>
              <a:endParaRPr lang="en-US" sz="1200" b="0" i="1" dirty="0">
                <a:latin typeface="Arial"/>
                <a:cs typeface="Arial"/>
              </a:endParaRPr>
            </a:p>
          </p:txBody>
        </p:sp>
      </p:grpSp>
      <p:sp>
        <p:nvSpPr>
          <p:cNvPr id="589" name="TextBox 588"/>
          <p:cNvSpPr txBox="1"/>
          <p:nvPr/>
        </p:nvSpPr>
        <p:spPr>
          <a:xfrm>
            <a:off x="198809" y="851195"/>
            <a:ext cx="4089494" cy="1323439"/>
          </a:xfrm>
          <a:prstGeom prst="rect">
            <a:avLst/>
          </a:prstGeom>
          <a:noFill/>
        </p:spPr>
        <p:txBody>
          <a:bodyPr wrap="square" rtlCol="0">
            <a:spAutoFit/>
          </a:bodyPr>
          <a:lstStyle/>
          <a:p>
            <a:pPr algn="l"/>
            <a:r>
              <a:rPr lang="en-US" sz="1600" b="0" dirty="0" smtClean="0">
                <a:latin typeface="Arial"/>
                <a:cs typeface="Arial"/>
              </a:rPr>
              <a:t>First absolute cross section measurements in the valence quark regime. </a:t>
            </a:r>
          </a:p>
          <a:p>
            <a:pPr algn="l"/>
            <a:endParaRPr lang="en-US" sz="1600" b="0" dirty="0" smtClean="0">
              <a:latin typeface="Arial"/>
              <a:cs typeface="Arial"/>
            </a:endParaRPr>
          </a:p>
          <a:p>
            <a:pPr algn="l"/>
            <a:r>
              <a:rPr lang="en-US" sz="1600" b="0" dirty="0" smtClean="0">
                <a:latin typeface="Arial"/>
                <a:cs typeface="Arial"/>
              </a:rPr>
              <a:t>Verify </a:t>
            </a:r>
            <a:r>
              <a:rPr lang="en-US" sz="1600" b="0" dirty="0" err="1" smtClean="0">
                <a:latin typeface="Arial"/>
                <a:cs typeface="Arial"/>
              </a:rPr>
              <a:t>Bjorken</a:t>
            </a:r>
            <a:r>
              <a:rPr lang="en-US" sz="1600" b="0" dirty="0" smtClean="0">
                <a:latin typeface="Arial"/>
                <a:cs typeface="Arial"/>
              </a:rPr>
              <a:t> scaling of cross section in limited Q</a:t>
            </a:r>
            <a:r>
              <a:rPr lang="en-US" sz="1600" b="0" baseline="30000" dirty="0" smtClean="0">
                <a:latin typeface="Arial"/>
                <a:cs typeface="Arial"/>
              </a:rPr>
              <a:t>2</a:t>
            </a:r>
            <a:r>
              <a:rPr lang="en-US" sz="1600" b="0" dirty="0" smtClean="0">
                <a:latin typeface="Arial"/>
                <a:cs typeface="Arial"/>
              </a:rPr>
              <a:t> range.</a:t>
            </a:r>
            <a:endParaRPr lang="en-US" sz="1600" b="0" dirty="0">
              <a:latin typeface="Arial"/>
              <a:cs typeface="Arial"/>
            </a:endParaRPr>
          </a:p>
        </p:txBody>
      </p:sp>
      <p:pic>
        <p:nvPicPr>
          <p:cNvPr id="550" name="Picture 549"/>
          <p:cNvPicPr>
            <a:picLocks noChangeAspect="1"/>
          </p:cNvPicPr>
          <p:nvPr/>
        </p:nvPicPr>
        <p:blipFill>
          <a:blip r:embed="rId3" cstate="print"/>
          <a:stretch>
            <a:fillRect/>
          </a:stretch>
        </p:blipFill>
        <p:spPr>
          <a:xfrm>
            <a:off x="808892" y="2339912"/>
            <a:ext cx="2863850" cy="3698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770"/>
            <a:ext cx="8229600" cy="639763"/>
          </a:xfrm>
        </p:spPr>
        <p:txBody>
          <a:bodyPr/>
          <a:lstStyle/>
          <a:p>
            <a:pPr algn="l"/>
            <a:r>
              <a:rPr lang="en-US" sz="2400" dirty="0" smtClean="0">
                <a:solidFill>
                  <a:srgbClr val="808080"/>
                </a:solidFill>
              </a:rPr>
              <a:t>Results of the CLAS E1-DVCS experiment</a:t>
            </a:r>
            <a:endParaRPr lang="en-US" sz="2400" dirty="0">
              <a:solidFill>
                <a:srgbClr val="808080"/>
              </a:solidFill>
            </a:endParaRPr>
          </a:p>
        </p:txBody>
      </p:sp>
      <p:sp>
        <p:nvSpPr>
          <p:cNvPr id="10" name="TextBox 9"/>
          <p:cNvSpPr txBox="1"/>
          <p:nvPr/>
        </p:nvSpPr>
        <p:spPr>
          <a:xfrm>
            <a:off x="937907" y="785711"/>
            <a:ext cx="2840479" cy="369332"/>
          </a:xfrm>
          <a:prstGeom prst="rect">
            <a:avLst/>
          </a:prstGeom>
          <a:noFill/>
        </p:spPr>
        <p:txBody>
          <a:bodyPr wrap="none" rtlCol="0">
            <a:spAutoFit/>
          </a:bodyPr>
          <a:lstStyle/>
          <a:p>
            <a:r>
              <a:rPr lang="en-US" sz="1800" dirty="0" smtClean="0">
                <a:latin typeface="Arial"/>
                <a:cs typeface="Arial"/>
              </a:rPr>
              <a:t>Beam-spin asymmetries</a:t>
            </a:r>
            <a:endParaRPr lang="en-US" sz="1800" dirty="0">
              <a:latin typeface="Arial"/>
              <a:cs typeface="Arial"/>
            </a:endParaRPr>
          </a:p>
        </p:txBody>
      </p:sp>
      <p:sp>
        <p:nvSpPr>
          <p:cNvPr id="15" name="TextBox 14"/>
          <p:cNvSpPr txBox="1"/>
          <p:nvPr/>
        </p:nvSpPr>
        <p:spPr>
          <a:xfrm>
            <a:off x="1185332" y="5813457"/>
            <a:ext cx="2539928" cy="307777"/>
          </a:xfrm>
          <a:prstGeom prst="rect">
            <a:avLst/>
          </a:prstGeom>
          <a:noFill/>
        </p:spPr>
        <p:txBody>
          <a:bodyPr wrap="none" rtlCol="0">
            <a:spAutoFit/>
          </a:bodyPr>
          <a:lstStyle/>
          <a:p>
            <a:pPr algn="l" defTabSz="457200" eaLnBrk="1" fontAlgn="auto" hangingPunct="1">
              <a:spcBef>
                <a:spcPts val="0"/>
              </a:spcBef>
              <a:spcAft>
                <a:spcPts val="0"/>
              </a:spcAft>
            </a:pPr>
            <a:r>
              <a:rPr lang="en-US" sz="1400" b="0" i="1" dirty="0">
                <a:solidFill>
                  <a:prstClr val="black"/>
                </a:solidFill>
                <a:latin typeface="Calibri"/>
              </a:rPr>
              <a:t>Phys.Rev.Lett.100:162002,2008 </a:t>
            </a:r>
          </a:p>
        </p:txBody>
      </p:sp>
      <p:sp>
        <p:nvSpPr>
          <p:cNvPr id="20" name="Text Box 5"/>
          <p:cNvSpPr txBox="1">
            <a:spLocks noChangeArrowheads="1"/>
          </p:cNvSpPr>
          <p:nvPr/>
        </p:nvSpPr>
        <p:spPr bwMode="auto">
          <a:xfrm>
            <a:off x="678468" y="1139600"/>
            <a:ext cx="3313728" cy="307777"/>
          </a:xfrm>
          <a:prstGeom prst="rect">
            <a:avLst/>
          </a:prstGeom>
          <a:noFill/>
          <a:ln w="9525">
            <a:noFill/>
            <a:miter lim="800000"/>
            <a:headEnd/>
            <a:tailEnd/>
          </a:ln>
          <a:effectLst/>
        </p:spPr>
        <p:txBody>
          <a:bodyPr wrap="none">
            <a:prstTxWarp prst="textNoShape">
              <a:avLst/>
            </a:prstTxWarp>
            <a:spAutoFit/>
          </a:bodyPr>
          <a:lstStyle/>
          <a:p>
            <a:pPr algn="l"/>
            <a:r>
              <a:rPr lang="en-US" sz="1400" b="1" dirty="0" err="1">
                <a:latin typeface="Symbol" pitchFamily="-111" charset="2"/>
              </a:rPr>
              <a:t>Ds</a:t>
            </a:r>
            <a:r>
              <a:rPr lang="en-US" sz="1400" b="1" baseline="-25000" dirty="0" err="1">
                <a:latin typeface="Comic Sans MS" pitchFamily="-111" charset="0"/>
              </a:rPr>
              <a:t>LU</a:t>
            </a:r>
            <a:r>
              <a:rPr lang="en-US" sz="1400" b="1" dirty="0">
                <a:latin typeface="Symbol" pitchFamily="-111" charset="2"/>
              </a:rPr>
              <a:t> </a:t>
            </a:r>
            <a:r>
              <a:rPr lang="en-US" sz="1400" dirty="0">
                <a:latin typeface="Tahoma" pitchFamily="-111" charset="0"/>
              </a:rPr>
              <a:t>~ </a:t>
            </a:r>
            <a:r>
              <a:rPr lang="en-US" sz="1400" dirty="0">
                <a:solidFill>
                  <a:srgbClr val="FF3300"/>
                </a:solidFill>
                <a:latin typeface="Tahoma" pitchFamily="-111" charset="0"/>
              </a:rPr>
              <a:t>sin</a:t>
            </a:r>
            <a:r>
              <a:rPr lang="en-US" sz="1400" dirty="0">
                <a:solidFill>
                  <a:srgbClr val="FF3300"/>
                </a:solidFill>
                <a:latin typeface="Symbol" pitchFamily="-111" charset="2"/>
              </a:rPr>
              <a:t>f</a:t>
            </a:r>
            <a:r>
              <a:rPr lang="en-US" sz="1400" dirty="0">
                <a:latin typeface="Tahoma" pitchFamily="-111" charset="0"/>
              </a:rPr>
              <a:t>{F</a:t>
            </a:r>
            <a:r>
              <a:rPr lang="en-US" sz="1400" baseline="-25000" dirty="0">
                <a:latin typeface="Tahoma" pitchFamily="-111" charset="0"/>
              </a:rPr>
              <a:t>1</a:t>
            </a:r>
            <a:r>
              <a:rPr lang="en-US" sz="1400" b="1" i="1" dirty="0">
                <a:solidFill>
                  <a:srgbClr val="FF0000"/>
                </a:solidFill>
                <a:latin typeface="Times New Roman"/>
                <a:cs typeface="Times New Roman"/>
              </a:rPr>
              <a:t>H</a:t>
            </a:r>
            <a:r>
              <a:rPr lang="en-US" sz="1400" dirty="0">
                <a:solidFill>
                  <a:schemeClr val="hlink"/>
                </a:solidFill>
              </a:rPr>
              <a:t> </a:t>
            </a:r>
            <a:r>
              <a:rPr lang="en-US" sz="1400" dirty="0">
                <a:latin typeface="Tahoma" pitchFamily="-111" charset="0"/>
              </a:rPr>
              <a:t>+ </a:t>
            </a:r>
            <a:r>
              <a:rPr lang="en-US" sz="1400" dirty="0">
                <a:latin typeface="Symbol" pitchFamily="-111" charset="2"/>
              </a:rPr>
              <a:t>x</a:t>
            </a:r>
            <a:r>
              <a:rPr lang="en-US" sz="1400" dirty="0">
                <a:latin typeface="Tahoma" pitchFamily="-111" charset="0"/>
              </a:rPr>
              <a:t>(F</a:t>
            </a:r>
            <a:r>
              <a:rPr lang="en-US" sz="1400" baseline="-25000" dirty="0">
                <a:latin typeface="Tahoma" pitchFamily="-111" charset="0"/>
              </a:rPr>
              <a:t>1</a:t>
            </a:r>
            <a:r>
              <a:rPr lang="en-US" sz="1400" dirty="0">
                <a:latin typeface="Tahoma" pitchFamily="-111" charset="0"/>
              </a:rPr>
              <a:t>+F</a:t>
            </a:r>
            <a:r>
              <a:rPr lang="en-US" sz="1400" baseline="-25000" dirty="0">
                <a:latin typeface="Tahoma" pitchFamily="-111" charset="0"/>
              </a:rPr>
              <a:t>2</a:t>
            </a:r>
            <a:r>
              <a:rPr lang="en-US" sz="1400" dirty="0">
                <a:latin typeface="Tahoma" pitchFamily="-111" charset="0"/>
              </a:rPr>
              <a:t>)</a:t>
            </a:r>
            <a:r>
              <a:rPr lang="en-US" sz="1400" i="1" dirty="0">
                <a:solidFill>
                  <a:schemeClr val="accent2"/>
                </a:solidFill>
                <a:latin typeface="Times New Roman"/>
                <a:cs typeface="Times New Roman"/>
              </a:rPr>
              <a:t>H</a:t>
            </a:r>
            <a:r>
              <a:rPr lang="en-US" sz="1400" dirty="0">
                <a:solidFill>
                  <a:srgbClr val="FF3300"/>
                </a:solidFill>
              </a:rPr>
              <a:t> </a:t>
            </a:r>
            <a:r>
              <a:rPr lang="en-US" sz="1400" dirty="0">
                <a:latin typeface="Tahoma" pitchFamily="-111" charset="0"/>
              </a:rPr>
              <a:t>+kF</a:t>
            </a:r>
            <a:r>
              <a:rPr lang="en-US" sz="1400" baseline="-25000" dirty="0">
                <a:latin typeface="Tahoma" pitchFamily="-111" charset="0"/>
              </a:rPr>
              <a:t>2</a:t>
            </a:r>
            <a:r>
              <a:rPr lang="en-US" sz="1400" i="1" dirty="0">
                <a:solidFill>
                  <a:schemeClr val="accent2"/>
                </a:solidFill>
                <a:latin typeface="Times New Roman"/>
                <a:cs typeface="Times New Roman"/>
              </a:rPr>
              <a:t>E</a:t>
            </a:r>
            <a:r>
              <a:rPr lang="en-US" sz="1400" dirty="0">
                <a:latin typeface="Tahoma" pitchFamily="-111" charset="0"/>
              </a:rPr>
              <a:t>}d</a:t>
            </a:r>
            <a:r>
              <a:rPr lang="en-US" sz="1400" dirty="0">
                <a:latin typeface="Symbol" pitchFamily="-111" charset="2"/>
              </a:rPr>
              <a:t>f</a:t>
            </a:r>
            <a:endParaRPr lang="en-US" sz="1400" dirty="0">
              <a:latin typeface="Tahoma" pitchFamily="-111" charset="0"/>
            </a:endParaRPr>
          </a:p>
        </p:txBody>
      </p:sp>
      <p:pic>
        <p:nvPicPr>
          <p:cNvPr id="208898" name="Picture 2"/>
          <p:cNvPicPr>
            <a:picLocks noChangeAspect="1" noChangeArrowheads="1"/>
          </p:cNvPicPr>
          <p:nvPr/>
        </p:nvPicPr>
        <p:blipFill>
          <a:blip r:embed="rId2" cstate="print"/>
          <a:srcRect/>
          <a:stretch>
            <a:fillRect/>
          </a:stretch>
        </p:blipFill>
        <p:spPr bwMode="auto">
          <a:xfrm>
            <a:off x="0" y="1543050"/>
            <a:ext cx="4266726" cy="4229100"/>
          </a:xfrm>
          <a:prstGeom prst="rect">
            <a:avLst/>
          </a:prstGeom>
          <a:noFill/>
          <a:ln w="9525">
            <a:noFill/>
            <a:miter lim="800000"/>
            <a:headEnd/>
            <a:tailEnd/>
          </a:ln>
        </p:spPr>
      </p:pic>
      <p:pic>
        <p:nvPicPr>
          <p:cNvPr id="209922" name="Picture 2"/>
          <p:cNvPicPr>
            <a:picLocks noChangeAspect="1" noChangeArrowheads="1"/>
          </p:cNvPicPr>
          <p:nvPr/>
        </p:nvPicPr>
        <p:blipFill>
          <a:blip r:embed="rId3" cstate="print"/>
          <a:srcRect/>
          <a:stretch>
            <a:fillRect/>
          </a:stretch>
        </p:blipFill>
        <p:spPr bwMode="auto">
          <a:xfrm>
            <a:off x="4438650" y="1514474"/>
            <a:ext cx="4634773" cy="42456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165423"/>
            <a:ext cx="8750300" cy="461665"/>
          </a:xfrm>
          <a:prstGeom prst="rect">
            <a:avLst/>
          </a:prstGeom>
          <a:noFill/>
          <a:ln w="9525">
            <a:noFill/>
            <a:miter lim="800000"/>
            <a:headEnd/>
            <a:tailEnd/>
          </a:ln>
        </p:spPr>
        <p:txBody>
          <a:bodyPr wrap="square">
            <a:prstTxWarp prst="textNoShape">
              <a:avLst/>
            </a:prstTxWarp>
            <a:spAutoFit/>
          </a:bodyPr>
          <a:lstStyle/>
          <a:p>
            <a:pPr algn="l"/>
            <a:r>
              <a:rPr lang="en-US" sz="2400" dirty="0" smtClean="0">
                <a:solidFill>
                  <a:schemeClr val="bg2"/>
                </a:solidFill>
                <a:latin typeface="Arial"/>
                <a:cs typeface="Arial"/>
              </a:rPr>
              <a:t>GPD extraction from truncated expansion (H only)</a:t>
            </a:r>
            <a:endParaRPr lang="en-US" sz="2400" dirty="0">
              <a:solidFill>
                <a:schemeClr val="bg2"/>
              </a:solidFill>
              <a:latin typeface="Arial"/>
              <a:cs typeface="Arial"/>
            </a:endParaRPr>
          </a:p>
        </p:txBody>
      </p:sp>
      <p:sp>
        <p:nvSpPr>
          <p:cNvPr id="17" name="TextBox 16"/>
          <p:cNvSpPr txBox="1"/>
          <p:nvPr/>
        </p:nvSpPr>
        <p:spPr>
          <a:xfrm>
            <a:off x="5586089" y="5724787"/>
            <a:ext cx="3372226" cy="276999"/>
          </a:xfrm>
          <a:prstGeom prst="rect">
            <a:avLst/>
          </a:prstGeom>
          <a:noFill/>
        </p:spPr>
        <p:txBody>
          <a:bodyPr wrap="square" rtlCol="0">
            <a:spAutoFit/>
          </a:bodyPr>
          <a:lstStyle/>
          <a:p>
            <a:r>
              <a:rPr lang="en-US" sz="1200" i="1" dirty="0" smtClean="0">
                <a:latin typeface="Arial"/>
                <a:cs typeface="Arial"/>
              </a:rPr>
              <a:t>H. </a:t>
            </a:r>
            <a:r>
              <a:rPr lang="en-US" sz="1200" i="1" dirty="0" err="1" smtClean="0">
                <a:latin typeface="Arial"/>
                <a:cs typeface="Arial"/>
              </a:rPr>
              <a:t>Moutarde</a:t>
            </a:r>
            <a:r>
              <a:rPr lang="en-US" sz="1200" i="1" dirty="0" smtClean="0">
                <a:latin typeface="Arial"/>
                <a:cs typeface="Arial"/>
              </a:rPr>
              <a:t>, Phys.Rev.D79:094021, 2009</a:t>
            </a:r>
            <a:endParaRPr lang="en-US" sz="1200" i="1" dirty="0">
              <a:latin typeface="Arial"/>
              <a:cs typeface="Arial"/>
            </a:endParaRPr>
          </a:p>
        </p:txBody>
      </p:sp>
      <p:sp>
        <p:nvSpPr>
          <p:cNvPr id="24" name="TextBox 23"/>
          <p:cNvSpPr txBox="1"/>
          <p:nvPr/>
        </p:nvSpPr>
        <p:spPr>
          <a:xfrm>
            <a:off x="48569" y="758327"/>
            <a:ext cx="9095431" cy="369332"/>
          </a:xfrm>
          <a:prstGeom prst="rect">
            <a:avLst/>
          </a:prstGeom>
          <a:noFill/>
        </p:spPr>
        <p:txBody>
          <a:bodyPr wrap="square" rtlCol="0">
            <a:spAutoFit/>
          </a:bodyPr>
          <a:lstStyle/>
          <a:p>
            <a:pPr algn="l"/>
            <a:r>
              <a:rPr lang="en-US" sz="1800" b="0" dirty="0" smtClean="0">
                <a:latin typeface="Arial"/>
                <a:cs typeface="Arial"/>
              </a:rPr>
              <a:t>Truncation allows analysis of </a:t>
            </a:r>
            <a:r>
              <a:rPr lang="en-US" sz="1800" b="0" dirty="0" err="1" smtClean="0">
                <a:latin typeface="Arial"/>
                <a:cs typeface="Arial"/>
              </a:rPr>
              <a:t>x</a:t>
            </a:r>
            <a:r>
              <a:rPr lang="en-US" sz="1800" b="0" dirty="0" smtClean="0">
                <a:latin typeface="Arial"/>
                <a:cs typeface="Arial"/>
              </a:rPr>
              <a:t> and </a:t>
            </a:r>
            <a:r>
              <a:rPr lang="en-US" sz="1800" b="0" dirty="0" err="1" smtClean="0">
                <a:latin typeface="Arial"/>
                <a:cs typeface="Arial"/>
              </a:rPr>
              <a:t>t</a:t>
            </a:r>
            <a:r>
              <a:rPr lang="en-US" sz="1800" b="0" dirty="0" smtClean="0">
                <a:latin typeface="Arial"/>
                <a:cs typeface="Arial"/>
              </a:rPr>
              <a:t> dependences of H, but neglecting H is problematic.</a:t>
            </a:r>
            <a:endParaRPr lang="en-US" sz="1800" b="0" dirty="0">
              <a:latin typeface="Arial"/>
              <a:cs typeface="Arial"/>
            </a:endParaRPr>
          </a:p>
        </p:txBody>
      </p:sp>
      <p:sp>
        <p:nvSpPr>
          <p:cNvPr id="26" name="Rectangle 7"/>
          <p:cNvSpPr>
            <a:spLocks noChangeArrowheads="1"/>
          </p:cNvSpPr>
          <p:nvPr/>
        </p:nvSpPr>
        <p:spPr bwMode="auto">
          <a:xfrm>
            <a:off x="7327391" y="601034"/>
            <a:ext cx="140068" cy="738664"/>
          </a:xfrm>
          <a:prstGeom prst="rect">
            <a:avLst/>
          </a:prstGeom>
          <a:noFill/>
          <a:ln w="9525">
            <a:noFill/>
            <a:miter lim="800000"/>
            <a:headEnd/>
            <a:tailEnd/>
          </a:ln>
        </p:spPr>
        <p:txBody>
          <a:bodyPr wrap="square" lIns="0" tIns="0" rIns="0" bIns="0">
            <a:spAutoFit/>
          </a:bodyPr>
          <a:lstStyle/>
          <a:p>
            <a:pPr algn="l"/>
            <a:r>
              <a:rPr lang="en-US" sz="2400" dirty="0">
                <a:solidFill>
                  <a:srgbClr val="808080"/>
                </a:solidFill>
              </a:rPr>
              <a:t>~</a:t>
            </a:r>
            <a:endParaRPr lang="en-US" sz="2400" dirty="0">
              <a:solidFill>
                <a:srgbClr val="808080"/>
              </a:solidFill>
              <a:latin typeface="Tahoma" pitchFamily="34" charset="0"/>
            </a:endParaRPr>
          </a:p>
        </p:txBody>
      </p:sp>
      <p:pic>
        <p:nvPicPr>
          <p:cNvPr id="207874" name="Picture 2"/>
          <p:cNvPicPr>
            <a:picLocks noChangeAspect="1" noChangeArrowheads="1"/>
          </p:cNvPicPr>
          <p:nvPr/>
        </p:nvPicPr>
        <p:blipFill>
          <a:blip r:embed="rId3" cstate="print"/>
          <a:srcRect/>
          <a:stretch>
            <a:fillRect/>
          </a:stretch>
        </p:blipFill>
        <p:spPr bwMode="auto">
          <a:xfrm>
            <a:off x="0" y="1295400"/>
            <a:ext cx="8620125" cy="4528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844"/>
            <a:ext cx="8229600" cy="639763"/>
          </a:xfrm>
        </p:spPr>
        <p:txBody>
          <a:bodyPr/>
          <a:lstStyle/>
          <a:p>
            <a:pPr algn="l"/>
            <a:r>
              <a:rPr lang="en-US" sz="2800" dirty="0" smtClean="0">
                <a:solidFill>
                  <a:srgbClr val="808080"/>
                </a:solidFill>
              </a:rPr>
              <a:t>Extractions of </a:t>
            </a:r>
            <a:r>
              <a:rPr lang="en-US" sz="2800" dirty="0" err="1" smtClean="0">
                <a:solidFill>
                  <a:srgbClr val="808080"/>
                </a:solidFill>
              </a:rPr>
              <a:t>GPDs</a:t>
            </a:r>
            <a:r>
              <a:rPr lang="en-US" sz="2800" dirty="0" smtClean="0">
                <a:solidFill>
                  <a:srgbClr val="808080"/>
                </a:solidFill>
              </a:rPr>
              <a:t> from full expansion</a:t>
            </a:r>
            <a:endParaRPr lang="en-US" sz="2800" dirty="0">
              <a:solidFill>
                <a:srgbClr val="808080"/>
              </a:solidFill>
            </a:endParaRPr>
          </a:p>
        </p:txBody>
      </p:sp>
      <p:pic>
        <p:nvPicPr>
          <p:cNvPr id="282626" name="Picture 2"/>
          <p:cNvPicPr>
            <a:picLocks noGrp="1" noChangeAspect="1" noChangeArrowheads="1"/>
          </p:cNvPicPr>
          <p:nvPr>
            <p:ph idx="1"/>
          </p:nvPr>
        </p:nvPicPr>
        <p:blipFill>
          <a:blip r:embed="rId2" cstate="print"/>
          <a:srcRect t="29278" r="6083" b="15831"/>
          <a:stretch>
            <a:fillRect/>
          </a:stretch>
        </p:blipFill>
        <p:spPr bwMode="auto">
          <a:xfrm>
            <a:off x="971437" y="1860712"/>
            <a:ext cx="7139738" cy="3232727"/>
          </a:xfrm>
          <a:prstGeom prst="rect">
            <a:avLst/>
          </a:prstGeom>
          <a:noFill/>
          <a:ln w="9525">
            <a:noFill/>
            <a:miter lim="800000"/>
            <a:headEnd/>
            <a:tailEnd/>
          </a:ln>
        </p:spPr>
      </p:pic>
      <p:sp>
        <p:nvSpPr>
          <p:cNvPr id="5" name="TextBox 4"/>
          <p:cNvSpPr txBox="1"/>
          <p:nvPr/>
        </p:nvSpPr>
        <p:spPr>
          <a:xfrm>
            <a:off x="1140529" y="888131"/>
            <a:ext cx="6931197" cy="923330"/>
          </a:xfrm>
          <a:prstGeom prst="rect">
            <a:avLst/>
          </a:prstGeom>
          <a:noFill/>
        </p:spPr>
        <p:txBody>
          <a:bodyPr wrap="square" rtlCol="0">
            <a:spAutoFit/>
          </a:bodyPr>
          <a:lstStyle/>
          <a:p>
            <a:pPr algn="l"/>
            <a:r>
              <a:rPr lang="en-US" sz="1800" b="0" dirty="0" smtClean="0">
                <a:latin typeface="Arial"/>
                <a:cs typeface="Arial"/>
              </a:rPr>
              <a:t>A nearly model-independent GPD analysis in leading twist has become possible due the availability of beam-spin and target-spin asymmetry results at 3 values of </a:t>
            </a:r>
            <a:r>
              <a:rPr lang="en-US" sz="1800" b="0" dirty="0" err="1" smtClean="0">
                <a:latin typeface="Arial"/>
                <a:cs typeface="Arial"/>
              </a:rPr>
              <a:t>t</a:t>
            </a:r>
            <a:r>
              <a:rPr lang="en-US" sz="1800" b="0" dirty="0" smtClean="0">
                <a:latin typeface="Arial"/>
                <a:cs typeface="Arial"/>
              </a:rPr>
              <a:t> and fixed </a:t>
            </a:r>
            <a:r>
              <a:rPr lang="en-US" sz="1800" b="0" dirty="0" err="1" smtClean="0">
                <a:latin typeface="Arial"/>
                <a:cs typeface="Arial"/>
              </a:rPr>
              <a:t>x</a:t>
            </a:r>
            <a:r>
              <a:rPr lang="en-US" sz="1800" b="0" dirty="0" smtClean="0">
                <a:latin typeface="Arial"/>
                <a:cs typeface="Arial"/>
              </a:rPr>
              <a:t>.  </a:t>
            </a:r>
            <a:endParaRPr lang="en-US" sz="1800" b="0" dirty="0">
              <a:latin typeface="Arial"/>
              <a:cs typeface="Arial"/>
            </a:endParaRPr>
          </a:p>
        </p:txBody>
      </p:sp>
      <p:sp>
        <p:nvSpPr>
          <p:cNvPr id="7" name="TextBox 6"/>
          <p:cNvSpPr txBox="1"/>
          <p:nvPr/>
        </p:nvSpPr>
        <p:spPr>
          <a:xfrm>
            <a:off x="1297616" y="5516641"/>
            <a:ext cx="7044352" cy="646331"/>
          </a:xfrm>
          <a:prstGeom prst="rect">
            <a:avLst/>
          </a:prstGeom>
          <a:noFill/>
        </p:spPr>
        <p:txBody>
          <a:bodyPr wrap="square" rtlCol="0">
            <a:spAutoFit/>
          </a:bodyPr>
          <a:lstStyle/>
          <a:p>
            <a:pPr algn="l">
              <a:buFont typeface="Arial"/>
              <a:buChar char="•"/>
            </a:pPr>
            <a:r>
              <a:rPr lang="en-US" sz="1600" dirty="0" smtClean="0">
                <a:latin typeface="Arial"/>
                <a:cs typeface="Arial"/>
              </a:rPr>
              <a:t> </a:t>
            </a:r>
            <a:r>
              <a:rPr lang="en-US" sz="1800" b="0" dirty="0" err="1" smtClean="0">
                <a:latin typeface="Arial"/>
                <a:cs typeface="Arial"/>
              </a:rPr>
              <a:t>H</a:t>
            </a:r>
            <a:r>
              <a:rPr lang="en-US" sz="1800" b="0" baseline="-25000" dirty="0" err="1" smtClean="0">
                <a:latin typeface="Arial"/>
                <a:cs typeface="Arial"/>
              </a:rPr>
              <a:t>Im</a:t>
            </a:r>
            <a:r>
              <a:rPr lang="en-US" sz="1800" b="0" dirty="0" smtClean="0">
                <a:latin typeface="Arial"/>
                <a:cs typeface="Arial"/>
              </a:rPr>
              <a:t> drops with </a:t>
            </a:r>
            <a:r>
              <a:rPr lang="en-US" sz="1800" b="0" dirty="0" err="1" smtClean="0">
                <a:latin typeface="Arial"/>
                <a:cs typeface="Arial"/>
              </a:rPr>
              <a:t>t</a:t>
            </a:r>
            <a:r>
              <a:rPr lang="en-US" sz="1800" b="0" dirty="0" smtClean="0">
                <a:latin typeface="Arial"/>
                <a:cs typeface="Arial"/>
              </a:rPr>
              <a:t> similar to VGG model but has smaller magnitude</a:t>
            </a:r>
          </a:p>
          <a:p>
            <a:pPr algn="l">
              <a:buFont typeface="Arial"/>
              <a:buChar char="•"/>
            </a:pPr>
            <a:r>
              <a:rPr lang="en-US" sz="1800" b="0" dirty="0" smtClean="0">
                <a:latin typeface="Arial"/>
                <a:cs typeface="Arial"/>
              </a:rPr>
              <a:t> H-tilde tends to be larger than model prediction </a:t>
            </a:r>
          </a:p>
        </p:txBody>
      </p:sp>
      <p:sp>
        <p:nvSpPr>
          <p:cNvPr id="6" name="Rectangle 5"/>
          <p:cNvSpPr/>
          <p:nvPr/>
        </p:nvSpPr>
        <p:spPr>
          <a:xfrm>
            <a:off x="2848243" y="5044430"/>
            <a:ext cx="4572000" cy="307777"/>
          </a:xfrm>
          <a:prstGeom prst="rect">
            <a:avLst/>
          </a:prstGeom>
        </p:spPr>
        <p:txBody>
          <a:bodyPr>
            <a:spAutoFit/>
          </a:bodyPr>
          <a:lstStyle/>
          <a:p>
            <a:r>
              <a:rPr lang="en-US" sz="1400" b="0" i="1" dirty="0" smtClean="0">
                <a:latin typeface="Arial"/>
                <a:cs typeface="Arial"/>
              </a:rPr>
              <a:t>M. </a:t>
            </a:r>
            <a:r>
              <a:rPr lang="en-US" sz="1400" b="0" i="1" dirty="0" err="1" smtClean="0">
                <a:latin typeface="Arial"/>
                <a:cs typeface="Arial"/>
              </a:rPr>
              <a:t>Guidal</a:t>
            </a:r>
            <a:r>
              <a:rPr lang="en-US" sz="1400" i="1" dirty="0" smtClean="0">
                <a:latin typeface="Arial"/>
                <a:cs typeface="Arial"/>
              </a:rPr>
              <a:t>, </a:t>
            </a:r>
            <a:r>
              <a:rPr lang="en-US" sz="1400" b="0" i="1" dirty="0" err="1" smtClean="0">
                <a:latin typeface="Arial"/>
                <a:cs typeface="Arial"/>
              </a:rPr>
              <a:t>Phys.Rev.Lett</a:t>
            </a:r>
            <a:r>
              <a:rPr lang="en-US" sz="1400" b="0" i="1" dirty="0" smtClean="0">
                <a:latin typeface="Arial"/>
                <a:cs typeface="Arial"/>
              </a:rPr>
              <a:t>. B689:156-162,2010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00" y="99602"/>
            <a:ext cx="9144000" cy="639763"/>
          </a:xfrm>
        </p:spPr>
        <p:txBody>
          <a:bodyPr/>
          <a:lstStyle/>
          <a:p>
            <a:pPr algn="l"/>
            <a:r>
              <a:rPr lang="en-US" dirty="0" smtClean="0">
                <a:solidFill>
                  <a:schemeClr val="bg2"/>
                </a:solidFill>
              </a:rPr>
              <a:t> </a:t>
            </a:r>
            <a:r>
              <a:rPr lang="en-US" sz="2400" i="1" dirty="0" smtClean="0">
                <a:solidFill>
                  <a:srgbClr val="FF0000"/>
                </a:solidFill>
              </a:rPr>
              <a:t>CLAS12 </a:t>
            </a:r>
            <a:r>
              <a:rPr lang="en-US" sz="2400" dirty="0" smtClean="0">
                <a:solidFill>
                  <a:schemeClr val="bg2"/>
                </a:solidFill>
              </a:rPr>
              <a:t>- DVCS – Dedicated longitudinally polarized target experiment</a:t>
            </a:r>
            <a:endParaRPr lang="en-US" sz="2400" dirty="0">
              <a:solidFill>
                <a:schemeClr val="bg2"/>
              </a:solidFill>
            </a:endParaRPr>
          </a:p>
        </p:txBody>
      </p:sp>
      <p:pic>
        <p:nvPicPr>
          <p:cNvPr id="284674" name="Picture 2"/>
          <p:cNvPicPr>
            <a:picLocks noGrp="1" noChangeAspect="1" noChangeArrowheads="1"/>
          </p:cNvPicPr>
          <p:nvPr>
            <p:ph idx="1"/>
          </p:nvPr>
        </p:nvPicPr>
        <p:blipFill>
          <a:blip r:embed="rId2" cstate="print"/>
          <a:srcRect l="3953" t="65681" r="53921" b="1524"/>
          <a:stretch>
            <a:fillRect/>
          </a:stretch>
        </p:blipFill>
        <p:spPr bwMode="auto">
          <a:xfrm>
            <a:off x="3994522" y="3575329"/>
            <a:ext cx="3378901" cy="2303417"/>
          </a:xfrm>
          <a:prstGeom prst="rect">
            <a:avLst/>
          </a:prstGeom>
          <a:noFill/>
          <a:ln w="9525">
            <a:noFill/>
            <a:miter lim="800000"/>
            <a:headEnd/>
            <a:tailEnd/>
          </a:ln>
        </p:spPr>
      </p:pic>
      <p:sp>
        <p:nvSpPr>
          <p:cNvPr id="5" name="TextBox 4"/>
          <p:cNvSpPr txBox="1"/>
          <p:nvPr/>
        </p:nvSpPr>
        <p:spPr>
          <a:xfrm>
            <a:off x="612799" y="838875"/>
            <a:ext cx="8531201" cy="646331"/>
          </a:xfrm>
          <a:prstGeom prst="rect">
            <a:avLst/>
          </a:prstGeom>
          <a:noFill/>
        </p:spPr>
        <p:txBody>
          <a:bodyPr wrap="square" rtlCol="0">
            <a:spAutoFit/>
          </a:bodyPr>
          <a:lstStyle/>
          <a:p>
            <a:pPr algn="l"/>
            <a:r>
              <a:rPr lang="en-US" sz="1800" dirty="0" smtClean="0">
                <a:latin typeface="Arial"/>
                <a:cs typeface="Arial"/>
              </a:rPr>
              <a:t>To extend GPD extraction from polarization data improvement of statistics and expansion of kinematical coverage is needed.  </a:t>
            </a:r>
            <a:endParaRPr lang="en-US" sz="1800" dirty="0">
              <a:latin typeface="Arial"/>
              <a:cs typeface="Arial"/>
            </a:endParaRPr>
          </a:p>
        </p:txBody>
      </p:sp>
      <p:pic>
        <p:nvPicPr>
          <p:cNvPr id="7" name="Picture 2"/>
          <p:cNvPicPr>
            <a:picLocks noChangeAspect="1" noChangeArrowheads="1"/>
          </p:cNvPicPr>
          <p:nvPr/>
        </p:nvPicPr>
        <p:blipFill>
          <a:blip r:embed="rId2" cstate="print"/>
          <a:srcRect l="56756" t="33546" b="33659"/>
          <a:stretch>
            <a:fillRect/>
          </a:stretch>
        </p:blipFill>
        <p:spPr bwMode="auto">
          <a:xfrm>
            <a:off x="4174837" y="1702439"/>
            <a:ext cx="3292663" cy="1897268"/>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l="3897" t="33257" r="52079" b="33225"/>
          <a:stretch>
            <a:fillRect/>
          </a:stretch>
        </p:blipFill>
        <p:spPr bwMode="auto">
          <a:xfrm>
            <a:off x="203829" y="2838064"/>
            <a:ext cx="3504336" cy="2500946"/>
          </a:xfrm>
          <a:prstGeom prst="rect">
            <a:avLst/>
          </a:prstGeom>
          <a:noFill/>
          <a:ln w="9525">
            <a:noFill/>
            <a:miter lim="800000"/>
            <a:headEnd/>
            <a:tailEnd/>
          </a:ln>
          <a:effectLst/>
        </p:spPr>
      </p:pic>
      <p:cxnSp>
        <p:nvCxnSpPr>
          <p:cNvPr id="10" name="Straight Connector 9"/>
          <p:cNvCxnSpPr/>
          <p:nvPr/>
        </p:nvCxnSpPr>
        <p:spPr bwMode="auto">
          <a:xfrm>
            <a:off x="635014" y="3143823"/>
            <a:ext cx="2743886" cy="1588"/>
          </a:xfrm>
          <a:prstGeom prst="line">
            <a:avLst/>
          </a:prstGeom>
          <a:noFill/>
          <a:ln w="9525" cap="flat" cmpd="sng" algn="ctr">
            <a:solidFill>
              <a:srgbClr val="000000"/>
            </a:solidFill>
            <a:prstDash val="solid"/>
            <a:round/>
            <a:headEnd type="none" w="med" len="med"/>
            <a:tailEnd type="none" w="med" len="med"/>
          </a:ln>
          <a:effectLst/>
        </p:spPr>
      </p:cxnSp>
      <p:cxnSp>
        <p:nvCxnSpPr>
          <p:cNvPr id="12" name="Straight Connector 11"/>
          <p:cNvCxnSpPr/>
          <p:nvPr/>
        </p:nvCxnSpPr>
        <p:spPr bwMode="auto">
          <a:xfrm>
            <a:off x="654140" y="4605496"/>
            <a:ext cx="2743886" cy="1588"/>
          </a:xfrm>
          <a:prstGeom prst="line">
            <a:avLst/>
          </a:prstGeom>
          <a:noFill/>
          <a:ln w="9525" cap="flat" cmpd="sng" algn="ctr">
            <a:solidFill>
              <a:srgbClr val="000000"/>
            </a:solidFill>
            <a:prstDash val="solid"/>
            <a:round/>
            <a:headEnd type="none" w="med" len="med"/>
            <a:tailEnd type="none" w="med" len="med"/>
          </a:ln>
          <a:effectLst/>
        </p:spPr>
      </p:cxnSp>
      <p:sp>
        <p:nvSpPr>
          <p:cNvPr id="6" name="TextBox 5"/>
          <p:cNvSpPr txBox="1"/>
          <p:nvPr/>
        </p:nvSpPr>
        <p:spPr>
          <a:xfrm>
            <a:off x="1095630" y="2602866"/>
            <a:ext cx="1562021" cy="461665"/>
          </a:xfrm>
          <a:prstGeom prst="rect">
            <a:avLst/>
          </a:prstGeom>
          <a:solidFill>
            <a:srgbClr val="FFFFFF"/>
          </a:solidFill>
          <a:ln>
            <a:solidFill>
              <a:srgbClr val="000000"/>
            </a:solidFill>
          </a:ln>
        </p:spPr>
        <p:txBody>
          <a:bodyPr wrap="square" rtlCol="0">
            <a:spAutoFit/>
          </a:bodyPr>
          <a:lstStyle/>
          <a:p>
            <a:pPr algn="l"/>
            <a:r>
              <a:rPr lang="en-US" sz="1200" dirty="0" smtClean="0">
                <a:latin typeface="Arial"/>
                <a:cs typeface="Arial"/>
              </a:rPr>
              <a:t>Pioneering results from data mining</a:t>
            </a:r>
            <a:endParaRPr lang="en-US" sz="1200" dirty="0">
              <a:latin typeface="Arial"/>
              <a:cs typeface="Arial"/>
            </a:endParaRPr>
          </a:p>
        </p:txBody>
      </p:sp>
      <p:sp>
        <p:nvSpPr>
          <p:cNvPr id="13" name="TextBox 12"/>
          <p:cNvSpPr txBox="1"/>
          <p:nvPr/>
        </p:nvSpPr>
        <p:spPr>
          <a:xfrm>
            <a:off x="7200671" y="1848663"/>
            <a:ext cx="1832946" cy="830997"/>
          </a:xfrm>
          <a:prstGeom prst="rect">
            <a:avLst/>
          </a:prstGeom>
          <a:solidFill>
            <a:srgbClr val="FFFFFF"/>
          </a:solidFill>
          <a:ln>
            <a:solidFill>
              <a:srgbClr val="000000"/>
            </a:solidFill>
          </a:ln>
        </p:spPr>
        <p:txBody>
          <a:bodyPr wrap="square" rtlCol="0">
            <a:spAutoFit/>
          </a:bodyPr>
          <a:lstStyle/>
          <a:p>
            <a:pPr algn="l"/>
            <a:r>
              <a:rPr lang="en-US" sz="1200" dirty="0" smtClean="0">
                <a:latin typeface="Arial"/>
                <a:cs typeface="Arial"/>
              </a:rPr>
              <a:t>Preliminary data from eg1-dvcs experiment have  10 times previous statistics</a:t>
            </a:r>
            <a:endParaRPr lang="en-US" sz="1200" dirty="0">
              <a:latin typeface="Arial"/>
              <a:cs typeface="Arial"/>
            </a:endParaRPr>
          </a:p>
        </p:txBody>
      </p:sp>
      <p:pic>
        <p:nvPicPr>
          <p:cNvPr id="14" name="Picture 2"/>
          <p:cNvPicPr>
            <a:picLocks noChangeAspect="1" noChangeArrowheads="1"/>
          </p:cNvPicPr>
          <p:nvPr/>
        </p:nvPicPr>
        <p:blipFill>
          <a:blip r:embed="rId2" cstate="print"/>
          <a:srcRect l="21481" t="21465" r="20960" b="70645"/>
          <a:stretch>
            <a:fillRect/>
          </a:stretch>
        </p:blipFill>
        <p:spPr bwMode="auto">
          <a:xfrm>
            <a:off x="209157" y="1813768"/>
            <a:ext cx="3567052" cy="428149"/>
          </a:xfrm>
          <a:prstGeom prst="rect">
            <a:avLst/>
          </a:prstGeom>
          <a:noFill/>
          <a:ln w="9525">
            <a:solidFill>
              <a:srgbClr val="000000"/>
            </a:solidFill>
            <a:miter lim="800000"/>
            <a:headEnd/>
            <a:tailEnd/>
          </a:ln>
          <a:effectLst/>
        </p:spPr>
      </p:pic>
      <p:sp>
        <p:nvSpPr>
          <p:cNvPr id="15" name="TextBox 14"/>
          <p:cNvSpPr txBox="1"/>
          <p:nvPr/>
        </p:nvSpPr>
        <p:spPr>
          <a:xfrm rot="16200000">
            <a:off x="3888328" y="1946621"/>
            <a:ext cx="443526" cy="276999"/>
          </a:xfrm>
          <a:prstGeom prst="rect">
            <a:avLst/>
          </a:prstGeom>
          <a:solidFill>
            <a:srgbClr val="FFFFFF"/>
          </a:solidFill>
        </p:spPr>
        <p:txBody>
          <a:bodyPr wrap="none" rtlCol="0">
            <a:spAutoFit/>
          </a:bodyPr>
          <a:lstStyle/>
          <a:p>
            <a:r>
              <a:rPr lang="en-US" sz="1200" dirty="0" smtClean="0">
                <a:latin typeface="Arial"/>
                <a:cs typeface="Arial"/>
              </a:rPr>
              <a:t>A</a:t>
            </a:r>
            <a:r>
              <a:rPr lang="en-US" sz="1200" baseline="-25000" dirty="0" smtClean="0">
                <a:latin typeface="Arial"/>
                <a:cs typeface="Arial"/>
              </a:rPr>
              <a:t>UL</a:t>
            </a:r>
            <a:endParaRPr lang="en-US" sz="1200" baseline="-25000"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1" y="124500"/>
            <a:ext cx="8229600" cy="639763"/>
          </a:xfrm>
        </p:spPr>
        <p:txBody>
          <a:bodyPr/>
          <a:lstStyle/>
          <a:p>
            <a:pPr algn="l"/>
            <a:r>
              <a:rPr lang="en-US" sz="2400" i="1" dirty="0" smtClean="0">
                <a:solidFill>
                  <a:srgbClr val="FF0000"/>
                </a:solidFill>
              </a:rPr>
              <a:t>CLAS12</a:t>
            </a:r>
            <a:r>
              <a:rPr lang="en-US" sz="2400" dirty="0" smtClean="0">
                <a:solidFill>
                  <a:srgbClr val="808080"/>
                </a:solidFill>
              </a:rPr>
              <a:t> - DVCS with transversely polarized target</a:t>
            </a:r>
            <a:endParaRPr lang="en-US" sz="2400" dirty="0">
              <a:solidFill>
                <a:srgbClr val="808080"/>
              </a:solidFill>
            </a:endParaRPr>
          </a:p>
        </p:txBody>
      </p:sp>
      <p:pic>
        <p:nvPicPr>
          <p:cNvPr id="285698" name="Picture 2"/>
          <p:cNvPicPr>
            <a:picLocks noGrp="1" noChangeAspect="1" noChangeArrowheads="1"/>
          </p:cNvPicPr>
          <p:nvPr>
            <p:ph idx="1"/>
          </p:nvPr>
        </p:nvPicPr>
        <p:blipFill>
          <a:blip r:embed="rId2" cstate="print"/>
          <a:srcRect t="8351"/>
          <a:stretch>
            <a:fillRect/>
          </a:stretch>
        </p:blipFill>
        <p:spPr bwMode="auto">
          <a:xfrm>
            <a:off x="1360759" y="2233450"/>
            <a:ext cx="6519173" cy="3936084"/>
          </a:xfrm>
          <a:prstGeom prst="rect">
            <a:avLst/>
          </a:prstGeom>
          <a:noFill/>
          <a:ln w="9525">
            <a:noFill/>
            <a:miter lim="800000"/>
            <a:headEnd/>
            <a:tailEnd/>
          </a:ln>
        </p:spPr>
      </p:pic>
      <p:sp>
        <p:nvSpPr>
          <p:cNvPr id="4" name="TextBox 3"/>
          <p:cNvSpPr txBox="1"/>
          <p:nvPr/>
        </p:nvSpPr>
        <p:spPr>
          <a:xfrm>
            <a:off x="1383436" y="877827"/>
            <a:ext cx="7166649" cy="1077218"/>
          </a:xfrm>
          <a:prstGeom prst="rect">
            <a:avLst/>
          </a:prstGeom>
          <a:noFill/>
        </p:spPr>
        <p:txBody>
          <a:bodyPr wrap="square" rtlCol="0">
            <a:spAutoFit/>
          </a:bodyPr>
          <a:lstStyle/>
          <a:p>
            <a:pPr algn="l"/>
            <a:r>
              <a:rPr lang="en-US" sz="1600" dirty="0" smtClean="0">
                <a:latin typeface="Arial"/>
                <a:cs typeface="Arial"/>
              </a:rPr>
              <a:t>Transverse asymmetries A</a:t>
            </a:r>
            <a:r>
              <a:rPr lang="en-US" sz="1600" baseline="-25000" dirty="0" smtClean="0">
                <a:latin typeface="Arial"/>
                <a:cs typeface="Arial"/>
              </a:rPr>
              <a:t>UT</a:t>
            </a:r>
            <a:r>
              <a:rPr lang="en-US" sz="1600" dirty="0" smtClean="0">
                <a:latin typeface="Arial"/>
                <a:cs typeface="Arial"/>
              </a:rPr>
              <a:t> and A</a:t>
            </a:r>
            <a:r>
              <a:rPr lang="en-US" sz="1600" baseline="-25000" dirty="0" smtClean="0">
                <a:latin typeface="Arial"/>
                <a:cs typeface="Arial"/>
              </a:rPr>
              <a:t>LT</a:t>
            </a:r>
            <a:r>
              <a:rPr lang="en-US" sz="1600" dirty="0" smtClean="0">
                <a:latin typeface="Arial"/>
                <a:cs typeface="Arial"/>
              </a:rPr>
              <a:t> are sensitive to GPD E. </a:t>
            </a:r>
          </a:p>
          <a:p>
            <a:pPr algn="l"/>
            <a:r>
              <a:rPr lang="en-US" sz="1600" dirty="0" smtClean="0">
                <a:latin typeface="Arial"/>
                <a:cs typeface="Arial"/>
              </a:rPr>
              <a:t>GPDs E and H enter in the angular momentum sum rule.</a:t>
            </a:r>
          </a:p>
          <a:p>
            <a:pPr algn="l"/>
            <a:endParaRPr lang="en-US" sz="1600" dirty="0" smtClean="0">
              <a:latin typeface="Arial"/>
              <a:cs typeface="Arial"/>
            </a:endParaRPr>
          </a:p>
          <a:p>
            <a:pPr algn="l"/>
            <a:r>
              <a:rPr lang="en-US" sz="1600" dirty="0" smtClean="0">
                <a:latin typeface="Arial"/>
                <a:cs typeface="Arial"/>
              </a:rPr>
              <a:t>A precise measurement of A</a:t>
            </a:r>
            <a:r>
              <a:rPr lang="en-US" sz="1600" baseline="-25000" dirty="0" smtClean="0">
                <a:latin typeface="Arial"/>
                <a:cs typeface="Arial"/>
              </a:rPr>
              <a:t>UT</a:t>
            </a:r>
            <a:r>
              <a:rPr lang="en-US" sz="1600" dirty="0" smtClean="0">
                <a:latin typeface="Arial"/>
                <a:cs typeface="Arial"/>
              </a:rPr>
              <a:t> will help resolve the proton spin puzzle.</a:t>
            </a:r>
            <a:endParaRPr lang="en-US" sz="1600"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36200" y="202963"/>
            <a:ext cx="6896100" cy="461665"/>
          </a:xfrm>
          <a:prstGeom prst="rect">
            <a:avLst/>
          </a:prstGeom>
          <a:noFill/>
          <a:ln w="9525">
            <a:noFill/>
            <a:miter lim="800000"/>
            <a:headEnd/>
            <a:tailEnd/>
          </a:ln>
        </p:spPr>
        <p:txBody>
          <a:bodyPr>
            <a:spAutoFit/>
          </a:bodyPr>
          <a:lstStyle/>
          <a:p>
            <a:pPr algn="l"/>
            <a:r>
              <a:rPr lang="en-US" sz="2400" dirty="0" err="1">
                <a:solidFill>
                  <a:schemeClr val="bg2"/>
                </a:solidFill>
                <a:latin typeface="Arial" charset="0"/>
                <a:cs typeface="Arial" charset="0"/>
              </a:rPr>
              <a:t>JLab</a:t>
            </a:r>
            <a:r>
              <a:rPr lang="en-US" sz="2400" dirty="0">
                <a:solidFill>
                  <a:schemeClr val="bg2"/>
                </a:solidFill>
                <a:latin typeface="Arial" charset="0"/>
                <a:cs typeface="Arial" charset="0"/>
              </a:rPr>
              <a:t> Upgrade to 12 </a:t>
            </a:r>
            <a:r>
              <a:rPr lang="en-US" sz="2400" dirty="0" err="1">
                <a:solidFill>
                  <a:schemeClr val="bg2"/>
                </a:solidFill>
                <a:latin typeface="Arial" charset="0"/>
                <a:cs typeface="Arial" charset="0"/>
              </a:rPr>
              <a:t>GeV</a:t>
            </a:r>
            <a:endParaRPr lang="en-US" sz="2400" dirty="0">
              <a:solidFill>
                <a:schemeClr val="bg2"/>
              </a:solidFill>
              <a:latin typeface="Arial" charset="0"/>
              <a:cs typeface="Arial" charset="0"/>
            </a:endParaRPr>
          </a:p>
        </p:txBody>
      </p:sp>
      <p:pic>
        <p:nvPicPr>
          <p:cNvPr id="23575" name="Picture 5" descr="6_GeV_Racetrack"/>
          <p:cNvPicPr>
            <a:picLocks noChangeAspect="1" noChangeArrowheads="1"/>
          </p:cNvPicPr>
          <p:nvPr/>
        </p:nvPicPr>
        <p:blipFill>
          <a:blip r:embed="rId3" cstate="print"/>
          <a:srcRect/>
          <a:stretch>
            <a:fillRect/>
          </a:stretch>
        </p:blipFill>
        <p:spPr bwMode="auto">
          <a:xfrm>
            <a:off x="1279525" y="2057400"/>
            <a:ext cx="6461125" cy="4244975"/>
          </a:xfrm>
          <a:prstGeom prst="rect">
            <a:avLst/>
          </a:prstGeom>
          <a:noFill/>
          <a:ln w="9525">
            <a:noFill/>
            <a:miter lim="800000"/>
            <a:headEnd/>
            <a:tailEnd/>
          </a:ln>
        </p:spPr>
      </p:pic>
      <p:sp>
        <p:nvSpPr>
          <p:cNvPr id="23576" name="AutoShape 6"/>
          <p:cNvSpPr>
            <a:spLocks noChangeArrowheads="1"/>
          </p:cNvSpPr>
          <p:nvPr/>
        </p:nvSpPr>
        <p:spPr bwMode="auto">
          <a:xfrm rot="5400000">
            <a:off x="4745991" y="3376466"/>
            <a:ext cx="482677" cy="367109"/>
          </a:xfrm>
          <a:prstGeom prst="parallelogram">
            <a:avLst>
              <a:gd name="adj" fmla="val 47911"/>
            </a:avLst>
          </a:prstGeom>
          <a:solidFill>
            <a:schemeClr val="bg1"/>
          </a:solidFill>
          <a:ln w="19050">
            <a:noFill/>
            <a:miter lim="800000"/>
            <a:headEnd/>
            <a:tailEnd/>
          </a:ln>
        </p:spPr>
        <p:txBody>
          <a:bodyPr anchor="ctr">
            <a:spAutoFit/>
          </a:bodyPr>
          <a:lstStyle/>
          <a:p>
            <a:endParaRPr lang="en-US"/>
          </a:p>
        </p:txBody>
      </p:sp>
      <p:pic>
        <p:nvPicPr>
          <p:cNvPr id="23556" name="Picture 7" descr="12_GeV_mods_Arc-10_overlay"/>
          <p:cNvPicPr>
            <a:picLocks noChangeAspect="1" noChangeArrowheads="1"/>
          </p:cNvPicPr>
          <p:nvPr/>
        </p:nvPicPr>
        <p:blipFill>
          <a:blip r:embed="rId4" cstate="print"/>
          <a:srcRect/>
          <a:stretch>
            <a:fillRect/>
          </a:stretch>
        </p:blipFill>
        <p:spPr bwMode="auto">
          <a:xfrm>
            <a:off x="1303338" y="3411538"/>
            <a:ext cx="3263900" cy="1697037"/>
          </a:xfrm>
          <a:prstGeom prst="rect">
            <a:avLst/>
          </a:prstGeom>
          <a:noFill/>
          <a:ln w="9525">
            <a:noFill/>
            <a:miter lim="800000"/>
            <a:headEnd/>
            <a:tailEnd/>
          </a:ln>
        </p:spPr>
      </p:pic>
      <p:pic>
        <p:nvPicPr>
          <p:cNvPr id="333832" name="Picture 8" descr="12_GeV_mods_NL-cryomodules_overlay"/>
          <p:cNvPicPr>
            <a:picLocks noChangeAspect="1" noChangeArrowheads="1"/>
          </p:cNvPicPr>
          <p:nvPr/>
        </p:nvPicPr>
        <p:blipFill>
          <a:blip r:embed="rId5" cstate="print"/>
          <a:srcRect/>
          <a:stretch>
            <a:fillRect/>
          </a:stretch>
        </p:blipFill>
        <p:spPr bwMode="auto">
          <a:xfrm>
            <a:off x="3560763" y="2051050"/>
            <a:ext cx="1320800" cy="1111250"/>
          </a:xfrm>
          <a:prstGeom prst="rect">
            <a:avLst/>
          </a:prstGeom>
          <a:noFill/>
          <a:ln w="9525">
            <a:noFill/>
            <a:miter lim="800000"/>
            <a:headEnd/>
            <a:tailEnd/>
          </a:ln>
        </p:spPr>
      </p:pic>
      <p:pic>
        <p:nvPicPr>
          <p:cNvPr id="333833" name="Picture 9" descr="12_GeV_mods_SL-cryomodules_overlay"/>
          <p:cNvPicPr>
            <a:picLocks noChangeAspect="1" noChangeArrowheads="1"/>
          </p:cNvPicPr>
          <p:nvPr/>
        </p:nvPicPr>
        <p:blipFill>
          <a:blip r:embed="rId6" cstate="print"/>
          <a:srcRect/>
          <a:stretch>
            <a:fillRect/>
          </a:stretch>
        </p:blipFill>
        <p:spPr bwMode="auto">
          <a:xfrm>
            <a:off x="4568825" y="3865563"/>
            <a:ext cx="1795463" cy="1233487"/>
          </a:xfrm>
          <a:prstGeom prst="rect">
            <a:avLst/>
          </a:prstGeom>
          <a:noFill/>
          <a:ln w="9525">
            <a:noFill/>
            <a:miter lim="800000"/>
            <a:headEnd/>
            <a:tailEnd/>
          </a:ln>
        </p:spPr>
      </p:pic>
      <p:grpSp>
        <p:nvGrpSpPr>
          <p:cNvPr id="3" name="Group 10"/>
          <p:cNvGrpSpPr>
            <a:grpSpLocks/>
          </p:cNvGrpSpPr>
          <p:nvPr/>
        </p:nvGrpSpPr>
        <p:grpSpPr bwMode="auto">
          <a:xfrm>
            <a:off x="4781550" y="2943225"/>
            <a:ext cx="966788" cy="766763"/>
            <a:chOff x="3146" y="1440"/>
            <a:chExt cx="632" cy="534"/>
          </a:xfrm>
        </p:grpSpPr>
        <p:sp>
          <p:nvSpPr>
            <p:cNvPr id="333835" name="Text Box 11"/>
            <p:cNvSpPr txBox="1">
              <a:spLocks noChangeArrowheads="1"/>
            </p:cNvSpPr>
            <p:nvPr/>
          </p:nvSpPr>
          <p:spPr bwMode="auto">
            <a:xfrm>
              <a:off x="3360" y="1440"/>
              <a:ext cx="418" cy="180"/>
            </a:xfrm>
            <a:prstGeom prst="rect">
              <a:avLst/>
            </a:prstGeom>
            <a:noFill/>
            <a:ln w="19050">
              <a:noFill/>
              <a:miter lim="800000"/>
              <a:headEnd/>
              <a:tailEnd/>
            </a:ln>
            <a:effectLst/>
          </p:spPr>
          <p:txBody>
            <a:bodyPr lIns="0" tIns="0" rIns="0" bIns="0">
              <a:spAutoFit/>
            </a:bodyPr>
            <a:lstStyle/>
            <a:p>
              <a:pPr defTabSz="992188" eaLnBrk="0" hangingPunct="0">
                <a:spcBef>
                  <a:spcPct val="50000"/>
                </a:spcBef>
                <a:defRPr/>
              </a:pPr>
              <a:r>
                <a:rPr lang="en-US" sz="1700" i="1">
                  <a:effectLst>
                    <a:outerShdw blurRad="38100" dist="38100" dir="2700000" algn="tl">
                      <a:srgbClr val="C0C0C0"/>
                    </a:outerShdw>
                  </a:effectLst>
                </a:rPr>
                <a:t>CHL-2</a:t>
              </a:r>
            </a:p>
          </p:txBody>
        </p:sp>
        <p:grpSp>
          <p:nvGrpSpPr>
            <p:cNvPr id="4" name="Group 12"/>
            <p:cNvGrpSpPr>
              <a:grpSpLocks/>
            </p:cNvGrpSpPr>
            <p:nvPr/>
          </p:nvGrpSpPr>
          <p:grpSpPr bwMode="auto">
            <a:xfrm>
              <a:off x="3146" y="1536"/>
              <a:ext cx="406" cy="438"/>
              <a:chOff x="3146" y="1536"/>
              <a:chExt cx="406" cy="438"/>
            </a:xfrm>
          </p:grpSpPr>
          <p:pic>
            <p:nvPicPr>
              <p:cNvPr id="23573" name="Picture 13" descr="12_GeV_mods_CHL_overlay"/>
              <p:cNvPicPr>
                <a:picLocks noChangeAspect="1" noChangeArrowheads="1"/>
              </p:cNvPicPr>
              <p:nvPr/>
            </p:nvPicPr>
            <p:blipFill>
              <a:blip r:embed="rId7" cstate="print"/>
              <a:srcRect/>
              <a:stretch>
                <a:fillRect/>
              </a:stretch>
            </p:blipFill>
            <p:spPr bwMode="auto">
              <a:xfrm>
                <a:off x="3146" y="1707"/>
                <a:ext cx="184" cy="267"/>
              </a:xfrm>
              <a:prstGeom prst="rect">
                <a:avLst/>
              </a:prstGeom>
              <a:noFill/>
              <a:ln w="9525">
                <a:noFill/>
                <a:miter lim="800000"/>
                <a:headEnd/>
                <a:tailEnd/>
              </a:ln>
            </p:spPr>
          </p:pic>
          <p:pic>
            <p:nvPicPr>
              <p:cNvPr id="23574" name="Picture 14" descr="12_GeV_mods_arrow_overlay"/>
              <p:cNvPicPr>
                <a:picLocks noChangeAspect="1" noChangeArrowheads="1"/>
              </p:cNvPicPr>
              <p:nvPr/>
            </p:nvPicPr>
            <p:blipFill>
              <a:blip r:embed="rId8" cstate="print"/>
              <a:srcRect/>
              <a:stretch>
                <a:fillRect/>
              </a:stretch>
            </p:blipFill>
            <p:spPr bwMode="auto">
              <a:xfrm>
                <a:off x="3329" y="1536"/>
                <a:ext cx="223" cy="288"/>
              </a:xfrm>
              <a:prstGeom prst="rect">
                <a:avLst/>
              </a:prstGeom>
              <a:noFill/>
              <a:ln w="9525">
                <a:noFill/>
                <a:miter lim="800000"/>
                <a:headEnd/>
                <a:tailEnd/>
              </a:ln>
            </p:spPr>
          </p:pic>
        </p:grpSp>
      </p:grpSp>
      <p:grpSp>
        <p:nvGrpSpPr>
          <p:cNvPr id="5" name="Group 15"/>
          <p:cNvGrpSpPr>
            <a:grpSpLocks/>
          </p:cNvGrpSpPr>
          <p:nvPr/>
        </p:nvGrpSpPr>
        <p:grpSpPr bwMode="auto">
          <a:xfrm>
            <a:off x="1544638" y="4419601"/>
            <a:ext cx="4627562" cy="1759920"/>
            <a:chOff x="854" y="2528"/>
            <a:chExt cx="3328" cy="1225"/>
          </a:xfrm>
        </p:grpSpPr>
        <p:sp>
          <p:nvSpPr>
            <p:cNvPr id="23569" name="Text Box 16"/>
            <p:cNvSpPr txBox="1">
              <a:spLocks noChangeArrowheads="1"/>
            </p:cNvSpPr>
            <p:nvPr/>
          </p:nvSpPr>
          <p:spPr bwMode="auto">
            <a:xfrm>
              <a:off x="2376" y="3292"/>
              <a:ext cx="1806" cy="461"/>
            </a:xfrm>
            <a:prstGeom prst="rect">
              <a:avLst/>
            </a:prstGeom>
            <a:noFill/>
            <a:ln w="9525">
              <a:noFill/>
              <a:miter lim="800000"/>
              <a:headEnd/>
              <a:tailEnd/>
            </a:ln>
          </p:spPr>
          <p:txBody>
            <a:bodyPr lIns="107784" tIns="53892" rIns="107784" bIns="53892">
              <a:spAutoFit/>
            </a:bodyPr>
            <a:lstStyle/>
            <a:p>
              <a:pPr defTabSz="992188" eaLnBrk="0" hangingPunct="0"/>
              <a:r>
                <a:rPr lang="en-US" sz="1800" dirty="0">
                  <a:latin typeface="Arial" pitchFamily="34" charset="0"/>
                  <a:cs typeface="Arial" pitchFamily="34" charset="0"/>
                </a:rPr>
                <a:t>Enhance equipment in existing halls</a:t>
              </a:r>
            </a:p>
          </p:txBody>
        </p:sp>
        <p:sp>
          <p:nvSpPr>
            <p:cNvPr id="23570" name="Oval 17"/>
            <p:cNvSpPr>
              <a:spLocks noChangeArrowheads="1"/>
            </p:cNvSpPr>
            <p:nvPr/>
          </p:nvSpPr>
          <p:spPr bwMode="auto">
            <a:xfrm rot="2428027">
              <a:off x="854" y="2528"/>
              <a:ext cx="1546" cy="832"/>
            </a:xfrm>
            <a:prstGeom prst="ellipse">
              <a:avLst/>
            </a:prstGeom>
            <a:noFill/>
            <a:ln w="28575">
              <a:solidFill>
                <a:schemeClr val="tx1"/>
              </a:solidFill>
              <a:round/>
              <a:headEnd/>
              <a:tailEnd/>
            </a:ln>
          </p:spPr>
          <p:txBody>
            <a:bodyPr lIns="107784" tIns="53892" rIns="107784" bIns="53892"/>
            <a:lstStyle/>
            <a:p>
              <a:pPr algn="ctr" defTabSz="992188" eaLnBrk="0" hangingPunct="0"/>
              <a:endParaRPr lang="en-US" sz="2600" i="1" u="sng">
                <a:solidFill>
                  <a:srgbClr val="990099"/>
                </a:solidFill>
              </a:endParaRPr>
            </a:p>
          </p:txBody>
        </p:sp>
      </p:grpSp>
      <p:grpSp>
        <p:nvGrpSpPr>
          <p:cNvPr id="6" name="Group 18"/>
          <p:cNvGrpSpPr>
            <a:grpSpLocks/>
          </p:cNvGrpSpPr>
          <p:nvPr/>
        </p:nvGrpSpPr>
        <p:grpSpPr bwMode="auto">
          <a:xfrm>
            <a:off x="4864100" y="995363"/>
            <a:ext cx="2347913" cy="1876425"/>
            <a:chOff x="3064" y="627"/>
            <a:chExt cx="1479" cy="1182"/>
          </a:xfrm>
        </p:grpSpPr>
        <p:pic>
          <p:nvPicPr>
            <p:cNvPr id="23563" name="Picture 19" descr="12_GeV_mods_HallD-beamline_overlay"/>
            <p:cNvPicPr>
              <a:picLocks noChangeAspect="1" noChangeArrowheads="1"/>
            </p:cNvPicPr>
            <p:nvPr/>
          </p:nvPicPr>
          <p:blipFill>
            <a:blip r:embed="rId9" cstate="print"/>
            <a:srcRect/>
            <a:stretch>
              <a:fillRect/>
            </a:stretch>
          </p:blipFill>
          <p:spPr bwMode="auto">
            <a:xfrm>
              <a:off x="3064" y="1046"/>
              <a:ext cx="587" cy="763"/>
            </a:xfrm>
            <a:prstGeom prst="rect">
              <a:avLst/>
            </a:prstGeom>
            <a:noFill/>
            <a:ln w="9525">
              <a:noFill/>
              <a:miter lim="800000"/>
              <a:headEnd/>
              <a:tailEnd/>
            </a:ln>
          </p:spPr>
        </p:pic>
        <p:grpSp>
          <p:nvGrpSpPr>
            <p:cNvPr id="7" name="Group 20"/>
            <p:cNvGrpSpPr>
              <a:grpSpLocks/>
            </p:cNvGrpSpPr>
            <p:nvPr/>
          </p:nvGrpSpPr>
          <p:grpSpPr bwMode="auto">
            <a:xfrm>
              <a:off x="3632" y="627"/>
              <a:ext cx="911" cy="548"/>
              <a:chOff x="3792" y="74"/>
              <a:chExt cx="945" cy="606"/>
            </a:xfrm>
          </p:grpSpPr>
          <p:pic>
            <p:nvPicPr>
              <p:cNvPr id="23567" name="Picture 21" descr="12_GeV_mods_Hall-D_overlay"/>
              <p:cNvPicPr>
                <a:picLocks noChangeAspect="1" noChangeArrowheads="1"/>
              </p:cNvPicPr>
              <p:nvPr/>
            </p:nvPicPr>
            <p:blipFill>
              <a:blip r:embed="rId10" cstate="print"/>
              <a:srcRect/>
              <a:stretch>
                <a:fillRect/>
              </a:stretch>
            </p:blipFill>
            <p:spPr bwMode="auto">
              <a:xfrm>
                <a:off x="3792" y="74"/>
                <a:ext cx="945" cy="606"/>
              </a:xfrm>
              <a:prstGeom prst="rect">
                <a:avLst/>
              </a:prstGeom>
              <a:noFill/>
              <a:ln w="9525">
                <a:noFill/>
                <a:miter lim="800000"/>
                <a:headEnd/>
                <a:tailEnd/>
              </a:ln>
            </p:spPr>
          </p:pic>
          <p:sp>
            <p:nvSpPr>
              <p:cNvPr id="23568" name="AutoShape 22"/>
              <p:cNvSpPr>
                <a:spLocks noChangeArrowheads="1"/>
              </p:cNvSpPr>
              <p:nvPr/>
            </p:nvSpPr>
            <p:spPr bwMode="auto">
              <a:xfrm rot="5400000" flipV="1">
                <a:off x="4084" y="324"/>
                <a:ext cx="192" cy="240"/>
              </a:xfrm>
              <a:prstGeom prst="parallelogram">
                <a:avLst>
                  <a:gd name="adj" fmla="val 59023"/>
                </a:avLst>
              </a:prstGeom>
              <a:solidFill>
                <a:schemeClr val="bg1"/>
              </a:solidFill>
              <a:ln w="19050">
                <a:noFill/>
                <a:miter lim="800000"/>
                <a:headEnd/>
                <a:tailEnd/>
              </a:ln>
            </p:spPr>
            <p:txBody>
              <a:bodyPr anchor="ctr">
                <a:spAutoFit/>
              </a:bodyPr>
              <a:lstStyle/>
              <a:p>
                <a:endParaRPr lang="en-US"/>
              </a:p>
            </p:txBody>
          </p:sp>
        </p:grpSp>
        <p:sp>
          <p:nvSpPr>
            <p:cNvPr id="23565" name="Freeform 23"/>
            <p:cNvSpPr>
              <a:spLocks/>
            </p:cNvSpPr>
            <p:nvPr/>
          </p:nvSpPr>
          <p:spPr bwMode="auto">
            <a:xfrm>
              <a:off x="3891" y="880"/>
              <a:ext cx="293" cy="118"/>
            </a:xfrm>
            <a:custGeom>
              <a:avLst/>
              <a:gdLst>
                <a:gd name="T0" fmla="*/ 0 w 304"/>
                <a:gd name="T1" fmla="*/ 6 h 130"/>
                <a:gd name="T2" fmla="*/ 13 w 304"/>
                <a:gd name="T3" fmla="*/ 5 h 130"/>
                <a:gd name="T4" fmla="*/ 13 w 304"/>
                <a:gd name="T5" fmla="*/ 6 h 130"/>
                <a:gd name="T6" fmla="*/ 13 w 304"/>
                <a:gd name="T7" fmla="*/ 6 h 130"/>
                <a:gd name="T8" fmla="*/ 16 w 304"/>
                <a:gd name="T9" fmla="*/ 5 h 130"/>
                <a:gd name="T10" fmla="*/ 25 w 304"/>
                <a:gd name="T11" fmla="*/ 5 h 130"/>
                <a:gd name="T12" fmla="*/ 30 w 304"/>
                <a:gd name="T13" fmla="*/ 5 h 130"/>
                <a:gd name="T14" fmla="*/ 32 w 304"/>
                <a:gd name="T15" fmla="*/ 5 h 130"/>
                <a:gd name="T16" fmla="*/ 33 w 304"/>
                <a:gd name="T17" fmla="*/ 5 h 130"/>
                <a:gd name="T18" fmla="*/ 37 w 304"/>
                <a:gd name="T19" fmla="*/ 5 h 130"/>
                <a:gd name="T20" fmla="*/ 40 w 304"/>
                <a:gd name="T21" fmla="*/ 5 h 130"/>
                <a:gd name="T22" fmla="*/ 47 w 304"/>
                <a:gd name="T23" fmla="*/ 5 h 130"/>
                <a:gd name="T24" fmla="*/ 49 w 304"/>
                <a:gd name="T25" fmla="*/ 5 h 130"/>
                <a:gd name="T26" fmla="*/ 51 w 304"/>
                <a:gd name="T27" fmla="*/ 5 h 130"/>
                <a:gd name="T28" fmla="*/ 55 w 304"/>
                <a:gd name="T29" fmla="*/ 5 h 130"/>
                <a:gd name="T30" fmla="*/ 62 w 304"/>
                <a:gd name="T31" fmla="*/ 5 h 130"/>
                <a:gd name="T32" fmla="*/ 68 w 304"/>
                <a:gd name="T33" fmla="*/ 5 h 130"/>
                <a:gd name="T34" fmla="*/ 75 w 304"/>
                <a:gd name="T35" fmla="*/ 5 h 130"/>
                <a:gd name="T36" fmla="*/ 81 w 304"/>
                <a:gd name="T37" fmla="*/ 5 h 130"/>
                <a:gd name="T38" fmla="*/ 85 w 304"/>
                <a:gd name="T39" fmla="*/ 5 h 130"/>
                <a:gd name="T40" fmla="*/ 91 w 304"/>
                <a:gd name="T41" fmla="*/ 5 h 130"/>
                <a:gd name="T42" fmla="*/ 96 w 304"/>
                <a:gd name="T43" fmla="*/ 0 h 1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4"/>
                <a:gd name="T67" fmla="*/ 0 h 130"/>
                <a:gd name="T68" fmla="*/ 304 w 304"/>
                <a:gd name="T69" fmla="*/ 130 h 1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4" h="130">
                  <a:moveTo>
                    <a:pt x="0" y="130"/>
                  </a:moveTo>
                  <a:cubicBezTo>
                    <a:pt x="16" y="119"/>
                    <a:pt x="11" y="127"/>
                    <a:pt x="14" y="108"/>
                  </a:cubicBezTo>
                  <a:cubicBezTo>
                    <a:pt x="25" y="112"/>
                    <a:pt x="19" y="108"/>
                    <a:pt x="28" y="122"/>
                  </a:cubicBezTo>
                  <a:cubicBezTo>
                    <a:pt x="29" y="124"/>
                    <a:pt x="44" y="128"/>
                    <a:pt x="44" y="128"/>
                  </a:cubicBezTo>
                  <a:cubicBezTo>
                    <a:pt x="53" y="119"/>
                    <a:pt x="40" y="111"/>
                    <a:pt x="53" y="107"/>
                  </a:cubicBezTo>
                  <a:cubicBezTo>
                    <a:pt x="64" y="92"/>
                    <a:pt x="61" y="88"/>
                    <a:pt x="72" y="99"/>
                  </a:cubicBezTo>
                  <a:cubicBezTo>
                    <a:pt x="73" y="103"/>
                    <a:pt x="82" y="116"/>
                    <a:pt x="88" y="106"/>
                  </a:cubicBezTo>
                  <a:cubicBezTo>
                    <a:pt x="88" y="106"/>
                    <a:pt x="93" y="91"/>
                    <a:pt x="94" y="88"/>
                  </a:cubicBezTo>
                  <a:cubicBezTo>
                    <a:pt x="95" y="86"/>
                    <a:pt x="96" y="82"/>
                    <a:pt x="96" y="82"/>
                  </a:cubicBezTo>
                  <a:cubicBezTo>
                    <a:pt x="101" y="83"/>
                    <a:pt x="107" y="83"/>
                    <a:pt x="112" y="84"/>
                  </a:cubicBezTo>
                  <a:cubicBezTo>
                    <a:pt x="117" y="85"/>
                    <a:pt x="128" y="88"/>
                    <a:pt x="128" y="88"/>
                  </a:cubicBezTo>
                  <a:cubicBezTo>
                    <a:pt x="141" y="85"/>
                    <a:pt x="139" y="71"/>
                    <a:pt x="146" y="60"/>
                  </a:cubicBezTo>
                  <a:cubicBezTo>
                    <a:pt x="148" y="61"/>
                    <a:pt x="150" y="61"/>
                    <a:pt x="152" y="62"/>
                  </a:cubicBezTo>
                  <a:cubicBezTo>
                    <a:pt x="154" y="63"/>
                    <a:pt x="156" y="65"/>
                    <a:pt x="158" y="66"/>
                  </a:cubicBezTo>
                  <a:cubicBezTo>
                    <a:pt x="162" y="68"/>
                    <a:pt x="170" y="70"/>
                    <a:pt x="170" y="70"/>
                  </a:cubicBezTo>
                  <a:cubicBezTo>
                    <a:pt x="177" y="60"/>
                    <a:pt x="180" y="42"/>
                    <a:pt x="192" y="38"/>
                  </a:cubicBezTo>
                  <a:cubicBezTo>
                    <a:pt x="201" y="44"/>
                    <a:pt x="204" y="51"/>
                    <a:pt x="214" y="54"/>
                  </a:cubicBezTo>
                  <a:cubicBezTo>
                    <a:pt x="227" y="50"/>
                    <a:pt x="232" y="36"/>
                    <a:pt x="236" y="24"/>
                  </a:cubicBezTo>
                  <a:cubicBezTo>
                    <a:pt x="242" y="26"/>
                    <a:pt x="249" y="32"/>
                    <a:pt x="254" y="34"/>
                  </a:cubicBezTo>
                  <a:cubicBezTo>
                    <a:pt x="258" y="35"/>
                    <a:pt x="266" y="38"/>
                    <a:pt x="266" y="38"/>
                  </a:cubicBezTo>
                  <a:cubicBezTo>
                    <a:pt x="276" y="20"/>
                    <a:pt x="280" y="19"/>
                    <a:pt x="286" y="10"/>
                  </a:cubicBezTo>
                  <a:cubicBezTo>
                    <a:pt x="286" y="8"/>
                    <a:pt x="300" y="2"/>
                    <a:pt x="304" y="0"/>
                  </a:cubicBezTo>
                </a:path>
              </a:pathLst>
            </a:custGeom>
            <a:noFill/>
            <a:ln w="19050">
              <a:solidFill>
                <a:srgbClr val="FFB623"/>
              </a:solidFill>
              <a:round/>
              <a:headEnd/>
              <a:tailEnd/>
            </a:ln>
          </p:spPr>
          <p:txBody>
            <a:bodyPr wrap="none" anchor="ctr">
              <a:spAutoFit/>
            </a:bodyPr>
            <a:lstStyle/>
            <a:p>
              <a:endParaRPr lang="en-US"/>
            </a:p>
          </p:txBody>
        </p:sp>
        <p:sp>
          <p:nvSpPr>
            <p:cNvPr id="333848" name="Text Box 24"/>
            <p:cNvSpPr txBox="1">
              <a:spLocks noChangeArrowheads="1"/>
            </p:cNvSpPr>
            <p:nvPr/>
          </p:nvSpPr>
          <p:spPr bwMode="auto">
            <a:xfrm>
              <a:off x="3120" y="684"/>
              <a:ext cx="972" cy="364"/>
            </a:xfrm>
            <a:prstGeom prst="rect">
              <a:avLst/>
            </a:prstGeom>
            <a:noFill/>
            <a:ln w="12700" algn="ctr">
              <a:noFill/>
              <a:miter lim="800000"/>
              <a:headEnd/>
              <a:tailEnd/>
            </a:ln>
            <a:effectLst/>
          </p:spPr>
          <p:txBody>
            <a:bodyPr lIns="90487" tIns="44450" rIns="90487" bIns="44450">
              <a:spAutoFit/>
            </a:bodyPr>
            <a:lstStyle/>
            <a:p>
              <a:pPr marL="228600" indent="-228600" eaLnBrk="0" hangingPunct="0">
                <a:lnSpc>
                  <a:spcPct val="80000"/>
                </a:lnSpc>
                <a:spcBef>
                  <a:spcPct val="20000"/>
                </a:spcBef>
                <a:buFont typeface="Times" pitchFamily="-110" charset="0"/>
                <a:buNone/>
                <a:defRPr/>
              </a:pPr>
              <a:r>
                <a:rPr lang="en-US" sz="2000" i="1">
                  <a:effectLst>
                    <a:outerShdw blurRad="38100" dist="38100" dir="2700000" algn="tl">
                      <a:srgbClr val="C0C0C0"/>
                    </a:outerShdw>
                  </a:effectLst>
                </a:rPr>
                <a:t>Add new hall</a:t>
              </a:r>
            </a:p>
          </p:txBody>
        </p:sp>
      </p:grpSp>
      <p:sp>
        <p:nvSpPr>
          <p:cNvPr id="333849" name="Text Box 25"/>
          <p:cNvSpPr txBox="1">
            <a:spLocks noChangeArrowheads="1"/>
          </p:cNvSpPr>
          <p:nvPr/>
        </p:nvSpPr>
        <p:spPr bwMode="auto">
          <a:xfrm>
            <a:off x="137776" y="913053"/>
            <a:ext cx="3779982" cy="1015663"/>
          </a:xfrm>
          <a:prstGeom prst="rect">
            <a:avLst/>
          </a:prstGeom>
          <a:solidFill>
            <a:schemeClr val="bg2">
              <a:lumMod val="40000"/>
              <a:lumOff val="60000"/>
            </a:schemeClr>
          </a:solidFill>
          <a:ln w="9525">
            <a:solidFill>
              <a:schemeClr val="tx1"/>
            </a:solidFill>
            <a:miter lim="800000"/>
            <a:headEnd/>
            <a:tailEnd/>
          </a:ln>
        </p:spPr>
        <p:txBody>
          <a:bodyPr wrap="square">
            <a:spAutoFit/>
          </a:bodyPr>
          <a:lstStyle/>
          <a:p>
            <a:pPr algn="l"/>
            <a:r>
              <a:rPr lang="en-US" sz="2000" dirty="0">
                <a:latin typeface="Arial" pitchFamily="34" charset="0"/>
                <a:cs typeface="Arial" pitchFamily="34" charset="0"/>
              </a:rPr>
              <a:t>At 12 </a:t>
            </a:r>
            <a:r>
              <a:rPr lang="en-US" sz="2000" dirty="0" err="1">
                <a:latin typeface="Arial" pitchFamily="34" charset="0"/>
                <a:cs typeface="Arial" pitchFamily="34" charset="0"/>
              </a:rPr>
              <a:t>GeV</a:t>
            </a:r>
            <a:r>
              <a:rPr lang="en-US" sz="2000" dirty="0">
                <a:latin typeface="Arial" pitchFamily="34" charset="0"/>
                <a:cs typeface="Arial" pitchFamily="34" charset="0"/>
              </a:rPr>
              <a:t>, CEBAF </a:t>
            </a:r>
            <a:r>
              <a:rPr lang="en-US" sz="2000" dirty="0" smtClean="0">
                <a:latin typeface="Arial" pitchFamily="34" charset="0"/>
                <a:cs typeface="Arial" pitchFamily="34" charset="0"/>
              </a:rPr>
              <a:t>is an ideal </a:t>
            </a:r>
          </a:p>
          <a:p>
            <a:pPr algn="l"/>
            <a:r>
              <a:rPr lang="en-US" sz="2000" dirty="0" smtClean="0">
                <a:latin typeface="Arial" pitchFamily="34" charset="0"/>
                <a:cs typeface="Arial" pitchFamily="34" charset="0"/>
              </a:rPr>
              <a:t>laboratory for </a:t>
            </a:r>
            <a:r>
              <a:rPr lang="en-US" sz="2000" dirty="0">
                <a:latin typeface="Arial" pitchFamily="34" charset="0"/>
                <a:cs typeface="Arial" pitchFamily="34" charset="0"/>
              </a:rPr>
              <a:t>GPD </a:t>
            </a:r>
            <a:r>
              <a:rPr lang="en-US" sz="2000" dirty="0" smtClean="0">
                <a:latin typeface="Arial" pitchFamily="34" charset="0"/>
                <a:cs typeface="Arial" pitchFamily="34" charset="0"/>
              </a:rPr>
              <a:t>studies in the valence quark regime</a:t>
            </a:r>
            <a:r>
              <a:rPr lang="en-US" sz="2000" i="1" dirty="0" smtClean="0">
                <a:latin typeface="Arial" pitchFamily="34" charset="0"/>
                <a:cs typeface="Arial" pitchFamily="34" charset="0"/>
              </a:rPr>
              <a:t>. </a:t>
            </a:r>
            <a:endParaRPr lang="en-US" sz="2000" i="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3849"/>
                                        </p:tgtEl>
                                        <p:attrNameLst>
                                          <p:attrName>style.visibility</p:attrName>
                                        </p:attrNameLst>
                                      </p:cBhvr>
                                      <p:to>
                                        <p:strVal val="visible"/>
                                      </p:to>
                                    </p:set>
                                    <p:animEffect transition="in" filter="fade">
                                      <p:cBhvr>
                                        <p:cTn id="7" dur="1000"/>
                                        <p:tgtEl>
                                          <p:spTgt spid="333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3199" y="1670425"/>
            <a:ext cx="4556955" cy="2862322"/>
          </a:xfrm>
          <a:prstGeom prst="rect">
            <a:avLst/>
          </a:prstGeom>
          <a:noFill/>
          <a:ln w="9525">
            <a:solidFill>
              <a:schemeClr val="tx1"/>
            </a:solidFill>
            <a:miter lim="800000"/>
            <a:headEnd/>
            <a:tailEnd/>
          </a:ln>
        </p:spPr>
        <p:txBody>
          <a:bodyPr wrap="square">
            <a:spAutoFit/>
          </a:bodyPr>
          <a:lstStyle/>
          <a:p>
            <a:pPr algn="l" eaLnBrk="0" hangingPunct="0">
              <a:buClr>
                <a:schemeClr val="tx1"/>
              </a:buClr>
              <a:buSzPct val="200000"/>
              <a:defRPr/>
            </a:pPr>
            <a:endParaRPr lang="en-US" sz="2000" b="0" dirty="0" smtClean="0">
              <a:latin typeface="Arial" charset="0"/>
              <a:cs typeface="Arial" charset="0"/>
            </a:endParaRPr>
          </a:p>
          <a:p>
            <a:pPr algn="l" eaLnBrk="0" hangingPunct="0">
              <a:buClr>
                <a:schemeClr val="tx1"/>
              </a:buClr>
              <a:defRPr/>
            </a:pPr>
            <a:r>
              <a:rPr lang="en-US" sz="2000" b="0" i="1" dirty="0">
                <a:latin typeface="Arial" charset="0"/>
                <a:cs typeface="Arial" charset="0"/>
              </a:rPr>
              <a:t> </a:t>
            </a:r>
            <a:r>
              <a:rPr lang="en-US" sz="2000" i="1" dirty="0">
                <a:solidFill>
                  <a:srgbClr val="333399"/>
                </a:solidFill>
                <a:latin typeface="Arial" charset="0"/>
                <a:cs typeface="Arial" charset="0"/>
              </a:rPr>
              <a:t>CLAS </a:t>
            </a:r>
            <a:r>
              <a:rPr lang="en-US" sz="2000" b="0" dirty="0">
                <a:latin typeface="Arial" charset="0"/>
                <a:cs typeface="Arial" charset="0"/>
              </a:rPr>
              <a:t>will be replaced</a:t>
            </a:r>
            <a:r>
              <a:rPr lang="en-US" sz="2000" b="0" dirty="0" smtClean="0">
                <a:latin typeface="Arial" charset="0"/>
                <a:cs typeface="Arial" charset="0"/>
              </a:rPr>
              <a:t> with </a:t>
            </a:r>
            <a:r>
              <a:rPr lang="en-US" sz="2000" dirty="0">
                <a:solidFill>
                  <a:srgbClr val="FF0000"/>
                </a:solidFill>
                <a:effectLst>
                  <a:outerShdw blurRad="38100" dist="38100" dir="2700000" algn="tl">
                    <a:srgbClr val="C0C0C0"/>
                  </a:outerShdw>
                </a:effectLst>
                <a:latin typeface="Arial" charset="0"/>
                <a:cs typeface="Arial" charset="0"/>
              </a:rPr>
              <a:t>C</a:t>
            </a:r>
            <a:r>
              <a:rPr lang="en-US" sz="2000" i="1" dirty="0">
                <a:solidFill>
                  <a:srgbClr val="FF0000"/>
                </a:solidFill>
                <a:effectLst>
                  <a:outerShdw blurRad="38100" dist="38100" dir="2700000" algn="tl">
                    <a:srgbClr val="C0C0C0"/>
                  </a:outerShdw>
                </a:effectLst>
                <a:latin typeface="Arial" charset="0"/>
                <a:cs typeface="Arial" charset="0"/>
              </a:rPr>
              <a:t>LAS12</a:t>
            </a:r>
            <a:endParaRPr lang="en-US" sz="2000" b="0" dirty="0">
              <a:solidFill>
                <a:srgbClr val="FF0000"/>
              </a:solidFill>
              <a:effectLst>
                <a:outerShdw blurRad="38100" dist="38100" dir="2700000" algn="tl">
                  <a:srgbClr val="C0C0C0"/>
                </a:outerShdw>
              </a:effectLst>
              <a:latin typeface="Arial" charset="0"/>
              <a:cs typeface="Arial" charset="0"/>
            </a:endParaRPr>
          </a:p>
          <a:p>
            <a:pPr algn="l" eaLnBrk="0" hangingPunct="0">
              <a:buClr>
                <a:schemeClr val="tx1"/>
              </a:buClr>
              <a:defRPr/>
            </a:pPr>
            <a:endParaRPr lang="en-US" sz="2000" i="1" dirty="0">
              <a:solidFill>
                <a:srgbClr val="C00000"/>
              </a:solidFill>
              <a:latin typeface="Arial" charset="0"/>
              <a:cs typeface="Arial" charset="0"/>
            </a:endParaRPr>
          </a:p>
          <a:p>
            <a:pPr algn="l" eaLnBrk="0" hangingPunct="0">
              <a:buClr>
                <a:schemeClr val="tx1"/>
              </a:buClr>
              <a:defRPr/>
            </a:pPr>
            <a:r>
              <a:rPr lang="en-US" sz="2000" i="1" dirty="0">
                <a:solidFill>
                  <a:srgbClr val="FF0000"/>
                </a:solidFill>
                <a:effectLst>
                  <a:outerShdw blurRad="38100" dist="38100" dir="2700000" algn="tl">
                    <a:srgbClr val="C0C0C0"/>
                  </a:outerShdw>
                </a:effectLst>
                <a:latin typeface="Arial" charset="0"/>
                <a:cs typeface="Arial" charset="0"/>
              </a:rPr>
              <a:t>CLAS12</a:t>
            </a:r>
            <a:r>
              <a:rPr lang="en-US" sz="2000" i="1" dirty="0">
                <a:solidFill>
                  <a:srgbClr val="FF0000"/>
                </a:solidFill>
                <a:latin typeface="Arial" charset="0"/>
                <a:cs typeface="Arial" charset="0"/>
              </a:rPr>
              <a:t> </a:t>
            </a:r>
            <a:r>
              <a:rPr lang="en-US" sz="2000" b="0" dirty="0">
                <a:latin typeface="Arial" charset="0"/>
                <a:cs typeface="Arial" charset="0"/>
              </a:rPr>
              <a:t>is designed to operate with</a:t>
            </a:r>
            <a:r>
              <a:rPr lang="en-US" sz="2000" b="0" dirty="0" smtClean="0">
                <a:latin typeface="Arial" charset="0"/>
                <a:cs typeface="Arial" charset="0"/>
              </a:rPr>
              <a:t> order of magnitude higher luminosity.</a:t>
            </a:r>
          </a:p>
          <a:p>
            <a:pPr algn="l" eaLnBrk="0" hangingPunct="0">
              <a:buClr>
                <a:schemeClr val="tx1"/>
              </a:buClr>
              <a:defRPr/>
            </a:pPr>
            <a:endParaRPr lang="en-US" sz="2000" i="1" dirty="0">
              <a:solidFill>
                <a:srgbClr val="C00000"/>
              </a:solidFill>
              <a:latin typeface="Arial" charset="0"/>
              <a:cs typeface="Arial" charset="0"/>
            </a:endParaRPr>
          </a:p>
          <a:p>
            <a:pPr algn="l" eaLnBrk="0" hangingPunct="0">
              <a:buClr>
                <a:schemeClr val="tx1"/>
              </a:buClr>
              <a:defRPr/>
            </a:pPr>
            <a:r>
              <a:rPr lang="en-US" sz="2000" i="1" dirty="0">
                <a:solidFill>
                  <a:srgbClr val="FF0000"/>
                </a:solidFill>
                <a:effectLst>
                  <a:outerShdw blurRad="38100" dist="38100" dir="2700000" algn="tl">
                    <a:srgbClr val="C0C0C0"/>
                  </a:outerShdw>
                </a:effectLst>
                <a:latin typeface="Arial" charset="0"/>
                <a:cs typeface="Arial" charset="0"/>
              </a:rPr>
              <a:t>CLAS12</a:t>
            </a:r>
            <a:r>
              <a:rPr lang="en-US" sz="2000" i="1" dirty="0">
                <a:solidFill>
                  <a:srgbClr val="C00000"/>
                </a:solidFill>
                <a:latin typeface="Arial" charset="0"/>
                <a:cs typeface="Arial" charset="0"/>
              </a:rPr>
              <a:t> </a:t>
            </a:r>
            <a:r>
              <a:rPr lang="en-US" sz="2000" i="1" dirty="0" smtClean="0">
                <a:solidFill>
                  <a:srgbClr val="C00000"/>
                </a:solidFill>
                <a:latin typeface="Arial" charset="0"/>
                <a:cs typeface="Arial" charset="0"/>
              </a:rPr>
              <a:t> </a:t>
            </a:r>
            <a:r>
              <a:rPr lang="en-US" sz="2000" dirty="0" smtClean="0">
                <a:latin typeface="Arial" charset="0"/>
                <a:cs typeface="Arial" charset="0"/>
              </a:rPr>
              <a:t>designed to accommodate polarized solid state targets NH</a:t>
            </a:r>
            <a:r>
              <a:rPr lang="en-US" sz="2000" baseline="-25000" dirty="0" smtClean="0">
                <a:latin typeface="Arial" charset="0"/>
                <a:cs typeface="Arial" charset="0"/>
              </a:rPr>
              <a:t>3</a:t>
            </a:r>
            <a:r>
              <a:rPr lang="en-US" sz="2000" dirty="0" smtClean="0">
                <a:latin typeface="Arial" charset="0"/>
                <a:cs typeface="Arial" charset="0"/>
              </a:rPr>
              <a:t>, ND</a:t>
            </a:r>
            <a:r>
              <a:rPr lang="en-US" sz="2000" baseline="-25000" dirty="0" smtClean="0">
                <a:latin typeface="Arial" charset="0"/>
                <a:cs typeface="Arial" charset="0"/>
              </a:rPr>
              <a:t>3</a:t>
            </a:r>
            <a:r>
              <a:rPr lang="en-US" sz="2000" dirty="0" smtClean="0">
                <a:latin typeface="Arial" charset="0"/>
                <a:cs typeface="Arial" charset="0"/>
              </a:rPr>
              <a:t> and HD. </a:t>
            </a:r>
            <a:endParaRPr lang="en-US" sz="2000" dirty="0">
              <a:latin typeface="Arial" charset="0"/>
              <a:cs typeface="Arial" charset="0"/>
            </a:endParaRPr>
          </a:p>
        </p:txBody>
      </p:sp>
      <p:sp>
        <p:nvSpPr>
          <p:cNvPr id="10243" name="Text Box 3"/>
          <p:cNvSpPr txBox="1">
            <a:spLocks noChangeArrowheads="1"/>
          </p:cNvSpPr>
          <p:nvPr/>
        </p:nvSpPr>
        <p:spPr bwMode="auto">
          <a:xfrm>
            <a:off x="-49800" y="202342"/>
            <a:ext cx="8137564" cy="461665"/>
          </a:xfrm>
          <a:prstGeom prst="rect">
            <a:avLst/>
          </a:prstGeom>
          <a:noFill/>
          <a:ln w="9525">
            <a:noFill/>
            <a:miter lim="800000"/>
            <a:headEnd/>
            <a:tailEnd/>
          </a:ln>
        </p:spPr>
        <p:txBody>
          <a:bodyPr wrap="none">
            <a:spAutoFit/>
          </a:bodyPr>
          <a:lstStyle/>
          <a:p>
            <a:pPr eaLnBrk="0" hangingPunct="0">
              <a:defRPr/>
            </a:pPr>
            <a:r>
              <a:rPr lang="en-US" sz="2400" dirty="0">
                <a:solidFill>
                  <a:schemeClr val="bg2"/>
                </a:solidFill>
                <a:effectLst>
                  <a:outerShdw blurRad="38100" dist="38100" dir="2700000" algn="tl">
                    <a:srgbClr val="C0C0C0"/>
                  </a:outerShdw>
                </a:effectLst>
                <a:latin typeface="Arial" charset="0"/>
                <a:cs typeface="Arial" charset="0"/>
              </a:rPr>
              <a:t>Hall B 12GeV upgrade </a:t>
            </a:r>
            <a:r>
              <a:rPr lang="en-US" sz="2400" dirty="0" smtClean="0">
                <a:solidFill>
                  <a:schemeClr val="bg2"/>
                </a:solidFill>
                <a:effectLst>
                  <a:outerShdw blurRad="38100" dist="38100" dir="2700000" algn="tl">
                    <a:srgbClr val="C0C0C0"/>
                  </a:outerShdw>
                </a:effectLst>
                <a:latin typeface="Arial" charset="0"/>
                <a:cs typeface="Arial" charset="0"/>
              </a:rPr>
              <a:t>overview from </a:t>
            </a:r>
            <a:r>
              <a:rPr lang="en-US" sz="2400" i="1" dirty="0" smtClean="0">
                <a:solidFill>
                  <a:schemeClr val="accent2"/>
                </a:solidFill>
                <a:effectLst>
                  <a:outerShdw blurRad="38100" dist="38100" dir="2700000" algn="tl">
                    <a:srgbClr val="C0C0C0"/>
                  </a:outerShdw>
                </a:effectLst>
                <a:latin typeface="Arial" charset="0"/>
                <a:cs typeface="Arial" charset="0"/>
              </a:rPr>
              <a:t>CLAS </a:t>
            </a:r>
            <a:r>
              <a:rPr lang="en-US" sz="2400" dirty="0" smtClean="0">
                <a:solidFill>
                  <a:schemeClr val="bg2"/>
                </a:solidFill>
                <a:effectLst>
                  <a:outerShdw blurRad="38100" dist="38100" dir="2700000" algn="tl">
                    <a:srgbClr val="C0C0C0"/>
                  </a:outerShdw>
                </a:effectLst>
                <a:latin typeface="Arial" charset="0"/>
                <a:cs typeface="Arial" charset="0"/>
              </a:rPr>
              <a:t>to </a:t>
            </a:r>
            <a:r>
              <a:rPr lang="en-US" sz="2400" i="1" dirty="0" smtClean="0">
                <a:solidFill>
                  <a:srgbClr val="FF0000"/>
                </a:solidFill>
                <a:effectLst>
                  <a:outerShdw blurRad="38100" dist="38100" dir="2700000" algn="tl">
                    <a:srgbClr val="C0C0C0"/>
                  </a:outerShdw>
                </a:effectLst>
                <a:latin typeface="Arial" charset="0"/>
                <a:cs typeface="Arial" charset="0"/>
              </a:rPr>
              <a:t>CLAS12</a:t>
            </a:r>
            <a:r>
              <a:rPr lang="en-US" sz="2400" dirty="0" smtClean="0">
                <a:solidFill>
                  <a:schemeClr val="bg2"/>
                </a:solidFill>
                <a:effectLst>
                  <a:outerShdw blurRad="38100" dist="38100" dir="2700000" algn="tl">
                    <a:srgbClr val="C0C0C0"/>
                  </a:outerShdw>
                </a:effectLst>
                <a:latin typeface="Arial" charset="0"/>
                <a:cs typeface="Arial" charset="0"/>
              </a:rPr>
              <a:t> </a:t>
            </a:r>
            <a:endParaRPr lang="en-US" sz="2400" dirty="0">
              <a:solidFill>
                <a:schemeClr val="bg2"/>
              </a:solidFill>
              <a:effectLst>
                <a:outerShdw blurRad="38100" dist="38100" dir="2700000" algn="tl">
                  <a:srgbClr val="C0C0C0"/>
                </a:outerShdw>
              </a:effectLst>
              <a:latin typeface="Arial" charset="0"/>
              <a:cs typeface="Arial" charset="0"/>
            </a:endParaRPr>
          </a:p>
        </p:txBody>
      </p:sp>
      <p:cxnSp>
        <p:nvCxnSpPr>
          <p:cNvPr id="25604" name="Straight Connector 7"/>
          <p:cNvCxnSpPr>
            <a:cxnSpLocks noChangeShapeType="1"/>
          </p:cNvCxnSpPr>
          <p:nvPr/>
        </p:nvCxnSpPr>
        <p:spPr bwMode="auto">
          <a:xfrm>
            <a:off x="3200400" y="838200"/>
            <a:ext cx="914400" cy="914400"/>
          </a:xfrm>
          <a:prstGeom prst="line">
            <a:avLst/>
          </a:prstGeom>
          <a:noFill/>
          <a:ln w="9525">
            <a:noFill/>
            <a:round/>
            <a:headEnd/>
            <a:tailEnd/>
          </a:ln>
        </p:spPr>
      </p:cxnSp>
      <p:grpSp>
        <p:nvGrpSpPr>
          <p:cNvPr id="2" name="Group 13"/>
          <p:cNvGrpSpPr>
            <a:grpSpLocks/>
          </p:cNvGrpSpPr>
          <p:nvPr/>
        </p:nvGrpSpPr>
        <p:grpSpPr bwMode="auto">
          <a:xfrm>
            <a:off x="4572000" y="1567000"/>
            <a:ext cx="4419600" cy="3276600"/>
            <a:chOff x="4572000" y="1066800"/>
            <a:chExt cx="4419600" cy="3276600"/>
          </a:xfrm>
        </p:grpSpPr>
        <p:pic>
          <p:nvPicPr>
            <p:cNvPr id="25609" name="Picture 2"/>
            <p:cNvPicPr>
              <a:picLocks noChangeAspect="1" noChangeArrowheads="1"/>
            </p:cNvPicPr>
            <p:nvPr/>
          </p:nvPicPr>
          <p:blipFill>
            <a:blip r:embed="rId3" cstate="print"/>
            <a:srcRect/>
            <a:stretch>
              <a:fillRect/>
            </a:stretch>
          </p:blipFill>
          <p:spPr bwMode="auto">
            <a:xfrm>
              <a:off x="4622800" y="1066800"/>
              <a:ext cx="4368800" cy="3276600"/>
            </a:xfrm>
            <a:prstGeom prst="rect">
              <a:avLst/>
            </a:prstGeom>
            <a:noFill/>
            <a:ln w="9525">
              <a:noFill/>
              <a:miter lim="800000"/>
              <a:headEnd/>
              <a:tailEnd/>
            </a:ln>
          </p:spPr>
        </p:pic>
        <p:sp>
          <p:nvSpPr>
            <p:cNvPr id="25610" name="TextBox 9"/>
            <p:cNvSpPr txBox="1">
              <a:spLocks noChangeArrowheads="1"/>
            </p:cNvSpPr>
            <p:nvPr/>
          </p:nvSpPr>
          <p:spPr bwMode="auto">
            <a:xfrm>
              <a:off x="4572000" y="1143000"/>
              <a:ext cx="2667000" cy="1200329"/>
            </a:xfrm>
            <a:prstGeom prst="rect">
              <a:avLst/>
            </a:prstGeom>
            <a:noFill/>
            <a:ln w="9525">
              <a:noFill/>
              <a:miter lim="800000"/>
              <a:headEnd/>
              <a:tailEnd/>
            </a:ln>
          </p:spPr>
          <p:txBody>
            <a:bodyPr>
              <a:spAutoFit/>
            </a:bodyPr>
            <a:lstStyle/>
            <a:p>
              <a:r>
                <a:rPr lang="en-US" sz="2400">
                  <a:solidFill>
                    <a:srgbClr val="FFFF00"/>
                  </a:solidFill>
                  <a:latin typeface="Arial" charset="0"/>
                </a:rPr>
                <a:t>Present Day</a:t>
              </a:r>
            </a:p>
            <a:p>
              <a:r>
                <a:rPr lang="en-US" sz="2400">
                  <a:solidFill>
                    <a:srgbClr val="FFFF00"/>
                  </a:solidFill>
                  <a:latin typeface="Arial" charset="0"/>
                </a:rPr>
                <a:t>CLAS</a:t>
              </a:r>
            </a:p>
            <a:p>
              <a:endParaRPr lang="en-US" sz="2400">
                <a:solidFill>
                  <a:srgbClr val="FFFF00"/>
                </a:solidFill>
                <a:latin typeface="Arial" charset="0"/>
              </a:endParaRPr>
            </a:p>
          </p:txBody>
        </p:sp>
      </p:grpSp>
      <p:pic>
        <p:nvPicPr>
          <p:cNvPr id="8" name="Picture 3"/>
          <p:cNvPicPr>
            <a:picLocks noChangeAspect="1"/>
          </p:cNvPicPr>
          <p:nvPr/>
        </p:nvPicPr>
        <p:blipFill>
          <a:blip r:embed="rId4" cstate="print"/>
          <a:srcRect/>
          <a:stretch>
            <a:fillRect/>
          </a:stretch>
        </p:blipFill>
        <p:spPr bwMode="auto">
          <a:xfrm>
            <a:off x="4605982" y="1262192"/>
            <a:ext cx="4400023" cy="40109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7"/>
          <p:cNvSpPr>
            <a:spLocks noChangeArrowheads="1"/>
          </p:cNvSpPr>
          <p:nvPr/>
        </p:nvSpPr>
        <p:spPr bwMode="auto">
          <a:xfrm>
            <a:off x="1143000" y="76200"/>
            <a:ext cx="6907213" cy="581025"/>
          </a:xfrm>
          <a:prstGeom prst="rect">
            <a:avLst/>
          </a:prstGeom>
          <a:noFill/>
          <a:ln w="9525">
            <a:noFill/>
            <a:miter lim="800000"/>
            <a:headEnd/>
            <a:tailEnd/>
          </a:ln>
        </p:spPr>
        <p:txBody>
          <a:bodyPr>
            <a:prstTxWarp prst="textNoShape">
              <a:avLst/>
            </a:prstTxWarp>
          </a:bodyPr>
          <a:lstStyle/>
          <a:p>
            <a:endParaRPr lang="en-US"/>
          </a:p>
        </p:txBody>
      </p:sp>
      <p:sp>
        <p:nvSpPr>
          <p:cNvPr id="12291" name="Text Box 1044"/>
          <p:cNvSpPr txBox="1">
            <a:spLocks noChangeArrowheads="1"/>
          </p:cNvSpPr>
          <p:nvPr/>
        </p:nvSpPr>
        <p:spPr bwMode="auto">
          <a:xfrm>
            <a:off x="0" y="107759"/>
            <a:ext cx="7192963" cy="523220"/>
          </a:xfrm>
          <a:prstGeom prst="rect">
            <a:avLst/>
          </a:prstGeom>
          <a:noFill/>
          <a:ln w="9525">
            <a:noFill/>
            <a:miter lim="800000"/>
            <a:headEnd/>
            <a:tailEnd/>
          </a:ln>
        </p:spPr>
        <p:txBody>
          <a:bodyPr wrap="square">
            <a:prstTxWarp prst="textNoShape">
              <a:avLst/>
            </a:prstTxWarp>
            <a:spAutoFit/>
          </a:bodyPr>
          <a:lstStyle/>
          <a:p>
            <a:pPr>
              <a:tabLst>
                <a:tab pos="1255713" algn="l"/>
                <a:tab pos="2574925" algn="l"/>
              </a:tabLst>
            </a:pPr>
            <a:r>
              <a:rPr lang="en-US" sz="2800" dirty="0">
                <a:solidFill>
                  <a:srgbClr val="FF0000"/>
                </a:solidFill>
                <a:effectLst>
                  <a:outerShdw blurRad="38100" dist="38100" dir="2700000" algn="tl">
                    <a:srgbClr val="DDDDDD"/>
                  </a:outerShdw>
                </a:effectLst>
                <a:latin typeface="Arial" pitchFamily="-109" charset="0"/>
              </a:rPr>
              <a:t>G</a:t>
            </a:r>
            <a:r>
              <a:rPr lang="en-US" sz="2800" dirty="0">
                <a:solidFill>
                  <a:srgbClr val="808080"/>
                </a:solidFill>
                <a:effectLst>
                  <a:outerShdw blurRad="38100" dist="38100" dir="2700000" algn="tl">
                    <a:srgbClr val="DDDDDD"/>
                  </a:outerShdw>
                </a:effectLst>
                <a:latin typeface="Arial" pitchFamily="-109" charset="0"/>
              </a:rPr>
              <a:t>eneralized </a:t>
            </a:r>
            <a:r>
              <a:rPr lang="en-US" sz="2800" dirty="0">
                <a:solidFill>
                  <a:srgbClr val="FF0000"/>
                </a:solidFill>
                <a:effectLst>
                  <a:outerShdw blurRad="38100" dist="38100" dir="2700000" algn="tl">
                    <a:srgbClr val="DDDDDD"/>
                  </a:outerShdw>
                </a:effectLst>
                <a:latin typeface="Arial" pitchFamily="-109" charset="0"/>
              </a:rPr>
              <a:t>P</a:t>
            </a:r>
            <a:r>
              <a:rPr lang="en-US" sz="2800" dirty="0">
                <a:solidFill>
                  <a:srgbClr val="808080"/>
                </a:solidFill>
                <a:effectLst>
                  <a:outerShdw blurRad="38100" dist="38100" dir="2700000" algn="tl">
                    <a:srgbClr val="DDDDDD"/>
                  </a:outerShdw>
                </a:effectLst>
                <a:latin typeface="Arial" pitchFamily="-109" charset="0"/>
              </a:rPr>
              <a:t>arton</a:t>
            </a:r>
            <a:r>
              <a:rPr lang="en-US" sz="2800" dirty="0">
                <a:effectLst>
                  <a:outerShdw blurRad="38100" dist="38100" dir="2700000" algn="tl">
                    <a:srgbClr val="DDDDDD"/>
                  </a:outerShdw>
                </a:effectLst>
                <a:latin typeface="Arial" pitchFamily="-109" charset="0"/>
              </a:rPr>
              <a:t> </a:t>
            </a:r>
            <a:r>
              <a:rPr lang="en-US" sz="2800" dirty="0">
                <a:solidFill>
                  <a:srgbClr val="FF0000"/>
                </a:solidFill>
                <a:effectLst>
                  <a:outerShdw blurRad="38100" dist="38100" dir="2700000" algn="tl">
                    <a:srgbClr val="DDDDDD"/>
                  </a:outerShdw>
                </a:effectLst>
                <a:latin typeface="Arial" pitchFamily="-109" charset="0"/>
              </a:rPr>
              <a:t>D</a:t>
            </a:r>
            <a:r>
              <a:rPr lang="en-US" sz="2800" dirty="0">
                <a:solidFill>
                  <a:srgbClr val="808080"/>
                </a:solidFill>
                <a:effectLst>
                  <a:outerShdw blurRad="38100" dist="38100" dir="2700000" algn="tl">
                    <a:srgbClr val="DDDDDD"/>
                  </a:outerShdw>
                </a:effectLst>
                <a:latin typeface="Arial" pitchFamily="-109" charset="0"/>
              </a:rPr>
              <a:t>istributions</a:t>
            </a:r>
            <a:r>
              <a:rPr lang="en-US" sz="2800" dirty="0">
                <a:effectLst>
                  <a:outerShdw blurRad="38100" dist="38100" dir="2700000" algn="tl">
                    <a:srgbClr val="DDDDDD"/>
                  </a:outerShdw>
                </a:effectLst>
                <a:latin typeface="Arial" pitchFamily="-109" charset="0"/>
              </a:rPr>
              <a:t>  </a:t>
            </a:r>
            <a:r>
              <a:rPr lang="en-US" sz="2800" dirty="0">
                <a:solidFill>
                  <a:srgbClr val="FF0000"/>
                </a:solidFill>
                <a:effectLst>
                  <a:outerShdw blurRad="38100" dist="38100" dir="2700000" algn="tl">
                    <a:srgbClr val="DDDDDD"/>
                  </a:outerShdw>
                </a:effectLst>
                <a:latin typeface="Arial" pitchFamily="-109" charset="0"/>
              </a:rPr>
              <a:t>(</a:t>
            </a:r>
            <a:r>
              <a:rPr lang="en-US" sz="2800" dirty="0" err="1">
                <a:solidFill>
                  <a:srgbClr val="FF0000"/>
                </a:solidFill>
                <a:effectLst>
                  <a:outerShdw blurRad="38100" dist="38100" dir="2700000" algn="tl">
                    <a:srgbClr val="DDDDDD"/>
                  </a:outerShdw>
                </a:effectLst>
                <a:latin typeface="Arial" pitchFamily="-109" charset="0"/>
              </a:rPr>
              <a:t>GPDs</a:t>
            </a:r>
            <a:r>
              <a:rPr lang="en-US" sz="2800" dirty="0">
                <a:solidFill>
                  <a:srgbClr val="FF0000"/>
                </a:solidFill>
                <a:effectLst>
                  <a:outerShdw blurRad="38100" dist="38100" dir="2700000" algn="tl">
                    <a:srgbClr val="DDDDDD"/>
                  </a:outerShdw>
                </a:effectLst>
                <a:latin typeface="Arial" pitchFamily="-109" charset="0"/>
              </a:rPr>
              <a:t>)</a:t>
            </a:r>
          </a:p>
        </p:txBody>
      </p:sp>
      <p:grpSp>
        <p:nvGrpSpPr>
          <p:cNvPr id="2" name="Group 19"/>
          <p:cNvGrpSpPr>
            <a:grpSpLocks/>
          </p:cNvGrpSpPr>
          <p:nvPr/>
        </p:nvGrpSpPr>
        <p:grpSpPr bwMode="auto">
          <a:xfrm>
            <a:off x="0" y="886942"/>
            <a:ext cx="9305935" cy="5430838"/>
            <a:chOff x="-228600" y="790575"/>
            <a:chExt cx="9305937" cy="5430839"/>
          </a:xfrm>
        </p:grpSpPr>
        <p:grpSp>
          <p:nvGrpSpPr>
            <p:cNvPr id="3" name="Group 1054"/>
            <p:cNvGrpSpPr>
              <a:grpSpLocks/>
            </p:cNvGrpSpPr>
            <p:nvPr/>
          </p:nvGrpSpPr>
          <p:grpSpPr bwMode="auto">
            <a:xfrm>
              <a:off x="-228600" y="838200"/>
              <a:ext cx="3429000" cy="4926015"/>
              <a:chOff x="-144" y="624"/>
              <a:chExt cx="2160" cy="3103"/>
            </a:xfrm>
          </p:grpSpPr>
          <p:sp>
            <p:nvSpPr>
              <p:cNvPr id="17427" name="Text Box 1035"/>
              <p:cNvSpPr txBox="1">
                <a:spLocks noChangeArrowheads="1"/>
              </p:cNvSpPr>
              <p:nvPr/>
            </p:nvSpPr>
            <p:spPr bwMode="auto">
              <a:xfrm>
                <a:off x="-144" y="2506"/>
                <a:ext cx="2160" cy="1221"/>
              </a:xfrm>
              <a:prstGeom prst="rect">
                <a:avLst/>
              </a:prstGeom>
              <a:noFill/>
              <a:ln w="9525">
                <a:noFill/>
                <a:miter lim="800000"/>
                <a:headEnd/>
                <a:tailEnd/>
              </a:ln>
            </p:spPr>
            <p:txBody>
              <a:bodyPr>
                <a:prstTxWarp prst="textNoShape">
                  <a:avLst/>
                </a:prstTxWarp>
                <a:spAutoFit/>
              </a:bodyPr>
              <a:lstStyle/>
              <a:p>
                <a:pPr algn="l"/>
                <a:r>
                  <a:rPr lang="en-US" sz="1400" b="0" dirty="0">
                    <a:solidFill>
                      <a:srgbClr val="000000"/>
                    </a:solidFill>
                    <a:latin typeface="Arial" pitchFamily="-109" charset="0"/>
                  </a:rPr>
                  <a:t>The size and structure of proton.</a:t>
                </a:r>
              </a:p>
              <a:p>
                <a:pPr algn="l"/>
                <a:r>
                  <a:rPr lang="en-US" sz="1400" b="0" dirty="0">
                    <a:latin typeface="Arial" pitchFamily="-109" charset="0"/>
                  </a:rPr>
                  <a:t>Proton form factors, </a:t>
                </a:r>
                <a:r>
                  <a:rPr lang="en-US" sz="1400" u="sng" dirty="0">
                    <a:solidFill>
                      <a:srgbClr val="333399"/>
                    </a:solidFill>
                    <a:latin typeface="Arial" pitchFamily="-109" charset="0"/>
                  </a:rPr>
                  <a:t>transverse</a:t>
                </a:r>
                <a:r>
                  <a:rPr lang="en-US" sz="1400" dirty="0">
                    <a:solidFill>
                      <a:srgbClr val="333399"/>
                    </a:solidFill>
                    <a:latin typeface="Arial" pitchFamily="-109" charset="0"/>
                  </a:rPr>
                  <a:t> </a:t>
                </a:r>
                <a:r>
                  <a:rPr lang="en-US" sz="1400" b="0" dirty="0">
                    <a:latin typeface="Arial" pitchFamily="-109" charset="0"/>
                  </a:rPr>
                  <a:t>charge and current distributions</a:t>
                </a:r>
              </a:p>
              <a:p>
                <a:pPr algn="l"/>
                <a:r>
                  <a:rPr lang="en-US" sz="1400" b="0" dirty="0">
                    <a:solidFill>
                      <a:srgbClr val="FF0000"/>
                    </a:solidFill>
                    <a:latin typeface="Arial" pitchFamily="-109" charset="0"/>
                  </a:rPr>
                  <a:t>Nobel prize 1961- R. Hofstadter  </a:t>
                </a:r>
              </a:p>
              <a:p>
                <a:endParaRPr lang="en-US" b="0" dirty="0">
                  <a:latin typeface="Arial" pitchFamily="-109" charset="0"/>
                </a:endParaRPr>
              </a:p>
              <a:p>
                <a:endParaRPr lang="en-US" b="0" dirty="0">
                  <a:latin typeface="Arial" pitchFamily="-109" charset="0"/>
                </a:endParaRPr>
              </a:p>
            </p:txBody>
          </p:sp>
          <p:pic>
            <p:nvPicPr>
              <p:cNvPr id="17428" name="Picture 1034" descr="fig02-1"/>
              <p:cNvPicPr>
                <a:picLocks noChangeAspect="1" noChangeArrowheads="1"/>
              </p:cNvPicPr>
              <p:nvPr/>
            </p:nvPicPr>
            <p:blipFill>
              <a:blip r:embed="rId2" cstate="print"/>
              <a:srcRect/>
              <a:stretch>
                <a:fillRect/>
              </a:stretch>
            </p:blipFill>
            <p:spPr bwMode="auto">
              <a:xfrm>
                <a:off x="240" y="624"/>
                <a:ext cx="1065" cy="1802"/>
              </a:xfrm>
              <a:prstGeom prst="rect">
                <a:avLst/>
              </a:prstGeom>
              <a:noFill/>
              <a:ln w="9525">
                <a:solidFill>
                  <a:schemeClr val="tx1"/>
                </a:solidFill>
                <a:miter lim="800000"/>
                <a:headEnd/>
                <a:tailEnd/>
              </a:ln>
            </p:spPr>
          </p:pic>
        </p:grpSp>
        <p:grpSp>
          <p:nvGrpSpPr>
            <p:cNvPr id="4" name="Group 1053"/>
            <p:cNvGrpSpPr>
              <a:grpSpLocks/>
            </p:cNvGrpSpPr>
            <p:nvPr/>
          </p:nvGrpSpPr>
          <p:grpSpPr bwMode="auto">
            <a:xfrm>
              <a:off x="5759461" y="790575"/>
              <a:ext cx="3317876" cy="4940300"/>
              <a:chOff x="3628" y="498"/>
              <a:chExt cx="2090" cy="3112"/>
            </a:xfrm>
          </p:grpSpPr>
          <p:sp>
            <p:nvSpPr>
              <p:cNvPr id="17425" name="Text Box 1039"/>
              <p:cNvSpPr txBox="1">
                <a:spLocks noChangeArrowheads="1"/>
              </p:cNvSpPr>
              <p:nvPr/>
            </p:nvSpPr>
            <p:spPr bwMode="auto">
              <a:xfrm>
                <a:off x="3628" y="2563"/>
                <a:ext cx="2090" cy="1047"/>
              </a:xfrm>
              <a:prstGeom prst="rect">
                <a:avLst/>
              </a:prstGeom>
              <a:noFill/>
              <a:ln w="9525">
                <a:noFill/>
                <a:miter lim="800000"/>
                <a:headEnd/>
                <a:tailEnd/>
              </a:ln>
            </p:spPr>
            <p:txBody>
              <a:bodyPr wrap="square">
                <a:prstTxWarp prst="textNoShape">
                  <a:avLst/>
                </a:prstTxWarp>
                <a:spAutoFit/>
              </a:bodyPr>
              <a:lstStyle/>
              <a:p>
                <a:pPr algn="l"/>
                <a:r>
                  <a:rPr lang="en-US" sz="1400" b="0" dirty="0">
                    <a:solidFill>
                      <a:srgbClr val="000000"/>
                    </a:solidFill>
                    <a:latin typeface="Arial" pitchFamily="-109" charset="0"/>
                  </a:rPr>
                  <a:t>Internal constituents of the nucleon</a:t>
                </a:r>
              </a:p>
              <a:p>
                <a:pPr algn="l"/>
                <a:r>
                  <a:rPr lang="en-US" sz="1400" b="0" dirty="0">
                    <a:latin typeface="Arial" pitchFamily="-109" charset="0"/>
                  </a:rPr>
                  <a:t>Quark </a:t>
                </a:r>
                <a:r>
                  <a:rPr lang="en-US" sz="1400" u="sng" dirty="0">
                    <a:solidFill>
                      <a:srgbClr val="333399"/>
                    </a:solidFill>
                    <a:latin typeface="Arial" pitchFamily="-109" charset="0"/>
                  </a:rPr>
                  <a:t>longitudina</a:t>
                </a:r>
                <a:r>
                  <a:rPr lang="en-US" sz="1400" b="0" dirty="0">
                    <a:solidFill>
                      <a:srgbClr val="333399"/>
                    </a:solidFill>
                    <a:latin typeface="Arial" pitchFamily="-109" charset="0"/>
                  </a:rPr>
                  <a:t>l</a:t>
                </a:r>
                <a:r>
                  <a:rPr lang="en-US" sz="1400" b="0" dirty="0">
                    <a:latin typeface="Arial" pitchFamily="-109" charset="0"/>
                  </a:rPr>
                  <a:t> momentum and </a:t>
                </a:r>
                <a:r>
                  <a:rPr lang="en-US" sz="1400" b="0" dirty="0" err="1">
                    <a:latin typeface="Arial" pitchFamily="-109" charset="0"/>
                  </a:rPr>
                  <a:t>helicity</a:t>
                </a:r>
                <a:r>
                  <a:rPr lang="en-US" sz="1400" b="0" dirty="0">
                    <a:latin typeface="Arial" pitchFamily="-109" charset="0"/>
                  </a:rPr>
                  <a:t> distributions</a:t>
                </a:r>
              </a:p>
              <a:p>
                <a:pPr algn="l"/>
                <a:r>
                  <a:rPr lang="en-US" sz="1400" b="0" dirty="0">
                    <a:solidFill>
                      <a:srgbClr val="FF0000"/>
                    </a:solidFill>
                    <a:latin typeface="Arial" pitchFamily="-109" charset="0"/>
                  </a:rPr>
                  <a:t>Nobel prize 1990 - J. Friedman, </a:t>
                </a:r>
              </a:p>
              <a:p>
                <a:pPr algn="l"/>
                <a:r>
                  <a:rPr lang="en-US" sz="1400" b="0" dirty="0">
                    <a:solidFill>
                      <a:srgbClr val="FF0000"/>
                    </a:solidFill>
                    <a:latin typeface="Arial" pitchFamily="-109" charset="0"/>
                  </a:rPr>
                  <a:t>H. Kendall, R. Taylor  </a:t>
                </a:r>
              </a:p>
              <a:p>
                <a:endParaRPr lang="en-US" b="0" dirty="0">
                  <a:solidFill>
                    <a:srgbClr val="333399"/>
                  </a:solidFill>
                  <a:latin typeface="Arial" pitchFamily="-109" charset="0"/>
                </a:endParaRPr>
              </a:p>
            </p:txBody>
          </p:sp>
          <p:pic>
            <p:nvPicPr>
              <p:cNvPr id="17426" name="Picture 1038" descr="fig02-2"/>
              <p:cNvPicPr>
                <a:picLocks noChangeAspect="1" noChangeArrowheads="1"/>
              </p:cNvPicPr>
              <p:nvPr/>
            </p:nvPicPr>
            <p:blipFill>
              <a:blip r:embed="rId3" cstate="print"/>
              <a:srcRect/>
              <a:stretch>
                <a:fillRect/>
              </a:stretch>
            </p:blipFill>
            <p:spPr bwMode="auto">
              <a:xfrm>
                <a:off x="3972" y="498"/>
                <a:ext cx="1074" cy="1975"/>
              </a:xfrm>
              <a:prstGeom prst="rect">
                <a:avLst/>
              </a:prstGeom>
              <a:noFill/>
              <a:ln w="9525">
                <a:solidFill>
                  <a:schemeClr val="tx1"/>
                </a:solidFill>
                <a:miter lim="800000"/>
                <a:headEnd/>
                <a:tailEnd/>
              </a:ln>
            </p:spPr>
          </p:pic>
        </p:grpSp>
        <p:grpSp>
          <p:nvGrpSpPr>
            <p:cNvPr id="5" name="Group 1057"/>
            <p:cNvGrpSpPr>
              <a:grpSpLocks/>
            </p:cNvGrpSpPr>
            <p:nvPr/>
          </p:nvGrpSpPr>
          <p:grpSpPr bwMode="auto">
            <a:xfrm>
              <a:off x="2436822" y="1905000"/>
              <a:ext cx="3703641" cy="4316414"/>
              <a:chOff x="1535" y="1488"/>
              <a:chExt cx="2333" cy="2719"/>
            </a:xfrm>
          </p:grpSpPr>
          <p:sp>
            <p:nvSpPr>
              <p:cNvPr id="17423" name="Text Box 1042"/>
              <p:cNvSpPr txBox="1">
                <a:spLocks noChangeArrowheads="1"/>
              </p:cNvSpPr>
              <p:nvPr/>
            </p:nvSpPr>
            <p:spPr bwMode="auto">
              <a:xfrm>
                <a:off x="1535" y="3684"/>
                <a:ext cx="2333" cy="523"/>
              </a:xfrm>
              <a:prstGeom prst="rect">
                <a:avLst/>
              </a:prstGeom>
              <a:noFill/>
              <a:ln w="9525">
                <a:solidFill>
                  <a:schemeClr val="tx1"/>
                </a:solidFill>
                <a:miter lim="800000"/>
                <a:headEnd/>
                <a:tailEnd/>
              </a:ln>
            </p:spPr>
            <p:txBody>
              <a:bodyPr wrap="square">
                <a:prstTxWarp prst="textNoShape">
                  <a:avLst/>
                </a:prstTxWarp>
                <a:spAutoFit/>
              </a:bodyPr>
              <a:lstStyle/>
              <a:p>
                <a:r>
                  <a:rPr lang="en-US" sz="1600" dirty="0" err="1">
                    <a:solidFill>
                      <a:srgbClr val="333399"/>
                    </a:solidFill>
                    <a:latin typeface="Arial" pitchFamily="-109" charset="0"/>
                  </a:rPr>
                  <a:t>GPDs</a:t>
                </a:r>
                <a:r>
                  <a:rPr lang="en-US" sz="1600" b="0" dirty="0">
                    <a:latin typeface="Arial" pitchFamily="-109" charset="0"/>
                  </a:rPr>
                  <a:t> connect the</a:t>
                </a:r>
                <a:r>
                  <a:rPr lang="en-US" sz="1600" b="0" dirty="0" smtClean="0">
                    <a:latin typeface="Arial" pitchFamily="-109" charset="0"/>
                  </a:rPr>
                  <a:t> quark distribution in transverse space and longitudinal momentum</a:t>
                </a:r>
                <a:endParaRPr lang="en-US" sz="1600" b="0" dirty="0">
                  <a:latin typeface="Arial" pitchFamily="-109" charset="0"/>
                </a:endParaRPr>
              </a:p>
            </p:txBody>
          </p:sp>
          <p:pic>
            <p:nvPicPr>
              <p:cNvPr id="17424" name="Picture 1041" descr="fig02-3"/>
              <p:cNvPicPr>
                <a:picLocks noChangeAspect="1" noChangeArrowheads="1"/>
              </p:cNvPicPr>
              <p:nvPr/>
            </p:nvPicPr>
            <p:blipFill>
              <a:blip r:embed="rId4" cstate="print"/>
              <a:srcRect/>
              <a:stretch>
                <a:fillRect/>
              </a:stretch>
            </p:blipFill>
            <p:spPr bwMode="auto">
              <a:xfrm>
                <a:off x="1941" y="1488"/>
                <a:ext cx="1419" cy="2160"/>
              </a:xfrm>
              <a:prstGeom prst="rect">
                <a:avLst/>
              </a:prstGeom>
              <a:noFill/>
              <a:ln w="9525">
                <a:solidFill>
                  <a:schemeClr val="tx1"/>
                </a:solidFill>
                <a:miter lim="800000"/>
                <a:headEnd/>
                <a:tailEnd/>
              </a:ln>
            </p:spPr>
          </p:pic>
        </p:grpSp>
      </p:grpSp>
      <p:cxnSp>
        <p:nvCxnSpPr>
          <p:cNvPr id="17413" name="Straight Arrow Connector 21"/>
          <p:cNvCxnSpPr>
            <a:cxnSpLocks noChangeShapeType="1"/>
          </p:cNvCxnSpPr>
          <p:nvPr/>
        </p:nvCxnSpPr>
        <p:spPr bwMode="auto">
          <a:xfrm>
            <a:off x="2376488" y="2268538"/>
            <a:ext cx="976312" cy="398462"/>
          </a:xfrm>
          <a:prstGeom prst="straightConnector1">
            <a:avLst/>
          </a:prstGeom>
          <a:noFill/>
          <a:ln w="9525">
            <a:solidFill>
              <a:schemeClr val="tx1"/>
            </a:solidFill>
            <a:round/>
            <a:headEnd/>
            <a:tailEnd type="arrow" w="med" len="med"/>
          </a:ln>
        </p:spPr>
      </p:cxnSp>
      <p:cxnSp>
        <p:nvCxnSpPr>
          <p:cNvPr id="17414" name="Straight Arrow Connector 25"/>
          <p:cNvCxnSpPr>
            <a:cxnSpLocks noChangeShapeType="1"/>
          </p:cNvCxnSpPr>
          <p:nvPr/>
        </p:nvCxnSpPr>
        <p:spPr bwMode="auto">
          <a:xfrm>
            <a:off x="6400800" y="2667000"/>
            <a:ext cx="914400" cy="914400"/>
          </a:xfrm>
          <a:prstGeom prst="straightConnector1">
            <a:avLst/>
          </a:prstGeom>
          <a:noFill/>
          <a:ln w="9525">
            <a:noFill/>
            <a:round/>
            <a:headEnd/>
            <a:tailEnd type="arrow" w="med" len="med"/>
          </a:ln>
        </p:spPr>
      </p:cxnSp>
      <p:cxnSp>
        <p:nvCxnSpPr>
          <p:cNvPr id="17415" name="Straight Arrow Connector 27"/>
          <p:cNvCxnSpPr>
            <a:cxnSpLocks noChangeShapeType="1"/>
          </p:cNvCxnSpPr>
          <p:nvPr/>
        </p:nvCxnSpPr>
        <p:spPr bwMode="auto">
          <a:xfrm rot="10800000" flipV="1">
            <a:off x="5667375" y="2133600"/>
            <a:ext cx="885825" cy="609600"/>
          </a:xfrm>
          <a:prstGeom prst="straightConnector1">
            <a:avLst/>
          </a:prstGeom>
          <a:noFill/>
          <a:ln w="9525">
            <a:solidFill>
              <a:schemeClr val="tx1"/>
            </a:solidFill>
            <a:round/>
            <a:headEnd/>
            <a:tailEnd type="arrow" w="med" len="med"/>
          </a:ln>
        </p:spPr>
      </p:cxnSp>
      <p:grpSp>
        <p:nvGrpSpPr>
          <p:cNvPr id="6" name="Group 50"/>
          <p:cNvGrpSpPr>
            <a:grpSpLocks/>
          </p:cNvGrpSpPr>
          <p:nvPr/>
        </p:nvGrpSpPr>
        <p:grpSpPr bwMode="auto">
          <a:xfrm>
            <a:off x="2310284" y="734840"/>
            <a:ext cx="4051298" cy="561975"/>
            <a:chOff x="1052" y="748"/>
            <a:chExt cx="2552" cy="354"/>
          </a:xfrm>
        </p:grpSpPr>
        <p:sp>
          <p:nvSpPr>
            <p:cNvPr id="17418" name="Text Box 18"/>
            <p:cNvSpPr txBox="1">
              <a:spLocks noChangeArrowheads="1"/>
            </p:cNvSpPr>
            <p:nvPr/>
          </p:nvSpPr>
          <p:spPr bwMode="auto">
            <a:xfrm>
              <a:off x="1124" y="748"/>
              <a:ext cx="2480" cy="330"/>
            </a:xfrm>
            <a:prstGeom prst="rect">
              <a:avLst/>
            </a:prstGeom>
            <a:noFill/>
            <a:ln w="9525">
              <a:noFill/>
              <a:miter lim="800000"/>
              <a:headEnd/>
              <a:tailEnd/>
            </a:ln>
          </p:spPr>
          <p:txBody>
            <a:bodyPr wrap="none">
              <a:prstTxWarp prst="textNoShape">
                <a:avLst/>
              </a:prstTxWarp>
              <a:spAutoFit/>
            </a:bodyPr>
            <a:lstStyle/>
            <a:p>
              <a:r>
                <a:rPr lang="en-US" sz="1400" b="0" dirty="0">
                  <a:latin typeface="Arial" pitchFamily="-109" charset="0"/>
                </a:rPr>
                <a:t>D. Mueller, X. </a:t>
              </a:r>
              <a:r>
                <a:rPr lang="en-US" sz="1400" b="0" dirty="0" err="1">
                  <a:latin typeface="Arial" pitchFamily="-109" charset="0"/>
                </a:rPr>
                <a:t>Ji</a:t>
              </a:r>
              <a:r>
                <a:rPr lang="en-US" sz="1400" b="0" dirty="0">
                  <a:latin typeface="Arial" pitchFamily="-109" charset="0"/>
                </a:rPr>
                <a:t>, A. </a:t>
              </a:r>
              <a:r>
                <a:rPr lang="en-US" sz="1400" b="0" dirty="0" err="1">
                  <a:latin typeface="Arial" pitchFamily="-109" charset="0"/>
                </a:rPr>
                <a:t>Radyushkin</a:t>
              </a:r>
              <a:r>
                <a:rPr lang="en-US" sz="1400" b="0" dirty="0" smtClean="0">
                  <a:latin typeface="Arial" pitchFamily="-109" charset="0"/>
                </a:rPr>
                <a:t>,(1994-1997),…</a:t>
              </a:r>
            </a:p>
            <a:p>
              <a:r>
                <a:rPr lang="en-US" sz="1400" b="0" dirty="0" smtClean="0">
                  <a:latin typeface="Arial" pitchFamily="-109" charset="0"/>
                </a:rPr>
                <a:t> M. </a:t>
              </a:r>
              <a:r>
                <a:rPr lang="en-US" sz="1400" b="0" dirty="0" err="1" smtClean="0">
                  <a:latin typeface="Arial" pitchFamily="-109" charset="0"/>
                </a:rPr>
                <a:t>Burkardt</a:t>
              </a:r>
              <a:r>
                <a:rPr lang="en-US" sz="1400" b="0" dirty="0" smtClean="0">
                  <a:latin typeface="Arial" pitchFamily="-109" charset="0"/>
                </a:rPr>
                <a:t>, A</a:t>
              </a:r>
              <a:r>
                <a:rPr lang="en-US" sz="1400" b="0" dirty="0">
                  <a:latin typeface="Arial" pitchFamily="-109" charset="0"/>
                </a:rPr>
                <a:t>. </a:t>
              </a:r>
              <a:r>
                <a:rPr lang="en-US" sz="1400" b="0" dirty="0" err="1" smtClean="0">
                  <a:latin typeface="Arial" pitchFamily="-109" charset="0"/>
                </a:rPr>
                <a:t>Belitsky</a:t>
              </a:r>
              <a:r>
                <a:rPr lang="en-US" sz="1400" b="0" dirty="0" smtClean="0">
                  <a:latin typeface="Arial" pitchFamily="-109" charset="0"/>
                </a:rPr>
                <a:t> (2000)…</a:t>
              </a:r>
              <a:endParaRPr lang="en-US" sz="1400" dirty="0">
                <a:latin typeface="Arial" pitchFamily="-109" charset="0"/>
              </a:endParaRPr>
            </a:p>
          </p:txBody>
        </p:sp>
        <p:sp>
          <p:nvSpPr>
            <p:cNvPr id="17419" name="Text Box 36"/>
            <p:cNvSpPr txBox="1">
              <a:spLocks noChangeArrowheads="1"/>
            </p:cNvSpPr>
            <p:nvPr/>
          </p:nvSpPr>
          <p:spPr bwMode="auto">
            <a:xfrm>
              <a:off x="1052" y="889"/>
              <a:ext cx="116" cy="213"/>
            </a:xfrm>
            <a:prstGeom prst="rect">
              <a:avLst/>
            </a:prstGeom>
            <a:noFill/>
            <a:ln w="9525">
              <a:noFill/>
              <a:miter lim="800000"/>
              <a:headEnd/>
              <a:tailEnd/>
            </a:ln>
          </p:spPr>
          <p:txBody>
            <a:bodyPr wrap="none">
              <a:prstTxWarp prst="textNoShape">
                <a:avLst/>
              </a:prstTxWarp>
              <a:spAutoFit/>
            </a:bodyPr>
            <a:lstStyle/>
            <a:p>
              <a:endParaRPr lang="en-US" sz="1600" b="0">
                <a:latin typeface="Arial" pitchFamily="-109"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0" y="178702"/>
            <a:ext cx="8991600" cy="461665"/>
          </a:xfrm>
          <a:prstGeom prst="rect">
            <a:avLst/>
          </a:prstGeom>
          <a:noFill/>
          <a:ln w="9525">
            <a:noFill/>
            <a:miter lim="800000"/>
            <a:headEnd/>
            <a:tailEnd/>
          </a:ln>
        </p:spPr>
        <p:txBody>
          <a:bodyPr wrap="square">
            <a:prstTxWarp prst="textNoShape">
              <a:avLst/>
            </a:prstTxWarp>
            <a:spAutoFit/>
          </a:bodyPr>
          <a:lstStyle/>
          <a:p>
            <a:pPr algn="l"/>
            <a:r>
              <a:rPr lang="en-US" sz="2400" dirty="0" smtClean="0">
                <a:solidFill>
                  <a:srgbClr val="808080"/>
                </a:solidFill>
                <a:latin typeface="Arial" pitchFamily="34" charset="0"/>
                <a:cs typeface="Arial" pitchFamily="34" charset="0"/>
              </a:rPr>
              <a:t>Kinematic reach of the 12 GeV Upgrade</a:t>
            </a:r>
          </a:p>
        </p:txBody>
      </p:sp>
      <p:sp>
        <p:nvSpPr>
          <p:cNvPr id="11" name="Line 3"/>
          <p:cNvSpPr>
            <a:spLocks noChangeShapeType="1"/>
          </p:cNvSpPr>
          <p:nvPr/>
        </p:nvSpPr>
        <p:spPr bwMode="auto">
          <a:xfrm>
            <a:off x="4340225" y="1257300"/>
            <a:ext cx="1588" cy="4529138"/>
          </a:xfrm>
          <a:prstGeom prst="line">
            <a:avLst/>
          </a:prstGeom>
          <a:noFill/>
          <a:ln w="19050">
            <a:solidFill>
              <a:schemeClr val="accent1"/>
            </a:solidFill>
            <a:prstDash val="dash"/>
            <a:round/>
            <a:headEnd/>
            <a:tailEnd/>
          </a:ln>
        </p:spPr>
        <p:txBody>
          <a:bodyPr/>
          <a:lstStyle/>
          <a:p>
            <a:endParaRPr lang="en-US">
              <a:solidFill>
                <a:srgbClr val="000000"/>
              </a:solidFill>
            </a:endParaRPr>
          </a:p>
        </p:txBody>
      </p:sp>
      <p:grpSp>
        <p:nvGrpSpPr>
          <p:cNvPr id="12" name="Group 4"/>
          <p:cNvGrpSpPr>
            <a:grpSpLocks/>
          </p:cNvGrpSpPr>
          <p:nvPr/>
        </p:nvGrpSpPr>
        <p:grpSpPr bwMode="auto">
          <a:xfrm>
            <a:off x="2093913" y="1436688"/>
            <a:ext cx="1335087" cy="3892550"/>
            <a:chOff x="1004" y="1008"/>
            <a:chExt cx="900" cy="2640"/>
          </a:xfrm>
        </p:grpSpPr>
        <p:sp>
          <p:nvSpPr>
            <p:cNvPr id="13" name="Line 5"/>
            <p:cNvSpPr>
              <a:spLocks noChangeShapeType="1"/>
            </p:cNvSpPr>
            <p:nvPr/>
          </p:nvSpPr>
          <p:spPr bwMode="auto">
            <a:xfrm>
              <a:off x="1004" y="1008"/>
              <a:ext cx="0" cy="2640"/>
            </a:xfrm>
            <a:prstGeom prst="line">
              <a:avLst/>
            </a:prstGeom>
            <a:noFill/>
            <a:ln w="57150">
              <a:solidFill>
                <a:srgbClr val="6699FF"/>
              </a:solidFill>
              <a:round/>
              <a:headEnd/>
              <a:tailEnd/>
            </a:ln>
          </p:spPr>
          <p:txBody>
            <a:bodyPr/>
            <a:lstStyle/>
            <a:p>
              <a:endParaRPr lang="en-US">
                <a:solidFill>
                  <a:srgbClr val="000000"/>
                </a:solidFill>
              </a:endParaRPr>
            </a:p>
          </p:txBody>
        </p:sp>
        <p:sp>
          <p:nvSpPr>
            <p:cNvPr id="14" name="Text Box 6"/>
            <p:cNvSpPr txBox="1">
              <a:spLocks noChangeArrowheads="1"/>
            </p:cNvSpPr>
            <p:nvPr/>
          </p:nvSpPr>
          <p:spPr bwMode="auto">
            <a:xfrm>
              <a:off x="1116" y="1114"/>
              <a:ext cx="788" cy="261"/>
            </a:xfrm>
            <a:prstGeom prst="rect">
              <a:avLst/>
            </a:prstGeom>
            <a:noFill/>
            <a:ln w="19050">
              <a:solidFill>
                <a:srgbClr val="6699FF"/>
              </a:solidFill>
              <a:miter lim="800000"/>
              <a:headEnd/>
              <a:tailEnd/>
            </a:ln>
          </p:spPr>
          <p:txBody>
            <a:bodyPr wrap="none">
              <a:spAutoFit/>
            </a:bodyPr>
            <a:lstStyle/>
            <a:p>
              <a:pPr eaLnBrk="1" hangingPunct="1"/>
              <a:r>
                <a:rPr lang="en-US">
                  <a:solidFill>
                    <a:srgbClr val="0000CC"/>
                  </a:solidFill>
                  <a:latin typeface="Times New Roman" pitchFamily="26" charset="0"/>
                </a:rPr>
                <a:t>H1, ZEUS</a:t>
              </a:r>
            </a:p>
          </p:txBody>
        </p:sp>
        <p:sp>
          <p:nvSpPr>
            <p:cNvPr id="15" name="Line 7"/>
            <p:cNvSpPr>
              <a:spLocks noChangeShapeType="1"/>
            </p:cNvSpPr>
            <p:nvPr/>
          </p:nvSpPr>
          <p:spPr bwMode="auto">
            <a:xfrm flipH="1">
              <a:off x="1100" y="1296"/>
              <a:ext cx="96" cy="96"/>
            </a:xfrm>
            <a:prstGeom prst="line">
              <a:avLst/>
            </a:prstGeom>
            <a:noFill/>
            <a:ln w="38100">
              <a:noFill/>
              <a:round/>
              <a:headEnd/>
              <a:tailEnd type="triangle" w="med" len="med"/>
            </a:ln>
          </p:spPr>
          <p:txBody>
            <a:bodyPr/>
            <a:lstStyle/>
            <a:p>
              <a:endParaRPr lang="en-US">
                <a:solidFill>
                  <a:srgbClr val="000000"/>
                </a:solidFill>
              </a:endParaRPr>
            </a:p>
          </p:txBody>
        </p:sp>
        <p:sp>
          <p:nvSpPr>
            <p:cNvPr id="16" name="Line 8"/>
            <p:cNvSpPr>
              <a:spLocks noChangeShapeType="1"/>
            </p:cNvSpPr>
            <p:nvPr/>
          </p:nvSpPr>
          <p:spPr bwMode="auto">
            <a:xfrm flipH="1">
              <a:off x="1008" y="1344"/>
              <a:ext cx="144" cy="96"/>
            </a:xfrm>
            <a:prstGeom prst="line">
              <a:avLst/>
            </a:prstGeom>
            <a:noFill/>
            <a:ln w="28575">
              <a:solidFill>
                <a:srgbClr val="6699FF"/>
              </a:solidFill>
              <a:round/>
              <a:headEnd/>
              <a:tailEnd type="triangle" w="med" len="med"/>
            </a:ln>
          </p:spPr>
          <p:txBody>
            <a:bodyPr/>
            <a:lstStyle/>
            <a:p>
              <a:endParaRPr lang="en-US">
                <a:solidFill>
                  <a:srgbClr val="000000"/>
                </a:solidFill>
              </a:endParaRPr>
            </a:p>
          </p:txBody>
        </p:sp>
      </p:grpSp>
      <p:pic>
        <p:nvPicPr>
          <p:cNvPr id="17" name="Picture 12" descr="dvcs_11gev"/>
          <p:cNvPicPr>
            <a:picLocks noChangeAspect="1" noChangeArrowheads="1"/>
          </p:cNvPicPr>
          <p:nvPr/>
        </p:nvPicPr>
        <p:blipFill>
          <a:blip r:embed="rId3" cstate="print"/>
          <a:srcRect t="15898" r="3615"/>
          <a:stretch>
            <a:fillRect/>
          </a:stretch>
        </p:blipFill>
        <p:spPr bwMode="auto">
          <a:xfrm>
            <a:off x="1143000" y="1328738"/>
            <a:ext cx="6934200" cy="4991100"/>
          </a:xfrm>
          <a:prstGeom prst="rect">
            <a:avLst/>
          </a:prstGeom>
          <a:noFill/>
          <a:ln w="9525">
            <a:noFill/>
            <a:miter lim="800000"/>
            <a:headEnd/>
            <a:tailEnd/>
          </a:ln>
        </p:spPr>
      </p:pic>
      <p:sp>
        <p:nvSpPr>
          <p:cNvPr id="18" name="Rectangle 13"/>
          <p:cNvSpPr>
            <a:spLocks noChangeArrowheads="1"/>
          </p:cNvSpPr>
          <p:nvPr/>
        </p:nvSpPr>
        <p:spPr bwMode="auto">
          <a:xfrm>
            <a:off x="2057400" y="1752600"/>
            <a:ext cx="5105400" cy="3805238"/>
          </a:xfrm>
          <a:prstGeom prst="rect">
            <a:avLst/>
          </a:prstGeom>
          <a:solidFill>
            <a:schemeClr val="bg1"/>
          </a:solidFill>
          <a:ln w="9525">
            <a:noFill/>
            <a:miter lim="800000"/>
            <a:headEnd/>
            <a:tailEnd/>
          </a:ln>
        </p:spPr>
        <p:txBody>
          <a:bodyPr wrap="none" anchor="ctr"/>
          <a:lstStyle/>
          <a:p>
            <a:pPr eaLnBrk="1" hangingPunct="1"/>
            <a:r>
              <a:rPr lang="en-US">
                <a:solidFill>
                  <a:srgbClr val="FFFFFF"/>
                </a:solidFill>
                <a:latin typeface="Times New Roman" pitchFamily="26" charset="0"/>
              </a:rPr>
              <a:t>11 GeV</a:t>
            </a:r>
          </a:p>
        </p:txBody>
      </p:sp>
      <p:sp>
        <p:nvSpPr>
          <p:cNvPr id="19" name="Freeform 14"/>
          <p:cNvSpPr>
            <a:spLocks/>
          </p:cNvSpPr>
          <p:nvPr/>
        </p:nvSpPr>
        <p:spPr bwMode="auto">
          <a:xfrm>
            <a:off x="2209800" y="1828800"/>
            <a:ext cx="5257800" cy="3581400"/>
          </a:xfrm>
          <a:custGeom>
            <a:avLst/>
            <a:gdLst>
              <a:gd name="T0" fmla="*/ 2147483647 w 3600"/>
              <a:gd name="T1" fmla="*/ 2147483647 h 2408"/>
              <a:gd name="T2" fmla="*/ 2147483647 w 3600"/>
              <a:gd name="T3" fmla="*/ 2147483647 h 2408"/>
              <a:gd name="T4" fmla="*/ 2147483647 w 3600"/>
              <a:gd name="T5" fmla="*/ 2147483647 h 2408"/>
              <a:gd name="T6" fmla="*/ 2147483647 w 3600"/>
              <a:gd name="T7" fmla="*/ 2147483647 h 2408"/>
              <a:gd name="T8" fmla="*/ 2147483647 w 3600"/>
              <a:gd name="T9" fmla="*/ 2147483647 h 2408"/>
              <a:gd name="T10" fmla="*/ 2147483647 w 3600"/>
              <a:gd name="T11" fmla="*/ 2147483647 h 2408"/>
              <a:gd name="T12" fmla="*/ 2147483647 w 3600"/>
              <a:gd name="T13" fmla="*/ 2147483647 h 2408"/>
              <a:gd name="T14" fmla="*/ 2147483647 w 3600"/>
              <a:gd name="T15" fmla="*/ 2147483647 h 2408"/>
              <a:gd name="T16" fmla="*/ 2147483647 w 3600"/>
              <a:gd name="T17" fmla="*/ 2147483647 h 2408"/>
              <a:gd name="T18" fmla="*/ 2147483647 w 3600"/>
              <a:gd name="T19" fmla="*/ 2147483647 h 2408"/>
              <a:gd name="T20" fmla="*/ 2147483647 w 3600"/>
              <a:gd name="T21" fmla="*/ 2147483647 h 2408"/>
              <a:gd name="T22" fmla="*/ 2147483647 w 3600"/>
              <a:gd name="T23" fmla="*/ 2147483647 h 2408"/>
              <a:gd name="T24" fmla="*/ 2147483647 w 3600"/>
              <a:gd name="T25" fmla="*/ 2147483647 h 2408"/>
              <a:gd name="T26" fmla="*/ 2147483647 w 3600"/>
              <a:gd name="T27" fmla="*/ 2147483647 h 2408"/>
              <a:gd name="T28" fmla="*/ 2147483647 w 3600"/>
              <a:gd name="T29" fmla="*/ 2147483647 h 2408"/>
              <a:gd name="T30" fmla="*/ 2147483647 w 3600"/>
              <a:gd name="T31" fmla="*/ 2147483647 h 2408"/>
              <a:gd name="T32" fmla="*/ 2147483647 w 3600"/>
              <a:gd name="T33" fmla="*/ 2147483647 h 24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0"/>
              <a:gd name="T52" fmla="*/ 0 h 2408"/>
              <a:gd name="T53" fmla="*/ 3600 w 3600"/>
              <a:gd name="T54" fmla="*/ 2408 h 24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0" h="2408">
                <a:moveTo>
                  <a:pt x="136" y="2328"/>
                </a:moveTo>
                <a:cubicBezTo>
                  <a:pt x="0" y="2248"/>
                  <a:pt x="440" y="1968"/>
                  <a:pt x="616" y="1800"/>
                </a:cubicBezTo>
                <a:cubicBezTo>
                  <a:pt x="792" y="1632"/>
                  <a:pt x="912" y="1536"/>
                  <a:pt x="1192" y="1320"/>
                </a:cubicBezTo>
                <a:cubicBezTo>
                  <a:pt x="1472" y="1104"/>
                  <a:pt x="2008" y="704"/>
                  <a:pt x="2296" y="504"/>
                </a:cubicBezTo>
                <a:cubicBezTo>
                  <a:pt x="2584" y="304"/>
                  <a:pt x="2768" y="200"/>
                  <a:pt x="2920" y="120"/>
                </a:cubicBezTo>
                <a:cubicBezTo>
                  <a:pt x="3072" y="40"/>
                  <a:pt x="3128" y="40"/>
                  <a:pt x="3208" y="24"/>
                </a:cubicBezTo>
                <a:cubicBezTo>
                  <a:pt x="3288" y="8"/>
                  <a:pt x="3344" y="0"/>
                  <a:pt x="3400" y="24"/>
                </a:cubicBezTo>
                <a:cubicBezTo>
                  <a:pt x="3456" y="48"/>
                  <a:pt x="3512" y="120"/>
                  <a:pt x="3544" y="168"/>
                </a:cubicBezTo>
                <a:cubicBezTo>
                  <a:pt x="3576" y="216"/>
                  <a:pt x="3584" y="264"/>
                  <a:pt x="3592" y="312"/>
                </a:cubicBezTo>
                <a:cubicBezTo>
                  <a:pt x="3600" y="360"/>
                  <a:pt x="3592" y="416"/>
                  <a:pt x="3592" y="456"/>
                </a:cubicBezTo>
                <a:cubicBezTo>
                  <a:pt x="3592" y="496"/>
                  <a:pt x="3600" y="512"/>
                  <a:pt x="3592" y="552"/>
                </a:cubicBezTo>
                <a:cubicBezTo>
                  <a:pt x="3584" y="592"/>
                  <a:pt x="3568" y="648"/>
                  <a:pt x="3544" y="696"/>
                </a:cubicBezTo>
                <a:cubicBezTo>
                  <a:pt x="3520" y="744"/>
                  <a:pt x="3520" y="744"/>
                  <a:pt x="3448" y="840"/>
                </a:cubicBezTo>
                <a:cubicBezTo>
                  <a:pt x="3376" y="936"/>
                  <a:pt x="3288" y="1112"/>
                  <a:pt x="3112" y="1272"/>
                </a:cubicBezTo>
                <a:cubicBezTo>
                  <a:pt x="2936" y="1432"/>
                  <a:pt x="2672" y="1632"/>
                  <a:pt x="2392" y="1800"/>
                </a:cubicBezTo>
                <a:cubicBezTo>
                  <a:pt x="2112" y="1968"/>
                  <a:pt x="1808" y="2192"/>
                  <a:pt x="1432" y="2280"/>
                </a:cubicBezTo>
                <a:cubicBezTo>
                  <a:pt x="1056" y="2368"/>
                  <a:pt x="272" y="2408"/>
                  <a:pt x="136" y="2328"/>
                </a:cubicBezTo>
                <a:close/>
              </a:path>
            </a:pathLst>
          </a:custGeom>
          <a:solidFill>
            <a:srgbClr val="FFFF00"/>
          </a:solidFill>
          <a:ln w="28575">
            <a:solidFill>
              <a:srgbClr val="000000"/>
            </a:solidFill>
            <a:prstDash val="sysDot"/>
            <a:round/>
            <a:headEnd/>
            <a:tailEnd/>
          </a:ln>
        </p:spPr>
        <p:txBody>
          <a:bodyPr/>
          <a:lstStyle/>
          <a:p>
            <a:endParaRPr lang="en-US">
              <a:solidFill>
                <a:srgbClr val="FFFFFF"/>
              </a:solidFill>
            </a:endParaRPr>
          </a:p>
        </p:txBody>
      </p:sp>
      <p:sp>
        <p:nvSpPr>
          <p:cNvPr id="20" name="Line 15"/>
          <p:cNvSpPr>
            <a:spLocks noChangeShapeType="1"/>
          </p:cNvSpPr>
          <p:nvPr/>
        </p:nvSpPr>
        <p:spPr bwMode="auto">
          <a:xfrm>
            <a:off x="2012950" y="1436688"/>
            <a:ext cx="1588" cy="3892550"/>
          </a:xfrm>
          <a:prstGeom prst="line">
            <a:avLst/>
          </a:prstGeom>
          <a:noFill/>
          <a:ln w="57150">
            <a:solidFill>
              <a:srgbClr val="6699FF"/>
            </a:solidFill>
            <a:round/>
            <a:headEnd/>
            <a:tailEnd/>
          </a:ln>
        </p:spPr>
        <p:txBody>
          <a:bodyPr/>
          <a:lstStyle/>
          <a:p>
            <a:endParaRPr lang="en-US">
              <a:solidFill>
                <a:srgbClr val="000000"/>
              </a:solidFill>
            </a:endParaRPr>
          </a:p>
        </p:txBody>
      </p:sp>
      <p:sp>
        <p:nvSpPr>
          <p:cNvPr id="21" name="Text Box 16"/>
          <p:cNvSpPr txBox="1">
            <a:spLocks noChangeArrowheads="1"/>
          </p:cNvSpPr>
          <p:nvPr/>
        </p:nvSpPr>
        <p:spPr bwMode="auto">
          <a:xfrm>
            <a:off x="2328863" y="1431925"/>
            <a:ext cx="1328737" cy="396875"/>
          </a:xfrm>
          <a:prstGeom prst="rect">
            <a:avLst/>
          </a:prstGeom>
          <a:noFill/>
          <a:ln w="19050">
            <a:noFill/>
            <a:miter lim="800000"/>
            <a:headEnd/>
            <a:tailEnd/>
          </a:ln>
        </p:spPr>
        <p:txBody>
          <a:bodyPr wrap="none">
            <a:spAutoFit/>
          </a:bodyPr>
          <a:lstStyle/>
          <a:p>
            <a:pPr eaLnBrk="1" hangingPunct="1"/>
            <a:r>
              <a:rPr lang="en-US" sz="2000" dirty="0">
                <a:solidFill>
                  <a:srgbClr val="0000CC"/>
                </a:solidFill>
                <a:latin typeface="Arial" pitchFamily="34" charset="0"/>
                <a:cs typeface="Arial" pitchFamily="34" charset="0"/>
              </a:rPr>
              <a:t>H1, ZEUS</a:t>
            </a:r>
          </a:p>
        </p:txBody>
      </p:sp>
      <p:sp>
        <p:nvSpPr>
          <p:cNvPr id="22" name="Line 17"/>
          <p:cNvSpPr>
            <a:spLocks noChangeShapeType="1"/>
          </p:cNvSpPr>
          <p:nvPr/>
        </p:nvSpPr>
        <p:spPr bwMode="auto">
          <a:xfrm flipH="1">
            <a:off x="2174875" y="1606550"/>
            <a:ext cx="142875" cy="141288"/>
          </a:xfrm>
          <a:prstGeom prst="line">
            <a:avLst/>
          </a:prstGeom>
          <a:noFill/>
          <a:ln w="38100">
            <a:noFill/>
            <a:round/>
            <a:headEnd/>
            <a:tailEnd type="triangle" w="med" len="med"/>
          </a:ln>
        </p:spPr>
        <p:txBody>
          <a:bodyPr/>
          <a:lstStyle/>
          <a:p>
            <a:endParaRPr lang="en-US">
              <a:solidFill>
                <a:srgbClr val="000000"/>
              </a:solidFill>
            </a:endParaRPr>
          </a:p>
        </p:txBody>
      </p:sp>
      <p:sp>
        <p:nvSpPr>
          <p:cNvPr id="23" name="Line 18"/>
          <p:cNvSpPr>
            <a:spLocks noChangeShapeType="1"/>
          </p:cNvSpPr>
          <p:nvPr/>
        </p:nvSpPr>
        <p:spPr bwMode="auto">
          <a:xfrm flipH="1">
            <a:off x="2043113" y="1682750"/>
            <a:ext cx="347662" cy="141288"/>
          </a:xfrm>
          <a:prstGeom prst="line">
            <a:avLst/>
          </a:prstGeom>
          <a:noFill/>
          <a:ln w="28575">
            <a:solidFill>
              <a:srgbClr val="6699FF"/>
            </a:solidFill>
            <a:round/>
            <a:headEnd/>
            <a:tailEnd type="triangle" w="med" len="med"/>
          </a:ln>
        </p:spPr>
        <p:txBody>
          <a:bodyPr/>
          <a:lstStyle/>
          <a:p>
            <a:endParaRPr lang="en-US">
              <a:solidFill>
                <a:srgbClr val="000000"/>
              </a:solidFill>
            </a:endParaRPr>
          </a:p>
        </p:txBody>
      </p:sp>
      <p:sp>
        <p:nvSpPr>
          <p:cNvPr id="24" name="Freeform 19"/>
          <p:cNvSpPr>
            <a:spLocks/>
          </p:cNvSpPr>
          <p:nvPr/>
        </p:nvSpPr>
        <p:spPr bwMode="auto">
          <a:xfrm>
            <a:off x="2057400" y="1223963"/>
            <a:ext cx="142875" cy="4033837"/>
          </a:xfrm>
          <a:custGeom>
            <a:avLst/>
            <a:gdLst>
              <a:gd name="T0" fmla="*/ 0 w 168"/>
              <a:gd name="T1" fmla="*/ 2147483647 h 3016"/>
              <a:gd name="T2" fmla="*/ 2147483647 w 168"/>
              <a:gd name="T3" fmla="*/ 2147483647 h 3016"/>
              <a:gd name="T4" fmla="*/ 2147483647 w 168"/>
              <a:gd name="T5" fmla="*/ 2147483647 h 3016"/>
              <a:gd name="T6" fmla="*/ 0 60000 65536"/>
              <a:gd name="T7" fmla="*/ 0 60000 65536"/>
              <a:gd name="T8" fmla="*/ 0 60000 65536"/>
              <a:gd name="T9" fmla="*/ 0 w 168"/>
              <a:gd name="T10" fmla="*/ 0 h 3016"/>
              <a:gd name="T11" fmla="*/ 168 w 168"/>
              <a:gd name="T12" fmla="*/ 3016 h 3016"/>
            </a:gdLst>
            <a:ahLst/>
            <a:cxnLst>
              <a:cxn ang="T6">
                <a:pos x="T0" y="T1"/>
              </a:cxn>
              <a:cxn ang="T7">
                <a:pos x="T2" y="T3"/>
              </a:cxn>
              <a:cxn ang="T8">
                <a:pos x="T4" y="T5"/>
              </a:cxn>
            </a:cxnLst>
            <a:rect l="T9" t="T10" r="T11" b="T12"/>
            <a:pathLst>
              <a:path w="168" h="3016">
                <a:moveTo>
                  <a:pt x="0" y="3016"/>
                </a:moveTo>
                <a:cubicBezTo>
                  <a:pt x="60" y="1932"/>
                  <a:pt x="120" y="848"/>
                  <a:pt x="144" y="424"/>
                </a:cubicBezTo>
                <a:cubicBezTo>
                  <a:pt x="168" y="0"/>
                  <a:pt x="156" y="236"/>
                  <a:pt x="144" y="472"/>
                </a:cubicBezTo>
              </a:path>
            </a:pathLst>
          </a:custGeom>
          <a:noFill/>
          <a:ln w="28575">
            <a:solidFill>
              <a:srgbClr val="FF0000"/>
            </a:solidFill>
            <a:prstDash val="sysDot"/>
            <a:round/>
            <a:headEnd/>
            <a:tailEnd/>
          </a:ln>
        </p:spPr>
        <p:txBody>
          <a:bodyPr/>
          <a:lstStyle/>
          <a:p>
            <a:endParaRPr lang="en-US">
              <a:solidFill>
                <a:srgbClr val="FFFFFF"/>
              </a:solidFill>
            </a:endParaRPr>
          </a:p>
        </p:txBody>
      </p:sp>
      <p:sp>
        <p:nvSpPr>
          <p:cNvPr id="25" name="Freeform 20"/>
          <p:cNvSpPr>
            <a:spLocks/>
          </p:cNvSpPr>
          <p:nvPr/>
        </p:nvSpPr>
        <p:spPr bwMode="auto">
          <a:xfrm>
            <a:off x="2132013" y="1503363"/>
            <a:ext cx="2208212" cy="3749675"/>
          </a:xfrm>
          <a:custGeom>
            <a:avLst/>
            <a:gdLst>
              <a:gd name="T0" fmla="*/ 2147483647 w 1488"/>
              <a:gd name="T1" fmla="*/ 0 h 2544"/>
              <a:gd name="T2" fmla="*/ 2147483647 w 1488"/>
              <a:gd name="T3" fmla="*/ 2147483647 h 2544"/>
              <a:gd name="T4" fmla="*/ 2147483647 w 1488"/>
              <a:gd name="T5" fmla="*/ 2147483647 h 2544"/>
              <a:gd name="T6" fmla="*/ 2147483647 w 1488"/>
              <a:gd name="T7" fmla="*/ 2147483647 h 2544"/>
              <a:gd name="T8" fmla="*/ 2147483647 w 1488"/>
              <a:gd name="T9" fmla="*/ 2147483647 h 2544"/>
              <a:gd name="T10" fmla="*/ 0 w 1488"/>
              <a:gd name="T11" fmla="*/ 2147483647 h 2544"/>
              <a:gd name="T12" fmla="*/ 0 60000 65536"/>
              <a:gd name="T13" fmla="*/ 0 60000 65536"/>
              <a:gd name="T14" fmla="*/ 0 60000 65536"/>
              <a:gd name="T15" fmla="*/ 0 60000 65536"/>
              <a:gd name="T16" fmla="*/ 0 60000 65536"/>
              <a:gd name="T17" fmla="*/ 0 60000 65536"/>
              <a:gd name="T18" fmla="*/ 0 w 1488"/>
              <a:gd name="T19" fmla="*/ 0 h 2544"/>
              <a:gd name="T20" fmla="*/ 1488 w 1488"/>
              <a:gd name="T21" fmla="*/ 2544 h 2544"/>
            </a:gdLst>
            <a:ahLst/>
            <a:cxnLst>
              <a:cxn ang="T12">
                <a:pos x="T0" y="T1"/>
              </a:cxn>
              <a:cxn ang="T13">
                <a:pos x="T2" y="T3"/>
              </a:cxn>
              <a:cxn ang="T14">
                <a:pos x="T4" y="T5"/>
              </a:cxn>
              <a:cxn ang="T15">
                <a:pos x="T6" y="T7"/>
              </a:cxn>
              <a:cxn ang="T16">
                <a:pos x="T8" y="T9"/>
              </a:cxn>
              <a:cxn ang="T17">
                <a:pos x="T10" y="T11"/>
              </a:cxn>
            </a:cxnLst>
            <a:rect l="T18" t="T19" r="T20" b="T21"/>
            <a:pathLst>
              <a:path w="1488" h="2544">
                <a:moveTo>
                  <a:pt x="1488" y="0"/>
                </a:moveTo>
                <a:cubicBezTo>
                  <a:pt x="1408" y="80"/>
                  <a:pt x="1328" y="160"/>
                  <a:pt x="1200" y="336"/>
                </a:cubicBezTo>
                <a:cubicBezTo>
                  <a:pt x="1072" y="512"/>
                  <a:pt x="864" y="832"/>
                  <a:pt x="720" y="1056"/>
                </a:cubicBezTo>
                <a:cubicBezTo>
                  <a:pt x="576" y="1280"/>
                  <a:pt x="440" y="1488"/>
                  <a:pt x="336" y="1680"/>
                </a:cubicBezTo>
                <a:cubicBezTo>
                  <a:pt x="232" y="1872"/>
                  <a:pt x="152" y="2064"/>
                  <a:pt x="96" y="2208"/>
                </a:cubicBezTo>
                <a:cubicBezTo>
                  <a:pt x="40" y="2352"/>
                  <a:pt x="20" y="2448"/>
                  <a:pt x="0" y="2544"/>
                </a:cubicBezTo>
              </a:path>
            </a:pathLst>
          </a:custGeom>
          <a:noFill/>
          <a:ln w="28575">
            <a:solidFill>
              <a:schemeClr val="accent2"/>
            </a:solidFill>
            <a:prstDash val="sysDot"/>
            <a:round/>
            <a:headEnd/>
            <a:tailEnd/>
          </a:ln>
        </p:spPr>
        <p:txBody>
          <a:bodyPr/>
          <a:lstStyle/>
          <a:p>
            <a:endParaRPr lang="en-US">
              <a:solidFill>
                <a:srgbClr val="FFFFFF"/>
              </a:solidFill>
            </a:endParaRPr>
          </a:p>
        </p:txBody>
      </p:sp>
      <p:sp>
        <p:nvSpPr>
          <p:cNvPr id="26" name="Text Box 21"/>
          <p:cNvSpPr txBox="1">
            <a:spLocks noChangeArrowheads="1"/>
          </p:cNvSpPr>
          <p:nvPr/>
        </p:nvSpPr>
        <p:spPr bwMode="auto">
          <a:xfrm rot="19321247">
            <a:off x="4800600" y="2971800"/>
            <a:ext cx="2393950" cy="457200"/>
          </a:xfrm>
          <a:prstGeom prst="rect">
            <a:avLst/>
          </a:prstGeom>
          <a:noFill/>
          <a:ln w="9525">
            <a:noFill/>
            <a:miter lim="800000"/>
            <a:headEnd/>
            <a:tailEnd/>
          </a:ln>
        </p:spPr>
        <p:txBody>
          <a:bodyPr wrap="none">
            <a:spAutoFit/>
          </a:bodyPr>
          <a:lstStyle/>
          <a:p>
            <a:pPr eaLnBrk="1" hangingPunct="1"/>
            <a:r>
              <a:rPr lang="en-US" sz="2400" i="1" dirty="0" err="1">
                <a:solidFill>
                  <a:srgbClr val="000000"/>
                </a:solidFill>
                <a:latin typeface="Arial" pitchFamily="34" charset="0"/>
                <a:cs typeface="Arial" pitchFamily="34" charset="0"/>
              </a:rPr>
              <a:t>JLab</a:t>
            </a:r>
            <a:r>
              <a:rPr lang="en-US" sz="2400" i="1" dirty="0">
                <a:solidFill>
                  <a:srgbClr val="000000"/>
                </a:solidFill>
                <a:latin typeface="Arial" pitchFamily="34" charset="0"/>
                <a:cs typeface="Arial" pitchFamily="34" charset="0"/>
              </a:rPr>
              <a:t> @ 12 </a:t>
            </a:r>
            <a:r>
              <a:rPr lang="en-US" sz="2400" i="1" dirty="0" err="1">
                <a:solidFill>
                  <a:srgbClr val="000000"/>
                </a:solidFill>
                <a:latin typeface="Arial" pitchFamily="34" charset="0"/>
                <a:cs typeface="Arial" pitchFamily="34" charset="0"/>
              </a:rPr>
              <a:t>GeV</a:t>
            </a:r>
            <a:endParaRPr lang="en-US" sz="2400" i="1" dirty="0">
              <a:solidFill>
                <a:srgbClr val="000000"/>
              </a:solidFill>
              <a:latin typeface="Arial" pitchFamily="34" charset="0"/>
              <a:cs typeface="Arial" pitchFamily="34" charset="0"/>
            </a:endParaRPr>
          </a:p>
        </p:txBody>
      </p:sp>
      <p:sp>
        <p:nvSpPr>
          <p:cNvPr id="27" name="Text Box 23"/>
          <p:cNvSpPr txBox="1">
            <a:spLocks noChangeArrowheads="1"/>
          </p:cNvSpPr>
          <p:nvPr/>
        </p:nvSpPr>
        <p:spPr bwMode="auto">
          <a:xfrm rot="18531087">
            <a:off x="3654784" y="1695419"/>
            <a:ext cx="1054420" cy="400110"/>
          </a:xfrm>
          <a:prstGeom prst="rect">
            <a:avLst/>
          </a:prstGeom>
          <a:noFill/>
          <a:ln w="9525">
            <a:noFill/>
            <a:miter lim="800000"/>
            <a:headEnd/>
            <a:tailEnd/>
          </a:ln>
        </p:spPr>
        <p:txBody>
          <a:bodyPr wrap="none">
            <a:spAutoFit/>
          </a:bodyPr>
          <a:lstStyle/>
          <a:p>
            <a:pPr eaLnBrk="1" hangingPunct="1"/>
            <a:r>
              <a:rPr lang="en-US" sz="2000" dirty="0">
                <a:solidFill>
                  <a:srgbClr val="66CCFF"/>
                </a:solidFill>
                <a:latin typeface="Arial"/>
                <a:cs typeface="Arial"/>
              </a:rPr>
              <a:t>27 </a:t>
            </a:r>
            <a:r>
              <a:rPr lang="en-US" sz="2000" dirty="0" err="1">
                <a:solidFill>
                  <a:srgbClr val="66CCFF"/>
                </a:solidFill>
                <a:latin typeface="Arial"/>
                <a:cs typeface="Arial"/>
              </a:rPr>
              <a:t>GeV</a:t>
            </a:r>
            <a:endParaRPr lang="en-US" sz="2000" dirty="0">
              <a:solidFill>
                <a:srgbClr val="66CCFF"/>
              </a:solidFill>
              <a:latin typeface="Arial"/>
              <a:cs typeface="Arial"/>
            </a:endParaRPr>
          </a:p>
        </p:txBody>
      </p:sp>
      <p:sp>
        <p:nvSpPr>
          <p:cNvPr id="28" name="Text Box 24"/>
          <p:cNvSpPr txBox="1">
            <a:spLocks noChangeArrowheads="1"/>
          </p:cNvSpPr>
          <p:nvPr/>
        </p:nvSpPr>
        <p:spPr bwMode="auto">
          <a:xfrm rot="16762891">
            <a:off x="1860163" y="2152620"/>
            <a:ext cx="1196161" cy="400110"/>
          </a:xfrm>
          <a:prstGeom prst="rect">
            <a:avLst/>
          </a:prstGeom>
          <a:noFill/>
          <a:ln w="9525">
            <a:noFill/>
            <a:miter lim="800000"/>
            <a:headEnd/>
            <a:tailEnd/>
          </a:ln>
        </p:spPr>
        <p:txBody>
          <a:bodyPr wrap="none">
            <a:spAutoFit/>
          </a:bodyPr>
          <a:lstStyle/>
          <a:p>
            <a:pPr eaLnBrk="1" hangingPunct="1"/>
            <a:r>
              <a:rPr lang="en-US" sz="2000" dirty="0">
                <a:solidFill>
                  <a:srgbClr val="FF0000"/>
                </a:solidFill>
                <a:latin typeface="Arial" pitchFamily="34" charset="0"/>
                <a:cs typeface="Arial" pitchFamily="34" charset="0"/>
              </a:rPr>
              <a:t>200 </a:t>
            </a:r>
            <a:r>
              <a:rPr lang="en-US" sz="2000" dirty="0" err="1">
                <a:solidFill>
                  <a:srgbClr val="FF0000"/>
                </a:solidFill>
                <a:latin typeface="Arial" pitchFamily="34" charset="0"/>
                <a:cs typeface="Arial" pitchFamily="34" charset="0"/>
              </a:rPr>
              <a:t>GeV</a:t>
            </a:r>
            <a:endParaRPr lang="en-US" sz="2000" dirty="0">
              <a:solidFill>
                <a:srgbClr val="FF0000"/>
              </a:solidFill>
              <a:latin typeface="Arial" pitchFamily="34" charset="0"/>
              <a:cs typeface="Arial" pitchFamily="34" charset="0"/>
            </a:endParaRPr>
          </a:p>
        </p:txBody>
      </p:sp>
      <p:sp>
        <p:nvSpPr>
          <p:cNvPr id="29" name="Text Box 26"/>
          <p:cNvSpPr txBox="1">
            <a:spLocks noChangeArrowheads="1"/>
          </p:cNvSpPr>
          <p:nvPr/>
        </p:nvSpPr>
        <p:spPr bwMode="auto">
          <a:xfrm>
            <a:off x="4813664" y="4419600"/>
            <a:ext cx="2635532" cy="646331"/>
          </a:xfrm>
          <a:prstGeom prst="rect">
            <a:avLst/>
          </a:prstGeom>
          <a:solidFill>
            <a:srgbClr val="0000CC"/>
          </a:solidFill>
          <a:ln w="9525">
            <a:noFill/>
            <a:miter lim="800000"/>
            <a:headEnd/>
            <a:tailEnd/>
          </a:ln>
        </p:spPr>
        <p:txBody>
          <a:bodyPr wrap="none">
            <a:spAutoFit/>
          </a:bodyPr>
          <a:lstStyle/>
          <a:p>
            <a:pPr eaLnBrk="1" hangingPunct="1"/>
            <a:r>
              <a:rPr lang="en-US" sz="1800" b="0" dirty="0">
                <a:solidFill>
                  <a:srgbClr val="FFFFFF"/>
                </a:solidFill>
                <a:latin typeface="Arial" pitchFamily="34" charset="0"/>
                <a:cs typeface="Arial" pitchFamily="34" charset="0"/>
              </a:rPr>
              <a:t>Study of high </a:t>
            </a:r>
            <a:r>
              <a:rPr lang="en-US" sz="1800" b="0" dirty="0" err="1">
                <a:solidFill>
                  <a:srgbClr val="FFFFFF"/>
                </a:solidFill>
                <a:latin typeface="Arial" pitchFamily="34" charset="0"/>
                <a:cs typeface="Arial" pitchFamily="34" charset="0"/>
              </a:rPr>
              <a:t>x</a:t>
            </a:r>
            <a:r>
              <a:rPr lang="en-US" sz="1800" b="0" baseline="-25000" dirty="0" err="1">
                <a:solidFill>
                  <a:srgbClr val="FFFFFF"/>
                </a:solidFill>
                <a:latin typeface="Arial" pitchFamily="34" charset="0"/>
                <a:cs typeface="Arial" pitchFamily="34" charset="0"/>
              </a:rPr>
              <a:t>B</a:t>
            </a:r>
            <a:r>
              <a:rPr lang="en-US" sz="1800" b="0" dirty="0">
                <a:solidFill>
                  <a:srgbClr val="FFFFFF"/>
                </a:solidFill>
                <a:latin typeface="Arial" pitchFamily="34" charset="0"/>
                <a:cs typeface="Arial" pitchFamily="34" charset="0"/>
              </a:rPr>
              <a:t> domain </a:t>
            </a:r>
          </a:p>
          <a:p>
            <a:pPr eaLnBrk="1" hangingPunct="1"/>
            <a:r>
              <a:rPr lang="en-US" sz="1800" b="0" dirty="0">
                <a:solidFill>
                  <a:srgbClr val="FFFFFF"/>
                </a:solidFill>
                <a:latin typeface="Arial" pitchFamily="34" charset="0"/>
                <a:cs typeface="Arial" pitchFamily="34" charset="0"/>
              </a:rPr>
              <a:t>requires high luminosity </a:t>
            </a:r>
          </a:p>
        </p:txBody>
      </p:sp>
      <p:sp>
        <p:nvSpPr>
          <p:cNvPr id="30" name="Text Box 27"/>
          <p:cNvSpPr txBox="1">
            <a:spLocks noChangeArrowheads="1"/>
          </p:cNvSpPr>
          <p:nvPr/>
        </p:nvSpPr>
        <p:spPr bwMode="auto">
          <a:xfrm>
            <a:off x="7262813" y="5756275"/>
            <a:ext cx="501650" cy="366713"/>
          </a:xfrm>
          <a:prstGeom prst="rect">
            <a:avLst/>
          </a:prstGeom>
          <a:noFill/>
          <a:ln w="9525">
            <a:noFill/>
            <a:miter lim="800000"/>
            <a:headEnd/>
            <a:tailEnd/>
          </a:ln>
        </p:spPr>
        <p:txBody>
          <a:bodyPr wrap="none">
            <a:spAutoFit/>
          </a:bodyPr>
          <a:lstStyle/>
          <a:p>
            <a:pPr eaLnBrk="1" hangingPunct="1"/>
            <a:r>
              <a:rPr lang="en-US">
                <a:solidFill>
                  <a:srgbClr val="FFFFFF"/>
                </a:solidFill>
              </a:rPr>
              <a:t>0.7</a:t>
            </a:r>
          </a:p>
        </p:txBody>
      </p:sp>
      <p:sp>
        <p:nvSpPr>
          <p:cNvPr id="31" name="Line 28"/>
          <p:cNvSpPr>
            <a:spLocks noChangeShapeType="1"/>
          </p:cNvSpPr>
          <p:nvPr/>
        </p:nvSpPr>
        <p:spPr bwMode="auto">
          <a:xfrm flipV="1">
            <a:off x="4340225" y="2286000"/>
            <a:ext cx="1588" cy="3043238"/>
          </a:xfrm>
          <a:prstGeom prst="line">
            <a:avLst/>
          </a:prstGeom>
          <a:noFill/>
          <a:ln w="28575">
            <a:solidFill>
              <a:srgbClr val="003399"/>
            </a:solidFill>
            <a:prstDash val="dash"/>
            <a:round/>
            <a:headEnd/>
            <a:tailEnd/>
          </a:ln>
        </p:spPr>
        <p:txBody>
          <a:bodyPr/>
          <a:lstStyle/>
          <a:p>
            <a:endParaRPr lang="en-US">
              <a:solidFill>
                <a:srgbClr val="000000"/>
              </a:solidFill>
            </a:endParaRPr>
          </a:p>
        </p:txBody>
      </p:sp>
      <p:sp>
        <p:nvSpPr>
          <p:cNvPr id="32" name="Text Box 29"/>
          <p:cNvSpPr txBox="1">
            <a:spLocks noChangeArrowheads="1"/>
          </p:cNvSpPr>
          <p:nvPr/>
        </p:nvSpPr>
        <p:spPr bwMode="auto">
          <a:xfrm>
            <a:off x="2578813" y="3946525"/>
            <a:ext cx="1297150" cy="400110"/>
          </a:xfrm>
          <a:prstGeom prst="rect">
            <a:avLst/>
          </a:prstGeom>
          <a:noFill/>
          <a:ln w="9525">
            <a:noFill/>
            <a:miter lim="800000"/>
            <a:headEnd/>
            <a:tailEnd/>
          </a:ln>
        </p:spPr>
        <p:txBody>
          <a:bodyPr wrap="none">
            <a:spAutoFit/>
          </a:bodyPr>
          <a:lstStyle/>
          <a:p>
            <a:pPr eaLnBrk="1" hangingPunct="1"/>
            <a:r>
              <a:rPr lang="en-US" sz="2000" dirty="0">
                <a:solidFill>
                  <a:srgbClr val="66CCFF"/>
                </a:solidFill>
                <a:latin typeface="Arial" pitchFamily="34" charset="0"/>
                <a:cs typeface="Arial" pitchFamily="34" charset="0"/>
              </a:rPr>
              <a:t>HERMES</a:t>
            </a:r>
          </a:p>
        </p:txBody>
      </p:sp>
      <p:sp>
        <p:nvSpPr>
          <p:cNvPr id="33" name="Text Box 30"/>
          <p:cNvSpPr txBox="1">
            <a:spLocks noChangeArrowheads="1"/>
          </p:cNvSpPr>
          <p:nvPr/>
        </p:nvSpPr>
        <p:spPr bwMode="auto">
          <a:xfrm>
            <a:off x="2209800" y="3184525"/>
            <a:ext cx="1470025" cy="396875"/>
          </a:xfrm>
          <a:prstGeom prst="rect">
            <a:avLst/>
          </a:prstGeom>
          <a:noFill/>
          <a:ln w="9525">
            <a:noFill/>
            <a:miter lim="800000"/>
            <a:headEnd/>
            <a:tailEnd/>
          </a:ln>
        </p:spPr>
        <p:txBody>
          <a:bodyPr wrap="none">
            <a:spAutoFit/>
          </a:bodyPr>
          <a:lstStyle/>
          <a:p>
            <a:pPr eaLnBrk="1" hangingPunct="1"/>
            <a:r>
              <a:rPr lang="en-US" sz="2000" dirty="0">
                <a:solidFill>
                  <a:srgbClr val="FF0000"/>
                </a:solidFill>
                <a:latin typeface="Arial" pitchFamily="34" charset="0"/>
                <a:cs typeface="Arial" pitchFamily="34" charset="0"/>
              </a:rPr>
              <a:t>COMPASS</a:t>
            </a:r>
          </a:p>
        </p:txBody>
      </p:sp>
      <p:sp>
        <p:nvSpPr>
          <p:cNvPr id="34" name="Line 31"/>
          <p:cNvSpPr>
            <a:spLocks noChangeShapeType="1"/>
          </p:cNvSpPr>
          <p:nvPr/>
        </p:nvSpPr>
        <p:spPr bwMode="auto">
          <a:xfrm>
            <a:off x="3733800" y="3352800"/>
            <a:ext cx="457200" cy="0"/>
          </a:xfrm>
          <a:prstGeom prst="line">
            <a:avLst/>
          </a:prstGeom>
          <a:noFill/>
          <a:ln w="28575">
            <a:solidFill>
              <a:srgbClr val="FF0000"/>
            </a:solidFill>
            <a:round/>
            <a:headEnd/>
            <a:tailEnd type="triangle" w="med" len="med"/>
          </a:ln>
        </p:spPr>
        <p:txBody>
          <a:bodyPr/>
          <a:lstStyle/>
          <a:p>
            <a:endParaRPr lang="en-US">
              <a:solidFill>
                <a:srgbClr val="000000"/>
              </a:solidFill>
            </a:endParaRPr>
          </a:p>
        </p:txBody>
      </p:sp>
      <p:sp>
        <p:nvSpPr>
          <p:cNvPr id="35" name="Line 32"/>
          <p:cNvSpPr>
            <a:spLocks noChangeShapeType="1"/>
          </p:cNvSpPr>
          <p:nvPr/>
        </p:nvSpPr>
        <p:spPr bwMode="auto">
          <a:xfrm>
            <a:off x="3886200" y="4114800"/>
            <a:ext cx="381000" cy="0"/>
          </a:xfrm>
          <a:prstGeom prst="line">
            <a:avLst/>
          </a:prstGeom>
          <a:noFill/>
          <a:ln w="28575">
            <a:solidFill>
              <a:schemeClr val="accent2"/>
            </a:solidFill>
            <a:round/>
            <a:headEnd/>
            <a:tailEnd type="triangle" w="med" len="med"/>
          </a:ln>
        </p:spPr>
        <p:txBody>
          <a:bodyPr/>
          <a:lstStyle/>
          <a:p>
            <a:endParaRPr lang="en-US">
              <a:solidFill>
                <a:srgbClr val="000000"/>
              </a:solidFill>
            </a:endParaRPr>
          </a:p>
        </p:txBody>
      </p:sp>
      <p:sp>
        <p:nvSpPr>
          <p:cNvPr id="36" name="TextBox 33"/>
          <p:cNvSpPr txBox="1">
            <a:spLocks noChangeArrowheads="1"/>
          </p:cNvSpPr>
          <p:nvPr/>
        </p:nvSpPr>
        <p:spPr bwMode="auto">
          <a:xfrm>
            <a:off x="3078842" y="809156"/>
            <a:ext cx="3225800" cy="461963"/>
          </a:xfrm>
          <a:prstGeom prst="rect">
            <a:avLst/>
          </a:prstGeom>
          <a:noFill/>
          <a:ln w="9525">
            <a:noFill/>
            <a:miter lim="800000"/>
            <a:headEnd/>
            <a:tailEnd/>
          </a:ln>
        </p:spPr>
        <p:txBody>
          <a:bodyPr wrap="none">
            <a:spAutoFit/>
          </a:bodyPr>
          <a:lstStyle/>
          <a:p>
            <a:r>
              <a:rPr lang="en-US" sz="2400" dirty="0">
                <a:solidFill>
                  <a:srgbClr val="2D2D8A"/>
                </a:solidFill>
                <a:latin typeface="Arial" pitchFamily="34" charset="0"/>
                <a:cs typeface="Arial" pitchFamily="34" charset="0"/>
              </a:rPr>
              <a:t>Exclusive Processes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76200" y="152400"/>
            <a:ext cx="8991600" cy="461665"/>
          </a:xfrm>
          <a:prstGeom prst="rect">
            <a:avLst/>
          </a:prstGeom>
          <a:noFill/>
          <a:ln w="9525">
            <a:noFill/>
            <a:miter lim="800000"/>
            <a:headEnd/>
            <a:tailEnd/>
          </a:ln>
        </p:spPr>
        <p:txBody>
          <a:bodyPr>
            <a:prstTxWarp prst="textNoShape">
              <a:avLst/>
            </a:prstTxWarp>
            <a:spAutoFit/>
          </a:bodyPr>
          <a:lstStyle/>
          <a:p>
            <a:pPr algn="l" eaLnBrk="0" hangingPunct="0"/>
            <a:r>
              <a:rPr lang="en-US" sz="2400" i="1" dirty="0" smtClean="0">
                <a:solidFill>
                  <a:srgbClr val="FF0000"/>
                </a:solidFill>
                <a:latin typeface="Arial" pitchFamily="-109" charset="0"/>
                <a:ea typeface="Arial" pitchFamily="-109" charset="0"/>
                <a:cs typeface="Arial" pitchFamily="-109" charset="0"/>
              </a:rPr>
              <a:t>CLAS12</a:t>
            </a:r>
            <a:r>
              <a:rPr lang="en-US" sz="2400" dirty="0" smtClean="0">
                <a:solidFill>
                  <a:schemeClr val="bg2"/>
                </a:solidFill>
                <a:latin typeface="Arial" pitchFamily="-109" charset="0"/>
                <a:ea typeface="Arial" pitchFamily="-109" charset="0"/>
                <a:cs typeface="Arial" pitchFamily="-109" charset="0"/>
              </a:rPr>
              <a:t> DVCS</a:t>
            </a:r>
            <a:r>
              <a:rPr lang="en-US" sz="2400" dirty="0">
                <a:solidFill>
                  <a:schemeClr val="bg2"/>
                </a:solidFill>
                <a:latin typeface="Arial" pitchFamily="-109" charset="0"/>
                <a:ea typeface="Arial" pitchFamily="-109" charset="0"/>
                <a:cs typeface="Arial" pitchFamily="-109" charset="0"/>
              </a:rPr>
              <a:t>/BH- Beam </a:t>
            </a:r>
            <a:r>
              <a:rPr lang="en-US" sz="2400" dirty="0" smtClean="0">
                <a:solidFill>
                  <a:schemeClr val="bg2"/>
                </a:solidFill>
                <a:latin typeface="Arial" pitchFamily="-109" charset="0"/>
                <a:ea typeface="Arial" pitchFamily="-109" charset="0"/>
                <a:cs typeface="Arial" pitchFamily="-109" charset="0"/>
              </a:rPr>
              <a:t>Asymmetry at 12 GeV</a:t>
            </a:r>
            <a:endParaRPr lang="en-US" sz="2400" dirty="0">
              <a:solidFill>
                <a:schemeClr val="bg2"/>
              </a:solidFill>
              <a:latin typeface="Arial" pitchFamily="-109" charset="0"/>
              <a:ea typeface="Arial" pitchFamily="-109" charset="0"/>
              <a:cs typeface="Arial" pitchFamily="-109" charset="0"/>
            </a:endParaRPr>
          </a:p>
        </p:txBody>
      </p:sp>
      <p:grpSp>
        <p:nvGrpSpPr>
          <p:cNvPr id="11" name="Group 10"/>
          <p:cNvGrpSpPr/>
          <p:nvPr/>
        </p:nvGrpSpPr>
        <p:grpSpPr>
          <a:xfrm>
            <a:off x="257314" y="730413"/>
            <a:ext cx="8833107" cy="5524333"/>
            <a:chOff x="725744" y="1206738"/>
            <a:chExt cx="8364677" cy="5048008"/>
          </a:xfrm>
        </p:grpSpPr>
        <p:pic>
          <p:nvPicPr>
            <p:cNvPr id="36866" name="Picture 2" descr="dvcs_asym_11p5_all"/>
            <p:cNvPicPr>
              <a:picLocks noChangeAspect="1" noChangeArrowheads="1"/>
            </p:cNvPicPr>
            <p:nvPr/>
          </p:nvPicPr>
          <p:blipFill>
            <a:blip r:embed="rId3" cstate="print"/>
            <a:srcRect/>
            <a:stretch>
              <a:fillRect/>
            </a:stretch>
          </p:blipFill>
          <p:spPr bwMode="auto">
            <a:xfrm>
              <a:off x="725744" y="1219438"/>
              <a:ext cx="5671441" cy="5035308"/>
            </a:xfrm>
            <a:prstGeom prst="rect">
              <a:avLst/>
            </a:prstGeom>
            <a:noFill/>
            <a:ln w="9525">
              <a:noFill/>
              <a:miter lim="800000"/>
              <a:headEnd/>
              <a:tailEnd/>
            </a:ln>
          </p:spPr>
        </p:pic>
        <p:sp>
          <p:nvSpPr>
            <p:cNvPr id="36868" name="Rectangle 4"/>
            <p:cNvSpPr>
              <a:spLocks noChangeArrowheads="1"/>
            </p:cNvSpPr>
            <p:nvPr/>
          </p:nvSpPr>
          <p:spPr bwMode="auto">
            <a:xfrm>
              <a:off x="7054116" y="2916778"/>
              <a:ext cx="1447800" cy="928022"/>
            </a:xfrm>
            <a:prstGeom prst="rect">
              <a:avLst/>
            </a:prstGeom>
            <a:solidFill>
              <a:srgbClr val="FFDE51"/>
            </a:solidFill>
            <a:ln w="9525">
              <a:solidFill>
                <a:schemeClr val="tx1"/>
              </a:solidFill>
              <a:miter lim="800000"/>
              <a:headEnd/>
              <a:tailEnd/>
            </a:ln>
          </p:spPr>
          <p:txBody>
            <a:bodyPr wrap="none" anchor="ctr">
              <a:prstTxWarp prst="textNoShape">
                <a:avLst/>
              </a:prstTxWarp>
            </a:bodyPr>
            <a:lstStyle/>
            <a:p>
              <a:endParaRPr lang="en-US"/>
            </a:p>
          </p:txBody>
        </p:sp>
        <p:sp>
          <p:nvSpPr>
            <p:cNvPr id="36869" name="Text Box 5"/>
            <p:cNvSpPr txBox="1">
              <a:spLocks noChangeArrowheads="1"/>
            </p:cNvSpPr>
            <p:nvPr/>
          </p:nvSpPr>
          <p:spPr bwMode="auto">
            <a:xfrm>
              <a:off x="6423421" y="1773103"/>
              <a:ext cx="2667000" cy="2031325"/>
            </a:xfrm>
            <a:prstGeom prst="rect">
              <a:avLst/>
            </a:prstGeom>
            <a:noFill/>
            <a:ln w="9525">
              <a:noFill/>
              <a:miter lim="800000"/>
              <a:headEnd/>
              <a:tailEnd/>
            </a:ln>
          </p:spPr>
          <p:txBody>
            <a:bodyPr>
              <a:prstTxWarp prst="textNoShape">
                <a:avLst/>
              </a:prstTxWarp>
              <a:spAutoFit/>
            </a:bodyPr>
            <a:lstStyle/>
            <a:p>
              <a:pPr algn="l" eaLnBrk="0" hangingPunct="0"/>
              <a:r>
                <a:rPr lang="en-US" sz="1600" b="0" dirty="0">
                  <a:latin typeface="Arial"/>
                  <a:cs typeface="Arial"/>
                </a:rPr>
                <a:t>With large acceptance,</a:t>
              </a:r>
            </a:p>
            <a:p>
              <a:pPr algn="l" eaLnBrk="0" hangingPunct="0"/>
              <a:r>
                <a:rPr lang="en-US" sz="1600" b="0" dirty="0">
                  <a:latin typeface="Arial"/>
                  <a:cs typeface="Arial"/>
                </a:rPr>
                <a:t>measure large Q</a:t>
              </a:r>
              <a:r>
                <a:rPr lang="en-US" sz="1600" b="0" baseline="30000" dirty="0">
                  <a:latin typeface="Arial"/>
                  <a:cs typeface="Arial"/>
                </a:rPr>
                <a:t>2</a:t>
              </a:r>
              <a:r>
                <a:rPr lang="en-US" sz="1600" b="0" dirty="0">
                  <a:latin typeface="Arial"/>
                  <a:cs typeface="Arial"/>
                </a:rPr>
                <a:t>, </a:t>
              </a:r>
              <a:r>
                <a:rPr lang="en-US" sz="1600" b="0" dirty="0" err="1">
                  <a:latin typeface="Arial"/>
                  <a:cs typeface="Arial"/>
                </a:rPr>
                <a:t>x</a:t>
              </a:r>
              <a:r>
                <a:rPr lang="en-US" sz="1600" b="0" baseline="-25000" dirty="0" err="1">
                  <a:latin typeface="Arial"/>
                  <a:cs typeface="Arial"/>
                </a:rPr>
                <a:t>B</a:t>
              </a:r>
              <a:r>
                <a:rPr lang="en-US" sz="1600" b="0" dirty="0">
                  <a:latin typeface="Arial"/>
                  <a:cs typeface="Arial"/>
                </a:rPr>
                <a:t>, </a:t>
              </a:r>
              <a:r>
                <a:rPr lang="en-US" sz="1600" b="0" dirty="0" err="1">
                  <a:latin typeface="Arial"/>
                  <a:cs typeface="Arial"/>
                </a:rPr>
                <a:t>t</a:t>
              </a:r>
              <a:r>
                <a:rPr lang="en-US" sz="1600" b="0" dirty="0">
                  <a:latin typeface="Arial"/>
                  <a:cs typeface="Arial"/>
                </a:rPr>
                <a:t>  </a:t>
              </a:r>
            </a:p>
            <a:p>
              <a:pPr algn="l" eaLnBrk="0" hangingPunct="0"/>
              <a:r>
                <a:rPr lang="en-US" sz="1600" b="0" dirty="0">
                  <a:latin typeface="Arial"/>
                  <a:cs typeface="Arial"/>
                </a:rPr>
                <a:t>ranges simultaneously</a:t>
              </a:r>
              <a:r>
                <a:rPr lang="en-US" sz="1600" b="0" dirty="0" smtClean="0">
                  <a:latin typeface="Arial"/>
                  <a:cs typeface="Arial"/>
                </a:rPr>
                <a:t>.</a:t>
              </a:r>
            </a:p>
            <a:p>
              <a:pPr algn="l" eaLnBrk="0" hangingPunct="0"/>
              <a:endParaRPr lang="en-US" sz="1600" b="0" dirty="0" smtClean="0">
                <a:latin typeface="Arial"/>
                <a:cs typeface="Arial"/>
              </a:endParaRPr>
            </a:p>
            <a:p>
              <a:pPr eaLnBrk="0" hangingPunct="0"/>
              <a:endParaRPr lang="en-US" sz="1400" b="0" dirty="0">
                <a:latin typeface="Comic Sans MS" pitchFamily="-109" charset="0"/>
              </a:endParaRPr>
            </a:p>
            <a:p>
              <a:pPr eaLnBrk="0" hangingPunct="0"/>
              <a:r>
                <a:rPr lang="en-US" sz="1600" b="0" dirty="0">
                  <a:latin typeface="Comic Sans MS" pitchFamily="-109" charset="0"/>
                </a:rPr>
                <a:t>A(Q</a:t>
              </a:r>
              <a:r>
                <a:rPr lang="en-US" sz="1600" b="0" baseline="30000" dirty="0">
                  <a:latin typeface="Comic Sans MS" pitchFamily="-109" charset="0"/>
                </a:rPr>
                <a:t>2</a:t>
              </a:r>
              <a:r>
                <a:rPr lang="en-US" sz="1600" b="0" dirty="0">
                  <a:latin typeface="Comic Sans MS" pitchFamily="-109" charset="0"/>
                </a:rPr>
                <a:t>,x</a:t>
              </a:r>
              <a:r>
                <a:rPr lang="en-US" sz="1600" b="0" baseline="-25000" dirty="0">
                  <a:latin typeface="Comic Sans MS" pitchFamily="-109" charset="0"/>
                </a:rPr>
                <a:t>B</a:t>
              </a:r>
              <a:r>
                <a:rPr lang="en-US" sz="1600" b="0" dirty="0">
                  <a:latin typeface="Comic Sans MS" pitchFamily="-109" charset="0"/>
                </a:rPr>
                <a:t>,t) </a:t>
              </a:r>
            </a:p>
            <a:p>
              <a:pPr eaLnBrk="0" hangingPunct="0"/>
              <a:r>
                <a:rPr lang="en-US" sz="1600" dirty="0">
                  <a:latin typeface="Symbol" pitchFamily="-109" charset="2"/>
                </a:rPr>
                <a:t>Ds</a:t>
              </a:r>
              <a:r>
                <a:rPr lang="en-US" sz="1600" b="0" dirty="0">
                  <a:latin typeface="Comic Sans MS" pitchFamily="-109" charset="0"/>
                </a:rPr>
                <a:t>(Q</a:t>
              </a:r>
              <a:r>
                <a:rPr lang="en-US" sz="1600" b="0" baseline="30000" dirty="0">
                  <a:latin typeface="Comic Sans MS" pitchFamily="-109" charset="0"/>
                </a:rPr>
                <a:t>2</a:t>
              </a:r>
              <a:r>
                <a:rPr lang="en-US" sz="1600" b="0" dirty="0">
                  <a:latin typeface="Comic Sans MS" pitchFamily="-109" charset="0"/>
                </a:rPr>
                <a:t>,x</a:t>
              </a:r>
              <a:r>
                <a:rPr lang="en-US" sz="1600" b="0" baseline="-25000" dirty="0">
                  <a:latin typeface="Comic Sans MS" pitchFamily="-109" charset="0"/>
                </a:rPr>
                <a:t>B</a:t>
              </a:r>
              <a:r>
                <a:rPr lang="en-US" sz="1600" b="0" dirty="0">
                  <a:latin typeface="Comic Sans MS" pitchFamily="-109" charset="0"/>
                </a:rPr>
                <a:t>,t)</a:t>
              </a:r>
            </a:p>
            <a:p>
              <a:pPr eaLnBrk="0" hangingPunct="0"/>
              <a:r>
                <a:rPr lang="en-US" sz="1600" dirty="0" smtClean="0">
                  <a:latin typeface="Symbol" pitchFamily="-109" charset="2"/>
                </a:rPr>
                <a:t>s</a:t>
              </a:r>
              <a:r>
                <a:rPr lang="en-US" sz="1600" b="0" dirty="0" smtClean="0">
                  <a:latin typeface="Comic Sans MS" pitchFamily="-109" charset="0"/>
                </a:rPr>
                <a:t>(</a:t>
              </a:r>
              <a:r>
                <a:rPr lang="en-US" sz="1600" b="0" dirty="0">
                  <a:latin typeface="Comic Sans MS" pitchFamily="-109" charset="0"/>
                </a:rPr>
                <a:t>Q</a:t>
              </a:r>
              <a:r>
                <a:rPr lang="en-US" sz="1600" b="0" baseline="30000" dirty="0">
                  <a:latin typeface="Comic Sans MS" pitchFamily="-109" charset="0"/>
                </a:rPr>
                <a:t>2</a:t>
              </a:r>
              <a:r>
                <a:rPr lang="en-US" sz="1600" b="0" dirty="0">
                  <a:latin typeface="Comic Sans MS" pitchFamily="-109" charset="0"/>
                </a:rPr>
                <a:t>,x</a:t>
              </a:r>
              <a:r>
                <a:rPr lang="en-US" sz="1600" b="0" baseline="-25000" dirty="0">
                  <a:latin typeface="Comic Sans MS" pitchFamily="-109" charset="0"/>
                </a:rPr>
                <a:t>B</a:t>
              </a:r>
              <a:r>
                <a:rPr lang="en-US" sz="1600" b="0" dirty="0">
                  <a:latin typeface="Comic Sans MS" pitchFamily="-109" charset="0"/>
                </a:rPr>
                <a:t>,t) </a:t>
              </a:r>
            </a:p>
          </p:txBody>
        </p:sp>
        <p:grpSp>
          <p:nvGrpSpPr>
            <p:cNvPr id="2" name="Group 8"/>
            <p:cNvGrpSpPr>
              <a:grpSpLocks/>
            </p:cNvGrpSpPr>
            <p:nvPr/>
          </p:nvGrpSpPr>
          <p:grpSpPr bwMode="auto">
            <a:xfrm>
              <a:off x="1554420" y="1662118"/>
              <a:ext cx="762000" cy="609600"/>
              <a:chOff x="672" y="1200"/>
              <a:chExt cx="480" cy="384"/>
            </a:xfrm>
          </p:grpSpPr>
          <p:sp>
            <p:nvSpPr>
              <p:cNvPr id="36873" name="Rectangle 9"/>
              <p:cNvSpPr>
                <a:spLocks noChangeArrowheads="1"/>
              </p:cNvSpPr>
              <p:nvPr/>
            </p:nvSpPr>
            <p:spPr bwMode="auto">
              <a:xfrm>
                <a:off x="672" y="1200"/>
                <a:ext cx="480" cy="384"/>
              </a:xfrm>
              <a:prstGeom prst="rect">
                <a:avLst/>
              </a:prstGeom>
              <a:solidFill>
                <a:srgbClr val="EAEAEA"/>
              </a:solidFill>
              <a:ln w="9525">
                <a:solidFill>
                  <a:schemeClr val="bg2"/>
                </a:solidFill>
                <a:miter lim="800000"/>
                <a:headEnd/>
                <a:tailEnd/>
              </a:ln>
            </p:spPr>
            <p:txBody>
              <a:bodyPr wrap="none" anchor="ctr">
                <a:prstTxWarp prst="textNoShape">
                  <a:avLst/>
                </a:prstTxWarp>
              </a:bodyPr>
              <a:lstStyle/>
              <a:p>
                <a:endParaRPr lang="en-US"/>
              </a:p>
            </p:txBody>
          </p:sp>
          <p:sp>
            <p:nvSpPr>
              <p:cNvPr id="36874" name="Text Box 10"/>
              <p:cNvSpPr txBox="1">
                <a:spLocks noChangeArrowheads="1"/>
              </p:cNvSpPr>
              <p:nvPr/>
            </p:nvSpPr>
            <p:spPr bwMode="auto">
              <a:xfrm>
                <a:off x="720" y="1200"/>
                <a:ext cx="421" cy="288"/>
              </a:xfrm>
              <a:prstGeom prst="rect">
                <a:avLst/>
              </a:prstGeom>
              <a:noFill/>
              <a:ln w="9525">
                <a:noFill/>
                <a:miter lim="800000"/>
                <a:headEnd/>
                <a:tailEnd/>
              </a:ln>
            </p:spPr>
            <p:txBody>
              <a:bodyPr wrap="none">
                <a:prstTxWarp prst="textNoShape">
                  <a:avLst/>
                </a:prstTxWarp>
                <a:spAutoFit/>
              </a:bodyPr>
              <a:lstStyle/>
              <a:p>
                <a:pPr algn="ctr"/>
                <a:r>
                  <a:rPr lang="en-US" sz="2400" b="0">
                    <a:latin typeface="Comic Sans MS" pitchFamily="-109" charset="0"/>
                  </a:rPr>
                  <a:t>A</a:t>
                </a:r>
                <a:r>
                  <a:rPr lang="en-US" sz="2400" b="0" baseline="-25000">
                    <a:latin typeface="Comic Sans MS" pitchFamily="-109" charset="0"/>
                  </a:rPr>
                  <a:t>LU</a:t>
                </a:r>
              </a:p>
            </p:txBody>
          </p:sp>
        </p:grpSp>
        <p:sp>
          <p:nvSpPr>
            <p:cNvPr id="36872" name="Rectangle 11"/>
            <p:cNvSpPr>
              <a:spLocks noChangeArrowheads="1"/>
            </p:cNvSpPr>
            <p:nvPr/>
          </p:nvSpPr>
          <p:spPr bwMode="auto">
            <a:xfrm>
              <a:off x="1311538" y="1206738"/>
              <a:ext cx="1600200" cy="182562"/>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7" name="Text Box 3"/>
          <p:cNvSpPr txBox="1">
            <a:spLocks noChangeArrowheads="1"/>
          </p:cNvSpPr>
          <p:nvPr/>
        </p:nvSpPr>
        <p:spPr bwMode="auto">
          <a:xfrm>
            <a:off x="0" y="181071"/>
            <a:ext cx="8374063" cy="461665"/>
          </a:xfrm>
          <a:prstGeom prst="rect">
            <a:avLst/>
          </a:prstGeom>
          <a:noFill/>
          <a:ln w="9525">
            <a:noFill/>
            <a:miter lim="800000"/>
            <a:headEnd/>
            <a:tailEnd/>
          </a:ln>
        </p:spPr>
        <p:txBody>
          <a:bodyPr>
            <a:prstTxWarp prst="textNoShape">
              <a:avLst/>
            </a:prstTxWarp>
            <a:spAutoFit/>
          </a:bodyPr>
          <a:lstStyle/>
          <a:p>
            <a:pPr algn="l" eaLnBrk="0" hangingPunct="0"/>
            <a:r>
              <a:rPr lang="en-US" sz="2400" i="1" dirty="0">
                <a:solidFill>
                  <a:srgbClr val="FF0000"/>
                </a:solidFill>
                <a:latin typeface="Arial" pitchFamily="-109" charset="0"/>
                <a:ea typeface="Arial" pitchFamily="-109" charset="0"/>
                <a:cs typeface="Arial" pitchFamily="-109" charset="0"/>
              </a:rPr>
              <a:t>CLAS12</a:t>
            </a:r>
            <a:r>
              <a:rPr lang="en-US" sz="2400" dirty="0">
                <a:solidFill>
                  <a:srgbClr val="FF0000"/>
                </a:solidFill>
                <a:latin typeface="Arial" pitchFamily="-109" charset="0"/>
                <a:ea typeface="Arial" pitchFamily="-109" charset="0"/>
                <a:cs typeface="Arial" pitchFamily="-109" charset="0"/>
              </a:rPr>
              <a:t> </a:t>
            </a:r>
            <a:r>
              <a:rPr lang="en-US" sz="2400" dirty="0">
                <a:solidFill>
                  <a:schemeClr val="bg2"/>
                </a:solidFill>
                <a:latin typeface="Arial" pitchFamily="-109" charset="0"/>
                <a:ea typeface="Arial" pitchFamily="-109" charset="0"/>
                <a:cs typeface="Arial" pitchFamily="-109" charset="0"/>
              </a:rPr>
              <a:t>- DVCS/BH- Beam Asymmetry</a:t>
            </a:r>
          </a:p>
        </p:txBody>
      </p:sp>
      <p:sp>
        <p:nvSpPr>
          <p:cNvPr id="385036" name="Text Box 12"/>
          <p:cNvSpPr txBox="1">
            <a:spLocks noChangeArrowheads="1"/>
          </p:cNvSpPr>
          <p:nvPr/>
        </p:nvSpPr>
        <p:spPr bwMode="auto">
          <a:xfrm>
            <a:off x="355964" y="2611479"/>
            <a:ext cx="2298726" cy="369332"/>
          </a:xfrm>
          <a:prstGeom prst="rect">
            <a:avLst/>
          </a:prstGeom>
          <a:noFill/>
          <a:ln w="9525">
            <a:noFill/>
            <a:miter lim="800000"/>
            <a:headEnd/>
            <a:tailEnd/>
          </a:ln>
        </p:spPr>
        <p:txBody>
          <a:bodyPr wrap="none">
            <a:prstTxWarp prst="textNoShape">
              <a:avLst/>
            </a:prstTxWarp>
            <a:spAutoFit/>
          </a:bodyPr>
          <a:lstStyle/>
          <a:p>
            <a:r>
              <a:rPr lang="en-US" sz="1800" b="0" i="1" dirty="0">
                <a:solidFill>
                  <a:srgbClr val="FF0000"/>
                </a:solidFill>
                <a:latin typeface="Arial" pitchFamily="-109" charset="0"/>
              </a:rPr>
              <a:t>Luminosity = 720fb</a:t>
            </a:r>
            <a:r>
              <a:rPr lang="en-US" sz="1800" b="0" i="1" baseline="30000" dirty="0">
                <a:solidFill>
                  <a:srgbClr val="FF0000"/>
                </a:solidFill>
                <a:latin typeface="Arial" pitchFamily="-109" charset="0"/>
              </a:rPr>
              <a:t>-1</a:t>
            </a:r>
          </a:p>
        </p:txBody>
      </p:sp>
      <p:grpSp>
        <p:nvGrpSpPr>
          <p:cNvPr id="2" name="Group 17"/>
          <p:cNvGrpSpPr>
            <a:grpSpLocks/>
          </p:cNvGrpSpPr>
          <p:nvPr/>
        </p:nvGrpSpPr>
        <p:grpSpPr bwMode="auto">
          <a:xfrm>
            <a:off x="2971800" y="854916"/>
            <a:ext cx="4299408" cy="5332927"/>
            <a:chOff x="1872" y="1039"/>
            <a:chExt cx="2400" cy="3089"/>
          </a:xfrm>
        </p:grpSpPr>
        <p:pic>
          <p:nvPicPr>
            <p:cNvPr id="37894" name="Picture 7" descr="12gev-dvcs"/>
            <p:cNvPicPr>
              <a:picLocks noChangeAspect="1" noChangeArrowheads="1"/>
            </p:cNvPicPr>
            <p:nvPr/>
          </p:nvPicPr>
          <p:blipFill>
            <a:blip r:embed="rId3" cstate="print"/>
            <a:srcRect l="55173"/>
            <a:stretch>
              <a:fillRect/>
            </a:stretch>
          </p:blipFill>
          <p:spPr bwMode="auto">
            <a:xfrm>
              <a:off x="1872" y="1039"/>
              <a:ext cx="2400" cy="3089"/>
            </a:xfrm>
            <a:prstGeom prst="rect">
              <a:avLst/>
            </a:prstGeom>
            <a:noFill/>
            <a:ln w="9525">
              <a:noFill/>
              <a:miter lim="800000"/>
              <a:headEnd/>
              <a:tailEnd/>
            </a:ln>
          </p:spPr>
        </p:pic>
        <p:sp>
          <p:nvSpPr>
            <p:cNvPr id="37896" name="Text Box 8"/>
            <p:cNvSpPr txBox="1">
              <a:spLocks noChangeArrowheads="1"/>
            </p:cNvSpPr>
            <p:nvPr/>
          </p:nvSpPr>
          <p:spPr bwMode="auto">
            <a:xfrm>
              <a:off x="2857" y="1168"/>
              <a:ext cx="872" cy="465"/>
            </a:xfrm>
            <a:prstGeom prst="rect">
              <a:avLst/>
            </a:prstGeom>
            <a:noFill/>
            <a:ln w="9525">
              <a:noFill/>
              <a:miter lim="800000"/>
              <a:headEnd/>
              <a:tailEnd/>
            </a:ln>
          </p:spPr>
          <p:txBody>
            <a:bodyPr wrap="none">
              <a:prstTxWarp prst="textNoShape">
                <a:avLst/>
              </a:prstTxWarp>
              <a:spAutoFit/>
            </a:bodyPr>
            <a:lstStyle/>
            <a:p>
              <a:pPr algn="l"/>
              <a:r>
                <a:rPr lang="en-US" sz="1400" dirty="0">
                  <a:solidFill>
                    <a:srgbClr val="FF0000"/>
                  </a:solidFill>
                  <a:latin typeface="Arial"/>
                  <a:cs typeface="Arial"/>
                </a:rPr>
                <a:t>Q</a:t>
              </a:r>
              <a:r>
                <a:rPr lang="en-US" sz="1400" baseline="30000" dirty="0">
                  <a:solidFill>
                    <a:srgbClr val="FF0000"/>
                  </a:solidFill>
                  <a:latin typeface="Arial"/>
                  <a:cs typeface="Arial"/>
                </a:rPr>
                <a:t>2</a:t>
              </a:r>
              <a:r>
                <a:rPr lang="en-US" sz="1400" dirty="0">
                  <a:solidFill>
                    <a:srgbClr val="FF0000"/>
                  </a:solidFill>
                  <a:latin typeface="Arial"/>
                  <a:cs typeface="Arial"/>
                </a:rPr>
                <a:t>=5.5GeV</a:t>
              </a:r>
              <a:r>
                <a:rPr lang="en-US" sz="1400" baseline="30000" dirty="0">
                  <a:solidFill>
                    <a:srgbClr val="FF0000"/>
                  </a:solidFill>
                  <a:latin typeface="Arial"/>
                  <a:cs typeface="Arial"/>
                </a:rPr>
                <a:t>2</a:t>
              </a:r>
            </a:p>
            <a:p>
              <a:pPr algn="l"/>
              <a:r>
                <a:rPr lang="en-US" sz="1400" baseline="30000" dirty="0">
                  <a:solidFill>
                    <a:srgbClr val="FF0000"/>
                  </a:solidFill>
                  <a:latin typeface="Arial"/>
                  <a:cs typeface="Arial"/>
                </a:rPr>
                <a:t> </a:t>
              </a:r>
              <a:r>
                <a:rPr lang="en-US" sz="1400" dirty="0" err="1">
                  <a:solidFill>
                    <a:srgbClr val="FF0000"/>
                  </a:solidFill>
                  <a:latin typeface="Arial"/>
                  <a:cs typeface="Arial"/>
                </a:rPr>
                <a:t>x</a:t>
              </a:r>
              <a:r>
                <a:rPr lang="en-US" sz="1400" baseline="-25000" dirty="0" err="1">
                  <a:solidFill>
                    <a:srgbClr val="FF0000"/>
                  </a:solidFill>
                  <a:latin typeface="Arial"/>
                  <a:cs typeface="Arial"/>
                </a:rPr>
                <a:t>B</a:t>
              </a:r>
              <a:r>
                <a:rPr lang="en-US" sz="1400" dirty="0">
                  <a:solidFill>
                    <a:srgbClr val="FF0000"/>
                  </a:solidFill>
                  <a:latin typeface="Arial"/>
                  <a:cs typeface="Arial"/>
                </a:rPr>
                <a:t> = 0.35</a:t>
              </a:r>
            </a:p>
            <a:p>
              <a:pPr algn="l"/>
              <a:r>
                <a:rPr lang="en-US" sz="1400" dirty="0">
                  <a:solidFill>
                    <a:srgbClr val="FF0000"/>
                  </a:solidFill>
                  <a:latin typeface="Arial"/>
                  <a:cs typeface="Arial"/>
                </a:rPr>
                <a:t> -</a:t>
              </a:r>
              <a:r>
                <a:rPr lang="en-US" sz="1400" dirty="0" err="1">
                  <a:solidFill>
                    <a:srgbClr val="FF0000"/>
                  </a:solidFill>
                  <a:latin typeface="Arial"/>
                  <a:cs typeface="Arial"/>
                </a:rPr>
                <a:t>t</a:t>
              </a:r>
              <a:r>
                <a:rPr lang="en-US" sz="1400" dirty="0">
                  <a:solidFill>
                    <a:srgbClr val="FF0000"/>
                  </a:solidFill>
                  <a:latin typeface="Arial"/>
                  <a:cs typeface="Arial"/>
                </a:rPr>
                <a:t> = 0.25 GeV</a:t>
              </a:r>
              <a:r>
                <a:rPr lang="en-US" sz="1400" baseline="30000" dirty="0">
                  <a:solidFill>
                    <a:srgbClr val="FF0000"/>
                  </a:solidFill>
                  <a:latin typeface="Arial"/>
                  <a:cs typeface="Arial"/>
                </a:rPr>
                <a:t>2</a:t>
              </a:r>
              <a:r>
                <a:rPr lang="en-US" sz="1400" baseline="30000" dirty="0">
                  <a:solidFill>
                    <a:schemeClr val="bg2"/>
                  </a:solidFill>
                  <a:latin typeface="Arial"/>
                  <a:cs typeface="Arial"/>
                </a:rPr>
                <a:t> </a:t>
              </a:r>
              <a:endParaRPr lang="en-US" sz="1400" dirty="0">
                <a:solidFill>
                  <a:schemeClr val="bg2"/>
                </a:solidFill>
                <a:latin typeface="Arial"/>
                <a:cs typeface="Arial"/>
              </a:endParaRPr>
            </a:p>
          </p:txBody>
        </p:sp>
        <p:sp>
          <p:nvSpPr>
            <p:cNvPr id="37897" name="Rectangle 9"/>
            <p:cNvSpPr>
              <a:spLocks noChangeArrowheads="1"/>
            </p:cNvSpPr>
            <p:nvPr/>
          </p:nvSpPr>
          <p:spPr bwMode="auto">
            <a:xfrm>
              <a:off x="3792" y="1248"/>
              <a:ext cx="307" cy="24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7898" name="Line 10"/>
            <p:cNvSpPr>
              <a:spLocks noChangeShapeType="1"/>
            </p:cNvSpPr>
            <p:nvPr/>
          </p:nvSpPr>
          <p:spPr bwMode="auto">
            <a:xfrm>
              <a:off x="1872" y="1056"/>
              <a:ext cx="0" cy="2688"/>
            </a:xfrm>
            <a:prstGeom prst="line">
              <a:avLst/>
            </a:prstGeom>
            <a:noFill/>
            <a:ln w="19050">
              <a:solidFill>
                <a:schemeClr val="bg2"/>
              </a:solidFill>
              <a:round/>
              <a:headEnd/>
              <a:tailEnd/>
            </a:ln>
          </p:spPr>
          <p:txBody>
            <a:bodyPr wrap="none" anchor="ctr">
              <a:prstTxWarp prst="textNoShape">
                <a:avLst/>
              </a:prstTxWarp>
            </a:bodyPr>
            <a:lstStyle/>
            <a:p>
              <a:endParaRPr lang="en-US"/>
            </a:p>
          </p:txBody>
        </p:sp>
        <p:sp>
          <p:nvSpPr>
            <p:cNvPr id="37899" name="Rectangle 13"/>
            <p:cNvSpPr>
              <a:spLocks noChangeArrowheads="1"/>
            </p:cNvSpPr>
            <p:nvPr/>
          </p:nvSpPr>
          <p:spPr bwMode="auto">
            <a:xfrm>
              <a:off x="2064" y="3264"/>
              <a:ext cx="1776" cy="432"/>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385035" name="AutoShape 11"/>
          <p:cNvSpPr>
            <a:spLocks noChangeArrowheads="1"/>
          </p:cNvSpPr>
          <p:nvPr/>
        </p:nvSpPr>
        <p:spPr bwMode="auto">
          <a:xfrm>
            <a:off x="5029200" y="3230563"/>
            <a:ext cx="17526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2857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85036"/>
                                        </p:tgtEl>
                                        <p:attrNameLst>
                                          <p:attrName>style.visibility</p:attrName>
                                        </p:attrNameLst>
                                      </p:cBhvr>
                                      <p:to>
                                        <p:strVal val="visible"/>
                                      </p:to>
                                    </p:set>
                                    <p:anim calcmode="lin" valueType="num">
                                      <p:cBhvr>
                                        <p:cTn id="12" dur="1000" fill="hold"/>
                                        <p:tgtEl>
                                          <p:spTgt spid="385036"/>
                                        </p:tgtEl>
                                        <p:attrNameLst>
                                          <p:attrName>ppt_w</p:attrName>
                                        </p:attrNameLst>
                                      </p:cBhvr>
                                      <p:tavLst>
                                        <p:tav tm="0">
                                          <p:val>
                                            <p:strVal val="#ppt_w*0.70"/>
                                          </p:val>
                                        </p:tav>
                                        <p:tav tm="100000">
                                          <p:val>
                                            <p:strVal val="#ppt_w"/>
                                          </p:val>
                                        </p:tav>
                                      </p:tavLst>
                                    </p:anim>
                                    <p:anim calcmode="lin" valueType="num">
                                      <p:cBhvr>
                                        <p:cTn id="13" dur="1000" fill="hold"/>
                                        <p:tgtEl>
                                          <p:spTgt spid="385036"/>
                                        </p:tgtEl>
                                        <p:attrNameLst>
                                          <p:attrName>ppt_h</p:attrName>
                                        </p:attrNameLst>
                                      </p:cBhvr>
                                      <p:tavLst>
                                        <p:tav tm="0">
                                          <p:val>
                                            <p:strVal val="#ppt_h"/>
                                          </p:val>
                                        </p:tav>
                                        <p:tav tm="100000">
                                          <p:val>
                                            <p:strVal val="#ppt_h"/>
                                          </p:val>
                                        </p:tav>
                                      </p:tavLst>
                                    </p:anim>
                                    <p:animEffect transition="in" filter="fade">
                                      <p:cBhvr>
                                        <p:cTn id="14" dur="1000"/>
                                        <p:tgtEl>
                                          <p:spTgt spid="38503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85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5035"/>
                                        </p:tgtEl>
                                        <p:attrNameLst>
                                          <p:attrName>style.visibility</p:attrName>
                                        </p:attrNameLst>
                                      </p:cBhvr>
                                      <p:to>
                                        <p:strVal val="visible"/>
                                      </p:to>
                                    </p:set>
                                  </p:childTnLst>
                                </p:cTn>
                              </p:par>
                              <p:par>
                                <p:cTn id="21" presetID="0" presetClass="path" presetSubtype="0" accel="50000" decel="50000" fill="hold" grpId="1" nodeType="withEffect">
                                  <p:stCondLst>
                                    <p:cond delay="0"/>
                                  </p:stCondLst>
                                  <p:childTnLst>
                                    <p:animMotion origin="layout" path="M -3.33333E-6 -4.44444E-6 L 0.45834 -0.02222 " pathEditMode="relative" ptsTypes="AA">
                                      <p:cBhvr>
                                        <p:cTn id="22" dur="2000" fill="hold"/>
                                        <p:tgtEl>
                                          <p:spTgt spid="3850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p:bldP spid="385036" grpId="0"/>
      <p:bldP spid="385035" grpId="0" animBg="1"/>
      <p:bldP spid="38503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drawplotu"/>
          <p:cNvPicPr>
            <a:picLocks noChangeAspect="1" noChangeArrowheads="1"/>
          </p:cNvPicPr>
          <p:nvPr/>
        </p:nvPicPr>
        <p:blipFill>
          <a:blip r:embed="rId3" cstate="print"/>
          <a:srcRect/>
          <a:stretch>
            <a:fillRect/>
          </a:stretch>
        </p:blipFill>
        <p:spPr bwMode="auto">
          <a:xfrm>
            <a:off x="3050360" y="812974"/>
            <a:ext cx="5783215" cy="5457909"/>
          </a:xfrm>
          <a:prstGeom prst="rect">
            <a:avLst/>
          </a:prstGeom>
          <a:noFill/>
          <a:ln w="9525">
            <a:noFill/>
            <a:miter lim="800000"/>
            <a:headEnd/>
            <a:tailEnd/>
          </a:ln>
        </p:spPr>
      </p:pic>
      <p:sp>
        <p:nvSpPr>
          <p:cNvPr id="38915" name="Text Box 4"/>
          <p:cNvSpPr txBox="1">
            <a:spLocks noChangeArrowheads="1"/>
          </p:cNvSpPr>
          <p:nvPr/>
        </p:nvSpPr>
        <p:spPr bwMode="auto">
          <a:xfrm>
            <a:off x="23640" y="204570"/>
            <a:ext cx="5805086" cy="461665"/>
          </a:xfrm>
          <a:prstGeom prst="rect">
            <a:avLst/>
          </a:prstGeom>
          <a:noFill/>
          <a:ln w="28575">
            <a:noFill/>
            <a:miter lim="800000"/>
            <a:headEnd/>
            <a:tailEnd/>
          </a:ln>
        </p:spPr>
        <p:txBody>
          <a:bodyPr wrap="none" anchor="ctr">
            <a:prstTxWarp prst="textNoShape">
              <a:avLst/>
            </a:prstTxWarp>
            <a:spAutoFit/>
          </a:bodyPr>
          <a:lstStyle/>
          <a:p>
            <a:pPr eaLnBrk="0" hangingPunct="0"/>
            <a:r>
              <a:rPr lang="en-US" sz="2400" i="1" dirty="0">
                <a:solidFill>
                  <a:srgbClr val="FF0000"/>
                </a:solidFill>
                <a:latin typeface="Arial" pitchFamily="-109" charset="0"/>
                <a:ea typeface="Arial" pitchFamily="-109" charset="0"/>
                <a:cs typeface="Arial" pitchFamily="-109" charset="0"/>
              </a:rPr>
              <a:t>CLAS12</a:t>
            </a:r>
            <a:r>
              <a:rPr lang="en-US" sz="2400" dirty="0">
                <a:solidFill>
                  <a:srgbClr val="FF0000"/>
                </a:solidFill>
                <a:latin typeface="Arial" pitchFamily="-109" charset="0"/>
                <a:ea typeface="Arial" pitchFamily="-109" charset="0"/>
                <a:cs typeface="Arial" pitchFamily="-109" charset="0"/>
              </a:rPr>
              <a:t> </a:t>
            </a:r>
            <a:r>
              <a:rPr lang="en-US" sz="2400" dirty="0">
                <a:solidFill>
                  <a:srgbClr val="808080"/>
                </a:solidFill>
                <a:latin typeface="Arial" pitchFamily="-109" charset="0"/>
                <a:ea typeface="Arial" pitchFamily="-109" charset="0"/>
                <a:cs typeface="Arial" pitchFamily="-109" charset="0"/>
              </a:rPr>
              <a:t> - DVCS/BH Beam Asymmetry </a:t>
            </a:r>
          </a:p>
        </p:txBody>
      </p:sp>
      <p:sp>
        <p:nvSpPr>
          <p:cNvPr id="38916" name="Text Box 7"/>
          <p:cNvSpPr txBox="1">
            <a:spLocks noChangeArrowheads="1"/>
          </p:cNvSpPr>
          <p:nvPr/>
        </p:nvSpPr>
        <p:spPr bwMode="auto">
          <a:xfrm>
            <a:off x="688975" y="4297363"/>
            <a:ext cx="1449001" cy="1077218"/>
          </a:xfrm>
          <a:prstGeom prst="rect">
            <a:avLst/>
          </a:prstGeom>
          <a:noFill/>
          <a:ln w="28575">
            <a:solidFill>
              <a:schemeClr val="tx1"/>
            </a:solidFill>
            <a:miter lim="800000"/>
            <a:headEnd/>
            <a:tailEnd/>
          </a:ln>
        </p:spPr>
        <p:txBody>
          <a:bodyPr wrap="none">
            <a:prstTxWarp prst="textNoShape">
              <a:avLst/>
            </a:prstTxWarp>
            <a:spAutoFit/>
          </a:bodyPr>
          <a:lstStyle/>
          <a:p>
            <a:pPr algn="l" eaLnBrk="0" hangingPunct="0"/>
            <a:r>
              <a:rPr lang="en-US" sz="1600" b="0" dirty="0">
                <a:latin typeface="Arial"/>
                <a:cs typeface="Arial"/>
              </a:rPr>
              <a:t>L = 1x10</a:t>
            </a:r>
            <a:r>
              <a:rPr lang="en-US" sz="1600" b="0" baseline="30000" dirty="0">
                <a:latin typeface="Arial"/>
                <a:cs typeface="Arial"/>
              </a:rPr>
              <a:t>35</a:t>
            </a:r>
          </a:p>
          <a:p>
            <a:pPr algn="l" eaLnBrk="0" hangingPunct="0">
              <a:buFont typeface="Symbol" pitchFamily="-109" charset="2"/>
              <a:buNone/>
            </a:pPr>
            <a:r>
              <a:rPr lang="en-US" sz="1600" b="0" dirty="0">
                <a:latin typeface="Arial"/>
                <a:cs typeface="Arial"/>
              </a:rPr>
              <a:t>T = 2000 hrs</a:t>
            </a:r>
            <a:endParaRPr lang="en-US" sz="1600" b="0" dirty="0" smtClean="0">
              <a:latin typeface="Arial"/>
              <a:cs typeface="Arial"/>
            </a:endParaRPr>
          </a:p>
          <a:p>
            <a:pPr algn="l" eaLnBrk="0" hangingPunct="0">
              <a:buFont typeface="Symbol" pitchFamily="-109" charset="2"/>
              <a:buNone/>
            </a:pPr>
            <a:r>
              <a:rPr lang="en-US" sz="1600" b="0" dirty="0" smtClean="0">
                <a:latin typeface="Arial"/>
                <a:cs typeface="Arial"/>
              </a:rPr>
              <a:t>ΔQ</a:t>
            </a:r>
            <a:r>
              <a:rPr lang="en-US" sz="1600" b="0" baseline="30000" dirty="0" smtClean="0">
                <a:latin typeface="Arial"/>
                <a:cs typeface="Arial"/>
              </a:rPr>
              <a:t>2</a:t>
            </a:r>
            <a:r>
              <a:rPr lang="en-US" sz="1600" b="0" dirty="0" smtClean="0">
                <a:latin typeface="Arial"/>
                <a:cs typeface="Arial"/>
              </a:rPr>
              <a:t> </a:t>
            </a:r>
            <a:r>
              <a:rPr lang="en-US" sz="1600" b="0" dirty="0">
                <a:latin typeface="Arial"/>
                <a:cs typeface="Arial"/>
              </a:rPr>
              <a:t>= 1 GeV</a:t>
            </a:r>
            <a:r>
              <a:rPr lang="en-US" sz="1600" b="0" baseline="30000" dirty="0">
                <a:latin typeface="Arial"/>
                <a:cs typeface="Arial"/>
              </a:rPr>
              <a:t>2</a:t>
            </a:r>
            <a:endParaRPr lang="en-US" sz="1600" b="0" baseline="30000" dirty="0" smtClean="0">
              <a:latin typeface="Arial"/>
              <a:cs typeface="Arial"/>
            </a:endParaRPr>
          </a:p>
          <a:p>
            <a:pPr algn="l" eaLnBrk="0" hangingPunct="0"/>
            <a:r>
              <a:rPr lang="en-US" sz="1600" b="0" dirty="0" err="1" smtClean="0">
                <a:latin typeface="Arial"/>
                <a:cs typeface="Arial"/>
              </a:rPr>
              <a:t>Δx</a:t>
            </a:r>
            <a:r>
              <a:rPr lang="en-US" sz="1600" b="0" dirty="0" smtClean="0">
                <a:latin typeface="Arial"/>
                <a:cs typeface="Arial"/>
              </a:rPr>
              <a:t> </a:t>
            </a:r>
            <a:r>
              <a:rPr lang="en-US" sz="1600" b="0" dirty="0">
                <a:latin typeface="Arial"/>
                <a:cs typeface="Arial"/>
              </a:rPr>
              <a:t>= 0.05</a:t>
            </a:r>
          </a:p>
        </p:txBody>
      </p:sp>
      <p:sp>
        <p:nvSpPr>
          <p:cNvPr id="38917" name="Text Box 9"/>
          <p:cNvSpPr txBox="1">
            <a:spLocks noChangeArrowheads="1"/>
          </p:cNvSpPr>
          <p:nvPr/>
        </p:nvSpPr>
        <p:spPr bwMode="auto">
          <a:xfrm>
            <a:off x="357188" y="1582738"/>
            <a:ext cx="2032000" cy="519112"/>
          </a:xfrm>
          <a:prstGeom prst="rect">
            <a:avLst/>
          </a:prstGeom>
          <a:noFill/>
          <a:ln w="28575">
            <a:noFill/>
            <a:miter lim="800000"/>
            <a:headEnd/>
            <a:tailEnd/>
          </a:ln>
        </p:spPr>
        <p:txBody>
          <a:bodyPr wrap="none" anchor="ctr">
            <a:prstTxWarp prst="textNoShape">
              <a:avLst/>
            </a:prstTxWarp>
            <a:spAutoFit/>
          </a:bodyPr>
          <a:lstStyle/>
          <a:p>
            <a:pPr algn="ctr" eaLnBrk="0" hangingPunct="0"/>
            <a:r>
              <a:rPr lang="en-US" sz="2800" i="1">
                <a:solidFill>
                  <a:srgbClr val="FF0000"/>
                </a:solidFill>
                <a:latin typeface="Arial" pitchFamily="-109" charset="0"/>
              </a:rPr>
              <a:t>E = 11 GeV</a:t>
            </a:r>
          </a:p>
        </p:txBody>
      </p:sp>
      <p:sp>
        <p:nvSpPr>
          <p:cNvPr id="38918" name="Text Box 10"/>
          <p:cNvSpPr txBox="1">
            <a:spLocks noChangeArrowheads="1"/>
          </p:cNvSpPr>
          <p:nvPr/>
        </p:nvSpPr>
        <p:spPr bwMode="auto">
          <a:xfrm>
            <a:off x="533400" y="3168650"/>
            <a:ext cx="1689886" cy="830997"/>
          </a:xfrm>
          <a:prstGeom prst="rect">
            <a:avLst/>
          </a:prstGeom>
          <a:noFill/>
          <a:ln w="28575">
            <a:noFill/>
            <a:miter lim="800000"/>
            <a:headEnd/>
            <a:tailEnd/>
          </a:ln>
        </p:spPr>
        <p:txBody>
          <a:bodyPr wrap="none">
            <a:prstTxWarp prst="textNoShape">
              <a:avLst/>
            </a:prstTxWarp>
            <a:spAutoFit/>
          </a:bodyPr>
          <a:lstStyle/>
          <a:p>
            <a:pPr algn="l" eaLnBrk="0" hangingPunct="0"/>
            <a:r>
              <a:rPr lang="en-US" sz="2400" b="0" dirty="0">
                <a:solidFill>
                  <a:srgbClr val="FF0000"/>
                </a:solidFill>
                <a:latin typeface="Arial"/>
                <a:cs typeface="Arial"/>
              </a:rPr>
              <a:t>Selected </a:t>
            </a:r>
          </a:p>
          <a:p>
            <a:pPr algn="l" eaLnBrk="0" hangingPunct="0"/>
            <a:r>
              <a:rPr lang="en-US" sz="2400" b="0" dirty="0">
                <a:solidFill>
                  <a:srgbClr val="FF0000"/>
                </a:solidFill>
                <a:latin typeface="Arial"/>
                <a:cs typeface="Arial"/>
              </a:rPr>
              <a:t>Kinematics</a:t>
            </a:r>
          </a:p>
        </p:txBody>
      </p:sp>
      <p:sp>
        <p:nvSpPr>
          <p:cNvPr id="386059" name="AutoShape 11"/>
          <p:cNvSpPr>
            <a:spLocks noChangeArrowheads="1"/>
          </p:cNvSpPr>
          <p:nvPr/>
        </p:nvSpPr>
        <p:spPr bwMode="auto">
          <a:xfrm rot="-1788979">
            <a:off x="4953000" y="3698875"/>
            <a:ext cx="1371600" cy="231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28575">
            <a:solidFill>
              <a:schemeClr val="tx1"/>
            </a:solidFill>
            <a:miter lim="800000"/>
            <a:headEnd/>
            <a:tailEnd/>
          </a:ln>
        </p:spPr>
        <p:txBody>
          <a:bodyPr wrap="none" anchor="ctr">
            <a:prstTxWarp prst="textNoShape">
              <a:avLst/>
            </a:prstTxWarp>
          </a:bodyPr>
          <a:lstStyle/>
          <a:p>
            <a:endParaRPr lang="en-US"/>
          </a:p>
        </p:txBody>
      </p:sp>
      <p:sp>
        <p:nvSpPr>
          <p:cNvPr id="38920" name="Rectangle 13"/>
          <p:cNvSpPr>
            <a:spLocks noChangeArrowheads="1"/>
          </p:cNvSpPr>
          <p:nvPr/>
        </p:nvSpPr>
        <p:spPr bwMode="auto">
          <a:xfrm>
            <a:off x="76200" y="2330450"/>
            <a:ext cx="2895600" cy="533400"/>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endParaRPr lang="en-US"/>
          </a:p>
        </p:txBody>
      </p:sp>
      <p:sp>
        <p:nvSpPr>
          <p:cNvPr id="38921" name="Text Box 14"/>
          <p:cNvSpPr txBox="1">
            <a:spLocks noChangeArrowheads="1"/>
          </p:cNvSpPr>
          <p:nvPr/>
        </p:nvSpPr>
        <p:spPr bwMode="auto">
          <a:xfrm>
            <a:off x="76200" y="2403475"/>
            <a:ext cx="294183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latin typeface="Symbol" pitchFamily="-109" charset="2"/>
              </a:rPr>
              <a:t>Ds</a:t>
            </a:r>
            <a:r>
              <a:rPr lang="en-US" sz="2000" baseline="-25000" dirty="0">
                <a:solidFill>
                  <a:srgbClr val="000000"/>
                </a:solidFill>
                <a:latin typeface="Comic Sans MS" pitchFamily="-109" charset="0"/>
              </a:rPr>
              <a:t>LU</a:t>
            </a:r>
            <a:r>
              <a:rPr lang="en-US" sz="2000" b="0" dirty="0">
                <a:solidFill>
                  <a:srgbClr val="000000"/>
                </a:solidFill>
                <a:latin typeface="Tahoma" pitchFamily="-109" charset="0"/>
              </a:rPr>
              <a:t>~</a:t>
            </a:r>
            <a:r>
              <a:rPr lang="en-US" sz="2000" b="0" dirty="0">
                <a:solidFill>
                  <a:srgbClr val="FF3300"/>
                </a:solidFill>
                <a:latin typeface="Tahoma" pitchFamily="-109" charset="0"/>
              </a:rPr>
              <a:t>sin</a:t>
            </a:r>
            <a:r>
              <a:rPr lang="en-US" sz="2000" b="0" dirty="0">
                <a:solidFill>
                  <a:srgbClr val="FF3300"/>
                </a:solidFill>
                <a:latin typeface="Symbol" pitchFamily="-109" charset="2"/>
              </a:rPr>
              <a:t>f</a:t>
            </a:r>
            <a:r>
              <a:rPr lang="en-US" sz="2000" b="0" dirty="0">
                <a:solidFill>
                  <a:srgbClr val="000000"/>
                </a:solidFill>
                <a:latin typeface="Tahoma" pitchFamily="-109" charset="0"/>
              </a:rPr>
              <a:t>Im{F</a:t>
            </a:r>
            <a:r>
              <a:rPr lang="en-US" sz="2000" b="0" baseline="-25000" dirty="0">
                <a:solidFill>
                  <a:srgbClr val="000000"/>
                </a:solidFill>
                <a:latin typeface="Tahoma" pitchFamily="-109" charset="0"/>
              </a:rPr>
              <a:t>1</a:t>
            </a:r>
            <a:r>
              <a:rPr lang="en-US" sz="2000" dirty="0">
                <a:solidFill>
                  <a:srgbClr val="FF0000"/>
                </a:solidFill>
                <a:latin typeface="Comic Sans MS" pitchFamily="-109" charset="0"/>
              </a:rPr>
              <a:t>H</a:t>
            </a:r>
            <a:r>
              <a:rPr lang="en-US" sz="2000" b="0" dirty="0">
                <a:solidFill>
                  <a:srgbClr val="000000"/>
                </a:solidFill>
                <a:latin typeface="Tahoma" pitchFamily="-109" charset="0"/>
              </a:rPr>
              <a:t>+.</a:t>
            </a:r>
            <a:r>
              <a:rPr lang="en-US" sz="2000" b="0" dirty="0">
                <a:solidFill>
                  <a:schemeClr val="bg2"/>
                </a:solidFill>
                <a:latin typeface="Symbol" pitchFamily="-109" charset="2"/>
              </a:rPr>
              <a:t>.</a:t>
            </a:r>
            <a:r>
              <a:rPr lang="en-US" sz="2000" b="0" dirty="0">
                <a:solidFill>
                  <a:srgbClr val="000000"/>
                </a:solidFill>
                <a:latin typeface="Tahoma" pitchFamily="-109" charset="0"/>
              </a:rPr>
              <a:t>}d</a:t>
            </a:r>
            <a:r>
              <a:rPr lang="en-US" sz="2000" b="0" dirty="0">
                <a:solidFill>
                  <a:srgbClr val="000000"/>
                </a:solidFill>
                <a:latin typeface="Symbol" pitchFamily="-109" charset="2"/>
              </a:rPr>
              <a:t>f</a:t>
            </a:r>
            <a:endParaRPr lang="en-US" sz="2000" b="0" dirty="0">
              <a:solidFill>
                <a:srgbClr val="000000"/>
              </a:solidFill>
              <a:latin typeface="Tahoma" pitchFamily="-109" charset="0"/>
            </a:endParaRPr>
          </a:p>
        </p:txBody>
      </p:sp>
      <p:sp>
        <p:nvSpPr>
          <p:cNvPr id="38922" name="Rectangle 16"/>
          <p:cNvSpPr>
            <a:spLocks noChangeArrowheads="1"/>
          </p:cNvSpPr>
          <p:nvPr/>
        </p:nvSpPr>
        <p:spPr bwMode="auto">
          <a:xfrm>
            <a:off x="215990" y="798120"/>
            <a:ext cx="2755809" cy="59292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endParaRPr lang="en-US"/>
          </a:p>
        </p:txBody>
      </p:sp>
      <p:sp>
        <p:nvSpPr>
          <p:cNvPr id="38923" name="Text Box 17"/>
          <p:cNvSpPr txBox="1">
            <a:spLocks noChangeArrowheads="1"/>
          </p:cNvSpPr>
          <p:nvPr/>
        </p:nvSpPr>
        <p:spPr bwMode="auto">
          <a:xfrm>
            <a:off x="381000" y="802363"/>
            <a:ext cx="2209800" cy="579437"/>
          </a:xfrm>
          <a:prstGeom prst="rect">
            <a:avLst/>
          </a:prstGeom>
          <a:solidFill>
            <a:schemeClr val="bg1"/>
          </a:solidFill>
          <a:ln w="9525">
            <a:noFill/>
            <a:miter lim="800000"/>
            <a:headEnd/>
            <a:tailEnd/>
          </a:ln>
        </p:spPr>
        <p:txBody>
          <a:bodyPr>
            <a:prstTxWarp prst="textNoShape">
              <a:avLst/>
            </a:prstTxWarp>
            <a:spAutoFit/>
          </a:bodyPr>
          <a:lstStyle/>
          <a:p>
            <a:r>
              <a:rPr lang="en-US" sz="3200" b="0" dirty="0" err="1">
                <a:solidFill>
                  <a:srgbClr val="FF0000"/>
                </a:solidFill>
              </a:rPr>
              <a:t>e</a:t>
            </a:r>
            <a:r>
              <a:rPr lang="en-US" sz="3200" b="0" dirty="0">
                <a:solidFill>
                  <a:srgbClr val="FF0000"/>
                </a:solidFill>
              </a:rPr>
              <a:t> </a:t>
            </a:r>
            <a:r>
              <a:rPr lang="en-US" sz="3200" b="0" dirty="0" err="1">
                <a:solidFill>
                  <a:srgbClr val="FF0000"/>
                </a:solidFill>
              </a:rPr>
              <a:t>p</a:t>
            </a:r>
            <a:r>
              <a:rPr lang="en-US" sz="3200" b="0" dirty="0">
                <a:solidFill>
                  <a:srgbClr val="FF0000"/>
                </a:solidFill>
              </a:rPr>
              <a:t>        </a:t>
            </a:r>
            <a:r>
              <a:rPr lang="en-US" sz="3200" b="0" dirty="0" err="1">
                <a:solidFill>
                  <a:srgbClr val="FF0000"/>
                </a:solidFill>
              </a:rPr>
              <a:t>ep</a:t>
            </a:r>
            <a:r>
              <a:rPr lang="en-US" sz="3200" b="0" dirty="0" err="1">
                <a:solidFill>
                  <a:srgbClr val="FF0000"/>
                </a:solidFill>
                <a:latin typeface="Symbol" pitchFamily="-109" charset="2"/>
              </a:rPr>
              <a:t>g</a:t>
            </a:r>
            <a:r>
              <a:rPr lang="en-US" sz="3200" b="0" dirty="0">
                <a:solidFill>
                  <a:srgbClr val="FF0000"/>
                </a:solidFill>
                <a:latin typeface="Symbol" pitchFamily="-109" charset="2"/>
              </a:rPr>
              <a:t>  </a:t>
            </a:r>
            <a:endParaRPr lang="en-US" sz="3200" b="0" dirty="0">
              <a:solidFill>
                <a:srgbClr val="FF0000"/>
              </a:solidFill>
            </a:endParaRPr>
          </a:p>
        </p:txBody>
      </p:sp>
      <p:sp>
        <p:nvSpPr>
          <p:cNvPr id="38924" name="Line 18"/>
          <p:cNvSpPr>
            <a:spLocks noChangeShapeType="1"/>
          </p:cNvSpPr>
          <p:nvPr/>
        </p:nvSpPr>
        <p:spPr bwMode="auto">
          <a:xfrm>
            <a:off x="1143000" y="1122363"/>
            <a:ext cx="457200" cy="0"/>
          </a:xfrm>
          <a:prstGeom prst="line">
            <a:avLst/>
          </a:prstGeom>
          <a:noFill/>
          <a:ln w="19050">
            <a:solidFill>
              <a:srgbClr val="FF0000"/>
            </a:solidFill>
            <a:miter lim="800000"/>
            <a:headEnd/>
            <a:tailEnd type="arrow" w="med" len="med"/>
          </a:ln>
        </p:spPr>
        <p:txBody>
          <a:bodyPr wrap="none" anchor="ctr">
            <a:prstTxWarp prst="textNoShape">
              <a:avLst/>
            </a:prstTxWarp>
          </a:bodyPr>
          <a:lstStyle/>
          <a:p>
            <a:endParaRPr lang="en-US"/>
          </a:p>
        </p:txBody>
      </p:sp>
      <p:sp>
        <p:nvSpPr>
          <p:cNvPr id="38925" name="Line 19"/>
          <p:cNvSpPr>
            <a:spLocks noChangeShapeType="1"/>
          </p:cNvSpPr>
          <p:nvPr/>
        </p:nvSpPr>
        <p:spPr bwMode="auto">
          <a:xfrm>
            <a:off x="533400" y="915988"/>
            <a:ext cx="228600" cy="0"/>
          </a:xfrm>
          <a:prstGeom prst="line">
            <a:avLst/>
          </a:prstGeom>
          <a:noFill/>
          <a:ln w="9525">
            <a:solidFill>
              <a:srgbClr val="FF0000"/>
            </a:solidFill>
            <a:miter lim="800000"/>
            <a:headEnd/>
            <a:tailEnd type="triangle" w="med" len="med"/>
          </a:ln>
        </p:spPr>
        <p:txBody>
          <a:bodyPr wrap="none" anchor="ctr">
            <a:prstTxWarp prst="textNoShape">
              <a:avLst/>
            </a:prstTxWarp>
          </a:bodyPr>
          <a:lstStyle/>
          <a:p>
            <a:endParaRPr lang="en-US"/>
          </a:p>
        </p:txBody>
      </p:sp>
      <p:sp>
        <p:nvSpPr>
          <p:cNvPr id="38926" name="Rectangle 16"/>
          <p:cNvSpPr>
            <a:spLocks noChangeArrowheads="1"/>
          </p:cNvSpPr>
          <p:nvPr/>
        </p:nvSpPr>
        <p:spPr bwMode="auto">
          <a:xfrm>
            <a:off x="8915400" y="457200"/>
            <a:ext cx="228600" cy="6858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65834 0.14959 C -0.61962 0.16763 -0.58073 0.18589 -0.48056 0.16855 C -0.38039 0.15121 -0.14427 0.08115 -0.05677 0.04601 C 0.03073 0.01087 0.03767 -0.01596 0.04479 -0.04278 " pathEditMode="relative" rAng="0" ptsTypes="aaaA">
                                      <p:cBhvr>
                                        <p:cTn id="6" dur="2000" fill="hold"/>
                                        <p:tgtEl>
                                          <p:spTgt spid="386059"/>
                                        </p:tgtEl>
                                        <p:attrNameLst>
                                          <p:attrName>ppt_x</p:attrName>
                                          <p:attrName>ppt_y</p:attrName>
                                        </p:attrNameLst>
                                      </p:cBhvr>
                                      <p:rCtr x="352" y="-78"/>
                                    </p:animMotion>
                                  </p:childTnLst>
                                </p:cTn>
                              </p:par>
                              <p:par>
                                <p:cTn id="7" presetID="1" presetClass="entr" presetSubtype="0" fill="hold" grpId="1" nodeType="withEffect">
                                  <p:stCondLst>
                                    <p:cond delay="0"/>
                                  </p:stCondLst>
                                  <p:childTnLst>
                                    <p:set>
                                      <p:cBhvr>
                                        <p:cTn id="8" dur="1" fill="hold">
                                          <p:stCondLst>
                                            <p:cond delay="0"/>
                                          </p:stCondLst>
                                        </p:cTn>
                                        <p:tgtEl>
                                          <p:spTgt spid="386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9" grpId="0" animBg="1"/>
      <p:bldP spid="38605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0" y="190711"/>
            <a:ext cx="8153400" cy="461665"/>
          </a:xfrm>
          <a:prstGeom prst="rect">
            <a:avLst/>
          </a:prstGeom>
          <a:noFill/>
          <a:ln w="28575">
            <a:noFill/>
            <a:miter lim="800000"/>
            <a:headEnd/>
            <a:tailEnd/>
          </a:ln>
        </p:spPr>
        <p:txBody>
          <a:bodyPr>
            <a:prstTxWarp prst="textNoShape">
              <a:avLst/>
            </a:prstTxWarp>
            <a:spAutoFit/>
          </a:bodyPr>
          <a:lstStyle/>
          <a:p>
            <a:pPr algn="l" eaLnBrk="0" hangingPunct="0"/>
            <a:r>
              <a:rPr lang="en-US" sz="2400" i="1" dirty="0">
                <a:solidFill>
                  <a:srgbClr val="FF0000"/>
                </a:solidFill>
                <a:latin typeface="Arial" pitchFamily="-109" charset="0"/>
                <a:ea typeface="Arial" pitchFamily="-109" charset="0"/>
                <a:cs typeface="Arial" pitchFamily="-109" charset="0"/>
              </a:rPr>
              <a:t>CLAS12</a:t>
            </a:r>
            <a:r>
              <a:rPr lang="en-US" sz="2400" dirty="0">
                <a:solidFill>
                  <a:srgbClr val="FF0000"/>
                </a:solidFill>
                <a:latin typeface="Arial" pitchFamily="-109" charset="0"/>
                <a:ea typeface="Arial" pitchFamily="-109" charset="0"/>
                <a:cs typeface="Arial" pitchFamily="-109" charset="0"/>
              </a:rPr>
              <a:t> </a:t>
            </a:r>
            <a:r>
              <a:rPr lang="en-US" sz="2400" dirty="0">
                <a:solidFill>
                  <a:schemeClr val="bg2"/>
                </a:solidFill>
                <a:latin typeface="Arial" pitchFamily="-109" charset="0"/>
                <a:ea typeface="Arial" pitchFamily="-109" charset="0"/>
                <a:cs typeface="Arial" pitchFamily="-109" charset="0"/>
              </a:rPr>
              <a:t>- DVCS/BH</a:t>
            </a:r>
            <a:r>
              <a:rPr lang="en-US" sz="2400" dirty="0" smtClean="0">
                <a:solidFill>
                  <a:schemeClr val="bg2"/>
                </a:solidFill>
                <a:latin typeface="Arial" pitchFamily="-109" charset="0"/>
                <a:ea typeface="Arial" pitchFamily="-109" charset="0"/>
                <a:cs typeface="Arial" pitchFamily="-109" charset="0"/>
              </a:rPr>
              <a:t> Longitudinal Target </a:t>
            </a:r>
            <a:r>
              <a:rPr lang="en-US" sz="2400" dirty="0">
                <a:solidFill>
                  <a:schemeClr val="bg2"/>
                </a:solidFill>
                <a:latin typeface="Arial" pitchFamily="-109" charset="0"/>
                <a:ea typeface="Arial" pitchFamily="-109" charset="0"/>
                <a:cs typeface="Arial" pitchFamily="-109" charset="0"/>
              </a:rPr>
              <a:t>Asymmetry</a:t>
            </a:r>
          </a:p>
        </p:txBody>
      </p:sp>
      <p:grpSp>
        <p:nvGrpSpPr>
          <p:cNvPr id="2" name="Group 18"/>
          <p:cNvGrpSpPr/>
          <p:nvPr/>
        </p:nvGrpSpPr>
        <p:grpSpPr>
          <a:xfrm>
            <a:off x="433680" y="1619100"/>
            <a:ext cx="2209800" cy="461665"/>
            <a:chOff x="762000" y="914400"/>
            <a:chExt cx="2209800" cy="461665"/>
          </a:xfrm>
        </p:grpSpPr>
        <p:sp>
          <p:nvSpPr>
            <p:cNvPr id="39940" name="Text Box 7"/>
            <p:cNvSpPr txBox="1">
              <a:spLocks noChangeArrowheads="1"/>
            </p:cNvSpPr>
            <p:nvPr/>
          </p:nvSpPr>
          <p:spPr bwMode="auto">
            <a:xfrm>
              <a:off x="762000" y="914400"/>
              <a:ext cx="2209800" cy="461665"/>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US" sz="2400" b="0" dirty="0" err="1">
                  <a:solidFill>
                    <a:srgbClr val="FF0000"/>
                  </a:solidFill>
                </a:rPr>
                <a:t>e</a:t>
              </a:r>
              <a:r>
                <a:rPr lang="en-US" sz="2400" b="0" dirty="0">
                  <a:solidFill>
                    <a:srgbClr val="FF0000"/>
                  </a:solidFill>
                </a:rPr>
                <a:t> </a:t>
              </a:r>
              <a:r>
                <a:rPr lang="en-US" sz="2400" b="0" dirty="0" err="1" smtClean="0">
                  <a:solidFill>
                    <a:srgbClr val="FF0000"/>
                  </a:solidFill>
                </a:rPr>
                <a:t>p</a:t>
              </a:r>
              <a:r>
                <a:rPr lang="en-US" sz="2400" b="0" dirty="0" smtClean="0">
                  <a:solidFill>
                    <a:srgbClr val="FF0000"/>
                  </a:solidFill>
                </a:rPr>
                <a:t>          </a:t>
              </a:r>
              <a:r>
                <a:rPr lang="en-US" sz="2400" b="0" dirty="0" err="1">
                  <a:solidFill>
                    <a:srgbClr val="FF0000"/>
                  </a:solidFill>
                </a:rPr>
                <a:t>ep</a:t>
              </a:r>
              <a:r>
                <a:rPr lang="en-US" sz="2400" b="0" dirty="0" err="1">
                  <a:solidFill>
                    <a:srgbClr val="FF0000"/>
                  </a:solidFill>
                  <a:latin typeface="Symbol" pitchFamily="-109" charset="2"/>
                </a:rPr>
                <a:t>g</a:t>
              </a:r>
              <a:r>
                <a:rPr lang="en-US" sz="2400" b="0" dirty="0">
                  <a:solidFill>
                    <a:schemeClr val="hlink"/>
                  </a:solidFill>
                  <a:latin typeface="Symbol" pitchFamily="-109" charset="2"/>
                </a:rPr>
                <a:t>  </a:t>
              </a:r>
              <a:endParaRPr lang="en-US" sz="2400" b="0" dirty="0">
                <a:solidFill>
                  <a:schemeClr val="bg2"/>
                </a:solidFill>
              </a:endParaRPr>
            </a:p>
          </p:txBody>
        </p:sp>
        <p:sp>
          <p:nvSpPr>
            <p:cNvPr id="39941" name="Line 8"/>
            <p:cNvSpPr>
              <a:spLocks noChangeShapeType="1"/>
            </p:cNvSpPr>
            <p:nvPr/>
          </p:nvSpPr>
          <p:spPr bwMode="auto">
            <a:xfrm>
              <a:off x="1482360" y="1235075"/>
              <a:ext cx="457200" cy="0"/>
            </a:xfrm>
            <a:prstGeom prst="line">
              <a:avLst/>
            </a:prstGeom>
            <a:noFill/>
            <a:ln w="19050">
              <a:solidFill>
                <a:srgbClr val="FF0000"/>
              </a:solidFill>
              <a:miter lim="800000"/>
              <a:headEnd/>
              <a:tailEnd type="arrow" w="med" len="med"/>
            </a:ln>
          </p:spPr>
          <p:txBody>
            <a:bodyPr wrap="none" anchor="ctr">
              <a:prstTxWarp prst="textNoShape">
                <a:avLst/>
              </a:prstTxWarp>
            </a:bodyPr>
            <a:lstStyle/>
            <a:p>
              <a:endParaRPr lang="en-US"/>
            </a:p>
          </p:txBody>
        </p:sp>
        <p:sp>
          <p:nvSpPr>
            <p:cNvPr id="39942" name="Line 9"/>
            <p:cNvSpPr>
              <a:spLocks noChangeShapeType="1"/>
            </p:cNvSpPr>
            <p:nvPr/>
          </p:nvSpPr>
          <p:spPr bwMode="auto">
            <a:xfrm>
              <a:off x="1186740" y="1066800"/>
              <a:ext cx="228600" cy="0"/>
            </a:xfrm>
            <a:prstGeom prst="line">
              <a:avLst/>
            </a:prstGeom>
            <a:noFill/>
            <a:ln w="9525">
              <a:solidFill>
                <a:srgbClr val="FF0000"/>
              </a:solidFill>
              <a:miter lim="800000"/>
              <a:headEnd/>
              <a:tailEnd type="triangle" w="med" len="med"/>
            </a:ln>
          </p:spPr>
          <p:txBody>
            <a:bodyPr wrap="none" anchor="ctr">
              <a:prstTxWarp prst="textNoShape">
                <a:avLst/>
              </a:prstTxWarp>
            </a:bodyPr>
            <a:lstStyle/>
            <a:p>
              <a:endParaRPr lang="en-US"/>
            </a:p>
          </p:txBody>
        </p:sp>
      </p:grpSp>
      <p:sp>
        <p:nvSpPr>
          <p:cNvPr id="39944" name="Rectangle 11"/>
          <p:cNvSpPr>
            <a:spLocks noChangeArrowheads="1"/>
          </p:cNvSpPr>
          <p:nvPr/>
        </p:nvSpPr>
        <p:spPr bwMode="auto">
          <a:xfrm>
            <a:off x="87540" y="2501031"/>
            <a:ext cx="3429000" cy="533400"/>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endParaRPr lang="en-US"/>
          </a:p>
        </p:txBody>
      </p:sp>
      <p:sp>
        <p:nvSpPr>
          <p:cNvPr id="39945" name="Text Box 12"/>
          <p:cNvSpPr txBox="1">
            <a:spLocks noChangeArrowheads="1"/>
          </p:cNvSpPr>
          <p:nvPr/>
        </p:nvSpPr>
        <p:spPr bwMode="auto">
          <a:xfrm>
            <a:off x="11340" y="2565416"/>
            <a:ext cx="3583032"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000000"/>
                </a:solidFill>
                <a:latin typeface="Symbol" pitchFamily="-109" charset="2"/>
              </a:rPr>
              <a:t>Ds</a:t>
            </a:r>
            <a:r>
              <a:rPr lang="en-US" sz="1800" b="0" dirty="0">
                <a:solidFill>
                  <a:srgbClr val="000000"/>
                </a:solidFill>
                <a:latin typeface="Tahoma" pitchFamily="-109" charset="0"/>
              </a:rPr>
              <a:t>~</a:t>
            </a:r>
            <a:r>
              <a:rPr lang="en-US" sz="1800" b="0" dirty="0">
                <a:solidFill>
                  <a:srgbClr val="FF3300"/>
                </a:solidFill>
                <a:latin typeface="Tahoma" pitchFamily="-109" charset="0"/>
              </a:rPr>
              <a:t>sin</a:t>
            </a:r>
            <a:r>
              <a:rPr lang="en-US" sz="1800" b="0" dirty="0">
                <a:solidFill>
                  <a:srgbClr val="FF3300"/>
                </a:solidFill>
                <a:latin typeface="Symbol" pitchFamily="-109" charset="2"/>
              </a:rPr>
              <a:t>f</a:t>
            </a:r>
            <a:r>
              <a:rPr lang="en-US" sz="1800" b="0" dirty="0">
                <a:solidFill>
                  <a:srgbClr val="000000"/>
                </a:solidFill>
                <a:latin typeface="Tahoma" pitchFamily="-109" charset="0"/>
              </a:rPr>
              <a:t>Im{F</a:t>
            </a:r>
            <a:r>
              <a:rPr lang="en-US" sz="1800" b="0" baseline="-25000" dirty="0">
                <a:solidFill>
                  <a:srgbClr val="000000"/>
                </a:solidFill>
                <a:latin typeface="Tahoma" pitchFamily="-109" charset="0"/>
              </a:rPr>
              <a:t>1</a:t>
            </a:r>
            <a:r>
              <a:rPr lang="en-US" sz="1800" dirty="0">
                <a:solidFill>
                  <a:srgbClr val="FF0000"/>
                </a:solidFill>
                <a:latin typeface="Comic Sans MS" pitchFamily="-109" charset="0"/>
              </a:rPr>
              <a:t>H</a:t>
            </a:r>
            <a:r>
              <a:rPr lang="en-US" sz="1800" b="0" dirty="0">
                <a:solidFill>
                  <a:srgbClr val="000000"/>
                </a:solidFill>
                <a:latin typeface="Tahoma" pitchFamily="-109" charset="0"/>
              </a:rPr>
              <a:t>+</a:t>
            </a:r>
            <a:r>
              <a:rPr lang="en-US" sz="1800" b="0" dirty="0">
                <a:solidFill>
                  <a:srgbClr val="000000"/>
                </a:solidFill>
                <a:latin typeface="Symbol" pitchFamily="-109" charset="2"/>
              </a:rPr>
              <a:t>x</a:t>
            </a:r>
            <a:r>
              <a:rPr lang="en-US" sz="1800" b="0" dirty="0">
                <a:solidFill>
                  <a:srgbClr val="000000"/>
                </a:solidFill>
                <a:latin typeface="Tahoma" pitchFamily="-109" charset="0"/>
              </a:rPr>
              <a:t>(F</a:t>
            </a:r>
            <a:r>
              <a:rPr lang="en-US" sz="1800" b="0" baseline="-25000" dirty="0">
                <a:solidFill>
                  <a:srgbClr val="000000"/>
                </a:solidFill>
                <a:latin typeface="Tahoma" pitchFamily="-109" charset="0"/>
              </a:rPr>
              <a:t>1</a:t>
            </a:r>
            <a:r>
              <a:rPr lang="en-US" sz="1800" b="0" dirty="0">
                <a:solidFill>
                  <a:srgbClr val="000000"/>
                </a:solidFill>
                <a:latin typeface="Tahoma" pitchFamily="-109" charset="0"/>
              </a:rPr>
              <a:t>+F</a:t>
            </a:r>
            <a:r>
              <a:rPr lang="en-US" sz="1800" b="0" baseline="-25000" dirty="0">
                <a:solidFill>
                  <a:srgbClr val="000000"/>
                </a:solidFill>
                <a:latin typeface="Tahoma" pitchFamily="-109" charset="0"/>
              </a:rPr>
              <a:t>2</a:t>
            </a:r>
            <a:r>
              <a:rPr lang="en-US" sz="1800" b="0" dirty="0">
                <a:solidFill>
                  <a:srgbClr val="000000"/>
                </a:solidFill>
                <a:latin typeface="Tahoma" pitchFamily="-109" charset="0"/>
              </a:rPr>
              <a:t>)</a:t>
            </a:r>
            <a:r>
              <a:rPr lang="en-US" sz="1800" dirty="0">
                <a:solidFill>
                  <a:srgbClr val="FF0000"/>
                </a:solidFill>
                <a:latin typeface="Comic Sans MS" pitchFamily="-109" charset="0"/>
              </a:rPr>
              <a:t>H</a:t>
            </a:r>
            <a:r>
              <a:rPr lang="en-US" sz="1800" b="0" dirty="0">
                <a:solidFill>
                  <a:srgbClr val="3333CC"/>
                </a:solidFill>
                <a:latin typeface="Arial" pitchFamily="-109" charset="0"/>
              </a:rPr>
              <a:t>...</a:t>
            </a:r>
            <a:r>
              <a:rPr lang="en-US" sz="1800" b="0" dirty="0">
                <a:solidFill>
                  <a:srgbClr val="000000"/>
                </a:solidFill>
                <a:latin typeface="Tahoma" pitchFamily="-109" charset="0"/>
              </a:rPr>
              <a:t>}</a:t>
            </a:r>
            <a:r>
              <a:rPr lang="en-US" sz="1800" b="0" dirty="0" err="1">
                <a:solidFill>
                  <a:srgbClr val="000000"/>
                </a:solidFill>
                <a:latin typeface="Tahoma" pitchFamily="-109" charset="0"/>
              </a:rPr>
              <a:t>d</a:t>
            </a:r>
            <a:r>
              <a:rPr lang="en-US" sz="1800" b="0" dirty="0" err="1">
                <a:solidFill>
                  <a:srgbClr val="000000"/>
                </a:solidFill>
                <a:latin typeface="Symbol" pitchFamily="-109" charset="2"/>
              </a:rPr>
              <a:t>f</a:t>
            </a:r>
            <a:endParaRPr lang="en-US" sz="1800" b="0" dirty="0">
              <a:solidFill>
                <a:srgbClr val="000000"/>
              </a:solidFill>
              <a:latin typeface="Tahoma" pitchFamily="-109" charset="0"/>
            </a:endParaRPr>
          </a:p>
        </p:txBody>
      </p:sp>
      <p:sp>
        <p:nvSpPr>
          <p:cNvPr id="39946" name="Rectangle 13"/>
          <p:cNvSpPr>
            <a:spLocks noChangeArrowheads="1"/>
          </p:cNvSpPr>
          <p:nvPr/>
        </p:nvSpPr>
        <p:spPr bwMode="auto">
          <a:xfrm>
            <a:off x="1535340" y="2339991"/>
            <a:ext cx="192088" cy="427038"/>
          </a:xfrm>
          <a:prstGeom prst="rect">
            <a:avLst/>
          </a:prstGeom>
          <a:noFill/>
          <a:ln w="9525">
            <a:noFill/>
            <a:miter lim="800000"/>
            <a:headEnd/>
            <a:tailEnd/>
          </a:ln>
        </p:spPr>
        <p:txBody>
          <a:bodyPr wrap="none" lIns="0" tIns="0" rIns="0" bIns="0">
            <a:prstTxWarp prst="textNoShape">
              <a:avLst/>
            </a:prstTxWarp>
            <a:spAutoFit/>
          </a:bodyPr>
          <a:lstStyle/>
          <a:p>
            <a:r>
              <a:rPr lang="en-US" sz="2800" b="0" dirty="0">
                <a:solidFill>
                  <a:srgbClr val="FF0000"/>
                </a:solidFill>
              </a:rPr>
              <a:t>~</a:t>
            </a:r>
            <a:endParaRPr lang="en-US" sz="2400" b="0" dirty="0">
              <a:solidFill>
                <a:srgbClr val="FF0000"/>
              </a:solidFill>
              <a:latin typeface="Tahoma" pitchFamily="-109" charset="0"/>
            </a:endParaRPr>
          </a:p>
        </p:txBody>
      </p:sp>
      <p:pic>
        <p:nvPicPr>
          <p:cNvPr id="39947" name="Picture 16" descr="drawplotu"/>
          <p:cNvPicPr>
            <a:picLocks noChangeAspect="1" noChangeArrowheads="1"/>
          </p:cNvPicPr>
          <p:nvPr/>
        </p:nvPicPr>
        <p:blipFill>
          <a:blip r:embed="rId3" cstate="print"/>
          <a:srcRect/>
          <a:stretch>
            <a:fillRect/>
          </a:stretch>
        </p:blipFill>
        <p:spPr bwMode="auto">
          <a:xfrm>
            <a:off x="3733800" y="1743075"/>
            <a:ext cx="5181600" cy="4648200"/>
          </a:xfrm>
          <a:prstGeom prst="rect">
            <a:avLst/>
          </a:prstGeom>
          <a:noFill/>
          <a:ln w="9525">
            <a:noFill/>
            <a:miter lim="800000"/>
            <a:headEnd/>
            <a:tailEnd/>
          </a:ln>
        </p:spPr>
      </p:pic>
      <p:sp>
        <p:nvSpPr>
          <p:cNvPr id="39948" name="Line 17"/>
          <p:cNvSpPr>
            <a:spLocks noChangeShapeType="1"/>
          </p:cNvSpPr>
          <p:nvPr/>
        </p:nvSpPr>
        <p:spPr bwMode="auto">
          <a:xfrm>
            <a:off x="8915400" y="1773238"/>
            <a:ext cx="0" cy="1012825"/>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39949" name="Line 18"/>
          <p:cNvSpPr>
            <a:spLocks noChangeShapeType="1"/>
          </p:cNvSpPr>
          <p:nvPr/>
        </p:nvSpPr>
        <p:spPr bwMode="auto">
          <a:xfrm>
            <a:off x="8915400" y="3417888"/>
            <a:ext cx="0" cy="1012825"/>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39950" name="Line 19"/>
          <p:cNvSpPr>
            <a:spLocks noChangeShapeType="1"/>
          </p:cNvSpPr>
          <p:nvPr/>
        </p:nvSpPr>
        <p:spPr bwMode="auto">
          <a:xfrm>
            <a:off x="8915400" y="4999038"/>
            <a:ext cx="0" cy="1012825"/>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39951" name="Text Box 20"/>
          <p:cNvSpPr txBox="1">
            <a:spLocks noChangeArrowheads="1"/>
          </p:cNvSpPr>
          <p:nvPr/>
        </p:nvSpPr>
        <p:spPr bwMode="auto">
          <a:xfrm>
            <a:off x="552105" y="1024402"/>
            <a:ext cx="2032000" cy="519112"/>
          </a:xfrm>
          <a:prstGeom prst="rect">
            <a:avLst/>
          </a:prstGeom>
          <a:noFill/>
          <a:ln w="28575">
            <a:noFill/>
            <a:miter lim="800000"/>
            <a:headEnd/>
            <a:tailEnd/>
          </a:ln>
        </p:spPr>
        <p:txBody>
          <a:bodyPr wrap="none" anchor="ctr">
            <a:prstTxWarp prst="textNoShape">
              <a:avLst/>
            </a:prstTxWarp>
            <a:spAutoFit/>
          </a:bodyPr>
          <a:lstStyle/>
          <a:p>
            <a:pPr algn="ctr" eaLnBrk="0" hangingPunct="0"/>
            <a:r>
              <a:rPr lang="en-US" sz="2800" i="1" dirty="0">
                <a:solidFill>
                  <a:srgbClr val="FF0000"/>
                </a:solidFill>
                <a:latin typeface="Arial" pitchFamily="-109" charset="0"/>
              </a:rPr>
              <a:t>E = 11 GeV</a:t>
            </a:r>
          </a:p>
        </p:txBody>
      </p:sp>
      <p:sp>
        <p:nvSpPr>
          <p:cNvPr id="39952" name="Text Box 23"/>
          <p:cNvSpPr txBox="1">
            <a:spLocks noChangeArrowheads="1"/>
          </p:cNvSpPr>
          <p:nvPr/>
        </p:nvSpPr>
        <p:spPr bwMode="auto">
          <a:xfrm>
            <a:off x="5936990" y="803725"/>
            <a:ext cx="1584325" cy="954088"/>
          </a:xfrm>
          <a:prstGeom prst="rect">
            <a:avLst/>
          </a:prstGeom>
          <a:solidFill>
            <a:schemeClr val="bg1"/>
          </a:solidFill>
          <a:ln w="28575">
            <a:solidFill>
              <a:srgbClr val="FF0000"/>
            </a:solidFill>
            <a:miter lim="800000"/>
            <a:headEnd/>
            <a:tailEnd/>
          </a:ln>
        </p:spPr>
        <p:txBody>
          <a:bodyPr>
            <a:prstTxWarp prst="textNoShape">
              <a:avLst/>
            </a:prstTxWarp>
            <a:spAutoFit/>
          </a:bodyPr>
          <a:lstStyle/>
          <a:p>
            <a:pPr algn="l" eaLnBrk="0" hangingPunct="0"/>
            <a:r>
              <a:rPr lang="en-US" sz="1400" b="0" dirty="0">
                <a:solidFill>
                  <a:srgbClr val="FF0000"/>
                </a:solidFill>
                <a:latin typeface="Arial" pitchFamily="-109" charset="0"/>
              </a:rPr>
              <a:t>L = 2x10</a:t>
            </a:r>
            <a:r>
              <a:rPr lang="en-US" sz="1400" b="0" baseline="30000" dirty="0">
                <a:solidFill>
                  <a:srgbClr val="FF0000"/>
                </a:solidFill>
                <a:latin typeface="Arial" pitchFamily="-109" charset="0"/>
              </a:rPr>
              <a:t>35 </a:t>
            </a:r>
            <a:r>
              <a:rPr lang="en-US" sz="1400" b="0" dirty="0">
                <a:solidFill>
                  <a:srgbClr val="FF0000"/>
                </a:solidFill>
                <a:latin typeface="Arial" pitchFamily="-109" charset="0"/>
              </a:rPr>
              <a:t>cm</a:t>
            </a:r>
            <a:r>
              <a:rPr lang="en-US" sz="1400" b="0" baseline="30000" dirty="0">
                <a:solidFill>
                  <a:srgbClr val="FF0000"/>
                </a:solidFill>
                <a:latin typeface="Arial" pitchFamily="-109" charset="0"/>
              </a:rPr>
              <a:t>-2</a:t>
            </a:r>
            <a:r>
              <a:rPr lang="en-US" sz="1400" b="0" dirty="0">
                <a:solidFill>
                  <a:srgbClr val="FF0000"/>
                </a:solidFill>
                <a:latin typeface="Arial" pitchFamily="-109" charset="0"/>
              </a:rPr>
              <a:t>s</a:t>
            </a:r>
            <a:r>
              <a:rPr lang="en-US" sz="1400" b="0" baseline="30000" dirty="0">
                <a:solidFill>
                  <a:srgbClr val="FF0000"/>
                </a:solidFill>
                <a:latin typeface="Arial" pitchFamily="-109" charset="0"/>
              </a:rPr>
              <a:t>-1</a:t>
            </a:r>
          </a:p>
          <a:p>
            <a:pPr algn="l" eaLnBrk="0" hangingPunct="0">
              <a:buFont typeface="Symbol" pitchFamily="-109" charset="2"/>
              <a:buNone/>
            </a:pPr>
            <a:r>
              <a:rPr lang="en-US" sz="1400" b="0" dirty="0">
                <a:solidFill>
                  <a:srgbClr val="FF0000"/>
                </a:solidFill>
                <a:latin typeface="Arial" pitchFamily="-109" charset="0"/>
              </a:rPr>
              <a:t>T = 1000 hrs</a:t>
            </a:r>
          </a:p>
          <a:p>
            <a:pPr algn="l" eaLnBrk="0" hangingPunct="0">
              <a:buFont typeface="Symbol" pitchFamily="-109" charset="2"/>
              <a:buNone/>
            </a:pPr>
            <a:r>
              <a:rPr lang="en-US" sz="1400" b="0" dirty="0">
                <a:solidFill>
                  <a:srgbClr val="FF0000"/>
                </a:solidFill>
                <a:latin typeface="Symbol" pitchFamily="-109" charset="2"/>
              </a:rPr>
              <a:t>D</a:t>
            </a:r>
            <a:r>
              <a:rPr lang="en-US" sz="1400" b="0" dirty="0">
                <a:solidFill>
                  <a:srgbClr val="FF0000"/>
                </a:solidFill>
                <a:latin typeface="Arial" pitchFamily="-109" charset="0"/>
              </a:rPr>
              <a:t>Q</a:t>
            </a:r>
            <a:r>
              <a:rPr lang="en-US" sz="1400" b="0" baseline="30000" dirty="0">
                <a:solidFill>
                  <a:srgbClr val="FF0000"/>
                </a:solidFill>
                <a:latin typeface="Arial" pitchFamily="-109" charset="0"/>
              </a:rPr>
              <a:t>2</a:t>
            </a:r>
            <a:r>
              <a:rPr lang="en-US" sz="1400" b="0" dirty="0">
                <a:solidFill>
                  <a:srgbClr val="FF0000"/>
                </a:solidFill>
                <a:latin typeface="Arial" pitchFamily="-109" charset="0"/>
              </a:rPr>
              <a:t> = 1GeV</a:t>
            </a:r>
            <a:r>
              <a:rPr lang="en-US" sz="1400" b="0" baseline="30000" dirty="0">
                <a:solidFill>
                  <a:srgbClr val="FF0000"/>
                </a:solidFill>
                <a:latin typeface="Arial" pitchFamily="-109" charset="0"/>
              </a:rPr>
              <a:t>2</a:t>
            </a:r>
          </a:p>
          <a:p>
            <a:pPr algn="l" eaLnBrk="0" hangingPunct="0"/>
            <a:r>
              <a:rPr lang="en-US" sz="1400" b="0" dirty="0" err="1">
                <a:solidFill>
                  <a:srgbClr val="FF0000"/>
                </a:solidFill>
                <a:latin typeface="Symbol" pitchFamily="-109" charset="2"/>
              </a:rPr>
              <a:t>D</a:t>
            </a:r>
            <a:r>
              <a:rPr lang="en-US" sz="1400" b="0" dirty="0" err="1">
                <a:solidFill>
                  <a:srgbClr val="FF0000"/>
                </a:solidFill>
                <a:latin typeface="Arial" pitchFamily="-109" charset="0"/>
              </a:rPr>
              <a:t>x</a:t>
            </a:r>
            <a:r>
              <a:rPr lang="en-US" sz="1400" b="0" dirty="0">
                <a:solidFill>
                  <a:srgbClr val="FF0000"/>
                </a:solidFill>
                <a:latin typeface="Arial" pitchFamily="-109" charset="0"/>
              </a:rPr>
              <a:t> = 0.05</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15720" y="188520"/>
            <a:ext cx="8183563" cy="461665"/>
          </a:xfrm>
          <a:prstGeom prst="rect">
            <a:avLst/>
          </a:prstGeom>
          <a:noFill/>
          <a:ln w="28575">
            <a:noFill/>
            <a:miter lim="800000"/>
            <a:headEnd/>
            <a:tailEnd/>
          </a:ln>
        </p:spPr>
        <p:txBody>
          <a:bodyPr>
            <a:prstTxWarp prst="textNoShape">
              <a:avLst/>
            </a:prstTxWarp>
            <a:spAutoFit/>
          </a:bodyPr>
          <a:lstStyle/>
          <a:p>
            <a:pPr algn="l" eaLnBrk="0" hangingPunct="0"/>
            <a:r>
              <a:rPr lang="en-US" sz="2400" i="1" dirty="0">
                <a:solidFill>
                  <a:srgbClr val="FF0000"/>
                </a:solidFill>
                <a:latin typeface="Arial" pitchFamily="-109" charset="0"/>
              </a:rPr>
              <a:t>CLAS12</a:t>
            </a:r>
            <a:r>
              <a:rPr lang="en-US" sz="2400" dirty="0">
                <a:solidFill>
                  <a:schemeClr val="bg2"/>
                </a:solidFill>
              </a:rPr>
              <a:t> </a:t>
            </a:r>
            <a:r>
              <a:rPr lang="en-US" sz="2400" dirty="0">
                <a:solidFill>
                  <a:schemeClr val="bg2"/>
                </a:solidFill>
                <a:latin typeface="Arial" pitchFamily="-109" charset="0"/>
                <a:ea typeface="Arial" pitchFamily="-109" charset="0"/>
                <a:cs typeface="Arial" pitchFamily="-109" charset="0"/>
              </a:rPr>
              <a:t>- DVCS/BH</a:t>
            </a:r>
            <a:r>
              <a:rPr lang="en-US" sz="2400" dirty="0" smtClean="0">
                <a:solidFill>
                  <a:schemeClr val="bg2"/>
                </a:solidFill>
                <a:latin typeface="Arial" pitchFamily="-109" charset="0"/>
                <a:ea typeface="Arial" pitchFamily="-109" charset="0"/>
                <a:cs typeface="Arial" pitchFamily="-109" charset="0"/>
              </a:rPr>
              <a:t> Transverse Target </a:t>
            </a:r>
            <a:r>
              <a:rPr lang="en-US" sz="2400" dirty="0">
                <a:solidFill>
                  <a:schemeClr val="bg2"/>
                </a:solidFill>
                <a:latin typeface="Arial" pitchFamily="-109" charset="0"/>
                <a:ea typeface="Arial" pitchFamily="-109" charset="0"/>
                <a:cs typeface="Arial" pitchFamily="-109" charset="0"/>
              </a:rPr>
              <a:t>Asymmetry</a:t>
            </a:r>
          </a:p>
        </p:txBody>
      </p:sp>
      <p:sp>
        <p:nvSpPr>
          <p:cNvPr id="40963" name="Text Box 7"/>
          <p:cNvSpPr txBox="1">
            <a:spLocks noChangeArrowheads="1"/>
          </p:cNvSpPr>
          <p:nvPr/>
        </p:nvSpPr>
        <p:spPr bwMode="auto">
          <a:xfrm>
            <a:off x="209099" y="4939158"/>
            <a:ext cx="3748433" cy="923330"/>
          </a:xfrm>
          <a:prstGeom prst="rect">
            <a:avLst/>
          </a:prstGeom>
          <a:solidFill>
            <a:schemeClr val="bg1"/>
          </a:solidFill>
          <a:ln w="12700">
            <a:solidFill>
              <a:schemeClr val="tx1"/>
            </a:solidFill>
            <a:miter lim="800000"/>
            <a:headEnd/>
            <a:tailEnd/>
          </a:ln>
        </p:spPr>
        <p:txBody>
          <a:bodyPr wrap="square">
            <a:prstTxWarp prst="textNoShape">
              <a:avLst/>
            </a:prstTxWarp>
            <a:spAutoFit/>
          </a:bodyPr>
          <a:lstStyle/>
          <a:p>
            <a:pPr algn="l" eaLnBrk="0" hangingPunct="0">
              <a:buClr>
                <a:srgbClr val="FF0000"/>
              </a:buClr>
            </a:pPr>
            <a:r>
              <a:rPr lang="en-US" sz="1800" b="0" dirty="0" smtClean="0">
                <a:solidFill>
                  <a:srgbClr val="000000"/>
                </a:solidFill>
                <a:latin typeface="Arial" pitchFamily="-109" charset="0"/>
              </a:rPr>
              <a:t>Asymmetries </a:t>
            </a:r>
            <a:r>
              <a:rPr lang="en-US" sz="1800" b="0" dirty="0">
                <a:solidFill>
                  <a:srgbClr val="000000"/>
                </a:solidFill>
                <a:latin typeface="Arial" pitchFamily="-109" charset="0"/>
              </a:rPr>
              <a:t>highly sensitive to the </a:t>
            </a:r>
            <a:r>
              <a:rPr lang="en-US" sz="1800" b="0" dirty="0" err="1">
                <a:solidFill>
                  <a:srgbClr val="000000"/>
                </a:solidFill>
                <a:latin typeface="Arial" pitchFamily="-109" charset="0"/>
              </a:rPr>
              <a:t>u</a:t>
            </a:r>
            <a:r>
              <a:rPr lang="en-US" sz="1800" b="0" dirty="0">
                <a:solidFill>
                  <a:srgbClr val="000000"/>
                </a:solidFill>
                <a:latin typeface="Arial" pitchFamily="-109" charset="0"/>
              </a:rPr>
              <a:t>-quark contributions to </a:t>
            </a:r>
            <a:r>
              <a:rPr lang="en-US" sz="1800" b="0" dirty="0" smtClean="0">
                <a:solidFill>
                  <a:srgbClr val="000000"/>
                </a:solidFill>
                <a:latin typeface="Arial" pitchFamily="-109" charset="0"/>
              </a:rPr>
              <a:t>the</a:t>
            </a:r>
          </a:p>
          <a:p>
            <a:pPr algn="l" eaLnBrk="0" hangingPunct="0">
              <a:buClr>
                <a:srgbClr val="FF0000"/>
              </a:buClr>
            </a:pPr>
            <a:r>
              <a:rPr lang="en-US" sz="1800" b="0" dirty="0" smtClean="0">
                <a:solidFill>
                  <a:srgbClr val="000000"/>
                </a:solidFill>
                <a:latin typeface="Arial" pitchFamily="-109" charset="0"/>
              </a:rPr>
              <a:t>proton </a:t>
            </a:r>
            <a:r>
              <a:rPr lang="en-US" sz="1800" b="0" dirty="0">
                <a:solidFill>
                  <a:srgbClr val="000000"/>
                </a:solidFill>
                <a:latin typeface="Arial" pitchFamily="-109" charset="0"/>
              </a:rPr>
              <a:t>spin.</a:t>
            </a:r>
          </a:p>
        </p:txBody>
      </p:sp>
      <p:sp>
        <p:nvSpPr>
          <p:cNvPr id="40964" name="Rectangle 8"/>
          <p:cNvSpPr>
            <a:spLocks noChangeArrowheads="1"/>
          </p:cNvSpPr>
          <p:nvPr/>
        </p:nvSpPr>
        <p:spPr bwMode="auto">
          <a:xfrm>
            <a:off x="254000" y="1987550"/>
            <a:ext cx="3429000" cy="457200"/>
          </a:xfrm>
          <a:prstGeom prst="rect">
            <a:avLst/>
          </a:prstGeom>
          <a:noFill/>
          <a:ln w="28575">
            <a:noFill/>
            <a:miter lim="800000"/>
            <a:headEnd/>
            <a:tailEnd/>
          </a:ln>
        </p:spPr>
        <p:txBody>
          <a:bodyPr wrap="none" anchor="ctr">
            <a:prstTxWarp prst="textNoShape">
              <a:avLst/>
            </a:prstTxWarp>
          </a:bodyPr>
          <a:lstStyle/>
          <a:p>
            <a:pPr eaLnBrk="0" hangingPunct="0"/>
            <a:r>
              <a:rPr lang="en-US" sz="2000" b="0">
                <a:latin typeface="Arial" pitchFamily="-109" charset="0"/>
              </a:rPr>
              <a:t>Transverse polarized target</a:t>
            </a:r>
          </a:p>
        </p:txBody>
      </p:sp>
      <p:sp>
        <p:nvSpPr>
          <p:cNvPr id="40965" name="Text Box 11"/>
          <p:cNvSpPr txBox="1">
            <a:spLocks noChangeArrowheads="1"/>
          </p:cNvSpPr>
          <p:nvPr/>
        </p:nvSpPr>
        <p:spPr bwMode="auto">
          <a:xfrm>
            <a:off x="381000" y="1149350"/>
            <a:ext cx="2209800" cy="588963"/>
          </a:xfrm>
          <a:prstGeom prst="rect">
            <a:avLst/>
          </a:prstGeom>
          <a:solidFill>
            <a:schemeClr val="bg1"/>
          </a:solidFill>
          <a:ln w="9525">
            <a:solidFill>
              <a:srgbClr val="FF0000"/>
            </a:solidFill>
            <a:miter lim="800000"/>
            <a:headEnd/>
            <a:tailEnd/>
          </a:ln>
        </p:spPr>
        <p:txBody>
          <a:bodyPr>
            <a:prstTxWarp prst="textNoShape">
              <a:avLst/>
            </a:prstTxWarp>
            <a:spAutoFit/>
          </a:bodyPr>
          <a:lstStyle/>
          <a:p>
            <a:r>
              <a:rPr lang="en-US" sz="3200" b="0">
                <a:solidFill>
                  <a:srgbClr val="FF0000"/>
                </a:solidFill>
              </a:rPr>
              <a:t>e p        ep</a:t>
            </a:r>
            <a:r>
              <a:rPr lang="en-US" sz="3200" b="0">
                <a:solidFill>
                  <a:srgbClr val="FF0000"/>
                </a:solidFill>
                <a:latin typeface="Symbol" pitchFamily="-109" charset="2"/>
              </a:rPr>
              <a:t>g  </a:t>
            </a:r>
            <a:endParaRPr lang="en-US" sz="3200" b="0">
              <a:solidFill>
                <a:srgbClr val="FF0000"/>
              </a:solidFill>
            </a:endParaRPr>
          </a:p>
        </p:txBody>
      </p:sp>
      <p:sp>
        <p:nvSpPr>
          <p:cNvPr id="40966" name="Line 12"/>
          <p:cNvSpPr>
            <a:spLocks noChangeShapeType="1"/>
          </p:cNvSpPr>
          <p:nvPr/>
        </p:nvSpPr>
        <p:spPr bwMode="auto">
          <a:xfrm>
            <a:off x="1066800" y="1470025"/>
            <a:ext cx="457200" cy="0"/>
          </a:xfrm>
          <a:prstGeom prst="line">
            <a:avLst/>
          </a:prstGeom>
          <a:noFill/>
          <a:ln w="19050">
            <a:solidFill>
              <a:srgbClr val="FF0000"/>
            </a:solidFill>
            <a:miter lim="800000"/>
            <a:headEnd/>
            <a:tailEnd type="arrow" w="med" len="med"/>
          </a:ln>
        </p:spPr>
        <p:txBody>
          <a:bodyPr wrap="none" anchor="ctr">
            <a:prstTxWarp prst="textNoShape">
              <a:avLst/>
            </a:prstTxWarp>
          </a:bodyPr>
          <a:lstStyle/>
          <a:p>
            <a:endParaRPr lang="en-US"/>
          </a:p>
        </p:txBody>
      </p:sp>
      <p:sp>
        <p:nvSpPr>
          <p:cNvPr id="40967" name="Line 13"/>
          <p:cNvSpPr>
            <a:spLocks noChangeShapeType="1"/>
          </p:cNvSpPr>
          <p:nvPr/>
        </p:nvSpPr>
        <p:spPr bwMode="auto">
          <a:xfrm flipV="1">
            <a:off x="990600" y="1301750"/>
            <a:ext cx="0" cy="228600"/>
          </a:xfrm>
          <a:prstGeom prst="line">
            <a:avLst/>
          </a:prstGeom>
          <a:noFill/>
          <a:ln w="19050">
            <a:solidFill>
              <a:srgbClr val="FF0000"/>
            </a:solidFill>
            <a:round/>
            <a:headEnd/>
            <a:tailEnd type="triangle" w="med" len="med"/>
          </a:ln>
        </p:spPr>
        <p:txBody>
          <a:bodyPr>
            <a:prstTxWarp prst="textNoShape">
              <a:avLst/>
            </a:prstTxWarp>
          </a:bodyPr>
          <a:lstStyle/>
          <a:p>
            <a:endParaRPr lang="en-US"/>
          </a:p>
        </p:txBody>
      </p:sp>
      <p:grpSp>
        <p:nvGrpSpPr>
          <p:cNvPr id="2" name="Group 15"/>
          <p:cNvGrpSpPr/>
          <p:nvPr/>
        </p:nvGrpSpPr>
        <p:grpSpPr>
          <a:xfrm>
            <a:off x="116940" y="2520950"/>
            <a:ext cx="3788666" cy="533400"/>
            <a:chOff x="116940" y="2520950"/>
            <a:chExt cx="3788666" cy="533400"/>
          </a:xfrm>
        </p:grpSpPr>
        <p:sp>
          <p:nvSpPr>
            <p:cNvPr id="40968" name="Rectangle 14"/>
            <p:cNvSpPr>
              <a:spLocks noChangeArrowheads="1"/>
            </p:cNvSpPr>
            <p:nvPr/>
          </p:nvSpPr>
          <p:spPr bwMode="auto">
            <a:xfrm>
              <a:off x="149225" y="2520950"/>
              <a:ext cx="3657600" cy="533400"/>
            </a:xfrm>
            <a:prstGeom prst="rect">
              <a:avLst/>
            </a:prstGeom>
            <a:solidFill>
              <a:srgbClr val="FFFF66"/>
            </a:solidFill>
            <a:ln w="9525">
              <a:solidFill>
                <a:srgbClr val="000000"/>
              </a:solidFill>
              <a:miter lim="800000"/>
              <a:headEnd/>
              <a:tailEnd/>
            </a:ln>
          </p:spPr>
          <p:txBody>
            <a:bodyPr wrap="none" anchor="ctr">
              <a:prstTxWarp prst="textNoShape">
                <a:avLst/>
              </a:prstTxWarp>
            </a:bodyPr>
            <a:lstStyle/>
            <a:p>
              <a:endParaRPr lang="en-US"/>
            </a:p>
          </p:txBody>
        </p:sp>
        <p:sp>
          <p:nvSpPr>
            <p:cNvPr id="40969" name="Text Box 15"/>
            <p:cNvSpPr txBox="1">
              <a:spLocks noChangeArrowheads="1"/>
            </p:cNvSpPr>
            <p:nvPr/>
          </p:nvSpPr>
          <p:spPr bwMode="auto">
            <a:xfrm>
              <a:off x="116940" y="2619375"/>
              <a:ext cx="3788666"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000000"/>
                  </a:solidFill>
                  <a:latin typeface="Symbol" pitchFamily="-109" charset="2"/>
                </a:rPr>
                <a:t>Ds </a:t>
              </a:r>
              <a:r>
                <a:rPr lang="en-US" sz="1800" b="0" dirty="0">
                  <a:solidFill>
                    <a:srgbClr val="000000"/>
                  </a:solidFill>
                  <a:latin typeface="Tahoma" pitchFamily="-109" charset="0"/>
                </a:rPr>
                <a:t>~ </a:t>
              </a:r>
              <a:r>
                <a:rPr lang="en-US" sz="1800" b="0" dirty="0" err="1" smtClean="0">
                  <a:solidFill>
                    <a:srgbClr val="FF0000"/>
                  </a:solidFill>
                  <a:latin typeface="Tahoma" pitchFamily="-109" charset="0"/>
                </a:rPr>
                <a:t>cos</a:t>
              </a:r>
              <a:r>
                <a:rPr lang="en-US" sz="1800" b="0" dirty="0" err="1" smtClean="0">
                  <a:solidFill>
                    <a:srgbClr val="FF0000"/>
                  </a:solidFill>
                  <a:latin typeface="Symbol" pitchFamily="-109" charset="2"/>
                </a:rPr>
                <a:t>f</a:t>
              </a:r>
              <a:r>
                <a:rPr lang="en-US" sz="1800" b="0" dirty="0" err="1" smtClean="0">
                  <a:solidFill>
                    <a:srgbClr val="000000"/>
                  </a:solidFill>
                  <a:latin typeface="Tahoma" pitchFamily="-109" charset="0"/>
                </a:rPr>
                <a:t>Im</a:t>
              </a:r>
              <a:r>
                <a:rPr lang="en-US" sz="1800" b="0" dirty="0" smtClean="0">
                  <a:solidFill>
                    <a:srgbClr val="000000"/>
                  </a:solidFill>
                  <a:latin typeface="Tahoma" pitchFamily="-109" charset="0"/>
                </a:rPr>
                <a:t>{k</a:t>
              </a:r>
              <a:r>
                <a:rPr lang="en-US" sz="1800" b="0" baseline="-25000" dirty="0" smtClean="0">
                  <a:solidFill>
                    <a:srgbClr val="000000"/>
                  </a:solidFill>
                  <a:latin typeface="Tahoma" pitchFamily="-109" charset="0"/>
                </a:rPr>
                <a:t>1</a:t>
              </a:r>
              <a:r>
                <a:rPr lang="en-US" sz="1800" b="0" dirty="0" smtClean="0">
                  <a:solidFill>
                    <a:srgbClr val="000000"/>
                  </a:solidFill>
                  <a:latin typeface="Tahoma" pitchFamily="-109" charset="0"/>
                </a:rPr>
                <a:t>(</a:t>
              </a:r>
              <a:r>
                <a:rPr lang="en-US" sz="1800" b="0" dirty="0" smtClean="0">
                  <a:solidFill>
                    <a:srgbClr val="000000"/>
                  </a:solidFill>
                  <a:latin typeface="Arial"/>
                  <a:cs typeface="Arial"/>
                </a:rPr>
                <a:t>F</a:t>
              </a:r>
              <a:r>
                <a:rPr lang="en-US" sz="1800" b="0" baseline="-25000" dirty="0" smtClean="0">
                  <a:solidFill>
                    <a:srgbClr val="000000"/>
                  </a:solidFill>
                  <a:latin typeface="Arial"/>
                  <a:cs typeface="Arial"/>
                </a:rPr>
                <a:t>2</a:t>
              </a:r>
              <a:r>
                <a:rPr lang="en-US" sz="1800" dirty="0" smtClean="0">
                  <a:solidFill>
                    <a:srgbClr val="FF0000"/>
                  </a:solidFill>
                  <a:latin typeface="Arial"/>
                  <a:ea typeface="Arial Unicode MS" pitchFamily="-109" charset="0"/>
                  <a:cs typeface="Arial"/>
                </a:rPr>
                <a:t>H</a:t>
              </a:r>
              <a:r>
                <a:rPr lang="en-US" sz="1800" dirty="0" smtClean="0">
                  <a:solidFill>
                    <a:srgbClr val="000000"/>
                  </a:solidFill>
                  <a:latin typeface="Arial"/>
                  <a:ea typeface="Arial Unicode MS" pitchFamily="-109" charset="0"/>
                  <a:cs typeface="Arial"/>
                </a:rPr>
                <a:t> </a:t>
              </a:r>
              <a:r>
                <a:rPr lang="en-US" sz="1800" b="0" dirty="0">
                  <a:solidFill>
                    <a:srgbClr val="000000"/>
                  </a:solidFill>
                  <a:latin typeface="Arial"/>
                  <a:ea typeface="Arial Unicode MS" pitchFamily="-109" charset="0"/>
                  <a:cs typeface="Arial"/>
                </a:rPr>
                <a:t>– F</a:t>
              </a:r>
              <a:r>
                <a:rPr lang="en-US" sz="1800" b="0" baseline="-25000" dirty="0">
                  <a:solidFill>
                    <a:srgbClr val="000000"/>
                  </a:solidFill>
                  <a:latin typeface="Arial"/>
                  <a:ea typeface="Arial Unicode MS" pitchFamily="-109" charset="0"/>
                  <a:cs typeface="Arial"/>
                </a:rPr>
                <a:t>1</a:t>
              </a:r>
              <a:r>
                <a:rPr lang="en-US" sz="1800" dirty="0">
                  <a:solidFill>
                    <a:srgbClr val="FF0000"/>
                  </a:solidFill>
                  <a:latin typeface="Arial"/>
                  <a:ea typeface="Arial Unicode MS" pitchFamily="-109" charset="0"/>
                  <a:cs typeface="Arial"/>
                </a:rPr>
                <a:t>E</a:t>
              </a:r>
              <a:r>
                <a:rPr lang="en-US" sz="1800" b="0" dirty="0">
                  <a:solidFill>
                    <a:srgbClr val="000000"/>
                  </a:solidFill>
                  <a:latin typeface="Arial"/>
                  <a:ea typeface="Arial Unicode MS" pitchFamily="-109" charset="0"/>
                  <a:cs typeface="Arial"/>
                </a:rPr>
                <a:t>) +…</a:t>
              </a:r>
              <a:r>
                <a:rPr lang="en-US" sz="1800" b="0" dirty="0">
                  <a:solidFill>
                    <a:srgbClr val="000000"/>
                  </a:solidFill>
                  <a:latin typeface="Tahoma" pitchFamily="-109" charset="0"/>
                  <a:ea typeface="Arial Unicode MS" pitchFamily="-109" charset="0"/>
                  <a:cs typeface="Arial Unicode MS" pitchFamily="-109" charset="0"/>
                </a:rPr>
                <a:t>}</a:t>
              </a:r>
              <a:r>
                <a:rPr lang="en-US" sz="1800" b="0" dirty="0" err="1">
                  <a:solidFill>
                    <a:srgbClr val="000000"/>
                  </a:solidFill>
                  <a:latin typeface="Tahoma" pitchFamily="-109" charset="0"/>
                  <a:ea typeface="Arial Unicode MS" pitchFamily="-109" charset="0"/>
                  <a:cs typeface="Arial Unicode MS" pitchFamily="-109" charset="0"/>
                </a:rPr>
                <a:t>d</a:t>
              </a:r>
              <a:r>
                <a:rPr lang="en-US" sz="1800" b="0" dirty="0" err="1">
                  <a:solidFill>
                    <a:srgbClr val="000000"/>
                  </a:solidFill>
                  <a:latin typeface="Symbol" pitchFamily="-109" charset="2"/>
                  <a:ea typeface="Arial Unicode MS" pitchFamily="-109" charset="0"/>
                  <a:cs typeface="Arial Unicode MS" pitchFamily="-109" charset="0"/>
                </a:rPr>
                <a:t>f</a:t>
              </a:r>
              <a:endParaRPr lang="en-US" sz="1800" b="0" dirty="0">
                <a:solidFill>
                  <a:srgbClr val="000000"/>
                </a:solidFill>
                <a:latin typeface="Tahoma" pitchFamily="-109" charset="0"/>
                <a:ea typeface="Arial Unicode MS" pitchFamily="-109" charset="0"/>
                <a:cs typeface="Arial Unicode MS" pitchFamily="-109" charset="0"/>
              </a:endParaRPr>
            </a:p>
          </p:txBody>
        </p:sp>
      </p:grpSp>
      <p:pic>
        <p:nvPicPr>
          <p:cNvPr id="40970" name="Picture 17" descr="autx"/>
          <p:cNvPicPr>
            <a:picLocks noChangeAspect="1" noChangeArrowheads="1"/>
          </p:cNvPicPr>
          <p:nvPr/>
        </p:nvPicPr>
        <p:blipFill>
          <a:blip r:embed="rId3" cstate="print"/>
          <a:srcRect t="6082"/>
          <a:stretch>
            <a:fillRect/>
          </a:stretch>
        </p:blipFill>
        <p:spPr bwMode="auto">
          <a:xfrm>
            <a:off x="3985080" y="1775270"/>
            <a:ext cx="5105400" cy="4419600"/>
          </a:xfrm>
          <a:prstGeom prst="rect">
            <a:avLst/>
          </a:prstGeom>
          <a:noFill/>
          <a:ln w="9525">
            <a:noFill/>
            <a:miter lim="800000"/>
            <a:headEnd/>
            <a:tailEnd/>
          </a:ln>
        </p:spPr>
      </p:pic>
      <p:sp>
        <p:nvSpPr>
          <p:cNvPr id="40971" name="Text Box 18"/>
          <p:cNvSpPr txBox="1">
            <a:spLocks noChangeArrowheads="1"/>
          </p:cNvSpPr>
          <p:nvPr/>
        </p:nvSpPr>
        <p:spPr bwMode="auto">
          <a:xfrm>
            <a:off x="5170943" y="1399033"/>
            <a:ext cx="3551237" cy="365125"/>
          </a:xfrm>
          <a:prstGeom prst="rect">
            <a:avLst/>
          </a:prstGeom>
          <a:noFill/>
          <a:ln w="28575">
            <a:solidFill>
              <a:schemeClr val="tx1"/>
            </a:solidFill>
            <a:miter lim="800000"/>
            <a:headEnd/>
            <a:tailEnd/>
          </a:ln>
        </p:spPr>
        <p:txBody>
          <a:bodyPr wrap="none">
            <a:prstTxWarp prst="textNoShape">
              <a:avLst/>
            </a:prstTxWarp>
            <a:spAutoFit/>
          </a:bodyPr>
          <a:lstStyle/>
          <a:p>
            <a:pPr eaLnBrk="0" hangingPunct="0"/>
            <a:r>
              <a:rPr lang="en-US" sz="1600" b="0">
                <a:solidFill>
                  <a:srgbClr val="FF0000"/>
                </a:solidFill>
                <a:latin typeface="Arial" pitchFamily="-109" charset="0"/>
              </a:rPr>
              <a:t>Q</a:t>
            </a:r>
            <a:r>
              <a:rPr lang="en-US" sz="1600" b="0" baseline="30000">
                <a:solidFill>
                  <a:srgbClr val="FF0000"/>
                </a:solidFill>
                <a:latin typeface="Arial" pitchFamily="-109" charset="0"/>
              </a:rPr>
              <a:t>2</a:t>
            </a:r>
            <a:r>
              <a:rPr lang="en-US" sz="1600" b="0">
                <a:solidFill>
                  <a:srgbClr val="FF0000"/>
                </a:solidFill>
                <a:latin typeface="Arial" pitchFamily="-109" charset="0"/>
              </a:rPr>
              <a:t>=2.2 GeV</a:t>
            </a:r>
            <a:r>
              <a:rPr lang="en-US" sz="1600" b="0" baseline="30000">
                <a:solidFill>
                  <a:srgbClr val="FF0000"/>
                </a:solidFill>
                <a:latin typeface="Arial" pitchFamily="-109" charset="0"/>
              </a:rPr>
              <a:t>2</a:t>
            </a:r>
            <a:r>
              <a:rPr lang="en-US" sz="1600" b="0">
                <a:solidFill>
                  <a:srgbClr val="FF0000"/>
                </a:solidFill>
                <a:latin typeface="Arial" pitchFamily="-109" charset="0"/>
              </a:rPr>
              <a:t>, x</a:t>
            </a:r>
            <a:r>
              <a:rPr lang="en-US" sz="1600" b="0" baseline="-25000">
                <a:solidFill>
                  <a:srgbClr val="FF0000"/>
                </a:solidFill>
                <a:latin typeface="Arial" pitchFamily="-109" charset="0"/>
              </a:rPr>
              <a:t>B </a:t>
            </a:r>
            <a:r>
              <a:rPr lang="en-US" sz="1600" b="0">
                <a:solidFill>
                  <a:srgbClr val="FF0000"/>
                </a:solidFill>
                <a:latin typeface="Arial" pitchFamily="-109" charset="0"/>
              </a:rPr>
              <a:t>= 0.25, -t = 0.5GeV</a:t>
            </a:r>
            <a:r>
              <a:rPr lang="en-US" sz="1600" b="0" baseline="30000">
                <a:solidFill>
                  <a:srgbClr val="FF0000"/>
                </a:solidFill>
                <a:latin typeface="Arial" pitchFamily="-109" charset="0"/>
              </a:rPr>
              <a:t>2</a:t>
            </a:r>
          </a:p>
        </p:txBody>
      </p:sp>
      <p:sp>
        <p:nvSpPr>
          <p:cNvPr id="40972" name="Text Box 20"/>
          <p:cNvSpPr txBox="1">
            <a:spLocks noChangeArrowheads="1"/>
          </p:cNvSpPr>
          <p:nvPr/>
        </p:nvSpPr>
        <p:spPr bwMode="auto">
          <a:xfrm>
            <a:off x="2692400" y="1301750"/>
            <a:ext cx="2032000" cy="519113"/>
          </a:xfrm>
          <a:prstGeom prst="rect">
            <a:avLst/>
          </a:prstGeom>
          <a:noFill/>
          <a:ln w="28575">
            <a:noFill/>
            <a:miter lim="800000"/>
            <a:headEnd/>
            <a:tailEnd/>
          </a:ln>
        </p:spPr>
        <p:txBody>
          <a:bodyPr wrap="none" anchor="ctr">
            <a:prstTxWarp prst="textNoShape">
              <a:avLst/>
            </a:prstTxWarp>
            <a:spAutoFit/>
          </a:bodyPr>
          <a:lstStyle/>
          <a:p>
            <a:pPr algn="ctr" eaLnBrk="0" hangingPunct="0"/>
            <a:r>
              <a:rPr lang="en-US" sz="2800" b="0" i="1">
                <a:solidFill>
                  <a:srgbClr val="FF0000"/>
                </a:solidFill>
                <a:latin typeface="Arial" pitchFamily="-109" charset="0"/>
              </a:rPr>
              <a:t>E = 11 GeV</a:t>
            </a:r>
          </a:p>
        </p:txBody>
      </p:sp>
      <p:sp>
        <p:nvSpPr>
          <p:cNvPr id="40973" name="Text Box 21"/>
          <p:cNvSpPr txBox="1">
            <a:spLocks noChangeArrowheads="1"/>
          </p:cNvSpPr>
          <p:nvPr/>
        </p:nvSpPr>
        <p:spPr bwMode="auto">
          <a:xfrm>
            <a:off x="5329693" y="854520"/>
            <a:ext cx="2744787" cy="457200"/>
          </a:xfrm>
          <a:prstGeom prst="rect">
            <a:avLst/>
          </a:prstGeom>
          <a:noFill/>
          <a:ln w="9525">
            <a:noFill/>
            <a:miter lim="800000"/>
            <a:headEnd/>
            <a:tailEnd/>
          </a:ln>
        </p:spPr>
        <p:txBody>
          <a:bodyPr wrap="none">
            <a:prstTxWarp prst="textNoShape">
              <a:avLst/>
            </a:prstTxWarp>
            <a:spAutoFit/>
          </a:bodyPr>
          <a:lstStyle/>
          <a:p>
            <a:pPr algn="ctr"/>
            <a:r>
              <a:rPr lang="en-US" sz="2400" b="0">
                <a:solidFill>
                  <a:srgbClr val="FF0000"/>
                </a:solidFill>
                <a:latin typeface="Arial" pitchFamily="-109" charset="0"/>
              </a:rPr>
              <a:t>Sample kinematics</a:t>
            </a:r>
          </a:p>
        </p:txBody>
      </p:sp>
      <p:sp>
        <p:nvSpPr>
          <p:cNvPr id="40974" name="Text Box 22"/>
          <p:cNvSpPr txBox="1">
            <a:spLocks noChangeArrowheads="1"/>
          </p:cNvSpPr>
          <p:nvPr/>
        </p:nvSpPr>
        <p:spPr bwMode="auto">
          <a:xfrm>
            <a:off x="76200" y="3297238"/>
            <a:ext cx="3543090" cy="707886"/>
          </a:xfrm>
          <a:prstGeom prst="rect">
            <a:avLst/>
          </a:prstGeom>
          <a:noFill/>
          <a:ln w="9525">
            <a:noFill/>
            <a:miter lim="800000"/>
            <a:headEnd/>
            <a:tailEnd/>
          </a:ln>
        </p:spPr>
        <p:txBody>
          <a:bodyPr wrap="none">
            <a:prstTxWarp prst="textNoShape">
              <a:avLst/>
            </a:prstTxWarp>
            <a:spAutoFit/>
          </a:bodyPr>
          <a:lstStyle/>
          <a:p>
            <a:pPr algn="l"/>
            <a:r>
              <a:rPr lang="en-US" sz="2000" b="0" dirty="0" err="1">
                <a:latin typeface="Arial"/>
                <a:cs typeface="Arial"/>
              </a:rPr>
              <a:t>A</a:t>
            </a:r>
            <a:r>
              <a:rPr lang="en-US" sz="2000" b="0" baseline="-25000" dirty="0" err="1">
                <a:latin typeface="Arial"/>
                <a:cs typeface="Arial"/>
              </a:rPr>
              <a:t>UTx</a:t>
            </a:r>
            <a:r>
              <a:rPr lang="en-US" sz="2000" b="0" dirty="0">
                <a:latin typeface="Arial"/>
                <a:cs typeface="Arial"/>
              </a:rPr>
              <a:t> Target polarization in the </a:t>
            </a:r>
          </a:p>
          <a:p>
            <a:pPr algn="l"/>
            <a:r>
              <a:rPr lang="en-US" sz="2000" b="0" dirty="0">
                <a:latin typeface="Arial"/>
                <a:cs typeface="Arial"/>
              </a:rPr>
              <a:t>         scattering plane</a:t>
            </a:r>
          </a:p>
        </p:txBody>
      </p:sp>
      <p:sp>
        <p:nvSpPr>
          <p:cNvPr id="40975" name="Text Box 23"/>
          <p:cNvSpPr txBox="1">
            <a:spLocks noChangeArrowheads="1"/>
          </p:cNvSpPr>
          <p:nvPr/>
        </p:nvSpPr>
        <p:spPr bwMode="auto">
          <a:xfrm>
            <a:off x="76200" y="4035425"/>
            <a:ext cx="4467890" cy="707886"/>
          </a:xfrm>
          <a:prstGeom prst="rect">
            <a:avLst/>
          </a:prstGeom>
          <a:noFill/>
          <a:ln w="9525">
            <a:noFill/>
            <a:miter lim="800000"/>
            <a:headEnd/>
            <a:tailEnd/>
          </a:ln>
        </p:spPr>
        <p:txBody>
          <a:bodyPr wrap="none">
            <a:prstTxWarp prst="textNoShape">
              <a:avLst/>
            </a:prstTxWarp>
            <a:spAutoFit/>
          </a:bodyPr>
          <a:lstStyle/>
          <a:p>
            <a:pPr algn="l"/>
            <a:r>
              <a:rPr lang="en-US" sz="2000" b="0" dirty="0" err="1">
                <a:latin typeface="Arial"/>
                <a:cs typeface="Arial"/>
              </a:rPr>
              <a:t>A</a:t>
            </a:r>
            <a:r>
              <a:rPr lang="en-US" sz="2000" b="0" baseline="-25000" dirty="0" err="1">
                <a:latin typeface="Arial"/>
                <a:cs typeface="Arial"/>
              </a:rPr>
              <a:t>UTy</a:t>
            </a:r>
            <a:r>
              <a:rPr lang="en-US" sz="2000" b="0" dirty="0">
                <a:latin typeface="Arial"/>
                <a:cs typeface="Arial"/>
              </a:rPr>
              <a:t> Target polarization perpendicular</a:t>
            </a:r>
          </a:p>
          <a:p>
            <a:pPr algn="l"/>
            <a:r>
              <a:rPr lang="en-US" sz="2000" b="0" dirty="0">
                <a:latin typeface="Arial"/>
                <a:cs typeface="Arial"/>
              </a:rPr>
              <a:t>         to the scattering plane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0" y="225342"/>
            <a:ext cx="8897235" cy="461665"/>
          </a:xfrm>
          <a:prstGeom prst="rect">
            <a:avLst/>
          </a:prstGeom>
          <a:noFill/>
          <a:ln w="28575">
            <a:noFill/>
            <a:miter lim="800000"/>
            <a:headEnd/>
            <a:tailEnd/>
          </a:ln>
        </p:spPr>
        <p:txBody>
          <a:bodyPr wrap="square">
            <a:prstTxWarp prst="textNoShape">
              <a:avLst/>
            </a:prstTxWarp>
            <a:spAutoFit/>
          </a:bodyPr>
          <a:lstStyle/>
          <a:p>
            <a:pPr algn="l" eaLnBrk="0" hangingPunct="0"/>
            <a:r>
              <a:rPr lang="en-US" sz="2400" i="1" dirty="0">
                <a:solidFill>
                  <a:srgbClr val="FF0000"/>
                </a:solidFill>
                <a:latin typeface="Arial" pitchFamily="-109" charset="0"/>
              </a:rPr>
              <a:t>CLAS12</a:t>
            </a:r>
            <a:r>
              <a:rPr lang="en-US" sz="2400" dirty="0" smtClean="0">
                <a:solidFill>
                  <a:srgbClr val="FF0000"/>
                </a:solidFill>
              </a:rPr>
              <a:t> </a:t>
            </a:r>
            <a:r>
              <a:rPr lang="en-US" sz="2400" dirty="0" smtClean="0">
                <a:solidFill>
                  <a:schemeClr val="bg2"/>
                </a:solidFill>
                <a:latin typeface="Arial" pitchFamily="-109" charset="0"/>
                <a:ea typeface="Arial" pitchFamily="-109" charset="0"/>
                <a:cs typeface="Arial" pitchFamily="-109" charset="0"/>
              </a:rPr>
              <a:t>– DVCS/BH beam spin asymmetry on neutrons</a:t>
            </a:r>
            <a:endParaRPr lang="en-US" sz="2400" dirty="0">
              <a:solidFill>
                <a:schemeClr val="bg2"/>
              </a:solidFill>
              <a:latin typeface="Arial" pitchFamily="-109" charset="0"/>
              <a:ea typeface="Arial" pitchFamily="-109" charset="0"/>
              <a:cs typeface="Arial" pitchFamily="-109" charset="0"/>
            </a:endParaRPr>
          </a:p>
        </p:txBody>
      </p:sp>
      <p:sp>
        <p:nvSpPr>
          <p:cNvPr id="17" name="TextBox 10"/>
          <p:cNvSpPr txBox="1">
            <a:spLocks noChangeArrowheads="1"/>
          </p:cNvSpPr>
          <p:nvPr/>
        </p:nvSpPr>
        <p:spPr bwMode="auto">
          <a:xfrm>
            <a:off x="685800" y="4850940"/>
            <a:ext cx="2895600" cy="1200329"/>
          </a:xfrm>
          <a:prstGeom prst="rect">
            <a:avLst/>
          </a:prstGeom>
          <a:solidFill>
            <a:srgbClr val="CCFFCC"/>
          </a:solidFill>
          <a:ln w="9525">
            <a:solidFill>
              <a:srgbClr val="FF0000"/>
            </a:solidFill>
            <a:miter lim="800000"/>
            <a:headEnd/>
            <a:tailEnd/>
          </a:ln>
        </p:spPr>
        <p:txBody>
          <a:bodyPr>
            <a:spAutoFit/>
          </a:bodyPr>
          <a:lstStyle/>
          <a:p>
            <a:pPr algn="l"/>
            <a:r>
              <a:rPr lang="en-US" sz="1800" b="0" dirty="0">
                <a:latin typeface="+mn-lt"/>
              </a:rPr>
              <a:t>DVCS on neutrons is sensitive to GPD </a:t>
            </a:r>
            <a:r>
              <a:rPr lang="en-US" sz="1800" b="0" dirty="0">
                <a:solidFill>
                  <a:srgbClr val="FF0000"/>
                </a:solidFill>
                <a:latin typeface="+mn-lt"/>
                <a:cs typeface="Times New Roman" pitchFamily="26" charset="0"/>
              </a:rPr>
              <a:t>E</a:t>
            </a:r>
            <a:r>
              <a:rPr lang="en-US" sz="1800" b="0" baseline="30000" dirty="0">
                <a:solidFill>
                  <a:srgbClr val="FF0000"/>
                </a:solidFill>
                <a:latin typeface="+mn-lt"/>
                <a:cs typeface="Times New Roman" pitchFamily="26" charset="0"/>
              </a:rPr>
              <a:t>n </a:t>
            </a:r>
            <a:r>
              <a:rPr lang="en-US" sz="1800" b="0" dirty="0">
                <a:latin typeface="+mn-lt"/>
                <a:cs typeface="Tahoma" pitchFamily="26" charset="0"/>
              </a:rPr>
              <a:t>and the </a:t>
            </a:r>
            <a:r>
              <a:rPr lang="en-US" sz="1800" b="0" dirty="0">
                <a:solidFill>
                  <a:srgbClr val="FF0000"/>
                </a:solidFill>
                <a:latin typeface="+mn-lt"/>
                <a:cs typeface="Tahoma" pitchFamily="26" charset="0"/>
              </a:rPr>
              <a:t>d-quark content </a:t>
            </a:r>
            <a:r>
              <a:rPr lang="en-US" sz="1800" b="0" dirty="0">
                <a:latin typeface="+mn-lt"/>
                <a:cs typeface="Tahoma" pitchFamily="26" charset="0"/>
              </a:rPr>
              <a:t>of the nucleon spin</a:t>
            </a:r>
            <a:r>
              <a:rPr lang="en-US" sz="1800" dirty="0">
                <a:latin typeface="+mn-lt"/>
                <a:cs typeface="Tahoma" pitchFamily="26" charset="0"/>
              </a:rPr>
              <a:t>. </a:t>
            </a:r>
            <a:endParaRPr lang="en-US" sz="1800" baseline="30000" dirty="0">
              <a:latin typeface="+mn-lt"/>
              <a:cs typeface="Tahoma" pitchFamily="26" charset="0"/>
            </a:endParaRPr>
          </a:p>
        </p:txBody>
      </p:sp>
      <p:grpSp>
        <p:nvGrpSpPr>
          <p:cNvPr id="18" name="Group 14"/>
          <p:cNvGrpSpPr>
            <a:grpSpLocks/>
          </p:cNvGrpSpPr>
          <p:nvPr/>
        </p:nvGrpSpPr>
        <p:grpSpPr bwMode="auto">
          <a:xfrm>
            <a:off x="4267200" y="1295400"/>
            <a:ext cx="4800600" cy="4729380"/>
            <a:chOff x="4267200" y="1295400"/>
            <a:chExt cx="4800600" cy="4729380"/>
          </a:xfrm>
        </p:grpSpPr>
        <p:sp>
          <p:nvSpPr>
            <p:cNvPr id="19" name="TextBox 11"/>
            <p:cNvSpPr txBox="1">
              <a:spLocks noChangeArrowheads="1"/>
            </p:cNvSpPr>
            <p:nvPr/>
          </p:nvSpPr>
          <p:spPr bwMode="auto">
            <a:xfrm>
              <a:off x="5697300" y="1295400"/>
              <a:ext cx="3200400" cy="1200329"/>
            </a:xfrm>
            <a:prstGeom prst="rect">
              <a:avLst/>
            </a:prstGeom>
            <a:solidFill>
              <a:srgbClr val="FFCC00"/>
            </a:solidFill>
            <a:ln w="9525">
              <a:solidFill>
                <a:srgbClr val="000000"/>
              </a:solidFill>
              <a:miter lim="800000"/>
              <a:headEnd/>
              <a:tailEnd/>
            </a:ln>
          </p:spPr>
          <p:txBody>
            <a:bodyPr>
              <a:spAutoFit/>
            </a:bodyPr>
            <a:lstStyle/>
            <a:p>
              <a:pPr algn="l"/>
              <a:r>
                <a:rPr lang="en-US" sz="1800" b="0" dirty="0">
                  <a:latin typeface="Arial" pitchFamily="34" charset="0"/>
                  <a:cs typeface="Arial" pitchFamily="34" charset="0"/>
                </a:rPr>
                <a:t>This program requires adding a Central Neutron Detector (CDN) to the CLAS12 base </a:t>
              </a:r>
              <a:r>
                <a:rPr lang="en-US" sz="1800" b="0" dirty="0" smtClean="0">
                  <a:solidFill>
                    <a:srgbClr val="000000"/>
                  </a:solidFill>
                  <a:latin typeface="Arial" pitchFamily="34" charset="0"/>
                  <a:cs typeface="Arial" pitchFamily="34" charset="0"/>
                </a:rPr>
                <a:t>equipment.</a:t>
              </a:r>
              <a:endParaRPr lang="en-US" sz="1800" b="0" dirty="0">
                <a:solidFill>
                  <a:srgbClr val="000000"/>
                </a:solidFill>
                <a:latin typeface="Arial" pitchFamily="34" charset="0"/>
                <a:cs typeface="Arial" pitchFamily="34" charset="0"/>
              </a:endParaRPr>
            </a:p>
          </p:txBody>
        </p:sp>
        <p:grpSp>
          <p:nvGrpSpPr>
            <p:cNvPr id="20" name="Group 12"/>
            <p:cNvGrpSpPr>
              <a:grpSpLocks/>
            </p:cNvGrpSpPr>
            <p:nvPr/>
          </p:nvGrpSpPr>
          <p:grpSpPr bwMode="auto">
            <a:xfrm>
              <a:off x="6705600" y="3217863"/>
              <a:ext cx="2362200" cy="2268537"/>
              <a:chOff x="533400" y="914400"/>
              <a:chExt cx="2057400" cy="1963881"/>
            </a:xfrm>
          </p:grpSpPr>
          <p:pic>
            <p:nvPicPr>
              <p:cNvPr id="24" name="Picture 23"/>
              <p:cNvPicPr>
                <a:picLocks noChangeAspect="1"/>
              </p:cNvPicPr>
              <p:nvPr/>
            </p:nvPicPr>
            <p:blipFill>
              <a:blip r:embed="rId3" cstate="print"/>
              <a:stretch>
                <a:fillRect/>
              </a:stretch>
            </p:blipFill>
            <p:spPr>
              <a:xfrm>
                <a:off x="533400" y="914400"/>
                <a:ext cx="2057400" cy="1963881"/>
              </a:xfrm>
              <a:prstGeom prst="rect">
                <a:avLst/>
              </a:prstGeom>
              <a:ln>
                <a:solidFill>
                  <a:schemeClr val="accent4"/>
                </a:solidFill>
              </a:ln>
            </p:spPr>
          </p:pic>
          <p:sp>
            <p:nvSpPr>
              <p:cNvPr id="25" name="Rectangle 14"/>
              <p:cNvSpPr>
                <a:spLocks noChangeArrowheads="1"/>
              </p:cNvSpPr>
              <p:nvPr/>
            </p:nvSpPr>
            <p:spPr bwMode="auto">
              <a:xfrm>
                <a:off x="1582010" y="923030"/>
                <a:ext cx="990600" cy="263867"/>
              </a:xfrm>
              <a:prstGeom prst="rect">
                <a:avLst/>
              </a:prstGeom>
              <a:solidFill>
                <a:srgbClr val="FFFFFF"/>
              </a:solidFill>
              <a:ln w="9525">
                <a:noFill/>
                <a:round/>
                <a:headEnd/>
                <a:tailEnd/>
              </a:ln>
            </p:spPr>
            <p:txBody>
              <a:bodyPr/>
              <a:lstStyle/>
              <a:p>
                <a:pPr algn="ctr"/>
                <a:endParaRPr lang="en-US" sz="1200" b="1">
                  <a:latin typeface="Times New Roman" pitchFamily="26" charset="0"/>
                </a:endParaRPr>
              </a:p>
            </p:txBody>
          </p:sp>
        </p:grpSp>
        <p:pic>
          <p:nvPicPr>
            <p:cNvPr id="21" name="Picture 15"/>
            <p:cNvPicPr>
              <a:picLocks noChangeAspect="1"/>
            </p:cNvPicPr>
            <p:nvPr/>
          </p:nvPicPr>
          <p:blipFill>
            <a:blip r:embed="rId4" cstate="print"/>
            <a:srcRect/>
            <a:stretch>
              <a:fillRect/>
            </a:stretch>
          </p:blipFill>
          <p:spPr bwMode="auto">
            <a:xfrm>
              <a:off x="4267200" y="3200400"/>
              <a:ext cx="2438400" cy="2347913"/>
            </a:xfrm>
            <a:prstGeom prst="rect">
              <a:avLst/>
            </a:prstGeom>
            <a:noFill/>
            <a:ln w="9525">
              <a:noFill/>
              <a:miter lim="800000"/>
              <a:headEnd/>
              <a:tailEnd/>
            </a:ln>
          </p:spPr>
        </p:pic>
        <p:sp>
          <p:nvSpPr>
            <p:cNvPr id="22" name="TextBox 16"/>
            <p:cNvSpPr txBox="1">
              <a:spLocks noChangeArrowheads="1"/>
            </p:cNvSpPr>
            <p:nvPr/>
          </p:nvSpPr>
          <p:spPr bwMode="auto">
            <a:xfrm>
              <a:off x="4270380" y="5686226"/>
              <a:ext cx="4724400" cy="338554"/>
            </a:xfrm>
            <a:prstGeom prst="rect">
              <a:avLst/>
            </a:prstGeom>
            <a:noFill/>
            <a:ln w="9525">
              <a:solidFill>
                <a:schemeClr val="tx1"/>
              </a:solidFill>
              <a:miter lim="800000"/>
              <a:headEnd/>
              <a:tailEnd/>
            </a:ln>
          </p:spPr>
          <p:txBody>
            <a:bodyPr>
              <a:spAutoFit/>
            </a:bodyPr>
            <a:lstStyle/>
            <a:p>
              <a:r>
                <a:rPr lang="en-US" sz="1600" b="1" dirty="0">
                  <a:latin typeface="Arial" pitchFamily="34" charset="0"/>
                  <a:cs typeface="Arial" pitchFamily="34" charset="0"/>
                </a:rPr>
                <a:t>European Initiative led by: </a:t>
              </a:r>
              <a:r>
                <a:rPr lang="en-US" sz="1600" b="1" dirty="0" err="1">
                  <a:latin typeface="Arial" pitchFamily="34" charset="0"/>
                  <a:cs typeface="Arial" pitchFamily="34" charset="0"/>
                </a:rPr>
                <a:t>Orsay</a:t>
              </a:r>
              <a:r>
                <a:rPr lang="en-US" sz="1600" b="1" dirty="0">
                  <a:latin typeface="Arial" pitchFamily="34" charset="0"/>
                  <a:cs typeface="Arial" pitchFamily="34" charset="0"/>
                </a:rPr>
                <a:t> University  </a:t>
              </a:r>
            </a:p>
          </p:txBody>
        </p:sp>
        <p:sp>
          <p:nvSpPr>
            <p:cNvPr id="23" name="TextBox 17"/>
            <p:cNvSpPr txBox="1">
              <a:spLocks noChangeArrowheads="1"/>
            </p:cNvSpPr>
            <p:nvPr/>
          </p:nvSpPr>
          <p:spPr bwMode="auto">
            <a:xfrm>
              <a:off x="8305800" y="4953000"/>
              <a:ext cx="696913" cy="369888"/>
            </a:xfrm>
            <a:prstGeom prst="rect">
              <a:avLst/>
            </a:prstGeom>
            <a:noFill/>
            <a:ln w="9525">
              <a:noFill/>
              <a:miter lim="800000"/>
              <a:headEnd/>
              <a:tailEnd/>
            </a:ln>
          </p:spPr>
          <p:txBody>
            <a:bodyPr wrap="none">
              <a:spAutoFit/>
            </a:bodyPr>
            <a:lstStyle/>
            <a:p>
              <a:r>
                <a:rPr lang="en-US" sz="1800" dirty="0">
                  <a:latin typeface="Arial" pitchFamily="34" charset="0"/>
                  <a:cs typeface="Arial" pitchFamily="34" charset="0"/>
                </a:rPr>
                <a:t>CND</a:t>
              </a:r>
            </a:p>
          </p:txBody>
        </p:sp>
      </p:grpSp>
      <p:pic>
        <p:nvPicPr>
          <p:cNvPr id="26" name="Picture 17"/>
          <p:cNvPicPr>
            <a:picLocks noChangeAspect="1"/>
          </p:cNvPicPr>
          <p:nvPr/>
        </p:nvPicPr>
        <p:blipFill>
          <a:blip r:embed="rId5" cstate="print"/>
          <a:srcRect l="835" t="8939" r="39917" b="18436"/>
          <a:stretch>
            <a:fillRect/>
          </a:stretch>
        </p:blipFill>
        <p:spPr bwMode="auto">
          <a:xfrm>
            <a:off x="0" y="762000"/>
            <a:ext cx="4327525" cy="3962400"/>
          </a:xfrm>
          <a:prstGeom prst="rect">
            <a:avLst/>
          </a:prstGeom>
          <a:noFill/>
          <a:ln w="9525">
            <a:noFill/>
            <a:miter lim="800000"/>
            <a:headEnd/>
            <a:tailEnd/>
          </a:ln>
        </p:spPr>
      </p:pic>
      <p:pic>
        <p:nvPicPr>
          <p:cNvPr id="27" name="Picture 7"/>
          <p:cNvPicPr>
            <a:picLocks noChangeAspect="1"/>
          </p:cNvPicPr>
          <p:nvPr/>
        </p:nvPicPr>
        <p:blipFill>
          <a:blip r:embed="rId6" cstate="print"/>
          <a:srcRect/>
          <a:stretch>
            <a:fillRect/>
          </a:stretch>
        </p:blipFill>
        <p:spPr bwMode="auto">
          <a:xfrm>
            <a:off x="2879725" y="3581400"/>
            <a:ext cx="930275" cy="728663"/>
          </a:xfrm>
          <a:prstGeom prst="rect">
            <a:avLst/>
          </a:prstGeom>
          <a:noFill/>
          <a:ln w="9525">
            <a:noFill/>
            <a:miter lim="800000"/>
            <a:headEnd/>
            <a:tailEnd/>
          </a:ln>
        </p:spPr>
      </p:pic>
      <p:pic>
        <p:nvPicPr>
          <p:cNvPr id="28" name="Picture 8"/>
          <p:cNvPicPr>
            <a:picLocks noChangeAspect="1"/>
          </p:cNvPicPr>
          <p:nvPr/>
        </p:nvPicPr>
        <p:blipFill>
          <a:blip r:embed="rId7" cstate="print"/>
          <a:srcRect/>
          <a:stretch>
            <a:fillRect/>
          </a:stretch>
        </p:blipFill>
        <p:spPr bwMode="auto">
          <a:xfrm>
            <a:off x="4038600" y="1398588"/>
            <a:ext cx="1219200" cy="1420812"/>
          </a:xfrm>
          <a:prstGeom prst="rect">
            <a:avLst/>
          </a:prstGeom>
          <a:solidFill>
            <a:schemeClr val="bg1"/>
          </a:solid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804863"/>
          </a:xfrm>
        </p:spPr>
        <p:txBody>
          <a:bodyPr/>
          <a:lstStyle/>
          <a:p>
            <a:pPr eaLnBrk="1" hangingPunct="1"/>
            <a:r>
              <a:rPr lang="en-US" sz="4000" i="1" dirty="0" smtClean="0">
                <a:latin typeface="Arial" pitchFamily="34" charset="0"/>
                <a:ea typeface="ＭＳ Ｐゴシック" pitchFamily="-110" charset="-128"/>
                <a:cs typeface="Arial" pitchFamily="34" charset="0"/>
              </a:rPr>
              <a:t>CLAS12</a:t>
            </a:r>
          </a:p>
        </p:txBody>
      </p:sp>
      <p:pic>
        <p:nvPicPr>
          <p:cNvPr id="26627" name="Picture 3"/>
          <p:cNvPicPr>
            <a:picLocks noChangeAspect="1"/>
          </p:cNvPicPr>
          <p:nvPr/>
        </p:nvPicPr>
        <p:blipFill>
          <a:blip r:embed="rId3" cstate="print"/>
          <a:srcRect/>
          <a:stretch>
            <a:fillRect/>
          </a:stretch>
        </p:blipFill>
        <p:spPr bwMode="auto">
          <a:xfrm>
            <a:off x="2971800" y="1004888"/>
            <a:ext cx="6086475" cy="5548312"/>
          </a:xfrm>
          <a:prstGeom prst="rect">
            <a:avLst/>
          </a:prstGeom>
          <a:noFill/>
          <a:ln w="9525">
            <a:noFill/>
            <a:miter lim="800000"/>
            <a:headEnd/>
            <a:tailEnd/>
          </a:ln>
        </p:spPr>
      </p:pic>
      <p:sp>
        <p:nvSpPr>
          <p:cNvPr id="26628" name="TextBox 5"/>
          <p:cNvSpPr txBox="1">
            <a:spLocks noChangeArrowheads="1"/>
          </p:cNvSpPr>
          <p:nvPr/>
        </p:nvSpPr>
        <p:spPr bwMode="auto">
          <a:xfrm>
            <a:off x="219074" y="685800"/>
            <a:ext cx="2536679" cy="4090351"/>
          </a:xfrm>
          <a:prstGeom prst="rect">
            <a:avLst/>
          </a:prstGeom>
          <a:noFill/>
          <a:ln w="9525">
            <a:noFill/>
            <a:miter lim="800000"/>
            <a:headEnd/>
            <a:tailEnd/>
          </a:ln>
        </p:spPr>
        <p:txBody>
          <a:bodyPr wrap="square">
            <a:spAutoFit/>
          </a:bodyPr>
          <a:lstStyle/>
          <a:p>
            <a:pPr algn="l">
              <a:spcBef>
                <a:spcPct val="15000"/>
              </a:spcBef>
            </a:pPr>
            <a:r>
              <a:rPr lang="en-US" sz="1600" dirty="0" smtClean="0">
                <a:solidFill>
                  <a:srgbClr val="FFFF00"/>
                </a:solidFill>
                <a:latin typeface="Arial" pitchFamily="34" charset="0"/>
                <a:cs typeface="Arial" pitchFamily="34" charset="0"/>
              </a:rPr>
              <a:t>Forward Detector:</a:t>
            </a:r>
          </a:p>
          <a:p>
            <a:pPr algn="l">
              <a:spcBef>
                <a:spcPct val="15000"/>
              </a:spcBef>
            </a:pPr>
            <a:r>
              <a:rPr lang="en-US" sz="1400" i="1" dirty="0" smtClean="0">
                <a:solidFill>
                  <a:srgbClr val="FFFFFF"/>
                </a:solidFill>
                <a:latin typeface="Arial" pitchFamily="34" charset="0"/>
                <a:cs typeface="Arial" pitchFamily="34" charset="0"/>
              </a:rPr>
              <a:t>- </a:t>
            </a:r>
            <a:r>
              <a:rPr lang="en-US" sz="1400" dirty="0" smtClean="0">
                <a:solidFill>
                  <a:srgbClr val="FFFFFF"/>
                </a:solidFill>
                <a:latin typeface="Arial" pitchFamily="34" charset="0"/>
                <a:cs typeface="Arial" pitchFamily="34" charset="0"/>
              </a:rPr>
              <a:t>TORUS magnet</a:t>
            </a:r>
          </a:p>
          <a:p>
            <a:pPr algn="l">
              <a:spcBef>
                <a:spcPct val="15000"/>
              </a:spcBef>
            </a:pPr>
            <a:r>
              <a:rPr lang="en-US" sz="1400" dirty="0" smtClean="0">
                <a:solidFill>
                  <a:srgbClr val="FFFFFF"/>
                </a:solidFill>
                <a:latin typeface="Arial" pitchFamily="34" charset="0"/>
                <a:cs typeface="Arial" pitchFamily="34" charset="0"/>
              </a:rPr>
              <a:t>- Forward SVT tracker</a:t>
            </a:r>
          </a:p>
          <a:p>
            <a:pPr algn="l">
              <a:spcBef>
                <a:spcPct val="15000"/>
              </a:spcBef>
              <a:buFontTx/>
              <a:buChar char="-"/>
            </a:pPr>
            <a:r>
              <a:rPr lang="en-US" sz="1400" dirty="0" smtClean="0">
                <a:solidFill>
                  <a:srgbClr val="FFFFFF"/>
                </a:solidFill>
                <a:latin typeface="Arial" pitchFamily="34" charset="0"/>
                <a:cs typeface="Arial" pitchFamily="34" charset="0"/>
              </a:rPr>
              <a:t> HT Cherenkov Counter</a:t>
            </a:r>
          </a:p>
          <a:p>
            <a:pPr algn="l">
              <a:spcBef>
                <a:spcPct val="15000"/>
              </a:spcBef>
              <a:buFontTx/>
              <a:buChar char="-"/>
            </a:pPr>
            <a:r>
              <a:rPr lang="en-US" sz="1400" dirty="0" smtClean="0">
                <a:solidFill>
                  <a:srgbClr val="FFFFFF"/>
                </a:solidFill>
                <a:latin typeface="Arial" pitchFamily="34" charset="0"/>
                <a:cs typeface="Arial" pitchFamily="34" charset="0"/>
              </a:rPr>
              <a:t> Drift chamber system</a:t>
            </a:r>
          </a:p>
          <a:p>
            <a:pPr algn="l">
              <a:spcBef>
                <a:spcPct val="15000"/>
              </a:spcBef>
              <a:buFontTx/>
              <a:buChar char="-"/>
            </a:pPr>
            <a:r>
              <a:rPr lang="en-US" sz="1400" dirty="0" smtClean="0">
                <a:solidFill>
                  <a:srgbClr val="FFFFFF"/>
                </a:solidFill>
                <a:latin typeface="Arial" pitchFamily="34" charset="0"/>
                <a:cs typeface="Arial" pitchFamily="34" charset="0"/>
              </a:rPr>
              <a:t> LT Cherenkov Counter</a:t>
            </a:r>
          </a:p>
          <a:p>
            <a:pPr algn="l">
              <a:spcBef>
                <a:spcPct val="15000"/>
              </a:spcBef>
              <a:buFontTx/>
              <a:buChar char="-"/>
            </a:pPr>
            <a:r>
              <a:rPr lang="en-US" sz="1400" dirty="0" smtClean="0">
                <a:solidFill>
                  <a:srgbClr val="FFFFFF"/>
                </a:solidFill>
                <a:latin typeface="Arial" pitchFamily="34" charset="0"/>
                <a:cs typeface="Arial" pitchFamily="34" charset="0"/>
              </a:rPr>
              <a:t> Forward </a:t>
            </a:r>
            <a:r>
              <a:rPr lang="en-US" sz="1400" dirty="0" err="1" smtClean="0">
                <a:solidFill>
                  <a:srgbClr val="FFFFFF"/>
                </a:solidFill>
                <a:latin typeface="Arial" pitchFamily="34" charset="0"/>
                <a:cs typeface="Arial" pitchFamily="34" charset="0"/>
              </a:rPr>
              <a:t>ToF</a:t>
            </a:r>
            <a:r>
              <a:rPr lang="en-US" sz="1400" dirty="0" smtClean="0">
                <a:solidFill>
                  <a:srgbClr val="FFFFFF"/>
                </a:solidFill>
                <a:latin typeface="Arial" pitchFamily="34" charset="0"/>
                <a:cs typeface="Arial" pitchFamily="34" charset="0"/>
              </a:rPr>
              <a:t> System</a:t>
            </a:r>
          </a:p>
          <a:p>
            <a:pPr algn="l">
              <a:spcBef>
                <a:spcPct val="15000"/>
              </a:spcBef>
              <a:buFontTx/>
              <a:buChar char="-"/>
            </a:pPr>
            <a:r>
              <a:rPr lang="en-US" sz="1400" dirty="0" smtClean="0">
                <a:solidFill>
                  <a:srgbClr val="FFFFFF"/>
                </a:solidFill>
                <a:latin typeface="Arial" pitchFamily="34" charset="0"/>
                <a:cs typeface="Arial" pitchFamily="34" charset="0"/>
              </a:rPr>
              <a:t> </a:t>
            </a:r>
            <a:r>
              <a:rPr lang="en-US" sz="1400" dirty="0" err="1" smtClean="0">
                <a:solidFill>
                  <a:srgbClr val="FFFFFF"/>
                </a:solidFill>
                <a:latin typeface="Arial" pitchFamily="34" charset="0"/>
                <a:cs typeface="Arial" pitchFamily="34" charset="0"/>
              </a:rPr>
              <a:t>Preshower</a:t>
            </a:r>
            <a:r>
              <a:rPr lang="en-US" sz="1400" dirty="0" smtClean="0">
                <a:solidFill>
                  <a:srgbClr val="FFFFFF"/>
                </a:solidFill>
                <a:latin typeface="Arial" pitchFamily="34" charset="0"/>
                <a:cs typeface="Arial" pitchFamily="34" charset="0"/>
              </a:rPr>
              <a:t> calorimeter</a:t>
            </a:r>
          </a:p>
          <a:p>
            <a:pPr algn="l">
              <a:spcBef>
                <a:spcPct val="15000"/>
              </a:spcBef>
              <a:buFontTx/>
              <a:buChar char="-"/>
            </a:pPr>
            <a:r>
              <a:rPr lang="en-US" sz="1400" dirty="0" smtClean="0">
                <a:solidFill>
                  <a:srgbClr val="FFFFFF"/>
                </a:solidFill>
                <a:latin typeface="Arial" pitchFamily="34" charset="0"/>
                <a:cs typeface="Arial" pitchFamily="34" charset="0"/>
              </a:rPr>
              <a:t> E.M. calorimeter</a:t>
            </a:r>
            <a:endParaRPr lang="en-US" sz="1400" dirty="0" smtClean="0">
              <a:solidFill>
                <a:srgbClr val="FF0000"/>
              </a:solidFill>
              <a:latin typeface="Arial" pitchFamily="34" charset="0"/>
              <a:cs typeface="Arial" pitchFamily="34" charset="0"/>
            </a:endParaRPr>
          </a:p>
          <a:p>
            <a:pPr algn="l">
              <a:spcBef>
                <a:spcPct val="15000"/>
              </a:spcBef>
              <a:buFontTx/>
              <a:buChar char="-"/>
            </a:pPr>
            <a:endParaRPr lang="en-US" sz="1400" i="1" dirty="0" smtClean="0">
              <a:solidFill>
                <a:srgbClr val="FFFFFF"/>
              </a:solidFill>
              <a:latin typeface="Arial" pitchFamily="34" charset="0"/>
              <a:cs typeface="Arial" pitchFamily="34" charset="0"/>
            </a:endParaRPr>
          </a:p>
          <a:p>
            <a:pPr algn="l">
              <a:spcBef>
                <a:spcPct val="15000"/>
              </a:spcBef>
            </a:pPr>
            <a:r>
              <a:rPr lang="en-US" sz="1600" dirty="0" smtClean="0">
                <a:solidFill>
                  <a:srgbClr val="FFFF00"/>
                </a:solidFill>
                <a:latin typeface="Arial" pitchFamily="34" charset="0"/>
                <a:cs typeface="Arial" pitchFamily="34" charset="0"/>
              </a:rPr>
              <a:t>Central Detector:</a:t>
            </a:r>
          </a:p>
          <a:p>
            <a:pPr algn="l">
              <a:spcBef>
                <a:spcPct val="15000"/>
              </a:spcBef>
              <a:buFontTx/>
              <a:buChar char="-"/>
            </a:pPr>
            <a:r>
              <a:rPr lang="en-US" sz="1400" i="1" dirty="0" smtClean="0">
                <a:solidFill>
                  <a:srgbClr val="FFFFFF"/>
                </a:solidFill>
                <a:latin typeface="Arial" pitchFamily="34" charset="0"/>
                <a:cs typeface="Arial" pitchFamily="34" charset="0"/>
              </a:rPr>
              <a:t> </a:t>
            </a:r>
            <a:r>
              <a:rPr lang="en-US" sz="1400" dirty="0" smtClean="0">
                <a:solidFill>
                  <a:srgbClr val="FFFFFF"/>
                </a:solidFill>
                <a:latin typeface="Arial" pitchFamily="34" charset="0"/>
                <a:cs typeface="Arial" pitchFamily="34" charset="0"/>
              </a:rPr>
              <a:t>SOLENOID magnet </a:t>
            </a:r>
          </a:p>
          <a:p>
            <a:pPr algn="l">
              <a:spcBef>
                <a:spcPct val="15000"/>
              </a:spcBef>
              <a:buFontTx/>
              <a:buChar char="-"/>
            </a:pPr>
            <a:r>
              <a:rPr lang="en-US" sz="1400" dirty="0" smtClean="0">
                <a:solidFill>
                  <a:srgbClr val="FFFFFF"/>
                </a:solidFill>
                <a:latin typeface="Arial" pitchFamily="34" charset="0"/>
                <a:cs typeface="Arial" pitchFamily="34" charset="0"/>
              </a:rPr>
              <a:t> Barrel Silicon Tracker</a:t>
            </a:r>
          </a:p>
          <a:p>
            <a:pPr algn="l">
              <a:spcBef>
                <a:spcPct val="15000"/>
              </a:spcBef>
              <a:buFontTx/>
              <a:buChar char="-"/>
            </a:pPr>
            <a:r>
              <a:rPr lang="en-US" sz="1400" dirty="0" smtClean="0">
                <a:solidFill>
                  <a:srgbClr val="FFFFFF"/>
                </a:solidFill>
                <a:latin typeface="Arial" pitchFamily="34" charset="0"/>
                <a:cs typeface="Arial" pitchFamily="34" charset="0"/>
              </a:rPr>
              <a:t> Central Time-of-Flight</a:t>
            </a:r>
          </a:p>
          <a:p>
            <a:pPr algn="l">
              <a:spcBef>
                <a:spcPct val="15000"/>
              </a:spcBef>
              <a:buFontTx/>
              <a:buChar char="-"/>
            </a:pPr>
            <a:r>
              <a:rPr lang="en-US" sz="1400" dirty="0" smtClean="0">
                <a:solidFill>
                  <a:srgbClr val="FFFFFF"/>
                </a:solidFill>
                <a:latin typeface="Verdana" pitchFamily="-110" charset="0"/>
              </a:rPr>
              <a:t>Polarized target </a:t>
            </a:r>
            <a:r>
              <a:rPr lang="en-US" sz="1400" dirty="0" smtClean="0">
                <a:solidFill>
                  <a:srgbClr val="FF0000"/>
                </a:solidFill>
                <a:latin typeface="Verdana" pitchFamily="-110" charset="0"/>
              </a:rPr>
              <a:t>(NSF)</a:t>
            </a:r>
            <a:endParaRPr lang="en-US" sz="1400" dirty="0" smtClean="0">
              <a:solidFill>
                <a:srgbClr val="FF0000"/>
              </a:solidFill>
              <a:latin typeface="Arial" pitchFamily="34" charset="0"/>
              <a:cs typeface="Arial" pitchFamily="34" charset="0"/>
            </a:endParaRPr>
          </a:p>
          <a:p>
            <a:pPr algn="l">
              <a:spcBef>
                <a:spcPct val="15000"/>
              </a:spcBef>
            </a:pPr>
            <a:endParaRPr lang="en-US" sz="1400" dirty="0" smtClean="0">
              <a:solidFill>
                <a:srgbClr val="FFFFFF"/>
              </a:solidFill>
              <a:latin typeface="Verdana" pitchFamily="-110" charset="0"/>
            </a:endParaRPr>
          </a:p>
        </p:txBody>
      </p:sp>
      <p:sp>
        <p:nvSpPr>
          <p:cNvPr id="78868" name="Rectangle 20"/>
          <p:cNvSpPr>
            <a:spLocks noChangeArrowheads="1"/>
          </p:cNvSpPr>
          <p:nvPr/>
        </p:nvSpPr>
        <p:spPr bwMode="auto">
          <a:xfrm>
            <a:off x="274177" y="4737939"/>
            <a:ext cx="2597784" cy="1577355"/>
          </a:xfrm>
          <a:prstGeom prst="rect">
            <a:avLst/>
          </a:prstGeom>
          <a:noFill/>
          <a:ln w="9525">
            <a:noFill/>
            <a:miter lim="800000"/>
            <a:headEnd/>
            <a:tailEnd/>
          </a:ln>
        </p:spPr>
        <p:txBody>
          <a:bodyPr wrap="square">
            <a:spAutoFit/>
          </a:bodyPr>
          <a:lstStyle/>
          <a:p>
            <a:pPr algn="l">
              <a:spcBef>
                <a:spcPct val="15000"/>
              </a:spcBef>
            </a:pPr>
            <a:r>
              <a:rPr lang="en-US" sz="1600" dirty="0" smtClean="0">
                <a:solidFill>
                  <a:srgbClr val="FFFF00"/>
                </a:solidFill>
                <a:latin typeface="Arial" pitchFamily="34" charset="0"/>
                <a:cs typeface="Arial" pitchFamily="34" charset="0"/>
              </a:rPr>
              <a:t>Proposed upgrades:</a:t>
            </a:r>
            <a:endParaRPr lang="en-US" sz="1600" i="1" dirty="0" smtClean="0">
              <a:solidFill>
                <a:srgbClr val="FFFF00"/>
              </a:solidFill>
              <a:latin typeface="Arial" pitchFamily="34" charset="0"/>
              <a:cs typeface="Arial" pitchFamily="34" charset="0"/>
            </a:endParaRPr>
          </a:p>
          <a:p>
            <a:pPr algn="l">
              <a:spcBef>
                <a:spcPct val="15000"/>
              </a:spcBef>
              <a:buFontTx/>
              <a:buChar char="-"/>
            </a:pPr>
            <a:r>
              <a:rPr lang="en-US" sz="1400" i="1" dirty="0" smtClean="0">
                <a:solidFill>
                  <a:srgbClr val="FFFFFF"/>
                </a:solidFill>
                <a:latin typeface="Arial" pitchFamily="34" charset="0"/>
                <a:cs typeface="Arial" pitchFamily="34" charset="0"/>
              </a:rPr>
              <a:t> </a:t>
            </a:r>
            <a:r>
              <a:rPr lang="en-US" sz="1400" dirty="0" err="1" smtClean="0">
                <a:solidFill>
                  <a:srgbClr val="FFFFFF"/>
                </a:solidFill>
                <a:latin typeface="Arial" pitchFamily="34" charset="0"/>
                <a:cs typeface="Arial" pitchFamily="34" charset="0"/>
              </a:rPr>
              <a:t>Micromegas</a:t>
            </a:r>
            <a:r>
              <a:rPr lang="en-US" sz="1400" dirty="0" smtClean="0">
                <a:solidFill>
                  <a:srgbClr val="FFFFFF"/>
                </a:solidFill>
                <a:latin typeface="Arial" pitchFamily="34" charset="0"/>
                <a:cs typeface="Arial" pitchFamily="34" charset="0"/>
              </a:rPr>
              <a:t> (CD)</a:t>
            </a:r>
          </a:p>
          <a:p>
            <a:pPr algn="l">
              <a:spcBef>
                <a:spcPct val="15000"/>
              </a:spcBef>
              <a:buFontTx/>
              <a:buChar char="-"/>
            </a:pPr>
            <a:r>
              <a:rPr lang="en-US" sz="1400" dirty="0" smtClean="0">
                <a:solidFill>
                  <a:srgbClr val="FFFFFF"/>
                </a:solidFill>
                <a:latin typeface="Arial" pitchFamily="34" charset="0"/>
                <a:cs typeface="Arial" pitchFamily="34" charset="0"/>
              </a:rPr>
              <a:t> Neutron detector (CD)</a:t>
            </a:r>
          </a:p>
          <a:p>
            <a:pPr algn="l">
              <a:spcBef>
                <a:spcPct val="15000"/>
              </a:spcBef>
              <a:buFontTx/>
              <a:buChar char="-"/>
            </a:pPr>
            <a:r>
              <a:rPr lang="en-US" sz="1400" dirty="0" smtClean="0">
                <a:solidFill>
                  <a:srgbClr val="FFFFFF"/>
                </a:solidFill>
                <a:latin typeface="Arial" pitchFamily="34" charset="0"/>
                <a:cs typeface="Arial" pitchFamily="34" charset="0"/>
              </a:rPr>
              <a:t> RICH detector (FD)</a:t>
            </a:r>
          </a:p>
          <a:p>
            <a:pPr algn="l">
              <a:spcBef>
                <a:spcPct val="15000"/>
              </a:spcBef>
              <a:buFontTx/>
              <a:buChar char="-"/>
            </a:pPr>
            <a:r>
              <a:rPr lang="en-US" sz="1400" dirty="0" smtClean="0">
                <a:solidFill>
                  <a:srgbClr val="FFFFFF"/>
                </a:solidFill>
                <a:latin typeface="Arial" pitchFamily="34" charset="0"/>
                <a:cs typeface="Arial" pitchFamily="34" charset="0"/>
              </a:rPr>
              <a:t> Forward Tagger (FD</a:t>
            </a:r>
            <a:r>
              <a:rPr lang="en-US" sz="1400" dirty="0" smtClean="0">
                <a:solidFill>
                  <a:srgbClr val="FFFFFF"/>
                </a:solidFill>
                <a:latin typeface="Verdana" pitchFamily="-110" charset="0"/>
              </a:rPr>
              <a:t>)</a:t>
            </a:r>
          </a:p>
          <a:p>
            <a:pPr algn="l">
              <a:spcBef>
                <a:spcPct val="15000"/>
              </a:spcBef>
              <a:buFontTx/>
              <a:buChar char="-"/>
            </a:pPr>
            <a:endParaRPr lang="en-US" sz="1400" dirty="0" smtClean="0">
              <a:solidFill>
                <a:srgbClr val="FFFFFF"/>
              </a:solidFill>
              <a:latin typeface="Verdana" pitchFamily="-11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99603"/>
            <a:ext cx="8229600" cy="639763"/>
          </a:xfrm>
        </p:spPr>
        <p:txBody>
          <a:bodyPr/>
          <a:lstStyle/>
          <a:p>
            <a:pPr algn="l" eaLnBrk="1" hangingPunct="1"/>
            <a:r>
              <a:rPr lang="en-US" sz="2400" i="1" dirty="0" smtClean="0">
                <a:solidFill>
                  <a:srgbClr val="FF0000"/>
                </a:solidFill>
              </a:rPr>
              <a:t>CLAS12</a:t>
            </a:r>
            <a:r>
              <a:rPr lang="en-US" sz="2400" dirty="0" smtClean="0">
                <a:solidFill>
                  <a:schemeClr val="bg2"/>
                </a:solidFill>
              </a:rPr>
              <a:t> in construction - examples</a:t>
            </a:r>
            <a:endParaRPr lang="en-US" sz="2400" b="0" dirty="0" smtClean="0">
              <a:solidFill>
                <a:schemeClr val="bg2"/>
              </a:solidFill>
            </a:endParaRPr>
          </a:p>
        </p:txBody>
      </p:sp>
      <p:sp>
        <p:nvSpPr>
          <p:cNvPr id="9219" name="Rectangle 3"/>
          <p:cNvSpPr>
            <a:spLocks noGrp="1" noChangeArrowheads="1"/>
          </p:cNvSpPr>
          <p:nvPr>
            <p:ph type="body" idx="1"/>
          </p:nvPr>
        </p:nvSpPr>
        <p:spPr>
          <a:xfrm>
            <a:off x="2721396" y="729248"/>
            <a:ext cx="3902375" cy="5511800"/>
          </a:xfrm>
        </p:spPr>
        <p:txBody>
          <a:bodyPr>
            <a:normAutofit/>
          </a:bodyPr>
          <a:lstStyle/>
          <a:p>
            <a:pPr marL="508000" indent="-508000" eaLnBrk="1" hangingPunct="1">
              <a:buFontTx/>
              <a:buAutoNum type="arabicPeriod"/>
              <a:defRPr/>
            </a:pPr>
            <a:r>
              <a:rPr lang="en-US" sz="1800" dirty="0" smtClean="0"/>
              <a:t>Super Conducting Magnets</a:t>
            </a:r>
          </a:p>
          <a:p>
            <a:pPr marL="914400" lvl="1" indent="-457200" eaLnBrk="1" hangingPunct="1">
              <a:defRPr/>
            </a:pPr>
            <a:r>
              <a:rPr lang="en-US" sz="1800" dirty="0" smtClean="0">
                <a:solidFill>
                  <a:schemeClr val="tx1">
                    <a:lumMod val="65000"/>
                    <a:lumOff val="35000"/>
                  </a:schemeClr>
                </a:solidFill>
              </a:rPr>
              <a:t>Conductor ready   </a:t>
            </a:r>
          </a:p>
          <a:p>
            <a:pPr marL="914400" lvl="1" indent="-457200" eaLnBrk="1" hangingPunct="1">
              <a:defRPr/>
            </a:pPr>
            <a:r>
              <a:rPr lang="en-US" sz="1800" dirty="0" smtClean="0">
                <a:solidFill>
                  <a:schemeClr val="tx1">
                    <a:lumMod val="65000"/>
                    <a:lumOff val="35000"/>
                  </a:schemeClr>
                </a:solidFill>
              </a:rPr>
              <a:t>Torus Coil case being prepared for coil winding</a:t>
            </a:r>
            <a:endParaRPr lang="en-US" sz="1800" dirty="0" smtClean="0"/>
          </a:p>
          <a:p>
            <a:pPr marL="508000" indent="-508000" eaLnBrk="1" hangingPunct="1">
              <a:buFontTx/>
              <a:buAutoNum type="arabicPeriod"/>
              <a:defRPr/>
            </a:pPr>
            <a:endParaRPr lang="en-US" sz="1800" dirty="0" smtClean="0"/>
          </a:p>
          <a:p>
            <a:pPr marL="508000" indent="-508000" eaLnBrk="1" hangingPunct="1">
              <a:buFontTx/>
              <a:buAutoNum type="arabicPeriod"/>
              <a:defRPr/>
            </a:pPr>
            <a:endParaRPr lang="en-US" sz="1800" dirty="0" smtClean="0"/>
          </a:p>
          <a:p>
            <a:pPr marL="508000" indent="-508000" eaLnBrk="1" hangingPunct="1">
              <a:buFontTx/>
              <a:buAutoNum type="arabicPeriod"/>
              <a:defRPr/>
            </a:pPr>
            <a:r>
              <a:rPr lang="en-US" sz="1800" dirty="0" smtClean="0"/>
              <a:t>Silicon Vertex Tracker</a:t>
            </a:r>
          </a:p>
          <a:p>
            <a:pPr marL="914400" lvl="1" indent="-457200" eaLnBrk="1" hangingPunct="1">
              <a:defRPr/>
            </a:pPr>
            <a:r>
              <a:rPr lang="en-US" sz="1800" dirty="0" smtClean="0">
                <a:solidFill>
                  <a:schemeClr val="tx1">
                    <a:lumMod val="65000"/>
                    <a:lumOff val="35000"/>
                  </a:schemeClr>
                </a:solidFill>
              </a:rPr>
              <a:t>Testing of the readout chip</a:t>
            </a:r>
          </a:p>
          <a:p>
            <a:pPr marL="914400" lvl="1" indent="-457200" eaLnBrk="1" hangingPunct="1">
              <a:defRPr/>
            </a:pPr>
            <a:r>
              <a:rPr lang="en-US" sz="1800" dirty="0" smtClean="0">
                <a:solidFill>
                  <a:schemeClr val="tx1">
                    <a:lumMod val="65000"/>
                    <a:lumOff val="35000"/>
                  </a:schemeClr>
                </a:solidFill>
              </a:rPr>
              <a:t>Sensor testing   </a:t>
            </a:r>
          </a:p>
          <a:p>
            <a:pPr marL="508000" indent="-508000" eaLnBrk="1" hangingPunct="1">
              <a:buFontTx/>
              <a:buAutoNum type="arabicPeriod"/>
              <a:defRPr/>
            </a:pPr>
            <a:endParaRPr lang="en-US" sz="1800" dirty="0" smtClean="0"/>
          </a:p>
          <a:p>
            <a:pPr marL="508000" indent="-508000" eaLnBrk="1" hangingPunct="1">
              <a:buFontTx/>
              <a:buAutoNum type="arabicPeriod"/>
              <a:defRPr/>
            </a:pPr>
            <a:endParaRPr lang="en-US" sz="1800" dirty="0" smtClean="0"/>
          </a:p>
          <a:p>
            <a:pPr marL="508000" indent="-508000" eaLnBrk="1" hangingPunct="1">
              <a:buFontTx/>
              <a:buAutoNum type="arabicPeriod"/>
              <a:defRPr/>
            </a:pPr>
            <a:endParaRPr lang="en-US" sz="1800" dirty="0" smtClean="0"/>
          </a:p>
          <a:p>
            <a:pPr marL="508000" indent="-508000" eaLnBrk="1" hangingPunct="1">
              <a:buFontTx/>
              <a:buAutoNum type="arabicPeriod"/>
              <a:defRPr/>
            </a:pPr>
            <a:r>
              <a:rPr lang="en-US" sz="1800" dirty="0" smtClean="0"/>
              <a:t>Forward Time of Flight</a:t>
            </a:r>
          </a:p>
          <a:p>
            <a:pPr marL="914400" lvl="1" indent="-457200" eaLnBrk="1" hangingPunct="1">
              <a:defRPr/>
            </a:pPr>
            <a:r>
              <a:rPr lang="en-US" sz="1800" dirty="0" smtClean="0">
                <a:solidFill>
                  <a:schemeClr val="tx1">
                    <a:lumMod val="65000"/>
                    <a:lumOff val="35000"/>
                  </a:schemeClr>
                </a:solidFill>
                <a:ea typeface="+mn-ea"/>
                <a:cs typeface="+mn-cs"/>
              </a:rPr>
              <a:t>PMT testing at USC</a:t>
            </a:r>
          </a:p>
          <a:p>
            <a:pPr marL="914400" lvl="1" indent="-457200" eaLnBrk="1" hangingPunct="1">
              <a:defRPr/>
            </a:pPr>
            <a:r>
              <a:rPr lang="en-US" sz="1800" dirty="0" err="1" smtClean="0">
                <a:solidFill>
                  <a:schemeClr val="tx1">
                    <a:lumMod val="65000"/>
                    <a:lumOff val="35000"/>
                  </a:schemeClr>
                </a:solidFill>
              </a:rPr>
              <a:t>Scintillator</a:t>
            </a:r>
            <a:r>
              <a:rPr lang="en-US" sz="1800" dirty="0" smtClean="0">
                <a:solidFill>
                  <a:schemeClr val="tx1">
                    <a:lumMod val="65000"/>
                    <a:lumOff val="35000"/>
                  </a:schemeClr>
                </a:solidFill>
              </a:rPr>
              <a:t> testing at USC</a:t>
            </a:r>
          </a:p>
        </p:txBody>
      </p:sp>
      <p:pic>
        <p:nvPicPr>
          <p:cNvPr id="10" name="Picture 9" descr="J:\Wang_visits\May2011_2\pictures_shop_052511\DSCF3071.jpg"/>
          <p:cNvPicPr/>
          <p:nvPr/>
        </p:nvPicPr>
        <p:blipFill>
          <a:blip r:embed="rId2" cstate="print"/>
          <a:srcRect/>
          <a:stretch>
            <a:fillRect/>
          </a:stretch>
        </p:blipFill>
        <p:spPr bwMode="auto">
          <a:xfrm>
            <a:off x="48125" y="721027"/>
            <a:ext cx="2685448" cy="1868170"/>
          </a:xfrm>
          <a:prstGeom prst="rect">
            <a:avLst/>
          </a:prstGeom>
          <a:ln>
            <a:noFill/>
          </a:ln>
          <a:effectLst>
            <a:outerShdw blurRad="292100" dist="139700" dir="2700000" algn="tl" rotWithShape="0">
              <a:srgbClr val="333333">
                <a:alpha val="65000"/>
              </a:srgbClr>
            </a:outerShdw>
          </a:effectLst>
        </p:spPr>
      </p:pic>
      <p:pic>
        <p:nvPicPr>
          <p:cNvPr id="11" name="Picture 2" descr="J:\Wang_visits\March2011\Pictures Taken at WANG NMR 030811\IMG_3206.JPG"/>
          <p:cNvPicPr>
            <a:picLocks noChangeAspect="1" noChangeArrowheads="1"/>
          </p:cNvPicPr>
          <p:nvPr/>
        </p:nvPicPr>
        <p:blipFill>
          <a:blip r:embed="rId3" cstate="print"/>
          <a:srcRect/>
          <a:stretch>
            <a:fillRect/>
          </a:stretch>
        </p:blipFill>
        <p:spPr bwMode="auto">
          <a:xfrm>
            <a:off x="6506678" y="751573"/>
            <a:ext cx="2461912" cy="1846366"/>
          </a:xfrm>
          <a:prstGeom prst="rect">
            <a:avLst/>
          </a:prstGeom>
          <a:ln>
            <a:noFill/>
          </a:ln>
          <a:effectLst>
            <a:outerShdw blurRad="292100" dist="139700" dir="2700000" algn="tl" rotWithShape="0">
              <a:srgbClr val="333333">
                <a:alpha val="65000"/>
              </a:srgbClr>
            </a:outerShdw>
          </a:effectLst>
        </p:spPr>
      </p:pic>
      <p:pic>
        <p:nvPicPr>
          <p:cNvPr id="12" name="Content Placeholder 5" descr="probes.jpg"/>
          <p:cNvPicPr>
            <a:picLocks noChangeAspect="1"/>
          </p:cNvPicPr>
          <p:nvPr/>
        </p:nvPicPr>
        <p:blipFill>
          <a:blip r:embed="rId4" cstate="print">
            <a:extLst>
              <a:ext uri="{28A0092B-C50C-407E-A947-70E740481C1C}">
                <a14:useLocalDpi xmlns:a14="http://schemas.microsoft.com/office/drawing/2010/main" xmlns="" xmlns:mv="urn:schemas-microsoft-com:mac:vml" xmlns:mc="http://schemas.openxmlformats.org/markup-compatibility/2006" val="0"/>
              </a:ext>
            </a:extLst>
          </a:blip>
          <a:srcRect t="11840" b="3025"/>
          <a:stretch>
            <a:fillRect/>
          </a:stretch>
        </p:blipFill>
        <p:spPr>
          <a:xfrm>
            <a:off x="28875" y="2630103"/>
            <a:ext cx="2710762" cy="1730142"/>
          </a:xfrm>
          <a:prstGeom prst="rect">
            <a:avLst/>
          </a:prstGeom>
          <a:ln>
            <a:noFill/>
          </a:ln>
          <a:effectLst>
            <a:outerShdw blurRad="292100" dist="139700" dir="2700000" algn="tl" rotWithShape="0">
              <a:srgbClr val="333333">
                <a:alpha val="65000"/>
              </a:srgbClr>
            </a:outerShdw>
          </a:effectLst>
        </p:spPr>
      </p:pic>
      <p:pic>
        <p:nvPicPr>
          <p:cNvPr id="13" name="Picture 2" descr="M:\hallb_inst_svt\Misc Photos\P1010153.JPG"/>
          <p:cNvPicPr>
            <a:picLocks noChangeAspect="1" noChangeArrowheads="1"/>
          </p:cNvPicPr>
          <p:nvPr/>
        </p:nvPicPr>
        <p:blipFill>
          <a:blip r:embed="rId5" cstate="print"/>
          <a:srcRect t="9181"/>
          <a:stretch>
            <a:fillRect/>
          </a:stretch>
        </p:blipFill>
        <p:spPr bwMode="auto">
          <a:xfrm>
            <a:off x="6498095" y="2713691"/>
            <a:ext cx="2501526" cy="1704306"/>
          </a:xfrm>
          <a:prstGeom prst="rect">
            <a:avLst/>
          </a:prstGeom>
          <a:ln>
            <a:noFill/>
          </a:ln>
          <a:effectLst>
            <a:outerShdw blurRad="292100" dist="139700" dir="2700000" algn="tl" rotWithShape="0">
              <a:srgbClr val="333333">
                <a:alpha val="65000"/>
              </a:srgbClr>
            </a:outerShdw>
          </a:effectLst>
        </p:spPr>
      </p:pic>
      <p:pic>
        <p:nvPicPr>
          <p:cNvPr id="18" name="Picture 17" descr="scint-first-art.jpg"/>
          <p:cNvPicPr/>
          <p:nvPr/>
        </p:nvPicPr>
        <p:blipFill>
          <a:blip r:embed="rId6" cstate="print"/>
          <a:stretch>
            <a:fillRect/>
          </a:stretch>
        </p:blipFill>
        <p:spPr>
          <a:xfrm>
            <a:off x="-1" y="4383840"/>
            <a:ext cx="2733575" cy="1795580"/>
          </a:xfrm>
          <a:prstGeom prst="rect">
            <a:avLst/>
          </a:prstGeom>
          <a:ln>
            <a:noFill/>
          </a:ln>
          <a:effectLst>
            <a:outerShdw blurRad="292100" dist="139700" dir="2700000" algn="tl" rotWithShape="0">
              <a:srgbClr val="333333">
                <a:alpha val="65000"/>
              </a:srgbClr>
            </a:outerShdw>
          </a:effectLst>
        </p:spPr>
      </p:pic>
      <p:pic>
        <p:nvPicPr>
          <p:cNvPr id="21" name="Picture 20" descr="scint-first-art.jpg"/>
          <p:cNvPicPr/>
          <p:nvPr/>
        </p:nvPicPr>
        <p:blipFill>
          <a:blip r:embed="rId6" cstate="print"/>
          <a:stretch>
            <a:fillRect/>
          </a:stretch>
        </p:blipFill>
        <p:spPr>
          <a:xfrm>
            <a:off x="6410425" y="4488113"/>
            <a:ext cx="2733575" cy="17955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10942"/>
            <a:ext cx="8229600" cy="639763"/>
          </a:xfrm>
        </p:spPr>
        <p:txBody>
          <a:bodyPr/>
          <a:lstStyle/>
          <a:p>
            <a:pPr algn="l" eaLnBrk="1" hangingPunct="1"/>
            <a:r>
              <a:rPr lang="en-US" sz="2400" i="1" dirty="0" smtClean="0">
                <a:solidFill>
                  <a:srgbClr val="FF0000"/>
                </a:solidFill>
              </a:rPr>
              <a:t>CLAS12 </a:t>
            </a:r>
            <a:r>
              <a:rPr lang="en-US" sz="2400" dirty="0" smtClean="0">
                <a:solidFill>
                  <a:schemeClr val="bg2"/>
                </a:solidFill>
              </a:rPr>
              <a:t>Under Construction - Examples</a:t>
            </a:r>
            <a:endParaRPr lang="en-US" sz="2400" b="0" dirty="0" smtClean="0">
              <a:solidFill>
                <a:schemeClr val="bg2"/>
              </a:solidFill>
            </a:endParaRPr>
          </a:p>
        </p:txBody>
      </p:sp>
      <p:sp>
        <p:nvSpPr>
          <p:cNvPr id="9219" name="Rectangle 3"/>
          <p:cNvSpPr>
            <a:spLocks noGrp="1" noChangeArrowheads="1"/>
          </p:cNvSpPr>
          <p:nvPr>
            <p:ph type="body" idx="1"/>
          </p:nvPr>
        </p:nvSpPr>
        <p:spPr>
          <a:xfrm>
            <a:off x="2644397" y="767748"/>
            <a:ext cx="3788464" cy="5511800"/>
          </a:xfrm>
        </p:spPr>
        <p:txBody>
          <a:bodyPr>
            <a:normAutofit lnSpcReduction="10000"/>
          </a:bodyPr>
          <a:lstStyle/>
          <a:p>
            <a:pPr marL="508000" indent="-508000" eaLnBrk="1" hangingPunct="1">
              <a:buFontTx/>
              <a:buAutoNum type="arabicPeriod"/>
              <a:defRPr/>
            </a:pPr>
            <a:endParaRPr lang="en-US" sz="1800" dirty="0" smtClean="0"/>
          </a:p>
          <a:p>
            <a:pPr marL="508000" indent="-508000" eaLnBrk="1" hangingPunct="1">
              <a:buFontTx/>
              <a:buAutoNum type="arabicPeriod"/>
              <a:defRPr/>
            </a:pPr>
            <a:r>
              <a:rPr lang="en-US" sz="1800" dirty="0" smtClean="0"/>
              <a:t>Drift Chambers</a:t>
            </a:r>
            <a:r>
              <a:rPr lang="en-US" sz="1800" dirty="0" smtClean="0">
                <a:solidFill>
                  <a:schemeClr val="tx1">
                    <a:lumMod val="65000"/>
                    <a:lumOff val="35000"/>
                  </a:schemeClr>
                </a:solidFill>
              </a:rPr>
              <a:t> </a:t>
            </a:r>
          </a:p>
          <a:p>
            <a:pPr marL="914400" lvl="1" indent="-457200" eaLnBrk="1" hangingPunct="1">
              <a:defRPr/>
            </a:pPr>
            <a:r>
              <a:rPr lang="en-US" sz="1800" dirty="0" smtClean="0">
                <a:solidFill>
                  <a:schemeClr val="tx1">
                    <a:lumMod val="65000"/>
                    <a:lumOff val="35000"/>
                  </a:schemeClr>
                </a:solidFill>
                <a:ea typeface="+mn-ea"/>
                <a:cs typeface="+mn-cs"/>
              </a:rPr>
              <a:t>Wire stringing of RI at </a:t>
            </a:r>
            <a:r>
              <a:rPr lang="en-US" sz="1800" dirty="0" err="1" smtClean="0">
                <a:solidFill>
                  <a:schemeClr val="tx1">
                    <a:lumMod val="65000"/>
                    <a:lumOff val="35000"/>
                  </a:schemeClr>
                </a:solidFill>
                <a:ea typeface="+mn-ea"/>
                <a:cs typeface="+mn-cs"/>
              </a:rPr>
              <a:t>JLab</a:t>
            </a:r>
            <a:endParaRPr lang="en-US" sz="1800" dirty="0" smtClean="0">
              <a:solidFill>
                <a:schemeClr val="tx1">
                  <a:lumMod val="65000"/>
                  <a:lumOff val="35000"/>
                </a:schemeClr>
              </a:solidFill>
              <a:ea typeface="+mn-ea"/>
              <a:cs typeface="+mn-cs"/>
            </a:endParaRPr>
          </a:p>
          <a:p>
            <a:pPr marL="914400" lvl="1" indent="-457200" eaLnBrk="1" hangingPunct="1">
              <a:defRPr/>
            </a:pPr>
            <a:r>
              <a:rPr lang="en-US" sz="1800" dirty="0" smtClean="0">
                <a:solidFill>
                  <a:schemeClr val="tx1">
                    <a:lumMod val="65000"/>
                    <a:lumOff val="35000"/>
                  </a:schemeClr>
                </a:solidFill>
                <a:ea typeface="+mn-ea"/>
                <a:cs typeface="+mn-cs"/>
              </a:rPr>
              <a:t>Wire stringing of RII at ODU</a:t>
            </a:r>
            <a:r>
              <a:rPr lang="en-US" sz="1800" dirty="0" smtClean="0">
                <a:solidFill>
                  <a:schemeClr val="tx1">
                    <a:lumMod val="65000"/>
                    <a:lumOff val="35000"/>
                  </a:schemeClr>
                </a:solidFill>
              </a:rPr>
              <a:t> </a:t>
            </a:r>
          </a:p>
          <a:p>
            <a:pPr marL="508000" indent="-508000" eaLnBrk="1" hangingPunct="1">
              <a:buFontTx/>
              <a:buAutoNum type="arabicPeriod"/>
              <a:defRPr/>
            </a:pPr>
            <a:endParaRPr lang="en-US" sz="1800" dirty="0" smtClean="0"/>
          </a:p>
          <a:p>
            <a:pPr marL="508000" indent="-508000" eaLnBrk="1" hangingPunct="1">
              <a:buFontTx/>
              <a:buAutoNum type="arabicPeriod"/>
              <a:defRPr/>
            </a:pPr>
            <a:endParaRPr lang="en-US" sz="1800" dirty="0" smtClean="0"/>
          </a:p>
          <a:p>
            <a:pPr marL="508000" indent="-508000" eaLnBrk="1" hangingPunct="1">
              <a:buFontTx/>
              <a:buAutoNum type="arabicPeriod"/>
              <a:defRPr/>
            </a:pPr>
            <a:endParaRPr lang="en-US" sz="1800" dirty="0" smtClean="0"/>
          </a:p>
          <a:p>
            <a:pPr marL="508000" indent="-508000" eaLnBrk="1" hangingPunct="1">
              <a:buFontTx/>
              <a:buAutoNum type="arabicPeriod"/>
              <a:defRPr/>
            </a:pPr>
            <a:r>
              <a:rPr lang="en-US" sz="1800" dirty="0" smtClean="0"/>
              <a:t>High Threshold Cerenkov </a:t>
            </a:r>
          </a:p>
          <a:p>
            <a:pPr marL="914400" lvl="1" indent="-457200" eaLnBrk="1" hangingPunct="1">
              <a:defRPr/>
            </a:pPr>
            <a:r>
              <a:rPr lang="en-US" sz="1800" dirty="0" smtClean="0">
                <a:solidFill>
                  <a:schemeClr val="tx1">
                    <a:lumMod val="65000"/>
                    <a:lumOff val="35000"/>
                  </a:schemeClr>
                </a:solidFill>
              </a:rPr>
              <a:t>Mirror fabrication in the </a:t>
            </a:r>
            <a:r>
              <a:rPr lang="en-US" sz="1800" dirty="0" err="1" smtClean="0">
                <a:solidFill>
                  <a:schemeClr val="tx1">
                    <a:lumMod val="65000"/>
                    <a:lumOff val="35000"/>
                  </a:schemeClr>
                </a:solidFill>
              </a:rPr>
              <a:t>JLab</a:t>
            </a:r>
            <a:r>
              <a:rPr lang="en-US" sz="1800" dirty="0" smtClean="0">
                <a:solidFill>
                  <a:schemeClr val="tx1">
                    <a:lumMod val="65000"/>
                    <a:lumOff val="35000"/>
                  </a:schemeClr>
                </a:solidFill>
              </a:rPr>
              <a:t> Clean room </a:t>
            </a:r>
          </a:p>
          <a:p>
            <a:pPr marL="914400" lvl="1" indent="-457200" eaLnBrk="1" hangingPunct="1">
              <a:defRPr/>
            </a:pPr>
            <a:r>
              <a:rPr lang="en-US" sz="1800" dirty="0" smtClean="0">
                <a:solidFill>
                  <a:schemeClr val="tx1">
                    <a:lumMod val="65000"/>
                    <a:lumOff val="35000"/>
                  </a:schemeClr>
                </a:solidFill>
              </a:rPr>
              <a:t>Mirror trimming at </a:t>
            </a:r>
            <a:r>
              <a:rPr lang="en-US" sz="1800" dirty="0" err="1" smtClean="0">
                <a:solidFill>
                  <a:schemeClr val="tx1">
                    <a:lumMod val="65000"/>
                    <a:lumOff val="35000"/>
                  </a:schemeClr>
                </a:solidFill>
              </a:rPr>
              <a:t>JLab</a:t>
            </a:r>
            <a:r>
              <a:rPr lang="en-US" sz="1800" dirty="0" smtClean="0">
                <a:solidFill>
                  <a:schemeClr val="tx1">
                    <a:lumMod val="65000"/>
                    <a:lumOff val="35000"/>
                  </a:schemeClr>
                </a:solidFill>
              </a:rPr>
              <a:t> Machine shop</a:t>
            </a:r>
            <a:endParaRPr lang="en-US" sz="1800" dirty="0" smtClean="0"/>
          </a:p>
          <a:p>
            <a:pPr marL="508000" indent="-508000" eaLnBrk="1" hangingPunct="1">
              <a:buFontTx/>
              <a:buAutoNum type="arabicPeriod"/>
              <a:defRPr/>
            </a:pPr>
            <a:endParaRPr lang="en-US" sz="1800" dirty="0" smtClean="0"/>
          </a:p>
          <a:p>
            <a:pPr marL="508000" indent="-508000" eaLnBrk="1" hangingPunct="1">
              <a:buFontTx/>
              <a:buAutoNum type="arabicPeriod"/>
              <a:defRPr/>
            </a:pPr>
            <a:endParaRPr lang="en-US" sz="1800" dirty="0" smtClean="0"/>
          </a:p>
          <a:p>
            <a:pPr marL="508000" indent="-508000" eaLnBrk="1" hangingPunct="1">
              <a:buFontTx/>
              <a:buAutoNum type="arabicPeriod"/>
              <a:defRPr/>
            </a:pPr>
            <a:r>
              <a:rPr lang="en-US" sz="1800" dirty="0" smtClean="0"/>
              <a:t>Pre-Shower Calorimeter </a:t>
            </a:r>
          </a:p>
          <a:p>
            <a:pPr marL="508000" indent="-508000" eaLnBrk="1" hangingPunct="1">
              <a:buNone/>
              <a:defRPr/>
            </a:pPr>
            <a:r>
              <a:rPr lang="en-US" sz="1800" dirty="0" smtClean="0"/>
              <a:t>          (MRI/NSF) </a:t>
            </a:r>
          </a:p>
          <a:p>
            <a:pPr marL="914400" lvl="1" indent="-457200" eaLnBrk="1" hangingPunct="1">
              <a:defRPr/>
            </a:pPr>
            <a:r>
              <a:rPr lang="en-US" sz="1800" dirty="0" smtClean="0">
                <a:solidFill>
                  <a:schemeClr val="tx1">
                    <a:lumMod val="65000"/>
                    <a:lumOff val="35000"/>
                  </a:schemeClr>
                </a:solidFill>
              </a:rPr>
              <a:t>Module assembly </a:t>
            </a:r>
          </a:p>
          <a:p>
            <a:pPr marL="914400" lvl="1" indent="-457200" eaLnBrk="1" hangingPunct="1">
              <a:defRPr/>
            </a:pPr>
            <a:r>
              <a:rPr lang="en-US" sz="1800" dirty="0" smtClean="0">
                <a:solidFill>
                  <a:schemeClr val="tx1">
                    <a:lumMod val="65000"/>
                    <a:lumOff val="35000"/>
                  </a:schemeClr>
                </a:solidFill>
                <a:ea typeface="+mn-ea"/>
                <a:cs typeface="+mn-cs"/>
              </a:rPr>
              <a:t>Fibers QA</a:t>
            </a:r>
            <a:endParaRPr lang="en-US" sz="1800" dirty="0" smtClean="0">
              <a:solidFill>
                <a:schemeClr val="tx1">
                  <a:lumMod val="65000"/>
                  <a:lumOff val="35000"/>
                </a:schemeClr>
              </a:solidFill>
            </a:endParaRPr>
          </a:p>
        </p:txBody>
      </p:sp>
      <p:pic>
        <p:nvPicPr>
          <p:cNvPr id="14" name="Picture 13" descr="DSC_3575"/>
          <p:cNvPicPr/>
          <p:nvPr/>
        </p:nvPicPr>
        <p:blipFill>
          <a:blip r:embed="rId2" cstate="print"/>
          <a:srcRect l="-1744" r="754"/>
          <a:stretch>
            <a:fillRect/>
          </a:stretch>
        </p:blipFill>
        <p:spPr bwMode="auto">
          <a:xfrm>
            <a:off x="0" y="2646947"/>
            <a:ext cx="2579571" cy="1799927"/>
          </a:xfrm>
          <a:prstGeom prst="rect">
            <a:avLst/>
          </a:prstGeom>
          <a:ln>
            <a:noFill/>
          </a:ln>
          <a:effectLst>
            <a:outerShdw blurRad="292100" dist="139700" dir="2700000" algn="tl" rotWithShape="0">
              <a:srgbClr val="333333">
                <a:alpha val="65000"/>
              </a:srgbClr>
            </a:outerShdw>
          </a:effectLst>
        </p:spPr>
      </p:pic>
      <p:pic>
        <p:nvPicPr>
          <p:cNvPr id="16" name="Picture 15" descr="DSC_3382.jpg"/>
          <p:cNvPicPr>
            <a:picLocks noChangeAspect="1"/>
          </p:cNvPicPr>
          <p:nvPr/>
        </p:nvPicPr>
        <p:blipFill>
          <a:blip r:embed="rId3" cstate="print"/>
          <a:srcRect l="6892" t="9967" r="-569"/>
          <a:stretch>
            <a:fillRect/>
          </a:stretch>
        </p:blipFill>
        <p:spPr>
          <a:xfrm>
            <a:off x="0" y="4543126"/>
            <a:ext cx="2598821" cy="1665169"/>
          </a:xfrm>
          <a:prstGeom prst="rect">
            <a:avLst/>
          </a:prstGeom>
          <a:ln>
            <a:noFill/>
          </a:ln>
          <a:effectLst>
            <a:outerShdw blurRad="292100" dist="139700" dir="2700000" algn="tl" rotWithShape="0">
              <a:srgbClr val="333333">
                <a:alpha val="65000"/>
              </a:srgbClr>
            </a:outerShdw>
          </a:effectLst>
        </p:spPr>
      </p:pic>
      <p:pic>
        <p:nvPicPr>
          <p:cNvPr id="19" name="Picture 18" descr="DSC_3578.jpg"/>
          <p:cNvPicPr>
            <a:picLocks noChangeAspect="1"/>
          </p:cNvPicPr>
          <p:nvPr/>
        </p:nvPicPr>
        <p:blipFill>
          <a:blip r:embed="rId4" cstate="print"/>
          <a:srcRect l="7946" t="10452" r="8896"/>
          <a:stretch>
            <a:fillRect/>
          </a:stretch>
        </p:blipFill>
        <p:spPr>
          <a:xfrm>
            <a:off x="125128" y="866275"/>
            <a:ext cx="2435192" cy="1748211"/>
          </a:xfrm>
          <a:prstGeom prst="rect">
            <a:avLst/>
          </a:prstGeom>
          <a:ln>
            <a:noFill/>
          </a:ln>
          <a:effectLst>
            <a:outerShdw blurRad="292100" dist="139700" dir="2700000" algn="tl" rotWithShape="0">
              <a:srgbClr val="333333">
                <a:alpha val="65000"/>
              </a:srgbClr>
            </a:outerShdw>
          </a:effectLst>
        </p:spPr>
      </p:pic>
      <p:pic>
        <p:nvPicPr>
          <p:cNvPr id="20" name="Picture 19" descr="DSC_3380.jpg"/>
          <p:cNvPicPr>
            <a:picLocks noChangeAspect="1"/>
          </p:cNvPicPr>
          <p:nvPr/>
        </p:nvPicPr>
        <p:blipFill>
          <a:blip r:embed="rId5" cstate="print"/>
          <a:stretch>
            <a:fillRect/>
          </a:stretch>
        </p:blipFill>
        <p:spPr>
          <a:xfrm>
            <a:off x="6343049" y="4612908"/>
            <a:ext cx="2589195" cy="1726130"/>
          </a:xfrm>
          <a:prstGeom prst="rect">
            <a:avLst/>
          </a:prstGeom>
          <a:ln>
            <a:noFill/>
          </a:ln>
          <a:effectLst>
            <a:outerShdw blurRad="292100" dist="139700" dir="2700000" algn="tl" rotWithShape="0">
              <a:srgbClr val="333333">
                <a:alpha val="65000"/>
              </a:srgbClr>
            </a:outerShdw>
          </a:effectLst>
        </p:spPr>
      </p:pic>
      <p:pic>
        <p:nvPicPr>
          <p:cNvPr id="22" name="Picture 21" descr="DSC_3738.jpg"/>
          <p:cNvPicPr>
            <a:picLocks noChangeAspect="1"/>
          </p:cNvPicPr>
          <p:nvPr/>
        </p:nvPicPr>
        <p:blipFill>
          <a:blip r:embed="rId6" cstate="print"/>
          <a:srcRect l="17018" t="6776" b="5329"/>
          <a:stretch>
            <a:fillRect/>
          </a:stretch>
        </p:blipFill>
        <p:spPr>
          <a:xfrm>
            <a:off x="6331809" y="2645157"/>
            <a:ext cx="2619686" cy="1849841"/>
          </a:xfrm>
          <a:prstGeom prst="rect">
            <a:avLst/>
          </a:prstGeom>
          <a:ln>
            <a:noFill/>
          </a:ln>
          <a:effectLst>
            <a:outerShdw blurRad="292100" dist="139700" dir="2700000" algn="tl" rotWithShape="0">
              <a:srgbClr val="333333">
                <a:alpha val="65000"/>
              </a:srgbClr>
            </a:outerShdw>
          </a:effectLst>
        </p:spPr>
      </p:pic>
      <p:pic>
        <p:nvPicPr>
          <p:cNvPr id="24" name="Picture 23" descr="DSC_3579.jpg"/>
          <p:cNvPicPr>
            <a:picLocks noChangeAspect="1"/>
          </p:cNvPicPr>
          <p:nvPr/>
        </p:nvPicPr>
        <p:blipFill>
          <a:blip r:embed="rId7" cstate="print"/>
          <a:srcRect l="20000" r="13333" b="24004"/>
          <a:stretch>
            <a:fillRect/>
          </a:stretch>
        </p:blipFill>
        <p:spPr>
          <a:xfrm>
            <a:off x="6371923" y="743552"/>
            <a:ext cx="2550695" cy="18360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84667" y="200121"/>
            <a:ext cx="6302238" cy="369332"/>
          </a:xfrm>
          <a:prstGeom prst="rect">
            <a:avLst/>
          </a:prstGeom>
          <a:noFill/>
          <a:ln w="9525">
            <a:noFill/>
            <a:miter lim="800000"/>
            <a:headEnd/>
            <a:tailEnd/>
          </a:ln>
        </p:spPr>
        <p:txBody>
          <a:bodyPr wrap="square" lIns="0" tIns="0" rIns="0" bIns="0">
            <a:prstTxWarp prst="textNoShape">
              <a:avLst/>
            </a:prstTxWarp>
            <a:spAutoFit/>
          </a:bodyPr>
          <a:lstStyle/>
          <a:p>
            <a:pPr algn="l"/>
            <a:r>
              <a:rPr lang="en-US" sz="2400" dirty="0" smtClean="0">
                <a:solidFill>
                  <a:srgbClr val="808080"/>
                </a:solidFill>
                <a:effectLst>
                  <a:outerShdw blurRad="38100" dist="38100" dir="2700000" algn="tl">
                    <a:srgbClr val="DDDDDD"/>
                  </a:outerShdw>
                </a:effectLst>
                <a:latin typeface="Arial" pitchFamily="-109" charset="0"/>
              </a:rPr>
              <a:t>Deeply Virtual Compton Scattering &amp; GPDs</a:t>
            </a:r>
            <a:endParaRPr lang="en-US" sz="2400" dirty="0">
              <a:solidFill>
                <a:srgbClr val="808080"/>
              </a:solidFill>
              <a:effectLst>
                <a:outerShdw blurRad="38100" dist="38100" dir="2700000" algn="tl">
                  <a:srgbClr val="DDDDDD"/>
                </a:outerShdw>
              </a:effectLst>
              <a:latin typeface="Arial" pitchFamily="-109" charset="0"/>
            </a:endParaRPr>
          </a:p>
        </p:txBody>
      </p:sp>
      <p:sp>
        <p:nvSpPr>
          <p:cNvPr id="18435" name="Rectangle 5"/>
          <p:cNvSpPr>
            <a:spLocks noChangeArrowheads="1"/>
          </p:cNvSpPr>
          <p:nvPr/>
        </p:nvSpPr>
        <p:spPr bwMode="auto">
          <a:xfrm>
            <a:off x="5557838" y="46038"/>
            <a:ext cx="125412" cy="595312"/>
          </a:xfrm>
          <a:prstGeom prst="rect">
            <a:avLst/>
          </a:prstGeom>
          <a:noFill/>
          <a:ln w="9525">
            <a:noFill/>
            <a:miter lim="800000"/>
            <a:headEnd/>
            <a:tailEnd/>
          </a:ln>
        </p:spPr>
        <p:txBody>
          <a:bodyPr>
            <a:prstTxWarp prst="textNoShape">
              <a:avLst/>
            </a:prstTxWarp>
          </a:bodyPr>
          <a:lstStyle/>
          <a:p>
            <a:endParaRPr lang="en-US"/>
          </a:p>
        </p:txBody>
      </p:sp>
      <p:sp>
        <p:nvSpPr>
          <p:cNvPr id="18436" name="Rectangle 6"/>
          <p:cNvSpPr>
            <a:spLocks noChangeArrowheads="1"/>
          </p:cNvSpPr>
          <p:nvPr/>
        </p:nvSpPr>
        <p:spPr bwMode="auto">
          <a:xfrm>
            <a:off x="5557838" y="82550"/>
            <a:ext cx="123825" cy="593725"/>
          </a:xfrm>
          <a:prstGeom prst="rect">
            <a:avLst/>
          </a:prstGeom>
          <a:noFill/>
          <a:ln w="9525">
            <a:noFill/>
            <a:miter lim="800000"/>
            <a:headEnd/>
            <a:tailEnd/>
          </a:ln>
        </p:spPr>
        <p:txBody>
          <a:bodyPr wrap="none" lIns="0" tIns="0" rIns="0" bIns="0">
            <a:prstTxWarp prst="textNoShape">
              <a:avLst/>
            </a:prstTxWarp>
            <a:spAutoFit/>
          </a:bodyPr>
          <a:lstStyle/>
          <a:p>
            <a:r>
              <a:rPr lang="en-US" sz="3900" b="0">
                <a:solidFill>
                  <a:srgbClr val="333399"/>
                </a:solidFill>
              </a:rPr>
              <a:t> </a:t>
            </a:r>
            <a:endParaRPr lang="en-US" sz="2400" b="0">
              <a:latin typeface="Tahoma" pitchFamily="-109" charset="0"/>
            </a:endParaRPr>
          </a:p>
        </p:txBody>
      </p:sp>
      <p:sp>
        <p:nvSpPr>
          <p:cNvPr id="18437" name="Rectangle 7"/>
          <p:cNvSpPr>
            <a:spLocks noChangeArrowheads="1"/>
          </p:cNvSpPr>
          <p:nvPr/>
        </p:nvSpPr>
        <p:spPr bwMode="auto">
          <a:xfrm>
            <a:off x="1250950" y="3317875"/>
            <a:ext cx="7054850" cy="3844925"/>
          </a:xfrm>
          <a:prstGeom prst="rect">
            <a:avLst/>
          </a:prstGeom>
          <a:noFill/>
          <a:ln w="9525">
            <a:noFill/>
            <a:miter lim="800000"/>
            <a:headEnd/>
            <a:tailEnd/>
          </a:ln>
        </p:spPr>
        <p:txBody>
          <a:bodyPr>
            <a:prstTxWarp prst="textNoShape">
              <a:avLst/>
            </a:prstTxWarp>
          </a:bodyPr>
          <a:lstStyle/>
          <a:p>
            <a:endParaRPr lang="en-US"/>
          </a:p>
        </p:txBody>
      </p:sp>
      <p:sp>
        <p:nvSpPr>
          <p:cNvPr id="18438" name="Text Box 14"/>
          <p:cNvSpPr txBox="1">
            <a:spLocks noChangeArrowheads="1"/>
          </p:cNvSpPr>
          <p:nvPr/>
        </p:nvSpPr>
        <p:spPr bwMode="auto">
          <a:xfrm>
            <a:off x="1495425" y="5265738"/>
            <a:ext cx="7015749" cy="707886"/>
          </a:xfrm>
          <a:prstGeom prst="rect">
            <a:avLst/>
          </a:prstGeom>
          <a:solidFill>
            <a:schemeClr val="bg1"/>
          </a:solidFill>
          <a:ln w="9525">
            <a:solidFill>
              <a:schemeClr val="tx1"/>
            </a:solidFill>
            <a:miter lim="800000"/>
            <a:headEnd/>
            <a:tailEnd/>
          </a:ln>
        </p:spPr>
        <p:txBody>
          <a:bodyPr wrap="square">
            <a:prstTxWarp prst="textNoShape">
              <a:avLst/>
            </a:prstTxWarp>
            <a:spAutoFit/>
          </a:bodyPr>
          <a:lstStyle/>
          <a:p>
            <a:pPr algn="l"/>
            <a:r>
              <a:rPr lang="en-US" sz="2000" b="0" dirty="0" err="1">
                <a:latin typeface="Arial" pitchFamily="-109" charset="0"/>
              </a:rPr>
              <a:t>GPDs</a:t>
            </a:r>
            <a:r>
              <a:rPr lang="en-US" sz="2000" b="0" dirty="0">
                <a:latin typeface="Arial" pitchFamily="-109" charset="0"/>
              </a:rPr>
              <a:t> depend on 3 variables, e.g.</a:t>
            </a:r>
            <a:r>
              <a:rPr lang="en-US" sz="2000" b="0" dirty="0">
                <a:latin typeface="Comic Sans MS" pitchFamily="-109" charset="0"/>
              </a:rPr>
              <a:t> </a:t>
            </a:r>
            <a:r>
              <a:rPr lang="en-US" sz="2000" b="0" i="1" dirty="0" err="1">
                <a:solidFill>
                  <a:srgbClr val="FF0000"/>
                </a:solidFill>
              </a:rPr>
              <a:t>H(x</a:t>
            </a:r>
            <a:r>
              <a:rPr lang="en-US" sz="2000" b="0" i="1" dirty="0">
                <a:solidFill>
                  <a:srgbClr val="FF0000"/>
                </a:solidFill>
              </a:rPr>
              <a:t>, </a:t>
            </a:r>
            <a:r>
              <a:rPr lang="en-US" sz="2000" b="0" i="1" dirty="0" err="1">
                <a:solidFill>
                  <a:srgbClr val="FF0000"/>
                </a:solidFill>
                <a:latin typeface="Symbol" pitchFamily="-109" charset="2"/>
              </a:rPr>
              <a:t>x</a:t>
            </a:r>
            <a:r>
              <a:rPr lang="en-US" sz="2000" b="0" i="1" dirty="0">
                <a:solidFill>
                  <a:srgbClr val="FF0000"/>
                </a:solidFill>
              </a:rPr>
              <a:t>, </a:t>
            </a:r>
            <a:r>
              <a:rPr lang="en-US" sz="2000" b="0" i="1" dirty="0" err="1">
                <a:solidFill>
                  <a:srgbClr val="FF0000"/>
                </a:solidFill>
              </a:rPr>
              <a:t>t</a:t>
            </a:r>
            <a:r>
              <a:rPr lang="en-US" sz="2000" b="0" i="1" dirty="0">
                <a:solidFill>
                  <a:srgbClr val="FF0000"/>
                </a:solidFill>
              </a:rPr>
              <a:t>)</a:t>
            </a:r>
            <a:r>
              <a:rPr lang="en-US" sz="2000" b="0" i="1" dirty="0"/>
              <a:t>.</a:t>
            </a:r>
            <a:r>
              <a:rPr lang="en-US" sz="2000" b="0" dirty="0">
                <a:latin typeface="Comic Sans MS" pitchFamily="-109" charset="0"/>
              </a:rPr>
              <a:t> </a:t>
            </a:r>
            <a:r>
              <a:rPr lang="en-US" sz="2000" b="0" dirty="0">
                <a:latin typeface="Arial" pitchFamily="-109" charset="0"/>
              </a:rPr>
              <a:t>They describe</a:t>
            </a:r>
          </a:p>
          <a:p>
            <a:pPr algn="l"/>
            <a:r>
              <a:rPr lang="en-US" sz="2000" b="0" dirty="0">
                <a:latin typeface="Arial" pitchFamily="-109" charset="0"/>
              </a:rPr>
              <a:t>the internal nucleon dynamics. </a:t>
            </a:r>
          </a:p>
        </p:txBody>
      </p:sp>
      <p:sp>
        <p:nvSpPr>
          <p:cNvPr id="18439" name="AutoShape 15"/>
          <p:cNvSpPr>
            <a:spLocks noChangeArrowheads="1"/>
          </p:cNvSpPr>
          <p:nvPr/>
        </p:nvSpPr>
        <p:spPr bwMode="auto">
          <a:xfrm>
            <a:off x="304800" y="5562600"/>
            <a:ext cx="9144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0"/>
          </a:gradFill>
          <a:ln w="12700">
            <a:noFill/>
            <a:miter lim="800000"/>
            <a:headEnd type="none" w="sm" len="sm"/>
            <a:tailEnd type="none" w="sm" len="sm"/>
          </a:ln>
        </p:spPr>
        <p:txBody>
          <a:bodyPr wrap="none" anchor="ctr">
            <a:prstTxWarp prst="textNoShape">
              <a:avLst/>
            </a:prstTxWarp>
          </a:bodyPr>
          <a:lstStyle/>
          <a:p>
            <a:endParaRPr lang="en-US"/>
          </a:p>
        </p:txBody>
      </p:sp>
      <p:grpSp>
        <p:nvGrpSpPr>
          <p:cNvPr id="2" name="Group 16"/>
          <p:cNvGrpSpPr>
            <a:grpSpLocks/>
          </p:cNvGrpSpPr>
          <p:nvPr/>
        </p:nvGrpSpPr>
        <p:grpSpPr bwMode="auto">
          <a:xfrm>
            <a:off x="609600" y="914400"/>
            <a:ext cx="7845425" cy="3998913"/>
            <a:chOff x="529" y="724"/>
            <a:chExt cx="4800" cy="2352"/>
          </a:xfrm>
        </p:grpSpPr>
        <p:sp>
          <p:nvSpPr>
            <p:cNvPr id="18441" name="Rectangle 17"/>
            <p:cNvSpPr>
              <a:spLocks noChangeArrowheads="1"/>
            </p:cNvSpPr>
            <p:nvPr/>
          </p:nvSpPr>
          <p:spPr bwMode="auto">
            <a:xfrm>
              <a:off x="529" y="724"/>
              <a:ext cx="4800" cy="2352"/>
            </a:xfrm>
            <a:prstGeom prst="rect">
              <a:avLst/>
            </a:prstGeom>
            <a:noFill/>
            <a:ln w="9525">
              <a:solidFill>
                <a:schemeClr val="tx1"/>
              </a:solidFill>
              <a:miter lim="800000"/>
              <a:headEnd/>
              <a:tailEnd/>
            </a:ln>
          </p:spPr>
          <p:txBody>
            <a:bodyPr wrap="none" anchor="ctr">
              <a:prstTxWarp prst="textNoShape">
                <a:avLst/>
              </a:prstTxWarp>
            </a:bodyPr>
            <a:lstStyle/>
            <a:p>
              <a:endParaRPr lang="en-US" b="0">
                <a:latin typeface="Arial" pitchFamily="-109" charset="0"/>
              </a:endParaRPr>
            </a:p>
          </p:txBody>
        </p:sp>
        <p:sp>
          <p:nvSpPr>
            <p:cNvPr id="18442" name="Text Box 18"/>
            <p:cNvSpPr txBox="1">
              <a:spLocks noChangeArrowheads="1"/>
            </p:cNvSpPr>
            <p:nvPr/>
          </p:nvSpPr>
          <p:spPr bwMode="auto">
            <a:xfrm>
              <a:off x="696" y="724"/>
              <a:ext cx="3750" cy="272"/>
            </a:xfrm>
            <a:prstGeom prst="rect">
              <a:avLst/>
            </a:prstGeom>
            <a:noFill/>
            <a:ln w="9525">
              <a:noFill/>
              <a:miter lim="800000"/>
              <a:headEnd/>
              <a:tailEnd/>
            </a:ln>
          </p:spPr>
          <p:txBody>
            <a:bodyPr wrap="none">
              <a:prstTxWarp prst="textNoShape">
                <a:avLst/>
              </a:prstTxWarp>
              <a:spAutoFit/>
            </a:bodyPr>
            <a:lstStyle/>
            <a:p>
              <a:r>
                <a:rPr lang="en-US" sz="2400" b="0" dirty="0"/>
                <a:t> </a:t>
              </a:r>
              <a:r>
                <a:rPr lang="en-US" sz="2400" dirty="0">
                  <a:latin typeface="Arial" pitchFamily="-109" charset="0"/>
                </a:rPr>
                <a:t>D</a:t>
              </a:r>
              <a:r>
                <a:rPr lang="en-US" sz="2400" b="0" dirty="0">
                  <a:latin typeface="Arial" pitchFamily="-109" charset="0"/>
                </a:rPr>
                <a:t>eeply </a:t>
              </a:r>
              <a:r>
                <a:rPr lang="en-US" sz="2400" dirty="0">
                  <a:latin typeface="Arial" pitchFamily="-109" charset="0"/>
                </a:rPr>
                <a:t>V</a:t>
              </a:r>
              <a:r>
                <a:rPr lang="en-US" sz="2400" b="0" dirty="0">
                  <a:latin typeface="Arial" pitchFamily="-109" charset="0"/>
                </a:rPr>
                <a:t>irtual </a:t>
              </a:r>
              <a:r>
                <a:rPr lang="en-US" sz="2400" dirty="0">
                  <a:latin typeface="Arial" pitchFamily="-109" charset="0"/>
                </a:rPr>
                <a:t>C</a:t>
              </a:r>
              <a:r>
                <a:rPr lang="en-US" sz="2400" b="0" dirty="0">
                  <a:latin typeface="Arial" pitchFamily="-109" charset="0"/>
                </a:rPr>
                <a:t>ompton </a:t>
              </a:r>
              <a:r>
                <a:rPr lang="en-US" sz="2400" dirty="0">
                  <a:latin typeface="Arial" pitchFamily="-109" charset="0"/>
                </a:rPr>
                <a:t>S</a:t>
              </a:r>
              <a:r>
                <a:rPr lang="en-US" sz="2400" b="0" dirty="0">
                  <a:latin typeface="Arial" pitchFamily="-109" charset="0"/>
                </a:rPr>
                <a:t>cattering (</a:t>
              </a:r>
              <a:r>
                <a:rPr lang="en-US" sz="2400" dirty="0">
                  <a:latin typeface="Arial" pitchFamily="-109" charset="0"/>
                </a:rPr>
                <a:t>DVCS</a:t>
              </a:r>
              <a:r>
                <a:rPr lang="en-US" sz="2400" b="0" dirty="0">
                  <a:latin typeface="Arial" pitchFamily="-109" charset="0"/>
                </a:rPr>
                <a:t>)</a:t>
              </a:r>
            </a:p>
          </p:txBody>
        </p:sp>
        <p:pic>
          <p:nvPicPr>
            <p:cNvPr id="18443" name="Picture 19"/>
            <p:cNvPicPr>
              <a:picLocks noChangeAspect="1" noChangeArrowheads="1"/>
            </p:cNvPicPr>
            <p:nvPr/>
          </p:nvPicPr>
          <p:blipFill>
            <a:blip r:embed="rId3" cstate="print"/>
            <a:srcRect/>
            <a:stretch>
              <a:fillRect/>
            </a:stretch>
          </p:blipFill>
          <p:spPr bwMode="auto">
            <a:xfrm>
              <a:off x="768" y="1027"/>
              <a:ext cx="2976" cy="1834"/>
            </a:xfrm>
            <a:prstGeom prst="rect">
              <a:avLst/>
            </a:prstGeom>
            <a:noFill/>
            <a:ln w="9525">
              <a:noFill/>
              <a:miter lim="800000"/>
              <a:headEnd/>
              <a:tailEnd/>
            </a:ln>
          </p:spPr>
        </p:pic>
        <p:sp>
          <p:nvSpPr>
            <p:cNvPr id="18444" name="Freeform 20"/>
            <p:cNvSpPr>
              <a:spLocks/>
            </p:cNvSpPr>
            <p:nvPr/>
          </p:nvSpPr>
          <p:spPr bwMode="auto">
            <a:xfrm>
              <a:off x="1337" y="2705"/>
              <a:ext cx="1835" cy="165"/>
            </a:xfrm>
            <a:custGeom>
              <a:avLst/>
              <a:gdLst>
                <a:gd name="T0" fmla="*/ 0 w 1195"/>
                <a:gd name="T1" fmla="*/ 37 h 165"/>
                <a:gd name="T2" fmla="*/ 2147483647 w 1195"/>
                <a:gd name="T3" fmla="*/ 66 h 165"/>
                <a:gd name="T4" fmla="*/ 2147483647 w 1195"/>
                <a:gd name="T5" fmla="*/ 92 h 165"/>
                <a:gd name="T6" fmla="*/ 2147483647 w 1195"/>
                <a:gd name="T7" fmla="*/ 114 h 165"/>
                <a:gd name="T8" fmla="*/ 2147483647 w 1195"/>
                <a:gd name="T9" fmla="*/ 133 h 165"/>
                <a:gd name="T10" fmla="*/ 2147483647 w 1195"/>
                <a:gd name="T11" fmla="*/ 137 h 165"/>
                <a:gd name="T12" fmla="*/ 2147483647 w 1195"/>
                <a:gd name="T13" fmla="*/ 150 h 165"/>
                <a:gd name="T14" fmla="*/ 2147483647 w 1195"/>
                <a:gd name="T15" fmla="*/ 160 h 165"/>
                <a:gd name="T16" fmla="*/ 2147483647 w 1195"/>
                <a:gd name="T17" fmla="*/ 165 h 165"/>
                <a:gd name="T18" fmla="*/ 2147483647 w 1195"/>
                <a:gd name="T19" fmla="*/ 163 h 165"/>
                <a:gd name="T20" fmla="*/ 2147483647 w 1195"/>
                <a:gd name="T21" fmla="*/ 152 h 165"/>
                <a:gd name="T22" fmla="*/ 2147483647 w 1195"/>
                <a:gd name="T23" fmla="*/ 135 h 165"/>
                <a:gd name="T24" fmla="*/ 2147483647 w 1195"/>
                <a:gd name="T25" fmla="*/ 123 h 165"/>
                <a:gd name="T26" fmla="*/ 2147483647 w 1195"/>
                <a:gd name="T27" fmla="*/ 100 h 165"/>
                <a:gd name="T28" fmla="*/ 2147483647 w 1195"/>
                <a:gd name="T29" fmla="*/ 80 h 165"/>
                <a:gd name="T30" fmla="*/ 2147483647 w 1195"/>
                <a:gd name="T31" fmla="*/ 51 h 165"/>
                <a:gd name="T32" fmla="*/ 2147483647 w 1195"/>
                <a:gd name="T33" fmla="*/ 29 h 165"/>
                <a:gd name="T34" fmla="*/ 2147483647 w 1195"/>
                <a:gd name="T35" fmla="*/ 10 h 165"/>
                <a:gd name="T36" fmla="*/ 2147483647 w 1195"/>
                <a:gd name="T37" fmla="*/ 9 h 165"/>
                <a:gd name="T38" fmla="*/ 2147483647 w 1195"/>
                <a:gd name="T39" fmla="*/ 30 h 165"/>
                <a:gd name="T40" fmla="*/ 2147483647 w 1195"/>
                <a:gd name="T41" fmla="*/ 60 h 165"/>
                <a:gd name="T42" fmla="*/ 2147483647 w 1195"/>
                <a:gd name="T43" fmla="*/ 79 h 165"/>
                <a:gd name="T44" fmla="*/ 2147483647 w 1195"/>
                <a:gd name="T45" fmla="*/ 102 h 165"/>
                <a:gd name="T46" fmla="*/ 2147483647 w 1195"/>
                <a:gd name="T47" fmla="*/ 124 h 165"/>
                <a:gd name="T48" fmla="*/ 2147483647 w 1195"/>
                <a:gd name="T49" fmla="*/ 124 h 165"/>
                <a:gd name="T50" fmla="*/ 2147483647 w 1195"/>
                <a:gd name="T51" fmla="*/ 142 h 165"/>
                <a:gd name="T52" fmla="*/ 2147483647 w 1195"/>
                <a:gd name="T53" fmla="*/ 152 h 165"/>
                <a:gd name="T54" fmla="*/ 2147483647 w 1195"/>
                <a:gd name="T55" fmla="*/ 154 h 165"/>
                <a:gd name="T56" fmla="*/ 2147483647 w 1195"/>
                <a:gd name="T57" fmla="*/ 150 h 165"/>
                <a:gd name="T58" fmla="*/ 2147483647 w 1195"/>
                <a:gd name="T59" fmla="*/ 139 h 165"/>
                <a:gd name="T60" fmla="*/ 2147483647 w 1195"/>
                <a:gd name="T61" fmla="*/ 127 h 165"/>
                <a:gd name="T62" fmla="*/ 2147483647 w 1195"/>
                <a:gd name="T63" fmla="*/ 128 h 165"/>
                <a:gd name="T64" fmla="*/ 2147483647 w 1195"/>
                <a:gd name="T65" fmla="*/ 114 h 165"/>
                <a:gd name="T66" fmla="*/ 2147483647 w 1195"/>
                <a:gd name="T67" fmla="*/ 94 h 165"/>
                <a:gd name="T68" fmla="*/ 2147483647 w 1195"/>
                <a:gd name="T69" fmla="*/ 69 h 165"/>
                <a:gd name="T70" fmla="*/ 2147483647 w 1195"/>
                <a:gd name="T71" fmla="*/ 61 h 165"/>
                <a:gd name="T72" fmla="*/ 2147483647 w 1195"/>
                <a:gd name="T73" fmla="*/ 29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5"/>
                <a:gd name="T112" fmla="*/ 0 h 165"/>
                <a:gd name="T113" fmla="*/ 1195 w 1195"/>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5" h="165">
                  <a:moveTo>
                    <a:pt x="6" y="29"/>
                  </a:moveTo>
                  <a:lnTo>
                    <a:pt x="0" y="37"/>
                  </a:lnTo>
                  <a:lnTo>
                    <a:pt x="43" y="65"/>
                  </a:lnTo>
                  <a:lnTo>
                    <a:pt x="45" y="66"/>
                  </a:lnTo>
                  <a:lnTo>
                    <a:pt x="68" y="79"/>
                  </a:lnTo>
                  <a:lnTo>
                    <a:pt x="93" y="92"/>
                  </a:lnTo>
                  <a:lnTo>
                    <a:pt x="118" y="104"/>
                  </a:lnTo>
                  <a:lnTo>
                    <a:pt x="146" y="114"/>
                  </a:lnTo>
                  <a:lnTo>
                    <a:pt x="174" y="124"/>
                  </a:lnTo>
                  <a:lnTo>
                    <a:pt x="205" y="133"/>
                  </a:lnTo>
                  <a:lnTo>
                    <a:pt x="225" y="137"/>
                  </a:lnTo>
                  <a:lnTo>
                    <a:pt x="226" y="137"/>
                  </a:lnTo>
                  <a:lnTo>
                    <a:pt x="248" y="142"/>
                  </a:lnTo>
                  <a:lnTo>
                    <a:pt x="293" y="150"/>
                  </a:lnTo>
                  <a:lnTo>
                    <a:pt x="342" y="156"/>
                  </a:lnTo>
                  <a:lnTo>
                    <a:pt x="391" y="160"/>
                  </a:lnTo>
                  <a:lnTo>
                    <a:pt x="442" y="164"/>
                  </a:lnTo>
                  <a:lnTo>
                    <a:pt x="493" y="165"/>
                  </a:lnTo>
                  <a:lnTo>
                    <a:pt x="544" y="165"/>
                  </a:lnTo>
                  <a:lnTo>
                    <a:pt x="594" y="163"/>
                  </a:lnTo>
                  <a:lnTo>
                    <a:pt x="642" y="160"/>
                  </a:lnTo>
                  <a:lnTo>
                    <a:pt x="693" y="152"/>
                  </a:lnTo>
                  <a:lnTo>
                    <a:pt x="743" y="144"/>
                  </a:lnTo>
                  <a:lnTo>
                    <a:pt x="794" y="135"/>
                  </a:lnTo>
                  <a:lnTo>
                    <a:pt x="796" y="134"/>
                  </a:lnTo>
                  <a:lnTo>
                    <a:pt x="846" y="123"/>
                  </a:lnTo>
                  <a:lnTo>
                    <a:pt x="895" y="112"/>
                  </a:lnTo>
                  <a:lnTo>
                    <a:pt x="941" y="100"/>
                  </a:lnTo>
                  <a:lnTo>
                    <a:pt x="984" y="89"/>
                  </a:lnTo>
                  <a:lnTo>
                    <a:pt x="1013" y="80"/>
                  </a:lnTo>
                  <a:lnTo>
                    <a:pt x="1041" y="70"/>
                  </a:lnTo>
                  <a:lnTo>
                    <a:pt x="1096" y="51"/>
                  </a:lnTo>
                  <a:lnTo>
                    <a:pt x="1123" y="40"/>
                  </a:lnTo>
                  <a:lnTo>
                    <a:pt x="1148" y="29"/>
                  </a:lnTo>
                  <a:lnTo>
                    <a:pt x="1173" y="19"/>
                  </a:lnTo>
                  <a:lnTo>
                    <a:pt x="1195" y="10"/>
                  </a:lnTo>
                  <a:lnTo>
                    <a:pt x="1191" y="0"/>
                  </a:lnTo>
                  <a:lnTo>
                    <a:pt x="1168" y="9"/>
                  </a:lnTo>
                  <a:lnTo>
                    <a:pt x="1144" y="20"/>
                  </a:lnTo>
                  <a:lnTo>
                    <a:pt x="1118" y="30"/>
                  </a:lnTo>
                  <a:lnTo>
                    <a:pt x="1092" y="41"/>
                  </a:lnTo>
                  <a:lnTo>
                    <a:pt x="1036" y="60"/>
                  </a:lnTo>
                  <a:lnTo>
                    <a:pt x="1008" y="70"/>
                  </a:lnTo>
                  <a:lnTo>
                    <a:pt x="981" y="79"/>
                  </a:lnTo>
                  <a:lnTo>
                    <a:pt x="937" y="91"/>
                  </a:lnTo>
                  <a:lnTo>
                    <a:pt x="890" y="102"/>
                  </a:lnTo>
                  <a:lnTo>
                    <a:pt x="841" y="114"/>
                  </a:lnTo>
                  <a:lnTo>
                    <a:pt x="792" y="124"/>
                  </a:lnTo>
                  <a:lnTo>
                    <a:pt x="794" y="129"/>
                  </a:lnTo>
                  <a:lnTo>
                    <a:pt x="794" y="124"/>
                  </a:lnTo>
                  <a:lnTo>
                    <a:pt x="743" y="134"/>
                  </a:lnTo>
                  <a:lnTo>
                    <a:pt x="693" y="142"/>
                  </a:lnTo>
                  <a:lnTo>
                    <a:pt x="642" y="149"/>
                  </a:lnTo>
                  <a:lnTo>
                    <a:pt x="593" y="152"/>
                  </a:lnTo>
                  <a:lnTo>
                    <a:pt x="544" y="154"/>
                  </a:lnTo>
                  <a:lnTo>
                    <a:pt x="493" y="154"/>
                  </a:lnTo>
                  <a:lnTo>
                    <a:pt x="442" y="153"/>
                  </a:lnTo>
                  <a:lnTo>
                    <a:pt x="391" y="150"/>
                  </a:lnTo>
                  <a:lnTo>
                    <a:pt x="342" y="145"/>
                  </a:lnTo>
                  <a:lnTo>
                    <a:pt x="293" y="139"/>
                  </a:lnTo>
                  <a:lnTo>
                    <a:pt x="248" y="131"/>
                  </a:lnTo>
                  <a:lnTo>
                    <a:pt x="226" y="127"/>
                  </a:lnTo>
                  <a:lnTo>
                    <a:pt x="226" y="132"/>
                  </a:lnTo>
                  <a:lnTo>
                    <a:pt x="229" y="128"/>
                  </a:lnTo>
                  <a:lnTo>
                    <a:pt x="207" y="123"/>
                  </a:lnTo>
                  <a:lnTo>
                    <a:pt x="178" y="114"/>
                  </a:lnTo>
                  <a:lnTo>
                    <a:pt x="150" y="105"/>
                  </a:lnTo>
                  <a:lnTo>
                    <a:pt x="123" y="94"/>
                  </a:lnTo>
                  <a:lnTo>
                    <a:pt x="97" y="83"/>
                  </a:lnTo>
                  <a:lnTo>
                    <a:pt x="73" y="69"/>
                  </a:lnTo>
                  <a:lnTo>
                    <a:pt x="49" y="56"/>
                  </a:lnTo>
                  <a:lnTo>
                    <a:pt x="47" y="61"/>
                  </a:lnTo>
                  <a:lnTo>
                    <a:pt x="51" y="57"/>
                  </a:lnTo>
                  <a:lnTo>
                    <a:pt x="6" y="29"/>
                  </a:lnTo>
                  <a:close/>
                </a:path>
              </a:pathLst>
            </a:custGeom>
            <a:solidFill>
              <a:srgbClr val="000000"/>
            </a:solidFill>
            <a:ln w="9525">
              <a:noFill/>
              <a:round/>
              <a:headEnd/>
              <a:tailEnd/>
            </a:ln>
          </p:spPr>
          <p:txBody>
            <a:bodyPr>
              <a:prstTxWarp prst="textNoShape">
                <a:avLst/>
              </a:prstTxWarp>
            </a:bodyPr>
            <a:lstStyle/>
            <a:p>
              <a:endParaRPr lang="en-US"/>
            </a:p>
          </p:txBody>
        </p:sp>
        <p:sp>
          <p:nvSpPr>
            <p:cNvPr id="18445" name="Freeform 21"/>
            <p:cNvSpPr>
              <a:spLocks/>
            </p:cNvSpPr>
            <p:nvPr/>
          </p:nvSpPr>
          <p:spPr bwMode="auto">
            <a:xfrm>
              <a:off x="1282" y="2699"/>
              <a:ext cx="118" cy="67"/>
            </a:xfrm>
            <a:custGeom>
              <a:avLst/>
              <a:gdLst>
                <a:gd name="T0" fmla="*/ 2147483647 w 77"/>
                <a:gd name="T1" fmla="*/ 11 h 67"/>
                <a:gd name="T2" fmla="*/ 0 w 77"/>
                <a:gd name="T3" fmla="*/ 0 h 67"/>
                <a:gd name="T4" fmla="*/ 2147483647 w 77"/>
                <a:gd name="T5" fmla="*/ 67 h 67"/>
                <a:gd name="T6" fmla="*/ 2147483647 w 77"/>
                <a:gd name="T7" fmla="*/ 11 h 67"/>
                <a:gd name="T8" fmla="*/ 0 60000 65536"/>
                <a:gd name="T9" fmla="*/ 0 60000 65536"/>
                <a:gd name="T10" fmla="*/ 0 60000 65536"/>
                <a:gd name="T11" fmla="*/ 0 60000 65536"/>
                <a:gd name="T12" fmla="*/ 0 w 77"/>
                <a:gd name="T13" fmla="*/ 0 h 67"/>
                <a:gd name="T14" fmla="*/ 77 w 77"/>
                <a:gd name="T15" fmla="*/ 67 h 67"/>
              </a:gdLst>
              <a:ahLst/>
              <a:cxnLst>
                <a:cxn ang="T8">
                  <a:pos x="T0" y="T1"/>
                </a:cxn>
                <a:cxn ang="T9">
                  <a:pos x="T2" y="T3"/>
                </a:cxn>
                <a:cxn ang="T10">
                  <a:pos x="T4" y="T5"/>
                </a:cxn>
                <a:cxn ang="T11">
                  <a:pos x="T6" y="T7"/>
                </a:cxn>
              </a:cxnLst>
              <a:rect l="T12" t="T13" r="T14" b="T15"/>
              <a:pathLst>
                <a:path w="77" h="67">
                  <a:moveTo>
                    <a:pt x="77" y="11"/>
                  </a:moveTo>
                  <a:lnTo>
                    <a:pt x="0" y="0"/>
                  </a:lnTo>
                  <a:lnTo>
                    <a:pt x="37" y="67"/>
                  </a:lnTo>
                  <a:lnTo>
                    <a:pt x="77" y="11"/>
                  </a:lnTo>
                  <a:close/>
                </a:path>
              </a:pathLst>
            </a:custGeom>
            <a:solidFill>
              <a:srgbClr val="000000"/>
            </a:solidFill>
            <a:ln w="9525">
              <a:noFill/>
              <a:round/>
              <a:headEnd/>
              <a:tailEnd/>
            </a:ln>
          </p:spPr>
          <p:txBody>
            <a:bodyPr>
              <a:prstTxWarp prst="textNoShape">
                <a:avLst/>
              </a:prstTxWarp>
            </a:bodyPr>
            <a:lstStyle/>
            <a:p>
              <a:endParaRPr lang="en-US"/>
            </a:p>
          </p:txBody>
        </p:sp>
        <p:sp>
          <p:nvSpPr>
            <p:cNvPr id="18446" name="Freeform 22"/>
            <p:cNvSpPr>
              <a:spLocks/>
            </p:cNvSpPr>
            <p:nvPr/>
          </p:nvSpPr>
          <p:spPr bwMode="auto">
            <a:xfrm>
              <a:off x="3161" y="2664"/>
              <a:ext cx="120" cy="62"/>
            </a:xfrm>
            <a:custGeom>
              <a:avLst/>
              <a:gdLst>
                <a:gd name="T0" fmla="*/ 2147483647 w 78"/>
                <a:gd name="T1" fmla="*/ 62 h 62"/>
                <a:gd name="T2" fmla="*/ 2147483647 w 78"/>
                <a:gd name="T3" fmla="*/ 4 h 62"/>
                <a:gd name="T4" fmla="*/ 0 w 78"/>
                <a:gd name="T5" fmla="*/ 0 h 62"/>
                <a:gd name="T6" fmla="*/ 2147483647 w 78"/>
                <a:gd name="T7" fmla="*/ 62 h 62"/>
                <a:gd name="T8" fmla="*/ 0 60000 65536"/>
                <a:gd name="T9" fmla="*/ 0 60000 65536"/>
                <a:gd name="T10" fmla="*/ 0 60000 65536"/>
                <a:gd name="T11" fmla="*/ 0 60000 65536"/>
                <a:gd name="T12" fmla="*/ 0 w 78"/>
                <a:gd name="T13" fmla="*/ 0 h 62"/>
                <a:gd name="T14" fmla="*/ 78 w 78"/>
                <a:gd name="T15" fmla="*/ 62 h 62"/>
              </a:gdLst>
              <a:ahLst/>
              <a:cxnLst>
                <a:cxn ang="T8">
                  <a:pos x="T0" y="T1"/>
                </a:cxn>
                <a:cxn ang="T9">
                  <a:pos x="T2" y="T3"/>
                </a:cxn>
                <a:cxn ang="T10">
                  <a:pos x="T4" y="T5"/>
                </a:cxn>
                <a:cxn ang="T11">
                  <a:pos x="T6" y="T7"/>
                </a:cxn>
              </a:cxnLst>
              <a:rect l="T12" t="T13" r="T14" b="T15"/>
              <a:pathLst>
                <a:path w="78" h="62">
                  <a:moveTo>
                    <a:pt x="27" y="62"/>
                  </a:moveTo>
                  <a:lnTo>
                    <a:pt x="78" y="4"/>
                  </a:lnTo>
                  <a:lnTo>
                    <a:pt x="0" y="0"/>
                  </a:lnTo>
                  <a:lnTo>
                    <a:pt x="27" y="62"/>
                  </a:lnTo>
                  <a:close/>
                </a:path>
              </a:pathLst>
            </a:custGeom>
            <a:solidFill>
              <a:srgbClr val="000000"/>
            </a:solidFill>
            <a:ln w="9525">
              <a:noFill/>
              <a:round/>
              <a:headEnd/>
              <a:tailEnd/>
            </a:ln>
          </p:spPr>
          <p:txBody>
            <a:bodyPr>
              <a:prstTxWarp prst="textNoShape">
                <a:avLst/>
              </a:prstTxWarp>
            </a:bodyPr>
            <a:lstStyle/>
            <a:p>
              <a:endParaRPr lang="en-US"/>
            </a:p>
          </p:txBody>
        </p:sp>
        <p:sp>
          <p:nvSpPr>
            <p:cNvPr id="18447" name="Rectangle 23"/>
            <p:cNvSpPr>
              <a:spLocks noChangeArrowheads="1"/>
            </p:cNvSpPr>
            <p:nvPr/>
          </p:nvSpPr>
          <p:spPr bwMode="auto">
            <a:xfrm>
              <a:off x="2059" y="2661"/>
              <a:ext cx="238" cy="257"/>
            </a:xfrm>
            <a:prstGeom prst="rect">
              <a:avLst/>
            </a:prstGeom>
            <a:noFill/>
            <a:ln w="9525">
              <a:noFill/>
              <a:miter lim="800000"/>
              <a:headEnd/>
              <a:tailEnd/>
            </a:ln>
          </p:spPr>
          <p:txBody>
            <a:bodyPr>
              <a:prstTxWarp prst="textNoShape">
                <a:avLst/>
              </a:prstTxWarp>
            </a:bodyPr>
            <a:lstStyle/>
            <a:p>
              <a:endParaRPr lang="en-US"/>
            </a:p>
          </p:txBody>
        </p:sp>
        <p:sp>
          <p:nvSpPr>
            <p:cNvPr id="18448" name="Rectangle 24"/>
            <p:cNvSpPr>
              <a:spLocks noChangeArrowheads="1"/>
            </p:cNvSpPr>
            <p:nvPr/>
          </p:nvSpPr>
          <p:spPr bwMode="auto">
            <a:xfrm>
              <a:off x="2196" y="2698"/>
              <a:ext cx="73" cy="203"/>
            </a:xfrm>
            <a:prstGeom prst="rect">
              <a:avLst/>
            </a:prstGeom>
            <a:noFill/>
            <a:ln w="9525">
              <a:noFill/>
              <a:miter lim="800000"/>
              <a:headEnd/>
              <a:tailEnd/>
            </a:ln>
          </p:spPr>
          <p:txBody>
            <a:bodyPr>
              <a:prstTxWarp prst="textNoShape">
                <a:avLst/>
              </a:prstTxWarp>
            </a:bodyPr>
            <a:lstStyle/>
            <a:p>
              <a:endParaRPr lang="en-US"/>
            </a:p>
          </p:txBody>
        </p:sp>
        <p:sp>
          <p:nvSpPr>
            <p:cNvPr id="18449" name="Rectangle 25"/>
            <p:cNvSpPr>
              <a:spLocks noChangeArrowheads="1"/>
            </p:cNvSpPr>
            <p:nvPr/>
          </p:nvSpPr>
          <p:spPr bwMode="auto">
            <a:xfrm>
              <a:off x="2196" y="2630"/>
              <a:ext cx="53" cy="230"/>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chemeClr val="tx2"/>
                  </a:solidFill>
                </a:rPr>
                <a:t>t</a:t>
              </a:r>
              <a:endParaRPr lang="en-US" sz="2400" b="0">
                <a:latin typeface="Tahoma" pitchFamily="-109" charset="0"/>
              </a:endParaRPr>
            </a:p>
          </p:txBody>
        </p:sp>
        <p:sp>
          <p:nvSpPr>
            <p:cNvPr id="18450" name="Freeform 27"/>
            <p:cNvSpPr>
              <a:spLocks/>
            </p:cNvSpPr>
            <p:nvPr/>
          </p:nvSpPr>
          <p:spPr bwMode="auto">
            <a:xfrm>
              <a:off x="1718" y="1682"/>
              <a:ext cx="1044" cy="257"/>
            </a:xfrm>
            <a:custGeom>
              <a:avLst/>
              <a:gdLst>
                <a:gd name="T0" fmla="*/ 131 w 1044"/>
                <a:gd name="T1" fmla="*/ 7 h 257"/>
                <a:gd name="T2" fmla="*/ 51 w 1044"/>
                <a:gd name="T3" fmla="*/ 116 h 257"/>
                <a:gd name="T4" fmla="*/ 283 w 1044"/>
                <a:gd name="T5" fmla="*/ 211 h 257"/>
                <a:gd name="T6" fmla="*/ 727 w 1044"/>
                <a:gd name="T7" fmla="*/ 182 h 257"/>
                <a:gd name="T8" fmla="*/ 800 w 1044"/>
                <a:gd name="T9" fmla="*/ 160 h 257"/>
                <a:gd name="T10" fmla="*/ 836 w 1044"/>
                <a:gd name="T11" fmla="*/ 167 h 257"/>
                <a:gd name="T12" fmla="*/ 880 w 1044"/>
                <a:gd name="T13" fmla="*/ 211 h 257"/>
                <a:gd name="T14" fmla="*/ 1003 w 1044"/>
                <a:gd name="T15" fmla="*/ 196 h 257"/>
                <a:gd name="T16" fmla="*/ 974 w 1044"/>
                <a:gd name="T17" fmla="*/ 87 h 257"/>
                <a:gd name="T18" fmla="*/ 967 w 1044"/>
                <a:gd name="T19" fmla="*/ 43 h 257"/>
                <a:gd name="T20" fmla="*/ 880 w 1044"/>
                <a:gd name="T21" fmla="*/ 7 h 257"/>
                <a:gd name="T22" fmla="*/ 669 w 1044"/>
                <a:gd name="T23" fmla="*/ 29 h 257"/>
                <a:gd name="T24" fmla="*/ 400 w 1044"/>
                <a:gd name="T25" fmla="*/ 0 h 257"/>
                <a:gd name="T26" fmla="*/ 233 w 1044"/>
                <a:gd name="T27" fmla="*/ 7 h 257"/>
                <a:gd name="T28" fmla="*/ 131 w 1044"/>
                <a:gd name="T29" fmla="*/ 7 h 2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4"/>
                <a:gd name="T46" fmla="*/ 0 h 257"/>
                <a:gd name="T47" fmla="*/ 1044 w 1044"/>
                <a:gd name="T48" fmla="*/ 257 h 2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4" h="257">
                  <a:moveTo>
                    <a:pt x="131" y="7"/>
                  </a:moveTo>
                  <a:cubicBezTo>
                    <a:pt x="121" y="62"/>
                    <a:pt x="105" y="99"/>
                    <a:pt x="51" y="116"/>
                  </a:cubicBezTo>
                  <a:cubicBezTo>
                    <a:pt x="0" y="257"/>
                    <a:pt x="206" y="208"/>
                    <a:pt x="283" y="211"/>
                  </a:cubicBezTo>
                  <a:cubicBezTo>
                    <a:pt x="442" y="207"/>
                    <a:pt x="575" y="203"/>
                    <a:pt x="727" y="182"/>
                  </a:cubicBezTo>
                  <a:cubicBezTo>
                    <a:pt x="751" y="173"/>
                    <a:pt x="776" y="168"/>
                    <a:pt x="800" y="160"/>
                  </a:cubicBezTo>
                  <a:cubicBezTo>
                    <a:pt x="812" y="162"/>
                    <a:pt x="826" y="160"/>
                    <a:pt x="836" y="167"/>
                  </a:cubicBezTo>
                  <a:cubicBezTo>
                    <a:pt x="853" y="178"/>
                    <a:pt x="880" y="211"/>
                    <a:pt x="880" y="211"/>
                  </a:cubicBezTo>
                  <a:cubicBezTo>
                    <a:pt x="921" y="206"/>
                    <a:pt x="963" y="207"/>
                    <a:pt x="1003" y="196"/>
                  </a:cubicBezTo>
                  <a:cubicBezTo>
                    <a:pt x="1044" y="185"/>
                    <a:pt x="983" y="112"/>
                    <a:pt x="974" y="87"/>
                  </a:cubicBezTo>
                  <a:cubicBezTo>
                    <a:pt x="972" y="72"/>
                    <a:pt x="974" y="56"/>
                    <a:pt x="967" y="43"/>
                  </a:cubicBezTo>
                  <a:cubicBezTo>
                    <a:pt x="957" y="24"/>
                    <a:pt x="899" y="13"/>
                    <a:pt x="880" y="7"/>
                  </a:cubicBezTo>
                  <a:cubicBezTo>
                    <a:pt x="810" y="14"/>
                    <a:pt x="738" y="12"/>
                    <a:pt x="669" y="29"/>
                  </a:cubicBezTo>
                  <a:cubicBezTo>
                    <a:pt x="569" y="24"/>
                    <a:pt x="495" y="9"/>
                    <a:pt x="400" y="0"/>
                  </a:cubicBezTo>
                  <a:cubicBezTo>
                    <a:pt x="344" y="2"/>
                    <a:pt x="289" y="3"/>
                    <a:pt x="233" y="7"/>
                  </a:cubicBezTo>
                  <a:cubicBezTo>
                    <a:pt x="205" y="9"/>
                    <a:pt x="102" y="61"/>
                    <a:pt x="131" y="7"/>
                  </a:cubicBezTo>
                  <a:close/>
                </a:path>
              </a:pathLst>
            </a:cu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18451" name="Freeform 28"/>
            <p:cNvSpPr>
              <a:spLocks/>
            </p:cNvSpPr>
            <p:nvPr/>
          </p:nvSpPr>
          <p:spPr bwMode="auto">
            <a:xfrm>
              <a:off x="2562" y="1651"/>
              <a:ext cx="152" cy="210"/>
            </a:xfrm>
            <a:custGeom>
              <a:avLst/>
              <a:gdLst>
                <a:gd name="T0" fmla="*/ 0 w 152"/>
                <a:gd name="T1" fmla="*/ 73 h 210"/>
                <a:gd name="T2" fmla="*/ 72 w 152"/>
                <a:gd name="T3" fmla="*/ 44 h 210"/>
                <a:gd name="T4" fmla="*/ 101 w 152"/>
                <a:gd name="T5" fmla="*/ 15 h 210"/>
                <a:gd name="T6" fmla="*/ 109 w 152"/>
                <a:gd name="T7" fmla="*/ 44 h 210"/>
                <a:gd name="T8" fmla="*/ 152 w 152"/>
                <a:gd name="T9" fmla="*/ 131 h 210"/>
                <a:gd name="T10" fmla="*/ 29 w 152"/>
                <a:gd name="T11" fmla="*/ 182 h 210"/>
                <a:gd name="T12" fmla="*/ 0 w 152"/>
                <a:gd name="T13" fmla="*/ 73 h 210"/>
                <a:gd name="T14" fmla="*/ 0 60000 65536"/>
                <a:gd name="T15" fmla="*/ 0 60000 65536"/>
                <a:gd name="T16" fmla="*/ 0 60000 65536"/>
                <a:gd name="T17" fmla="*/ 0 60000 65536"/>
                <a:gd name="T18" fmla="*/ 0 60000 65536"/>
                <a:gd name="T19" fmla="*/ 0 60000 65536"/>
                <a:gd name="T20" fmla="*/ 0 60000 65536"/>
                <a:gd name="T21" fmla="*/ 0 w 152"/>
                <a:gd name="T22" fmla="*/ 0 h 210"/>
                <a:gd name="T23" fmla="*/ 152 w 152"/>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210">
                  <a:moveTo>
                    <a:pt x="0" y="73"/>
                  </a:moveTo>
                  <a:cubicBezTo>
                    <a:pt x="24" y="56"/>
                    <a:pt x="43" y="51"/>
                    <a:pt x="72" y="44"/>
                  </a:cubicBezTo>
                  <a:cubicBezTo>
                    <a:pt x="73" y="41"/>
                    <a:pt x="81" y="0"/>
                    <a:pt x="101" y="15"/>
                  </a:cubicBezTo>
                  <a:cubicBezTo>
                    <a:pt x="109" y="21"/>
                    <a:pt x="106" y="34"/>
                    <a:pt x="109" y="44"/>
                  </a:cubicBezTo>
                  <a:cubicBezTo>
                    <a:pt x="122" y="86"/>
                    <a:pt x="123" y="102"/>
                    <a:pt x="152" y="131"/>
                  </a:cubicBezTo>
                  <a:cubicBezTo>
                    <a:pt x="127" y="210"/>
                    <a:pt x="116" y="190"/>
                    <a:pt x="29" y="182"/>
                  </a:cubicBezTo>
                  <a:cubicBezTo>
                    <a:pt x="15" y="145"/>
                    <a:pt x="6" y="112"/>
                    <a:pt x="0" y="73"/>
                  </a:cubicBezTo>
                  <a:close/>
                </a:path>
              </a:pathLst>
            </a:cu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18452" name="Freeform 29"/>
            <p:cNvSpPr>
              <a:spLocks/>
            </p:cNvSpPr>
            <p:nvPr/>
          </p:nvSpPr>
          <p:spPr bwMode="auto">
            <a:xfrm>
              <a:off x="1776" y="1651"/>
              <a:ext cx="954" cy="240"/>
            </a:xfrm>
            <a:custGeom>
              <a:avLst/>
              <a:gdLst>
                <a:gd name="T0" fmla="*/ 59 w 954"/>
                <a:gd name="T1" fmla="*/ 3626 h 222"/>
                <a:gd name="T2" fmla="*/ 8 w 954"/>
                <a:gd name="T3" fmla="*/ 27730 h 222"/>
                <a:gd name="T4" fmla="*/ 59 w 954"/>
                <a:gd name="T5" fmla="*/ 55529 h 222"/>
                <a:gd name="T6" fmla="*/ 445 w 954"/>
                <a:gd name="T7" fmla="*/ 59778 h 222"/>
                <a:gd name="T8" fmla="*/ 583 w 954"/>
                <a:gd name="T9" fmla="*/ 53964 h 222"/>
                <a:gd name="T10" fmla="*/ 743 w 954"/>
                <a:gd name="T11" fmla="*/ 51738 h 222"/>
                <a:gd name="T12" fmla="*/ 895 w 954"/>
                <a:gd name="T13" fmla="*/ 59778 h 222"/>
                <a:gd name="T14" fmla="*/ 946 w 954"/>
                <a:gd name="T15" fmla="*/ 57522 h 222"/>
                <a:gd name="T16" fmla="*/ 939 w 954"/>
                <a:gd name="T17" fmla="*/ 50124 h 222"/>
                <a:gd name="T18" fmla="*/ 917 w 954"/>
                <a:gd name="T19" fmla="*/ 25650 h 222"/>
                <a:gd name="T20" fmla="*/ 903 w 954"/>
                <a:gd name="T21" fmla="*/ 11677 h 222"/>
                <a:gd name="T22" fmla="*/ 815 w 954"/>
                <a:gd name="T23" fmla="*/ 2101 h 222"/>
                <a:gd name="T24" fmla="*/ 474 w 954"/>
                <a:gd name="T25" fmla="*/ 9817 h 222"/>
                <a:gd name="T26" fmla="*/ 270 w 954"/>
                <a:gd name="T27" fmla="*/ 0 h 222"/>
                <a:gd name="T28" fmla="*/ 197 w 954"/>
                <a:gd name="T29" fmla="*/ 2101 h 222"/>
                <a:gd name="T30" fmla="*/ 59 w 954"/>
                <a:gd name="T31" fmla="*/ 3626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4"/>
                <a:gd name="T49" fmla="*/ 0 h 222"/>
                <a:gd name="T50" fmla="*/ 954 w 954"/>
                <a:gd name="T51" fmla="*/ 222 h 2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4" h="222">
                  <a:moveTo>
                    <a:pt x="59" y="14"/>
                  </a:moveTo>
                  <a:cubicBezTo>
                    <a:pt x="42" y="68"/>
                    <a:pt x="38" y="58"/>
                    <a:pt x="8" y="102"/>
                  </a:cubicBezTo>
                  <a:cubicBezTo>
                    <a:pt x="15" y="177"/>
                    <a:pt x="0" y="184"/>
                    <a:pt x="59" y="203"/>
                  </a:cubicBezTo>
                  <a:cubicBezTo>
                    <a:pt x="181" y="188"/>
                    <a:pt x="324" y="214"/>
                    <a:pt x="445" y="218"/>
                  </a:cubicBezTo>
                  <a:cubicBezTo>
                    <a:pt x="489" y="203"/>
                    <a:pt x="537" y="202"/>
                    <a:pt x="583" y="196"/>
                  </a:cubicBezTo>
                  <a:cubicBezTo>
                    <a:pt x="678" y="202"/>
                    <a:pt x="675" y="205"/>
                    <a:pt x="743" y="189"/>
                  </a:cubicBezTo>
                  <a:cubicBezTo>
                    <a:pt x="800" y="195"/>
                    <a:pt x="841" y="207"/>
                    <a:pt x="895" y="218"/>
                  </a:cubicBezTo>
                  <a:cubicBezTo>
                    <a:pt x="912" y="216"/>
                    <a:pt x="933" y="222"/>
                    <a:pt x="946" y="211"/>
                  </a:cubicBezTo>
                  <a:cubicBezTo>
                    <a:pt x="954" y="205"/>
                    <a:pt x="942" y="192"/>
                    <a:pt x="939" y="182"/>
                  </a:cubicBezTo>
                  <a:cubicBezTo>
                    <a:pt x="931" y="153"/>
                    <a:pt x="925" y="123"/>
                    <a:pt x="917" y="94"/>
                  </a:cubicBezTo>
                  <a:cubicBezTo>
                    <a:pt x="913" y="77"/>
                    <a:pt x="915" y="55"/>
                    <a:pt x="903" y="43"/>
                  </a:cubicBezTo>
                  <a:cubicBezTo>
                    <a:pt x="896" y="36"/>
                    <a:pt x="829" y="11"/>
                    <a:pt x="815" y="7"/>
                  </a:cubicBezTo>
                  <a:cubicBezTo>
                    <a:pt x="684" y="20"/>
                    <a:pt x="625" y="31"/>
                    <a:pt x="474" y="36"/>
                  </a:cubicBezTo>
                  <a:cubicBezTo>
                    <a:pt x="422" y="52"/>
                    <a:pt x="327" y="11"/>
                    <a:pt x="270" y="0"/>
                  </a:cubicBezTo>
                  <a:cubicBezTo>
                    <a:pt x="246" y="2"/>
                    <a:pt x="221" y="2"/>
                    <a:pt x="197" y="7"/>
                  </a:cubicBezTo>
                  <a:cubicBezTo>
                    <a:pt x="164" y="13"/>
                    <a:pt x="59" y="75"/>
                    <a:pt x="59" y="14"/>
                  </a:cubicBezTo>
                  <a:close/>
                </a:path>
              </a:pathLst>
            </a:custGeom>
            <a:solidFill>
              <a:schemeClr val="bg1"/>
            </a:solidFill>
            <a:ln w="9525">
              <a:solidFill>
                <a:schemeClr val="bg1"/>
              </a:solidFill>
              <a:miter lim="800000"/>
              <a:headEnd/>
              <a:tailEnd/>
            </a:ln>
          </p:spPr>
          <p:txBody>
            <a:bodyPr wrap="none" anchor="ctr">
              <a:prstTxWarp prst="textNoShape">
                <a:avLst/>
              </a:prstTxWarp>
            </a:bodyPr>
            <a:lstStyle/>
            <a:p>
              <a:endParaRPr lang="en-US" sz="1800" dirty="0"/>
            </a:p>
          </p:txBody>
        </p:sp>
        <p:sp>
          <p:nvSpPr>
            <p:cNvPr id="18453" name="Text Box 30"/>
            <p:cNvSpPr txBox="1">
              <a:spLocks noChangeArrowheads="1"/>
            </p:cNvSpPr>
            <p:nvPr/>
          </p:nvSpPr>
          <p:spPr bwMode="auto">
            <a:xfrm>
              <a:off x="1749" y="1639"/>
              <a:ext cx="334" cy="217"/>
            </a:xfrm>
            <a:prstGeom prst="rect">
              <a:avLst/>
            </a:prstGeom>
            <a:noFill/>
            <a:ln w="9525">
              <a:noFill/>
              <a:miter lim="800000"/>
              <a:headEnd/>
              <a:tailEnd/>
            </a:ln>
          </p:spPr>
          <p:txBody>
            <a:bodyPr wrap="none">
              <a:prstTxWarp prst="textNoShape">
                <a:avLst/>
              </a:prstTxWarp>
              <a:spAutoFit/>
            </a:bodyPr>
            <a:lstStyle/>
            <a:p>
              <a:r>
                <a:rPr lang="en-US" sz="1800" b="0" dirty="0" err="1">
                  <a:latin typeface="Comic Sans MS" pitchFamily="-109" charset="0"/>
                </a:rPr>
                <a:t>x+</a:t>
              </a:r>
              <a:r>
                <a:rPr lang="en-US" sz="1800" b="0" dirty="0" err="1">
                  <a:latin typeface="Symbol" pitchFamily="-109" charset="2"/>
                </a:rPr>
                <a:t>x</a:t>
              </a:r>
              <a:endParaRPr lang="en-US" sz="1800" b="0" dirty="0">
                <a:latin typeface="Symbol" pitchFamily="-109" charset="2"/>
              </a:endParaRPr>
            </a:p>
          </p:txBody>
        </p:sp>
        <p:sp>
          <p:nvSpPr>
            <p:cNvPr id="18454" name="Text Box 31"/>
            <p:cNvSpPr txBox="1">
              <a:spLocks noChangeArrowheads="1"/>
            </p:cNvSpPr>
            <p:nvPr/>
          </p:nvSpPr>
          <p:spPr bwMode="auto">
            <a:xfrm>
              <a:off x="2411" y="1624"/>
              <a:ext cx="339" cy="235"/>
            </a:xfrm>
            <a:prstGeom prst="rect">
              <a:avLst/>
            </a:prstGeom>
            <a:noFill/>
            <a:ln w="9525">
              <a:noFill/>
              <a:miter lim="800000"/>
              <a:headEnd/>
              <a:tailEnd/>
            </a:ln>
          </p:spPr>
          <p:txBody>
            <a:bodyPr wrap="none">
              <a:prstTxWarp prst="textNoShape">
                <a:avLst/>
              </a:prstTxWarp>
              <a:spAutoFit/>
            </a:bodyPr>
            <a:lstStyle/>
            <a:p>
              <a:r>
                <a:rPr lang="en-US" sz="1800" b="0" dirty="0" err="1">
                  <a:latin typeface="Comic Sans MS" pitchFamily="-109" charset="0"/>
                </a:rPr>
                <a:t>x</a:t>
              </a:r>
              <a:r>
                <a:rPr lang="en-US" sz="2000" b="0" dirty="0" err="1">
                  <a:latin typeface="Comic Sans MS" pitchFamily="-109" charset="0"/>
                </a:rPr>
                <a:t>-</a:t>
              </a:r>
              <a:r>
                <a:rPr lang="en-US" sz="2000" b="0" dirty="0" err="1">
                  <a:latin typeface="Symbol" pitchFamily="-109" charset="2"/>
                </a:rPr>
                <a:t>x</a:t>
              </a:r>
              <a:endParaRPr lang="en-US" sz="2000" b="0" dirty="0">
                <a:latin typeface="Symbol" pitchFamily="-109" charset="2"/>
              </a:endParaRPr>
            </a:p>
          </p:txBody>
        </p:sp>
        <p:sp>
          <p:nvSpPr>
            <p:cNvPr id="18455" name="Rectangle 32"/>
            <p:cNvSpPr>
              <a:spLocks noChangeArrowheads="1"/>
            </p:cNvSpPr>
            <p:nvPr/>
          </p:nvSpPr>
          <p:spPr bwMode="auto">
            <a:xfrm>
              <a:off x="2928" y="1459"/>
              <a:ext cx="240" cy="33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nvGrpSpPr>
            <p:cNvPr id="3" name="Group 33"/>
            <p:cNvGrpSpPr>
              <a:grpSpLocks/>
            </p:cNvGrpSpPr>
            <p:nvPr/>
          </p:nvGrpSpPr>
          <p:grpSpPr bwMode="auto">
            <a:xfrm>
              <a:off x="1826" y="1065"/>
              <a:ext cx="919" cy="490"/>
              <a:chOff x="1826" y="1190"/>
              <a:chExt cx="919" cy="490"/>
            </a:xfrm>
          </p:grpSpPr>
          <p:sp>
            <p:nvSpPr>
              <p:cNvPr id="18469" name="Text Box 34"/>
              <p:cNvSpPr txBox="1">
                <a:spLocks noChangeArrowheads="1"/>
              </p:cNvSpPr>
              <p:nvPr/>
            </p:nvSpPr>
            <p:spPr bwMode="auto">
              <a:xfrm>
                <a:off x="1826" y="1190"/>
                <a:ext cx="919" cy="235"/>
              </a:xfrm>
              <a:prstGeom prst="rect">
                <a:avLst/>
              </a:prstGeom>
              <a:noFill/>
              <a:ln w="9525">
                <a:noFill/>
                <a:miter lim="800000"/>
                <a:headEnd/>
                <a:tailEnd/>
              </a:ln>
            </p:spPr>
            <p:txBody>
              <a:bodyPr wrap="none">
                <a:prstTxWarp prst="textNoShape">
                  <a:avLst/>
                </a:prstTxWarp>
                <a:spAutoFit/>
              </a:bodyPr>
              <a:lstStyle/>
              <a:p>
                <a:r>
                  <a:rPr lang="en-US" sz="2000" b="0" dirty="0"/>
                  <a:t>hard vertices</a:t>
                </a:r>
              </a:p>
            </p:txBody>
          </p:sp>
          <p:sp>
            <p:nvSpPr>
              <p:cNvPr id="18470" name="Line 35"/>
              <p:cNvSpPr>
                <a:spLocks noChangeShapeType="1"/>
              </p:cNvSpPr>
              <p:nvPr/>
            </p:nvSpPr>
            <p:spPr bwMode="auto">
              <a:xfrm>
                <a:off x="2304" y="1440"/>
                <a:ext cx="336"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8471" name="Line 36"/>
              <p:cNvSpPr>
                <a:spLocks noChangeShapeType="1"/>
              </p:cNvSpPr>
              <p:nvPr/>
            </p:nvSpPr>
            <p:spPr bwMode="auto">
              <a:xfrm flipH="1">
                <a:off x="1872" y="1440"/>
                <a:ext cx="336"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sp>
          <p:nvSpPr>
            <p:cNvPr id="18457" name="Rectangle 37"/>
            <p:cNvSpPr>
              <a:spLocks noChangeArrowheads="1"/>
            </p:cNvSpPr>
            <p:nvPr/>
          </p:nvSpPr>
          <p:spPr bwMode="auto">
            <a:xfrm>
              <a:off x="2832" y="1507"/>
              <a:ext cx="144" cy="144"/>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18458" name="Text Box 40"/>
            <p:cNvSpPr txBox="1">
              <a:spLocks noChangeArrowheads="1"/>
            </p:cNvSpPr>
            <p:nvPr/>
          </p:nvSpPr>
          <p:spPr bwMode="auto">
            <a:xfrm>
              <a:off x="4004" y="1813"/>
              <a:ext cx="1201" cy="344"/>
            </a:xfrm>
            <a:prstGeom prst="rect">
              <a:avLst/>
            </a:prstGeom>
            <a:noFill/>
            <a:ln w="9525">
              <a:solidFill>
                <a:schemeClr val="tx1"/>
              </a:solidFill>
              <a:miter lim="800000"/>
              <a:headEnd/>
              <a:tailEnd/>
            </a:ln>
          </p:spPr>
          <p:txBody>
            <a:bodyPr wrap="none">
              <a:prstTxWarp prst="textNoShape">
                <a:avLst/>
              </a:prstTxWarp>
              <a:spAutoFit/>
            </a:bodyPr>
            <a:lstStyle/>
            <a:p>
              <a:pPr algn="l">
                <a:buFont typeface="Symbol" pitchFamily="-109" charset="2"/>
                <a:buNone/>
              </a:pPr>
              <a:r>
                <a:rPr lang="en-US" sz="1600" b="0" dirty="0">
                  <a:latin typeface="Symbol" pitchFamily="-109" charset="2"/>
                </a:rPr>
                <a:t>2x</a:t>
              </a:r>
              <a:r>
                <a:rPr lang="en-US" sz="1600" b="0" dirty="0">
                  <a:latin typeface="Comic Sans MS" pitchFamily="-109" charset="0"/>
                </a:rPr>
                <a:t> – </a:t>
              </a:r>
              <a:r>
                <a:rPr lang="en-US" sz="1600" b="0" dirty="0">
                  <a:latin typeface="Arial" pitchFamily="-109" charset="0"/>
                </a:rPr>
                <a:t>longitudinal </a:t>
              </a:r>
            </a:p>
            <a:p>
              <a:pPr algn="l">
                <a:buFont typeface="Symbol" pitchFamily="-109" charset="2"/>
                <a:buNone/>
              </a:pPr>
              <a:r>
                <a:rPr lang="en-US" sz="1600" b="0" dirty="0">
                  <a:latin typeface="Arial" pitchFamily="-109" charset="0"/>
                </a:rPr>
                <a:t>momentum transfer</a:t>
              </a:r>
            </a:p>
          </p:txBody>
        </p:sp>
        <p:sp>
          <p:nvSpPr>
            <p:cNvPr id="18459" name="Text Box 41"/>
            <p:cNvSpPr txBox="1">
              <a:spLocks noChangeArrowheads="1"/>
            </p:cNvSpPr>
            <p:nvPr/>
          </p:nvSpPr>
          <p:spPr bwMode="auto">
            <a:xfrm>
              <a:off x="3970" y="1351"/>
              <a:ext cx="1314" cy="344"/>
            </a:xfrm>
            <a:prstGeom prst="rect">
              <a:avLst/>
            </a:prstGeom>
            <a:noFill/>
            <a:ln w="9525">
              <a:solidFill>
                <a:schemeClr val="tx1"/>
              </a:solidFill>
              <a:miter lim="800000"/>
              <a:headEnd/>
              <a:tailEnd/>
            </a:ln>
          </p:spPr>
          <p:txBody>
            <a:bodyPr>
              <a:prstTxWarp prst="textNoShape">
                <a:avLst/>
              </a:prstTxWarp>
              <a:spAutoFit/>
            </a:bodyPr>
            <a:lstStyle/>
            <a:p>
              <a:pPr algn="l"/>
              <a:r>
                <a:rPr lang="en-US" sz="1600" b="0" dirty="0" err="1">
                  <a:latin typeface="Comic Sans MS" pitchFamily="-109" charset="0"/>
                </a:rPr>
                <a:t>x</a:t>
              </a:r>
              <a:r>
                <a:rPr lang="en-US" sz="1600" b="0" dirty="0">
                  <a:latin typeface="Comic Sans MS" pitchFamily="-109" charset="0"/>
                </a:rPr>
                <a:t> – </a:t>
              </a:r>
              <a:r>
                <a:rPr lang="en-US" sz="1600" b="0" dirty="0">
                  <a:latin typeface="Arial" pitchFamily="-109" charset="0"/>
                </a:rPr>
                <a:t>longitudinal quark</a:t>
              </a:r>
            </a:p>
            <a:p>
              <a:pPr algn="l"/>
              <a:r>
                <a:rPr lang="en-US" sz="1600" b="0" dirty="0">
                  <a:latin typeface="Arial" pitchFamily="-109" charset="0"/>
                </a:rPr>
                <a:t> momentum fraction</a:t>
              </a:r>
            </a:p>
          </p:txBody>
        </p:sp>
        <p:grpSp>
          <p:nvGrpSpPr>
            <p:cNvPr id="4" name="Group 43"/>
            <p:cNvGrpSpPr>
              <a:grpSpLocks/>
            </p:cNvGrpSpPr>
            <p:nvPr/>
          </p:nvGrpSpPr>
          <p:grpSpPr bwMode="auto">
            <a:xfrm>
              <a:off x="3879" y="2323"/>
              <a:ext cx="1358" cy="489"/>
              <a:chOff x="3916" y="2304"/>
              <a:chExt cx="1358" cy="489"/>
            </a:xfrm>
          </p:grpSpPr>
          <p:sp>
            <p:nvSpPr>
              <p:cNvPr id="18464" name="Text Box 44"/>
              <p:cNvSpPr txBox="1">
                <a:spLocks noChangeArrowheads="1"/>
              </p:cNvSpPr>
              <p:nvPr/>
            </p:nvSpPr>
            <p:spPr bwMode="auto">
              <a:xfrm>
                <a:off x="3916" y="2304"/>
                <a:ext cx="1358" cy="489"/>
              </a:xfrm>
              <a:prstGeom prst="rect">
                <a:avLst/>
              </a:prstGeom>
              <a:noFill/>
              <a:ln w="9525">
                <a:solidFill>
                  <a:schemeClr val="tx1"/>
                </a:solidFill>
                <a:miter lim="800000"/>
                <a:headEnd/>
                <a:tailEnd/>
              </a:ln>
            </p:spPr>
            <p:txBody>
              <a:bodyPr wrap="square">
                <a:prstTxWarp prst="textNoShape">
                  <a:avLst/>
                </a:prstTxWarp>
                <a:spAutoFit/>
              </a:bodyPr>
              <a:lstStyle/>
              <a:p>
                <a:pPr algn="l">
                  <a:buFont typeface="Symbol" pitchFamily="-109" charset="2"/>
                  <a:buNone/>
                </a:pPr>
                <a:r>
                  <a:rPr lang="en-US" sz="1600" b="0" dirty="0">
                    <a:latin typeface="Comic Sans MS" pitchFamily="-109" charset="0"/>
                  </a:rPr>
                  <a:t>–</a:t>
                </a:r>
                <a:r>
                  <a:rPr lang="en-US" sz="1600" b="0" dirty="0" err="1">
                    <a:latin typeface="Arial" pitchFamily="-109" charset="0"/>
                  </a:rPr>
                  <a:t>t</a:t>
                </a:r>
                <a:r>
                  <a:rPr lang="en-US" sz="1600" b="0" dirty="0">
                    <a:latin typeface="Comic Sans MS" pitchFamily="-109" charset="0"/>
                  </a:rPr>
                  <a:t> – </a:t>
                </a:r>
                <a:r>
                  <a:rPr lang="en-US" sz="1600" b="0" dirty="0">
                    <a:latin typeface="Arial" pitchFamily="-109" charset="0"/>
                  </a:rPr>
                  <a:t>Fourier conjugate</a:t>
                </a:r>
              </a:p>
              <a:p>
                <a:pPr algn="l">
                  <a:buFont typeface="Symbol" pitchFamily="-109" charset="2"/>
                  <a:buNone/>
                </a:pPr>
                <a:r>
                  <a:rPr lang="en-US" sz="1600" b="0" dirty="0">
                    <a:latin typeface="Arial" pitchFamily="-109" charset="0"/>
                  </a:rPr>
                  <a:t>to transverse impact </a:t>
                </a:r>
              </a:p>
              <a:p>
                <a:pPr algn="l">
                  <a:buFont typeface="Symbol" pitchFamily="-109" charset="2"/>
                  <a:buNone/>
                </a:pPr>
                <a:r>
                  <a:rPr lang="en-US" sz="1600" b="0" dirty="0">
                    <a:latin typeface="Arial" pitchFamily="-109" charset="0"/>
                  </a:rPr>
                  <a:t>parameter  </a:t>
                </a:r>
              </a:p>
            </p:txBody>
          </p:sp>
          <p:grpSp>
            <p:nvGrpSpPr>
              <p:cNvPr id="5" name="Group 45"/>
              <p:cNvGrpSpPr>
                <a:grpSpLocks/>
              </p:cNvGrpSpPr>
              <p:nvPr/>
            </p:nvGrpSpPr>
            <p:grpSpPr bwMode="auto">
              <a:xfrm>
                <a:off x="3936" y="2352"/>
                <a:ext cx="192" cy="144"/>
                <a:chOff x="480" y="3360"/>
                <a:chExt cx="336" cy="144"/>
              </a:xfrm>
            </p:grpSpPr>
            <p:sp>
              <p:nvSpPr>
                <p:cNvPr id="18466" name="Line 46"/>
                <p:cNvSpPr>
                  <a:spLocks noChangeShapeType="1"/>
                </p:cNvSpPr>
                <p:nvPr/>
              </p:nvSpPr>
              <p:spPr bwMode="auto">
                <a:xfrm>
                  <a:off x="480" y="3408"/>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8467" name="Line 47"/>
                <p:cNvSpPr>
                  <a:spLocks noChangeShapeType="1"/>
                </p:cNvSpPr>
                <p:nvPr/>
              </p:nvSpPr>
              <p:spPr bwMode="auto">
                <a:xfrm flipH="1">
                  <a:off x="524" y="3360"/>
                  <a:ext cx="96" cy="144"/>
                </a:xfrm>
                <a:prstGeom prst="line">
                  <a:avLst/>
                </a:prstGeom>
                <a:noFill/>
                <a:ln w="9525">
                  <a:solidFill>
                    <a:schemeClr val="tx1"/>
                  </a:solidFill>
                  <a:round/>
                  <a:headEnd/>
                  <a:tailEnd/>
                </a:ln>
              </p:spPr>
              <p:txBody>
                <a:bodyPr>
                  <a:prstTxWarp prst="textNoShape">
                    <a:avLst/>
                  </a:prstTxWarp>
                </a:bodyPr>
                <a:lstStyle/>
                <a:p>
                  <a:endParaRPr lang="en-US"/>
                </a:p>
              </p:txBody>
            </p:sp>
            <p:sp>
              <p:nvSpPr>
                <p:cNvPr id="18468" name="Line 48"/>
                <p:cNvSpPr>
                  <a:spLocks noChangeShapeType="1"/>
                </p:cNvSpPr>
                <p:nvPr/>
              </p:nvSpPr>
              <p:spPr bwMode="auto">
                <a:xfrm>
                  <a:off x="624" y="3360"/>
                  <a:ext cx="192" cy="0"/>
                </a:xfrm>
                <a:prstGeom prst="line">
                  <a:avLst/>
                </a:prstGeom>
                <a:noFill/>
                <a:ln w="9525">
                  <a:solidFill>
                    <a:schemeClr val="tx1"/>
                  </a:solidFill>
                  <a:round/>
                  <a:headEnd/>
                  <a:tailEnd/>
                </a:ln>
              </p:spPr>
              <p:txBody>
                <a:bodyPr>
                  <a:prstTxWarp prst="textNoShape">
                    <a:avLst/>
                  </a:prstTxWarp>
                </a:bodyPr>
                <a:lstStyle/>
                <a:p>
                  <a:endParaRPr lang="en-US"/>
                </a:p>
              </p:txBody>
            </p:sp>
          </p:grpSp>
        </p:grpSp>
        <p:sp>
          <p:nvSpPr>
            <p:cNvPr id="18461" name="Rectangle 49"/>
            <p:cNvSpPr>
              <a:spLocks noChangeArrowheads="1"/>
            </p:cNvSpPr>
            <p:nvPr/>
          </p:nvSpPr>
          <p:spPr bwMode="auto">
            <a:xfrm>
              <a:off x="3035" y="1339"/>
              <a:ext cx="229" cy="31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18462" name="Text Box 50"/>
            <p:cNvSpPr txBox="1">
              <a:spLocks noChangeArrowheads="1"/>
            </p:cNvSpPr>
            <p:nvPr/>
          </p:nvSpPr>
          <p:spPr bwMode="auto">
            <a:xfrm>
              <a:off x="3035" y="1259"/>
              <a:ext cx="216" cy="344"/>
            </a:xfrm>
            <a:prstGeom prst="rect">
              <a:avLst/>
            </a:prstGeom>
            <a:noFill/>
            <a:ln w="9525">
              <a:noFill/>
              <a:miter lim="800000"/>
              <a:headEnd/>
              <a:tailEnd/>
            </a:ln>
          </p:spPr>
          <p:txBody>
            <a:bodyPr wrap="none">
              <a:prstTxWarp prst="textNoShape">
                <a:avLst/>
              </a:prstTxWarp>
              <a:spAutoFit/>
            </a:bodyPr>
            <a:lstStyle/>
            <a:p>
              <a:r>
                <a:rPr lang="en-US">
                  <a:solidFill>
                    <a:srgbClr val="C00000"/>
                  </a:solidFill>
                  <a:latin typeface="Symbol" pitchFamily="-109" charset="2"/>
                </a:rPr>
                <a:t>g</a:t>
              </a:r>
              <a:endParaRPr lang="en-US">
                <a:solidFill>
                  <a:srgbClr val="C00000"/>
                </a:solidFill>
                <a:latin typeface="Tahoma" pitchFamily="-109" charset="0"/>
              </a:endParaRPr>
            </a:p>
          </p:txBody>
        </p:sp>
        <p:sp>
          <p:nvSpPr>
            <p:cNvPr id="18463" name="Line 51"/>
            <p:cNvSpPr>
              <a:spLocks noChangeShapeType="1"/>
            </p:cNvSpPr>
            <p:nvPr/>
          </p:nvSpPr>
          <p:spPr bwMode="auto">
            <a:xfrm>
              <a:off x="1440" y="1843"/>
              <a:ext cx="1632"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Oval 5"/>
          <p:cNvSpPr/>
          <p:nvPr/>
        </p:nvSpPr>
        <p:spPr bwMode="auto">
          <a:xfrm>
            <a:off x="6906584" y="1532586"/>
            <a:ext cx="1878013" cy="488302"/>
          </a:xfrm>
          <a:prstGeom prst="ellipse">
            <a:avLst/>
          </a:prstGeom>
          <a:solidFill>
            <a:schemeClr val="accent2">
              <a:lumMod val="20000"/>
              <a:lumOff val="80000"/>
            </a:schemeClr>
          </a:solidFill>
          <a:ln w="28575" cap="flat" cmpd="sng" algn="ctr">
            <a:solidFill>
              <a:schemeClr val="accent2">
                <a:lumMod val="75000"/>
              </a:schemeClr>
            </a:solidFill>
            <a:prstDash val="solid"/>
            <a:round/>
            <a:headEnd type="none" w="med" len="med"/>
            <a:tailEnd type="none" w="med" len="med"/>
          </a:ln>
          <a:effectLst/>
        </p:spPr>
        <p:txBody>
          <a:bodyPr/>
          <a:lstStyle/>
          <a:p>
            <a:pPr algn="ctr" eaLnBrk="0" hangingPunct="0">
              <a:defRPr/>
            </a:pPr>
            <a:endParaRPr lang="en-US"/>
          </a:p>
        </p:txBody>
      </p:sp>
      <p:sp>
        <p:nvSpPr>
          <p:cNvPr id="4" name="TextBox 3"/>
          <p:cNvSpPr txBox="1">
            <a:spLocks noChangeArrowheads="1"/>
          </p:cNvSpPr>
          <p:nvPr/>
        </p:nvSpPr>
        <p:spPr bwMode="auto">
          <a:xfrm>
            <a:off x="5808372" y="1098183"/>
            <a:ext cx="3335628" cy="3416320"/>
          </a:xfrm>
          <a:prstGeom prst="rect">
            <a:avLst/>
          </a:prstGeom>
          <a:noFill/>
          <a:ln w="9525">
            <a:noFill/>
            <a:miter lim="800000"/>
            <a:headEnd/>
            <a:tailEnd/>
          </a:ln>
        </p:spPr>
        <p:txBody>
          <a:bodyPr wrap="square">
            <a:spAutoFit/>
          </a:bodyPr>
          <a:lstStyle/>
          <a:p>
            <a:pPr marL="1028700" lvl="2" indent="-228600">
              <a:spcBef>
                <a:spcPct val="50000"/>
              </a:spcBef>
              <a:buSzPct val="100000"/>
              <a:defRPr/>
            </a:pPr>
            <a:r>
              <a:rPr lang="en-US" sz="1200" dirty="0">
                <a:solidFill>
                  <a:srgbClr val="008000"/>
                </a:solidFill>
                <a:latin typeface="Arial" pitchFamily="34" charset="0"/>
              </a:rPr>
              <a:t>Two short parasitic installation periods in FY10</a:t>
            </a:r>
          </a:p>
          <a:p>
            <a:pPr marL="1028700" lvl="2" indent="-228600">
              <a:spcBef>
                <a:spcPct val="50000"/>
              </a:spcBef>
              <a:buSzPct val="100000"/>
              <a:defRPr/>
            </a:pPr>
            <a:r>
              <a:rPr lang="en-US" sz="1200" dirty="0">
                <a:solidFill>
                  <a:srgbClr val="008000"/>
                </a:solidFill>
                <a:latin typeface="Arial" pitchFamily="34" charset="0"/>
              </a:rPr>
              <a:t>6-month installation                </a:t>
            </a:r>
          </a:p>
          <a:p>
            <a:pPr marL="1028700" lvl="2" indent="-228600">
              <a:spcBef>
                <a:spcPts val="0"/>
              </a:spcBef>
              <a:buSzPct val="100000"/>
              <a:defRPr/>
            </a:pPr>
            <a:r>
              <a:rPr lang="en-US" sz="1200" dirty="0">
                <a:solidFill>
                  <a:srgbClr val="008000"/>
                </a:solidFill>
                <a:latin typeface="Arial" pitchFamily="34" charset="0"/>
              </a:rPr>
              <a:t>	May-Oct 2011</a:t>
            </a:r>
          </a:p>
          <a:p>
            <a:pPr marL="1028700" lvl="2" indent="-228600">
              <a:spcBef>
                <a:spcPct val="50000"/>
              </a:spcBef>
              <a:buSzPct val="100000"/>
              <a:defRPr/>
            </a:pPr>
            <a:r>
              <a:rPr lang="en-US" sz="1200" dirty="0">
                <a:solidFill>
                  <a:srgbClr val="008000"/>
                </a:solidFill>
                <a:latin typeface="Arial" pitchFamily="34" charset="0"/>
              </a:rPr>
              <a:t>12-month installation              </a:t>
            </a:r>
          </a:p>
          <a:p>
            <a:pPr marL="1028700" lvl="2" indent="-228600">
              <a:spcBef>
                <a:spcPts val="0"/>
              </a:spcBef>
              <a:buSzPct val="100000"/>
              <a:defRPr/>
            </a:pPr>
            <a:r>
              <a:rPr lang="en-US" sz="1200" dirty="0">
                <a:solidFill>
                  <a:srgbClr val="008000"/>
                </a:solidFill>
                <a:latin typeface="Arial" pitchFamily="34" charset="0"/>
              </a:rPr>
              <a:t>	May 2012-May 2013</a:t>
            </a:r>
          </a:p>
          <a:p>
            <a:pPr marL="1028700" lvl="2" indent="-228600">
              <a:spcBef>
                <a:spcPct val="50000"/>
              </a:spcBef>
              <a:buSzPct val="100000"/>
              <a:defRPr/>
            </a:pPr>
            <a:endParaRPr lang="en-US" sz="800" dirty="0">
              <a:solidFill>
                <a:srgbClr val="008000"/>
              </a:solidFill>
              <a:latin typeface="Arial" pitchFamily="34" charset="0"/>
            </a:endParaRPr>
          </a:p>
          <a:p>
            <a:pPr marL="1028700" lvl="2" indent="-228600">
              <a:spcBef>
                <a:spcPts val="0"/>
              </a:spcBef>
              <a:buSzPct val="100000"/>
              <a:defRPr/>
            </a:pPr>
            <a:r>
              <a:rPr lang="en-US" sz="1200" dirty="0">
                <a:solidFill>
                  <a:srgbClr val="008000"/>
                </a:solidFill>
                <a:latin typeface="Arial" pitchFamily="34" charset="0"/>
              </a:rPr>
              <a:t>Hall A commissioning start </a:t>
            </a:r>
            <a:r>
              <a:rPr lang="en-US" sz="1200" dirty="0">
                <a:latin typeface="Arial" pitchFamily="34" charset="0"/>
              </a:rPr>
              <a:t>October 2013</a:t>
            </a:r>
          </a:p>
          <a:p>
            <a:pPr marL="1028700" lvl="2" indent="-228600">
              <a:spcBef>
                <a:spcPct val="50000"/>
              </a:spcBef>
              <a:buSzPct val="100000"/>
              <a:defRPr/>
            </a:pPr>
            <a:r>
              <a:rPr lang="en-US" sz="1200" dirty="0">
                <a:solidFill>
                  <a:srgbClr val="008000"/>
                </a:solidFill>
                <a:latin typeface="Arial" pitchFamily="34" charset="0"/>
              </a:rPr>
              <a:t>Hall D commissioning start  </a:t>
            </a:r>
          </a:p>
          <a:p>
            <a:pPr marL="1028700" lvl="2" indent="-228600">
              <a:spcBef>
                <a:spcPts val="0"/>
              </a:spcBef>
              <a:buSzPct val="100000"/>
              <a:defRPr/>
            </a:pPr>
            <a:r>
              <a:rPr lang="en-US" sz="1200" dirty="0">
                <a:solidFill>
                  <a:srgbClr val="008000"/>
                </a:solidFill>
                <a:latin typeface="Arial" pitchFamily="34" charset="0"/>
              </a:rPr>
              <a:t>	</a:t>
            </a:r>
            <a:r>
              <a:rPr lang="en-US" sz="1200" dirty="0">
                <a:latin typeface="Arial" pitchFamily="34" charset="0"/>
              </a:rPr>
              <a:t>April 2014</a:t>
            </a:r>
          </a:p>
          <a:p>
            <a:pPr marL="1028700" lvl="2" indent="-228600">
              <a:spcBef>
                <a:spcPct val="50000"/>
              </a:spcBef>
              <a:buSzPct val="100000"/>
              <a:defRPr/>
            </a:pPr>
            <a:r>
              <a:rPr lang="en-US" sz="1200" dirty="0">
                <a:solidFill>
                  <a:srgbClr val="008000"/>
                </a:solidFill>
                <a:latin typeface="Arial" pitchFamily="34" charset="0"/>
              </a:rPr>
              <a:t>Halls B &amp; C commissioning start </a:t>
            </a:r>
            <a:r>
              <a:rPr lang="en-US" sz="1200" dirty="0">
                <a:latin typeface="Arial" pitchFamily="34" charset="0"/>
              </a:rPr>
              <a:t>October 2014</a:t>
            </a:r>
          </a:p>
          <a:p>
            <a:pPr marL="1028700" lvl="2" indent="-228600">
              <a:spcBef>
                <a:spcPct val="50000"/>
              </a:spcBef>
              <a:buSzPct val="100000"/>
              <a:defRPr/>
            </a:pPr>
            <a:endParaRPr lang="en-US" sz="800" dirty="0">
              <a:solidFill>
                <a:srgbClr val="008000"/>
              </a:solidFill>
              <a:latin typeface="Arial" pitchFamily="34" charset="0"/>
            </a:endParaRPr>
          </a:p>
          <a:p>
            <a:pPr marL="1028700" lvl="2" indent="-228600">
              <a:spcBef>
                <a:spcPts val="0"/>
              </a:spcBef>
              <a:buSzPct val="100000"/>
              <a:defRPr/>
            </a:pPr>
            <a:r>
              <a:rPr lang="en-US" sz="1200" dirty="0">
                <a:solidFill>
                  <a:srgbClr val="008000"/>
                </a:solidFill>
                <a:latin typeface="Arial" pitchFamily="34" charset="0"/>
              </a:rPr>
              <a:t>Project Completion June 2015</a:t>
            </a:r>
          </a:p>
          <a:p>
            <a:pPr>
              <a:defRPr/>
            </a:pPr>
            <a:endParaRPr lang="en-US" sz="1200" dirty="0">
              <a:solidFill>
                <a:srgbClr val="008000"/>
              </a:solidFill>
              <a:latin typeface="Arial" pitchFamily="34" charset="0"/>
            </a:endParaRPr>
          </a:p>
        </p:txBody>
      </p:sp>
      <p:sp>
        <p:nvSpPr>
          <p:cNvPr id="81923" name="Rectangle 2"/>
          <p:cNvSpPr>
            <a:spLocks noGrp="1" noChangeArrowheads="1"/>
          </p:cNvSpPr>
          <p:nvPr>
            <p:ph type="title"/>
          </p:nvPr>
        </p:nvSpPr>
        <p:spPr>
          <a:xfrm>
            <a:off x="685800" y="0"/>
            <a:ext cx="7772400" cy="762000"/>
          </a:xfrm>
        </p:spPr>
        <p:txBody>
          <a:bodyPr/>
          <a:lstStyle/>
          <a:p>
            <a:r>
              <a:rPr lang="en-US" smtClean="0"/>
              <a:t>12 GeV Upgrade Project Schedule</a:t>
            </a:r>
          </a:p>
        </p:txBody>
      </p:sp>
      <p:pic>
        <p:nvPicPr>
          <p:cNvPr id="1026" name="Picture 2"/>
          <p:cNvPicPr>
            <a:picLocks noChangeAspect="1" noChangeArrowheads="1"/>
          </p:cNvPicPr>
          <p:nvPr/>
        </p:nvPicPr>
        <p:blipFill>
          <a:blip r:embed="rId3" cstate="print"/>
          <a:srcRect/>
          <a:stretch>
            <a:fillRect/>
          </a:stretch>
        </p:blipFill>
        <p:spPr bwMode="auto">
          <a:xfrm>
            <a:off x="1" y="749524"/>
            <a:ext cx="6697014" cy="5475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140238" y="-117700"/>
            <a:ext cx="4898583" cy="1077218"/>
          </a:xfrm>
          <a:prstGeom prst="rect">
            <a:avLst/>
          </a:prstGeom>
          <a:noFill/>
          <a:ln w="9525">
            <a:noFill/>
            <a:miter lim="800000"/>
            <a:headEnd/>
            <a:tailEnd/>
          </a:ln>
        </p:spPr>
        <p:txBody>
          <a:bodyPr wrap="square">
            <a:prstTxWarp prst="textNoShape">
              <a:avLst/>
            </a:prstTxWarp>
            <a:spAutoFit/>
          </a:bodyPr>
          <a:lstStyle/>
          <a:p>
            <a:pPr eaLnBrk="1" hangingPunct="1"/>
            <a:r>
              <a:rPr lang="en-US" sz="3200" i="1" dirty="0" smtClean="0">
                <a:solidFill>
                  <a:srgbClr val="0000FF"/>
                </a:solidFill>
                <a:latin typeface="Arial"/>
                <a:cs typeface="Arial"/>
              </a:rPr>
              <a:t>CLAS </a:t>
            </a:r>
            <a:r>
              <a:rPr lang="en-US" sz="3200" i="1" dirty="0" smtClean="0">
                <a:solidFill>
                  <a:schemeClr val="bg1"/>
                </a:solidFill>
                <a:latin typeface="Arial"/>
                <a:cs typeface="Arial"/>
              </a:rPr>
              <a:t>Collaboration</a:t>
            </a:r>
            <a:r>
              <a:rPr lang="en-US" sz="3200" i="1" dirty="0" smtClean="0">
                <a:solidFill>
                  <a:srgbClr val="0000FF"/>
                </a:solidFill>
                <a:latin typeface="Arial"/>
                <a:cs typeface="Arial"/>
              </a:rPr>
              <a:t> </a:t>
            </a:r>
            <a:r>
              <a:rPr lang="en-US" sz="3200" i="1" dirty="0" err="1" smtClean="0">
                <a:solidFill>
                  <a:srgbClr val="0000FF"/>
                </a:solidFill>
                <a:latin typeface="Arial"/>
                <a:cs typeface="Arial"/>
              </a:rPr>
              <a:t>Collaborai</a:t>
            </a:r>
            <a:r>
              <a:rPr lang="en-US" sz="3200" i="1" dirty="0" smtClean="0">
                <a:solidFill>
                  <a:srgbClr val="FF0000"/>
                </a:solidFill>
              </a:rPr>
              <a:t> </a:t>
            </a:r>
            <a:r>
              <a:rPr lang="en-US" sz="3200" i="1" dirty="0">
                <a:solidFill>
                  <a:srgbClr val="FF0000"/>
                </a:solidFill>
              </a:rPr>
              <a:t>Collaboration</a:t>
            </a:r>
          </a:p>
        </p:txBody>
      </p:sp>
      <p:grpSp>
        <p:nvGrpSpPr>
          <p:cNvPr id="2" name="Group 6"/>
          <p:cNvGrpSpPr>
            <a:grpSpLocks/>
          </p:cNvGrpSpPr>
          <p:nvPr/>
        </p:nvGrpSpPr>
        <p:grpSpPr bwMode="auto">
          <a:xfrm>
            <a:off x="152400" y="408124"/>
            <a:ext cx="8610600" cy="4359275"/>
            <a:chOff x="96" y="480"/>
            <a:chExt cx="5424" cy="2746"/>
          </a:xfrm>
        </p:grpSpPr>
        <p:pic>
          <p:nvPicPr>
            <p:cNvPr id="43020" name="Picture 7" descr="2001world-cia2"/>
            <p:cNvPicPr>
              <a:picLocks noChangeAspect="1" noChangeArrowheads="1"/>
            </p:cNvPicPr>
            <p:nvPr/>
          </p:nvPicPr>
          <p:blipFill>
            <a:blip r:embed="rId2" cstate="print"/>
            <a:srcRect/>
            <a:stretch>
              <a:fillRect/>
            </a:stretch>
          </p:blipFill>
          <p:spPr bwMode="auto">
            <a:xfrm>
              <a:off x="96" y="480"/>
              <a:ext cx="5424" cy="2746"/>
            </a:xfrm>
            <a:prstGeom prst="rect">
              <a:avLst/>
            </a:prstGeom>
            <a:noFill/>
            <a:ln w="9525">
              <a:noFill/>
              <a:miter lim="800000"/>
              <a:headEnd/>
              <a:tailEnd/>
            </a:ln>
          </p:spPr>
        </p:pic>
        <p:pic>
          <p:nvPicPr>
            <p:cNvPr id="43021" name="Picture 8" descr="france_images"/>
            <p:cNvPicPr>
              <a:picLocks noChangeAspect="1" noChangeArrowheads="1"/>
            </p:cNvPicPr>
            <p:nvPr/>
          </p:nvPicPr>
          <p:blipFill>
            <a:blip r:embed="rId3" cstate="print"/>
            <a:srcRect/>
            <a:stretch>
              <a:fillRect/>
            </a:stretch>
          </p:blipFill>
          <p:spPr bwMode="auto">
            <a:xfrm>
              <a:off x="2490" y="1002"/>
              <a:ext cx="150" cy="102"/>
            </a:xfrm>
            <a:prstGeom prst="rect">
              <a:avLst/>
            </a:prstGeom>
            <a:noFill/>
            <a:ln w="9525">
              <a:noFill/>
              <a:miter lim="800000"/>
              <a:headEnd/>
              <a:tailEnd/>
            </a:ln>
          </p:spPr>
        </p:pic>
        <p:pic>
          <p:nvPicPr>
            <p:cNvPr id="43022" name="Picture 9" descr="italy_flag"/>
            <p:cNvPicPr preferRelativeResize="0">
              <a:picLocks noChangeArrowheads="1"/>
            </p:cNvPicPr>
            <p:nvPr/>
          </p:nvPicPr>
          <p:blipFill>
            <a:blip r:embed="rId4" cstate="print"/>
            <a:srcRect/>
            <a:stretch>
              <a:fillRect/>
            </a:stretch>
          </p:blipFill>
          <p:spPr bwMode="auto">
            <a:xfrm>
              <a:off x="2880" y="1090"/>
              <a:ext cx="150" cy="95"/>
            </a:xfrm>
            <a:prstGeom prst="rect">
              <a:avLst/>
            </a:prstGeom>
            <a:noFill/>
            <a:ln w="9525">
              <a:noFill/>
              <a:miter lim="800000"/>
              <a:headEnd/>
              <a:tailEnd/>
            </a:ln>
          </p:spPr>
        </p:pic>
        <p:pic>
          <p:nvPicPr>
            <p:cNvPr id="43023" name="Picture 10" descr="russia_flag"/>
            <p:cNvPicPr preferRelativeResize="0">
              <a:picLocks noChangeArrowheads="1"/>
            </p:cNvPicPr>
            <p:nvPr/>
          </p:nvPicPr>
          <p:blipFill>
            <a:blip r:embed="rId5" cstate="print"/>
            <a:srcRect/>
            <a:stretch>
              <a:fillRect/>
            </a:stretch>
          </p:blipFill>
          <p:spPr bwMode="auto">
            <a:xfrm>
              <a:off x="3120" y="768"/>
              <a:ext cx="150" cy="102"/>
            </a:xfrm>
            <a:prstGeom prst="rect">
              <a:avLst/>
            </a:prstGeom>
            <a:noFill/>
            <a:ln w="9525">
              <a:noFill/>
              <a:miter lim="800000"/>
              <a:headEnd/>
              <a:tailEnd/>
            </a:ln>
          </p:spPr>
        </p:pic>
        <p:pic>
          <p:nvPicPr>
            <p:cNvPr id="43024" name="Picture 11" descr="german_flag"/>
            <p:cNvPicPr preferRelativeResize="0">
              <a:picLocks noChangeAspect="1" noChangeArrowheads="1"/>
            </p:cNvPicPr>
            <p:nvPr/>
          </p:nvPicPr>
          <p:blipFill>
            <a:blip r:embed="rId6" cstate="print"/>
            <a:srcRect/>
            <a:stretch>
              <a:fillRect/>
            </a:stretch>
          </p:blipFill>
          <p:spPr bwMode="auto">
            <a:xfrm>
              <a:off x="2761" y="943"/>
              <a:ext cx="122" cy="83"/>
            </a:xfrm>
            <a:prstGeom prst="rect">
              <a:avLst/>
            </a:prstGeom>
            <a:noFill/>
            <a:ln w="9525">
              <a:noFill/>
              <a:miter lim="800000"/>
              <a:headEnd/>
              <a:tailEnd/>
            </a:ln>
          </p:spPr>
        </p:pic>
        <p:pic>
          <p:nvPicPr>
            <p:cNvPr id="43025" name="Picture 12" descr="usa_flag"/>
            <p:cNvPicPr preferRelativeResize="0">
              <a:picLocks noChangeArrowheads="1"/>
            </p:cNvPicPr>
            <p:nvPr/>
          </p:nvPicPr>
          <p:blipFill>
            <a:blip r:embed="rId7" cstate="print"/>
            <a:srcRect/>
            <a:stretch>
              <a:fillRect/>
            </a:stretch>
          </p:blipFill>
          <p:spPr bwMode="auto">
            <a:xfrm>
              <a:off x="1212" y="1228"/>
              <a:ext cx="150" cy="102"/>
            </a:xfrm>
            <a:prstGeom prst="rect">
              <a:avLst/>
            </a:prstGeom>
            <a:noFill/>
            <a:ln w="9525">
              <a:noFill/>
              <a:miter lim="800000"/>
              <a:headEnd/>
              <a:tailEnd/>
            </a:ln>
          </p:spPr>
        </p:pic>
        <p:pic>
          <p:nvPicPr>
            <p:cNvPr id="43026" name="Picture 13" descr="armenia_flag"/>
            <p:cNvPicPr preferRelativeResize="0">
              <a:picLocks noChangeArrowheads="1"/>
            </p:cNvPicPr>
            <p:nvPr/>
          </p:nvPicPr>
          <p:blipFill>
            <a:blip r:embed="rId8" cstate="print"/>
            <a:srcRect/>
            <a:stretch>
              <a:fillRect/>
            </a:stretch>
          </p:blipFill>
          <p:spPr bwMode="auto">
            <a:xfrm>
              <a:off x="3216" y="1008"/>
              <a:ext cx="150" cy="102"/>
            </a:xfrm>
            <a:prstGeom prst="rect">
              <a:avLst/>
            </a:prstGeom>
            <a:noFill/>
            <a:ln w="9525">
              <a:noFill/>
              <a:miter lim="800000"/>
              <a:headEnd/>
              <a:tailEnd/>
            </a:ln>
          </p:spPr>
        </p:pic>
        <p:pic>
          <p:nvPicPr>
            <p:cNvPr id="43027" name="Picture 14" descr="morocco_flag"/>
            <p:cNvPicPr preferRelativeResize="0">
              <a:picLocks noChangeAspect="1" noChangeArrowheads="1"/>
            </p:cNvPicPr>
            <p:nvPr/>
          </p:nvPicPr>
          <p:blipFill>
            <a:blip r:embed="rId9" cstate="print"/>
            <a:srcRect/>
            <a:stretch>
              <a:fillRect/>
            </a:stretch>
          </p:blipFill>
          <p:spPr bwMode="auto">
            <a:xfrm>
              <a:off x="2496" y="1248"/>
              <a:ext cx="125" cy="85"/>
            </a:xfrm>
            <a:prstGeom prst="rect">
              <a:avLst/>
            </a:prstGeom>
            <a:noFill/>
            <a:ln w="9525">
              <a:noFill/>
              <a:miter lim="800000"/>
              <a:headEnd/>
              <a:tailEnd/>
            </a:ln>
          </p:spPr>
        </p:pic>
        <p:pic>
          <p:nvPicPr>
            <p:cNvPr id="43028" name="Picture 15" descr="brasil_flag"/>
            <p:cNvPicPr preferRelativeResize="0">
              <a:picLocks noChangeAspect="1" noChangeArrowheads="1"/>
            </p:cNvPicPr>
            <p:nvPr/>
          </p:nvPicPr>
          <p:blipFill>
            <a:blip r:embed="rId10" cstate="print"/>
            <a:srcRect/>
            <a:stretch>
              <a:fillRect/>
            </a:stretch>
          </p:blipFill>
          <p:spPr bwMode="auto">
            <a:xfrm>
              <a:off x="1824" y="1872"/>
              <a:ext cx="122" cy="90"/>
            </a:xfrm>
            <a:prstGeom prst="rect">
              <a:avLst/>
            </a:prstGeom>
            <a:noFill/>
            <a:ln w="9525">
              <a:noFill/>
              <a:miter lim="800000"/>
              <a:headEnd/>
              <a:tailEnd/>
            </a:ln>
          </p:spPr>
        </p:pic>
        <p:pic>
          <p:nvPicPr>
            <p:cNvPr id="43029" name="Picture 16" descr="ukraine_flag"/>
            <p:cNvPicPr preferRelativeResize="0">
              <a:picLocks noChangeAspect="1" noChangeArrowheads="1"/>
            </p:cNvPicPr>
            <p:nvPr/>
          </p:nvPicPr>
          <p:blipFill>
            <a:blip r:embed="rId11" cstate="print"/>
            <a:srcRect/>
            <a:stretch>
              <a:fillRect/>
            </a:stretch>
          </p:blipFill>
          <p:spPr bwMode="auto">
            <a:xfrm>
              <a:off x="3046" y="988"/>
              <a:ext cx="125" cy="85"/>
            </a:xfrm>
            <a:prstGeom prst="rect">
              <a:avLst/>
            </a:prstGeom>
            <a:noFill/>
            <a:ln w="9525">
              <a:noFill/>
              <a:miter lim="800000"/>
              <a:headEnd/>
              <a:tailEnd/>
            </a:ln>
          </p:spPr>
        </p:pic>
        <p:pic>
          <p:nvPicPr>
            <p:cNvPr id="43030" name="Picture 17" descr="korea_flag"/>
            <p:cNvPicPr preferRelativeResize="0">
              <a:picLocks noChangeArrowheads="1"/>
            </p:cNvPicPr>
            <p:nvPr/>
          </p:nvPicPr>
          <p:blipFill>
            <a:blip r:embed="rId12" cstate="print"/>
            <a:srcRect/>
            <a:stretch>
              <a:fillRect/>
            </a:stretch>
          </p:blipFill>
          <p:spPr bwMode="auto">
            <a:xfrm>
              <a:off x="4368" y="1271"/>
              <a:ext cx="150" cy="102"/>
            </a:xfrm>
            <a:prstGeom prst="rect">
              <a:avLst/>
            </a:prstGeom>
            <a:noFill/>
            <a:ln w="9525">
              <a:noFill/>
              <a:miter lim="800000"/>
              <a:headEnd/>
              <a:tailEnd/>
            </a:ln>
          </p:spPr>
        </p:pic>
        <p:pic>
          <p:nvPicPr>
            <p:cNvPr id="43031" name="Picture 18" descr="unionflag"/>
            <p:cNvPicPr>
              <a:picLocks noChangeAspect="1" noChangeArrowheads="1"/>
            </p:cNvPicPr>
            <p:nvPr/>
          </p:nvPicPr>
          <p:blipFill>
            <a:blip r:embed="rId13" cstate="print"/>
            <a:srcRect/>
            <a:stretch>
              <a:fillRect/>
            </a:stretch>
          </p:blipFill>
          <p:spPr bwMode="auto">
            <a:xfrm>
              <a:off x="4752" y="3120"/>
              <a:ext cx="127" cy="64"/>
            </a:xfrm>
            <a:prstGeom prst="rect">
              <a:avLst/>
            </a:prstGeom>
            <a:noFill/>
            <a:ln w="9525">
              <a:noFill/>
              <a:miter lim="800000"/>
              <a:headEnd/>
              <a:tailEnd/>
            </a:ln>
          </p:spPr>
        </p:pic>
        <p:sp>
          <p:nvSpPr>
            <p:cNvPr id="43032" name="Oval 19"/>
            <p:cNvSpPr>
              <a:spLocks noChangeArrowheads="1"/>
            </p:cNvSpPr>
            <p:nvPr/>
          </p:nvSpPr>
          <p:spPr bwMode="auto">
            <a:xfrm flipH="1" flipV="1">
              <a:off x="1104" y="1104"/>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33" name="Oval 20"/>
            <p:cNvSpPr>
              <a:spLocks noChangeArrowheads="1"/>
            </p:cNvSpPr>
            <p:nvPr/>
          </p:nvSpPr>
          <p:spPr bwMode="auto">
            <a:xfrm flipH="1" flipV="1">
              <a:off x="960" y="1248"/>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34" name="Oval 21"/>
            <p:cNvSpPr>
              <a:spLocks noChangeArrowheads="1"/>
            </p:cNvSpPr>
            <p:nvPr/>
          </p:nvSpPr>
          <p:spPr bwMode="auto">
            <a:xfrm flipH="1" flipV="1">
              <a:off x="1248" y="1344"/>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35" name="Oval 22"/>
            <p:cNvSpPr>
              <a:spLocks noChangeArrowheads="1"/>
            </p:cNvSpPr>
            <p:nvPr/>
          </p:nvSpPr>
          <p:spPr bwMode="auto">
            <a:xfrm flipH="1" flipV="1">
              <a:off x="1042" y="1251"/>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36" name="Oval 23"/>
            <p:cNvSpPr>
              <a:spLocks noChangeArrowheads="1"/>
            </p:cNvSpPr>
            <p:nvPr/>
          </p:nvSpPr>
          <p:spPr bwMode="auto">
            <a:xfrm flipH="1" flipV="1">
              <a:off x="1392" y="1104"/>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37" name="Oval 24"/>
            <p:cNvSpPr>
              <a:spLocks noChangeArrowheads="1"/>
            </p:cNvSpPr>
            <p:nvPr/>
          </p:nvSpPr>
          <p:spPr bwMode="auto">
            <a:xfrm flipH="1" flipV="1">
              <a:off x="1440" y="1152"/>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38" name="Oval 25"/>
            <p:cNvSpPr>
              <a:spLocks noChangeArrowheads="1"/>
            </p:cNvSpPr>
            <p:nvPr/>
          </p:nvSpPr>
          <p:spPr bwMode="auto">
            <a:xfrm flipH="1" flipV="1">
              <a:off x="1635" y="1083"/>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39" name="Oval 26"/>
            <p:cNvSpPr>
              <a:spLocks noChangeArrowheads="1"/>
            </p:cNvSpPr>
            <p:nvPr/>
          </p:nvSpPr>
          <p:spPr bwMode="auto">
            <a:xfrm flipH="1" flipV="1">
              <a:off x="1650" y="1098"/>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40" name="Oval 27"/>
            <p:cNvSpPr>
              <a:spLocks noChangeArrowheads="1"/>
            </p:cNvSpPr>
            <p:nvPr/>
          </p:nvSpPr>
          <p:spPr bwMode="auto">
            <a:xfrm flipH="1" flipV="1">
              <a:off x="1608" y="1128"/>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41" name="Oval 28"/>
            <p:cNvSpPr>
              <a:spLocks noChangeArrowheads="1"/>
            </p:cNvSpPr>
            <p:nvPr/>
          </p:nvSpPr>
          <p:spPr bwMode="auto">
            <a:xfrm flipH="1" flipV="1">
              <a:off x="1557" y="1110"/>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42" name="Oval 29"/>
            <p:cNvSpPr>
              <a:spLocks noChangeArrowheads="1"/>
            </p:cNvSpPr>
            <p:nvPr/>
          </p:nvSpPr>
          <p:spPr bwMode="auto">
            <a:xfrm flipH="1" flipV="1">
              <a:off x="1551" y="1140"/>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43" name="Oval 30"/>
            <p:cNvSpPr>
              <a:spLocks noChangeArrowheads="1"/>
            </p:cNvSpPr>
            <p:nvPr/>
          </p:nvSpPr>
          <p:spPr bwMode="auto">
            <a:xfrm flipH="1" flipV="1">
              <a:off x="1512" y="1161"/>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44" name="Oval 31"/>
            <p:cNvSpPr>
              <a:spLocks noChangeArrowheads="1"/>
            </p:cNvSpPr>
            <p:nvPr/>
          </p:nvSpPr>
          <p:spPr bwMode="auto">
            <a:xfrm flipH="1" flipV="1">
              <a:off x="1494" y="1170"/>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45" name="Oval 32"/>
            <p:cNvSpPr>
              <a:spLocks noChangeArrowheads="1"/>
            </p:cNvSpPr>
            <p:nvPr/>
          </p:nvSpPr>
          <p:spPr bwMode="auto">
            <a:xfrm flipH="1" flipV="1">
              <a:off x="1476" y="1377"/>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46" name="Oval 33"/>
            <p:cNvSpPr>
              <a:spLocks noChangeArrowheads="1"/>
            </p:cNvSpPr>
            <p:nvPr/>
          </p:nvSpPr>
          <p:spPr bwMode="auto">
            <a:xfrm flipH="1" flipV="1">
              <a:off x="1434" y="1323"/>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47" name="Oval 34"/>
            <p:cNvSpPr>
              <a:spLocks noChangeArrowheads="1"/>
            </p:cNvSpPr>
            <p:nvPr/>
          </p:nvSpPr>
          <p:spPr bwMode="auto">
            <a:xfrm flipH="1" flipV="1">
              <a:off x="1497" y="1257"/>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48" name="Oval 35"/>
            <p:cNvSpPr>
              <a:spLocks noChangeArrowheads="1"/>
            </p:cNvSpPr>
            <p:nvPr/>
          </p:nvSpPr>
          <p:spPr bwMode="auto">
            <a:xfrm flipH="1" flipV="1">
              <a:off x="1563" y="1203"/>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49" name="Oval 36"/>
            <p:cNvSpPr>
              <a:spLocks noChangeArrowheads="1"/>
            </p:cNvSpPr>
            <p:nvPr/>
          </p:nvSpPr>
          <p:spPr bwMode="auto">
            <a:xfrm flipH="1" flipV="1">
              <a:off x="1563" y="1182"/>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50" name="Oval 37"/>
            <p:cNvSpPr>
              <a:spLocks noChangeArrowheads="1"/>
            </p:cNvSpPr>
            <p:nvPr/>
          </p:nvSpPr>
          <p:spPr bwMode="auto">
            <a:xfrm flipH="1" flipV="1">
              <a:off x="1467" y="1266"/>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51" name="Oval 38"/>
            <p:cNvSpPr>
              <a:spLocks noChangeArrowheads="1"/>
            </p:cNvSpPr>
            <p:nvPr/>
          </p:nvSpPr>
          <p:spPr bwMode="auto">
            <a:xfrm flipH="1" flipV="1">
              <a:off x="1488" y="1200"/>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52" name="Oval 39"/>
            <p:cNvSpPr>
              <a:spLocks noChangeArrowheads="1"/>
            </p:cNvSpPr>
            <p:nvPr/>
          </p:nvSpPr>
          <p:spPr bwMode="auto">
            <a:xfrm flipH="1" flipV="1">
              <a:off x="1536" y="1200"/>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53" name="Oval 40"/>
            <p:cNvSpPr>
              <a:spLocks noChangeArrowheads="1"/>
            </p:cNvSpPr>
            <p:nvPr/>
          </p:nvSpPr>
          <p:spPr bwMode="auto">
            <a:xfrm flipH="1" flipV="1">
              <a:off x="1548" y="1221"/>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54" name="Oval 41"/>
            <p:cNvSpPr>
              <a:spLocks noChangeArrowheads="1"/>
            </p:cNvSpPr>
            <p:nvPr/>
          </p:nvSpPr>
          <p:spPr bwMode="auto">
            <a:xfrm flipH="1" flipV="1">
              <a:off x="1518" y="1230"/>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55" name="Oval 42"/>
            <p:cNvSpPr>
              <a:spLocks noChangeArrowheads="1"/>
            </p:cNvSpPr>
            <p:nvPr/>
          </p:nvSpPr>
          <p:spPr bwMode="auto">
            <a:xfrm flipH="1" flipV="1">
              <a:off x="1536" y="1200"/>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56" name="Oval 43"/>
            <p:cNvSpPr>
              <a:spLocks noChangeArrowheads="1"/>
            </p:cNvSpPr>
            <p:nvPr/>
          </p:nvSpPr>
          <p:spPr bwMode="auto">
            <a:xfrm flipH="1" flipV="1">
              <a:off x="1518" y="1257"/>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57" name="Oval 44"/>
            <p:cNvSpPr>
              <a:spLocks noChangeArrowheads="1"/>
            </p:cNvSpPr>
            <p:nvPr/>
          </p:nvSpPr>
          <p:spPr bwMode="auto">
            <a:xfrm flipH="1" flipV="1">
              <a:off x="1488" y="1248"/>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58" name="Oval 45"/>
            <p:cNvSpPr>
              <a:spLocks noChangeArrowheads="1"/>
            </p:cNvSpPr>
            <p:nvPr/>
          </p:nvSpPr>
          <p:spPr bwMode="auto">
            <a:xfrm flipH="1" flipV="1">
              <a:off x="1458" y="1257"/>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59" name="Oval 46"/>
            <p:cNvSpPr>
              <a:spLocks noChangeArrowheads="1"/>
            </p:cNvSpPr>
            <p:nvPr/>
          </p:nvSpPr>
          <p:spPr bwMode="auto">
            <a:xfrm flipH="1" flipV="1">
              <a:off x="2640" y="864"/>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60" name="Oval 47"/>
            <p:cNvSpPr>
              <a:spLocks noChangeArrowheads="1"/>
            </p:cNvSpPr>
            <p:nvPr/>
          </p:nvSpPr>
          <p:spPr bwMode="auto">
            <a:xfrm flipH="1" flipV="1">
              <a:off x="2613" y="864"/>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61" name="Oval 48"/>
            <p:cNvSpPr>
              <a:spLocks noChangeArrowheads="1"/>
            </p:cNvSpPr>
            <p:nvPr/>
          </p:nvSpPr>
          <p:spPr bwMode="auto">
            <a:xfrm flipH="1" flipV="1">
              <a:off x="2665" y="1031"/>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62" name="Oval 49"/>
            <p:cNvSpPr>
              <a:spLocks noChangeArrowheads="1"/>
            </p:cNvSpPr>
            <p:nvPr/>
          </p:nvSpPr>
          <p:spPr bwMode="auto">
            <a:xfrm flipH="1" flipV="1">
              <a:off x="2663" y="1004"/>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63" name="Oval 50"/>
            <p:cNvSpPr>
              <a:spLocks noChangeArrowheads="1"/>
            </p:cNvSpPr>
            <p:nvPr/>
          </p:nvSpPr>
          <p:spPr bwMode="auto">
            <a:xfrm flipH="1" flipV="1">
              <a:off x="2786" y="1065"/>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64" name="Oval 51"/>
            <p:cNvSpPr>
              <a:spLocks noChangeArrowheads="1"/>
            </p:cNvSpPr>
            <p:nvPr/>
          </p:nvSpPr>
          <p:spPr bwMode="auto">
            <a:xfrm flipH="1" flipV="1">
              <a:off x="2815" y="1124"/>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65" name="Oval 52"/>
            <p:cNvSpPr>
              <a:spLocks noChangeArrowheads="1"/>
            </p:cNvSpPr>
            <p:nvPr/>
          </p:nvSpPr>
          <p:spPr bwMode="auto">
            <a:xfrm flipH="1" flipV="1">
              <a:off x="3072" y="888"/>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66" name="Oval 53"/>
            <p:cNvSpPr>
              <a:spLocks noChangeArrowheads="1"/>
            </p:cNvSpPr>
            <p:nvPr/>
          </p:nvSpPr>
          <p:spPr bwMode="auto">
            <a:xfrm flipH="1" flipV="1">
              <a:off x="3046" y="863"/>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67" name="Oval 54"/>
            <p:cNvSpPr>
              <a:spLocks noChangeArrowheads="1"/>
            </p:cNvSpPr>
            <p:nvPr/>
          </p:nvSpPr>
          <p:spPr bwMode="auto">
            <a:xfrm flipH="1" flipV="1">
              <a:off x="3264" y="1126"/>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68" name="Oval 55"/>
            <p:cNvSpPr>
              <a:spLocks noChangeArrowheads="1"/>
            </p:cNvSpPr>
            <p:nvPr/>
          </p:nvSpPr>
          <p:spPr bwMode="auto">
            <a:xfrm flipH="1" flipV="1">
              <a:off x="4416" y="1200"/>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2" name="Oval 51"/>
            <p:cNvSpPr>
              <a:spLocks noChangeArrowheads="1"/>
            </p:cNvSpPr>
            <p:nvPr/>
          </p:nvSpPr>
          <p:spPr bwMode="auto">
            <a:xfrm flipH="1" flipV="1">
              <a:off x="2832" y="1066"/>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3" name="Oval 51"/>
            <p:cNvSpPr>
              <a:spLocks noChangeArrowheads="1"/>
            </p:cNvSpPr>
            <p:nvPr/>
          </p:nvSpPr>
          <p:spPr bwMode="auto">
            <a:xfrm flipH="1" flipV="1">
              <a:off x="2784" y="1114"/>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4" name="Oval 49"/>
            <p:cNvSpPr>
              <a:spLocks noChangeArrowheads="1"/>
            </p:cNvSpPr>
            <p:nvPr/>
          </p:nvSpPr>
          <p:spPr bwMode="auto">
            <a:xfrm flipH="1" flipV="1">
              <a:off x="2688" y="1018"/>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5" name="Oval 51"/>
            <p:cNvSpPr>
              <a:spLocks noChangeArrowheads="1"/>
            </p:cNvSpPr>
            <p:nvPr/>
          </p:nvSpPr>
          <p:spPr bwMode="auto">
            <a:xfrm flipH="1" flipV="1">
              <a:off x="2822" y="1095"/>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9" name="Oval 32"/>
            <p:cNvSpPr>
              <a:spLocks noChangeArrowheads="1"/>
            </p:cNvSpPr>
            <p:nvPr/>
          </p:nvSpPr>
          <p:spPr bwMode="auto">
            <a:xfrm flipH="1" flipV="1">
              <a:off x="1623" y="2389"/>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1" name="Oval 50"/>
            <p:cNvSpPr>
              <a:spLocks noChangeArrowheads="1"/>
            </p:cNvSpPr>
            <p:nvPr/>
          </p:nvSpPr>
          <p:spPr bwMode="auto">
            <a:xfrm flipH="1" flipV="1">
              <a:off x="2810" y="1073"/>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sp>
        <p:nvSpPr>
          <p:cNvPr id="43015" name="Oval 56"/>
          <p:cNvSpPr>
            <a:spLocks noChangeArrowheads="1"/>
          </p:cNvSpPr>
          <p:nvPr/>
        </p:nvSpPr>
        <p:spPr bwMode="auto">
          <a:xfrm flipH="1" flipV="1">
            <a:off x="1497013" y="1647825"/>
            <a:ext cx="762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3016" name="Rectangle 57"/>
          <p:cNvSpPr>
            <a:spLocks noChangeArrowheads="1"/>
          </p:cNvSpPr>
          <p:nvPr/>
        </p:nvSpPr>
        <p:spPr bwMode="auto">
          <a:xfrm>
            <a:off x="7459299" y="4513899"/>
            <a:ext cx="3048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43017" name="Rectangle 58"/>
          <p:cNvSpPr>
            <a:spLocks noChangeArrowheads="1"/>
          </p:cNvSpPr>
          <p:nvPr/>
        </p:nvSpPr>
        <p:spPr bwMode="auto">
          <a:xfrm>
            <a:off x="7994196" y="4339411"/>
            <a:ext cx="762000" cy="3810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43018" name="Rectangle 59"/>
          <p:cNvSpPr>
            <a:spLocks noChangeArrowheads="1"/>
          </p:cNvSpPr>
          <p:nvPr/>
        </p:nvSpPr>
        <p:spPr bwMode="auto">
          <a:xfrm>
            <a:off x="152400" y="429768"/>
            <a:ext cx="1143000" cy="3810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43019" name="Picture 60" descr="unionflag"/>
          <p:cNvPicPr preferRelativeResize="0">
            <a:picLocks noChangeArrowheads="1"/>
          </p:cNvPicPr>
          <p:nvPr/>
        </p:nvPicPr>
        <p:blipFill>
          <a:blip r:embed="rId13" cstate="print"/>
          <a:srcRect/>
          <a:stretch>
            <a:fillRect/>
          </a:stretch>
        </p:blipFill>
        <p:spPr bwMode="auto">
          <a:xfrm>
            <a:off x="3876675" y="990600"/>
            <a:ext cx="238125" cy="161925"/>
          </a:xfrm>
          <a:prstGeom prst="rect">
            <a:avLst/>
          </a:prstGeom>
          <a:noFill/>
          <a:ln w="9525">
            <a:noFill/>
            <a:miter lim="800000"/>
            <a:headEnd/>
            <a:tailEnd/>
          </a:ln>
        </p:spPr>
      </p:pic>
      <p:sp>
        <p:nvSpPr>
          <p:cNvPr id="43012" name="Text Box 4"/>
          <p:cNvSpPr txBox="1">
            <a:spLocks noChangeArrowheads="1"/>
          </p:cNvSpPr>
          <p:nvPr/>
        </p:nvSpPr>
        <p:spPr bwMode="auto">
          <a:xfrm>
            <a:off x="5578881" y="4795897"/>
            <a:ext cx="3465513" cy="2062103"/>
          </a:xfrm>
          <a:prstGeom prst="rect">
            <a:avLst/>
          </a:prstGeom>
          <a:noFill/>
          <a:ln w="9525">
            <a:noFill/>
            <a:miter lim="800000"/>
            <a:headEnd/>
            <a:tailEnd/>
          </a:ln>
        </p:spPr>
        <p:txBody>
          <a:bodyPr>
            <a:prstTxWarp prst="textNoShape">
              <a:avLst/>
            </a:prstTxWarp>
            <a:spAutoFit/>
          </a:bodyPr>
          <a:lstStyle/>
          <a:p>
            <a:pPr algn="r"/>
            <a:r>
              <a:rPr lang="en-US" sz="800" i="1" dirty="0" smtClean="0">
                <a:solidFill>
                  <a:srgbClr val="00FF00"/>
                </a:solidFill>
              </a:rPr>
              <a:t>Old Dominion University, Norfolk, VA</a:t>
            </a:r>
          </a:p>
          <a:p>
            <a:pPr algn="r" eaLnBrk="1" hangingPunct="1"/>
            <a:r>
              <a:rPr lang="en-US" sz="800" i="1" dirty="0" smtClean="0">
                <a:solidFill>
                  <a:srgbClr val="00FF00"/>
                </a:solidFill>
              </a:rPr>
              <a:t>Rensselaer </a:t>
            </a:r>
            <a:r>
              <a:rPr lang="en-US" sz="800" i="1" dirty="0">
                <a:solidFill>
                  <a:srgbClr val="00FF00"/>
                </a:solidFill>
              </a:rPr>
              <a:t>Polytechnic Institute, Troy, NY</a:t>
            </a:r>
          </a:p>
          <a:p>
            <a:pPr algn="r" eaLnBrk="1" hangingPunct="1"/>
            <a:r>
              <a:rPr lang="en-US" sz="800" i="1" dirty="0">
                <a:solidFill>
                  <a:srgbClr val="00FF00"/>
                </a:solidFill>
              </a:rPr>
              <a:t>Rice University, Houston, TX</a:t>
            </a:r>
          </a:p>
          <a:p>
            <a:pPr algn="r" eaLnBrk="1" hangingPunct="1"/>
            <a:r>
              <a:rPr lang="en-US" sz="800" i="1" dirty="0">
                <a:solidFill>
                  <a:srgbClr val="00FF00"/>
                </a:solidFill>
              </a:rPr>
              <a:t>University of Richmond, Richmond, </a:t>
            </a:r>
            <a:r>
              <a:rPr lang="en-US" sz="800" i="1" dirty="0" smtClean="0">
                <a:solidFill>
                  <a:srgbClr val="00FF00"/>
                </a:solidFill>
              </a:rPr>
              <a:t>VA</a:t>
            </a:r>
          </a:p>
          <a:p>
            <a:pPr algn="r" eaLnBrk="1" hangingPunct="1"/>
            <a:r>
              <a:rPr lang="en-US" sz="800" i="1" dirty="0" smtClean="0">
                <a:solidFill>
                  <a:srgbClr val="00FF00"/>
                </a:solidFill>
              </a:rPr>
              <a:t>University of Rome Tor </a:t>
            </a:r>
            <a:r>
              <a:rPr lang="en-US" sz="800" i="1" dirty="0" err="1" smtClean="0">
                <a:solidFill>
                  <a:srgbClr val="00FF00"/>
                </a:solidFill>
              </a:rPr>
              <a:t>Vergata</a:t>
            </a:r>
            <a:r>
              <a:rPr lang="en-US" sz="800" i="1" dirty="0" smtClean="0">
                <a:solidFill>
                  <a:srgbClr val="00FF00"/>
                </a:solidFill>
              </a:rPr>
              <a:t>, Italy</a:t>
            </a:r>
          </a:p>
          <a:p>
            <a:pPr algn="r" eaLnBrk="1" hangingPunct="1"/>
            <a:r>
              <a:rPr lang="en-US" sz="800" i="1" dirty="0">
                <a:solidFill>
                  <a:srgbClr val="00FF00"/>
                </a:solidFill>
              </a:rPr>
              <a:t>University of South Carolina, Columbia, SC</a:t>
            </a:r>
          </a:p>
          <a:p>
            <a:pPr algn="r" eaLnBrk="1" hangingPunct="1"/>
            <a:r>
              <a:rPr lang="en-US" sz="800" i="1" dirty="0">
                <a:solidFill>
                  <a:srgbClr val="00FF00"/>
                </a:solidFill>
              </a:rPr>
              <a:t>Thomas Jefferson National Accelerator Facility, Newport News, VA</a:t>
            </a:r>
          </a:p>
          <a:p>
            <a:pPr algn="r" eaLnBrk="1" hangingPunct="1"/>
            <a:r>
              <a:rPr lang="en-US" sz="800" i="1" dirty="0">
                <a:solidFill>
                  <a:srgbClr val="00FF00"/>
                </a:solidFill>
              </a:rPr>
              <a:t>Union College, Schenectady, </a:t>
            </a:r>
            <a:r>
              <a:rPr lang="en-US" sz="800" i="1" dirty="0" smtClean="0">
                <a:solidFill>
                  <a:srgbClr val="00FF00"/>
                </a:solidFill>
              </a:rPr>
              <a:t>NY</a:t>
            </a:r>
          </a:p>
          <a:p>
            <a:pPr algn="r" eaLnBrk="1" hangingPunct="1"/>
            <a:r>
              <a:rPr lang="en-US" sz="800" i="1" dirty="0" smtClean="0">
                <a:solidFill>
                  <a:srgbClr val="00FF00"/>
                </a:solidFill>
              </a:rPr>
              <a:t>University Santa Maria, Valparaiso, Chile</a:t>
            </a:r>
          </a:p>
          <a:p>
            <a:pPr algn="r" eaLnBrk="1" hangingPunct="1"/>
            <a:r>
              <a:rPr lang="en-US" sz="800" i="1" dirty="0">
                <a:solidFill>
                  <a:srgbClr val="00FF00"/>
                </a:solidFill>
              </a:rPr>
              <a:t>Virginia Polytechnic Institute, Blacksburg, VA</a:t>
            </a:r>
          </a:p>
          <a:p>
            <a:pPr algn="r" eaLnBrk="1" hangingPunct="1"/>
            <a:r>
              <a:rPr lang="en-US" sz="800" i="1" dirty="0">
                <a:solidFill>
                  <a:srgbClr val="00FF00"/>
                </a:solidFill>
              </a:rPr>
              <a:t>University of Virginia, Charlottesville, VA</a:t>
            </a:r>
          </a:p>
          <a:p>
            <a:pPr algn="r" eaLnBrk="1" hangingPunct="1"/>
            <a:r>
              <a:rPr lang="en-US" sz="800" i="1" dirty="0">
                <a:solidFill>
                  <a:srgbClr val="00FF00"/>
                </a:solidFill>
              </a:rPr>
              <a:t>College of William and Mary, Williamsburg, VA</a:t>
            </a:r>
          </a:p>
          <a:p>
            <a:pPr algn="r" eaLnBrk="1" hangingPunct="1"/>
            <a:r>
              <a:rPr lang="en-US" sz="800" i="1" dirty="0">
                <a:solidFill>
                  <a:srgbClr val="00FF00"/>
                </a:solidFill>
              </a:rPr>
              <a:t>Yerevan Institute of Physics, Yerevan, Armeni</a:t>
            </a:r>
            <a:r>
              <a:rPr lang="en-US" sz="800" i="1" dirty="0">
                <a:solidFill>
                  <a:schemeClr val="accent2"/>
                </a:solidFill>
              </a:rPr>
              <a:t>a</a:t>
            </a:r>
          </a:p>
          <a:p>
            <a:pPr algn="r" eaLnBrk="1" hangingPunct="1"/>
            <a:r>
              <a:rPr lang="en-US" sz="800" i="1" dirty="0">
                <a:solidFill>
                  <a:schemeClr val="accent2"/>
                </a:solidFill>
              </a:rPr>
              <a:t>  </a:t>
            </a:r>
            <a:r>
              <a:rPr lang="en-US" sz="800" i="1" dirty="0">
                <a:solidFill>
                  <a:srgbClr val="FF00FF"/>
                </a:solidFill>
              </a:rPr>
              <a:t>Brazil, Germany, Morocco and Ukraine, </a:t>
            </a:r>
            <a:endParaRPr lang="en-US" sz="800" i="1" dirty="0" smtClean="0">
              <a:solidFill>
                <a:srgbClr val="FF00FF"/>
              </a:solidFill>
            </a:endParaRPr>
          </a:p>
          <a:p>
            <a:pPr algn="r" eaLnBrk="1" hangingPunct="1"/>
            <a:r>
              <a:rPr lang="en-US" sz="800" i="1" dirty="0" smtClean="0">
                <a:solidFill>
                  <a:srgbClr val="FF00FF"/>
                </a:solidFill>
              </a:rPr>
              <a:t>, have </a:t>
            </a:r>
            <a:r>
              <a:rPr lang="en-US" sz="800" i="1" dirty="0">
                <a:solidFill>
                  <a:srgbClr val="FF00FF"/>
                </a:solidFill>
              </a:rPr>
              <a:t>individuals or groups involved with CLAS, </a:t>
            </a:r>
          </a:p>
          <a:p>
            <a:pPr algn="r" eaLnBrk="1" hangingPunct="1"/>
            <a:r>
              <a:rPr lang="en-US" sz="800" i="1" dirty="0">
                <a:solidFill>
                  <a:srgbClr val="FF00FF"/>
                </a:solidFill>
              </a:rPr>
              <a:t>but with no formal collaboration at this stage.</a:t>
            </a:r>
          </a:p>
        </p:txBody>
      </p:sp>
      <p:sp>
        <p:nvSpPr>
          <p:cNvPr id="43013" name="Text Box 5"/>
          <p:cNvSpPr txBox="1">
            <a:spLocks noChangeArrowheads="1"/>
          </p:cNvSpPr>
          <p:nvPr/>
        </p:nvSpPr>
        <p:spPr bwMode="auto">
          <a:xfrm>
            <a:off x="207512" y="4869208"/>
            <a:ext cx="2410150" cy="1938992"/>
          </a:xfrm>
          <a:prstGeom prst="rect">
            <a:avLst/>
          </a:prstGeom>
          <a:noFill/>
          <a:ln w="9525">
            <a:noFill/>
            <a:miter lim="800000"/>
            <a:headEnd/>
            <a:tailEnd/>
          </a:ln>
        </p:spPr>
        <p:txBody>
          <a:bodyPr wrap="none">
            <a:prstTxWarp prst="textNoShape">
              <a:avLst/>
            </a:prstTxWarp>
            <a:spAutoFit/>
          </a:bodyPr>
          <a:lstStyle/>
          <a:p>
            <a:pPr algn="l" eaLnBrk="1" hangingPunct="1"/>
            <a:r>
              <a:rPr lang="en-US" sz="800" i="1" dirty="0">
                <a:solidFill>
                  <a:srgbClr val="FFFF00"/>
                </a:solidFill>
              </a:rPr>
              <a:t>Arizona State University, Tempe, </a:t>
            </a:r>
            <a:r>
              <a:rPr lang="en-US" sz="800" i="1" dirty="0" smtClean="0">
                <a:solidFill>
                  <a:srgbClr val="FFFF00"/>
                </a:solidFill>
              </a:rPr>
              <a:t>AZ</a:t>
            </a:r>
          </a:p>
          <a:p>
            <a:pPr algn="l" eaLnBrk="1" hangingPunct="1"/>
            <a:r>
              <a:rPr lang="en-US" sz="800" i="1" dirty="0" smtClean="0">
                <a:solidFill>
                  <a:srgbClr val="FFFF00"/>
                </a:solidFill>
              </a:rPr>
              <a:t>University Bari, Bari, Italy</a:t>
            </a:r>
          </a:p>
          <a:p>
            <a:pPr algn="l" eaLnBrk="1" hangingPunct="1"/>
            <a:r>
              <a:rPr lang="en-US" sz="800" i="1" dirty="0">
                <a:solidFill>
                  <a:srgbClr val="FFFF00"/>
                </a:solidFill>
              </a:rPr>
              <a:t>University of California, Los Angeles, CA</a:t>
            </a:r>
          </a:p>
          <a:p>
            <a:pPr algn="l" eaLnBrk="1" hangingPunct="1"/>
            <a:r>
              <a:rPr lang="en-US" sz="800" i="1" dirty="0">
                <a:solidFill>
                  <a:srgbClr val="FFFF00"/>
                </a:solidFill>
              </a:rPr>
              <a:t>California State University, Dominguez Hills, CA</a:t>
            </a:r>
          </a:p>
          <a:p>
            <a:pPr algn="l" eaLnBrk="1" hangingPunct="1"/>
            <a:r>
              <a:rPr lang="en-US" sz="800" i="1" dirty="0">
                <a:solidFill>
                  <a:srgbClr val="FFFF00"/>
                </a:solidFill>
              </a:rPr>
              <a:t>Carnegie Mellon University, Pittsburgh, PA</a:t>
            </a:r>
          </a:p>
          <a:p>
            <a:pPr algn="l" eaLnBrk="1" hangingPunct="1"/>
            <a:r>
              <a:rPr lang="en-US" sz="800" i="1" dirty="0">
                <a:solidFill>
                  <a:srgbClr val="FFFF00"/>
                </a:solidFill>
              </a:rPr>
              <a:t>Catholic University of America</a:t>
            </a:r>
          </a:p>
          <a:p>
            <a:pPr algn="l" eaLnBrk="1" hangingPunct="1"/>
            <a:r>
              <a:rPr lang="en-US" sz="800" i="1" dirty="0">
                <a:solidFill>
                  <a:srgbClr val="FFFF00"/>
                </a:solidFill>
              </a:rPr>
              <a:t>CEA-</a:t>
            </a:r>
            <a:r>
              <a:rPr lang="en-US" sz="800" i="1" dirty="0" err="1">
                <a:solidFill>
                  <a:srgbClr val="FFFF00"/>
                </a:solidFill>
              </a:rPr>
              <a:t>Saclay</a:t>
            </a:r>
            <a:r>
              <a:rPr lang="en-US" sz="800" i="1" dirty="0">
                <a:solidFill>
                  <a:srgbClr val="FFFF00"/>
                </a:solidFill>
              </a:rPr>
              <a:t>,  Gif-</a:t>
            </a:r>
            <a:r>
              <a:rPr lang="en-US" sz="800" i="1" dirty="0" err="1">
                <a:solidFill>
                  <a:srgbClr val="FFFF00"/>
                </a:solidFill>
              </a:rPr>
              <a:t>sur</a:t>
            </a:r>
            <a:r>
              <a:rPr lang="en-US" sz="800" i="1" dirty="0">
                <a:solidFill>
                  <a:srgbClr val="FFFF00"/>
                </a:solidFill>
              </a:rPr>
              <a:t>-Yvette, France</a:t>
            </a:r>
          </a:p>
          <a:p>
            <a:pPr algn="l" eaLnBrk="1" hangingPunct="1"/>
            <a:r>
              <a:rPr lang="en-US" sz="800" i="1" dirty="0">
                <a:solidFill>
                  <a:srgbClr val="FFFF00"/>
                </a:solidFill>
              </a:rPr>
              <a:t>Christopher Newport University, Newport News, VA</a:t>
            </a:r>
          </a:p>
          <a:p>
            <a:pPr algn="l" eaLnBrk="1" hangingPunct="1"/>
            <a:r>
              <a:rPr lang="en-US" sz="800" i="1" dirty="0">
                <a:solidFill>
                  <a:srgbClr val="FFFF00"/>
                </a:solidFill>
              </a:rPr>
              <a:t>University of Connecticut, Storrs, CT</a:t>
            </a:r>
          </a:p>
          <a:p>
            <a:pPr algn="l" eaLnBrk="1" hangingPunct="1"/>
            <a:r>
              <a:rPr lang="en-US" sz="800" i="1" dirty="0">
                <a:solidFill>
                  <a:srgbClr val="FFFF00"/>
                </a:solidFill>
              </a:rPr>
              <a:t>Edinburgh University, Edinburgh, </a:t>
            </a:r>
            <a:r>
              <a:rPr lang="en-US" sz="800" i="1" dirty="0" smtClean="0">
                <a:solidFill>
                  <a:srgbClr val="FFFF00"/>
                </a:solidFill>
              </a:rPr>
              <a:t>UK</a:t>
            </a:r>
          </a:p>
          <a:p>
            <a:pPr algn="l" eaLnBrk="1" hangingPunct="1"/>
            <a:r>
              <a:rPr lang="en-US" sz="800" i="1" dirty="0" smtClean="0">
                <a:solidFill>
                  <a:srgbClr val="FFFF00"/>
                </a:solidFill>
              </a:rPr>
              <a:t>University Ferrara, Ferrara, Italy</a:t>
            </a:r>
          </a:p>
          <a:p>
            <a:pPr algn="l" eaLnBrk="1" hangingPunct="1"/>
            <a:r>
              <a:rPr lang="en-US" sz="800" i="1" dirty="0">
                <a:solidFill>
                  <a:srgbClr val="FFFF00"/>
                </a:solidFill>
              </a:rPr>
              <a:t>Florida International University, Miami, FL</a:t>
            </a:r>
          </a:p>
          <a:p>
            <a:pPr algn="l" eaLnBrk="1" hangingPunct="1"/>
            <a:r>
              <a:rPr lang="en-US" sz="800" i="1" dirty="0">
                <a:solidFill>
                  <a:srgbClr val="FFFF00"/>
                </a:solidFill>
              </a:rPr>
              <a:t>Florida State University, Tallahassee, FL</a:t>
            </a:r>
          </a:p>
          <a:p>
            <a:pPr algn="l" eaLnBrk="1" hangingPunct="1"/>
            <a:r>
              <a:rPr lang="en-US" sz="800" i="1" dirty="0">
                <a:solidFill>
                  <a:srgbClr val="FFFF00"/>
                </a:solidFill>
              </a:rPr>
              <a:t>George Washington University, Washington, DC</a:t>
            </a:r>
          </a:p>
          <a:p>
            <a:pPr algn="l" eaLnBrk="1" hangingPunct="1"/>
            <a:r>
              <a:rPr lang="en-US" sz="800" i="1" dirty="0">
                <a:solidFill>
                  <a:srgbClr val="FFFF00"/>
                </a:solidFill>
              </a:rPr>
              <a:t>University of Glasgow, Glasgow, </a:t>
            </a:r>
            <a:r>
              <a:rPr lang="en-US" sz="800" i="1" dirty="0" smtClean="0">
                <a:solidFill>
                  <a:srgbClr val="FFFF00"/>
                </a:solidFill>
              </a:rPr>
              <a:t>UK</a:t>
            </a:r>
          </a:p>
        </p:txBody>
      </p:sp>
      <p:sp>
        <p:nvSpPr>
          <p:cNvPr id="43011" name="Text Box 3"/>
          <p:cNvSpPr txBox="1">
            <a:spLocks noChangeArrowheads="1"/>
          </p:cNvSpPr>
          <p:nvPr/>
        </p:nvSpPr>
        <p:spPr bwMode="auto">
          <a:xfrm>
            <a:off x="3069228" y="4916802"/>
            <a:ext cx="2558377" cy="1692771"/>
          </a:xfrm>
          <a:prstGeom prst="rect">
            <a:avLst/>
          </a:prstGeom>
          <a:noFill/>
          <a:ln w="9525">
            <a:noFill/>
            <a:miter lim="800000"/>
            <a:headEnd/>
            <a:tailEnd/>
          </a:ln>
        </p:spPr>
        <p:txBody>
          <a:bodyPr wrap="none">
            <a:prstTxWarp prst="textNoShape">
              <a:avLst/>
            </a:prstTxWarp>
            <a:spAutoFit/>
          </a:bodyPr>
          <a:lstStyle/>
          <a:p>
            <a:pPr algn="l"/>
            <a:r>
              <a:rPr lang="en-US" sz="800" i="1" dirty="0" smtClean="0">
                <a:solidFill>
                  <a:schemeClr val="bg1"/>
                </a:solidFill>
              </a:rPr>
              <a:t>University of Grenoble, Grenoble, France </a:t>
            </a:r>
          </a:p>
          <a:p>
            <a:pPr algn="l" eaLnBrk="1" hangingPunct="1"/>
            <a:r>
              <a:rPr lang="en-US" sz="800" i="1" dirty="0" smtClean="0">
                <a:solidFill>
                  <a:schemeClr val="bg1"/>
                </a:solidFill>
              </a:rPr>
              <a:t>Idaho </a:t>
            </a:r>
            <a:r>
              <a:rPr lang="en-US" sz="800" i="1" dirty="0">
                <a:solidFill>
                  <a:schemeClr val="bg1"/>
                </a:solidFill>
              </a:rPr>
              <a:t>State University, Pocatello, Idaho</a:t>
            </a:r>
          </a:p>
          <a:p>
            <a:pPr algn="l" eaLnBrk="1" hangingPunct="1"/>
            <a:r>
              <a:rPr lang="en-US" sz="800" i="1" dirty="0">
                <a:solidFill>
                  <a:schemeClr val="bg1"/>
                </a:solidFill>
              </a:rPr>
              <a:t>INFN, </a:t>
            </a:r>
            <a:r>
              <a:rPr lang="en-US" sz="800" i="1" dirty="0" err="1">
                <a:solidFill>
                  <a:schemeClr val="bg1"/>
                </a:solidFill>
              </a:rPr>
              <a:t>Laboratori</a:t>
            </a:r>
            <a:r>
              <a:rPr lang="en-US" sz="800" i="1" dirty="0">
                <a:solidFill>
                  <a:schemeClr val="bg1"/>
                </a:solidFill>
              </a:rPr>
              <a:t> </a:t>
            </a:r>
            <a:r>
              <a:rPr lang="en-US" sz="800" i="1" dirty="0" err="1">
                <a:solidFill>
                  <a:schemeClr val="bg1"/>
                </a:solidFill>
              </a:rPr>
              <a:t>Nazionali</a:t>
            </a:r>
            <a:r>
              <a:rPr lang="en-US" sz="800" i="1" dirty="0">
                <a:solidFill>
                  <a:schemeClr val="bg1"/>
                </a:solidFill>
              </a:rPr>
              <a:t> </a:t>
            </a:r>
            <a:r>
              <a:rPr lang="en-US" sz="800" i="1" dirty="0" err="1">
                <a:solidFill>
                  <a:schemeClr val="bg1"/>
                </a:solidFill>
              </a:rPr>
              <a:t>di</a:t>
            </a:r>
            <a:r>
              <a:rPr lang="en-US" sz="800" i="1" dirty="0">
                <a:solidFill>
                  <a:schemeClr val="bg1"/>
                </a:solidFill>
              </a:rPr>
              <a:t> </a:t>
            </a:r>
            <a:r>
              <a:rPr lang="en-US" sz="800" i="1" dirty="0" err="1">
                <a:solidFill>
                  <a:schemeClr val="bg1"/>
                </a:solidFill>
              </a:rPr>
              <a:t>Frascati</a:t>
            </a:r>
            <a:r>
              <a:rPr lang="en-US" sz="800" i="1" dirty="0">
                <a:solidFill>
                  <a:schemeClr val="bg1"/>
                </a:solidFill>
              </a:rPr>
              <a:t>, </a:t>
            </a:r>
            <a:r>
              <a:rPr lang="en-US" sz="800" i="1" dirty="0" err="1">
                <a:solidFill>
                  <a:schemeClr val="bg1"/>
                </a:solidFill>
              </a:rPr>
              <a:t>Frascati</a:t>
            </a:r>
            <a:r>
              <a:rPr lang="en-US" sz="800" i="1" dirty="0">
                <a:solidFill>
                  <a:schemeClr val="bg1"/>
                </a:solidFill>
              </a:rPr>
              <a:t>, Italy</a:t>
            </a:r>
          </a:p>
          <a:p>
            <a:pPr algn="l" eaLnBrk="1" hangingPunct="1"/>
            <a:r>
              <a:rPr lang="en-US" sz="800" i="1" dirty="0">
                <a:solidFill>
                  <a:schemeClr val="bg1"/>
                </a:solidFill>
              </a:rPr>
              <a:t>INFN, </a:t>
            </a:r>
            <a:r>
              <a:rPr lang="en-US" sz="800" i="1" dirty="0" err="1">
                <a:solidFill>
                  <a:schemeClr val="bg1"/>
                </a:solidFill>
              </a:rPr>
              <a:t>Sezione</a:t>
            </a:r>
            <a:r>
              <a:rPr lang="en-US" sz="800" i="1" dirty="0">
                <a:solidFill>
                  <a:schemeClr val="bg1"/>
                </a:solidFill>
              </a:rPr>
              <a:t> </a:t>
            </a:r>
            <a:r>
              <a:rPr lang="en-US" sz="800" i="1" dirty="0" err="1">
                <a:solidFill>
                  <a:schemeClr val="bg1"/>
                </a:solidFill>
              </a:rPr>
              <a:t>di</a:t>
            </a:r>
            <a:r>
              <a:rPr lang="en-US" sz="800" i="1" dirty="0">
                <a:solidFill>
                  <a:schemeClr val="bg1"/>
                </a:solidFill>
              </a:rPr>
              <a:t> </a:t>
            </a:r>
            <a:r>
              <a:rPr lang="en-US" sz="800" i="1" dirty="0" err="1">
                <a:solidFill>
                  <a:schemeClr val="bg1"/>
                </a:solidFill>
              </a:rPr>
              <a:t>Genova</a:t>
            </a:r>
            <a:r>
              <a:rPr lang="en-US" sz="800" i="1" dirty="0">
                <a:solidFill>
                  <a:schemeClr val="bg1"/>
                </a:solidFill>
              </a:rPr>
              <a:t>, </a:t>
            </a:r>
            <a:r>
              <a:rPr lang="en-US" sz="800" i="1" dirty="0" err="1">
                <a:solidFill>
                  <a:schemeClr val="bg1"/>
                </a:solidFill>
              </a:rPr>
              <a:t>Genova</a:t>
            </a:r>
            <a:r>
              <a:rPr lang="en-US" sz="800" i="1" dirty="0">
                <a:solidFill>
                  <a:schemeClr val="bg1"/>
                </a:solidFill>
              </a:rPr>
              <a:t>, Italy</a:t>
            </a:r>
          </a:p>
          <a:p>
            <a:pPr algn="l" eaLnBrk="1" hangingPunct="1"/>
            <a:r>
              <a:rPr lang="en-US" sz="800" i="1" dirty="0" err="1">
                <a:solidFill>
                  <a:schemeClr val="bg1"/>
                </a:solidFill>
              </a:rPr>
              <a:t>Institut</a:t>
            </a:r>
            <a:r>
              <a:rPr lang="en-US" sz="800" i="1" dirty="0">
                <a:solidFill>
                  <a:schemeClr val="bg1"/>
                </a:solidFill>
              </a:rPr>
              <a:t> de Physique </a:t>
            </a:r>
            <a:r>
              <a:rPr lang="en-US" sz="800" i="1" dirty="0" err="1">
                <a:solidFill>
                  <a:schemeClr val="bg1"/>
                </a:solidFill>
              </a:rPr>
              <a:t>Nucl</a:t>
            </a:r>
            <a:r>
              <a:rPr lang="en-US" sz="800" i="1" dirty="0" err="1">
                <a:solidFill>
                  <a:schemeClr val="bg1"/>
                </a:solidFill>
                <a:ea typeface="Arial" pitchFamily="-109" charset="0"/>
                <a:cs typeface="Arial" pitchFamily="-109" charset="0"/>
              </a:rPr>
              <a:t>é</a:t>
            </a:r>
            <a:r>
              <a:rPr lang="en-US" sz="800" i="1" dirty="0" err="1">
                <a:solidFill>
                  <a:schemeClr val="bg1"/>
                </a:solidFill>
              </a:rPr>
              <a:t>aire</a:t>
            </a:r>
            <a:r>
              <a:rPr lang="en-US" sz="800" i="1" dirty="0">
                <a:solidFill>
                  <a:schemeClr val="bg1"/>
                </a:solidFill>
              </a:rPr>
              <a:t>, </a:t>
            </a:r>
            <a:r>
              <a:rPr lang="en-US" sz="800" i="1" dirty="0" err="1">
                <a:solidFill>
                  <a:schemeClr val="bg1"/>
                </a:solidFill>
              </a:rPr>
              <a:t>Orsay</a:t>
            </a:r>
            <a:r>
              <a:rPr lang="en-US" sz="800" i="1" dirty="0">
                <a:solidFill>
                  <a:schemeClr val="bg1"/>
                </a:solidFill>
              </a:rPr>
              <a:t>, France</a:t>
            </a:r>
          </a:p>
          <a:p>
            <a:pPr algn="l" eaLnBrk="1" hangingPunct="1"/>
            <a:r>
              <a:rPr lang="en-US" sz="800" i="1" dirty="0">
                <a:solidFill>
                  <a:schemeClr val="bg1"/>
                </a:solidFill>
              </a:rPr>
              <a:t>ITEP, Moscow, Russia</a:t>
            </a:r>
          </a:p>
          <a:p>
            <a:pPr algn="l" eaLnBrk="1" hangingPunct="1"/>
            <a:r>
              <a:rPr lang="en-US" sz="800" i="1" dirty="0">
                <a:solidFill>
                  <a:schemeClr val="bg1"/>
                </a:solidFill>
              </a:rPr>
              <a:t>James Madison University, Harrisonburg, VA</a:t>
            </a:r>
          </a:p>
          <a:p>
            <a:pPr algn="l" eaLnBrk="1" hangingPunct="1"/>
            <a:r>
              <a:rPr lang="en-US" sz="800" i="1" dirty="0" err="1">
                <a:solidFill>
                  <a:schemeClr val="bg1"/>
                </a:solidFill>
              </a:rPr>
              <a:t>Kyungpook</a:t>
            </a:r>
            <a:r>
              <a:rPr lang="en-US" sz="800" i="1" dirty="0">
                <a:solidFill>
                  <a:schemeClr val="bg1"/>
                </a:solidFill>
              </a:rPr>
              <a:t> University, </a:t>
            </a:r>
            <a:r>
              <a:rPr lang="en-US" sz="800" i="1" dirty="0" err="1">
                <a:solidFill>
                  <a:schemeClr val="bg1"/>
                </a:solidFill>
              </a:rPr>
              <a:t>Daegu</a:t>
            </a:r>
            <a:r>
              <a:rPr lang="en-US" sz="800" i="1" dirty="0">
                <a:solidFill>
                  <a:schemeClr val="bg1"/>
                </a:solidFill>
              </a:rPr>
              <a:t>, South Korea</a:t>
            </a:r>
          </a:p>
          <a:p>
            <a:pPr algn="l" eaLnBrk="1" hangingPunct="1"/>
            <a:r>
              <a:rPr lang="en-US" sz="800" i="1" dirty="0">
                <a:solidFill>
                  <a:schemeClr val="bg1"/>
                </a:solidFill>
              </a:rPr>
              <a:t>University of Massachusetts, Amherst, MA </a:t>
            </a:r>
          </a:p>
          <a:p>
            <a:pPr algn="l" eaLnBrk="1" hangingPunct="1"/>
            <a:r>
              <a:rPr lang="en-US" sz="800" i="1" dirty="0">
                <a:solidFill>
                  <a:schemeClr val="bg1"/>
                </a:solidFill>
              </a:rPr>
              <a:t>Moscow State University, Moscow, Russia</a:t>
            </a:r>
          </a:p>
          <a:p>
            <a:pPr algn="l" eaLnBrk="1" hangingPunct="1"/>
            <a:r>
              <a:rPr lang="en-US" sz="800" i="1" dirty="0">
                <a:solidFill>
                  <a:schemeClr val="bg1"/>
                </a:solidFill>
              </a:rPr>
              <a:t>University of New Hampshire, Durham, NH</a:t>
            </a:r>
          </a:p>
          <a:p>
            <a:pPr algn="l" eaLnBrk="1" hangingPunct="1"/>
            <a:r>
              <a:rPr lang="en-US" sz="800" i="1" dirty="0">
                <a:solidFill>
                  <a:schemeClr val="bg1"/>
                </a:solidFill>
              </a:rPr>
              <a:t>Norfolk State University, Norfolk, VA</a:t>
            </a:r>
          </a:p>
          <a:p>
            <a:pPr algn="l" eaLnBrk="1" hangingPunct="1"/>
            <a:r>
              <a:rPr lang="en-US" sz="800" i="1" dirty="0">
                <a:solidFill>
                  <a:schemeClr val="bg1"/>
                </a:solidFill>
              </a:rPr>
              <a:t>Ohio University, Athens, </a:t>
            </a:r>
            <a:r>
              <a:rPr lang="en-US" sz="800" i="1" dirty="0" smtClean="0">
                <a:solidFill>
                  <a:schemeClr val="bg1"/>
                </a:solidFill>
              </a:rPr>
              <a:t>OH</a:t>
            </a:r>
            <a:endParaRPr lang="en-US" sz="800" i="1" dirty="0">
              <a:solidFill>
                <a:schemeClr val="bg1"/>
              </a:solidFill>
            </a:endParaRPr>
          </a:p>
        </p:txBody>
      </p:sp>
      <p:pic>
        <p:nvPicPr>
          <p:cNvPr id="70" name="Picture 69"/>
          <p:cNvPicPr>
            <a:picLocks noChangeAspect="1"/>
          </p:cNvPicPr>
          <p:nvPr/>
        </p:nvPicPr>
        <p:blipFill>
          <a:blip r:embed="rId14" cstate="print"/>
          <a:stretch>
            <a:fillRect/>
          </a:stretch>
        </p:blipFill>
        <p:spPr>
          <a:xfrm>
            <a:off x="2675383" y="3345461"/>
            <a:ext cx="196596" cy="13106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9" name="Text Box 11"/>
          <p:cNvSpPr txBox="1">
            <a:spLocks noChangeArrowheads="1"/>
          </p:cNvSpPr>
          <p:nvPr/>
        </p:nvSpPr>
        <p:spPr bwMode="auto">
          <a:xfrm>
            <a:off x="314603" y="872172"/>
            <a:ext cx="8542472" cy="3785652"/>
          </a:xfrm>
          <a:prstGeom prst="rect">
            <a:avLst/>
          </a:prstGeom>
          <a:noFill/>
          <a:ln w="9525">
            <a:noFill/>
            <a:miter lim="800000"/>
            <a:headEnd/>
            <a:tailEnd/>
          </a:ln>
          <a:effectLst/>
        </p:spPr>
        <p:txBody>
          <a:bodyPr wrap="square">
            <a:spAutoFit/>
          </a:bodyPr>
          <a:lstStyle/>
          <a:p>
            <a:pPr algn="l">
              <a:buClr>
                <a:srgbClr val="FF0000"/>
              </a:buClr>
              <a:buFont typeface="Arial" pitchFamily="34" charset="0"/>
              <a:buChar char="—"/>
            </a:pPr>
            <a:r>
              <a:rPr lang="en-US" sz="2400" dirty="0"/>
              <a:t> </a:t>
            </a:r>
            <a:r>
              <a:rPr lang="en-US" sz="2400" b="0" dirty="0">
                <a:latin typeface="Arial" pitchFamily="34" charset="0"/>
                <a:cs typeface="Arial" pitchFamily="34" charset="0"/>
              </a:rPr>
              <a:t>The discovery of Generalized Parton Distributions </a:t>
            </a:r>
          </a:p>
          <a:p>
            <a:pPr algn="l"/>
            <a:r>
              <a:rPr lang="en-US" sz="2400" b="0" dirty="0">
                <a:latin typeface="Arial" pitchFamily="34" charset="0"/>
                <a:cs typeface="Arial" pitchFamily="34" charset="0"/>
              </a:rPr>
              <a:t>has opened up a new and exciting </a:t>
            </a:r>
            <a:r>
              <a:rPr lang="en-US" sz="2400" b="0" dirty="0" smtClean="0">
                <a:latin typeface="Arial" pitchFamily="34" charset="0"/>
                <a:cs typeface="Arial" pitchFamily="34" charset="0"/>
              </a:rPr>
              <a:t>avenue </a:t>
            </a:r>
            <a:r>
              <a:rPr lang="en-US" sz="2400" b="0" dirty="0">
                <a:latin typeface="Arial" pitchFamily="34" charset="0"/>
                <a:cs typeface="Arial" pitchFamily="34" charset="0"/>
              </a:rPr>
              <a:t>of hadron </a:t>
            </a:r>
          </a:p>
          <a:p>
            <a:pPr algn="l"/>
            <a:r>
              <a:rPr lang="en-US" sz="2400" b="0" dirty="0">
                <a:latin typeface="Arial" pitchFamily="34" charset="0"/>
                <a:cs typeface="Arial" pitchFamily="34" charset="0"/>
              </a:rPr>
              <a:t>physics that needs exploration in dedicated</a:t>
            </a:r>
            <a:r>
              <a:rPr lang="en-US" sz="2400" b="0" dirty="0" smtClean="0">
                <a:latin typeface="Arial" pitchFamily="34" charset="0"/>
                <a:cs typeface="Arial" pitchFamily="34" charset="0"/>
              </a:rPr>
              <a:t> experiments.</a:t>
            </a:r>
          </a:p>
          <a:p>
            <a:pPr algn="l"/>
            <a:endParaRPr lang="en-US" sz="2400" b="0" dirty="0" smtClean="0">
              <a:latin typeface="Arial" pitchFamily="34" charset="0"/>
              <a:cs typeface="Arial" pitchFamily="34" charset="0"/>
            </a:endParaRPr>
          </a:p>
          <a:p>
            <a:pPr algn="l">
              <a:buClr>
                <a:srgbClr val="FF0000"/>
              </a:buClr>
              <a:buFont typeface="Arial" pitchFamily="34" charset="0"/>
              <a:buChar char="—"/>
            </a:pPr>
            <a:r>
              <a:rPr lang="en-US" sz="2400" b="0" dirty="0" smtClean="0">
                <a:latin typeface="Arial" pitchFamily="34" charset="0"/>
                <a:cs typeface="Arial" pitchFamily="34" charset="0"/>
              </a:rPr>
              <a:t> Moderate </a:t>
            </a:r>
            <a:r>
              <a:rPr lang="en-US" sz="2400" b="0" dirty="0">
                <a:latin typeface="Arial" pitchFamily="34" charset="0"/>
                <a:cs typeface="Arial" pitchFamily="34" charset="0"/>
              </a:rPr>
              <a:t>to high energy,</a:t>
            </a:r>
            <a:r>
              <a:rPr lang="en-US" sz="2400" b="0" dirty="0" smtClean="0">
                <a:latin typeface="Arial" pitchFamily="34" charset="0"/>
                <a:cs typeface="Arial" pitchFamily="34" charset="0"/>
              </a:rPr>
              <a:t> high </a:t>
            </a:r>
            <a:r>
              <a:rPr lang="en-US" sz="2400" b="0" dirty="0">
                <a:latin typeface="Arial" pitchFamily="34" charset="0"/>
                <a:cs typeface="Arial" pitchFamily="34" charset="0"/>
              </a:rPr>
              <a:t>luminosity</a:t>
            </a:r>
            <a:r>
              <a:rPr lang="en-US" sz="2400" b="0" dirty="0" smtClean="0">
                <a:latin typeface="Arial" pitchFamily="34" charset="0"/>
                <a:cs typeface="Arial" pitchFamily="34" charset="0"/>
              </a:rPr>
              <a:t>, and </a:t>
            </a:r>
            <a:r>
              <a:rPr lang="en-US" sz="2400" b="0" dirty="0">
                <a:latin typeface="Arial" pitchFamily="34" charset="0"/>
                <a:cs typeface="Arial" pitchFamily="34" charset="0"/>
              </a:rPr>
              <a:t>large acceptance spectrometers are </a:t>
            </a:r>
            <a:r>
              <a:rPr lang="en-US" sz="2400" b="0" dirty="0" smtClean="0">
                <a:latin typeface="Arial" pitchFamily="34" charset="0"/>
                <a:cs typeface="Arial" pitchFamily="34" charset="0"/>
              </a:rPr>
              <a:t>needed to </a:t>
            </a:r>
            <a:r>
              <a:rPr lang="en-US" sz="2400" b="0" dirty="0">
                <a:latin typeface="Arial" pitchFamily="34" charset="0"/>
                <a:cs typeface="Arial" pitchFamily="34" charset="0"/>
              </a:rPr>
              <a:t>measure GPDs in deeply virtual exclusive processes.</a:t>
            </a:r>
          </a:p>
          <a:p>
            <a:pPr algn="l">
              <a:buFont typeface="Arial" pitchFamily="34" charset="0"/>
              <a:buChar char="—"/>
            </a:pPr>
            <a:endParaRPr lang="en-US" sz="2400" b="0" dirty="0">
              <a:latin typeface="Arial" pitchFamily="34" charset="0"/>
              <a:cs typeface="Arial" pitchFamily="34" charset="0"/>
            </a:endParaRPr>
          </a:p>
          <a:p>
            <a:pPr algn="l">
              <a:buClr>
                <a:srgbClr val="FF0000"/>
              </a:buClr>
              <a:buFont typeface="Arial" pitchFamily="34" charset="0"/>
              <a:buChar char="—"/>
            </a:pPr>
            <a:r>
              <a:rPr lang="en-US" sz="2400" b="0" dirty="0">
                <a:latin typeface="Arial" pitchFamily="34" charset="0"/>
                <a:cs typeface="Arial" pitchFamily="34" charset="0"/>
              </a:rPr>
              <a:t> The JLab 12 GeV Upgrade</a:t>
            </a:r>
            <a:r>
              <a:rPr lang="en-US" sz="2400" b="0" dirty="0" smtClean="0">
                <a:latin typeface="Arial" pitchFamily="34" charset="0"/>
                <a:cs typeface="Arial" pitchFamily="34" charset="0"/>
              </a:rPr>
              <a:t> provides </a:t>
            </a:r>
            <a:r>
              <a:rPr lang="en-US" sz="2400" b="0" dirty="0">
                <a:latin typeface="Arial" pitchFamily="34" charset="0"/>
                <a:cs typeface="Arial" pitchFamily="34" charset="0"/>
              </a:rPr>
              <a:t>the tools to</a:t>
            </a:r>
            <a:r>
              <a:rPr lang="en-US" sz="2400" b="0" dirty="0" smtClean="0">
                <a:latin typeface="Arial" pitchFamily="34" charset="0"/>
                <a:cs typeface="Arial" pitchFamily="34" charset="0"/>
              </a:rPr>
              <a:t> do </a:t>
            </a:r>
            <a:r>
              <a:rPr lang="en-US" sz="2400" b="0" dirty="0">
                <a:latin typeface="Arial" pitchFamily="34" charset="0"/>
                <a:cs typeface="Arial" pitchFamily="34" charset="0"/>
              </a:rPr>
              <a:t>this well and explore the nucleon at a</a:t>
            </a:r>
            <a:r>
              <a:rPr lang="en-US" sz="2400" b="0" dirty="0" smtClean="0">
                <a:latin typeface="Arial" pitchFamily="34" charset="0"/>
                <a:cs typeface="Arial" pitchFamily="34" charset="0"/>
              </a:rPr>
              <a:t> much deeper </a:t>
            </a:r>
            <a:r>
              <a:rPr lang="en-US" sz="2400" b="0" dirty="0">
                <a:latin typeface="Arial" pitchFamily="34" charset="0"/>
                <a:cs typeface="Arial" pitchFamily="34" charset="0"/>
              </a:rPr>
              <a:t>level</a:t>
            </a:r>
            <a:r>
              <a:rPr lang="en-US" sz="2400" dirty="0">
                <a:latin typeface="Arial" pitchFamily="34" charset="0"/>
                <a:cs typeface="Arial" pitchFamily="34" charset="0"/>
              </a:rPr>
              <a:t>.</a:t>
            </a:r>
          </a:p>
        </p:txBody>
      </p:sp>
      <p:sp>
        <p:nvSpPr>
          <p:cNvPr id="165900" name="Text Box 12"/>
          <p:cNvSpPr txBox="1">
            <a:spLocks noChangeArrowheads="1"/>
          </p:cNvSpPr>
          <p:nvPr/>
        </p:nvSpPr>
        <p:spPr bwMode="auto">
          <a:xfrm>
            <a:off x="-19989" y="139360"/>
            <a:ext cx="1838965" cy="523220"/>
          </a:xfrm>
          <a:prstGeom prst="rect">
            <a:avLst/>
          </a:prstGeom>
          <a:noFill/>
          <a:ln w="9525">
            <a:noFill/>
            <a:miter lim="800000"/>
            <a:headEnd/>
            <a:tailEnd/>
          </a:ln>
          <a:effectLst/>
        </p:spPr>
        <p:txBody>
          <a:bodyPr wrap="none">
            <a:spAutoFit/>
          </a:bodyPr>
          <a:lstStyle/>
          <a:p>
            <a:r>
              <a:rPr lang="en-US" sz="2800" dirty="0">
                <a:solidFill>
                  <a:schemeClr val="bg2"/>
                </a:solidFill>
                <a:latin typeface="Arial" pitchFamily="34" charset="0"/>
                <a:cs typeface="Arial" pitchFamily="34" charset="0"/>
              </a:rPr>
              <a:t>Summary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rtlCol="0">
            <a:noAutofit/>
          </a:bodyPr>
          <a:lstStyle/>
          <a:p>
            <a:pPr eaLnBrk="1" fontAlgn="auto" hangingPunct="1">
              <a:spcAft>
                <a:spcPts val="0"/>
              </a:spcAft>
              <a:defRPr/>
            </a:pPr>
            <a:r>
              <a:rPr lang="en-US" sz="4000" i="1" dirty="0" smtClean="0">
                <a:solidFill>
                  <a:srgbClr val="FF0000"/>
                </a:solidFill>
                <a:effectLst>
                  <a:outerShdw blurRad="50800" dist="38100" dir="2700000">
                    <a:srgbClr val="000000"/>
                  </a:outerShdw>
                </a:effectLst>
                <a:ea typeface="+mj-ea"/>
                <a:cs typeface="+mj-cs"/>
              </a:rPr>
              <a:t>CLAS12</a:t>
            </a:r>
            <a:r>
              <a:rPr lang="en-US" sz="4000" i="1" dirty="0" smtClean="0">
                <a:solidFill>
                  <a:srgbClr val="FF0000"/>
                </a:solidFill>
                <a:ea typeface="+mj-ea"/>
                <a:cs typeface="+mj-cs"/>
              </a:rPr>
              <a:t> </a:t>
            </a:r>
            <a:r>
              <a:rPr lang="en-US" sz="4000" dirty="0" smtClean="0">
                <a:solidFill>
                  <a:srgbClr val="000090"/>
                </a:solidFill>
                <a:ea typeface="+mj-ea"/>
                <a:cs typeface="+mj-cs"/>
              </a:rPr>
              <a:t>- Institutions</a:t>
            </a:r>
            <a:endParaRPr lang="en-US" sz="4000" dirty="0">
              <a:solidFill>
                <a:srgbClr val="000090"/>
              </a:solidFill>
              <a:ea typeface="+mj-ea"/>
              <a:cs typeface="+mj-cs"/>
            </a:endParaRPr>
          </a:p>
        </p:txBody>
      </p:sp>
      <p:sp>
        <p:nvSpPr>
          <p:cNvPr id="18435" name="TextBox 4"/>
          <p:cNvSpPr txBox="1">
            <a:spLocks noChangeArrowheads="1"/>
          </p:cNvSpPr>
          <p:nvPr/>
        </p:nvSpPr>
        <p:spPr bwMode="auto">
          <a:xfrm>
            <a:off x="415463" y="1856700"/>
            <a:ext cx="2732364" cy="861774"/>
          </a:xfrm>
          <a:prstGeom prst="rect">
            <a:avLst/>
          </a:prstGeom>
          <a:noFill/>
          <a:ln w="9525">
            <a:noFill/>
            <a:miter lim="800000"/>
            <a:headEnd/>
            <a:tailEnd/>
          </a:ln>
        </p:spPr>
        <p:txBody>
          <a:bodyPr wrap="none">
            <a:prstTxWarp prst="textNoShape">
              <a:avLst/>
            </a:prstTxWarp>
            <a:spAutoFit/>
          </a:bodyPr>
          <a:lstStyle/>
          <a:p>
            <a:pPr algn="l" eaLnBrk="0" fontAlgn="base" hangingPunct="0">
              <a:spcBef>
                <a:spcPct val="0"/>
              </a:spcBef>
              <a:spcAft>
                <a:spcPct val="0"/>
              </a:spcAft>
            </a:pPr>
            <a:r>
              <a:rPr lang="en-US" sz="1400" b="1" i="1" u="sng" dirty="0">
                <a:solidFill>
                  <a:srgbClr val="000090"/>
                </a:solidFill>
                <a:latin typeface="Calibri" charset="0"/>
              </a:rPr>
              <a:t>France: </a:t>
            </a:r>
          </a:p>
          <a:p>
            <a:pPr algn="l" eaLnBrk="0" fontAlgn="base" hangingPunct="0">
              <a:spcBef>
                <a:spcPct val="0"/>
              </a:spcBef>
              <a:spcAft>
                <a:spcPct val="0"/>
              </a:spcAft>
            </a:pPr>
            <a:r>
              <a:rPr lang="en-US" sz="1200" dirty="0">
                <a:solidFill>
                  <a:srgbClr val="000090"/>
                </a:solidFill>
                <a:latin typeface="Calibri" charset="0"/>
              </a:rPr>
              <a:t> - Grenoble University,  IN2P3, Grenoble</a:t>
            </a:r>
          </a:p>
          <a:p>
            <a:pPr algn="l" eaLnBrk="0" fontAlgn="base" hangingPunct="0">
              <a:spcBef>
                <a:spcPct val="0"/>
              </a:spcBef>
              <a:spcAft>
                <a:spcPct val="0"/>
              </a:spcAft>
            </a:pPr>
            <a:r>
              <a:rPr lang="en-US" sz="1200" dirty="0">
                <a:solidFill>
                  <a:srgbClr val="000090"/>
                </a:solidFill>
                <a:latin typeface="Calibri" charset="0"/>
              </a:rPr>
              <a:t> - </a:t>
            </a:r>
            <a:r>
              <a:rPr lang="en-US" sz="1200" dirty="0" err="1">
                <a:solidFill>
                  <a:srgbClr val="000090"/>
                </a:solidFill>
                <a:latin typeface="Calibri" charset="0"/>
              </a:rPr>
              <a:t>Orsay</a:t>
            </a:r>
            <a:r>
              <a:rPr lang="en-US" sz="1200" dirty="0">
                <a:solidFill>
                  <a:srgbClr val="000090"/>
                </a:solidFill>
                <a:latin typeface="Calibri" charset="0"/>
              </a:rPr>
              <a:t> University, IN2P3, Paris</a:t>
            </a:r>
          </a:p>
          <a:p>
            <a:pPr algn="l" eaLnBrk="0" fontAlgn="base" hangingPunct="0">
              <a:spcBef>
                <a:spcPct val="0"/>
              </a:spcBef>
              <a:spcAft>
                <a:spcPct val="0"/>
              </a:spcAft>
            </a:pPr>
            <a:r>
              <a:rPr lang="en-US" sz="1200" dirty="0">
                <a:solidFill>
                  <a:srgbClr val="000090"/>
                </a:solidFill>
                <a:latin typeface="Calibri" charset="0"/>
              </a:rPr>
              <a:t> - CEA </a:t>
            </a:r>
            <a:r>
              <a:rPr lang="en-US" sz="1200" dirty="0" err="1">
                <a:solidFill>
                  <a:srgbClr val="000090"/>
                </a:solidFill>
                <a:latin typeface="Calibri" charset="0"/>
              </a:rPr>
              <a:t>Saclay</a:t>
            </a:r>
            <a:r>
              <a:rPr lang="en-US" sz="1200" dirty="0">
                <a:solidFill>
                  <a:srgbClr val="000090"/>
                </a:solidFill>
                <a:latin typeface="Calibri" charset="0"/>
              </a:rPr>
              <a:t>, IRFU, Paris </a:t>
            </a:r>
          </a:p>
        </p:txBody>
      </p:sp>
      <p:sp>
        <p:nvSpPr>
          <p:cNvPr id="18436" name="TextBox 7"/>
          <p:cNvSpPr txBox="1">
            <a:spLocks noChangeArrowheads="1"/>
          </p:cNvSpPr>
          <p:nvPr/>
        </p:nvSpPr>
        <p:spPr bwMode="auto">
          <a:xfrm>
            <a:off x="415463" y="942300"/>
            <a:ext cx="3085976" cy="492443"/>
          </a:xfrm>
          <a:prstGeom prst="rect">
            <a:avLst/>
          </a:prstGeom>
          <a:noFill/>
          <a:ln w="9525">
            <a:noFill/>
            <a:miter lim="800000"/>
            <a:headEnd/>
            <a:tailEnd/>
          </a:ln>
        </p:spPr>
        <p:txBody>
          <a:bodyPr wrap="none">
            <a:prstTxWarp prst="textNoShape">
              <a:avLst/>
            </a:prstTxWarp>
            <a:spAutoFit/>
          </a:bodyPr>
          <a:lstStyle/>
          <a:p>
            <a:pPr marL="0" lvl="1" algn="l" eaLnBrk="0" fontAlgn="base" hangingPunct="0">
              <a:spcBef>
                <a:spcPct val="0"/>
              </a:spcBef>
              <a:spcAft>
                <a:spcPct val="0"/>
              </a:spcAft>
            </a:pPr>
            <a:r>
              <a:rPr lang="en-US" sz="1400" b="1" i="1" u="sng" dirty="0">
                <a:solidFill>
                  <a:srgbClr val="000090"/>
                </a:solidFill>
                <a:latin typeface="Calibri" charset="0"/>
              </a:rPr>
              <a:t>Armenia:</a:t>
            </a:r>
          </a:p>
          <a:p>
            <a:pPr marL="0" lvl="1" algn="l" eaLnBrk="0" fontAlgn="base" hangingPunct="0">
              <a:spcBef>
                <a:spcPct val="0"/>
              </a:spcBef>
              <a:spcAft>
                <a:spcPct val="0"/>
              </a:spcAft>
            </a:pPr>
            <a:r>
              <a:rPr lang="en-US" sz="1200" dirty="0">
                <a:solidFill>
                  <a:srgbClr val="000090"/>
                </a:solidFill>
                <a:latin typeface="Calibri" charset="0"/>
              </a:rPr>
              <a:t> - Yerevan Physics Institute, Yerevan, Armenia</a:t>
            </a:r>
          </a:p>
        </p:txBody>
      </p:sp>
      <p:sp>
        <p:nvSpPr>
          <p:cNvPr id="18437" name="TextBox 8"/>
          <p:cNvSpPr txBox="1">
            <a:spLocks noChangeArrowheads="1"/>
          </p:cNvSpPr>
          <p:nvPr/>
        </p:nvSpPr>
        <p:spPr bwMode="auto">
          <a:xfrm>
            <a:off x="447213" y="5361900"/>
            <a:ext cx="2949295" cy="677108"/>
          </a:xfrm>
          <a:prstGeom prst="rect">
            <a:avLst/>
          </a:prstGeom>
          <a:noFill/>
          <a:ln w="9525">
            <a:noFill/>
            <a:miter lim="800000"/>
            <a:headEnd/>
            <a:tailEnd/>
          </a:ln>
        </p:spPr>
        <p:txBody>
          <a:bodyPr wrap="none">
            <a:prstTxWarp prst="textNoShape">
              <a:avLst/>
            </a:prstTxWarp>
            <a:spAutoFit/>
          </a:bodyPr>
          <a:lstStyle/>
          <a:p>
            <a:pPr algn="l" eaLnBrk="0" fontAlgn="base" hangingPunct="0">
              <a:spcBef>
                <a:spcPct val="0"/>
              </a:spcBef>
              <a:spcAft>
                <a:spcPct val="0"/>
              </a:spcAft>
            </a:pPr>
            <a:r>
              <a:rPr lang="en-US" sz="1400" b="1" i="1" u="sng" dirty="0">
                <a:solidFill>
                  <a:srgbClr val="000090"/>
                </a:solidFill>
                <a:latin typeface="Calibri" charset="0"/>
              </a:rPr>
              <a:t>United Kingdom: </a:t>
            </a:r>
          </a:p>
          <a:p>
            <a:pPr algn="l" eaLnBrk="0" fontAlgn="base" hangingPunct="0">
              <a:spcBef>
                <a:spcPct val="0"/>
              </a:spcBef>
              <a:spcAft>
                <a:spcPct val="0"/>
              </a:spcAft>
            </a:pPr>
            <a:r>
              <a:rPr lang="en-US" sz="1200" dirty="0">
                <a:solidFill>
                  <a:srgbClr val="000090"/>
                </a:solidFill>
                <a:latin typeface="Calibri" charset="0"/>
              </a:rPr>
              <a:t>- Edinburgh University, Edinburgh, Scotland</a:t>
            </a:r>
          </a:p>
          <a:p>
            <a:pPr algn="l" eaLnBrk="0" fontAlgn="base" hangingPunct="0">
              <a:spcBef>
                <a:spcPct val="0"/>
              </a:spcBef>
              <a:spcAft>
                <a:spcPct val="0"/>
              </a:spcAft>
            </a:pPr>
            <a:r>
              <a:rPr lang="en-US" sz="1200" dirty="0">
                <a:solidFill>
                  <a:srgbClr val="000090"/>
                </a:solidFill>
                <a:latin typeface="Calibri" charset="0"/>
              </a:rPr>
              <a:t>- Glasgow University, Glasgow, Scotland</a:t>
            </a:r>
          </a:p>
        </p:txBody>
      </p:sp>
      <p:sp>
        <p:nvSpPr>
          <p:cNvPr id="18438" name="TextBox 9"/>
          <p:cNvSpPr txBox="1">
            <a:spLocks noChangeArrowheads="1"/>
          </p:cNvSpPr>
          <p:nvPr/>
        </p:nvSpPr>
        <p:spPr bwMode="auto">
          <a:xfrm>
            <a:off x="444038" y="4523700"/>
            <a:ext cx="4678362" cy="862013"/>
          </a:xfrm>
          <a:prstGeom prst="rect">
            <a:avLst/>
          </a:prstGeom>
          <a:noFill/>
          <a:ln w="9525">
            <a:noFill/>
            <a:miter lim="800000"/>
            <a:headEnd/>
            <a:tailEnd/>
          </a:ln>
        </p:spPr>
        <p:txBody>
          <a:bodyPr>
            <a:prstTxWarp prst="textNoShape">
              <a:avLst/>
            </a:prstTxWarp>
            <a:spAutoFit/>
          </a:bodyPr>
          <a:lstStyle/>
          <a:p>
            <a:pPr algn="l" eaLnBrk="0" fontAlgn="base" hangingPunct="0">
              <a:spcBef>
                <a:spcPct val="0"/>
              </a:spcBef>
              <a:spcAft>
                <a:spcPct val="0"/>
              </a:spcAft>
            </a:pPr>
            <a:r>
              <a:rPr lang="en-US" sz="1400" b="1" i="1" u="sng" dirty="0">
                <a:solidFill>
                  <a:srgbClr val="000090"/>
                </a:solidFill>
                <a:latin typeface="Calibri" charset="0"/>
              </a:rPr>
              <a:t>Russian Federation: </a:t>
            </a:r>
          </a:p>
          <a:p>
            <a:pPr algn="l" eaLnBrk="0" fontAlgn="base" hangingPunct="0">
              <a:spcBef>
                <a:spcPct val="0"/>
              </a:spcBef>
              <a:spcAft>
                <a:spcPct val="0"/>
              </a:spcAft>
            </a:pPr>
            <a:r>
              <a:rPr lang="en-US" sz="1200" dirty="0">
                <a:solidFill>
                  <a:srgbClr val="000090"/>
                </a:solidFill>
                <a:latin typeface="Calibri" charset="0"/>
              </a:rPr>
              <a:t>- MSU, </a:t>
            </a:r>
            <a:r>
              <a:rPr lang="en-US" sz="1200" dirty="0" err="1">
                <a:solidFill>
                  <a:srgbClr val="000090"/>
                </a:solidFill>
                <a:latin typeface="Calibri" charset="0"/>
              </a:rPr>
              <a:t>Skobeltsin</a:t>
            </a:r>
            <a:r>
              <a:rPr lang="en-US" sz="1200" dirty="0">
                <a:solidFill>
                  <a:srgbClr val="000090"/>
                </a:solidFill>
                <a:latin typeface="Calibri" charset="0"/>
              </a:rPr>
              <a:t> Institute for Nuclear Physics, Moscow</a:t>
            </a:r>
          </a:p>
          <a:p>
            <a:pPr algn="l" eaLnBrk="0" fontAlgn="base" hangingPunct="0">
              <a:spcBef>
                <a:spcPct val="0"/>
              </a:spcBef>
              <a:spcAft>
                <a:spcPct val="0"/>
              </a:spcAft>
            </a:pPr>
            <a:r>
              <a:rPr lang="en-US" sz="1200" dirty="0">
                <a:solidFill>
                  <a:srgbClr val="000090"/>
                </a:solidFill>
                <a:latin typeface="Calibri" charset="0"/>
              </a:rPr>
              <a:t>- MSU, Institute for High Energy Physics, </a:t>
            </a:r>
            <a:r>
              <a:rPr lang="en-US" sz="1200" dirty="0" err="1">
                <a:solidFill>
                  <a:srgbClr val="000090"/>
                </a:solidFill>
                <a:latin typeface="Calibri" charset="0"/>
              </a:rPr>
              <a:t>SiLab</a:t>
            </a:r>
            <a:r>
              <a:rPr lang="en-US" sz="1200" dirty="0">
                <a:solidFill>
                  <a:srgbClr val="000090"/>
                </a:solidFill>
                <a:latin typeface="Calibri" charset="0"/>
              </a:rPr>
              <a:t>, Moscow</a:t>
            </a:r>
          </a:p>
          <a:p>
            <a:pPr algn="l" eaLnBrk="0" fontAlgn="base" hangingPunct="0">
              <a:spcBef>
                <a:spcPct val="0"/>
              </a:spcBef>
              <a:spcAft>
                <a:spcPct val="0"/>
              </a:spcAft>
            </a:pPr>
            <a:r>
              <a:rPr lang="en-US" sz="1200" dirty="0">
                <a:solidFill>
                  <a:srgbClr val="000090"/>
                </a:solidFill>
                <a:latin typeface="Calibri" charset="0"/>
              </a:rPr>
              <a:t>- Institute for Theoretical and Experimental Physics, Moscow   </a:t>
            </a:r>
          </a:p>
        </p:txBody>
      </p:sp>
      <p:sp>
        <p:nvSpPr>
          <p:cNvPr id="18439" name="TextBox 10"/>
          <p:cNvSpPr txBox="1">
            <a:spLocks noChangeArrowheads="1"/>
          </p:cNvSpPr>
          <p:nvPr/>
        </p:nvSpPr>
        <p:spPr bwMode="auto">
          <a:xfrm>
            <a:off x="431338" y="2694900"/>
            <a:ext cx="2416175" cy="1416050"/>
          </a:xfrm>
          <a:prstGeom prst="rect">
            <a:avLst/>
          </a:prstGeom>
          <a:noFill/>
          <a:ln w="9525">
            <a:noFill/>
            <a:miter lim="800000"/>
            <a:headEnd/>
            <a:tailEnd/>
          </a:ln>
        </p:spPr>
        <p:txBody>
          <a:bodyPr wrap="none">
            <a:prstTxWarp prst="textNoShape">
              <a:avLst/>
            </a:prstTxWarp>
            <a:spAutoFit/>
          </a:bodyPr>
          <a:lstStyle/>
          <a:p>
            <a:pPr algn="l" eaLnBrk="0" fontAlgn="base" hangingPunct="0">
              <a:spcBef>
                <a:spcPct val="0"/>
              </a:spcBef>
              <a:spcAft>
                <a:spcPct val="0"/>
              </a:spcAft>
            </a:pPr>
            <a:r>
              <a:rPr lang="en-US" sz="1400" b="1" i="1" u="sng" dirty="0">
                <a:solidFill>
                  <a:srgbClr val="000090"/>
                </a:solidFill>
                <a:latin typeface="Calibri" charset="0"/>
              </a:rPr>
              <a:t>Italy: </a:t>
            </a:r>
          </a:p>
          <a:p>
            <a:pPr algn="l" eaLnBrk="0" fontAlgn="base" hangingPunct="0">
              <a:spcBef>
                <a:spcPct val="0"/>
              </a:spcBef>
              <a:spcAft>
                <a:spcPct val="0"/>
              </a:spcAft>
            </a:pPr>
            <a:r>
              <a:rPr lang="en-US" sz="1200" dirty="0">
                <a:solidFill>
                  <a:srgbClr val="000090"/>
                </a:solidFill>
                <a:latin typeface="Calibri" charset="0"/>
              </a:rPr>
              <a:t>- INFN - LNF, Roma</a:t>
            </a:r>
          </a:p>
          <a:p>
            <a:pPr algn="l" eaLnBrk="0" fontAlgn="base" hangingPunct="0">
              <a:spcBef>
                <a:spcPct val="0"/>
              </a:spcBef>
              <a:spcAft>
                <a:spcPct val="0"/>
              </a:spcAft>
            </a:pPr>
            <a:r>
              <a:rPr lang="en-US" sz="1200" dirty="0">
                <a:solidFill>
                  <a:srgbClr val="000090"/>
                </a:solidFill>
                <a:latin typeface="Calibri" charset="0"/>
              </a:rPr>
              <a:t>- INFN - </a:t>
            </a:r>
            <a:r>
              <a:rPr lang="en-US" sz="1200" dirty="0" err="1">
                <a:solidFill>
                  <a:srgbClr val="000090"/>
                </a:solidFill>
                <a:latin typeface="Calibri" charset="0"/>
              </a:rPr>
              <a:t>Genova</a:t>
            </a:r>
            <a:r>
              <a:rPr lang="en-US" sz="1200" dirty="0">
                <a:solidFill>
                  <a:srgbClr val="000090"/>
                </a:solidFill>
                <a:latin typeface="Calibri" charset="0"/>
              </a:rPr>
              <a:t>, </a:t>
            </a:r>
            <a:r>
              <a:rPr lang="en-US" sz="1200" dirty="0" err="1">
                <a:solidFill>
                  <a:srgbClr val="000090"/>
                </a:solidFill>
                <a:latin typeface="Calibri" charset="0"/>
              </a:rPr>
              <a:t>Genova</a:t>
            </a:r>
            <a:endParaRPr lang="en-US" sz="1200" dirty="0">
              <a:solidFill>
                <a:srgbClr val="000090"/>
              </a:solidFill>
              <a:latin typeface="Calibri" charset="0"/>
            </a:endParaRPr>
          </a:p>
          <a:p>
            <a:pPr algn="l" eaLnBrk="0" fontAlgn="base" hangingPunct="0">
              <a:spcBef>
                <a:spcPct val="0"/>
              </a:spcBef>
              <a:spcAft>
                <a:spcPct val="0"/>
              </a:spcAft>
              <a:buFontTx/>
              <a:buChar char="-"/>
            </a:pPr>
            <a:r>
              <a:rPr lang="en-US" sz="1200" dirty="0">
                <a:solidFill>
                  <a:srgbClr val="000090"/>
                </a:solidFill>
                <a:latin typeface="Calibri" charset="0"/>
              </a:rPr>
              <a:t> INFN - University Bari, Bari</a:t>
            </a:r>
          </a:p>
          <a:p>
            <a:pPr algn="l" eaLnBrk="0" fontAlgn="base" hangingPunct="0">
              <a:spcBef>
                <a:spcPct val="0"/>
              </a:spcBef>
              <a:spcAft>
                <a:spcPct val="0"/>
              </a:spcAft>
              <a:buFontTx/>
              <a:buChar char="-"/>
            </a:pPr>
            <a:r>
              <a:rPr lang="en-US" sz="1200" dirty="0">
                <a:solidFill>
                  <a:srgbClr val="000090"/>
                </a:solidFill>
                <a:latin typeface="Calibri" charset="0"/>
              </a:rPr>
              <a:t> INFN - University Ferrara, Ferrara</a:t>
            </a:r>
          </a:p>
          <a:p>
            <a:pPr algn="l" eaLnBrk="0" fontAlgn="base" hangingPunct="0">
              <a:spcBef>
                <a:spcPct val="0"/>
              </a:spcBef>
              <a:spcAft>
                <a:spcPct val="0"/>
              </a:spcAft>
            </a:pPr>
            <a:r>
              <a:rPr lang="en-US" sz="1200" dirty="0">
                <a:solidFill>
                  <a:srgbClr val="000090"/>
                </a:solidFill>
                <a:latin typeface="Calibri" charset="0"/>
              </a:rPr>
              <a:t>- INFN - ISS, Roma</a:t>
            </a:r>
          </a:p>
          <a:p>
            <a:pPr algn="l" eaLnBrk="0" fontAlgn="base" hangingPunct="0">
              <a:spcBef>
                <a:spcPct val="0"/>
              </a:spcBef>
              <a:spcAft>
                <a:spcPct val="0"/>
              </a:spcAft>
            </a:pPr>
            <a:r>
              <a:rPr lang="en-US" sz="1200" dirty="0">
                <a:solidFill>
                  <a:srgbClr val="000090"/>
                </a:solidFill>
                <a:latin typeface="Calibri" charset="0"/>
              </a:rPr>
              <a:t>- INFN - Roma II, Tor </a:t>
            </a:r>
            <a:r>
              <a:rPr lang="en-US" sz="1200" dirty="0" err="1">
                <a:solidFill>
                  <a:srgbClr val="000090"/>
                </a:solidFill>
                <a:latin typeface="Calibri" charset="0"/>
              </a:rPr>
              <a:t>Vergata</a:t>
            </a:r>
            <a:r>
              <a:rPr lang="en-US" sz="1200" dirty="0">
                <a:solidFill>
                  <a:srgbClr val="000090"/>
                </a:solidFill>
                <a:latin typeface="Calibri" charset="0"/>
              </a:rPr>
              <a:t>, Roma</a:t>
            </a:r>
          </a:p>
        </p:txBody>
      </p:sp>
      <p:sp>
        <p:nvSpPr>
          <p:cNvPr id="18440" name="TextBox 11"/>
          <p:cNvSpPr txBox="1">
            <a:spLocks noChangeArrowheads="1"/>
          </p:cNvSpPr>
          <p:nvPr/>
        </p:nvSpPr>
        <p:spPr bwMode="auto">
          <a:xfrm>
            <a:off x="445625" y="4066500"/>
            <a:ext cx="3168180" cy="492443"/>
          </a:xfrm>
          <a:prstGeom prst="rect">
            <a:avLst/>
          </a:prstGeom>
          <a:noFill/>
          <a:ln w="9525">
            <a:noFill/>
            <a:miter lim="800000"/>
            <a:headEnd/>
            <a:tailEnd/>
          </a:ln>
        </p:spPr>
        <p:txBody>
          <a:bodyPr wrap="none">
            <a:prstTxWarp prst="textNoShape">
              <a:avLst/>
            </a:prstTxWarp>
            <a:spAutoFit/>
          </a:bodyPr>
          <a:lstStyle/>
          <a:p>
            <a:pPr algn="l" eaLnBrk="0" fontAlgn="base" hangingPunct="0">
              <a:spcBef>
                <a:spcPct val="0"/>
              </a:spcBef>
              <a:spcAft>
                <a:spcPct val="0"/>
              </a:spcAft>
            </a:pPr>
            <a:r>
              <a:rPr lang="en-US" sz="1400" b="1" i="1" u="sng" dirty="0">
                <a:solidFill>
                  <a:srgbClr val="000090"/>
                </a:solidFill>
                <a:latin typeface="Calibri" charset="0"/>
              </a:rPr>
              <a:t>Republic of Korea:</a:t>
            </a:r>
          </a:p>
          <a:p>
            <a:pPr algn="l" eaLnBrk="0" fontAlgn="base" hangingPunct="0">
              <a:spcBef>
                <a:spcPct val="0"/>
              </a:spcBef>
              <a:spcAft>
                <a:spcPct val="0"/>
              </a:spcAft>
            </a:pPr>
            <a:r>
              <a:rPr lang="en-US" sz="1200" dirty="0">
                <a:solidFill>
                  <a:srgbClr val="000090"/>
                </a:solidFill>
                <a:latin typeface="Calibri" charset="0"/>
              </a:rPr>
              <a:t>- </a:t>
            </a:r>
            <a:r>
              <a:rPr lang="en-US" sz="1200" dirty="0" err="1">
                <a:solidFill>
                  <a:srgbClr val="000090"/>
                </a:solidFill>
                <a:latin typeface="Calibri" charset="0"/>
              </a:rPr>
              <a:t>Kyungpook</a:t>
            </a:r>
            <a:r>
              <a:rPr lang="en-US" sz="1200" dirty="0">
                <a:solidFill>
                  <a:srgbClr val="000090"/>
                </a:solidFill>
                <a:latin typeface="Calibri" charset="0"/>
              </a:rPr>
              <a:t> National University, </a:t>
            </a:r>
            <a:r>
              <a:rPr lang="en-US" sz="1200" dirty="0" err="1">
                <a:solidFill>
                  <a:srgbClr val="000090"/>
                </a:solidFill>
                <a:latin typeface="Calibri" charset="0"/>
              </a:rPr>
              <a:t>Daegu</a:t>
            </a:r>
            <a:r>
              <a:rPr lang="en-US" sz="1200" dirty="0">
                <a:solidFill>
                  <a:srgbClr val="000090"/>
                </a:solidFill>
                <a:latin typeface="Calibri" charset="0"/>
              </a:rPr>
              <a:t>, Korea </a:t>
            </a:r>
          </a:p>
        </p:txBody>
      </p:sp>
      <p:sp>
        <p:nvSpPr>
          <p:cNvPr id="18441" name="TextBox 12"/>
          <p:cNvSpPr txBox="1">
            <a:spLocks noChangeArrowheads="1"/>
          </p:cNvSpPr>
          <p:nvPr/>
        </p:nvSpPr>
        <p:spPr bwMode="auto">
          <a:xfrm>
            <a:off x="5084300" y="1094700"/>
            <a:ext cx="3543300" cy="4191000"/>
          </a:xfrm>
          <a:prstGeom prst="rect">
            <a:avLst/>
          </a:prstGeom>
          <a:noFill/>
          <a:ln w="9525">
            <a:noFill/>
            <a:miter lim="800000"/>
            <a:headEnd/>
            <a:tailEnd/>
          </a:ln>
        </p:spPr>
        <p:txBody>
          <a:bodyPr>
            <a:prstTxWarp prst="textNoShape">
              <a:avLst/>
            </a:prstTxWarp>
            <a:spAutoFit/>
          </a:bodyPr>
          <a:lstStyle/>
          <a:p>
            <a:pPr algn="l" eaLnBrk="0" fontAlgn="base" hangingPunct="0">
              <a:spcBef>
                <a:spcPct val="0"/>
              </a:spcBef>
              <a:spcAft>
                <a:spcPct val="0"/>
              </a:spcAft>
            </a:pPr>
            <a:r>
              <a:rPr lang="en-US" sz="1400" b="1" i="1" u="sng" dirty="0">
                <a:solidFill>
                  <a:srgbClr val="000090"/>
                </a:solidFill>
                <a:latin typeface="Calibri" charset="0"/>
              </a:rPr>
              <a:t>United States of America: </a:t>
            </a:r>
            <a:endParaRPr lang="en-US" sz="1200" b="1" i="1" dirty="0">
              <a:solidFill>
                <a:srgbClr val="000090"/>
              </a:solidFill>
              <a:latin typeface="Calibri" charset="0"/>
            </a:endParaRPr>
          </a:p>
          <a:p>
            <a:pPr algn="l" eaLnBrk="0" fontAlgn="base" hangingPunct="0">
              <a:spcBef>
                <a:spcPct val="0"/>
              </a:spcBef>
              <a:spcAft>
                <a:spcPct val="0"/>
              </a:spcAft>
              <a:buFontTx/>
              <a:buChar char="-"/>
            </a:pPr>
            <a:r>
              <a:rPr lang="en-US" sz="1200" dirty="0">
                <a:solidFill>
                  <a:srgbClr val="000090"/>
                </a:solidFill>
                <a:latin typeface="Calibri" charset="0"/>
              </a:rPr>
              <a:t> Argonne National Laboratory, Argonne, Il</a:t>
            </a:r>
          </a:p>
          <a:p>
            <a:pPr algn="l" eaLnBrk="0" fontAlgn="base" hangingPunct="0">
              <a:spcBef>
                <a:spcPct val="0"/>
              </a:spcBef>
              <a:spcAft>
                <a:spcPct val="0"/>
              </a:spcAft>
              <a:buFontTx/>
              <a:buChar char="-"/>
            </a:pPr>
            <a:r>
              <a:rPr lang="en-US" sz="1200" dirty="0">
                <a:solidFill>
                  <a:srgbClr val="000090"/>
                </a:solidFill>
                <a:latin typeface="Calibri" charset="0"/>
              </a:rPr>
              <a:t> California State University, Dominguez Hills, CA</a:t>
            </a:r>
          </a:p>
          <a:p>
            <a:pPr algn="l" eaLnBrk="0" fontAlgn="base" hangingPunct="0">
              <a:spcBef>
                <a:spcPct val="0"/>
              </a:spcBef>
              <a:spcAft>
                <a:spcPct val="0"/>
              </a:spcAft>
            </a:pPr>
            <a:r>
              <a:rPr lang="en-US" sz="1200" dirty="0">
                <a:solidFill>
                  <a:srgbClr val="000090"/>
                </a:solidFill>
                <a:latin typeface="Calibri" charset="0"/>
              </a:rPr>
              <a:t>- Catholic University of America, Washington, DC</a:t>
            </a:r>
          </a:p>
          <a:p>
            <a:pPr algn="l" eaLnBrk="0" fontAlgn="base" hangingPunct="0">
              <a:spcBef>
                <a:spcPct val="0"/>
              </a:spcBef>
              <a:spcAft>
                <a:spcPct val="0"/>
              </a:spcAft>
            </a:pPr>
            <a:r>
              <a:rPr lang="en-US" sz="1200" dirty="0">
                <a:solidFill>
                  <a:srgbClr val="000090"/>
                </a:solidFill>
                <a:latin typeface="Calibri" charset="0"/>
              </a:rPr>
              <a:t>- College of William and Mary, Williamsburg, VA</a:t>
            </a:r>
          </a:p>
          <a:p>
            <a:pPr algn="l" eaLnBrk="0" fontAlgn="base" hangingPunct="0">
              <a:spcBef>
                <a:spcPct val="0"/>
              </a:spcBef>
              <a:spcAft>
                <a:spcPct val="0"/>
              </a:spcAft>
            </a:pPr>
            <a:r>
              <a:rPr lang="en-US" sz="1200" dirty="0">
                <a:solidFill>
                  <a:srgbClr val="000090"/>
                </a:solidFill>
                <a:latin typeface="Calibri" charset="0"/>
              </a:rPr>
              <a:t>- Christopher Newport University, Newport News, VA</a:t>
            </a:r>
          </a:p>
          <a:p>
            <a:pPr algn="l" eaLnBrk="0" fontAlgn="base" hangingPunct="0">
              <a:spcBef>
                <a:spcPct val="0"/>
              </a:spcBef>
              <a:spcAft>
                <a:spcPct val="0"/>
              </a:spcAft>
            </a:pPr>
            <a:r>
              <a:rPr lang="en-US" sz="1200" dirty="0">
                <a:solidFill>
                  <a:srgbClr val="000090"/>
                </a:solidFill>
                <a:latin typeface="Calibri" charset="0"/>
              </a:rPr>
              <a:t>- Fairfield University, Fairfield, CT</a:t>
            </a:r>
          </a:p>
          <a:p>
            <a:pPr algn="l" eaLnBrk="0" fontAlgn="base" hangingPunct="0">
              <a:spcBef>
                <a:spcPct val="0"/>
              </a:spcBef>
              <a:spcAft>
                <a:spcPct val="0"/>
              </a:spcAft>
              <a:buFontTx/>
              <a:buChar char="-"/>
            </a:pPr>
            <a:r>
              <a:rPr lang="en-US" sz="1200" dirty="0">
                <a:solidFill>
                  <a:srgbClr val="000090"/>
                </a:solidFill>
                <a:latin typeface="Calibri" charset="0"/>
              </a:rPr>
              <a:t> Florida International University, Miami, FL</a:t>
            </a:r>
          </a:p>
          <a:p>
            <a:pPr algn="l" eaLnBrk="0" fontAlgn="base" hangingPunct="0">
              <a:spcBef>
                <a:spcPct val="0"/>
              </a:spcBef>
              <a:spcAft>
                <a:spcPct val="0"/>
              </a:spcAft>
              <a:buFontTx/>
              <a:buChar char="-"/>
            </a:pPr>
            <a:r>
              <a:rPr lang="en-US" sz="1200" dirty="0">
                <a:solidFill>
                  <a:srgbClr val="000090"/>
                </a:solidFill>
                <a:latin typeface="Calibri" charset="0"/>
              </a:rPr>
              <a:t> Hampton University, Hampton, VA</a:t>
            </a:r>
          </a:p>
          <a:p>
            <a:pPr algn="l" eaLnBrk="0" fontAlgn="base" hangingPunct="0">
              <a:spcBef>
                <a:spcPct val="0"/>
              </a:spcBef>
              <a:spcAft>
                <a:spcPct val="0"/>
              </a:spcAft>
            </a:pPr>
            <a:r>
              <a:rPr lang="en-US" sz="1200" dirty="0">
                <a:solidFill>
                  <a:srgbClr val="000090"/>
                </a:solidFill>
                <a:latin typeface="Calibri" charset="0"/>
              </a:rPr>
              <a:t>- Idaho State University, </a:t>
            </a:r>
            <a:r>
              <a:rPr lang="en-US" sz="1200" dirty="0" err="1">
                <a:solidFill>
                  <a:srgbClr val="000090"/>
                </a:solidFill>
                <a:latin typeface="Calibri" charset="0"/>
              </a:rPr>
              <a:t>Pocatella</a:t>
            </a:r>
            <a:r>
              <a:rPr lang="en-US" sz="1200" dirty="0">
                <a:solidFill>
                  <a:srgbClr val="000090"/>
                </a:solidFill>
                <a:latin typeface="Calibri" charset="0"/>
              </a:rPr>
              <a:t>, ID</a:t>
            </a:r>
          </a:p>
          <a:p>
            <a:pPr algn="l" eaLnBrk="0" fontAlgn="base" hangingPunct="0">
              <a:spcBef>
                <a:spcPct val="0"/>
              </a:spcBef>
              <a:spcAft>
                <a:spcPct val="0"/>
              </a:spcAft>
            </a:pPr>
            <a:r>
              <a:rPr lang="en-US" sz="1200" dirty="0">
                <a:solidFill>
                  <a:srgbClr val="000090"/>
                </a:solidFill>
                <a:latin typeface="Calibri" charset="0"/>
              </a:rPr>
              <a:t>- James Madison University, </a:t>
            </a:r>
            <a:r>
              <a:rPr lang="en-US" sz="1200" dirty="0" err="1">
                <a:solidFill>
                  <a:srgbClr val="000090"/>
                </a:solidFill>
                <a:latin typeface="Calibri" charset="0"/>
              </a:rPr>
              <a:t>Harrisionburg</a:t>
            </a:r>
            <a:r>
              <a:rPr lang="en-US" sz="1200" dirty="0">
                <a:solidFill>
                  <a:srgbClr val="000090"/>
                </a:solidFill>
                <a:latin typeface="Calibri" charset="0"/>
              </a:rPr>
              <a:t>, VA</a:t>
            </a:r>
          </a:p>
          <a:p>
            <a:pPr algn="l" eaLnBrk="0" fontAlgn="base" hangingPunct="0">
              <a:spcBef>
                <a:spcPct val="0"/>
              </a:spcBef>
              <a:spcAft>
                <a:spcPct val="0"/>
              </a:spcAft>
            </a:pPr>
            <a:r>
              <a:rPr lang="en-US" sz="1200" dirty="0">
                <a:solidFill>
                  <a:srgbClr val="000090"/>
                </a:solidFill>
                <a:latin typeface="Calibri" charset="0"/>
              </a:rPr>
              <a:t>- Norfolk State University, Norfolk, VA</a:t>
            </a:r>
          </a:p>
          <a:p>
            <a:pPr algn="l" eaLnBrk="0" fontAlgn="base" hangingPunct="0">
              <a:spcBef>
                <a:spcPct val="0"/>
              </a:spcBef>
              <a:spcAft>
                <a:spcPct val="0"/>
              </a:spcAft>
            </a:pPr>
            <a:r>
              <a:rPr lang="en-US" sz="1200" dirty="0">
                <a:solidFill>
                  <a:srgbClr val="000090"/>
                </a:solidFill>
                <a:latin typeface="Calibri" charset="0"/>
              </a:rPr>
              <a:t>- Ohio University, Athens, OH</a:t>
            </a:r>
          </a:p>
          <a:p>
            <a:pPr algn="l" eaLnBrk="0" fontAlgn="base" hangingPunct="0">
              <a:spcBef>
                <a:spcPct val="0"/>
              </a:spcBef>
              <a:spcAft>
                <a:spcPct val="0"/>
              </a:spcAft>
            </a:pPr>
            <a:r>
              <a:rPr lang="en-US" sz="1200" dirty="0">
                <a:solidFill>
                  <a:srgbClr val="000090"/>
                </a:solidFill>
                <a:latin typeface="Calibri" charset="0"/>
              </a:rPr>
              <a:t>- Old Dominion University, Norfolk, VA</a:t>
            </a:r>
          </a:p>
          <a:p>
            <a:pPr algn="l" eaLnBrk="0" fontAlgn="base" hangingPunct="0">
              <a:spcBef>
                <a:spcPct val="0"/>
              </a:spcBef>
              <a:spcAft>
                <a:spcPct val="0"/>
              </a:spcAft>
            </a:pPr>
            <a:r>
              <a:rPr lang="en-US" sz="1200" dirty="0">
                <a:solidFill>
                  <a:srgbClr val="000090"/>
                </a:solidFill>
                <a:latin typeface="Calibri" charset="0"/>
              </a:rPr>
              <a:t>- Rensselaer Polytechnic Institute, Troy, NY</a:t>
            </a:r>
          </a:p>
          <a:p>
            <a:pPr algn="l" eaLnBrk="0" fontAlgn="base" hangingPunct="0">
              <a:spcBef>
                <a:spcPct val="0"/>
              </a:spcBef>
              <a:spcAft>
                <a:spcPct val="0"/>
              </a:spcAft>
            </a:pPr>
            <a:r>
              <a:rPr lang="en-US" sz="1200" dirty="0">
                <a:solidFill>
                  <a:srgbClr val="000090"/>
                </a:solidFill>
                <a:latin typeface="Calibri" charset="0"/>
              </a:rPr>
              <a:t>- Temple University, Philadelphia, PA</a:t>
            </a:r>
          </a:p>
          <a:p>
            <a:pPr algn="l" eaLnBrk="0" fontAlgn="base" hangingPunct="0">
              <a:spcBef>
                <a:spcPct val="0"/>
              </a:spcBef>
              <a:spcAft>
                <a:spcPct val="0"/>
              </a:spcAft>
            </a:pPr>
            <a:r>
              <a:rPr lang="en-US" sz="1200" dirty="0">
                <a:solidFill>
                  <a:srgbClr val="000090"/>
                </a:solidFill>
                <a:latin typeface="Calibri" charset="0"/>
              </a:rPr>
              <a:t>- Jefferson Lab, Newport News, VA</a:t>
            </a:r>
          </a:p>
          <a:p>
            <a:pPr algn="l" eaLnBrk="0" fontAlgn="base" hangingPunct="0">
              <a:spcBef>
                <a:spcPct val="0"/>
              </a:spcBef>
              <a:spcAft>
                <a:spcPct val="0"/>
              </a:spcAft>
            </a:pPr>
            <a:r>
              <a:rPr lang="en-US" sz="1200" dirty="0">
                <a:solidFill>
                  <a:srgbClr val="000090"/>
                </a:solidFill>
                <a:latin typeface="Calibri" charset="0"/>
              </a:rPr>
              <a:t>- University of Connecticut,   Storrs, CT</a:t>
            </a:r>
          </a:p>
          <a:p>
            <a:pPr algn="l" eaLnBrk="0" fontAlgn="base" hangingPunct="0">
              <a:spcBef>
                <a:spcPct val="0"/>
              </a:spcBef>
              <a:spcAft>
                <a:spcPct val="0"/>
              </a:spcAft>
            </a:pPr>
            <a:r>
              <a:rPr lang="en-US" sz="1200" dirty="0">
                <a:solidFill>
                  <a:srgbClr val="000090"/>
                </a:solidFill>
                <a:latin typeface="Calibri" charset="0"/>
              </a:rPr>
              <a:t>- University of New Hampshire, Durham, NH</a:t>
            </a:r>
          </a:p>
          <a:p>
            <a:pPr algn="l" eaLnBrk="0" fontAlgn="base" hangingPunct="0">
              <a:spcBef>
                <a:spcPct val="0"/>
              </a:spcBef>
              <a:spcAft>
                <a:spcPct val="0"/>
              </a:spcAft>
            </a:pPr>
            <a:r>
              <a:rPr lang="en-US" sz="1200" dirty="0">
                <a:solidFill>
                  <a:srgbClr val="000090"/>
                </a:solidFill>
                <a:latin typeface="Calibri" charset="0"/>
              </a:rPr>
              <a:t>- University, of Richmond, Richmond, VA</a:t>
            </a:r>
          </a:p>
          <a:p>
            <a:pPr algn="l" eaLnBrk="0" fontAlgn="base" hangingPunct="0">
              <a:spcBef>
                <a:spcPct val="0"/>
              </a:spcBef>
              <a:spcAft>
                <a:spcPct val="0"/>
              </a:spcAft>
            </a:pPr>
            <a:r>
              <a:rPr lang="en-US" sz="1200" dirty="0">
                <a:solidFill>
                  <a:srgbClr val="000090"/>
                </a:solidFill>
                <a:latin typeface="Calibri" charset="0"/>
              </a:rPr>
              <a:t>- University of South Carolina, Columbia, SC</a:t>
            </a:r>
          </a:p>
          <a:p>
            <a:pPr algn="l" eaLnBrk="0" fontAlgn="base" hangingPunct="0">
              <a:spcBef>
                <a:spcPct val="0"/>
              </a:spcBef>
              <a:spcAft>
                <a:spcPct val="0"/>
              </a:spcAft>
              <a:buFontTx/>
              <a:buChar char="-"/>
            </a:pPr>
            <a:r>
              <a:rPr lang="en-US" sz="1200" dirty="0">
                <a:solidFill>
                  <a:srgbClr val="000090"/>
                </a:solidFill>
                <a:latin typeface="Calibri" charset="0"/>
              </a:rPr>
              <a:t> University of Virginia, Charlottesville, VA</a:t>
            </a:r>
          </a:p>
        </p:txBody>
      </p:sp>
      <p:sp>
        <p:nvSpPr>
          <p:cNvPr id="18442" name="TextBox 13"/>
          <p:cNvSpPr txBox="1">
            <a:spLocks noChangeArrowheads="1"/>
          </p:cNvSpPr>
          <p:nvPr/>
        </p:nvSpPr>
        <p:spPr bwMode="auto">
          <a:xfrm>
            <a:off x="412288" y="1399500"/>
            <a:ext cx="2504236" cy="492443"/>
          </a:xfrm>
          <a:prstGeom prst="rect">
            <a:avLst/>
          </a:prstGeom>
          <a:noFill/>
          <a:ln w="9525">
            <a:noFill/>
            <a:miter lim="800000"/>
            <a:headEnd/>
            <a:tailEnd/>
          </a:ln>
        </p:spPr>
        <p:txBody>
          <a:bodyPr wrap="none">
            <a:prstTxWarp prst="textNoShape">
              <a:avLst/>
            </a:prstTxWarp>
            <a:spAutoFit/>
          </a:bodyPr>
          <a:lstStyle/>
          <a:p>
            <a:pPr algn="l" defTabSz="914400" eaLnBrk="0" fontAlgn="base" hangingPunct="0">
              <a:spcBef>
                <a:spcPct val="0"/>
              </a:spcBef>
              <a:spcAft>
                <a:spcPct val="0"/>
              </a:spcAft>
            </a:pPr>
            <a:r>
              <a:rPr lang="en-US" sz="1400" b="1" i="1" u="sng" dirty="0">
                <a:solidFill>
                  <a:srgbClr val="000090"/>
                </a:solidFill>
                <a:latin typeface="Calibri" charset="0"/>
                <a:ea typeface="Calibri" charset="0"/>
                <a:cs typeface="Calibri" charset="0"/>
              </a:rPr>
              <a:t>Chile</a:t>
            </a:r>
            <a:r>
              <a:rPr lang="en-US" sz="1400" i="1" u="sng" dirty="0">
                <a:solidFill>
                  <a:srgbClr val="000090"/>
                </a:solidFill>
                <a:latin typeface="Calibri" charset="0"/>
                <a:ea typeface="Calibri" charset="0"/>
                <a:cs typeface="Calibri" charset="0"/>
              </a:rPr>
              <a:t>: </a:t>
            </a:r>
          </a:p>
          <a:p>
            <a:pPr algn="l" defTabSz="914400" eaLnBrk="0" fontAlgn="base" hangingPunct="0">
              <a:spcBef>
                <a:spcPct val="0"/>
              </a:spcBef>
              <a:spcAft>
                <a:spcPct val="0"/>
              </a:spcAft>
            </a:pPr>
            <a:r>
              <a:rPr lang="en-US" sz="1200" dirty="0">
                <a:solidFill>
                  <a:srgbClr val="000090"/>
                </a:solidFill>
                <a:latin typeface="Calibri" charset="0"/>
                <a:ea typeface="Calibri" charset="0"/>
                <a:cs typeface="Calibri" charset="0"/>
              </a:rPr>
              <a:t> - University Santa Maria, Valparaiso</a:t>
            </a:r>
          </a:p>
        </p:txBody>
      </p:sp>
      <p:sp>
        <p:nvSpPr>
          <p:cNvPr id="18443" name="TextBox 14"/>
          <p:cNvSpPr txBox="1">
            <a:spLocks noChangeArrowheads="1"/>
          </p:cNvSpPr>
          <p:nvPr/>
        </p:nvSpPr>
        <p:spPr bwMode="auto">
          <a:xfrm>
            <a:off x="5160500" y="5514300"/>
            <a:ext cx="2887663" cy="339725"/>
          </a:xfrm>
          <a:prstGeom prst="rect">
            <a:avLst/>
          </a:prstGeom>
          <a:noFill/>
          <a:ln w="9525">
            <a:solidFill>
              <a:srgbClr val="FF0000"/>
            </a:solid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b="1" i="1">
                <a:solidFill>
                  <a:srgbClr val="000090"/>
                </a:solidFill>
                <a:latin typeface="Calibri" charset="0"/>
                <a:ea typeface="Calibri" charset="0"/>
                <a:cs typeface="Calibri" charset="0"/>
              </a:rPr>
              <a:t>38 Institutions, November 2010</a:t>
            </a:r>
          </a:p>
        </p:txBody>
      </p:sp>
      <p:sp>
        <p:nvSpPr>
          <p:cNvPr id="18" name="Rectangle 17"/>
          <p:cNvSpPr/>
          <p:nvPr/>
        </p:nvSpPr>
        <p:spPr>
          <a:xfrm>
            <a:off x="412288" y="942300"/>
            <a:ext cx="8215312" cy="509746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70700" y="1871037"/>
            <a:ext cx="0" cy="365125"/>
          </a:xfrm>
          <a:prstGeom prst="rect">
            <a:avLst/>
          </a:prstGeom>
          <a:noFill/>
          <a:ln w="9525">
            <a:noFill/>
            <a:miter lim="800000"/>
            <a:headEnd/>
            <a:tailEnd/>
          </a:ln>
        </p:spPr>
        <p:txBody>
          <a:bodyPr wrap="none" lIns="0" tIns="0" rIns="0" bIns="0">
            <a:prstTxWarp prst="textNoShape">
              <a:avLst/>
            </a:prstTxWarp>
            <a:spAutoFit/>
          </a:bodyPr>
          <a:lstStyle/>
          <a:p>
            <a:endParaRPr lang="en-US" sz="2400" b="0">
              <a:latin typeface="Symbol" pitchFamily="-109" charset="2"/>
            </a:endParaRPr>
          </a:p>
        </p:txBody>
      </p:sp>
      <p:sp>
        <p:nvSpPr>
          <p:cNvPr id="19459" name="Rectangle 3"/>
          <p:cNvSpPr>
            <a:spLocks noChangeArrowheads="1"/>
          </p:cNvSpPr>
          <p:nvPr/>
        </p:nvSpPr>
        <p:spPr bwMode="auto">
          <a:xfrm>
            <a:off x="6697663" y="1413837"/>
            <a:ext cx="0" cy="365125"/>
          </a:xfrm>
          <a:prstGeom prst="rect">
            <a:avLst/>
          </a:prstGeom>
          <a:noFill/>
          <a:ln w="9525">
            <a:noFill/>
            <a:miter lim="800000"/>
            <a:headEnd/>
            <a:tailEnd/>
          </a:ln>
        </p:spPr>
        <p:txBody>
          <a:bodyPr wrap="none" lIns="0" tIns="0" rIns="0" bIns="0">
            <a:prstTxWarp prst="textNoShape">
              <a:avLst/>
            </a:prstTxWarp>
            <a:spAutoFit/>
          </a:bodyPr>
          <a:lstStyle/>
          <a:p>
            <a:endParaRPr lang="en-US" sz="2400" b="0">
              <a:latin typeface="Symbol" pitchFamily="-109" charset="2"/>
            </a:endParaRPr>
          </a:p>
        </p:txBody>
      </p:sp>
      <p:sp>
        <p:nvSpPr>
          <p:cNvPr id="19460" name="Rectangle 4"/>
          <p:cNvSpPr>
            <a:spLocks noChangeArrowheads="1"/>
          </p:cNvSpPr>
          <p:nvPr/>
        </p:nvSpPr>
        <p:spPr bwMode="auto">
          <a:xfrm>
            <a:off x="3175" y="3175"/>
            <a:ext cx="9145588" cy="520700"/>
          </a:xfrm>
          <a:prstGeom prst="rect">
            <a:avLst/>
          </a:prstGeom>
          <a:noFill/>
          <a:ln w="9525">
            <a:noFill/>
            <a:miter lim="800000"/>
            <a:headEnd/>
            <a:tailEnd/>
          </a:ln>
        </p:spPr>
        <p:txBody>
          <a:bodyPr>
            <a:prstTxWarp prst="textNoShape">
              <a:avLst/>
            </a:prstTxWarp>
          </a:bodyPr>
          <a:lstStyle/>
          <a:p>
            <a:endParaRPr lang="en-US"/>
          </a:p>
        </p:txBody>
      </p:sp>
      <p:sp>
        <p:nvSpPr>
          <p:cNvPr id="19461" name="Rectangle 5"/>
          <p:cNvSpPr>
            <a:spLocks noChangeArrowheads="1"/>
          </p:cNvSpPr>
          <p:nvPr/>
        </p:nvSpPr>
        <p:spPr bwMode="auto">
          <a:xfrm>
            <a:off x="1036638" y="28575"/>
            <a:ext cx="6811962" cy="552450"/>
          </a:xfrm>
          <a:prstGeom prst="rect">
            <a:avLst/>
          </a:prstGeom>
          <a:noFill/>
          <a:ln w="9525">
            <a:noFill/>
            <a:miter lim="800000"/>
            <a:headEnd/>
            <a:tailEnd/>
          </a:ln>
        </p:spPr>
        <p:txBody>
          <a:bodyPr>
            <a:prstTxWarp prst="textNoShape">
              <a:avLst/>
            </a:prstTxWarp>
          </a:bodyPr>
          <a:lstStyle/>
          <a:p>
            <a:endParaRPr lang="en-US"/>
          </a:p>
        </p:txBody>
      </p:sp>
      <p:sp>
        <p:nvSpPr>
          <p:cNvPr id="19462" name="Rectangle 6"/>
          <p:cNvSpPr>
            <a:spLocks noChangeArrowheads="1"/>
          </p:cNvSpPr>
          <p:nvPr/>
        </p:nvSpPr>
        <p:spPr bwMode="auto">
          <a:xfrm>
            <a:off x="56951" y="293155"/>
            <a:ext cx="8156575" cy="369332"/>
          </a:xfrm>
          <a:prstGeom prst="rect">
            <a:avLst/>
          </a:prstGeom>
          <a:noFill/>
          <a:ln w="9525">
            <a:noFill/>
            <a:miter lim="800000"/>
            <a:headEnd/>
            <a:tailEnd/>
          </a:ln>
        </p:spPr>
        <p:txBody>
          <a:bodyPr lIns="0" tIns="0" rIns="0" bIns="0">
            <a:prstTxWarp prst="textNoShape">
              <a:avLst/>
            </a:prstTxWarp>
            <a:spAutoFit/>
          </a:bodyPr>
          <a:lstStyle/>
          <a:p>
            <a:pPr algn="l"/>
            <a:r>
              <a:rPr lang="en-US" sz="2400" dirty="0">
                <a:solidFill>
                  <a:srgbClr val="808080"/>
                </a:solidFill>
                <a:latin typeface="Arial" pitchFamily="-109" charset="0"/>
                <a:ea typeface="Arial" pitchFamily="-109" charset="0"/>
                <a:cs typeface="Arial" pitchFamily="-109" charset="0"/>
              </a:rPr>
              <a:t>Link to DIS and Elastic Form Factors</a:t>
            </a:r>
          </a:p>
        </p:txBody>
      </p:sp>
      <p:grpSp>
        <p:nvGrpSpPr>
          <p:cNvPr id="2" name="Group 248"/>
          <p:cNvGrpSpPr>
            <a:grpSpLocks/>
          </p:cNvGrpSpPr>
          <p:nvPr/>
        </p:nvGrpSpPr>
        <p:grpSpPr bwMode="auto">
          <a:xfrm>
            <a:off x="2395538" y="3703012"/>
            <a:ext cx="3243262" cy="625475"/>
            <a:chOff x="1488" y="3206"/>
            <a:chExt cx="2043" cy="394"/>
          </a:xfrm>
        </p:grpSpPr>
        <p:grpSp>
          <p:nvGrpSpPr>
            <p:cNvPr id="3" name="Group 10"/>
            <p:cNvGrpSpPr>
              <a:grpSpLocks/>
            </p:cNvGrpSpPr>
            <p:nvPr/>
          </p:nvGrpSpPr>
          <p:grpSpPr bwMode="auto">
            <a:xfrm>
              <a:off x="1696" y="3206"/>
              <a:ext cx="1642" cy="346"/>
              <a:chOff x="395" y="2008"/>
              <a:chExt cx="1813" cy="400"/>
            </a:xfrm>
          </p:grpSpPr>
          <p:sp>
            <p:nvSpPr>
              <p:cNvPr id="19651" name="Rectangle 11"/>
              <p:cNvSpPr>
                <a:spLocks noChangeArrowheads="1"/>
              </p:cNvSpPr>
              <p:nvPr/>
            </p:nvSpPr>
            <p:spPr bwMode="auto">
              <a:xfrm>
                <a:off x="2134" y="2131"/>
                <a:ext cx="74" cy="277"/>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52" name="Rectangle 12"/>
              <p:cNvSpPr>
                <a:spLocks noChangeArrowheads="1"/>
              </p:cNvSpPr>
              <p:nvPr/>
            </p:nvSpPr>
            <p:spPr bwMode="auto">
              <a:xfrm>
                <a:off x="1998" y="2131"/>
                <a:ext cx="55" cy="277"/>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53" name="Rectangle 13"/>
              <p:cNvSpPr>
                <a:spLocks noChangeArrowheads="1"/>
              </p:cNvSpPr>
              <p:nvPr/>
            </p:nvSpPr>
            <p:spPr bwMode="auto">
              <a:xfrm>
                <a:off x="1813" y="2131"/>
                <a:ext cx="55" cy="277"/>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54" name="Rectangle 14"/>
              <p:cNvSpPr>
                <a:spLocks noChangeArrowheads="1"/>
              </p:cNvSpPr>
              <p:nvPr/>
            </p:nvSpPr>
            <p:spPr bwMode="auto">
              <a:xfrm>
                <a:off x="1642" y="2131"/>
                <a:ext cx="74" cy="277"/>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55" name="Rectangle 15"/>
              <p:cNvSpPr>
                <a:spLocks noChangeArrowheads="1"/>
              </p:cNvSpPr>
              <p:nvPr/>
            </p:nvSpPr>
            <p:spPr bwMode="auto">
              <a:xfrm>
                <a:off x="1438" y="2008"/>
                <a:ext cx="120" cy="277"/>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56" name="Rectangle 16"/>
              <p:cNvSpPr>
                <a:spLocks noChangeArrowheads="1"/>
              </p:cNvSpPr>
              <p:nvPr/>
            </p:nvSpPr>
            <p:spPr bwMode="auto">
              <a:xfrm>
                <a:off x="1362" y="2131"/>
                <a:ext cx="55" cy="277"/>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 </a:t>
                </a:r>
                <a:endParaRPr lang="en-US" sz="2400" b="0">
                  <a:latin typeface="Symbol" pitchFamily="-109" charset="2"/>
                </a:endParaRPr>
              </a:p>
            </p:txBody>
          </p:sp>
          <p:sp>
            <p:nvSpPr>
              <p:cNvPr id="19657" name="Rectangle 17"/>
              <p:cNvSpPr>
                <a:spLocks noChangeArrowheads="1"/>
              </p:cNvSpPr>
              <p:nvPr/>
            </p:nvSpPr>
            <p:spPr bwMode="auto">
              <a:xfrm>
                <a:off x="1322" y="2131"/>
                <a:ext cx="56" cy="277"/>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58" name="Rectangle 18"/>
              <p:cNvSpPr>
                <a:spLocks noChangeArrowheads="1"/>
              </p:cNvSpPr>
              <p:nvPr/>
            </p:nvSpPr>
            <p:spPr bwMode="auto">
              <a:xfrm>
                <a:off x="1104" y="2008"/>
                <a:ext cx="119" cy="277"/>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59" name="Rectangle 19"/>
              <p:cNvSpPr>
                <a:spLocks noChangeArrowheads="1"/>
              </p:cNvSpPr>
              <p:nvPr/>
            </p:nvSpPr>
            <p:spPr bwMode="auto">
              <a:xfrm>
                <a:off x="1009" y="2131"/>
                <a:ext cx="55" cy="277"/>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 </a:t>
                </a:r>
                <a:endParaRPr lang="en-US" sz="2400" b="0">
                  <a:latin typeface="Symbol" pitchFamily="-109" charset="2"/>
                </a:endParaRPr>
              </a:p>
            </p:txBody>
          </p:sp>
          <p:sp>
            <p:nvSpPr>
              <p:cNvPr id="19660" name="Rectangle 20"/>
              <p:cNvSpPr>
                <a:spLocks noChangeArrowheads="1"/>
              </p:cNvSpPr>
              <p:nvPr/>
            </p:nvSpPr>
            <p:spPr bwMode="auto">
              <a:xfrm>
                <a:off x="970" y="2131"/>
                <a:ext cx="56" cy="277"/>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61" name="Rectangle 21"/>
              <p:cNvSpPr>
                <a:spLocks noChangeArrowheads="1"/>
              </p:cNvSpPr>
              <p:nvPr/>
            </p:nvSpPr>
            <p:spPr bwMode="auto">
              <a:xfrm>
                <a:off x="698" y="2131"/>
                <a:ext cx="55" cy="277"/>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 </a:t>
                </a:r>
                <a:endParaRPr lang="en-US" sz="2400" b="0">
                  <a:latin typeface="Symbol" pitchFamily="-109" charset="2"/>
                </a:endParaRPr>
              </a:p>
            </p:txBody>
          </p:sp>
          <p:sp>
            <p:nvSpPr>
              <p:cNvPr id="19662" name="Rectangle 22"/>
              <p:cNvSpPr>
                <a:spLocks noChangeArrowheads="1"/>
              </p:cNvSpPr>
              <p:nvPr/>
            </p:nvSpPr>
            <p:spPr bwMode="auto">
              <a:xfrm>
                <a:off x="655" y="2131"/>
                <a:ext cx="55" cy="277"/>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63" name="Rectangle 23"/>
              <p:cNvSpPr>
                <a:spLocks noChangeArrowheads="1"/>
              </p:cNvSpPr>
              <p:nvPr/>
            </p:nvSpPr>
            <p:spPr bwMode="auto">
              <a:xfrm>
                <a:off x="2063" y="2131"/>
                <a:ext cx="62" cy="277"/>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t</a:t>
                </a:r>
                <a:endParaRPr lang="en-US" sz="2400" b="0">
                  <a:latin typeface="Symbol" pitchFamily="-109" charset="2"/>
                </a:endParaRPr>
              </a:p>
            </p:txBody>
          </p:sp>
          <p:sp>
            <p:nvSpPr>
              <p:cNvPr id="19664" name="Rectangle 24"/>
              <p:cNvSpPr>
                <a:spLocks noChangeArrowheads="1"/>
              </p:cNvSpPr>
              <p:nvPr/>
            </p:nvSpPr>
            <p:spPr bwMode="auto">
              <a:xfrm>
                <a:off x="1724" y="2131"/>
                <a:ext cx="99" cy="277"/>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x</a:t>
                </a:r>
                <a:endParaRPr lang="en-US" sz="2400" b="0">
                  <a:latin typeface="Symbol" pitchFamily="-109" charset="2"/>
                </a:endParaRPr>
              </a:p>
            </p:txBody>
          </p:sp>
          <p:sp>
            <p:nvSpPr>
              <p:cNvPr id="19665" name="Rectangle 25"/>
              <p:cNvSpPr>
                <a:spLocks noChangeArrowheads="1"/>
              </p:cNvSpPr>
              <p:nvPr/>
            </p:nvSpPr>
            <p:spPr bwMode="auto">
              <a:xfrm>
                <a:off x="1415" y="2131"/>
                <a:ext cx="135" cy="277"/>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E</a:t>
                </a:r>
                <a:endParaRPr lang="en-US" sz="2400" b="0">
                  <a:latin typeface="Symbol" pitchFamily="-109" charset="2"/>
                </a:endParaRPr>
              </a:p>
            </p:txBody>
          </p:sp>
          <p:sp>
            <p:nvSpPr>
              <p:cNvPr id="19666" name="Rectangle 26"/>
              <p:cNvSpPr>
                <a:spLocks noChangeArrowheads="1"/>
              </p:cNvSpPr>
              <p:nvPr/>
            </p:nvSpPr>
            <p:spPr bwMode="auto">
              <a:xfrm>
                <a:off x="1062" y="2131"/>
                <a:ext cx="159" cy="277"/>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H</a:t>
                </a:r>
                <a:endParaRPr lang="en-US" sz="2400" b="0">
                  <a:latin typeface="Symbol" pitchFamily="-109" charset="2"/>
                </a:endParaRPr>
              </a:p>
            </p:txBody>
          </p:sp>
          <p:sp>
            <p:nvSpPr>
              <p:cNvPr id="19667" name="Rectangle 27"/>
              <p:cNvSpPr>
                <a:spLocks noChangeArrowheads="1"/>
              </p:cNvSpPr>
              <p:nvPr/>
            </p:nvSpPr>
            <p:spPr bwMode="auto">
              <a:xfrm>
                <a:off x="749" y="2131"/>
                <a:ext cx="135" cy="277"/>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E</a:t>
                </a:r>
                <a:endParaRPr lang="en-US" sz="2400" b="0">
                  <a:latin typeface="Symbol" pitchFamily="-109" charset="2"/>
                </a:endParaRPr>
              </a:p>
            </p:txBody>
          </p:sp>
          <p:sp>
            <p:nvSpPr>
              <p:cNvPr id="19668" name="Rectangle 28"/>
              <p:cNvSpPr>
                <a:spLocks noChangeArrowheads="1"/>
              </p:cNvSpPr>
              <p:nvPr/>
            </p:nvSpPr>
            <p:spPr bwMode="auto">
              <a:xfrm>
                <a:off x="395" y="2131"/>
                <a:ext cx="159" cy="277"/>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H</a:t>
                </a:r>
                <a:endParaRPr lang="en-US" sz="2400" b="0">
                  <a:latin typeface="Symbol" pitchFamily="-109" charset="2"/>
                </a:endParaRPr>
              </a:p>
            </p:txBody>
          </p:sp>
          <p:sp>
            <p:nvSpPr>
              <p:cNvPr id="19669" name="Rectangle 29"/>
              <p:cNvSpPr>
                <a:spLocks noChangeArrowheads="1"/>
              </p:cNvSpPr>
              <p:nvPr/>
            </p:nvSpPr>
            <p:spPr bwMode="auto">
              <a:xfrm>
                <a:off x="1560" y="2112"/>
                <a:ext cx="66" cy="167"/>
              </a:xfrm>
              <a:prstGeom prst="rect">
                <a:avLst/>
              </a:prstGeom>
              <a:noFill/>
              <a:ln w="9525">
                <a:noFill/>
                <a:miter lim="800000"/>
                <a:headEnd/>
                <a:tailEnd/>
              </a:ln>
            </p:spPr>
            <p:txBody>
              <a:bodyPr wrap="none" lIns="0" tIns="0" rIns="0" bIns="0">
                <a:prstTxWarp prst="textNoShape">
                  <a:avLst/>
                </a:prstTxWarp>
                <a:spAutoFit/>
              </a:bodyPr>
              <a:lstStyle/>
              <a:p>
                <a:r>
                  <a:rPr lang="en-US" sz="1500" b="0" i="1">
                    <a:solidFill>
                      <a:srgbClr val="000000"/>
                    </a:solidFill>
                  </a:rPr>
                  <a:t>q</a:t>
                </a:r>
                <a:endParaRPr lang="en-US" sz="2400" b="0">
                  <a:latin typeface="Symbol" pitchFamily="-109" charset="2"/>
                </a:endParaRPr>
              </a:p>
            </p:txBody>
          </p:sp>
          <p:sp>
            <p:nvSpPr>
              <p:cNvPr id="19670" name="Rectangle 30"/>
              <p:cNvSpPr>
                <a:spLocks noChangeArrowheads="1"/>
              </p:cNvSpPr>
              <p:nvPr/>
            </p:nvSpPr>
            <p:spPr bwMode="auto">
              <a:xfrm>
                <a:off x="1240" y="2112"/>
                <a:ext cx="66" cy="166"/>
              </a:xfrm>
              <a:prstGeom prst="rect">
                <a:avLst/>
              </a:prstGeom>
              <a:noFill/>
              <a:ln w="9525">
                <a:noFill/>
                <a:miter lim="800000"/>
                <a:headEnd/>
                <a:tailEnd/>
              </a:ln>
            </p:spPr>
            <p:txBody>
              <a:bodyPr wrap="none" lIns="0" tIns="0" rIns="0" bIns="0">
                <a:prstTxWarp prst="textNoShape">
                  <a:avLst/>
                </a:prstTxWarp>
                <a:spAutoFit/>
              </a:bodyPr>
              <a:lstStyle/>
              <a:p>
                <a:r>
                  <a:rPr lang="en-US" sz="1500" b="0" i="1">
                    <a:solidFill>
                      <a:srgbClr val="000000"/>
                    </a:solidFill>
                  </a:rPr>
                  <a:t>q</a:t>
                </a:r>
                <a:endParaRPr lang="en-US" sz="2400" b="0">
                  <a:latin typeface="Symbol" pitchFamily="-109" charset="2"/>
                </a:endParaRPr>
              </a:p>
            </p:txBody>
          </p:sp>
          <p:sp>
            <p:nvSpPr>
              <p:cNvPr id="19671" name="Rectangle 31"/>
              <p:cNvSpPr>
                <a:spLocks noChangeArrowheads="1"/>
              </p:cNvSpPr>
              <p:nvPr/>
            </p:nvSpPr>
            <p:spPr bwMode="auto">
              <a:xfrm>
                <a:off x="889" y="2112"/>
                <a:ext cx="66" cy="167"/>
              </a:xfrm>
              <a:prstGeom prst="rect">
                <a:avLst/>
              </a:prstGeom>
              <a:noFill/>
              <a:ln w="9525">
                <a:noFill/>
                <a:miter lim="800000"/>
                <a:headEnd/>
                <a:tailEnd/>
              </a:ln>
            </p:spPr>
            <p:txBody>
              <a:bodyPr wrap="none" lIns="0" tIns="0" rIns="0" bIns="0">
                <a:prstTxWarp prst="textNoShape">
                  <a:avLst/>
                </a:prstTxWarp>
                <a:spAutoFit/>
              </a:bodyPr>
              <a:lstStyle/>
              <a:p>
                <a:r>
                  <a:rPr lang="en-US" sz="1500" b="0" i="1">
                    <a:solidFill>
                      <a:srgbClr val="000000"/>
                    </a:solidFill>
                  </a:rPr>
                  <a:t>q</a:t>
                </a:r>
                <a:endParaRPr lang="en-US" sz="2400" b="0">
                  <a:latin typeface="Symbol" pitchFamily="-109" charset="2"/>
                </a:endParaRPr>
              </a:p>
            </p:txBody>
          </p:sp>
          <p:sp>
            <p:nvSpPr>
              <p:cNvPr id="19672" name="Rectangle 32"/>
              <p:cNvSpPr>
                <a:spLocks noChangeArrowheads="1"/>
              </p:cNvSpPr>
              <p:nvPr/>
            </p:nvSpPr>
            <p:spPr bwMode="auto">
              <a:xfrm>
                <a:off x="575" y="2112"/>
                <a:ext cx="66" cy="166"/>
              </a:xfrm>
              <a:prstGeom prst="rect">
                <a:avLst/>
              </a:prstGeom>
              <a:noFill/>
              <a:ln w="9525">
                <a:noFill/>
                <a:miter lim="800000"/>
                <a:headEnd/>
                <a:tailEnd/>
              </a:ln>
            </p:spPr>
            <p:txBody>
              <a:bodyPr wrap="none" lIns="0" tIns="0" rIns="0" bIns="0">
                <a:prstTxWarp prst="textNoShape">
                  <a:avLst/>
                </a:prstTxWarp>
                <a:spAutoFit/>
              </a:bodyPr>
              <a:lstStyle/>
              <a:p>
                <a:r>
                  <a:rPr lang="en-US" sz="1500" b="0" i="1">
                    <a:solidFill>
                      <a:srgbClr val="000000"/>
                    </a:solidFill>
                  </a:rPr>
                  <a:t>q</a:t>
                </a:r>
                <a:endParaRPr lang="en-US" sz="2400" b="0">
                  <a:latin typeface="Symbol" pitchFamily="-109" charset="2"/>
                </a:endParaRPr>
              </a:p>
            </p:txBody>
          </p:sp>
          <p:sp>
            <p:nvSpPr>
              <p:cNvPr id="19673" name="Rectangle 33"/>
              <p:cNvSpPr>
                <a:spLocks noChangeArrowheads="1"/>
              </p:cNvSpPr>
              <p:nvPr/>
            </p:nvSpPr>
            <p:spPr bwMode="auto">
              <a:xfrm>
                <a:off x="1871" y="2107"/>
                <a:ext cx="110" cy="278"/>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latin typeface="Symbol" pitchFamily="-109" charset="2"/>
                  </a:rPr>
                  <a:t>x</a:t>
                </a:r>
                <a:endParaRPr lang="en-US" sz="2400" b="0">
                  <a:latin typeface="Symbol" pitchFamily="-109" charset="2"/>
                </a:endParaRPr>
              </a:p>
            </p:txBody>
          </p:sp>
        </p:grpSp>
        <p:sp>
          <p:nvSpPr>
            <p:cNvPr id="19650" name="Freeform 34"/>
            <p:cNvSpPr>
              <a:spLocks/>
            </p:cNvSpPr>
            <p:nvPr/>
          </p:nvSpPr>
          <p:spPr bwMode="auto">
            <a:xfrm>
              <a:off x="1488" y="3284"/>
              <a:ext cx="2043" cy="316"/>
            </a:xfrm>
            <a:custGeom>
              <a:avLst/>
              <a:gdLst>
                <a:gd name="T0" fmla="*/ 5 w 2256"/>
                <a:gd name="T1" fmla="*/ 0 h 365"/>
                <a:gd name="T2" fmla="*/ 5 w 2256"/>
                <a:gd name="T3" fmla="*/ 1 h 365"/>
                <a:gd name="T4" fmla="*/ 5 w 2256"/>
                <a:gd name="T5" fmla="*/ 3 h 365"/>
                <a:gd name="T6" fmla="*/ 5 w 2256"/>
                <a:gd name="T7" fmla="*/ 3 h 365"/>
                <a:gd name="T8" fmla="*/ 5 w 2256"/>
                <a:gd name="T9" fmla="*/ 3 h 365"/>
                <a:gd name="T10" fmla="*/ 5 w 2256"/>
                <a:gd name="T11" fmla="*/ 3 h 365"/>
                <a:gd name="T12" fmla="*/ 5 w 2256"/>
                <a:gd name="T13" fmla="*/ 3 h 365"/>
                <a:gd name="T14" fmla="*/ 1 w 2256"/>
                <a:gd name="T15" fmla="*/ 3 h 365"/>
                <a:gd name="T16" fmla="*/ 0 w 2256"/>
                <a:gd name="T17" fmla="*/ 3 h 365"/>
                <a:gd name="T18" fmla="*/ 0 w 2256"/>
                <a:gd name="T19" fmla="*/ 5 h 365"/>
                <a:gd name="T20" fmla="*/ 1 w 2256"/>
                <a:gd name="T21" fmla="*/ 5 h 365"/>
                <a:gd name="T22" fmla="*/ 5 w 2256"/>
                <a:gd name="T23" fmla="*/ 5 h 365"/>
                <a:gd name="T24" fmla="*/ 5 w 2256"/>
                <a:gd name="T25" fmla="*/ 5 h 365"/>
                <a:gd name="T26" fmla="*/ 5 w 2256"/>
                <a:gd name="T27" fmla="*/ 6 h 365"/>
                <a:gd name="T28" fmla="*/ 5 w 2256"/>
                <a:gd name="T29" fmla="*/ 6 h 365"/>
                <a:gd name="T30" fmla="*/ 5 w 2256"/>
                <a:gd name="T31" fmla="*/ 6 h 365"/>
                <a:gd name="T32" fmla="*/ 5 w 2256"/>
                <a:gd name="T33" fmla="*/ 6 h 365"/>
                <a:gd name="T34" fmla="*/ 5 w 2256"/>
                <a:gd name="T35" fmla="*/ 6 h 365"/>
                <a:gd name="T36" fmla="*/ 124 w 2256"/>
                <a:gd name="T37" fmla="*/ 6 h 365"/>
                <a:gd name="T38" fmla="*/ 125 w 2256"/>
                <a:gd name="T39" fmla="*/ 6 h 365"/>
                <a:gd name="T40" fmla="*/ 125 w 2256"/>
                <a:gd name="T41" fmla="*/ 6 h 365"/>
                <a:gd name="T42" fmla="*/ 126 w 2256"/>
                <a:gd name="T43" fmla="*/ 6 h 365"/>
                <a:gd name="T44" fmla="*/ 126 w 2256"/>
                <a:gd name="T45" fmla="*/ 6 h 365"/>
                <a:gd name="T46" fmla="*/ 126 w 2256"/>
                <a:gd name="T47" fmla="*/ 5 h 365"/>
                <a:gd name="T48" fmla="*/ 126 w 2256"/>
                <a:gd name="T49" fmla="*/ 5 h 365"/>
                <a:gd name="T50" fmla="*/ 126 w 2256"/>
                <a:gd name="T51" fmla="*/ 5 h 365"/>
                <a:gd name="T52" fmla="*/ 127 w 2256"/>
                <a:gd name="T53" fmla="*/ 5 h 365"/>
                <a:gd name="T54" fmla="*/ 127 w 2256"/>
                <a:gd name="T55" fmla="*/ 3 h 365"/>
                <a:gd name="T56" fmla="*/ 126 w 2256"/>
                <a:gd name="T57" fmla="*/ 3 h 365"/>
                <a:gd name="T58" fmla="*/ 126 w 2256"/>
                <a:gd name="T59" fmla="*/ 3 h 365"/>
                <a:gd name="T60" fmla="*/ 126 w 2256"/>
                <a:gd name="T61" fmla="*/ 3 h 365"/>
                <a:gd name="T62" fmla="*/ 126 w 2256"/>
                <a:gd name="T63" fmla="*/ 3 h 365"/>
                <a:gd name="T64" fmla="*/ 126 w 2256"/>
                <a:gd name="T65" fmla="*/ 3 h 365"/>
                <a:gd name="T66" fmla="*/ 125 w 2256"/>
                <a:gd name="T67" fmla="*/ 3 h 365"/>
                <a:gd name="T68" fmla="*/ 125 w 2256"/>
                <a:gd name="T69" fmla="*/ 1 h 365"/>
                <a:gd name="T70" fmla="*/ 124 w 2256"/>
                <a:gd name="T71" fmla="*/ 0 h 365"/>
                <a:gd name="T72" fmla="*/ 5 w 2256"/>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56"/>
                <a:gd name="T112" fmla="*/ 0 h 365"/>
                <a:gd name="T113" fmla="*/ 2256 w 2256"/>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56" h="365">
                  <a:moveTo>
                    <a:pt x="61" y="0"/>
                  </a:moveTo>
                  <a:lnTo>
                    <a:pt x="49" y="1"/>
                  </a:lnTo>
                  <a:lnTo>
                    <a:pt x="37" y="5"/>
                  </a:lnTo>
                  <a:lnTo>
                    <a:pt x="27" y="10"/>
                  </a:lnTo>
                  <a:lnTo>
                    <a:pt x="18" y="18"/>
                  </a:lnTo>
                  <a:lnTo>
                    <a:pt x="10" y="27"/>
                  </a:lnTo>
                  <a:lnTo>
                    <a:pt x="5" y="37"/>
                  </a:lnTo>
                  <a:lnTo>
                    <a:pt x="1" y="49"/>
                  </a:lnTo>
                  <a:lnTo>
                    <a:pt x="0" y="61"/>
                  </a:lnTo>
                  <a:lnTo>
                    <a:pt x="0" y="304"/>
                  </a:lnTo>
                  <a:lnTo>
                    <a:pt x="1" y="316"/>
                  </a:lnTo>
                  <a:lnTo>
                    <a:pt x="5" y="328"/>
                  </a:lnTo>
                  <a:lnTo>
                    <a:pt x="10" y="338"/>
                  </a:lnTo>
                  <a:lnTo>
                    <a:pt x="18" y="347"/>
                  </a:lnTo>
                  <a:lnTo>
                    <a:pt x="27" y="355"/>
                  </a:lnTo>
                  <a:lnTo>
                    <a:pt x="37" y="360"/>
                  </a:lnTo>
                  <a:lnTo>
                    <a:pt x="49" y="364"/>
                  </a:lnTo>
                  <a:lnTo>
                    <a:pt x="61" y="365"/>
                  </a:lnTo>
                  <a:lnTo>
                    <a:pt x="2195" y="365"/>
                  </a:lnTo>
                  <a:lnTo>
                    <a:pt x="2207" y="364"/>
                  </a:lnTo>
                  <a:lnTo>
                    <a:pt x="2219" y="360"/>
                  </a:lnTo>
                  <a:lnTo>
                    <a:pt x="2229" y="355"/>
                  </a:lnTo>
                  <a:lnTo>
                    <a:pt x="2238" y="347"/>
                  </a:lnTo>
                  <a:lnTo>
                    <a:pt x="2246" y="338"/>
                  </a:lnTo>
                  <a:lnTo>
                    <a:pt x="2251" y="328"/>
                  </a:lnTo>
                  <a:lnTo>
                    <a:pt x="2255" y="316"/>
                  </a:lnTo>
                  <a:lnTo>
                    <a:pt x="2256" y="304"/>
                  </a:lnTo>
                  <a:lnTo>
                    <a:pt x="2256" y="61"/>
                  </a:lnTo>
                  <a:lnTo>
                    <a:pt x="2255" y="49"/>
                  </a:lnTo>
                  <a:lnTo>
                    <a:pt x="2251" y="37"/>
                  </a:lnTo>
                  <a:lnTo>
                    <a:pt x="2246" y="27"/>
                  </a:lnTo>
                  <a:lnTo>
                    <a:pt x="2238" y="18"/>
                  </a:lnTo>
                  <a:lnTo>
                    <a:pt x="2229" y="10"/>
                  </a:lnTo>
                  <a:lnTo>
                    <a:pt x="2219" y="5"/>
                  </a:lnTo>
                  <a:lnTo>
                    <a:pt x="2207" y="1"/>
                  </a:lnTo>
                  <a:lnTo>
                    <a:pt x="2195" y="0"/>
                  </a:lnTo>
                  <a:lnTo>
                    <a:pt x="61" y="0"/>
                  </a:lnTo>
                  <a:close/>
                </a:path>
              </a:pathLst>
            </a:custGeom>
            <a:noFill/>
            <a:ln w="28575">
              <a:solidFill>
                <a:srgbClr val="3333CC"/>
              </a:solidFill>
              <a:round/>
              <a:headEnd/>
              <a:tailEnd/>
            </a:ln>
          </p:spPr>
          <p:txBody>
            <a:bodyPr>
              <a:prstTxWarp prst="textNoShape">
                <a:avLst/>
              </a:prstTxWarp>
            </a:bodyPr>
            <a:lstStyle/>
            <a:p>
              <a:endParaRPr lang="en-US"/>
            </a:p>
          </p:txBody>
        </p:sp>
      </p:grpSp>
      <p:sp>
        <p:nvSpPr>
          <p:cNvPr id="19464" name="Rectangle 85"/>
          <p:cNvSpPr>
            <a:spLocks noChangeArrowheads="1"/>
          </p:cNvSpPr>
          <p:nvPr/>
        </p:nvSpPr>
        <p:spPr bwMode="auto">
          <a:xfrm>
            <a:off x="7031038" y="2907675"/>
            <a:ext cx="0" cy="365125"/>
          </a:xfrm>
          <a:prstGeom prst="rect">
            <a:avLst/>
          </a:prstGeom>
          <a:noFill/>
          <a:ln w="9525">
            <a:noFill/>
            <a:miter lim="800000"/>
            <a:headEnd/>
            <a:tailEnd/>
          </a:ln>
        </p:spPr>
        <p:txBody>
          <a:bodyPr wrap="none" lIns="0" tIns="0" rIns="0" bIns="0">
            <a:prstTxWarp prst="textNoShape">
              <a:avLst/>
            </a:prstTxWarp>
            <a:spAutoFit/>
          </a:bodyPr>
          <a:lstStyle/>
          <a:p>
            <a:endParaRPr lang="en-US" sz="2400" b="0">
              <a:latin typeface="Symbol" pitchFamily="-109" charset="2"/>
            </a:endParaRPr>
          </a:p>
        </p:txBody>
      </p:sp>
      <p:sp>
        <p:nvSpPr>
          <p:cNvPr id="19465" name="Rectangle 86"/>
          <p:cNvSpPr>
            <a:spLocks noChangeArrowheads="1"/>
          </p:cNvSpPr>
          <p:nvPr/>
        </p:nvSpPr>
        <p:spPr bwMode="auto">
          <a:xfrm>
            <a:off x="7391400" y="3058487"/>
            <a:ext cx="0" cy="365125"/>
          </a:xfrm>
          <a:prstGeom prst="rect">
            <a:avLst/>
          </a:prstGeom>
          <a:noFill/>
          <a:ln w="9525">
            <a:noFill/>
            <a:miter lim="800000"/>
            <a:headEnd/>
            <a:tailEnd/>
          </a:ln>
        </p:spPr>
        <p:txBody>
          <a:bodyPr wrap="none" lIns="0" tIns="0" rIns="0" bIns="0">
            <a:prstTxWarp prst="textNoShape">
              <a:avLst/>
            </a:prstTxWarp>
            <a:spAutoFit/>
          </a:bodyPr>
          <a:lstStyle/>
          <a:p>
            <a:endParaRPr lang="en-US" sz="2400" b="0">
              <a:latin typeface="Symbol" pitchFamily="-109" charset="2"/>
            </a:endParaRPr>
          </a:p>
        </p:txBody>
      </p:sp>
      <p:sp>
        <p:nvSpPr>
          <p:cNvPr id="19466" name="Rectangle 87"/>
          <p:cNvSpPr>
            <a:spLocks noChangeArrowheads="1"/>
          </p:cNvSpPr>
          <p:nvPr/>
        </p:nvSpPr>
        <p:spPr bwMode="auto">
          <a:xfrm>
            <a:off x="6892925" y="3058487"/>
            <a:ext cx="0" cy="365125"/>
          </a:xfrm>
          <a:prstGeom prst="rect">
            <a:avLst/>
          </a:prstGeom>
          <a:noFill/>
          <a:ln w="9525">
            <a:noFill/>
            <a:miter lim="800000"/>
            <a:headEnd/>
            <a:tailEnd/>
          </a:ln>
        </p:spPr>
        <p:txBody>
          <a:bodyPr wrap="none" lIns="0" tIns="0" rIns="0" bIns="0">
            <a:prstTxWarp prst="textNoShape">
              <a:avLst/>
            </a:prstTxWarp>
            <a:spAutoFit/>
          </a:bodyPr>
          <a:lstStyle/>
          <a:p>
            <a:endParaRPr lang="en-US" sz="2400" b="0">
              <a:latin typeface="Symbol" pitchFamily="-109" charset="2"/>
            </a:endParaRPr>
          </a:p>
        </p:txBody>
      </p:sp>
      <p:sp>
        <p:nvSpPr>
          <p:cNvPr id="19467" name="Rectangle 88"/>
          <p:cNvSpPr>
            <a:spLocks noChangeArrowheads="1"/>
          </p:cNvSpPr>
          <p:nvPr/>
        </p:nvSpPr>
        <p:spPr bwMode="auto">
          <a:xfrm>
            <a:off x="6567488" y="3058487"/>
            <a:ext cx="0" cy="365125"/>
          </a:xfrm>
          <a:prstGeom prst="rect">
            <a:avLst/>
          </a:prstGeom>
          <a:noFill/>
          <a:ln w="9525">
            <a:noFill/>
            <a:miter lim="800000"/>
            <a:headEnd/>
            <a:tailEnd/>
          </a:ln>
        </p:spPr>
        <p:txBody>
          <a:bodyPr wrap="none" lIns="0" tIns="0" rIns="0" bIns="0">
            <a:prstTxWarp prst="textNoShape">
              <a:avLst/>
            </a:prstTxWarp>
            <a:spAutoFit/>
          </a:bodyPr>
          <a:lstStyle/>
          <a:p>
            <a:endParaRPr lang="en-US" sz="2400" b="0">
              <a:latin typeface="Symbol" pitchFamily="-109" charset="2"/>
            </a:endParaRPr>
          </a:p>
        </p:txBody>
      </p:sp>
      <p:sp>
        <p:nvSpPr>
          <p:cNvPr id="19468" name="Rectangle 89"/>
          <p:cNvSpPr>
            <a:spLocks noChangeArrowheads="1"/>
          </p:cNvSpPr>
          <p:nvPr/>
        </p:nvSpPr>
        <p:spPr bwMode="auto">
          <a:xfrm>
            <a:off x="8561388" y="4241175"/>
            <a:ext cx="0" cy="365125"/>
          </a:xfrm>
          <a:prstGeom prst="rect">
            <a:avLst/>
          </a:prstGeom>
          <a:noFill/>
          <a:ln w="9525">
            <a:noFill/>
            <a:miter lim="800000"/>
            <a:headEnd/>
            <a:tailEnd/>
          </a:ln>
        </p:spPr>
        <p:txBody>
          <a:bodyPr wrap="none" lIns="0" tIns="0" rIns="0" bIns="0">
            <a:prstTxWarp prst="textNoShape">
              <a:avLst/>
            </a:prstTxWarp>
            <a:spAutoFit/>
          </a:bodyPr>
          <a:lstStyle/>
          <a:p>
            <a:endParaRPr lang="en-US" sz="2400" b="0">
              <a:latin typeface="Symbol" pitchFamily="-109" charset="2"/>
            </a:endParaRPr>
          </a:p>
        </p:txBody>
      </p:sp>
      <p:sp>
        <p:nvSpPr>
          <p:cNvPr id="19469" name="Rectangle 90"/>
          <p:cNvSpPr>
            <a:spLocks noChangeArrowheads="1"/>
          </p:cNvSpPr>
          <p:nvPr/>
        </p:nvSpPr>
        <p:spPr bwMode="auto">
          <a:xfrm>
            <a:off x="6416675" y="4241175"/>
            <a:ext cx="0" cy="365125"/>
          </a:xfrm>
          <a:prstGeom prst="rect">
            <a:avLst/>
          </a:prstGeom>
          <a:noFill/>
          <a:ln w="9525">
            <a:noFill/>
            <a:miter lim="800000"/>
            <a:headEnd/>
            <a:tailEnd/>
          </a:ln>
        </p:spPr>
        <p:txBody>
          <a:bodyPr wrap="none" lIns="0" tIns="0" rIns="0" bIns="0">
            <a:prstTxWarp prst="textNoShape">
              <a:avLst/>
            </a:prstTxWarp>
            <a:spAutoFit/>
          </a:bodyPr>
          <a:lstStyle/>
          <a:p>
            <a:endParaRPr lang="en-US" sz="2400" b="0">
              <a:latin typeface="Symbol" pitchFamily="-109" charset="2"/>
            </a:endParaRPr>
          </a:p>
        </p:txBody>
      </p:sp>
      <p:sp>
        <p:nvSpPr>
          <p:cNvPr id="19470" name="Rectangle 91"/>
          <p:cNvSpPr>
            <a:spLocks noChangeArrowheads="1"/>
          </p:cNvSpPr>
          <p:nvPr/>
        </p:nvSpPr>
        <p:spPr bwMode="auto">
          <a:xfrm>
            <a:off x="6908800" y="3615700"/>
            <a:ext cx="0" cy="365125"/>
          </a:xfrm>
          <a:prstGeom prst="rect">
            <a:avLst/>
          </a:prstGeom>
          <a:noFill/>
          <a:ln w="9525">
            <a:noFill/>
            <a:miter lim="800000"/>
            <a:headEnd/>
            <a:tailEnd/>
          </a:ln>
        </p:spPr>
        <p:txBody>
          <a:bodyPr wrap="none" lIns="0" tIns="0" rIns="0" bIns="0">
            <a:prstTxWarp prst="textNoShape">
              <a:avLst/>
            </a:prstTxWarp>
            <a:spAutoFit/>
          </a:bodyPr>
          <a:lstStyle/>
          <a:p>
            <a:endParaRPr lang="en-US" sz="2400" b="0">
              <a:latin typeface="Symbol" pitchFamily="-109" charset="2"/>
            </a:endParaRPr>
          </a:p>
        </p:txBody>
      </p:sp>
      <p:sp>
        <p:nvSpPr>
          <p:cNvPr id="19471" name="Rectangle 35"/>
          <p:cNvSpPr>
            <a:spLocks noChangeArrowheads="1"/>
          </p:cNvSpPr>
          <p:nvPr/>
        </p:nvSpPr>
        <p:spPr bwMode="auto">
          <a:xfrm>
            <a:off x="671513" y="2042487"/>
            <a:ext cx="2443162" cy="396875"/>
          </a:xfrm>
          <a:prstGeom prst="rect">
            <a:avLst/>
          </a:prstGeom>
          <a:noFill/>
          <a:ln w="9525">
            <a:noFill/>
            <a:miter lim="800000"/>
            <a:headEnd/>
            <a:tailEnd/>
          </a:ln>
        </p:spPr>
        <p:txBody>
          <a:bodyPr>
            <a:prstTxWarp prst="textNoShape">
              <a:avLst/>
            </a:prstTxWarp>
          </a:bodyPr>
          <a:lstStyle/>
          <a:p>
            <a:endParaRPr lang="en-US"/>
          </a:p>
        </p:txBody>
      </p:sp>
      <p:grpSp>
        <p:nvGrpSpPr>
          <p:cNvPr id="4" name="Group 288"/>
          <p:cNvGrpSpPr>
            <a:grpSpLocks/>
          </p:cNvGrpSpPr>
          <p:nvPr/>
        </p:nvGrpSpPr>
        <p:grpSpPr bwMode="auto">
          <a:xfrm>
            <a:off x="1311275" y="1618625"/>
            <a:ext cx="2498725" cy="2160587"/>
            <a:chOff x="826" y="1039"/>
            <a:chExt cx="1574" cy="1361"/>
          </a:xfrm>
        </p:grpSpPr>
        <p:grpSp>
          <p:nvGrpSpPr>
            <p:cNvPr id="5" name="Group 249"/>
            <p:cNvGrpSpPr>
              <a:grpSpLocks/>
            </p:cNvGrpSpPr>
            <p:nvPr/>
          </p:nvGrpSpPr>
          <p:grpSpPr bwMode="auto">
            <a:xfrm>
              <a:off x="826" y="1039"/>
              <a:ext cx="1574" cy="833"/>
              <a:chOff x="826" y="1039"/>
              <a:chExt cx="1574" cy="833"/>
            </a:xfrm>
          </p:grpSpPr>
          <p:sp>
            <p:nvSpPr>
              <p:cNvPr id="19615" name="Rectangle 83"/>
              <p:cNvSpPr>
                <a:spLocks noChangeArrowheads="1"/>
              </p:cNvSpPr>
              <p:nvPr/>
            </p:nvSpPr>
            <p:spPr bwMode="auto">
              <a:xfrm>
                <a:off x="826" y="1040"/>
                <a:ext cx="1574" cy="832"/>
              </a:xfrm>
              <a:prstGeom prst="rect">
                <a:avLst/>
              </a:prstGeom>
              <a:noFill/>
              <a:ln w="28575">
                <a:solidFill>
                  <a:srgbClr val="00CC99"/>
                </a:solidFill>
                <a:miter lim="800000"/>
                <a:headEnd/>
                <a:tailEnd/>
              </a:ln>
            </p:spPr>
            <p:txBody>
              <a:bodyPr>
                <a:prstTxWarp prst="textNoShape">
                  <a:avLst/>
                </a:prstTxWarp>
              </a:bodyPr>
              <a:lstStyle/>
              <a:p>
                <a:endParaRPr lang="en-US"/>
              </a:p>
            </p:txBody>
          </p:sp>
          <p:sp>
            <p:nvSpPr>
              <p:cNvPr id="19616" name="Rectangle 36"/>
              <p:cNvSpPr>
                <a:spLocks noChangeArrowheads="1"/>
              </p:cNvSpPr>
              <p:nvPr/>
            </p:nvSpPr>
            <p:spPr bwMode="auto">
              <a:xfrm>
                <a:off x="912" y="1058"/>
                <a:ext cx="576" cy="230"/>
              </a:xfrm>
              <a:prstGeom prst="rect">
                <a:avLst/>
              </a:prstGeom>
              <a:noFill/>
              <a:ln w="9525">
                <a:noFill/>
                <a:miter lim="800000"/>
                <a:headEnd/>
                <a:tailEnd/>
              </a:ln>
            </p:spPr>
            <p:txBody>
              <a:bodyPr lIns="0" tIns="0" rIns="0" bIns="0">
                <a:prstTxWarp prst="textNoShape">
                  <a:avLst/>
                </a:prstTxWarp>
                <a:spAutoFit/>
              </a:bodyPr>
              <a:lstStyle/>
              <a:p>
                <a:r>
                  <a:rPr lang="en-US" sz="2400" b="0">
                    <a:solidFill>
                      <a:srgbClr val="000000"/>
                    </a:solidFill>
                  </a:rPr>
                  <a:t>DIS at </a:t>
                </a:r>
                <a:endParaRPr lang="en-US" sz="2400" b="0">
                  <a:latin typeface="Symbol" pitchFamily="-109" charset="2"/>
                </a:endParaRPr>
              </a:p>
            </p:txBody>
          </p:sp>
          <p:sp>
            <p:nvSpPr>
              <p:cNvPr id="19617" name="Rectangle 37"/>
              <p:cNvSpPr>
                <a:spLocks noChangeArrowheads="1"/>
              </p:cNvSpPr>
              <p:nvPr/>
            </p:nvSpPr>
            <p:spPr bwMode="auto">
              <a:xfrm>
                <a:off x="1453" y="1039"/>
                <a:ext cx="191" cy="230"/>
              </a:xfrm>
              <a:prstGeom prst="rect">
                <a:avLst/>
              </a:prstGeom>
              <a:noFill/>
              <a:ln w="9525">
                <a:noFill/>
                <a:miter lim="800000"/>
                <a:headEnd/>
                <a:tailEnd/>
              </a:ln>
            </p:spPr>
            <p:txBody>
              <a:bodyPr wrap="none" lIns="0" tIns="0" rIns="0" bIns="0">
                <a:prstTxWarp prst="textNoShape">
                  <a:avLst/>
                </a:prstTxWarp>
                <a:spAutoFit/>
              </a:bodyPr>
              <a:lstStyle/>
              <a:p>
                <a:r>
                  <a:rPr lang="en-US" sz="2400" b="0" i="1">
                    <a:solidFill>
                      <a:srgbClr val="000000"/>
                    </a:solidFill>
                    <a:latin typeface="Symbol" pitchFamily="-109" charset="2"/>
                  </a:rPr>
                  <a:t>  x</a:t>
                </a:r>
                <a:endParaRPr lang="en-US" sz="2400" b="0">
                  <a:latin typeface="Symbol" pitchFamily="-109" charset="2"/>
                </a:endParaRPr>
              </a:p>
            </p:txBody>
          </p:sp>
          <p:sp>
            <p:nvSpPr>
              <p:cNvPr id="19618" name="Rectangle 38"/>
              <p:cNvSpPr>
                <a:spLocks noChangeArrowheads="1"/>
              </p:cNvSpPr>
              <p:nvPr/>
            </p:nvSpPr>
            <p:spPr bwMode="auto">
              <a:xfrm>
                <a:off x="1607" y="1058"/>
                <a:ext cx="457" cy="230"/>
              </a:xfrm>
              <a:prstGeom prst="rect">
                <a:avLst/>
              </a:prstGeom>
              <a:noFill/>
              <a:ln w="9525">
                <a:noFill/>
                <a:miter lim="800000"/>
                <a:headEnd/>
                <a:tailEnd/>
              </a:ln>
            </p:spPr>
            <p:txBody>
              <a:bodyPr wrap="none" lIns="0" tIns="0" rIns="0" bIns="0">
                <a:prstTxWarp prst="textNoShape">
                  <a:avLst/>
                </a:prstTxWarp>
                <a:spAutoFit/>
              </a:bodyPr>
              <a:lstStyle/>
              <a:p>
                <a:r>
                  <a:rPr lang="en-US" sz="2400" b="0" i="1">
                    <a:solidFill>
                      <a:srgbClr val="000000"/>
                    </a:solidFill>
                  </a:rPr>
                  <a:t> =t=0</a:t>
                </a:r>
                <a:endParaRPr lang="en-US" sz="2400" b="0">
                  <a:latin typeface="Symbol" pitchFamily="-109" charset="2"/>
                </a:endParaRPr>
              </a:p>
            </p:txBody>
          </p:sp>
          <p:sp>
            <p:nvSpPr>
              <p:cNvPr id="19619" name="Rectangle 43"/>
              <p:cNvSpPr>
                <a:spLocks noChangeArrowheads="1"/>
              </p:cNvSpPr>
              <p:nvPr/>
            </p:nvSpPr>
            <p:spPr bwMode="auto">
              <a:xfrm>
                <a:off x="2162" y="1611"/>
                <a:ext cx="67"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20" name="Rectangle 44"/>
              <p:cNvSpPr>
                <a:spLocks noChangeArrowheads="1"/>
              </p:cNvSpPr>
              <p:nvPr/>
            </p:nvSpPr>
            <p:spPr bwMode="auto">
              <a:xfrm>
                <a:off x="2006" y="1611"/>
                <a:ext cx="67"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21" name="Rectangle 45"/>
              <p:cNvSpPr>
                <a:spLocks noChangeArrowheads="1"/>
              </p:cNvSpPr>
              <p:nvPr/>
            </p:nvSpPr>
            <p:spPr bwMode="auto">
              <a:xfrm>
                <a:off x="1564" y="1611"/>
                <a:ext cx="67"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22" name="Rectangle 46"/>
              <p:cNvSpPr>
                <a:spLocks noChangeArrowheads="1"/>
              </p:cNvSpPr>
              <p:nvPr/>
            </p:nvSpPr>
            <p:spPr bwMode="auto">
              <a:xfrm>
                <a:off x="1472" y="1611"/>
                <a:ext cx="100"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0</a:t>
                </a:r>
                <a:endParaRPr lang="en-US" sz="2400" b="0">
                  <a:latin typeface="Symbol" pitchFamily="-109" charset="2"/>
                </a:endParaRPr>
              </a:p>
            </p:txBody>
          </p:sp>
          <p:sp>
            <p:nvSpPr>
              <p:cNvPr id="19623" name="Rectangle 47"/>
              <p:cNvSpPr>
                <a:spLocks noChangeArrowheads="1"/>
              </p:cNvSpPr>
              <p:nvPr/>
            </p:nvSpPr>
            <p:spPr bwMode="auto">
              <a:xfrm>
                <a:off x="1425" y="1611"/>
                <a:ext cx="50"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24" name="Rectangle 48"/>
              <p:cNvSpPr>
                <a:spLocks noChangeArrowheads="1"/>
              </p:cNvSpPr>
              <p:nvPr/>
            </p:nvSpPr>
            <p:spPr bwMode="auto">
              <a:xfrm>
                <a:off x="1343" y="1611"/>
                <a:ext cx="100"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0</a:t>
                </a:r>
                <a:endParaRPr lang="en-US" sz="2400" b="0">
                  <a:latin typeface="Symbol" pitchFamily="-109" charset="2"/>
                </a:endParaRPr>
              </a:p>
            </p:txBody>
          </p:sp>
          <p:sp>
            <p:nvSpPr>
              <p:cNvPr id="19625" name="Rectangle 49"/>
              <p:cNvSpPr>
                <a:spLocks noChangeArrowheads="1"/>
              </p:cNvSpPr>
              <p:nvPr/>
            </p:nvSpPr>
            <p:spPr bwMode="auto">
              <a:xfrm>
                <a:off x="1292" y="1611"/>
                <a:ext cx="50"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26" name="Rectangle 50"/>
              <p:cNvSpPr>
                <a:spLocks noChangeArrowheads="1"/>
              </p:cNvSpPr>
              <p:nvPr/>
            </p:nvSpPr>
            <p:spPr bwMode="auto">
              <a:xfrm>
                <a:off x="1138" y="1611"/>
                <a:ext cx="67"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27" name="Rectangle 51"/>
              <p:cNvSpPr>
                <a:spLocks noChangeArrowheads="1"/>
              </p:cNvSpPr>
              <p:nvPr/>
            </p:nvSpPr>
            <p:spPr bwMode="auto">
              <a:xfrm>
                <a:off x="941" y="1506"/>
                <a:ext cx="108"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28" name="Rectangle 54"/>
              <p:cNvSpPr>
                <a:spLocks noChangeArrowheads="1"/>
              </p:cNvSpPr>
              <p:nvPr/>
            </p:nvSpPr>
            <p:spPr bwMode="auto">
              <a:xfrm>
                <a:off x="2055" y="1326"/>
                <a:ext cx="67"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29" name="Rectangle 55"/>
              <p:cNvSpPr>
                <a:spLocks noChangeArrowheads="1"/>
              </p:cNvSpPr>
              <p:nvPr/>
            </p:nvSpPr>
            <p:spPr bwMode="auto">
              <a:xfrm>
                <a:off x="1897" y="1326"/>
                <a:ext cx="67"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30" name="Rectangle 56"/>
              <p:cNvSpPr>
                <a:spLocks noChangeArrowheads="1"/>
              </p:cNvSpPr>
              <p:nvPr/>
            </p:nvSpPr>
            <p:spPr bwMode="auto">
              <a:xfrm>
                <a:off x="1564" y="1326"/>
                <a:ext cx="67"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31" name="Rectangle 57"/>
              <p:cNvSpPr>
                <a:spLocks noChangeArrowheads="1"/>
              </p:cNvSpPr>
              <p:nvPr/>
            </p:nvSpPr>
            <p:spPr bwMode="auto">
              <a:xfrm>
                <a:off x="1472" y="1326"/>
                <a:ext cx="100"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0</a:t>
                </a:r>
                <a:endParaRPr lang="en-US" sz="2400" b="0">
                  <a:latin typeface="Symbol" pitchFamily="-109" charset="2"/>
                </a:endParaRPr>
              </a:p>
            </p:txBody>
          </p:sp>
          <p:sp>
            <p:nvSpPr>
              <p:cNvPr id="19632" name="Rectangle 58"/>
              <p:cNvSpPr>
                <a:spLocks noChangeArrowheads="1"/>
              </p:cNvSpPr>
              <p:nvPr/>
            </p:nvSpPr>
            <p:spPr bwMode="auto">
              <a:xfrm>
                <a:off x="1425" y="1326"/>
                <a:ext cx="50"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33" name="Rectangle 59"/>
              <p:cNvSpPr>
                <a:spLocks noChangeArrowheads="1"/>
              </p:cNvSpPr>
              <p:nvPr/>
            </p:nvSpPr>
            <p:spPr bwMode="auto">
              <a:xfrm>
                <a:off x="1343" y="1326"/>
                <a:ext cx="100"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0</a:t>
                </a:r>
                <a:endParaRPr lang="en-US" sz="2400" b="0">
                  <a:latin typeface="Symbol" pitchFamily="-109" charset="2"/>
                </a:endParaRPr>
              </a:p>
            </p:txBody>
          </p:sp>
          <p:sp>
            <p:nvSpPr>
              <p:cNvPr id="19634" name="Rectangle 60"/>
              <p:cNvSpPr>
                <a:spLocks noChangeArrowheads="1"/>
              </p:cNvSpPr>
              <p:nvPr/>
            </p:nvSpPr>
            <p:spPr bwMode="auto">
              <a:xfrm>
                <a:off x="1292" y="1326"/>
                <a:ext cx="50"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35" name="Rectangle 61"/>
              <p:cNvSpPr>
                <a:spLocks noChangeArrowheads="1"/>
              </p:cNvSpPr>
              <p:nvPr/>
            </p:nvSpPr>
            <p:spPr bwMode="auto">
              <a:xfrm>
                <a:off x="1138" y="1326"/>
                <a:ext cx="67"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rPr>
                  <a:t>(</a:t>
                </a:r>
                <a:endParaRPr lang="en-US" sz="2400" b="0">
                  <a:latin typeface="Symbol" pitchFamily="-109" charset="2"/>
                </a:endParaRPr>
              </a:p>
            </p:txBody>
          </p:sp>
          <p:sp>
            <p:nvSpPr>
              <p:cNvPr id="19636" name="Rectangle 64"/>
              <p:cNvSpPr>
                <a:spLocks noChangeArrowheads="1"/>
              </p:cNvSpPr>
              <p:nvPr/>
            </p:nvSpPr>
            <p:spPr bwMode="auto">
              <a:xfrm>
                <a:off x="2080" y="1611"/>
                <a:ext cx="89" cy="240"/>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x</a:t>
                </a:r>
                <a:endParaRPr lang="en-US" sz="2400" b="0">
                  <a:latin typeface="Symbol" pitchFamily="-109" charset="2"/>
                </a:endParaRPr>
              </a:p>
            </p:txBody>
          </p:sp>
          <p:sp>
            <p:nvSpPr>
              <p:cNvPr id="19637" name="Rectangle 65"/>
              <p:cNvSpPr>
                <a:spLocks noChangeArrowheads="1"/>
              </p:cNvSpPr>
              <p:nvPr/>
            </p:nvSpPr>
            <p:spPr bwMode="auto">
              <a:xfrm>
                <a:off x="1912" y="1611"/>
                <a:ext cx="100" cy="240"/>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q</a:t>
                </a:r>
                <a:endParaRPr lang="en-US" sz="2400" b="0">
                  <a:latin typeface="Symbol" pitchFamily="-109" charset="2"/>
                </a:endParaRPr>
              </a:p>
            </p:txBody>
          </p:sp>
          <p:sp>
            <p:nvSpPr>
              <p:cNvPr id="19638" name="Rectangle 66"/>
              <p:cNvSpPr>
                <a:spLocks noChangeArrowheads="1"/>
              </p:cNvSpPr>
              <p:nvPr/>
            </p:nvSpPr>
            <p:spPr bwMode="auto">
              <a:xfrm>
                <a:off x="1212" y="1611"/>
                <a:ext cx="89" cy="240"/>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x</a:t>
                </a:r>
                <a:endParaRPr lang="en-US" sz="2400" b="0">
                  <a:latin typeface="Symbol" pitchFamily="-109" charset="2"/>
                </a:endParaRPr>
              </a:p>
            </p:txBody>
          </p:sp>
          <p:sp>
            <p:nvSpPr>
              <p:cNvPr id="19639" name="Rectangle 67"/>
              <p:cNvSpPr>
                <a:spLocks noChangeArrowheads="1"/>
              </p:cNvSpPr>
              <p:nvPr/>
            </p:nvSpPr>
            <p:spPr bwMode="auto">
              <a:xfrm>
                <a:off x="903" y="1612"/>
                <a:ext cx="144" cy="240"/>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H</a:t>
                </a:r>
                <a:endParaRPr lang="en-US" sz="2400" b="0">
                  <a:latin typeface="Symbol" pitchFamily="-109" charset="2"/>
                </a:endParaRPr>
              </a:p>
            </p:txBody>
          </p:sp>
          <p:sp>
            <p:nvSpPr>
              <p:cNvPr id="19640" name="Rectangle 70"/>
              <p:cNvSpPr>
                <a:spLocks noChangeArrowheads="1"/>
              </p:cNvSpPr>
              <p:nvPr/>
            </p:nvSpPr>
            <p:spPr bwMode="auto">
              <a:xfrm>
                <a:off x="1970" y="1326"/>
                <a:ext cx="89" cy="240"/>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x</a:t>
                </a:r>
                <a:endParaRPr lang="en-US" sz="2400" b="0">
                  <a:latin typeface="Symbol" pitchFamily="-109" charset="2"/>
                </a:endParaRPr>
              </a:p>
            </p:txBody>
          </p:sp>
          <p:sp>
            <p:nvSpPr>
              <p:cNvPr id="19641" name="Rectangle 71"/>
              <p:cNvSpPr>
                <a:spLocks noChangeArrowheads="1"/>
              </p:cNvSpPr>
              <p:nvPr/>
            </p:nvSpPr>
            <p:spPr bwMode="auto">
              <a:xfrm>
                <a:off x="1804" y="1326"/>
                <a:ext cx="100" cy="240"/>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q</a:t>
                </a:r>
                <a:endParaRPr lang="en-US" sz="2400" b="0">
                  <a:latin typeface="Symbol" pitchFamily="-109" charset="2"/>
                </a:endParaRPr>
              </a:p>
            </p:txBody>
          </p:sp>
          <p:sp>
            <p:nvSpPr>
              <p:cNvPr id="19642" name="Rectangle 72"/>
              <p:cNvSpPr>
                <a:spLocks noChangeArrowheads="1"/>
              </p:cNvSpPr>
              <p:nvPr/>
            </p:nvSpPr>
            <p:spPr bwMode="auto">
              <a:xfrm>
                <a:off x="1212" y="1326"/>
                <a:ext cx="89" cy="240"/>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x</a:t>
                </a:r>
                <a:endParaRPr lang="en-US" sz="2400" b="0">
                  <a:latin typeface="Symbol" pitchFamily="-109" charset="2"/>
                </a:endParaRPr>
              </a:p>
            </p:txBody>
          </p:sp>
          <p:sp>
            <p:nvSpPr>
              <p:cNvPr id="19643" name="Rectangle 73"/>
              <p:cNvSpPr>
                <a:spLocks noChangeArrowheads="1"/>
              </p:cNvSpPr>
              <p:nvPr/>
            </p:nvSpPr>
            <p:spPr bwMode="auto">
              <a:xfrm>
                <a:off x="903" y="1326"/>
                <a:ext cx="144" cy="240"/>
              </a:xfrm>
              <a:prstGeom prst="rect">
                <a:avLst/>
              </a:prstGeom>
              <a:noFill/>
              <a:ln w="9525">
                <a:noFill/>
                <a:miter lim="800000"/>
                <a:headEnd/>
                <a:tailEnd/>
              </a:ln>
            </p:spPr>
            <p:txBody>
              <a:bodyPr wrap="none" lIns="0" tIns="0" rIns="0" bIns="0">
                <a:prstTxWarp prst="textNoShape">
                  <a:avLst/>
                </a:prstTxWarp>
                <a:spAutoFit/>
              </a:bodyPr>
              <a:lstStyle/>
              <a:p>
                <a:r>
                  <a:rPr lang="en-US" sz="2500" b="0" i="1">
                    <a:solidFill>
                      <a:srgbClr val="000000"/>
                    </a:solidFill>
                  </a:rPr>
                  <a:t>H</a:t>
                </a:r>
                <a:endParaRPr lang="en-US" sz="2400" b="0">
                  <a:latin typeface="Symbol" pitchFamily="-109" charset="2"/>
                </a:endParaRPr>
              </a:p>
            </p:txBody>
          </p:sp>
          <p:sp>
            <p:nvSpPr>
              <p:cNvPr id="19644" name="Rectangle 74"/>
              <p:cNvSpPr>
                <a:spLocks noChangeArrowheads="1"/>
              </p:cNvSpPr>
              <p:nvPr/>
            </p:nvSpPr>
            <p:spPr bwMode="auto">
              <a:xfrm>
                <a:off x="1068" y="1598"/>
                <a:ext cx="60" cy="144"/>
              </a:xfrm>
              <a:prstGeom prst="rect">
                <a:avLst/>
              </a:prstGeom>
              <a:noFill/>
              <a:ln w="9525">
                <a:noFill/>
                <a:miter lim="800000"/>
                <a:headEnd/>
                <a:tailEnd/>
              </a:ln>
            </p:spPr>
            <p:txBody>
              <a:bodyPr wrap="none" lIns="0" tIns="0" rIns="0" bIns="0">
                <a:prstTxWarp prst="textNoShape">
                  <a:avLst/>
                </a:prstTxWarp>
                <a:spAutoFit/>
              </a:bodyPr>
              <a:lstStyle/>
              <a:p>
                <a:r>
                  <a:rPr lang="en-US" sz="1500" b="0" i="1">
                    <a:solidFill>
                      <a:srgbClr val="000000"/>
                    </a:solidFill>
                  </a:rPr>
                  <a:t>q</a:t>
                </a:r>
                <a:endParaRPr lang="en-US" sz="2400" b="0">
                  <a:latin typeface="Symbol" pitchFamily="-109" charset="2"/>
                </a:endParaRPr>
              </a:p>
            </p:txBody>
          </p:sp>
          <p:sp>
            <p:nvSpPr>
              <p:cNvPr id="19645" name="Rectangle 75"/>
              <p:cNvSpPr>
                <a:spLocks noChangeArrowheads="1"/>
              </p:cNvSpPr>
              <p:nvPr/>
            </p:nvSpPr>
            <p:spPr bwMode="auto">
              <a:xfrm>
                <a:off x="1068" y="1312"/>
                <a:ext cx="60" cy="144"/>
              </a:xfrm>
              <a:prstGeom prst="rect">
                <a:avLst/>
              </a:prstGeom>
              <a:noFill/>
              <a:ln w="9525">
                <a:noFill/>
                <a:miter lim="800000"/>
                <a:headEnd/>
                <a:tailEnd/>
              </a:ln>
            </p:spPr>
            <p:txBody>
              <a:bodyPr wrap="none" lIns="0" tIns="0" rIns="0" bIns="0">
                <a:prstTxWarp prst="textNoShape">
                  <a:avLst/>
                </a:prstTxWarp>
                <a:spAutoFit/>
              </a:bodyPr>
              <a:lstStyle/>
              <a:p>
                <a:r>
                  <a:rPr lang="en-US" sz="1500" b="0" i="1">
                    <a:solidFill>
                      <a:srgbClr val="000000"/>
                    </a:solidFill>
                  </a:rPr>
                  <a:t>q</a:t>
                </a:r>
                <a:endParaRPr lang="en-US" sz="2400" b="0">
                  <a:latin typeface="Symbol" pitchFamily="-109" charset="2"/>
                </a:endParaRPr>
              </a:p>
            </p:txBody>
          </p:sp>
          <p:sp>
            <p:nvSpPr>
              <p:cNvPr id="19646" name="Rectangle 78"/>
              <p:cNvSpPr>
                <a:spLocks noChangeArrowheads="1"/>
              </p:cNvSpPr>
              <p:nvPr/>
            </p:nvSpPr>
            <p:spPr bwMode="auto">
              <a:xfrm>
                <a:off x="1804" y="1592"/>
                <a:ext cx="122"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latin typeface="Symbol" pitchFamily="-109" charset="2"/>
                  </a:rPr>
                  <a:t>D</a:t>
                </a:r>
                <a:endParaRPr lang="en-US" sz="2400" b="0">
                  <a:latin typeface="Symbol" pitchFamily="-109" charset="2"/>
                </a:endParaRPr>
              </a:p>
            </p:txBody>
          </p:sp>
          <p:sp>
            <p:nvSpPr>
              <p:cNvPr id="19647" name="Rectangle 79"/>
              <p:cNvSpPr>
                <a:spLocks noChangeArrowheads="1"/>
              </p:cNvSpPr>
              <p:nvPr/>
            </p:nvSpPr>
            <p:spPr bwMode="auto">
              <a:xfrm>
                <a:off x="1661" y="1592"/>
                <a:ext cx="110"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latin typeface="Symbol" pitchFamily="-109" charset="2"/>
                  </a:rPr>
                  <a:t>=</a:t>
                </a:r>
                <a:endParaRPr lang="en-US" sz="2400" b="0">
                  <a:latin typeface="Symbol" pitchFamily="-109" charset="2"/>
                </a:endParaRPr>
              </a:p>
            </p:txBody>
          </p:sp>
          <p:sp>
            <p:nvSpPr>
              <p:cNvPr id="19648" name="Rectangle 82"/>
              <p:cNvSpPr>
                <a:spLocks noChangeArrowheads="1"/>
              </p:cNvSpPr>
              <p:nvPr/>
            </p:nvSpPr>
            <p:spPr bwMode="auto">
              <a:xfrm>
                <a:off x="1661" y="1304"/>
                <a:ext cx="110" cy="240"/>
              </a:xfrm>
              <a:prstGeom prst="rect">
                <a:avLst/>
              </a:prstGeom>
              <a:noFill/>
              <a:ln w="9525">
                <a:noFill/>
                <a:miter lim="800000"/>
                <a:headEnd/>
                <a:tailEnd/>
              </a:ln>
            </p:spPr>
            <p:txBody>
              <a:bodyPr wrap="none" lIns="0" tIns="0" rIns="0" bIns="0">
                <a:prstTxWarp prst="textNoShape">
                  <a:avLst/>
                </a:prstTxWarp>
                <a:spAutoFit/>
              </a:bodyPr>
              <a:lstStyle/>
              <a:p>
                <a:r>
                  <a:rPr lang="en-US" sz="2500" b="0">
                    <a:solidFill>
                      <a:srgbClr val="000000"/>
                    </a:solidFill>
                    <a:latin typeface="Symbol" pitchFamily="-109" charset="2"/>
                  </a:rPr>
                  <a:t>=</a:t>
                </a:r>
                <a:endParaRPr lang="en-US" sz="2400" b="0">
                  <a:latin typeface="Symbol" pitchFamily="-109" charset="2"/>
                </a:endParaRPr>
              </a:p>
            </p:txBody>
          </p:sp>
        </p:grpSp>
        <p:sp>
          <p:nvSpPr>
            <p:cNvPr id="19614" name="AutoShape 236"/>
            <p:cNvSpPr>
              <a:spLocks noChangeArrowheads="1"/>
            </p:cNvSpPr>
            <p:nvPr/>
          </p:nvSpPr>
          <p:spPr bwMode="auto">
            <a:xfrm rot="3820809">
              <a:off x="1769" y="2104"/>
              <a:ext cx="432" cy="159"/>
            </a:xfrm>
            <a:prstGeom prst="leftRightArrow">
              <a:avLst>
                <a:gd name="adj1" fmla="val 50000"/>
                <a:gd name="adj2" fmla="val 5434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6" name="Group 289"/>
          <p:cNvGrpSpPr>
            <a:grpSpLocks/>
          </p:cNvGrpSpPr>
          <p:nvPr/>
        </p:nvGrpSpPr>
        <p:grpSpPr bwMode="auto">
          <a:xfrm>
            <a:off x="4351700" y="0"/>
            <a:ext cx="4278313" cy="3763962"/>
            <a:chOff x="2736" y="29"/>
            <a:chExt cx="2695" cy="2371"/>
          </a:xfrm>
        </p:grpSpPr>
        <p:sp>
          <p:nvSpPr>
            <p:cNvPr id="19513" name="Rectangle 7"/>
            <p:cNvSpPr>
              <a:spLocks noChangeArrowheads="1"/>
            </p:cNvSpPr>
            <p:nvPr/>
          </p:nvSpPr>
          <p:spPr bwMode="auto">
            <a:xfrm>
              <a:off x="3501" y="29"/>
              <a:ext cx="79" cy="375"/>
            </a:xfrm>
            <a:prstGeom prst="rect">
              <a:avLst/>
            </a:prstGeom>
            <a:noFill/>
            <a:ln w="9525">
              <a:noFill/>
              <a:miter lim="800000"/>
              <a:headEnd/>
              <a:tailEnd/>
            </a:ln>
          </p:spPr>
          <p:txBody>
            <a:bodyPr>
              <a:prstTxWarp prst="textNoShape">
                <a:avLst/>
              </a:prstTxWarp>
            </a:bodyPr>
            <a:lstStyle/>
            <a:p>
              <a:endParaRPr lang="en-US"/>
            </a:p>
          </p:txBody>
        </p:sp>
        <p:sp>
          <p:nvSpPr>
            <p:cNvPr id="19514" name="Rectangle 8"/>
            <p:cNvSpPr>
              <a:spLocks noChangeArrowheads="1"/>
            </p:cNvSpPr>
            <p:nvPr/>
          </p:nvSpPr>
          <p:spPr bwMode="auto">
            <a:xfrm>
              <a:off x="3501" y="52"/>
              <a:ext cx="78" cy="374"/>
            </a:xfrm>
            <a:prstGeom prst="rect">
              <a:avLst/>
            </a:prstGeom>
            <a:noFill/>
            <a:ln w="9525">
              <a:noFill/>
              <a:miter lim="800000"/>
              <a:headEnd/>
              <a:tailEnd/>
            </a:ln>
          </p:spPr>
          <p:txBody>
            <a:bodyPr wrap="none" lIns="0" tIns="0" rIns="0" bIns="0">
              <a:prstTxWarp prst="textNoShape">
                <a:avLst/>
              </a:prstTxWarp>
              <a:spAutoFit/>
            </a:bodyPr>
            <a:lstStyle/>
            <a:p>
              <a:r>
                <a:rPr lang="en-US" sz="3900" b="0">
                  <a:solidFill>
                    <a:srgbClr val="333399"/>
                  </a:solidFill>
                </a:rPr>
                <a:t> </a:t>
              </a:r>
              <a:endParaRPr lang="en-US" sz="2400" b="0">
                <a:latin typeface="Tahoma" pitchFamily="-109" charset="0"/>
              </a:endParaRPr>
            </a:p>
          </p:txBody>
        </p:sp>
        <p:sp>
          <p:nvSpPr>
            <p:cNvPr id="19515" name="AutoShape 237"/>
            <p:cNvSpPr>
              <a:spLocks noChangeArrowheads="1"/>
            </p:cNvSpPr>
            <p:nvPr/>
          </p:nvSpPr>
          <p:spPr bwMode="auto">
            <a:xfrm rot="6870389">
              <a:off x="2766" y="2091"/>
              <a:ext cx="467" cy="152"/>
            </a:xfrm>
            <a:prstGeom prst="leftRightArrow">
              <a:avLst>
                <a:gd name="adj1" fmla="val 50000"/>
                <a:gd name="adj2" fmla="val 61447"/>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grpSp>
          <p:nvGrpSpPr>
            <p:cNvPr id="7" name="Group 247"/>
            <p:cNvGrpSpPr>
              <a:grpSpLocks/>
            </p:cNvGrpSpPr>
            <p:nvPr/>
          </p:nvGrpSpPr>
          <p:grpSpPr bwMode="auto">
            <a:xfrm>
              <a:off x="2779" y="480"/>
              <a:ext cx="2633" cy="1396"/>
              <a:chOff x="2779" y="768"/>
              <a:chExt cx="2633" cy="1396"/>
            </a:xfrm>
          </p:grpSpPr>
          <p:sp>
            <p:nvSpPr>
              <p:cNvPr id="19518" name="Rectangle 93"/>
              <p:cNvSpPr>
                <a:spLocks noChangeArrowheads="1"/>
              </p:cNvSpPr>
              <p:nvPr/>
            </p:nvSpPr>
            <p:spPr bwMode="auto">
              <a:xfrm>
                <a:off x="2779" y="768"/>
                <a:ext cx="2340" cy="250"/>
              </a:xfrm>
              <a:prstGeom prst="rect">
                <a:avLst/>
              </a:prstGeom>
              <a:noFill/>
              <a:ln w="9525">
                <a:noFill/>
                <a:miter lim="800000"/>
                <a:headEnd/>
                <a:tailEnd/>
              </a:ln>
            </p:spPr>
            <p:txBody>
              <a:bodyPr>
                <a:prstTxWarp prst="textNoShape">
                  <a:avLst/>
                </a:prstTxWarp>
              </a:bodyPr>
              <a:lstStyle/>
              <a:p>
                <a:endParaRPr lang="en-US"/>
              </a:p>
            </p:txBody>
          </p:sp>
          <p:sp>
            <p:nvSpPr>
              <p:cNvPr id="19519" name="Rectangle 94"/>
              <p:cNvSpPr>
                <a:spLocks noChangeArrowheads="1"/>
              </p:cNvSpPr>
              <p:nvPr/>
            </p:nvSpPr>
            <p:spPr bwMode="auto">
              <a:xfrm>
                <a:off x="2831" y="804"/>
                <a:ext cx="1903" cy="230"/>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Form factors (sum rules)</a:t>
                </a:r>
                <a:endParaRPr lang="en-US" sz="2400" b="0">
                  <a:latin typeface="Symbol" pitchFamily="-109" charset="2"/>
                </a:endParaRPr>
              </a:p>
            </p:txBody>
          </p:sp>
          <p:sp>
            <p:nvSpPr>
              <p:cNvPr id="19520" name="Rectangle 95"/>
              <p:cNvSpPr>
                <a:spLocks noChangeArrowheads="1"/>
              </p:cNvSpPr>
              <p:nvPr/>
            </p:nvSpPr>
            <p:spPr bwMode="auto">
              <a:xfrm>
                <a:off x="3137" y="1040"/>
                <a:ext cx="77" cy="278"/>
              </a:xfrm>
              <a:prstGeom prst="rect">
                <a:avLst/>
              </a:prstGeom>
              <a:noFill/>
              <a:ln w="9525">
                <a:noFill/>
                <a:miter lim="800000"/>
                <a:headEnd/>
                <a:tailEnd/>
              </a:ln>
            </p:spPr>
            <p:txBody>
              <a:bodyPr wrap="none" lIns="0" tIns="0" rIns="0" bIns="0">
                <a:prstTxWarp prst="textNoShape">
                  <a:avLst/>
                </a:prstTxWarp>
                <a:spAutoFit/>
              </a:bodyPr>
              <a:lstStyle/>
              <a:p>
                <a:r>
                  <a:rPr lang="en-US" sz="2900" b="0">
                    <a:solidFill>
                      <a:srgbClr val="000000"/>
                    </a:solidFill>
                    <a:latin typeface="Symbol" pitchFamily="-109" charset="2"/>
                  </a:rPr>
                  <a:t>[</a:t>
                </a:r>
                <a:endParaRPr lang="en-US" sz="2400" b="0">
                  <a:latin typeface="Symbol" pitchFamily="-109" charset="2"/>
                </a:endParaRPr>
              </a:p>
            </p:txBody>
          </p:sp>
          <p:sp>
            <p:nvSpPr>
              <p:cNvPr id="19521" name="Rectangle 96"/>
              <p:cNvSpPr>
                <a:spLocks noChangeArrowheads="1"/>
              </p:cNvSpPr>
              <p:nvPr/>
            </p:nvSpPr>
            <p:spPr bwMode="auto">
              <a:xfrm>
                <a:off x="5367" y="1894"/>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22" name="Rectangle 97"/>
              <p:cNvSpPr>
                <a:spLocks noChangeArrowheads="1"/>
              </p:cNvSpPr>
              <p:nvPr/>
            </p:nvSpPr>
            <p:spPr bwMode="auto">
              <a:xfrm>
                <a:off x="5210" y="1894"/>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23" name="Rectangle 98"/>
              <p:cNvSpPr>
                <a:spLocks noChangeArrowheads="1"/>
              </p:cNvSpPr>
              <p:nvPr/>
            </p:nvSpPr>
            <p:spPr bwMode="auto">
              <a:xfrm>
                <a:off x="4831" y="1894"/>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dirty="0">
                    <a:solidFill>
                      <a:srgbClr val="000000"/>
                    </a:solidFill>
                  </a:rPr>
                  <a:t>)</a:t>
                </a:r>
                <a:endParaRPr lang="en-US" sz="2400" b="0" dirty="0">
                  <a:latin typeface="Symbol" pitchFamily="-109" charset="2"/>
                </a:endParaRPr>
              </a:p>
            </p:txBody>
          </p:sp>
          <p:sp>
            <p:nvSpPr>
              <p:cNvPr id="19524" name="Rectangle 99"/>
              <p:cNvSpPr>
                <a:spLocks noChangeArrowheads="1"/>
              </p:cNvSpPr>
              <p:nvPr/>
            </p:nvSpPr>
            <p:spPr bwMode="auto">
              <a:xfrm>
                <a:off x="4745" y="1894"/>
                <a:ext cx="3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25" name="Rectangle 100"/>
              <p:cNvSpPr>
                <a:spLocks noChangeArrowheads="1"/>
              </p:cNvSpPr>
              <p:nvPr/>
            </p:nvSpPr>
            <p:spPr bwMode="auto">
              <a:xfrm>
                <a:off x="4641" y="1894"/>
                <a:ext cx="3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26" name="Rectangle 101"/>
              <p:cNvSpPr>
                <a:spLocks noChangeArrowheads="1"/>
              </p:cNvSpPr>
              <p:nvPr/>
            </p:nvSpPr>
            <p:spPr bwMode="auto">
              <a:xfrm>
                <a:off x="4535" y="1894"/>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27" name="Rectangle 102"/>
              <p:cNvSpPr>
                <a:spLocks noChangeArrowheads="1"/>
              </p:cNvSpPr>
              <p:nvPr/>
            </p:nvSpPr>
            <p:spPr bwMode="auto">
              <a:xfrm>
                <a:off x="4405" y="1823"/>
                <a:ext cx="7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28" name="Rectangle 103"/>
              <p:cNvSpPr>
                <a:spLocks noChangeArrowheads="1"/>
              </p:cNvSpPr>
              <p:nvPr/>
            </p:nvSpPr>
            <p:spPr bwMode="auto">
              <a:xfrm>
                <a:off x="4357" y="1894"/>
                <a:ext cx="3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 </a:t>
                </a:r>
                <a:endParaRPr lang="en-US" sz="2400" b="0">
                  <a:latin typeface="Symbol" pitchFamily="-109" charset="2"/>
                </a:endParaRPr>
              </a:p>
            </p:txBody>
          </p:sp>
          <p:sp>
            <p:nvSpPr>
              <p:cNvPr id="19529" name="Rectangle 104"/>
              <p:cNvSpPr>
                <a:spLocks noChangeArrowheads="1"/>
              </p:cNvSpPr>
              <p:nvPr/>
            </p:nvSpPr>
            <p:spPr bwMode="auto">
              <a:xfrm>
                <a:off x="4102" y="1894"/>
                <a:ext cx="68"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  </a:t>
                </a:r>
                <a:endParaRPr lang="en-US" sz="2400" b="0">
                  <a:latin typeface="Symbol" pitchFamily="-109" charset="2"/>
                </a:endParaRPr>
              </a:p>
            </p:txBody>
          </p:sp>
          <p:sp>
            <p:nvSpPr>
              <p:cNvPr id="19530" name="Rectangle 105"/>
              <p:cNvSpPr>
                <a:spLocks noChangeArrowheads="1"/>
              </p:cNvSpPr>
              <p:nvPr/>
            </p:nvSpPr>
            <p:spPr bwMode="auto">
              <a:xfrm>
                <a:off x="4078" y="1894"/>
                <a:ext cx="3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31" name="Rectangle 106"/>
              <p:cNvSpPr>
                <a:spLocks noChangeArrowheads="1"/>
              </p:cNvSpPr>
              <p:nvPr/>
            </p:nvSpPr>
            <p:spPr bwMode="auto">
              <a:xfrm>
                <a:off x="4051" y="1894"/>
                <a:ext cx="3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 </a:t>
                </a:r>
                <a:endParaRPr lang="en-US" sz="2400" b="0">
                  <a:latin typeface="Symbol" pitchFamily="-109" charset="2"/>
                </a:endParaRPr>
              </a:p>
            </p:txBody>
          </p:sp>
          <p:sp>
            <p:nvSpPr>
              <p:cNvPr id="19532" name="Rectangle 107"/>
              <p:cNvSpPr>
                <a:spLocks noChangeArrowheads="1"/>
              </p:cNvSpPr>
              <p:nvPr/>
            </p:nvSpPr>
            <p:spPr bwMode="auto">
              <a:xfrm>
                <a:off x="4015" y="1894"/>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33" name="Rectangle 108"/>
              <p:cNvSpPr>
                <a:spLocks noChangeArrowheads="1"/>
              </p:cNvSpPr>
              <p:nvPr/>
            </p:nvSpPr>
            <p:spPr bwMode="auto">
              <a:xfrm>
                <a:off x="3859" y="1894"/>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34" name="Rectangle 109"/>
              <p:cNvSpPr>
                <a:spLocks noChangeArrowheads="1"/>
              </p:cNvSpPr>
              <p:nvPr/>
            </p:nvSpPr>
            <p:spPr bwMode="auto">
              <a:xfrm>
                <a:off x="3481" y="1894"/>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35" name="Rectangle 110"/>
              <p:cNvSpPr>
                <a:spLocks noChangeArrowheads="1"/>
              </p:cNvSpPr>
              <p:nvPr/>
            </p:nvSpPr>
            <p:spPr bwMode="auto">
              <a:xfrm>
                <a:off x="3394" y="1894"/>
                <a:ext cx="3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36" name="Rectangle 111"/>
              <p:cNvSpPr>
                <a:spLocks noChangeArrowheads="1"/>
              </p:cNvSpPr>
              <p:nvPr/>
            </p:nvSpPr>
            <p:spPr bwMode="auto">
              <a:xfrm>
                <a:off x="3289" y="1894"/>
                <a:ext cx="3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37" name="Rectangle 112"/>
              <p:cNvSpPr>
                <a:spLocks noChangeArrowheads="1"/>
              </p:cNvSpPr>
              <p:nvPr/>
            </p:nvSpPr>
            <p:spPr bwMode="auto">
              <a:xfrm>
                <a:off x="3182" y="1894"/>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38" name="Rectangle 113"/>
              <p:cNvSpPr>
                <a:spLocks noChangeArrowheads="1"/>
              </p:cNvSpPr>
              <p:nvPr/>
            </p:nvSpPr>
            <p:spPr bwMode="auto">
              <a:xfrm>
                <a:off x="3045" y="1823"/>
                <a:ext cx="7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39" name="Rectangle 114"/>
              <p:cNvSpPr>
                <a:spLocks noChangeArrowheads="1"/>
              </p:cNvSpPr>
              <p:nvPr/>
            </p:nvSpPr>
            <p:spPr bwMode="auto">
              <a:xfrm>
                <a:off x="2988" y="1894"/>
                <a:ext cx="3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 </a:t>
                </a:r>
                <a:endParaRPr lang="en-US" sz="2400" b="0">
                  <a:latin typeface="Symbol" pitchFamily="-109" charset="2"/>
                </a:endParaRPr>
              </a:p>
            </p:txBody>
          </p:sp>
          <p:sp>
            <p:nvSpPr>
              <p:cNvPr id="19540" name="Rectangle 115"/>
              <p:cNvSpPr>
                <a:spLocks noChangeArrowheads="1"/>
              </p:cNvSpPr>
              <p:nvPr/>
            </p:nvSpPr>
            <p:spPr bwMode="auto">
              <a:xfrm>
                <a:off x="4279" y="1135"/>
                <a:ext cx="606"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FF0000"/>
                    </a:solidFill>
                  </a:rPr>
                  <a:t>)</a:t>
                </a:r>
                <a:r>
                  <a:rPr lang="en-US" sz="1700" b="0">
                    <a:solidFill>
                      <a:srgbClr val="000000"/>
                    </a:solidFill>
                  </a:rPr>
                  <a:t>  </a:t>
                </a:r>
                <a:r>
                  <a:rPr lang="en-US" sz="1700" b="0">
                    <a:solidFill>
                      <a:srgbClr val="FF0000"/>
                    </a:solidFill>
                  </a:rPr>
                  <a:t>Dirac f.f.</a:t>
                </a:r>
                <a:endParaRPr lang="en-US" sz="2400" b="0">
                  <a:solidFill>
                    <a:srgbClr val="FF0000"/>
                  </a:solidFill>
                  <a:latin typeface="Symbol" pitchFamily="-109" charset="2"/>
                </a:endParaRPr>
              </a:p>
            </p:txBody>
          </p:sp>
          <p:sp>
            <p:nvSpPr>
              <p:cNvPr id="19541" name="Rectangle 116"/>
              <p:cNvSpPr>
                <a:spLocks noChangeArrowheads="1"/>
              </p:cNvSpPr>
              <p:nvPr/>
            </p:nvSpPr>
            <p:spPr bwMode="auto">
              <a:xfrm>
                <a:off x="4157" y="1135"/>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FF0000"/>
                    </a:solidFill>
                  </a:rPr>
                  <a:t>(</a:t>
                </a:r>
                <a:endParaRPr lang="en-US" sz="2400" b="0">
                  <a:solidFill>
                    <a:srgbClr val="FF0000"/>
                  </a:solidFill>
                  <a:latin typeface="Symbol" pitchFamily="-109" charset="2"/>
                </a:endParaRPr>
              </a:p>
            </p:txBody>
          </p:sp>
          <p:sp>
            <p:nvSpPr>
              <p:cNvPr id="19542" name="Rectangle 117"/>
              <p:cNvSpPr>
                <a:spLocks noChangeArrowheads="1"/>
              </p:cNvSpPr>
              <p:nvPr/>
            </p:nvSpPr>
            <p:spPr bwMode="auto">
              <a:xfrm>
                <a:off x="3634" y="1135"/>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43" name="Rectangle 118"/>
              <p:cNvSpPr>
                <a:spLocks noChangeArrowheads="1"/>
              </p:cNvSpPr>
              <p:nvPr/>
            </p:nvSpPr>
            <p:spPr bwMode="auto">
              <a:xfrm>
                <a:off x="3548" y="1135"/>
                <a:ext cx="3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44" name="Rectangle 119"/>
              <p:cNvSpPr>
                <a:spLocks noChangeArrowheads="1"/>
              </p:cNvSpPr>
              <p:nvPr/>
            </p:nvSpPr>
            <p:spPr bwMode="auto">
              <a:xfrm>
                <a:off x="3443" y="1135"/>
                <a:ext cx="3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45" name="Rectangle 120"/>
              <p:cNvSpPr>
                <a:spLocks noChangeArrowheads="1"/>
              </p:cNvSpPr>
              <p:nvPr/>
            </p:nvSpPr>
            <p:spPr bwMode="auto">
              <a:xfrm>
                <a:off x="3335" y="1135"/>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46" name="Rectangle 121"/>
              <p:cNvSpPr>
                <a:spLocks noChangeArrowheads="1"/>
              </p:cNvSpPr>
              <p:nvPr/>
            </p:nvSpPr>
            <p:spPr bwMode="auto">
              <a:xfrm>
                <a:off x="5137" y="1970"/>
                <a:ext cx="20" cy="96"/>
              </a:xfrm>
              <a:prstGeom prst="rect">
                <a:avLst/>
              </a:prstGeom>
              <a:noFill/>
              <a:ln w="9525">
                <a:noFill/>
                <a:miter lim="800000"/>
                <a:headEnd/>
                <a:tailEnd/>
              </a:ln>
            </p:spPr>
            <p:txBody>
              <a:bodyPr wrap="none" lIns="0" tIns="0" rIns="0" bIns="0">
                <a:prstTxWarp prst="textNoShape">
                  <a:avLst/>
                </a:prstTxWarp>
                <a:spAutoFit/>
              </a:bodyPr>
              <a:lstStyle/>
              <a:p>
                <a:r>
                  <a:rPr lang="en-US" sz="1000" b="0">
                    <a:solidFill>
                      <a:srgbClr val="000000"/>
                    </a:solidFill>
                  </a:rPr>
                  <a:t>,</a:t>
                </a:r>
                <a:endParaRPr lang="en-US" sz="2400" b="0">
                  <a:latin typeface="Symbol" pitchFamily="-109" charset="2"/>
                </a:endParaRPr>
              </a:p>
            </p:txBody>
          </p:sp>
          <p:sp>
            <p:nvSpPr>
              <p:cNvPr id="19547" name="Rectangle 122"/>
              <p:cNvSpPr>
                <a:spLocks noChangeArrowheads="1"/>
              </p:cNvSpPr>
              <p:nvPr/>
            </p:nvSpPr>
            <p:spPr bwMode="auto">
              <a:xfrm>
                <a:off x="4180" y="1761"/>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a:solidFill>
                      <a:srgbClr val="000000"/>
                    </a:solidFill>
                  </a:rPr>
                  <a:t>1</a:t>
                </a:r>
                <a:endParaRPr lang="en-US" sz="2400" b="0">
                  <a:latin typeface="Symbol" pitchFamily="-109" charset="2"/>
                </a:endParaRPr>
              </a:p>
            </p:txBody>
          </p:sp>
          <p:sp>
            <p:nvSpPr>
              <p:cNvPr id="19548" name="Rectangle 123"/>
              <p:cNvSpPr>
                <a:spLocks noChangeArrowheads="1"/>
              </p:cNvSpPr>
              <p:nvPr/>
            </p:nvSpPr>
            <p:spPr bwMode="auto">
              <a:xfrm>
                <a:off x="4201" y="2068"/>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a:solidFill>
                      <a:srgbClr val="000000"/>
                    </a:solidFill>
                  </a:rPr>
                  <a:t>1</a:t>
                </a:r>
                <a:endParaRPr lang="en-US" sz="2400" b="0">
                  <a:latin typeface="Symbol" pitchFamily="-109" charset="2"/>
                </a:endParaRPr>
              </a:p>
            </p:txBody>
          </p:sp>
          <p:sp>
            <p:nvSpPr>
              <p:cNvPr id="19549" name="Rectangle 124"/>
              <p:cNvSpPr>
                <a:spLocks noChangeArrowheads="1"/>
              </p:cNvSpPr>
              <p:nvPr/>
            </p:nvSpPr>
            <p:spPr bwMode="auto">
              <a:xfrm>
                <a:off x="3785" y="1970"/>
                <a:ext cx="20" cy="96"/>
              </a:xfrm>
              <a:prstGeom prst="rect">
                <a:avLst/>
              </a:prstGeom>
              <a:noFill/>
              <a:ln w="9525">
                <a:noFill/>
                <a:miter lim="800000"/>
                <a:headEnd/>
                <a:tailEnd/>
              </a:ln>
            </p:spPr>
            <p:txBody>
              <a:bodyPr wrap="none" lIns="0" tIns="0" rIns="0" bIns="0">
                <a:prstTxWarp prst="textNoShape">
                  <a:avLst/>
                </a:prstTxWarp>
                <a:spAutoFit/>
              </a:bodyPr>
              <a:lstStyle/>
              <a:p>
                <a:r>
                  <a:rPr lang="en-US" sz="1000" b="0">
                    <a:solidFill>
                      <a:srgbClr val="000000"/>
                    </a:solidFill>
                  </a:rPr>
                  <a:t>,</a:t>
                </a:r>
                <a:endParaRPr lang="en-US" sz="2400" b="0">
                  <a:latin typeface="Symbol" pitchFamily="-109" charset="2"/>
                </a:endParaRPr>
              </a:p>
            </p:txBody>
          </p:sp>
          <p:sp>
            <p:nvSpPr>
              <p:cNvPr id="19550" name="Rectangle 125"/>
              <p:cNvSpPr>
                <a:spLocks noChangeArrowheads="1"/>
              </p:cNvSpPr>
              <p:nvPr/>
            </p:nvSpPr>
            <p:spPr bwMode="auto">
              <a:xfrm>
                <a:off x="2806" y="1761"/>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a:solidFill>
                      <a:srgbClr val="000000"/>
                    </a:solidFill>
                  </a:rPr>
                  <a:t>1</a:t>
                </a:r>
                <a:endParaRPr lang="en-US" sz="2400" b="0">
                  <a:latin typeface="Symbol" pitchFamily="-109" charset="2"/>
                </a:endParaRPr>
              </a:p>
            </p:txBody>
          </p:sp>
          <p:sp>
            <p:nvSpPr>
              <p:cNvPr id="19551" name="Rectangle 126"/>
              <p:cNvSpPr>
                <a:spLocks noChangeArrowheads="1"/>
              </p:cNvSpPr>
              <p:nvPr/>
            </p:nvSpPr>
            <p:spPr bwMode="auto">
              <a:xfrm>
                <a:off x="2827" y="2068"/>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a:solidFill>
                      <a:srgbClr val="000000"/>
                    </a:solidFill>
                  </a:rPr>
                  <a:t>1</a:t>
                </a:r>
                <a:endParaRPr lang="en-US" sz="2400" b="0">
                  <a:latin typeface="Symbol" pitchFamily="-109" charset="2"/>
                </a:endParaRPr>
              </a:p>
            </p:txBody>
          </p:sp>
          <p:sp>
            <p:nvSpPr>
              <p:cNvPr id="19552" name="Rectangle 127"/>
              <p:cNvSpPr>
                <a:spLocks noChangeArrowheads="1"/>
              </p:cNvSpPr>
              <p:nvPr/>
            </p:nvSpPr>
            <p:spPr bwMode="auto">
              <a:xfrm>
                <a:off x="2806" y="1042"/>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a:solidFill>
                      <a:srgbClr val="000000"/>
                    </a:solidFill>
                  </a:rPr>
                  <a:t>1</a:t>
                </a:r>
                <a:endParaRPr lang="en-US" sz="2400" b="0">
                  <a:latin typeface="Symbol" pitchFamily="-109" charset="2"/>
                </a:endParaRPr>
              </a:p>
            </p:txBody>
          </p:sp>
          <p:sp>
            <p:nvSpPr>
              <p:cNvPr id="19553" name="Rectangle 128"/>
              <p:cNvSpPr>
                <a:spLocks noChangeArrowheads="1"/>
              </p:cNvSpPr>
              <p:nvPr/>
            </p:nvSpPr>
            <p:spPr bwMode="auto">
              <a:xfrm>
                <a:off x="5324" y="1894"/>
                <a:ext cx="3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t</a:t>
                </a:r>
                <a:endParaRPr lang="en-US" sz="2400" b="0">
                  <a:latin typeface="Symbol" pitchFamily="-109" charset="2"/>
                </a:endParaRPr>
              </a:p>
            </p:txBody>
          </p:sp>
          <p:sp>
            <p:nvSpPr>
              <p:cNvPr id="19554" name="Rectangle 129"/>
              <p:cNvSpPr>
                <a:spLocks noChangeArrowheads="1"/>
              </p:cNvSpPr>
              <p:nvPr/>
            </p:nvSpPr>
            <p:spPr bwMode="auto">
              <a:xfrm>
                <a:off x="4996" y="1894"/>
                <a:ext cx="9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G</a:t>
                </a:r>
                <a:endParaRPr lang="en-US" sz="2400" b="0">
                  <a:latin typeface="Symbol" pitchFamily="-109" charset="2"/>
                </a:endParaRPr>
              </a:p>
            </p:txBody>
          </p:sp>
          <p:sp>
            <p:nvSpPr>
              <p:cNvPr id="19555" name="Rectangle 130"/>
              <p:cNvSpPr>
                <a:spLocks noChangeArrowheads="1"/>
              </p:cNvSpPr>
              <p:nvPr/>
            </p:nvSpPr>
            <p:spPr bwMode="auto">
              <a:xfrm>
                <a:off x="4790" y="1894"/>
                <a:ext cx="3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t</a:t>
                </a:r>
                <a:endParaRPr lang="en-US" sz="2400" b="0">
                  <a:latin typeface="Symbol" pitchFamily="-109" charset="2"/>
                </a:endParaRPr>
              </a:p>
            </p:txBody>
          </p:sp>
          <p:sp>
            <p:nvSpPr>
              <p:cNvPr id="19556" name="Rectangle 131"/>
              <p:cNvSpPr>
                <a:spLocks noChangeArrowheads="1"/>
              </p:cNvSpPr>
              <p:nvPr/>
            </p:nvSpPr>
            <p:spPr bwMode="auto">
              <a:xfrm>
                <a:off x="4585" y="1894"/>
                <a:ext cx="60"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x</a:t>
                </a:r>
                <a:endParaRPr lang="en-US" sz="2400" b="0">
                  <a:latin typeface="Symbol" pitchFamily="-109" charset="2"/>
                </a:endParaRPr>
              </a:p>
            </p:txBody>
          </p:sp>
          <p:sp>
            <p:nvSpPr>
              <p:cNvPr id="19557" name="Rectangle 132"/>
              <p:cNvSpPr>
                <a:spLocks noChangeArrowheads="1"/>
              </p:cNvSpPr>
              <p:nvPr/>
            </p:nvSpPr>
            <p:spPr bwMode="auto">
              <a:xfrm>
                <a:off x="4392" y="1894"/>
                <a:ext cx="83"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E</a:t>
                </a:r>
                <a:endParaRPr lang="en-US" sz="2400" b="0">
                  <a:latin typeface="Symbol" pitchFamily="-109" charset="2"/>
                </a:endParaRPr>
              </a:p>
            </p:txBody>
          </p:sp>
          <p:sp>
            <p:nvSpPr>
              <p:cNvPr id="19558" name="Rectangle 133"/>
              <p:cNvSpPr>
                <a:spLocks noChangeArrowheads="1"/>
              </p:cNvSpPr>
              <p:nvPr/>
            </p:nvSpPr>
            <p:spPr bwMode="auto">
              <a:xfrm>
                <a:off x="4242" y="1894"/>
                <a:ext cx="12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dx</a:t>
                </a:r>
                <a:endParaRPr lang="en-US" sz="2400" b="0">
                  <a:latin typeface="Symbol" pitchFamily="-109" charset="2"/>
                </a:endParaRPr>
              </a:p>
            </p:txBody>
          </p:sp>
          <p:sp>
            <p:nvSpPr>
              <p:cNvPr id="19559" name="Rectangle 134"/>
              <p:cNvSpPr>
                <a:spLocks noChangeArrowheads="1"/>
              </p:cNvSpPr>
              <p:nvPr/>
            </p:nvSpPr>
            <p:spPr bwMode="auto">
              <a:xfrm>
                <a:off x="3972" y="1894"/>
                <a:ext cx="3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t</a:t>
                </a:r>
                <a:endParaRPr lang="en-US" sz="2400" b="0">
                  <a:latin typeface="Symbol" pitchFamily="-109" charset="2"/>
                </a:endParaRPr>
              </a:p>
            </p:txBody>
          </p:sp>
          <p:sp>
            <p:nvSpPr>
              <p:cNvPr id="19560" name="Rectangle 135"/>
              <p:cNvSpPr>
                <a:spLocks noChangeArrowheads="1"/>
              </p:cNvSpPr>
              <p:nvPr/>
            </p:nvSpPr>
            <p:spPr bwMode="auto">
              <a:xfrm>
                <a:off x="3646" y="1894"/>
                <a:ext cx="9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G</a:t>
                </a:r>
                <a:endParaRPr lang="en-US" sz="2400" b="0">
                  <a:latin typeface="Symbol" pitchFamily="-109" charset="2"/>
                </a:endParaRPr>
              </a:p>
            </p:txBody>
          </p:sp>
          <p:sp>
            <p:nvSpPr>
              <p:cNvPr id="19561" name="Rectangle 136"/>
              <p:cNvSpPr>
                <a:spLocks noChangeArrowheads="1"/>
              </p:cNvSpPr>
              <p:nvPr/>
            </p:nvSpPr>
            <p:spPr bwMode="auto">
              <a:xfrm>
                <a:off x="3438" y="1894"/>
                <a:ext cx="3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t</a:t>
                </a:r>
                <a:endParaRPr lang="en-US" sz="2400" b="0">
                  <a:latin typeface="Symbol" pitchFamily="-109" charset="2"/>
                </a:endParaRPr>
              </a:p>
            </p:txBody>
          </p:sp>
          <p:sp>
            <p:nvSpPr>
              <p:cNvPr id="19562" name="Rectangle 137"/>
              <p:cNvSpPr>
                <a:spLocks noChangeArrowheads="1"/>
              </p:cNvSpPr>
              <p:nvPr/>
            </p:nvSpPr>
            <p:spPr bwMode="auto">
              <a:xfrm>
                <a:off x="3234" y="1894"/>
                <a:ext cx="60"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x</a:t>
                </a:r>
                <a:endParaRPr lang="en-US" sz="2400" b="0">
                  <a:latin typeface="Symbol" pitchFamily="-109" charset="2"/>
                </a:endParaRPr>
              </a:p>
            </p:txBody>
          </p:sp>
          <p:sp>
            <p:nvSpPr>
              <p:cNvPr id="19563" name="Rectangle 138"/>
              <p:cNvSpPr>
                <a:spLocks noChangeArrowheads="1"/>
              </p:cNvSpPr>
              <p:nvPr/>
            </p:nvSpPr>
            <p:spPr bwMode="auto">
              <a:xfrm>
                <a:off x="3018" y="1894"/>
                <a:ext cx="9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H</a:t>
                </a:r>
                <a:endParaRPr lang="en-US" sz="2400" b="0">
                  <a:latin typeface="Symbol" pitchFamily="-109" charset="2"/>
                </a:endParaRPr>
              </a:p>
            </p:txBody>
          </p:sp>
          <p:sp>
            <p:nvSpPr>
              <p:cNvPr id="19564" name="Rectangle 139"/>
              <p:cNvSpPr>
                <a:spLocks noChangeArrowheads="1"/>
              </p:cNvSpPr>
              <p:nvPr/>
            </p:nvSpPr>
            <p:spPr bwMode="auto">
              <a:xfrm>
                <a:off x="2871" y="1894"/>
                <a:ext cx="12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dx</a:t>
                </a:r>
                <a:endParaRPr lang="en-US" sz="2400" b="0">
                  <a:latin typeface="Symbol" pitchFamily="-109" charset="2"/>
                </a:endParaRPr>
              </a:p>
            </p:txBody>
          </p:sp>
          <p:sp>
            <p:nvSpPr>
              <p:cNvPr id="19565" name="Rectangle 140"/>
              <p:cNvSpPr>
                <a:spLocks noChangeArrowheads="1"/>
              </p:cNvSpPr>
              <p:nvPr/>
            </p:nvSpPr>
            <p:spPr bwMode="auto">
              <a:xfrm>
                <a:off x="4231" y="1135"/>
                <a:ext cx="3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FF0000"/>
                    </a:solidFill>
                  </a:rPr>
                  <a:t>t</a:t>
                </a:r>
                <a:endParaRPr lang="en-US" sz="2400" b="0">
                  <a:solidFill>
                    <a:srgbClr val="FF0000"/>
                  </a:solidFill>
                  <a:latin typeface="Symbol" pitchFamily="-109" charset="2"/>
                </a:endParaRPr>
              </a:p>
            </p:txBody>
          </p:sp>
          <p:sp>
            <p:nvSpPr>
              <p:cNvPr id="19566" name="Rectangle 141"/>
              <p:cNvSpPr>
                <a:spLocks noChangeArrowheads="1"/>
              </p:cNvSpPr>
              <p:nvPr/>
            </p:nvSpPr>
            <p:spPr bwMode="auto">
              <a:xfrm>
                <a:off x="3980" y="1135"/>
                <a:ext cx="127"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FF0000"/>
                    </a:solidFill>
                  </a:rPr>
                  <a:t>F</a:t>
                </a:r>
                <a:r>
                  <a:rPr lang="en-US" sz="1700" b="0" i="1" baseline="-25000">
                    <a:solidFill>
                      <a:srgbClr val="FF0000"/>
                    </a:solidFill>
                  </a:rPr>
                  <a:t>1</a:t>
                </a:r>
                <a:endParaRPr lang="en-US" sz="2400" b="0">
                  <a:solidFill>
                    <a:srgbClr val="FF0000"/>
                  </a:solidFill>
                  <a:latin typeface="Symbol" pitchFamily="-109" charset="2"/>
                </a:endParaRPr>
              </a:p>
            </p:txBody>
          </p:sp>
          <p:sp>
            <p:nvSpPr>
              <p:cNvPr id="19567" name="Rectangle 142"/>
              <p:cNvSpPr>
                <a:spLocks noChangeArrowheads="1"/>
              </p:cNvSpPr>
              <p:nvPr/>
            </p:nvSpPr>
            <p:spPr bwMode="auto">
              <a:xfrm>
                <a:off x="3593" y="1135"/>
                <a:ext cx="3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t</a:t>
                </a:r>
                <a:endParaRPr lang="en-US" sz="2400" b="0">
                  <a:latin typeface="Symbol" pitchFamily="-109" charset="2"/>
                </a:endParaRPr>
              </a:p>
            </p:txBody>
          </p:sp>
          <p:sp>
            <p:nvSpPr>
              <p:cNvPr id="19568" name="Rectangle 143"/>
              <p:cNvSpPr>
                <a:spLocks noChangeArrowheads="1"/>
              </p:cNvSpPr>
              <p:nvPr/>
            </p:nvSpPr>
            <p:spPr bwMode="auto">
              <a:xfrm>
                <a:off x="3388" y="1135"/>
                <a:ext cx="60"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x</a:t>
                </a:r>
                <a:endParaRPr lang="en-US" sz="2400" b="0">
                  <a:latin typeface="Symbol" pitchFamily="-109" charset="2"/>
                </a:endParaRPr>
              </a:p>
            </p:txBody>
          </p:sp>
          <p:sp>
            <p:nvSpPr>
              <p:cNvPr id="19569" name="Rectangle 144"/>
              <p:cNvSpPr>
                <a:spLocks noChangeArrowheads="1"/>
              </p:cNvSpPr>
              <p:nvPr/>
            </p:nvSpPr>
            <p:spPr bwMode="auto">
              <a:xfrm>
                <a:off x="3172" y="1135"/>
                <a:ext cx="9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H</a:t>
                </a:r>
                <a:endParaRPr lang="en-US" sz="2400" b="0">
                  <a:latin typeface="Symbol" pitchFamily="-109" charset="2"/>
                </a:endParaRPr>
              </a:p>
            </p:txBody>
          </p:sp>
          <p:sp>
            <p:nvSpPr>
              <p:cNvPr id="19570" name="Rectangle 145"/>
              <p:cNvSpPr>
                <a:spLocks noChangeArrowheads="1"/>
              </p:cNvSpPr>
              <p:nvPr/>
            </p:nvSpPr>
            <p:spPr bwMode="auto">
              <a:xfrm>
                <a:off x="2871" y="1135"/>
                <a:ext cx="12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dx</a:t>
                </a:r>
                <a:endParaRPr lang="en-US" sz="2400" b="0">
                  <a:latin typeface="Symbol" pitchFamily="-109" charset="2"/>
                </a:endParaRPr>
              </a:p>
            </p:txBody>
          </p:sp>
          <p:sp>
            <p:nvSpPr>
              <p:cNvPr id="19571" name="Rectangle 146"/>
              <p:cNvSpPr>
                <a:spLocks noChangeArrowheads="1"/>
              </p:cNvSpPr>
              <p:nvPr/>
            </p:nvSpPr>
            <p:spPr bwMode="auto">
              <a:xfrm>
                <a:off x="5159" y="1971"/>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i="1">
                    <a:solidFill>
                      <a:srgbClr val="000000"/>
                    </a:solidFill>
                  </a:rPr>
                  <a:t>q</a:t>
                </a:r>
                <a:endParaRPr lang="en-US" sz="2400" b="0">
                  <a:latin typeface="Symbol" pitchFamily="-109" charset="2"/>
                </a:endParaRPr>
              </a:p>
            </p:txBody>
          </p:sp>
          <p:sp>
            <p:nvSpPr>
              <p:cNvPr id="19572" name="Rectangle 147"/>
              <p:cNvSpPr>
                <a:spLocks noChangeArrowheads="1"/>
              </p:cNvSpPr>
              <p:nvPr/>
            </p:nvSpPr>
            <p:spPr bwMode="auto">
              <a:xfrm>
                <a:off x="5088" y="1971"/>
                <a:ext cx="49" cy="96"/>
              </a:xfrm>
              <a:prstGeom prst="rect">
                <a:avLst/>
              </a:prstGeom>
              <a:noFill/>
              <a:ln w="9525">
                <a:noFill/>
                <a:miter lim="800000"/>
                <a:headEnd/>
                <a:tailEnd/>
              </a:ln>
            </p:spPr>
            <p:txBody>
              <a:bodyPr wrap="none" lIns="0" tIns="0" rIns="0" bIns="0">
                <a:prstTxWarp prst="textNoShape">
                  <a:avLst/>
                </a:prstTxWarp>
                <a:spAutoFit/>
              </a:bodyPr>
              <a:lstStyle/>
              <a:p>
                <a:r>
                  <a:rPr lang="en-US" sz="1000" b="0" i="1">
                    <a:solidFill>
                      <a:srgbClr val="000000"/>
                    </a:solidFill>
                  </a:rPr>
                  <a:t>P</a:t>
                </a:r>
                <a:endParaRPr lang="en-US" sz="2400" b="0">
                  <a:latin typeface="Symbol" pitchFamily="-109" charset="2"/>
                </a:endParaRPr>
              </a:p>
            </p:txBody>
          </p:sp>
          <p:sp>
            <p:nvSpPr>
              <p:cNvPr id="19573" name="Rectangle 148"/>
              <p:cNvSpPr>
                <a:spLocks noChangeArrowheads="1"/>
              </p:cNvSpPr>
              <p:nvPr/>
            </p:nvSpPr>
            <p:spPr bwMode="auto">
              <a:xfrm>
                <a:off x="4482" y="1887"/>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i="1">
                    <a:solidFill>
                      <a:srgbClr val="000000"/>
                    </a:solidFill>
                  </a:rPr>
                  <a:t>q</a:t>
                </a:r>
                <a:endParaRPr lang="en-US" sz="2400" b="0">
                  <a:latin typeface="Symbol" pitchFamily="-109" charset="2"/>
                </a:endParaRPr>
              </a:p>
            </p:txBody>
          </p:sp>
          <p:sp>
            <p:nvSpPr>
              <p:cNvPr id="19574" name="Rectangle 149"/>
              <p:cNvSpPr>
                <a:spLocks noChangeArrowheads="1"/>
              </p:cNvSpPr>
              <p:nvPr/>
            </p:nvSpPr>
            <p:spPr bwMode="auto">
              <a:xfrm>
                <a:off x="3807" y="1971"/>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i="1">
                    <a:solidFill>
                      <a:srgbClr val="000000"/>
                    </a:solidFill>
                  </a:rPr>
                  <a:t>q</a:t>
                </a:r>
                <a:endParaRPr lang="en-US" sz="2400" b="0">
                  <a:latin typeface="Symbol" pitchFamily="-109" charset="2"/>
                </a:endParaRPr>
              </a:p>
            </p:txBody>
          </p:sp>
          <p:sp>
            <p:nvSpPr>
              <p:cNvPr id="19575" name="Rectangle 150"/>
              <p:cNvSpPr>
                <a:spLocks noChangeArrowheads="1"/>
              </p:cNvSpPr>
              <p:nvPr/>
            </p:nvSpPr>
            <p:spPr bwMode="auto">
              <a:xfrm>
                <a:off x="3740" y="1971"/>
                <a:ext cx="49" cy="96"/>
              </a:xfrm>
              <a:prstGeom prst="rect">
                <a:avLst/>
              </a:prstGeom>
              <a:noFill/>
              <a:ln w="9525">
                <a:noFill/>
                <a:miter lim="800000"/>
                <a:headEnd/>
                <a:tailEnd/>
              </a:ln>
            </p:spPr>
            <p:txBody>
              <a:bodyPr wrap="none" lIns="0" tIns="0" rIns="0" bIns="0">
                <a:prstTxWarp prst="textNoShape">
                  <a:avLst/>
                </a:prstTxWarp>
                <a:spAutoFit/>
              </a:bodyPr>
              <a:lstStyle/>
              <a:p>
                <a:r>
                  <a:rPr lang="en-US" sz="1000" b="0" i="1">
                    <a:solidFill>
                      <a:srgbClr val="000000"/>
                    </a:solidFill>
                  </a:rPr>
                  <a:t>A</a:t>
                </a:r>
                <a:endParaRPr lang="en-US" sz="2400" b="0">
                  <a:latin typeface="Symbol" pitchFamily="-109" charset="2"/>
                </a:endParaRPr>
              </a:p>
            </p:txBody>
          </p:sp>
          <p:sp>
            <p:nvSpPr>
              <p:cNvPr id="19576" name="Rectangle 151"/>
              <p:cNvSpPr>
                <a:spLocks noChangeArrowheads="1"/>
              </p:cNvSpPr>
              <p:nvPr/>
            </p:nvSpPr>
            <p:spPr bwMode="auto">
              <a:xfrm>
                <a:off x="3131" y="1887"/>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i="1">
                    <a:solidFill>
                      <a:srgbClr val="000000"/>
                    </a:solidFill>
                  </a:rPr>
                  <a:t>q</a:t>
                </a:r>
                <a:endParaRPr lang="en-US" sz="2400" b="0">
                  <a:latin typeface="Symbol" pitchFamily="-109" charset="2"/>
                </a:endParaRPr>
              </a:p>
            </p:txBody>
          </p:sp>
          <p:sp>
            <p:nvSpPr>
              <p:cNvPr id="19577" name="Rectangle 152"/>
              <p:cNvSpPr>
                <a:spLocks noChangeArrowheads="1"/>
              </p:cNvSpPr>
              <p:nvPr/>
            </p:nvSpPr>
            <p:spPr bwMode="auto">
              <a:xfrm>
                <a:off x="3041" y="1294"/>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i="1">
                    <a:solidFill>
                      <a:srgbClr val="000000"/>
                    </a:solidFill>
                  </a:rPr>
                  <a:t>q</a:t>
                </a:r>
                <a:endParaRPr lang="en-US" sz="2400" b="0">
                  <a:latin typeface="Symbol" pitchFamily="-109" charset="2"/>
                </a:endParaRPr>
              </a:p>
            </p:txBody>
          </p:sp>
          <p:sp>
            <p:nvSpPr>
              <p:cNvPr id="19578" name="Rectangle 153"/>
              <p:cNvSpPr>
                <a:spLocks noChangeArrowheads="1"/>
              </p:cNvSpPr>
              <p:nvPr/>
            </p:nvSpPr>
            <p:spPr bwMode="auto">
              <a:xfrm>
                <a:off x="3284" y="1128"/>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i="1">
                    <a:solidFill>
                      <a:srgbClr val="000000"/>
                    </a:solidFill>
                  </a:rPr>
                  <a:t>q</a:t>
                </a:r>
                <a:endParaRPr lang="en-US" sz="2400" b="0">
                  <a:latin typeface="Symbol" pitchFamily="-109" charset="2"/>
                </a:endParaRPr>
              </a:p>
            </p:txBody>
          </p:sp>
          <p:sp>
            <p:nvSpPr>
              <p:cNvPr id="19579" name="Rectangle 154"/>
              <p:cNvSpPr>
                <a:spLocks noChangeArrowheads="1"/>
              </p:cNvSpPr>
              <p:nvPr/>
            </p:nvSpPr>
            <p:spPr bwMode="auto">
              <a:xfrm>
                <a:off x="4900" y="1880"/>
                <a:ext cx="7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latin typeface="Symbol" pitchFamily="-109" charset="2"/>
                  </a:rPr>
                  <a:t>=</a:t>
                </a:r>
                <a:endParaRPr lang="en-US" sz="2400" b="0">
                  <a:latin typeface="Symbol" pitchFamily="-109" charset="2"/>
                </a:endParaRPr>
              </a:p>
            </p:txBody>
          </p:sp>
          <p:sp>
            <p:nvSpPr>
              <p:cNvPr id="19580" name="Rectangle 155"/>
              <p:cNvSpPr>
                <a:spLocks noChangeArrowheads="1"/>
              </p:cNvSpPr>
              <p:nvPr/>
            </p:nvSpPr>
            <p:spPr bwMode="auto">
              <a:xfrm>
                <a:off x="4687" y="1880"/>
                <a:ext cx="67"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latin typeface="Symbol" pitchFamily="-109" charset="2"/>
                  </a:rPr>
                  <a:t>x</a:t>
                </a:r>
                <a:endParaRPr lang="en-US" sz="2400" b="0">
                  <a:latin typeface="Symbol" pitchFamily="-109" charset="2"/>
                </a:endParaRPr>
              </a:p>
            </p:txBody>
          </p:sp>
          <p:sp>
            <p:nvSpPr>
              <p:cNvPr id="19581" name="Rectangle 156"/>
              <p:cNvSpPr>
                <a:spLocks noChangeArrowheads="1"/>
              </p:cNvSpPr>
              <p:nvPr/>
            </p:nvSpPr>
            <p:spPr bwMode="auto">
              <a:xfrm>
                <a:off x="3550" y="1880"/>
                <a:ext cx="7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latin typeface="Symbol" pitchFamily="-109" charset="2"/>
                  </a:rPr>
                  <a:t>=</a:t>
                </a:r>
                <a:endParaRPr lang="en-US" sz="2400" b="0">
                  <a:latin typeface="Symbol" pitchFamily="-109" charset="2"/>
                </a:endParaRPr>
              </a:p>
            </p:txBody>
          </p:sp>
          <p:sp>
            <p:nvSpPr>
              <p:cNvPr id="19582" name="Rectangle 157"/>
              <p:cNvSpPr>
                <a:spLocks noChangeArrowheads="1"/>
              </p:cNvSpPr>
              <p:nvPr/>
            </p:nvSpPr>
            <p:spPr bwMode="auto">
              <a:xfrm>
                <a:off x="3335" y="1880"/>
                <a:ext cx="67"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latin typeface="Symbol" pitchFamily="-109" charset="2"/>
                  </a:rPr>
                  <a:t>x</a:t>
                </a:r>
                <a:endParaRPr lang="en-US" sz="2400" b="0">
                  <a:latin typeface="Symbol" pitchFamily="-109" charset="2"/>
                </a:endParaRPr>
              </a:p>
            </p:txBody>
          </p:sp>
          <p:sp>
            <p:nvSpPr>
              <p:cNvPr id="19583" name="Rectangle 158"/>
              <p:cNvSpPr>
                <a:spLocks noChangeArrowheads="1"/>
              </p:cNvSpPr>
              <p:nvPr/>
            </p:nvSpPr>
            <p:spPr bwMode="auto">
              <a:xfrm>
                <a:off x="3886" y="1121"/>
                <a:ext cx="7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latin typeface="Symbol" pitchFamily="-109" charset="2"/>
                  </a:rPr>
                  <a:t>=</a:t>
                </a:r>
                <a:endParaRPr lang="en-US" sz="2400" b="0">
                  <a:latin typeface="Symbol" pitchFamily="-109" charset="2"/>
                </a:endParaRPr>
              </a:p>
            </p:txBody>
          </p:sp>
          <p:sp>
            <p:nvSpPr>
              <p:cNvPr id="19584" name="Rectangle 159"/>
              <p:cNvSpPr>
                <a:spLocks noChangeArrowheads="1"/>
              </p:cNvSpPr>
              <p:nvPr/>
            </p:nvSpPr>
            <p:spPr bwMode="auto">
              <a:xfrm>
                <a:off x="3695" y="1032"/>
                <a:ext cx="75" cy="269"/>
              </a:xfrm>
              <a:prstGeom prst="rect">
                <a:avLst/>
              </a:prstGeom>
              <a:noFill/>
              <a:ln w="9525">
                <a:noFill/>
                <a:miter lim="800000"/>
                <a:headEnd/>
                <a:tailEnd/>
              </a:ln>
            </p:spPr>
            <p:txBody>
              <a:bodyPr wrap="none" lIns="0" tIns="0" rIns="0" bIns="0">
                <a:prstTxWarp prst="textNoShape">
                  <a:avLst/>
                </a:prstTxWarp>
                <a:spAutoFit/>
              </a:bodyPr>
              <a:lstStyle/>
              <a:p>
                <a:r>
                  <a:rPr lang="en-US" sz="2800" b="0">
                    <a:solidFill>
                      <a:srgbClr val="000000"/>
                    </a:solidFill>
                    <a:latin typeface="Symbol" pitchFamily="-109" charset="2"/>
                  </a:rPr>
                  <a:t>]</a:t>
                </a:r>
                <a:endParaRPr lang="en-US" sz="2400" b="0">
                  <a:latin typeface="Symbol" pitchFamily="-109" charset="2"/>
                </a:endParaRPr>
              </a:p>
            </p:txBody>
          </p:sp>
          <p:sp>
            <p:nvSpPr>
              <p:cNvPr id="19585" name="Rectangle 160"/>
              <p:cNvSpPr>
                <a:spLocks noChangeArrowheads="1"/>
              </p:cNvSpPr>
              <p:nvPr/>
            </p:nvSpPr>
            <p:spPr bwMode="auto">
              <a:xfrm>
                <a:off x="3491" y="1121"/>
                <a:ext cx="67"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latin typeface="Symbol" pitchFamily="-109" charset="2"/>
                  </a:rPr>
                  <a:t>x</a:t>
                </a:r>
                <a:endParaRPr lang="en-US" sz="2400" b="0">
                  <a:latin typeface="Symbol" pitchFamily="-109" charset="2"/>
                </a:endParaRPr>
              </a:p>
            </p:txBody>
          </p:sp>
          <p:sp>
            <p:nvSpPr>
              <p:cNvPr id="19586" name="Rectangle 161"/>
              <p:cNvSpPr>
                <a:spLocks noChangeArrowheads="1"/>
              </p:cNvSpPr>
              <p:nvPr/>
            </p:nvSpPr>
            <p:spPr bwMode="auto">
              <a:xfrm>
                <a:off x="4172" y="1865"/>
                <a:ext cx="57" cy="250"/>
              </a:xfrm>
              <a:prstGeom prst="rect">
                <a:avLst/>
              </a:prstGeom>
              <a:noFill/>
              <a:ln w="9525">
                <a:noFill/>
                <a:miter lim="800000"/>
                <a:headEnd/>
                <a:tailEnd/>
              </a:ln>
            </p:spPr>
            <p:txBody>
              <a:bodyPr wrap="none" lIns="0" tIns="0" rIns="0" bIns="0">
                <a:prstTxWarp prst="textNoShape">
                  <a:avLst/>
                </a:prstTxWarp>
                <a:spAutoFit/>
              </a:bodyPr>
              <a:lstStyle/>
              <a:p>
                <a:r>
                  <a:rPr lang="en-US" sz="2600" b="0">
                    <a:solidFill>
                      <a:srgbClr val="000000"/>
                    </a:solidFill>
                    <a:latin typeface="Symbol" pitchFamily="-109" charset="2"/>
                  </a:rPr>
                  <a:t>ò</a:t>
                </a:r>
                <a:endParaRPr lang="en-US" sz="2400" b="0">
                  <a:latin typeface="Symbol" pitchFamily="-109" charset="2"/>
                </a:endParaRPr>
              </a:p>
            </p:txBody>
          </p:sp>
          <p:sp>
            <p:nvSpPr>
              <p:cNvPr id="19587" name="Rectangle 162"/>
              <p:cNvSpPr>
                <a:spLocks noChangeArrowheads="1"/>
              </p:cNvSpPr>
              <p:nvPr/>
            </p:nvSpPr>
            <p:spPr bwMode="auto">
              <a:xfrm>
                <a:off x="2802" y="1865"/>
                <a:ext cx="57" cy="250"/>
              </a:xfrm>
              <a:prstGeom prst="rect">
                <a:avLst/>
              </a:prstGeom>
              <a:noFill/>
              <a:ln w="9525">
                <a:noFill/>
                <a:miter lim="800000"/>
                <a:headEnd/>
                <a:tailEnd/>
              </a:ln>
            </p:spPr>
            <p:txBody>
              <a:bodyPr wrap="none" lIns="0" tIns="0" rIns="0" bIns="0">
                <a:prstTxWarp prst="textNoShape">
                  <a:avLst/>
                </a:prstTxWarp>
                <a:spAutoFit/>
              </a:bodyPr>
              <a:lstStyle/>
              <a:p>
                <a:r>
                  <a:rPr lang="en-US" sz="2600" b="0">
                    <a:solidFill>
                      <a:srgbClr val="000000"/>
                    </a:solidFill>
                    <a:latin typeface="Symbol" pitchFamily="-109" charset="2"/>
                  </a:rPr>
                  <a:t>ò</a:t>
                </a:r>
                <a:endParaRPr lang="en-US" sz="2400" b="0">
                  <a:latin typeface="Symbol" pitchFamily="-109" charset="2"/>
                </a:endParaRPr>
              </a:p>
            </p:txBody>
          </p:sp>
          <p:sp>
            <p:nvSpPr>
              <p:cNvPr id="19588" name="Rectangle 163"/>
              <p:cNvSpPr>
                <a:spLocks noChangeArrowheads="1"/>
              </p:cNvSpPr>
              <p:nvPr/>
            </p:nvSpPr>
            <p:spPr bwMode="auto">
              <a:xfrm>
                <a:off x="2802" y="1106"/>
                <a:ext cx="57" cy="250"/>
              </a:xfrm>
              <a:prstGeom prst="rect">
                <a:avLst/>
              </a:prstGeom>
              <a:noFill/>
              <a:ln w="9525">
                <a:noFill/>
                <a:miter lim="800000"/>
                <a:headEnd/>
                <a:tailEnd/>
              </a:ln>
            </p:spPr>
            <p:txBody>
              <a:bodyPr wrap="none" lIns="0" tIns="0" rIns="0" bIns="0">
                <a:prstTxWarp prst="textNoShape">
                  <a:avLst/>
                </a:prstTxWarp>
                <a:spAutoFit/>
              </a:bodyPr>
              <a:lstStyle/>
              <a:p>
                <a:r>
                  <a:rPr lang="en-US" sz="2600" b="0">
                    <a:solidFill>
                      <a:srgbClr val="000000"/>
                    </a:solidFill>
                    <a:latin typeface="Symbol" pitchFamily="-109" charset="2"/>
                  </a:rPr>
                  <a:t>ò</a:t>
                </a:r>
                <a:endParaRPr lang="en-US" sz="2400" b="0">
                  <a:latin typeface="Symbol" pitchFamily="-109" charset="2"/>
                </a:endParaRPr>
              </a:p>
            </p:txBody>
          </p:sp>
          <p:sp>
            <p:nvSpPr>
              <p:cNvPr id="19589" name="Rectangle 164"/>
              <p:cNvSpPr>
                <a:spLocks noChangeArrowheads="1"/>
              </p:cNvSpPr>
              <p:nvPr/>
            </p:nvSpPr>
            <p:spPr bwMode="auto">
              <a:xfrm>
                <a:off x="2992" y="1088"/>
                <a:ext cx="148" cy="250"/>
              </a:xfrm>
              <a:prstGeom prst="rect">
                <a:avLst/>
              </a:prstGeom>
              <a:noFill/>
              <a:ln w="9525">
                <a:noFill/>
                <a:miter lim="800000"/>
                <a:headEnd/>
                <a:tailEnd/>
              </a:ln>
            </p:spPr>
            <p:txBody>
              <a:bodyPr wrap="none" lIns="0" tIns="0" rIns="0" bIns="0">
                <a:prstTxWarp prst="textNoShape">
                  <a:avLst/>
                </a:prstTxWarp>
                <a:spAutoFit/>
              </a:bodyPr>
              <a:lstStyle/>
              <a:p>
                <a:r>
                  <a:rPr lang="en-US" sz="2600" b="0">
                    <a:solidFill>
                      <a:srgbClr val="000000"/>
                    </a:solidFill>
                    <a:latin typeface="Symbol" pitchFamily="-109" charset="2"/>
                  </a:rPr>
                  <a:t>å</a:t>
                </a:r>
                <a:endParaRPr lang="en-US" sz="2400" b="0">
                  <a:latin typeface="Symbol" pitchFamily="-109" charset="2"/>
                </a:endParaRPr>
              </a:p>
            </p:txBody>
          </p:sp>
          <p:sp>
            <p:nvSpPr>
              <p:cNvPr id="19590" name="Rectangle 165"/>
              <p:cNvSpPr>
                <a:spLocks noChangeArrowheads="1"/>
              </p:cNvSpPr>
              <p:nvPr/>
            </p:nvSpPr>
            <p:spPr bwMode="auto">
              <a:xfrm>
                <a:off x="4164" y="2062"/>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0">
                    <a:solidFill>
                      <a:srgbClr val="000000"/>
                    </a:solidFill>
                    <a:latin typeface="Symbol" pitchFamily="-109" charset="2"/>
                  </a:rPr>
                  <a:t>-</a:t>
                </a:r>
                <a:endParaRPr lang="en-US" sz="2400" b="0">
                  <a:latin typeface="Symbol" pitchFamily="-109" charset="2"/>
                </a:endParaRPr>
              </a:p>
            </p:txBody>
          </p:sp>
          <p:sp>
            <p:nvSpPr>
              <p:cNvPr id="19591" name="Rectangle 166"/>
              <p:cNvSpPr>
                <a:spLocks noChangeArrowheads="1"/>
              </p:cNvSpPr>
              <p:nvPr/>
            </p:nvSpPr>
            <p:spPr bwMode="auto">
              <a:xfrm>
                <a:off x="2792" y="2062"/>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0">
                    <a:solidFill>
                      <a:srgbClr val="000000"/>
                    </a:solidFill>
                    <a:latin typeface="Symbol" pitchFamily="-109" charset="2"/>
                  </a:rPr>
                  <a:t>-</a:t>
                </a:r>
                <a:endParaRPr lang="en-US" sz="2400" b="0">
                  <a:latin typeface="Symbol" pitchFamily="-109" charset="2"/>
                </a:endParaRPr>
              </a:p>
            </p:txBody>
          </p:sp>
          <p:sp>
            <p:nvSpPr>
              <p:cNvPr id="19592" name="Rectangle 169"/>
              <p:cNvSpPr>
                <a:spLocks noChangeArrowheads="1"/>
              </p:cNvSpPr>
              <p:nvPr/>
            </p:nvSpPr>
            <p:spPr bwMode="auto">
              <a:xfrm>
                <a:off x="3152" y="1405"/>
                <a:ext cx="77" cy="278"/>
              </a:xfrm>
              <a:prstGeom prst="rect">
                <a:avLst/>
              </a:prstGeom>
              <a:noFill/>
              <a:ln w="9525">
                <a:noFill/>
                <a:miter lim="800000"/>
                <a:headEnd/>
                <a:tailEnd/>
              </a:ln>
            </p:spPr>
            <p:txBody>
              <a:bodyPr wrap="none" lIns="0" tIns="0" rIns="0" bIns="0">
                <a:prstTxWarp prst="textNoShape">
                  <a:avLst/>
                </a:prstTxWarp>
                <a:spAutoFit/>
              </a:bodyPr>
              <a:lstStyle/>
              <a:p>
                <a:r>
                  <a:rPr lang="en-US" sz="2900" b="0">
                    <a:solidFill>
                      <a:srgbClr val="000000"/>
                    </a:solidFill>
                    <a:latin typeface="Symbol" pitchFamily="-109" charset="2"/>
                  </a:rPr>
                  <a:t>[</a:t>
                </a:r>
                <a:endParaRPr lang="en-US" sz="2400" b="0">
                  <a:latin typeface="Symbol" pitchFamily="-109" charset="2"/>
                </a:endParaRPr>
              </a:p>
            </p:txBody>
          </p:sp>
          <p:sp>
            <p:nvSpPr>
              <p:cNvPr id="19593" name="Rectangle 170"/>
              <p:cNvSpPr>
                <a:spLocks noChangeArrowheads="1"/>
              </p:cNvSpPr>
              <p:nvPr/>
            </p:nvSpPr>
            <p:spPr bwMode="auto">
              <a:xfrm>
                <a:off x="4279" y="1500"/>
                <a:ext cx="58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FF0000"/>
                    </a:solidFill>
                  </a:rPr>
                  <a:t>)</a:t>
                </a:r>
                <a:r>
                  <a:rPr lang="en-US" sz="1700" b="0">
                    <a:solidFill>
                      <a:srgbClr val="000000"/>
                    </a:solidFill>
                  </a:rPr>
                  <a:t>  </a:t>
                </a:r>
                <a:r>
                  <a:rPr lang="en-US" sz="1700" b="0">
                    <a:solidFill>
                      <a:srgbClr val="FF0000"/>
                    </a:solidFill>
                  </a:rPr>
                  <a:t>Pauli f.f.</a:t>
                </a:r>
                <a:endParaRPr lang="en-US" sz="2400" b="0">
                  <a:solidFill>
                    <a:srgbClr val="FF0000"/>
                  </a:solidFill>
                  <a:latin typeface="Symbol" pitchFamily="-109" charset="2"/>
                </a:endParaRPr>
              </a:p>
            </p:txBody>
          </p:sp>
          <p:sp>
            <p:nvSpPr>
              <p:cNvPr id="19594" name="Rectangle 171"/>
              <p:cNvSpPr>
                <a:spLocks noChangeArrowheads="1"/>
              </p:cNvSpPr>
              <p:nvPr/>
            </p:nvSpPr>
            <p:spPr bwMode="auto">
              <a:xfrm>
                <a:off x="4172" y="1500"/>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FF0000"/>
                    </a:solidFill>
                  </a:rPr>
                  <a:t>(</a:t>
                </a:r>
                <a:endParaRPr lang="en-US" sz="2400" b="0">
                  <a:solidFill>
                    <a:srgbClr val="FF0000"/>
                  </a:solidFill>
                  <a:latin typeface="Symbol" pitchFamily="-109" charset="2"/>
                </a:endParaRPr>
              </a:p>
            </p:txBody>
          </p:sp>
          <p:sp>
            <p:nvSpPr>
              <p:cNvPr id="19595" name="Rectangle 172"/>
              <p:cNvSpPr>
                <a:spLocks noChangeArrowheads="1"/>
              </p:cNvSpPr>
              <p:nvPr/>
            </p:nvSpPr>
            <p:spPr bwMode="auto">
              <a:xfrm>
                <a:off x="3649" y="1500"/>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96" name="Rectangle 173"/>
              <p:cNvSpPr>
                <a:spLocks noChangeArrowheads="1"/>
              </p:cNvSpPr>
              <p:nvPr/>
            </p:nvSpPr>
            <p:spPr bwMode="auto">
              <a:xfrm>
                <a:off x="3563" y="1500"/>
                <a:ext cx="3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97" name="Rectangle 174"/>
              <p:cNvSpPr>
                <a:spLocks noChangeArrowheads="1"/>
              </p:cNvSpPr>
              <p:nvPr/>
            </p:nvSpPr>
            <p:spPr bwMode="auto">
              <a:xfrm>
                <a:off x="3458" y="1500"/>
                <a:ext cx="34"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98" name="Rectangle 175"/>
              <p:cNvSpPr>
                <a:spLocks noChangeArrowheads="1"/>
              </p:cNvSpPr>
              <p:nvPr/>
            </p:nvSpPr>
            <p:spPr bwMode="auto">
              <a:xfrm>
                <a:off x="3350" y="1500"/>
                <a:ext cx="4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rPr>
                  <a:t>(</a:t>
                </a:r>
                <a:endParaRPr lang="en-US" sz="2400" b="0">
                  <a:latin typeface="Symbol" pitchFamily="-109" charset="2"/>
                </a:endParaRPr>
              </a:p>
            </p:txBody>
          </p:sp>
          <p:sp>
            <p:nvSpPr>
              <p:cNvPr id="19599" name="Rectangle 176"/>
              <p:cNvSpPr>
                <a:spLocks noChangeArrowheads="1"/>
              </p:cNvSpPr>
              <p:nvPr/>
            </p:nvSpPr>
            <p:spPr bwMode="auto">
              <a:xfrm>
                <a:off x="2821" y="1407"/>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a:solidFill>
                      <a:srgbClr val="000000"/>
                    </a:solidFill>
                  </a:rPr>
                  <a:t>1</a:t>
                </a:r>
                <a:endParaRPr lang="en-US" sz="2400" b="0">
                  <a:latin typeface="Symbol" pitchFamily="-109" charset="2"/>
                </a:endParaRPr>
              </a:p>
            </p:txBody>
          </p:sp>
          <p:sp>
            <p:nvSpPr>
              <p:cNvPr id="19600" name="Rectangle 177"/>
              <p:cNvSpPr>
                <a:spLocks noChangeArrowheads="1"/>
              </p:cNvSpPr>
              <p:nvPr/>
            </p:nvSpPr>
            <p:spPr bwMode="auto">
              <a:xfrm>
                <a:off x="4241" y="1500"/>
                <a:ext cx="3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FF0000"/>
                    </a:solidFill>
                  </a:rPr>
                  <a:t>t</a:t>
                </a:r>
                <a:endParaRPr lang="en-US" sz="2400" b="0">
                  <a:solidFill>
                    <a:srgbClr val="FF0000"/>
                  </a:solidFill>
                  <a:latin typeface="Symbol" pitchFamily="-109" charset="2"/>
                </a:endParaRPr>
              </a:p>
            </p:txBody>
          </p:sp>
          <p:sp>
            <p:nvSpPr>
              <p:cNvPr id="19601" name="Rectangle 178"/>
              <p:cNvSpPr>
                <a:spLocks noChangeArrowheads="1"/>
              </p:cNvSpPr>
              <p:nvPr/>
            </p:nvSpPr>
            <p:spPr bwMode="auto">
              <a:xfrm>
                <a:off x="3995" y="1500"/>
                <a:ext cx="127"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FF0000"/>
                    </a:solidFill>
                  </a:rPr>
                  <a:t>F</a:t>
                </a:r>
                <a:r>
                  <a:rPr lang="en-US" sz="1700" b="0" i="1" baseline="-25000">
                    <a:solidFill>
                      <a:srgbClr val="FF0000"/>
                    </a:solidFill>
                  </a:rPr>
                  <a:t>2</a:t>
                </a:r>
                <a:endParaRPr lang="en-US" sz="2400" b="0">
                  <a:solidFill>
                    <a:srgbClr val="FF0000"/>
                  </a:solidFill>
                  <a:latin typeface="Symbol" pitchFamily="-109" charset="2"/>
                </a:endParaRPr>
              </a:p>
            </p:txBody>
          </p:sp>
          <p:sp>
            <p:nvSpPr>
              <p:cNvPr id="19602" name="Rectangle 179"/>
              <p:cNvSpPr>
                <a:spLocks noChangeArrowheads="1"/>
              </p:cNvSpPr>
              <p:nvPr/>
            </p:nvSpPr>
            <p:spPr bwMode="auto">
              <a:xfrm>
                <a:off x="3608" y="1500"/>
                <a:ext cx="3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t</a:t>
                </a:r>
                <a:endParaRPr lang="en-US" sz="2400" b="0">
                  <a:latin typeface="Symbol" pitchFamily="-109" charset="2"/>
                </a:endParaRPr>
              </a:p>
            </p:txBody>
          </p:sp>
          <p:sp>
            <p:nvSpPr>
              <p:cNvPr id="19603" name="Rectangle 180"/>
              <p:cNvSpPr>
                <a:spLocks noChangeArrowheads="1"/>
              </p:cNvSpPr>
              <p:nvPr/>
            </p:nvSpPr>
            <p:spPr bwMode="auto">
              <a:xfrm>
                <a:off x="3403" y="1500"/>
                <a:ext cx="60"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x</a:t>
                </a:r>
                <a:endParaRPr lang="en-US" sz="2400" b="0">
                  <a:latin typeface="Symbol" pitchFamily="-109" charset="2"/>
                </a:endParaRPr>
              </a:p>
            </p:txBody>
          </p:sp>
          <p:sp>
            <p:nvSpPr>
              <p:cNvPr id="19604" name="Rectangle 181"/>
              <p:cNvSpPr>
                <a:spLocks noChangeArrowheads="1"/>
              </p:cNvSpPr>
              <p:nvPr/>
            </p:nvSpPr>
            <p:spPr bwMode="auto">
              <a:xfrm>
                <a:off x="3187" y="1500"/>
                <a:ext cx="83"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E</a:t>
                </a:r>
                <a:endParaRPr lang="en-US" sz="2400" b="0">
                  <a:latin typeface="Symbol" pitchFamily="-109" charset="2"/>
                </a:endParaRPr>
              </a:p>
            </p:txBody>
          </p:sp>
          <p:sp>
            <p:nvSpPr>
              <p:cNvPr id="19605" name="Rectangle 182"/>
              <p:cNvSpPr>
                <a:spLocks noChangeArrowheads="1"/>
              </p:cNvSpPr>
              <p:nvPr/>
            </p:nvSpPr>
            <p:spPr bwMode="auto">
              <a:xfrm>
                <a:off x="2886" y="1500"/>
                <a:ext cx="128" cy="163"/>
              </a:xfrm>
              <a:prstGeom prst="rect">
                <a:avLst/>
              </a:prstGeom>
              <a:noFill/>
              <a:ln w="9525">
                <a:noFill/>
                <a:miter lim="800000"/>
                <a:headEnd/>
                <a:tailEnd/>
              </a:ln>
            </p:spPr>
            <p:txBody>
              <a:bodyPr wrap="none" lIns="0" tIns="0" rIns="0" bIns="0">
                <a:prstTxWarp prst="textNoShape">
                  <a:avLst/>
                </a:prstTxWarp>
                <a:spAutoFit/>
              </a:bodyPr>
              <a:lstStyle/>
              <a:p>
                <a:r>
                  <a:rPr lang="en-US" sz="1700" b="0" i="1">
                    <a:solidFill>
                      <a:srgbClr val="000000"/>
                    </a:solidFill>
                  </a:rPr>
                  <a:t>dx</a:t>
                </a:r>
                <a:endParaRPr lang="en-US" sz="2400" b="0">
                  <a:latin typeface="Symbol" pitchFamily="-109" charset="2"/>
                </a:endParaRPr>
              </a:p>
            </p:txBody>
          </p:sp>
          <p:sp>
            <p:nvSpPr>
              <p:cNvPr id="19606" name="Rectangle 183"/>
              <p:cNvSpPr>
                <a:spLocks noChangeArrowheads="1"/>
              </p:cNvSpPr>
              <p:nvPr/>
            </p:nvSpPr>
            <p:spPr bwMode="auto">
              <a:xfrm>
                <a:off x="3056" y="1659"/>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i="1">
                    <a:solidFill>
                      <a:srgbClr val="000000"/>
                    </a:solidFill>
                  </a:rPr>
                  <a:t>q</a:t>
                </a:r>
                <a:endParaRPr lang="en-US" sz="2400" b="0">
                  <a:latin typeface="Symbol" pitchFamily="-109" charset="2"/>
                </a:endParaRPr>
              </a:p>
            </p:txBody>
          </p:sp>
          <p:sp>
            <p:nvSpPr>
              <p:cNvPr id="19607" name="Rectangle 184"/>
              <p:cNvSpPr>
                <a:spLocks noChangeArrowheads="1"/>
              </p:cNvSpPr>
              <p:nvPr/>
            </p:nvSpPr>
            <p:spPr bwMode="auto">
              <a:xfrm>
                <a:off x="3299" y="1493"/>
                <a:ext cx="40" cy="96"/>
              </a:xfrm>
              <a:prstGeom prst="rect">
                <a:avLst/>
              </a:prstGeom>
              <a:noFill/>
              <a:ln w="9525">
                <a:noFill/>
                <a:miter lim="800000"/>
                <a:headEnd/>
                <a:tailEnd/>
              </a:ln>
            </p:spPr>
            <p:txBody>
              <a:bodyPr wrap="none" lIns="0" tIns="0" rIns="0" bIns="0">
                <a:prstTxWarp prst="textNoShape">
                  <a:avLst/>
                </a:prstTxWarp>
                <a:spAutoFit/>
              </a:bodyPr>
              <a:lstStyle/>
              <a:p>
                <a:r>
                  <a:rPr lang="en-US" sz="1000" b="0" i="1">
                    <a:solidFill>
                      <a:srgbClr val="000000"/>
                    </a:solidFill>
                  </a:rPr>
                  <a:t>q</a:t>
                </a:r>
                <a:endParaRPr lang="en-US" sz="2400" b="0">
                  <a:latin typeface="Symbol" pitchFamily="-109" charset="2"/>
                </a:endParaRPr>
              </a:p>
            </p:txBody>
          </p:sp>
          <p:sp>
            <p:nvSpPr>
              <p:cNvPr id="19608" name="Rectangle 185"/>
              <p:cNvSpPr>
                <a:spLocks noChangeArrowheads="1"/>
              </p:cNvSpPr>
              <p:nvPr/>
            </p:nvSpPr>
            <p:spPr bwMode="auto">
              <a:xfrm>
                <a:off x="3901" y="1486"/>
                <a:ext cx="75"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latin typeface="Symbol" pitchFamily="-109" charset="2"/>
                  </a:rPr>
                  <a:t>=</a:t>
                </a:r>
                <a:endParaRPr lang="en-US" sz="2400" b="0">
                  <a:latin typeface="Symbol" pitchFamily="-109" charset="2"/>
                </a:endParaRPr>
              </a:p>
            </p:txBody>
          </p:sp>
          <p:sp>
            <p:nvSpPr>
              <p:cNvPr id="19609" name="Rectangle 186"/>
              <p:cNvSpPr>
                <a:spLocks noChangeArrowheads="1"/>
              </p:cNvSpPr>
              <p:nvPr/>
            </p:nvSpPr>
            <p:spPr bwMode="auto">
              <a:xfrm>
                <a:off x="3710" y="1397"/>
                <a:ext cx="75" cy="269"/>
              </a:xfrm>
              <a:prstGeom prst="rect">
                <a:avLst/>
              </a:prstGeom>
              <a:noFill/>
              <a:ln w="9525">
                <a:noFill/>
                <a:miter lim="800000"/>
                <a:headEnd/>
                <a:tailEnd/>
              </a:ln>
            </p:spPr>
            <p:txBody>
              <a:bodyPr wrap="none" lIns="0" tIns="0" rIns="0" bIns="0">
                <a:prstTxWarp prst="textNoShape">
                  <a:avLst/>
                </a:prstTxWarp>
                <a:spAutoFit/>
              </a:bodyPr>
              <a:lstStyle/>
              <a:p>
                <a:r>
                  <a:rPr lang="en-US" sz="2800" b="0">
                    <a:solidFill>
                      <a:srgbClr val="000000"/>
                    </a:solidFill>
                    <a:latin typeface="Symbol" pitchFamily="-109" charset="2"/>
                  </a:rPr>
                  <a:t>]</a:t>
                </a:r>
                <a:endParaRPr lang="en-US" sz="2400" b="0">
                  <a:latin typeface="Symbol" pitchFamily="-109" charset="2"/>
                </a:endParaRPr>
              </a:p>
            </p:txBody>
          </p:sp>
          <p:sp>
            <p:nvSpPr>
              <p:cNvPr id="19610" name="Rectangle 187"/>
              <p:cNvSpPr>
                <a:spLocks noChangeArrowheads="1"/>
              </p:cNvSpPr>
              <p:nvPr/>
            </p:nvSpPr>
            <p:spPr bwMode="auto">
              <a:xfrm>
                <a:off x="3506" y="1486"/>
                <a:ext cx="67" cy="163"/>
              </a:xfrm>
              <a:prstGeom prst="rect">
                <a:avLst/>
              </a:prstGeom>
              <a:noFill/>
              <a:ln w="9525">
                <a:noFill/>
                <a:miter lim="800000"/>
                <a:headEnd/>
                <a:tailEnd/>
              </a:ln>
            </p:spPr>
            <p:txBody>
              <a:bodyPr wrap="none" lIns="0" tIns="0" rIns="0" bIns="0">
                <a:prstTxWarp prst="textNoShape">
                  <a:avLst/>
                </a:prstTxWarp>
                <a:spAutoFit/>
              </a:bodyPr>
              <a:lstStyle/>
              <a:p>
                <a:r>
                  <a:rPr lang="en-US" sz="1700" b="0">
                    <a:solidFill>
                      <a:srgbClr val="000000"/>
                    </a:solidFill>
                    <a:latin typeface="Symbol" pitchFamily="-109" charset="2"/>
                  </a:rPr>
                  <a:t>x</a:t>
                </a:r>
                <a:endParaRPr lang="en-US" sz="2400" b="0">
                  <a:latin typeface="Symbol" pitchFamily="-109" charset="2"/>
                </a:endParaRPr>
              </a:p>
            </p:txBody>
          </p:sp>
          <p:sp>
            <p:nvSpPr>
              <p:cNvPr id="19611" name="Rectangle 188"/>
              <p:cNvSpPr>
                <a:spLocks noChangeArrowheads="1"/>
              </p:cNvSpPr>
              <p:nvPr/>
            </p:nvSpPr>
            <p:spPr bwMode="auto">
              <a:xfrm>
                <a:off x="2817" y="1471"/>
                <a:ext cx="57" cy="250"/>
              </a:xfrm>
              <a:prstGeom prst="rect">
                <a:avLst/>
              </a:prstGeom>
              <a:noFill/>
              <a:ln w="9525">
                <a:noFill/>
                <a:miter lim="800000"/>
                <a:headEnd/>
                <a:tailEnd/>
              </a:ln>
            </p:spPr>
            <p:txBody>
              <a:bodyPr wrap="none" lIns="0" tIns="0" rIns="0" bIns="0">
                <a:prstTxWarp prst="textNoShape">
                  <a:avLst/>
                </a:prstTxWarp>
                <a:spAutoFit/>
              </a:bodyPr>
              <a:lstStyle/>
              <a:p>
                <a:r>
                  <a:rPr lang="en-US" sz="2600" b="0">
                    <a:solidFill>
                      <a:srgbClr val="000000"/>
                    </a:solidFill>
                    <a:latin typeface="Symbol" pitchFamily="-109" charset="2"/>
                  </a:rPr>
                  <a:t>ò</a:t>
                </a:r>
                <a:endParaRPr lang="en-US" sz="2400" b="0">
                  <a:latin typeface="Symbol" pitchFamily="-109" charset="2"/>
                </a:endParaRPr>
              </a:p>
            </p:txBody>
          </p:sp>
          <p:sp>
            <p:nvSpPr>
              <p:cNvPr id="19612" name="Rectangle 189"/>
              <p:cNvSpPr>
                <a:spLocks noChangeArrowheads="1"/>
              </p:cNvSpPr>
              <p:nvPr/>
            </p:nvSpPr>
            <p:spPr bwMode="auto">
              <a:xfrm>
                <a:off x="3007" y="1453"/>
                <a:ext cx="148" cy="250"/>
              </a:xfrm>
              <a:prstGeom prst="rect">
                <a:avLst/>
              </a:prstGeom>
              <a:noFill/>
              <a:ln w="9525">
                <a:noFill/>
                <a:miter lim="800000"/>
                <a:headEnd/>
                <a:tailEnd/>
              </a:ln>
            </p:spPr>
            <p:txBody>
              <a:bodyPr wrap="none" lIns="0" tIns="0" rIns="0" bIns="0">
                <a:prstTxWarp prst="textNoShape">
                  <a:avLst/>
                </a:prstTxWarp>
                <a:spAutoFit/>
              </a:bodyPr>
              <a:lstStyle/>
              <a:p>
                <a:r>
                  <a:rPr lang="en-US" sz="2600" b="0">
                    <a:solidFill>
                      <a:srgbClr val="000000"/>
                    </a:solidFill>
                    <a:latin typeface="Symbol" pitchFamily="-109" charset="2"/>
                  </a:rPr>
                  <a:t>å</a:t>
                </a:r>
                <a:endParaRPr lang="en-US" sz="2400" b="0">
                  <a:latin typeface="Symbol" pitchFamily="-109" charset="2"/>
                </a:endParaRPr>
              </a:p>
            </p:txBody>
          </p:sp>
        </p:grpSp>
        <p:sp>
          <p:nvSpPr>
            <p:cNvPr id="19517" name="Rectangle 167"/>
            <p:cNvSpPr>
              <a:spLocks noChangeArrowheads="1"/>
            </p:cNvSpPr>
            <p:nvPr/>
          </p:nvSpPr>
          <p:spPr bwMode="auto">
            <a:xfrm>
              <a:off x="2736" y="480"/>
              <a:ext cx="2695" cy="1413"/>
            </a:xfrm>
            <a:prstGeom prst="rect">
              <a:avLst/>
            </a:prstGeom>
            <a:noFill/>
            <a:ln w="28575">
              <a:solidFill>
                <a:srgbClr val="FF0000"/>
              </a:solidFill>
              <a:miter lim="800000"/>
              <a:headEnd/>
              <a:tailEnd/>
            </a:ln>
          </p:spPr>
          <p:txBody>
            <a:bodyPr>
              <a:prstTxWarp prst="textNoShape">
                <a:avLst/>
              </a:prstTxWarp>
            </a:bodyPr>
            <a:lstStyle/>
            <a:p>
              <a:endParaRPr lang="en-US"/>
            </a:p>
          </p:txBody>
        </p:sp>
      </p:grpSp>
      <p:grpSp>
        <p:nvGrpSpPr>
          <p:cNvPr id="8" name="Group 290"/>
          <p:cNvGrpSpPr>
            <a:grpSpLocks/>
          </p:cNvGrpSpPr>
          <p:nvPr/>
        </p:nvGrpSpPr>
        <p:grpSpPr bwMode="auto">
          <a:xfrm>
            <a:off x="761999" y="4373141"/>
            <a:ext cx="7281863" cy="1822502"/>
            <a:chOff x="480" y="2906"/>
            <a:chExt cx="4587" cy="1189"/>
          </a:xfrm>
        </p:grpSpPr>
        <p:grpSp>
          <p:nvGrpSpPr>
            <p:cNvPr id="9" name="Group 250"/>
            <p:cNvGrpSpPr>
              <a:grpSpLocks/>
            </p:cNvGrpSpPr>
            <p:nvPr/>
          </p:nvGrpSpPr>
          <p:grpSpPr bwMode="auto">
            <a:xfrm>
              <a:off x="480" y="3432"/>
              <a:ext cx="4587" cy="663"/>
              <a:chOff x="432" y="2106"/>
              <a:chExt cx="5124" cy="857"/>
            </a:xfrm>
          </p:grpSpPr>
          <p:sp>
            <p:nvSpPr>
              <p:cNvPr id="19478" name="Rectangle 251"/>
              <p:cNvSpPr>
                <a:spLocks noChangeArrowheads="1"/>
              </p:cNvSpPr>
              <p:nvPr/>
            </p:nvSpPr>
            <p:spPr bwMode="auto">
              <a:xfrm>
                <a:off x="432" y="2106"/>
                <a:ext cx="5040" cy="836"/>
              </a:xfrm>
              <a:prstGeom prst="rect">
                <a:avLst/>
              </a:prstGeom>
              <a:solidFill>
                <a:schemeClr val="bg1"/>
              </a:solidFill>
              <a:ln w="28575">
                <a:solidFill>
                  <a:srgbClr val="0000CC"/>
                </a:solidFill>
                <a:miter lim="800000"/>
                <a:headEnd/>
                <a:tailEnd/>
              </a:ln>
            </p:spPr>
            <p:txBody>
              <a:bodyPr>
                <a:prstTxWarp prst="textNoShape">
                  <a:avLst/>
                </a:prstTxWarp>
              </a:bodyPr>
              <a:lstStyle/>
              <a:p>
                <a:endParaRPr lang="en-US"/>
              </a:p>
            </p:txBody>
          </p:sp>
          <p:sp>
            <p:nvSpPr>
              <p:cNvPr id="19479" name="Line 252"/>
              <p:cNvSpPr>
                <a:spLocks noChangeShapeType="1"/>
              </p:cNvSpPr>
              <p:nvPr/>
            </p:nvSpPr>
            <p:spPr bwMode="auto">
              <a:xfrm>
                <a:off x="1083" y="2470"/>
                <a:ext cx="137"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9480" name="Line 253"/>
              <p:cNvSpPr>
                <a:spLocks noChangeShapeType="1"/>
              </p:cNvSpPr>
              <p:nvPr/>
            </p:nvSpPr>
            <p:spPr bwMode="auto">
              <a:xfrm>
                <a:off x="2047" y="2470"/>
                <a:ext cx="137"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9481" name="Rectangle 254"/>
              <p:cNvSpPr>
                <a:spLocks noChangeArrowheads="1"/>
              </p:cNvSpPr>
              <p:nvPr/>
            </p:nvSpPr>
            <p:spPr bwMode="auto">
              <a:xfrm>
                <a:off x="2684" y="2232"/>
                <a:ext cx="120" cy="497"/>
              </a:xfrm>
              <a:prstGeom prst="rect">
                <a:avLst/>
              </a:prstGeom>
              <a:noFill/>
              <a:ln w="9525">
                <a:noFill/>
                <a:miter lim="800000"/>
                <a:headEnd/>
                <a:tailEnd/>
              </a:ln>
            </p:spPr>
            <p:txBody>
              <a:bodyPr wrap="none" lIns="0" tIns="0" rIns="0" bIns="0">
                <a:prstTxWarp prst="textNoShape">
                  <a:avLst/>
                </a:prstTxWarp>
                <a:spAutoFit/>
              </a:bodyPr>
              <a:lstStyle/>
              <a:p>
                <a:r>
                  <a:rPr lang="en-US" sz="4000" b="0">
                    <a:solidFill>
                      <a:srgbClr val="000000"/>
                    </a:solidFill>
                    <a:latin typeface="Symbol" pitchFamily="-109" charset="2"/>
                  </a:rPr>
                  <a:t>[</a:t>
                </a:r>
                <a:endParaRPr lang="en-US" sz="2400" b="0">
                  <a:latin typeface="Symbol" pitchFamily="-109" charset="2"/>
                </a:endParaRPr>
              </a:p>
            </p:txBody>
          </p:sp>
          <p:sp>
            <p:nvSpPr>
              <p:cNvPr id="19482" name="Rectangle 255"/>
              <p:cNvSpPr>
                <a:spLocks noChangeArrowheads="1"/>
              </p:cNvSpPr>
              <p:nvPr/>
            </p:nvSpPr>
            <p:spPr bwMode="auto">
              <a:xfrm>
                <a:off x="4592" y="2232"/>
                <a:ext cx="119" cy="497"/>
              </a:xfrm>
              <a:prstGeom prst="rect">
                <a:avLst/>
              </a:prstGeom>
              <a:noFill/>
              <a:ln w="9525">
                <a:noFill/>
                <a:miter lim="800000"/>
                <a:headEnd/>
                <a:tailEnd/>
              </a:ln>
            </p:spPr>
            <p:txBody>
              <a:bodyPr wrap="none" lIns="0" tIns="0" rIns="0" bIns="0">
                <a:prstTxWarp prst="textNoShape">
                  <a:avLst/>
                </a:prstTxWarp>
                <a:spAutoFit/>
              </a:bodyPr>
              <a:lstStyle/>
              <a:p>
                <a:r>
                  <a:rPr lang="en-US" sz="4000" b="0">
                    <a:solidFill>
                      <a:srgbClr val="000000"/>
                    </a:solidFill>
                    <a:latin typeface="Symbol" pitchFamily="-109" charset="2"/>
                  </a:rPr>
                  <a:t>]</a:t>
                </a:r>
                <a:endParaRPr lang="en-US" sz="2400" b="0">
                  <a:latin typeface="Symbol" pitchFamily="-109" charset="2"/>
                </a:endParaRPr>
              </a:p>
            </p:txBody>
          </p:sp>
          <p:sp>
            <p:nvSpPr>
              <p:cNvPr id="19483" name="Rectangle 256"/>
              <p:cNvSpPr>
                <a:spLocks noChangeArrowheads="1"/>
              </p:cNvSpPr>
              <p:nvPr/>
            </p:nvSpPr>
            <p:spPr bwMode="auto">
              <a:xfrm>
                <a:off x="2236" y="2272"/>
                <a:ext cx="88" cy="448"/>
              </a:xfrm>
              <a:prstGeom prst="rect">
                <a:avLst/>
              </a:prstGeom>
              <a:noFill/>
              <a:ln w="9525">
                <a:noFill/>
                <a:miter lim="800000"/>
                <a:headEnd/>
                <a:tailEnd/>
              </a:ln>
            </p:spPr>
            <p:txBody>
              <a:bodyPr wrap="none" lIns="0" tIns="0" rIns="0" bIns="0">
                <a:prstTxWarp prst="textNoShape">
                  <a:avLst/>
                </a:prstTxWarp>
                <a:spAutoFit/>
              </a:bodyPr>
              <a:lstStyle/>
              <a:p>
                <a:r>
                  <a:rPr lang="en-US" sz="3600" b="0">
                    <a:solidFill>
                      <a:srgbClr val="000000"/>
                    </a:solidFill>
                    <a:latin typeface="Symbol" pitchFamily="-109" charset="2"/>
                  </a:rPr>
                  <a:t>ò</a:t>
                </a:r>
                <a:endParaRPr lang="en-US" sz="2400" b="0">
                  <a:latin typeface="Symbol" pitchFamily="-109" charset="2"/>
                </a:endParaRPr>
              </a:p>
            </p:txBody>
          </p:sp>
          <p:sp>
            <p:nvSpPr>
              <p:cNvPr id="19484" name="Rectangle 257"/>
              <p:cNvSpPr>
                <a:spLocks noChangeArrowheads="1"/>
              </p:cNvSpPr>
              <p:nvPr/>
            </p:nvSpPr>
            <p:spPr bwMode="auto">
              <a:xfrm>
                <a:off x="2226" y="2635"/>
                <a:ext cx="68" cy="173"/>
              </a:xfrm>
              <a:prstGeom prst="rect">
                <a:avLst/>
              </a:prstGeom>
              <a:noFill/>
              <a:ln w="9525">
                <a:noFill/>
                <a:miter lim="800000"/>
                <a:headEnd/>
                <a:tailEnd/>
              </a:ln>
            </p:spPr>
            <p:txBody>
              <a:bodyPr wrap="none" lIns="0" tIns="0" rIns="0" bIns="0">
                <a:prstTxWarp prst="textNoShape">
                  <a:avLst/>
                </a:prstTxWarp>
                <a:spAutoFit/>
              </a:bodyPr>
              <a:lstStyle/>
              <a:p>
                <a:r>
                  <a:rPr lang="en-US" sz="1400" b="0">
                    <a:solidFill>
                      <a:srgbClr val="000000"/>
                    </a:solidFill>
                    <a:latin typeface="Symbol" pitchFamily="-109" charset="2"/>
                  </a:rPr>
                  <a:t>-</a:t>
                </a:r>
                <a:endParaRPr lang="en-US" sz="2400" b="0">
                  <a:latin typeface="Symbol" pitchFamily="-109" charset="2"/>
                </a:endParaRPr>
              </a:p>
            </p:txBody>
          </p:sp>
          <p:sp>
            <p:nvSpPr>
              <p:cNvPr id="19485" name="Rectangle 258"/>
              <p:cNvSpPr>
                <a:spLocks noChangeArrowheads="1"/>
              </p:cNvSpPr>
              <p:nvPr/>
            </p:nvSpPr>
            <p:spPr bwMode="auto">
              <a:xfrm>
                <a:off x="4260" y="2303"/>
                <a:ext cx="106"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latin typeface="Symbol" pitchFamily="-109" charset="2"/>
                  </a:rPr>
                  <a:t>x</a:t>
                </a:r>
                <a:endParaRPr lang="en-US" sz="2400" b="0">
                  <a:latin typeface="Symbol" pitchFamily="-109" charset="2"/>
                </a:endParaRPr>
              </a:p>
            </p:txBody>
          </p:sp>
          <p:sp>
            <p:nvSpPr>
              <p:cNvPr id="19486" name="Rectangle 259"/>
              <p:cNvSpPr>
                <a:spLocks noChangeArrowheads="1"/>
              </p:cNvSpPr>
              <p:nvPr/>
            </p:nvSpPr>
            <p:spPr bwMode="auto">
              <a:xfrm>
                <a:off x="3604" y="2303"/>
                <a:ext cx="118"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latin typeface="Symbol" pitchFamily="-109" charset="2"/>
                  </a:rPr>
                  <a:t>+</a:t>
                </a:r>
                <a:endParaRPr lang="en-US" sz="2400" b="0">
                  <a:latin typeface="Symbol" pitchFamily="-109" charset="2"/>
                </a:endParaRPr>
              </a:p>
            </p:txBody>
          </p:sp>
          <p:sp>
            <p:nvSpPr>
              <p:cNvPr id="19487" name="Rectangle 260"/>
              <p:cNvSpPr>
                <a:spLocks noChangeArrowheads="1"/>
              </p:cNvSpPr>
              <p:nvPr/>
            </p:nvSpPr>
            <p:spPr bwMode="auto">
              <a:xfrm>
                <a:off x="3245" y="2303"/>
                <a:ext cx="106"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latin typeface="Symbol" pitchFamily="-109" charset="2"/>
                  </a:rPr>
                  <a:t>x</a:t>
                </a:r>
                <a:endParaRPr lang="en-US" sz="2400" b="0">
                  <a:latin typeface="Symbol" pitchFamily="-109" charset="2"/>
                </a:endParaRPr>
              </a:p>
            </p:txBody>
          </p:sp>
          <p:sp>
            <p:nvSpPr>
              <p:cNvPr id="19488" name="Rectangle 261"/>
              <p:cNvSpPr>
                <a:spLocks noChangeArrowheads="1"/>
              </p:cNvSpPr>
              <p:nvPr/>
            </p:nvSpPr>
            <p:spPr bwMode="auto">
              <a:xfrm>
                <a:off x="1258" y="2303"/>
                <a:ext cx="728"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latin typeface="Symbol" pitchFamily="-109" charset="2"/>
                  </a:rPr>
                  <a:t>- </a:t>
                </a:r>
                <a:r>
                  <a:rPr lang="en-US" sz="2400" b="0" i="1">
                    <a:solidFill>
                      <a:srgbClr val="000000"/>
                    </a:solidFill>
                  </a:rPr>
                  <a:t>J </a:t>
                </a:r>
                <a:r>
                  <a:rPr lang="en-US" sz="2400" b="0" i="1" baseline="30000">
                    <a:solidFill>
                      <a:srgbClr val="000000"/>
                    </a:solidFill>
                  </a:rPr>
                  <a:t>G</a:t>
                </a:r>
                <a:r>
                  <a:rPr lang="en-US" sz="2400" b="0" i="1">
                    <a:solidFill>
                      <a:srgbClr val="000000"/>
                    </a:solidFill>
                  </a:rPr>
                  <a:t> = </a:t>
                </a:r>
                <a:r>
                  <a:rPr lang="en-US" sz="2400" b="0">
                    <a:solidFill>
                      <a:srgbClr val="000000"/>
                    </a:solidFill>
                  </a:rPr>
                  <a:t> </a:t>
                </a:r>
                <a:endParaRPr lang="en-US" sz="2400" b="0"/>
              </a:p>
            </p:txBody>
          </p:sp>
          <p:sp>
            <p:nvSpPr>
              <p:cNvPr id="19489" name="Rectangle 262"/>
              <p:cNvSpPr>
                <a:spLocks noChangeArrowheads="1"/>
              </p:cNvSpPr>
              <p:nvPr/>
            </p:nvSpPr>
            <p:spPr bwMode="auto">
              <a:xfrm>
                <a:off x="906" y="2303"/>
                <a:ext cx="117"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latin typeface="Symbol" pitchFamily="-109" charset="2"/>
                  </a:rPr>
                  <a:t>=</a:t>
                </a:r>
                <a:endParaRPr lang="en-US" sz="2400" b="0">
                  <a:latin typeface="Symbol" pitchFamily="-109" charset="2"/>
                </a:endParaRPr>
              </a:p>
            </p:txBody>
          </p:sp>
          <p:sp>
            <p:nvSpPr>
              <p:cNvPr id="19490" name="Rectangle 263"/>
              <p:cNvSpPr>
                <a:spLocks noChangeArrowheads="1"/>
              </p:cNvSpPr>
              <p:nvPr/>
            </p:nvSpPr>
            <p:spPr bwMode="auto">
              <a:xfrm>
                <a:off x="2249" y="2160"/>
                <a:ext cx="63" cy="173"/>
              </a:xfrm>
              <a:prstGeom prst="rect">
                <a:avLst/>
              </a:prstGeom>
              <a:noFill/>
              <a:ln w="9525">
                <a:noFill/>
                <a:miter lim="800000"/>
                <a:headEnd/>
                <a:tailEnd/>
              </a:ln>
            </p:spPr>
            <p:txBody>
              <a:bodyPr wrap="none" lIns="0" tIns="0" rIns="0" bIns="0">
                <a:prstTxWarp prst="textNoShape">
                  <a:avLst/>
                </a:prstTxWarp>
                <a:spAutoFit/>
              </a:bodyPr>
              <a:lstStyle/>
              <a:p>
                <a:r>
                  <a:rPr lang="en-US" sz="1400" b="0">
                    <a:solidFill>
                      <a:srgbClr val="000000"/>
                    </a:solidFill>
                  </a:rPr>
                  <a:t>1</a:t>
                </a:r>
                <a:endParaRPr lang="en-US" sz="2400" b="0">
                  <a:latin typeface="Symbol" pitchFamily="-109" charset="2"/>
                </a:endParaRPr>
              </a:p>
            </p:txBody>
          </p:sp>
          <p:sp>
            <p:nvSpPr>
              <p:cNvPr id="19491" name="Rectangle 264"/>
              <p:cNvSpPr>
                <a:spLocks noChangeArrowheads="1"/>
              </p:cNvSpPr>
              <p:nvPr/>
            </p:nvSpPr>
            <p:spPr bwMode="auto">
              <a:xfrm>
                <a:off x="2287" y="2646"/>
                <a:ext cx="63" cy="174"/>
              </a:xfrm>
              <a:prstGeom prst="rect">
                <a:avLst/>
              </a:prstGeom>
              <a:noFill/>
              <a:ln w="9525">
                <a:noFill/>
                <a:miter lim="800000"/>
                <a:headEnd/>
                <a:tailEnd/>
              </a:ln>
            </p:spPr>
            <p:txBody>
              <a:bodyPr wrap="none" lIns="0" tIns="0" rIns="0" bIns="0">
                <a:prstTxWarp prst="textNoShape">
                  <a:avLst/>
                </a:prstTxWarp>
                <a:spAutoFit/>
              </a:bodyPr>
              <a:lstStyle/>
              <a:p>
                <a:r>
                  <a:rPr lang="en-US" sz="1400" b="0">
                    <a:solidFill>
                      <a:srgbClr val="000000"/>
                    </a:solidFill>
                  </a:rPr>
                  <a:t>1</a:t>
                </a:r>
                <a:endParaRPr lang="en-US" sz="2400" b="0">
                  <a:latin typeface="Symbol" pitchFamily="-109" charset="2"/>
                </a:endParaRPr>
              </a:p>
            </p:txBody>
          </p:sp>
          <p:sp>
            <p:nvSpPr>
              <p:cNvPr id="19492" name="Rectangle 265"/>
              <p:cNvSpPr>
                <a:spLocks noChangeArrowheads="1"/>
              </p:cNvSpPr>
              <p:nvPr/>
            </p:nvSpPr>
            <p:spPr bwMode="auto">
              <a:xfrm>
                <a:off x="4533" y="2328"/>
                <a:ext cx="71"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a:t>
                </a:r>
                <a:endParaRPr lang="en-US" sz="2400" b="0">
                  <a:latin typeface="Symbol" pitchFamily="-109" charset="2"/>
                </a:endParaRPr>
              </a:p>
            </p:txBody>
          </p:sp>
          <p:sp>
            <p:nvSpPr>
              <p:cNvPr id="19493" name="Rectangle 266"/>
              <p:cNvSpPr>
                <a:spLocks noChangeArrowheads="1"/>
              </p:cNvSpPr>
              <p:nvPr/>
            </p:nvSpPr>
            <p:spPr bwMode="auto">
              <a:xfrm>
                <a:off x="4422" y="2328"/>
                <a:ext cx="107"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0</a:t>
                </a:r>
                <a:endParaRPr lang="en-US" sz="2400" b="0">
                  <a:latin typeface="Symbol" pitchFamily="-109" charset="2"/>
                </a:endParaRPr>
              </a:p>
            </p:txBody>
          </p:sp>
          <p:sp>
            <p:nvSpPr>
              <p:cNvPr id="19494" name="Rectangle 267"/>
              <p:cNvSpPr>
                <a:spLocks noChangeArrowheads="1"/>
              </p:cNvSpPr>
              <p:nvPr/>
            </p:nvSpPr>
            <p:spPr bwMode="auto">
              <a:xfrm>
                <a:off x="4366" y="2328"/>
                <a:ext cx="54"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a:t>
                </a:r>
                <a:endParaRPr lang="en-US" sz="2400" b="0">
                  <a:latin typeface="Symbol" pitchFamily="-109" charset="2"/>
                </a:endParaRPr>
              </a:p>
            </p:txBody>
          </p:sp>
          <p:sp>
            <p:nvSpPr>
              <p:cNvPr id="19495" name="Rectangle 268"/>
              <p:cNvSpPr>
                <a:spLocks noChangeArrowheads="1"/>
              </p:cNvSpPr>
              <p:nvPr/>
            </p:nvSpPr>
            <p:spPr bwMode="auto">
              <a:xfrm>
                <a:off x="4176" y="2328"/>
                <a:ext cx="54"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a:t>
                </a:r>
                <a:endParaRPr lang="en-US" sz="2400" b="0">
                  <a:latin typeface="Symbol" pitchFamily="-109" charset="2"/>
                </a:endParaRPr>
              </a:p>
            </p:txBody>
          </p:sp>
          <p:sp>
            <p:nvSpPr>
              <p:cNvPr id="19496" name="Rectangle 269"/>
              <p:cNvSpPr>
                <a:spLocks noChangeArrowheads="1"/>
              </p:cNvSpPr>
              <p:nvPr/>
            </p:nvSpPr>
            <p:spPr bwMode="auto">
              <a:xfrm>
                <a:off x="3933" y="2328"/>
                <a:ext cx="143" cy="298"/>
              </a:xfrm>
              <a:prstGeom prst="rect">
                <a:avLst/>
              </a:prstGeom>
              <a:noFill/>
              <a:ln w="9525">
                <a:noFill/>
                <a:miter lim="800000"/>
                <a:headEnd/>
                <a:tailEnd/>
              </a:ln>
            </p:spPr>
            <p:txBody>
              <a:bodyPr wrap="none" lIns="0" tIns="0" rIns="0" bIns="0">
                <a:prstTxWarp prst="textNoShape">
                  <a:avLst/>
                </a:prstTxWarp>
                <a:spAutoFit/>
              </a:bodyPr>
              <a:lstStyle/>
              <a:p>
                <a:r>
                  <a:rPr lang="en-US" sz="2400" b="0" i="1" baseline="30000">
                    <a:solidFill>
                      <a:srgbClr val="000000"/>
                    </a:solidFill>
                  </a:rPr>
                  <a:t>q</a:t>
                </a:r>
                <a:r>
                  <a:rPr lang="en-US" sz="2400" b="0">
                    <a:solidFill>
                      <a:srgbClr val="000000"/>
                    </a:solidFill>
                  </a:rPr>
                  <a:t>(</a:t>
                </a:r>
                <a:endParaRPr lang="en-US" sz="2400" b="0">
                  <a:latin typeface="Symbol" pitchFamily="-109" charset="2"/>
                </a:endParaRPr>
              </a:p>
            </p:txBody>
          </p:sp>
          <p:sp>
            <p:nvSpPr>
              <p:cNvPr id="19497" name="Rectangle 270"/>
              <p:cNvSpPr>
                <a:spLocks noChangeArrowheads="1"/>
              </p:cNvSpPr>
              <p:nvPr/>
            </p:nvSpPr>
            <p:spPr bwMode="auto">
              <a:xfrm>
                <a:off x="3521" y="2328"/>
                <a:ext cx="71"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a:t>
                </a:r>
                <a:endParaRPr lang="en-US" sz="2400" b="0">
                  <a:latin typeface="Symbol" pitchFamily="-109" charset="2"/>
                </a:endParaRPr>
              </a:p>
            </p:txBody>
          </p:sp>
          <p:sp>
            <p:nvSpPr>
              <p:cNvPr id="19498" name="Rectangle 271"/>
              <p:cNvSpPr>
                <a:spLocks noChangeArrowheads="1"/>
              </p:cNvSpPr>
              <p:nvPr/>
            </p:nvSpPr>
            <p:spPr bwMode="auto">
              <a:xfrm>
                <a:off x="3410" y="2328"/>
                <a:ext cx="107"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0</a:t>
                </a:r>
                <a:endParaRPr lang="en-US" sz="2400" b="0">
                  <a:latin typeface="Symbol" pitchFamily="-109" charset="2"/>
                </a:endParaRPr>
              </a:p>
            </p:txBody>
          </p:sp>
          <p:sp>
            <p:nvSpPr>
              <p:cNvPr id="19499" name="Rectangle 272"/>
              <p:cNvSpPr>
                <a:spLocks noChangeArrowheads="1"/>
              </p:cNvSpPr>
              <p:nvPr/>
            </p:nvSpPr>
            <p:spPr bwMode="auto">
              <a:xfrm>
                <a:off x="3352" y="2328"/>
                <a:ext cx="54"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a:t>
                </a:r>
                <a:endParaRPr lang="en-US" sz="2400" b="0">
                  <a:latin typeface="Symbol" pitchFamily="-109" charset="2"/>
                </a:endParaRPr>
              </a:p>
            </p:txBody>
          </p:sp>
          <p:sp>
            <p:nvSpPr>
              <p:cNvPr id="19500" name="Rectangle 273"/>
              <p:cNvSpPr>
                <a:spLocks noChangeArrowheads="1"/>
              </p:cNvSpPr>
              <p:nvPr/>
            </p:nvSpPr>
            <p:spPr bwMode="auto">
              <a:xfrm>
                <a:off x="3163" y="2328"/>
                <a:ext cx="54"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a:t>
                </a:r>
                <a:endParaRPr lang="en-US" sz="2400" b="0">
                  <a:latin typeface="Symbol" pitchFamily="-109" charset="2"/>
                </a:endParaRPr>
              </a:p>
            </p:txBody>
          </p:sp>
          <p:sp>
            <p:nvSpPr>
              <p:cNvPr id="19501" name="Rectangle 274"/>
              <p:cNvSpPr>
                <a:spLocks noChangeArrowheads="1"/>
              </p:cNvSpPr>
              <p:nvPr/>
            </p:nvSpPr>
            <p:spPr bwMode="auto">
              <a:xfrm>
                <a:off x="2923" y="2328"/>
                <a:ext cx="143" cy="298"/>
              </a:xfrm>
              <a:prstGeom prst="rect">
                <a:avLst/>
              </a:prstGeom>
              <a:noFill/>
              <a:ln w="9525">
                <a:noFill/>
                <a:miter lim="800000"/>
                <a:headEnd/>
                <a:tailEnd/>
              </a:ln>
            </p:spPr>
            <p:txBody>
              <a:bodyPr wrap="none" lIns="0" tIns="0" rIns="0" bIns="0">
                <a:prstTxWarp prst="textNoShape">
                  <a:avLst/>
                </a:prstTxWarp>
                <a:spAutoFit/>
              </a:bodyPr>
              <a:lstStyle/>
              <a:p>
                <a:r>
                  <a:rPr lang="en-US" sz="2400" b="0" i="1" baseline="30000">
                    <a:solidFill>
                      <a:srgbClr val="000000"/>
                    </a:solidFill>
                  </a:rPr>
                  <a:t>q</a:t>
                </a:r>
                <a:r>
                  <a:rPr lang="en-US" sz="2400" b="0">
                    <a:solidFill>
                      <a:srgbClr val="000000"/>
                    </a:solidFill>
                  </a:rPr>
                  <a:t>(</a:t>
                </a:r>
                <a:endParaRPr lang="en-US" sz="2400" b="0">
                  <a:latin typeface="Symbol" pitchFamily="-109" charset="2"/>
                </a:endParaRPr>
              </a:p>
            </p:txBody>
          </p:sp>
          <p:sp>
            <p:nvSpPr>
              <p:cNvPr id="19502" name="Rectangle 275"/>
              <p:cNvSpPr>
                <a:spLocks noChangeArrowheads="1"/>
              </p:cNvSpPr>
              <p:nvPr/>
            </p:nvSpPr>
            <p:spPr bwMode="auto">
              <a:xfrm>
                <a:off x="2063" y="2501"/>
                <a:ext cx="107"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2</a:t>
                </a:r>
                <a:endParaRPr lang="en-US" sz="2400" b="0">
                  <a:latin typeface="Symbol" pitchFamily="-109" charset="2"/>
                </a:endParaRPr>
              </a:p>
            </p:txBody>
          </p:sp>
          <p:sp>
            <p:nvSpPr>
              <p:cNvPr id="19503" name="Rectangle 276"/>
              <p:cNvSpPr>
                <a:spLocks noChangeArrowheads="1"/>
              </p:cNvSpPr>
              <p:nvPr/>
            </p:nvSpPr>
            <p:spPr bwMode="auto">
              <a:xfrm>
                <a:off x="2060" y="2192"/>
                <a:ext cx="107"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1</a:t>
                </a:r>
                <a:endParaRPr lang="en-US" sz="2400" b="0">
                  <a:latin typeface="Symbol" pitchFamily="-109" charset="2"/>
                </a:endParaRPr>
              </a:p>
            </p:txBody>
          </p:sp>
          <p:sp>
            <p:nvSpPr>
              <p:cNvPr id="19504" name="Rectangle 277"/>
              <p:cNvSpPr>
                <a:spLocks noChangeArrowheads="1"/>
              </p:cNvSpPr>
              <p:nvPr/>
            </p:nvSpPr>
            <p:spPr bwMode="auto">
              <a:xfrm>
                <a:off x="1103" y="2501"/>
                <a:ext cx="108"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2</a:t>
                </a:r>
                <a:endParaRPr lang="en-US" sz="2400" b="0">
                  <a:latin typeface="Symbol" pitchFamily="-109" charset="2"/>
                </a:endParaRPr>
              </a:p>
            </p:txBody>
          </p:sp>
          <p:sp>
            <p:nvSpPr>
              <p:cNvPr id="19505" name="Rectangle 278"/>
              <p:cNvSpPr>
                <a:spLocks noChangeArrowheads="1"/>
              </p:cNvSpPr>
              <p:nvPr/>
            </p:nvSpPr>
            <p:spPr bwMode="auto">
              <a:xfrm>
                <a:off x="1098" y="2192"/>
                <a:ext cx="107" cy="298"/>
              </a:xfrm>
              <a:prstGeom prst="rect">
                <a:avLst/>
              </a:prstGeom>
              <a:noFill/>
              <a:ln w="9525">
                <a:noFill/>
                <a:miter lim="800000"/>
                <a:headEnd/>
                <a:tailEnd/>
              </a:ln>
            </p:spPr>
            <p:txBody>
              <a:bodyPr wrap="none" lIns="0" tIns="0" rIns="0" bIns="0">
                <a:prstTxWarp prst="textNoShape">
                  <a:avLst/>
                </a:prstTxWarp>
                <a:spAutoFit/>
              </a:bodyPr>
              <a:lstStyle/>
              <a:p>
                <a:r>
                  <a:rPr lang="en-US" sz="2400" b="0">
                    <a:solidFill>
                      <a:srgbClr val="000000"/>
                    </a:solidFill>
                  </a:rPr>
                  <a:t>1</a:t>
                </a:r>
                <a:endParaRPr lang="en-US" sz="2400" b="0">
                  <a:latin typeface="Symbol" pitchFamily="-109" charset="2"/>
                </a:endParaRPr>
              </a:p>
            </p:txBody>
          </p:sp>
          <p:sp>
            <p:nvSpPr>
              <p:cNvPr id="19506" name="Rectangle 279"/>
              <p:cNvSpPr>
                <a:spLocks noChangeArrowheads="1"/>
              </p:cNvSpPr>
              <p:nvPr/>
            </p:nvSpPr>
            <p:spPr bwMode="auto">
              <a:xfrm>
                <a:off x="4024" y="2328"/>
                <a:ext cx="149" cy="298"/>
              </a:xfrm>
              <a:prstGeom prst="rect">
                <a:avLst/>
              </a:prstGeom>
              <a:noFill/>
              <a:ln w="9525">
                <a:noFill/>
                <a:miter lim="800000"/>
                <a:headEnd/>
                <a:tailEnd/>
              </a:ln>
            </p:spPr>
            <p:txBody>
              <a:bodyPr wrap="none" lIns="0" tIns="0" rIns="0" bIns="0">
                <a:prstTxWarp prst="textNoShape">
                  <a:avLst/>
                </a:prstTxWarp>
                <a:spAutoFit/>
              </a:bodyPr>
              <a:lstStyle/>
              <a:p>
                <a:r>
                  <a:rPr lang="en-US" sz="2400" b="0" i="1">
                    <a:solidFill>
                      <a:srgbClr val="000000"/>
                    </a:solidFill>
                  </a:rPr>
                  <a:t> x</a:t>
                </a:r>
                <a:endParaRPr lang="en-US" sz="2400" b="0">
                  <a:latin typeface="Symbol" pitchFamily="-109" charset="2"/>
                </a:endParaRPr>
              </a:p>
            </p:txBody>
          </p:sp>
          <p:sp>
            <p:nvSpPr>
              <p:cNvPr id="19507" name="Rectangle 280"/>
              <p:cNvSpPr>
                <a:spLocks noChangeArrowheads="1"/>
              </p:cNvSpPr>
              <p:nvPr/>
            </p:nvSpPr>
            <p:spPr bwMode="auto">
              <a:xfrm>
                <a:off x="3777" y="2328"/>
                <a:ext cx="130" cy="298"/>
              </a:xfrm>
              <a:prstGeom prst="rect">
                <a:avLst/>
              </a:prstGeom>
              <a:noFill/>
              <a:ln w="9525">
                <a:noFill/>
                <a:miter lim="800000"/>
                <a:headEnd/>
                <a:tailEnd/>
              </a:ln>
            </p:spPr>
            <p:txBody>
              <a:bodyPr wrap="none" lIns="0" tIns="0" rIns="0" bIns="0">
                <a:prstTxWarp prst="textNoShape">
                  <a:avLst/>
                </a:prstTxWarp>
                <a:spAutoFit/>
              </a:bodyPr>
              <a:lstStyle/>
              <a:p>
                <a:r>
                  <a:rPr lang="en-US" sz="2400" b="0" i="1">
                    <a:solidFill>
                      <a:srgbClr val="000000"/>
                    </a:solidFill>
                  </a:rPr>
                  <a:t>E</a:t>
                </a:r>
                <a:endParaRPr lang="en-US" sz="2400" b="0">
                  <a:latin typeface="Symbol" pitchFamily="-109" charset="2"/>
                </a:endParaRPr>
              </a:p>
            </p:txBody>
          </p:sp>
          <p:sp>
            <p:nvSpPr>
              <p:cNvPr id="19508" name="Rectangle 281"/>
              <p:cNvSpPr>
                <a:spLocks noChangeArrowheads="1"/>
              </p:cNvSpPr>
              <p:nvPr/>
            </p:nvSpPr>
            <p:spPr bwMode="auto">
              <a:xfrm>
                <a:off x="3022" y="2328"/>
                <a:ext cx="149" cy="298"/>
              </a:xfrm>
              <a:prstGeom prst="rect">
                <a:avLst/>
              </a:prstGeom>
              <a:noFill/>
              <a:ln w="9525">
                <a:noFill/>
                <a:miter lim="800000"/>
                <a:headEnd/>
                <a:tailEnd/>
              </a:ln>
            </p:spPr>
            <p:txBody>
              <a:bodyPr wrap="none" lIns="0" tIns="0" rIns="0" bIns="0">
                <a:prstTxWarp prst="textNoShape">
                  <a:avLst/>
                </a:prstTxWarp>
                <a:spAutoFit/>
              </a:bodyPr>
              <a:lstStyle/>
              <a:p>
                <a:r>
                  <a:rPr lang="en-US" sz="2400" b="0" i="1">
                    <a:solidFill>
                      <a:srgbClr val="000000"/>
                    </a:solidFill>
                  </a:rPr>
                  <a:t> x</a:t>
                </a:r>
                <a:endParaRPr lang="en-US" sz="2400" b="0">
                  <a:latin typeface="Symbol" pitchFamily="-109" charset="2"/>
                </a:endParaRPr>
              </a:p>
            </p:txBody>
          </p:sp>
          <p:sp>
            <p:nvSpPr>
              <p:cNvPr id="19509" name="Rectangle 282"/>
              <p:cNvSpPr>
                <a:spLocks noChangeArrowheads="1"/>
              </p:cNvSpPr>
              <p:nvPr/>
            </p:nvSpPr>
            <p:spPr bwMode="auto">
              <a:xfrm>
                <a:off x="2750" y="2328"/>
                <a:ext cx="155" cy="298"/>
              </a:xfrm>
              <a:prstGeom prst="rect">
                <a:avLst/>
              </a:prstGeom>
              <a:noFill/>
              <a:ln w="9525">
                <a:noFill/>
                <a:miter lim="800000"/>
                <a:headEnd/>
                <a:tailEnd/>
              </a:ln>
            </p:spPr>
            <p:txBody>
              <a:bodyPr wrap="none" lIns="0" tIns="0" rIns="0" bIns="0">
                <a:prstTxWarp prst="textNoShape">
                  <a:avLst/>
                </a:prstTxWarp>
                <a:spAutoFit/>
              </a:bodyPr>
              <a:lstStyle/>
              <a:p>
                <a:r>
                  <a:rPr lang="en-US" sz="2400" b="0" i="1">
                    <a:solidFill>
                      <a:srgbClr val="000000"/>
                    </a:solidFill>
                  </a:rPr>
                  <a:t>H</a:t>
                </a:r>
                <a:endParaRPr lang="en-US" sz="2400" b="0">
                  <a:latin typeface="Symbol" pitchFamily="-109" charset="2"/>
                </a:endParaRPr>
              </a:p>
            </p:txBody>
          </p:sp>
          <p:sp>
            <p:nvSpPr>
              <p:cNvPr id="19510" name="Rectangle 283"/>
              <p:cNvSpPr>
                <a:spLocks noChangeArrowheads="1"/>
              </p:cNvSpPr>
              <p:nvPr/>
            </p:nvSpPr>
            <p:spPr bwMode="auto">
              <a:xfrm>
                <a:off x="2373" y="2328"/>
                <a:ext cx="298" cy="298"/>
              </a:xfrm>
              <a:prstGeom prst="rect">
                <a:avLst/>
              </a:prstGeom>
              <a:noFill/>
              <a:ln w="9525">
                <a:noFill/>
                <a:miter lim="800000"/>
                <a:headEnd/>
                <a:tailEnd/>
              </a:ln>
            </p:spPr>
            <p:txBody>
              <a:bodyPr wrap="none" lIns="0" tIns="0" rIns="0" bIns="0">
                <a:prstTxWarp prst="textNoShape">
                  <a:avLst/>
                </a:prstTxWarp>
                <a:spAutoFit/>
              </a:bodyPr>
              <a:lstStyle/>
              <a:p>
                <a:r>
                  <a:rPr lang="en-US" sz="2400" b="0" i="1">
                    <a:solidFill>
                      <a:srgbClr val="000000"/>
                    </a:solidFill>
                  </a:rPr>
                  <a:t>xdx</a:t>
                </a:r>
                <a:endParaRPr lang="en-US" sz="2400" b="0">
                  <a:latin typeface="Symbol" pitchFamily="-109" charset="2"/>
                </a:endParaRPr>
              </a:p>
            </p:txBody>
          </p:sp>
          <p:sp>
            <p:nvSpPr>
              <p:cNvPr id="19511" name="Rectangle 284"/>
              <p:cNvSpPr>
                <a:spLocks noChangeArrowheads="1"/>
              </p:cNvSpPr>
              <p:nvPr/>
            </p:nvSpPr>
            <p:spPr bwMode="auto">
              <a:xfrm>
                <a:off x="579" y="2328"/>
                <a:ext cx="429" cy="298"/>
              </a:xfrm>
              <a:prstGeom prst="rect">
                <a:avLst/>
              </a:prstGeom>
              <a:noFill/>
              <a:ln w="9525">
                <a:noFill/>
                <a:miter lim="800000"/>
                <a:headEnd/>
                <a:tailEnd/>
              </a:ln>
            </p:spPr>
            <p:txBody>
              <a:bodyPr lIns="0" tIns="0" rIns="0" bIns="0">
                <a:prstTxWarp prst="textNoShape">
                  <a:avLst/>
                </a:prstTxWarp>
                <a:spAutoFit/>
              </a:bodyPr>
              <a:lstStyle/>
              <a:p>
                <a:r>
                  <a:rPr lang="en-US" sz="2400" b="0" i="1">
                    <a:solidFill>
                      <a:srgbClr val="000000"/>
                    </a:solidFill>
                  </a:rPr>
                  <a:t>J </a:t>
                </a:r>
                <a:r>
                  <a:rPr lang="en-US" sz="2400" b="0" i="1" baseline="38000">
                    <a:solidFill>
                      <a:srgbClr val="000000"/>
                    </a:solidFill>
                  </a:rPr>
                  <a:t>q</a:t>
                </a:r>
              </a:p>
            </p:txBody>
          </p:sp>
          <p:sp>
            <p:nvSpPr>
              <p:cNvPr id="19512" name="Text Box 285"/>
              <p:cNvSpPr txBox="1">
                <a:spLocks noChangeArrowheads="1"/>
              </p:cNvSpPr>
              <p:nvPr/>
            </p:nvSpPr>
            <p:spPr bwMode="auto">
              <a:xfrm>
                <a:off x="3696" y="2715"/>
                <a:ext cx="1860" cy="248"/>
              </a:xfrm>
              <a:prstGeom prst="rect">
                <a:avLst/>
              </a:prstGeom>
              <a:noFill/>
              <a:ln w="9525">
                <a:noFill/>
                <a:miter lim="800000"/>
                <a:headEnd/>
                <a:tailEnd/>
              </a:ln>
            </p:spPr>
            <p:txBody>
              <a:bodyPr wrap="none">
                <a:prstTxWarp prst="textNoShape">
                  <a:avLst/>
                </a:prstTxWarp>
                <a:spAutoFit/>
              </a:bodyPr>
              <a:lstStyle/>
              <a:p>
                <a:r>
                  <a:rPr lang="en-US" sz="1400" b="0"/>
                  <a:t>X. Ji, Phy.Rev.Lett.78,610(1997)  </a:t>
                </a:r>
              </a:p>
            </p:txBody>
          </p:sp>
        </p:grpSp>
        <p:sp>
          <p:nvSpPr>
            <p:cNvPr id="19477" name="AutoShape 287"/>
            <p:cNvSpPr>
              <a:spLocks noChangeArrowheads="1"/>
            </p:cNvSpPr>
            <p:nvPr/>
          </p:nvSpPr>
          <p:spPr bwMode="auto">
            <a:xfrm rot="5400000">
              <a:off x="2352" y="3050"/>
              <a:ext cx="480"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grpSp>
      <p:sp>
        <p:nvSpPr>
          <p:cNvPr id="13603" name="Text Box 291"/>
          <p:cNvSpPr txBox="1">
            <a:spLocks noChangeArrowheads="1"/>
          </p:cNvSpPr>
          <p:nvPr/>
        </p:nvSpPr>
        <p:spPr bwMode="auto">
          <a:xfrm>
            <a:off x="4479925" y="4769812"/>
            <a:ext cx="2905125" cy="336550"/>
          </a:xfrm>
          <a:prstGeom prst="rect">
            <a:avLst/>
          </a:prstGeom>
          <a:noFill/>
          <a:ln w="9525">
            <a:noFill/>
            <a:miter lim="800000"/>
            <a:headEnd/>
            <a:tailEnd/>
          </a:ln>
        </p:spPr>
        <p:txBody>
          <a:bodyPr wrap="none">
            <a:prstTxWarp prst="textNoShape">
              <a:avLst/>
            </a:prstTxWarp>
            <a:spAutoFit/>
          </a:bodyPr>
          <a:lstStyle/>
          <a:p>
            <a:r>
              <a:rPr lang="en-US" sz="1600" b="0" i="1">
                <a:latin typeface="Arial" pitchFamily="-109" charset="0"/>
              </a:rPr>
              <a:t>Angular Momentum Sum Rule</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91300"/>
            <a:ext cx="7772400" cy="685800"/>
          </a:xfrm>
        </p:spPr>
        <p:txBody>
          <a:bodyPr/>
          <a:lstStyle/>
          <a:p>
            <a:pPr algn="l">
              <a:defRPr/>
            </a:pPr>
            <a:r>
              <a:rPr lang="en-US" sz="2400" dirty="0">
                <a:solidFill>
                  <a:schemeClr val="bg2"/>
                </a:solidFill>
                <a:latin typeface="Arial" pitchFamily="34" charset="0"/>
                <a:ea typeface="ＭＳ Ｐゴシック" charset="-128"/>
                <a:cs typeface="Arial" pitchFamily="34" charset="0"/>
              </a:rPr>
              <a:t>Physical content of GPD </a:t>
            </a:r>
            <a:r>
              <a:rPr lang="en-US" sz="2400" i="1" dirty="0">
                <a:solidFill>
                  <a:srgbClr val="FF0000"/>
                </a:solidFill>
                <a:latin typeface="Arial" pitchFamily="34" charset="0"/>
                <a:ea typeface="ＭＳ Ｐゴシック" charset="-128"/>
                <a:cs typeface="Arial" pitchFamily="34" charset="0"/>
              </a:rPr>
              <a:t>E</a:t>
            </a:r>
            <a:r>
              <a:rPr lang="en-US" sz="2400" dirty="0">
                <a:latin typeface="Arial" pitchFamily="34" charset="0"/>
                <a:ea typeface="ＭＳ Ｐゴシック" charset="-128"/>
                <a:cs typeface="Arial" pitchFamily="34" charset="0"/>
              </a:rPr>
              <a:t> </a:t>
            </a:r>
            <a:r>
              <a:rPr lang="en-US" sz="2400" dirty="0">
                <a:solidFill>
                  <a:schemeClr val="bg2"/>
                </a:solidFill>
                <a:latin typeface="Arial" pitchFamily="34" charset="0"/>
                <a:ea typeface="ＭＳ Ｐゴシック" charset="-128"/>
                <a:cs typeface="Arial" pitchFamily="34" charset="0"/>
              </a:rPr>
              <a:t>&amp;</a:t>
            </a:r>
            <a:r>
              <a:rPr lang="en-US" sz="2400" dirty="0">
                <a:latin typeface="Arial" pitchFamily="34" charset="0"/>
                <a:ea typeface="ＭＳ Ｐゴシック" charset="-128"/>
                <a:cs typeface="Arial" pitchFamily="34" charset="0"/>
              </a:rPr>
              <a:t> </a:t>
            </a:r>
            <a:r>
              <a:rPr lang="en-US" sz="2400" i="1" dirty="0">
                <a:solidFill>
                  <a:srgbClr val="FF0000"/>
                </a:solidFill>
                <a:latin typeface="Arial" pitchFamily="34" charset="0"/>
                <a:ea typeface="ＭＳ Ｐゴシック" charset="-128"/>
                <a:cs typeface="Arial" pitchFamily="34" charset="0"/>
              </a:rPr>
              <a:t>H </a:t>
            </a:r>
          </a:p>
        </p:txBody>
      </p:sp>
      <p:sp>
        <p:nvSpPr>
          <p:cNvPr id="23555" name="Text Box 4"/>
          <p:cNvSpPr txBox="1">
            <a:spLocks noChangeArrowheads="1"/>
          </p:cNvSpPr>
          <p:nvPr/>
        </p:nvSpPr>
        <p:spPr bwMode="auto">
          <a:xfrm>
            <a:off x="231955" y="2352675"/>
            <a:ext cx="5105885" cy="1015663"/>
          </a:xfrm>
          <a:prstGeom prst="rect">
            <a:avLst/>
          </a:prstGeom>
          <a:noFill/>
          <a:ln w="9525">
            <a:noFill/>
            <a:miter lim="800000"/>
            <a:headEnd/>
            <a:tailEnd/>
          </a:ln>
        </p:spPr>
        <p:txBody>
          <a:bodyPr wrap="none">
            <a:spAutoFit/>
          </a:bodyPr>
          <a:lstStyle/>
          <a:p>
            <a:pPr algn="l" eaLnBrk="1" hangingPunct="1"/>
            <a:r>
              <a:rPr lang="en-US" sz="2000" b="0" i="1" dirty="0">
                <a:solidFill>
                  <a:srgbClr val="FF0000"/>
                </a:solidFill>
                <a:latin typeface="Times New Roman" pitchFamily="26" charset="0"/>
              </a:rPr>
              <a:t>M</a:t>
            </a:r>
            <a:r>
              <a:rPr lang="en-US" sz="2000" b="0" i="1" baseline="-25000" dirty="0">
                <a:solidFill>
                  <a:srgbClr val="FF0000"/>
                </a:solidFill>
                <a:latin typeface="Times New Roman" pitchFamily="26" charset="0"/>
              </a:rPr>
              <a:t>2</a:t>
            </a:r>
            <a:r>
              <a:rPr lang="en-US" sz="2000" b="0" i="1" dirty="0">
                <a:solidFill>
                  <a:srgbClr val="FF0000"/>
                </a:solidFill>
                <a:latin typeface="Times New Roman" pitchFamily="26" charset="0"/>
              </a:rPr>
              <a:t>(t) </a:t>
            </a:r>
            <a:r>
              <a:rPr lang="en-US" sz="2000" b="0" dirty="0"/>
              <a:t>:  </a:t>
            </a:r>
            <a:r>
              <a:rPr lang="en-US" sz="2000" b="0" dirty="0">
                <a:latin typeface="Arial" pitchFamily="34" charset="0"/>
                <a:cs typeface="Arial" pitchFamily="34" charset="0"/>
              </a:rPr>
              <a:t>Mass distribution inside the nucleon</a:t>
            </a:r>
            <a:r>
              <a:rPr lang="en-US" sz="2000" b="0" i="1" dirty="0">
                <a:solidFill>
                  <a:srgbClr val="FF0000"/>
                </a:solidFill>
                <a:latin typeface="Arial" pitchFamily="34" charset="0"/>
                <a:cs typeface="Arial" pitchFamily="34" charset="0"/>
              </a:rPr>
              <a:t> </a:t>
            </a:r>
          </a:p>
          <a:p>
            <a:pPr algn="l" eaLnBrk="1" hangingPunct="1"/>
            <a:r>
              <a:rPr lang="en-US" sz="2000" b="0" i="1" dirty="0">
                <a:solidFill>
                  <a:srgbClr val="FF0000"/>
                </a:solidFill>
                <a:latin typeface="Times New Roman" pitchFamily="26" charset="0"/>
                <a:cs typeface="Tahoma" pitchFamily="26" charset="0"/>
              </a:rPr>
              <a:t>J (t)   </a:t>
            </a:r>
            <a:r>
              <a:rPr lang="en-US" sz="2000" b="0" dirty="0">
                <a:cs typeface="Tahoma" pitchFamily="26" charset="0"/>
              </a:rPr>
              <a:t>:  </a:t>
            </a:r>
            <a:r>
              <a:rPr lang="en-US" sz="2000" b="0" dirty="0">
                <a:latin typeface="Arial" pitchFamily="34" charset="0"/>
                <a:cs typeface="Arial" pitchFamily="34" charset="0"/>
              </a:rPr>
              <a:t>Angular momentum distribution </a:t>
            </a:r>
          </a:p>
          <a:p>
            <a:pPr algn="l" eaLnBrk="1" hangingPunct="1"/>
            <a:r>
              <a:rPr lang="en-US" sz="2000" b="0" i="1" dirty="0">
                <a:solidFill>
                  <a:srgbClr val="FF0000"/>
                </a:solidFill>
                <a:latin typeface="Times New Roman" pitchFamily="26" charset="0"/>
                <a:cs typeface="Tahoma" pitchFamily="26" charset="0"/>
              </a:rPr>
              <a:t>d</a:t>
            </a:r>
            <a:r>
              <a:rPr lang="en-US" sz="2000" b="0" i="1" baseline="-25000" dirty="0">
                <a:solidFill>
                  <a:srgbClr val="FF0000"/>
                </a:solidFill>
                <a:latin typeface="Times New Roman" pitchFamily="26" charset="0"/>
                <a:cs typeface="Tahoma" pitchFamily="26" charset="0"/>
              </a:rPr>
              <a:t>1</a:t>
            </a:r>
            <a:r>
              <a:rPr lang="en-US" sz="2000" b="0" i="1" dirty="0">
                <a:solidFill>
                  <a:srgbClr val="FF0000"/>
                </a:solidFill>
                <a:latin typeface="Times New Roman" pitchFamily="26" charset="0"/>
                <a:cs typeface="Tahoma" pitchFamily="26" charset="0"/>
              </a:rPr>
              <a:t>(t)   </a:t>
            </a:r>
            <a:r>
              <a:rPr lang="en-US" sz="2000" b="0" dirty="0">
                <a:cs typeface="Tahoma" pitchFamily="26" charset="0"/>
              </a:rPr>
              <a:t>:  </a:t>
            </a:r>
            <a:r>
              <a:rPr lang="en-US" sz="2000" b="0" dirty="0">
                <a:latin typeface="Arial" pitchFamily="34" charset="0"/>
                <a:cs typeface="Arial" pitchFamily="34" charset="0"/>
              </a:rPr>
              <a:t>Forces and pressure distribution  </a:t>
            </a:r>
          </a:p>
        </p:txBody>
      </p:sp>
      <p:sp>
        <p:nvSpPr>
          <p:cNvPr id="23556" name="Text Box 6"/>
          <p:cNvSpPr txBox="1">
            <a:spLocks noChangeArrowheads="1"/>
          </p:cNvSpPr>
          <p:nvPr/>
        </p:nvSpPr>
        <p:spPr bwMode="auto">
          <a:xfrm>
            <a:off x="513907" y="1039772"/>
            <a:ext cx="7772400" cy="707886"/>
          </a:xfrm>
          <a:prstGeom prst="rect">
            <a:avLst/>
          </a:prstGeom>
          <a:noFill/>
          <a:ln w="9525">
            <a:noFill/>
            <a:miter lim="800000"/>
            <a:headEnd/>
            <a:tailEnd/>
          </a:ln>
        </p:spPr>
        <p:txBody>
          <a:bodyPr>
            <a:spAutoFit/>
          </a:bodyPr>
          <a:lstStyle/>
          <a:p>
            <a:pPr algn="l" eaLnBrk="1" hangingPunct="1"/>
            <a:r>
              <a:rPr lang="en-US" sz="2000" b="0" dirty="0">
                <a:latin typeface="Arial" pitchFamily="34" charset="0"/>
                <a:cs typeface="Arial" pitchFamily="34" charset="0"/>
              </a:rPr>
              <a:t>Nucleon matrix element of the Energy-Momentum Tensor of QCD contains </a:t>
            </a:r>
            <a:r>
              <a:rPr lang="en-US" sz="2000" b="0" dirty="0">
                <a:solidFill>
                  <a:srgbClr val="FF0000"/>
                </a:solidFill>
                <a:latin typeface="Arial" pitchFamily="34" charset="0"/>
                <a:cs typeface="Arial" pitchFamily="34" charset="0"/>
              </a:rPr>
              <a:t>3 scalar form factor</a:t>
            </a:r>
            <a:r>
              <a:rPr lang="en-US" sz="2000" b="0" dirty="0">
                <a:latin typeface="Arial" pitchFamily="34" charset="0"/>
                <a:cs typeface="Arial" pitchFamily="34" charset="0"/>
              </a:rPr>
              <a:t>: </a:t>
            </a:r>
          </a:p>
        </p:txBody>
      </p:sp>
      <p:sp>
        <p:nvSpPr>
          <p:cNvPr id="43016" name="Text Box 8"/>
          <p:cNvSpPr txBox="1">
            <a:spLocks noChangeArrowheads="1"/>
          </p:cNvSpPr>
          <p:nvPr/>
        </p:nvSpPr>
        <p:spPr bwMode="auto">
          <a:xfrm>
            <a:off x="1225523" y="3733800"/>
            <a:ext cx="7031091" cy="400110"/>
          </a:xfrm>
          <a:prstGeom prst="rect">
            <a:avLst/>
          </a:prstGeom>
          <a:noFill/>
          <a:ln w="9525">
            <a:noFill/>
            <a:miter lim="800000"/>
            <a:headEnd/>
            <a:tailEnd/>
          </a:ln>
        </p:spPr>
        <p:txBody>
          <a:bodyPr wrap="none">
            <a:spAutoFit/>
          </a:bodyPr>
          <a:lstStyle/>
          <a:p>
            <a:pPr eaLnBrk="1" hangingPunct="1"/>
            <a:r>
              <a:rPr lang="en-US" sz="2000" b="0" dirty="0">
                <a:solidFill>
                  <a:schemeClr val="accent2"/>
                </a:solidFill>
                <a:latin typeface="Arial" pitchFamily="34" charset="0"/>
                <a:cs typeface="Arial" pitchFamily="34" charset="0"/>
              </a:rPr>
              <a:t>GPDs are related to these form factors through 2</a:t>
            </a:r>
            <a:r>
              <a:rPr lang="en-US" sz="2000" b="0" baseline="30000" dirty="0">
                <a:solidFill>
                  <a:schemeClr val="accent2"/>
                </a:solidFill>
                <a:latin typeface="Arial" pitchFamily="34" charset="0"/>
                <a:cs typeface="Arial" pitchFamily="34" charset="0"/>
              </a:rPr>
              <a:t>nd</a:t>
            </a:r>
            <a:r>
              <a:rPr lang="en-US" sz="2000" b="0" dirty="0">
                <a:solidFill>
                  <a:schemeClr val="accent2"/>
                </a:solidFill>
                <a:latin typeface="Arial" pitchFamily="34" charset="0"/>
                <a:cs typeface="Arial" pitchFamily="34" charset="0"/>
              </a:rPr>
              <a:t> moments</a:t>
            </a:r>
          </a:p>
        </p:txBody>
      </p:sp>
      <p:pic>
        <p:nvPicPr>
          <p:cNvPr id="23561" name="Picture 7"/>
          <p:cNvPicPr>
            <a:picLocks noChangeAspect="1" noChangeArrowheads="1"/>
          </p:cNvPicPr>
          <p:nvPr/>
        </p:nvPicPr>
        <p:blipFill>
          <a:blip r:embed="rId4" cstate="print"/>
          <a:srcRect t="18629" b="13066"/>
          <a:stretch>
            <a:fillRect/>
          </a:stretch>
        </p:blipFill>
        <p:spPr bwMode="auto">
          <a:xfrm>
            <a:off x="381000" y="4648200"/>
            <a:ext cx="8610600" cy="838200"/>
          </a:xfrm>
          <a:prstGeom prst="rect">
            <a:avLst/>
          </a:prstGeom>
          <a:noFill/>
          <a:ln w="9525">
            <a:solidFill>
              <a:schemeClr val="tx1"/>
            </a:solidFill>
            <a:miter lim="800000"/>
            <a:headEnd/>
            <a:tailEnd/>
          </a:ln>
        </p:spPr>
      </p:pic>
      <p:sp>
        <p:nvSpPr>
          <p:cNvPr id="40973" name="TextBox 15"/>
          <p:cNvSpPr txBox="1">
            <a:spLocks noChangeArrowheads="1"/>
          </p:cNvSpPr>
          <p:nvPr/>
        </p:nvSpPr>
        <p:spPr bwMode="auto">
          <a:xfrm>
            <a:off x="5411972" y="2505075"/>
            <a:ext cx="3427228" cy="707886"/>
          </a:xfrm>
          <a:prstGeom prst="rect">
            <a:avLst/>
          </a:prstGeom>
          <a:noFill/>
          <a:ln w="9525">
            <a:solidFill>
              <a:srgbClr val="FFFFFF"/>
            </a:solidFill>
            <a:miter lim="800000"/>
            <a:headEnd/>
            <a:tailEnd/>
          </a:ln>
        </p:spPr>
        <p:txBody>
          <a:bodyPr wrap="square">
            <a:spAutoFit/>
          </a:bodyPr>
          <a:lstStyle/>
          <a:p>
            <a:pPr algn="l">
              <a:defRPr/>
            </a:pPr>
            <a:r>
              <a:rPr lang="en-US" sz="2000" b="0" dirty="0">
                <a:solidFill>
                  <a:schemeClr val="accent6"/>
                </a:solidFill>
                <a:latin typeface="Arial" pitchFamily="34" charset="0"/>
                <a:ea typeface="Comic Sans MS" charset="0"/>
                <a:cs typeface="Arial" pitchFamily="34" charset="0"/>
              </a:rPr>
              <a:t>Directly measured in </a:t>
            </a:r>
            <a:r>
              <a:rPr lang="en-US" sz="2000" b="0" dirty="0" smtClean="0">
                <a:solidFill>
                  <a:schemeClr val="accent6"/>
                </a:solidFill>
                <a:latin typeface="Arial" pitchFamily="34" charset="0"/>
                <a:ea typeface="Comic Sans MS" charset="0"/>
                <a:cs typeface="Arial" pitchFamily="34" charset="0"/>
              </a:rPr>
              <a:t>elastic</a:t>
            </a:r>
          </a:p>
          <a:p>
            <a:pPr algn="l">
              <a:defRPr/>
            </a:pPr>
            <a:r>
              <a:rPr lang="en-US" sz="2000" b="0" dirty="0" smtClean="0">
                <a:solidFill>
                  <a:srgbClr val="FF0000"/>
                </a:solidFill>
                <a:latin typeface="Arial" pitchFamily="34" charset="0"/>
                <a:ea typeface="Comic Sans MS" charset="0"/>
                <a:cs typeface="Arial" pitchFamily="34" charset="0"/>
              </a:rPr>
              <a:t>graviton-proton </a:t>
            </a:r>
            <a:r>
              <a:rPr lang="en-US" sz="2000" b="0" dirty="0">
                <a:solidFill>
                  <a:schemeClr val="accent6"/>
                </a:solidFill>
                <a:latin typeface="Arial" pitchFamily="34" charset="0"/>
                <a:ea typeface="Comic Sans MS" charset="0"/>
                <a:cs typeface="Arial" pitchFamily="34" charset="0"/>
              </a:rPr>
              <a:t>scattering! </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7" name="Text Box 3"/>
          <p:cNvSpPr txBox="1">
            <a:spLocks noChangeArrowheads="1"/>
          </p:cNvSpPr>
          <p:nvPr/>
        </p:nvSpPr>
        <p:spPr bwMode="auto">
          <a:xfrm>
            <a:off x="23091" y="203739"/>
            <a:ext cx="6477000" cy="461665"/>
          </a:xfrm>
          <a:prstGeom prst="rect">
            <a:avLst/>
          </a:prstGeom>
          <a:noFill/>
          <a:ln w="9525">
            <a:noFill/>
            <a:miter lim="800000"/>
            <a:headEnd/>
            <a:tailEnd/>
          </a:ln>
          <a:effectLst/>
        </p:spPr>
        <p:txBody>
          <a:bodyPr wrap="square">
            <a:spAutoFit/>
          </a:bodyPr>
          <a:lstStyle/>
          <a:p>
            <a:pPr algn="l">
              <a:spcBef>
                <a:spcPct val="50000"/>
              </a:spcBef>
            </a:pPr>
            <a:r>
              <a:rPr lang="en-US" sz="2400" dirty="0">
                <a:solidFill>
                  <a:schemeClr val="bg2"/>
                </a:solidFill>
                <a:latin typeface="Arial" charset="0"/>
              </a:rPr>
              <a:t>Accessing</a:t>
            </a:r>
            <a:r>
              <a:rPr lang="en-US" sz="2400" dirty="0">
                <a:solidFill>
                  <a:schemeClr val="accent2"/>
                </a:solidFill>
                <a:latin typeface="Arial" charset="0"/>
              </a:rPr>
              <a:t> </a:t>
            </a:r>
            <a:r>
              <a:rPr lang="en-US" sz="2400" dirty="0">
                <a:solidFill>
                  <a:srgbClr val="FF0000"/>
                </a:solidFill>
                <a:latin typeface="Arial" charset="0"/>
              </a:rPr>
              <a:t>GPDs</a:t>
            </a:r>
            <a:r>
              <a:rPr lang="en-US" sz="2400" dirty="0">
                <a:solidFill>
                  <a:schemeClr val="accent2"/>
                </a:solidFill>
                <a:latin typeface="Arial" charset="0"/>
              </a:rPr>
              <a:t> </a:t>
            </a:r>
            <a:r>
              <a:rPr lang="en-US" sz="2400" dirty="0">
                <a:solidFill>
                  <a:schemeClr val="bg2"/>
                </a:solidFill>
                <a:latin typeface="Arial" charset="0"/>
              </a:rPr>
              <a:t>Through DVCS</a:t>
            </a:r>
          </a:p>
        </p:txBody>
      </p:sp>
      <p:grpSp>
        <p:nvGrpSpPr>
          <p:cNvPr id="2" name="Group 4"/>
          <p:cNvGrpSpPr>
            <a:grpSpLocks/>
          </p:cNvGrpSpPr>
          <p:nvPr/>
        </p:nvGrpSpPr>
        <p:grpSpPr bwMode="auto">
          <a:xfrm>
            <a:off x="217577" y="1597025"/>
            <a:ext cx="3640113" cy="586535"/>
            <a:chOff x="1899" y="1800"/>
            <a:chExt cx="1924" cy="394"/>
          </a:xfrm>
        </p:grpSpPr>
        <p:sp>
          <p:nvSpPr>
            <p:cNvPr id="1055749" name="Text Box 5"/>
            <p:cNvSpPr txBox="1">
              <a:spLocks noChangeArrowheads="1"/>
            </p:cNvSpPr>
            <p:nvPr/>
          </p:nvSpPr>
          <p:spPr bwMode="auto">
            <a:xfrm>
              <a:off x="2144" y="1800"/>
              <a:ext cx="392" cy="248"/>
            </a:xfrm>
            <a:prstGeom prst="rect">
              <a:avLst/>
            </a:prstGeom>
            <a:noFill/>
            <a:ln w="9525">
              <a:noFill/>
              <a:miter lim="800000"/>
              <a:headEnd/>
              <a:tailEnd/>
            </a:ln>
            <a:effectLst/>
          </p:spPr>
          <p:txBody>
            <a:bodyPr>
              <a:spAutoFit/>
            </a:bodyPr>
            <a:lstStyle/>
            <a:p>
              <a:pPr algn="l">
                <a:spcBef>
                  <a:spcPct val="50000"/>
                </a:spcBef>
              </a:pPr>
              <a:r>
                <a:rPr lang="en-US" sz="1800" b="0" dirty="0"/>
                <a:t>d</a:t>
              </a:r>
              <a:r>
                <a:rPr lang="en-US" sz="1800" b="0" baseline="30000" dirty="0"/>
                <a:t>4</a:t>
              </a:r>
              <a:r>
                <a:rPr lang="en-US" sz="1800" b="0" dirty="0">
                  <a:sym typeface="Symbol" pitchFamily="18" charset="2"/>
                </a:rPr>
                <a:t></a:t>
              </a:r>
              <a:endParaRPr lang="en-US" sz="1800" b="0" dirty="0"/>
            </a:p>
          </p:txBody>
        </p:sp>
        <p:sp>
          <p:nvSpPr>
            <p:cNvPr id="1055750" name="Text Box 6"/>
            <p:cNvSpPr txBox="1">
              <a:spLocks noChangeArrowheads="1"/>
            </p:cNvSpPr>
            <p:nvPr/>
          </p:nvSpPr>
          <p:spPr bwMode="auto">
            <a:xfrm>
              <a:off x="1904" y="1946"/>
              <a:ext cx="1048" cy="248"/>
            </a:xfrm>
            <a:prstGeom prst="rect">
              <a:avLst/>
            </a:prstGeom>
            <a:noFill/>
            <a:ln w="9525">
              <a:noFill/>
              <a:miter lim="800000"/>
              <a:headEnd/>
              <a:tailEnd/>
            </a:ln>
            <a:effectLst/>
          </p:spPr>
          <p:txBody>
            <a:bodyPr>
              <a:spAutoFit/>
            </a:bodyPr>
            <a:lstStyle/>
            <a:p>
              <a:pPr algn="l">
                <a:spcBef>
                  <a:spcPct val="50000"/>
                </a:spcBef>
              </a:pPr>
              <a:r>
                <a:rPr lang="en-US" sz="1800" b="0" dirty="0"/>
                <a:t>dQ</a:t>
              </a:r>
              <a:r>
                <a:rPr lang="en-US" sz="1800" b="0" baseline="30000" dirty="0"/>
                <a:t>2</a:t>
              </a:r>
              <a:r>
                <a:rPr lang="en-US" sz="1800" b="0" dirty="0"/>
                <a:t>dx</a:t>
              </a:r>
              <a:r>
                <a:rPr lang="en-US" sz="1800" b="0" baseline="-25000" dirty="0"/>
                <a:t>B</a:t>
              </a:r>
              <a:r>
                <a:rPr lang="en-US" sz="1800" b="0" dirty="0"/>
                <a:t>dtd</a:t>
              </a:r>
              <a:r>
                <a:rPr lang="en-US" sz="1800" b="0" dirty="0">
                  <a:sym typeface="Symbol" pitchFamily="18" charset="2"/>
                </a:rPr>
                <a:t></a:t>
              </a:r>
              <a:endParaRPr lang="en-US" sz="1800" b="0" dirty="0"/>
            </a:p>
          </p:txBody>
        </p:sp>
        <p:sp>
          <p:nvSpPr>
            <p:cNvPr id="1055751" name="Line 7"/>
            <p:cNvSpPr>
              <a:spLocks noChangeShapeType="1"/>
            </p:cNvSpPr>
            <p:nvPr/>
          </p:nvSpPr>
          <p:spPr bwMode="auto">
            <a:xfrm flipV="1">
              <a:off x="1899" y="1992"/>
              <a:ext cx="689" cy="0"/>
            </a:xfrm>
            <a:prstGeom prst="line">
              <a:avLst/>
            </a:prstGeom>
            <a:noFill/>
            <a:ln w="9525">
              <a:solidFill>
                <a:schemeClr val="tx1"/>
              </a:solidFill>
              <a:miter lim="800000"/>
              <a:headEnd/>
              <a:tailEnd/>
            </a:ln>
            <a:effectLst/>
          </p:spPr>
          <p:txBody>
            <a:bodyPr wrap="none"/>
            <a:lstStyle/>
            <a:p>
              <a:endParaRPr lang="en-US" dirty="0" smtClean="0"/>
            </a:p>
            <a:p>
              <a:endParaRPr lang="en-US" dirty="0"/>
            </a:p>
          </p:txBody>
        </p:sp>
        <p:sp>
          <p:nvSpPr>
            <p:cNvPr id="1055752" name="Text Box 8"/>
            <p:cNvSpPr txBox="1">
              <a:spLocks noChangeArrowheads="1"/>
            </p:cNvSpPr>
            <p:nvPr/>
          </p:nvSpPr>
          <p:spPr bwMode="auto">
            <a:xfrm>
              <a:off x="2583" y="1844"/>
              <a:ext cx="1240" cy="248"/>
            </a:xfrm>
            <a:prstGeom prst="rect">
              <a:avLst/>
            </a:prstGeom>
            <a:noFill/>
            <a:ln w="9525">
              <a:noFill/>
              <a:miter lim="800000"/>
              <a:headEnd/>
              <a:tailEnd/>
            </a:ln>
            <a:effectLst/>
          </p:spPr>
          <p:txBody>
            <a:bodyPr>
              <a:spAutoFit/>
            </a:bodyPr>
            <a:lstStyle/>
            <a:p>
              <a:pPr algn="l">
                <a:spcBef>
                  <a:spcPct val="50000"/>
                </a:spcBef>
              </a:pPr>
              <a:r>
                <a:rPr lang="en-US" sz="1800" b="0" dirty="0"/>
                <a:t>~ |</a:t>
              </a:r>
              <a:r>
                <a:rPr lang="en-US" sz="1800" b="0" dirty="0">
                  <a:solidFill>
                    <a:srgbClr val="FF0000"/>
                  </a:solidFill>
                  <a:latin typeface="Arial" charset="0"/>
                </a:rPr>
                <a:t>T</a:t>
              </a:r>
              <a:r>
                <a:rPr lang="en-US" sz="1800" b="0" baseline="30000" dirty="0">
                  <a:solidFill>
                    <a:srgbClr val="FF0000"/>
                  </a:solidFill>
                  <a:latin typeface="Arial" charset="0"/>
                </a:rPr>
                <a:t>DVCS</a:t>
              </a:r>
              <a:r>
                <a:rPr lang="en-US" sz="1800" b="0" dirty="0">
                  <a:latin typeface="Arial" charset="0"/>
                </a:rPr>
                <a:t> + </a:t>
              </a:r>
              <a:r>
                <a:rPr lang="en-US" sz="1800" b="0" dirty="0">
                  <a:solidFill>
                    <a:srgbClr val="38D80C"/>
                  </a:solidFill>
                  <a:latin typeface="Arial" charset="0"/>
                </a:rPr>
                <a:t>T</a:t>
              </a:r>
              <a:r>
                <a:rPr lang="en-US" sz="1800" b="0" baseline="30000" dirty="0">
                  <a:solidFill>
                    <a:srgbClr val="38D80C"/>
                  </a:solidFill>
                  <a:latin typeface="Arial" charset="0"/>
                </a:rPr>
                <a:t>BH</a:t>
              </a:r>
              <a:r>
                <a:rPr lang="en-US" sz="1800" b="0" dirty="0">
                  <a:latin typeface="Arial" charset="0"/>
                </a:rPr>
                <a:t>|</a:t>
              </a:r>
              <a:r>
                <a:rPr lang="en-US" sz="1800" b="0" baseline="30000" dirty="0">
                  <a:latin typeface="Arial" charset="0"/>
                </a:rPr>
                <a:t>2</a:t>
              </a:r>
            </a:p>
          </p:txBody>
        </p:sp>
      </p:grpSp>
      <p:pic>
        <p:nvPicPr>
          <p:cNvPr id="1055753" name="Picture 9" descr="dvcs_bh"/>
          <p:cNvPicPr>
            <a:picLocks noChangeAspect="1" noChangeArrowheads="1"/>
          </p:cNvPicPr>
          <p:nvPr/>
        </p:nvPicPr>
        <p:blipFill>
          <a:blip r:embed="rId3" cstate="print"/>
          <a:srcRect l="11514" t="5984" r="4051" b="59094"/>
          <a:stretch>
            <a:fillRect/>
          </a:stretch>
        </p:blipFill>
        <p:spPr bwMode="auto">
          <a:xfrm>
            <a:off x="381000" y="2322506"/>
            <a:ext cx="3581400" cy="1458913"/>
          </a:xfrm>
          <a:prstGeom prst="rect">
            <a:avLst/>
          </a:prstGeom>
          <a:noFill/>
          <a:ln w="9525">
            <a:noFill/>
            <a:miter lim="800000"/>
            <a:headEnd/>
            <a:tailEnd/>
          </a:ln>
        </p:spPr>
      </p:pic>
      <p:sp>
        <p:nvSpPr>
          <p:cNvPr id="1055754" name="Text Box 10"/>
          <p:cNvSpPr txBox="1">
            <a:spLocks noChangeArrowheads="1"/>
          </p:cNvSpPr>
          <p:nvPr/>
        </p:nvSpPr>
        <p:spPr bwMode="auto">
          <a:xfrm>
            <a:off x="525856" y="2212746"/>
            <a:ext cx="793750" cy="366712"/>
          </a:xfrm>
          <a:prstGeom prst="rect">
            <a:avLst/>
          </a:prstGeom>
          <a:noFill/>
          <a:ln w="9525">
            <a:noFill/>
            <a:miter lim="800000"/>
            <a:headEnd/>
            <a:tailEnd/>
          </a:ln>
          <a:effectLst/>
        </p:spPr>
        <p:txBody>
          <a:bodyPr wrap="none">
            <a:spAutoFit/>
          </a:bodyPr>
          <a:lstStyle/>
          <a:p>
            <a:pPr algn="l" eaLnBrk="1" hangingPunct="1"/>
            <a:r>
              <a:rPr lang="en-US" sz="1800" b="0" dirty="0">
                <a:solidFill>
                  <a:srgbClr val="FF0000"/>
                </a:solidFill>
              </a:rPr>
              <a:t>DVCS</a:t>
            </a:r>
          </a:p>
        </p:txBody>
      </p:sp>
      <p:sp>
        <p:nvSpPr>
          <p:cNvPr id="1055755" name="Text Box 11"/>
          <p:cNvSpPr txBox="1">
            <a:spLocks noChangeArrowheads="1"/>
          </p:cNvSpPr>
          <p:nvPr/>
        </p:nvSpPr>
        <p:spPr bwMode="auto">
          <a:xfrm>
            <a:off x="2583873" y="2205949"/>
            <a:ext cx="501650" cy="366713"/>
          </a:xfrm>
          <a:prstGeom prst="rect">
            <a:avLst/>
          </a:prstGeom>
          <a:solidFill>
            <a:schemeClr val="bg1"/>
          </a:solidFill>
          <a:ln w="9525">
            <a:noFill/>
            <a:miter lim="800000"/>
            <a:headEnd/>
            <a:tailEnd/>
          </a:ln>
          <a:effectLst/>
        </p:spPr>
        <p:txBody>
          <a:bodyPr wrap="none">
            <a:spAutoFit/>
          </a:bodyPr>
          <a:lstStyle/>
          <a:p>
            <a:pPr algn="l" eaLnBrk="1" hangingPunct="1"/>
            <a:r>
              <a:rPr lang="en-US" sz="1800" b="0" dirty="0">
                <a:solidFill>
                  <a:srgbClr val="38D80C"/>
                </a:solidFill>
              </a:rPr>
              <a:t>BH</a:t>
            </a:r>
          </a:p>
        </p:txBody>
      </p:sp>
      <p:pic>
        <p:nvPicPr>
          <p:cNvPr id="1055757" name="Picture 13" descr="cs3e"/>
          <p:cNvPicPr>
            <a:picLocks noChangeAspect="1" noChangeArrowheads="1"/>
          </p:cNvPicPr>
          <p:nvPr/>
        </p:nvPicPr>
        <p:blipFill>
          <a:blip r:embed="rId4" cstate="print"/>
          <a:srcRect b="269"/>
          <a:stretch>
            <a:fillRect/>
          </a:stretch>
        </p:blipFill>
        <p:spPr bwMode="auto">
          <a:xfrm>
            <a:off x="4278516" y="1093960"/>
            <a:ext cx="4648200" cy="5181600"/>
          </a:xfrm>
          <a:prstGeom prst="rect">
            <a:avLst/>
          </a:prstGeom>
          <a:noFill/>
        </p:spPr>
      </p:pic>
      <p:sp>
        <p:nvSpPr>
          <p:cNvPr id="1055758" name="Rectangle 14"/>
          <p:cNvSpPr>
            <a:spLocks noChangeAspect="1" noChangeArrowheads="1"/>
          </p:cNvSpPr>
          <p:nvPr/>
        </p:nvSpPr>
        <p:spPr bwMode="auto">
          <a:xfrm>
            <a:off x="5042773" y="1696048"/>
            <a:ext cx="905198" cy="542925"/>
          </a:xfrm>
          <a:prstGeom prst="rect">
            <a:avLst/>
          </a:prstGeom>
          <a:solidFill>
            <a:schemeClr val="bg1"/>
          </a:solidFill>
          <a:ln w="9525">
            <a:solidFill>
              <a:schemeClr val="bg1"/>
            </a:solidFill>
            <a:miter lim="800000"/>
            <a:headEnd/>
            <a:tailEnd/>
          </a:ln>
          <a:effectLst/>
        </p:spPr>
        <p:txBody>
          <a:bodyPr wrap="none" anchor="ctr"/>
          <a:lstStyle/>
          <a:p>
            <a:pPr eaLnBrk="1" hangingPunct="1"/>
            <a:r>
              <a:rPr lang="en-US" sz="1600" b="0" dirty="0" err="1">
                <a:solidFill>
                  <a:srgbClr val="9900CC"/>
                </a:solidFill>
                <a:latin typeface="Tahoma" pitchFamily="34" charset="0"/>
              </a:rPr>
              <a:t>E</a:t>
            </a:r>
            <a:r>
              <a:rPr lang="en-US" sz="1600" b="0" baseline="-25000" dirty="0" err="1">
                <a:solidFill>
                  <a:srgbClr val="9900CC"/>
                </a:solidFill>
                <a:latin typeface="Tahoma" pitchFamily="34" charset="0"/>
              </a:rPr>
              <a:t>o</a:t>
            </a:r>
            <a:r>
              <a:rPr lang="en-US" sz="1600" b="0" dirty="0">
                <a:solidFill>
                  <a:srgbClr val="9900CC"/>
                </a:solidFill>
                <a:latin typeface="Tahoma" pitchFamily="34" charset="0"/>
              </a:rPr>
              <a:t> = 11 </a:t>
            </a:r>
            <a:r>
              <a:rPr lang="en-US" sz="1600" b="0" dirty="0" err="1">
                <a:solidFill>
                  <a:srgbClr val="9900CC"/>
                </a:solidFill>
                <a:latin typeface="Tahoma" pitchFamily="34" charset="0"/>
              </a:rPr>
              <a:t>GeV</a:t>
            </a:r>
            <a:endParaRPr lang="en-US" sz="1600" b="0" dirty="0">
              <a:solidFill>
                <a:srgbClr val="9900CC"/>
              </a:solidFill>
              <a:latin typeface="Tahoma" pitchFamily="34" charset="0"/>
            </a:endParaRPr>
          </a:p>
        </p:txBody>
      </p:sp>
      <p:sp>
        <p:nvSpPr>
          <p:cNvPr id="1055760" name="Text Box 16"/>
          <p:cNvSpPr txBox="1">
            <a:spLocks noChangeAspect="1" noChangeArrowheads="1"/>
          </p:cNvSpPr>
          <p:nvPr/>
        </p:nvSpPr>
        <p:spPr bwMode="auto">
          <a:xfrm>
            <a:off x="6224493" y="1784449"/>
            <a:ext cx="1069524" cy="307777"/>
          </a:xfrm>
          <a:prstGeom prst="rect">
            <a:avLst/>
          </a:prstGeom>
          <a:solidFill>
            <a:schemeClr val="bg1"/>
          </a:solidFill>
          <a:ln w="9525">
            <a:noFill/>
            <a:miter lim="800000"/>
            <a:headEnd/>
            <a:tailEnd/>
          </a:ln>
          <a:effectLst/>
        </p:spPr>
        <p:txBody>
          <a:bodyPr wrap="none">
            <a:spAutoFit/>
          </a:bodyPr>
          <a:lstStyle/>
          <a:p>
            <a:pPr algn="l" eaLnBrk="1" hangingPunct="1"/>
            <a:r>
              <a:rPr lang="en-US" sz="1400" b="0" dirty="0" err="1">
                <a:solidFill>
                  <a:srgbClr val="9900CC"/>
                </a:solidFill>
                <a:latin typeface="Tahoma" pitchFamily="34" charset="0"/>
              </a:rPr>
              <a:t>E</a:t>
            </a:r>
            <a:r>
              <a:rPr lang="en-US" sz="1400" b="0" baseline="-25000" dirty="0" err="1">
                <a:solidFill>
                  <a:srgbClr val="9900CC"/>
                </a:solidFill>
                <a:latin typeface="Tahoma" pitchFamily="34" charset="0"/>
              </a:rPr>
              <a:t>o</a:t>
            </a:r>
            <a:r>
              <a:rPr lang="en-US" sz="1400" b="0" dirty="0">
                <a:solidFill>
                  <a:srgbClr val="9900CC"/>
                </a:solidFill>
                <a:latin typeface="Tahoma" pitchFamily="34" charset="0"/>
              </a:rPr>
              <a:t> = 6 </a:t>
            </a:r>
            <a:r>
              <a:rPr lang="en-US" sz="1400" b="0" dirty="0" err="1">
                <a:solidFill>
                  <a:srgbClr val="9900CC"/>
                </a:solidFill>
                <a:latin typeface="Tahoma" pitchFamily="34" charset="0"/>
              </a:rPr>
              <a:t>GeV</a:t>
            </a:r>
            <a:endParaRPr lang="en-US" sz="1400" b="0" dirty="0">
              <a:solidFill>
                <a:srgbClr val="9900CC"/>
              </a:solidFill>
              <a:latin typeface="Tahoma" pitchFamily="34" charset="0"/>
            </a:endParaRPr>
          </a:p>
        </p:txBody>
      </p:sp>
      <p:sp>
        <p:nvSpPr>
          <p:cNvPr id="1055765" name="Text Box 21"/>
          <p:cNvSpPr txBox="1">
            <a:spLocks noChangeAspect="1" noChangeArrowheads="1"/>
          </p:cNvSpPr>
          <p:nvPr/>
        </p:nvSpPr>
        <p:spPr bwMode="auto">
          <a:xfrm>
            <a:off x="7546065" y="1817492"/>
            <a:ext cx="1069524" cy="307777"/>
          </a:xfrm>
          <a:prstGeom prst="rect">
            <a:avLst/>
          </a:prstGeom>
          <a:solidFill>
            <a:schemeClr val="bg1"/>
          </a:solidFill>
          <a:ln w="9525">
            <a:noFill/>
            <a:miter lim="800000"/>
            <a:headEnd/>
            <a:tailEnd/>
          </a:ln>
          <a:effectLst/>
        </p:spPr>
        <p:txBody>
          <a:bodyPr wrap="none">
            <a:spAutoFit/>
          </a:bodyPr>
          <a:lstStyle/>
          <a:p>
            <a:pPr algn="l" eaLnBrk="1" hangingPunct="1"/>
            <a:r>
              <a:rPr lang="en-US" sz="1400" b="0" dirty="0" err="1">
                <a:solidFill>
                  <a:srgbClr val="9900CC"/>
                </a:solidFill>
                <a:latin typeface="Tahoma" pitchFamily="34" charset="0"/>
              </a:rPr>
              <a:t>E</a:t>
            </a:r>
            <a:r>
              <a:rPr lang="en-US" sz="1400" b="0" baseline="-25000" dirty="0" err="1">
                <a:solidFill>
                  <a:srgbClr val="9900CC"/>
                </a:solidFill>
                <a:latin typeface="Tahoma" pitchFamily="34" charset="0"/>
              </a:rPr>
              <a:t>o</a:t>
            </a:r>
            <a:r>
              <a:rPr lang="en-US" sz="1400" b="0" dirty="0">
                <a:solidFill>
                  <a:srgbClr val="9900CC"/>
                </a:solidFill>
                <a:latin typeface="Tahoma" pitchFamily="34" charset="0"/>
              </a:rPr>
              <a:t> = 4 </a:t>
            </a:r>
            <a:r>
              <a:rPr lang="en-US" sz="1400" b="0" dirty="0" err="1">
                <a:solidFill>
                  <a:srgbClr val="9900CC"/>
                </a:solidFill>
                <a:latin typeface="Tahoma" pitchFamily="34" charset="0"/>
              </a:rPr>
              <a:t>GeV</a:t>
            </a:r>
            <a:endParaRPr lang="en-US" sz="1400" b="0" dirty="0">
              <a:solidFill>
                <a:srgbClr val="9900CC"/>
              </a:solidFill>
              <a:latin typeface="Tahoma" pitchFamily="34" charset="0"/>
            </a:endParaRPr>
          </a:p>
        </p:txBody>
      </p:sp>
      <p:sp>
        <p:nvSpPr>
          <p:cNvPr id="1055766" name="Text Box 22"/>
          <p:cNvSpPr txBox="1">
            <a:spLocks noChangeAspect="1" noChangeArrowheads="1"/>
          </p:cNvSpPr>
          <p:nvPr/>
        </p:nvSpPr>
        <p:spPr bwMode="auto">
          <a:xfrm>
            <a:off x="6635431" y="3574153"/>
            <a:ext cx="387350" cy="284163"/>
          </a:xfrm>
          <a:prstGeom prst="rect">
            <a:avLst/>
          </a:prstGeom>
          <a:solidFill>
            <a:schemeClr val="bg1"/>
          </a:solidFill>
          <a:ln w="9525">
            <a:solidFill>
              <a:schemeClr val="bg1"/>
            </a:solidFill>
            <a:miter lim="800000"/>
            <a:headEnd/>
            <a:tailEnd/>
          </a:ln>
          <a:effectLst/>
        </p:spPr>
        <p:txBody>
          <a:bodyPr wrap="none">
            <a:spAutoFit/>
          </a:bodyPr>
          <a:lstStyle/>
          <a:p>
            <a:pPr algn="l" eaLnBrk="1" hangingPunct="1"/>
            <a:r>
              <a:rPr lang="en-US" sz="1200" b="0" dirty="0">
                <a:solidFill>
                  <a:srgbClr val="00FF00"/>
                </a:solidFill>
                <a:latin typeface="Tahoma" pitchFamily="34" charset="0"/>
              </a:rPr>
              <a:t>BH</a:t>
            </a:r>
            <a:endParaRPr lang="en-US" sz="2400" b="0" dirty="0">
              <a:latin typeface="Tahoma" pitchFamily="34" charset="0"/>
            </a:endParaRPr>
          </a:p>
        </p:txBody>
      </p:sp>
      <p:sp>
        <p:nvSpPr>
          <p:cNvPr id="1055767" name="Text Box 23"/>
          <p:cNvSpPr txBox="1">
            <a:spLocks noChangeAspect="1" noChangeArrowheads="1"/>
          </p:cNvSpPr>
          <p:nvPr/>
        </p:nvSpPr>
        <p:spPr bwMode="auto">
          <a:xfrm>
            <a:off x="6382077" y="4523699"/>
            <a:ext cx="554037" cy="274637"/>
          </a:xfrm>
          <a:prstGeom prst="rect">
            <a:avLst/>
          </a:prstGeom>
          <a:noFill/>
          <a:ln w="9525">
            <a:noFill/>
            <a:miter lim="800000"/>
            <a:headEnd/>
            <a:tailEnd/>
          </a:ln>
          <a:effectLst/>
        </p:spPr>
        <p:txBody>
          <a:bodyPr wrap="none">
            <a:spAutoFit/>
          </a:bodyPr>
          <a:lstStyle/>
          <a:p>
            <a:pPr algn="l" eaLnBrk="1" hangingPunct="1"/>
            <a:r>
              <a:rPr lang="en-US" sz="1200" b="0" dirty="0">
                <a:solidFill>
                  <a:srgbClr val="FF3300"/>
                </a:solidFill>
                <a:latin typeface="Tahoma" pitchFamily="34" charset="0"/>
              </a:rPr>
              <a:t>DVCS</a:t>
            </a:r>
          </a:p>
        </p:txBody>
      </p:sp>
      <p:sp>
        <p:nvSpPr>
          <p:cNvPr id="1055768" name="Line 24"/>
          <p:cNvSpPr>
            <a:spLocks noChangeAspect="1" noChangeShapeType="1"/>
          </p:cNvSpPr>
          <p:nvPr/>
        </p:nvSpPr>
        <p:spPr bwMode="auto">
          <a:xfrm flipV="1">
            <a:off x="6653542" y="4094429"/>
            <a:ext cx="0" cy="454025"/>
          </a:xfrm>
          <a:prstGeom prst="line">
            <a:avLst/>
          </a:prstGeom>
          <a:noFill/>
          <a:ln w="9525">
            <a:solidFill>
              <a:srgbClr val="FF3300"/>
            </a:solidFill>
            <a:miter lim="800000"/>
            <a:headEnd/>
            <a:tailEnd type="triangle" w="med" len="med"/>
          </a:ln>
          <a:effectLst/>
        </p:spPr>
        <p:txBody>
          <a:bodyPr wrap="none" anchor="ctr"/>
          <a:lstStyle/>
          <a:p>
            <a:endParaRPr lang="en-US"/>
          </a:p>
        </p:txBody>
      </p:sp>
      <p:sp>
        <p:nvSpPr>
          <p:cNvPr id="1055769" name="Line 25"/>
          <p:cNvSpPr>
            <a:spLocks noChangeAspect="1" noChangeShapeType="1"/>
          </p:cNvSpPr>
          <p:nvPr/>
        </p:nvSpPr>
        <p:spPr bwMode="auto">
          <a:xfrm flipV="1">
            <a:off x="6791608" y="3161923"/>
            <a:ext cx="0" cy="361950"/>
          </a:xfrm>
          <a:prstGeom prst="line">
            <a:avLst/>
          </a:prstGeom>
          <a:noFill/>
          <a:ln w="9525">
            <a:solidFill>
              <a:srgbClr val="00FF00"/>
            </a:solidFill>
            <a:miter lim="800000"/>
            <a:headEnd/>
            <a:tailEnd type="triangle" w="med" len="med"/>
          </a:ln>
          <a:effectLst/>
        </p:spPr>
        <p:txBody>
          <a:bodyPr wrap="none" anchor="ctr"/>
          <a:lstStyle/>
          <a:p>
            <a:endParaRPr lang="en-US"/>
          </a:p>
        </p:txBody>
      </p:sp>
      <p:sp>
        <p:nvSpPr>
          <p:cNvPr id="1055770" name="Text Box 26"/>
          <p:cNvSpPr txBox="1">
            <a:spLocks noChangeAspect="1" noChangeArrowheads="1"/>
          </p:cNvSpPr>
          <p:nvPr/>
        </p:nvSpPr>
        <p:spPr bwMode="auto">
          <a:xfrm>
            <a:off x="4754563" y="6934200"/>
            <a:ext cx="184150" cy="457200"/>
          </a:xfrm>
          <a:prstGeom prst="rect">
            <a:avLst/>
          </a:prstGeom>
          <a:noFill/>
          <a:ln w="9525">
            <a:noFill/>
            <a:miter lim="800000"/>
            <a:headEnd/>
            <a:tailEnd/>
          </a:ln>
          <a:effectLst/>
        </p:spPr>
        <p:txBody>
          <a:bodyPr wrap="none">
            <a:spAutoFit/>
          </a:bodyPr>
          <a:lstStyle/>
          <a:p>
            <a:pPr algn="l" eaLnBrk="1" hangingPunct="1"/>
            <a:endParaRPr lang="fr-FR" sz="2400" b="0">
              <a:latin typeface="Comic Sans MS" pitchFamily="66" charset="0"/>
            </a:endParaRPr>
          </a:p>
        </p:txBody>
      </p:sp>
      <p:sp>
        <p:nvSpPr>
          <p:cNvPr id="1055773" name="Text Box 29"/>
          <p:cNvSpPr txBox="1">
            <a:spLocks noChangeArrowheads="1"/>
          </p:cNvSpPr>
          <p:nvPr/>
        </p:nvSpPr>
        <p:spPr bwMode="auto">
          <a:xfrm>
            <a:off x="180975" y="826654"/>
            <a:ext cx="3844322" cy="677108"/>
          </a:xfrm>
          <a:prstGeom prst="rect">
            <a:avLst/>
          </a:prstGeom>
          <a:noFill/>
          <a:ln w="9525">
            <a:noFill/>
            <a:miter lim="800000"/>
            <a:headEnd/>
            <a:tailEnd/>
          </a:ln>
          <a:effectLst/>
        </p:spPr>
        <p:txBody>
          <a:bodyPr wrap="none">
            <a:spAutoFit/>
          </a:bodyPr>
          <a:lstStyle/>
          <a:p>
            <a:pPr algn="l" eaLnBrk="1" hangingPunct="1">
              <a:buClr>
                <a:srgbClr val="FF0000"/>
              </a:buClr>
              <a:buFont typeface="Wingdings" pitchFamily="2" charset="2"/>
              <a:buChar char="Ø"/>
            </a:pPr>
            <a:r>
              <a:rPr lang="en-US" sz="2000" b="0" dirty="0">
                <a:latin typeface="Arial" charset="0"/>
              </a:rPr>
              <a:t> </a:t>
            </a:r>
            <a:r>
              <a:rPr lang="en-US" sz="1800" b="0" dirty="0">
                <a:latin typeface="Arial" charset="0"/>
              </a:rPr>
              <a:t>GPDs are universal, they can be </a:t>
            </a:r>
          </a:p>
          <a:p>
            <a:pPr algn="l" eaLnBrk="1" hangingPunct="1"/>
            <a:r>
              <a:rPr lang="en-US" sz="1800" b="0" dirty="0">
                <a:latin typeface="Arial" charset="0"/>
              </a:rPr>
              <a:t>determined in any suitable process</a:t>
            </a:r>
          </a:p>
        </p:txBody>
      </p:sp>
      <p:sp>
        <p:nvSpPr>
          <p:cNvPr id="1055774" name="Text Box 30"/>
          <p:cNvSpPr txBox="1">
            <a:spLocks noChangeArrowheads="1"/>
          </p:cNvSpPr>
          <p:nvPr/>
        </p:nvSpPr>
        <p:spPr bwMode="auto">
          <a:xfrm>
            <a:off x="304800" y="3912838"/>
            <a:ext cx="3810000" cy="646331"/>
          </a:xfrm>
          <a:prstGeom prst="rect">
            <a:avLst/>
          </a:prstGeom>
          <a:noFill/>
          <a:ln w="9525">
            <a:noFill/>
            <a:miter lim="800000"/>
            <a:headEnd/>
            <a:tailEnd/>
          </a:ln>
          <a:effectLst/>
        </p:spPr>
        <p:txBody>
          <a:bodyPr>
            <a:spAutoFit/>
          </a:bodyPr>
          <a:lstStyle/>
          <a:p>
            <a:pPr algn="l" eaLnBrk="1" hangingPunct="1"/>
            <a:r>
              <a:rPr lang="en-US" sz="1800" b="0" dirty="0">
                <a:solidFill>
                  <a:srgbClr val="38D80C"/>
                </a:solidFill>
                <a:latin typeface="Arial" charset="0"/>
              </a:rPr>
              <a:t>T</a:t>
            </a:r>
            <a:r>
              <a:rPr lang="en-US" sz="1800" b="0" baseline="30000" dirty="0">
                <a:solidFill>
                  <a:srgbClr val="38D80C"/>
                </a:solidFill>
                <a:latin typeface="Arial" charset="0"/>
              </a:rPr>
              <a:t>BH</a:t>
            </a:r>
            <a:r>
              <a:rPr lang="en-US" sz="1800" b="0" baseline="30000" dirty="0">
                <a:solidFill>
                  <a:schemeClr val="accent1"/>
                </a:solidFill>
                <a:latin typeface="Arial" charset="0"/>
              </a:rPr>
              <a:t> </a:t>
            </a:r>
            <a:r>
              <a:rPr lang="en-US" sz="1800" b="0" baseline="30000" dirty="0">
                <a:latin typeface="Arial" charset="0"/>
              </a:rPr>
              <a:t>: </a:t>
            </a:r>
            <a:r>
              <a:rPr lang="en-US" sz="1800" b="0" dirty="0">
                <a:latin typeface="Arial" charset="0"/>
              </a:rPr>
              <a:t>given by</a:t>
            </a:r>
            <a:r>
              <a:rPr lang="en-US" sz="1800" b="0" dirty="0" smtClean="0">
                <a:latin typeface="Arial" charset="0"/>
              </a:rPr>
              <a:t> elastic </a:t>
            </a:r>
            <a:r>
              <a:rPr lang="en-US" sz="1800" b="0" dirty="0">
                <a:latin typeface="Arial" charset="0"/>
              </a:rPr>
              <a:t>form factors</a:t>
            </a:r>
          </a:p>
          <a:p>
            <a:pPr algn="l" eaLnBrk="1" hangingPunct="1"/>
            <a:r>
              <a:rPr lang="en-US" sz="1800" b="0" dirty="0">
                <a:solidFill>
                  <a:srgbClr val="FF0000"/>
                </a:solidFill>
                <a:latin typeface="Arial" charset="0"/>
              </a:rPr>
              <a:t>T</a:t>
            </a:r>
            <a:r>
              <a:rPr lang="en-US" sz="1800" b="0" baseline="30000" dirty="0">
                <a:solidFill>
                  <a:srgbClr val="FF0000"/>
                </a:solidFill>
                <a:latin typeface="Arial" charset="0"/>
              </a:rPr>
              <a:t>DVCS</a:t>
            </a:r>
            <a:r>
              <a:rPr lang="en-US" sz="1800" b="0" dirty="0">
                <a:solidFill>
                  <a:srgbClr val="FF0000"/>
                </a:solidFill>
                <a:latin typeface="Arial" charset="0"/>
              </a:rPr>
              <a:t>:</a:t>
            </a:r>
            <a:r>
              <a:rPr lang="en-US" sz="1800" b="0" dirty="0">
                <a:latin typeface="Arial" charset="0"/>
              </a:rPr>
              <a:t> determined by GPDs</a:t>
            </a:r>
            <a:endParaRPr lang="en-US" sz="1800" b="0" baseline="30000" dirty="0">
              <a:latin typeface="Arial" charset="0"/>
            </a:endParaRPr>
          </a:p>
        </p:txBody>
      </p:sp>
      <p:sp>
        <p:nvSpPr>
          <p:cNvPr id="1055775" name="Text Box 31"/>
          <p:cNvSpPr txBox="1">
            <a:spLocks noChangeArrowheads="1"/>
          </p:cNvSpPr>
          <p:nvPr/>
        </p:nvSpPr>
        <p:spPr bwMode="auto">
          <a:xfrm>
            <a:off x="141843" y="4750606"/>
            <a:ext cx="4260823" cy="923330"/>
          </a:xfrm>
          <a:prstGeom prst="rect">
            <a:avLst/>
          </a:prstGeom>
          <a:noFill/>
          <a:ln w="9525">
            <a:solidFill>
              <a:schemeClr val="tx1"/>
            </a:solidFill>
            <a:miter lim="800000"/>
            <a:headEnd/>
            <a:tailEnd/>
          </a:ln>
          <a:effectLst/>
        </p:spPr>
        <p:txBody>
          <a:bodyPr wrap="square">
            <a:spAutoFit/>
          </a:bodyPr>
          <a:lstStyle/>
          <a:p>
            <a:pPr algn="l" eaLnBrk="1" hangingPunct="1"/>
            <a:r>
              <a:rPr lang="en-US" sz="1800" b="0" dirty="0">
                <a:latin typeface="Arial" charset="0"/>
              </a:rPr>
              <a:t>BH-DVCS interference generates </a:t>
            </a:r>
          </a:p>
          <a:p>
            <a:pPr algn="l" eaLnBrk="1" hangingPunct="1"/>
            <a:r>
              <a:rPr lang="en-US" sz="1800" dirty="0">
                <a:solidFill>
                  <a:schemeClr val="hlink"/>
                </a:solidFill>
                <a:latin typeface="Arial" charset="0"/>
              </a:rPr>
              <a:t>beam and target asymmetries</a:t>
            </a:r>
            <a:r>
              <a:rPr lang="en-US" sz="1800" b="0" dirty="0">
                <a:latin typeface="Arial" charset="0"/>
              </a:rPr>
              <a:t> that carry the nucleon structure information.</a:t>
            </a:r>
            <a:r>
              <a:rPr lang="en-US" sz="1800" b="0" dirty="0">
                <a:latin typeface="Comic Sans MS" pitchFamily="66" charset="0"/>
              </a:rPr>
              <a:t> </a:t>
            </a:r>
          </a:p>
        </p:txBody>
      </p:sp>
    </p:spTree>
    <p:custDataLst>
      <p:tags r:id="rId1"/>
    </p:custDataLst>
  </p:cSld>
  <p:clrMapOvr>
    <a:masterClrMapping/>
  </p:clrMapOvr>
  <p:transition advTm="11156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090" name="Picture 2" descr="spddt_fig"/>
          <p:cNvPicPr>
            <a:picLocks noChangeAspect="1" noChangeArrowheads="1"/>
          </p:cNvPicPr>
          <p:nvPr/>
        </p:nvPicPr>
        <p:blipFill>
          <a:blip r:embed="rId4" cstate="print"/>
          <a:srcRect/>
          <a:stretch>
            <a:fillRect/>
          </a:stretch>
        </p:blipFill>
        <p:spPr bwMode="auto">
          <a:xfrm>
            <a:off x="1340966" y="1745526"/>
            <a:ext cx="6092761" cy="4410830"/>
          </a:xfrm>
          <a:prstGeom prst="rect">
            <a:avLst/>
          </a:prstGeom>
          <a:noFill/>
        </p:spPr>
      </p:pic>
      <p:graphicFrame>
        <p:nvGraphicFramePr>
          <p:cNvPr id="601093" name="Object 5"/>
          <p:cNvGraphicFramePr>
            <a:graphicFrameLocks noChangeAspect="1"/>
          </p:cNvGraphicFramePr>
          <p:nvPr/>
        </p:nvGraphicFramePr>
        <p:xfrm>
          <a:off x="741363" y="1015783"/>
          <a:ext cx="7777162" cy="882650"/>
        </p:xfrm>
        <a:graphic>
          <a:graphicData uri="http://schemas.openxmlformats.org/presentationml/2006/ole">
            <p:oleObj spid="_x0000_s162818" name="Equation" r:id="rId5" imgW="4140000" imgH="469800" progId="Equation.3">
              <p:embed/>
            </p:oleObj>
          </a:graphicData>
        </a:graphic>
      </p:graphicFrame>
      <p:sp>
        <p:nvSpPr>
          <p:cNvPr id="601094" name="Freeform 6"/>
          <p:cNvSpPr>
            <a:spLocks/>
          </p:cNvSpPr>
          <p:nvPr/>
        </p:nvSpPr>
        <p:spPr bwMode="auto">
          <a:xfrm>
            <a:off x="3320578" y="3318787"/>
            <a:ext cx="3509963" cy="322263"/>
          </a:xfrm>
          <a:custGeom>
            <a:avLst/>
            <a:gdLst/>
            <a:ahLst/>
            <a:cxnLst>
              <a:cxn ang="0">
                <a:pos x="0" y="5"/>
              </a:cxn>
              <a:cxn ang="0">
                <a:pos x="255" y="33"/>
              </a:cxn>
              <a:cxn ang="0">
                <a:pos x="454" y="33"/>
              </a:cxn>
              <a:cxn ang="0">
                <a:pos x="539" y="33"/>
              </a:cxn>
              <a:cxn ang="0">
                <a:pos x="596" y="5"/>
              </a:cxn>
              <a:cxn ang="0">
                <a:pos x="624" y="61"/>
              </a:cxn>
              <a:cxn ang="0">
                <a:pos x="681" y="61"/>
              </a:cxn>
              <a:cxn ang="0">
                <a:pos x="822" y="33"/>
              </a:cxn>
              <a:cxn ang="0">
                <a:pos x="1077" y="61"/>
              </a:cxn>
              <a:cxn ang="0">
                <a:pos x="1248" y="118"/>
              </a:cxn>
              <a:cxn ang="0">
                <a:pos x="1333" y="146"/>
              </a:cxn>
              <a:cxn ang="0">
                <a:pos x="1389" y="146"/>
              </a:cxn>
              <a:cxn ang="0">
                <a:pos x="1446" y="146"/>
              </a:cxn>
              <a:cxn ang="0">
                <a:pos x="1701" y="146"/>
              </a:cxn>
              <a:cxn ang="0">
                <a:pos x="1985" y="175"/>
              </a:cxn>
              <a:cxn ang="0">
                <a:pos x="2211" y="203"/>
              </a:cxn>
            </a:cxnLst>
            <a:rect l="0" t="0" r="r" b="b"/>
            <a:pathLst>
              <a:path w="2211" h="203">
                <a:moveTo>
                  <a:pt x="0" y="5"/>
                </a:moveTo>
                <a:cubicBezTo>
                  <a:pt x="89" y="16"/>
                  <a:pt x="179" y="28"/>
                  <a:pt x="255" y="33"/>
                </a:cubicBezTo>
                <a:cubicBezTo>
                  <a:pt x="331" y="38"/>
                  <a:pt x="407" y="33"/>
                  <a:pt x="454" y="33"/>
                </a:cubicBezTo>
                <a:cubicBezTo>
                  <a:pt x="501" y="33"/>
                  <a:pt x="515" y="38"/>
                  <a:pt x="539" y="33"/>
                </a:cubicBezTo>
                <a:cubicBezTo>
                  <a:pt x="563" y="28"/>
                  <a:pt x="582" y="0"/>
                  <a:pt x="596" y="5"/>
                </a:cubicBezTo>
                <a:cubicBezTo>
                  <a:pt x="610" y="10"/>
                  <a:pt x="610" y="52"/>
                  <a:pt x="624" y="61"/>
                </a:cubicBezTo>
                <a:cubicBezTo>
                  <a:pt x="638" y="70"/>
                  <a:pt x="648" y="66"/>
                  <a:pt x="681" y="61"/>
                </a:cubicBezTo>
                <a:cubicBezTo>
                  <a:pt x="714" y="56"/>
                  <a:pt x="756" y="33"/>
                  <a:pt x="822" y="33"/>
                </a:cubicBezTo>
                <a:cubicBezTo>
                  <a:pt x="888" y="33"/>
                  <a:pt x="1006" y="47"/>
                  <a:pt x="1077" y="61"/>
                </a:cubicBezTo>
                <a:cubicBezTo>
                  <a:pt x="1148" y="75"/>
                  <a:pt x="1205" y="104"/>
                  <a:pt x="1248" y="118"/>
                </a:cubicBezTo>
                <a:cubicBezTo>
                  <a:pt x="1291" y="132"/>
                  <a:pt x="1310" y="141"/>
                  <a:pt x="1333" y="146"/>
                </a:cubicBezTo>
                <a:cubicBezTo>
                  <a:pt x="1356" y="151"/>
                  <a:pt x="1370" y="146"/>
                  <a:pt x="1389" y="146"/>
                </a:cubicBezTo>
                <a:cubicBezTo>
                  <a:pt x="1408" y="146"/>
                  <a:pt x="1394" y="146"/>
                  <a:pt x="1446" y="146"/>
                </a:cubicBezTo>
                <a:cubicBezTo>
                  <a:pt x="1498" y="146"/>
                  <a:pt x="1611" y="141"/>
                  <a:pt x="1701" y="146"/>
                </a:cubicBezTo>
                <a:cubicBezTo>
                  <a:pt x="1791" y="151"/>
                  <a:pt x="1900" y="166"/>
                  <a:pt x="1985" y="175"/>
                </a:cubicBezTo>
                <a:cubicBezTo>
                  <a:pt x="2070" y="184"/>
                  <a:pt x="2140" y="193"/>
                  <a:pt x="2211" y="203"/>
                </a:cubicBezTo>
              </a:path>
            </a:pathLst>
          </a:custGeom>
          <a:noFill/>
          <a:ln w="57150" cmpd="sng">
            <a:solidFill>
              <a:srgbClr val="FFFF00"/>
            </a:solidFill>
            <a:round/>
            <a:headEnd/>
            <a:tailEnd/>
          </a:ln>
          <a:effectLst/>
        </p:spPr>
        <p:txBody>
          <a:bodyPr/>
          <a:lstStyle/>
          <a:p>
            <a:endParaRPr lang="fr-FR"/>
          </a:p>
        </p:txBody>
      </p:sp>
      <p:sp>
        <p:nvSpPr>
          <p:cNvPr id="601095" name="Text Box 7"/>
          <p:cNvSpPr txBox="1">
            <a:spLocks noChangeArrowheads="1"/>
          </p:cNvSpPr>
          <p:nvPr/>
        </p:nvSpPr>
        <p:spPr bwMode="auto">
          <a:xfrm>
            <a:off x="384321" y="1969695"/>
            <a:ext cx="3425938" cy="830997"/>
          </a:xfrm>
          <a:prstGeom prst="rect">
            <a:avLst/>
          </a:prstGeom>
          <a:noFill/>
          <a:ln w="28575">
            <a:solidFill>
              <a:srgbClr val="FFFF00"/>
            </a:solidFill>
            <a:miter lim="800000"/>
            <a:headEnd/>
            <a:tailEnd/>
          </a:ln>
          <a:effectLst/>
        </p:spPr>
        <p:txBody>
          <a:bodyPr wrap="none">
            <a:spAutoFit/>
          </a:bodyPr>
          <a:lstStyle/>
          <a:p>
            <a:pPr algn="l"/>
            <a:r>
              <a:rPr lang="fr-FR" sz="1600" b="0" dirty="0" err="1">
                <a:latin typeface="Arial"/>
                <a:cs typeface="Arial"/>
              </a:rPr>
              <a:t>Cross-section</a:t>
            </a:r>
            <a:r>
              <a:rPr lang="fr-FR" sz="1600" b="0" dirty="0">
                <a:latin typeface="Arial"/>
                <a:cs typeface="Arial"/>
              </a:rPr>
              <a:t> </a:t>
            </a:r>
            <a:r>
              <a:rPr lang="fr-FR" sz="1600" b="0" dirty="0" err="1">
                <a:latin typeface="Arial"/>
                <a:cs typeface="Arial"/>
              </a:rPr>
              <a:t>measurement</a:t>
            </a:r>
            <a:endParaRPr lang="fr-FR" sz="1600" b="0" dirty="0">
              <a:latin typeface="Arial"/>
              <a:cs typeface="Arial"/>
            </a:endParaRPr>
          </a:p>
          <a:p>
            <a:pPr algn="l"/>
            <a:r>
              <a:rPr lang="en-US" sz="1600" b="0" dirty="0">
                <a:latin typeface="Arial"/>
                <a:cs typeface="Arial"/>
              </a:rPr>
              <a:t>and beam charge asymmetry (</a:t>
            </a:r>
            <a:r>
              <a:rPr lang="en-US" sz="1600" b="0" dirty="0" err="1">
                <a:latin typeface="Arial"/>
                <a:cs typeface="Arial"/>
              </a:rPr>
              <a:t>Re</a:t>
            </a:r>
            <a:r>
              <a:rPr lang="en-US" sz="1600" b="0" i="1" dirty="0" err="1">
                <a:latin typeface="Arial"/>
                <a:cs typeface="Arial"/>
              </a:rPr>
              <a:t>T</a:t>
            </a:r>
            <a:r>
              <a:rPr lang="en-US" sz="1600" b="0" dirty="0">
                <a:latin typeface="Arial"/>
                <a:cs typeface="Arial"/>
              </a:rPr>
              <a:t>)</a:t>
            </a:r>
            <a:endParaRPr lang="fr-FR" sz="1600" b="0" dirty="0">
              <a:latin typeface="Arial"/>
              <a:cs typeface="Arial"/>
            </a:endParaRPr>
          </a:p>
          <a:p>
            <a:pPr algn="l"/>
            <a:r>
              <a:rPr lang="fr-FR" sz="1600" b="0" dirty="0" err="1">
                <a:latin typeface="Arial"/>
                <a:cs typeface="Arial"/>
              </a:rPr>
              <a:t>integrate</a:t>
            </a:r>
            <a:r>
              <a:rPr lang="fr-FR" sz="1600" b="0" dirty="0">
                <a:latin typeface="Arial"/>
                <a:cs typeface="Arial"/>
              </a:rPr>
              <a:t> </a:t>
            </a:r>
            <a:r>
              <a:rPr lang="fr-FR" sz="1600" b="0" dirty="0" err="1">
                <a:latin typeface="Arial"/>
                <a:cs typeface="Arial"/>
              </a:rPr>
              <a:t>GPDs</a:t>
            </a:r>
            <a:r>
              <a:rPr lang="fr-FR" sz="1600" b="0" dirty="0">
                <a:latin typeface="Arial"/>
                <a:cs typeface="Arial"/>
              </a:rPr>
              <a:t> over </a:t>
            </a:r>
            <a:r>
              <a:rPr lang="fr-FR" sz="1600" b="0" i="1" dirty="0">
                <a:latin typeface="Arial"/>
                <a:cs typeface="Arial"/>
              </a:rPr>
              <a:t>x</a:t>
            </a:r>
          </a:p>
        </p:txBody>
      </p:sp>
      <p:sp>
        <p:nvSpPr>
          <p:cNvPr id="601096" name="Line 8"/>
          <p:cNvSpPr>
            <a:spLocks noChangeShapeType="1"/>
          </p:cNvSpPr>
          <p:nvPr/>
        </p:nvSpPr>
        <p:spPr bwMode="auto">
          <a:xfrm>
            <a:off x="2933322" y="2842789"/>
            <a:ext cx="751438" cy="534154"/>
          </a:xfrm>
          <a:prstGeom prst="line">
            <a:avLst/>
          </a:prstGeom>
          <a:noFill/>
          <a:ln w="28575">
            <a:solidFill>
              <a:srgbClr val="FFFF00"/>
            </a:solidFill>
            <a:round/>
            <a:headEnd/>
            <a:tailEnd type="triangle" w="med" len="med"/>
          </a:ln>
          <a:effectLst/>
        </p:spPr>
        <p:txBody>
          <a:bodyPr/>
          <a:lstStyle/>
          <a:p>
            <a:endParaRPr lang="fr-FR"/>
          </a:p>
        </p:txBody>
      </p:sp>
      <p:sp>
        <p:nvSpPr>
          <p:cNvPr id="601097" name="Oval 9"/>
          <p:cNvSpPr>
            <a:spLocks noChangeArrowheads="1"/>
          </p:cNvSpPr>
          <p:nvPr/>
        </p:nvSpPr>
        <p:spPr bwMode="auto">
          <a:xfrm>
            <a:off x="4239568" y="3298793"/>
            <a:ext cx="161925" cy="161925"/>
          </a:xfrm>
          <a:prstGeom prst="ellipse">
            <a:avLst/>
          </a:prstGeom>
          <a:solidFill>
            <a:srgbClr val="FF0000"/>
          </a:solidFill>
          <a:ln w="9525">
            <a:solidFill>
              <a:srgbClr val="FF0000"/>
            </a:solidFill>
            <a:round/>
            <a:headEnd/>
            <a:tailEnd/>
          </a:ln>
          <a:effectLst/>
        </p:spPr>
        <p:txBody>
          <a:bodyPr wrap="none" anchor="ctr"/>
          <a:lstStyle/>
          <a:p>
            <a:pPr algn="ctr"/>
            <a:endParaRPr lang="fr-FR" sz="1400">
              <a:latin typeface="Times New Roman" pitchFamily="18" charset="0"/>
            </a:endParaRPr>
          </a:p>
        </p:txBody>
      </p:sp>
      <p:sp>
        <p:nvSpPr>
          <p:cNvPr id="601098" name="Oval 10"/>
          <p:cNvSpPr>
            <a:spLocks noChangeArrowheads="1"/>
          </p:cNvSpPr>
          <p:nvPr/>
        </p:nvSpPr>
        <p:spPr bwMode="auto">
          <a:xfrm>
            <a:off x="5436716" y="3497875"/>
            <a:ext cx="161925" cy="161925"/>
          </a:xfrm>
          <a:prstGeom prst="ellipse">
            <a:avLst/>
          </a:prstGeom>
          <a:solidFill>
            <a:srgbClr val="FF0000"/>
          </a:solidFill>
          <a:ln w="9525">
            <a:solidFill>
              <a:srgbClr val="FF0000"/>
            </a:solidFill>
            <a:round/>
            <a:headEnd/>
            <a:tailEnd/>
          </a:ln>
          <a:effectLst/>
        </p:spPr>
        <p:txBody>
          <a:bodyPr wrap="none" anchor="ctr"/>
          <a:lstStyle/>
          <a:p>
            <a:endParaRPr lang="fr-FR"/>
          </a:p>
        </p:txBody>
      </p:sp>
      <p:sp>
        <p:nvSpPr>
          <p:cNvPr id="601099" name="Text Box 11"/>
          <p:cNvSpPr txBox="1">
            <a:spLocks noChangeArrowheads="1"/>
          </p:cNvSpPr>
          <p:nvPr/>
        </p:nvSpPr>
        <p:spPr bwMode="auto">
          <a:xfrm>
            <a:off x="5569476" y="2078556"/>
            <a:ext cx="3039615" cy="830997"/>
          </a:xfrm>
          <a:prstGeom prst="rect">
            <a:avLst/>
          </a:prstGeom>
          <a:noFill/>
          <a:ln w="28575">
            <a:solidFill>
              <a:srgbClr val="FF0000"/>
            </a:solidFill>
            <a:miter lim="800000"/>
            <a:headEnd/>
            <a:tailEnd/>
          </a:ln>
          <a:effectLst/>
        </p:spPr>
        <p:txBody>
          <a:bodyPr wrap="none">
            <a:spAutoFit/>
          </a:bodyPr>
          <a:lstStyle/>
          <a:p>
            <a:pPr algn="l"/>
            <a:r>
              <a:rPr lang="fr-FR" sz="1600" b="0" dirty="0" err="1">
                <a:latin typeface="Arial"/>
                <a:cs typeface="Arial"/>
              </a:rPr>
              <a:t>Beam</a:t>
            </a:r>
            <a:r>
              <a:rPr lang="fr-FR" sz="1600" b="0" dirty="0">
                <a:latin typeface="Arial"/>
                <a:cs typeface="Arial"/>
              </a:rPr>
              <a:t> or </a:t>
            </a:r>
            <a:r>
              <a:rPr lang="fr-FR" sz="1600" b="0" dirty="0" err="1">
                <a:latin typeface="Arial"/>
                <a:cs typeface="Arial"/>
              </a:rPr>
              <a:t>target</a:t>
            </a:r>
            <a:r>
              <a:rPr lang="fr-FR" sz="1600" b="0" dirty="0">
                <a:latin typeface="Arial"/>
                <a:cs typeface="Arial"/>
              </a:rPr>
              <a:t> spin </a:t>
            </a:r>
            <a:r>
              <a:rPr lang="fr-FR" sz="1600" b="0" dirty="0" err="1">
                <a:latin typeface="Arial"/>
                <a:cs typeface="Arial"/>
              </a:rPr>
              <a:t>asymmetry</a:t>
            </a:r>
            <a:endParaRPr lang="fr-FR" sz="1600" b="0" dirty="0">
              <a:latin typeface="Arial"/>
              <a:cs typeface="Arial"/>
            </a:endParaRPr>
          </a:p>
          <a:p>
            <a:pPr algn="l"/>
            <a:r>
              <a:rPr lang="fr-FR" sz="1600" b="0" dirty="0" err="1">
                <a:latin typeface="Arial"/>
                <a:cs typeface="Arial"/>
              </a:rPr>
              <a:t>contain</a:t>
            </a:r>
            <a:r>
              <a:rPr lang="fr-FR" sz="1600" b="0" dirty="0">
                <a:latin typeface="Arial"/>
                <a:cs typeface="Arial"/>
              </a:rPr>
              <a:t> </a:t>
            </a:r>
            <a:r>
              <a:rPr lang="fr-FR" sz="1600" b="0" dirty="0" err="1">
                <a:latin typeface="Arial"/>
                <a:cs typeface="Arial"/>
              </a:rPr>
              <a:t>only</a:t>
            </a:r>
            <a:r>
              <a:rPr lang="fr-FR" sz="1600" b="0" dirty="0">
                <a:latin typeface="Arial"/>
                <a:cs typeface="Arial"/>
              </a:rPr>
              <a:t> </a:t>
            </a:r>
            <a:r>
              <a:rPr lang="fr-FR" sz="1600" b="0" dirty="0" err="1">
                <a:latin typeface="Arial"/>
                <a:cs typeface="Arial"/>
              </a:rPr>
              <a:t>Im</a:t>
            </a:r>
            <a:r>
              <a:rPr lang="fr-FR" sz="1600" b="0" i="1" dirty="0" err="1">
                <a:latin typeface="Arial"/>
                <a:cs typeface="Arial"/>
              </a:rPr>
              <a:t>T</a:t>
            </a:r>
            <a:r>
              <a:rPr lang="fr-FR" sz="1600" b="0" i="1" dirty="0">
                <a:latin typeface="Arial"/>
                <a:cs typeface="Arial"/>
              </a:rPr>
              <a:t>,</a:t>
            </a:r>
          </a:p>
          <a:p>
            <a:pPr algn="l"/>
            <a:r>
              <a:rPr lang="fr-FR" sz="1600" b="0" dirty="0" err="1">
                <a:latin typeface="Arial"/>
                <a:cs typeface="Arial"/>
              </a:rPr>
              <a:t>therefore</a:t>
            </a:r>
            <a:r>
              <a:rPr lang="fr-FR" sz="1600" b="0" dirty="0">
                <a:latin typeface="Arial"/>
                <a:cs typeface="Arial"/>
              </a:rPr>
              <a:t> </a:t>
            </a:r>
            <a:r>
              <a:rPr lang="fr-FR" sz="1600" b="0" dirty="0" err="1">
                <a:latin typeface="Arial"/>
                <a:cs typeface="Arial"/>
              </a:rPr>
              <a:t>GPDs</a:t>
            </a:r>
            <a:r>
              <a:rPr lang="fr-FR" sz="1600" b="0" dirty="0">
                <a:latin typeface="Arial"/>
                <a:cs typeface="Arial"/>
              </a:rPr>
              <a:t> </a:t>
            </a:r>
            <a:r>
              <a:rPr lang="fr-FR" sz="1600" b="0" dirty="0" err="1">
                <a:latin typeface="Arial"/>
                <a:cs typeface="Arial"/>
              </a:rPr>
              <a:t>at</a:t>
            </a:r>
            <a:r>
              <a:rPr lang="fr-FR" sz="1600" b="0" dirty="0">
                <a:latin typeface="Arial"/>
                <a:cs typeface="Arial"/>
              </a:rPr>
              <a:t> </a:t>
            </a:r>
            <a:r>
              <a:rPr lang="fr-FR" sz="1600" b="0" i="1" dirty="0">
                <a:latin typeface="Arial"/>
                <a:cs typeface="Arial"/>
              </a:rPr>
              <a:t>x </a:t>
            </a:r>
            <a:r>
              <a:rPr lang="fr-FR" sz="1600" b="0" dirty="0">
                <a:latin typeface="Arial"/>
                <a:cs typeface="Arial"/>
              </a:rPr>
              <a:t>= </a:t>
            </a:r>
            <a:r>
              <a:rPr lang="fr-FR" sz="1600" b="0" dirty="0">
                <a:latin typeface="Symbol" charset="2"/>
                <a:cs typeface="Symbol" charset="2"/>
              </a:rPr>
              <a:t>x</a:t>
            </a:r>
            <a:r>
              <a:rPr lang="fr-FR" sz="1600" b="0" dirty="0">
                <a:latin typeface="Arial"/>
                <a:cs typeface="Arial"/>
              </a:rPr>
              <a:t> and </a:t>
            </a:r>
            <a:r>
              <a:rPr lang="fr-FR" sz="1600" b="0" dirty="0" err="1">
                <a:latin typeface="Arial"/>
                <a:cs typeface="Arial"/>
              </a:rPr>
              <a:t>-</a:t>
            </a:r>
            <a:r>
              <a:rPr lang="fr-FR" sz="1600" b="0" dirty="0" err="1">
                <a:latin typeface="Symbol" charset="2"/>
                <a:cs typeface="Symbol" charset="2"/>
              </a:rPr>
              <a:t>x</a:t>
            </a:r>
            <a:r>
              <a:rPr lang="fr-FR" sz="1600" b="0" dirty="0">
                <a:latin typeface="Arial"/>
                <a:cs typeface="Arial"/>
              </a:rPr>
              <a:t> </a:t>
            </a:r>
          </a:p>
        </p:txBody>
      </p:sp>
      <p:sp>
        <p:nvSpPr>
          <p:cNvPr id="601100" name="Line 12"/>
          <p:cNvSpPr>
            <a:spLocks noChangeShapeType="1"/>
          </p:cNvSpPr>
          <p:nvPr/>
        </p:nvSpPr>
        <p:spPr bwMode="auto">
          <a:xfrm flipH="1">
            <a:off x="4287846" y="2924269"/>
            <a:ext cx="2076740" cy="446952"/>
          </a:xfrm>
          <a:prstGeom prst="line">
            <a:avLst/>
          </a:prstGeom>
          <a:noFill/>
          <a:ln w="28575">
            <a:solidFill>
              <a:srgbClr val="FF0000"/>
            </a:solidFill>
            <a:round/>
            <a:headEnd/>
            <a:tailEnd type="triangle" w="med" len="med"/>
          </a:ln>
          <a:effectLst/>
        </p:spPr>
        <p:txBody>
          <a:bodyPr/>
          <a:lstStyle/>
          <a:p>
            <a:endParaRPr lang="fr-FR"/>
          </a:p>
        </p:txBody>
      </p:sp>
      <p:sp>
        <p:nvSpPr>
          <p:cNvPr id="601101" name="Line 13"/>
          <p:cNvSpPr>
            <a:spLocks noChangeShapeType="1"/>
          </p:cNvSpPr>
          <p:nvPr/>
        </p:nvSpPr>
        <p:spPr bwMode="auto">
          <a:xfrm flipH="1">
            <a:off x="5462422" y="2906162"/>
            <a:ext cx="911218" cy="690242"/>
          </a:xfrm>
          <a:prstGeom prst="line">
            <a:avLst/>
          </a:prstGeom>
          <a:noFill/>
          <a:ln w="28575">
            <a:solidFill>
              <a:srgbClr val="FF0000"/>
            </a:solidFill>
            <a:round/>
            <a:headEnd/>
            <a:tailEnd type="triangle" w="med" len="med"/>
          </a:ln>
          <a:effectLst/>
        </p:spPr>
        <p:txBody>
          <a:bodyPr/>
          <a:lstStyle/>
          <a:p>
            <a:endParaRPr lang="fr-FR"/>
          </a:p>
        </p:txBody>
      </p:sp>
      <p:sp>
        <p:nvSpPr>
          <p:cNvPr id="601102" name="Text Box 14"/>
          <p:cNvSpPr txBox="1">
            <a:spLocks noChangeArrowheads="1"/>
          </p:cNvSpPr>
          <p:nvPr/>
        </p:nvSpPr>
        <p:spPr bwMode="auto">
          <a:xfrm>
            <a:off x="340495" y="700642"/>
            <a:ext cx="1935162" cy="304800"/>
          </a:xfrm>
          <a:prstGeom prst="rect">
            <a:avLst/>
          </a:prstGeom>
          <a:noFill/>
          <a:ln w="9525">
            <a:noFill/>
            <a:miter lim="800000"/>
            <a:headEnd/>
            <a:tailEnd/>
          </a:ln>
          <a:effectLst/>
        </p:spPr>
        <p:txBody>
          <a:bodyPr>
            <a:spAutoFit/>
          </a:bodyPr>
          <a:lstStyle/>
          <a:p>
            <a:pPr>
              <a:spcBef>
                <a:spcPct val="50000"/>
              </a:spcBef>
            </a:pPr>
            <a:r>
              <a:rPr lang="en-US" sz="1400" i="1" dirty="0">
                <a:latin typeface="Times New Roman" pitchFamily="18" charset="0"/>
              </a:rPr>
              <a:t>(at leading order:)</a:t>
            </a:r>
            <a:endParaRPr lang="fr-FR" sz="1400" i="1" dirty="0">
              <a:latin typeface="Times New Roman" pitchFamily="18" charset="0"/>
            </a:endParaRPr>
          </a:p>
        </p:txBody>
      </p:sp>
      <p:sp>
        <p:nvSpPr>
          <p:cNvPr id="13" name="Rectangle 12"/>
          <p:cNvSpPr/>
          <p:nvPr/>
        </p:nvSpPr>
        <p:spPr>
          <a:xfrm>
            <a:off x="0" y="190903"/>
            <a:ext cx="8703817" cy="461665"/>
          </a:xfrm>
          <a:prstGeom prst="rect">
            <a:avLst/>
          </a:prstGeom>
        </p:spPr>
        <p:txBody>
          <a:bodyPr wrap="square">
            <a:spAutoFit/>
          </a:bodyPr>
          <a:lstStyle/>
          <a:p>
            <a:pPr algn="l">
              <a:spcBef>
                <a:spcPct val="50000"/>
              </a:spcBef>
            </a:pPr>
            <a:r>
              <a:rPr lang="en-US" sz="2400" dirty="0" err="1" smtClean="0">
                <a:solidFill>
                  <a:srgbClr val="FF0000"/>
                </a:solidFill>
                <a:latin typeface="Arial" pitchFamily="-109" charset="0"/>
                <a:ea typeface="Arial" pitchFamily="-109" charset="0"/>
                <a:cs typeface="Arial" pitchFamily="-109" charset="0"/>
              </a:rPr>
              <a:t>GPDs</a:t>
            </a:r>
            <a:r>
              <a:rPr lang="en-US" sz="2400" dirty="0" smtClean="0">
                <a:solidFill>
                  <a:schemeClr val="accent2"/>
                </a:solidFill>
                <a:latin typeface="Arial" pitchFamily="-109" charset="0"/>
                <a:ea typeface="Arial" pitchFamily="-109" charset="0"/>
                <a:cs typeface="Arial" pitchFamily="-109" charset="0"/>
              </a:rPr>
              <a:t> &amp; DVCS</a:t>
            </a:r>
            <a:endParaRPr lang="en-US" sz="2400" dirty="0">
              <a:solidFill>
                <a:srgbClr val="808080"/>
              </a:solidFill>
              <a:latin typeface="Arial" pitchFamily="-109" charset="0"/>
              <a:ea typeface="Arial" pitchFamily="-109" charset="0"/>
              <a:cs typeface="Arial" pitchFamily="-109"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0" y="187343"/>
            <a:ext cx="9144000" cy="461665"/>
          </a:xfrm>
          <a:prstGeom prst="rect">
            <a:avLst/>
          </a:prstGeom>
          <a:noFill/>
          <a:ln w="9525">
            <a:noFill/>
            <a:miter lim="800000"/>
            <a:headEnd/>
            <a:tailEnd/>
          </a:ln>
        </p:spPr>
        <p:txBody>
          <a:bodyPr wrap="square">
            <a:prstTxWarp prst="textNoShape">
              <a:avLst/>
            </a:prstTxWarp>
            <a:spAutoFit/>
          </a:bodyPr>
          <a:lstStyle/>
          <a:p>
            <a:pPr algn="l" eaLnBrk="0" hangingPunct="0">
              <a:spcBef>
                <a:spcPct val="50000"/>
              </a:spcBef>
            </a:pPr>
            <a:r>
              <a:rPr lang="en-US" sz="2400" dirty="0" smtClean="0">
                <a:solidFill>
                  <a:srgbClr val="808080"/>
                </a:solidFill>
                <a:latin typeface="Arial" pitchFamily="-109" charset="0"/>
                <a:ea typeface="Arial" pitchFamily="-109" charset="0"/>
                <a:cs typeface="Arial" pitchFamily="-109" charset="0"/>
              </a:rPr>
              <a:t>Accessing </a:t>
            </a:r>
            <a:r>
              <a:rPr lang="en-US" sz="2400" dirty="0" err="1">
                <a:solidFill>
                  <a:srgbClr val="FF0000"/>
                </a:solidFill>
                <a:latin typeface="Arial" pitchFamily="-109" charset="0"/>
                <a:ea typeface="Arial" pitchFamily="-109" charset="0"/>
                <a:cs typeface="Arial" pitchFamily="-109" charset="0"/>
              </a:rPr>
              <a:t>GPDs</a:t>
            </a:r>
            <a:r>
              <a:rPr lang="en-US" sz="2400" dirty="0" smtClean="0">
                <a:solidFill>
                  <a:schemeClr val="accent2"/>
                </a:solidFill>
                <a:latin typeface="Arial" pitchFamily="-109" charset="0"/>
                <a:ea typeface="Arial" pitchFamily="-109" charset="0"/>
                <a:cs typeface="Arial" pitchFamily="-109" charset="0"/>
              </a:rPr>
              <a:t> </a:t>
            </a:r>
            <a:r>
              <a:rPr lang="en-US" sz="2400" dirty="0" smtClean="0">
                <a:solidFill>
                  <a:srgbClr val="808080"/>
                </a:solidFill>
                <a:latin typeface="Arial" pitchFamily="-109" charset="0"/>
                <a:ea typeface="Arial" pitchFamily="-109" charset="0"/>
                <a:cs typeface="Arial" pitchFamily="-109" charset="0"/>
              </a:rPr>
              <a:t>through </a:t>
            </a:r>
            <a:r>
              <a:rPr lang="en-US" sz="2400" dirty="0">
                <a:solidFill>
                  <a:srgbClr val="808080"/>
                </a:solidFill>
                <a:latin typeface="Arial" pitchFamily="-109" charset="0"/>
                <a:ea typeface="Arial" pitchFamily="-109" charset="0"/>
                <a:cs typeface="Arial" pitchFamily="-109" charset="0"/>
              </a:rPr>
              <a:t>polarization</a:t>
            </a:r>
          </a:p>
        </p:txBody>
      </p:sp>
      <p:sp>
        <p:nvSpPr>
          <p:cNvPr id="22532" name="Rectangle 3"/>
          <p:cNvSpPr>
            <a:spLocks noChangeArrowheads="1"/>
          </p:cNvSpPr>
          <p:nvPr/>
        </p:nvSpPr>
        <p:spPr bwMode="auto">
          <a:xfrm>
            <a:off x="457200" y="2043113"/>
            <a:ext cx="4572000" cy="533400"/>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en-US"/>
          </a:p>
        </p:txBody>
      </p:sp>
      <p:sp>
        <p:nvSpPr>
          <p:cNvPr id="22533" name="Text Box 4"/>
          <p:cNvSpPr txBox="1">
            <a:spLocks noChangeArrowheads="1"/>
          </p:cNvSpPr>
          <p:nvPr/>
        </p:nvSpPr>
        <p:spPr bwMode="auto">
          <a:xfrm>
            <a:off x="509588" y="2116138"/>
            <a:ext cx="4532010" cy="369332"/>
          </a:xfrm>
          <a:prstGeom prst="rect">
            <a:avLst/>
          </a:prstGeom>
          <a:noFill/>
          <a:ln w="9525">
            <a:noFill/>
            <a:miter lim="800000"/>
            <a:headEnd/>
            <a:tailEnd/>
          </a:ln>
        </p:spPr>
        <p:txBody>
          <a:bodyPr wrap="none">
            <a:prstTxWarp prst="textNoShape">
              <a:avLst/>
            </a:prstTxWarp>
            <a:spAutoFit/>
          </a:bodyPr>
          <a:lstStyle/>
          <a:p>
            <a:r>
              <a:rPr lang="en-US" sz="1800" dirty="0" err="1">
                <a:latin typeface="Symbol" pitchFamily="-109" charset="2"/>
              </a:rPr>
              <a:t>Ds</a:t>
            </a:r>
            <a:r>
              <a:rPr lang="en-US" sz="1800" baseline="-25000" dirty="0" err="1">
                <a:latin typeface="Comic Sans MS" pitchFamily="-109" charset="0"/>
              </a:rPr>
              <a:t>LU</a:t>
            </a:r>
            <a:r>
              <a:rPr lang="en-US" sz="1800" dirty="0">
                <a:latin typeface="Symbol" pitchFamily="-109" charset="2"/>
              </a:rPr>
              <a:t> </a:t>
            </a:r>
            <a:r>
              <a:rPr lang="en-US" sz="1800" b="0" dirty="0">
                <a:latin typeface="Tahoma" pitchFamily="-109" charset="0"/>
              </a:rPr>
              <a:t>~ </a:t>
            </a:r>
            <a:r>
              <a:rPr lang="en-US" sz="1800" b="0" dirty="0">
                <a:solidFill>
                  <a:srgbClr val="FF3300"/>
                </a:solidFill>
                <a:latin typeface="Tahoma" pitchFamily="-109" charset="0"/>
              </a:rPr>
              <a:t>sin</a:t>
            </a:r>
            <a:r>
              <a:rPr lang="en-US" sz="1800" dirty="0">
                <a:solidFill>
                  <a:srgbClr val="FF3300"/>
                </a:solidFill>
                <a:latin typeface="Symbol" pitchFamily="-109" charset="2"/>
              </a:rPr>
              <a:t>f</a:t>
            </a:r>
            <a:r>
              <a:rPr lang="en-US" sz="1800" b="0" dirty="0">
                <a:latin typeface="Tahoma" pitchFamily="-109" charset="0"/>
              </a:rPr>
              <a:t>Im{F</a:t>
            </a:r>
            <a:r>
              <a:rPr lang="en-US" sz="1800" b="0" baseline="-25000" dirty="0">
                <a:latin typeface="Tahoma" pitchFamily="-109" charset="0"/>
              </a:rPr>
              <a:t>1</a:t>
            </a:r>
            <a:r>
              <a:rPr lang="en-US" sz="1800" b="0" dirty="0">
                <a:solidFill>
                  <a:schemeClr val="accent2"/>
                </a:solidFill>
                <a:latin typeface="Arial"/>
                <a:cs typeface="Arial"/>
              </a:rPr>
              <a:t>H</a:t>
            </a:r>
            <a:r>
              <a:rPr lang="en-US" sz="1800" b="0" dirty="0">
                <a:solidFill>
                  <a:schemeClr val="hlink"/>
                </a:solidFill>
              </a:rPr>
              <a:t> </a:t>
            </a:r>
            <a:r>
              <a:rPr lang="en-US" sz="1800" b="0" dirty="0">
                <a:latin typeface="Tahoma" pitchFamily="-109" charset="0"/>
              </a:rPr>
              <a:t>+ </a:t>
            </a:r>
            <a:r>
              <a:rPr lang="en-US" sz="1800" b="0" dirty="0">
                <a:latin typeface="Symbol" pitchFamily="-109" charset="2"/>
              </a:rPr>
              <a:t>x</a:t>
            </a:r>
            <a:r>
              <a:rPr lang="en-US" sz="1800" b="0" dirty="0">
                <a:latin typeface="Tahoma" pitchFamily="-109" charset="0"/>
              </a:rPr>
              <a:t>(F</a:t>
            </a:r>
            <a:r>
              <a:rPr lang="en-US" sz="1800" b="0" baseline="-25000" dirty="0">
                <a:latin typeface="Tahoma" pitchFamily="-109" charset="0"/>
              </a:rPr>
              <a:t>1</a:t>
            </a:r>
            <a:r>
              <a:rPr lang="en-US" sz="1800" b="0" dirty="0">
                <a:latin typeface="Tahoma" pitchFamily="-109" charset="0"/>
              </a:rPr>
              <a:t>+F</a:t>
            </a:r>
            <a:r>
              <a:rPr lang="en-US" sz="1800" b="0" baseline="-25000" dirty="0">
                <a:latin typeface="Tahoma" pitchFamily="-109" charset="0"/>
              </a:rPr>
              <a:t>2</a:t>
            </a:r>
            <a:r>
              <a:rPr lang="en-US" sz="1800" b="0" dirty="0">
                <a:latin typeface="Tahoma" pitchFamily="-109" charset="0"/>
              </a:rPr>
              <a:t>)</a:t>
            </a:r>
            <a:r>
              <a:rPr lang="en-US" sz="1800" b="0" dirty="0">
                <a:solidFill>
                  <a:schemeClr val="accent2"/>
                </a:solidFill>
                <a:latin typeface="Arial"/>
                <a:cs typeface="Arial"/>
              </a:rPr>
              <a:t>H</a:t>
            </a:r>
            <a:r>
              <a:rPr lang="en-US" sz="1800" b="0" dirty="0">
                <a:solidFill>
                  <a:srgbClr val="FF3300"/>
                </a:solidFill>
              </a:rPr>
              <a:t> </a:t>
            </a:r>
            <a:r>
              <a:rPr lang="en-US" sz="1800" b="0" dirty="0">
                <a:latin typeface="Tahoma" pitchFamily="-109" charset="0"/>
              </a:rPr>
              <a:t>+kF</a:t>
            </a:r>
            <a:r>
              <a:rPr lang="en-US" sz="1800" b="0" baseline="-25000" dirty="0">
                <a:latin typeface="Tahoma" pitchFamily="-109" charset="0"/>
              </a:rPr>
              <a:t>2</a:t>
            </a:r>
            <a:r>
              <a:rPr lang="en-US" sz="1800" b="0" dirty="0">
                <a:solidFill>
                  <a:schemeClr val="accent2"/>
                </a:solidFill>
                <a:latin typeface="Arial"/>
                <a:cs typeface="Arial"/>
              </a:rPr>
              <a:t>E</a:t>
            </a:r>
            <a:r>
              <a:rPr lang="en-US" sz="1800" b="0" dirty="0">
                <a:latin typeface="Tahoma" pitchFamily="-109" charset="0"/>
              </a:rPr>
              <a:t>}d</a:t>
            </a:r>
            <a:r>
              <a:rPr lang="en-US" sz="1800" dirty="0">
                <a:latin typeface="Symbol" pitchFamily="-109" charset="2"/>
              </a:rPr>
              <a:t>f</a:t>
            </a:r>
            <a:endParaRPr lang="en-US" sz="1800" dirty="0">
              <a:latin typeface="Tahoma" pitchFamily="-109" charset="0"/>
            </a:endParaRPr>
          </a:p>
        </p:txBody>
      </p:sp>
      <p:sp>
        <p:nvSpPr>
          <p:cNvPr id="22534" name="Rectangle 6"/>
          <p:cNvSpPr>
            <a:spLocks noChangeArrowheads="1"/>
          </p:cNvSpPr>
          <p:nvPr/>
        </p:nvSpPr>
        <p:spPr bwMode="auto">
          <a:xfrm>
            <a:off x="3714100" y="1931892"/>
            <a:ext cx="160050" cy="369332"/>
          </a:xfrm>
          <a:prstGeom prst="rect">
            <a:avLst/>
          </a:prstGeom>
          <a:noFill/>
          <a:ln w="9525">
            <a:noFill/>
            <a:miter lim="800000"/>
            <a:headEnd/>
            <a:tailEnd/>
          </a:ln>
        </p:spPr>
        <p:txBody>
          <a:bodyPr wrap="none" lIns="0" tIns="0" rIns="0" bIns="0">
            <a:prstTxWarp prst="textNoShape">
              <a:avLst/>
            </a:prstTxWarp>
            <a:spAutoFit/>
          </a:bodyPr>
          <a:lstStyle/>
          <a:p>
            <a:r>
              <a:rPr lang="en-US" sz="2400" dirty="0">
                <a:solidFill>
                  <a:schemeClr val="accent2"/>
                </a:solidFill>
              </a:rPr>
              <a:t>~</a:t>
            </a:r>
            <a:endParaRPr lang="en-US" sz="2400" dirty="0">
              <a:solidFill>
                <a:schemeClr val="accent2"/>
              </a:solidFill>
              <a:latin typeface="Tahoma" pitchFamily="-109" charset="0"/>
            </a:endParaRPr>
          </a:p>
        </p:txBody>
      </p:sp>
      <p:sp>
        <p:nvSpPr>
          <p:cNvPr id="22535" name="Text Box 26"/>
          <p:cNvSpPr txBox="1">
            <a:spLocks noChangeArrowheads="1"/>
          </p:cNvSpPr>
          <p:nvPr/>
        </p:nvSpPr>
        <p:spPr bwMode="auto">
          <a:xfrm>
            <a:off x="469900" y="1595438"/>
            <a:ext cx="3828843" cy="369332"/>
          </a:xfrm>
          <a:prstGeom prst="rect">
            <a:avLst/>
          </a:prstGeom>
          <a:noFill/>
          <a:ln w="9525">
            <a:noFill/>
            <a:miter lim="800000"/>
            <a:headEnd/>
            <a:tailEnd/>
          </a:ln>
        </p:spPr>
        <p:txBody>
          <a:bodyPr wrap="none">
            <a:prstTxWarp prst="textNoShape">
              <a:avLst/>
            </a:prstTxWarp>
            <a:spAutoFit/>
          </a:bodyPr>
          <a:lstStyle/>
          <a:p>
            <a:pPr algn="ctr"/>
            <a:r>
              <a:rPr lang="en-US" sz="1800" b="0" dirty="0">
                <a:latin typeface="Arial" pitchFamily="-109" charset="0"/>
              </a:rPr>
              <a:t>Polarized beam, </a:t>
            </a:r>
            <a:r>
              <a:rPr lang="en-US" sz="1800" b="0" dirty="0" err="1">
                <a:latin typeface="Arial" pitchFamily="-109" charset="0"/>
              </a:rPr>
              <a:t>unpolarized</a:t>
            </a:r>
            <a:r>
              <a:rPr lang="en-US" sz="1800" b="0" dirty="0">
                <a:latin typeface="Arial" pitchFamily="-109" charset="0"/>
              </a:rPr>
              <a:t> target:</a:t>
            </a:r>
          </a:p>
        </p:txBody>
      </p:sp>
      <p:sp>
        <p:nvSpPr>
          <p:cNvPr id="22536" name="Text Box 27"/>
          <p:cNvSpPr txBox="1">
            <a:spLocks noChangeArrowheads="1"/>
          </p:cNvSpPr>
          <p:nvPr/>
        </p:nvSpPr>
        <p:spPr bwMode="auto">
          <a:xfrm>
            <a:off x="511175" y="3270298"/>
            <a:ext cx="4072750" cy="369332"/>
          </a:xfrm>
          <a:prstGeom prst="rect">
            <a:avLst/>
          </a:prstGeom>
          <a:noFill/>
          <a:ln w="9525">
            <a:noFill/>
            <a:miter lim="800000"/>
            <a:headEnd/>
            <a:tailEnd/>
          </a:ln>
        </p:spPr>
        <p:txBody>
          <a:bodyPr wrap="none">
            <a:prstTxWarp prst="textNoShape">
              <a:avLst/>
            </a:prstTxWarp>
            <a:spAutoFit/>
          </a:bodyPr>
          <a:lstStyle/>
          <a:p>
            <a:pPr algn="ctr"/>
            <a:r>
              <a:rPr lang="en-US" sz="1800" b="0" dirty="0" err="1">
                <a:latin typeface="Arial" pitchFamily="-109" charset="0"/>
              </a:rPr>
              <a:t>Unpolarized</a:t>
            </a:r>
            <a:r>
              <a:rPr lang="en-US" sz="1800" b="0" dirty="0">
                <a:latin typeface="Arial" pitchFamily="-109" charset="0"/>
              </a:rPr>
              <a:t> beam, longitudinal target:</a:t>
            </a:r>
          </a:p>
        </p:txBody>
      </p:sp>
      <p:sp>
        <p:nvSpPr>
          <p:cNvPr id="22537" name="Rectangle 28"/>
          <p:cNvSpPr>
            <a:spLocks noChangeArrowheads="1"/>
          </p:cNvSpPr>
          <p:nvPr/>
        </p:nvSpPr>
        <p:spPr bwMode="auto">
          <a:xfrm>
            <a:off x="457200" y="3717973"/>
            <a:ext cx="5334000" cy="533400"/>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en-US"/>
          </a:p>
        </p:txBody>
      </p:sp>
      <p:sp>
        <p:nvSpPr>
          <p:cNvPr id="22538" name="Text Box 29"/>
          <p:cNvSpPr txBox="1">
            <a:spLocks noChangeArrowheads="1"/>
          </p:cNvSpPr>
          <p:nvPr/>
        </p:nvSpPr>
        <p:spPr bwMode="auto">
          <a:xfrm>
            <a:off x="457200" y="3790998"/>
            <a:ext cx="5404043" cy="369332"/>
          </a:xfrm>
          <a:prstGeom prst="rect">
            <a:avLst/>
          </a:prstGeom>
          <a:noFill/>
          <a:ln w="9525">
            <a:noFill/>
            <a:miter lim="800000"/>
            <a:headEnd/>
            <a:tailEnd/>
          </a:ln>
        </p:spPr>
        <p:txBody>
          <a:bodyPr wrap="none">
            <a:prstTxWarp prst="textNoShape">
              <a:avLst/>
            </a:prstTxWarp>
            <a:spAutoFit/>
          </a:bodyPr>
          <a:lstStyle/>
          <a:p>
            <a:r>
              <a:rPr lang="en-US" sz="1800" dirty="0" err="1">
                <a:latin typeface="Symbol" pitchFamily="-109" charset="2"/>
              </a:rPr>
              <a:t>Ds</a:t>
            </a:r>
            <a:r>
              <a:rPr lang="en-US" sz="1800" baseline="-25000" dirty="0" err="1">
                <a:latin typeface="Comic Sans MS" pitchFamily="-109" charset="0"/>
              </a:rPr>
              <a:t>UL</a:t>
            </a:r>
            <a:r>
              <a:rPr lang="en-US" sz="1800" b="0" dirty="0">
                <a:latin typeface="Symbol" pitchFamily="-109" charset="2"/>
              </a:rPr>
              <a:t> </a:t>
            </a:r>
            <a:r>
              <a:rPr lang="en-US" sz="1800" b="0" dirty="0">
                <a:latin typeface="Tahoma" pitchFamily="-109" charset="0"/>
              </a:rPr>
              <a:t>~ </a:t>
            </a:r>
            <a:r>
              <a:rPr lang="en-US" sz="1800" b="0" dirty="0">
                <a:solidFill>
                  <a:srgbClr val="FF3300"/>
                </a:solidFill>
                <a:latin typeface="Tahoma" pitchFamily="-109" charset="0"/>
              </a:rPr>
              <a:t>sin</a:t>
            </a:r>
            <a:r>
              <a:rPr lang="en-US" sz="1800" dirty="0">
                <a:solidFill>
                  <a:srgbClr val="FF3300"/>
                </a:solidFill>
                <a:latin typeface="Symbol" pitchFamily="-109" charset="2"/>
              </a:rPr>
              <a:t>f</a:t>
            </a:r>
            <a:r>
              <a:rPr lang="en-US" sz="1800" b="0" dirty="0">
                <a:latin typeface="Tahoma" pitchFamily="-109" charset="0"/>
              </a:rPr>
              <a:t>Im{F</a:t>
            </a:r>
            <a:r>
              <a:rPr lang="en-US" sz="1800" b="0" baseline="-25000" dirty="0">
                <a:latin typeface="Tahoma" pitchFamily="-109" charset="0"/>
              </a:rPr>
              <a:t>1</a:t>
            </a:r>
            <a:r>
              <a:rPr lang="en-US" sz="1800" b="0" dirty="0">
                <a:solidFill>
                  <a:schemeClr val="accent2"/>
                </a:solidFill>
                <a:latin typeface="Arial"/>
                <a:cs typeface="Arial"/>
              </a:rPr>
              <a:t>H</a:t>
            </a:r>
            <a:r>
              <a:rPr lang="en-US" sz="1800" b="0" dirty="0">
                <a:latin typeface="Tahoma" pitchFamily="-109" charset="0"/>
              </a:rPr>
              <a:t>+</a:t>
            </a:r>
            <a:r>
              <a:rPr lang="en-US" sz="1800" b="0" dirty="0">
                <a:latin typeface="Symbol" pitchFamily="-109" charset="2"/>
              </a:rPr>
              <a:t>x</a:t>
            </a:r>
            <a:r>
              <a:rPr lang="en-US" sz="1800" b="0" dirty="0">
                <a:latin typeface="Tahoma" pitchFamily="-109" charset="0"/>
              </a:rPr>
              <a:t>(F</a:t>
            </a:r>
            <a:r>
              <a:rPr lang="en-US" sz="1800" b="0" baseline="-25000" dirty="0">
                <a:latin typeface="Tahoma" pitchFamily="-109" charset="0"/>
              </a:rPr>
              <a:t>1</a:t>
            </a:r>
            <a:r>
              <a:rPr lang="en-US" sz="1800" b="0" dirty="0">
                <a:latin typeface="Tahoma" pitchFamily="-109" charset="0"/>
              </a:rPr>
              <a:t>+F</a:t>
            </a:r>
            <a:r>
              <a:rPr lang="en-US" sz="1800" b="0" baseline="-25000" dirty="0">
                <a:latin typeface="Tahoma" pitchFamily="-109" charset="0"/>
              </a:rPr>
              <a:t>2</a:t>
            </a:r>
            <a:r>
              <a:rPr lang="en-US" sz="1800" b="0" dirty="0">
                <a:latin typeface="Tahoma" pitchFamily="-109" charset="0"/>
              </a:rPr>
              <a:t>)(</a:t>
            </a:r>
            <a:r>
              <a:rPr lang="en-US" sz="1800" b="0" dirty="0">
                <a:solidFill>
                  <a:schemeClr val="accent2"/>
                </a:solidFill>
                <a:latin typeface="Arial"/>
                <a:cs typeface="Arial"/>
              </a:rPr>
              <a:t>H</a:t>
            </a:r>
            <a:r>
              <a:rPr lang="en-US" sz="1800" b="0" dirty="0">
                <a:solidFill>
                  <a:srgbClr val="FF3300"/>
                </a:solidFill>
              </a:rPr>
              <a:t> </a:t>
            </a:r>
            <a:r>
              <a:rPr lang="en-US" sz="1800" b="0" dirty="0">
                <a:latin typeface="Tahoma" pitchFamily="-109" charset="0"/>
              </a:rPr>
              <a:t>+</a:t>
            </a:r>
            <a:r>
              <a:rPr lang="en-US" sz="1800" b="0" dirty="0">
                <a:latin typeface="Symbol" pitchFamily="-109" charset="2"/>
              </a:rPr>
              <a:t>x</a:t>
            </a:r>
            <a:r>
              <a:rPr lang="en-US" sz="1800" b="0" dirty="0">
                <a:latin typeface="Tahoma" pitchFamily="-109" charset="0"/>
              </a:rPr>
              <a:t>/(1+</a:t>
            </a:r>
            <a:r>
              <a:rPr lang="en-US" sz="1800" b="0" dirty="0">
                <a:latin typeface="Symbol" pitchFamily="-109" charset="2"/>
              </a:rPr>
              <a:t>x</a:t>
            </a:r>
            <a:r>
              <a:rPr lang="en-US" sz="1800" b="0" dirty="0">
                <a:latin typeface="Tahoma" pitchFamily="-109" charset="0"/>
              </a:rPr>
              <a:t>)</a:t>
            </a:r>
            <a:r>
              <a:rPr lang="en-US" sz="1800" b="0" dirty="0">
                <a:solidFill>
                  <a:schemeClr val="accent2"/>
                </a:solidFill>
                <a:latin typeface="Arial"/>
                <a:cs typeface="Arial"/>
              </a:rPr>
              <a:t>E</a:t>
            </a:r>
            <a:r>
              <a:rPr lang="en-US" sz="1800" b="0" dirty="0"/>
              <a:t>) -..  </a:t>
            </a:r>
            <a:r>
              <a:rPr lang="en-US" sz="1800" b="0" dirty="0">
                <a:latin typeface="Tahoma" pitchFamily="-109" charset="0"/>
              </a:rPr>
              <a:t>}</a:t>
            </a:r>
            <a:r>
              <a:rPr lang="en-US" sz="1800" b="0" dirty="0" err="1">
                <a:latin typeface="Tahoma" pitchFamily="-109" charset="0"/>
              </a:rPr>
              <a:t>d</a:t>
            </a:r>
            <a:r>
              <a:rPr lang="en-US" sz="1800" dirty="0" err="1">
                <a:latin typeface="Symbol" pitchFamily="-109" charset="2"/>
              </a:rPr>
              <a:t>f</a:t>
            </a:r>
            <a:endParaRPr lang="en-US" sz="1800" dirty="0">
              <a:latin typeface="Tahoma" pitchFamily="-109" charset="0"/>
            </a:endParaRPr>
          </a:p>
        </p:txBody>
      </p:sp>
      <p:sp>
        <p:nvSpPr>
          <p:cNvPr id="22539" name="Rectangle 30"/>
          <p:cNvSpPr>
            <a:spLocks noChangeArrowheads="1"/>
          </p:cNvSpPr>
          <p:nvPr/>
        </p:nvSpPr>
        <p:spPr bwMode="auto">
          <a:xfrm>
            <a:off x="2342500" y="3611755"/>
            <a:ext cx="160050" cy="369332"/>
          </a:xfrm>
          <a:prstGeom prst="rect">
            <a:avLst/>
          </a:prstGeom>
          <a:noFill/>
          <a:ln w="9525">
            <a:noFill/>
            <a:miter lim="800000"/>
            <a:headEnd/>
            <a:tailEnd/>
          </a:ln>
        </p:spPr>
        <p:txBody>
          <a:bodyPr wrap="none" lIns="0" tIns="0" rIns="0" bIns="0">
            <a:prstTxWarp prst="textNoShape">
              <a:avLst/>
            </a:prstTxWarp>
            <a:spAutoFit/>
          </a:bodyPr>
          <a:lstStyle/>
          <a:p>
            <a:r>
              <a:rPr lang="en-US" sz="2400" dirty="0">
                <a:solidFill>
                  <a:schemeClr val="accent2"/>
                </a:solidFill>
              </a:rPr>
              <a:t>~</a:t>
            </a:r>
            <a:endParaRPr lang="en-US" sz="2400" dirty="0">
              <a:solidFill>
                <a:schemeClr val="accent2"/>
              </a:solidFill>
              <a:latin typeface="Tahoma" pitchFamily="-109" charset="0"/>
            </a:endParaRPr>
          </a:p>
        </p:txBody>
      </p:sp>
      <p:sp>
        <p:nvSpPr>
          <p:cNvPr id="22540" name="Text Box 31"/>
          <p:cNvSpPr txBox="1">
            <a:spLocks noChangeArrowheads="1"/>
          </p:cNvSpPr>
          <p:nvPr/>
        </p:nvSpPr>
        <p:spPr bwMode="auto">
          <a:xfrm>
            <a:off x="434975" y="4884015"/>
            <a:ext cx="3982468" cy="369332"/>
          </a:xfrm>
          <a:prstGeom prst="rect">
            <a:avLst/>
          </a:prstGeom>
          <a:noFill/>
          <a:ln w="9525">
            <a:noFill/>
            <a:miter lim="800000"/>
            <a:headEnd/>
            <a:tailEnd/>
          </a:ln>
        </p:spPr>
        <p:txBody>
          <a:bodyPr wrap="none">
            <a:prstTxWarp prst="textNoShape">
              <a:avLst/>
            </a:prstTxWarp>
            <a:spAutoFit/>
          </a:bodyPr>
          <a:lstStyle/>
          <a:p>
            <a:pPr algn="ctr"/>
            <a:r>
              <a:rPr lang="en-US" sz="1800" b="0" dirty="0" err="1">
                <a:latin typeface="Arial" pitchFamily="-109" charset="0"/>
              </a:rPr>
              <a:t>Unpolarized</a:t>
            </a:r>
            <a:r>
              <a:rPr lang="en-US" sz="1800" b="0" dirty="0">
                <a:latin typeface="Arial" pitchFamily="-109" charset="0"/>
              </a:rPr>
              <a:t> beam, transverse target:</a:t>
            </a:r>
          </a:p>
        </p:txBody>
      </p:sp>
      <p:sp>
        <p:nvSpPr>
          <p:cNvPr id="22541" name="Rectangle 32"/>
          <p:cNvSpPr>
            <a:spLocks noChangeArrowheads="1"/>
          </p:cNvSpPr>
          <p:nvPr/>
        </p:nvSpPr>
        <p:spPr bwMode="auto">
          <a:xfrm>
            <a:off x="381000" y="5331690"/>
            <a:ext cx="4343400" cy="533400"/>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en-US"/>
          </a:p>
        </p:txBody>
      </p:sp>
      <p:sp>
        <p:nvSpPr>
          <p:cNvPr id="22542" name="Text Box 33"/>
          <p:cNvSpPr txBox="1">
            <a:spLocks noChangeArrowheads="1"/>
          </p:cNvSpPr>
          <p:nvPr/>
        </p:nvSpPr>
        <p:spPr bwMode="auto">
          <a:xfrm>
            <a:off x="434534" y="5430115"/>
            <a:ext cx="4102854" cy="369332"/>
          </a:xfrm>
          <a:prstGeom prst="rect">
            <a:avLst/>
          </a:prstGeom>
          <a:noFill/>
          <a:ln w="9525">
            <a:noFill/>
            <a:miter lim="800000"/>
            <a:headEnd/>
            <a:tailEnd/>
          </a:ln>
        </p:spPr>
        <p:txBody>
          <a:bodyPr wrap="none">
            <a:prstTxWarp prst="textNoShape">
              <a:avLst/>
            </a:prstTxWarp>
            <a:spAutoFit/>
          </a:bodyPr>
          <a:lstStyle/>
          <a:p>
            <a:r>
              <a:rPr lang="en-US" sz="1800" dirty="0" err="1">
                <a:latin typeface="Symbol" pitchFamily="-109" charset="2"/>
              </a:rPr>
              <a:t>Ds</a:t>
            </a:r>
            <a:r>
              <a:rPr lang="en-US" sz="1800" baseline="-25000" dirty="0" err="1">
                <a:latin typeface="Comic Sans MS" pitchFamily="-109" charset="0"/>
              </a:rPr>
              <a:t>UT</a:t>
            </a:r>
            <a:r>
              <a:rPr lang="en-US" sz="1800" dirty="0">
                <a:latin typeface="Symbol" pitchFamily="-109" charset="2"/>
              </a:rPr>
              <a:t> </a:t>
            </a:r>
            <a:r>
              <a:rPr lang="en-US" sz="1800" b="0" dirty="0">
                <a:latin typeface="Tahoma" pitchFamily="-109" charset="0"/>
              </a:rPr>
              <a:t>~ </a:t>
            </a:r>
            <a:r>
              <a:rPr lang="en-US" sz="1800" b="0" dirty="0" err="1" smtClean="0">
                <a:solidFill>
                  <a:srgbClr val="FF0000"/>
                </a:solidFill>
                <a:latin typeface="Tahoma" pitchFamily="-109" charset="0"/>
              </a:rPr>
              <a:t>cos</a:t>
            </a:r>
            <a:r>
              <a:rPr lang="en-US" sz="1800" dirty="0" err="1" smtClean="0">
                <a:solidFill>
                  <a:srgbClr val="FF0000"/>
                </a:solidFill>
                <a:latin typeface="Symbol" pitchFamily="-109" charset="2"/>
              </a:rPr>
              <a:t>f</a:t>
            </a:r>
            <a:r>
              <a:rPr lang="en-US" sz="1800" b="0" dirty="0" err="1" smtClean="0">
                <a:latin typeface="Tahoma" pitchFamily="-109" charset="0"/>
              </a:rPr>
              <a:t>Im</a:t>
            </a:r>
            <a:r>
              <a:rPr lang="en-US" sz="1800" b="0" dirty="0" smtClean="0">
                <a:latin typeface="Tahoma" pitchFamily="-109" charset="0"/>
              </a:rPr>
              <a:t>{k(F</a:t>
            </a:r>
            <a:r>
              <a:rPr lang="en-US" sz="1800" b="0" baseline="-25000" dirty="0" smtClean="0">
                <a:latin typeface="Tahoma" pitchFamily="-109" charset="0"/>
              </a:rPr>
              <a:t>2</a:t>
            </a:r>
            <a:r>
              <a:rPr lang="en-US" sz="1800" b="0" dirty="0" smtClean="0">
                <a:solidFill>
                  <a:schemeClr val="accent2"/>
                </a:solidFill>
                <a:latin typeface="Arial"/>
                <a:ea typeface="Arial Unicode MS" pitchFamily="-109" charset="0"/>
                <a:cs typeface="Arial"/>
              </a:rPr>
              <a:t>H</a:t>
            </a:r>
            <a:r>
              <a:rPr lang="en-US" sz="1800" b="0" dirty="0" smtClean="0">
                <a:ea typeface="Arial Unicode MS" pitchFamily="-109" charset="0"/>
                <a:cs typeface="Arial Unicode MS" pitchFamily="-109" charset="0"/>
              </a:rPr>
              <a:t> </a:t>
            </a:r>
            <a:r>
              <a:rPr lang="en-US" sz="1800" b="0" dirty="0">
                <a:ea typeface="Arial Unicode MS" pitchFamily="-109" charset="0"/>
                <a:cs typeface="Arial Unicode MS" pitchFamily="-109" charset="0"/>
              </a:rPr>
              <a:t>– </a:t>
            </a:r>
            <a:r>
              <a:rPr lang="en-US" sz="1800" b="0" dirty="0">
                <a:latin typeface="Arial" pitchFamily="-109" charset="0"/>
                <a:ea typeface="Arial Unicode MS" pitchFamily="-109" charset="0"/>
                <a:cs typeface="Arial Unicode MS" pitchFamily="-109" charset="0"/>
              </a:rPr>
              <a:t>F</a:t>
            </a:r>
            <a:r>
              <a:rPr lang="en-US" sz="1800" b="0" baseline="-25000" dirty="0">
                <a:latin typeface="Arial" pitchFamily="-109" charset="0"/>
                <a:ea typeface="Arial Unicode MS" pitchFamily="-109" charset="0"/>
                <a:cs typeface="Arial Unicode MS" pitchFamily="-109" charset="0"/>
              </a:rPr>
              <a:t>1</a:t>
            </a:r>
            <a:r>
              <a:rPr lang="en-US" sz="1800" b="0" dirty="0">
                <a:solidFill>
                  <a:schemeClr val="accent2"/>
                </a:solidFill>
                <a:latin typeface="Arial"/>
                <a:ea typeface="Arial Unicode MS" pitchFamily="-109" charset="0"/>
                <a:cs typeface="Arial"/>
              </a:rPr>
              <a:t>E</a:t>
            </a:r>
            <a:r>
              <a:rPr lang="en-US" sz="1800" b="0" dirty="0">
                <a:ea typeface="Arial Unicode MS" pitchFamily="-109" charset="0"/>
                <a:cs typeface="Arial Unicode MS" pitchFamily="-109" charset="0"/>
              </a:rPr>
              <a:t>) </a:t>
            </a:r>
            <a:r>
              <a:rPr lang="en-US" sz="1800" b="0" dirty="0">
                <a:latin typeface="Tahoma" pitchFamily="-109" charset="0"/>
                <a:ea typeface="Arial Unicode MS" pitchFamily="-109" charset="0"/>
                <a:cs typeface="Arial Unicode MS" pitchFamily="-109" charset="0"/>
              </a:rPr>
              <a:t>+ ….</a:t>
            </a:r>
            <a:r>
              <a:rPr lang="en-US" sz="1800" b="0" dirty="0">
                <a:latin typeface="Symbol" pitchFamily="-109" charset="2"/>
                <a:ea typeface="Arial Unicode MS" pitchFamily="-109" charset="0"/>
                <a:cs typeface="Arial Unicode MS" pitchFamily="-109" charset="0"/>
              </a:rPr>
              <a:t>.</a:t>
            </a:r>
            <a:r>
              <a:rPr lang="en-US" sz="1800" b="0" baseline="30000" dirty="0">
                <a:ea typeface="Arial Unicode MS" pitchFamily="-109" charset="0"/>
                <a:cs typeface="Arial Unicode MS" pitchFamily="-109" charset="0"/>
              </a:rPr>
              <a:t> </a:t>
            </a:r>
            <a:r>
              <a:rPr lang="en-US" sz="1800" b="0" dirty="0">
                <a:latin typeface="Tahoma" pitchFamily="-109" charset="0"/>
                <a:ea typeface="Arial Unicode MS" pitchFamily="-109" charset="0"/>
                <a:cs typeface="Arial Unicode MS" pitchFamily="-109" charset="0"/>
              </a:rPr>
              <a:t>}</a:t>
            </a:r>
            <a:r>
              <a:rPr lang="en-US" sz="1800" b="0" dirty="0" err="1">
                <a:latin typeface="Tahoma" pitchFamily="-109" charset="0"/>
                <a:ea typeface="Arial Unicode MS" pitchFamily="-109" charset="0"/>
                <a:cs typeface="Arial Unicode MS" pitchFamily="-109" charset="0"/>
              </a:rPr>
              <a:t>d</a:t>
            </a:r>
            <a:r>
              <a:rPr lang="en-US" sz="1800" dirty="0" err="1">
                <a:latin typeface="Symbol" pitchFamily="-109" charset="2"/>
                <a:ea typeface="Arial Unicode MS" pitchFamily="-109" charset="0"/>
                <a:cs typeface="Arial Unicode MS" pitchFamily="-109" charset="0"/>
              </a:rPr>
              <a:t>f</a:t>
            </a:r>
            <a:endParaRPr lang="en-US" sz="1800" dirty="0">
              <a:latin typeface="Tahoma" pitchFamily="-109" charset="0"/>
              <a:ea typeface="Arial Unicode MS" pitchFamily="-109" charset="0"/>
              <a:cs typeface="Arial Unicode MS" pitchFamily="-109" charset="0"/>
            </a:endParaRPr>
          </a:p>
        </p:txBody>
      </p:sp>
      <p:grpSp>
        <p:nvGrpSpPr>
          <p:cNvPr id="5" name="Group 39"/>
          <p:cNvGrpSpPr>
            <a:grpSpLocks/>
          </p:cNvGrpSpPr>
          <p:nvPr/>
        </p:nvGrpSpPr>
        <p:grpSpPr bwMode="auto">
          <a:xfrm>
            <a:off x="7162800" y="2590800"/>
            <a:ext cx="1828800" cy="838200"/>
            <a:chOff x="3744" y="1536"/>
            <a:chExt cx="1152" cy="528"/>
          </a:xfrm>
        </p:grpSpPr>
        <p:sp>
          <p:nvSpPr>
            <p:cNvPr id="22560" name="Rectangle 37"/>
            <p:cNvSpPr>
              <a:spLocks noChangeArrowheads="1"/>
            </p:cNvSpPr>
            <p:nvPr/>
          </p:nvSpPr>
          <p:spPr bwMode="auto">
            <a:xfrm>
              <a:off x="3744" y="1536"/>
              <a:ext cx="1152" cy="52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22561" name="Text Box 35"/>
            <p:cNvSpPr txBox="1">
              <a:spLocks noChangeArrowheads="1"/>
            </p:cNvSpPr>
            <p:nvPr/>
          </p:nvSpPr>
          <p:spPr bwMode="auto">
            <a:xfrm>
              <a:off x="3856" y="1572"/>
              <a:ext cx="1010" cy="250"/>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2000" b="0">
                  <a:latin typeface="Symbol" pitchFamily="-109" charset="2"/>
                </a:rPr>
                <a:t>x</a:t>
              </a:r>
              <a:r>
                <a:rPr lang="en-US" sz="2000" b="0">
                  <a:latin typeface="Arial" pitchFamily="-109" charset="0"/>
                </a:rPr>
                <a:t> = x</a:t>
              </a:r>
              <a:r>
                <a:rPr lang="en-US" sz="2000" b="0" baseline="-25000">
                  <a:latin typeface="Arial" pitchFamily="-109" charset="0"/>
                </a:rPr>
                <a:t>B</a:t>
              </a:r>
              <a:r>
                <a:rPr lang="en-US" sz="2000" b="0">
                  <a:latin typeface="Arial" pitchFamily="-109" charset="0"/>
                </a:rPr>
                <a:t>/(2-x</a:t>
              </a:r>
              <a:r>
                <a:rPr lang="en-US" sz="2000" b="0" baseline="-25000">
                  <a:latin typeface="Arial" pitchFamily="-109" charset="0"/>
                </a:rPr>
                <a:t>B</a:t>
              </a:r>
              <a:r>
                <a:rPr lang="en-US" sz="2000" b="0">
                  <a:latin typeface="Arial" pitchFamily="-109" charset="0"/>
                </a:rPr>
                <a:t>) </a:t>
              </a:r>
            </a:p>
          </p:txBody>
        </p:sp>
        <p:sp>
          <p:nvSpPr>
            <p:cNvPr id="22562" name="Text Box 36"/>
            <p:cNvSpPr txBox="1">
              <a:spLocks noChangeArrowheads="1"/>
            </p:cNvSpPr>
            <p:nvPr/>
          </p:nvSpPr>
          <p:spPr bwMode="auto">
            <a:xfrm>
              <a:off x="3869" y="1814"/>
              <a:ext cx="789" cy="250"/>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2000" b="0" dirty="0" err="1">
                  <a:latin typeface="Arial" pitchFamily="-109" charset="0"/>
                </a:rPr>
                <a:t>k</a:t>
              </a:r>
              <a:r>
                <a:rPr lang="en-US" sz="2000" b="0" dirty="0">
                  <a:latin typeface="Arial" pitchFamily="-109" charset="0"/>
                </a:rPr>
                <a:t> = t/4M</a:t>
              </a:r>
              <a:r>
                <a:rPr lang="en-US" sz="2000" b="0" baseline="30000" dirty="0">
                  <a:latin typeface="Arial" pitchFamily="-109" charset="0"/>
                </a:rPr>
                <a:t>2</a:t>
              </a:r>
              <a:r>
                <a:rPr lang="en-US" sz="2000" b="0" dirty="0">
                  <a:latin typeface="Arial" pitchFamily="-109" charset="0"/>
                </a:rPr>
                <a:t> </a:t>
              </a:r>
            </a:p>
          </p:txBody>
        </p:sp>
      </p:grpSp>
      <p:sp>
        <p:nvSpPr>
          <p:cNvPr id="22544" name="AutoShape 50"/>
          <p:cNvSpPr>
            <a:spLocks noChangeArrowheads="1"/>
          </p:cNvSpPr>
          <p:nvPr/>
        </p:nvSpPr>
        <p:spPr bwMode="auto">
          <a:xfrm>
            <a:off x="6007100" y="3808460"/>
            <a:ext cx="6223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noFill/>
            <a:miter lim="800000"/>
            <a:headEnd/>
            <a:tailEnd/>
          </a:ln>
        </p:spPr>
        <p:txBody>
          <a:bodyPr wrap="none" anchor="ctr">
            <a:prstTxWarp prst="textNoShape">
              <a:avLst/>
            </a:prstTxWarp>
          </a:bodyPr>
          <a:lstStyle/>
          <a:p>
            <a:endParaRPr lang="en-US"/>
          </a:p>
        </p:txBody>
      </p:sp>
      <p:sp>
        <p:nvSpPr>
          <p:cNvPr id="22545" name="Text Box 52"/>
          <p:cNvSpPr txBox="1">
            <a:spLocks noChangeArrowheads="1"/>
          </p:cNvSpPr>
          <p:nvPr/>
        </p:nvSpPr>
        <p:spPr bwMode="auto">
          <a:xfrm>
            <a:off x="6928378" y="1992313"/>
            <a:ext cx="406932" cy="461665"/>
          </a:xfrm>
          <a:prstGeom prst="rect">
            <a:avLst/>
          </a:prstGeom>
          <a:noFill/>
          <a:ln w="9525">
            <a:noFill/>
            <a:miter lim="800000"/>
            <a:headEnd/>
            <a:tailEnd/>
          </a:ln>
        </p:spPr>
        <p:txBody>
          <a:bodyPr wrap="none">
            <a:prstTxWarp prst="textNoShape">
              <a:avLst/>
            </a:prstTxWarp>
            <a:spAutoFit/>
          </a:bodyPr>
          <a:lstStyle/>
          <a:p>
            <a:pPr algn="ctr"/>
            <a:r>
              <a:rPr lang="en-US" sz="2400" b="0" dirty="0">
                <a:solidFill>
                  <a:schemeClr val="accent2"/>
                </a:solidFill>
                <a:latin typeface="Tahoma"/>
                <a:cs typeface="Tahoma"/>
              </a:rPr>
              <a:t>H</a:t>
            </a:r>
          </a:p>
        </p:txBody>
      </p:sp>
      <p:sp>
        <p:nvSpPr>
          <p:cNvPr id="22546" name="AutoShape 53"/>
          <p:cNvSpPr>
            <a:spLocks noChangeArrowheads="1"/>
          </p:cNvSpPr>
          <p:nvPr/>
        </p:nvSpPr>
        <p:spPr bwMode="auto">
          <a:xfrm>
            <a:off x="5930900" y="2063750"/>
            <a:ext cx="6223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noFill/>
            <a:miter lim="800000"/>
            <a:headEnd/>
            <a:tailEnd/>
          </a:ln>
        </p:spPr>
        <p:txBody>
          <a:bodyPr wrap="none" anchor="ctr">
            <a:prstTxWarp prst="textNoShape">
              <a:avLst/>
            </a:prstTxWarp>
          </a:bodyPr>
          <a:lstStyle/>
          <a:p>
            <a:endParaRPr lang="en-US"/>
          </a:p>
        </p:txBody>
      </p:sp>
      <p:sp>
        <p:nvSpPr>
          <p:cNvPr id="22547" name="Line 54"/>
          <p:cNvSpPr>
            <a:spLocks noChangeShapeType="1"/>
          </p:cNvSpPr>
          <p:nvPr/>
        </p:nvSpPr>
        <p:spPr bwMode="auto">
          <a:xfrm flipV="1">
            <a:off x="2971800" y="2576513"/>
            <a:ext cx="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48" name="Line 55"/>
          <p:cNvSpPr>
            <a:spLocks noChangeShapeType="1"/>
          </p:cNvSpPr>
          <p:nvPr/>
        </p:nvSpPr>
        <p:spPr bwMode="auto">
          <a:xfrm flipV="1">
            <a:off x="4191000" y="2576513"/>
            <a:ext cx="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49" name="Text Box 56"/>
          <p:cNvSpPr txBox="1">
            <a:spLocks noChangeArrowheads="1"/>
          </p:cNvSpPr>
          <p:nvPr/>
        </p:nvSpPr>
        <p:spPr bwMode="auto">
          <a:xfrm>
            <a:off x="2559050" y="2743200"/>
            <a:ext cx="3092864" cy="400110"/>
          </a:xfrm>
          <a:prstGeom prst="rect">
            <a:avLst/>
          </a:prstGeom>
          <a:noFill/>
          <a:ln w="9525">
            <a:noFill/>
            <a:miter lim="800000"/>
            <a:headEnd/>
            <a:tailEnd/>
          </a:ln>
        </p:spPr>
        <p:txBody>
          <a:bodyPr wrap="none">
            <a:prstTxWarp prst="textNoShape">
              <a:avLst/>
            </a:prstTxWarp>
            <a:spAutoFit/>
          </a:bodyPr>
          <a:lstStyle/>
          <a:p>
            <a:pPr algn="ctr"/>
            <a:r>
              <a:rPr lang="en-US" sz="2000" b="0" dirty="0" err="1">
                <a:solidFill>
                  <a:srgbClr val="FF0000"/>
                </a:solidFill>
                <a:latin typeface="Arial" pitchFamily="-109" charset="0"/>
              </a:rPr>
              <a:t>Kinematically</a:t>
            </a:r>
            <a:r>
              <a:rPr lang="en-US" sz="2000" b="0" dirty="0">
                <a:solidFill>
                  <a:srgbClr val="FF0000"/>
                </a:solidFill>
                <a:latin typeface="Arial" pitchFamily="-109" charset="0"/>
              </a:rPr>
              <a:t> suppressed</a:t>
            </a:r>
          </a:p>
        </p:txBody>
      </p:sp>
      <p:sp>
        <p:nvSpPr>
          <p:cNvPr id="22550" name="Text Box 57"/>
          <p:cNvSpPr txBox="1">
            <a:spLocks noChangeArrowheads="1"/>
          </p:cNvSpPr>
          <p:nvPr/>
        </p:nvSpPr>
        <p:spPr bwMode="auto">
          <a:xfrm>
            <a:off x="2667000" y="4341860"/>
            <a:ext cx="3092864" cy="400110"/>
          </a:xfrm>
          <a:prstGeom prst="rect">
            <a:avLst/>
          </a:prstGeom>
          <a:noFill/>
          <a:ln w="9525">
            <a:noFill/>
            <a:miter lim="800000"/>
            <a:headEnd/>
            <a:tailEnd/>
          </a:ln>
        </p:spPr>
        <p:txBody>
          <a:bodyPr wrap="none">
            <a:prstTxWarp prst="textNoShape">
              <a:avLst/>
            </a:prstTxWarp>
            <a:spAutoFit/>
          </a:bodyPr>
          <a:lstStyle/>
          <a:p>
            <a:pPr algn="ctr"/>
            <a:r>
              <a:rPr lang="en-US" sz="2000" b="0" dirty="0" err="1">
                <a:solidFill>
                  <a:srgbClr val="FF0000"/>
                </a:solidFill>
                <a:latin typeface="Arial" pitchFamily="-109" charset="0"/>
              </a:rPr>
              <a:t>Kinematically</a:t>
            </a:r>
            <a:r>
              <a:rPr lang="en-US" sz="2000" b="0" dirty="0">
                <a:solidFill>
                  <a:srgbClr val="FF0000"/>
                </a:solidFill>
                <a:latin typeface="Arial" pitchFamily="-109" charset="0"/>
              </a:rPr>
              <a:t> suppressed</a:t>
            </a:r>
          </a:p>
        </p:txBody>
      </p:sp>
      <p:sp>
        <p:nvSpPr>
          <p:cNvPr id="22551" name="Text Box 58"/>
          <p:cNvSpPr txBox="1">
            <a:spLocks noChangeArrowheads="1"/>
          </p:cNvSpPr>
          <p:nvPr/>
        </p:nvSpPr>
        <p:spPr bwMode="auto">
          <a:xfrm>
            <a:off x="7010400" y="3737023"/>
            <a:ext cx="392505" cy="461665"/>
          </a:xfrm>
          <a:prstGeom prst="rect">
            <a:avLst/>
          </a:prstGeom>
          <a:noFill/>
          <a:ln w="9525">
            <a:noFill/>
            <a:miter lim="800000"/>
            <a:headEnd/>
            <a:tailEnd/>
          </a:ln>
        </p:spPr>
        <p:txBody>
          <a:bodyPr wrap="none">
            <a:prstTxWarp prst="textNoShape">
              <a:avLst/>
            </a:prstTxWarp>
            <a:spAutoFit/>
          </a:bodyPr>
          <a:lstStyle/>
          <a:p>
            <a:pPr algn="ctr"/>
            <a:r>
              <a:rPr lang="en-US" sz="2400" b="0" dirty="0">
                <a:solidFill>
                  <a:schemeClr val="accent2"/>
                </a:solidFill>
                <a:latin typeface="Tahoma"/>
                <a:cs typeface="Tahoma"/>
              </a:rPr>
              <a:t>H</a:t>
            </a:r>
          </a:p>
        </p:txBody>
      </p:sp>
      <p:sp>
        <p:nvSpPr>
          <p:cNvPr id="22552" name="Rectangle 59"/>
          <p:cNvSpPr>
            <a:spLocks noChangeArrowheads="1"/>
          </p:cNvSpPr>
          <p:nvPr/>
        </p:nvSpPr>
        <p:spPr bwMode="auto">
          <a:xfrm>
            <a:off x="7131050" y="3503660"/>
            <a:ext cx="184150" cy="427038"/>
          </a:xfrm>
          <a:prstGeom prst="rect">
            <a:avLst/>
          </a:prstGeom>
          <a:noFill/>
          <a:ln w="9525">
            <a:noFill/>
            <a:miter lim="800000"/>
            <a:headEnd/>
            <a:tailEnd/>
          </a:ln>
        </p:spPr>
        <p:txBody>
          <a:bodyPr wrap="none" lIns="0" tIns="0" rIns="0" bIns="0">
            <a:prstTxWarp prst="textNoShape">
              <a:avLst/>
            </a:prstTxWarp>
            <a:spAutoFit/>
          </a:bodyPr>
          <a:lstStyle/>
          <a:p>
            <a:r>
              <a:rPr lang="en-US" sz="2800">
                <a:solidFill>
                  <a:schemeClr val="accent2"/>
                </a:solidFill>
              </a:rPr>
              <a:t>~</a:t>
            </a:r>
            <a:endParaRPr lang="en-US" sz="2400">
              <a:solidFill>
                <a:schemeClr val="accent2"/>
              </a:solidFill>
              <a:latin typeface="Tahoma" pitchFamily="-109" charset="0"/>
            </a:endParaRPr>
          </a:p>
        </p:txBody>
      </p:sp>
      <p:sp>
        <p:nvSpPr>
          <p:cNvPr id="22553" name="Line 60"/>
          <p:cNvSpPr>
            <a:spLocks noChangeShapeType="1"/>
          </p:cNvSpPr>
          <p:nvPr/>
        </p:nvSpPr>
        <p:spPr bwMode="auto">
          <a:xfrm flipV="1">
            <a:off x="4114800" y="4113260"/>
            <a:ext cx="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54" name="Text Box 62"/>
          <p:cNvSpPr txBox="1">
            <a:spLocks noChangeArrowheads="1"/>
          </p:cNvSpPr>
          <p:nvPr/>
        </p:nvSpPr>
        <p:spPr bwMode="auto">
          <a:xfrm>
            <a:off x="3192703" y="5696266"/>
            <a:ext cx="3135619" cy="584776"/>
          </a:xfrm>
          <a:prstGeom prst="rect">
            <a:avLst/>
          </a:prstGeom>
          <a:noFill/>
          <a:ln w="9525">
            <a:noFill/>
            <a:miter lim="800000"/>
            <a:headEnd/>
            <a:tailEnd/>
          </a:ln>
        </p:spPr>
        <p:txBody>
          <a:bodyPr wrap="none">
            <a:prstTxWarp prst="textNoShape">
              <a:avLst/>
            </a:prstTxWarp>
            <a:spAutoFit/>
          </a:bodyPr>
          <a:lstStyle/>
          <a:p>
            <a:pPr algn="ctr"/>
            <a:r>
              <a:rPr lang="en-US" sz="2000" b="0" dirty="0" err="1">
                <a:solidFill>
                  <a:srgbClr val="FF0000"/>
                </a:solidFill>
                <a:latin typeface="Arial" pitchFamily="-109" charset="0"/>
              </a:rPr>
              <a:t>Kinematically</a:t>
            </a:r>
            <a:r>
              <a:rPr lang="en-US" b="0" dirty="0">
                <a:solidFill>
                  <a:srgbClr val="FF0000"/>
                </a:solidFill>
                <a:latin typeface="Arial" pitchFamily="-109" charset="0"/>
              </a:rPr>
              <a:t> </a:t>
            </a:r>
            <a:r>
              <a:rPr lang="en-US" sz="2000" b="0" dirty="0">
                <a:solidFill>
                  <a:srgbClr val="FF0000"/>
                </a:solidFill>
                <a:latin typeface="Arial" pitchFamily="-109" charset="0"/>
              </a:rPr>
              <a:t>suppressed</a:t>
            </a:r>
          </a:p>
        </p:txBody>
      </p:sp>
      <p:sp>
        <p:nvSpPr>
          <p:cNvPr id="22555" name="Line 63"/>
          <p:cNvSpPr>
            <a:spLocks noChangeShapeType="1"/>
          </p:cNvSpPr>
          <p:nvPr/>
        </p:nvSpPr>
        <p:spPr bwMode="auto">
          <a:xfrm flipV="1">
            <a:off x="3810000" y="5712690"/>
            <a:ext cx="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56" name="AutoShape 65"/>
          <p:cNvSpPr>
            <a:spLocks noChangeArrowheads="1"/>
          </p:cNvSpPr>
          <p:nvPr/>
        </p:nvSpPr>
        <p:spPr bwMode="auto">
          <a:xfrm>
            <a:off x="6019800" y="5484860"/>
            <a:ext cx="6223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noFill/>
            <a:miter lim="800000"/>
            <a:headEnd/>
            <a:tailEnd/>
          </a:ln>
        </p:spPr>
        <p:txBody>
          <a:bodyPr wrap="none" anchor="ctr">
            <a:prstTxWarp prst="textNoShape">
              <a:avLst/>
            </a:prstTxWarp>
          </a:bodyPr>
          <a:lstStyle/>
          <a:p>
            <a:endParaRPr lang="en-US"/>
          </a:p>
        </p:txBody>
      </p:sp>
      <p:sp>
        <p:nvSpPr>
          <p:cNvPr id="22557" name="Text Box 66"/>
          <p:cNvSpPr txBox="1">
            <a:spLocks noChangeArrowheads="1"/>
          </p:cNvSpPr>
          <p:nvPr/>
        </p:nvSpPr>
        <p:spPr bwMode="auto">
          <a:xfrm>
            <a:off x="7027863" y="5413423"/>
            <a:ext cx="754533" cy="461665"/>
          </a:xfrm>
          <a:prstGeom prst="rect">
            <a:avLst/>
          </a:prstGeom>
          <a:noFill/>
          <a:ln w="9525">
            <a:noFill/>
            <a:miter lim="800000"/>
            <a:headEnd/>
            <a:tailEnd/>
          </a:ln>
        </p:spPr>
        <p:txBody>
          <a:bodyPr wrap="none">
            <a:prstTxWarp prst="textNoShape">
              <a:avLst/>
            </a:prstTxWarp>
            <a:spAutoFit/>
          </a:bodyPr>
          <a:lstStyle/>
          <a:p>
            <a:pPr algn="ctr"/>
            <a:r>
              <a:rPr lang="en-US" sz="2400" b="0" dirty="0">
                <a:solidFill>
                  <a:schemeClr val="accent2"/>
                </a:solidFill>
                <a:latin typeface="Tahoma"/>
                <a:cs typeface="Tahoma"/>
              </a:rPr>
              <a:t>H, E</a:t>
            </a:r>
          </a:p>
        </p:txBody>
      </p:sp>
      <p:sp>
        <p:nvSpPr>
          <p:cNvPr id="22558" name="Line 81"/>
          <p:cNvSpPr>
            <a:spLocks noChangeShapeType="1"/>
          </p:cNvSpPr>
          <p:nvPr/>
        </p:nvSpPr>
        <p:spPr bwMode="auto">
          <a:xfrm flipV="1">
            <a:off x="5257800" y="4113260"/>
            <a:ext cx="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59" name="Line 84"/>
          <p:cNvSpPr>
            <a:spLocks noChangeShapeType="1"/>
          </p:cNvSpPr>
          <p:nvPr/>
        </p:nvSpPr>
        <p:spPr bwMode="auto">
          <a:xfrm flipV="1">
            <a:off x="2743200" y="4113260"/>
            <a:ext cx="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54" name="Group 80"/>
          <p:cNvGrpSpPr>
            <a:grpSpLocks/>
          </p:cNvGrpSpPr>
          <p:nvPr/>
        </p:nvGrpSpPr>
        <p:grpSpPr bwMode="auto">
          <a:xfrm>
            <a:off x="3124200" y="838200"/>
            <a:ext cx="2590800" cy="685800"/>
            <a:chOff x="2112" y="576"/>
            <a:chExt cx="1632" cy="480"/>
          </a:xfrm>
        </p:grpSpPr>
        <p:grpSp>
          <p:nvGrpSpPr>
            <p:cNvPr id="55" name="Group 78"/>
            <p:cNvGrpSpPr>
              <a:grpSpLocks/>
            </p:cNvGrpSpPr>
            <p:nvPr/>
          </p:nvGrpSpPr>
          <p:grpSpPr bwMode="auto">
            <a:xfrm>
              <a:off x="2240" y="576"/>
              <a:ext cx="1426" cy="426"/>
              <a:chOff x="2240" y="672"/>
              <a:chExt cx="1426" cy="426"/>
            </a:xfrm>
          </p:grpSpPr>
          <p:sp>
            <p:nvSpPr>
              <p:cNvPr id="57" name="Text Box 69"/>
              <p:cNvSpPr txBox="1">
                <a:spLocks noChangeArrowheads="1"/>
              </p:cNvSpPr>
              <p:nvPr/>
            </p:nvSpPr>
            <p:spPr bwMode="auto">
              <a:xfrm>
                <a:off x="2240" y="795"/>
                <a:ext cx="371" cy="231"/>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mic Sans MS" pitchFamily="-109" charset="0"/>
                  </a:rPr>
                  <a:t>A =</a:t>
                </a:r>
              </a:p>
            </p:txBody>
          </p:sp>
          <p:grpSp>
            <p:nvGrpSpPr>
              <p:cNvPr id="58" name="Group 72"/>
              <p:cNvGrpSpPr>
                <a:grpSpLocks/>
              </p:cNvGrpSpPr>
              <p:nvPr/>
            </p:nvGrpSpPr>
            <p:grpSpPr bwMode="auto">
              <a:xfrm>
                <a:off x="3375" y="694"/>
                <a:ext cx="291" cy="404"/>
                <a:chOff x="2975" y="501"/>
                <a:chExt cx="291" cy="404"/>
              </a:xfrm>
            </p:grpSpPr>
            <p:sp>
              <p:nvSpPr>
                <p:cNvPr id="62" name="Text Box 70"/>
                <p:cNvSpPr txBox="1">
                  <a:spLocks noChangeArrowheads="1"/>
                </p:cNvSpPr>
                <p:nvPr/>
              </p:nvSpPr>
              <p:spPr bwMode="auto">
                <a:xfrm>
                  <a:off x="2975" y="501"/>
                  <a:ext cx="291" cy="404"/>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ymbol" pitchFamily="-109" charset="2"/>
                    </a:rPr>
                    <a:t>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ymbol" pitchFamily="-109" charset="2"/>
                    </a:rPr>
                    <a:t>2s</a:t>
                  </a:r>
                </a:p>
              </p:txBody>
            </p:sp>
            <p:sp>
              <p:nvSpPr>
                <p:cNvPr id="63" name="Line 71"/>
                <p:cNvSpPr>
                  <a:spLocks noChangeShapeType="1"/>
                </p:cNvSpPr>
                <p:nvPr/>
              </p:nvSpPr>
              <p:spPr bwMode="auto">
                <a:xfrm>
                  <a:off x="2976" y="720"/>
                  <a:ext cx="288" cy="0"/>
                </a:xfrm>
                <a:prstGeom prst="line">
                  <a:avLst/>
                </a:prstGeom>
                <a:noFill/>
                <a:ln w="19050">
                  <a:solidFill>
                    <a:srgbClr val="000000"/>
                  </a:solidFill>
                  <a:round/>
                  <a:headEnd/>
                  <a:tailEnd/>
                </a:ln>
              </p:spPr>
              <p:txBody>
                <a:bodyP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59" name="Text Box 73"/>
              <p:cNvSpPr txBox="1">
                <a:spLocks noChangeArrowheads="1"/>
              </p:cNvSpPr>
              <p:nvPr/>
            </p:nvSpPr>
            <p:spPr bwMode="auto">
              <a:xfrm>
                <a:off x="2598" y="672"/>
                <a:ext cx="547" cy="404"/>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Symbol" pitchFamily="-109" charset="2"/>
                  </a:rPr>
                  <a:t>s</a:t>
                </a:r>
                <a:r>
                  <a:rPr kumimoji="0" lang="en-US" sz="1800" b="0" i="0" u="none" strike="noStrike" kern="0" cap="none" spc="0" normalizeH="0" baseline="30000" noProof="0" dirty="0">
                    <a:ln>
                      <a:noFill/>
                    </a:ln>
                    <a:solidFill>
                      <a:sysClr val="windowText" lastClr="000000"/>
                    </a:solidFill>
                    <a:effectLst/>
                    <a:uLnTx/>
                    <a:uFillTx/>
                    <a:latin typeface="Symbol" pitchFamily="-109" charset="2"/>
                  </a:rPr>
                  <a:t>+</a:t>
                </a:r>
                <a:r>
                  <a:rPr kumimoji="0" lang="en-US" sz="1800" b="0" i="0" u="none" strike="noStrike" kern="0" cap="none" spc="0" normalizeH="0" baseline="0" noProof="0" dirty="0">
                    <a:ln>
                      <a:noFill/>
                    </a:ln>
                    <a:solidFill>
                      <a:sysClr val="windowText" lastClr="000000"/>
                    </a:solidFill>
                    <a:effectLst/>
                    <a:uLnTx/>
                    <a:uFillTx/>
                    <a:latin typeface="Symbol" pitchFamily="-109" charset="2"/>
                  </a:rPr>
                  <a:t> - </a:t>
                </a:r>
                <a:r>
                  <a:rPr kumimoji="0" lang="en-US" sz="1800" b="0" i="0" u="none" strike="noStrike" kern="0" cap="none" spc="0" normalizeH="0" baseline="0" noProof="0" dirty="0" err="1">
                    <a:ln>
                      <a:noFill/>
                    </a:ln>
                    <a:solidFill>
                      <a:sysClr val="windowText" lastClr="000000"/>
                    </a:solidFill>
                    <a:effectLst/>
                    <a:uLnTx/>
                    <a:uFillTx/>
                    <a:latin typeface="Symbol" pitchFamily="-109" charset="2"/>
                  </a:rPr>
                  <a:t>s</a:t>
                </a:r>
                <a:r>
                  <a:rPr kumimoji="0" lang="en-US" sz="1800" b="0" i="0" u="none" strike="noStrike" kern="0" cap="none" spc="0" normalizeH="0" baseline="30000" noProof="0" dirty="0">
                    <a:ln>
                      <a:noFill/>
                    </a:ln>
                    <a:solidFill>
                      <a:sysClr val="windowText" lastClr="000000"/>
                    </a:solidFill>
                    <a:effectLst/>
                    <a:uLnTx/>
                    <a:uFillTx/>
                    <a:latin typeface="Symbol" pitchFamily="-109" charset="2"/>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Symbol" pitchFamily="-109" charset="2"/>
                  </a:rPr>
                  <a:t>s</a:t>
                </a:r>
                <a:r>
                  <a:rPr kumimoji="0" lang="en-US" sz="1800" b="0" i="0" u="none" strike="noStrike" kern="0" cap="none" spc="0" normalizeH="0" baseline="30000" noProof="0" dirty="0">
                    <a:ln>
                      <a:noFill/>
                    </a:ln>
                    <a:solidFill>
                      <a:sysClr val="windowText" lastClr="000000"/>
                    </a:solidFill>
                    <a:effectLst/>
                    <a:uLnTx/>
                    <a:uFillTx/>
                    <a:latin typeface="Symbol" pitchFamily="-109" charset="2"/>
                  </a:rPr>
                  <a:t>+</a:t>
                </a:r>
                <a:r>
                  <a:rPr kumimoji="0" lang="en-US" sz="1800" b="0" i="0" u="none" strike="noStrike" kern="0" cap="none" spc="0" normalizeH="0" baseline="0" noProof="0" dirty="0">
                    <a:ln>
                      <a:noFill/>
                    </a:ln>
                    <a:solidFill>
                      <a:sysClr val="windowText" lastClr="000000"/>
                    </a:solidFill>
                    <a:effectLst/>
                    <a:uLnTx/>
                    <a:uFillTx/>
                    <a:latin typeface="Symbol" pitchFamily="-109" charset="2"/>
                  </a:rPr>
                  <a:t> + </a:t>
                </a:r>
                <a:r>
                  <a:rPr kumimoji="0" lang="en-US" sz="1800" b="0" i="0" u="none" strike="noStrike" kern="0" cap="none" spc="0" normalizeH="0" baseline="0" noProof="0" dirty="0" err="1">
                    <a:ln>
                      <a:noFill/>
                    </a:ln>
                    <a:solidFill>
                      <a:sysClr val="windowText" lastClr="000000"/>
                    </a:solidFill>
                    <a:effectLst/>
                    <a:uLnTx/>
                    <a:uFillTx/>
                    <a:latin typeface="Symbol" pitchFamily="-109" charset="2"/>
                  </a:rPr>
                  <a:t>s</a:t>
                </a:r>
                <a:r>
                  <a:rPr kumimoji="0" lang="en-US" sz="1800" b="0" i="0" u="none" strike="noStrike" kern="0" cap="none" spc="0" normalizeH="0" baseline="30000" noProof="0" dirty="0">
                    <a:ln>
                      <a:noFill/>
                    </a:ln>
                    <a:solidFill>
                      <a:sysClr val="windowText" lastClr="000000"/>
                    </a:solidFill>
                    <a:effectLst/>
                    <a:uLnTx/>
                    <a:uFillTx/>
                    <a:latin typeface="Symbol" pitchFamily="-109" charset="2"/>
                  </a:rPr>
                  <a:t>-</a:t>
                </a:r>
              </a:p>
            </p:txBody>
          </p:sp>
          <p:sp>
            <p:nvSpPr>
              <p:cNvPr id="60" name="Line 74"/>
              <p:cNvSpPr>
                <a:spLocks noChangeShapeType="1"/>
              </p:cNvSpPr>
              <p:nvPr/>
            </p:nvSpPr>
            <p:spPr bwMode="auto">
              <a:xfrm>
                <a:off x="2592" y="913"/>
                <a:ext cx="528" cy="0"/>
              </a:xfrm>
              <a:prstGeom prst="line">
                <a:avLst/>
              </a:prstGeom>
              <a:noFill/>
              <a:ln w="9525">
                <a:solidFill>
                  <a:srgbClr val="000000"/>
                </a:solidFill>
                <a:round/>
                <a:headEnd/>
                <a:tailEnd/>
              </a:ln>
            </p:spPr>
            <p:txBody>
              <a:bodyP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1" name="Text Box 75"/>
              <p:cNvSpPr txBox="1">
                <a:spLocks noChangeArrowheads="1"/>
              </p:cNvSpPr>
              <p:nvPr/>
            </p:nvSpPr>
            <p:spPr bwMode="auto">
              <a:xfrm>
                <a:off x="3162" y="814"/>
                <a:ext cx="204" cy="231"/>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mic Sans MS" pitchFamily="-109" charset="0"/>
                  </a:rPr>
                  <a:t>=</a:t>
                </a:r>
              </a:p>
            </p:txBody>
          </p:sp>
        </p:grpSp>
        <p:sp>
          <p:nvSpPr>
            <p:cNvPr id="56" name="Rectangle 79"/>
            <p:cNvSpPr>
              <a:spLocks noChangeArrowheads="1"/>
            </p:cNvSpPr>
            <p:nvPr/>
          </p:nvSpPr>
          <p:spPr bwMode="auto">
            <a:xfrm>
              <a:off x="2112" y="576"/>
              <a:ext cx="1632" cy="480"/>
            </a:xfrm>
            <a:prstGeom prst="rect">
              <a:avLst/>
            </a:prstGeom>
            <a:noFill/>
            <a:ln w="9525">
              <a:solidFill>
                <a:srgbClr val="000000"/>
              </a:solidFill>
              <a:miter lim="800000"/>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 Box 3"/>
          <p:cNvSpPr txBox="1">
            <a:spLocks noChangeArrowheads="1"/>
          </p:cNvSpPr>
          <p:nvPr/>
        </p:nvSpPr>
        <p:spPr bwMode="auto">
          <a:xfrm>
            <a:off x="0" y="224183"/>
            <a:ext cx="7130477" cy="461665"/>
          </a:xfrm>
          <a:prstGeom prst="rect">
            <a:avLst/>
          </a:prstGeom>
          <a:noFill/>
          <a:ln w="28575">
            <a:noFill/>
            <a:miter lim="800000"/>
            <a:headEnd/>
            <a:tailEnd/>
          </a:ln>
          <a:effectLst/>
        </p:spPr>
        <p:txBody>
          <a:bodyPr wrap="none">
            <a:spAutoFit/>
          </a:bodyPr>
          <a:lstStyle/>
          <a:p>
            <a:pPr eaLnBrk="0" hangingPunct="0"/>
            <a:r>
              <a:rPr lang="en-US" sz="2400" dirty="0">
                <a:solidFill>
                  <a:schemeClr val="bg2"/>
                </a:solidFill>
                <a:latin typeface="Arial" pitchFamily="34" charset="0"/>
                <a:cs typeface="Arial" pitchFamily="34" charset="0"/>
              </a:rPr>
              <a:t>First observation of DVCS/BH beam asymmetry</a:t>
            </a:r>
          </a:p>
        </p:txBody>
      </p:sp>
      <p:sp>
        <p:nvSpPr>
          <p:cNvPr id="121866" name="Text Box 10"/>
          <p:cNvSpPr txBox="1">
            <a:spLocks noChangeArrowheads="1"/>
          </p:cNvSpPr>
          <p:nvPr/>
        </p:nvSpPr>
        <p:spPr bwMode="auto">
          <a:xfrm>
            <a:off x="169334" y="4877558"/>
            <a:ext cx="4828186" cy="954107"/>
          </a:xfrm>
          <a:prstGeom prst="rect">
            <a:avLst/>
          </a:prstGeom>
          <a:solidFill>
            <a:srgbClr val="FFFF00"/>
          </a:solidFill>
          <a:ln w="9525">
            <a:solidFill>
              <a:schemeClr val="tx1"/>
            </a:solidFill>
            <a:miter lim="800000"/>
            <a:headEnd/>
            <a:tailEnd/>
          </a:ln>
          <a:effectLst/>
        </p:spPr>
        <p:txBody>
          <a:bodyPr wrap="square">
            <a:spAutoFit/>
          </a:bodyPr>
          <a:lstStyle/>
          <a:p>
            <a:pPr algn="l"/>
            <a:r>
              <a:rPr lang="en-US" sz="1400" b="0" dirty="0" smtClean="0">
                <a:latin typeface="Arial" pitchFamily="34" charset="0"/>
                <a:cs typeface="Arial" pitchFamily="34" charset="0"/>
              </a:rPr>
              <a:t>Early GPD </a:t>
            </a:r>
            <a:r>
              <a:rPr lang="en-US" sz="1400" b="0" dirty="0">
                <a:latin typeface="Arial" pitchFamily="34" charset="0"/>
                <a:cs typeface="Arial" pitchFamily="34" charset="0"/>
              </a:rPr>
              <a:t>analysis of CLAS/HERMES/HERA data in LO/ NLO shows results consistent with</a:t>
            </a:r>
            <a:r>
              <a:rPr lang="en-US" sz="1400" b="0" dirty="0" smtClean="0">
                <a:latin typeface="Arial" pitchFamily="34" charset="0"/>
                <a:cs typeface="Arial" pitchFamily="34" charset="0"/>
              </a:rPr>
              <a:t> handbag </a:t>
            </a:r>
            <a:r>
              <a:rPr lang="en-US" sz="1400" b="0" dirty="0">
                <a:latin typeface="Arial" pitchFamily="34" charset="0"/>
                <a:cs typeface="Arial" pitchFamily="34" charset="0"/>
              </a:rPr>
              <a:t>mechanism and lowest order </a:t>
            </a:r>
            <a:r>
              <a:rPr lang="en-US" sz="1400" b="0" dirty="0" err="1" smtClean="0">
                <a:latin typeface="Arial" pitchFamily="34" charset="0"/>
                <a:cs typeface="Arial" pitchFamily="34" charset="0"/>
              </a:rPr>
              <a:t>pQCD</a:t>
            </a:r>
            <a:r>
              <a:rPr lang="en-US" sz="1400" b="0" dirty="0" smtClean="0">
                <a:latin typeface="Arial" pitchFamily="34" charset="0"/>
                <a:cs typeface="Arial" pitchFamily="34" charset="0"/>
              </a:rPr>
              <a:t>.  A</a:t>
            </a:r>
            <a:r>
              <a:rPr lang="en-US" sz="1400" b="0" dirty="0">
                <a:latin typeface="Arial" pitchFamily="34" charset="0"/>
                <a:cs typeface="Arial" pitchFamily="34" charset="0"/>
              </a:rPr>
              <a:t>. </a:t>
            </a:r>
            <a:r>
              <a:rPr lang="en-US" sz="1400" b="0" dirty="0" smtClean="0">
                <a:latin typeface="Arial" pitchFamily="34" charset="0"/>
                <a:cs typeface="Arial" pitchFamily="34" charset="0"/>
              </a:rPr>
              <a:t>Freund </a:t>
            </a:r>
            <a:r>
              <a:rPr lang="en-US" sz="1400" b="0" dirty="0">
                <a:latin typeface="Arial" pitchFamily="34" charset="0"/>
                <a:cs typeface="Arial" pitchFamily="34" charset="0"/>
              </a:rPr>
              <a:t>(2003), A. </a:t>
            </a:r>
            <a:r>
              <a:rPr lang="en-US" sz="1400" b="0" dirty="0" err="1">
                <a:latin typeface="Arial" pitchFamily="34" charset="0"/>
                <a:cs typeface="Arial" pitchFamily="34" charset="0"/>
              </a:rPr>
              <a:t>Belitsky</a:t>
            </a:r>
            <a:r>
              <a:rPr lang="en-US" sz="1400" b="0" dirty="0">
                <a:latin typeface="Arial" pitchFamily="34" charset="0"/>
                <a:cs typeface="Arial" pitchFamily="34" charset="0"/>
              </a:rPr>
              <a:t>, et al. (2003)  </a:t>
            </a:r>
          </a:p>
        </p:txBody>
      </p:sp>
      <p:sp>
        <p:nvSpPr>
          <p:cNvPr id="121882" name="Rectangle 26"/>
          <p:cNvSpPr>
            <a:spLocks noChangeArrowheads="1"/>
          </p:cNvSpPr>
          <p:nvPr/>
        </p:nvSpPr>
        <p:spPr bwMode="auto">
          <a:xfrm>
            <a:off x="5181600" y="5029200"/>
            <a:ext cx="3657600" cy="882713"/>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21884" name="Rectangle 28"/>
          <p:cNvSpPr>
            <a:spLocks noChangeArrowheads="1"/>
          </p:cNvSpPr>
          <p:nvPr/>
        </p:nvSpPr>
        <p:spPr bwMode="auto">
          <a:xfrm>
            <a:off x="5518150" y="5092700"/>
            <a:ext cx="2940050" cy="396875"/>
          </a:xfrm>
          <a:prstGeom prst="rect">
            <a:avLst/>
          </a:prstGeom>
          <a:solidFill>
            <a:schemeClr val="bg1"/>
          </a:solidFill>
          <a:ln w="9525">
            <a:noFill/>
            <a:miter lim="800000"/>
            <a:headEnd/>
            <a:tailEnd/>
          </a:ln>
          <a:effectLst/>
        </p:spPr>
        <p:txBody>
          <a:bodyPr>
            <a:spAutoFit/>
          </a:bodyPr>
          <a:lstStyle/>
          <a:p>
            <a:pPr algn="l"/>
            <a:r>
              <a:rPr lang="en-US" sz="2000" dirty="0">
                <a:latin typeface="Symbol" pitchFamily="18" charset="2"/>
              </a:rPr>
              <a:t>A(f) = </a:t>
            </a:r>
            <a:r>
              <a:rPr lang="en-US" sz="2000" dirty="0" err="1">
                <a:latin typeface="Symbol" pitchFamily="18" charset="2"/>
              </a:rPr>
              <a:t>a</a:t>
            </a:r>
            <a:r>
              <a:rPr lang="en-US" sz="2000" dirty="0" err="1">
                <a:latin typeface="Arial" charset="0"/>
              </a:rPr>
              <a:t>sin</a:t>
            </a:r>
            <a:r>
              <a:rPr lang="en-US" sz="2000" dirty="0" err="1">
                <a:latin typeface="Symbol" pitchFamily="18" charset="2"/>
              </a:rPr>
              <a:t>f</a:t>
            </a:r>
            <a:r>
              <a:rPr lang="en-US" sz="2000" dirty="0">
                <a:latin typeface="Arial" charset="0"/>
              </a:rPr>
              <a:t> + </a:t>
            </a:r>
            <a:r>
              <a:rPr lang="en-US" sz="2000" dirty="0">
                <a:latin typeface="Symbol" pitchFamily="18" charset="2"/>
              </a:rPr>
              <a:t>b</a:t>
            </a:r>
            <a:r>
              <a:rPr lang="en-US" sz="2000" dirty="0">
                <a:latin typeface="Arial" charset="0"/>
              </a:rPr>
              <a:t>sin2</a:t>
            </a:r>
            <a:r>
              <a:rPr lang="en-US" sz="2000" dirty="0">
                <a:latin typeface="Symbol" pitchFamily="18" charset="2"/>
              </a:rPr>
              <a:t>f</a:t>
            </a:r>
          </a:p>
        </p:txBody>
      </p:sp>
      <p:sp>
        <p:nvSpPr>
          <p:cNvPr id="121886" name="Text Box 30"/>
          <p:cNvSpPr txBox="1">
            <a:spLocks noChangeArrowheads="1"/>
          </p:cNvSpPr>
          <p:nvPr/>
        </p:nvSpPr>
        <p:spPr bwMode="auto">
          <a:xfrm>
            <a:off x="5373986" y="5529546"/>
            <a:ext cx="3127375" cy="366712"/>
          </a:xfrm>
          <a:prstGeom prst="rect">
            <a:avLst/>
          </a:prstGeom>
          <a:noFill/>
          <a:ln w="9525">
            <a:noFill/>
            <a:miter lim="800000"/>
            <a:headEnd/>
            <a:tailEnd/>
          </a:ln>
          <a:effectLst/>
        </p:spPr>
        <p:txBody>
          <a:bodyPr wrap="none">
            <a:spAutoFit/>
          </a:bodyPr>
          <a:lstStyle/>
          <a:p>
            <a:r>
              <a:rPr lang="en-US" sz="1800" dirty="0">
                <a:latin typeface="Symbol" pitchFamily="18" charset="2"/>
              </a:rPr>
              <a:t>b/a </a:t>
            </a:r>
            <a:r>
              <a:rPr lang="en-US" sz="1800" dirty="0">
                <a:latin typeface="Arial" charset="0"/>
              </a:rPr>
              <a:t>&lt;&lt; 1      twist-3 &lt;&lt; twist-2</a:t>
            </a:r>
          </a:p>
        </p:txBody>
      </p:sp>
      <p:sp>
        <p:nvSpPr>
          <p:cNvPr id="121887" name="Line 31"/>
          <p:cNvSpPr>
            <a:spLocks noChangeShapeType="1"/>
          </p:cNvSpPr>
          <p:nvPr/>
        </p:nvSpPr>
        <p:spPr bwMode="auto">
          <a:xfrm>
            <a:off x="6288685" y="5724636"/>
            <a:ext cx="304800" cy="0"/>
          </a:xfrm>
          <a:prstGeom prst="line">
            <a:avLst/>
          </a:prstGeom>
          <a:noFill/>
          <a:ln w="9525">
            <a:solidFill>
              <a:schemeClr val="tx1"/>
            </a:solidFill>
            <a:round/>
            <a:headEnd/>
            <a:tailEnd type="triangle" w="med" len="med"/>
          </a:ln>
          <a:effectLst/>
        </p:spPr>
        <p:txBody>
          <a:bodyPr/>
          <a:lstStyle/>
          <a:p>
            <a:endParaRPr lang="en-US"/>
          </a:p>
        </p:txBody>
      </p:sp>
      <p:sp>
        <p:nvSpPr>
          <p:cNvPr id="121894" name="Text Box 38"/>
          <p:cNvSpPr txBox="1">
            <a:spLocks noChangeArrowheads="1"/>
          </p:cNvSpPr>
          <p:nvPr/>
        </p:nvSpPr>
        <p:spPr bwMode="auto">
          <a:xfrm>
            <a:off x="1512336" y="851026"/>
            <a:ext cx="1426994" cy="400110"/>
          </a:xfrm>
          <a:prstGeom prst="rect">
            <a:avLst/>
          </a:prstGeom>
          <a:noFill/>
          <a:ln w="9525">
            <a:noFill/>
            <a:miter lim="800000"/>
            <a:headEnd/>
            <a:tailEnd/>
          </a:ln>
          <a:effectLst/>
        </p:spPr>
        <p:txBody>
          <a:bodyPr wrap="none">
            <a:spAutoFit/>
          </a:bodyPr>
          <a:lstStyle/>
          <a:p>
            <a:r>
              <a:rPr lang="en-US" sz="2000" dirty="0" err="1"/>
              <a:t>e</a:t>
            </a:r>
            <a:r>
              <a:rPr lang="en-US" sz="2000" baseline="30000" dirty="0" err="1"/>
              <a:t>+</a:t>
            </a:r>
            <a:r>
              <a:rPr lang="en-US" sz="2000" dirty="0" err="1"/>
              <a:t>p</a:t>
            </a:r>
            <a:r>
              <a:rPr lang="en-US" sz="2000" dirty="0"/>
              <a:t>      </a:t>
            </a:r>
            <a:r>
              <a:rPr lang="en-US" sz="2000" dirty="0" err="1" smtClean="0"/>
              <a:t>e</a:t>
            </a:r>
            <a:r>
              <a:rPr lang="en-US" sz="2000" baseline="30000" dirty="0" err="1" smtClean="0"/>
              <a:t>+</a:t>
            </a:r>
            <a:r>
              <a:rPr lang="en-US" sz="2000" dirty="0" err="1" smtClean="0">
                <a:latin typeface="Symbol" pitchFamily="18" charset="2"/>
              </a:rPr>
              <a:t>g</a:t>
            </a:r>
            <a:r>
              <a:rPr lang="en-US" sz="2000" dirty="0" err="1" smtClean="0"/>
              <a:t>X</a:t>
            </a:r>
            <a:endParaRPr lang="en-US" sz="2000" dirty="0"/>
          </a:p>
        </p:txBody>
      </p:sp>
      <p:sp>
        <p:nvSpPr>
          <p:cNvPr id="121895" name="Line 39"/>
          <p:cNvSpPr>
            <a:spLocks noChangeShapeType="1"/>
          </p:cNvSpPr>
          <p:nvPr/>
        </p:nvSpPr>
        <p:spPr bwMode="auto">
          <a:xfrm flipV="1">
            <a:off x="2009869" y="1093739"/>
            <a:ext cx="254366" cy="1729"/>
          </a:xfrm>
          <a:prstGeom prst="line">
            <a:avLst/>
          </a:prstGeom>
          <a:noFill/>
          <a:ln w="28575">
            <a:solidFill>
              <a:schemeClr val="tx1"/>
            </a:solidFill>
            <a:round/>
            <a:headEnd/>
            <a:tailEnd type="arrow" w="med" len="med"/>
          </a:ln>
          <a:effectLst/>
        </p:spPr>
        <p:txBody>
          <a:bodyPr/>
          <a:lstStyle/>
          <a:p>
            <a:endParaRPr lang="en-US" sz="1200" dirty="0"/>
          </a:p>
        </p:txBody>
      </p:sp>
      <p:sp>
        <p:nvSpPr>
          <p:cNvPr id="121896" name="Text Box 40"/>
          <p:cNvSpPr txBox="1">
            <a:spLocks noChangeArrowheads="1"/>
          </p:cNvSpPr>
          <p:nvPr/>
        </p:nvSpPr>
        <p:spPr bwMode="auto">
          <a:xfrm>
            <a:off x="6376488" y="920750"/>
            <a:ext cx="1383712" cy="400110"/>
          </a:xfrm>
          <a:prstGeom prst="rect">
            <a:avLst/>
          </a:prstGeom>
          <a:noFill/>
          <a:ln w="9525">
            <a:noFill/>
            <a:miter lim="800000"/>
            <a:headEnd/>
            <a:tailEnd/>
          </a:ln>
          <a:effectLst/>
        </p:spPr>
        <p:txBody>
          <a:bodyPr wrap="none">
            <a:spAutoFit/>
          </a:bodyPr>
          <a:lstStyle/>
          <a:p>
            <a:r>
              <a:rPr lang="en-US" sz="2000" dirty="0"/>
              <a:t>e</a:t>
            </a:r>
            <a:r>
              <a:rPr lang="en-US" sz="2000" baseline="30000" dirty="0"/>
              <a:t>-</a:t>
            </a:r>
            <a:r>
              <a:rPr lang="en-US" sz="2000" dirty="0"/>
              <a:t>p      </a:t>
            </a:r>
            <a:r>
              <a:rPr lang="en-US" sz="2000" dirty="0" smtClean="0"/>
              <a:t>e</a:t>
            </a:r>
            <a:r>
              <a:rPr lang="en-US" sz="2000" baseline="30000" dirty="0" smtClean="0"/>
              <a:t>-</a:t>
            </a:r>
            <a:r>
              <a:rPr lang="en-US" sz="2000" dirty="0" err="1" smtClean="0"/>
              <a:t>pX</a:t>
            </a:r>
            <a:endParaRPr lang="en-US" sz="2000" dirty="0"/>
          </a:p>
        </p:txBody>
      </p:sp>
      <p:grpSp>
        <p:nvGrpSpPr>
          <p:cNvPr id="2" name="Group 47"/>
          <p:cNvGrpSpPr>
            <a:grpSpLocks/>
          </p:cNvGrpSpPr>
          <p:nvPr/>
        </p:nvGrpSpPr>
        <p:grpSpPr bwMode="auto">
          <a:xfrm>
            <a:off x="4971493" y="1165992"/>
            <a:ext cx="3419475" cy="3772694"/>
            <a:chOff x="3174" y="742"/>
            <a:chExt cx="2298" cy="2522"/>
          </a:xfrm>
        </p:grpSpPr>
        <p:pic>
          <p:nvPicPr>
            <p:cNvPr id="121888" name="Picture 32" descr="ssaclashermes"/>
            <p:cNvPicPr>
              <a:picLocks noChangeAspect="1" noChangeArrowheads="1"/>
            </p:cNvPicPr>
            <p:nvPr/>
          </p:nvPicPr>
          <p:blipFill>
            <a:blip r:embed="rId2" cstate="print"/>
            <a:srcRect t="4425" r="44643"/>
            <a:stretch>
              <a:fillRect/>
            </a:stretch>
          </p:blipFill>
          <p:spPr bwMode="auto">
            <a:xfrm>
              <a:off x="3174" y="864"/>
              <a:ext cx="2298" cy="2400"/>
            </a:xfrm>
            <a:prstGeom prst="rect">
              <a:avLst/>
            </a:prstGeom>
            <a:noFill/>
          </p:spPr>
        </p:pic>
        <p:sp>
          <p:nvSpPr>
            <p:cNvPr id="121889" name="Line 33"/>
            <p:cNvSpPr>
              <a:spLocks noChangeShapeType="1"/>
            </p:cNvSpPr>
            <p:nvPr/>
          </p:nvSpPr>
          <p:spPr bwMode="auto">
            <a:xfrm>
              <a:off x="3742" y="1872"/>
              <a:ext cx="1584" cy="0"/>
            </a:xfrm>
            <a:prstGeom prst="line">
              <a:avLst/>
            </a:prstGeom>
            <a:noFill/>
            <a:ln w="9525">
              <a:solidFill>
                <a:schemeClr val="tx1"/>
              </a:solidFill>
              <a:round/>
              <a:headEnd/>
              <a:tailEnd/>
            </a:ln>
            <a:effectLst/>
          </p:spPr>
          <p:txBody>
            <a:bodyPr/>
            <a:lstStyle/>
            <a:p>
              <a:endParaRPr lang="en-US"/>
            </a:p>
          </p:txBody>
        </p:sp>
        <p:sp>
          <p:nvSpPr>
            <p:cNvPr id="121874" name="Rectangle 18"/>
            <p:cNvSpPr>
              <a:spLocks noChangeArrowheads="1"/>
            </p:cNvSpPr>
            <p:nvPr/>
          </p:nvSpPr>
          <p:spPr bwMode="auto">
            <a:xfrm>
              <a:off x="4798" y="936"/>
              <a:ext cx="480" cy="312"/>
            </a:xfrm>
            <a:prstGeom prst="rect">
              <a:avLst/>
            </a:prstGeom>
            <a:solidFill>
              <a:schemeClr val="bg1"/>
            </a:solidFill>
            <a:ln w="9525">
              <a:noFill/>
              <a:miter lim="800000"/>
              <a:headEnd/>
              <a:tailEnd/>
            </a:ln>
            <a:effectLst/>
          </p:spPr>
          <p:txBody>
            <a:bodyPr wrap="none" anchor="ctr"/>
            <a:lstStyle/>
            <a:p>
              <a:endParaRPr lang="en-US"/>
            </a:p>
          </p:txBody>
        </p:sp>
        <p:sp>
          <p:nvSpPr>
            <p:cNvPr id="121875" name="Text Box 19"/>
            <p:cNvSpPr txBox="1">
              <a:spLocks noChangeArrowheads="1"/>
            </p:cNvSpPr>
            <p:nvPr/>
          </p:nvSpPr>
          <p:spPr bwMode="auto">
            <a:xfrm>
              <a:off x="4623" y="958"/>
              <a:ext cx="664" cy="391"/>
            </a:xfrm>
            <a:prstGeom prst="rect">
              <a:avLst/>
            </a:prstGeom>
            <a:noFill/>
            <a:ln w="9525">
              <a:noFill/>
              <a:miter lim="800000"/>
              <a:headEnd/>
              <a:tailEnd/>
            </a:ln>
            <a:effectLst/>
          </p:spPr>
          <p:txBody>
            <a:bodyPr wrap="none">
              <a:spAutoFit/>
            </a:bodyPr>
            <a:lstStyle/>
            <a:p>
              <a:pPr algn="l"/>
              <a:r>
                <a:rPr lang="en-US" sz="1600" b="1" dirty="0">
                  <a:solidFill>
                    <a:srgbClr val="FF0000"/>
                  </a:solidFill>
                  <a:latin typeface="Arial" pitchFamily="34" charset="0"/>
                  <a:cs typeface="Arial" pitchFamily="34" charset="0"/>
                </a:rPr>
                <a:t>CLAS</a:t>
              </a:r>
            </a:p>
            <a:p>
              <a:pPr algn="l"/>
              <a:r>
                <a:rPr lang="en-US" sz="1600" b="1" dirty="0">
                  <a:solidFill>
                    <a:srgbClr val="FF0000"/>
                  </a:solidFill>
                  <a:latin typeface="Arial" pitchFamily="34" charset="0"/>
                  <a:cs typeface="Arial" pitchFamily="34" charset="0"/>
                </a:rPr>
                <a:t>4.3 </a:t>
              </a:r>
              <a:r>
                <a:rPr lang="en-US" sz="1600" b="1" dirty="0" err="1">
                  <a:solidFill>
                    <a:srgbClr val="FF0000"/>
                  </a:solidFill>
                  <a:latin typeface="Arial" pitchFamily="34" charset="0"/>
                  <a:cs typeface="Arial" pitchFamily="34" charset="0"/>
                </a:rPr>
                <a:t>GeV</a:t>
              </a:r>
              <a:r>
                <a:rPr lang="en-US" sz="1400" dirty="0">
                  <a:solidFill>
                    <a:srgbClr val="FF0000"/>
                  </a:solidFill>
                  <a:latin typeface="Arial" pitchFamily="34" charset="0"/>
                  <a:cs typeface="Arial" pitchFamily="34" charset="0"/>
                </a:rPr>
                <a:t> </a:t>
              </a:r>
            </a:p>
          </p:txBody>
        </p:sp>
        <p:sp>
          <p:nvSpPr>
            <p:cNvPr id="121897" name="Line 41"/>
            <p:cNvSpPr>
              <a:spLocks noChangeShapeType="1"/>
            </p:cNvSpPr>
            <p:nvPr/>
          </p:nvSpPr>
          <p:spPr bwMode="auto">
            <a:xfrm>
              <a:off x="4452" y="742"/>
              <a:ext cx="181" cy="2"/>
            </a:xfrm>
            <a:prstGeom prst="line">
              <a:avLst/>
            </a:prstGeom>
            <a:noFill/>
            <a:ln w="28575">
              <a:solidFill>
                <a:schemeClr val="tx1"/>
              </a:solidFill>
              <a:round/>
              <a:headEnd/>
              <a:tailEnd type="arrow" w="med" len="med"/>
            </a:ln>
            <a:effectLst/>
          </p:spPr>
          <p:txBody>
            <a:bodyPr/>
            <a:lstStyle/>
            <a:p>
              <a:endParaRPr lang="en-US"/>
            </a:p>
          </p:txBody>
        </p:sp>
      </p:grpSp>
      <p:sp>
        <p:nvSpPr>
          <p:cNvPr id="121898" name="Text Box 42"/>
          <p:cNvSpPr txBox="1">
            <a:spLocks noChangeArrowheads="1"/>
          </p:cNvSpPr>
          <p:nvPr/>
        </p:nvSpPr>
        <p:spPr bwMode="auto">
          <a:xfrm>
            <a:off x="4284675" y="875916"/>
            <a:ext cx="755335" cy="400110"/>
          </a:xfrm>
          <a:prstGeom prst="rect">
            <a:avLst/>
          </a:prstGeom>
          <a:noFill/>
          <a:ln w="9525">
            <a:solidFill>
              <a:srgbClr val="FF0000"/>
            </a:solidFill>
            <a:miter lim="800000"/>
            <a:headEnd/>
            <a:tailEnd/>
          </a:ln>
          <a:effectLst/>
        </p:spPr>
        <p:txBody>
          <a:bodyPr wrap="none">
            <a:spAutoFit/>
          </a:bodyPr>
          <a:lstStyle/>
          <a:p>
            <a:r>
              <a:rPr lang="en-US" sz="2000" b="1" dirty="0">
                <a:solidFill>
                  <a:srgbClr val="FF0000"/>
                </a:solidFill>
                <a:latin typeface="Arial" pitchFamily="34" charset="0"/>
                <a:cs typeface="Arial" pitchFamily="34" charset="0"/>
              </a:rPr>
              <a:t>2001</a:t>
            </a:r>
          </a:p>
        </p:txBody>
      </p:sp>
      <p:grpSp>
        <p:nvGrpSpPr>
          <p:cNvPr id="3" name="Group 53"/>
          <p:cNvGrpSpPr>
            <a:grpSpLocks/>
          </p:cNvGrpSpPr>
          <p:nvPr/>
        </p:nvGrpSpPr>
        <p:grpSpPr bwMode="auto">
          <a:xfrm>
            <a:off x="383265" y="1439333"/>
            <a:ext cx="3636476" cy="3159827"/>
            <a:chOff x="384" y="912"/>
            <a:chExt cx="2466" cy="2352"/>
          </a:xfrm>
        </p:grpSpPr>
        <p:sp>
          <p:nvSpPr>
            <p:cNvPr id="121906" name="Rectangle 50"/>
            <p:cNvSpPr>
              <a:spLocks noChangeArrowheads="1"/>
            </p:cNvSpPr>
            <p:nvPr/>
          </p:nvSpPr>
          <p:spPr bwMode="auto">
            <a:xfrm>
              <a:off x="384" y="2736"/>
              <a:ext cx="2400" cy="528"/>
            </a:xfrm>
            <a:prstGeom prst="rect">
              <a:avLst/>
            </a:prstGeom>
            <a:solidFill>
              <a:schemeClr val="bg1"/>
            </a:solidFill>
            <a:ln w="9525">
              <a:noFill/>
              <a:miter lim="800000"/>
              <a:headEnd/>
              <a:tailEnd/>
            </a:ln>
            <a:effectLst/>
          </p:spPr>
          <p:txBody>
            <a:bodyPr wrap="none" anchor="ctr"/>
            <a:lstStyle/>
            <a:p>
              <a:r>
                <a:rPr lang="en-US" sz="1800" b="1">
                  <a:latin typeface="Arial" charset="0"/>
                </a:rPr>
                <a:t>0</a:t>
              </a:r>
            </a:p>
          </p:txBody>
        </p:sp>
        <p:pic>
          <p:nvPicPr>
            <p:cNvPr id="121899" name="Picture 43" descr="ssahermes"/>
            <p:cNvPicPr>
              <a:picLocks noChangeAspect="1" noChangeArrowheads="1"/>
            </p:cNvPicPr>
            <p:nvPr/>
          </p:nvPicPr>
          <p:blipFill>
            <a:blip r:embed="rId3" cstate="print"/>
            <a:srcRect t="4001" b="15674"/>
            <a:stretch>
              <a:fillRect/>
            </a:stretch>
          </p:blipFill>
          <p:spPr bwMode="auto">
            <a:xfrm>
              <a:off x="384" y="912"/>
              <a:ext cx="2400" cy="1968"/>
            </a:xfrm>
            <a:prstGeom prst="rect">
              <a:avLst/>
            </a:prstGeom>
            <a:noFill/>
          </p:spPr>
        </p:pic>
        <p:sp>
          <p:nvSpPr>
            <p:cNvPr id="121870" name="Text Box 14"/>
            <p:cNvSpPr txBox="1">
              <a:spLocks noChangeArrowheads="1"/>
            </p:cNvSpPr>
            <p:nvPr/>
          </p:nvSpPr>
          <p:spPr bwMode="auto">
            <a:xfrm>
              <a:off x="1852" y="1017"/>
              <a:ext cx="866" cy="435"/>
            </a:xfrm>
            <a:prstGeom prst="rect">
              <a:avLst/>
            </a:prstGeom>
            <a:noFill/>
            <a:ln w="9525">
              <a:noFill/>
              <a:miter lim="800000"/>
              <a:headEnd/>
              <a:tailEnd/>
            </a:ln>
            <a:effectLst/>
          </p:spPr>
          <p:txBody>
            <a:bodyPr wrap="square">
              <a:spAutoFit/>
            </a:bodyPr>
            <a:lstStyle/>
            <a:p>
              <a:pPr algn="l"/>
              <a:r>
                <a:rPr lang="en-US" sz="1600" b="1" dirty="0">
                  <a:solidFill>
                    <a:srgbClr val="FF0000"/>
                  </a:solidFill>
                  <a:latin typeface="Arial" pitchFamily="34" charset="0"/>
                  <a:cs typeface="Arial" pitchFamily="34" charset="0"/>
                </a:rPr>
                <a:t>HERMES</a:t>
              </a:r>
            </a:p>
            <a:p>
              <a:pPr algn="l"/>
              <a:r>
                <a:rPr lang="en-US" sz="1600" b="1" dirty="0">
                  <a:solidFill>
                    <a:srgbClr val="FF0000"/>
                  </a:solidFill>
                  <a:latin typeface="Arial" pitchFamily="34" charset="0"/>
                  <a:cs typeface="Arial" pitchFamily="34" charset="0"/>
                </a:rPr>
                <a:t>27 </a:t>
              </a:r>
              <a:r>
                <a:rPr lang="en-US" sz="1600" b="1" dirty="0" err="1">
                  <a:solidFill>
                    <a:srgbClr val="FF0000"/>
                  </a:solidFill>
                  <a:latin typeface="Arial" pitchFamily="34" charset="0"/>
                  <a:cs typeface="Arial" pitchFamily="34" charset="0"/>
                </a:rPr>
                <a:t>GeV</a:t>
              </a:r>
              <a:endParaRPr lang="en-US" sz="1600" b="1" dirty="0">
                <a:solidFill>
                  <a:srgbClr val="FF0000"/>
                </a:solidFill>
                <a:latin typeface="Arial" pitchFamily="34" charset="0"/>
                <a:cs typeface="Arial" pitchFamily="34" charset="0"/>
              </a:endParaRPr>
            </a:p>
          </p:txBody>
        </p:sp>
        <p:sp>
          <p:nvSpPr>
            <p:cNvPr id="121900" name="Line 44"/>
            <p:cNvSpPr>
              <a:spLocks noChangeShapeType="1"/>
            </p:cNvSpPr>
            <p:nvPr/>
          </p:nvSpPr>
          <p:spPr bwMode="auto">
            <a:xfrm>
              <a:off x="816" y="1920"/>
              <a:ext cx="0" cy="0"/>
            </a:xfrm>
            <a:prstGeom prst="line">
              <a:avLst/>
            </a:prstGeom>
            <a:noFill/>
            <a:ln w="9525">
              <a:solidFill>
                <a:schemeClr val="tx1"/>
              </a:solidFill>
              <a:round/>
              <a:headEnd/>
              <a:tailEnd/>
            </a:ln>
            <a:effectLst/>
          </p:spPr>
          <p:txBody>
            <a:bodyPr/>
            <a:lstStyle/>
            <a:p>
              <a:endParaRPr lang="en-US"/>
            </a:p>
          </p:txBody>
        </p:sp>
        <p:sp>
          <p:nvSpPr>
            <p:cNvPr id="121901" name="Line 45"/>
            <p:cNvSpPr>
              <a:spLocks noChangeShapeType="1"/>
            </p:cNvSpPr>
            <p:nvPr/>
          </p:nvSpPr>
          <p:spPr bwMode="auto">
            <a:xfrm>
              <a:off x="816" y="1920"/>
              <a:ext cx="1968" cy="0"/>
            </a:xfrm>
            <a:prstGeom prst="line">
              <a:avLst/>
            </a:prstGeom>
            <a:noFill/>
            <a:ln w="9525">
              <a:solidFill>
                <a:schemeClr val="tx1"/>
              </a:solidFill>
              <a:round/>
              <a:headEnd/>
              <a:tailEnd/>
            </a:ln>
            <a:effectLst/>
          </p:spPr>
          <p:txBody>
            <a:bodyPr/>
            <a:lstStyle/>
            <a:p>
              <a:endParaRPr lang="en-US"/>
            </a:p>
          </p:txBody>
        </p:sp>
        <p:sp>
          <p:nvSpPr>
            <p:cNvPr id="121904" name="Text Box 48"/>
            <p:cNvSpPr txBox="1">
              <a:spLocks noChangeArrowheads="1"/>
            </p:cNvSpPr>
            <p:nvPr/>
          </p:nvSpPr>
          <p:spPr bwMode="auto">
            <a:xfrm>
              <a:off x="596" y="2880"/>
              <a:ext cx="614" cy="275"/>
            </a:xfrm>
            <a:prstGeom prst="rect">
              <a:avLst/>
            </a:prstGeom>
            <a:noFill/>
            <a:ln w="9525">
              <a:noFill/>
              <a:miter lim="800000"/>
              <a:headEnd/>
              <a:tailEnd/>
            </a:ln>
            <a:effectLst/>
          </p:spPr>
          <p:txBody>
            <a:bodyPr wrap="square">
              <a:spAutoFit/>
            </a:bodyPr>
            <a:lstStyle/>
            <a:p>
              <a:r>
                <a:rPr lang="en-US" sz="1800" b="1" dirty="0">
                  <a:latin typeface="Arial" charset="0"/>
                </a:rPr>
                <a:t>-180</a:t>
              </a:r>
            </a:p>
          </p:txBody>
        </p:sp>
        <p:sp>
          <p:nvSpPr>
            <p:cNvPr id="121905" name="Text Box 49"/>
            <p:cNvSpPr txBox="1">
              <a:spLocks noChangeArrowheads="1"/>
            </p:cNvSpPr>
            <p:nvPr/>
          </p:nvSpPr>
          <p:spPr bwMode="auto">
            <a:xfrm>
              <a:off x="2290" y="2880"/>
              <a:ext cx="560" cy="275"/>
            </a:xfrm>
            <a:prstGeom prst="rect">
              <a:avLst/>
            </a:prstGeom>
            <a:noFill/>
            <a:ln w="9525">
              <a:noFill/>
              <a:miter lim="800000"/>
              <a:headEnd/>
              <a:tailEnd/>
            </a:ln>
            <a:effectLst/>
          </p:spPr>
          <p:txBody>
            <a:bodyPr wrap="square">
              <a:spAutoFit/>
            </a:bodyPr>
            <a:lstStyle/>
            <a:p>
              <a:r>
                <a:rPr lang="en-US" sz="1800" b="1" dirty="0">
                  <a:latin typeface="Arial" charset="0"/>
                </a:rPr>
                <a:t>+180</a:t>
              </a:r>
            </a:p>
          </p:txBody>
        </p:sp>
        <p:sp>
          <p:nvSpPr>
            <p:cNvPr id="121908" name="Text Box 52"/>
            <p:cNvSpPr txBox="1">
              <a:spLocks noChangeArrowheads="1"/>
            </p:cNvSpPr>
            <p:nvPr/>
          </p:nvSpPr>
          <p:spPr bwMode="auto">
            <a:xfrm>
              <a:off x="1659" y="2928"/>
              <a:ext cx="681" cy="275"/>
            </a:xfrm>
            <a:prstGeom prst="rect">
              <a:avLst/>
            </a:prstGeom>
            <a:noFill/>
            <a:ln w="9525">
              <a:noFill/>
              <a:miter lim="800000"/>
              <a:headEnd/>
              <a:tailEnd/>
            </a:ln>
            <a:effectLst/>
          </p:spPr>
          <p:txBody>
            <a:bodyPr wrap="square">
              <a:spAutoFit/>
            </a:bodyPr>
            <a:lstStyle/>
            <a:p>
              <a:r>
                <a:rPr lang="en-US" sz="1800" b="1" dirty="0" err="1">
                  <a:latin typeface="Symbol" pitchFamily="18" charset="2"/>
                </a:rPr>
                <a:t>f</a:t>
              </a:r>
              <a:r>
                <a:rPr lang="en-US" sz="1800" b="1" dirty="0" err="1">
                  <a:latin typeface="Arial" charset="0"/>
                </a:rPr>
                <a:t>(</a:t>
              </a:r>
              <a:r>
                <a:rPr lang="en-US" sz="1800" dirty="0" err="1">
                  <a:latin typeface="Arial" charset="0"/>
                </a:rPr>
                <a:t>deg</a:t>
              </a:r>
              <a:r>
                <a:rPr lang="en-US" sz="1800" dirty="0">
                  <a:latin typeface="Arial" charset="0"/>
                </a:rPr>
                <a:t>)</a:t>
              </a:r>
            </a:p>
          </p:txBody>
        </p:sp>
      </p:grpSp>
      <p:sp>
        <p:nvSpPr>
          <p:cNvPr id="121913" name="Text Box 57"/>
          <p:cNvSpPr txBox="1">
            <a:spLocks noChangeArrowheads="1"/>
          </p:cNvSpPr>
          <p:nvPr/>
        </p:nvSpPr>
        <p:spPr bwMode="auto">
          <a:xfrm>
            <a:off x="1216575" y="3507244"/>
            <a:ext cx="1522412" cy="366713"/>
          </a:xfrm>
          <a:prstGeom prst="rect">
            <a:avLst/>
          </a:prstGeom>
          <a:noFill/>
          <a:ln w="9525">
            <a:noFill/>
            <a:miter lim="800000"/>
            <a:headEnd/>
            <a:tailEnd/>
          </a:ln>
          <a:effectLst/>
        </p:spPr>
        <p:txBody>
          <a:bodyPr wrap="none">
            <a:spAutoFit/>
          </a:bodyPr>
          <a:lstStyle/>
          <a:p>
            <a:r>
              <a:rPr lang="en-US" sz="1800" dirty="0">
                <a:latin typeface="Arial" pitchFamily="34" charset="0"/>
                <a:cs typeface="Arial" pitchFamily="34" charset="0"/>
              </a:rPr>
              <a:t>Q</a:t>
            </a:r>
            <a:r>
              <a:rPr lang="en-US" sz="1800" baseline="30000" dirty="0">
                <a:latin typeface="Arial" pitchFamily="34" charset="0"/>
                <a:cs typeface="Arial" pitchFamily="34" charset="0"/>
              </a:rPr>
              <a:t>2</a:t>
            </a:r>
            <a:r>
              <a:rPr lang="en-US" sz="1800" dirty="0">
                <a:latin typeface="Arial" pitchFamily="34" charset="0"/>
                <a:cs typeface="Arial" pitchFamily="34" charset="0"/>
              </a:rPr>
              <a:t>=2.5 GeV</a:t>
            </a:r>
            <a:r>
              <a:rPr lang="en-US" sz="1800" baseline="30000" dirty="0">
                <a:latin typeface="Arial" pitchFamily="34" charset="0"/>
                <a:cs typeface="Arial" pitchFamily="34" charset="0"/>
              </a:rPr>
              <a:t>2</a:t>
            </a:r>
          </a:p>
        </p:txBody>
      </p:sp>
      <p:sp>
        <p:nvSpPr>
          <p:cNvPr id="121914" name="Text Box 58"/>
          <p:cNvSpPr txBox="1">
            <a:spLocks noChangeArrowheads="1"/>
          </p:cNvSpPr>
          <p:nvPr/>
        </p:nvSpPr>
        <p:spPr bwMode="auto">
          <a:xfrm>
            <a:off x="5948021" y="3810000"/>
            <a:ext cx="1515159" cy="369332"/>
          </a:xfrm>
          <a:prstGeom prst="rect">
            <a:avLst/>
          </a:prstGeom>
          <a:noFill/>
          <a:ln w="9525">
            <a:noFill/>
            <a:miter lim="800000"/>
            <a:headEnd/>
            <a:tailEnd/>
          </a:ln>
          <a:effectLst/>
        </p:spPr>
        <p:txBody>
          <a:bodyPr wrap="none">
            <a:spAutoFit/>
          </a:bodyPr>
          <a:lstStyle/>
          <a:p>
            <a:r>
              <a:rPr lang="en-US" sz="1800" dirty="0">
                <a:latin typeface="Arial" pitchFamily="34" charset="0"/>
                <a:cs typeface="Arial" pitchFamily="34" charset="0"/>
              </a:rPr>
              <a:t>Q</a:t>
            </a:r>
            <a:r>
              <a:rPr lang="en-US" sz="1800" baseline="30000" dirty="0">
                <a:latin typeface="Arial" pitchFamily="34" charset="0"/>
                <a:cs typeface="Arial" pitchFamily="34" charset="0"/>
              </a:rPr>
              <a:t>2</a:t>
            </a:r>
            <a:r>
              <a:rPr lang="en-US" sz="1800" dirty="0">
                <a:latin typeface="Arial" pitchFamily="34" charset="0"/>
                <a:cs typeface="Arial" pitchFamily="34" charset="0"/>
              </a:rPr>
              <a:t>=1.5 GeV</a:t>
            </a:r>
            <a:r>
              <a:rPr lang="en-US" sz="1800" baseline="30000" dirty="0">
                <a:latin typeface="Arial" pitchFamily="34" charset="0"/>
                <a:cs typeface="Arial" pitchFamily="34" charset="0"/>
              </a:rPr>
              <a:t>2</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1|18."/>
</p:tagLst>
</file>

<file path=ppt/tags/tag2.xml><?xml version="1.0" encoding="utf-8"?>
<p:tagLst xmlns:a="http://schemas.openxmlformats.org/drawingml/2006/main" xmlns:r="http://schemas.openxmlformats.org/officeDocument/2006/relationships" xmlns:p="http://schemas.openxmlformats.org/presentationml/2006/main">
  <p:tag name="TIMING" val="|59.7"/>
</p:tagLst>
</file>

<file path=ppt/tags/tag3.xml><?xml version="1.0" encoding="utf-8"?>
<p:tagLst xmlns:a="http://schemas.openxmlformats.org/drawingml/2006/main" xmlns:r="http://schemas.openxmlformats.org/officeDocument/2006/relationships" xmlns:p="http://schemas.openxmlformats.org/presentationml/2006/main">
  <p:tag name="TIMING" val="|6.9|48.3|22.1"/>
</p:tagLst>
</file>

<file path=ppt/tags/tag4.xml><?xml version="1.0" encoding="utf-8"?>
<p:tagLst xmlns:a="http://schemas.openxmlformats.org/drawingml/2006/main" xmlns:r="http://schemas.openxmlformats.org/officeDocument/2006/relationships" xmlns:p="http://schemas.openxmlformats.org/presentationml/2006/main">
  <p:tag name="TIMING" val="|6.9|48.3|22.1"/>
</p:tagLst>
</file>

<file path=ppt/tags/tag5.xml><?xml version="1.0" encoding="utf-8"?>
<p:tagLst xmlns:a="http://schemas.openxmlformats.org/drawingml/2006/main" xmlns:r="http://schemas.openxmlformats.org/officeDocument/2006/relationships" xmlns:p="http://schemas.openxmlformats.org/presentationml/2006/main">
  <p:tag name="TIMING" val="|68.4"/>
</p:tagLst>
</file>

<file path=ppt/tags/tag6.xml><?xml version="1.0" encoding="utf-8"?>
<p:tagLst xmlns:a="http://schemas.openxmlformats.org/drawingml/2006/main" xmlns:r="http://schemas.openxmlformats.org/officeDocument/2006/relationships" xmlns:p="http://schemas.openxmlformats.org/presentationml/2006/main">
  <p:tag name="TIMING" val="|4.1|10.6|10.4|9.|18.4"/>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19855</TotalTime>
  <Pages>1</Pages>
  <Words>2847</Words>
  <Application>Microsoft Office PowerPoint</Application>
  <PresentationFormat>Letter Paper (8.5x11 in)</PresentationFormat>
  <Paragraphs>627</Paragraphs>
  <Slides>33</Slides>
  <Notes>19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33</vt:i4>
      </vt:variant>
    </vt:vector>
  </HeadingPairs>
  <TitlesOfParts>
    <vt:vector size="38" baseType="lpstr">
      <vt:lpstr>Custom Design</vt:lpstr>
      <vt:lpstr>1_Custom Design</vt:lpstr>
      <vt:lpstr>Default Design</vt:lpstr>
      <vt:lpstr>2_Custom Design</vt:lpstr>
      <vt:lpstr>Equation</vt:lpstr>
      <vt:lpstr>Slide 1</vt:lpstr>
      <vt:lpstr>Slide 2</vt:lpstr>
      <vt:lpstr>Slide 3</vt:lpstr>
      <vt:lpstr>Slide 4</vt:lpstr>
      <vt:lpstr>Physical content of GPD E &amp; H </vt:lpstr>
      <vt:lpstr>Slide 6</vt:lpstr>
      <vt:lpstr>Slide 7</vt:lpstr>
      <vt:lpstr>Slide 8</vt:lpstr>
      <vt:lpstr>Slide 9</vt:lpstr>
      <vt:lpstr>Slide 10</vt:lpstr>
      <vt:lpstr>Slide 11</vt:lpstr>
      <vt:lpstr>Slide 12</vt:lpstr>
      <vt:lpstr>Results of the CLAS E1-DVCS experiment</vt:lpstr>
      <vt:lpstr>Slide 14</vt:lpstr>
      <vt:lpstr>Extractions of GPDs from full expansion</vt:lpstr>
      <vt:lpstr> CLAS12 - DVCS – Dedicated longitudinally polarized target experiment</vt:lpstr>
      <vt:lpstr>CLAS12 - DVCS with transversely polarized target</vt:lpstr>
      <vt:lpstr>Slide 18</vt:lpstr>
      <vt:lpstr>Slide 19</vt:lpstr>
      <vt:lpstr>Slide 20</vt:lpstr>
      <vt:lpstr>Slide 21</vt:lpstr>
      <vt:lpstr>Slide 22</vt:lpstr>
      <vt:lpstr>Slide 23</vt:lpstr>
      <vt:lpstr>Slide 24</vt:lpstr>
      <vt:lpstr>Slide 25</vt:lpstr>
      <vt:lpstr>Slide 26</vt:lpstr>
      <vt:lpstr>CLAS12</vt:lpstr>
      <vt:lpstr>CLAS12 in construction - examples</vt:lpstr>
      <vt:lpstr>CLAS12 Under Construction - Examples</vt:lpstr>
      <vt:lpstr>12 GeV Upgrade Project Schedule</vt:lpstr>
      <vt:lpstr>Slide 31</vt:lpstr>
      <vt:lpstr>Slide 32</vt:lpstr>
      <vt:lpstr>CLAS12 - Institutions</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Presentation Name Here]</dc:title>
  <dc:subject>BESAC</dc:subject>
  <dc:creator>Julie J. Oyer</dc:creator>
  <cp:keywords>Presentation Generic</cp:keywords>
  <dc:description/>
  <cp:lastModifiedBy>confacct</cp:lastModifiedBy>
  <cp:revision>1604</cp:revision>
  <cp:lastPrinted>2000-12-01T16:23:09Z</cp:lastPrinted>
  <dcterms:created xsi:type="dcterms:W3CDTF">2011-06-06T01:19:21Z</dcterms:created>
  <dcterms:modified xsi:type="dcterms:W3CDTF">2011-06-06T17:19:59Z</dcterms:modified>
</cp:coreProperties>
</file>