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51" r:id="rId3"/>
    <p:sldId id="392" r:id="rId4"/>
    <p:sldId id="396" r:id="rId5"/>
    <p:sldId id="397" r:id="rId6"/>
    <p:sldId id="398" r:id="rId7"/>
    <p:sldId id="440" r:id="rId8"/>
    <p:sldId id="395" r:id="rId9"/>
    <p:sldId id="442" r:id="rId10"/>
    <p:sldId id="409" r:id="rId11"/>
    <p:sldId id="410" r:id="rId12"/>
    <p:sldId id="411" r:id="rId13"/>
    <p:sldId id="412" r:id="rId14"/>
    <p:sldId id="443" r:id="rId15"/>
    <p:sldId id="444" r:id="rId16"/>
    <p:sldId id="414" r:id="rId17"/>
    <p:sldId id="415" r:id="rId18"/>
    <p:sldId id="416" r:id="rId19"/>
    <p:sldId id="401" r:id="rId20"/>
    <p:sldId id="407" r:id="rId21"/>
    <p:sldId id="394" r:id="rId22"/>
    <p:sldId id="353" r:id="rId23"/>
    <p:sldId id="420" r:id="rId24"/>
    <p:sldId id="421" r:id="rId25"/>
    <p:sldId id="422" r:id="rId26"/>
    <p:sldId id="354" r:id="rId27"/>
    <p:sldId id="426" r:id="rId28"/>
    <p:sldId id="355" r:id="rId29"/>
    <p:sldId id="356" r:id="rId30"/>
    <p:sldId id="357" r:id="rId31"/>
    <p:sldId id="445" r:id="rId32"/>
    <p:sldId id="446" r:id="rId33"/>
    <p:sldId id="448" r:id="rId34"/>
    <p:sldId id="447" r:id="rId35"/>
    <p:sldId id="449" r:id="rId36"/>
    <p:sldId id="358" r:id="rId37"/>
    <p:sldId id="435" r:id="rId38"/>
    <p:sldId id="359" r:id="rId39"/>
    <p:sldId id="360" r:id="rId40"/>
    <p:sldId id="436" r:id="rId41"/>
    <p:sldId id="437" r:id="rId42"/>
    <p:sldId id="438" r:id="rId43"/>
    <p:sldId id="450" r:id="rId44"/>
    <p:sldId id="361" r:id="rId45"/>
    <p:sldId id="373" r:id="rId46"/>
    <p:sldId id="374" r:id="rId47"/>
    <p:sldId id="362" r:id="rId48"/>
    <p:sldId id="363" r:id="rId49"/>
    <p:sldId id="364" r:id="rId50"/>
    <p:sldId id="375" r:id="rId51"/>
    <p:sldId id="376" r:id="rId52"/>
    <p:sldId id="377" r:id="rId53"/>
    <p:sldId id="378" r:id="rId54"/>
    <p:sldId id="379" r:id="rId55"/>
    <p:sldId id="366" r:id="rId56"/>
    <p:sldId id="380" r:id="rId57"/>
    <p:sldId id="367" r:id="rId58"/>
    <p:sldId id="368" r:id="rId59"/>
    <p:sldId id="370" r:id="rId60"/>
    <p:sldId id="371" r:id="rId61"/>
    <p:sldId id="425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40"/>
    <a:srgbClr val="00FFFF"/>
    <a:srgbClr val="0000CC"/>
    <a:srgbClr val="0000FF"/>
    <a:srgbClr val="00688B"/>
    <a:srgbClr val="008080"/>
    <a:srgbClr val="0080FF"/>
    <a:srgbClr val="004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83" autoAdjust="0"/>
  </p:normalViewPr>
  <p:slideViewPr>
    <p:cSldViewPr snapToGrid="0" snapToObjects="1">
      <p:cViewPr>
        <p:scale>
          <a:sx n="89" d="100"/>
          <a:sy n="89" d="100"/>
        </p:scale>
        <p:origin x="-1008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1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4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4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9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690F-F472-7047-B37E-91EA80824B67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Relationship Id="rId3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84.png"/><Relationship Id="rId10" Type="http://schemas.openxmlformats.org/officeDocument/2006/relationships/image" Target="../media/image8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auphy.tau.ac.il/eip" TargetMode="External"/><Relationship Id="rId4" Type="http://schemas.openxmlformats.org/officeDocument/2006/relationships/image" Target="../media/image94.jpg"/><Relationship Id="rId5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5" Type="http://schemas.openxmlformats.org/officeDocument/2006/relationships/image" Target="../media/image100.emf"/><Relationship Id="rId6" Type="http://schemas.openxmlformats.org/officeDocument/2006/relationships/image" Target="../media/image101.emf"/><Relationship Id="rId7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7" Type="http://schemas.openxmlformats.org/officeDocument/2006/relationships/image" Target="../media/image112.emf"/><Relationship Id="rId8" Type="http://schemas.openxmlformats.org/officeDocument/2006/relationships/image" Target="../media/image113.emf"/><Relationship Id="rId9" Type="http://schemas.openxmlformats.org/officeDocument/2006/relationships/image" Target="../media/image114.emf"/><Relationship Id="rId10" Type="http://schemas.openxmlformats.org/officeDocument/2006/relationships/image" Target="../media/image1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5" Type="http://schemas.openxmlformats.org/officeDocument/2006/relationships/image" Target="../media/image119.emf"/><Relationship Id="rId6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4" Type="http://schemas.openxmlformats.org/officeDocument/2006/relationships/image" Target="../media/image12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4" Type="http://schemas.openxmlformats.org/officeDocument/2006/relationships/image" Target="../media/image123.emf"/><Relationship Id="rId5" Type="http://schemas.openxmlformats.org/officeDocument/2006/relationships/image" Target="../media/image111.emf"/><Relationship Id="rId6" Type="http://schemas.openxmlformats.org/officeDocument/2006/relationships/image" Target="../media/image126.emf"/><Relationship Id="rId7" Type="http://schemas.openxmlformats.org/officeDocument/2006/relationships/image" Target="../media/image127.emf"/><Relationship Id="rId8" Type="http://schemas.openxmlformats.org/officeDocument/2006/relationships/image" Target="../media/image128.emf"/><Relationship Id="rId9" Type="http://schemas.openxmlformats.org/officeDocument/2006/relationships/image" Target="../media/image1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4" Type="http://schemas.openxmlformats.org/officeDocument/2006/relationships/image" Target="../media/image123.emf"/><Relationship Id="rId5" Type="http://schemas.openxmlformats.org/officeDocument/2006/relationships/image" Target="../media/image111.emf"/><Relationship Id="rId6" Type="http://schemas.openxmlformats.org/officeDocument/2006/relationships/image" Target="../media/image126.emf"/><Relationship Id="rId7" Type="http://schemas.openxmlformats.org/officeDocument/2006/relationships/image" Target="../media/image127.emf"/><Relationship Id="rId8" Type="http://schemas.openxmlformats.org/officeDocument/2006/relationships/image" Target="../media/image128.emf"/><Relationship Id="rId9" Type="http://schemas.openxmlformats.org/officeDocument/2006/relationships/image" Target="../media/image13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4" Type="http://schemas.openxmlformats.org/officeDocument/2006/relationships/image" Target="../media/image132.emf"/><Relationship Id="rId5" Type="http://schemas.openxmlformats.org/officeDocument/2006/relationships/image" Target="../media/image13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4" Type="http://schemas.openxmlformats.org/officeDocument/2006/relationships/image" Target="../media/image135.emf"/><Relationship Id="rId5" Type="http://schemas.openxmlformats.org/officeDocument/2006/relationships/image" Target="../media/image136.emf"/><Relationship Id="rId6" Type="http://schemas.openxmlformats.org/officeDocument/2006/relationships/image" Target="../media/image137.emf"/><Relationship Id="rId7" Type="http://schemas.openxmlformats.org/officeDocument/2006/relationships/image" Target="../media/image133.emf"/><Relationship Id="rId8" Type="http://schemas.openxmlformats.org/officeDocument/2006/relationships/image" Target="../media/image13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4" Type="http://schemas.openxmlformats.org/officeDocument/2006/relationships/image" Target="../media/image1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4" Type="http://schemas.openxmlformats.org/officeDocument/2006/relationships/image" Target="../media/image105.emf"/><Relationship Id="rId5" Type="http://schemas.openxmlformats.org/officeDocument/2006/relationships/image" Target="../media/image14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44.emf"/><Relationship Id="rId5" Type="http://schemas.openxmlformats.org/officeDocument/2006/relationships/image" Target="../media/image145.emf"/><Relationship Id="rId6" Type="http://schemas.openxmlformats.org/officeDocument/2006/relationships/image" Target="../media/image146.emf"/><Relationship Id="rId7" Type="http://schemas.openxmlformats.org/officeDocument/2006/relationships/image" Target="../media/image14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4" Type="http://schemas.openxmlformats.org/officeDocument/2006/relationships/image" Target="../media/image15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4" Type="http://schemas.openxmlformats.org/officeDocument/2006/relationships/image" Target="../media/image153.emf"/><Relationship Id="rId5" Type="http://schemas.openxmlformats.org/officeDocument/2006/relationships/image" Target="../media/image15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5.emf"/><Relationship Id="rId3" Type="http://schemas.openxmlformats.org/officeDocument/2006/relationships/image" Target="../media/image15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7.emf"/><Relationship Id="rId3" Type="http://schemas.openxmlformats.org/officeDocument/2006/relationships/image" Target="../media/image158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Relationship Id="rId3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6729" y="2288728"/>
            <a:ext cx="5017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                      Misak Sargsian</a:t>
            </a:r>
          </a:p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Florida International University, Miami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1418" y="278081"/>
            <a:ext cx="7183441" cy="1077218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Nuclear Forces at Short Distances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nd the Dynamics of Neutron Stars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55" y="3618884"/>
            <a:ext cx="1320800" cy="1254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7809" y="5950715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Marker Felt"/>
                <a:cs typeface="Marker Felt"/>
              </a:rPr>
              <a:t>  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  </a:t>
            </a:r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JLab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 Users Group Meeting  </a:t>
            </a:r>
          </a:p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 June 6-8 2011,  Newport News, V</a:t>
            </a:r>
            <a:r>
              <a:rPr lang="en-US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A</a:t>
            </a:r>
            <a:endParaRPr lang="en-US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Chalkboard"/>
              <a:cs typeface="Chalkboard"/>
            </a:endParaRPr>
          </a:p>
        </p:txBody>
      </p:sp>
      <p:pic>
        <p:nvPicPr>
          <p:cNvPr id="2" name="Picture 1" descr="ugmposter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8"/>
            <a:ext cx="1655410" cy="18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4580" y="579026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794" y="11801"/>
            <a:ext cx="8948364" cy="400110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q"/>
            </a:pPr>
            <a:r>
              <a:rPr lang="en-US" sz="2000" spc="200" dirty="0" smtClean="0">
                <a:solidFill>
                  <a:schemeClr val="bg1"/>
                </a:solidFill>
                <a:latin typeface="Marker Felt Thin"/>
              </a:rPr>
              <a:t> Method High Energy and Momentum Transfer Nuclear Reactions</a:t>
            </a:r>
            <a:endParaRPr lang="en-US" sz="2000" spc="200" dirty="0">
              <a:solidFill>
                <a:schemeClr val="bg1"/>
              </a:solidFill>
              <a:latin typeface="Marker Felt Thin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0" y="851446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67643" y="1172578"/>
            <a:ext cx="4475717" cy="135466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60400" algn="l"/>
                <a:tab pos="5473700" algn="l"/>
              </a:tabLst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I. Momenta involved in the reactions q ≈ </a:t>
            </a:r>
            <a:r>
              <a:rPr lang="en-US" sz="2400" dirty="0" err="1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</a:t>
            </a:r>
            <a:r>
              <a:rPr lang="en-US" sz="3600" baseline="-50000" dirty="0" err="1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f</a:t>
            </a:r>
            <a:r>
              <a:rPr lang="en-US" sz="3600" baseline="-50000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&gt; few </a:t>
            </a:r>
            <a:r>
              <a:rPr lang="en-US" sz="2400" dirty="0" err="1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GeV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/c.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8824" y="4224780"/>
            <a:ext cx="3492861" cy="2457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9" y="5611232"/>
            <a:ext cx="2460856" cy="7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9" y="4497664"/>
            <a:ext cx="2919795" cy="8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0"/>
          <p:cNvSpPr>
            <a:spLocks/>
          </p:cNvSpPr>
          <p:nvPr/>
        </p:nvSpPr>
        <p:spPr bwMode="auto">
          <a:xfrm>
            <a:off x="458823" y="3214400"/>
            <a:ext cx="3111500" cy="728133"/>
          </a:xfrm>
          <a:prstGeom prst="roundRect">
            <a:avLst>
              <a:gd name="adj" fmla="val 34880"/>
            </a:avLst>
          </a:prstGeom>
          <a:solidFill>
            <a:srgbClr val="FFFF00">
              <a:alpha val="9661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6616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11"/>
          <p:cNvSpPr>
            <a:spLocks/>
          </p:cNvSpPr>
          <p:nvPr/>
        </p:nvSpPr>
        <p:spPr bwMode="auto">
          <a:xfrm>
            <a:off x="458823" y="3340260"/>
            <a:ext cx="3175000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60400" algn="l"/>
              </a:tabLst>
            </a:pPr>
            <a:r>
              <a:rPr lang="en-US" sz="2400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A new small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parameters</a:t>
            </a:r>
            <a:endParaRPr lang="en-US" sz="2400" dirty="0">
              <a:solidFill>
                <a:srgbClr val="0000FF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34453" y="4497664"/>
            <a:ext cx="3958323" cy="18805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758" y="4836339"/>
            <a:ext cx="3301978" cy="1066800"/>
          </a:xfrm>
          <a:prstGeom prst="rect">
            <a:avLst/>
          </a:prstGeom>
        </p:spPr>
      </p:pic>
      <p:pic>
        <p:nvPicPr>
          <p:cNvPr id="6" name="Picture 5" descr="figure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95" y="851446"/>
            <a:ext cx="3807806" cy="30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1" y="622624"/>
            <a:ext cx="8877955" cy="14784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31" y="2456241"/>
            <a:ext cx="3082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(a)  What we want to study: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216" y="329464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(b) Framework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3792" y="2262565"/>
            <a:ext cx="597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Interaction with deeply bound nucleon, relativistic effects,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(virtual nucleon, Light Cone approximation…)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3792" y="3273980"/>
            <a:ext cx="476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Generalized </a:t>
            </a:r>
            <a:r>
              <a:rPr lang="en-US" dirty="0" err="1" smtClean="0">
                <a:solidFill>
                  <a:srgbClr val="FF0000"/>
                </a:solidFill>
              </a:rPr>
              <a:t>Eikonal</a:t>
            </a:r>
            <a:r>
              <a:rPr lang="en-US" dirty="0" smtClean="0">
                <a:solidFill>
                  <a:srgbClr val="FF0000"/>
                </a:solidFill>
              </a:rPr>
              <a:t> Approximation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616" y="4445870"/>
            <a:ext cx="144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(c) Suppress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616" y="53687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(d) Framework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6505" y="5368791"/>
            <a:ext cx="476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Generalized </a:t>
            </a:r>
            <a:r>
              <a:rPr lang="en-US" dirty="0" err="1" smtClean="0">
                <a:solidFill>
                  <a:srgbClr val="FF0000"/>
                </a:solidFill>
              </a:rPr>
              <a:t>Eikonal</a:t>
            </a:r>
            <a:r>
              <a:rPr lang="en-US" dirty="0" smtClean="0">
                <a:solidFill>
                  <a:srgbClr val="FF0000"/>
                </a:solidFill>
              </a:rPr>
              <a:t>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69901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94" y="11801"/>
            <a:ext cx="894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q"/>
            </a:pPr>
            <a:r>
              <a:rPr lang="en-US" sz="2000" spc="200" dirty="0" smtClean="0">
                <a:solidFill>
                  <a:schemeClr val="bg1"/>
                </a:solidFill>
                <a:latin typeface="Marker Felt Thin"/>
              </a:rPr>
              <a:t>Generalized </a:t>
            </a:r>
            <a:r>
              <a:rPr lang="en-US" sz="2000" spc="200" dirty="0" err="1" smtClean="0">
                <a:solidFill>
                  <a:schemeClr val="bg1"/>
                </a:solidFill>
                <a:latin typeface="Marker Felt Thin"/>
              </a:rPr>
              <a:t>Eikonal</a:t>
            </a:r>
            <a:r>
              <a:rPr lang="en-US" sz="2000" spc="200" dirty="0" smtClean="0">
                <a:solidFill>
                  <a:schemeClr val="bg1"/>
                </a:solidFill>
                <a:latin typeface="Marker Felt Thin"/>
              </a:rPr>
              <a:t> Approximation</a:t>
            </a:r>
            <a:endParaRPr lang="en-US" sz="2000" spc="200" dirty="0">
              <a:solidFill>
                <a:schemeClr val="bg1"/>
              </a:solidFill>
              <a:latin typeface="Marker Felt Thin"/>
            </a:endParaRPr>
          </a:p>
        </p:txBody>
      </p:sp>
      <p:pic>
        <p:nvPicPr>
          <p:cNvPr id="2" name="Picture 1" descr="figure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7" y="1015508"/>
            <a:ext cx="3735621" cy="2136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98" y="1646220"/>
            <a:ext cx="1968500" cy="914400"/>
          </a:xfrm>
          <a:prstGeom prst="rect">
            <a:avLst/>
          </a:prstGeom>
        </p:spPr>
      </p:pic>
      <p:pic>
        <p:nvPicPr>
          <p:cNvPr id="5" name="Picture 4" descr="figure1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1" y="4029737"/>
            <a:ext cx="8207699" cy="2465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8186" y="3151664"/>
            <a:ext cx="2069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MS, Int. </a:t>
            </a:r>
            <a:r>
              <a:rPr lang="en-US" sz="1400" dirty="0" err="1" smtClean="0">
                <a:solidFill>
                  <a:srgbClr val="64FF65"/>
                </a:solidFill>
              </a:rPr>
              <a:t>J.Mod.Phys</a:t>
            </a:r>
            <a:r>
              <a:rPr lang="en-US" sz="1400" dirty="0" smtClean="0">
                <a:solidFill>
                  <a:srgbClr val="64FF65"/>
                </a:solidFill>
              </a:rPr>
              <a:t>, 2001</a:t>
            </a:r>
            <a:endParaRPr lang="en-US" sz="1400" dirty="0">
              <a:solidFill>
                <a:srgbClr val="64F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1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4" y="1175993"/>
            <a:ext cx="5219700" cy="309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3671" y="1693430"/>
            <a:ext cx="2069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MS, Int. </a:t>
            </a:r>
            <a:r>
              <a:rPr lang="en-US" sz="1400" dirty="0" err="1" smtClean="0">
                <a:solidFill>
                  <a:srgbClr val="64FF65"/>
                </a:solidFill>
              </a:rPr>
              <a:t>J.Mod.Phys</a:t>
            </a:r>
            <a:r>
              <a:rPr lang="en-US" sz="1400" dirty="0" smtClean="0">
                <a:solidFill>
                  <a:srgbClr val="64FF65"/>
                </a:solidFill>
              </a:rPr>
              <a:t>, 2001</a:t>
            </a:r>
            <a:endParaRPr lang="en-US" sz="1400" dirty="0">
              <a:solidFill>
                <a:srgbClr val="64FF6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3671" y="827180"/>
            <a:ext cx="19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Frankfurt, </a:t>
            </a:r>
            <a:r>
              <a:rPr lang="en-US" sz="1400" dirty="0" err="1" smtClean="0">
                <a:solidFill>
                  <a:srgbClr val="64FF65"/>
                </a:solidFill>
              </a:rPr>
              <a:t>Strikman</a:t>
            </a:r>
            <a:r>
              <a:rPr lang="en-US" sz="1400" dirty="0" smtClean="0">
                <a:solidFill>
                  <a:srgbClr val="64FF65"/>
                </a:solidFill>
              </a:rPr>
              <a:t>, MS</a:t>
            </a:r>
          </a:p>
          <a:p>
            <a:r>
              <a:rPr lang="en-US" sz="1400" dirty="0" smtClean="0">
                <a:solidFill>
                  <a:srgbClr val="64FF65"/>
                </a:solidFill>
              </a:rPr>
              <a:t>Phys. Re. C 1997</a:t>
            </a:r>
            <a:endParaRPr lang="en-US" sz="1400" dirty="0">
              <a:solidFill>
                <a:srgbClr val="64FF6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3671" y="2288628"/>
            <a:ext cx="2258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64FF65"/>
                </a:solidFill>
              </a:rPr>
              <a:t>Ciofi</a:t>
            </a:r>
            <a:r>
              <a:rPr lang="en-US" sz="1400" dirty="0" smtClean="0">
                <a:solidFill>
                  <a:srgbClr val="64FF65"/>
                </a:solidFill>
              </a:rPr>
              <a:t> </a:t>
            </a:r>
            <a:r>
              <a:rPr lang="en-US" sz="1400" dirty="0" err="1" smtClean="0">
                <a:solidFill>
                  <a:srgbClr val="64FF65"/>
                </a:solidFill>
              </a:rPr>
              <a:t>degli</a:t>
            </a:r>
            <a:r>
              <a:rPr lang="en-US" sz="1400" dirty="0" smtClean="0">
                <a:solidFill>
                  <a:srgbClr val="64FF65"/>
                </a:solidFill>
              </a:rPr>
              <a:t> </a:t>
            </a:r>
            <a:r>
              <a:rPr lang="en-US" sz="1400" dirty="0" err="1" smtClean="0">
                <a:solidFill>
                  <a:srgbClr val="64FF65"/>
                </a:solidFill>
              </a:rPr>
              <a:t>Atti</a:t>
            </a:r>
            <a:r>
              <a:rPr lang="en-US" sz="1400" dirty="0" smtClean="0">
                <a:solidFill>
                  <a:srgbClr val="64FF65"/>
                </a:solidFill>
              </a:rPr>
              <a:t>, </a:t>
            </a:r>
            <a:r>
              <a:rPr lang="en-US" sz="1400" dirty="0" err="1" smtClean="0">
                <a:solidFill>
                  <a:srgbClr val="64FF65"/>
                </a:solidFill>
              </a:rPr>
              <a:t>Kaptari</a:t>
            </a:r>
            <a:r>
              <a:rPr lang="en-US" sz="1400" dirty="0" smtClean="0">
                <a:solidFill>
                  <a:srgbClr val="64FF65"/>
                </a:solidFill>
              </a:rPr>
              <a:t>, 2001</a:t>
            </a:r>
            <a:endParaRPr lang="en-US" sz="1400" dirty="0">
              <a:solidFill>
                <a:srgbClr val="64FF6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5112" y="2862257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64FF65"/>
                </a:solidFill>
              </a:rPr>
              <a:t>Ciofi</a:t>
            </a:r>
            <a:r>
              <a:rPr lang="en-US" sz="1400" dirty="0" smtClean="0">
                <a:solidFill>
                  <a:srgbClr val="64FF65"/>
                </a:solidFill>
              </a:rPr>
              <a:t> </a:t>
            </a:r>
            <a:r>
              <a:rPr lang="en-US" sz="1400" dirty="0" err="1" smtClean="0">
                <a:solidFill>
                  <a:srgbClr val="64FF65"/>
                </a:solidFill>
              </a:rPr>
              <a:t>degli</a:t>
            </a:r>
            <a:r>
              <a:rPr lang="en-US" sz="1400" dirty="0" smtClean="0">
                <a:solidFill>
                  <a:srgbClr val="64FF65"/>
                </a:solidFill>
              </a:rPr>
              <a:t> </a:t>
            </a:r>
            <a:r>
              <a:rPr lang="en-US" sz="1400" dirty="0" err="1" smtClean="0">
                <a:solidFill>
                  <a:srgbClr val="64FF65"/>
                </a:solidFill>
              </a:rPr>
              <a:t>Atti</a:t>
            </a:r>
            <a:r>
              <a:rPr lang="en-US" sz="1400" dirty="0" smtClean="0">
                <a:solidFill>
                  <a:srgbClr val="64FF65"/>
                </a:solidFill>
              </a:rPr>
              <a:t>, </a:t>
            </a:r>
            <a:r>
              <a:rPr lang="en-US" sz="1400" dirty="0" err="1" smtClean="0">
                <a:solidFill>
                  <a:srgbClr val="64FF65"/>
                </a:solidFill>
              </a:rPr>
              <a:t>Kaptari</a:t>
            </a:r>
            <a:r>
              <a:rPr lang="en-US" sz="1400" dirty="0" smtClean="0">
                <a:solidFill>
                  <a:srgbClr val="64FF65"/>
                </a:solidFill>
              </a:rPr>
              <a:t>, 2007</a:t>
            </a:r>
            <a:endParaRPr lang="en-US" sz="1400" dirty="0">
              <a:solidFill>
                <a:srgbClr val="64FF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5111" y="3671151"/>
            <a:ext cx="224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MS, </a:t>
            </a:r>
            <a:r>
              <a:rPr lang="en-US" sz="1400" dirty="0" err="1" smtClean="0">
                <a:solidFill>
                  <a:srgbClr val="64FF65"/>
                </a:solidFill>
              </a:rPr>
              <a:t>Abrahamyan</a:t>
            </a:r>
            <a:r>
              <a:rPr lang="en-US" sz="1400" dirty="0" smtClean="0">
                <a:solidFill>
                  <a:srgbClr val="64FF65"/>
                </a:solidFill>
              </a:rPr>
              <a:t>, Frankfurt,</a:t>
            </a:r>
          </a:p>
          <a:p>
            <a:r>
              <a:rPr lang="en-US" sz="1400" dirty="0" err="1" smtClean="0">
                <a:solidFill>
                  <a:srgbClr val="64FF65"/>
                </a:solidFill>
              </a:rPr>
              <a:t>Strikman</a:t>
            </a:r>
            <a:r>
              <a:rPr lang="en-US" sz="1400" dirty="0" smtClean="0">
                <a:solidFill>
                  <a:srgbClr val="64FF65"/>
                </a:solidFill>
              </a:rPr>
              <a:t> Phys. </a:t>
            </a:r>
            <a:r>
              <a:rPr lang="en-US" sz="1400" dirty="0" err="1" smtClean="0">
                <a:solidFill>
                  <a:srgbClr val="64FF65"/>
                </a:solidFill>
              </a:rPr>
              <a:t>Rev.C</a:t>
            </a:r>
            <a:r>
              <a:rPr lang="en-US" sz="1400" dirty="0" smtClean="0">
                <a:solidFill>
                  <a:srgbClr val="64FF65"/>
                </a:solidFill>
              </a:rPr>
              <a:t> 2005</a:t>
            </a:r>
            <a:endParaRPr lang="en-US" sz="1400" dirty="0">
              <a:solidFill>
                <a:srgbClr val="64FF6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6771" y="472106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MS, Phys. Rev. C 2010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888" y="139570"/>
            <a:ext cx="559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q"/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Effective Feynman Diagram Rules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</p:spTree>
    <p:extLst>
      <p:ext uri="{BB962C8B-B14F-4D97-AF65-F5344CB8AC3E}">
        <p14:creationId xmlns:p14="http://schemas.microsoft.com/office/powerpoint/2010/main" val="31014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772526"/>
            <a:ext cx="6972300" cy="19642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1897" y="2207774"/>
            <a:ext cx="1519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knock-out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1995604"/>
            <a:ext cx="4547195" cy="3900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080159" y="2978288"/>
            <a:ext cx="3356532" cy="356222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986" y="3271694"/>
            <a:ext cx="2778210" cy="3017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0917" y="5049484"/>
            <a:ext cx="57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0277" y="5728014"/>
            <a:ext cx="14864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3366FF"/>
                </a:solidFill>
              </a:rPr>
              <a:t>L.Frankfurt</a:t>
            </a:r>
            <a:r>
              <a:rPr lang="en-US" sz="1050" dirty="0" smtClean="0">
                <a:solidFill>
                  <a:srgbClr val="3366FF"/>
                </a:solidFill>
              </a:rPr>
              <a:t>, </a:t>
            </a:r>
            <a:r>
              <a:rPr lang="en-US" sz="1050" dirty="0" err="1" smtClean="0">
                <a:solidFill>
                  <a:srgbClr val="3366FF"/>
                </a:solidFill>
              </a:rPr>
              <a:t>M.Strikman</a:t>
            </a:r>
            <a:endParaRPr lang="en-US" sz="1050" dirty="0" smtClean="0">
              <a:solidFill>
                <a:srgbClr val="3366FF"/>
              </a:solidFill>
            </a:endParaRPr>
          </a:p>
          <a:p>
            <a:r>
              <a:rPr lang="en-US" sz="1050" dirty="0" smtClean="0">
                <a:solidFill>
                  <a:srgbClr val="3366FF"/>
                </a:solidFill>
              </a:rPr>
              <a:t>PRC 1997,  M.S. IJMP01</a:t>
            </a:r>
            <a:endParaRPr lang="en-US" sz="1050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279" y="146671"/>
            <a:ext cx="804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0000"/>
                </a:solidFill>
                <a:latin typeface="Marker Felt Thin"/>
              </a:rPr>
              <a:t>(</a:t>
            </a:r>
            <a:r>
              <a:rPr lang="en-US" sz="2400" spc="200" dirty="0" err="1" smtClean="0">
                <a:solidFill>
                  <a:srgbClr val="FF0000"/>
                </a:solidFill>
                <a:latin typeface="Marker Felt Thin"/>
              </a:rPr>
              <a:t>i</a:t>
            </a:r>
            <a:r>
              <a:rPr lang="en-US" sz="2400" spc="200" dirty="0" smtClean="0">
                <a:solidFill>
                  <a:srgbClr val="FF0000"/>
                </a:solidFill>
                <a:latin typeface="Marker Felt Thin"/>
              </a:rPr>
              <a:t>) Measuring the High Momentum Component of the 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0000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0000"/>
                </a:solidFill>
                <a:latin typeface="Marker Felt Thin"/>
              </a:rPr>
              <a:t>    Deuteron wave function</a:t>
            </a:r>
            <a:endParaRPr lang="en-US" sz="2400" spc="200" dirty="0">
              <a:solidFill>
                <a:srgbClr val="FF0000"/>
              </a:solidFill>
              <a:latin typeface="Marker Felt Thin"/>
            </a:endParaRPr>
          </a:p>
        </p:txBody>
      </p:sp>
    </p:spTree>
    <p:extLst>
      <p:ext uri="{BB962C8B-B14F-4D97-AF65-F5344CB8AC3E}">
        <p14:creationId xmlns:p14="http://schemas.microsoft.com/office/powerpoint/2010/main" val="204580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47" y="0"/>
            <a:ext cx="5207000" cy="1439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78" y="1693241"/>
            <a:ext cx="7280047" cy="49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782" y="890631"/>
            <a:ext cx="6310948" cy="50167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4220362" y="776480"/>
            <a:ext cx="0" cy="5044763"/>
          </a:xfrm>
          <a:prstGeom prst="line">
            <a:avLst/>
          </a:prstGeom>
          <a:noFill/>
          <a:ln w="38100" cap="flat">
            <a:solidFill>
              <a:srgbClr val="0000E4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5142114" y="1499211"/>
            <a:ext cx="497451" cy="369332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660400" algn="l"/>
              </a:tabLst>
            </a:pPr>
            <a:r>
              <a:rPr lang="en-US" sz="2400" kern="1200" dirty="0">
                <a:solidFill>
                  <a:srgbClr val="0000FF"/>
                </a:solidFill>
                <a:latin typeface="Marker Felt" charset="0"/>
                <a:ea typeface="ＭＳ Ｐゴシック" charset="0"/>
                <a:cs typeface="Marker Felt" charset="0"/>
                <a:sym typeface="Marker Felt" charset="0"/>
              </a:rPr>
              <a:t>GA</a:t>
            </a: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2492676" y="1527972"/>
            <a:ext cx="551433" cy="369332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660400" algn="l"/>
              </a:tabLst>
            </a:pPr>
            <a:r>
              <a:rPr lang="en-US" sz="2400" dirty="0">
                <a:solidFill>
                  <a:srgbClr val="0000FF"/>
                </a:solidFill>
                <a:latin typeface="Marker Felt" charset="0"/>
                <a:ea typeface="ＭＳ Ｐゴシック" charset="0"/>
                <a:cs typeface="Marker Felt" charset="0"/>
                <a:sym typeface="Marker Felt" charset="0"/>
              </a:rPr>
              <a:t>GEA</a:t>
            </a: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8386763" y="8839200"/>
            <a:ext cx="1409700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dirty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Frankfurt, MS, </a:t>
            </a:r>
            <a:r>
              <a:rPr lang="en-US" sz="1200" dirty="0" err="1">
                <a:solidFill>
                  <a:srgbClr val="00804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200" dirty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, PRC1997 , </a:t>
            </a:r>
          </a:p>
        </p:txBody>
      </p:sp>
      <p:pic>
        <p:nvPicPr>
          <p:cNvPr id="3" name="Picture 2" descr="ggraphs_fg3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59" y="-299649"/>
            <a:ext cx="6717826" cy="7948569"/>
          </a:xfrm>
          <a:prstGeom prst="rect">
            <a:avLst/>
          </a:prstGeom>
        </p:spPr>
      </p:pic>
      <p:sp>
        <p:nvSpPr>
          <p:cNvPr id="15" name="AutoShape 5"/>
          <p:cNvSpPr>
            <a:spLocks/>
          </p:cNvSpPr>
          <p:nvPr/>
        </p:nvSpPr>
        <p:spPr bwMode="auto">
          <a:xfrm>
            <a:off x="5070759" y="71345"/>
            <a:ext cx="2800350" cy="491491"/>
          </a:xfrm>
          <a:prstGeom prst="roundRect">
            <a:avLst>
              <a:gd name="adj" fmla="val 34880"/>
            </a:avLst>
          </a:prstGeom>
          <a:solidFill>
            <a:srgbClr val="FFFFFF">
              <a:alpha val="96616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72" y="125826"/>
            <a:ext cx="4695967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Structure of Final State interaction:</a:t>
            </a:r>
            <a:endParaRPr lang="en-US" sz="20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06" y="34445"/>
            <a:ext cx="2648903" cy="4914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3599" y="6355114"/>
            <a:ext cx="264860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CCFFCC"/>
                </a:solidFill>
              </a:rPr>
              <a:t>L.Frankfurt</a:t>
            </a:r>
            <a:r>
              <a:rPr lang="en-US" sz="1200" dirty="0" smtClean="0">
                <a:solidFill>
                  <a:srgbClr val="CCFFCC"/>
                </a:solidFill>
              </a:rPr>
              <a:t>, M.S. </a:t>
            </a:r>
            <a:r>
              <a:rPr lang="en-US" sz="1200" dirty="0" err="1" smtClean="0">
                <a:solidFill>
                  <a:srgbClr val="CCFFCC"/>
                </a:solidFill>
              </a:rPr>
              <a:t>M.Strikman</a:t>
            </a:r>
            <a:r>
              <a:rPr lang="en-US" sz="1200" dirty="0" smtClean="0">
                <a:solidFill>
                  <a:srgbClr val="CCFFCC"/>
                </a:solidFill>
              </a:rPr>
              <a:t> PRC  1997</a:t>
            </a:r>
            <a:endParaRPr lang="en-US" sz="12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"/>
            <a:ext cx="8746808" cy="65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Line 2"/>
          <p:cNvSpPr>
            <a:spLocks noChangeShapeType="1"/>
          </p:cNvSpPr>
          <p:nvPr/>
        </p:nvSpPr>
        <p:spPr bwMode="auto">
          <a:xfrm flipH="1">
            <a:off x="5817870" y="1705929"/>
            <a:ext cx="0" cy="3667601"/>
          </a:xfrm>
          <a:prstGeom prst="line">
            <a:avLst/>
          </a:prstGeom>
          <a:noFill/>
          <a:ln w="38100" cap="flat">
            <a:solidFill>
              <a:srgbClr val="0000E4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 flipH="1">
            <a:off x="2983230" y="1705929"/>
            <a:ext cx="0" cy="3667601"/>
          </a:xfrm>
          <a:prstGeom prst="line">
            <a:avLst/>
          </a:prstGeom>
          <a:noFill/>
          <a:ln w="38100" cap="flat">
            <a:solidFill>
              <a:srgbClr val="0000E4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2" name="AutoShape 4"/>
          <p:cNvSpPr>
            <a:spLocks/>
          </p:cNvSpPr>
          <p:nvPr/>
        </p:nvSpPr>
        <p:spPr bwMode="auto">
          <a:xfrm>
            <a:off x="502920" y="6115051"/>
            <a:ext cx="2480310" cy="38985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5272089" y="6115051"/>
            <a:ext cx="11540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530631" algn="l"/>
              </a:tabLst>
            </a:pPr>
            <a:r>
              <a:rPr lang="en-US" sz="1900">
                <a:solidFill>
                  <a:srgbClr val="FF0080"/>
                </a:solidFill>
                <a:ea typeface="ＭＳ Ｐゴシック" charset="0"/>
                <a:cs typeface="Gill Sans" charset="0"/>
              </a:rPr>
              <a:t>et al, PRL07</a:t>
            </a: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7172918" y="1463040"/>
            <a:ext cx="919522" cy="405765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7151"/>
            <a:ext cx="8986838" cy="67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Line 2"/>
          <p:cNvSpPr>
            <a:spLocks noChangeShapeType="1"/>
          </p:cNvSpPr>
          <p:nvPr/>
        </p:nvSpPr>
        <p:spPr bwMode="auto">
          <a:xfrm flipH="1">
            <a:off x="6503670" y="1941673"/>
            <a:ext cx="0" cy="3430428"/>
          </a:xfrm>
          <a:prstGeom prst="line">
            <a:avLst/>
          </a:prstGeom>
          <a:noFill/>
          <a:ln w="38100" cap="flat">
            <a:solidFill>
              <a:srgbClr val="0000E4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7" name="AutoShape 3"/>
          <p:cNvSpPr>
            <a:spLocks/>
          </p:cNvSpPr>
          <p:nvPr/>
        </p:nvSpPr>
        <p:spPr bwMode="auto">
          <a:xfrm>
            <a:off x="411480" y="6286502"/>
            <a:ext cx="5017770" cy="504349"/>
          </a:xfrm>
          <a:prstGeom prst="roundRect">
            <a:avLst>
              <a:gd name="adj" fmla="val 32606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547212" y="2560321"/>
            <a:ext cx="3326130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530631" algn="l"/>
                <a:tab pos="530631" algn="l"/>
              </a:tabLst>
            </a:pPr>
            <a:r>
              <a:rPr lang="en-US" sz="1900">
                <a:solidFill>
                  <a:srgbClr val="7F007F"/>
                </a:solidFill>
                <a:ea typeface="ＭＳ Ｐゴシック" charset="0"/>
                <a:cs typeface="Gill Sans" charset="0"/>
              </a:rPr>
              <a:t>Werner Boeglin</a:t>
            </a:r>
          </a:p>
          <a:p>
            <a:pPr>
              <a:tabLst>
                <a:tab pos="530631" algn="l"/>
                <a:tab pos="530631" algn="l"/>
              </a:tabLst>
            </a:pPr>
            <a:r>
              <a:rPr lang="en-US" sz="1900">
                <a:solidFill>
                  <a:srgbClr val="7F007F"/>
                </a:solidFill>
                <a:ea typeface="ＭＳ Ｐゴシック" charset="0"/>
                <a:cs typeface="Gill Sans" charset="0"/>
              </a:rPr>
              <a:t>Luminita Coman, PhD 2007</a:t>
            </a:r>
          </a:p>
        </p:txBody>
      </p:sp>
      <p:sp>
        <p:nvSpPr>
          <p:cNvPr id="62469" name="AutoShape 5"/>
          <p:cNvSpPr>
            <a:spLocks/>
          </p:cNvSpPr>
          <p:nvPr/>
        </p:nvSpPr>
        <p:spPr bwMode="auto">
          <a:xfrm>
            <a:off x="8343901" y="1943100"/>
            <a:ext cx="475261" cy="2788920"/>
          </a:xfrm>
          <a:prstGeom prst="roundRect">
            <a:avLst>
              <a:gd name="adj" fmla="val 23435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743" y="0"/>
            <a:ext cx="8540292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Measuring Deuteron Momentum Distribution at Large Internal Momenta</a:t>
            </a:r>
            <a:endParaRPr lang="en-US" sz="20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558976"/>
            <a:ext cx="4479156" cy="489304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edepn_lowQ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" y="1542848"/>
            <a:ext cx="3996559" cy="48378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64843" y="1542847"/>
            <a:ext cx="4327488" cy="4819424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ulmer_misa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47" y="1730029"/>
            <a:ext cx="4134715" cy="4483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9515" y="6380676"/>
            <a:ext cx="164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Q2 = 0.33 GeV2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3842" y="6293844"/>
            <a:ext cx="171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Q2 = 0.667GeV2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483" y="533480"/>
            <a:ext cx="3708400" cy="677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9511" y="2225742"/>
            <a:ext cx="1883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8040"/>
                </a:solidFill>
              </a:rPr>
              <a:t>Blomqvist</a:t>
            </a:r>
            <a:r>
              <a:rPr lang="en-US" sz="1600" dirty="0">
                <a:solidFill>
                  <a:srgbClr val="008040"/>
                </a:solidFill>
              </a:rPr>
              <a:t>  </a:t>
            </a:r>
            <a:r>
              <a:rPr lang="en-US" sz="1600" dirty="0" smtClean="0">
                <a:solidFill>
                  <a:srgbClr val="008040"/>
                </a:solidFill>
              </a:rPr>
              <a:t>et al1998</a:t>
            </a:r>
            <a:endParaRPr lang="en-US" sz="1600" dirty="0">
              <a:solidFill>
                <a:srgbClr val="00804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3846" y="2225742"/>
            <a:ext cx="1572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40"/>
                </a:solidFill>
              </a:rPr>
              <a:t>Ulmer et al 2002</a:t>
            </a:r>
            <a:endParaRPr lang="en-US" sz="1600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1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79" y="441051"/>
            <a:ext cx="6413500" cy="951477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879" y="662791"/>
            <a:ext cx="7772400" cy="72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879" y="148663"/>
            <a:ext cx="75224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q"/>
            </a:pPr>
            <a:r>
              <a:rPr lang="en-US" sz="32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3200" spc="200" dirty="0" err="1" smtClean="0">
                <a:solidFill>
                  <a:srgbClr val="FFFFFF"/>
                </a:solidFill>
                <a:latin typeface="Marker Felt Thin"/>
              </a:rPr>
              <a:t>Progam</a:t>
            </a:r>
            <a:r>
              <a:rPr lang="en-US" sz="32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3200" spc="200" dirty="0" smtClean="0">
                <a:solidFill>
                  <a:srgbClr val="FFFFFF"/>
                </a:solidFill>
                <a:latin typeface="Marker Felt Thin"/>
              </a:rPr>
              <a:t>of Small Distances in Nuclei </a:t>
            </a:r>
            <a:endParaRPr lang="en-US" sz="3200" spc="200" dirty="0">
              <a:solidFill>
                <a:srgbClr val="FFFFFF"/>
              </a:solidFill>
              <a:latin typeface="Marker Felt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426" y="919723"/>
            <a:ext cx="7013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-"/>
            </a:pPr>
            <a:r>
              <a:rPr lang="en-US" sz="2400" spc="200" dirty="0">
                <a:solidFill>
                  <a:srgbClr val="FF0000"/>
                </a:solidFill>
                <a:latin typeface="Marker Felt Thin"/>
              </a:rPr>
              <a:t>Deuteron at large internal  momenta</a:t>
            </a:r>
          </a:p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- the relativistic bound state</a:t>
            </a:r>
          </a:p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- interaction with deeply bound nucleons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- non nucleon degrees of freedom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- hadron-quark transition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630" y="2875079"/>
            <a:ext cx="701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-"/>
            </a:pPr>
            <a:r>
              <a:rPr lang="en-US" sz="2400" spc="200" dirty="0" smtClean="0">
                <a:solidFill>
                  <a:srgbClr val="FF0000"/>
                </a:solidFill>
                <a:latin typeface="Marker Felt Thin"/>
              </a:rPr>
              <a:t>Nuclei at Large Internal Momenta and </a:t>
            </a:r>
          </a:p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0000"/>
                </a:solidFill>
                <a:latin typeface="Marker Felt Thin"/>
              </a:rPr>
              <a:t>   Excitation Energies</a:t>
            </a:r>
          </a:p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- identifying NN Short Range Correlations</a:t>
            </a:r>
          </a:p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- dynamics of such correlations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- beyond NN correlations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- hadron-quark transition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980" y="5330499"/>
            <a:ext cx="7465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0000"/>
                </a:solidFill>
                <a:latin typeface="Marker Felt Thin"/>
              </a:rPr>
              <a:t>- Astrophysical Applications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- equation of state of dense nuclear matter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- electro-weak processes in  neutron stars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- existence of cold quark matter   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  <a:p>
            <a:pPr>
              <a:buClr>
                <a:srgbClr val="FF0000"/>
              </a:buClr>
            </a:pPr>
            <a:endParaRPr lang="en-US" sz="2400" spc="200" dirty="0">
              <a:solidFill>
                <a:srgbClr val="FF0000"/>
              </a:solidFill>
              <a:latin typeface="Marker Felt Thin"/>
            </a:endParaRPr>
          </a:p>
        </p:txBody>
      </p:sp>
    </p:spTree>
    <p:extLst>
      <p:ext uri="{BB962C8B-B14F-4D97-AF65-F5344CB8AC3E}">
        <p14:creationId xmlns:p14="http://schemas.microsoft.com/office/powerpoint/2010/main" val="185145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9" y="-137738"/>
            <a:ext cx="9071709" cy="1226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1" y="1522695"/>
            <a:ext cx="4456479" cy="4535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028" y="1451351"/>
            <a:ext cx="4138969" cy="4414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5869"/>
            <a:ext cx="9144000" cy="11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79" y="441051"/>
            <a:ext cx="6413500" cy="951477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879" y="662791"/>
            <a:ext cx="7772400" cy="72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-1" y="1558976"/>
            <a:ext cx="9144001" cy="489304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 descr="pm_distribution_pub_annot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1905923"/>
            <a:ext cx="8962048" cy="452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2031" y="118838"/>
            <a:ext cx="700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4FF65"/>
                </a:solidFill>
              </a:rPr>
              <a:t>JLab</a:t>
            </a:r>
            <a:r>
              <a:rPr lang="en-US" dirty="0" smtClean="0">
                <a:solidFill>
                  <a:srgbClr val="64FF65"/>
                </a:solidFill>
              </a:rPr>
              <a:t> HALL A experiment :  </a:t>
            </a:r>
            <a:r>
              <a:rPr lang="en-US" dirty="0" err="1" smtClean="0">
                <a:solidFill>
                  <a:srgbClr val="64FF65"/>
                </a:solidFill>
              </a:rPr>
              <a:t>Boeglin</a:t>
            </a:r>
            <a:r>
              <a:rPr lang="en-US" dirty="0" smtClean="0">
                <a:solidFill>
                  <a:srgbClr val="64FF65"/>
                </a:solidFill>
              </a:rPr>
              <a:t> et al  </a:t>
            </a:r>
            <a:r>
              <a:rPr lang="en-US" dirty="0" err="1" smtClean="0">
                <a:solidFill>
                  <a:srgbClr val="64FF65"/>
                </a:solidFill>
              </a:rPr>
              <a:t>ArXiv</a:t>
            </a:r>
            <a:r>
              <a:rPr lang="en-US" dirty="0" smtClean="0">
                <a:solidFill>
                  <a:srgbClr val="64FF65"/>
                </a:solidFill>
              </a:rPr>
              <a:t> : 1106:0275,   1  June  2011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20" y="677590"/>
            <a:ext cx="1912284" cy="2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4583" y="579028"/>
            <a:ext cx="3693421" cy="54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3" y="851448"/>
            <a:ext cx="3693421" cy="54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4583" y="63697"/>
            <a:ext cx="7776479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II. Two Nucleon  Short Range Correlations in Nuclei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3596" y="734469"/>
            <a:ext cx="6385936" cy="133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solidFill>
                  <a:schemeClr val="bg1"/>
                </a:solidFill>
              </a:rPr>
              <a:t>First SRC Studies in Nuclei at </a:t>
            </a:r>
            <a:r>
              <a:rPr lang="en-US" sz="2400" i="1" dirty="0" err="1" smtClean="0">
                <a:solidFill>
                  <a:schemeClr val="bg1"/>
                </a:solidFill>
              </a:rPr>
              <a:t>JLab</a:t>
            </a:r>
            <a:r>
              <a:rPr lang="en-US" sz="2400" i="1" dirty="0" smtClean="0">
                <a:solidFill>
                  <a:schemeClr val="bg1"/>
                </a:solidFill>
              </a:rPr>
              <a:t> were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d</a:t>
            </a:r>
            <a:r>
              <a:rPr lang="en-US" sz="2400" i="1" dirty="0" smtClean="0">
                <a:solidFill>
                  <a:schemeClr val="bg1"/>
                </a:solidFill>
              </a:rPr>
              <a:t>one in inclusive A(</a:t>
            </a:r>
            <a:r>
              <a:rPr lang="en-US" sz="2400" i="1" dirty="0" err="1" smtClean="0">
                <a:solidFill>
                  <a:schemeClr val="bg1"/>
                </a:solidFill>
              </a:rPr>
              <a:t>e,e</a:t>
            </a:r>
            <a:r>
              <a:rPr lang="en-US" sz="2400" i="1" dirty="0" smtClean="0">
                <a:solidFill>
                  <a:schemeClr val="bg1"/>
                </a:solidFill>
              </a:rPr>
              <a:t>’)X reactions at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x</a:t>
            </a:r>
            <a:r>
              <a:rPr lang="en-US" sz="2400" i="1" dirty="0" smtClean="0">
                <a:solidFill>
                  <a:schemeClr val="bg1"/>
                </a:solidFill>
              </a:rPr>
              <a:t> &gt; 1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829309" y="2218853"/>
            <a:ext cx="5339953" cy="4822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88899" dir="5280021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For finite Q2</a:t>
            </a: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 rot="10800000" flipH="1">
            <a:off x="3596397" y="2994620"/>
            <a:ext cx="3912319" cy="2009180"/>
          </a:xfrm>
          <a:prstGeom prst="wedgeEllipseCallout">
            <a:avLst>
              <a:gd name="adj1" fmla="val -52500"/>
              <a:gd name="adj2" fmla="val 50000"/>
            </a:avLst>
          </a:prstGeom>
          <a:noFill/>
          <a:ln w="25400">
            <a:solidFill>
              <a:srgbClr val="59D5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7397" tIns="28698" rIns="57397" bIns="28698"/>
          <a:lstStyle/>
          <a:p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99" y="3299345"/>
            <a:ext cx="3065115" cy="13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62" y="5940181"/>
            <a:ext cx="279400" cy="21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673" y="5831758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Light cone momentum fraction of nucleus carried by interacting nucleon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normalized to 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097236"/>
            <a:ext cx="1009055" cy="2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2" y="1821656"/>
            <a:ext cx="1009055" cy="2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2562821"/>
            <a:ext cx="103696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5" y="4545211"/>
            <a:ext cx="1009055" cy="2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1857376" y="4504657"/>
            <a:ext cx="302472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if  only 2 nucleons then 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5" y="5277446"/>
            <a:ext cx="1009055" cy="2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7"/>
          <p:cNvSpPr>
            <a:spLocks/>
          </p:cNvSpPr>
          <p:nvPr/>
        </p:nvSpPr>
        <p:spPr bwMode="auto">
          <a:xfrm>
            <a:off x="1857376" y="5227961"/>
            <a:ext cx="302472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if  only 3 nucleons then 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0" y="5920383"/>
            <a:ext cx="103696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/>
          </p:cNvSpPr>
          <p:nvPr/>
        </p:nvSpPr>
        <p:spPr bwMode="auto">
          <a:xfrm>
            <a:off x="2283768" y="1057797"/>
            <a:ext cx="405494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at least  2 nucleons are needed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2283768" y="1772171"/>
            <a:ext cx="405494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at least  3 nucleons are needed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1979043" y="2518172"/>
            <a:ext cx="5179219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at least j+1 nucleons are neede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1847331" y="5924477"/>
            <a:ext cx="333358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if  only  j+1 nucleons then </a:t>
            </a:r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4411265"/>
            <a:ext cx="390674" cy="56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93" y="5259588"/>
            <a:ext cx="590476" cy="51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59" y="5884664"/>
            <a:ext cx="607219" cy="6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Rectangle 16"/>
          <p:cNvSpPr>
            <a:spLocks/>
          </p:cNvSpPr>
          <p:nvPr/>
        </p:nvSpPr>
        <p:spPr bwMode="auto">
          <a:xfrm>
            <a:off x="6374682" y="4504657"/>
            <a:ext cx="77301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scales</a:t>
            </a:r>
          </a:p>
        </p:txBody>
      </p:sp>
      <p:sp>
        <p:nvSpPr>
          <p:cNvPr id="40977" name="Rectangle 17"/>
          <p:cNvSpPr>
            <a:spLocks/>
          </p:cNvSpPr>
          <p:nvPr/>
        </p:nvSpPr>
        <p:spPr bwMode="auto">
          <a:xfrm>
            <a:off x="6603505" y="5111876"/>
            <a:ext cx="77301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scales</a:t>
            </a:r>
          </a:p>
        </p:txBody>
      </p:sp>
      <p:sp>
        <p:nvSpPr>
          <p:cNvPr id="40978" name="Rectangle 18"/>
          <p:cNvSpPr>
            <a:spLocks/>
          </p:cNvSpPr>
          <p:nvPr/>
        </p:nvSpPr>
        <p:spPr bwMode="auto">
          <a:xfrm>
            <a:off x="7015387" y="5924477"/>
            <a:ext cx="77301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Gill Sans" charset="0"/>
              </a:rPr>
              <a:t>scales</a:t>
            </a:r>
          </a:p>
        </p:txBody>
      </p:sp>
      <p:sp>
        <p:nvSpPr>
          <p:cNvPr id="40979" name="Rectangle 19"/>
          <p:cNvSpPr>
            <a:spLocks/>
          </p:cNvSpPr>
          <p:nvPr/>
        </p:nvSpPr>
        <p:spPr bwMode="auto">
          <a:xfrm>
            <a:off x="97961" y="78135"/>
            <a:ext cx="7956352" cy="45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signatures for short range correlations</a:t>
            </a:r>
          </a:p>
        </p:txBody>
      </p:sp>
      <p:sp>
        <p:nvSpPr>
          <p:cNvPr id="40980" name="Rectangle 20"/>
          <p:cNvSpPr>
            <a:spLocks/>
          </p:cNvSpPr>
          <p:nvPr/>
        </p:nvSpPr>
        <p:spPr bwMode="auto">
          <a:xfrm>
            <a:off x="731119" y="3714751"/>
            <a:ext cx="5804297" cy="4822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rgbClr val="2500FF"/>
                </a:solidFill>
                <a:ea typeface="ＭＳ Ｐゴシック" charset="0"/>
                <a:cs typeface="Gill Sans" charset="0"/>
              </a:rPr>
              <a:t>Prediction for Scaling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63247" y="3007241"/>
            <a:ext cx="2212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Frankfurt &amp; </a:t>
            </a:r>
            <a:r>
              <a:rPr lang="en-US" sz="1400" dirty="0" err="1" smtClean="0">
                <a:solidFill>
                  <a:srgbClr val="64FF65"/>
                </a:solidFill>
              </a:rPr>
              <a:t>Strikman</a:t>
            </a:r>
            <a:r>
              <a:rPr lang="en-US" sz="1400" dirty="0" smtClean="0">
                <a:solidFill>
                  <a:srgbClr val="64FF65"/>
                </a:solidFill>
              </a:rPr>
              <a:t>  PR 88</a:t>
            </a:r>
          </a:p>
        </p:txBody>
      </p:sp>
    </p:spTree>
    <p:extLst>
      <p:ext uri="{BB962C8B-B14F-4D97-AF65-F5344CB8AC3E}">
        <p14:creationId xmlns:p14="http://schemas.microsoft.com/office/powerpoint/2010/main" val="19221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/>
          </p:cNvSpPr>
          <p:nvPr/>
        </p:nvSpPr>
        <p:spPr bwMode="auto">
          <a:xfrm>
            <a:off x="1531620" y="1051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2" name="AutoShape 2"/>
          <p:cNvSpPr>
            <a:spLocks/>
          </p:cNvSpPr>
          <p:nvPr/>
        </p:nvSpPr>
        <p:spPr bwMode="auto">
          <a:xfrm>
            <a:off x="4046220" y="181737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3" name="AutoShape 3"/>
          <p:cNvSpPr>
            <a:spLocks/>
          </p:cNvSpPr>
          <p:nvPr/>
        </p:nvSpPr>
        <p:spPr bwMode="auto">
          <a:xfrm>
            <a:off x="2366010" y="124587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2251710" y="5486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5" name="AutoShape 5"/>
          <p:cNvSpPr>
            <a:spLocks/>
          </p:cNvSpPr>
          <p:nvPr/>
        </p:nvSpPr>
        <p:spPr bwMode="auto">
          <a:xfrm>
            <a:off x="2251710" y="22288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6" name="AutoShape 6"/>
          <p:cNvSpPr>
            <a:spLocks/>
          </p:cNvSpPr>
          <p:nvPr/>
        </p:nvSpPr>
        <p:spPr bwMode="auto">
          <a:xfrm>
            <a:off x="3074670" y="8572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7" name="AutoShape 7"/>
          <p:cNvSpPr>
            <a:spLocks/>
          </p:cNvSpPr>
          <p:nvPr/>
        </p:nvSpPr>
        <p:spPr bwMode="auto">
          <a:xfrm>
            <a:off x="2468880" y="13830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8" name="AutoShape 8"/>
          <p:cNvSpPr>
            <a:spLocks/>
          </p:cNvSpPr>
          <p:nvPr/>
        </p:nvSpPr>
        <p:spPr bwMode="auto">
          <a:xfrm>
            <a:off x="3406140" y="1554480"/>
            <a:ext cx="960120" cy="96012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9" name="AutoShape 9"/>
          <p:cNvSpPr>
            <a:spLocks/>
          </p:cNvSpPr>
          <p:nvPr/>
        </p:nvSpPr>
        <p:spPr bwMode="auto">
          <a:xfrm>
            <a:off x="2948940" y="22288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0" name="AutoShape 10"/>
          <p:cNvSpPr>
            <a:spLocks/>
          </p:cNvSpPr>
          <p:nvPr/>
        </p:nvSpPr>
        <p:spPr bwMode="auto">
          <a:xfrm>
            <a:off x="3806190" y="8572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2" name="AutoShape 12"/>
          <p:cNvSpPr>
            <a:spLocks/>
          </p:cNvSpPr>
          <p:nvPr/>
        </p:nvSpPr>
        <p:spPr bwMode="auto">
          <a:xfrm>
            <a:off x="1611630" y="181737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3" name="AutoShape 13"/>
          <p:cNvSpPr>
            <a:spLocks/>
          </p:cNvSpPr>
          <p:nvPr/>
        </p:nvSpPr>
        <p:spPr bwMode="auto">
          <a:xfrm>
            <a:off x="3246120" y="25260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4" name="AutoShape 14"/>
          <p:cNvSpPr>
            <a:spLocks/>
          </p:cNvSpPr>
          <p:nvPr/>
        </p:nvSpPr>
        <p:spPr bwMode="auto">
          <a:xfrm>
            <a:off x="3897630" y="28346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5" name="AutoShape 15"/>
          <p:cNvSpPr>
            <a:spLocks/>
          </p:cNvSpPr>
          <p:nvPr/>
        </p:nvSpPr>
        <p:spPr bwMode="auto">
          <a:xfrm>
            <a:off x="4343400" y="211455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6" name="AutoShape 16"/>
          <p:cNvSpPr>
            <a:spLocks/>
          </p:cNvSpPr>
          <p:nvPr/>
        </p:nvSpPr>
        <p:spPr bwMode="auto">
          <a:xfrm>
            <a:off x="2663190" y="16802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7" name="AutoShape 17"/>
          <p:cNvSpPr>
            <a:spLocks/>
          </p:cNvSpPr>
          <p:nvPr/>
        </p:nvSpPr>
        <p:spPr bwMode="auto">
          <a:xfrm>
            <a:off x="2548890" y="25260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8" name="AutoShape 18"/>
          <p:cNvSpPr>
            <a:spLocks/>
          </p:cNvSpPr>
          <p:nvPr/>
        </p:nvSpPr>
        <p:spPr bwMode="auto">
          <a:xfrm>
            <a:off x="2663190" y="154305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9" name="AutoShape 19"/>
          <p:cNvSpPr>
            <a:spLocks/>
          </p:cNvSpPr>
          <p:nvPr/>
        </p:nvSpPr>
        <p:spPr bwMode="auto">
          <a:xfrm>
            <a:off x="4103370" y="124587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0" name="AutoShape 20"/>
          <p:cNvSpPr>
            <a:spLocks/>
          </p:cNvSpPr>
          <p:nvPr/>
        </p:nvSpPr>
        <p:spPr bwMode="auto">
          <a:xfrm>
            <a:off x="3371850" y="11544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1" name="AutoShape 21"/>
          <p:cNvSpPr>
            <a:spLocks/>
          </p:cNvSpPr>
          <p:nvPr/>
        </p:nvSpPr>
        <p:spPr bwMode="auto">
          <a:xfrm>
            <a:off x="3703320" y="182880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2" name="AutoShape 22"/>
          <p:cNvSpPr>
            <a:spLocks/>
          </p:cNvSpPr>
          <p:nvPr/>
        </p:nvSpPr>
        <p:spPr bwMode="auto">
          <a:xfrm>
            <a:off x="2548890" y="75438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3" name="AutoShape 23"/>
          <p:cNvSpPr>
            <a:spLocks/>
          </p:cNvSpPr>
          <p:nvPr/>
        </p:nvSpPr>
        <p:spPr bwMode="auto">
          <a:xfrm>
            <a:off x="1828800" y="1348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4" name="AutoShape 24"/>
          <p:cNvSpPr>
            <a:spLocks/>
          </p:cNvSpPr>
          <p:nvPr/>
        </p:nvSpPr>
        <p:spPr bwMode="auto">
          <a:xfrm>
            <a:off x="1828800" y="22631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H="1">
            <a:off x="68580" y="822960"/>
            <a:ext cx="118872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1668780" y="80011"/>
            <a:ext cx="2194560" cy="73009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1623060" y="845821"/>
            <a:ext cx="1221582" cy="93726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1177290" y="822960"/>
            <a:ext cx="3429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9" name="Oval 29"/>
          <p:cNvSpPr>
            <a:spLocks/>
          </p:cNvSpPr>
          <p:nvPr/>
        </p:nvSpPr>
        <p:spPr bwMode="auto">
          <a:xfrm>
            <a:off x="1520190" y="731521"/>
            <a:ext cx="17145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 flipH="1">
            <a:off x="160020" y="4869180"/>
            <a:ext cx="118872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3" name="Oval 33"/>
          <p:cNvSpPr>
            <a:spLocks/>
          </p:cNvSpPr>
          <p:nvPr/>
        </p:nvSpPr>
        <p:spPr bwMode="auto">
          <a:xfrm>
            <a:off x="1600200" y="4777741"/>
            <a:ext cx="22860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1291590" y="4869180"/>
            <a:ext cx="3429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 flipH="1">
            <a:off x="1668780" y="4183380"/>
            <a:ext cx="2194560" cy="73152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6" name="AutoShape 36"/>
          <p:cNvSpPr>
            <a:spLocks/>
          </p:cNvSpPr>
          <p:nvPr/>
        </p:nvSpPr>
        <p:spPr bwMode="auto">
          <a:xfrm>
            <a:off x="2011680" y="53378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7" name="AutoShape 37"/>
          <p:cNvSpPr>
            <a:spLocks/>
          </p:cNvSpPr>
          <p:nvPr/>
        </p:nvSpPr>
        <p:spPr bwMode="auto">
          <a:xfrm>
            <a:off x="1714500" y="50406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8" name="AutoShape 38"/>
          <p:cNvSpPr>
            <a:spLocks/>
          </p:cNvSpPr>
          <p:nvPr/>
        </p:nvSpPr>
        <p:spPr bwMode="auto">
          <a:xfrm>
            <a:off x="2011680" y="52349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9" name="AutoShape 39"/>
          <p:cNvSpPr>
            <a:spLocks/>
          </p:cNvSpPr>
          <p:nvPr/>
        </p:nvSpPr>
        <p:spPr bwMode="auto">
          <a:xfrm>
            <a:off x="3600450" y="25374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1634490" y="4846321"/>
            <a:ext cx="661512" cy="571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1003" name="AutoShape 43"/>
          <p:cNvSpPr>
            <a:spLocks/>
          </p:cNvSpPr>
          <p:nvPr/>
        </p:nvSpPr>
        <p:spPr bwMode="auto">
          <a:xfrm>
            <a:off x="1805940" y="50406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652011" y="3234691"/>
            <a:ext cx="4199797" cy="34232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682" y="250879"/>
            <a:ext cx="31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First such analysis was done </a:t>
            </a:r>
          </a:p>
          <a:p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dirty="0" smtClean="0">
                <a:solidFill>
                  <a:srgbClr val="FFFFFF"/>
                </a:solidFill>
              </a:rPr>
              <a:t>sing  different SLAC data sets 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_d_rati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297556"/>
            <a:ext cx="7914591" cy="3234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71" y="1383031"/>
            <a:ext cx="19685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059" y="2397907"/>
            <a:ext cx="2415649" cy="52834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161594" y="6273619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4FF65"/>
                </a:solidFill>
              </a:rPr>
              <a:t>Day, Frankfurt ,MS, </a:t>
            </a:r>
            <a:r>
              <a:rPr lang="en-US" sz="1200" dirty="0" err="1" smtClean="0">
                <a:solidFill>
                  <a:srgbClr val="64FF65"/>
                </a:solidFill>
              </a:rPr>
              <a:t>Strikman</a:t>
            </a:r>
            <a:r>
              <a:rPr lang="en-US" sz="1200" dirty="0" smtClean="0">
                <a:solidFill>
                  <a:srgbClr val="64FF65"/>
                </a:solidFill>
              </a:rPr>
              <a:t>  PRC 93</a:t>
            </a:r>
            <a:endParaRPr lang="en-US" sz="1200" dirty="0">
              <a:solidFill>
                <a:srgbClr val="64F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/>
          </p:cNvSpPr>
          <p:nvPr/>
        </p:nvSpPr>
        <p:spPr bwMode="auto">
          <a:xfrm>
            <a:off x="1531620" y="1051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2" name="AutoShape 2"/>
          <p:cNvSpPr>
            <a:spLocks/>
          </p:cNvSpPr>
          <p:nvPr/>
        </p:nvSpPr>
        <p:spPr bwMode="auto">
          <a:xfrm>
            <a:off x="4046220" y="181737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3" name="AutoShape 3"/>
          <p:cNvSpPr>
            <a:spLocks/>
          </p:cNvSpPr>
          <p:nvPr/>
        </p:nvSpPr>
        <p:spPr bwMode="auto">
          <a:xfrm>
            <a:off x="2366010" y="124587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2251710" y="5486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5" name="AutoShape 5"/>
          <p:cNvSpPr>
            <a:spLocks/>
          </p:cNvSpPr>
          <p:nvPr/>
        </p:nvSpPr>
        <p:spPr bwMode="auto">
          <a:xfrm>
            <a:off x="2251710" y="22288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6" name="AutoShape 6"/>
          <p:cNvSpPr>
            <a:spLocks/>
          </p:cNvSpPr>
          <p:nvPr/>
        </p:nvSpPr>
        <p:spPr bwMode="auto">
          <a:xfrm>
            <a:off x="3074670" y="8572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7" name="AutoShape 7"/>
          <p:cNvSpPr>
            <a:spLocks/>
          </p:cNvSpPr>
          <p:nvPr/>
        </p:nvSpPr>
        <p:spPr bwMode="auto">
          <a:xfrm>
            <a:off x="2468880" y="13830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8" name="AutoShape 8"/>
          <p:cNvSpPr>
            <a:spLocks/>
          </p:cNvSpPr>
          <p:nvPr/>
        </p:nvSpPr>
        <p:spPr bwMode="auto">
          <a:xfrm>
            <a:off x="3406140" y="1554480"/>
            <a:ext cx="960120" cy="96012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69" name="AutoShape 9"/>
          <p:cNvSpPr>
            <a:spLocks/>
          </p:cNvSpPr>
          <p:nvPr/>
        </p:nvSpPr>
        <p:spPr bwMode="auto">
          <a:xfrm>
            <a:off x="2948940" y="22288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0" name="AutoShape 10"/>
          <p:cNvSpPr>
            <a:spLocks/>
          </p:cNvSpPr>
          <p:nvPr/>
        </p:nvSpPr>
        <p:spPr bwMode="auto">
          <a:xfrm>
            <a:off x="3806190" y="8572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1" name="AutoShape 11"/>
          <p:cNvSpPr>
            <a:spLocks/>
          </p:cNvSpPr>
          <p:nvPr/>
        </p:nvSpPr>
        <p:spPr bwMode="auto">
          <a:xfrm>
            <a:off x="2468880" y="532638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2" name="AutoShape 12"/>
          <p:cNvSpPr>
            <a:spLocks/>
          </p:cNvSpPr>
          <p:nvPr/>
        </p:nvSpPr>
        <p:spPr bwMode="auto">
          <a:xfrm>
            <a:off x="1611630" y="181737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3" name="AutoShape 13"/>
          <p:cNvSpPr>
            <a:spLocks/>
          </p:cNvSpPr>
          <p:nvPr/>
        </p:nvSpPr>
        <p:spPr bwMode="auto">
          <a:xfrm>
            <a:off x="3246120" y="25260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4" name="AutoShape 14"/>
          <p:cNvSpPr>
            <a:spLocks/>
          </p:cNvSpPr>
          <p:nvPr/>
        </p:nvSpPr>
        <p:spPr bwMode="auto">
          <a:xfrm>
            <a:off x="3897630" y="28346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5" name="AutoShape 15"/>
          <p:cNvSpPr>
            <a:spLocks/>
          </p:cNvSpPr>
          <p:nvPr/>
        </p:nvSpPr>
        <p:spPr bwMode="auto">
          <a:xfrm>
            <a:off x="4343400" y="211455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6" name="AutoShape 16"/>
          <p:cNvSpPr>
            <a:spLocks/>
          </p:cNvSpPr>
          <p:nvPr/>
        </p:nvSpPr>
        <p:spPr bwMode="auto">
          <a:xfrm>
            <a:off x="2663190" y="16802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7" name="AutoShape 17"/>
          <p:cNvSpPr>
            <a:spLocks/>
          </p:cNvSpPr>
          <p:nvPr/>
        </p:nvSpPr>
        <p:spPr bwMode="auto">
          <a:xfrm>
            <a:off x="2548890" y="25260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8" name="AutoShape 18"/>
          <p:cNvSpPr>
            <a:spLocks/>
          </p:cNvSpPr>
          <p:nvPr/>
        </p:nvSpPr>
        <p:spPr bwMode="auto">
          <a:xfrm>
            <a:off x="2663190" y="154305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79" name="AutoShape 19"/>
          <p:cNvSpPr>
            <a:spLocks/>
          </p:cNvSpPr>
          <p:nvPr/>
        </p:nvSpPr>
        <p:spPr bwMode="auto">
          <a:xfrm>
            <a:off x="4103370" y="124587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0" name="AutoShape 20"/>
          <p:cNvSpPr>
            <a:spLocks/>
          </p:cNvSpPr>
          <p:nvPr/>
        </p:nvSpPr>
        <p:spPr bwMode="auto">
          <a:xfrm>
            <a:off x="3371850" y="11544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1" name="AutoShape 21"/>
          <p:cNvSpPr>
            <a:spLocks/>
          </p:cNvSpPr>
          <p:nvPr/>
        </p:nvSpPr>
        <p:spPr bwMode="auto">
          <a:xfrm>
            <a:off x="3703320" y="182880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2" name="AutoShape 22"/>
          <p:cNvSpPr>
            <a:spLocks/>
          </p:cNvSpPr>
          <p:nvPr/>
        </p:nvSpPr>
        <p:spPr bwMode="auto">
          <a:xfrm>
            <a:off x="2548890" y="75438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3" name="AutoShape 23"/>
          <p:cNvSpPr>
            <a:spLocks/>
          </p:cNvSpPr>
          <p:nvPr/>
        </p:nvSpPr>
        <p:spPr bwMode="auto">
          <a:xfrm>
            <a:off x="1828800" y="1348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4" name="AutoShape 24"/>
          <p:cNvSpPr>
            <a:spLocks/>
          </p:cNvSpPr>
          <p:nvPr/>
        </p:nvSpPr>
        <p:spPr bwMode="auto">
          <a:xfrm>
            <a:off x="1828800" y="22631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H="1">
            <a:off x="68580" y="822960"/>
            <a:ext cx="118872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1668780" y="80011"/>
            <a:ext cx="2194560" cy="73009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1623060" y="845821"/>
            <a:ext cx="1221582" cy="93726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1177290" y="822960"/>
            <a:ext cx="3429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89" name="Oval 29"/>
          <p:cNvSpPr>
            <a:spLocks/>
          </p:cNvSpPr>
          <p:nvPr/>
        </p:nvSpPr>
        <p:spPr bwMode="auto">
          <a:xfrm>
            <a:off x="1520190" y="731521"/>
            <a:ext cx="17145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 flipH="1">
            <a:off x="160020" y="4869180"/>
            <a:ext cx="118872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3" name="Oval 33"/>
          <p:cNvSpPr>
            <a:spLocks/>
          </p:cNvSpPr>
          <p:nvPr/>
        </p:nvSpPr>
        <p:spPr bwMode="auto">
          <a:xfrm>
            <a:off x="1600200" y="4777741"/>
            <a:ext cx="22860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1291590" y="4869180"/>
            <a:ext cx="3429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 flipH="1">
            <a:off x="1668780" y="4183380"/>
            <a:ext cx="2194560" cy="73152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6" name="AutoShape 36"/>
          <p:cNvSpPr>
            <a:spLocks/>
          </p:cNvSpPr>
          <p:nvPr/>
        </p:nvSpPr>
        <p:spPr bwMode="auto">
          <a:xfrm>
            <a:off x="2011680" y="53378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7" name="AutoShape 37"/>
          <p:cNvSpPr>
            <a:spLocks/>
          </p:cNvSpPr>
          <p:nvPr/>
        </p:nvSpPr>
        <p:spPr bwMode="auto">
          <a:xfrm>
            <a:off x="1714500" y="50406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8" name="AutoShape 38"/>
          <p:cNvSpPr>
            <a:spLocks/>
          </p:cNvSpPr>
          <p:nvPr/>
        </p:nvSpPr>
        <p:spPr bwMode="auto">
          <a:xfrm>
            <a:off x="2011680" y="52349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0999" name="AutoShape 39"/>
          <p:cNvSpPr>
            <a:spLocks/>
          </p:cNvSpPr>
          <p:nvPr/>
        </p:nvSpPr>
        <p:spPr bwMode="auto">
          <a:xfrm>
            <a:off x="3600450" y="25374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1000" name="AutoShape 40"/>
          <p:cNvSpPr>
            <a:spLocks/>
          </p:cNvSpPr>
          <p:nvPr/>
        </p:nvSpPr>
        <p:spPr bwMode="auto">
          <a:xfrm>
            <a:off x="2663190" y="562356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1634490" y="4846321"/>
            <a:ext cx="661512" cy="571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1003" name="AutoShape 43"/>
          <p:cNvSpPr>
            <a:spLocks/>
          </p:cNvSpPr>
          <p:nvPr/>
        </p:nvSpPr>
        <p:spPr bwMode="auto">
          <a:xfrm>
            <a:off x="1805940" y="50406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1007" name="AutoShape 47"/>
          <p:cNvSpPr>
            <a:spLocks/>
          </p:cNvSpPr>
          <p:nvPr/>
        </p:nvSpPr>
        <p:spPr bwMode="auto">
          <a:xfrm>
            <a:off x="5009283" y="4384903"/>
            <a:ext cx="3834948" cy="678788"/>
          </a:xfrm>
          <a:prstGeom prst="roundRect">
            <a:avLst>
              <a:gd name="adj" fmla="val 40537"/>
            </a:avLst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5311" y="80011"/>
            <a:ext cx="437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 refined experiment at JLAB  measured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59" y="857674"/>
            <a:ext cx="1371600" cy="982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80" y="4465755"/>
            <a:ext cx="3593587" cy="418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067" y="3755158"/>
            <a:ext cx="3289300" cy="4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829537" y="137160"/>
            <a:ext cx="7783830" cy="67208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7" name="Picture 6" descr="fig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23" y="235202"/>
            <a:ext cx="6489380" cy="6485641"/>
          </a:xfrm>
          <a:prstGeom prst="rect">
            <a:avLst/>
          </a:prstGeom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948124" y="6514542"/>
            <a:ext cx="152019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1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et al PRC 2004</a:t>
            </a:r>
          </a:p>
        </p:txBody>
      </p:sp>
    </p:spTree>
    <p:extLst>
      <p:ext uri="{BB962C8B-B14F-4D97-AF65-F5344CB8AC3E}">
        <p14:creationId xmlns:p14="http://schemas.microsoft.com/office/powerpoint/2010/main" val="8055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/>
          </p:cNvSpPr>
          <p:nvPr/>
        </p:nvSpPr>
        <p:spPr bwMode="auto">
          <a:xfrm>
            <a:off x="1531620" y="1051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58" name="AutoShape 2"/>
          <p:cNvSpPr>
            <a:spLocks/>
          </p:cNvSpPr>
          <p:nvPr/>
        </p:nvSpPr>
        <p:spPr bwMode="auto">
          <a:xfrm>
            <a:off x="3509010" y="163449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2366010" y="124587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0" name="AutoShape 4"/>
          <p:cNvSpPr>
            <a:spLocks/>
          </p:cNvSpPr>
          <p:nvPr/>
        </p:nvSpPr>
        <p:spPr bwMode="auto">
          <a:xfrm>
            <a:off x="2251710" y="5486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>
            <a:off x="2251710" y="22288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2" name="AutoShape 6"/>
          <p:cNvSpPr>
            <a:spLocks/>
          </p:cNvSpPr>
          <p:nvPr/>
        </p:nvSpPr>
        <p:spPr bwMode="auto">
          <a:xfrm>
            <a:off x="3074670" y="8572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3" name="AutoShape 7"/>
          <p:cNvSpPr>
            <a:spLocks/>
          </p:cNvSpPr>
          <p:nvPr/>
        </p:nvSpPr>
        <p:spPr bwMode="auto">
          <a:xfrm>
            <a:off x="2468880" y="13830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4" name="AutoShape 8"/>
          <p:cNvSpPr>
            <a:spLocks/>
          </p:cNvSpPr>
          <p:nvPr/>
        </p:nvSpPr>
        <p:spPr bwMode="auto">
          <a:xfrm>
            <a:off x="2606040" y="1405891"/>
            <a:ext cx="960120" cy="96012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5" name="AutoShape 9"/>
          <p:cNvSpPr>
            <a:spLocks/>
          </p:cNvSpPr>
          <p:nvPr/>
        </p:nvSpPr>
        <p:spPr bwMode="auto">
          <a:xfrm>
            <a:off x="2948940" y="22288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6" name="AutoShape 10"/>
          <p:cNvSpPr>
            <a:spLocks/>
          </p:cNvSpPr>
          <p:nvPr/>
        </p:nvSpPr>
        <p:spPr bwMode="auto">
          <a:xfrm>
            <a:off x="3806190" y="85725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7" name="AutoShape 11"/>
          <p:cNvSpPr>
            <a:spLocks/>
          </p:cNvSpPr>
          <p:nvPr/>
        </p:nvSpPr>
        <p:spPr bwMode="auto">
          <a:xfrm>
            <a:off x="1977390" y="514350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8" name="AutoShape 12"/>
          <p:cNvSpPr>
            <a:spLocks/>
          </p:cNvSpPr>
          <p:nvPr/>
        </p:nvSpPr>
        <p:spPr bwMode="auto">
          <a:xfrm>
            <a:off x="1611630" y="181737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69" name="AutoShape 13"/>
          <p:cNvSpPr>
            <a:spLocks/>
          </p:cNvSpPr>
          <p:nvPr/>
        </p:nvSpPr>
        <p:spPr bwMode="auto">
          <a:xfrm>
            <a:off x="3246120" y="25260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0" name="AutoShape 14"/>
          <p:cNvSpPr>
            <a:spLocks/>
          </p:cNvSpPr>
          <p:nvPr/>
        </p:nvSpPr>
        <p:spPr bwMode="auto">
          <a:xfrm>
            <a:off x="3897630" y="28346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1" name="AutoShape 15"/>
          <p:cNvSpPr>
            <a:spLocks/>
          </p:cNvSpPr>
          <p:nvPr/>
        </p:nvSpPr>
        <p:spPr bwMode="auto">
          <a:xfrm>
            <a:off x="3806190" y="193167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2" name="AutoShape 16"/>
          <p:cNvSpPr>
            <a:spLocks/>
          </p:cNvSpPr>
          <p:nvPr/>
        </p:nvSpPr>
        <p:spPr bwMode="auto">
          <a:xfrm>
            <a:off x="2663190" y="16802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3" name="AutoShape 17"/>
          <p:cNvSpPr>
            <a:spLocks/>
          </p:cNvSpPr>
          <p:nvPr/>
        </p:nvSpPr>
        <p:spPr bwMode="auto">
          <a:xfrm>
            <a:off x="2548890" y="25260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4" name="AutoShape 18"/>
          <p:cNvSpPr>
            <a:spLocks/>
          </p:cNvSpPr>
          <p:nvPr/>
        </p:nvSpPr>
        <p:spPr bwMode="auto">
          <a:xfrm>
            <a:off x="2663190" y="154305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5" name="AutoShape 19"/>
          <p:cNvSpPr>
            <a:spLocks/>
          </p:cNvSpPr>
          <p:nvPr/>
        </p:nvSpPr>
        <p:spPr bwMode="auto">
          <a:xfrm>
            <a:off x="4103370" y="124587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6" name="AutoShape 20"/>
          <p:cNvSpPr>
            <a:spLocks/>
          </p:cNvSpPr>
          <p:nvPr/>
        </p:nvSpPr>
        <p:spPr bwMode="auto">
          <a:xfrm>
            <a:off x="3371850" y="115443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7" name="AutoShape 21"/>
          <p:cNvSpPr>
            <a:spLocks/>
          </p:cNvSpPr>
          <p:nvPr/>
        </p:nvSpPr>
        <p:spPr bwMode="auto">
          <a:xfrm>
            <a:off x="2857500" y="16802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8" name="AutoShape 22"/>
          <p:cNvSpPr>
            <a:spLocks/>
          </p:cNvSpPr>
          <p:nvPr/>
        </p:nvSpPr>
        <p:spPr bwMode="auto">
          <a:xfrm>
            <a:off x="2548890" y="75438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79" name="AutoShape 23"/>
          <p:cNvSpPr>
            <a:spLocks/>
          </p:cNvSpPr>
          <p:nvPr/>
        </p:nvSpPr>
        <p:spPr bwMode="auto">
          <a:xfrm>
            <a:off x="1828800" y="1348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0" name="AutoShape 24"/>
          <p:cNvSpPr>
            <a:spLocks/>
          </p:cNvSpPr>
          <p:nvPr/>
        </p:nvSpPr>
        <p:spPr bwMode="auto">
          <a:xfrm>
            <a:off x="1828800" y="22631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H="1">
            <a:off x="68580" y="822960"/>
            <a:ext cx="118872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H="1">
            <a:off x="1668780" y="80011"/>
            <a:ext cx="2194560" cy="73009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1623060" y="845821"/>
            <a:ext cx="1221582" cy="93726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1177290" y="822960"/>
            <a:ext cx="3429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5" name="Oval 29"/>
          <p:cNvSpPr>
            <a:spLocks/>
          </p:cNvSpPr>
          <p:nvPr/>
        </p:nvSpPr>
        <p:spPr bwMode="auto">
          <a:xfrm>
            <a:off x="1520190" y="731521"/>
            <a:ext cx="17145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H="1">
            <a:off x="160020" y="4869180"/>
            <a:ext cx="118872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8" name="Oval 32"/>
          <p:cNvSpPr>
            <a:spLocks/>
          </p:cNvSpPr>
          <p:nvPr/>
        </p:nvSpPr>
        <p:spPr bwMode="auto">
          <a:xfrm>
            <a:off x="1600200" y="4777741"/>
            <a:ext cx="22860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1291590" y="4869180"/>
            <a:ext cx="3429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 flipH="1">
            <a:off x="1668780" y="4183380"/>
            <a:ext cx="2194560" cy="73152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91" name="AutoShape 35"/>
          <p:cNvSpPr>
            <a:spLocks/>
          </p:cNvSpPr>
          <p:nvPr/>
        </p:nvSpPr>
        <p:spPr bwMode="auto">
          <a:xfrm>
            <a:off x="2011680" y="53378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92" name="AutoShape 36"/>
          <p:cNvSpPr>
            <a:spLocks/>
          </p:cNvSpPr>
          <p:nvPr/>
        </p:nvSpPr>
        <p:spPr bwMode="auto">
          <a:xfrm>
            <a:off x="1714500" y="50406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93" name="AutoShape 37"/>
          <p:cNvSpPr>
            <a:spLocks/>
          </p:cNvSpPr>
          <p:nvPr/>
        </p:nvSpPr>
        <p:spPr bwMode="auto">
          <a:xfrm>
            <a:off x="2011680" y="52349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94" name="AutoShape 38"/>
          <p:cNvSpPr>
            <a:spLocks/>
          </p:cNvSpPr>
          <p:nvPr/>
        </p:nvSpPr>
        <p:spPr bwMode="auto">
          <a:xfrm>
            <a:off x="3600450" y="25374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95" name="AutoShape 39"/>
          <p:cNvSpPr>
            <a:spLocks/>
          </p:cNvSpPr>
          <p:nvPr/>
        </p:nvSpPr>
        <p:spPr bwMode="auto">
          <a:xfrm>
            <a:off x="2160270" y="53378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96" name="Line 40"/>
          <p:cNvSpPr>
            <a:spLocks noChangeShapeType="1"/>
          </p:cNvSpPr>
          <p:nvPr/>
        </p:nvSpPr>
        <p:spPr bwMode="auto">
          <a:xfrm>
            <a:off x="1634490" y="4846321"/>
            <a:ext cx="661512" cy="571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098" name="AutoShape 42"/>
          <p:cNvSpPr>
            <a:spLocks/>
          </p:cNvSpPr>
          <p:nvPr/>
        </p:nvSpPr>
        <p:spPr bwMode="auto">
          <a:xfrm>
            <a:off x="1863090" y="514350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5102" name="AutoShape 46"/>
          <p:cNvSpPr>
            <a:spLocks/>
          </p:cNvSpPr>
          <p:nvPr/>
        </p:nvSpPr>
        <p:spPr bwMode="auto">
          <a:xfrm>
            <a:off x="6137910" y="582931"/>
            <a:ext cx="2377440" cy="457200"/>
          </a:xfrm>
          <a:prstGeom prst="roundRect">
            <a:avLst>
              <a:gd name="adj" fmla="val 37500"/>
            </a:avLst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851" y="605924"/>
            <a:ext cx="1753372" cy="4298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59" y="1699644"/>
            <a:ext cx="13716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308610" y="45721"/>
            <a:ext cx="8412480" cy="67551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-354330"/>
            <a:ext cx="8709660" cy="724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948124" y="6514542"/>
            <a:ext cx="152019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1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et al </a:t>
            </a:r>
            <a:r>
              <a:rPr lang="en-US" sz="1100" dirty="0" smtClean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PRL 2006</a:t>
            </a:r>
            <a:endParaRPr lang="en-US" sz="1100" dirty="0">
              <a:solidFill>
                <a:srgbClr val="009550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/>
          </p:cNvSpPr>
          <p:nvPr/>
        </p:nvSpPr>
        <p:spPr bwMode="auto">
          <a:xfrm>
            <a:off x="2798105" y="76438"/>
            <a:ext cx="4109932" cy="369332"/>
          </a:xfrm>
          <a:prstGeom prst="rect">
            <a:avLst/>
          </a:prstGeom>
          <a:solidFill>
            <a:srgbClr val="FD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Meaning of the scaling values </a:t>
            </a:r>
          </a:p>
        </p:txBody>
      </p:sp>
      <p:sp>
        <p:nvSpPr>
          <p:cNvPr id="47118" name="AutoShape 14"/>
          <p:cNvSpPr>
            <a:spLocks/>
          </p:cNvSpPr>
          <p:nvPr/>
        </p:nvSpPr>
        <p:spPr bwMode="auto">
          <a:xfrm>
            <a:off x="4858990" y="946992"/>
            <a:ext cx="2995945" cy="864376"/>
          </a:xfrm>
          <a:prstGeom prst="roundRect">
            <a:avLst>
              <a:gd name="adj" fmla="val 19477"/>
            </a:avLst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750" y="978520"/>
            <a:ext cx="109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18" y="946992"/>
            <a:ext cx="2566345" cy="8198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2111" y="2116800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4" y="486077"/>
            <a:ext cx="432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the situation when scaling is established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42" y="996927"/>
            <a:ext cx="2794000" cy="81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334" y="1933024"/>
            <a:ext cx="3074633" cy="676220"/>
          </a:xfrm>
          <a:prstGeom prst="rect">
            <a:avLst/>
          </a:prstGeom>
        </p:spPr>
      </p:pic>
      <p:sp>
        <p:nvSpPr>
          <p:cNvPr id="30" name="AutoShape 14"/>
          <p:cNvSpPr>
            <a:spLocks/>
          </p:cNvSpPr>
          <p:nvPr/>
        </p:nvSpPr>
        <p:spPr bwMode="auto">
          <a:xfrm>
            <a:off x="1531330" y="978520"/>
            <a:ext cx="2837054" cy="788317"/>
          </a:xfrm>
          <a:prstGeom prst="roundRect">
            <a:avLst>
              <a:gd name="adj" fmla="val 19477"/>
            </a:avLst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750" y="2952075"/>
            <a:ext cx="684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Probability of finding 2N or 3N  SRCs relative to  deuteron and helium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3799194"/>
            <a:ext cx="7765492" cy="40011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Fraction of High momentum component of nuclear wave function due to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111" y="4395033"/>
            <a:ext cx="8643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2N SRC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59" y="4395034"/>
            <a:ext cx="5384800" cy="85773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2111" y="5695825"/>
            <a:ext cx="8643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N SRC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9604" y="5695826"/>
            <a:ext cx="6045200" cy="7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79" y="441051"/>
            <a:ext cx="6413500" cy="951477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9380" y="384774"/>
            <a:ext cx="7772400" cy="72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279" y="1388067"/>
            <a:ext cx="804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(</a:t>
            </a:r>
            <a:r>
              <a:rPr lang="en-US" sz="2400" spc="200" dirty="0" err="1" smtClean="0">
                <a:solidFill>
                  <a:srgbClr val="FFFFFF"/>
                </a:solidFill>
                <a:latin typeface="Marker Felt Thin"/>
              </a:rPr>
              <a:t>i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) Measuring the High Momentum Component of the 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Deuteron wave function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279" y="2759254"/>
            <a:ext cx="80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(ii) Studies of two-nucleon  short range  correlations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279" y="3736721"/>
            <a:ext cx="804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(iii) Implications: Protons in the </a:t>
            </a:r>
            <a:r>
              <a:rPr lang="en-US" sz="2400" spc="200" dirty="0" err="1" smtClean="0">
                <a:solidFill>
                  <a:srgbClr val="FFFFFF"/>
                </a:solidFill>
                <a:latin typeface="Marker Felt Thin"/>
              </a:rPr>
              <a:t>superdense</a:t>
            </a: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nuclear 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                    matter:      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</p:spTree>
    <p:extLst>
      <p:ext uri="{BB962C8B-B14F-4D97-AF65-F5344CB8AC3E}">
        <p14:creationId xmlns:p14="http://schemas.microsoft.com/office/powerpoint/2010/main" val="322855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73" y="847872"/>
            <a:ext cx="4203700" cy="3420533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6356747" y="1135159"/>
            <a:ext cx="1834677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 dirty="0" err="1">
                <a:solidFill>
                  <a:srgbClr val="00FFFF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600" dirty="0">
                <a:solidFill>
                  <a:srgbClr val="00FFFF"/>
                </a:solidFill>
                <a:ea typeface="ＭＳ Ｐゴシック" charset="0"/>
                <a:cs typeface="Gill Sans" charset="0"/>
              </a:rPr>
              <a:t>, et al </a:t>
            </a:r>
            <a:r>
              <a:rPr lang="en-US" sz="1600" dirty="0" smtClean="0">
                <a:solidFill>
                  <a:srgbClr val="00FFFF"/>
                </a:solidFill>
                <a:ea typeface="ＭＳ Ｐゴシック" charset="0"/>
                <a:cs typeface="Gill Sans" charset="0"/>
              </a:rPr>
              <a:t>PRL 2006</a:t>
            </a:r>
            <a:endParaRPr lang="en-US" sz="1600" dirty="0">
              <a:solidFill>
                <a:srgbClr val="00FFFF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80" y="679722"/>
            <a:ext cx="3706121" cy="544839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4580" y="679723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95" y="11801"/>
            <a:ext cx="660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q"/>
            </a:pPr>
            <a:r>
              <a:rPr lang="en-US" sz="2000" spc="200" dirty="0">
                <a:solidFill>
                  <a:schemeClr val="bg1"/>
                </a:solidFill>
                <a:latin typeface="Marker Felt Thin"/>
              </a:rPr>
              <a:t> </a:t>
            </a:r>
            <a:r>
              <a:rPr lang="en-US" sz="2000" spc="200" dirty="0" smtClean="0">
                <a:solidFill>
                  <a:schemeClr val="bg1"/>
                </a:solidFill>
                <a:latin typeface="Marker Felt Thin"/>
              </a:rPr>
              <a:t>How to probe high density fluctuations in nuclei</a:t>
            </a:r>
            <a:endParaRPr lang="en-US" sz="2000" spc="200" dirty="0">
              <a:solidFill>
                <a:schemeClr val="bg1"/>
              </a:solidFill>
              <a:latin typeface="Marker Felt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99" y="687858"/>
            <a:ext cx="7025457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4"/>
                </a:solidFill>
              </a:rPr>
              <a:t>Probe large initial momenta of nucleon in the nucleus    and  large excitation energy of residual A-1 nucleus  </a:t>
            </a:r>
            <a:endParaRPr lang="en-US" dirty="0">
              <a:solidFill>
                <a:srgbClr val="0000C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299" y="24572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i="1" spc="200" dirty="0">
                <a:solidFill>
                  <a:srgbClr val="FF0000"/>
                </a:solidFill>
                <a:latin typeface="Marker Felt Thin"/>
              </a:rPr>
              <a:t> </a:t>
            </a:r>
            <a:r>
              <a:rPr lang="en-US" sz="2000" i="1" spc="200" dirty="0" smtClean="0">
                <a:solidFill>
                  <a:srgbClr val="FF0000"/>
                </a:solidFill>
                <a:latin typeface="Marker Felt Thin"/>
              </a:rPr>
              <a:t>for A &gt; 2</a:t>
            </a:r>
            <a:endParaRPr lang="en-US" sz="2000" i="1" spc="200" dirty="0">
              <a:solidFill>
                <a:srgbClr val="FF0000"/>
              </a:solidFill>
              <a:latin typeface="Marker Felt Thin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0" y="851446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068"/>
            <a:ext cx="9144000" cy="1459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45" y="3696981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at large k,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098" y="3711327"/>
            <a:ext cx="4328959" cy="478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" y="4659486"/>
            <a:ext cx="8465050" cy="19725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349302" y="3914195"/>
            <a:ext cx="1448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Frankfurt  MS</a:t>
            </a:r>
          </a:p>
          <a:p>
            <a:r>
              <a:rPr lang="en-US" sz="1400" dirty="0" err="1" smtClean="0">
                <a:solidFill>
                  <a:srgbClr val="64FF65"/>
                </a:solidFill>
              </a:rPr>
              <a:t>Strikman</a:t>
            </a:r>
            <a:r>
              <a:rPr lang="en-US" sz="1400" dirty="0" smtClean="0">
                <a:solidFill>
                  <a:srgbClr val="64FF65"/>
                </a:solidFill>
              </a:rPr>
              <a:t> IJMP 08</a:t>
            </a:r>
            <a:endParaRPr lang="en-US" sz="1400" dirty="0">
              <a:solidFill>
                <a:srgbClr val="64F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3860483" y="375851"/>
            <a:ext cx="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53250" name="Rectangle 2"/>
          <p:cNvSpPr>
            <a:spLocks/>
          </p:cNvSpPr>
          <p:nvPr/>
        </p:nvSpPr>
        <p:spPr bwMode="auto">
          <a:xfrm>
            <a:off x="6546533" y="375851"/>
            <a:ext cx="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177182" y="91441"/>
            <a:ext cx="8778240" cy="525780"/>
          </a:xfrm>
          <a:prstGeom prst="rect">
            <a:avLst/>
          </a:prstGeom>
          <a:solidFill>
            <a:srgbClr val="FD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Are they really Correlations?</a:t>
            </a:r>
            <a:endParaRPr lang="en-US" dirty="0">
              <a:solidFill>
                <a:srgbClr val="2500FF"/>
              </a:solidFill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-11430" y="731520"/>
            <a:ext cx="9121140" cy="60807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3017520" y="22631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5154930" y="3337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55" name="AutoShape 7"/>
          <p:cNvSpPr>
            <a:spLocks/>
          </p:cNvSpPr>
          <p:nvPr/>
        </p:nvSpPr>
        <p:spPr bwMode="auto">
          <a:xfrm>
            <a:off x="3806190" y="269748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56" name="AutoShape 8"/>
          <p:cNvSpPr>
            <a:spLocks/>
          </p:cNvSpPr>
          <p:nvPr/>
        </p:nvSpPr>
        <p:spPr bwMode="auto">
          <a:xfrm>
            <a:off x="3806190" y="178308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57" name="AutoShape 9"/>
          <p:cNvSpPr>
            <a:spLocks/>
          </p:cNvSpPr>
          <p:nvPr/>
        </p:nvSpPr>
        <p:spPr bwMode="auto">
          <a:xfrm>
            <a:off x="3314700" y="3337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58" name="AutoShape 10"/>
          <p:cNvSpPr>
            <a:spLocks/>
          </p:cNvSpPr>
          <p:nvPr/>
        </p:nvSpPr>
        <p:spPr bwMode="auto">
          <a:xfrm>
            <a:off x="4514850" y="22631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59" name="AutoShape 11"/>
          <p:cNvSpPr>
            <a:spLocks/>
          </p:cNvSpPr>
          <p:nvPr/>
        </p:nvSpPr>
        <p:spPr bwMode="auto">
          <a:xfrm>
            <a:off x="4023360" y="282321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5154930" y="178308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3669030" y="39776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2" name="AutoShape 14"/>
          <p:cNvSpPr>
            <a:spLocks/>
          </p:cNvSpPr>
          <p:nvPr/>
        </p:nvSpPr>
        <p:spPr bwMode="auto">
          <a:xfrm>
            <a:off x="5246370" y="269748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3" name="AutoShape 15"/>
          <p:cNvSpPr>
            <a:spLocks/>
          </p:cNvSpPr>
          <p:nvPr/>
        </p:nvSpPr>
        <p:spPr bwMode="auto">
          <a:xfrm>
            <a:off x="4354830" y="365760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2480310" y="29489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5" name="AutoShape 17"/>
          <p:cNvSpPr>
            <a:spLocks/>
          </p:cNvSpPr>
          <p:nvPr/>
        </p:nvSpPr>
        <p:spPr bwMode="auto">
          <a:xfrm>
            <a:off x="3966210" y="436626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6" name="AutoShape 18"/>
          <p:cNvSpPr>
            <a:spLocks/>
          </p:cNvSpPr>
          <p:nvPr/>
        </p:nvSpPr>
        <p:spPr bwMode="auto">
          <a:xfrm>
            <a:off x="4652010" y="395478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7" name="AutoShape 19"/>
          <p:cNvSpPr>
            <a:spLocks/>
          </p:cNvSpPr>
          <p:nvPr/>
        </p:nvSpPr>
        <p:spPr bwMode="auto">
          <a:xfrm>
            <a:off x="5452110" y="37376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8" name="AutoShape 20"/>
          <p:cNvSpPr>
            <a:spLocks/>
          </p:cNvSpPr>
          <p:nvPr/>
        </p:nvSpPr>
        <p:spPr bwMode="auto">
          <a:xfrm>
            <a:off x="4217670" y="312039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69" name="AutoShape 21"/>
          <p:cNvSpPr>
            <a:spLocks/>
          </p:cNvSpPr>
          <p:nvPr/>
        </p:nvSpPr>
        <p:spPr bwMode="auto">
          <a:xfrm>
            <a:off x="3611880" y="3634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0" name="AutoShape 22"/>
          <p:cNvSpPr>
            <a:spLocks/>
          </p:cNvSpPr>
          <p:nvPr/>
        </p:nvSpPr>
        <p:spPr bwMode="auto">
          <a:xfrm>
            <a:off x="4217670" y="299466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1" name="AutoShape 23"/>
          <p:cNvSpPr>
            <a:spLocks/>
          </p:cNvSpPr>
          <p:nvPr/>
        </p:nvSpPr>
        <p:spPr bwMode="auto">
          <a:xfrm>
            <a:off x="5543550" y="299466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2" name="AutoShape 24"/>
          <p:cNvSpPr>
            <a:spLocks/>
          </p:cNvSpPr>
          <p:nvPr/>
        </p:nvSpPr>
        <p:spPr bwMode="auto">
          <a:xfrm>
            <a:off x="4812030" y="256032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3" name="AutoShape 25"/>
          <p:cNvSpPr>
            <a:spLocks/>
          </p:cNvSpPr>
          <p:nvPr/>
        </p:nvSpPr>
        <p:spPr bwMode="auto">
          <a:xfrm>
            <a:off x="5452110" y="208026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4" name="AutoShape 26"/>
          <p:cNvSpPr>
            <a:spLocks/>
          </p:cNvSpPr>
          <p:nvPr/>
        </p:nvSpPr>
        <p:spPr bwMode="auto">
          <a:xfrm>
            <a:off x="4103370" y="208026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5" name="AutoShape 27"/>
          <p:cNvSpPr>
            <a:spLocks/>
          </p:cNvSpPr>
          <p:nvPr/>
        </p:nvSpPr>
        <p:spPr bwMode="auto">
          <a:xfrm>
            <a:off x="3314700" y="256032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6" name="AutoShape 28"/>
          <p:cNvSpPr>
            <a:spLocks/>
          </p:cNvSpPr>
          <p:nvPr/>
        </p:nvSpPr>
        <p:spPr bwMode="auto">
          <a:xfrm>
            <a:off x="2777490" y="324612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4434840" y="2846071"/>
            <a:ext cx="0" cy="388620"/>
          </a:xfrm>
          <a:prstGeom prst="line">
            <a:avLst/>
          </a:prstGeom>
          <a:noFill/>
          <a:ln w="38100">
            <a:solidFill>
              <a:srgbClr val="008F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rot="10800000" flipH="1">
            <a:off x="4434840" y="3417570"/>
            <a:ext cx="11430" cy="377191"/>
          </a:xfrm>
          <a:prstGeom prst="line">
            <a:avLst/>
          </a:prstGeom>
          <a:noFill/>
          <a:ln w="38100">
            <a:solidFill>
              <a:srgbClr val="008F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rot="10800000">
            <a:off x="91440" y="2274570"/>
            <a:ext cx="2023110" cy="1143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H="1">
            <a:off x="2754630" y="868680"/>
            <a:ext cx="2697480" cy="140446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2800350" y="2286000"/>
            <a:ext cx="1531620" cy="89011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2080260" y="2274571"/>
            <a:ext cx="69723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83" name="Oval 35"/>
          <p:cNvSpPr>
            <a:spLocks/>
          </p:cNvSpPr>
          <p:nvPr/>
        </p:nvSpPr>
        <p:spPr bwMode="auto">
          <a:xfrm>
            <a:off x="2720340" y="2183130"/>
            <a:ext cx="17145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84" name="AutoShape 36"/>
          <p:cNvSpPr>
            <a:spLocks/>
          </p:cNvSpPr>
          <p:nvPr/>
        </p:nvSpPr>
        <p:spPr bwMode="auto">
          <a:xfrm>
            <a:off x="8309610" y="312039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000FF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85" name="AutoShape 37"/>
          <p:cNvSpPr>
            <a:spLocks/>
          </p:cNvSpPr>
          <p:nvPr/>
        </p:nvSpPr>
        <p:spPr bwMode="auto">
          <a:xfrm>
            <a:off x="8012430" y="2868931"/>
            <a:ext cx="1051560" cy="91440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000FF">
              <a:alpha val="45149"/>
            </a:srgb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86" name="AutoShape 38"/>
          <p:cNvSpPr>
            <a:spLocks/>
          </p:cNvSpPr>
          <p:nvPr/>
        </p:nvSpPr>
        <p:spPr bwMode="auto">
          <a:xfrm>
            <a:off x="4103370" y="613791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53287" name="AutoShape 39"/>
          <p:cNvSpPr>
            <a:spLocks/>
          </p:cNvSpPr>
          <p:nvPr/>
        </p:nvSpPr>
        <p:spPr bwMode="auto">
          <a:xfrm>
            <a:off x="3806190" y="584073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53288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1805941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1017270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0" y="2205990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91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6320790"/>
            <a:ext cx="48006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9" grpId="0" animBg="1"/>
      <p:bldP spid="53268" grpId="0" animBg="1"/>
      <p:bldP spid="53270" grpId="0" animBg="1"/>
      <p:bldP spid="53277" grpId="0" animBg="1"/>
      <p:bldP spid="53278" grpId="0" animBg="1"/>
      <p:bldP spid="53281" grpId="0" animBg="1"/>
      <p:bldP spid="53284" grpId="0" animBg="1"/>
      <p:bldP spid="53285" grpId="0" animBg="1"/>
      <p:bldP spid="53286" grpId="0" animBg="1"/>
      <p:bldP spid="5328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1"/>
          <p:cNvSpPr>
            <a:spLocks/>
          </p:cNvSpPr>
          <p:nvPr/>
        </p:nvSpPr>
        <p:spPr bwMode="auto">
          <a:xfrm>
            <a:off x="2068830" y="153162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0" name="AutoShape 2"/>
          <p:cNvSpPr>
            <a:spLocks/>
          </p:cNvSpPr>
          <p:nvPr/>
        </p:nvSpPr>
        <p:spPr bwMode="auto">
          <a:xfrm>
            <a:off x="4206240" y="26060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1" name="AutoShape 3"/>
          <p:cNvSpPr>
            <a:spLocks/>
          </p:cNvSpPr>
          <p:nvPr/>
        </p:nvSpPr>
        <p:spPr bwMode="auto">
          <a:xfrm>
            <a:off x="2857500" y="19659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2" name="AutoShape 4"/>
          <p:cNvSpPr>
            <a:spLocks/>
          </p:cNvSpPr>
          <p:nvPr/>
        </p:nvSpPr>
        <p:spPr bwMode="auto">
          <a:xfrm>
            <a:off x="2857500" y="1051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3" name="AutoShape 5"/>
          <p:cNvSpPr>
            <a:spLocks/>
          </p:cNvSpPr>
          <p:nvPr/>
        </p:nvSpPr>
        <p:spPr bwMode="auto">
          <a:xfrm>
            <a:off x="2366010" y="26060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4" name="AutoShape 6"/>
          <p:cNvSpPr>
            <a:spLocks/>
          </p:cNvSpPr>
          <p:nvPr/>
        </p:nvSpPr>
        <p:spPr bwMode="auto">
          <a:xfrm>
            <a:off x="3566160" y="153162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5" name="AutoShape 7"/>
          <p:cNvSpPr>
            <a:spLocks/>
          </p:cNvSpPr>
          <p:nvPr/>
        </p:nvSpPr>
        <p:spPr bwMode="auto">
          <a:xfrm>
            <a:off x="3074670" y="209169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6" name="AutoShape 8"/>
          <p:cNvSpPr>
            <a:spLocks/>
          </p:cNvSpPr>
          <p:nvPr/>
        </p:nvSpPr>
        <p:spPr bwMode="auto">
          <a:xfrm>
            <a:off x="4206240" y="1051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7" name="AutoShape 9"/>
          <p:cNvSpPr>
            <a:spLocks/>
          </p:cNvSpPr>
          <p:nvPr/>
        </p:nvSpPr>
        <p:spPr bwMode="auto">
          <a:xfrm>
            <a:off x="2720340" y="324612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8" name="AutoShape 10"/>
          <p:cNvSpPr>
            <a:spLocks/>
          </p:cNvSpPr>
          <p:nvPr/>
        </p:nvSpPr>
        <p:spPr bwMode="auto">
          <a:xfrm>
            <a:off x="4297680" y="19659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39" name="AutoShape 11"/>
          <p:cNvSpPr>
            <a:spLocks/>
          </p:cNvSpPr>
          <p:nvPr/>
        </p:nvSpPr>
        <p:spPr bwMode="auto">
          <a:xfrm>
            <a:off x="3406140" y="292608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0" name="AutoShape 12"/>
          <p:cNvSpPr>
            <a:spLocks/>
          </p:cNvSpPr>
          <p:nvPr/>
        </p:nvSpPr>
        <p:spPr bwMode="auto">
          <a:xfrm>
            <a:off x="1531620" y="221742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1" name="AutoShape 13"/>
          <p:cNvSpPr>
            <a:spLocks/>
          </p:cNvSpPr>
          <p:nvPr/>
        </p:nvSpPr>
        <p:spPr bwMode="auto">
          <a:xfrm>
            <a:off x="3017520" y="3634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2" name="AutoShape 14"/>
          <p:cNvSpPr>
            <a:spLocks/>
          </p:cNvSpPr>
          <p:nvPr/>
        </p:nvSpPr>
        <p:spPr bwMode="auto">
          <a:xfrm>
            <a:off x="3703320" y="322326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3" name="AutoShape 15"/>
          <p:cNvSpPr>
            <a:spLocks/>
          </p:cNvSpPr>
          <p:nvPr/>
        </p:nvSpPr>
        <p:spPr bwMode="auto">
          <a:xfrm>
            <a:off x="4503420" y="300609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4" name="AutoShape 16"/>
          <p:cNvSpPr>
            <a:spLocks/>
          </p:cNvSpPr>
          <p:nvPr/>
        </p:nvSpPr>
        <p:spPr bwMode="auto">
          <a:xfrm>
            <a:off x="3268980" y="238887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5" name="AutoShape 17"/>
          <p:cNvSpPr>
            <a:spLocks/>
          </p:cNvSpPr>
          <p:nvPr/>
        </p:nvSpPr>
        <p:spPr bwMode="auto">
          <a:xfrm>
            <a:off x="2663190" y="290322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6" name="AutoShape 18"/>
          <p:cNvSpPr>
            <a:spLocks/>
          </p:cNvSpPr>
          <p:nvPr/>
        </p:nvSpPr>
        <p:spPr bwMode="auto">
          <a:xfrm>
            <a:off x="3268980" y="22631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7" name="AutoShape 19"/>
          <p:cNvSpPr>
            <a:spLocks/>
          </p:cNvSpPr>
          <p:nvPr/>
        </p:nvSpPr>
        <p:spPr bwMode="auto">
          <a:xfrm>
            <a:off x="4594860" y="22631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8" name="AutoShape 20"/>
          <p:cNvSpPr>
            <a:spLocks/>
          </p:cNvSpPr>
          <p:nvPr/>
        </p:nvSpPr>
        <p:spPr bwMode="auto">
          <a:xfrm>
            <a:off x="3863340" y="182880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49" name="AutoShape 21"/>
          <p:cNvSpPr>
            <a:spLocks/>
          </p:cNvSpPr>
          <p:nvPr/>
        </p:nvSpPr>
        <p:spPr bwMode="auto">
          <a:xfrm>
            <a:off x="4503420" y="1348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0" name="AutoShape 22"/>
          <p:cNvSpPr>
            <a:spLocks/>
          </p:cNvSpPr>
          <p:nvPr/>
        </p:nvSpPr>
        <p:spPr bwMode="auto">
          <a:xfrm>
            <a:off x="3154680" y="1348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1" name="AutoShape 23"/>
          <p:cNvSpPr>
            <a:spLocks/>
          </p:cNvSpPr>
          <p:nvPr/>
        </p:nvSpPr>
        <p:spPr bwMode="auto">
          <a:xfrm>
            <a:off x="2366010" y="182880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2" name="AutoShape 24"/>
          <p:cNvSpPr>
            <a:spLocks/>
          </p:cNvSpPr>
          <p:nvPr/>
        </p:nvSpPr>
        <p:spPr bwMode="auto">
          <a:xfrm>
            <a:off x="1828800" y="251460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3486150" y="2114551"/>
            <a:ext cx="0" cy="388620"/>
          </a:xfrm>
          <a:prstGeom prst="line">
            <a:avLst/>
          </a:prstGeom>
          <a:noFill/>
          <a:ln w="38100">
            <a:solidFill>
              <a:srgbClr val="008F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rot="10800000" flipH="1">
            <a:off x="3486150" y="2686050"/>
            <a:ext cx="11430" cy="377191"/>
          </a:xfrm>
          <a:prstGeom prst="line">
            <a:avLst/>
          </a:prstGeom>
          <a:noFill/>
          <a:ln w="38100">
            <a:solidFill>
              <a:srgbClr val="008F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 rot="10800000">
            <a:off x="-857250" y="1543050"/>
            <a:ext cx="2023110" cy="1143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 flipH="1">
            <a:off x="1805940" y="137160"/>
            <a:ext cx="2697480" cy="140446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1851660" y="1554480"/>
            <a:ext cx="1531620" cy="89011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1131570" y="1543051"/>
            <a:ext cx="69723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59" name="Oval 31"/>
          <p:cNvSpPr>
            <a:spLocks/>
          </p:cNvSpPr>
          <p:nvPr/>
        </p:nvSpPr>
        <p:spPr bwMode="auto">
          <a:xfrm>
            <a:off x="1771650" y="1451610"/>
            <a:ext cx="17145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60" name="AutoShape 32"/>
          <p:cNvSpPr>
            <a:spLocks/>
          </p:cNvSpPr>
          <p:nvPr/>
        </p:nvSpPr>
        <p:spPr bwMode="auto">
          <a:xfrm>
            <a:off x="7360920" y="238887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000FF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61" name="AutoShape 33"/>
          <p:cNvSpPr>
            <a:spLocks/>
          </p:cNvSpPr>
          <p:nvPr/>
        </p:nvSpPr>
        <p:spPr bwMode="auto">
          <a:xfrm>
            <a:off x="7063740" y="2137411"/>
            <a:ext cx="1051560" cy="91440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000FF">
              <a:alpha val="45149"/>
            </a:srgb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62" name="AutoShape 34"/>
          <p:cNvSpPr>
            <a:spLocks/>
          </p:cNvSpPr>
          <p:nvPr/>
        </p:nvSpPr>
        <p:spPr bwMode="auto">
          <a:xfrm>
            <a:off x="3154680" y="540639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3763" name="AutoShape 35"/>
          <p:cNvSpPr>
            <a:spLocks/>
          </p:cNvSpPr>
          <p:nvPr/>
        </p:nvSpPr>
        <p:spPr bwMode="auto">
          <a:xfrm>
            <a:off x="2857500" y="510921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7376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051561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5741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0" y="1474470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7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0" y="5589270"/>
            <a:ext cx="48006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8" name="Rectangle 40"/>
          <p:cNvSpPr>
            <a:spLocks/>
          </p:cNvSpPr>
          <p:nvPr/>
        </p:nvSpPr>
        <p:spPr bwMode="auto">
          <a:xfrm>
            <a:off x="7160896" y="3282807"/>
            <a:ext cx="6795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ea typeface="ＭＳ Ｐゴシック" charset="0"/>
                <a:cs typeface="Gill Sans" charset="0"/>
              </a:rPr>
              <a:t>proton</a:t>
            </a:r>
          </a:p>
        </p:txBody>
      </p:sp>
      <p:sp>
        <p:nvSpPr>
          <p:cNvPr id="73769" name="Rectangle 41"/>
          <p:cNvSpPr>
            <a:spLocks/>
          </p:cNvSpPr>
          <p:nvPr/>
        </p:nvSpPr>
        <p:spPr bwMode="auto">
          <a:xfrm>
            <a:off x="4084798" y="6003147"/>
            <a:ext cx="80033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ea typeface="ＭＳ Ｐゴシック" charset="0"/>
                <a:cs typeface="Gill Sans" charset="0"/>
              </a:rPr>
              <a:t>neutron</a:t>
            </a:r>
          </a:p>
        </p:txBody>
      </p:sp>
      <p:sp>
        <p:nvSpPr>
          <p:cNvPr id="73770" name="Rectangle 42"/>
          <p:cNvSpPr>
            <a:spLocks/>
          </p:cNvSpPr>
          <p:nvPr/>
        </p:nvSpPr>
        <p:spPr bwMode="auto">
          <a:xfrm>
            <a:off x="771526" y="1053956"/>
            <a:ext cx="6795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 dirty="0">
                <a:ea typeface="ＭＳ Ｐゴシック" charset="0"/>
                <a:cs typeface="Gill Sans" charset="0"/>
              </a:rPr>
              <a:t>proton</a:t>
            </a:r>
          </a:p>
        </p:txBody>
      </p:sp>
      <p:sp>
        <p:nvSpPr>
          <p:cNvPr id="73771" name="Rectangle 43"/>
          <p:cNvSpPr>
            <a:spLocks/>
          </p:cNvSpPr>
          <p:nvPr/>
        </p:nvSpPr>
        <p:spPr bwMode="auto">
          <a:xfrm>
            <a:off x="2188846" y="493887"/>
            <a:ext cx="6795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ea typeface="ＭＳ Ｐゴシック" charset="0"/>
                <a:cs typeface="Gill Sans" charset="0"/>
              </a:rPr>
              <a:t>proton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3913" y="382841"/>
            <a:ext cx="264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Brookhaven National Lab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A(</a:t>
            </a:r>
            <a:r>
              <a:rPr lang="en-US" dirty="0" err="1" smtClean="0">
                <a:solidFill>
                  <a:srgbClr val="FF0000"/>
                </a:solidFill>
              </a:rPr>
              <a:t>p,ppn</a:t>
            </a:r>
            <a:r>
              <a:rPr lang="en-US" dirty="0" smtClean="0">
                <a:solidFill>
                  <a:srgbClr val="FF0000"/>
                </a:solidFill>
              </a:rPr>
              <a:t>)X Experiment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5" grpId="0" animBg="1"/>
      <p:bldP spid="73744" grpId="0" animBg="1"/>
      <p:bldP spid="73746" grpId="0" animBg="1"/>
      <p:bldP spid="73753" grpId="0" animBg="1"/>
      <p:bldP spid="73754" grpId="0" animBg="1"/>
      <p:bldP spid="73757" grpId="0" animBg="1"/>
      <p:bldP spid="73760" grpId="0" animBg="1"/>
      <p:bldP spid="73761" grpId="0" animBg="1"/>
      <p:bldP spid="73762" grpId="0" animBg="1"/>
      <p:bldP spid="737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22911"/>
            <a:ext cx="6092190" cy="57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6970285" y="5245864"/>
            <a:ext cx="157505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A. Tang et al,  PRL 2003</a:t>
            </a:r>
          </a:p>
        </p:txBody>
      </p:sp>
      <p:pic>
        <p:nvPicPr>
          <p:cNvPr id="2" name="Picture 1" descr="ei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5" y="294493"/>
            <a:ext cx="2040255" cy="2989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479" y="3592813"/>
            <a:ext cx="126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Eli </a:t>
            </a:r>
            <a:r>
              <a:rPr lang="en-US" dirty="0" err="1" smtClean="0">
                <a:solidFill>
                  <a:schemeClr val="bg1"/>
                </a:solidFill>
              </a:rPr>
              <a:t>Pasetzky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TAU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6" y="297180"/>
            <a:ext cx="3429000" cy="53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/>
          </p:cNvSpPr>
          <p:nvPr/>
        </p:nvSpPr>
        <p:spPr bwMode="auto">
          <a:xfrm>
            <a:off x="92869" y="2667665"/>
            <a:ext cx="894969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buSzPct val="108000"/>
              <a:buFontTx/>
              <a:buBlip>
                <a:blip r:embed="rId3"/>
              </a:buBlip>
            </a:pPr>
            <a:r>
              <a:rPr lang="en-US" dirty="0">
                <a:solidFill>
                  <a:srgbClr val="FFFFFF"/>
                </a:solidFill>
                <a:ea typeface="ＭＳ Ｐゴシック" charset="0"/>
                <a:cs typeface="Gill Sans" charset="0"/>
              </a:rPr>
              <a:t>92% of the time two-nucleon high density fluctuations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766061" y="3174893"/>
            <a:ext cx="22175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a typeface="ＭＳ Ｐゴシック" charset="0"/>
                <a:cs typeface="Gill Sans" charset="0"/>
              </a:rPr>
              <a:t>are proton and neutron</a:t>
            </a: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92869" y="3634132"/>
            <a:ext cx="828675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buSzPct val="108000"/>
              <a:buFontTx/>
              <a:buBlip>
                <a:blip r:embed="rId3"/>
              </a:buBlip>
            </a:pPr>
            <a:r>
              <a:rPr lang="en-US" dirty="0">
                <a:solidFill>
                  <a:srgbClr val="FFFFFF"/>
                </a:solidFill>
                <a:ea typeface="ＭＳ Ｐゴシック" charset="0"/>
                <a:cs typeface="Gill Sans" charset="0"/>
              </a:rPr>
              <a:t>at most 4% of the time proton-proton or neutron-neutron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35" y="1245133"/>
            <a:ext cx="5737186" cy="996726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6838868" y="1463068"/>
            <a:ext cx="1907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 err="1">
                <a:solidFill>
                  <a:srgbClr val="00FF00"/>
                </a:solidFill>
                <a:ea typeface="ＭＳ Ｐゴシック" charset="0"/>
                <a:cs typeface="Gill Sans" charset="0"/>
              </a:rPr>
              <a:t>Piasetzky</a:t>
            </a:r>
            <a:r>
              <a:rPr lang="en-US" sz="1300" dirty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, </a:t>
            </a:r>
            <a:r>
              <a:rPr lang="en-US" sz="13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MS, </a:t>
            </a:r>
            <a:r>
              <a:rPr lang="en-US" sz="1300" dirty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Frankfurt,</a:t>
            </a:r>
          </a:p>
          <a:p>
            <a:r>
              <a:rPr lang="en-US" sz="1300" dirty="0" err="1">
                <a:solidFill>
                  <a:srgbClr val="00FF0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300" dirty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, Watson  PRL 2007</a:t>
            </a:r>
          </a:p>
        </p:txBody>
      </p:sp>
    </p:spTree>
    <p:extLst>
      <p:ext uri="{BB962C8B-B14F-4D97-AF65-F5344CB8AC3E}">
        <p14:creationId xmlns:p14="http://schemas.microsoft.com/office/powerpoint/2010/main" val="13211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4583" y="579028"/>
            <a:ext cx="3693421" cy="54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3" y="851448"/>
            <a:ext cx="3693421" cy="54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7" y="441474"/>
            <a:ext cx="8405868" cy="819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93" y="1665069"/>
            <a:ext cx="7188196" cy="492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44" y="2292054"/>
            <a:ext cx="3797044" cy="553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592" y="2496199"/>
            <a:ext cx="1881903" cy="3491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68" y="2958220"/>
            <a:ext cx="1831803" cy="410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768" y="3955572"/>
            <a:ext cx="1931195" cy="356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5527" y="2814893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Isospin</a:t>
            </a:r>
            <a:r>
              <a:rPr lang="en-US" dirty="0" smtClean="0">
                <a:solidFill>
                  <a:srgbClr val="FFFF00"/>
                </a:solidFill>
              </a:rPr>
              <a:t> 1 states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0559" y="3820413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Isospin</a:t>
            </a:r>
            <a:r>
              <a:rPr lang="en-US" dirty="0" smtClean="0">
                <a:solidFill>
                  <a:srgbClr val="FFFF00"/>
                </a:solidFill>
              </a:rPr>
              <a:t> 0 states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777" y="3346272"/>
            <a:ext cx="1694339" cy="446156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7642" y="3124613"/>
            <a:ext cx="4613150" cy="35750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2056"/>
            <a:ext cx="5257562" cy="525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9221" y="5463708"/>
            <a:ext cx="812800" cy="374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493" y="152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1"/>
          <p:cNvSpPr>
            <a:spLocks/>
          </p:cNvSpPr>
          <p:nvPr/>
        </p:nvSpPr>
        <p:spPr bwMode="auto">
          <a:xfrm>
            <a:off x="2068830" y="153162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0" name="AutoShape 2"/>
          <p:cNvSpPr>
            <a:spLocks/>
          </p:cNvSpPr>
          <p:nvPr/>
        </p:nvSpPr>
        <p:spPr bwMode="auto">
          <a:xfrm>
            <a:off x="4206240" y="26060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1" name="AutoShape 3"/>
          <p:cNvSpPr>
            <a:spLocks/>
          </p:cNvSpPr>
          <p:nvPr/>
        </p:nvSpPr>
        <p:spPr bwMode="auto">
          <a:xfrm>
            <a:off x="2857500" y="19659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2" name="AutoShape 4"/>
          <p:cNvSpPr>
            <a:spLocks/>
          </p:cNvSpPr>
          <p:nvPr/>
        </p:nvSpPr>
        <p:spPr bwMode="auto">
          <a:xfrm>
            <a:off x="2857500" y="1051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3" name="AutoShape 5"/>
          <p:cNvSpPr>
            <a:spLocks/>
          </p:cNvSpPr>
          <p:nvPr/>
        </p:nvSpPr>
        <p:spPr bwMode="auto">
          <a:xfrm>
            <a:off x="2366010" y="260604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4" name="AutoShape 6"/>
          <p:cNvSpPr>
            <a:spLocks/>
          </p:cNvSpPr>
          <p:nvPr/>
        </p:nvSpPr>
        <p:spPr bwMode="auto">
          <a:xfrm>
            <a:off x="3566160" y="153162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5" name="AutoShape 7"/>
          <p:cNvSpPr>
            <a:spLocks/>
          </p:cNvSpPr>
          <p:nvPr/>
        </p:nvSpPr>
        <p:spPr bwMode="auto">
          <a:xfrm>
            <a:off x="2971800" y="209169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6" name="AutoShape 8"/>
          <p:cNvSpPr>
            <a:spLocks/>
          </p:cNvSpPr>
          <p:nvPr/>
        </p:nvSpPr>
        <p:spPr bwMode="auto">
          <a:xfrm>
            <a:off x="4206240" y="10515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7" name="AutoShape 9"/>
          <p:cNvSpPr>
            <a:spLocks/>
          </p:cNvSpPr>
          <p:nvPr/>
        </p:nvSpPr>
        <p:spPr bwMode="auto">
          <a:xfrm>
            <a:off x="2720340" y="324612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8" name="AutoShape 10"/>
          <p:cNvSpPr>
            <a:spLocks/>
          </p:cNvSpPr>
          <p:nvPr/>
        </p:nvSpPr>
        <p:spPr bwMode="auto">
          <a:xfrm>
            <a:off x="4297680" y="196596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59" name="AutoShape 11"/>
          <p:cNvSpPr>
            <a:spLocks/>
          </p:cNvSpPr>
          <p:nvPr/>
        </p:nvSpPr>
        <p:spPr bwMode="auto">
          <a:xfrm>
            <a:off x="3406140" y="292608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0" name="AutoShape 12"/>
          <p:cNvSpPr>
            <a:spLocks/>
          </p:cNvSpPr>
          <p:nvPr/>
        </p:nvSpPr>
        <p:spPr bwMode="auto">
          <a:xfrm>
            <a:off x="1531620" y="2217420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1" name="AutoShape 13"/>
          <p:cNvSpPr>
            <a:spLocks/>
          </p:cNvSpPr>
          <p:nvPr/>
        </p:nvSpPr>
        <p:spPr bwMode="auto">
          <a:xfrm>
            <a:off x="3017520" y="3634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2" name="AutoShape 14"/>
          <p:cNvSpPr>
            <a:spLocks/>
          </p:cNvSpPr>
          <p:nvPr/>
        </p:nvSpPr>
        <p:spPr bwMode="auto">
          <a:xfrm>
            <a:off x="3703320" y="322326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3" name="AutoShape 15"/>
          <p:cNvSpPr>
            <a:spLocks/>
          </p:cNvSpPr>
          <p:nvPr/>
        </p:nvSpPr>
        <p:spPr bwMode="auto">
          <a:xfrm>
            <a:off x="4503420" y="300609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4" name="AutoShape 16"/>
          <p:cNvSpPr>
            <a:spLocks/>
          </p:cNvSpPr>
          <p:nvPr/>
        </p:nvSpPr>
        <p:spPr bwMode="auto">
          <a:xfrm>
            <a:off x="3268980" y="238887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5" name="AutoShape 17"/>
          <p:cNvSpPr>
            <a:spLocks/>
          </p:cNvSpPr>
          <p:nvPr/>
        </p:nvSpPr>
        <p:spPr bwMode="auto">
          <a:xfrm>
            <a:off x="2663190" y="290322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6" name="AutoShape 18"/>
          <p:cNvSpPr>
            <a:spLocks/>
          </p:cNvSpPr>
          <p:nvPr/>
        </p:nvSpPr>
        <p:spPr bwMode="auto">
          <a:xfrm>
            <a:off x="3268980" y="22631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7" name="AutoShape 19"/>
          <p:cNvSpPr>
            <a:spLocks/>
          </p:cNvSpPr>
          <p:nvPr/>
        </p:nvSpPr>
        <p:spPr bwMode="auto">
          <a:xfrm>
            <a:off x="4594860" y="22631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8" name="AutoShape 20"/>
          <p:cNvSpPr>
            <a:spLocks/>
          </p:cNvSpPr>
          <p:nvPr/>
        </p:nvSpPr>
        <p:spPr bwMode="auto">
          <a:xfrm>
            <a:off x="3863340" y="182880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69" name="AutoShape 21"/>
          <p:cNvSpPr>
            <a:spLocks/>
          </p:cNvSpPr>
          <p:nvPr/>
        </p:nvSpPr>
        <p:spPr bwMode="auto">
          <a:xfrm>
            <a:off x="4503420" y="1348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0" name="AutoShape 22"/>
          <p:cNvSpPr>
            <a:spLocks/>
          </p:cNvSpPr>
          <p:nvPr/>
        </p:nvSpPr>
        <p:spPr bwMode="auto">
          <a:xfrm>
            <a:off x="3154680" y="134874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1" name="AutoShape 23"/>
          <p:cNvSpPr>
            <a:spLocks/>
          </p:cNvSpPr>
          <p:nvPr/>
        </p:nvSpPr>
        <p:spPr bwMode="auto">
          <a:xfrm>
            <a:off x="2366010" y="182880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2" name="AutoShape 24"/>
          <p:cNvSpPr>
            <a:spLocks/>
          </p:cNvSpPr>
          <p:nvPr/>
        </p:nvSpPr>
        <p:spPr bwMode="auto">
          <a:xfrm>
            <a:off x="1828800" y="2514600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3486150" y="2114551"/>
            <a:ext cx="0" cy="388620"/>
          </a:xfrm>
          <a:prstGeom prst="line">
            <a:avLst/>
          </a:prstGeom>
          <a:noFill/>
          <a:ln w="38100">
            <a:solidFill>
              <a:srgbClr val="008F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rot="10800000" flipH="1">
            <a:off x="3486150" y="2686050"/>
            <a:ext cx="11430" cy="377191"/>
          </a:xfrm>
          <a:prstGeom prst="line">
            <a:avLst/>
          </a:prstGeom>
          <a:noFill/>
          <a:ln w="38100">
            <a:solidFill>
              <a:srgbClr val="008F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rot="10800000">
            <a:off x="-857250" y="1543050"/>
            <a:ext cx="2023110" cy="1143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 flipH="1">
            <a:off x="1805940" y="137160"/>
            <a:ext cx="2697480" cy="140446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>
            <a:off x="1851660" y="1554480"/>
            <a:ext cx="1531620" cy="89011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8" name="Line 30"/>
          <p:cNvSpPr>
            <a:spLocks noChangeShapeType="1"/>
          </p:cNvSpPr>
          <p:nvPr/>
        </p:nvSpPr>
        <p:spPr bwMode="auto">
          <a:xfrm>
            <a:off x="1131570" y="1543051"/>
            <a:ext cx="69723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79" name="Oval 31"/>
          <p:cNvSpPr>
            <a:spLocks/>
          </p:cNvSpPr>
          <p:nvPr/>
        </p:nvSpPr>
        <p:spPr bwMode="auto">
          <a:xfrm>
            <a:off x="1771650" y="1451610"/>
            <a:ext cx="171450" cy="19431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80" name="AutoShape 32"/>
          <p:cNvSpPr>
            <a:spLocks/>
          </p:cNvSpPr>
          <p:nvPr/>
        </p:nvSpPr>
        <p:spPr bwMode="auto">
          <a:xfrm>
            <a:off x="7360920" y="238887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000FF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81" name="AutoShape 33"/>
          <p:cNvSpPr>
            <a:spLocks/>
          </p:cNvSpPr>
          <p:nvPr/>
        </p:nvSpPr>
        <p:spPr bwMode="auto">
          <a:xfrm>
            <a:off x="7063740" y="2137411"/>
            <a:ext cx="1051560" cy="91440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A000FF">
              <a:alpha val="45149"/>
            </a:srgb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82" name="AutoShape 34"/>
          <p:cNvSpPr>
            <a:spLocks/>
          </p:cNvSpPr>
          <p:nvPr/>
        </p:nvSpPr>
        <p:spPr bwMode="auto">
          <a:xfrm>
            <a:off x="3154680" y="5406391"/>
            <a:ext cx="457200" cy="41148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005193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63500" dir="5639972" algn="ctr" rotWithShape="0">
              <a:schemeClr val="bg2">
                <a:alpha val="75000"/>
              </a:schemeClr>
            </a:outerShdw>
          </a:effec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78883" name="AutoShape 35"/>
          <p:cNvSpPr>
            <a:spLocks/>
          </p:cNvSpPr>
          <p:nvPr/>
        </p:nvSpPr>
        <p:spPr bwMode="auto">
          <a:xfrm>
            <a:off x="2857500" y="5109211"/>
            <a:ext cx="1051560" cy="1005840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>
              <a:alpha val="45149"/>
            </a:schemeClr>
          </a:solidFill>
          <a:ln w="25400">
            <a:solidFill>
              <a:schemeClr val="tx1">
                <a:alpha val="4514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788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051561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5741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0" y="1474470"/>
            <a:ext cx="4114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88" name="Rectangle 40"/>
          <p:cNvSpPr>
            <a:spLocks/>
          </p:cNvSpPr>
          <p:nvPr/>
        </p:nvSpPr>
        <p:spPr bwMode="auto">
          <a:xfrm>
            <a:off x="7252336" y="3282807"/>
            <a:ext cx="6795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ea typeface="ＭＳ Ｐゴシック" charset="0"/>
                <a:cs typeface="Gill Sans" charset="0"/>
              </a:rPr>
              <a:t>proton</a:t>
            </a:r>
          </a:p>
        </p:txBody>
      </p:sp>
      <p:sp>
        <p:nvSpPr>
          <p:cNvPr id="78889" name="Rectangle 41"/>
          <p:cNvSpPr>
            <a:spLocks/>
          </p:cNvSpPr>
          <p:nvPr/>
        </p:nvSpPr>
        <p:spPr bwMode="auto">
          <a:xfrm>
            <a:off x="3661888" y="6003147"/>
            <a:ext cx="15740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ea typeface="ＭＳ Ｐゴシック" charset="0"/>
                <a:cs typeface="Gill Sans" charset="0"/>
              </a:rPr>
              <a:t>neutron/proton</a:t>
            </a:r>
          </a:p>
        </p:txBody>
      </p:sp>
      <p:sp>
        <p:nvSpPr>
          <p:cNvPr id="78890" name="Rectangle 42"/>
          <p:cNvSpPr>
            <a:spLocks/>
          </p:cNvSpPr>
          <p:nvPr/>
        </p:nvSpPr>
        <p:spPr bwMode="auto">
          <a:xfrm>
            <a:off x="694373" y="1053956"/>
            <a:ext cx="82448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ea typeface="ＭＳ Ｐゴシック" charset="0"/>
                <a:cs typeface="Gill Sans" charset="0"/>
              </a:rPr>
              <a:t>electron</a:t>
            </a:r>
          </a:p>
        </p:txBody>
      </p:sp>
      <p:sp>
        <p:nvSpPr>
          <p:cNvPr id="78891" name="Rectangle 43"/>
          <p:cNvSpPr>
            <a:spLocks/>
          </p:cNvSpPr>
          <p:nvPr/>
        </p:nvSpPr>
        <p:spPr bwMode="auto">
          <a:xfrm>
            <a:off x="2111693" y="493887"/>
            <a:ext cx="82448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ea typeface="ＭＳ Ｐゴシック" charset="0"/>
                <a:cs typeface="Gill Sans" charset="0"/>
              </a:rPr>
              <a:t>electron</a:t>
            </a:r>
          </a:p>
        </p:txBody>
      </p:sp>
      <p:sp>
        <p:nvSpPr>
          <p:cNvPr id="78892" name="Rectangle 44"/>
          <p:cNvSpPr>
            <a:spLocks/>
          </p:cNvSpPr>
          <p:nvPr/>
        </p:nvSpPr>
        <p:spPr bwMode="auto">
          <a:xfrm>
            <a:off x="5116354" y="120015"/>
            <a:ext cx="3794760" cy="468631"/>
          </a:xfrm>
          <a:prstGeom prst="rect">
            <a:avLst/>
          </a:prstGeom>
          <a:solidFill>
            <a:srgbClr val="FD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Jeferson Lab Experiment </a:t>
            </a:r>
          </a:p>
        </p:txBody>
      </p:sp>
      <p:sp>
        <p:nvSpPr>
          <p:cNvPr id="78893" name="Rectangle 45"/>
          <p:cNvSpPr>
            <a:spLocks/>
          </p:cNvSpPr>
          <p:nvPr/>
        </p:nvSpPr>
        <p:spPr bwMode="auto">
          <a:xfrm>
            <a:off x="5715001" y="788671"/>
            <a:ext cx="22164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530631" algn="l"/>
              </a:tabLst>
            </a:pPr>
            <a:r>
              <a:rPr lang="en-US" sz="1900">
                <a:solidFill>
                  <a:srgbClr val="009392"/>
                </a:solidFill>
                <a:ea typeface="ＭＳ Ｐゴシック" charset="0"/>
                <a:cs typeface="Gill Sans" charset="0"/>
              </a:rPr>
              <a:t>R. Shneor et al. PRL 07</a:t>
            </a:r>
          </a:p>
        </p:txBody>
      </p:sp>
      <p:pic>
        <p:nvPicPr>
          <p:cNvPr id="78894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90" y="4126231"/>
            <a:ext cx="36347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5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29" y="4823460"/>
            <a:ext cx="3764757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5520370"/>
            <a:ext cx="25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5" grpId="0" animBg="1"/>
      <p:bldP spid="78864" grpId="0" animBg="1"/>
      <p:bldP spid="78866" grpId="0" animBg="1"/>
      <p:bldP spid="78873" grpId="0" animBg="1"/>
      <p:bldP spid="78874" grpId="0" animBg="1"/>
      <p:bldP spid="78877" grpId="0" animBg="1"/>
      <p:bldP spid="78880" grpId="0" animBg="1"/>
      <p:bldP spid="78881" grpId="0" animBg="1"/>
      <p:bldP spid="78882" grpId="0" animBg="1"/>
      <p:bldP spid="788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5" y="297180"/>
            <a:ext cx="3776185" cy="6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/>
          </p:cNvSpPr>
          <p:nvPr/>
        </p:nvSpPr>
        <p:spPr bwMode="auto">
          <a:xfrm>
            <a:off x="92869" y="2241859"/>
            <a:ext cx="894969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buSzPct val="108000"/>
              <a:buFontTx/>
              <a:buBlip>
                <a:blip r:embed="rId3"/>
              </a:buBlip>
            </a:pPr>
            <a:r>
              <a:rPr lang="en-US" dirty="0">
                <a:solidFill>
                  <a:srgbClr val="FFFFFF"/>
                </a:solidFill>
                <a:ea typeface="ＭＳ Ｐゴシック" charset="0"/>
                <a:cs typeface="Gill Sans" charset="0"/>
              </a:rPr>
              <a:t>92% of the time two-nucleon high density fluctuations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5481584" y="2366435"/>
            <a:ext cx="22175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a typeface="ＭＳ Ｐゴシック" charset="0"/>
                <a:cs typeface="Gill Sans" charset="0"/>
              </a:rPr>
              <a:t>are proton and neutron</a:t>
            </a: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92869" y="2787784"/>
            <a:ext cx="8286750" cy="61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buSzPct val="108000"/>
              <a:buFontTx/>
              <a:buBlip>
                <a:blip r:embed="rId3"/>
              </a:buBlip>
            </a:pPr>
            <a:r>
              <a:rPr lang="en-US" dirty="0">
                <a:solidFill>
                  <a:srgbClr val="FFFFFF"/>
                </a:solidFill>
                <a:ea typeface="ＭＳ Ｐゴシック" charset="0"/>
                <a:cs typeface="Gill Sans" charset="0"/>
              </a:rPr>
              <a:t>at most 4% of the time proton-proton or neutron-neutron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838868" y="1062958"/>
            <a:ext cx="1907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 err="1">
                <a:solidFill>
                  <a:srgbClr val="00FF00"/>
                </a:solidFill>
                <a:ea typeface="ＭＳ Ｐゴシック" charset="0"/>
                <a:cs typeface="Gill Sans" charset="0"/>
              </a:rPr>
              <a:t>Piasetzky</a:t>
            </a:r>
            <a:r>
              <a:rPr lang="en-US" sz="1300" dirty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, </a:t>
            </a:r>
            <a:r>
              <a:rPr lang="en-US" sz="13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MS, </a:t>
            </a:r>
            <a:r>
              <a:rPr lang="en-US" sz="1300" dirty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Frankfurt,</a:t>
            </a:r>
          </a:p>
          <a:p>
            <a:r>
              <a:rPr lang="en-US" sz="1300" dirty="0" err="1">
                <a:solidFill>
                  <a:srgbClr val="00FF0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300" dirty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, Watson  PRL 2007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1584" y="281205"/>
            <a:ext cx="3014918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BNL data on A(p,2pn)X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0966" y="3665842"/>
            <a:ext cx="2764248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JLAB data A(</a:t>
            </a:r>
            <a:r>
              <a:rPr lang="en-US" sz="2400" dirty="0" err="1" smtClean="0">
                <a:solidFill>
                  <a:srgbClr val="FFFF00"/>
                </a:solidFill>
              </a:rPr>
              <a:t>e,e’pn</a:t>
            </a:r>
            <a:r>
              <a:rPr lang="en-US" sz="2400" dirty="0" smtClean="0">
                <a:solidFill>
                  <a:srgbClr val="FFFF00"/>
                </a:solidFill>
              </a:rPr>
              <a:t>)X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35" y="3981136"/>
            <a:ext cx="4178300" cy="600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35" y="4994472"/>
            <a:ext cx="4597400" cy="643466"/>
          </a:xfrm>
          <a:prstGeom prst="rect">
            <a:avLst/>
          </a:prstGeom>
        </p:spPr>
      </p:pic>
      <p:sp>
        <p:nvSpPr>
          <p:cNvPr id="14" name="Rectangle 45"/>
          <p:cNvSpPr>
            <a:spLocks/>
          </p:cNvSpPr>
          <p:nvPr/>
        </p:nvSpPr>
        <p:spPr bwMode="auto">
          <a:xfrm>
            <a:off x="6046321" y="4581650"/>
            <a:ext cx="22164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530631" algn="l"/>
              </a:tabLst>
            </a:pPr>
            <a:r>
              <a:rPr lang="en-US" sz="1900" dirty="0">
                <a:ln>
                  <a:solidFill>
                    <a:srgbClr val="00FFFF"/>
                  </a:solidFill>
                </a:ln>
                <a:solidFill>
                  <a:srgbClr val="CCFFCC"/>
                </a:solidFill>
                <a:ea typeface="ＭＳ Ｐゴシック" charset="0"/>
                <a:cs typeface="Gill Sans" charset="0"/>
              </a:rPr>
              <a:t>R. </a:t>
            </a:r>
            <a:r>
              <a:rPr lang="en-US" sz="1900" dirty="0" err="1">
                <a:ln>
                  <a:solidFill>
                    <a:srgbClr val="00FFFF"/>
                  </a:solidFill>
                </a:ln>
                <a:solidFill>
                  <a:srgbClr val="CCFFCC"/>
                </a:solidFill>
                <a:ea typeface="ＭＳ Ｐゴシック" charset="0"/>
                <a:cs typeface="Gill Sans" charset="0"/>
              </a:rPr>
              <a:t>Shneor</a:t>
            </a:r>
            <a:r>
              <a:rPr lang="en-US" sz="1900" dirty="0">
                <a:ln>
                  <a:solidFill>
                    <a:srgbClr val="00FFFF"/>
                  </a:solidFill>
                </a:ln>
                <a:solidFill>
                  <a:srgbClr val="CCFFCC"/>
                </a:solidFill>
                <a:ea typeface="ＭＳ Ｐゴシック" charset="0"/>
                <a:cs typeface="Gill Sans" charset="0"/>
              </a:rPr>
              <a:t> et al. PRL 07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35" y="1245133"/>
            <a:ext cx="5737186" cy="99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/>
      <p:bldP spid="76805" grpId="0"/>
      <p:bldP spid="7" grpId="0"/>
      <p:bldP spid="2" grpId="0" animBg="1"/>
      <p:bldP spid="9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/>
          </p:cNvSpPr>
          <p:nvPr/>
        </p:nvSpPr>
        <p:spPr bwMode="auto">
          <a:xfrm>
            <a:off x="1995964" y="120017"/>
            <a:ext cx="3794760" cy="468631"/>
          </a:xfrm>
          <a:prstGeom prst="rect">
            <a:avLst/>
          </a:prstGeom>
          <a:solidFill>
            <a:srgbClr val="FD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Combined Analysis</a:t>
            </a: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6197918" y="448614"/>
            <a:ext cx="201337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solidFill>
                  <a:srgbClr val="00FF00"/>
                </a:solidFill>
                <a:ea typeface="ＭＳ Ｐゴシック" charset="0"/>
                <a:cs typeface="Gill Sans" charset="0"/>
              </a:rPr>
              <a:t>R.Subdei, et al  Science , 2008</a:t>
            </a:r>
          </a:p>
        </p:txBody>
      </p:sp>
      <p:sp>
        <p:nvSpPr>
          <p:cNvPr id="79876" name="Rectangle 4"/>
          <p:cNvSpPr>
            <a:spLocks/>
          </p:cNvSpPr>
          <p:nvPr/>
        </p:nvSpPr>
        <p:spPr bwMode="auto">
          <a:xfrm>
            <a:off x="7353588" y="1630918"/>
            <a:ext cx="323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Gill Sans" charset="0"/>
              </a:rPr>
              <a:t>pn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9877" name="Rectangle 5"/>
          <p:cNvSpPr>
            <a:spLocks/>
          </p:cNvSpPr>
          <p:nvPr/>
        </p:nvSpPr>
        <p:spPr bwMode="auto">
          <a:xfrm>
            <a:off x="7320203" y="4158735"/>
            <a:ext cx="323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Gill Sans" charset="0"/>
              </a:rPr>
              <a:t>pp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9878" name="Rectangle 6"/>
          <p:cNvSpPr>
            <a:spLocks/>
          </p:cNvSpPr>
          <p:nvPr/>
        </p:nvSpPr>
        <p:spPr bwMode="auto">
          <a:xfrm>
            <a:off x="7320203" y="4660491"/>
            <a:ext cx="323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Gill Sans" charset="0"/>
              </a:rPr>
              <a:t>nn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0627" y="904756"/>
            <a:ext cx="6757017" cy="5466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10yrSRC_fig7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9130" y="550625"/>
            <a:ext cx="4932637" cy="61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80" y="679722"/>
            <a:ext cx="3706121" cy="544839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4580" y="679723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95" y="11801"/>
            <a:ext cx="660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q"/>
            </a:pPr>
            <a:r>
              <a:rPr lang="en-US" sz="2000" spc="200" dirty="0">
                <a:solidFill>
                  <a:srgbClr val="FFFF00"/>
                </a:solidFill>
                <a:latin typeface="Marker Felt Thin"/>
              </a:rPr>
              <a:t> </a:t>
            </a:r>
            <a:r>
              <a:rPr lang="en-US" sz="2000" spc="200" dirty="0" smtClean="0">
                <a:solidFill>
                  <a:srgbClr val="FFFF00"/>
                </a:solidFill>
                <a:latin typeface="Marker Felt Thin"/>
              </a:rPr>
              <a:t>How to probe small distances in nuclei</a:t>
            </a:r>
            <a:endParaRPr lang="en-US" sz="2000" spc="200" dirty="0">
              <a:solidFill>
                <a:srgbClr val="FFFF00"/>
              </a:solidFill>
              <a:latin typeface="Marker Felt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652" y="5324845"/>
            <a:ext cx="2569934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4"/>
                </a:solidFill>
              </a:rPr>
              <a:t>High Density Fluctuations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2299" y="24572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i="1" spc="200" dirty="0">
                <a:solidFill>
                  <a:srgbClr val="FF0000"/>
                </a:solidFill>
                <a:latin typeface="Marker Felt Thin"/>
              </a:rPr>
              <a:t> </a:t>
            </a:r>
            <a:r>
              <a:rPr lang="en-US" sz="2000" i="1" spc="200" dirty="0" smtClean="0">
                <a:solidFill>
                  <a:srgbClr val="FF0000"/>
                </a:solidFill>
                <a:latin typeface="Marker Felt Thin"/>
              </a:rPr>
              <a:t>for Deuteron</a:t>
            </a:r>
            <a:endParaRPr lang="en-US" sz="2000" i="1" spc="200" dirty="0">
              <a:solidFill>
                <a:srgbClr val="FF0000"/>
              </a:solidFill>
              <a:latin typeface="Marker Felt Thin"/>
            </a:endParaRPr>
          </a:p>
        </p:txBody>
      </p:sp>
      <p:pic>
        <p:nvPicPr>
          <p:cNvPr id="8" name="Picture 7" descr="r_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022" y="2670719"/>
            <a:ext cx="3999924" cy="4374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349" y="2365577"/>
            <a:ext cx="3626831" cy="492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11611" y="3485587"/>
            <a:ext cx="1625600" cy="37057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4666" y="5139179"/>
            <a:ext cx="279401" cy="965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0" y="851446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9795" y="605224"/>
            <a:ext cx="4557350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i="1" spc="200" dirty="0" smtClean="0">
                <a:solidFill>
                  <a:schemeClr val="bg1"/>
                </a:solidFill>
                <a:latin typeface="Marker Felt Thin"/>
              </a:rPr>
              <a:t>1. Probe nucleon with large </a:t>
            </a:r>
            <a:r>
              <a:rPr lang="en-US" i="1" spc="200" dirty="0" err="1" smtClean="0">
                <a:solidFill>
                  <a:schemeClr val="bg1"/>
                </a:solidFill>
                <a:latin typeface="Marker Felt Thin"/>
              </a:rPr>
              <a:t>virtuality</a:t>
            </a:r>
            <a:endParaRPr lang="en-US" i="1" spc="200" dirty="0" smtClean="0">
              <a:solidFill>
                <a:schemeClr val="bg1"/>
              </a:solidFill>
              <a:latin typeface="Marker Felt Thi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95" y="2119356"/>
            <a:ext cx="439487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i="1" spc="200" dirty="0">
                <a:solidFill>
                  <a:schemeClr val="bg1"/>
                </a:solidFill>
                <a:latin typeface="Marker Felt Thin"/>
              </a:rPr>
              <a:t>2</a:t>
            </a:r>
            <a:r>
              <a:rPr lang="en-US" i="1" spc="200" dirty="0" smtClean="0">
                <a:solidFill>
                  <a:schemeClr val="bg1"/>
                </a:solidFill>
                <a:latin typeface="Marker Felt Thin"/>
              </a:rPr>
              <a:t>. Probe large relative momenta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860" y="3595093"/>
            <a:ext cx="30607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080" y="1360911"/>
            <a:ext cx="3803461" cy="6083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612" y="515960"/>
            <a:ext cx="3814799" cy="7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7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/>
          </p:cNvSpPr>
          <p:nvPr/>
        </p:nvSpPr>
        <p:spPr bwMode="auto">
          <a:xfrm>
            <a:off x="1995964" y="120015"/>
            <a:ext cx="3794760" cy="468631"/>
          </a:xfrm>
          <a:prstGeom prst="rect">
            <a:avLst/>
          </a:prstGeom>
          <a:solidFill>
            <a:srgbClr val="FD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Combined Analysis</a:t>
            </a:r>
          </a:p>
        </p:txBody>
      </p:sp>
      <p:sp>
        <p:nvSpPr>
          <p:cNvPr id="80898" name="Rectangle 2"/>
          <p:cNvSpPr>
            <a:spLocks/>
          </p:cNvSpPr>
          <p:nvPr/>
        </p:nvSpPr>
        <p:spPr bwMode="auto">
          <a:xfrm>
            <a:off x="6197918" y="448613"/>
            <a:ext cx="201337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solidFill>
                  <a:srgbClr val="00FF00"/>
                </a:solidFill>
                <a:ea typeface="ＭＳ Ｐゴシック" charset="0"/>
                <a:cs typeface="Gill Sans" charset="0"/>
              </a:rPr>
              <a:t>R.Subdei, et al  Science , 2008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7" y="834390"/>
            <a:ext cx="6745128" cy="58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4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/>
          </p:cNvSpPr>
          <p:nvPr/>
        </p:nvSpPr>
        <p:spPr bwMode="auto">
          <a:xfrm>
            <a:off x="308610" y="45720"/>
            <a:ext cx="8412480" cy="67551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 dirty="0"/>
          </a:p>
        </p:txBody>
      </p:sp>
      <p:sp>
        <p:nvSpPr>
          <p:cNvPr id="81922" name="Rectangle 2"/>
          <p:cNvSpPr>
            <a:spLocks/>
          </p:cNvSpPr>
          <p:nvPr/>
        </p:nvSpPr>
        <p:spPr bwMode="auto">
          <a:xfrm>
            <a:off x="1074421" y="1353101"/>
            <a:ext cx="5384959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1500" b="1" dirty="0">
                <a:solidFill>
                  <a:srgbClr val="83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Press releases on SRC:</a:t>
            </a:r>
          </a:p>
          <a:p>
            <a:pPr algn="l"/>
            <a:r>
              <a:rPr lang="en-US" sz="1000" b="1" dirty="0" err="1">
                <a:solidFill>
                  <a:srgbClr val="710E9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protonSRCfinal.pdf</a:t>
            </a:r>
            <a:endParaRPr lang="en-US" sz="1000" b="1" dirty="0">
              <a:solidFill>
                <a:srgbClr val="710E9E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EVA-SRC-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discoverbnl.pdf</a:t>
            </a:r>
            <a:endParaRPr lang="en-US" sz="1000" b="1" dirty="0">
              <a:solidFill>
                <a:srgbClr val="2300F7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Protons Pair Up with Neutrons (from BNL News, 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pdf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Science Magazine: Probing Cold Dense Nuclear Matter (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pdf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Nature Physics (Research Highlights: Unequal pairs (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pdf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))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Protons Pair Up With Neutrons, 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EurekAlert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, May 29, 2008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Jefferson Lab in the News: Nuclear Pairs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Brookhaven National News: Protons Pair Up with Neutrons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Press release from Kent State University</a:t>
            </a:r>
          </a:p>
          <a:p>
            <a:pPr algn="l"/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ScienceDaily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(Penn State University)</a:t>
            </a:r>
          </a:p>
          <a:p>
            <a:pPr algn="l"/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ScienceDaily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(Penn State University)</a:t>
            </a:r>
          </a:p>
          <a:p>
            <a:pPr algn="l"/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ScientistLive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(Penn State University)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On Target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Physics Today</a:t>
            </a:r>
          </a:p>
          <a:p>
            <a:pPr algn="l"/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PHYSORG.com</a:t>
            </a:r>
            <a:endParaRPr lang="en-US" sz="1000" b="1" dirty="0">
              <a:solidFill>
                <a:srgbClr val="2300F7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NFC (in 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hebrew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Tel Aviv University Press (in 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hebrew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</a:t>
            </a: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CERN Courier article: "Protons and neutrons certainly 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prefe</a:t>
            </a:r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each </a:t>
            </a:r>
            <a:r>
              <a:rPr lang="en-US" sz="1000" b="1" dirty="0" err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oether's</a:t>
            </a:r>
            <a:endParaRPr lang="en-US" sz="1000" b="1" dirty="0">
              <a:solidFill>
                <a:srgbClr val="2300F7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000" b="1" dirty="0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company"</a:t>
            </a:r>
            <a:endParaRPr lang="en-US" sz="800" b="1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endParaRPr lang="en-US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085850" y="4863377"/>
            <a:ext cx="2261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1000" b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R&amp;D magazine</a:t>
            </a:r>
          </a:p>
          <a:p>
            <a:pPr algn="l"/>
            <a:r>
              <a:rPr lang="en-US" sz="1000" b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A to Z of Nanotechnology</a:t>
            </a:r>
          </a:p>
          <a:p>
            <a:pPr algn="l"/>
            <a:r>
              <a:rPr lang="en-US" sz="1000" b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analitica-world</a:t>
            </a:r>
          </a:p>
          <a:p>
            <a:pPr algn="l"/>
            <a:r>
              <a:rPr lang="en-US" sz="1000" b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Matter News</a:t>
            </a:r>
          </a:p>
          <a:p>
            <a:pPr algn="l"/>
            <a:r>
              <a:rPr lang="en-US" sz="1000" b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Softpedia</a:t>
            </a:r>
          </a:p>
          <a:p>
            <a:pPr algn="l"/>
            <a:r>
              <a:rPr lang="en-US" sz="1000" b="1">
                <a:solidFill>
                  <a:srgbClr val="2300F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News @ Old Dominion</a:t>
            </a:r>
            <a:endParaRPr lang="en-US" sz="800" b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endParaRPr lang="en-US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260032"/>
            <a:ext cx="1935957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/>
          </p:cNvSpPr>
          <p:nvPr/>
        </p:nvSpPr>
        <p:spPr bwMode="auto">
          <a:xfrm>
            <a:off x="5103495" y="6285161"/>
            <a:ext cx="29708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9550"/>
                </a:solidFill>
                <a:ea typeface="ＭＳ Ｐゴシック" charset="0"/>
                <a:cs typeface="Gill Sans" charset="0"/>
              </a:rPr>
              <a:t>from </a:t>
            </a:r>
            <a:r>
              <a:rPr lang="en-US" u="sng">
                <a:solidFill>
                  <a:srgbClr val="009550"/>
                </a:solidFill>
                <a:ea typeface="ＭＳ Ｐゴシック" charset="0"/>
                <a:cs typeface="Gill Sans" charset="0"/>
                <a:hlinkClick r:id="rId3"/>
              </a:rPr>
              <a:t>http://tauphy.tau.ac.il/eip</a:t>
            </a:r>
            <a:endParaRPr lang="en-US" u="sng">
              <a:solidFill>
                <a:srgbClr val="00955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2177416" y="3729023"/>
            <a:ext cx="77283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solidFill>
                  <a:srgbClr val="2500FF"/>
                </a:solidFill>
                <a:ea typeface="ＭＳ Ｐゴシック" charset="0"/>
                <a:cs typeface="Gill Sans" charset="0"/>
              </a:rPr>
              <a:t>(July, 2008)</a:t>
            </a:r>
          </a:p>
        </p:txBody>
      </p:sp>
      <p:sp>
        <p:nvSpPr>
          <p:cNvPr id="81928" name="AutoShape 8"/>
          <p:cNvSpPr>
            <a:spLocks/>
          </p:cNvSpPr>
          <p:nvPr/>
        </p:nvSpPr>
        <p:spPr bwMode="auto">
          <a:xfrm>
            <a:off x="2583180" y="4491989"/>
            <a:ext cx="3794760" cy="30861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81929" name="AutoShape 9"/>
          <p:cNvSpPr>
            <a:spLocks/>
          </p:cNvSpPr>
          <p:nvPr/>
        </p:nvSpPr>
        <p:spPr bwMode="auto">
          <a:xfrm>
            <a:off x="982980" y="4732020"/>
            <a:ext cx="1392314" cy="1371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 dirty="0"/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2623185" y="4457701"/>
            <a:ext cx="98298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300">
                <a:solidFill>
                  <a:srgbClr val="2500FF"/>
                </a:solidFill>
                <a:ea typeface="ＭＳ Ｐゴシック" charset="0"/>
                <a:cs typeface="Gill Sans" charset="0"/>
              </a:rPr>
              <a:t>(July, 2008)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1017271" y="3566159"/>
            <a:ext cx="1160146" cy="194311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0000">
                <a:alpha val="9436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2" name="Picture 1" descr="t-shi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86" y="2565786"/>
            <a:ext cx="3080826" cy="3219351"/>
          </a:xfrm>
          <a:prstGeom prst="rect">
            <a:avLst/>
          </a:prstGeom>
        </p:spPr>
      </p:pic>
      <p:pic>
        <p:nvPicPr>
          <p:cNvPr id="3" name="Picture 2" descr="triple-image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43" y="3418220"/>
            <a:ext cx="1234682" cy="17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/>
          </p:cNvSpPr>
          <p:nvPr/>
        </p:nvSpPr>
        <p:spPr bwMode="auto">
          <a:xfrm>
            <a:off x="2531745" y="240030"/>
            <a:ext cx="2108938" cy="338554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tabLst>
                <a:tab pos="530631" algn="l"/>
              </a:tabLst>
            </a:pPr>
            <a:r>
              <a:rPr lang="en-US" sz="2200" b="1" dirty="0">
                <a:solidFill>
                  <a:srgbClr val="FFFFFF"/>
                </a:solidFill>
                <a:ea typeface="ＭＳ Ｐゴシック" charset="0"/>
                <a:cs typeface="Gill Sans" charset="0"/>
              </a:rPr>
              <a:t>Some Conclusions</a:t>
            </a:r>
          </a:p>
        </p:txBody>
      </p:sp>
      <p:sp>
        <p:nvSpPr>
          <p:cNvPr id="82946" name="Rectangle 2"/>
          <p:cNvSpPr>
            <a:spLocks/>
          </p:cNvSpPr>
          <p:nvPr/>
        </p:nvSpPr>
        <p:spPr bwMode="auto">
          <a:xfrm>
            <a:off x="674370" y="1223011"/>
            <a:ext cx="7589520" cy="754380"/>
          </a:xfrm>
          <a:prstGeom prst="rect">
            <a:avLst/>
          </a:prstGeom>
          <a:noFill/>
          <a:ln w="9525">
            <a:solidFill>
              <a:srgbClr val="25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tabLst>
                <a:tab pos="367360" algn="l"/>
                <a:tab pos="734720" algn="l"/>
                <a:tab pos="1102081" algn="l"/>
                <a:tab pos="1469441" algn="l"/>
                <a:tab pos="1836801" algn="l"/>
                <a:tab pos="2204161" algn="l"/>
                <a:tab pos="2571521" algn="l"/>
                <a:tab pos="2938882" algn="l"/>
                <a:tab pos="3306242" algn="l"/>
                <a:tab pos="3673602" algn="l"/>
                <a:tab pos="4040962" algn="l"/>
                <a:tab pos="4408322" algn="l"/>
              </a:tabLst>
            </a:pPr>
            <a:r>
              <a:rPr lang="en-US" sz="1900" dirty="0" smtClean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SRCs are  </a:t>
            </a: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directly </a:t>
            </a:r>
            <a:r>
              <a:rPr lang="en-US" sz="1900" dirty="0" smtClean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probed in  nuclei  </a:t>
            </a: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with relative  momenta  </a:t>
            </a:r>
            <a:endParaRPr lang="en-US" sz="1900" dirty="0" smtClean="0">
              <a:solidFill>
                <a:srgbClr val="25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>
              <a:tabLst>
                <a:tab pos="367360" algn="l"/>
                <a:tab pos="734720" algn="l"/>
                <a:tab pos="1102081" algn="l"/>
                <a:tab pos="1469441" algn="l"/>
                <a:tab pos="1836801" algn="l"/>
                <a:tab pos="2204161" algn="l"/>
                <a:tab pos="2571521" algn="l"/>
                <a:tab pos="2938882" algn="l"/>
                <a:tab pos="3306242" algn="l"/>
                <a:tab pos="3673602" algn="l"/>
                <a:tab pos="4040962" algn="l"/>
                <a:tab pos="4408322" algn="l"/>
              </a:tabLst>
            </a:pP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1900" dirty="0" smtClean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                   250</a:t>
            </a: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- 600 MeV/c</a:t>
            </a:r>
          </a:p>
        </p:txBody>
      </p:sp>
      <p:sp>
        <p:nvSpPr>
          <p:cNvPr id="82948" name="Rectangle 4"/>
          <p:cNvSpPr>
            <a:spLocks/>
          </p:cNvSpPr>
          <p:nvPr/>
        </p:nvSpPr>
        <p:spPr bwMode="auto">
          <a:xfrm>
            <a:off x="605790" y="3726180"/>
            <a:ext cx="7509510" cy="754261"/>
          </a:xfrm>
          <a:prstGeom prst="rect">
            <a:avLst/>
          </a:prstGeom>
          <a:noFill/>
          <a:ln w="9525">
            <a:solidFill>
              <a:srgbClr val="25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tabLst>
                <a:tab pos="367360" algn="l"/>
                <a:tab pos="734720" algn="l"/>
                <a:tab pos="1102081" algn="l"/>
                <a:tab pos="1469441" algn="l"/>
                <a:tab pos="1836801" algn="l"/>
                <a:tab pos="2204161" algn="l"/>
                <a:tab pos="2571521" algn="l"/>
                <a:tab pos="2938882" algn="l"/>
                <a:tab pos="3306242" algn="l"/>
                <a:tab pos="3673602" algn="l"/>
                <a:tab pos="4040962" algn="l"/>
                <a:tab pos="4408322" algn="l"/>
              </a:tabLst>
            </a:pP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There is a strong suppression (factor of 20) of </a:t>
            </a:r>
            <a:r>
              <a:rPr lang="en-US" sz="1900" dirty="0" err="1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pp</a:t>
            </a: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and </a:t>
            </a:r>
            <a:r>
              <a:rPr lang="en-US" sz="1900" dirty="0" err="1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nn</a:t>
            </a:r>
            <a:endParaRPr lang="en-US" sz="1900" dirty="0">
              <a:solidFill>
                <a:srgbClr val="25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>
              <a:tabLst>
                <a:tab pos="367360" algn="l"/>
                <a:tab pos="734720" algn="l"/>
                <a:tab pos="1102081" algn="l"/>
                <a:tab pos="1469441" algn="l"/>
                <a:tab pos="1836801" algn="l"/>
                <a:tab pos="2204161" algn="l"/>
                <a:tab pos="2571521" algn="l"/>
                <a:tab pos="2938882" algn="l"/>
                <a:tab pos="3306242" algn="l"/>
                <a:tab pos="3673602" algn="l"/>
                <a:tab pos="4040962" algn="l"/>
                <a:tab pos="4408322" algn="l"/>
              </a:tabLst>
            </a:pP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SRCs  as compared to </a:t>
            </a:r>
            <a:r>
              <a:rPr lang="en-US" sz="1900" dirty="0" err="1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pn</a:t>
            </a: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1900" dirty="0" smtClean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SRCs  </a:t>
            </a:r>
            <a:endParaRPr lang="en-US" sz="1900" dirty="0">
              <a:solidFill>
                <a:srgbClr val="25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2949" name="Rectangle 5"/>
          <p:cNvSpPr>
            <a:spLocks/>
          </p:cNvSpPr>
          <p:nvPr/>
        </p:nvSpPr>
        <p:spPr bwMode="auto">
          <a:xfrm>
            <a:off x="605790" y="4763207"/>
            <a:ext cx="6058663" cy="754380"/>
          </a:xfrm>
          <a:prstGeom prst="rect">
            <a:avLst/>
          </a:prstGeom>
          <a:solidFill>
            <a:srgbClr val="800000"/>
          </a:solidFill>
          <a:ln w="9525">
            <a:solidFill>
              <a:srgbClr val="25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tabLst>
                <a:tab pos="367360" algn="l"/>
                <a:tab pos="734720" algn="l"/>
                <a:tab pos="1102081" algn="l"/>
                <a:tab pos="1469441" algn="l"/>
                <a:tab pos="1836801" algn="l"/>
                <a:tab pos="2204161" algn="l"/>
                <a:tab pos="2571521" algn="l"/>
                <a:tab pos="2938882" algn="l"/>
                <a:tab pos="3306242" algn="l"/>
                <a:tab pos="3673602" algn="l"/>
                <a:tab pos="4040962" algn="l"/>
                <a:tab pos="4408322" algn="l"/>
              </a:tabLst>
            </a:pPr>
            <a:r>
              <a:rPr lang="en-US" sz="1900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 this disparity is related to the dominance of the </a:t>
            </a:r>
          </a:p>
          <a:p>
            <a:pPr>
              <a:tabLst>
                <a:tab pos="367360" algn="l"/>
                <a:tab pos="734720" algn="l"/>
                <a:tab pos="1102081" algn="l"/>
                <a:tab pos="1469441" algn="l"/>
                <a:tab pos="1836801" algn="l"/>
                <a:tab pos="2204161" algn="l"/>
                <a:tab pos="2571521" algn="l"/>
                <a:tab pos="2938882" algn="l"/>
                <a:tab pos="3306242" algn="l"/>
                <a:tab pos="3673602" algn="l"/>
                <a:tab pos="4040962" algn="l"/>
                <a:tab pos="4408322" algn="l"/>
              </a:tabLst>
            </a:pPr>
            <a:r>
              <a:rPr lang="en-US" sz="1900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strong tensor force at  intermediate to short distances </a:t>
            </a:r>
          </a:p>
        </p:txBody>
      </p:sp>
      <p:sp>
        <p:nvSpPr>
          <p:cNvPr id="82950" name="Rectangle 6"/>
          <p:cNvSpPr>
            <a:spLocks/>
          </p:cNvSpPr>
          <p:nvPr/>
        </p:nvSpPr>
        <p:spPr bwMode="auto">
          <a:xfrm>
            <a:off x="674370" y="2297430"/>
            <a:ext cx="6617970" cy="422911"/>
          </a:xfrm>
          <a:prstGeom prst="rect">
            <a:avLst/>
          </a:prstGeom>
          <a:noFill/>
          <a:ln w="9525">
            <a:solidFill>
              <a:srgbClr val="25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tabLst>
                <a:tab pos="367360" algn="l"/>
                <a:tab pos="734720" algn="l"/>
                <a:tab pos="1102081" algn="l"/>
                <a:tab pos="1469441" algn="l"/>
                <a:tab pos="1836801" algn="l"/>
                <a:tab pos="2204161" algn="l"/>
                <a:tab pos="2571521" algn="l"/>
                <a:tab pos="2938882" algn="l"/>
                <a:tab pos="3306242" algn="l"/>
                <a:tab pos="3673602" algn="l"/>
                <a:tab pos="4040962" algn="l"/>
                <a:tab pos="4408322" algn="l"/>
              </a:tabLst>
            </a:pP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SRC</a:t>
            </a:r>
            <a:r>
              <a:rPr lang="ja-JP" altLang="en-US" sz="1900" dirty="0">
                <a:solidFill>
                  <a:srgbClr val="2500FF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 are </a:t>
            </a:r>
            <a:r>
              <a:rPr lang="en-US" sz="1900" dirty="0" smtClean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really correlations</a:t>
            </a:r>
            <a:endParaRPr lang="en-US" sz="1900" dirty="0">
              <a:solidFill>
                <a:srgbClr val="25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674369" y="2971801"/>
            <a:ext cx="7174557" cy="422911"/>
          </a:xfrm>
          <a:prstGeom prst="rect">
            <a:avLst/>
          </a:prstGeom>
          <a:noFill/>
          <a:ln w="9525">
            <a:solidFill>
              <a:srgbClr val="25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tabLst>
                <a:tab pos="367360" algn="l"/>
                <a:tab pos="734720" algn="l"/>
                <a:tab pos="1102081" algn="l"/>
                <a:tab pos="1469441" algn="l"/>
                <a:tab pos="1836801" algn="l"/>
                <a:tab pos="2204161" algn="l"/>
                <a:tab pos="2571521" algn="l"/>
                <a:tab pos="2938882" algn="l"/>
                <a:tab pos="3306242" algn="l"/>
                <a:tab pos="3673602" algn="l"/>
                <a:tab pos="4040962" algn="l"/>
                <a:tab pos="4408322" algn="l"/>
              </a:tabLst>
            </a:pP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</a:t>
            </a:r>
            <a:r>
              <a:rPr lang="en-US" sz="1900" dirty="0" smtClean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We </a:t>
            </a:r>
            <a:r>
              <a:rPr lang="en-US" sz="1900" dirty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</a:t>
            </a:r>
            <a:r>
              <a:rPr lang="en-US" sz="1900" dirty="0" smtClean="0">
                <a:solidFill>
                  <a:srgbClr val="25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earned how to deal with Final State Interaction</a:t>
            </a:r>
            <a:endParaRPr lang="en-US" sz="1900" dirty="0">
              <a:solidFill>
                <a:srgbClr val="25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pic>
        <p:nvPicPr>
          <p:cNvPr id="3" name="Picture 2" descr="445156a-f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53" y="4608860"/>
            <a:ext cx="2479547" cy="21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73" y="1732545"/>
            <a:ext cx="4203700" cy="3420533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6256852" y="2065171"/>
            <a:ext cx="1834677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 dirty="0" err="1">
                <a:solidFill>
                  <a:srgbClr val="00FFFF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600" dirty="0">
                <a:solidFill>
                  <a:srgbClr val="00FFFF"/>
                </a:solidFill>
                <a:ea typeface="ＭＳ Ｐゴシック" charset="0"/>
                <a:cs typeface="Gill Sans" charset="0"/>
              </a:rPr>
              <a:t>, et al </a:t>
            </a:r>
            <a:r>
              <a:rPr lang="en-US" sz="1600" dirty="0" smtClean="0">
                <a:solidFill>
                  <a:srgbClr val="00FFFF"/>
                </a:solidFill>
                <a:ea typeface="ＭＳ Ｐゴシック" charset="0"/>
                <a:cs typeface="Gill Sans" charset="0"/>
              </a:rPr>
              <a:t>PRL 2006</a:t>
            </a:r>
            <a:endParaRPr lang="en-US" sz="1600" dirty="0">
              <a:solidFill>
                <a:srgbClr val="00FFFF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" name="Rectangle 9"/>
          <p:cNvSpPr>
            <a:spLocks/>
          </p:cNvSpPr>
          <p:nvPr/>
        </p:nvSpPr>
        <p:spPr bwMode="auto">
          <a:xfrm>
            <a:off x="372074" y="114697"/>
            <a:ext cx="7822654" cy="430887"/>
          </a:xfrm>
          <a:prstGeom prst="rect">
            <a:avLst/>
          </a:prstGeom>
          <a:solidFill>
            <a:srgbClr val="FD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dirty="0" smtClean="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(III) Implication for </a:t>
            </a:r>
            <a:r>
              <a:rPr lang="en-US" sz="2800" dirty="0" err="1" smtClean="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Superdense</a:t>
            </a:r>
            <a:r>
              <a:rPr lang="en-US" sz="2800" dirty="0" smtClean="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Nuclear Matter </a:t>
            </a:r>
            <a:endParaRPr lang="en-US" sz="2800" dirty="0">
              <a:solidFill>
                <a:srgbClr val="2500FF"/>
              </a:solidFill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/>
          </p:cNvSpPr>
          <p:nvPr/>
        </p:nvSpPr>
        <p:spPr bwMode="auto">
          <a:xfrm>
            <a:off x="3860483" y="375853"/>
            <a:ext cx="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6546533" y="375853"/>
            <a:ext cx="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Gill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85" y="816768"/>
            <a:ext cx="1739900" cy="67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590" y="816768"/>
            <a:ext cx="38227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3" y="1883498"/>
            <a:ext cx="2291594" cy="463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355" y="1869228"/>
            <a:ext cx="1409700" cy="58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0385" y="63700"/>
            <a:ext cx="7276351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</a:rPr>
              <a:t>Consequence of the suppression of </a:t>
            </a:r>
            <a:r>
              <a:rPr lang="en-US" sz="2400" dirty="0" err="1" smtClean="0">
                <a:solidFill>
                  <a:srgbClr val="0000FF"/>
                </a:solidFill>
                <a:latin typeface="Chalkboard"/>
              </a:rPr>
              <a:t>nn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</a:rPr>
              <a:t> and </a:t>
            </a:r>
            <a:r>
              <a:rPr lang="en-US" sz="2400" dirty="0" err="1" smtClean="0">
                <a:solidFill>
                  <a:srgbClr val="0000FF"/>
                </a:solidFill>
                <a:latin typeface="Chalkboard"/>
              </a:rPr>
              <a:t>pp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</a:rPr>
              <a:t> SRCs</a:t>
            </a:r>
            <a:endParaRPr lang="en-US" sz="24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385" y="3243177"/>
            <a:ext cx="2532825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</a:rPr>
              <a:t>Our Goal</a:t>
            </a:r>
            <a:endParaRPr lang="en-US" sz="2800" dirty="0">
              <a:solidFill>
                <a:srgbClr val="FF0000"/>
              </a:solidFill>
              <a:latin typeface="Chalkboar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33" y="4200794"/>
            <a:ext cx="37211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133" y="5472296"/>
            <a:ext cx="3953124" cy="6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/>
          </p:cNvSpPr>
          <p:nvPr/>
        </p:nvSpPr>
        <p:spPr bwMode="auto">
          <a:xfrm>
            <a:off x="3860483" y="375853"/>
            <a:ext cx="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6546533" y="375853"/>
            <a:ext cx="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Gill Sans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1146" y="3989551"/>
            <a:ext cx="8802021" cy="1104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791" y="145020"/>
            <a:ext cx="8971011" cy="44627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  <a:latin typeface="Chalkboard"/>
              </a:rPr>
              <a:t>Assumption: Neglecting the contributions of </a:t>
            </a:r>
            <a:r>
              <a:rPr lang="en-US" sz="2300" dirty="0" err="1" smtClean="0">
                <a:solidFill>
                  <a:srgbClr val="0000FF"/>
                </a:solidFill>
                <a:latin typeface="Chalkboard"/>
              </a:rPr>
              <a:t>nn</a:t>
            </a:r>
            <a:r>
              <a:rPr lang="en-US" sz="2300" dirty="0" smtClean="0">
                <a:solidFill>
                  <a:srgbClr val="0000FF"/>
                </a:solidFill>
                <a:latin typeface="Chalkboard"/>
              </a:rPr>
              <a:t> and </a:t>
            </a:r>
            <a:r>
              <a:rPr lang="en-US" sz="2300" dirty="0" err="1" smtClean="0">
                <a:solidFill>
                  <a:srgbClr val="0000FF"/>
                </a:solidFill>
                <a:latin typeface="Chalkboard"/>
              </a:rPr>
              <a:t>pp</a:t>
            </a:r>
            <a:r>
              <a:rPr lang="en-US" sz="23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Chalkboard"/>
              </a:rPr>
              <a:t>in the SRC  </a:t>
            </a:r>
            <a:endParaRPr lang="en-US" sz="23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8" y="1051771"/>
            <a:ext cx="4554900" cy="98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89" y="1194459"/>
            <a:ext cx="2296990" cy="845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7831" y="4151942"/>
            <a:ext cx="1968413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</a:rPr>
              <a:t>Prediction is:</a:t>
            </a:r>
            <a:endParaRPr lang="en-US" sz="24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00" y="3989551"/>
            <a:ext cx="2705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/>
          </p:cNvSpPr>
          <p:nvPr/>
        </p:nvSpPr>
        <p:spPr bwMode="auto">
          <a:xfrm>
            <a:off x="1995964" y="120017"/>
            <a:ext cx="3794760" cy="468631"/>
          </a:xfrm>
          <a:prstGeom prst="rect">
            <a:avLst/>
          </a:prstGeom>
          <a:solidFill>
            <a:srgbClr val="FD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 smtClean="0">
                <a:solidFill>
                  <a:srgbClr val="25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Realistic 3He Wave Function</a:t>
            </a:r>
            <a:endParaRPr lang="en-US" sz="2200" dirty="0">
              <a:solidFill>
                <a:srgbClr val="2500FF"/>
              </a:solidFill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0627" y="904756"/>
            <a:ext cx="6757017" cy="5466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he3_mom_dist_v1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0" y="588648"/>
            <a:ext cx="6254614" cy="5782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5964" y="1212857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1245" y="1755907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856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4" y="165097"/>
            <a:ext cx="1524000" cy="7215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504" y="124603"/>
            <a:ext cx="140970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276" y="242400"/>
            <a:ext cx="19050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6526" y="5958365"/>
            <a:ext cx="2277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M. </a:t>
            </a:r>
            <a:r>
              <a:rPr lang="en-US" sz="1400" dirty="0" err="1" smtClean="0">
                <a:solidFill>
                  <a:srgbClr val="64FF65"/>
                </a:solidFill>
              </a:rPr>
              <a:t>McGauley</a:t>
            </a:r>
            <a:r>
              <a:rPr lang="en-US" sz="1400" dirty="0" smtClean="0">
                <a:solidFill>
                  <a:srgbClr val="64FF65"/>
                </a:solidFill>
              </a:rPr>
              <a:t>, MS  Feb. 2011</a:t>
            </a:r>
          </a:p>
          <a:p>
            <a:r>
              <a:rPr lang="en-US" sz="1400" dirty="0" err="1">
                <a:solidFill>
                  <a:srgbClr val="64FF65"/>
                </a:solidFill>
              </a:rPr>
              <a:t>a</a:t>
            </a:r>
            <a:r>
              <a:rPr lang="en-US" sz="1400" dirty="0" err="1" smtClean="0">
                <a:solidFill>
                  <a:srgbClr val="64FF65"/>
                </a:solidFill>
              </a:rPr>
              <a:t>rxiv</a:t>
            </a:r>
            <a:r>
              <a:rPr lang="en-US" sz="1400" dirty="0" smtClean="0">
                <a:solidFill>
                  <a:srgbClr val="64FF65"/>
                </a:solidFill>
              </a:rPr>
              <a:t> 1102.3973</a:t>
            </a:r>
            <a:endParaRPr lang="en-US" sz="1400" dirty="0">
              <a:solidFill>
                <a:srgbClr val="64FF6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03" y="1320172"/>
            <a:ext cx="5029200" cy="666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44" y="1371505"/>
            <a:ext cx="52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(1)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44" y="2295087"/>
            <a:ext cx="56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(2)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266" y="3113838"/>
            <a:ext cx="4515810" cy="7879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756" y="3568654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283" y="4259863"/>
            <a:ext cx="5892800" cy="6589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15866" y="2418195"/>
            <a:ext cx="367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 analyze data for symmetric </a:t>
            </a:r>
            <a:r>
              <a:rPr lang="en-US" dirty="0" smtClean="0">
                <a:solidFill>
                  <a:srgbClr val="FFFF00"/>
                </a:solidFill>
              </a:rPr>
              <a:t>nuclei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317" y="2418195"/>
            <a:ext cx="49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039" y="2378991"/>
            <a:ext cx="1356854" cy="5316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6283" y="3113837"/>
            <a:ext cx="334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and for other A’s  use the relation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339" y="5131424"/>
            <a:ext cx="56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(3)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349" y="5228031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Neglecting contributions due to </a:t>
            </a:r>
            <a:r>
              <a:rPr lang="en-US" dirty="0" err="1" smtClean="0">
                <a:solidFill>
                  <a:srgbClr val="FF0000"/>
                </a:solidFill>
              </a:rPr>
              <a:t>pp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nn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SRCs one obtains boundary  conditions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123" y="6131240"/>
            <a:ext cx="4432300" cy="4617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9226" y="208534"/>
            <a:ext cx="2527300" cy="64346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78317" y="1264959"/>
            <a:ext cx="5274951" cy="903920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48280" y="3021815"/>
            <a:ext cx="4761623" cy="903919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 flipV="1">
            <a:off x="3390360" y="1960621"/>
            <a:ext cx="948866" cy="950016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3119901" y="1960622"/>
            <a:ext cx="1946486" cy="3997744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2143280" y="2002235"/>
            <a:ext cx="772651" cy="376759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48280" y="466159"/>
            <a:ext cx="24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16843" y="466159"/>
            <a:ext cx="24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7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62710" y="209630"/>
            <a:ext cx="83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World Data on Inclusive  A(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e,e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’)X  and d(</a:t>
            </a:r>
            <a:r>
              <a:rPr lang="en-US" sz="2400" b="1" dirty="0" err="1" smtClean="0">
                <a:solidFill>
                  <a:srgbClr val="FF0000"/>
                </a:solidFill>
                <a:latin typeface="Chalkboard"/>
                <a:cs typeface="Chalkboard"/>
              </a:rPr>
              <a:t>e,e</a:t>
            </a:r>
            <a:r>
              <a:rPr lang="en-US" sz="2400" b="1" dirty="0" smtClean="0">
                <a:solidFill>
                  <a:srgbClr val="FF0000"/>
                </a:solidFill>
                <a:latin typeface="Chalkboard"/>
                <a:cs typeface="Chalkboard"/>
              </a:rPr>
              <a:t>’)X Data</a:t>
            </a:r>
            <a:endParaRPr lang="en-US" sz="24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356" y="2652310"/>
            <a:ext cx="54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586" y="4569385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Marker Felt"/>
                <a:cs typeface="Marker Felt"/>
              </a:rPr>
              <a:t>we found data for </a:t>
            </a:r>
            <a:endParaRPr lang="en-US" sz="2400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56" y="5646420"/>
            <a:ext cx="6105952" cy="53792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457365" y="2355279"/>
            <a:ext cx="6308943" cy="1440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4255857" y="4562781"/>
            <a:ext cx="19258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Donal</a:t>
            </a:r>
            <a:r>
              <a:rPr lang="en-US" sz="13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 Day</a:t>
            </a:r>
            <a:endParaRPr lang="en-US" sz="13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  <a:p>
            <a:r>
              <a:rPr lang="en-US" sz="13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Inclusive </a:t>
            </a:r>
            <a:r>
              <a:rPr lang="en-US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Data</a:t>
            </a:r>
            <a:r>
              <a:rPr lang="en-US" sz="13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 Compilation</a:t>
            </a:r>
            <a:endParaRPr lang="en-US" sz="13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6" y="1024456"/>
            <a:ext cx="3530600" cy="101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978" y="1024456"/>
            <a:ext cx="3125474" cy="928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741" y="2517887"/>
            <a:ext cx="4203700" cy="546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150" y="3175000"/>
            <a:ext cx="3111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644" y="266915"/>
            <a:ext cx="4957143" cy="60076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profig1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96"/>
            <a:ext cx="5024787" cy="66224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62" y="625388"/>
            <a:ext cx="2924066" cy="2419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519" y="5044223"/>
            <a:ext cx="3720432" cy="5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80" y="679722"/>
            <a:ext cx="3706121" cy="544839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4580" y="679723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95" y="11801"/>
            <a:ext cx="660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q"/>
            </a:pPr>
            <a:r>
              <a:rPr lang="en-US" sz="2000" spc="200" dirty="0">
                <a:solidFill>
                  <a:schemeClr val="bg1"/>
                </a:solidFill>
                <a:latin typeface="Marker Felt Thin"/>
              </a:rPr>
              <a:t> </a:t>
            </a:r>
            <a:r>
              <a:rPr lang="en-US" sz="2000" spc="200" dirty="0" smtClean="0">
                <a:solidFill>
                  <a:schemeClr val="bg1"/>
                </a:solidFill>
                <a:latin typeface="Marker Felt Thin"/>
              </a:rPr>
              <a:t>How to probe high density fluctuations in nuclei</a:t>
            </a:r>
            <a:endParaRPr lang="en-US" sz="2000" spc="200" dirty="0">
              <a:solidFill>
                <a:schemeClr val="bg1"/>
              </a:solidFill>
              <a:latin typeface="Marker Felt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99" y="687858"/>
            <a:ext cx="7025457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4"/>
                </a:solidFill>
              </a:rPr>
              <a:t>Probe large initial momenta of nucleon in the nucleus    and  large excitation energy of residual A-1 nucleus  </a:t>
            </a:r>
            <a:endParaRPr lang="en-US" dirty="0">
              <a:solidFill>
                <a:srgbClr val="0000C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299" y="24572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i="1" spc="200" dirty="0">
                <a:solidFill>
                  <a:srgbClr val="FF0000"/>
                </a:solidFill>
                <a:latin typeface="Marker Felt Thin"/>
              </a:rPr>
              <a:t> </a:t>
            </a:r>
            <a:r>
              <a:rPr lang="en-US" sz="2000" i="1" spc="200" dirty="0" smtClean="0">
                <a:solidFill>
                  <a:srgbClr val="FF0000"/>
                </a:solidFill>
                <a:latin typeface="Marker Felt Thin"/>
              </a:rPr>
              <a:t>for A &gt; 2</a:t>
            </a:r>
            <a:endParaRPr lang="en-US" sz="2000" i="1" spc="200" dirty="0">
              <a:solidFill>
                <a:srgbClr val="FF0000"/>
              </a:solidFill>
              <a:latin typeface="Marker Felt Thin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0" y="851446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068"/>
            <a:ext cx="9144000" cy="1459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45" y="3696981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at large k,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098" y="3711327"/>
            <a:ext cx="4328959" cy="478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" y="4659486"/>
            <a:ext cx="8465050" cy="19725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349302" y="3914195"/>
            <a:ext cx="1448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Frankfurt  MS</a:t>
            </a:r>
          </a:p>
          <a:p>
            <a:r>
              <a:rPr lang="en-US" sz="1400" dirty="0" err="1" smtClean="0">
                <a:solidFill>
                  <a:srgbClr val="64FF65"/>
                </a:solidFill>
              </a:rPr>
              <a:t>Strikman</a:t>
            </a:r>
            <a:r>
              <a:rPr lang="en-US" sz="1400" dirty="0" smtClean="0">
                <a:solidFill>
                  <a:srgbClr val="64FF65"/>
                </a:solidFill>
              </a:rPr>
              <a:t> IJMP 08</a:t>
            </a:r>
            <a:endParaRPr lang="en-US" sz="1400" dirty="0">
              <a:solidFill>
                <a:srgbClr val="64F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9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644" y="266915"/>
            <a:ext cx="4957143" cy="60076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6517" y="815630"/>
            <a:ext cx="1356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Remaining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1730" y="2283042"/>
            <a:ext cx="894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where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23" y="2899446"/>
            <a:ext cx="3758299" cy="558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87" y="5318740"/>
            <a:ext cx="3814547" cy="1436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519" y="235596"/>
            <a:ext cx="3720432" cy="517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552" y="1540122"/>
            <a:ext cx="3521778" cy="7429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1730" y="3458398"/>
            <a:ext cx="80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using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733" y="3975336"/>
            <a:ext cx="3095695" cy="4207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1734" y="4326517"/>
            <a:ext cx="6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</a:rPr>
              <a:t>and</a:t>
            </a:r>
            <a:endParaRPr lang="en-US" sz="2000" i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595" y="4818960"/>
            <a:ext cx="2781830" cy="36388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563362" y="4818961"/>
            <a:ext cx="3275968" cy="49977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92300" y="6110316"/>
            <a:ext cx="2076816" cy="6444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ofig1_1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96"/>
            <a:ext cx="5024787" cy="6622404"/>
          </a:xfrm>
          <a:prstGeom prst="rect">
            <a:avLst/>
          </a:prstGeom>
        </p:spPr>
      </p:pic>
      <p:pic>
        <p:nvPicPr>
          <p:cNvPr id="2" name="Picture 1" descr="profig1_2.eps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77"/>
            <a:ext cx="5029200" cy="66294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266516" y="1384085"/>
            <a:ext cx="3697306" cy="8989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644" y="266915"/>
            <a:ext cx="4957143" cy="60076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6517" y="815630"/>
            <a:ext cx="1356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Remaining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1730" y="2283042"/>
            <a:ext cx="894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where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23" y="2899446"/>
            <a:ext cx="3758299" cy="558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87" y="5318740"/>
            <a:ext cx="3814547" cy="1436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519" y="235596"/>
            <a:ext cx="3720432" cy="517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552" y="1540122"/>
            <a:ext cx="3521778" cy="7429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1730" y="3458398"/>
            <a:ext cx="80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using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733" y="3975336"/>
            <a:ext cx="3095695" cy="4207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1734" y="4326517"/>
            <a:ext cx="6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</a:rPr>
              <a:t>and</a:t>
            </a:r>
            <a:endParaRPr lang="en-US" sz="2000" i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595" y="4818960"/>
            <a:ext cx="2781830" cy="36388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563362" y="4818961"/>
            <a:ext cx="3275968" cy="49977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92300" y="6110316"/>
            <a:ext cx="2076816" cy="6444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ofig1_1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96"/>
            <a:ext cx="5024787" cy="6622404"/>
          </a:xfrm>
          <a:prstGeom prst="rect">
            <a:avLst/>
          </a:prstGeom>
        </p:spPr>
      </p:pic>
      <p:pic>
        <p:nvPicPr>
          <p:cNvPr id="9" name="Picture 8" descr="profig1_3.eps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94"/>
            <a:ext cx="502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644" y="266915"/>
            <a:ext cx="4957143" cy="60076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78547" y="1041355"/>
            <a:ext cx="1838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a</a:t>
            </a:r>
            <a:r>
              <a:rPr lang="en-US" sz="2000" i="1" dirty="0" smtClean="0">
                <a:solidFill>
                  <a:schemeClr val="bg1"/>
                </a:solidFill>
              </a:rPr>
              <a:t>nd  the </a:t>
            </a:r>
            <a:r>
              <a:rPr lang="en-US" sz="2000" i="1" dirty="0" err="1" smtClean="0">
                <a:solidFill>
                  <a:schemeClr val="bg1"/>
                </a:solidFill>
              </a:rPr>
              <a:t>ansatz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1734" y="2714129"/>
            <a:ext cx="2032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FF00"/>
                </a:solidFill>
              </a:rPr>
              <a:t>e</a:t>
            </a:r>
            <a:r>
              <a:rPr lang="en-US" sz="2000" i="1" dirty="0" smtClean="0">
                <a:solidFill>
                  <a:srgbClr val="FFFF00"/>
                </a:solidFill>
              </a:rPr>
              <a:t>stimate   f(y) for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91734" y="3350839"/>
            <a:ext cx="2243131" cy="134363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62" y="1641520"/>
            <a:ext cx="3153241" cy="666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66517" y="376522"/>
            <a:ext cx="1380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Using fit of 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00" y="376521"/>
            <a:ext cx="1651000" cy="4539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3362" y="3350840"/>
            <a:ext cx="1867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 27    y = 0.037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Fe56     y = 0.0714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Au197  y = 0.198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         y = 0.333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profig1_3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94"/>
            <a:ext cx="5029200" cy="6629400"/>
          </a:xfrm>
          <a:prstGeom prst="rect">
            <a:avLst/>
          </a:prstGeom>
        </p:spPr>
      </p:pic>
      <p:pic>
        <p:nvPicPr>
          <p:cNvPr id="25" name="Picture 24" descr="profig1_4.eps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304"/>
            <a:ext cx="502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0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644" y="266915"/>
            <a:ext cx="4957143" cy="60076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9289" y="228304"/>
            <a:ext cx="1538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Fitting f(y)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2804" y="779957"/>
            <a:ext cx="1808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- 4  data points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3860" y="1233788"/>
            <a:ext cx="3848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- 2  boundary conditions due  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     to the </a:t>
            </a:r>
            <a:r>
              <a:rPr lang="en-US" sz="2000" i="1" dirty="0" err="1" smtClean="0">
                <a:solidFill>
                  <a:schemeClr val="bg1"/>
                </a:solidFill>
              </a:rPr>
              <a:t>neglection</a:t>
            </a:r>
            <a:r>
              <a:rPr lang="en-US" sz="2000" i="1" dirty="0" smtClean="0">
                <a:solidFill>
                  <a:schemeClr val="bg1"/>
                </a:solidFill>
              </a:rPr>
              <a:t>  of </a:t>
            </a:r>
            <a:r>
              <a:rPr lang="en-US" sz="2000" i="1" dirty="0" err="1" smtClean="0">
                <a:solidFill>
                  <a:schemeClr val="bg1"/>
                </a:solidFill>
              </a:rPr>
              <a:t>pp</a:t>
            </a:r>
            <a:r>
              <a:rPr lang="en-US" sz="2000" i="1" dirty="0" smtClean="0">
                <a:solidFill>
                  <a:schemeClr val="bg1"/>
                </a:solidFill>
              </a:rPr>
              <a:t>/</a:t>
            </a:r>
            <a:r>
              <a:rPr lang="en-US" sz="2000" i="1" dirty="0" err="1" smtClean="0">
                <a:solidFill>
                  <a:schemeClr val="bg1"/>
                </a:solidFill>
              </a:rPr>
              <a:t>nn</a:t>
            </a:r>
            <a:r>
              <a:rPr lang="en-US" sz="2000" i="1" dirty="0" smtClean="0">
                <a:solidFill>
                  <a:schemeClr val="bg1"/>
                </a:solidFill>
              </a:rPr>
              <a:t> SRCs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27" y="2126360"/>
            <a:ext cx="2947384" cy="3564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67157" y="2986497"/>
            <a:ext cx="4012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-2 more  boundary conditions due to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804" y="3707671"/>
            <a:ext cx="3488876" cy="574886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167157" y="3648713"/>
            <a:ext cx="3624021" cy="6849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116" y="4644558"/>
            <a:ext cx="2947384" cy="4138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23860" y="5334884"/>
            <a:ext cx="322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-1  more,  </a:t>
            </a:r>
            <a:r>
              <a:rPr lang="en-US" sz="2000" i="1" dirty="0" err="1" smtClean="0">
                <a:solidFill>
                  <a:schemeClr val="bg1"/>
                </a:solidFill>
              </a:rPr>
              <a:t>positiveness</a:t>
            </a:r>
            <a:r>
              <a:rPr lang="en-US" sz="2000" i="1" dirty="0" smtClean="0">
                <a:solidFill>
                  <a:schemeClr val="bg1"/>
                </a:solidFill>
              </a:rPr>
              <a:t> of f(y)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92" y="6378208"/>
            <a:ext cx="6507474" cy="4249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911" y="6378208"/>
            <a:ext cx="1371600" cy="308768"/>
          </a:xfrm>
          <a:prstGeom prst="rect">
            <a:avLst/>
          </a:prstGeom>
        </p:spPr>
      </p:pic>
      <p:pic>
        <p:nvPicPr>
          <p:cNvPr id="30" name="Picture 29" descr="profig1_4.eps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304"/>
            <a:ext cx="5029200" cy="6629400"/>
          </a:xfrm>
          <a:prstGeom prst="rect">
            <a:avLst/>
          </a:prstGeom>
        </p:spPr>
      </p:pic>
      <p:pic>
        <p:nvPicPr>
          <p:cNvPr id="31" name="Picture 30" descr="profig1_5.eps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304"/>
            <a:ext cx="502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0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644" y="266915"/>
            <a:ext cx="4957143" cy="60076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 descr="profig1_5.ep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304"/>
            <a:ext cx="5029200" cy="6629400"/>
          </a:xfrm>
          <a:prstGeom prst="rect">
            <a:avLst/>
          </a:prstGeom>
        </p:spPr>
      </p:pic>
      <p:pic>
        <p:nvPicPr>
          <p:cNvPr id="9" name="Picture 8" descr="profig1_c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304"/>
            <a:ext cx="5029200" cy="6629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925" y="482188"/>
            <a:ext cx="3153241" cy="6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3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9109" y="63355"/>
            <a:ext cx="2314456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0000CC"/>
                  </a:solidFill>
                </a:ln>
              </a:rPr>
              <a:t>Checking for 3He</a:t>
            </a:r>
            <a:endParaRPr lang="en-US" sz="2400" dirty="0">
              <a:ln>
                <a:solidFill>
                  <a:srgbClr val="0000CC"/>
                </a:solidFill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67" y="525020"/>
            <a:ext cx="3880715" cy="893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67" y="1418214"/>
            <a:ext cx="3918815" cy="739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787" y="449074"/>
            <a:ext cx="2705100" cy="9398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02053" y="2343317"/>
            <a:ext cx="6757017" cy="43202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he3_d_mom_dist_v18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3" y="2157820"/>
            <a:ext cx="6858000" cy="45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7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5460" y="63355"/>
            <a:ext cx="72059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0000CC"/>
                  </a:solidFill>
                </a:ln>
              </a:rPr>
              <a:t>Extrapolation to  infinite and </a:t>
            </a:r>
            <a:r>
              <a:rPr lang="en-US" sz="2400" dirty="0" err="1" smtClean="0">
                <a:ln>
                  <a:solidFill>
                    <a:srgbClr val="0000CC"/>
                  </a:solidFill>
                </a:ln>
              </a:rPr>
              <a:t>superdense</a:t>
            </a:r>
            <a:r>
              <a:rPr lang="en-US" sz="2400" dirty="0" smtClean="0">
                <a:ln>
                  <a:solidFill>
                    <a:srgbClr val="0000CC"/>
                  </a:solidFill>
                </a:ln>
              </a:rPr>
              <a:t> nuclear matter</a:t>
            </a:r>
            <a:endParaRPr lang="en-US" sz="2400" dirty="0">
              <a:ln>
                <a:solidFill>
                  <a:srgbClr val="0000CC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01" y="894928"/>
            <a:ext cx="2939962" cy="666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76" y="1030910"/>
            <a:ext cx="2925300" cy="5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2319" y="1050137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9" y="1887889"/>
            <a:ext cx="9144000" cy="1024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67" y="4296297"/>
            <a:ext cx="3640403" cy="878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33" y="5738849"/>
            <a:ext cx="3560637" cy="7839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80714" y="6112477"/>
            <a:ext cx="3405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64FF65"/>
                </a:solidFill>
              </a:rPr>
              <a:t>C.Ciofi</a:t>
            </a:r>
            <a:r>
              <a:rPr lang="it-IT" sz="1400" dirty="0">
                <a:solidFill>
                  <a:srgbClr val="64FF65"/>
                </a:solidFill>
              </a:rPr>
              <a:t> degli Atti, E. Pace, </a:t>
            </a:r>
            <a:r>
              <a:rPr lang="it-IT" sz="1400" dirty="0" err="1">
                <a:solidFill>
                  <a:srgbClr val="64FF65"/>
                </a:solidFill>
              </a:rPr>
              <a:t>G.Salme</a:t>
            </a:r>
            <a:r>
              <a:rPr lang="it-IT" sz="1400" dirty="0">
                <a:solidFill>
                  <a:srgbClr val="64FF65"/>
                </a:solidFill>
              </a:rPr>
              <a:t>, </a:t>
            </a:r>
            <a:r>
              <a:rPr lang="it-IT" sz="1400" dirty="0" smtClean="0">
                <a:solidFill>
                  <a:srgbClr val="64FF65"/>
                </a:solidFill>
              </a:rPr>
              <a:t>PRC 1991</a:t>
            </a:r>
            <a:endParaRPr lang="en-US" sz="1400" dirty="0">
              <a:solidFill>
                <a:srgbClr val="64FF65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475" y="4712478"/>
            <a:ext cx="3785116" cy="6429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>
            <a:off x="1214832" y="2318973"/>
            <a:ext cx="2761763" cy="16933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04" y="3278020"/>
            <a:ext cx="7638974" cy="5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114" y="94741"/>
            <a:ext cx="487645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00CC"/>
                  </a:solidFill>
                </a:ln>
              </a:rPr>
              <a:t>Asymmetric  and </a:t>
            </a:r>
            <a:r>
              <a:rPr lang="en-US" sz="2000" dirty="0" err="1" smtClean="0">
                <a:ln>
                  <a:solidFill>
                    <a:srgbClr val="0000CC"/>
                  </a:solidFill>
                </a:ln>
              </a:rPr>
              <a:t>superdense</a:t>
            </a:r>
            <a:r>
              <a:rPr lang="en-US" sz="2000" dirty="0" smtClean="0">
                <a:ln>
                  <a:solidFill>
                    <a:srgbClr val="0000CC"/>
                  </a:solidFill>
                </a:ln>
              </a:rPr>
              <a:t> nuclear matter:</a:t>
            </a:r>
            <a:endParaRPr lang="en-US" sz="2000" dirty="0">
              <a:ln>
                <a:solidFill>
                  <a:srgbClr val="0000CC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569" y="70878"/>
            <a:ext cx="3514427" cy="565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9" y="1373624"/>
            <a:ext cx="8890000" cy="1025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9" y="2867434"/>
            <a:ext cx="8890000" cy="3095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54785" y="94742"/>
            <a:ext cx="3909116" cy="642944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4071" y="2240490"/>
            <a:ext cx="4738830" cy="43119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9" y="250879"/>
            <a:ext cx="4190341" cy="1011396"/>
          </a:xfrm>
          <a:prstGeom prst="rect">
            <a:avLst/>
          </a:prstGeom>
        </p:spPr>
      </p:pic>
      <p:sp>
        <p:nvSpPr>
          <p:cNvPr id="121" name="Rounded Rectangle 120"/>
          <p:cNvSpPr/>
          <p:nvPr/>
        </p:nvSpPr>
        <p:spPr>
          <a:xfrm>
            <a:off x="5173908" y="2240490"/>
            <a:ext cx="3713254" cy="43119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22" name="Picture 121" descr="2ferm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32" y="2131262"/>
            <a:ext cx="3627392" cy="44212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32901" y="349886"/>
            <a:ext cx="4133022" cy="1346807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115" y="513454"/>
            <a:ext cx="3609245" cy="1003300"/>
          </a:xfrm>
          <a:prstGeom prst="rect">
            <a:avLst/>
          </a:prstGeom>
        </p:spPr>
      </p:pic>
      <p:pic>
        <p:nvPicPr>
          <p:cNvPr id="4" name="Picture 3" descr="fractions_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1" y="2131262"/>
            <a:ext cx="4738830" cy="47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656" y="70784"/>
            <a:ext cx="4685898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pple Casual"/>
              </a:rPr>
              <a:t>Some Implication of our Results</a:t>
            </a:r>
            <a:endParaRPr lang="en-US" sz="2400" b="1" dirty="0">
              <a:solidFill>
                <a:srgbClr val="0000CC"/>
              </a:solidFill>
              <a:latin typeface="Apple Casu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435" y="799890"/>
            <a:ext cx="3136348" cy="40011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Cooling </a:t>
            </a:r>
            <a:r>
              <a:rPr lang="en-US" sz="2000" b="1" dirty="0">
                <a:solidFill>
                  <a:srgbClr val="FF0000"/>
                </a:solidFill>
              </a:rPr>
              <a:t>of Neutron </a:t>
            </a:r>
            <a:r>
              <a:rPr lang="en-US" sz="2000" b="1" dirty="0" smtClean="0">
                <a:solidFill>
                  <a:srgbClr val="FF0000"/>
                </a:solidFill>
              </a:rPr>
              <a:t>Star: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8" y="1365952"/>
            <a:ext cx="8867913" cy="16982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437" y="3234848"/>
            <a:ext cx="5314879" cy="40011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Superfluidity</a:t>
            </a:r>
            <a:r>
              <a:rPr lang="en-US" sz="2000" b="1" dirty="0" smtClean="0">
                <a:solidFill>
                  <a:srgbClr val="FF0000"/>
                </a:solidFill>
              </a:rPr>
              <a:t> of Protons in the Neutron Stars: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0" y="3932981"/>
            <a:ext cx="8503479" cy="247373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0435" y="4794357"/>
            <a:ext cx="8574834" cy="785980"/>
          </a:xfrm>
          <a:prstGeom prst="round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80" y="679722"/>
            <a:ext cx="3706121" cy="544839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4580" y="679723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94" y="11801"/>
            <a:ext cx="894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AutoNum type="arabicParenBoth"/>
            </a:pPr>
            <a:r>
              <a:rPr lang="en-US" sz="2000" spc="200" dirty="0" smtClean="0">
                <a:solidFill>
                  <a:schemeClr val="bg1"/>
                </a:solidFill>
                <a:latin typeface="Marker Felt Thin"/>
              </a:rPr>
              <a:t>To Probe large initial nucleon momenta and nuclear</a:t>
            </a:r>
          </a:p>
          <a:p>
            <a:pPr>
              <a:buClr>
                <a:srgbClr val="FF0000"/>
              </a:buClr>
            </a:pPr>
            <a:r>
              <a:rPr lang="en-US" sz="2000" spc="200" dirty="0" smtClean="0">
                <a:solidFill>
                  <a:schemeClr val="bg1"/>
                </a:solidFill>
                <a:latin typeface="Marker Felt Thin"/>
              </a:rPr>
              <a:t>                         excitation energies </a:t>
            </a:r>
            <a:endParaRPr lang="en-US" sz="2000" spc="200" dirty="0">
              <a:solidFill>
                <a:schemeClr val="bg1"/>
              </a:solidFill>
              <a:latin typeface="Marker Felt Thin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0" y="851446"/>
            <a:ext cx="3693421" cy="54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4958" y="978340"/>
            <a:ext cx="284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Transferred energy to nuclei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958" y="1911288"/>
            <a:ext cx="343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Transferred momentum to nuclei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0" y="962095"/>
            <a:ext cx="1714500" cy="524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90" y="1878798"/>
            <a:ext cx="2349500" cy="52493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183746" y="2776456"/>
            <a:ext cx="3696131" cy="397658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 descr="zverev_tes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45" y="2898647"/>
            <a:ext cx="3696131" cy="37400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31812" y="1562475"/>
            <a:ext cx="166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Frankfurt , MS </a:t>
            </a:r>
          </a:p>
          <a:p>
            <a:r>
              <a:rPr lang="en-US" sz="1400" dirty="0" err="1" smtClean="0">
                <a:solidFill>
                  <a:srgbClr val="64FF65"/>
                </a:solidFill>
              </a:rPr>
              <a:t>Strikman</a:t>
            </a:r>
            <a:r>
              <a:rPr lang="en-US" sz="1400" dirty="0" smtClean="0">
                <a:solidFill>
                  <a:srgbClr val="64FF65"/>
                </a:solidFill>
              </a:rPr>
              <a:t> IJMP 2008</a:t>
            </a:r>
            <a:endParaRPr lang="en-US" sz="1400" dirty="0">
              <a:solidFill>
                <a:srgbClr val="64FF65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266" y="2824376"/>
            <a:ext cx="3859735" cy="38143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54" y="3389991"/>
            <a:ext cx="3224333" cy="30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8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34" y="344011"/>
            <a:ext cx="5124175" cy="40011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Protons in the Neutron Star Cores: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4" y="1029060"/>
            <a:ext cx="8050696" cy="2160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221749"/>
            <a:ext cx="7206142" cy="40011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Isospin</a:t>
            </a:r>
            <a:r>
              <a:rPr lang="en-US" sz="2000" b="1" dirty="0" smtClean="0">
                <a:solidFill>
                  <a:srgbClr val="FF0000"/>
                </a:solidFill>
              </a:rPr>
              <a:t> Locking and Large Masses of  Neutron Stars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4" y="3855784"/>
            <a:ext cx="8492436" cy="3066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6292594"/>
            <a:ext cx="8574834" cy="565406"/>
          </a:xfrm>
          <a:prstGeom prst="round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27792" y="5964411"/>
            <a:ext cx="7347042" cy="342453"/>
          </a:xfrm>
          <a:prstGeom prst="roundRect">
            <a:avLst/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640080" y="422909"/>
            <a:ext cx="7452360" cy="62064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2" name="Picture 1" descr="fig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8" y="422910"/>
            <a:ext cx="7161159" cy="60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79" y="441051"/>
            <a:ext cx="6413500" cy="951477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879" y="662791"/>
            <a:ext cx="7772400" cy="72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879" y="591292"/>
            <a:ext cx="832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0000"/>
                </a:solidFill>
                <a:latin typeface="Marker Felt Thin"/>
              </a:rPr>
              <a:t>(2)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Probing Small Distances/High Density Fluctuations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                    in   Nuclei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716" y="4710452"/>
            <a:ext cx="804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Probing </a:t>
            </a:r>
            <a:r>
              <a:rPr lang="en-US" sz="2400" spc="200" dirty="0" smtClean="0">
                <a:solidFill>
                  <a:srgbClr val="FFFF00"/>
                </a:solidFill>
                <a:latin typeface="Marker Felt Thin"/>
              </a:rPr>
              <a:t>NN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system in the nucleus at high missing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        momenta and energies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12565" y="2385228"/>
            <a:ext cx="822960" cy="163860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92716" y="4480441"/>
            <a:ext cx="7755375" cy="122712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79" y="441051"/>
            <a:ext cx="6413500" cy="951477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879" y="662791"/>
            <a:ext cx="7772400" cy="72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879" y="591292"/>
            <a:ext cx="80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0000"/>
                </a:solidFill>
                <a:latin typeface="Marker Felt Thin"/>
              </a:rPr>
              <a:t>Expectation: </a:t>
            </a:r>
            <a:endParaRPr lang="en-US" sz="2400" spc="200" dirty="0">
              <a:solidFill>
                <a:srgbClr val="FF0000"/>
              </a:solidFill>
              <a:latin typeface="Marker Felt T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879" y="1197345"/>
            <a:ext cx="804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Signatures of nuclear structure at small distances will be those of the NN system at small separations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4425" y="3453077"/>
            <a:ext cx="4170150" cy="3093388"/>
          </a:xfrm>
          <a:prstGeom prst="roundRect">
            <a:avLst>
              <a:gd name="adj" fmla="val 1819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 descr="n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2" y="3552960"/>
            <a:ext cx="3816715" cy="2711095"/>
          </a:xfrm>
          <a:prstGeom prst="rect">
            <a:avLst/>
          </a:prstGeom>
        </p:spPr>
      </p:pic>
      <p:pic>
        <p:nvPicPr>
          <p:cNvPr id="14" name="Picture 13" descr="force-ev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26" y="3552961"/>
            <a:ext cx="3588412" cy="2853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7922" y="2768101"/>
            <a:ext cx="404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pc="200" dirty="0" smtClean="0">
                <a:solidFill>
                  <a:srgbClr val="FFFF00"/>
                </a:solidFill>
                <a:latin typeface="Marker Felt Thin"/>
              </a:rPr>
              <a:t>Nuclear momentum Distributions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4238" y="2761295"/>
            <a:ext cx="424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pc="200" dirty="0" smtClean="0">
                <a:solidFill>
                  <a:srgbClr val="FFFF00"/>
                </a:solidFill>
                <a:latin typeface="Marker Felt Thin"/>
              </a:rPr>
              <a:t>Reflecting the dynamics of the NN interaction at short distances</a:t>
            </a:r>
          </a:p>
        </p:txBody>
      </p:sp>
    </p:spTree>
    <p:extLst>
      <p:ext uri="{BB962C8B-B14F-4D97-AF65-F5344CB8AC3E}">
        <p14:creationId xmlns:p14="http://schemas.microsoft.com/office/powerpoint/2010/main" val="377825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4583" y="579028"/>
            <a:ext cx="3693421" cy="54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665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3" y="851448"/>
            <a:ext cx="3693421" cy="54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9" y="169054"/>
            <a:ext cx="8405868" cy="819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0" y="1294077"/>
            <a:ext cx="7188196" cy="492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25" y="1846523"/>
            <a:ext cx="3797044" cy="553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44" y="3096357"/>
            <a:ext cx="1881903" cy="3491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0" y="3558378"/>
            <a:ext cx="1831803" cy="410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44" y="4470604"/>
            <a:ext cx="1931195" cy="356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27079" y="3415051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Isospin</a:t>
            </a:r>
            <a:r>
              <a:rPr lang="en-US" dirty="0" smtClean="0">
                <a:solidFill>
                  <a:srgbClr val="FFFF00"/>
                </a:solidFill>
              </a:rPr>
              <a:t> 1 states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2111" y="4420571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Isospin</a:t>
            </a:r>
            <a:r>
              <a:rPr lang="en-US" dirty="0" smtClean="0">
                <a:solidFill>
                  <a:srgbClr val="FFFF00"/>
                </a:solidFill>
              </a:rPr>
              <a:t> 0 states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29" y="3946430"/>
            <a:ext cx="1694339" cy="446156"/>
          </a:xfrm>
          <a:prstGeom prst="rect">
            <a:avLst/>
          </a:prstGeom>
        </p:spPr>
      </p:pic>
      <p:pic>
        <p:nvPicPr>
          <p:cNvPr id="27" name="Picture 26" descr="force-even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34" y="2399787"/>
            <a:ext cx="3064565" cy="231718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21243158">
            <a:off x="4325239" y="3845536"/>
            <a:ext cx="1196071" cy="2017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6149" y="5420491"/>
            <a:ext cx="80426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Strong </a:t>
            </a:r>
            <a:r>
              <a:rPr lang="en-US" sz="2400" spc="200" dirty="0" smtClean="0">
                <a:solidFill>
                  <a:srgbClr val="FFFF00"/>
                </a:solidFill>
                <a:latin typeface="Marker Felt Thin"/>
              </a:rPr>
              <a:t>disparity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between </a:t>
            </a:r>
            <a:r>
              <a:rPr lang="en-US" sz="2400" spc="200" dirty="0" err="1" smtClean="0">
                <a:solidFill>
                  <a:srgbClr val="FFFF00"/>
                </a:solidFill>
                <a:latin typeface="Marker Felt Thin"/>
              </a:rPr>
              <a:t>pp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and </a:t>
            </a:r>
            <a:r>
              <a:rPr lang="en-US" sz="2400" spc="200" dirty="0" err="1" smtClean="0">
                <a:solidFill>
                  <a:srgbClr val="FFFF00"/>
                </a:solidFill>
                <a:latin typeface="Marker Felt Thin"/>
              </a:rPr>
              <a:t>pn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pairs in the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   region of tensor correlation</a:t>
            </a:r>
          </a:p>
          <a:p>
            <a:pPr>
              <a:buClr>
                <a:srgbClr val="FF0000"/>
              </a:buClr>
            </a:pPr>
            <a:r>
              <a:rPr lang="en-US" sz="2400" spc="200" dirty="0">
                <a:solidFill>
                  <a:srgbClr val="FFFFFF"/>
                </a:solidFill>
                <a:latin typeface="Marker Felt Thin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Marker Felt Thin"/>
              </a:rPr>
              <a:t>               </a:t>
            </a:r>
            <a:endParaRPr lang="en-US" sz="2400" spc="200" dirty="0">
              <a:solidFill>
                <a:srgbClr val="FFFFFF"/>
              </a:solidFill>
              <a:latin typeface="Marker Felt Thin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4583" y="5265271"/>
            <a:ext cx="7755375" cy="1027324"/>
          </a:xfrm>
          <a:prstGeom prst="round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1560</Words>
  <Application>Microsoft Macintosh PowerPoint</Application>
  <PresentationFormat>On-screen Show (4:3)</PresentationFormat>
  <Paragraphs>319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Misak Sargsian</dc:creator>
  <cp:lastModifiedBy>Misak Sargsian</cp:lastModifiedBy>
  <cp:revision>205</cp:revision>
  <dcterms:created xsi:type="dcterms:W3CDTF">2011-03-07T10:20:12Z</dcterms:created>
  <dcterms:modified xsi:type="dcterms:W3CDTF">2011-06-06T19:11:08Z</dcterms:modified>
</cp:coreProperties>
</file>